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1" roundtripDataSignature="AMtx7mh2CcgM0xj2wb3j9w7pokJzQmtS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8c3970fc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8c3970fc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1a8c3970fc2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0233740fd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0233740fd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80233740fd_0_3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a8c3970fc2_0_2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a8c3970fc2_0_2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a8c3970fc2_0_24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0233740fd_1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80233740fd_1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80233740fd_1_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80233740f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80233740f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80233740fd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0233740fd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80233740fd_0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80233740fd_0_3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a8c3970fc2_0_2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a8c3970fc2_0_2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a8c3970fc2_0_24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a8c3970fc2_0_1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a8c3970fc2_0_1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1a8c3970fc2_0_19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a8c3970fc2_0_2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a8c3970fc2_0_2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a8c3970fc2_0_21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8c3970fc2_0_2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a8c3970fc2_0_2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1a8c3970fc2_0_21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8c3970fc2_0_2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a8c3970fc2_0_2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a8c3970fc2_0_22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a8c3970fc2_0_2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a8c3970fc2_0_2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a8c3970fc2_0_23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80233740fd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80233740fd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80233740fd_0_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80233740fd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80233740fd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80233740fd_0_1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80233740fd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80233740fd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80233740fd_0_2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g1a8c3970fc2_0_141"/>
          <p:cNvGrpSpPr/>
          <p:nvPr/>
        </p:nvGrpSpPr>
        <p:grpSpPr>
          <a:xfrm>
            <a:off x="4350279" y="3807170"/>
            <a:ext cx="443589" cy="140843"/>
            <a:chOff x="4137525" y="2915950"/>
            <a:chExt cx="869100" cy="207000"/>
          </a:xfrm>
        </p:grpSpPr>
        <p:sp>
          <p:nvSpPr>
            <p:cNvPr id="15" name="Google Shape;15;g1a8c3970fc2_0_14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g1a8c3970fc2_0_141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g1a8c3970fc2_0_141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g1a8c3970fc2_0_141"/>
          <p:cNvSpPr txBox="1"/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g1a8c3970fc2_0_141"/>
          <p:cNvSpPr txBox="1"/>
          <p:nvPr>
            <p:ph idx="1" type="subTitle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g1a8c3970fc2_0_14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a8c3970fc2_0_181"/>
          <p:cNvSpPr txBox="1"/>
          <p:nvPr>
            <p:ph hasCustomPrompt="1" type="title"/>
          </p:nvPr>
        </p:nvSpPr>
        <p:spPr>
          <a:xfrm>
            <a:off x="311700" y="1673700"/>
            <a:ext cx="8520600" cy="25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g1a8c3970fc2_0_181"/>
          <p:cNvSpPr txBox="1"/>
          <p:nvPr>
            <p:ph idx="1" type="body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g1a8c3970fc2_0_18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a8c3970fc2_0_185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a8c3970fc2_0_187"/>
          <p:cNvSpPr txBox="1"/>
          <p:nvPr>
            <p:ph type="title"/>
          </p:nvPr>
        </p:nvSpPr>
        <p:spPr>
          <a:xfrm>
            <a:off x="685800" y="6096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g1a8c3970fc2_0_18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g1a8c3970fc2_0_18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1a8c3970fc2_0_18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1a8c3970fc2_0_18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a8c3970fc2_0_149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g1a8c3970fc2_0_149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a8c3970fc2_0_15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g1a8c3970fc2_0_15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g1a8c3970fc2_0_15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a8c3970fc2_0_15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g1a8c3970fc2_0_15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a8c3970fc2_0_156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a8c3970fc2_0_156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a8c3970fc2_0_16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g1a8c3970fc2_0_16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a8c3970fc2_0_164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g1a8c3970fc2_0_16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g1a8c3970fc2_0_164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a8c3970fc2_0_168"/>
          <p:cNvSpPr txBox="1"/>
          <p:nvPr>
            <p:ph type="title"/>
          </p:nvPr>
        </p:nvSpPr>
        <p:spPr>
          <a:xfrm>
            <a:off x="490250" y="701800"/>
            <a:ext cx="6227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g1a8c3970fc2_0_168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a8c3970fc2_0_171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g1a8c3970fc2_0_17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a8c3970fc2_0_171"/>
          <p:cNvSpPr txBox="1"/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g1a8c3970fc2_0_171"/>
          <p:cNvSpPr txBox="1"/>
          <p:nvPr>
            <p:ph idx="1" type="subTitle"/>
          </p:nvPr>
        </p:nvSpPr>
        <p:spPr>
          <a:xfrm>
            <a:off x="265500" y="37936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g1a8c3970fc2_0_171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g1a8c3970fc2_0_17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a8c3970fc2_0_178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2" name="Google Shape;52;g1a8c3970fc2_0_178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a8c3970fc2_0_1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g1a8c3970fc2_0_13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2" name="Google Shape;12;g1a8c3970fc2_0_137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swelms.herokuapp.co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a8c3970fc2_0_0"/>
          <p:cNvSpPr txBox="1"/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</a:t>
            </a:r>
            <a:r>
              <a:rPr b="1" lang="en-US" sz="4400"/>
              <a:t> </a:t>
            </a:r>
            <a:r>
              <a:rPr lang="en-US"/>
              <a:t>Blackboard</a:t>
            </a:r>
            <a:br>
              <a:rPr lang="en-US"/>
            </a:br>
            <a:r>
              <a:rPr lang="en-US"/>
              <a:t>Notification Redesign</a:t>
            </a:r>
            <a:br>
              <a:rPr b="1" lang="en-US" sz="4400">
                <a:solidFill>
                  <a:schemeClr val="dk2"/>
                </a:solidFill>
              </a:rPr>
            </a:br>
            <a:r>
              <a:rPr lang="en-US" sz="2650">
                <a:solidFill>
                  <a:schemeClr val="dk2"/>
                </a:solidFill>
              </a:rPr>
              <a:t>Software Engineering COMP 4110</a:t>
            </a:r>
            <a:endParaRPr sz="265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0">
                <a:solidFill>
                  <a:schemeClr val="dk2"/>
                </a:solidFill>
              </a:rPr>
              <a:t>University of Massachusetts Lowell</a:t>
            </a:r>
            <a:endParaRPr sz="265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0">
                <a:solidFill>
                  <a:schemeClr val="dk2"/>
                </a:solidFill>
              </a:rPr>
              <a:t>Fall 2022</a:t>
            </a:r>
            <a:endParaRPr/>
          </a:p>
        </p:txBody>
      </p:sp>
      <p:sp>
        <p:nvSpPr>
          <p:cNvPr id="71" name="Google Shape;71;g1a8c3970fc2_0_0"/>
          <p:cNvSpPr txBox="1"/>
          <p:nvPr>
            <p:ph idx="1" type="subTitle"/>
          </p:nvPr>
        </p:nvSpPr>
        <p:spPr>
          <a:xfrm>
            <a:off x="671250" y="4233175"/>
            <a:ext cx="3900900" cy="26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5"/>
              <a:t>Team Members:</a:t>
            </a:r>
            <a:endParaRPr sz="2805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Cam Benassi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Alvin Tran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Caleb Bergen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Tony Choma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Leonard Nguyen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1a8c3970fc2_0_0"/>
          <p:cNvSpPr txBox="1"/>
          <p:nvPr>
            <p:ph idx="1" type="subTitle"/>
          </p:nvPr>
        </p:nvSpPr>
        <p:spPr>
          <a:xfrm>
            <a:off x="4712400" y="4622075"/>
            <a:ext cx="4431600" cy="26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Customer: Students &amp; Professors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Instructor: Dr. James Daly*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*Please direct all inquiries to the instructor. 	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0233740fd_0_31"/>
          <p:cNvSpPr txBox="1"/>
          <p:nvPr>
            <p:ph type="title"/>
          </p:nvPr>
        </p:nvSpPr>
        <p:spPr>
          <a:xfrm>
            <a:off x="685800" y="609600"/>
            <a:ext cx="80772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II: Model-based View of System </a:t>
            </a:r>
            <a:endParaRPr/>
          </a:p>
        </p:txBody>
      </p:sp>
      <p:pic>
        <p:nvPicPr>
          <p:cNvPr id="144" name="Google Shape;144;g180233740fd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2044350"/>
            <a:ext cx="3886200" cy="367854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80233740fd_0_31"/>
          <p:cNvSpPr txBox="1"/>
          <p:nvPr/>
        </p:nvSpPr>
        <p:spPr>
          <a:xfrm>
            <a:off x="7283725" y="3683525"/>
            <a:ext cx="18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6" name="Google Shape;146;g180233740fd_0_31"/>
          <p:cNvSpPr txBox="1"/>
          <p:nvPr/>
        </p:nvSpPr>
        <p:spPr>
          <a:xfrm>
            <a:off x="4876800" y="2044325"/>
            <a:ext cx="3886200" cy="3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Fill in Notification Form Use Case</a:t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</a:pPr>
            <a:r>
              <a:rPr lang="en-US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Allows the professor to create new notifications</a:t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a8c3970fc2_0_240"/>
          <p:cNvSpPr txBox="1"/>
          <p:nvPr>
            <p:ph type="title"/>
          </p:nvPr>
        </p:nvSpPr>
        <p:spPr>
          <a:xfrm>
            <a:off x="685800" y="609600"/>
            <a:ext cx="80772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III: Demonstration - Student Scenario</a:t>
            </a:r>
            <a:endParaRPr/>
          </a:p>
        </p:txBody>
      </p:sp>
      <p:pic>
        <p:nvPicPr>
          <p:cNvPr id="153" name="Google Shape;153;g1a8c3970fc2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700" y="1608500"/>
            <a:ext cx="6664608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80233740fd_1_3"/>
          <p:cNvSpPr txBox="1"/>
          <p:nvPr>
            <p:ph type="title"/>
          </p:nvPr>
        </p:nvSpPr>
        <p:spPr>
          <a:xfrm>
            <a:off x="685800" y="609600"/>
            <a:ext cx="80772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III: Demonstration - Student Scenario</a:t>
            </a:r>
            <a:endParaRPr/>
          </a:p>
        </p:txBody>
      </p:sp>
      <p:pic>
        <p:nvPicPr>
          <p:cNvPr id="160" name="Google Shape;160;g180233740fd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513" y="1646750"/>
            <a:ext cx="6865784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80233740fd_0_0"/>
          <p:cNvSpPr txBox="1"/>
          <p:nvPr>
            <p:ph type="title"/>
          </p:nvPr>
        </p:nvSpPr>
        <p:spPr>
          <a:xfrm>
            <a:off x="685800" y="609600"/>
            <a:ext cx="80772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III: Demonstration - Teacher Scenario</a:t>
            </a:r>
            <a:endParaRPr/>
          </a:p>
        </p:txBody>
      </p:sp>
      <p:pic>
        <p:nvPicPr>
          <p:cNvPr id="167" name="Google Shape;167;g180233740f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65875"/>
            <a:ext cx="8839200" cy="4786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80233740fd_0_39"/>
          <p:cNvSpPr txBox="1"/>
          <p:nvPr>
            <p:ph type="title"/>
          </p:nvPr>
        </p:nvSpPr>
        <p:spPr>
          <a:xfrm>
            <a:off x="685800" y="609600"/>
            <a:ext cx="80772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III: Demonstration - Website Link</a:t>
            </a:r>
            <a:endParaRPr/>
          </a:p>
        </p:txBody>
      </p:sp>
      <p:sp>
        <p:nvSpPr>
          <p:cNvPr id="174" name="Google Shape;174;g180233740fd_0_39"/>
          <p:cNvSpPr txBox="1"/>
          <p:nvPr/>
        </p:nvSpPr>
        <p:spPr>
          <a:xfrm>
            <a:off x="2197800" y="2628425"/>
            <a:ext cx="50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</a:pPr>
            <a:r>
              <a:rPr lang="en-US" sz="24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https://swelms.herokuapp.com/</a:t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a8c3970fc2_0_248"/>
          <p:cNvSpPr txBox="1"/>
          <p:nvPr>
            <p:ph type="title"/>
          </p:nvPr>
        </p:nvSpPr>
        <p:spPr>
          <a:xfrm>
            <a:off x="685800" y="609600"/>
            <a:ext cx="80772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Acknowledgements</a:t>
            </a:r>
            <a:endParaRPr/>
          </a:p>
        </p:txBody>
      </p:sp>
      <p:sp>
        <p:nvSpPr>
          <p:cNvPr id="181" name="Google Shape;181;g1a8c3970fc2_0_24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We gratefully acknowledge and appreciate the participation of our customer, students and professors, from Blackboard.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a8c3970fc2_0_197"/>
          <p:cNvSpPr txBox="1"/>
          <p:nvPr>
            <p:ph type="title"/>
          </p:nvPr>
        </p:nvSpPr>
        <p:spPr>
          <a:xfrm>
            <a:off x="265500" y="443392"/>
            <a:ext cx="4045200" cy="22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500"/>
              <a:t>Project Overview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500"/>
          </a:p>
        </p:txBody>
      </p:sp>
      <p:sp>
        <p:nvSpPr>
          <p:cNvPr id="79" name="Google Shape;79;g1a8c3970fc2_0_197"/>
          <p:cNvSpPr txBox="1"/>
          <p:nvPr>
            <p:ph idx="2" type="body"/>
          </p:nvPr>
        </p:nvSpPr>
        <p:spPr>
          <a:xfrm>
            <a:off x="4572000" y="965600"/>
            <a:ext cx="4572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The c</a:t>
            </a:r>
            <a:r>
              <a:rPr lang="en-US" sz="2100"/>
              <a:t>urrent notification system is confusing as the UI is unusable on mobile and confusing on desktop.</a:t>
            </a:r>
            <a:endParaRPr sz="2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The system is also lacking in key search and filter features making it hard to see what you want.</a:t>
            </a:r>
            <a:endParaRPr/>
          </a:p>
        </p:txBody>
      </p:sp>
      <p:sp>
        <p:nvSpPr>
          <p:cNvPr id="80" name="Google Shape;80;g1a8c3970fc2_0_197"/>
          <p:cNvSpPr txBox="1"/>
          <p:nvPr>
            <p:ph idx="1" type="subTitle"/>
          </p:nvPr>
        </p:nvSpPr>
        <p:spPr>
          <a:xfrm>
            <a:off x="265500" y="253205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Improving on the existing notification system that Blackboard has</a:t>
            </a:r>
            <a:endParaRPr/>
          </a:p>
        </p:txBody>
      </p:sp>
      <p:sp>
        <p:nvSpPr>
          <p:cNvPr id="81" name="Google Shape;81;g1a8c3970fc2_0_197"/>
          <p:cNvSpPr txBox="1"/>
          <p:nvPr>
            <p:ph type="title"/>
          </p:nvPr>
        </p:nvSpPr>
        <p:spPr>
          <a:xfrm>
            <a:off x="4835400" y="443392"/>
            <a:ext cx="4045200" cy="22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500">
                <a:solidFill>
                  <a:schemeClr val="lt1"/>
                </a:solidFill>
              </a:rPr>
              <a:t>Motivation For Project</a:t>
            </a:r>
            <a:endParaRPr sz="3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8c3970fc2_0_210"/>
          <p:cNvSpPr txBox="1"/>
          <p:nvPr>
            <p:ph type="title"/>
          </p:nvPr>
        </p:nvSpPr>
        <p:spPr>
          <a:xfrm>
            <a:off x="685800" y="609600"/>
            <a:ext cx="80772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Features</a:t>
            </a:r>
            <a:endParaRPr/>
          </a:p>
        </p:txBody>
      </p:sp>
      <p:sp>
        <p:nvSpPr>
          <p:cNvPr id="88" name="Google Shape;88;g1a8c3970fc2_0_21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Clear notification cards with easy to read titles and other notification info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Multiple different filters such as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Filter by Class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Filter by Category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Notification Search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View Unread Only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Clear ability to mark notification as read 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8c3970fc2_0_218"/>
          <p:cNvSpPr txBox="1"/>
          <p:nvPr>
            <p:ph type="title"/>
          </p:nvPr>
        </p:nvSpPr>
        <p:spPr>
          <a:xfrm>
            <a:off x="685800" y="609600"/>
            <a:ext cx="80772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Domain Research</a:t>
            </a:r>
            <a:endParaRPr/>
          </a:p>
        </p:txBody>
      </p:sp>
      <p:sp>
        <p:nvSpPr>
          <p:cNvPr id="95" name="Google Shape;95;g1a8c3970fc2_0_21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MERN stack technologies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Tailwind CSS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Library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Components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React Components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Heroku full stack application deployment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8c3970fc2_0_226"/>
          <p:cNvSpPr txBox="1"/>
          <p:nvPr>
            <p:ph type="title"/>
          </p:nvPr>
        </p:nvSpPr>
        <p:spPr>
          <a:xfrm>
            <a:off x="685800" y="609600"/>
            <a:ext cx="80772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Constraints</a:t>
            </a:r>
            <a:endParaRPr/>
          </a:p>
        </p:txBody>
      </p:sp>
      <p:sp>
        <p:nvSpPr>
          <p:cNvPr id="102" name="Google Shape;102;g1a8c3970fc2_0_22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Schedule: Time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Platform Requirements: Project must be </a:t>
            </a:r>
            <a:r>
              <a:rPr lang="en-US" sz="2400"/>
              <a:t>compatible</a:t>
            </a:r>
            <a:r>
              <a:rPr lang="en-US" sz="2400"/>
              <a:t> with Heroku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Scope: Project must be localized to the notification system &amp; all directly affected pages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8c3970fc2_0_232"/>
          <p:cNvSpPr txBox="1"/>
          <p:nvPr>
            <p:ph type="title"/>
          </p:nvPr>
        </p:nvSpPr>
        <p:spPr>
          <a:xfrm>
            <a:off x="685800" y="609600"/>
            <a:ext cx="80772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II: Model-based View of System </a:t>
            </a:r>
            <a:endParaRPr/>
          </a:p>
        </p:txBody>
      </p:sp>
      <p:pic>
        <p:nvPicPr>
          <p:cNvPr id="109" name="Google Shape;109;g1a8c3970fc2_0_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750" y="1721175"/>
            <a:ext cx="4896500" cy="463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a8c3970fc2_0_232"/>
          <p:cNvSpPr txBox="1"/>
          <p:nvPr/>
        </p:nvSpPr>
        <p:spPr>
          <a:xfrm>
            <a:off x="7283725" y="3683525"/>
            <a:ext cx="18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0233740fd_0_7"/>
          <p:cNvSpPr txBox="1"/>
          <p:nvPr>
            <p:ph type="title"/>
          </p:nvPr>
        </p:nvSpPr>
        <p:spPr>
          <a:xfrm>
            <a:off x="685800" y="609600"/>
            <a:ext cx="80772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II: Model-based View of System </a:t>
            </a:r>
            <a:endParaRPr/>
          </a:p>
        </p:txBody>
      </p:sp>
      <p:pic>
        <p:nvPicPr>
          <p:cNvPr id="117" name="Google Shape;117;g180233740fd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2044350"/>
            <a:ext cx="3886200" cy="367854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180233740fd_0_7"/>
          <p:cNvSpPr txBox="1"/>
          <p:nvPr/>
        </p:nvSpPr>
        <p:spPr>
          <a:xfrm>
            <a:off x="7283725" y="3683525"/>
            <a:ext cx="18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9" name="Google Shape;119;g180233740fd_0_7"/>
          <p:cNvSpPr txBox="1"/>
          <p:nvPr/>
        </p:nvSpPr>
        <p:spPr>
          <a:xfrm>
            <a:off x="4876800" y="2044325"/>
            <a:ext cx="3886200" cy="3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Key Use Cases</a:t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</a:pPr>
            <a:r>
              <a:rPr lang="en-US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View Notifications</a:t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</a:pPr>
            <a:r>
              <a:rPr lang="en-US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Fetch Notifications</a:t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</a:pPr>
            <a:r>
              <a:rPr lang="en-US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Fill in Notification Form</a:t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80233740fd_0_15"/>
          <p:cNvSpPr txBox="1"/>
          <p:nvPr>
            <p:ph type="title"/>
          </p:nvPr>
        </p:nvSpPr>
        <p:spPr>
          <a:xfrm>
            <a:off x="685800" y="609600"/>
            <a:ext cx="80772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II: Model-based View of System </a:t>
            </a:r>
            <a:endParaRPr/>
          </a:p>
        </p:txBody>
      </p:sp>
      <p:pic>
        <p:nvPicPr>
          <p:cNvPr id="126" name="Google Shape;126;g180233740fd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2044350"/>
            <a:ext cx="3886200" cy="367854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180233740fd_0_15"/>
          <p:cNvSpPr txBox="1"/>
          <p:nvPr/>
        </p:nvSpPr>
        <p:spPr>
          <a:xfrm>
            <a:off x="7283725" y="3683525"/>
            <a:ext cx="18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8" name="Google Shape;128;g180233740fd_0_15"/>
          <p:cNvSpPr txBox="1"/>
          <p:nvPr/>
        </p:nvSpPr>
        <p:spPr>
          <a:xfrm>
            <a:off x="4876800" y="2044325"/>
            <a:ext cx="3886200" cy="3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View Notifications Use Case</a:t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</a:pPr>
            <a:r>
              <a:rPr lang="en-US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Allows the Student and Professor to see their list of Notifications</a:t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0233740fd_0_23"/>
          <p:cNvSpPr txBox="1"/>
          <p:nvPr>
            <p:ph type="title"/>
          </p:nvPr>
        </p:nvSpPr>
        <p:spPr>
          <a:xfrm>
            <a:off x="685800" y="609600"/>
            <a:ext cx="80772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II: Model-based View of System </a:t>
            </a:r>
            <a:endParaRPr/>
          </a:p>
        </p:txBody>
      </p:sp>
      <p:pic>
        <p:nvPicPr>
          <p:cNvPr id="135" name="Google Shape;135;g180233740fd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2044350"/>
            <a:ext cx="3886200" cy="367854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80233740fd_0_23"/>
          <p:cNvSpPr txBox="1"/>
          <p:nvPr/>
        </p:nvSpPr>
        <p:spPr>
          <a:xfrm>
            <a:off x="7283725" y="3683525"/>
            <a:ext cx="18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7" name="Google Shape;137;g180233740fd_0_23"/>
          <p:cNvSpPr txBox="1"/>
          <p:nvPr/>
        </p:nvSpPr>
        <p:spPr>
          <a:xfrm>
            <a:off x="4876800" y="2044325"/>
            <a:ext cx="3886200" cy="3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Fetch Notifications Use Case</a:t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</a:pPr>
            <a:r>
              <a:rPr lang="en-US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Grabs all notifications for the user from the server</a:t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1999-11-18T19:52:39Z</dcterms:created>
  <dc:creator>Dr. Betty H.C. Cheng</dc:creator>
</cp:coreProperties>
</file>