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34"/>
  </p:notesMasterIdLst>
  <p:handoutMasterIdLst>
    <p:handoutMasterId r:id="rId35"/>
  </p:handoutMasterIdLst>
  <p:sldIdLst>
    <p:sldId id="325" r:id="rId7"/>
    <p:sldId id="354" r:id="rId8"/>
    <p:sldId id="324" r:id="rId9"/>
    <p:sldId id="355" r:id="rId10"/>
    <p:sldId id="348" r:id="rId11"/>
    <p:sldId id="327" r:id="rId12"/>
    <p:sldId id="326" r:id="rId13"/>
    <p:sldId id="328" r:id="rId14"/>
    <p:sldId id="329" r:id="rId15"/>
    <p:sldId id="330" r:id="rId16"/>
    <p:sldId id="331" r:id="rId17"/>
    <p:sldId id="344" r:id="rId18"/>
    <p:sldId id="346" r:id="rId19"/>
    <p:sldId id="333" r:id="rId20"/>
    <p:sldId id="334" r:id="rId21"/>
    <p:sldId id="339" r:id="rId22"/>
    <p:sldId id="341" r:id="rId23"/>
    <p:sldId id="350" r:id="rId24"/>
    <p:sldId id="336" r:id="rId25"/>
    <p:sldId id="337" r:id="rId26"/>
    <p:sldId id="342" r:id="rId27"/>
    <p:sldId id="351" r:id="rId28"/>
    <p:sldId id="340" r:id="rId29"/>
    <p:sldId id="352" r:id="rId30"/>
    <p:sldId id="347" r:id="rId31"/>
    <p:sldId id="343" r:id="rId32"/>
    <p:sldId id="353" r:id="rId33"/>
  </p:sldIdLst>
  <p:sldSz cx="9144000" cy="5143500" type="screen16x9"/>
  <p:notesSz cx="6797675" cy="9928225"/>
  <p:custDataLst>
    <p:tags r:id="rId3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mp;M Software" id="{FDEC6987-68F8-4CB3-A689-9D5088DB2439}">
          <p14:sldIdLst>
            <p14:sldId id="325"/>
            <p14:sldId id="354"/>
            <p14:sldId id="324"/>
            <p14:sldId id="355"/>
            <p14:sldId id="348"/>
            <p14:sldId id="327"/>
            <p14:sldId id="326"/>
            <p14:sldId id="328"/>
            <p14:sldId id="329"/>
            <p14:sldId id="330"/>
            <p14:sldId id="331"/>
            <p14:sldId id="344"/>
            <p14:sldId id="346"/>
            <p14:sldId id="333"/>
            <p14:sldId id="334"/>
            <p14:sldId id="339"/>
            <p14:sldId id="341"/>
            <p14:sldId id="350"/>
            <p14:sldId id="336"/>
            <p14:sldId id="337"/>
            <p14:sldId id="342"/>
            <p14:sldId id="351"/>
            <p14:sldId id="340"/>
            <p14:sldId id="352"/>
            <p14:sldId id="347"/>
            <p14:sldId id="343"/>
            <p14:sldId id="353"/>
          </p14:sldIdLst>
        </p14:section>
        <p14:section name="INFORMATION" id="{9D526A16-4D76-4BC6-9483-0A576CD82065}">
          <p14:sldIdLst/>
        </p14:section>
      </p14:sectionLst>
    </p:ext>
    <p:ext uri="{EFAFB233-063F-42B5-8137-9DF3F51BA10A}">
      <p15:sldGuideLst xmlns:p15="http://schemas.microsoft.com/office/powerpoint/2012/main">
        <p15:guide id="1" orient="horz" pos="804">
          <p15:clr>
            <a:srgbClr val="A4A3A4"/>
          </p15:clr>
        </p15:guide>
        <p15:guide id="2" orient="horz" pos="3026">
          <p15:clr>
            <a:srgbClr val="A4A3A4"/>
          </p15:clr>
        </p15:guide>
        <p15:guide id="3" orient="horz" pos="1847">
          <p15:clr>
            <a:srgbClr val="A4A3A4"/>
          </p15:clr>
        </p15:guide>
        <p15:guide id="4" orient="horz" pos="1983">
          <p15:clr>
            <a:srgbClr val="A4A3A4"/>
          </p15:clr>
        </p15:guide>
        <p15:guide id="5" orient="horz" pos="282">
          <p15:clr>
            <a:srgbClr val="A4A3A4"/>
          </p15:clr>
        </p15:guide>
        <p15:guide id="6" orient="horz" pos="3117">
          <p15:clr>
            <a:srgbClr val="A4A3A4"/>
          </p15:clr>
        </p15:guide>
        <p15:guide id="7" pos="272">
          <p15:clr>
            <a:srgbClr val="A4A3A4"/>
          </p15:clr>
        </p15:guide>
        <p15:guide id="8" pos="5488">
          <p15:clr>
            <a:srgbClr val="A4A3A4"/>
          </p15:clr>
        </p15:guide>
        <p15:guide id="9" pos="2812">
          <p15:clr>
            <a:srgbClr val="A4A3A4"/>
          </p15:clr>
        </p15:guide>
        <p15:guide id="10" pos="2948">
          <p15:clr>
            <a:srgbClr val="A4A3A4"/>
          </p15:clr>
        </p15:guide>
        <p15:guide id="11" pos="1610">
          <p15:clr>
            <a:srgbClr val="A4A3A4"/>
          </p15:clr>
        </p15:guide>
        <p15:guide id="12" pos="1474">
          <p15:clr>
            <a:srgbClr val="A4A3A4"/>
          </p15:clr>
        </p15:guide>
        <p15:guide id="13" pos="4150">
          <p15:clr>
            <a:srgbClr val="A4A3A4"/>
          </p15:clr>
        </p15:guide>
        <p15:guide id="14" pos="4286">
          <p15:clr>
            <a:srgbClr val="A4A3A4"/>
          </p15:clr>
        </p15:guide>
      </p15:sldGuideLst>
    </p:ext>
    <p:ext uri="{2D200454-40CA-4A62-9FC3-DE9A4176ACB9}">
      <p15:notesGuideLst xmlns:p15="http://schemas.microsoft.com/office/powerpoint/2012/main">
        <p15:guide id="1" orient="horz" pos="2298" userDrawn="1">
          <p15:clr>
            <a:srgbClr val="A4A3A4"/>
          </p15:clr>
        </p15:guide>
        <p15:guide id="2" orient="horz" pos="2252" userDrawn="1">
          <p15:clr>
            <a:srgbClr val="A4A3A4"/>
          </p15:clr>
        </p15:guide>
        <p15:guide id="3" orient="horz" pos="340" userDrawn="1">
          <p15:clr>
            <a:srgbClr val="A4A3A4"/>
          </p15:clr>
        </p15:guide>
        <p15:guide id="4" orient="horz" pos="5983" userDrawn="1">
          <p15:clr>
            <a:srgbClr val="A4A3A4"/>
          </p15:clr>
        </p15:guide>
        <p15:guide id="5" pos="846" userDrawn="1">
          <p15:clr>
            <a:srgbClr val="A4A3A4"/>
          </p15:clr>
        </p15:guide>
        <p15:guide id="6" pos="39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FFFFFF"/>
    <a:srgbClr val="FEFEFE"/>
    <a:srgbClr val="FFFEFE"/>
    <a:srgbClr val="FFFFFE"/>
    <a:srgbClr val="FFFFFD"/>
    <a:srgbClr val="FFFEFD"/>
    <a:srgbClr val="FFFEFF"/>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2893" autoAdjust="0"/>
  </p:normalViewPr>
  <p:slideViewPr>
    <p:cSldViewPr snapToObjects="1" showGuides="1">
      <p:cViewPr varScale="1">
        <p:scale>
          <a:sx n="105" d="100"/>
          <a:sy n="105" d="100"/>
        </p:scale>
        <p:origin x="1776" y="150"/>
      </p:cViewPr>
      <p:guideLst>
        <p:guide orient="horz" pos="804"/>
        <p:guide orient="horz" pos="3026"/>
        <p:guide orient="horz" pos="1847"/>
        <p:guide orient="horz" pos="1983"/>
        <p:guide orient="horz" pos="282"/>
        <p:guide orient="horz" pos="3117"/>
        <p:guide pos="272"/>
        <p:guide pos="5488"/>
        <p:guide pos="2812"/>
        <p:guide pos="2948"/>
        <p:guide pos="1610"/>
        <p:guide pos="1474"/>
        <p:guide pos="4150"/>
        <p:guide pos="428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Objects="1" showGuides="1">
      <p:cViewPr varScale="1">
        <p:scale>
          <a:sx n="89" d="100"/>
          <a:sy n="89" d="100"/>
        </p:scale>
        <p:origin x="3816" y="90"/>
      </p:cViewPr>
      <p:guideLst>
        <p:guide orient="horz" pos="2298"/>
        <p:guide orient="horz" pos="2252"/>
        <p:guide orient="horz" pos="340"/>
        <p:guide orient="horz" pos="5983"/>
        <p:guide pos="846"/>
        <p:guide pos="39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Kopfzeilenplatzhalter 1"/>
          <p:cNvSpPr>
            <a:spLocks noGrp="1"/>
          </p:cNvSpPr>
          <p:nvPr>
            <p:ph type="hdr" sz="quarter"/>
          </p:nvPr>
        </p:nvSpPr>
        <p:spPr bwMode="gray">
          <a:xfrm>
            <a:off x="508167" y="546735"/>
            <a:ext cx="5756530" cy="248206"/>
          </a:xfrm>
          <a:prstGeom prst="rect">
            <a:avLst/>
          </a:prstGeom>
        </p:spPr>
        <p:txBody>
          <a:bodyPr vert="horz" wrap="none" lIns="0" tIns="0" rIns="0" bIns="0" rtlCol="0"/>
          <a:lstStyle>
            <a:lvl1pPr algn="l">
              <a:defRPr sz="1200" b="1">
                <a:solidFill>
                  <a:schemeClr val="accent1"/>
                </a:solidFill>
              </a:defRPr>
            </a:lvl1pPr>
          </a:lstStyle>
          <a:p>
            <a:r>
              <a:rPr lang="de-DE" dirty="0"/>
              <a:t>M&amp;M Software</a:t>
            </a:r>
          </a:p>
        </p:txBody>
      </p:sp>
      <p:sp>
        <p:nvSpPr>
          <p:cNvPr id="10" name="Datumsplatzhalter 2"/>
          <p:cNvSpPr>
            <a:spLocks noGrp="1"/>
          </p:cNvSpPr>
          <p:nvPr>
            <p:ph type="dt" idx="1"/>
          </p:nvPr>
        </p:nvSpPr>
        <p:spPr bwMode="gray">
          <a:xfrm>
            <a:off x="4862016" y="9264216"/>
            <a:ext cx="999244" cy="234526"/>
          </a:xfrm>
          <a:prstGeom prst="rect">
            <a:avLst/>
          </a:prstGeom>
        </p:spPr>
        <p:txBody>
          <a:bodyPr vert="horz" wrap="none" lIns="0" tIns="0" rIns="0" bIns="0" rtlCol="0" anchor="b"/>
          <a:lstStyle>
            <a:lvl1pPr algn="r">
              <a:defRPr sz="1000"/>
            </a:lvl1pPr>
          </a:lstStyle>
          <a:p>
            <a:fld id="{1482B2F9-9BBB-4685-AFB2-1868D794D01C}" type="datetime1">
              <a:rPr lang="de-DE" smtClean="0"/>
              <a:t>15.06.2024</a:t>
            </a:fld>
            <a:endParaRPr lang="de-DE" dirty="0"/>
          </a:p>
        </p:txBody>
      </p:sp>
      <p:sp>
        <p:nvSpPr>
          <p:cNvPr id="11" name="Fußzeilenplatzhalter 5"/>
          <p:cNvSpPr>
            <a:spLocks noGrp="1"/>
          </p:cNvSpPr>
          <p:nvPr>
            <p:ph type="ftr" sz="quarter" idx="2"/>
          </p:nvPr>
        </p:nvSpPr>
        <p:spPr bwMode="gray">
          <a:xfrm>
            <a:off x="508167" y="9264216"/>
            <a:ext cx="4353851" cy="234526"/>
          </a:xfrm>
          <a:prstGeom prst="rect">
            <a:avLst/>
          </a:prstGeom>
        </p:spPr>
        <p:txBody>
          <a:bodyPr vert="horz" wrap="none" lIns="0" tIns="0" rIns="0" bIns="0" rtlCol="0" anchor="b"/>
          <a:lstStyle>
            <a:lvl1pPr algn="l">
              <a:defRPr sz="1000"/>
            </a:lvl1pPr>
          </a:lstStyle>
          <a:p>
            <a:endParaRPr lang="de-DE" dirty="0"/>
          </a:p>
        </p:txBody>
      </p:sp>
      <p:sp>
        <p:nvSpPr>
          <p:cNvPr id="12" name="Foliennummernplatzhalter 6"/>
          <p:cNvSpPr>
            <a:spLocks noGrp="1"/>
          </p:cNvSpPr>
          <p:nvPr>
            <p:ph type="sldNum" sz="quarter" idx="3"/>
          </p:nvPr>
        </p:nvSpPr>
        <p:spPr bwMode="gray">
          <a:xfrm>
            <a:off x="5861261" y="9264216"/>
            <a:ext cx="403436" cy="234526"/>
          </a:xfrm>
          <a:prstGeom prst="rect">
            <a:avLst/>
          </a:prstGeom>
        </p:spPr>
        <p:txBody>
          <a:bodyPr vert="horz" wrap="none" lIns="0" tIns="0" rIns="0" bIns="0" rtlCol="0" anchor="b"/>
          <a:lstStyle>
            <a:lvl1pPr algn="r">
              <a:defRPr sz="1000" b="1">
                <a:solidFill>
                  <a:schemeClr val="tx1"/>
                </a:solidFill>
              </a:defRPr>
            </a:lvl1pPr>
          </a:lstStyle>
          <a:p>
            <a:fld id="{0496E556-79A2-4370-BFB7-7666B5E38192}" type="slidenum">
              <a:rPr lang="de-DE" smtClean="0"/>
              <a:pPr/>
              <a:t>‹Nr.›</a:t>
            </a:fld>
            <a:endParaRPr lang="de-DE" dirty="0"/>
          </a:p>
        </p:txBody>
      </p:sp>
    </p:spTree>
    <p:extLst>
      <p:ext uri="{BB962C8B-B14F-4D97-AF65-F5344CB8AC3E}">
        <p14:creationId xmlns:p14="http://schemas.microsoft.com/office/powerpoint/2010/main" val="1363989657"/>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gray">
          <a:xfrm>
            <a:off x="1328976" y="546735"/>
            <a:ext cx="4924847" cy="248206"/>
          </a:xfrm>
          <a:prstGeom prst="rect">
            <a:avLst/>
          </a:prstGeom>
        </p:spPr>
        <p:txBody>
          <a:bodyPr vert="horz" wrap="none" lIns="0" tIns="0" rIns="0" bIns="0" rtlCol="0"/>
          <a:lstStyle>
            <a:lvl1pPr algn="l">
              <a:defRPr sz="1200" b="1">
                <a:solidFill>
                  <a:schemeClr val="accent1"/>
                </a:solidFill>
              </a:defRPr>
            </a:lvl1pPr>
          </a:lstStyle>
          <a:p>
            <a:r>
              <a:rPr lang="de-DE" dirty="0"/>
              <a:t>M&amp;M Software</a:t>
            </a:r>
          </a:p>
        </p:txBody>
      </p:sp>
      <p:sp>
        <p:nvSpPr>
          <p:cNvPr id="3" name="Datumsplatzhalter 2"/>
          <p:cNvSpPr>
            <a:spLocks noGrp="1"/>
          </p:cNvSpPr>
          <p:nvPr>
            <p:ph type="dt" idx="1"/>
          </p:nvPr>
        </p:nvSpPr>
        <p:spPr bwMode="gray">
          <a:xfrm>
            <a:off x="4862016" y="9264216"/>
            <a:ext cx="999244" cy="234526"/>
          </a:xfrm>
          <a:prstGeom prst="rect">
            <a:avLst/>
          </a:prstGeom>
        </p:spPr>
        <p:txBody>
          <a:bodyPr vert="horz" wrap="none" lIns="0" tIns="0" rIns="0" bIns="0" rtlCol="0" anchor="b"/>
          <a:lstStyle>
            <a:lvl1pPr algn="r">
              <a:defRPr sz="1000"/>
            </a:lvl1pPr>
          </a:lstStyle>
          <a:p>
            <a:fld id="{D9A21054-D7C0-4B4A-9A44-3EEE7A6EC042}" type="datetime1">
              <a:rPr lang="de-DE" smtClean="0"/>
              <a:t>15.06.2024</a:t>
            </a:fld>
            <a:endParaRPr lang="de-DE" dirty="0"/>
          </a:p>
        </p:txBody>
      </p:sp>
      <p:sp>
        <p:nvSpPr>
          <p:cNvPr id="4" name="Folienbildplatzhalter 3"/>
          <p:cNvSpPr>
            <a:spLocks noGrp="1" noRot="1" noChangeAspect="1"/>
          </p:cNvSpPr>
          <p:nvPr>
            <p:ph type="sldImg" idx="2"/>
          </p:nvPr>
        </p:nvSpPr>
        <p:spPr bwMode="gray">
          <a:xfrm>
            <a:off x="1338263" y="795338"/>
            <a:ext cx="4914900" cy="2765425"/>
          </a:xfrm>
          <a:prstGeom prst="rect">
            <a:avLst/>
          </a:prstGeom>
          <a:noFill/>
          <a:ln w="12700">
            <a:solidFill>
              <a:schemeClr val="tx2"/>
            </a:solidFill>
          </a:ln>
        </p:spPr>
        <p:txBody>
          <a:bodyPr vert="horz" lIns="92994" tIns="46497" rIns="92994" bIns="46497" rtlCol="0" anchor="ctr"/>
          <a:lstStyle/>
          <a:p>
            <a:endParaRPr lang="de-DE"/>
          </a:p>
        </p:txBody>
      </p:sp>
      <p:sp>
        <p:nvSpPr>
          <p:cNvPr id="5" name="Notizenplatzhalter 4"/>
          <p:cNvSpPr>
            <a:spLocks noGrp="1"/>
          </p:cNvSpPr>
          <p:nvPr>
            <p:ph type="body" sz="quarter" idx="3"/>
          </p:nvPr>
        </p:nvSpPr>
        <p:spPr bwMode="gray">
          <a:xfrm>
            <a:off x="1328976" y="3647763"/>
            <a:ext cx="4924847" cy="5535846"/>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6" name="Fußzeilenplatzhalter 5"/>
          <p:cNvSpPr>
            <a:spLocks noGrp="1"/>
          </p:cNvSpPr>
          <p:nvPr>
            <p:ph type="ftr" sz="quarter" idx="4"/>
          </p:nvPr>
        </p:nvSpPr>
        <p:spPr bwMode="gray">
          <a:xfrm>
            <a:off x="1328974" y="9264216"/>
            <a:ext cx="3533042" cy="234526"/>
          </a:xfrm>
          <a:prstGeom prst="rect">
            <a:avLst/>
          </a:prstGeom>
        </p:spPr>
        <p:txBody>
          <a:bodyPr vert="horz" wrap="none" lIns="0" tIns="0" rIns="0" bIns="0" rtlCol="0" anchor="b"/>
          <a:lstStyle>
            <a:lvl1pPr algn="l">
              <a:defRPr sz="1000"/>
            </a:lvl1pPr>
          </a:lstStyle>
          <a:p>
            <a:endParaRPr lang="de-DE" dirty="0"/>
          </a:p>
        </p:txBody>
      </p:sp>
      <p:sp>
        <p:nvSpPr>
          <p:cNvPr id="7" name="Foliennummernplatzhalter 6"/>
          <p:cNvSpPr>
            <a:spLocks noGrp="1"/>
          </p:cNvSpPr>
          <p:nvPr>
            <p:ph type="sldNum" sz="quarter" idx="5"/>
          </p:nvPr>
        </p:nvSpPr>
        <p:spPr bwMode="gray">
          <a:xfrm>
            <a:off x="5861261" y="9264216"/>
            <a:ext cx="403436" cy="234526"/>
          </a:xfrm>
          <a:prstGeom prst="rect">
            <a:avLst/>
          </a:prstGeom>
        </p:spPr>
        <p:txBody>
          <a:bodyPr vert="horz" wrap="none" lIns="0" tIns="0" rIns="0" bIns="0" rtlCol="0" anchor="b"/>
          <a:lstStyle>
            <a:lvl1pPr algn="r">
              <a:defRPr sz="1000" b="1">
                <a:solidFill>
                  <a:schemeClr val="tx1"/>
                </a:solidFill>
              </a:defRPr>
            </a:lvl1pPr>
          </a:lstStyle>
          <a:p>
            <a:fld id="{0496E556-79A2-4370-BFB7-7666B5E38192}" type="slidenum">
              <a:rPr lang="de-DE" smtClean="0"/>
              <a:pPr/>
              <a:t>‹Nr.›</a:t>
            </a:fld>
            <a:endParaRPr lang="de-DE" dirty="0"/>
          </a:p>
        </p:txBody>
      </p:sp>
    </p:spTree>
    <p:extLst>
      <p:ext uri="{BB962C8B-B14F-4D97-AF65-F5344CB8AC3E}">
        <p14:creationId xmlns:p14="http://schemas.microsoft.com/office/powerpoint/2010/main" val="2880720373"/>
      </p:ext>
    </p:extLst>
  </p:cSld>
  <p:clrMap bg1="lt1" tx1="dk1" bg2="lt2" tx2="dk2" accent1="accent1" accent2="accent2" accent3="accent3" accent4="accent4" accent5="accent5" accent6="accent6" hlink="hlink" folHlink="folHlink"/>
  <p:hf ftr="0"/>
  <p:notesStyle>
    <a:lvl1pPr marL="0" indent="0" algn="l" defTabSz="914400" rtl="0" eaLnBrk="1" latinLnBrk="0" hangingPunct="1">
      <a:spcBef>
        <a:spcPts val="200"/>
      </a:spcBef>
      <a:spcAft>
        <a:spcPts val="200"/>
      </a:spcAft>
      <a:defRPr sz="1100" kern="1200">
        <a:solidFill>
          <a:schemeClr val="tx1"/>
        </a:solidFill>
        <a:latin typeface="+mn-lt"/>
        <a:ea typeface="+mn-ea"/>
        <a:cs typeface="+mn-cs"/>
      </a:defRPr>
    </a:lvl1pPr>
    <a:lvl2pPr marL="0" indent="0" algn="l" defTabSz="914400" rtl="0" eaLnBrk="1" latinLnBrk="0" hangingPunct="1">
      <a:spcBef>
        <a:spcPts val="200"/>
      </a:spcBef>
      <a:spcAft>
        <a:spcPts val="200"/>
      </a:spcAft>
      <a:defRPr sz="1100" b="1" kern="1200" cap="all" baseline="0">
        <a:solidFill>
          <a:schemeClr val="tx1"/>
        </a:solidFill>
        <a:latin typeface="+mn-lt"/>
        <a:ea typeface="+mn-ea"/>
        <a:cs typeface="+mn-cs"/>
      </a:defRPr>
    </a:lvl2pPr>
    <a:lvl3pPr marL="180000" indent="-180000" algn="l" defTabSz="914400" rtl="0" eaLnBrk="1" latinLnBrk="0" hangingPunct="1">
      <a:spcBef>
        <a:spcPts val="200"/>
      </a:spcBef>
      <a:spcAft>
        <a:spcPts val="200"/>
      </a:spcAft>
      <a:buClr>
        <a:schemeClr val="accent1"/>
      </a:buClr>
      <a:buFont typeface="Arial" panose="020B0604020202020204" pitchFamily="34" charset="0"/>
      <a:buChar char="•"/>
      <a:defRPr sz="1100" kern="1200">
        <a:solidFill>
          <a:schemeClr val="tx1"/>
        </a:solidFill>
        <a:latin typeface="+mn-lt"/>
        <a:ea typeface="+mn-ea"/>
        <a:cs typeface="+mn-cs"/>
      </a:defRPr>
    </a:lvl3pPr>
    <a:lvl4pPr marL="360000" indent="-180000" algn="l" defTabSz="914400" rtl="0" eaLnBrk="1" latinLnBrk="0" hangingPunct="1">
      <a:spcBef>
        <a:spcPts val="200"/>
      </a:spcBef>
      <a:spcAft>
        <a:spcPts val="200"/>
      </a:spcAft>
      <a:buClr>
        <a:schemeClr val="accent1"/>
      </a:buClr>
      <a:buFont typeface="Symbol" panose="05050102010706020507" pitchFamily="18" charset="2"/>
      <a:buChar char="-"/>
      <a:defRPr sz="1100" kern="1200">
        <a:solidFill>
          <a:schemeClr val="tx1"/>
        </a:solidFill>
        <a:latin typeface="+mn-lt"/>
        <a:ea typeface="+mn-ea"/>
        <a:cs typeface="+mn-cs"/>
      </a:defRPr>
    </a:lvl4pPr>
    <a:lvl5pPr marL="536575" indent="-180975" algn="l" defTabSz="914400" rtl="0" eaLnBrk="1" latinLnBrk="0" hangingPunct="1">
      <a:spcBef>
        <a:spcPts val="200"/>
      </a:spcBef>
      <a:spcAft>
        <a:spcPts val="200"/>
      </a:spcAft>
      <a:buClr>
        <a:schemeClr val="accent1"/>
      </a:buClr>
      <a:buSzPct val="90000"/>
      <a:buFont typeface="Symbol" panose="05050102010706020507" pitchFamily="18" charset="2"/>
      <a:buChar char="-"/>
      <a:defRPr sz="1100" kern="1200">
        <a:solidFill>
          <a:schemeClr val="tx1"/>
        </a:solidFill>
        <a:latin typeface="+mn-lt"/>
        <a:ea typeface="+mn-ea"/>
        <a:cs typeface="+mn-cs"/>
      </a:defRPr>
    </a:lvl5pPr>
    <a:lvl6pPr marL="180975" indent="-180975" algn="l" defTabSz="914400" rtl="0" eaLnBrk="1" latinLnBrk="0" hangingPunct="1">
      <a:spcBef>
        <a:spcPts val="200"/>
      </a:spcBef>
      <a:spcAft>
        <a:spcPts val="200"/>
      </a:spcAft>
      <a:buClr>
        <a:schemeClr val="accent1"/>
      </a:buClr>
      <a:buSzPct val="90000"/>
      <a:buFont typeface="+mj-lt"/>
      <a:buAutoNum type="arabicPeriod"/>
      <a:defRPr sz="1100" kern="1200">
        <a:solidFill>
          <a:schemeClr val="tx1"/>
        </a:solidFill>
        <a:latin typeface="+mn-lt"/>
        <a:ea typeface="+mn-ea"/>
        <a:cs typeface="+mn-cs"/>
      </a:defRPr>
    </a:lvl6pPr>
    <a:lvl7pPr marL="355600" indent="-174625" algn="l" defTabSz="914400" rtl="0" eaLnBrk="1" latinLnBrk="0" hangingPunct="1">
      <a:spcBef>
        <a:spcPts val="200"/>
      </a:spcBef>
      <a:spcAft>
        <a:spcPts val="200"/>
      </a:spcAft>
      <a:buClr>
        <a:schemeClr val="accent1"/>
      </a:buClr>
      <a:buSzPct val="90000"/>
      <a:buFont typeface="+mj-lt"/>
      <a:buAutoNum type="arabicPeriod"/>
      <a:defRPr sz="1100" b="0" kern="1200" baseline="0">
        <a:solidFill>
          <a:schemeClr val="tx1"/>
        </a:solidFill>
        <a:latin typeface="+mn-lt"/>
        <a:ea typeface="+mn-ea"/>
        <a:cs typeface="+mn-cs"/>
      </a:defRPr>
    </a:lvl7pPr>
    <a:lvl8pPr marL="536575" indent="-180975" algn="l" defTabSz="914400" rtl="0" eaLnBrk="1" latinLnBrk="0" hangingPunct="1">
      <a:spcBef>
        <a:spcPts val="200"/>
      </a:spcBef>
      <a:spcAft>
        <a:spcPts val="200"/>
      </a:spcAft>
      <a:buClr>
        <a:schemeClr val="accent1"/>
      </a:buClr>
      <a:buSzPct val="90000"/>
      <a:buFont typeface="+mj-lt"/>
      <a:buAutoNum type="arabicPeriod"/>
      <a:defRPr sz="1100" b="0" kern="1200">
        <a:solidFill>
          <a:schemeClr val="tx1"/>
        </a:solidFill>
        <a:latin typeface="+mn-lt"/>
        <a:ea typeface="+mn-ea"/>
        <a:cs typeface="+mn-cs"/>
      </a:defRPr>
    </a:lvl8pPr>
    <a:lvl9pPr marL="0" indent="0" algn="l" defTabSz="914400" rtl="0" eaLnBrk="1" latinLnBrk="0" hangingPunct="1">
      <a:spcBef>
        <a:spcPts val="200"/>
      </a:spcBef>
      <a:spcAft>
        <a:spcPts val="200"/>
      </a:spcAft>
      <a:defRPr sz="1050" b="0" i="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ATrefzer/WinDb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a:t>
            </a:fld>
            <a:endParaRPr lang="de-DE" dirty="0"/>
          </a:p>
        </p:txBody>
      </p:sp>
    </p:spTree>
    <p:extLst>
      <p:ext uri="{BB962C8B-B14F-4D97-AF65-F5344CB8AC3E}">
        <p14:creationId xmlns:p14="http://schemas.microsoft.com/office/powerpoint/2010/main" val="1420063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a:t>Count = </a:t>
            </a:r>
            <a:r>
              <a:rPr lang="de-DE" dirty="0" err="1"/>
              <a:t>Ringbuffer</a:t>
            </a:r>
            <a:endParaRPr lang="de-DE" dirty="0"/>
          </a:p>
          <a:p>
            <a:endParaRPr lang="de-DE" dirty="0"/>
          </a:p>
          <a:p>
            <a:r>
              <a:rPr lang="de-DE" dirty="0" err="1"/>
              <a:t>Explain</a:t>
            </a:r>
            <a:r>
              <a:rPr lang="de-DE" dirty="0"/>
              <a:t> WER</a:t>
            </a:r>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10</a:t>
            </a:fld>
            <a:endParaRPr lang="de-DE" dirty="0"/>
          </a:p>
        </p:txBody>
      </p:sp>
    </p:spTree>
    <p:extLst>
      <p:ext uri="{BB962C8B-B14F-4D97-AF65-F5344CB8AC3E}">
        <p14:creationId xmlns:p14="http://schemas.microsoft.com/office/powerpoint/2010/main" val="342441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endParaRPr lang="de-DE"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11</a:t>
            </a:fld>
            <a:endParaRPr lang="de-DE" dirty="0"/>
          </a:p>
        </p:txBody>
      </p:sp>
    </p:spTree>
    <p:extLst>
      <p:ext uri="{BB962C8B-B14F-4D97-AF65-F5344CB8AC3E}">
        <p14:creationId xmlns:p14="http://schemas.microsoft.com/office/powerpoint/2010/main" val="2680208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err="1"/>
              <a:t>No</a:t>
            </a:r>
            <a:r>
              <a:rPr lang="de-DE" dirty="0"/>
              <a:t> exe </a:t>
            </a:r>
            <a:r>
              <a:rPr lang="de-DE" dirty="0" err="1"/>
              <a:t>allowed</a:t>
            </a:r>
            <a:r>
              <a:rPr lang="de-DE" dirty="0"/>
              <a:t>!</a:t>
            </a:r>
          </a:p>
          <a:p>
            <a:endParaRPr lang="de-DE" dirty="0"/>
          </a:p>
          <a:p>
            <a:r>
              <a:rPr lang="de-DE" dirty="0" err="1"/>
              <a:t>Explain</a:t>
            </a:r>
            <a:r>
              <a:rPr lang="de-DE" dirty="0"/>
              <a:t> First Chance / Second </a:t>
            </a:r>
            <a:r>
              <a:rPr lang="de-DE" dirty="0" err="1"/>
              <a:t>chance</a:t>
            </a:r>
            <a:r>
              <a:rPr lang="de-DE" dirty="0"/>
              <a:t> </a:t>
            </a:r>
            <a:r>
              <a:rPr lang="de-DE" dirty="0" err="1"/>
              <a:t>exceptions</a:t>
            </a:r>
            <a:r>
              <a:rPr lang="de-DE" dirty="0"/>
              <a:t> </a:t>
            </a:r>
            <a:r>
              <a:rPr lang="de-DE" dirty="0" err="1"/>
              <a:t>with</a:t>
            </a:r>
            <a:r>
              <a:rPr lang="de-DE" dirty="0"/>
              <a:t> </a:t>
            </a:r>
            <a:r>
              <a:rPr lang="de-DE" dirty="0" err="1"/>
              <a:t>example</a:t>
            </a:r>
            <a:r>
              <a:rPr lang="de-DE" dirty="0"/>
              <a:t>.</a:t>
            </a:r>
          </a:p>
          <a:p>
            <a:r>
              <a:rPr lang="de-DE" dirty="0"/>
              <a:t>	- </a:t>
            </a:r>
            <a:r>
              <a:rPr lang="de-DE" dirty="0" err="1"/>
              <a:t>Usage</a:t>
            </a:r>
            <a:endParaRPr lang="de-DE" dirty="0"/>
          </a:p>
          <a:p>
            <a:r>
              <a:rPr lang="de-DE" dirty="0"/>
              <a:t>	- </a:t>
            </a:r>
            <a:r>
              <a:rPr lang="de-DE" dirty="0" err="1"/>
              <a:t>Exception</a:t>
            </a:r>
            <a:r>
              <a:rPr lang="de-DE" dirty="0"/>
              <a:t> </a:t>
            </a:r>
            <a:r>
              <a:rPr lang="de-DE" dirty="0" err="1"/>
              <a:t>settings</a:t>
            </a:r>
            <a:r>
              <a:rPr lang="de-DE" dirty="0"/>
              <a:t> </a:t>
            </a:r>
            <a:r>
              <a:rPr lang="de-DE" dirty="0" err="1"/>
              <a:t>dialog</a:t>
            </a:r>
            <a:r>
              <a:rPr lang="de-DE" dirty="0"/>
              <a:t>.</a:t>
            </a:r>
          </a:p>
          <a:p>
            <a:endParaRPr lang="de-DE" dirty="0"/>
          </a:p>
          <a:p>
            <a:r>
              <a:rPr lang="de-DE" dirty="0"/>
              <a:t>-</a:t>
            </a:r>
            <a:r>
              <a:rPr lang="de-DE" dirty="0" err="1"/>
              <a:t>ma</a:t>
            </a:r>
            <a:r>
              <a:rPr lang="de-DE" dirty="0"/>
              <a:t> = Dump </a:t>
            </a:r>
            <a:r>
              <a:rPr lang="de-DE" dirty="0" err="1"/>
              <a:t>with</a:t>
            </a:r>
            <a:r>
              <a:rPr lang="de-DE" dirty="0"/>
              <a:t> </a:t>
            </a:r>
            <a:r>
              <a:rPr lang="de-DE" dirty="0" err="1"/>
              <a:t>full</a:t>
            </a:r>
            <a:r>
              <a:rPr lang="de-DE" dirty="0"/>
              <a:t> </a:t>
            </a:r>
            <a:r>
              <a:rPr lang="de-DE" dirty="0" err="1"/>
              <a:t>process</a:t>
            </a:r>
            <a:r>
              <a:rPr lang="de-DE" dirty="0"/>
              <a:t> </a:t>
            </a:r>
            <a:r>
              <a:rPr lang="de-DE" dirty="0" err="1"/>
              <a:t>memory</a:t>
            </a:r>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12</a:t>
            </a:fld>
            <a:endParaRPr lang="de-DE" dirty="0"/>
          </a:p>
        </p:txBody>
      </p:sp>
    </p:spTree>
    <p:extLst>
      <p:ext uri="{BB962C8B-B14F-4D97-AF65-F5344CB8AC3E}">
        <p14:creationId xmlns:p14="http://schemas.microsoft.com/office/powerpoint/2010/main" val="2435011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en-US" dirty="0"/>
              <a:t>https://www.microsoft.com/en-us/download/details.aspx?id=58210</a:t>
            </a:r>
          </a:p>
          <a:p>
            <a:endParaRPr lang="en-US" dirty="0"/>
          </a:p>
          <a:p>
            <a:r>
              <a:rPr lang="en-US" dirty="0"/>
              <a:t>https://github.com/microsoft/clrmd</a:t>
            </a:r>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13</a:t>
            </a:fld>
            <a:endParaRPr lang="de-DE" dirty="0"/>
          </a:p>
        </p:txBody>
      </p:sp>
    </p:spTree>
    <p:extLst>
      <p:ext uri="{BB962C8B-B14F-4D97-AF65-F5344CB8AC3E}">
        <p14:creationId xmlns:p14="http://schemas.microsoft.com/office/powerpoint/2010/main" val="4248659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a:t>Walkthrough 030</a:t>
            </a:r>
          </a:p>
          <a:p>
            <a:pPr defTabSz="929945">
              <a:spcBef>
                <a:spcPts val="203"/>
              </a:spcBef>
              <a:spcAft>
                <a:spcPts val="203"/>
              </a:spcAft>
              <a:defRPr/>
            </a:pPr>
            <a:r>
              <a:rPr lang="de-DE" dirty="0"/>
              <a:t>Walkthrough 040</a:t>
            </a:r>
          </a:p>
          <a:p>
            <a:pPr defTabSz="929945">
              <a:spcBef>
                <a:spcPts val="203"/>
              </a:spcBef>
              <a:spcAft>
                <a:spcPts val="203"/>
              </a:spcAft>
              <a:defRPr/>
            </a:pPr>
            <a:r>
              <a:rPr lang="de-DE" dirty="0"/>
              <a:t>Walkthrough 050</a:t>
            </a:r>
            <a:endParaRPr lang="en-US" dirty="0"/>
          </a:p>
          <a:p>
            <a:pPr defTabSz="929945">
              <a:spcBef>
                <a:spcPts val="203"/>
              </a:spcBef>
              <a:spcAft>
                <a:spcPts val="203"/>
              </a:spcAft>
              <a:defRPr/>
            </a:pPr>
            <a:endParaRPr lang="en-US" dirty="0"/>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14</a:t>
            </a:fld>
            <a:endParaRPr lang="de-DE" dirty="0"/>
          </a:p>
        </p:txBody>
      </p:sp>
    </p:spTree>
    <p:extLst>
      <p:ext uri="{BB962C8B-B14F-4D97-AF65-F5344CB8AC3E}">
        <p14:creationId xmlns:p14="http://schemas.microsoft.com/office/powerpoint/2010/main" val="2626636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pPr>
              <a:lnSpc>
                <a:spcPct val="90000"/>
              </a:lnSpc>
              <a:spcBef>
                <a:spcPts val="407"/>
              </a:spcBef>
              <a:spcAft>
                <a:spcPts val="407"/>
              </a:spcAft>
            </a:pPr>
            <a:r>
              <a:rPr lang="de-DE" dirty="0">
                <a:solidFill>
                  <a:prstClr val="black"/>
                </a:solidFill>
              </a:rPr>
              <a:t>Zusammenfassung nach dem Walkthrough</a:t>
            </a:r>
          </a:p>
          <a:p>
            <a:pPr>
              <a:lnSpc>
                <a:spcPct val="90000"/>
              </a:lnSpc>
              <a:spcBef>
                <a:spcPts val="407"/>
              </a:spcBef>
              <a:spcAft>
                <a:spcPts val="407"/>
              </a:spcAft>
            </a:pPr>
            <a:endParaRPr lang="de-DE" dirty="0">
              <a:solidFill>
                <a:prstClr val="black"/>
              </a:solidFill>
            </a:endParaRPr>
          </a:p>
          <a:p>
            <a:pPr>
              <a:lnSpc>
                <a:spcPct val="90000"/>
              </a:lnSpc>
              <a:spcBef>
                <a:spcPts val="407"/>
              </a:spcBef>
              <a:spcAft>
                <a:spcPts val="407"/>
              </a:spcAft>
            </a:pPr>
            <a:r>
              <a:rPr lang="de-DE" dirty="0">
                <a:solidFill>
                  <a:prstClr val="black"/>
                </a:solidFill>
              </a:rPr>
              <a:t>Beim Analysieren eines Dump </a:t>
            </a:r>
            <a:r>
              <a:rPr lang="de-DE" dirty="0" err="1">
                <a:solidFill>
                  <a:prstClr val="black"/>
                </a:solidFill>
              </a:rPr>
              <a:t>files</a:t>
            </a:r>
            <a:r>
              <a:rPr lang="de-DE" dirty="0">
                <a:solidFill>
                  <a:prstClr val="black"/>
                </a:solidFill>
              </a:rPr>
              <a:t> will man oft vom kompilierten IL Code wieder auf den Quellcode zurückschließen z.B. um die Absturzstelle zu untersuchen.</a:t>
            </a:r>
          </a:p>
          <a:p>
            <a:pPr>
              <a:lnSpc>
                <a:spcPct val="90000"/>
              </a:lnSpc>
              <a:spcBef>
                <a:spcPts val="407"/>
              </a:spcBef>
              <a:spcAft>
                <a:spcPts val="407"/>
              </a:spcAft>
            </a:pPr>
            <a:r>
              <a:rPr lang="de-DE" dirty="0">
                <a:solidFill>
                  <a:prstClr val="black"/>
                </a:solidFill>
              </a:rPr>
              <a:t>Also mehr als nur den </a:t>
            </a:r>
            <a:r>
              <a:rPr lang="de-DE" dirty="0" err="1">
                <a:solidFill>
                  <a:prstClr val="black"/>
                </a:solidFill>
              </a:rPr>
              <a:t>Callstack</a:t>
            </a:r>
            <a:r>
              <a:rPr lang="de-DE" dirty="0">
                <a:solidFill>
                  <a:prstClr val="black"/>
                </a:solidFill>
              </a:rPr>
              <a:t> sehen. </a:t>
            </a:r>
            <a:r>
              <a:rPr lang="de-DE" b="1" dirty="0">
                <a:solidFill>
                  <a:prstClr val="black"/>
                </a:solidFill>
              </a:rPr>
              <a:t>Wenn man den Code selber geschrieben hat</a:t>
            </a:r>
            <a:r>
              <a:rPr lang="de-DE" dirty="0">
                <a:solidFill>
                  <a:prstClr val="black"/>
                </a:solidFill>
              </a:rPr>
              <a:t>, verwendet man meistens einer dieser beide Wege.</a:t>
            </a:r>
          </a:p>
          <a:p>
            <a:pPr>
              <a:lnSpc>
                <a:spcPct val="90000"/>
              </a:lnSpc>
              <a:spcBef>
                <a:spcPts val="407"/>
              </a:spcBef>
              <a:spcAft>
                <a:spcPts val="407"/>
              </a:spcAft>
            </a:pPr>
            <a:endParaRPr lang="de-DE" dirty="0">
              <a:solidFill>
                <a:prstClr val="black"/>
              </a:solidFill>
            </a:endParaRPr>
          </a:p>
          <a:p>
            <a:pPr>
              <a:lnSpc>
                <a:spcPct val="90000"/>
              </a:lnSpc>
              <a:spcBef>
                <a:spcPts val="407"/>
              </a:spcBef>
              <a:spcAft>
                <a:spcPts val="407"/>
              </a:spcAft>
            </a:pPr>
            <a:r>
              <a:rPr lang="de-DE" dirty="0">
                <a:solidFill>
                  <a:prstClr val="black"/>
                </a:solidFill>
              </a:rPr>
              <a:t>Wir schauen später noch mit Source Link einen anderen Weg an in </a:t>
            </a:r>
            <a:r>
              <a:rPr lang="de-DE" dirty="0" err="1">
                <a:solidFill>
                  <a:prstClr val="black"/>
                </a:solidFill>
              </a:rPr>
              <a:t>nuget</a:t>
            </a:r>
            <a:r>
              <a:rPr lang="de-DE" dirty="0">
                <a:solidFill>
                  <a:prstClr val="black"/>
                </a:solidFill>
              </a:rPr>
              <a:t> Pakete zu debuggen.</a:t>
            </a:r>
          </a:p>
          <a:p>
            <a:pPr>
              <a:lnSpc>
                <a:spcPct val="90000"/>
              </a:lnSpc>
              <a:spcBef>
                <a:spcPts val="407"/>
              </a:spcBef>
              <a:spcAft>
                <a:spcPts val="407"/>
              </a:spcAft>
            </a:pPr>
            <a:endParaRPr lang="de-DE" dirty="0">
              <a:solidFill>
                <a:prstClr val="black"/>
              </a:solidFill>
            </a:endParaRPr>
          </a:p>
          <a:p>
            <a:pPr>
              <a:lnSpc>
                <a:spcPct val="90000"/>
              </a:lnSpc>
              <a:spcBef>
                <a:spcPts val="407"/>
              </a:spcBef>
              <a:spcAft>
                <a:spcPts val="407"/>
              </a:spcAft>
            </a:pPr>
            <a:r>
              <a:rPr lang="de-DE" dirty="0">
                <a:solidFill>
                  <a:prstClr val="black"/>
                </a:solidFill>
              </a:rPr>
              <a:t>PDB Datei wird beim Kompilieren mit erstellt. (Projekteinstellung) Diese legt man entweder auf einem Symbol Server ab (Microsoft), liefert sie mit aus oder behält sie einfach so vor. PDB Dateien mappen IL code zurück zu Sourcecode Zeilen. Sie müssen zum Source Code passen.</a:t>
            </a:r>
          </a:p>
          <a:p>
            <a:pPr>
              <a:lnSpc>
                <a:spcPct val="90000"/>
              </a:lnSpc>
              <a:spcBef>
                <a:spcPts val="407"/>
              </a:spcBef>
              <a:spcAft>
                <a:spcPts val="407"/>
              </a:spcAft>
            </a:pPr>
            <a:endParaRPr lang="de-DE" dirty="0">
              <a:solidFill>
                <a:prstClr val="black"/>
              </a:solidFill>
            </a:endParaRPr>
          </a:p>
          <a:p>
            <a:pPr defTabSz="929945">
              <a:spcBef>
                <a:spcPts val="203"/>
              </a:spcBef>
              <a:spcAft>
                <a:spcPts val="203"/>
              </a:spcAft>
              <a:defRPr/>
            </a:pPr>
            <a:r>
              <a:rPr lang="de-DE" dirty="0">
                <a:solidFill>
                  <a:prstClr val="black"/>
                </a:solidFill>
              </a:rPr>
              <a:t>Wenn der </a:t>
            </a:r>
            <a:r>
              <a:rPr lang="de-DE" dirty="0" err="1">
                <a:solidFill>
                  <a:prstClr val="black"/>
                </a:solidFill>
              </a:rPr>
              <a:t>Jit</a:t>
            </a:r>
            <a:r>
              <a:rPr lang="de-DE" dirty="0">
                <a:solidFill>
                  <a:prstClr val="black"/>
                </a:solidFill>
              </a:rPr>
              <a:t> Compiler allerdings zu sehr optimiert hat kann man es sein dass man den Quellcode nicht mehr exakt zuordnen kann. Aber meisten trotzdem genug.</a:t>
            </a:r>
          </a:p>
          <a:p>
            <a:pPr defTabSz="929945">
              <a:spcBef>
                <a:spcPts val="203"/>
              </a:spcBef>
              <a:spcAft>
                <a:spcPts val="203"/>
              </a:spcAft>
              <a:defRPr/>
            </a:pPr>
            <a:r>
              <a:rPr lang="de-DE" dirty="0">
                <a:solidFill>
                  <a:prstClr val="black"/>
                </a:solidFill>
              </a:rPr>
              <a:t> </a:t>
            </a:r>
            <a:endParaRPr lang="de-DE" dirty="0"/>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15</a:t>
            </a:fld>
            <a:endParaRPr lang="de-DE" dirty="0"/>
          </a:p>
        </p:txBody>
      </p:sp>
    </p:spTree>
    <p:extLst>
      <p:ext uri="{BB962C8B-B14F-4D97-AF65-F5344CB8AC3E}">
        <p14:creationId xmlns:p14="http://schemas.microsoft.com/office/powerpoint/2010/main" val="1299037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a:t>Die wichtigsten Ideen im Dump File schon kennen gelernt. Das alles funktioniert auch hier. </a:t>
            </a:r>
          </a:p>
          <a:p>
            <a:r>
              <a:rPr lang="de-DE" dirty="0"/>
              <a:t>Hier </a:t>
            </a:r>
            <a:r>
              <a:rPr lang="de-DE" dirty="0" err="1"/>
              <a:t>Soruce</a:t>
            </a:r>
            <a:r>
              <a:rPr lang="de-DE" dirty="0"/>
              <a:t> Code </a:t>
            </a:r>
            <a:r>
              <a:rPr lang="de-DE" dirty="0" err="1"/>
              <a:t>stepping</a:t>
            </a:r>
            <a:r>
              <a:rPr lang="de-DE"/>
              <a:t>.</a:t>
            </a:r>
            <a:endParaRPr lang="de-DE" dirty="0"/>
          </a:p>
          <a:p>
            <a:endParaRPr lang="de-DE" dirty="0"/>
          </a:p>
          <a:p>
            <a:r>
              <a:rPr lang="de-DE" dirty="0" err="1"/>
              <a:t>Bsp</a:t>
            </a:r>
            <a:r>
              <a:rPr lang="de-DE" dirty="0"/>
              <a:t> Nuget (Prism)</a:t>
            </a:r>
          </a:p>
          <a:p>
            <a:endParaRPr lang="de-DE" dirty="0"/>
          </a:p>
          <a:p>
            <a:pPr marL="232486" indent="-232486">
              <a:buAutoNum type="arabicPeriod"/>
            </a:pPr>
            <a:r>
              <a:rPr lang="de-DE" dirty="0"/>
              <a:t>Kein Code =&gt; Decompiler</a:t>
            </a:r>
          </a:p>
          <a:p>
            <a:pPr marL="232486" indent="-232486">
              <a:buAutoNum type="arabicPeriod"/>
            </a:pPr>
            <a:r>
              <a:rPr lang="de-DE" dirty="0"/>
              <a:t>Source Link</a:t>
            </a:r>
          </a:p>
          <a:p>
            <a:endParaRPr lang="de-DE" dirty="0"/>
          </a:p>
          <a:p>
            <a:endParaRPr lang="de-DE" dirty="0"/>
          </a:p>
          <a:p>
            <a:r>
              <a:rPr lang="de-DE" dirty="0"/>
              <a:t>Hier geht es darum Code zu debuggen wo der Urheber das nicht explizit unterbindet oder sogar unterstützt.</a:t>
            </a:r>
          </a:p>
          <a:p>
            <a:pPr defTabSz="929945">
              <a:spcBef>
                <a:spcPts val="203"/>
              </a:spcBef>
              <a:spcAft>
                <a:spcPts val="203"/>
              </a:spcAft>
              <a:defRPr/>
            </a:pPr>
            <a:r>
              <a:rPr lang="de-DE" dirty="0" err="1"/>
              <a:t>Obsuzierung</a:t>
            </a:r>
            <a:r>
              <a:rPr lang="de-DE" dirty="0"/>
              <a:t> Anmerken.</a:t>
            </a:r>
          </a:p>
          <a:p>
            <a:endParaRPr lang="de-DE" dirty="0"/>
          </a:p>
          <a:p>
            <a:endParaRPr lang="de-DE" dirty="0"/>
          </a:p>
          <a:p>
            <a:pPr marL="232486" indent="-232486">
              <a:buAutoNum type="arabicPeriod"/>
            </a:pPr>
            <a:endParaRPr lang="de-DE" dirty="0"/>
          </a:p>
          <a:p>
            <a:pPr marL="232486" indent="-232486">
              <a:buAutoNum type="arabicPeriod"/>
            </a:pPr>
            <a:endParaRPr lang="de-DE" dirty="0"/>
          </a:p>
          <a:p>
            <a:pPr marL="232486" indent="-232486">
              <a:buAutoNum type="arabicPeriod"/>
            </a:pPr>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16</a:t>
            </a:fld>
            <a:endParaRPr lang="de-DE" dirty="0"/>
          </a:p>
        </p:txBody>
      </p:sp>
    </p:spTree>
    <p:extLst>
      <p:ext uri="{BB962C8B-B14F-4D97-AF65-F5344CB8AC3E}">
        <p14:creationId xmlns:p14="http://schemas.microsoft.com/office/powerpoint/2010/main" val="2998859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r>
              <a:rPr lang="en-US" dirty="0"/>
              <a:t>If a library supports Source Link, we can directly debug the library. The correct source code is downloaded on the fly from a public repository.</a:t>
            </a:r>
          </a:p>
          <a:p>
            <a:endParaRPr lang="en-US" dirty="0"/>
          </a:p>
          <a:p>
            <a:r>
              <a:rPr lang="en-US" dirty="0"/>
              <a:t>We do not consider obfuscated assemblies here.</a:t>
            </a:r>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17</a:t>
            </a:fld>
            <a:endParaRPr lang="de-DE" dirty="0"/>
          </a:p>
        </p:txBody>
      </p:sp>
    </p:spTree>
    <p:extLst>
      <p:ext uri="{BB962C8B-B14F-4D97-AF65-F5344CB8AC3E}">
        <p14:creationId xmlns:p14="http://schemas.microsoft.com/office/powerpoint/2010/main" val="1226797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18</a:t>
            </a:fld>
            <a:endParaRPr lang="de-DE" dirty="0"/>
          </a:p>
        </p:txBody>
      </p:sp>
    </p:spTree>
    <p:extLst>
      <p:ext uri="{BB962C8B-B14F-4D97-AF65-F5344CB8AC3E}">
        <p14:creationId xmlns:p14="http://schemas.microsoft.com/office/powerpoint/2010/main" val="2843003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pPr defTabSz="929945">
              <a:spcBef>
                <a:spcPts val="203"/>
              </a:spcBef>
              <a:spcAft>
                <a:spcPts val="203"/>
              </a:spcAft>
              <a:defRPr/>
            </a:pPr>
            <a:r>
              <a:rPr lang="en-US" dirty="0"/>
              <a:t>Review symbol files and introduce optimization.</a:t>
            </a:r>
          </a:p>
          <a:p>
            <a:pPr defTabSz="929945">
              <a:spcBef>
                <a:spcPts val="203"/>
              </a:spcBef>
              <a:spcAft>
                <a:spcPts val="203"/>
              </a:spcAft>
              <a:defRPr/>
            </a:pPr>
            <a:endParaRPr lang="en-US" dirty="0"/>
          </a:p>
          <a:p>
            <a:pPr defTabSz="929945">
              <a:spcBef>
                <a:spcPts val="203"/>
              </a:spcBef>
              <a:spcAft>
                <a:spcPts val="203"/>
              </a:spcAft>
              <a:defRPr/>
            </a:pPr>
            <a:r>
              <a:rPr lang="en-US" dirty="0"/>
              <a:t>https://github.com/MicrosoftDocs/visualstudio-docs/tree/master/docs/debugger</a:t>
            </a:r>
          </a:p>
          <a:p>
            <a:pPr defTabSz="929945">
              <a:spcBef>
                <a:spcPts val="203"/>
              </a:spcBef>
              <a:spcAft>
                <a:spcPts val="203"/>
              </a:spcAft>
              <a:defRPr/>
            </a:pPr>
            <a:endParaRPr lang="en-US" dirty="0"/>
          </a:p>
          <a:p>
            <a:endParaRPr lang="de-DE" dirty="0"/>
          </a:p>
          <a:p>
            <a:r>
              <a:rPr lang="de-DE" dirty="0"/>
              <a:t>PDB:</a:t>
            </a:r>
          </a:p>
          <a:p>
            <a:pPr>
              <a:buFont typeface="Arial" panose="020B0604020202020204" pitchFamily="34" charset="0"/>
              <a:buChar char="•"/>
            </a:pPr>
            <a:r>
              <a:rPr lang="en-US" dirty="0"/>
              <a:t>Source file names and their lines (Mapping IL code back to source code lines)</a:t>
            </a:r>
          </a:p>
          <a:p>
            <a:pPr>
              <a:buFont typeface="Arial" panose="020B0604020202020204" pitchFamily="34" charset="0"/>
              <a:buChar char="•"/>
            </a:pPr>
            <a:r>
              <a:rPr lang="en-US" dirty="0"/>
              <a:t>Local variable names</a:t>
            </a:r>
            <a:endParaRPr lang="de-DE" dirty="0"/>
          </a:p>
          <a:p>
            <a:endParaRPr lang="de-DE" dirty="0"/>
          </a:p>
          <a:p>
            <a:r>
              <a:rPr lang="en-US" dirty="0"/>
              <a:t>Code may look different. And we lose names of local variables. The compiler does not optimize very much. </a:t>
            </a:r>
          </a:p>
          <a:p>
            <a:r>
              <a:rPr lang="en-US" dirty="0"/>
              <a:t>Later the Jit Compiler does most of the optimization.</a:t>
            </a:r>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19</a:t>
            </a:fld>
            <a:endParaRPr lang="de-DE" dirty="0"/>
          </a:p>
        </p:txBody>
      </p:sp>
    </p:spTree>
    <p:extLst>
      <p:ext uri="{BB962C8B-B14F-4D97-AF65-F5344CB8AC3E}">
        <p14:creationId xmlns:p14="http://schemas.microsoft.com/office/powerpoint/2010/main" val="2262517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pPr defTabSz="929945">
              <a:spcBef>
                <a:spcPts val="203"/>
              </a:spcBef>
              <a:spcAft>
                <a:spcPts val="203"/>
              </a:spcAft>
              <a:defRPr/>
            </a:pPr>
            <a:r>
              <a:rPr lang="de-DE" dirty="0"/>
              <a:t>Hier Symbole gleich erklären. (Walkthrough 02)</a:t>
            </a:r>
            <a:endParaRPr lang="en-US" dirty="0"/>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a:t>
            </a:fld>
            <a:endParaRPr lang="de-DE" dirty="0"/>
          </a:p>
        </p:txBody>
      </p:sp>
    </p:spTree>
    <p:extLst>
      <p:ext uri="{BB962C8B-B14F-4D97-AF65-F5344CB8AC3E}">
        <p14:creationId xmlns:p14="http://schemas.microsoft.com/office/powerpoint/2010/main" val="3436655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en-US" dirty="0"/>
              <a:t>The debugger may not evaluate some local variables. </a:t>
            </a:r>
          </a:p>
          <a:p>
            <a:r>
              <a:rPr lang="en-US" dirty="0"/>
              <a:t>They do not exist anymore. Also, whole methods may disappear in the </a:t>
            </a:r>
            <a:r>
              <a:rPr lang="en-US" dirty="0" err="1"/>
              <a:t>callstack</a:t>
            </a:r>
            <a:r>
              <a:rPr lang="en-US" dirty="0"/>
              <a:t> because they were inline.</a:t>
            </a:r>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20</a:t>
            </a:fld>
            <a:endParaRPr lang="de-DE" dirty="0"/>
          </a:p>
        </p:txBody>
      </p:sp>
    </p:spTree>
    <p:extLst>
      <p:ext uri="{BB962C8B-B14F-4D97-AF65-F5344CB8AC3E}">
        <p14:creationId xmlns:p14="http://schemas.microsoft.com/office/powerpoint/2010/main" val="3908983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a:t>Note</a:t>
            </a:r>
          </a:p>
          <a:p>
            <a:endParaRPr lang="de-DE" dirty="0"/>
          </a:p>
          <a:p>
            <a:r>
              <a:rPr lang="en-US" dirty="0"/>
              <a:t>You can disable the JIT optimization per module by providing an *.</a:t>
            </a:r>
            <a:r>
              <a:rPr lang="en-US" dirty="0" err="1"/>
              <a:t>ini</a:t>
            </a:r>
            <a:r>
              <a:rPr lang="en-US" dirty="0"/>
              <a:t> file.</a:t>
            </a:r>
          </a:p>
          <a:p>
            <a:pPr defTabSz="929945">
              <a:spcBef>
                <a:spcPts val="203"/>
              </a:spcBef>
              <a:spcAft>
                <a:spcPts val="203"/>
              </a:spcAft>
              <a:defRPr/>
            </a:pPr>
            <a:r>
              <a:rPr lang="de-DE" dirty="0" err="1">
                <a:solidFill>
                  <a:prstClr val="black"/>
                </a:solidFill>
                <a:latin typeface="TimesNewRomanPSMT"/>
              </a:rPr>
              <a:t>Could</a:t>
            </a:r>
            <a:r>
              <a:rPr lang="de-DE" dirty="0">
                <a:solidFill>
                  <a:prstClr val="black"/>
                </a:solidFill>
                <a:latin typeface="TimesNewRomanPSMT"/>
              </a:rPr>
              <a:t> also </a:t>
            </a:r>
            <a:r>
              <a:rPr lang="de-DE" dirty="0" err="1">
                <a:solidFill>
                  <a:prstClr val="black"/>
                </a:solidFill>
                <a:latin typeface="TimesNewRomanPSMT"/>
              </a:rPr>
              <a:t>be</a:t>
            </a:r>
            <a:r>
              <a:rPr lang="de-DE" dirty="0">
                <a:solidFill>
                  <a:prstClr val="black"/>
                </a:solidFill>
                <a:latin typeface="TimesNewRomanPSMT"/>
              </a:rPr>
              <a:t> </a:t>
            </a:r>
            <a:r>
              <a:rPr lang="de-DE" dirty="0" err="1">
                <a:solidFill>
                  <a:prstClr val="black"/>
                </a:solidFill>
                <a:latin typeface="TimesNewRomanPSMT"/>
              </a:rPr>
              <a:t>done</a:t>
            </a:r>
            <a:r>
              <a:rPr lang="de-DE" dirty="0">
                <a:solidFill>
                  <a:prstClr val="black"/>
                </a:solidFill>
                <a:latin typeface="TimesNewRomanPSMT"/>
              </a:rPr>
              <a:t> via </a:t>
            </a:r>
            <a:r>
              <a:rPr lang="de-DE" dirty="0" err="1">
                <a:solidFill>
                  <a:prstClr val="black"/>
                </a:solidFill>
                <a:latin typeface="TimesNewRomanPSMT"/>
              </a:rPr>
              <a:t>ini</a:t>
            </a:r>
            <a:r>
              <a:rPr lang="de-DE" dirty="0">
                <a:solidFill>
                  <a:prstClr val="black"/>
                </a:solidFill>
                <a:latin typeface="TimesNewRomanPSMT"/>
              </a:rPr>
              <a:t> </a:t>
            </a:r>
            <a:r>
              <a:rPr lang="de-DE" dirty="0" err="1">
                <a:solidFill>
                  <a:prstClr val="black"/>
                </a:solidFill>
                <a:latin typeface="TimesNewRomanPSMT"/>
              </a:rPr>
              <a:t>file</a:t>
            </a:r>
            <a:r>
              <a:rPr lang="de-DE" dirty="0">
                <a:solidFill>
                  <a:prstClr val="black"/>
                </a:solidFill>
                <a:latin typeface="TimesNewRomanPSMT"/>
              </a:rPr>
              <a:t>. See Cheat Sheet: </a:t>
            </a:r>
            <a:r>
              <a:rPr lang="de-DE" dirty="0">
                <a:solidFill>
                  <a:prstClr val="black"/>
                </a:solidFill>
                <a:latin typeface="TimesNewRomanPSMT"/>
                <a:hlinkClick r:id="rId3"/>
              </a:rPr>
              <a:t>https://github.com/ATrefzer/WinDbg</a:t>
            </a:r>
            <a:r>
              <a:rPr lang="de-DE" dirty="0">
                <a:solidFill>
                  <a:prstClr val="black"/>
                </a:solidFill>
                <a:latin typeface="TimesNewRomanPSMT"/>
              </a:rPr>
              <a:t>)</a:t>
            </a:r>
          </a:p>
          <a:p>
            <a:endParaRPr lang="en-US" dirty="0"/>
          </a:p>
          <a:p>
            <a:endParaRPr lang="en-US" dirty="0"/>
          </a:p>
          <a:p>
            <a:r>
              <a:rPr lang="en-US" dirty="0"/>
              <a:t>[.NET Framework Debugging Control]</a:t>
            </a:r>
          </a:p>
          <a:p>
            <a:r>
              <a:rPr lang="en-US" dirty="0" err="1"/>
              <a:t>GenerateTrackingInfo</a:t>
            </a:r>
            <a:r>
              <a:rPr lang="en-US" dirty="0"/>
              <a:t>=1  </a:t>
            </a:r>
          </a:p>
          <a:p>
            <a:r>
              <a:rPr lang="en-US" dirty="0" err="1"/>
              <a:t>AllowOptimize</a:t>
            </a:r>
            <a:r>
              <a:rPr lang="en-US" dirty="0"/>
              <a:t>=0</a:t>
            </a:r>
          </a:p>
          <a:p>
            <a:endParaRPr lang="en-US" dirty="0"/>
          </a:p>
          <a:p>
            <a:r>
              <a:rPr lang="en-US" dirty="0"/>
              <a:t>„Just My Code“ must be disabled. Otherwise, symbol files for 3rd party libraries are not loaded, and Breakpoints do not hit.</a:t>
            </a:r>
          </a:p>
          <a:p>
            <a:endParaRPr lang="en-US" dirty="0"/>
          </a:p>
          <a:p>
            <a:endParaRPr lang="de-DE" dirty="0"/>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21</a:t>
            </a:fld>
            <a:endParaRPr lang="de-DE" dirty="0"/>
          </a:p>
        </p:txBody>
      </p:sp>
    </p:spTree>
    <p:extLst>
      <p:ext uri="{BB962C8B-B14F-4D97-AF65-F5344CB8AC3E}">
        <p14:creationId xmlns:p14="http://schemas.microsoft.com/office/powerpoint/2010/main" val="50628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22</a:t>
            </a:fld>
            <a:endParaRPr lang="de-DE" dirty="0"/>
          </a:p>
        </p:txBody>
      </p:sp>
    </p:spTree>
    <p:extLst>
      <p:ext uri="{BB962C8B-B14F-4D97-AF65-F5344CB8AC3E}">
        <p14:creationId xmlns:p14="http://schemas.microsoft.com/office/powerpoint/2010/main" val="262574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fontScale="92500" lnSpcReduction="10000"/>
          </a:bodyPr>
          <a:lstStyle/>
          <a:p>
            <a:r>
              <a:rPr lang="en-US" dirty="0"/>
              <a:t>If you attach with the debugger, some modules may have already been JIT compiled.</a:t>
            </a:r>
          </a:p>
          <a:p>
            <a:endParaRPr lang="en-US" dirty="0"/>
          </a:p>
          <a:p>
            <a:endParaRPr lang="en-US" dirty="0"/>
          </a:p>
          <a:p>
            <a:r>
              <a:rPr lang="de-DE" dirty="0"/>
              <a:t>Visual Studio and </a:t>
            </a:r>
            <a:r>
              <a:rPr lang="de-DE" dirty="0" err="1"/>
              <a:t>Resharper</a:t>
            </a:r>
            <a:r>
              <a:rPr lang="de-DE" dirty="0"/>
              <a:t> </a:t>
            </a:r>
            <a:r>
              <a:rPr lang="de-DE" dirty="0" err="1"/>
              <a:t>provide</a:t>
            </a:r>
            <a:r>
              <a:rPr lang="de-DE" dirty="0"/>
              <a:t> </a:t>
            </a:r>
            <a:r>
              <a:rPr lang="de-DE" dirty="0" err="1"/>
              <a:t>the</a:t>
            </a:r>
            <a:r>
              <a:rPr lang="de-DE" dirty="0"/>
              <a:t> same </a:t>
            </a:r>
            <a:r>
              <a:rPr lang="de-DE" dirty="0" err="1"/>
              <a:t>function</a:t>
            </a:r>
            <a:r>
              <a:rPr lang="de-DE" dirty="0"/>
              <a:t>!</a:t>
            </a:r>
          </a:p>
          <a:p>
            <a:endParaRPr lang="de-DE" dirty="0"/>
          </a:p>
          <a:p>
            <a:pPr marL="174365" indent="-174365">
              <a:buFont typeface="Arial" panose="020B0604020202020204" pitchFamily="34" charset="0"/>
              <a:buChar char="•"/>
            </a:pPr>
            <a:r>
              <a:rPr lang="de-DE" dirty="0" err="1"/>
              <a:t>Resharper</a:t>
            </a:r>
            <a:endParaRPr lang="de-DE" dirty="0"/>
          </a:p>
          <a:p>
            <a:pPr marL="357425" lvl="2" indent="-174365"/>
            <a:r>
              <a:rPr lang="de-DE" dirty="0"/>
              <a:t>Modules -&gt; </a:t>
            </a:r>
            <a:r>
              <a:rPr lang="en-US" b="1" i="0" dirty="0">
                <a:solidFill>
                  <a:srgbClr val="27282C"/>
                </a:solidFill>
                <a:effectLst/>
                <a:latin typeface="system-ui"/>
              </a:rPr>
              <a:t>Load Symbols with ReSharper </a:t>
            </a:r>
            <a:r>
              <a:rPr lang="en-US" b="1" i="0" dirty="0" err="1">
                <a:solidFill>
                  <a:srgbClr val="27282C"/>
                </a:solidFill>
                <a:effectLst/>
                <a:latin typeface="system-ui"/>
              </a:rPr>
              <a:t>Decompiler</a:t>
            </a:r>
            <a:r>
              <a:rPr lang="en-US" b="0" i="0" dirty="0">
                <a:solidFill>
                  <a:srgbClr val="27282C"/>
                </a:solidFill>
                <a:effectLst/>
                <a:latin typeface="system-ui"/>
              </a:rPr>
              <a:t>. (F11 is possible)</a:t>
            </a:r>
          </a:p>
          <a:p>
            <a:pPr marL="357425" lvl="2" indent="-174365" defTabSz="929945">
              <a:spcBef>
                <a:spcPts val="203"/>
              </a:spcBef>
              <a:spcAft>
                <a:spcPts val="203"/>
              </a:spcAft>
              <a:defRPr/>
            </a:pPr>
            <a:r>
              <a:rPr lang="de-DE" dirty="0"/>
              <a:t>In </a:t>
            </a:r>
            <a:r>
              <a:rPr lang="de-DE" dirty="0" err="1"/>
              <a:t>case</a:t>
            </a:r>
            <a:r>
              <a:rPr lang="de-DE" dirty="0"/>
              <a:t> </a:t>
            </a:r>
            <a:r>
              <a:rPr lang="de-DE" dirty="0" err="1"/>
              <a:t>of</a:t>
            </a:r>
            <a:r>
              <a:rPr lang="de-DE" dirty="0"/>
              <a:t> </a:t>
            </a:r>
            <a:r>
              <a:rPr lang="de-DE" dirty="0" err="1"/>
              <a:t>problems</a:t>
            </a:r>
            <a:r>
              <a:rPr lang="de-DE" dirty="0"/>
              <a:t> </a:t>
            </a:r>
            <a:r>
              <a:rPr lang="de-DE" dirty="0" err="1"/>
              <a:t>try</a:t>
            </a:r>
            <a:r>
              <a:rPr lang="de-DE" dirty="0"/>
              <a:t> </a:t>
            </a:r>
            <a:r>
              <a:rPr lang="de-DE" dirty="0" err="1"/>
              <a:t>Resharper</a:t>
            </a:r>
            <a:r>
              <a:rPr lang="de-DE" dirty="0"/>
              <a:t> „</a:t>
            </a:r>
            <a:r>
              <a:rPr lang="de-DE" dirty="0" err="1"/>
              <a:t>Process</a:t>
            </a:r>
            <a:r>
              <a:rPr lang="de-DE" dirty="0"/>
              <a:t> Explorer“ and </a:t>
            </a:r>
            <a:r>
              <a:rPr lang="de-DE" dirty="0" err="1"/>
              <a:t>click</a:t>
            </a:r>
            <a:r>
              <a:rPr lang="de-DE" dirty="0"/>
              <a:t> „</a:t>
            </a:r>
            <a:r>
              <a:rPr lang="de-DE" dirty="0" err="1"/>
              <a:t>Enable</a:t>
            </a:r>
            <a:r>
              <a:rPr lang="de-DE" dirty="0"/>
              <a:t> Debugging“</a:t>
            </a:r>
          </a:p>
          <a:p>
            <a:pPr marL="357425" lvl="2" indent="-174365" defTabSz="929945">
              <a:spcBef>
                <a:spcPts val="203"/>
              </a:spcBef>
              <a:spcAft>
                <a:spcPts val="203"/>
              </a:spcAft>
              <a:defRPr/>
            </a:pPr>
            <a:r>
              <a:rPr lang="en-US" b="0" i="0" dirty="0">
                <a:solidFill>
                  <a:srgbClr val="27282C"/>
                </a:solidFill>
                <a:effectLst/>
                <a:latin typeface="system-ui"/>
              </a:rPr>
              <a:t>https://www.jetbrains.com/help/resharper/Debugging_Without_Source_Code.html#debugging</a:t>
            </a:r>
          </a:p>
          <a:p>
            <a:pPr marL="174365" indent="-174365">
              <a:buFont typeface="Arial" panose="020B0604020202020204" pitchFamily="34" charset="0"/>
              <a:buChar char="•"/>
            </a:pPr>
            <a:r>
              <a:rPr lang="en-US" b="0" i="0" dirty="0">
                <a:solidFill>
                  <a:srgbClr val="27282C"/>
                </a:solidFill>
                <a:effectLst/>
                <a:latin typeface="system-ui"/>
              </a:rPr>
              <a:t>Studio: </a:t>
            </a:r>
          </a:p>
          <a:p>
            <a:pPr marL="357425" lvl="2" indent="-174365"/>
            <a:r>
              <a:rPr lang="en-US" b="0" i="0" dirty="0">
                <a:solidFill>
                  <a:srgbClr val="27282C"/>
                </a:solidFill>
                <a:effectLst/>
                <a:latin typeface="system-ui"/>
              </a:rPr>
              <a:t>Modules -&gt; </a:t>
            </a:r>
            <a:r>
              <a:rPr lang="en-US" b="1" i="0" dirty="0">
                <a:solidFill>
                  <a:srgbClr val="27282C"/>
                </a:solidFill>
                <a:effectLst/>
                <a:latin typeface="system-ui"/>
              </a:rPr>
              <a:t>Decompile Sources to Symbol Files</a:t>
            </a:r>
          </a:p>
          <a:p>
            <a:pPr marL="357425" lvl="2" indent="-174365"/>
            <a:r>
              <a:rPr lang="en-US" b="0" i="0" dirty="0">
                <a:solidFill>
                  <a:srgbClr val="27282C"/>
                </a:solidFill>
                <a:effectLst/>
                <a:latin typeface="system-ui"/>
              </a:rPr>
              <a:t>Set function breakpoint. In Source not fund Page -&gt; Decompile</a:t>
            </a:r>
          </a:p>
          <a:p>
            <a:pPr marL="357425" lvl="2" indent="-174365"/>
            <a:r>
              <a:rPr lang="en-US" b="0" i="0" dirty="0">
                <a:solidFill>
                  <a:srgbClr val="27282C"/>
                </a:solidFill>
                <a:effectLst/>
                <a:latin typeface="system-ui"/>
              </a:rPr>
              <a:t>Once decompiled: Modules -&gt; Extract Source Code</a:t>
            </a:r>
          </a:p>
          <a:p>
            <a:pPr marL="357425" lvl="2" indent="-174365"/>
            <a:r>
              <a:rPr lang="en-US" b="0" i="0" dirty="0">
                <a:solidFill>
                  <a:srgbClr val="27282C"/>
                </a:solidFill>
                <a:effectLst/>
                <a:latin typeface="system-ui"/>
              </a:rPr>
              <a:t>https://docs.microsoft.com/de-de/visualstudio/debugger/decompilation?view=vs-2019</a:t>
            </a:r>
          </a:p>
          <a:p>
            <a:pPr marL="174365" indent="-174365">
              <a:buFont typeface="Arial" panose="020B0604020202020204" pitchFamily="34" charset="0"/>
              <a:buChar char="•"/>
            </a:pPr>
            <a:r>
              <a:rPr lang="en-US" b="0" i="0" dirty="0" err="1">
                <a:solidFill>
                  <a:srgbClr val="27282C"/>
                </a:solidFill>
                <a:effectLst/>
                <a:latin typeface="system-ui"/>
              </a:rPr>
              <a:t>dnSpy</a:t>
            </a:r>
            <a:r>
              <a:rPr lang="en-US" b="0" i="0" dirty="0">
                <a:solidFill>
                  <a:srgbClr val="27282C"/>
                </a:solidFill>
                <a:effectLst/>
                <a:latin typeface="system-ui"/>
              </a:rPr>
              <a:t>: Out of the Box</a:t>
            </a:r>
          </a:p>
          <a:p>
            <a:pPr marL="174365" indent="-174365">
              <a:buFont typeface="Arial" panose="020B0604020202020204" pitchFamily="34" charset="0"/>
              <a:buChar char="•"/>
            </a:pPr>
            <a:endParaRPr lang="en-US" b="0" i="0" dirty="0">
              <a:solidFill>
                <a:srgbClr val="27282C"/>
              </a:solidFill>
              <a:effectLst/>
              <a:latin typeface="system-ui"/>
            </a:endParaRPr>
          </a:p>
          <a:p>
            <a:pPr marL="174365" indent="-174365">
              <a:buFont typeface="Arial" panose="020B0604020202020204" pitchFamily="34" charset="0"/>
              <a:buChar char="•"/>
            </a:pPr>
            <a:endParaRPr lang="en-US" b="0" i="0" dirty="0">
              <a:solidFill>
                <a:srgbClr val="27282C"/>
              </a:solidFill>
              <a:effectLst/>
              <a:latin typeface="system-ui"/>
            </a:endParaRPr>
          </a:p>
          <a:p>
            <a:endParaRPr lang="en-US" b="0" i="0" dirty="0">
              <a:solidFill>
                <a:srgbClr val="27282C"/>
              </a:solidFill>
              <a:effectLst/>
              <a:latin typeface="system-ui"/>
            </a:endParaRPr>
          </a:p>
          <a:p>
            <a:endParaRPr lang="en-US" b="0" i="0" dirty="0">
              <a:solidFill>
                <a:srgbClr val="27282C"/>
              </a:solidFill>
              <a:effectLst/>
              <a:latin typeface="system-ui"/>
            </a:endParaRPr>
          </a:p>
          <a:p>
            <a:pPr marL="174365" indent="-174365">
              <a:buFont typeface="Arial" panose="020B0604020202020204" pitchFamily="34" charset="0"/>
              <a:buChar char="•"/>
            </a:pPr>
            <a:endParaRPr lang="en-US" b="0" i="0" dirty="0">
              <a:solidFill>
                <a:srgbClr val="27282C"/>
              </a:solidFill>
              <a:effectLst/>
              <a:latin typeface="system-ui"/>
            </a:endParaRPr>
          </a:p>
          <a:p>
            <a:r>
              <a:rPr lang="en-US" dirty="0"/>
              <a:t>Achtung </a:t>
            </a:r>
            <a:r>
              <a:rPr lang="en-US" dirty="0" err="1"/>
              <a:t>Resharper</a:t>
            </a:r>
            <a:r>
              <a:rPr lang="en-US" dirty="0"/>
              <a:t> </a:t>
            </a:r>
            <a:r>
              <a:rPr lang="en-US" dirty="0" err="1"/>
              <a:t>greift</a:t>
            </a:r>
            <a:r>
              <a:rPr lang="en-US" dirty="0"/>
              <a:t> </a:t>
            </a:r>
            <a:r>
              <a:rPr lang="en-US" dirty="0" err="1"/>
              <a:t>vor</a:t>
            </a:r>
            <a:r>
              <a:rPr lang="en-US" dirty="0"/>
              <a:t> </a:t>
            </a:r>
            <a:r>
              <a:rPr lang="en-US" dirty="0" err="1"/>
              <a:t>wenn</a:t>
            </a:r>
            <a:r>
              <a:rPr lang="en-US" dirty="0"/>
              <a:t> er </a:t>
            </a:r>
            <a:r>
              <a:rPr lang="en-US" dirty="0" err="1"/>
              <a:t>Dateien</a:t>
            </a:r>
            <a:r>
              <a:rPr lang="en-US" dirty="0"/>
              <a:t> </a:t>
            </a:r>
            <a:r>
              <a:rPr lang="en-US" dirty="0" err="1"/>
              <a:t>bereits</a:t>
            </a:r>
            <a:r>
              <a:rPr lang="en-US" dirty="0"/>
              <a:t> </a:t>
            </a:r>
            <a:r>
              <a:rPr lang="en-US" dirty="0" err="1"/>
              <a:t>dekompiliert</a:t>
            </a:r>
            <a:r>
              <a:rPr lang="en-US" dirty="0"/>
              <a:t> hat.</a:t>
            </a:r>
          </a:p>
          <a:p>
            <a:r>
              <a:rPr lang="en-US" b="1" i="0" dirty="0">
                <a:effectLst/>
                <a:latin typeface="var(--wt-font-family-mono)"/>
              </a:rPr>
              <a:t>%LOCALAPPDATA%\JetBrains\Shared\</a:t>
            </a:r>
            <a:r>
              <a:rPr lang="en-US" b="1" i="0" dirty="0" err="1">
                <a:effectLst/>
                <a:latin typeface="var(--wt-font-family-mono)"/>
              </a:rPr>
              <a:t>vAny</a:t>
            </a:r>
            <a:r>
              <a:rPr lang="en-US" b="1" i="0" dirty="0">
                <a:effectLst/>
                <a:latin typeface="var(--wt-font-family-mono)"/>
              </a:rPr>
              <a:t>\</a:t>
            </a:r>
            <a:r>
              <a:rPr lang="en-US" b="1" i="0" dirty="0" err="1">
                <a:effectLst/>
                <a:latin typeface="var(--wt-font-family-mono)"/>
              </a:rPr>
              <a:t>DecompilerCache</a:t>
            </a:r>
            <a:r>
              <a:rPr lang="en-US" b="0" i="0" dirty="0">
                <a:effectLst/>
                <a:latin typeface="system-ui"/>
              </a:rPr>
              <a:t>.</a:t>
            </a:r>
          </a:p>
          <a:p>
            <a:endParaRPr lang="en-US" b="0" i="0" dirty="0">
              <a:effectLst/>
              <a:latin typeface="system-ui"/>
            </a:endParaRPr>
          </a:p>
          <a:p>
            <a:r>
              <a:rPr lang="en-US" b="1" i="0" dirty="0">
                <a:effectLst/>
                <a:latin typeface="var(--wt-font-family-mono)"/>
              </a:rPr>
              <a:t>%LOCALAPPDATA%\</a:t>
            </a:r>
            <a:r>
              <a:rPr lang="en-US" dirty="0"/>
              <a:t>Temp\.</a:t>
            </a:r>
            <a:r>
              <a:rPr lang="en-US" dirty="0" err="1"/>
              <a:t>vsdbgsrc</a:t>
            </a:r>
            <a:r>
              <a:rPr lang="en-US" dirty="0"/>
              <a:t>\5dd3dacd98f7bffc3213fc13bb9b5220ef99c7c6a3d307bd2459425e1655d9\</a:t>
            </a:r>
            <a:r>
              <a:rPr lang="en-US" dirty="0" err="1"/>
              <a:t>Random.cs</a:t>
            </a:r>
            <a:endParaRPr lang="en-US" dirty="0"/>
          </a:p>
          <a:p>
            <a:endParaRPr lang="en-US" dirty="0"/>
          </a:p>
          <a:p>
            <a:r>
              <a:rPr lang="en-US" b="1" i="0" dirty="0">
                <a:effectLst/>
                <a:latin typeface="var(--wt-font-family-mono)"/>
              </a:rPr>
              <a:t>%LOCALAPPDATA%\</a:t>
            </a:r>
            <a:r>
              <a:rPr lang="en-US" dirty="0" err="1"/>
              <a:t>SourceServer</a:t>
            </a:r>
            <a:r>
              <a:rPr lang="en-US" dirty="0"/>
              <a:t>\a66b5bcbb4748a3dbe1567c55c3cddff261b6b93a0ed637d0563e78a03ad7cb2\</a:t>
            </a:r>
            <a:r>
              <a:rPr lang="en-US" dirty="0" err="1"/>
              <a:t>src</a:t>
            </a:r>
            <a:r>
              <a:rPr lang="en-US" dirty="0"/>
              <a:t>\</a:t>
            </a:r>
            <a:r>
              <a:rPr lang="en-US" dirty="0" err="1"/>
              <a:t>Prism.Core</a:t>
            </a:r>
            <a:r>
              <a:rPr lang="en-US" dirty="0"/>
              <a:t>\Commands\</a:t>
            </a:r>
            <a:r>
              <a:rPr lang="en-US" dirty="0" err="1"/>
              <a:t>DelegateCommand.cs</a:t>
            </a:r>
            <a:endParaRPr lang="en-US" dirty="0"/>
          </a:p>
          <a:p>
            <a:pPr marL="174365" indent="-174365">
              <a:buFont typeface="Arial" panose="020B0604020202020204" pitchFamily="34" charset="0"/>
              <a:buChar char="•"/>
            </a:pPr>
            <a:endParaRPr lang="en-US" dirty="0"/>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23</a:t>
            </a:fld>
            <a:endParaRPr lang="de-DE" dirty="0"/>
          </a:p>
        </p:txBody>
      </p:sp>
    </p:spTree>
    <p:extLst>
      <p:ext uri="{BB962C8B-B14F-4D97-AF65-F5344CB8AC3E}">
        <p14:creationId xmlns:p14="http://schemas.microsoft.com/office/powerpoint/2010/main" val="2602330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24</a:t>
            </a:fld>
            <a:endParaRPr lang="de-DE" dirty="0"/>
          </a:p>
        </p:txBody>
      </p:sp>
    </p:spTree>
    <p:extLst>
      <p:ext uri="{BB962C8B-B14F-4D97-AF65-F5344CB8AC3E}">
        <p14:creationId xmlns:p14="http://schemas.microsoft.com/office/powerpoint/2010/main" val="2110173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r>
              <a:rPr lang="de-DE" dirty="0"/>
              <a:t>Früher: Source Server. Nicht mehr aktuell</a:t>
            </a:r>
          </a:p>
          <a:p>
            <a:endParaRPr lang="de-DE" dirty="0"/>
          </a:p>
          <a:p>
            <a:r>
              <a:rPr lang="de-DE" dirty="0" err="1"/>
              <a:t>Older</a:t>
            </a:r>
            <a:r>
              <a:rPr lang="de-DE" dirty="0"/>
              <a:t> .NET Frameworks </a:t>
            </a:r>
            <a:r>
              <a:rPr lang="de-DE" dirty="0" err="1"/>
              <a:t>require</a:t>
            </a:r>
            <a:r>
              <a:rPr lang="de-DE" dirty="0"/>
              <a:t> </a:t>
            </a:r>
            <a:r>
              <a:rPr lang="de-DE" dirty="0" err="1"/>
              <a:t>the</a:t>
            </a:r>
            <a:r>
              <a:rPr lang="de-DE" dirty="0"/>
              <a:t> „</a:t>
            </a:r>
            <a:r>
              <a:rPr lang="de-DE" dirty="0" err="1"/>
              <a:t>Enable</a:t>
            </a:r>
            <a:r>
              <a:rPr lang="de-DE" dirty="0"/>
              <a:t> .NET Framework source </a:t>
            </a:r>
            <a:r>
              <a:rPr lang="de-DE" dirty="0" err="1"/>
              <a:t>stepping</a:t>
            </a:r>
            <a:r>
              <a:rPr lang="de-DE" dirty="0"/>
              <a:t>“ </a:t>
            </a:r>
            <a:r>
              <a:rPr lang="de-DE" dirty="0" err="1"/>
              <a:t>options</a:t>
            </a:r>
            <a:r>
              <a:rPr lang="de-DE" dirty="0"/>
              <a:t>.</a:t>
            </a:r>
          </a:p>
          <a:p>
            <a:endParaRPr lang="de-DE" dirty="0"/>
          </a:p>
          <a:p>
            <a:pPr defTabSz="929945">
              <a:spcBef>
                <a:spcPts val="203"/>
              </a:spcBef>
              <a:spcAft>
                <a:spcPts val="203"/>
              </a:spcAft>
              <a:defRPr/>
            </a:pPr>
            <a:r>
              <a:rPr lang="de-DE" dirty="0"/>
              <a:t>Beispiele: SICK </a:t>
            </a:r>
            <a:r>
              <a:rPr lang="de-DE" dirty="0" err="1"/>
              <a:t>GitLab</a:t>
            </a:r>
            <a:r>
              <a:rPr lang="de-DE" dirty="0"/>
              <a:t> </a:t>
            </a:r>
            <a:r>
              <a:rPr lang="de-DE" dirty="0" err="1"/>
              <a:t>Repositories</a:t>
            </a:r>
            <a:endParaRPr lang="de-DE" dirty="0"/>
          </a:p>
          <a:p>
            <a:pPr defTabSz="929945">
              <a:spcBef>
                <a:spcPts val="203"/>
              </a:spcBef>
              <a:spcAft>
                <a:spcPts val="203"/>
              </a:spcAft>
              <a:defRPr/>
            </a:pPr>
            <a:r>
              <a:rPr lang="de-DE" dirty="0"/>
              <a:t>Modernere Variante, als </a:t>
            </a:r>
            <a:r>
              <a:rPr lang="de-DE"/>
              <a:t>source Server.</a:t>
            </a:r>
            <a:endParaRPr lang="de-DE" dirty="0"/>
          </a:p>
          <a:p>
            <a:pPr defTabSz="929945">
              <a:spcBef>
                <a:spcPts val="203"/>
              </a:spcBef>
              <a:spcAft>
                <a:spcPts val="203"/>
              </a:spcAft>
              <a:defRPr/>
            </a:pPr>
            <a:endParaRPr lang="de-DE" dirty="0"/>
          </a:p>
          <a:p>
            <a:pPr defTabSz="929945">
              <a:spcBef>
                <a:spcPts val="203"/>
              </a:spcBef>
              <a:spcAft>
                <a:spcPts val="203"/>
              </a:spcAft>
              <a:defRPr/>
            </a:pPr>
            <a:endParaRPr lang="de-DE" dirty="0"/>
          </a:p>
          <a:p>
            <a:pPr defTabSz="929945">
              <a:spcBef>
                <a:spcPts val="203"/>
              </a:spcBef>
              <a:spcAft>
                <a:spcPts val="203"/>
              </a:spcAft>
              <a:defRPr/>
            </a:pPr>
            <a:r>
              <a:rPr lang="en-US" dirty="0"/>
              <a:t>https://github.com/NuGetPackageExplorer/NuGetPackageExplorer</a:t>
            </a:r>
          </a:p>
          <a:p>
            <a:pPr defTabSz="929945">
              <a:spcBef>
                <a:spcPts val="203"/>
              </a:spcBef>
              <a:spcAft>
                <a:spcPts val="203"/>
              </a:spcAft>
              <a:defRPr/>
            </a:pPr>
            <a:r>
              <a:rPr lang="en-US" dirty="0"/>
              <a:t>Open </a:t>
            </a:r>
            <a:r>
              <a:rPr lang="en-US" dirty="0" err="1"/>
              <a:t>nuget</a:t>
            </a:r>
            <a:r>
              <a:rPr lang="en-US" dirty="0"/>
              <a:t> package and see commit hash.</a:t>
            </a:r>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25</a:t>
            </a:fld>
            <a:endParaRPr lang="de-DE" dirty="0"/>
          </a:p>
        </p:txBody>
      </p:sp>
    </p:spTree>
    <p:extLst>
      <p:ext uri="{BB962C8B-B14F-4D97-AF65-F5344CB8AC3E}">
        <p14:creationId xmlns:p14="http://schemas.microsoft.com/office/powerpoint/2010/main" val="291985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r>
              <a:rPr lang="en-US" dirty="0"/>
              <a:t>For older .NET Frameworks use Enable .NET Framework source stepping to download </a:t>
            </a:r>
            <a:r>
              <a:rPr lang="en-US" dirty="0" err="1"/>
              <a:t>pdbs</a:t>
            </a:r>
            <a:r>
              <a:rPr lang="en-US" dirty="0"/>
              <a:t>.</a:t>
            </a:r>
          </a:p>
          <a:p>
            <a:endParaRPr lang="en-US" dirty="0"/>
          </a:p>
          <a:p>
            <a:endParaRPr lang="en-US" dirty="0"/>
          </a:p>
          <a:p>
            <a:r>
              <a:rPr lang="en-US" dirty="0"/>
              <a:t>https://devblogs.microsoft.com/dotnet/improving-debug-time-productivity-with-source-link/</a:t>
            </a:r>
          </a:p>
          <a:p>
            <a:endParaRPr lang="en-US" dirty="0"/>
          </a:p>
          <a:p>
            <a:pPr defTabSz="929945">
              <a:spcBef>
                <a:spcPts val="203"/>
              </a:spcBef>
              <a:spcAft>
                <a:spcPts val="203"/>
              </a:spcAft>
              <a:defRPr/>
            </a:pPr>
            <a:r>
              <a:rPr lang="de-DE" dirty="0">
                <a:solidFill>
                  <a:prstClr val="black"/>
                </a:solidFill>
              </a:rPr>
              <a:t>https://docs.microsoft.com/de-de/visualstudio/debugger/how-to-debug-dotnet-framework-source?view=vs-2019</a:t>
            </a:r>
          </a:p>
          <a:p>
            <a:endParaRPr lang="en-US" dirty="0"/>
          </a:p>
          <a:p>
            <a:r>
              <a:rPr lang="en-US" dirty="0"/>
              <a:t>Source Link is a technology that allows to add source code download information in </a:t>
            </a:r>
            <a:r>
              <a:rPr lang="en-US" dirty="0" err="1"/>
              <a:t>pdb</a:t>
            </a:r>
            <a:r>
              <a:rPr lang="en-US" dirty="0"/>
              <a:t> files. </a:t>
            </a:r>
          </a:p>
          <a:p>
            <a:r>
              <a:rPr lang="en-US" dirty="0"/>
              <a:t>Used by .NET Framework and more and more open-source packages. </a:t>
            </a:r>
          </a:p>
          <a:p>
            <a:endParaRPr lang="en-US" dirty="0"/>
          </a:p>
          <a:p>
            <a:r>
              <a:rPr lang="en-US" dirty="0"/>
              <a:t>The downloaded source code contains also the comments.</a:t>
            </a:r>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26</a:t>
            </a:fld>
            <a:endParaRPr lang="de-DE" dirty="0"/>
          </a:p>
        </p:txBody>
      </p:sp>
    </p:spTree>
    <p:extLst>
      <p:ext uri="{BB962C8B-B14F-4D97-AF65-F5344CB8AC3E}">
        <p14:creationId xmlns:p14="http://schemas.microsoft.com/office/powerpoint/2010/main" val="4175831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27</a:t>
            </a:fld>
            <a:endParaRPr lang="de-DE" dirty="0"/>
          </a:p>
        </p:txBody>
      </p:sp>
    </p:spTree>
    <p:extLst>
      <p:ext uri="{BB962C8B-B14F-4D97-AF65-F5344CB8AC3E}">
        <p14:creationId xmlns:p14="http://schemas.microsoft.com/office/powerpoint/2010/main" val="4018145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a:t>Memory </a:t>
            </a:r>
            <a:r>
              <a:rPr lang="de-DE" dirty="0" err="1"/>
              <a:t>dumps</a:t>
            </a:r>
            <a:r>
              <a:rPr lang="de-DE" dirty="0"/>
              <a:t> </a:t>
            </a:r>
            <a:r>
              <a:rPr lang="de-DE" dirty="0" err="1"/>
              <a:t>are</a:t>
            </a:r>
            <a:r>
              <a:rPr lang="de-DE" dirty="0"/>
              <a:t> an </a:t>
            </a:r>
            <a:r>
              <a:rPr lang="de-DE" dirty="0" err="1"/>
              <a:t>invaluable</a:t>
            </a:r>
            <a:r>
              <a:rPr lang="de-DE" dirty="0"/>
              <a:t> </a:t>
            </a:r>
            <a:r>
              <a:rPr lang="de-DE" dirty="0" err="1"/>
              <a:t>tool</a:t>
            </a:r>
            <a:r>
              <a:rPr lang="de-DE" dirty="0"/>
              <a:t> </a:t>
            </a:r>
            <a:r>
              <a:rPr lang="de-DE" dirty="0" err="1"/>
              <a:t>for</a:t>
            </a:r>
            <a:r>
              <a:rPr lang="de-DE" dirty="0"/>
              <a:t> </a:t>
            </a:r>
            <a:r>
              <a:rPr lang="de-DE" dirty="0" err="1"/>
              <a:t>debugging</a:t>
            </a:r>
            <a:r>
              <a:rPr lang="de-DE" dirty="0"/>
              <a:t>.</a:t>
            </a:r>
          </a:p>
          <a:p>
            <a:endParaRPr lang="de-DE" dirty="0"/>
          </a:p>
          <a:p>
            <a:r>
              <a:rPr lang="de-DE" dirty="0"/>
              <a:t>In </a:t>
            </a:r>
            <a:r>
              <a:rPr lang="de-DE" dirty="0" err="1"/>
              <a:t>this</a:t>
            </a:r>
            <a:r>
              <a:rPr lang="de-DE" dirty="0"/>
              <a:t> </a:t>
            </a:r>
            <a:r>
              <a:rPr lang="de-DE" dirty="0" err="1"/>
              <a:t>first</a:t>
            </a:r>
            <a:r>
              <a:rPr lang="de-DE" dirty="0"/>
              <a:t> </a:t>
            </a:r>
            <a:r>
              <a:rPr lang="de-DE" dirty="0" err="1"/>
              <a:t>chapter</a:t>
            </a:r>
            <a:r>
              <a:rPr lang="de-DE" dirty="0"/>
              <a:t> </a:t>
            </a:r>
            <a:r>
              <a:rPr lang="de-DE" dirty="0" err="1"/>
              <a:t>we</a:t>
            </a:r>
            <a:r>
              <a:rPr lang="de-DE" dirty="0"/>
              <a:t> handle code </a:t>
            </a:r>
            <a:r>
              <a:rPr lang="de-DE" dirty="0" err="1"/>
              <a:t>we</a:t>
            </a:r>
            <a:r>
              <a:rPr lang="de-DE" dirty="0"/>
              <a:t> </a:t>
            </a:r>
            <a:r>
              <a:rPr lang="de-DE" dirty="0" err="1"/>
              <a:t>wrote</a:t>
            </a:r>
            <a:r>
              <a:rPr lang="de-DE" dirty="0"/>
              <a:t>.</a:t>
            </a:r>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3</a:t>
            </a:fld>
            <a:endParaRPr lang="de-DE" dirty="0"/>
          </a:p>
        </p:txBody>
      </p:sp>
    </p:spTree>
    <p:extLst>
      <p:ext uri="{BB962C8B-B14F-4D97-AF65-F5344CB8AC3E}">
        <p14:creationId xmlns:p14="http://schemas.microsoft.com/office/powerpoint/2010/main" val="204534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4</a:t>
            </a:fld>
            <a:endParaRPr lang="de-DE" dirty="0"/>
          </a:p>
        </p:txBody>
      </p:sp>
    </p:spTree>
    <p:extLst>
      <p:ext uri="{BB962C8B-B14F-4D97-AF65-F5344CB8AC3E}">
        <p14:creationId xmlns:p14="http://schemas.microsoft.com/office/powerpoint/2010/main" val="4014328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err="1"/>
              <a:t>Especially</a:t>
            </a:r>
            <a:r>
              <a:rPr lang="de-DE" dirty="0"/>
              <a:t> </a:t>
            </a:r>
            <a:r>
              <a:rPr lang="de-DE" dirty="0" err="1"/>
              <a:t>useful</a:t>
            </a:r>
            <a:r>
              <a:rPr lang="de-DE" dirty="0"/>
              <a:t> </a:t>
            </a:r>
            <a:r>
              <a:rPr lang="de-DE" dirty="0" err="1"/>
              <a:t>if</a:t>
            </a:r>
            <a:r>
              <a:rPr lang="de-DE" dirty="0"/>
              <a:t> </a:t>
            </a:r>
            <a:r>
              <a:rPr lang="de-DE" dirty="0" err="1"/>
              <a:t>the</a:t>
            </a:r>
            <a:r>
              <a:rPr lang="de-DE" dirty="0"/>
              <a:t> </a:t>
            </a:r>
            <a:r>
              <a:rPr lang="de-DE" dirty="0" err="1"/>
              <a:t>bug</a:t>
            </a:r>
            <a:r>
              <a:rPr lang="de-DE" dirty="0"/>
              <a:t> </a:t>
            </a:r>
            <a:r>
              <a:rPr lang="de-DE" dirty="0" err="1"/>
              <a:t>can</a:t>
            </a:r>
            <a:r>
              <a:rPr lang="de-DE" dirty="0"/>
              <a:t> </a:t>
            </a:r>
            <a:r>
              <a:rPr lang="de-DE" dirty="0" err="1"/>
              <a:t>only</a:t>
            </a:r>
            <a:r>
              <a:rPr lang="de-DE" dirty="0"/>
              <a:t> </a:t>
            </a:r>
            <a:r>
              <a:rPr lang="de-DE" dirty="0" err="1"/>
              <a:t>be</a:t>
            </a:r>
            <a:r>
              <a:rPr lang="de-DE" dirty="0"/>
              <a:t> </a:t>
            </a:r>
            <a:r>
              <a:rPr lang="de-DE" dirty="0" err="1"/>
              <a:t>reproduced</a:t>
            </a:r>
            <a:r>
              <a:rPr lang="de-DE" dirty="0"/>
              <a:t> on </a:t>
            </a:r>
            <a:r>
              <a:rPr lang="de-DE" dirty="0" err="1"/>
              <a:t>the</a:t>
            </a:r>
            <a:r>
              <a:rPr lang="de-DE" dirty="0"/>
              <a:t> </a:t>
            </a:r>
            <a:r>
              <a:rPr lang="de-DE" dirty="0" err="1"/>
              <a:t>production</a:t>
            </a:r>
            <a:r>
              <a:rPr lang="de-DE" dirty="0"/>
              <a:t> </a:t>
            </a:r>
            <a:r>
              <a:rPr lang="de-DE" dirty="0" err="1"/>
              <a:t>system</a:t>
            </a:r>
            <a:r>
              <a:rPr lang="de-DE" dirty="0"/>
              <a:t> and </a:t>
            </a:r>
            <a:r>
              <a:rPr lang="de-DE" dirty="0" err="1"/>
              <a:t>you</a:t>
            </a:r>
            <a:r>
              <a:rPr lang="de-DE" dirty="0"/>
              <a:t> </a:t>
            </a:r>
            <a:r>
              <a:rPr lang="de-DE" dirty="0" err="1"/>
              <a:t>cannot</a:t>
            </a:r>
            <a:r>
              <a:rPr lang="de-DE" dirty="0"/>
              <a:t> </a:t>
            </a:r>
            <a:r>
              <a:rPr lang="de-DE" dirty="0" err="1"/>
              <a:t>install</a:t>
            </a:r>
            <a:r>
              <a:rPr lang="de-DE" dirty="0"/>
              <a:t> Visual Studio.</a:t>
            </a:r>
          </a:p>
          <a:p>
            <a:r>
              <a:rPr lang="de-DE" dirty="0"/>
              <a:t>Capture rare </a:t>
            </a:r>
            <a:r>
              <a:rPr lang="de-DE" dirty="0" err="1"/>
              <a:t>bugs</a:t>
            </a:r>
            <a:r>
              <a:rPr lang="de-DE" dirty="0"/>
              <a:t> </a:t>
            </a:r>
            <a:r>
              <a:rPr lang="de-DE" dirty="0" err="1"/>
              <a:t>especially</a:t>
            </a:r>
            <a:r>
              <a:rPr lang="de-DE" dirty="0"/>
              <a:t> on a </a:t>
            </a:r>
            <a:r>
              <a:rPr lang="de-DE" dirty="0" err="1"/>
              <a:t>production</a:t>
            </a:r>
            <a:r>
              <a:rPr lang="de-DE" dirty="0"/>
              <a:t> </a:t>
            </a:r>
            <a:r>
              <a:rPr lang="de-DE" dirty="0" err="1"/>
              <a:t>system</a:t>
            </a:r>
            <a:r>
              <a:rPr lang="de-DE" dirty="0"/>
              <a:t> </a:t>
            </a:r>
            <a:r>
              <a:rPr lang="de-DE" dirty="0" err="1"/>
              <a:t>without</a:t>
            </a:r>
            <a:r>
              <a:rPr lang="de-DE" dirty="0"/>
              <a:t> </a:t>
            </a:r>
            <a:r>
              <a:rPr lang="de-DE" dirty="0" err="1"/>
              <a:t>access</a:t>
            </a:r>
            <a:r>
              <a:rPr lang="de-DE" dirty="0"/>
              <a:t> </a:t>
            </a:r>
            <a:r>
              <a:rPr lang="de-DE" dirty="0" err="1"/>
              <a:t>to</a:t>
            </a:r>
            <a:r>
              <a:rPr lang="de-DE" dirty="0"/>
              <a:t>. Can </a:t>
            </a:r>
            <a:r>
              <a:rPr lang="de-DE" dirty="0" err="1"/>
              <a:t>be</a:t>
            </a:r>
            <a:r>
              <a:rPr lang="de-DE" dirty="0"/>
              <a:t> </a:t>
            </a:r>
            <a:r>
              <a:rPr lang="de-DE" dirty="0" err="1"/>
              <a:t>written</a:t>
            </a:r>
            <a:r>
              <a:rPr lang="de-DE" dirty="0"/>
              <a:t> </a:t>
            </a:r>
            <a:r>
              <a:rPr lang="de-DE" dirty="0" err="1"/>
              <a:t>automatically</a:t>
            </a:r>
            <a:r>
              <a:rPr lang="de-DE" dirty="0"/>
              <a:t> </a:t>
            </a:r>
            <a:r>
              <a:rPr lang="de-DE" dirty="0" err="1"/>
              <a:t>when</a:t>
            </a:r>
            <a:r>
              <a:rPr lang="de-DE" dirty="0"/>
              <a:t> </a:t>
            </a:r>
            <a:r>
              <a:rPr lang="de-DE" dirty="0" err="1"/>
              <a:t>special</a:t>
            </a:r>
            <a:r>
              <a:rPr lang="de-DE" dirty="0"/>
              <a:t> </a:t>
            </a:r>
            <a:r>
              <a:rPr lang="de-DE" dirty="0" err="1"/>
              <a:t>contitions</a:t>
            </a:r>
            <a:r>
              <a:rPr lang="de-DE" dirty="0"/>
              <a:t> like </a:t>
            </a:r>
            <a:r>
              <a:rPr lang="de-DE" dirty="0" err="1"/>
              <a:t>crashes</a:t>
            </a:r>
            <a:r>
              <a:rPr lang="de-DE" dirty="0"/>
              <a:t>, high CPU </a:t>
            </a:r>
            <a:r>
              <a:rPr lang="de-DE" dirty="0" err="1"/>
              <a:t>occur</a:t>
            </a:r>
            <a:r>
              <a:rPr lang="de-DE" dirty="0"/>
              <a:t>.</a:t>
            </a:r>
          </a:p>
          <a:p>
            <a:endParaRPr lang="de-DE" dirty="0"/>
          </a:p>
          <a:p>
            <a:endParaRPr lang="de-DE" dirty="0"/>
          </a:p>
          <a:p>
            <a:r>
              <a:rPr lang="de-DE" dirty="0" err="1"/>
              <a:t>DebugDiag</a:t>
            </a:r>
            <a:r>
              <a:rPr lang="de-DE" dirty="0"/>
              <a:t>, Memory Profiler etc.</a:t>
            </a:r>
          </a:p>
          <a:p>
            <a:r>
              <a:rPr lang="de-DE" dirty="0" err="1"/>
              <a:t>Automatic</a:t>
            </a:r>
            <a:r>
              <a:rPr lang="de-DE" dirty="0"/>
              <a:t> </a:t>
            </a:r>
            <a:r>
              <a:rPr lang="de-DE" dirty="0" err="1"/>
              <a:t>analysis</a:t>
            </a:r>
            <a:r>
              <a:rPr lang="de-DE" dirty="0"/>
              <a:t> </a:t>
            </a:r>
            <a:r>
              <a:rPr lang="de-DE" dirty="0" err="1"/>
              <a:t>saves</a:t>
            </a:r>
            <a:r>
              <a:rPr lang="de-DE" dirty="0"/>
              <a:t> time.</a:t>
            </a:r>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5</a:t>
            </a:fld>
            <a:endParaRPr lang="de-DE" dirty="0"/>
          </a:p>
        </p:txBody>
      </p:sp>
    </p:spTree>
    <p:extLst>
      <p:ext uri="{BB962C8B-B14F-4D97-AF65-F5344CB8AC3E}">
        <p14:creationId xmlns:p14="http://schemas.microsoft.com/office/powerpoint/2010/main" val="972013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err="1"/>
              <a:t>Procdump</a:t>
            </a:r>
            <a:r>
              <a:rPr lang="de-DE" dirty="0"/>
              <a:t> /</a:t>
            </a:r>
            <a:r>
              <a:rPr lang="de-DE" dirty="0" err="1"/>
              <a:t>ma</a:t>
            </a:r>
            <a:r>
              <a:rPr lang="de-DE" dirty="0"/>
              <a:t> </a:t>
            </a:r>
          </a:p>
          <a:p>
            <a:r>
              <a:rPr lang="de-DE" dirty="0"/>
              <a:t>Default </a:t>
            </a:r>
            <a:r>
              <a:rPr lang="de-DE" dirty="0" err="1"/>
              <a:t>is</a:t>
            </a:r>
            <a:r>
              <a:rPr lang="de-DE" dirty="0"/>
              <a:t> </a:t>
            </a:r>
            <a:r>
              <a:rPr lang="de-DE" dirty="0" err="1"/>
              <a:t>only</a:t>
            </a:r>
            <a:r>
              <a:rPr lang="de-DE" dirty="0"/>
              <a:t> </a:t>
            </a:r>
            <a:r>
              <a:rPr lang="de-DE" dirty="0" err="1"/>
              <a:t>thread</a:t>
            </a:r>
            <a:r>
              <a:rPr lang="de-DE" dirty="0"/>
              <a:t> and </a:t>
            </a:r>
            <a:r>
              <a:rPr lang="de-DE" dirty="0" err="1"/>
              <a:t>exception</a:t>
            </a:r>
            <a:r>
              <a:rPr lang="de-DE" dirty="0"/>
              <a:t> </a:t>
            </a:r>
            <a:r>
              <a:rPr lang="de-DE" dirty="0" err="1"/>
              <a:t>information</a:t>
            </a:r>
            <a:r>
              <a:rPr lang="de-DE" dirty="0"/>
              <a:t>.</a:t>
            </a:r>
          </a:p>
          <a:p>
            <a:endParaRPr lang="de-DE" dirty="0"/>
          </a:p>
          <a:p>
            <a:r>
              <a:rPr lang="de-DE" dirty="0"/>
              <a:t>Size:</a:t>
            </a:r>
          </a:p>
          <a:p>
            <a:r>
              <a:rPr lang="de-DE" dirty="0" err="1"/>
              <a:t>Since</a:t>
            </a:r>
            <a:r>
              <a:rPr lang="de-DE" dirty="0"/>
              <a:t> a </a:t>
            </a:r>
            <a:r>
              <a:rPr lang="de-DE" dirty="0" err="1"/>
              <a:t>memory</a:t>
            </a:r>
            <a:r>
              <a:rPr lang="de-DE" dirty="0"/>
              <a:t> </a:t>
            </a:r>
            <a:r>
              <a:rPr lang="de-DE" dirty="0" err="1"/>
              <a:t>dump</a:t>
            </a:r>
            <a:r>
              <a:rPr lang="de-DE" dirty="0"/>
              <a:t> </a:t>
            </a:r>
            <a:r>
              <a:rPr lang="de-DE" dirty="0" err="1"/>
              <a:t>is</a:t>
            </a:r>
            <a:r>
              <a:rPr lang="de-DE" dirty="0"/>
              <a:t> </a:t>
            </a:r>
            <a:r>
              <a:rPr lang="de-DE" dirty="0" err="1"/>
              <a:t>the</a:t>
            </a:r>
            <a:r>
              <a:rPr lang="de-DE" dirty="0"/>
              <a:t> </a:t>
            </a:r>
            <a:r>
              <a:rPr lang="de-DE" dirty="0" err="1"/>
              <a:t>process</a:t>
            </a:r>
            <a:r>
              <a:rPr lang="de-DE" dirty="0"/>
              <a:t> </a:t>
            </a:r>
            <a:r>
              <a:rPr lang="de-DE" dirty="0" err="1"/>
              <a:t>memory</a:t>
            </a:r>
            <a:r>
              <a:rPr lang="de-DE" dirty="0"/>
              <a:t> </a:t>
            </a:r>
            <a:r>
              <a:rPr lang="de-DE" dirty="0" err="1"/>
              <a:t>written</a:t>
            </a:r>
            <a:r>
              <a:rPr lang="de-DE" dirty="0"/>
              <a:t> </a:t>
            </a:r>
            <a:r>
              <a:rPr lang="de-DE" dirty="0" err="1"/>
              <a:t>to</a:t>
            </a:r>
            <a:r>
              <a:rPr lang="de-DE" dirty="0"/>
              <a:t> a </a:t>
            </a:r>
            <a:r>
              <a:rPr lang="de-DE" dirty="0" err="1"/>
              <a:t>file</a:t>
            </a:r>
            <a:r>
              <a:rPr lang="de-DE" dirty="0"/>
              <a:t>, </a:t>
            </a:r>
            <a:r>
              <a:rPr lang="de-DE" dirty="0" err="1"/>
              <a:t>the</a:t>
            </a:r>
            <a:r>
              <a:rPr lang="de-DE" dirty="0"/>
              <a:t> </a:t>
            </a:r>
            <a:r>
              <a:rPr lang="de-DE" dirty="0" err="1"/>
              <a:t>file‘s</a:t>
            </a:r>
            <a:r>
              <a:rPr lang="de-DE" dirty="0"/>
              <a:t> </a:t>
            </a:r>
            <a:r>
              <a:rPr lang="de-DE" dirty="0" err="1"/>
              <a:t>size</a:t>
            </a:r>
            <a:r>
              <a:rPr lang="de-DE" dirty="0"/>
              <a:t> </a:t>
            </a:r>
            <a:r>
              <a:rPr lang="de-DE" dirty="0" err="1"/>
              <a:t>is</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process‘s</a:t>
            </a:r>
            <a:r>
              <a:rPr lang="de-DE" dirty="0"/>
              <a:t> </a:t>
            </a:r>
            <a:r>
              <a:rPr lang="de-DE" dirty="0" err="1"/>
              <a:t>memory</a:t>
            </a:r>
            <a:r>
              <a:rPr lang="de-DE" dirty="0"/>
              <a:t>. This </a:t>
            </a:r>
            <a:r>
              <a:rPr lang="de-DE" dirty="0" err="1"/>
              <a:t>can</a:t>
            </a:r>
            <a:r>
              <a:rPr lang="de-DE" dirty="0"/>
              <a:t> </a:t>
            </a:r>
            <a:r>
              <a:rPr lang="de-DE" dirty="0" err="1"/>
              <a:t>be</a:t>
            </a:r>
            <a:r>
              <a:rPr lang="de-DE" dirty="0"/>
              <a:t> </a:t>
            </a:r>
            <a:r>
              <a:rPr lang="de-DE" dirty="0" err="1"/>
              <a:t>quite</a:t>
            </a:r>
            <a:r>
              <a:rPr lang="de-DE" dirty="0"/>
              <a:t> large. </a:t>
            </a:r>
            <a:r>
              <a:rPr lang="de-DE" dirty="0" err="1"/>
              <a:t>Therefore</a:t>
            </a:r>
            <a:r>
              <a:rPr lang="de-DE" dirty="0"/>
              <a:t> different </a:t>
            </a:r>
            <a:r>
              <a:rPr lang="de-DE" dirty="0" err="1"/>
              <a:t>kind</a:t>
            </a:r>
            <a:r>
              <a:rPr lang="de-DE" dirty="0"/>
              <a:t> </a:t>
            </a:r>
            <a:r>
              <a:rPr lang="de-DE" dirty="0" err="1"/>
              <a:t>of</a:t>
            </a:r>
            <a:r>
              <a:rPr lang="de-DE" dirty="0"/>
              <a:t> </a:t>
            </a:r>
            <a:r>
              <a:rPr lang="de-DE" dirty="0" err="1"/>
              <a:t>memory</a:t>
            </a:r>
            <a:r>
              <a:rPr lang="de-DE" dirty="0"/>
              <a:t> </a:t>
            </a:r>
            <a:r>
              <a:rPr lang="de-DE" dirty="0" err="1"/>
              <a:t>dump</a:t>
            </a:r>
            <a:r>
              <a:rPr lang="de-DE" dirty="0"/>
              <a:t> </a:t>
            </a:r>
            <a:r>
              <a:rPr lang="de-DE" dirty="0" err="1"/>
              <a:t>exists</a:t>
            </a:r>
            <a:r>
              <a:rPr lang="de-DE" dirty="0"/>
              <a:t>. The </a:t>
            </a:r>
            <a:r>
              <a:rPr lang="de-DE" dirty="0" err="1"/>
              <a:t>minimum</a:t>
            </a:r>
            <a:r>
              <a:rPr lang="de-DE" dirty="0"/>
              <a:t> </a:t>
            </a:r>
            <a:r>
              <a:rPr lang="de-DE" dirty="0" err="1"/>
              <a:t>information</a:t>
            </a:r>
            <a:r>
              <a:rPr lang="de-DE" dirty="0"/>
              <a:t> </a:t>
            </a:r>
            <a:r>
              <a:rPr lang="de-DE" dirty="0" err="1"/>
              <a:t>is</a:t>
            </a:r>
            <a:r>
              <a:rPr lang="de-DE" dirty="0"/>
              <a:t> </a:t>
            </a:r>
            <a:r>
              <a:rPr lang="de-DE" dirty="0" err="1"/>
              <a:t>the</a:t>
            </a:r>
            <a:r>
              <a:rPr lang="de-DE" dirty="0"/>
              <a:t> </a:t>
            </a:r>
            <a:r>
              <a:rPr lang="de-DE" dirty="0" err="1"/>
              <a:t>callstacks</a:t>
            </a:r>
            <a:r>
              <a:rPr lang="de-DE" dirty="0"/>
              <a:t> </a:t>
            </a:r>
            <a:r>
              <a:rPr lang="de-DE" dirty="0" err="1"/>
              <a:t>for</a:t>
            </a:r>
            <a:r>
              <a:rPr lang="de-DE" dirty="0"/>
              <a:t> all </a:t>
            </a:r>
            <a:r>
              <a:rPr lang="de-DE" dirty="0" err="1"/>
              <a:t>threads</a:t>
            </a:r>
            <a:r>
              <a:rPr lang="de-DE" dirty="0"/>
              <a:t> and </a:t>
            </a:r>
            <a:r>
              <a:rPr lang="de-DE" dirty="0" err="1"/>
              <a:t>exception</a:t>
            </a:r>
            <a:r>
              <a:rPr lang="de-DE" dirty="0"/>
              <a:t> </a:t>
            </a:r>
            <a:r>
              <a:rPr lang="de-DE" dirty="0" err="1"/>
              <a:t>information</a:t>
            </a:r>
            <a:r>
              <a:rPr lang="de-DE" dirty="0"/>
              <a:t>.</a:t>
            </a:r>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6</a:t>
            </a:fld>
            <a:endParaRPr lang="de-DE" dirty="0"/>
          </a:p>
        </p:txBody>
      </p:sp>
    </p:spTree>
    <p:extLst>
      <p:ext uri="{BB962C8B-B14F-4D97-AF65-F5344CB8AC3E}">
        <p14:creationId xmlns:p14="http://schemas.microsoft.com/office/powerpoint/2010/main" val="2648057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err="1"/>
              <a:t>MiniDump</a:t>
            </a:r>
            <a:r>
              <a:rPr lang="de-DE" dirty="0"/>
              <a:t> </a:t>
            </a:r>
            <a:r>
              <a:rPr lang="de-DE" dirty="0" err="1"/>
              <a:t>With</a:t>
            </a:r>
            <a:r>
              <a:rPr lang="de-DE" dirty="0"/>
              <a:t> Heap </a:t>
            </a:r>
            <a:r>
              <a:rPr lang="de-DE" dirty="0" err="1"/>
              <a:t>similar</a:t>
            </a:r>
            <a:r>
              <a:rPr lang="de-DE" dirty="0"/>
              <a:t> </a:t>
            </a:r>
            <a:r>
              <a:rPr lang="de-DE" dirty="0" err="1"/>
              <a:t>to</a:t>
            </a:r>
            <a:r>
              <a:rPr lang="de-DE" dirty="0"/>
              <a:t> </a:t>
            </a:r>
            <a:r>
              <a:rPr lang="de-DE" dirty="0" err="1"/>
              <a:t>breaking</a:t>
            </a:r>
            <a:r>
              <a:rPr lang="de-DE" dirty="0"/>
              <a:t> </a:t>
            </a:r>
            <a:r>
              <a:rPr lang="de-DE" dirty="0" err="1"/>
              <a:t>into</a:t>
            </a:r>
            <a:r>
              <a:rPr lang="de-DE" dirty="0"/>
              <a:t> </a:t>
            </a:r>
            <a:r>
              <a:rPr lang="de-DE" dirty="0" err="1"/>
              <a:t>debugger</a:t>
            </a:r>
            <a:r>
              <a:rPr lang="de-DE" dirty="0"/>
              <a:t>.</a:t>
            </a:r>
          </a:p>
          <a:p>
            <a:endParaRPr lang="de-DE" dirty="0"/>
          </a:p>
          <a:p>
            <a:r>
              <a:rPr lang="de-DE" dirty="0" err="1"/>
              <a:t>Minidump</a:t>
            </a:r>
            <a:r>
              <a:rPr lang="de-DE" dirty="0"/>
              <a:t> just </a:t>
            </a:r>
            <a:r>
              <a:rPr lang="de-DE" dirty="0" err="1"/>
              <a:t>contains</a:t>
            </a:r>
            <a:r>
              <a:rPr lang="de-DE" dirty="0"/>
              <a:t> </a:t>
            </a:r>
            <a:r>
              <a:rPr lang="de-DE" dirty="0" err="1"/>
              <a:t>the</a:t>
            </a:r>
            <a:r>
              <a:rPr lang="de-DE" dirty="0"/>
              <a:t> </a:t>
            </a:r>
            <a:r>
              <a:rPr lang="de-DE" dirty="0" err="1"/>
              <a:t>callstacks</a:t>
            </a:r>
            <a:r>
              <a:rPr lang="de-DE" dirty="0"/>
              <a:t> (+ </a:t>
            </a:r>
            <a:r>
              <a:rPr lang="de-DE" dirty="0" err="1"/>
              <a:t>expection</a:t>
            </a:r>
            <a:r>
              <a:rPr lang="de-DE" dirty="0"/>
              <a:t>).</a:t>
            </a:r>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7</a:t>
            </a:fld>
            <a:endParaRPr lang="de-DE" dirty="0"/>
          </a:p>
        </p:txBody>
      </p:sp>
    </p:spTree>
    <p:extLst>
      <p:ext uri="{BB962C8B-B14F-4D97-AF65-F5344CB8AC3E}">
        <p14:creationId xmlns:p14="http://schemas.microsoft.com/office/powerpoint/2010/main" val="1405189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r>
              <a:rPr lang="de-DE" dirty="0" err="1"/>
              <a:t>Explain</a:t>
            </a:r>
            <a:r>
              <a:rPr lang="de-DE" dirty="0"/>
              <a:t> Image </a:t>
            </a:r>
            <a:r>
              <a:rPr lang="de-DE" dirty="0" err="1"/>
              <a:t>Highjacking</a:t>
            </a:r>
            <a:r>
              <a:rPr lang="de-DE" dirty="0"/>
              <a:t> </a:t>
            </a:r>
          </a:p>
          <a:p>
            <a:endParaRPr lang="de-DE" dirty="0"/>
          </a:p>
          <a:p>
            <a:r>
              <a:rPr lang="en-US" dirty="0"/>
              <a:t>HKEY_LOCAL_MACHINE\SOFTWARE\Microsoft\Windows NT\CurrentVersion\Image File Execution Options\taskmgr.exe</a:t>
            </a:r>
          </a:p>
          <a:p>
            <a:endParaRPr lang="en-US" dirty="0"/>
          </a:p>
          <a:p>
            <a:endParaRPr lang="en-US" dirty="0"/>
          </a:p>
          <a:p>
            <a:r>
              <a:rPr lang="en-US" dirty="0"/>
              <a:t>// 32 Bit Notepad </a:t>
            </a:r>
            <a:r>
              <a:rPr lang="en-US" dirty="0" err="1"/>
              <a:t>starten</a:t>
            </a:r>
            <a:endParaRPr lang="en-US" dirty="0"/>
          </a:p>
          <a:p>
            <a:r>
              <a:rPr lang="en-US" dirty="0"/>
              <a:t>C:\Windows\SysWOW64\notepad.exe</a:t>
            </a:r>
          </a:p>
          <a:p>
            <a:endParaRPr lang="en-US" dirty="0"/>
          </a:p>
          <a:p>
            <a:r>
              <a:rPr lang="en-US" dirty="0"/>
              <a:t>// </a:t>
            </a:r>
            <a:r>
              <a:rPr lang="en-US" dirty="0" err="1"/>
              <a:t>WinDbg</a:t>
            </a:r>
            <a:r>
              <a:rPr lang="en-US" dirty="0"/>
              <a:t> x64</a:t>
            </a:r>
          </a:p>
          <a:p>
            <a:endParaRPr lang="en-US" dirty="0"/>
          </a:p>
          <a:p>
            <a:r>
              <a:rPr lang="en-US" dirty="0"/>
              <a:t>wow64win!NtUserGetMessage+0x14</a:t>
            </a:r>
          </a:p>
          <a:p>
            <a:r>
              <a:rPr lang="en-US" dirty="0"/>
              <a:t>wow64win!whNtUserGetMessage+0x2e</a:t>
            </a:r>
          </a:p>
          <a:p>
            <a:r>
              <a:rPr lang="en-US" dirty="0"/>
              <a:t>wow64!Wow64SystemServiceEx+0x15a</a:t>
            </a:r>
          </a:p>
          <a:p>
            <a:r>
              <a:rPr lang="en-US" dirty="0"/>
              <a:t>wow64cpu!ServiceNoTurbo+0xb</a:t>
            </a:r>
          </a:p>
          <a:p>
            <a:r>
              <a:rPr lang="en-US" b="1" dirty="0"/>
              <a:t>wow64cpu!BTCpuSimulate+0x9</a:t>
            </a:r>
          </a:p>
          <a:p>
            <a:r>
              <a:rPr lang="en-US" dirty="0"/>
              <a:t>wow64!Wow64LdrpInitialize+0x12d</a:t>
            </a:r>
          </a:p>
          <a:p>
            <a:r>
              <a:rPr lang="en-US" dirty="0"/>
              <a:t>LdrpInitializeProcess+0x1932</a:t>
            </a:r>
          </a:p>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8</a:t>
            </a:fld>
            <a:endParaRPr lang="de-DE" dirty="0"/>
          </a:p>
        </p:txBody>
      </p:sp>
    </p:spTree>
    <p:extLst>
      <p:ext uri="{BB962C8B-B14F-4D97-AF65-F5344CB8AC3E}">
        <p14:creationId xmlns:p14="http://schemas.microsoft.com/office/powerpoint/2010/main" val="372916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9850" y="795338"/>
            <a:ext cx="4914900" cy="2765425"/>
          </a:xfrm>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
          </p:nvPr>
        </p:nvSpPr>
        <p:spPr/>
        <p:txBody>
          <a:bodyPr/>
          <a:lstStyle/>
          <a:p>
            <a:fld id="{D9A21054-D7C0-4B4A-9A44-3EEE7A6EC042}" type="datetime1">
              <a:rPr lang="de-DE" smtClean="0"/>
              <a:t>15.06.2024</a:t>
            </a:fld>
            <a:endParaRPr lang="de-DE" dirty="0"/>
          </a:p>
        </p:txBody>
      </p:sp>
      <p:sp>
        <p:nvSpPr>
          <p:cNvPr id="6" name="Slide Number Placeholder 5"/>
          <p:cNvSpPr>
            <a:spLocks noGrp="1"/>
          </p:cNvSpPr>
          <p:nvPr>
            <p:ph type="sldNum" sz="quarter" idx="5"/>
          </p:nvPr>
        </p:nvSpPr>
        <p:spPr/>
        <p:txBody>
          <a:bodyPr/>
          <a:lstStyle/>
          <a:p>
            <a:fld id="{0496E556-79A2-4370-BFB7-7666B5E38192}" type="slidenum">
              <a:rPr lang="de-DE" smtClean="0"/>
              <a:pPr/>
              <a:t>9</a:t>
            </a:fld>
            <a:endParaRPr lang="de-DE" dirty="0"/>
          </a:p>
        </p:txBody>
      </p:sp>
    </p:spTree>
    <p:extLst>
      <p:ext uri="{BB962C8B-B14F-4D97-AF65-F5344CB8AC3E}">
        <p14:creationId xmlns:p14="http://schemas.microsoft.com/office/powerpoint/2010/main" val="385262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5" name="Textplatzhalter 13"/>
          <p:cNvSpPr>
            <a:spLocks noGrp="1"/>
          </p:cNvSpPr>
          <p:nvPr>
            <p:ph type="body" sz="quarter" idx="17" hasCustomPrompt="1"/>
          </p:nvPr>
        </p:nvSpPr>
        <p:spPr bwMode="gray">
          <a:xfrm>
            <a:off x="431799" y="776919"/>
            <a:ext cx="6156000" cy="282663"/>
          </a:xfrm>
          <a:prstGeom prst="rect">
            <a:avLst/>
          </a:prstGeom>
        </p:spPr>
        <p:txBody>
          <a:bodyPr wrap="square"/>
          <a:lstStyle>
            <a:lvl1pPr marL="0" indent="0">
              <a:buFont typeface="Arial" panose="020B0604020202020204" pitchFamily="34" charset="0"/>
              <a:buNone/>
              <a:defRPr sz="1400" b="0" cap="none" baseline="0">
                <a:solidFill>
                  <a:schemeClr val="tx1"/>
                </a:solidFill>
              </a:defRPr>
            </a:lvl1pPr>
            <a:lvl2pPr marL="0" indent="0">
              <a:buFont typeface="Arial" panose="020B0604020202020204" pitchFamily="34" charset="0"/>
              <a:buNone/>
              <a:defRPr sz="1600" b="0">
                <a:solidFill>
                  <a:schemeClr val="tx1"/>
                </a:solidFill>
              </a:defRPr>
            </a:lvl2pPr>
            <a:lvl3pPr marL="0" indent="0">
              <a:buNone/>
              <a:defRPr sz="1600" b="0" cap="all" baseline="0">
                <a:solidFill>
                  <a:schemeClr val="tx1"/>
                </a:solidFill>
              </a:defRPr>
            </a:lvl3pPr>
            <a:lvl4pPr marL="0" indent="0">
              <a:buNone/>
              <a:defRPr sz="1600" b="0" cap="all" baseline="0">
                <a:solidFill>
                  <a:schemeClr val="tx1"/>
                </a:solidFill>
              </a:defRPr>
            </a:lvl4pPr>
            <a:lvl5pPr marL="0" indent="0">
              <a:buFont typeface="Arial" panose="020B0604020202020204" pitchFamily="34" charset="0"/>
              <a:buNone/>
              <a:defRPr sz="1600" b="0" cap="all" baseline="0">
                <a:solidFill>
                  <a:schemeClr val="tx1"/>
                </a:solidFill>
              </a:defRPr>
            </a:lvl5pPr>
            <a:lvl6pPr marL="0" indent="0">
              <a:buFont typeface="Arial" panose="020B0604020202020204" pitchFamily="34" charset="0"/>
              <a:buNone/>
              <a:defRPr sz="1600" b="0" cap="all" baseline="0">
                <a:solidFill>
                  <a:schemeClr val="tx1"/>
                </a:solidFill>
              </a:defRPr>
            </a:lvl6pPr>
            <a:lvl7pPr marL="0" indent="0">
              <a:buFont typeface="Arial" panose="020B0604020202020204" pitchFamily="34" charset="0"/>
              <a:buNone/>
              <a:defRPr sz="1600" b="0" cap="all" baseline="0">
                <a:solidFill>
                  <a:schemeClr val="tx1"/>
                </a:solidFill>
              </a:defRPr>
            </a:lvl7pPr>
            <a:lvl8pPr marL="0" indent="0">
              <a:buFont typeface="Arial" panose="020B0604020202020204" pitchFamily="34" charset="0"/>
              <a:buNone/>
              <a:defRPr sz="1600" b="0" cap="all" baseline="0">
                <a:solidFill>
                  <a:schemeClr val="tx1"/>
                </a:solidFill>
              </a:defRPr>
            </a:lvl8pPr>
            <a:lvl9pPr marL="0" indent="0">
              <a:buFont typeface="Arial" panose="020B0604020202020204" pitchFamily="34" charset="0"/>
              <a:buNone/>
              <a:defRPr sz="1600" b="0" i="0" cap="all" baseline="0">
                <a:solidFill>
                  <a:schemeClr val="tx1"/>
                </a:solidFill>
              </a:defRPr>
            </a:lvl9pPr>
          </a:lstStyle>
          <a:p>
            <a:pPr lvl="0"/>
            <a:r>
              <a:rPr lang="en-US" noProof="0" dirty="0"/>
              <a:t>Sub headline</a:t>
            </a:r>
          </a:p>
        </p:txBody>
      </p:sp>
      <p:sp>
        <p:nvSpPr>
          <p:cNvPr id="2" name="Titel 1"/>
          <p:cNvSpPr>
            <a:spLocks noGrp="1"/>
          </p:cNvSpPr>
          <p:nvPr>
            <p:ph type="title" hasCustomPrompt="1"/>
          </p:nvPr>
        </p:nvSpPr>
        <p:spPr bwMode="gray">
          <a:xfrm>
            <a:off x="431799" y="0"/>
            <a:ext cx="6156000" cy="721257"/>
          </a:xfrm>
        </p:spPr>
        <p:txBody>
          <a:bodyPr wrap="square" tIns="0" bIns="0" anchor="b" anchorCtr="0"/>
          <a:lstStyle>
            <a:lvl1pPr>
              <a:defRPr/>
            </a:lvl1pPr>
          </a:lstStyle>
          <a:p>
            <a:r>
              <a:rPr lang="en-US" noProof="0" dirty="0"/>
              <a:t>HEADLINE</a:t>
            </a:r>
          </a:p>
        </p:txBody>
      </p:sp>
      <p:sp>
        <p:nvSpPr>
          <p:cNvPr id="3" name="Fußzeilenplatzhalter 2"/>
          <p:cNvSpPr>
            <a:spLocks noGrp="1"/>
          </p:cNvSpPr>
          <p:nvPr>
            <p:ph type="ftr" sz="quarter" idx="18"/>
          </p:nvPr>
        </p:nvSpPr>
        <p:spPr bwMode="gray">
          <a:xfrm>
            <a:off x="2339974" y="5308054"/>
            <a:ext cx="5760417" cy="194400"/>
          </a:xfrm>
          <a:prstGeom prst="rect">
            <a:avLst/>
          </a:prstGeom>
        </p:spPr>
        <p:txBody>
          <a:bodyPr/>
          <a:lstStyle>
            <a:lvl1pPr>
              <a:defRPr>
                <a:solidFill>
                  <a:schemeClr val="tx1">
                    <a:alpha val="0"/>
                  </a:schemeClr>
                </a:solidFill>
              </a:defRPr>
            </a:lvl1pPr>
          </a:lstStyle>
          <a:p>
            <a:pPr algn="r"/>
            <a:r>
              <a:rPr lang="en-US" noProof="0"/>
              <a:t>Presentation Title | Author | Updated August 2019 |</a:t>
            </a:r>
            <a:endParaRPr lang="en-US" noProof="0" dirty="0"/>
          </a:p>
        </p:txBody>
      </p:sp>
      <p:sp>
        <p:nvSpPr>
          <p:cNvPr id="4" name="Foliennummernplatzhalter 3"/>
          <p:cNvSpPr>
            <a:spLocks noGrp="1"/>
          </p:cNvSpPr>
          <p:nvPr>
            <p:ph type="sldNum" sz="quarter" idx="19"/>
          </p:nvPr>
        </p:nvSpPr>
        <p:spPr bwMode="gray">
          <a:xfrm>
            <a:off x="431798" y="5308054"/>
            <a:ext cx="1908000" cy="194400"/>
          </a:xfrm>
          <a:prstGeom prst="rect">
            <a:avLst/>
          </a:prstGeom>
        </p:spPr>
        <p:txBody>
          <a:bodyPr/>
          <a:lstStyle>
            <a:lvl1pPr>
              <a:defRPr>
                <a:solidFill>
                  <a:schemeClr val="tx1">
                    <a:alpha val="0"/>
                  </a:schemeClr>
                </a:solidFill>
              </a:defRPr>
            </a:lvl1pPr>
          </a:lstStyle>
          <a:p>
            <a:r>
              <a:rPr lang="en-US" noProof="0" dirty="0"/>
              <a:t>S. </a:t>
            </a:r>
            <a:fld id="{B1CECB9D-DB36-4911-8D16-802F277BF7AF}" type="slidenum">
              <a:rPr lang="en-US" noProof="0" smtClean="0"/>
              <a:pPr/>
              <a:t>‹Nr.›</a:t>
            </a:fld>
            <a:endParaRPr lang="en-US" noProof="0" dirty="0"/>
          </a:p>
        </p:txBody>
      </p:sp>
    </p:spTree>
    <p:extLst>
      <p:ext uri="{BB962C8B-B14F-4D97-AF65-F5344CB8AC3E}">
        <p14:creationId xmlns:p14="http://schemas.microsoft.com/office/powerpoint/2010/main" val="11317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platzhalter 6"/>
          <p:cNvSpPr>
            <a:spLocks noGrp="1"/>
          </p:cNvSpPr>
          <p:nvPr>
            <p:ph type="body" sz="quarter" idx="13" hasCustomPrompt="1"/>
          </p:nvPr>
        </p:nvSpPr>
        <p:spPr bwMode="gray">
          <a:xfrm>
            <a:off x="431798" y="1278711"/>
            <a:ext cx="6156325" cy="3528000"/>
          </a:xfrm>
          <a:prstGeom prst="rect">
            <a:avLst/>
          </a:prstGeom>
        </p:spPr>
        <p:txBody>
          <a:bodyPr>
            <a:normAutofit/>
          </a:bodyPr>
          <a:lstStyle>
            <a:lvl1pPr marL="266700" indent="-266700">
              <a:buClr>
                <a:schemeClr val="tx1"/>
              </a:buClr>
              <a:buFont typeface="+mj-lt"/>
              <a:buAutoNum type="arabicPeriod"/>
              <a:tabLst/>
              <a:defRPr sz="1400" b="0" i="0" cap="all" baseline="0"/>
            </a:lvl1pPr>
            <a:lvl2pPr marL="266700" indent="-266700">
              <a:buClr>
                <a:schemeClr val="tx1"/>
              </a:buClr>
              <a:buFont typeface="+mj-lt"/>
              <a:buAutoNum type="arabicPeriod"/>
              <a:tabLst/>
              <a:defRPr sz="1400" b="0" i="0" cap="all" baseline="0"/>
            </a:lvl2pPr>
            <a:lvl3pPr marL="266700" indent="-266700">
              <a:buClr>
                <a:schemeClr val="tx1"/>
              </a:buClr>
              <a:buFont typeface="+mj-lt"/>
              <a:buAutoNum type="arabicPeriod"/>
              <a:tabLst/>
              <a:defRPr sz="1400" b="0" i="0" cap="all" baseline="0"/>
            </a:lvl3pPr>
            <a:lvl4pPr marL="266700" indent="-266700">
              <a:buClr>
                <a:schemeClr val="tx1"/>
              </a:buClr>
              <a:buFont typeface="+mj-lt"/>
              <a:buAutoNum type="arabicPeriod"/>
              <a:tabLst/>
              <a:defRPr sz="1400" b="0" i="0" cap="all" baseline="0"/>
            </a:lvl4pPr>
            <a:lvl5pPr marL="266700" indent="-266700">
              <a:buClr>
                <a:schemeClr val="tx1"/>
              </a:buClr>
              <a:buFont typeface="+mj-lt"/>
              <a:buAutoNum type="arabicPeriod"/>
              <a:tabLst/>
              <a:defRPr sz="1400" b="0" i="0" cap="all" baseline="0"/>
            </a:lvl5pPr>
            <a:lvl6pPr marL="266700" indent="-266700">
              <a:buClr>
                <a:schemeClr val="tx1"/>
              </a:buClr>
              <a:buFont typeface="+mj-lt"/>
              <a:buAutoNum type="arabicPeriod"/>
              <a:tabLst/>
              <a:defRPr sz="1400" b="0" i="0" cap="all" baseline="0"/>
            </a:lvl6pPr>
            <a:lvl7pPr marL="266700" indent="-266700">
              <a:buClr>
                <a:schemeClr val="tx1"/>
              </a:buClr>
              <a:buFont typeface="+mj-lt"/>
              <a:buAutoNum type="arabicPeriod"/>
              <a:tabLst/>
              <a:defRPr sz="1400" b="0" i="0" cap="all" baseline="0"/>
            </a:lvl7pPr>
            <a:lvl8pPr marL="266700" indent="-266700">
              <a:buClr>
                <a:schemeClr val="tx1"/>
              </a:buClr>
              <a:buFont typeface="+mj-lt"/>
              <a:buAutoNum type="arabicPeriod"/>
              <a:tabLst/>
              <a:defRPr sz="1400" b="0" i="0" cap="all" baseline="0"/>
            </a:lvl8pPr>
            <a:lvl9pPr marL="266700" indent="-266700">
              <a:buClr>
                <a:schemeClr val="tx1"/>
              </a:buClr>
              <a:buFont typeface="+mj-lt"/>
              <a:buAutoNum type="arabicPeriod"/>
              <a:tabLst/>
              <a:defRPr sz="1400" b="0" i="0" cap="all" baseline="0"/>
            </a:lvl9pPr>
          </a:lstStyle>
          <a:p>
            <a:pPr lvl="0"/>
            <a:r>
              <a:rPr lang="en-US" noProof="0" dirty="0"/>
              <a:t>Edit the template of the master</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6" name="Gerade Verbindung 5"/>
          <p:cNvCxnSpPr/>
          <p:nvPr userDrawn="1"/>
        </p:nvCxnSpPr>
        <p:spPr bwMode="gray">
          <a:xfrm>
            <a:off x="431798" y="4941888"/>
            <a:ext cx="8280402"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8" name="Foliennummernplatzhalter 5"/>
          <p:cNvSpPr>
            <a:spLocks noGrp="1"/>
          </p:cNvSpPr>
          <p:nvPr>
            <p:ph type="sldNum" sz="quarter" idx="4"/>
          </p:nvPr>
        </p:nvSpPr>
        <p:spPr bwMode="gray">
          <a:xfrm>
            <a:off x="431798" y="4949100"/>
            <a:ext cx="1908000" cy="194400"/>
          </a:xfrm>
          <a:prstGeom prst="rect">
            <a:avLst/>
          </a:prstGeom>
        </p:spPr>
        <p:txBody>
          <a:bodyPr vert="horz" wrap="none" lIns="0" tIns="0" rIns="0" bIns="0" rtlCol="0" anchor="ctr"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600">
                <a:solidFill>
                  <a:schemeClr val="tx1"/>
                </a:solidFill>
              </a:defRPr>
            </a:lvl1pPr>
          </a:lstStyle>
          <a:p>
            <a:fld id="{B1CECB9D-DB36-4911-8D16-802F277BF7AF}" type="slidenum">
              <a:rPr lang="en-US" noProof="0" smtClean="0"/>
              <a:pPr/>
              <a:t>‹Nr.›</a:t>
            </a:fld>
            <a:endParaRPr lang="en-US" noProof="0" dirty="0"/>
          </a:p>
        </p:txBody>
      </p:sp>
      <p:sp>
        <p:nvSpPr>
          <p:cNvPr id="3" name="Titel 2"/>
          <p:cNvSpPr>
            <a:spLocks noGrp="1"/>
          </p:cNvSpPr>
          <p:nvPr>
            <p:ph type="title" hasCustomPrompt="1"/>
          </p:nvPr>
        </p:nvSpPr>
        <p:spPr/>
        <p:txBody>
          <a:bodyPr/>
          <a:lstStyle>
            <a:lvl1pPr>
              <a:defRPr/>
            </a:lvl1pPr>
          </a:lstStyle>
          <a:p>
            <a:r>
              <a:rPr lang="en-US" noProof="0" dirty="0"/>
              <a:t>Edit Master Title format by clicking</a:t>
            </a:r>
          </a:p>
        </p:txBody>
      </p:sp>
    </p:spTree>
    <p:extLst>
      <p:ext uri="{BB962C8B-B14F-4D97-AF65-F5344CB8AC3E}">
        <p14:creationId xmlns:p14="http://schemas.microsoft.com/office/powerpoint/2010/main" val="104118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431799" y="448784"/>
            <a:ext cx="8280000" cy="828000"/>
          </a:xfrm>
          <a:prstGeom prst="rect">
            <a:avLst/>
          </a:prstGeom>
        </p:spPr>
        <p:txBody>
          <a:bodyPr vert="horz" wrap="square" lIns="0" tIns="0" rIns="0" bIns="0" rtlCol="0" anchor="t">
            <a:noAutofit/>
          </a:bodyPr>
          <a:lstStyle/>
          <a:p>
            <a:r>
              <a:rPr lang="en-US" noProof="0" dirty="0"/>
              <a:t>Headline Text Arial 18 Pt, bold, 1 line</a:t>
            </a:r>
          </a:p>
        </p:txBody>
      </p:sp>
      <p:grpSp>
        <p:nvGrpSpPr>
          <p:cNvPr id="4" name="Gruppieren 3"/>
          <p:cNvGrpSpPr/>
          <p:nvPr/>
        </p:nvGrpSpPr>
        <p:grpSpPr bwMode="gray">
          <a:xfrm>
            <a:off x="-155187" y="-117565"/>
            <a:ext cx="9458102" cy="5389615"/>
            <a:chOff x="-155187" y="-117565"/>
            <a:chExt cx="9458102" cy="5389615"/>
          </a:xfrm>
        </p:grpSpPr>
        <p:sp>
          <p:nvSpPr>
            <p:cNvPr id="52" name="Gleichschenkliges Dreieck 51"/>
            <p:cNvSpPr/>
            <p:nvPr userDrawn="1"/>
          </p:nvSpPr>
          <p:spPr bwMode="gray">
            <a:xfrm rot="5400000">
              <a:off x="-173187" y="411675"/>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3" name="Gleichschenkliges Dreieck 52"/>
            <p:cNvSpPr/>
            <p:nvPr userDrawn="1"/>
          </p:nvSpPr>
          <p:spPr bwMode="gray">
            <a:xfrm rot="5400000">
              <a:off x="-173187" y="1239161"/>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Gleichschenkliges Dreieck 53"/>
            <p:cNvSpPr/>
            <p:nvPr userDrawn="1"/>
          </p:nvSpPr>
          <p:spPr bwMode="gray">
            <a:xfrm rot="5400000">
              <a:off x="-173187" y="2896113"/>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5" name="Gleichschenkliges Dreieck 54"/>
            <p:cNvSpPr/>
            <p:nvPr userDrawn="1"/>
          </p:nvSpPr>
          <p:spPr bwMode="gray">
            <a:xfrm rot="5400000">
              <a:off x="-173187" y="3108863"/>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6" name="Gleichschenkliges Dreieck 55"/>
            <p:cNvSpPr/>
            <p:nvPr userDrawn="1"/>
          </p:nvSpPr>
          <p:spPr bwMode="gray">
            <a:xfrm rot="5400000">
              <a:off x="-173187" y="4763813"/>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7" name="Gleichschenkliges Dreieck 56"/>
            <p:cNvSpPr/>
            <p:nvPr userDrawn="1"/>
          </p:nvSpPr>
          <p:spPr bwMode="gray">
            <a:xfrm rot="5400000">
              <a:off x="-173187" y="4912238"/>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8" name="Gleichschenkliges Dreieck 57"/>
            <p:cNvSpPr/>
            <p:nvPr userDrawn="1"/>
          </p:nvSpPr>
          <p:spPr bwMode="gray">
            <a:xfrm rot="16200000" flipH="1">
              <a:off x="9212915" y="411675"/>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9" name="Gleichschenkliges Dreieck 58"/>
            <p:cNvSpPr/>
            <p:nvPr userDrawn="1"/>
          </p:nvSpPr>
          <p:spPr bwMode="gray">
            <a:xfrm rot="16200000" flipH="1">
              <a:off x="9212915" y="1242713"/>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0" name="Gleichschenkliges Dreieck 59"/>
            <p:cNvSpPr/>
            <p:nvPr userDrawn="1"/>
          </p:nvSpPr>
          <p:spPr bwMode="gray">
            <a:xfrm rot="16200000" flipH="1">
              <a:off x="9212915" y="2900870"/>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1" name="Gleichschenkliges Dreieck 60"/>
            <p:cNvSpPr/>
            <p:nvPr userDrawn="1"/>
          </p:nvSpPr>
          <p:spPr bwMode="gray">
            <a:xfrm rot="16200000" flipH="1">
              <a:off x="9212915" y="3123169"/>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1" name="Gleichschenkliges Dreieck 90"/>
            <p:cNvSpPr/>
            <p:nvPr userDrawn="1"/>
          </p:nvSpPr>
          <p:spPr bwMode="gray">
            <a:xfrm rot="16200000" flipH="1">
              <a:off x="9212915" y="4770951"/>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2" name="Gleichschenkliges Dreieck 91"/>
            <p:cNvSpPr/>
            <p:nvPr userDrawn="1"/>
          </p:nvSpPr>
          <p:spPr bwMode="gray">
            <a:xfrm rot="16200000" flipH="1">
              <a:off x="9212915" y="4910727"/>
              <a:ext cx="108000" cy="72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3" name="Gleichschenkliges Dreieck 92"/>
            <p:cNvSpPr/>
            <p:nvPr userDrawn="1"/>
          </p:nvSpPr>
          <p:spPr bwMode="gray">
            <a:xfrm rot="10800000">
              <a:off x="377800"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4" name="Gleichschenkliges Dreieck 93"/>
            <p:cNvSpPr/>
            <p:nvPr userDrawn="1"/>
          </p:nvSpPr>
          <p:spPr bwMode="gray">
            <a:xfrm rot="10800000">
              <a:off x="2285975"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5" name="Gleichschenkliges Dreieck 94"/>
            <p:cNvSpPr/>
            <p:nvPr userDrawn="1"/>
          </p:nvSpPr>
          <p:spPr bwMode="gray">
            <a:xfrm rot="10800000">
              <a:off x="2501875"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6" name="Gleichschenkliges Dreieck 95"/>
            <p:cNvSpPr/>
            <p:nvPr userDrawn="1"/>
          </p:nvSpPr>
          <p:spPr bwMode="gray">
            <a:xfrm rot="10800000">
              <a:off x="4410050"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7" name="Gleichschenkliges Dreieck 96"/>
            <p:cNvSpPr/>
            <p:nvPr userDrawn="1"/>
          </p:nvSpPr>
          <p:spPr bwMode="gray">
            <a:xfrm rot="10800000">
              <a:off x="4625950"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8" name="Gleichschenkliges Dreieck 97"/>
            <p:cNvSpPr/>
            <p:nvPr userDrawn="1"/>
          </p:nvSpPr>
          <p:spPr bwMode="gray">
            <a:xfrm rot="10800000">
              <a:off x="6534125"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9" name="Gleichschenkliges Dreieck 98"/>
            <p:cNvSpPr/>
            <p:nvPr userDrawn="1"/>
          </p:nvSpPr>
          <p:spPr bwMode="gray">
            <a:xfrm rot="10800000">
              <a:off x="6750025"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0" name="Gleichschenkliges Dreieck 99"/>
            <p:cNvSpPr/>
            <p:nvPr userDrawn="1"/>
          </p:nvSpPr>
          <p:spPr bwMode="gray">
            <a:xfrm rot="10800000">
              <a:off x="8658200" y="-117565"/>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1" name="Gleichschenkliges Dreieck 100"/>
            <p:cNvSpPr/>
            <p:nvPr userDrawn="1"/>
          </p:nvSpPr>
          <p:spPr bwMode="gray">
            <a:xfrm rot="10800000" flipV="1">
              <a:off x="377800"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2" name="Gleichschenkliges Dreieck 101"/>
            <p:cNvSpPr/>
            <p:nvPr userDrawn="1"/>
          </p:nvSpPr>
          <p:spPr bwMode="gray">
            <a:xfrm rot="10800000" flipV="1">
              <a:off x="2285975"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3" name="Gleichschenkliges Dreieck 102"/>
            <p:cNvSpPr/>
            <p:nvPr userDrawn="1"/>
          </p:nvSpPr>
          <p:spPr bwMode="gray">
            <a:xfrm rot="10800000" flipV="1">
              <a:off x="2501875"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 name="Gleichschenkliges Dreieck 103"/>
            <p:cNvSpPr/>
            <p:nvPr userDrawn="1"/>
          </p:nvSpPr>
          <p:spPr bwMode="gray">
            <a:xfrm rot="10800000" flipV="1">
              <a:off x="4410050"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5" name="Gleichschenkliges Dreieck 104"/>
            <p:cNvSpPr/>
            <p:nvPr userDrawn="1"/>
          </p:nvSpPr>
          <p:spPr bwMode="gray">
            <a:xfrm rot="10800000" flipV="1">
              <a:off x="4625950"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6" name="Gleichschenkliges Dreieck 105"/>
            <p:cNvSpPr/>
            <p:nvPr userDrawn="1"/>
          </p:nvSpPr>
          <p:spPr bwMode="gray">
            <a:xfrm rot="10800000" flipV="1">
              <a:off x="6534125"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7" name="Gleichschenkliges Dreieck 106"/>
            <p:cNvSpPr/>
            <p:nvPr userDrawn="1"/>
          </p:nvSpPr>
          <p:spPr bwMode="gray">
            <a:xfrm rot="10800000" flipV="1">
              <a:off x="6750025"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8" name="Gleichschenkliges Dreieck 107"/>
            <p:cNvSpPr/>
            <p:nvPr userDrawn="1"/>
          </p:nvSpPr>
          <p:spPr bwMode="gray">
            <a:xfrm rot="10800000" flipV="1">
              <a:off x="8658200" y="5218050"/>
              <a:ext cx="108000" cy="54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Textplatzhalter 6"/>
          <p:cNvSpPr>
            <a:spLocks noGrp="1"/>
          </p:cNvSpPr>
          <p:nvPr>
            <p:ph type="body" idx="1"/>
          </p:nvPr>
        </p:nvSpPr>
        <p:spPr>
          <a:xfrm>
            <a:off x="431798" y="1370012"/>
            <a:ext cx="8281920" cy="3448867"/>
          </a:xfrm>
          <a:prstGeom prst="rect">
            <a:avLst/>
          </a:prstGeom>
        </p:spPr>
        <p:txBody>
          <a:bodyPr vert="horz" wrap="square" lIns="0" tIns="0" rIns="0" bIns="0" rtlCol="0">
            <a:noAutofit/>
          </a:bodyPr>
          <a:lstStyle/>
          <a:p>
            <a:pPr lvl="0"/>
            <a:r>
              <a:rPr lang="en-US" noProof="0" dirty="0"/>
              <a:t>Edit the template of the master</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514416613"/>
      </p:ext>
    </p:extLst>
  </p:cSld>
  <p:clrMap bg1="lt1" tx1="dk1" bg2="lt2" tx2="dk2" accent1="accent1" accent2="accent2" accent3="accent3" accent4="accent4" accent5="accent5" accent6="accent6" hlink="hlink" folHlink="folHlink"/>
  <p:sldLayoutIdLst>
    <p:sldLayoutId id="2147483649" r:id="rId1"/>
    <p:sldLayoutId id="2147483664"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1800" b="1" kern="1200" cap="all" baseline="0">
          <a:solidFill>
            <a:schemeClr val="tx1"/>
          </a:solidFill>
          <a:latin typeface="+mj-lt"/>
          <a:ea typeface="+mj-ea"/>
          <a:cs typeface="+mj-cs"/>
        </a:defRPr>
      </a:lvl1pPr>
    </p:titleStyle>
    <p:bodyStyle>
      <a:lvl1pPr marL="0" marR="0" indent="0" algn="l" defTabSz="914400" rtl="0" eaLnBrk="1" fontAlgn="auto" latinLnBrk="0" hangingPunct="1">
        <a:lnSpc>
          <a:spcPct val="90000"/>
        </a:lnSpc>
        <a:spcBef>
          <a:spcPts val="400"/>
        </a:spcBef>
        <a:spcAft>
          <a:spcPts val="400"/>
        </a:spcAft>
        <a:buClrTx/>
        <a:buSzTx/>
        <a:buFont typeface="Arial" panose="020B0604020202020204" pitchFamily="34" charset="0"/>
        <a:buNone/>
        <a:tabLst/>
        <a:defRPr kumimoji="0" lang="de-DE" sz="1100" b="0" i="0" u="none" strike="noStrike" kern="1200" cap="none" spc="0" normalizeH="0" baseline="0" smtClean="0">
          <a:ln>
            <a:noFill/>
          </a:ln>
          <a:solidFill>
            <a:prstClr val="black"/>
          </a:solidFill>
          <a:effectLst/>
          <a:uLnTx/>
          <a:uFillTx/>
          <a:latin typeface="+mn-lt"/>
          <a:ea typeface="+mn-ea"/>
          <a:cs typeface="+mn-cs"/>
        </a:defRPr>
      </a:lvl1pPr>
      <a:lvl2pPr marL="0" marR="0" indent="0" algn="l" defTabSz="914400" rtl="0" eaLnBrk="1" fontAlgn="auto" latinLnBrk="0" hangingPunct="1">
        <a:lnSpc>
          <a:spcPct val="90000"/>
        </a:lnSpc>
        <a:spcBef>
          <a:spcPts val="400"/>
        </a:spcBef>
        <a:spcAft>
          <a:spcPts val="400"/>
        </a:spcAft>
        <a:buClrTx/>
        <a:buSzTx/>
        <a:buFont typeface="Arial" panose="020B0604020202020204" pitchFamily="34" charset="0"/>
        <a:buNone/>
        <a:tabLst/>
        <a:defRPr kumimoji="0" lang="de-DE" sz="1200" b="0" i="0" u="none" strike="noStrike" kern="1200" cap="all" spc="0" normalizeH="0" baseline="0" smtClean="0">
          <a:ln>
            <a:noFill/>
          </a:ln>
          <a:solidFill>
            <a:prstClr val="black"/>
          </a:solidFill>
          <a:effectLst/>
          <a:uLnTx/>
          <a:uFillTx/>
          <a:latin typeface="+mn-lt"/>
          <a:ea typeface="+mn-ea"/>
          <a:cs typeface="+mn-cs"/>
        </a:defRPr>
      </a:lvl2pPr>
      <a:lvl3pPr marL="171450" marR="0" indent="-171450" algn="l" defTabSz="914400" rtl="0" eaLnBrk="1" fontAlgn="auto" latinLnBrk="0" hangingPunct="1">
        <a:lnSpc>
          <a:spcPct val="90000"/>
        </a:lnSpc>
        <a:spcBef>
          <a:spcPts val="400"/>
        </a:spcBef>
        <a:spcAft>
          <a:spcPts val="400"/>
        </a:spcAft>
        <a:buClr>
          <a:srgbClr val="263F8C"/>
        </a:buClr>
        <a:buSzPct val="100000"/>
        <a:buFont typeface="Webdings" panose="05030102010509060703" pitchFamily="18" charset="2"/>
        <a:buChar char="&lt;"/>
        <a:tabLst/>
        <a:defRPr kumimoji="0" lang="de-DE" sz="1100" b="0" i="0" u="none" strike="noStrike" kern="1200" cap="none" spc="0" normalizeH="0" baseline="0" smtClean="0">
          <a:ln>
            <a:noFill/>
          </a:ln>
          <a:solidFill>
            <a:prstClr val="black"/>
          </a:solidFill>
          <a:effectLst/>
          <a:uLnTx/>
          <a:uFillTx/>
          <a:latin typeface="+mn-lt"/>
          <a:ea typeface="+mn-ea"/>
          <a:cs typeface="+mn-cs"/>
        </a:defRPr>
      </a:lvl3pPr>
      <a:lvl4pPr marL="341675" marR="0" indent="-171450" algn="l" defTabSz="914400" rtl="0" eaLnBrk="1" fontAlgn="auto" latinLnBrk="0" hangingPunct="1">
        <a:lnSpc>
          <a:spcPct val="90000"/>
        </a:lnSpc>
        <a:spcBef>
          <a:spcPts val="400"/>
        </a:spcBef>
        <a:spcAft>
          <a:spcPts val="400"/>
        </a:spcAft>
        <a:buClr>
          <a:srgbClr val="858F98"/>
        </a:buClr>
        <a:buSzPct val="100000"/>
        <a:buFont typeface="Webdings" panose="05030102010509060703" pitchFamily="18" charset="2"/>
        <a:buChar char="&lt;"/>
        <a:tabLst/>
        <a:defRPr kumimoji="0" lang="de-DE" sz="1100" b="0" i="0" u="none" strike="noStrike" kern="1200" cap="none" spc="0" normalizeH="0" baseline="0" smtClean="0">
          <a:ln>
            <a:noFill/>
          </a:ln>
          <a:solidFill>
            <a:prstClr val="black"/>
          </a:solidFill>
          <a:effectLst/>
          <a:uLnTx/>
          <a:uFillTx/>
          <a:latin typeface="+mn-lt"/>
          <a:ea typeface="+mn-ea"/>
          <a:cs typeface="+mn-cs"/>
        </a:defRPr>
      </a:lvl4pPr>
      <a:lvl5pPr marL="522900" marR="0" indent="-171450" algn="l" defTabSz="914400" rtl="0" eaLnBrk="1" fontAlgn="auto" latinLnBrk="0" hangingPunct="1">
        <a:lnSpc>
          <a:spcPct val="90000"/>
        </a:lnSpc>
        <a:spcBef>
          <a:spcPts val="400"/>
        </a:spcBef>
        <a:spcAft>
          <a:spcPts val="400"/>
        </a:spcAft>
        <a:buClr>
          <a:srgbClr val="B6BCC1"/>
        </a:buClr>
        <a:buSzPct val="90000"/>
        <a:buFont typeface="Webdings" panose="05030102010509060703" pitchFamily="18" charset="2"/>
        <a:buChar char="&lt;"/>
        <a:tabLst/>
        <a:defRPr kumimoji="0" lang="de-DE" sz="1100" b="0" i="0" u="none" strike="noStrike" kern="1200" cap="none" spc="0" normalizeH="0" baseline="0" smtClean="0">
          <a:ln>
            <a:noFill/>
          </a:ln>
          <a:solidFill>
            <a:prstClr val="black"/>
          </a:solidFill>
          <a:effectLst/>
          <a:uLnTx/>
          <a:uFillTx/>
          <a:latin typeface="+mn-lt"/>
          <a:ea typeface="+mn-ea"/>
          <a:cs typeface="+mn-cs"/>
        </a:defRPr>
      </a:lvl5pPr>
      <a:lvl6pPr marL="180000" marR="0" indent="-180000" algn="l" defTabSz="914400" rtl="0" eaLnBrk="1" fontAlgn="auto" latinLnBrk="0" hangingPunct="1">
        <a:lnSpc>
          <a:spcPct val="90000"/>
        </a:lnSpc>
        <a:spcBef>
          <a:spcPts val="400"/>
        </a:spcBef>
        <a:spcAft>
          <a:spcPts val="400"/>
        </a:spcAft>
        <a:buClr>
          <a:srgbClr val="263F8C"/>
        </a:buClr>
        <a:buSzPct val="90000"/>
        <a:buFont typeface="+mj-lt"/>
        <a:buAutoNum type="arabicPeriod"/>
        <a:tabLst/>
        <a:defRPr sz="1100" kern="1200">
          <a:solidFill>
            <a:schemeClr val="tx1"/>
          </a:solidFill>
          <a:latin typeface="+mn-lt"/>
          <a:ea typeface="+mn-ea"/>
          <a:cs typeface="+mn-cs"/>
        </a:defRPr>
      </a:lvl6pPr>
      <a:lvl7pPr marL="360000" marR="0" indent="-180000" algn="l" defTabSz="914400" rtl="0" eaLnBrk="1" fontAlgn="auto" latinLnBrk="0" hangingPunct="1">
        <a:lnSpc>
          <a:spcPct val="90000"/>
        </a:lnSpc>
        <a:spcBef>
          <a:spcPts val="400"/>
        </a:spcBef>
        <a:spcAft>
          <a:spcPts val="400"/>
        </a:spcAft>
        <a:buClr>
          <a:srgbClr val="263F8C"/>
        </a:buClr>
        <a:buSzPct val="90000"/>
        <a:buFont typeface="+mj-lt"/>
        <a:buAutoNum type="arabicPeriod"/>
        <a:tabLst/>
        <a:defRPr sz="1100" b="0" kern="1200">
          <a:solidFill>
            <a:schemeClr val="tx1"/>
          </a:solidFill>
          <a:latin typeface="+mn-lt"/>
          <a:ea typeface="+mn-ea"/>
          <a:cs typeface="+mn-cs"/>
        </a:defRPr>
      </a:lvl7pPr>
      <a:lvl8pPr marL="540000" marR="0" indent="-180000" algn="l" defTabSz="914400" rtl="0" eaLnBrk="1" fontAlgn="auto" latinLnBrk="0" hangingPunct="1">
        <a:lnSpc>
          <a:spcPct val="90000"/>
        </a:lnSpc>
        <a:spcBef>
          <a:spcPts val="400"/>
        </a:spcBef>
        <a:spcAft>
          <a:spcPts val="400"/>
        </a:spcAft>
        <a:buClr>
          <a:srgbClr val="263F8C"/>
        </a:buClr>
        <a:buSzPct val="90000"/>
        <a:buFont typeface="+mj-lt"/>
        <a:buAutoNum type="arabicPeriod"/>
        <a:tabLst/>
        <a:defRPr sz="1100" b="0" kern="1200">
          <a:solidFill>
            <a:schemeClr val="tx1"/>
          </a:solidFill>
          <a:latin typeface="+mn-lt"/>
          <a:ea typeface="+mn-ea"/>
          <a:cs typeface="+mn-cs"/>
        </a:defRPr>
      </a:lvl8pPr>
      <a:lvl9pPr marL="0" marR="0" indent="0" algn="l" defTabSz="914400" rtl="0" eaLnBrk="1" fontAlgn="auto" latinLnBrk="0" hangingPunct="1">
        <a:lnSpc>
          <a:spcPct val="90000"/>
        </a:lnSpc>
        <a:spcBef>
          <a:spcPts val="400"/>
        </a:spcBef>
        <a:spcAft>
          <a:spcPts val="400"/>
        </a:spcAft>
        <a:buClrTx/>
        <a:buSzTx/>
        <a:buFont typeface="Arial" panose="020B0604020202020204" pitchFamily="34" charset="0"/>
        <a:buNone/>
        <a:tabLst/>
        <a:defRPr sz="1000" b="0" i="1"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sysinternals/downloads/procdump"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file:///D:\Debugging%20Training\Images\review-symbols-1.p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file:///D:\Debugging%20Training\Images\review-symbols-2.pn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file:///D:\Debugging%20Training\Images\review-symbols-3.pn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windows/win32/api/minidumpapiset/ne-minidumpapiset-minidump_typ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docs.microsoft.com/en-us/windows/win32/api/minidumpapiset/nf-minidumpapiset-minidumpwritedum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err="1"/>
              <a:t>Before</a:t>
            </a:r>
            <a:r>
              <a:rPr lang="de-DE" dirty="0"/>
              <a:t> </a:t>
            </a:r>
            <a:r>
              <a:rPr lang="de-DE" dirty="0" err="1"/>
              <a:t>we</a:t>
            </a:r>
            <a:r>
              <a:rPr lang="de-DE" dirty="0"/>
              <a:t> Start (1/2) The </a:t>
            </a:r>
            <a:r>
              <a:rPr lang="de-DE" dirty="0" err="1"/>
              <a:t>demo</a:t>
            </a:r>
            <a:r>
              <a:rPr lang="de-DE" dirty="0"/>
              <a:t> </a:t>
            </a:r>
            <a:r>
              <a:rPr lang="de-DE" dirty="0" err="1"/>
              <a:t>application</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23078" y="1059582"/>
            <a:ext cx="8497442" cy="3398543"/>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r>
              <a:rPr lang="de-DE" sz="1600" dirty="0">
                <a:solidFill>
                  <a:prstClr val="black"/>
                </a:solidFill>
              </a:rPr>
              <a:t>Directory </a:t>
            </a:r>
            <a:r>
              <a:rPr lang="de-DE" sz="1600" dirty="0" err="1">
                <a:solidFill>
                  <a:prstClr val="black"/>
                </a:solidFill>
              </a:rPr>
              <a:t>structure</a:t>
            </a:r>
            <a:r>
              <a:rPr lang="de-DE" sz="1600" dirty="0">
                <a:solidFill>
                  <a:prstClr val="black"/>
                </a:solidFill>
              </a:rPr>
              <a:t> </a:t>
            </a:r>
            <a:r>
              <a:rPr lang="de-DE" sz="1600" dirty="0" err="1">
                <a:solidFill>
                  <a:prstClr val="black"/>
                </a:solidFill>
              </a:rPr>
              <a:t>of</a:t>
            </a:r>
            <a:r>
              <a:rPr lang="de-DE" sz="1600" dirty="0">
                <a:solidFill>
                  <a:prstClr val="black"/>
                </a:solidFill>
              </a:rPr>
              <a:t> </a:t>
            </a:r>
            <a:r>
              <a:rPr lang="de-DE" sz="1600" dirty="0" err="1">
                <a:solidFill>
                  <a:prstClr val="black"/>
                </a:solidFill>
              </a:rPr>
              <a:t>the</a:t>
            </a:r>
            <a:r>
              <a:rPr lang="de-DE" sz="1600" dirty="0">
                <a:solidFill>
                  <a:prstClr val="black"/>
                </a:solidFill>
              </a:rPr>
              <a:t> Demo </a:t>
            </a:r>
            <a:r>
              <a:rPr lang="de-DE" sz="1600" dirty="0" err="1">
                <a:solidFill>
                  <a:prstClr val="black"/>
                </a:solidFill>
              </a:rPr>
              <a:t>Application</a:t>
            </a:r>
            <a:endParaRPr lang="de-DE" sz="1600" dirty="0">
              <a:solidFill>
                <a:prstClr val="black"/>
              </a:solidFill>
            </a:endParaRPr>
          </a:p>
          <a:p>
            <a:pPr marR="0" algn="l" defTabSz="914400" rtl="0" eaLnBrk="1" fontAlgn="auto" latinLnBrk="0" hangingPunct="1">
              <a:lnSpc>
                <a:spcPct val="90000"/>
              </a:lnSpc>
              <a:spcBef>
                <a:spcPts val="400"/>
              </a:spcBef>
              <a:spcAft>
                <a:spcPts val="400"/>
              </a:spcAft>
              <a:tabLst/>
            </a:pPr>
            <a:endParaRPr lang="de-DE" sz="1600" dirty="0">
              <a:solidFill>
                <a:prstClr val="black"/>
              </a:solidFill>
            </a:endParaRPr>
          </a:p>
          <a:p>
            <a:pPr marR="0" algn="l" defTabSz="914400" rtl="0" eaLnBrk="1" fontAlgn="auto" latinLnBrk="0" hangingPunct="1">
              <a:lnSpc>
                <a:spcPct val="90000"/>
              </a:lnSpc>
              <a:spcBef>
                <a:spcPts val="400"/>
              </a:spcBef>
              <a:spcAft>
                <a:spcPts val="400"/>
              </a:spcAft>
              <a:tabLst/>
            </a:pPr>
            <a:r>
              <a:rPr lang="de-DE" sz="1600" dirty="0">
                <a:solidFill>
                  <a:prstClr val="black"/>
                </a:solidFill>
              </a:rPr>
              <a:t>Demo</a:t>
            </a:r>
          </a:p>
          <a:p>
            <a:pPr marR="0" algn="l" defTabSz="914400" rtl="0" eaLnBrk="1" fontAlgn="auto" latinLnBrk="0" hangingPunct="1">
              <a:lnSpc>
                <a:spcPct val="90000"/>
              </a:lnSpc>
              <a:spcBef>
                <a:spcPts val="400"/>
              </a:spcBef>
              <a:spcAft>
                <a:spcPts val="400"/>
              </a:spcAft>
              <a:tabLst/>
            </a:pPr>
            <a:r>
              <a:rPr lang="de-DE" sz="1600" dirty="0">
                <a:solidFill>
                  <a:prstClr val="black"/>
                </a:solidFill>
              </a:rPr>
              <a:t>	- App</a:t>
            </a:r>
          </a:p>
          <a:p>
            <a:pPr marR="0" algn="l" defTabSz="914400" rtl="0" eaLnBrk="1" fontAlgn="auto" latinLnBrk="0" hangingPunct="1">
              <a:lnSpc>
                <a:spcPct val="90000"/>
              </a:lnSpc>
              <a:spcBef>
                <a:spcPts val="400"/>
              </a:spcBef>
              <a:spcAft>
                <a:spcPts val="400"/>
              </a:spcAft>
              <a:tabLst/>
            </a:pPr>
            <a:r>
              <a:rPr lang="de-DE" sz="1600" dirty="0">
                <a:solidFill>
                  <a:prstClr val="black"/>
                </a:solidFill>
              </a:rPr>
              <a:t>		- ThirdPartyLibrary.dll</a:t>
            </a:r>
          </a:p>
          <a:p>
            <a:pPr marR="0" algn="l" defTabSz="914400" rtl="0" eaLnBrk="1" fontAlgn="auto" latinLnBrk="0" hangingPunct="1">
              <a:lnSpc>
                <a:spcPct val="90000"/>
              </a:lnSpc>
              <a:spcBef>
                <a:spcPts val="400"/>
              </a:spcBef>
              <a:spcAft>
                <a:spcPts val="400"/>
              </a:spcAft>
              <a:tabLst/>
            </a:pPr>
            <a:r>
              <a:rPr lang="de-DE" sz="1600" dirty="0">
                <a:solidFill>
                  <a:prstClr val="black"/>
                </a:solidFill>
              </a:rPr>
              <a:t>		- Prism.dll</a:t>
            </a:r>
          </a:p>
          <a:p>
            <a:pPr marR="0" algn="l" defTabSz="914400" rtl="0" eaLnBrk="1" fontAlgn="auto" latinLnBrk="0" hangingPunct="1">
              <a:lnSpc>
                <a:spcPct val="90000"/>
              </a:lnSpc>
              <a:spcBef>
                <a:spcPts val="400"/>
              </a:spcBef>
              <a:spcAft>
                <a:spcPts val="400"/>
              </a:spcAft>
              <a:tabLst/>
            </a:pPr>
            <a:r>
              <a:rPr lang="de-DE" sz="1600" b="1" dirty="0">
                <a:solidFill>
                  <a:prstClr val="black"/>
                </a:solidFill>
              </a:rPr>
              <a:t>		- DemoApp.exe</a:t>
            </a:r>
          </a:p>
          <a:p>
            <a:pPr marR="0" algn="l" defTabSz="914400" rtl="0" eaLnBrk="1" fontAlgn="auto" latinLnBrk="0" hangingPunct="1">
              <a:lnSpc>
                <a:spcPct val="90000"/>
              </a:lnSpc>
              <a:spcBef>
                <a:spcPts val="400"/>
              </a:spcBef>
              <a:spcAft>
                <a:spcPts val="400"/>
              </a:spcAft>
              <a:tabLst/>
            </a:pPr>
            <a:r>
              <a:rPr lang="de-DE" sz="1600" dirty="0">
                <a:solidFill>
                  <a:prstClr val="black"/>
                </a:solidFill>
              </a:rPr>
              <a:t>	- Symbols</a:t>
            </a:r>
          </a:p>
          <a:p>
            <a:pPr marR="0" algn="l" defTabSz="914400" rtl="0" eaLnBrk="1" fontAlgn="auto" latinLnBrk="0" hangingPunct="1">
              <a:lnSpc>
                <a:spcPct val="90000"/>
              </a:lnSpc>
              <a:spcBef>
                <a:spcPts val="400"/>
              </a:spcBef>
              <a:spcAft>
                <a:spcPts val="400"/>
              </a:spcAft>
              <a:tabLst/>
            </a:pPr>
            <a:r>
              <a:rPr lang="de-DE" sz="1600" dirty="0">
                <a:solidFill>
                  <a:prstClr val="black"/>
                </a:solidFill>
              </a:rPr>
              <a:t>		- DemoApp.pdb</a:t>
            </a:r>
          </a:p>
        </p:txBody>
      </p:sp>
    </p:spTree>
    <p:extLst>
      <p:ext uri="{BB962C8B-B14F-4D97-AF65-F5344CB8AC3E}">
        <p14:creationId xmlns:p14="http://schemas.microsoft.com/office/powerpoint/2010/main" val="363990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10</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r>
              <a:rPr lang="de-DE" dirty="0"/>
              <a:t> – </a:t>
            </a:r>
            <a:r>
              <a:rPr lang="de-DE" dirty="0" err="1"/>
              <a:t>How</a:t>
            </a:r>
            <a:r>
              <a:rPr lang="de-DE" dirty="0"/>
              <a:t> </a:t>
            </a:r>
            <a:r>
              <a:rPr lang="de-DE" dirty="0" err="1"/>
              <a:t>to</a:t>
            </a:r>
            <a:r>
              <a:rPr lang="de-DE" dirty="0"/>
              <a:t> </a:t>
            </a:r>
            <a:r>
              <a:rPr lang="de-DE" dirty="0" err="1"/>
              <a:t>create</a:t>
            </a:r>
            <a:r>
              <a:rPr lang="de-DE" dirty="0"/>
              <a:t> a </a:t>
            </a:r>
            <a:r>
              <a:rPr lang="de-DE" dirty="0" err="1"/>
              <a:t>dump</a:t>
            </a:r>
            <a:r>
              <a:rPr lang="de-DE" dirty="0"/>
              <a:t> </a:t>
            </a:r>
            <a:r>
              <a:rPr lang="de-DE" dirty="0" err="1"/>
              <a:t>file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i="0" u="none" strike="noStrike" kern="1200" cap="none" spc="0" normalizeH="0" baseline="0" dirty="0">
                <a:ln>
                  <a:noFill/>
                </a:ln>
                <a:solidFill>
                  <a:prstClr val="black"/>
                </a:solidFill>
                <a:effectLst/>
                <a:uLnTx/>
                <a:uFillTx/>
                <a:latin typeface="+mn-lt"/>
                <a:ea typeface="+mn-ea"/>
                <a:cs typeface="+mn-cs"/>
              </a:rPr>
              <a:t>Windows Error Reporting (WER)</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rPr>
              <a:t>Windows </a:t>
            </a:r>
            <a:r>
              <a:rPr lang="de-DE" sz="2000" dirty="0" err="1">
                <a:solidFill>
                  <a:prstClr val="black"/>
                </a:solidFill>
              </a:rPr>
              <a:t>can</a:t>
            </a:r>
            <a:r>
              <a:rPr lang="de-DE" sz="2000" dirty="0">
                <a:solidFill>
                  <a:prstClr val="black"/>
                </a:solidFill>
              </a:rPr>
              <a:t> </a:t>
            </a:r>
            <a:r>
              <a:rPr lang="de-DE" sz="2000" dirty="0" err="1">
                <a:solidFill>
                  <a:prstClr val="black"/>
                </a:solidFill>
              </a:rPr>
              <a:t>be</a:t>
            </a:r>
            <a:r>
              <a:rPr lang="de-DE" sz="2000" dirty="0">
                <a:solidFill>
                  <a:prstClr val="black"/>
                </a:solidFill>
              </a:rPr>
              <a:t> </a:t>
            </a:r>
            <a:r>
              <a:rPr lang="de-DE" sz="2000" dirty="0" err="1">
                <a:solidFill>
                  <a:prstClr val="black"/>
                </a:solidFill>
              </a:rPr>
              <a:t>configured</a:t>
            </a:r>
            <a:r>
              <a:rPr lang="de-DE" sz="2000" dirty="0">
                <a:solidFill>
                  <a:prstClr val="black"/>
                </a:solidFill>
              </a:rPr>
              <a:t> </a:t>
            </a:r>
            <a:r>
              <a:rPr lang="de-DE" sz="2000" dirty="0" err="1">
                <a:solidFill>
                  <a:prstClr val="black"/>
                </a:solidFill>
              </a:rPr>
              <a:t>to</a:t>
            </a:r>
            <a:r>
              <a:rPr lang="de-DE" sz="2000" dirty="0">
                <a:solidFill>
                  <a:prstClr val="black"/>
                </a:solidFill>
              </a:rPr>
              <a:t> </a:t>
            </a:r>
            <a:r>
              <a:rPr lang="de-DE" sz="2000" dirty="0" err="1">
                <a:solidFill>
                  <a:prstClr val="black"/>
                </a:solidFill>
              </a:rPr>
              <a:t>write</a:t>
            </a:r>
            <a:r>
              <a:rPr lang="de-DE" sz="2000" dirty="0">
                <a:solidFill>
                  <a:prstClr val="black"/>
                </a:solidFill>
              </a:rPr>
              <a:t> a </a:t>
            </a:r>
            <a:r>
              <a:rPr lang="de-DE" sz="2000" dirty="0" err="1">
                <a:solidFill>
                  <a:prstClr val="black"/>
                </a:solidFill>
              </a:rPr>
              <a:t>memory</a:t>
            </a:r>
            <a:r>
              <a:rPr lang="de-DE" sz="2000" dirty="0">
                <a:solidFill>
                  <a:prstClr val="black"/>
                </a:solidFill>
              </a:rPr>
              <a:t> </a:t>
            </a:r>
            <a:r>
              <a:rPr lang="de-DE" sz="2000" dirty="0" err="1">
                <a:solidFill>
                  <a:prstClr val="black"/>
                </a:solidFill>
              </a:rPr>
              <a:t>dump</a:t>
            </a:r>
            <a:r>
              <a:rPr lang="de-DE" sz="2000" dirty="0">
                <a:solidFill>
                  <a:prstClr val="black"/>
                </a:solidFill>
              </a:rPr>
              <a:t> </a:t>
            </a:r>
            <a:r>
              <a:rPr lang="de-DE" sz="2000" dirty="0" err="1">
                <a:solidFill>
                  <a:prstClr val="black"/>
                </a:solidFill>
              </a:rPr>
              <a:t>automatically</a:t>
            </a:r>
            <a:br>
              <a:rPr lang="de-DE" sz="2000" dirty="0">
                <a:solidFill>
                  <a:prstClr val="black"/>
                </a:solidFill>
              </a:rPr>
            </a:br>
            <a:r>
              <a:rPr lang="de-DE" sz="2000" dirty="0" err="1">
                <a:solidFill>
                  <a:prstClr val="black"/>
                </a:solidFill>
              </a:rPr>
              <a:t>whenever</a:t>
            </a:r>
            <a:r>
              <a:rPr lang="de-DE" sz="2000" dirty="0">
                <a:solidFill>
                  <a:prstClr val="black"/>
                </a:solidFill>
              </a:rPr>
              <a:t> an </a:t>
            </a:r>
            <a:r>
              <a:rPr lang="de-DE" sz="2000" dirty="0" err="1">
                <a:solidFill>
                  <a:prstClr val="black"/>
                </a:solidFill>
              </a:rPr>
              <a:t>application</a:t>
            </a:r>
            <a:r>
              <a:rPr lang="de-DE" sz="2000" dirty="0">
                <a:solidFill>
                  <a:prstClr val="black"/>
                </a:solidFill>
              </a:rPr>
              <a:t> </a:t>
            </a:r>
            <a:r>
              <a:rPr lang="de-DE" sz="2000" dirty="0" err="1">
                <a:solidFill>
                  <a:prstClr val="black"/>
                </a:solidFill>
              </a:rPr>
              <a:t>crashes</a:t>
            </a:r>
            <a:r>
              <a:rPr lang="de-DE" sz="2000" dirty="0">
                <a:solidFill>
                  <a:prstClr val="black"/>
                </a:solidFill>
              </a:rPr>
              <a:t>.</a:t>
            </a:r>
          </a:p>
          <a:p>
            <a:pPr marL="628650" lvl="1" indent="-171450">
              <a:lnSpc>
                <a:spcPct val="90000"/>
              </a:lnSpc>
              <a:spcBef>
                <a:spcPts val="400"/>
              </a:spcBef>
              <a:spcAft>
                <a:spcPts val="400"/>
              </a:spcAft>
              <a:buFont typeface="Arial" panose="020B0604020202020204" pitchFamily="34" charset="0"/>
              <a:buChar char="•"/>
            </a:pPr>
            <a:r>
              <a:rPr lang="de-DE" sz="1200" dirty="0">
                <a:solidFill>
                  <a:prstClr val="black"/>
                </a:solidFill>
              </a:rPr>
              <a:t>HKEY_LOCAL_MACHINE\SOFTWARE\Microsoft\Windows\Windows Error Reporting\</a:t>
            </a:r>
            <a:r>
              <a:rPr lang="de-DE" sz="1200" dirty="0" err="1">
                <a:solidFill>
                  <a:prstClr val="black"/>
                </a:solidFill>
              </a:rPr>
              <a:t>LocalDumps</a:t>
            </a:r>
            <a:r>
              <a:rPr lang="de-DE" sz="1200" dirty="0">
                <a:solidFill>
                  <a:prstClr val="black"/>
                </a:solidFill>
              </a:rPr>
              <a:t>\[</a:t>
            </a:r>
            <a:r>
              <a:rPr lang="de-DE" sz="1200" dirty="0" err="1">
                <a:solidFill>
                  <a:prstClr val="black"/>
                </a:solidFill>
              </a:rPr>
              <a:t>Application</a:t>
            </a:r>
            <a:r>
              <a:rPr lang="de-DE" sz="1200" dirty="0">
                <a:solidFill>
                  <a:prstClr val="black"/>
                </a:solidFill>
              </a:rPr>
              <a:t>]</a:t>
            </a: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pic>
        <p:nvPicPr>
          <p:cNvPr id="5" name="Picture 4">
            <a:extLst>
              <a:ext uri="{FF2B5EF4-FFF2-40B4-BE49-F238E27FC236}">
                <a16:creationId xmlns:a16="http://schemas.microsoft.com/office/drawing/2014/main" id="{81DC43D6-0E7D-4D76-BCFA-DFD0F54B66B6}"/>
              </a:ext>
            </a:extLst>
          </p:cNvPr>
          <p:cNvPicPr>
            <a:picLocks noChangeAspect="1"/>
          </p:cNvPicPr>
          <p:nvPr/>
        </p:nvPicPr>
        <p:blipFill>
          <a:blip r:embed="rId3"/>
          <a:stretch>
            <a:fillRect/>
          </a:stretch>
        </p:blipFill>
        <p:spPr>
          <a:xfrm>
            <a:off x="515576" y="2339025"/>
            <a:ext cx="7763958" cy="1886213"/>
          </a:xfrm>
          <a:prstGeom prst="rect">
            <a:avLst/>
          </a:prstGeom>
        </p:spPr>
      </p:pic>
    </p:spTree>
    <p:extLst>
      <p:ext uri="{BB962C8B-B14F-4D97-AF65-F5344CB8AC3E}">
        <p14:creationId xmlns:p14="http://schemas.microsoft.com/office/powerpoint/2010/main" val="56424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11</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r>
              <a:rPr lang="de-DE" dirty="0"/>
              <a:t> – </a:t>
            </a:r>
            <a:r>
              <a:rPr lang="de-DE" dirty="0" err="1"/>
              <a:t>How</a:t>
            </a:r>
            <a:r>
              <a:rPr lang="de-DE" dirty="0"/>
              <a:t> </a:t>
            </a:r>
            <a:r>
              <a:rPr lang="de-DE" dirty="0" err="1"/>
              <a:t>to</a:t>
            </a:r>
            <a:r>
              <a:rPr lang="de-DE" dirty="0"/>
              <a:t> </a:t>
            </a:r>
            <a:r>
              <a:rPr lang="de-DE" dirty="0" err="1"/>
              <a:t>create</a:t>
            </a:r>
            <a:r>
              <a:rPr lang="de-DE" dirty="0"/>
              <a:t> a </a:t>
            </a:r>
            <a:r>
              <a:rPr lang="de-DE" dirty="0" err="1"/>
              <a:t>dump</a:t>
            </a:r>
            <a:r>
              <a:rPr lang="de-DE" dirty="0"/>
              <a:t> </a:t>
            </a:r>
            <a:r>
              <a:rPr lang="de-DE" dirty="0" err="1"/>
              <a:t>file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2" name="TextBox 12">
            <a:extLst>
              <a:ext uri="{FF2B5EF4-FFF2-40B4-BE49-F238E27FC236}">
                <a16:creationId xmlns:a16="http://schemas.microsoft.com/office/drawing/2014/main" id="{02EACE7C-6409-583E-EE55-CA0E19D8E9D0}"/>
              </a:ext>
            </a:extLst>
          </p:cNvPr>
          <p:cNvSpPr txBox="1"/>
          <p:nvPr/>
        </p:nvSpPr>
        <p:spPr bwMode="gray">
          <a:xfrm>
            <a:off x="395038" y="1024848"/>
            <a:ext cx="8497442" cy="3635134"/>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i="0" u="none" strike="noStrike" kern="1200" cap="none" spc="0" normalizeH="0" baseline="0" dirty="0">
                <a:ln>
                  <a:noFill/>
                </a:ln>
                <a:solidFill>
                  <a:prstClr val="black"/>
                </a:solidFill>
                <a:effectLst/>
                <a:uLnTx/>
                <a:uFillTx/>
                <a:latin typeface="+mn-lt"/>
                <a:ea typeface="+mn-ea"/>
                <a:cs typeface="+mn-cs"/>
              </a:rPr>
              <a:t>Procdump.exe</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rPr>
              <a:t>Most flexible </a:t>
            </a:r>
            <a:r>
              <a:rPr lang="de-DE" sz="2000" dirty="0" err="1">
                <a:solidFill>
                  <a:prstClr val="black"/>
                </a:solidFill>
              </a:rPr>
              <a:t>way</a:t>
            </a:r>
            <a:r>
              <a:rPr lang="de-DE" sz="2000" dirty="0">
                <a:solidFill>
                  <a:prstClr val="black"/>
                </a:solidFill>
              </a:rPr>
              <a:t> </a:t>
            </a:r>
            <a:r>
              <a:rPr lang="de-DE" sz="2000" dirty="0" err="1">
                <a:solidFill>
                  <a:prstClr val="black"/>
                </a:solidFill>
              </a:rPr>
              <a:t>to</a:t>
            </a:r>
            <a:r>
              <a:rPr lang="de-DE" sz="2000" dirty="0">
                <a:solidFill>
                  <a:prstClr val="black"/>
                </a:solidFill>
              </a:rPr>
              <a:t> </a:t>
            </a:r>
            <a:r>
              <a:rPr lang="de-DE" sz="2000" dirty="0" err="1">
                <a:solidFill>
                  <a:prstClr val="black"/>
                </a:solidFill>
              </a:rPr>
              <a:t>create</a:t>
            </a:r>
            <a:r>
              <a:rPr lang="de-DE" sz="2000" dirty="0">
                <a:solidFill>
                  <a:prstClr val="black"/>
                </a:solidFill>
              </a:rPr>
              <a:t> </a:t>
            </a:r>
            <a:r>
              <a:rPr lang="de-DE" sz="2000" dirty="0" err="1">
                <a:solidFill>
                  <a:prstClr val="black"/>
                </a:solidFill>
              </a:rPr>
              <a:t>memory</a:t>
            </a:r>
            <a:r>
              <a:rPr lang="de-DE" sz="2000" dirty="0">
                <a:solidFill>
                  <a:prstClr val="black"/>
                </a:solidFill>
              </a:rPr>
              <a:t> </a:t>
            </a:r>
            <a:r>
              <a:rPr lang="de-DE" sz="2000" dirty="0" err="1">
                <a:solidFill>
                  <a:prstClr val="black"/>
                </a:solidFill>
              </a:rPr>
              <a:t>dumps</a:t>
            </a:r>
            <a:r>
              <a:rPr lang="de-DE" sz="2000" dirty="0">
                <a:solidFill>
                  <a:prstClr val="black"/>
                </a:solidFill>
              </a:rPr>
              <a:t>.</a:t>
            </a:r>
          </a:p>
          <a:p>
            <a:pPr marL="1085850" lvl="2" indent="-171450">
              <a:lnSpc>
                <a:spcPct val="90000"/>
              </a:lnSpc>
              <a:spcBef>
                <a:spcPts val="400"/>
              </a:spcBef>
              <a:spcAft>
                <a:spcPts val="400"/>
              </a:spcAft>
              <a:buFont typeface="Arial" panose="020B0604020202020204" pitchFamily="34" charset="0"/>
              <a:buChar char="•"/>
            </a:pPr>
            <a:r>
              <a:rPr kumimoji="0" lang="de-DE" sz="2000" b="0" i="0" u="none" strike="noStrike" kern="1200" cap="none" spc="0" normalizeH="0" baseline="0" dirty="0">
                <a:ln>
                  <a:noFill/>
                </a:ln>
                <a:solidFill>
                  <a:prstClr val="black"/>
                </a:solidFill>
                <a:effectLst/>
                <a:uLnTx/>
                <a:uFillTx/>
                <a:latin typeface="+mn-lt"/>
                <a:ea typeface="+mn-ea"/>
                <a:cs typeface="+mn-cs"/>
              </a:rPr>
              <a:t>Create </a:t>
            </a:r>
            <a:r>
              <a:rPr kumimoji="0" lang="de-DE" sz="2000" b="0" i="0" u="none" strike="noStrike" kern="1200" cap="none" spc="0" normalizeH="0" baseline="0" dirty="0" err="1">
                <a:ln>
                  <a:noFill/>
                </a:ln>
                <a:solidFill>
                  <a:prstClr val="black"/>
                </a:solidFill>
                <a:effectLst/>
                <a:uLnTx/>
                <a:uFillTx/>
                <a:latin typeface="+mn-lt"/>
                <a:ea typeface="+mn-ea"/>
                <a:cs typeface="+mn-cs"/>
              </a:rPr>
              <a:t>dumps</a:t>
            </a:r>
            <a:r>
              <a:rPr kumimoji="0" lang="de-DE" sz="2000" b="0" i="0" u="none" strike="noStrike" kern="1200" cap="none" spc="0" normalizeH="0" baseline="0" dirty="0">
                <a:ln>
                  <a:noFill/>
                </a:ln>
                <a:solidFill>
                  <a:prstClr val="black"/>
                </a:solidFill>
                <a:effectLst/>
                <a:uLnTx/>
                <a:uFillTx/>
                <a:latin typeface="+mn-lt"/>
                <a:ea typeface="+mn-ea"/>
                <a:cs typeface="+mn-cs"/>
              </a:rPr>
              <a:t> on </a:t>
            </a:r>
            <a:r>
              <a:rPr kumimoji="0" lang="de-DE" sz="2000" b="0" i="0" u="none" strike="noStrike" kern="1200" cap="none" spc="0" normalizeH="0" baseline="0" dirty="0" err="1">
                <a:ln>
                  <a:noFill/>
                </a:ln>
                <a:solidFill>
                  <a:prstClr val="black"/>
                </a:solidFill>
                <a:effectLst/>
                <a:uLnTx/>
                <a:uFillTx/>
                <a:latin typeface="+mn-lt"/>
                <a:ea typeface="+mn-ea"/>
                <a:cs typeface="+mn-cs"/>
              </a:rPr>
              <a:t>the</a:t>
            </a:r>
            <a:r>
              <a:rPr kumimoji="0" lang="de-DE" sz="2000" b="0" i="0" u="none" strike="noStrike" kern="1200" cap="none" spc="0" normalizeH="0" baseline="0" dirty="0">
                <a:ln>
                  <a:noFill/>
                </a:ln>
                <a:solidFill>
                  <a:prstClr val="black"/>
                </a:solidFill>
                <a:effectLst/>
                <a:uLnTx/>
                <a:uFillTx/>
                <a:latin typeface="+mn-lt"/>
                <a:ea typeface="+mn-ea"/>
                <a:cs typeface="+mn-cs"/>
              </a:rPr>
              <a:t> </a:t>
            </a:r>
            <a:r>
              <a:rPr kumimoji="0" lang="de-DE" sz="2000" b="0" i="0" u="none" strike="noStrike" kern="1200" cap="none" spc="0" normalizeH="0" baseline="0" dirty="0" err="1">
                <a:ln>
                  <a:noFill/>
                </a:ln>
                <a:solidFill>
                  <a:prstClr val="black"/>
                </a:solidFill>
                <a:effectLst/>
                <a:uLnTx/>
                <a:uFillTx/>
                <a:latin typeface="+mn-lt"/>
                <a:ea typeface="+mn-ea"/>
                <a:cs typeface="+mn-cs"/>
              </a:rPr>
              <a:t>fly</a:t>
            </a:r>
            <a:r>
              <a:rPr kumimoji="0" lang="de-DE" sz="2000" b="0" i="0" u="none" strike="noStrike" kern="1200" cap="none" spc="0" normalizeH="0" baseline="0" dirty="0">
                <a:ln>
                  <a:noFill/>
                </a:ln>
                <a:solidFill>
                  <a:prstClr val="black"/>
                </a:solidFill>
                <a:effectLst/>
                <a:uLnTx/>
                <a:uFillTx/>
                <a:latin typeface="+mn-lt"/>
                <a:ea typeface="+mn-ea"/>
                <a:cs typeface="+mn-cs"/>
              </a:rPr>
              <a:t> (</a:t>
            </a:r>
            <a:r>
              <a:rPr kumimoji="0" lang="de-DE" sz="2000" b="0" i="0" u="none" strike="noStrike" kern="1200" cap="none" spc="0" normalizeH="0" baseline="0" dirty="0" err="1">
                <a:ln>
                  <a:noFill/>
                </a:ln>
                <a:solidFill>
                  <a:prstClr val="black"/>
                </a:solidFill>
                <a:effectLst/>
                <a:uLnTx/>
                <a:uFillTx/>
                <a:latin typeface="+mn-lt"/>
                <a:ea typeface="+mn-ea"/>
                <a:cs typeface="+mn-cs"/>
              </a:rPr>
              <a:t>frozen</a:t>
            </a:r>
            <a:r>
              <a:rPr kumimoji="0" lang="de-DE" sz="2000" b="0" i="0" u="none" strike="noStrike" kern="1200" cap="none" spc="0" normalizeH="0" baseline="0" dirty="0">
                <a:ln>
                  <a:noFill/>
                </a:ln>
                <a:solidFill>
                  <a:prstClr val="black"/>
                </a:solidFill>
                <a:effectLst/>
                <a:uLnTx/>
                <a:uFillTx/>
                <a:latin typeface="+mn-lt"/>
                <a:ea typeface="+mn-ea"/>
                <a:cs typeface="+mn-cs"/>
              </a:rPr>
              <a:t> </a:t>
            </a:r>
            <a:r>
              <a:rPr kumimoji="0" lang="de-DE" sz="2000" b="0" i="0" u="none" strike="noStrike" kern="1200" cap="none" spc="0" normalizeH="0" baseline="0" dirty="0" err="1">
                <a:ln>
                  <a:noFill/>
                </a:ln>
                <a:solidFill>
                  <a:prstClr val="black"/>
                </a:solidFill>
                <a:effectLst/>
                <a:uLnTx/>
                <a:uFillTx/>
                <a:latin typeface="+mn-lt"/>
                <a:ea typeface="+mn-ea"/>
                <a:cs typeface="+mn-cs"/>
              </a:rPr>
              <a:t>applications</a:t>
            </a:r>
            <a:r>
              <a:rPr kumimoji="0" lang="de-DE" sz="2000" b="0" i="0" u="none" strike="noStrike" kern="1200" cap="none" spc="0" normalizeH="0" baseline="0" dirty="0">
                <a:ln>
                  <a:noFill/>
                </a:ln>
                <a:solidFill>
                  <a:prstClr val="black"/>
                </a:solidFill>
                <a:effectLst/>
                <a:uLnTx/>
                <a:uFillTx/>
                <a:latin typeface="+mn-lt"/>
                <a:ea typeface="+mn-ea"/>
                <a:cs typeface="+mn-cs"/>
              </a:rPr>
              <a:t>)</a:t>
            </a:r>
          </a:p>
          <a:p>
            <a:pPr marL="1085850" lvl="2" indent="-171450">
              <a:lnSpc>
                <a:spcPct val="90000"/>
              </a:lnSpc>
              <a:spcBef>
                <a:spcPts val="400"/>
              </a:spcBef>
              <a:spcAft>
                <a:spcPts val="400"/>
              </a:spcAft>
              <a:buFont typeface="Arial" panose="020B0604020202020204" pitchFamily="34" charset="0"/>
              <a:buChar char="•"/>
            </a:pPr>
            <a:r>
              <a:rPr lang="de-DE" sz="2000" dirty="0">
                <a:solidFill>
                  <a:prstClr val="black"/>
                </a:solidFill>
              </a:rPr>
              <a:t>Create </a:t>
            </a:r>
            <a:r>
              <a:rPr lang="de-DE" sz="2000" dirty="0" err="1">
                <a:solidFill>
                  <a:prstClr val="black"/>
                </a:solidFill>
              </a:rPr>
              <a:t>dump</a:t>
            </a:r>
            <a:r>
              <a:rPr lang="de-DE" sz="2000" dirty="0">
                <a:solidFill>
                  <a:prstClr val="black"/>
                </a:solidFill>
              </a:rPr>
              <a:t> </a:t>
            </a:r>
            <a:r>
              <a:rPr lang="de-DE" sz="2000" dirty="0" err="1">
                <a:solidFill>
                  <a:prstClr val="black"/>
                </a:solidFill>
              </a:rPr>
              <a:t>when</a:t>
            </a:r>
            <a:r>
              <a:rPr lang="de-DE" sz="2000" dirty="0">
                <a:solidFill>
                  <a:prstClr val="black"/>
                </a:solidFill>
              </a:rPr>
              <a:t> an </a:t>
            </a:r>
            <a:r>
              <a:rPr lang="de-DE" sz="2000" dirty="0" err="1">
                <a:solidFill>
                  <a:prstClr val="black"/>
                </a:solidFill>
              </a:rPr>
              <a:t>application</a:t>
            </a:r>
            <a:r>
              <a:rPr lang="de-DE" sz="2000" dirty="0">
                <a:solidFill>
                  <a:prstClr val="black"/>
                </a:solidFill>
              </a:rPr>
              <a:t> </a:t>
            </a:r>
            <a:r>
              <a:rPr lang="de-DE" sz="2000" dirty="0" err="1">
                <a:solidFill>
                  <a:prstClr val="black"/>
                </a:solidFill>
              </a:rPr>
              <a:t>crashes</a:t>
            </a:r>
            <a:endParaRPr lang="de-DE" sz="2000" dirty="0">
              <a:solidFill>
                <a:prstClr val="black"/>
              </a:solidFill>
            </a:endParaRPr>
          </a:p>
          <a:p>
            <a:pPr marL="1085850" lvl="2" indent="-171450">
              <a:lnSpc>
                <a:spcPct val="90000"/>
              </a:lnSpc>
              <a:spcBef>
                <a:spcPts val="400"/>
              </a:spcBef>
              <a:spcAft>
                <a:spcPts val="400"/>
              </a:spcAft>
              <a:buFont typeface="Arial" panose="020B0604020202020204" pitchFamily="34" charset="0"/>
              <a:buChar char="•"/>
            </a:pPr>
            <a:r>
              <a:rPr kumimoji="0" lang="de-DE" sz="2000" b="0" i="0" u="none" strike="noStrike" kern="1200" cap="none" spc="0" normalizeH="0" baseline="0" dirty="0">
                <a:ln>
                  <a:noFill/>
                </a:ln>
                <a:solidFill>
                  <a:prstClr val="black"/>
                </a:solidFill>
                <a:effectLst/>
                <a:uLnTx/>
                <a:uFillTx/>
                <a:latin typeface="+mn-lt"/>
                <a:ea typeface="+mn-ea"/>
                <a:cs typeface="+mn-cs"/>
              </a:rPr>
              <a:t>Create </a:t>
            </a:r>
            <a:r>
              <a:rPr kumimoji="0" lang="de-DE" sz="2000" b="0" i="0" u="none" strike="noStrike" kern="1200" cap="none" spc="0" normalizeH="0" baseline="0" dirty="0" err="1">
                <a:ln>
                  <a:noFill/>
                </a:ln>
                <a:solidFill>
                  <a:prstClr val="black"/>
                </a:solidFill>
                <a:effectLst/>
                <a:uLnTx/>
                <a:uFillTx/>
                <a:latin typeface="+mn-lt"/>
                <a:ea typeface="+mn-ea"/>
                <a:cs typeface="+mn-cs"/>
              </a:rPr>
              <a:t>dump</a:t>
            </a:r>
            <a:r>
              <a:rPr kumimoji="0" lang="de-DE" sz="2000" b="0" i="0" u="none" strike="noStrike" kern="1200" cap="none" spc="0" normalizeH="0" baseline="0" dirty="0">
                <a:ln>
                  <a:noFill/>
                </a:ln>
                <a:solidFill>
                  <a:prstClr val="black"/>
                </a:solidFill>
                <a:effectLst/>
                <a:uLnTx/>
                <a:uFillTx/>
                <a:latin typeface="+mn-lt"/>
                <a:ea typeface="+mn-ea"/>
                <a:cs typeface="+mn-cs"/>
              </a:rPr>
              <a:t> on </a:t>
            </a:r>
            <a:r>
              <a:rPr kumimoji="0" lang="de-DE" sz="2000" b="0" i="0" u="none" strike="noStrike" kern="1200" cap="none" spc="0" normalizeH="0" baseline="0" dirty="0" err="1">
                <a:ln>
                  <a:noFill/>
                </a:ln>
                <a:solidFill>
                  <a:prstClr val="black"/>
                </a:solidFill>
                <a:effectLst/>
                <a:uLnTx/>
                <a:uFillTx/>
                <a:latin typeface="+mn-lt"/>
                <a:ea typeface="+mn-ea"/>
                <a:cs typeface="+mn-cs"/>
              </a:rPr>
              <a:t>triggers</a:t>
            </a:r>
            <a:r>
              <a:rPr kumimoji="0" lang="de-DE" sz="2000" b="0" i="0" u="none" strike="noStrike" kern="1200" cap="none" spc="0" normalizeH="0" baseline="0" dirty="0">
                <a:ln>
                  <a:noFill/>
                </a:ln>
                <a:solidFill>
                  <a:prstClr val="black"/>
                </a:solidFill>
                <a:effectLst/>
                <a:uLnTx/>
                <a:uFillTx/>
                <a:latin typeface="+mn-lt"/>
                <a:ea typeface="+mn-ea"/>
                <a:cs typeface="+mn-cs"/>
              </a:rPr>
              <a:t> like CPU </a:t>
            </a:r>
            <a:r>
              <a:rPr kumimoji="0" lang="de-DE" sz="2000" b="0" i="0" u="none" strike="noStrike" kern="1200" cap="none" spc="0" normalizeH="0" baseline="0" dirty="0" err="1">
                <a:ln>
                  <a:noFill/>
                </a:ln>
                <a:solidFill>
                  <a:prstClr val="black"/>
                </a:solidFill>
                <a:effectLst/>
                <a:uLnTx/>
                <a:uFillTx/>
                <a:latin typeface="+mn-lt"/>
                <a:ea typeface="+mn-ea"/>
                <a:cs typeface="+mn-cs"/>
              </a:rPr>
              <a:t>thresholds</a:t>
            </a:r>
            <a:r>
              <a:rPr kumimoji="0" lang="de-DE" sz="2000" b="0" i="0" u="none" strike="noStrike" kern="1200" cap="none" spc="0" normalizeH="0" baseline="0" dirty="0">
                <a:ln>
                  <a:noFill/>
                </a:ln>
                <a:solidFill>
                  <a:prstClr val="black"/>
                </a:solidFill>
                <a:effectLst/>
                <a:uLnTx/>
                <a:uFillTx/>
                <a:latin typeface="+mn-lt"/>
                <a:ea typeface="+mn-ea"/>
                <a:cs typeface="+mn-cs"/>
              </a:rPr>
              <a:t>, </a:t>
            </a:r>
            <a:br>
              <a:rPr kumimoji="0" lang="de-DE" sz="2000" b="0" i="0" u="none" strike="noStrike" kern="1200" cap="none" spc="0" normalizeH="0" baseline="0" dirty="0">
                <a:ln>
                  <a:noFill/>
                </a:ln>
                <a:solidFill>
                  <a:prstClr val="black"/>
                </a:solidFill>
                <a:effectLst/>
                <a:uLnTx/>
                <a:uFillTx/>
                <a:latin typeface="+mn-lt"/>
                <a:ea typeface="+mn-ea"/>
                <a:cs typeface="+mn-cs"/>
              </a:rPr>
            </a:br>
            <a:r>
              <a:rPr kumimoji="0" lang="de-DE" sz="2000" b="0" i="0" u="none" strike="noStrike" kern="1200" cap="none" spc="0" normalizeH="0" baseline="0" dirty="0" err="1">
                <a:ln>
                  <a:noFill/>
                </a:ln>
                <a:solidFill>
                  <a:prstClr val="black"/>
                </a:solidFill>
                <a:effectLst/>
                <a:uLnTx/>
                <a:uFillTx/>
                <a:latin typeface="+mn-lt"/>
                <a:ea typeface="+mn-ea"/>
                <a:cs typeface="+mn-cs"/>
              </a:rPr>
              <a:t>performance</a:t>
            </a:r>
            <a:r>
              <a:rPr kumimoji="0" lang="de-DE" sz="2000" b="0" i="0" u="none" strike="noStrike" kern="1200" cap="none" spc="0" normalizeH="0" baseline="0" dirty="0">
                <a:ln>
                  <a:noFill/>
                </a:ln>
                <a:solidFill>
                  <a:prstClr val="black"/>
                </a:solidFill>
                <a:effectLst/>
                <a:uLnTx/>
                <a:uFillTx/>
                <a:latin typeface="+mn-lt"/>
                <a:ea typeface="+mn-ea"/>
                <a:cs typeface="+mn-cs"/>
              </a:rPr>
              <a:t> </a:t>
            </a:r>
            <a:r>
              <a:rPr kumimoji="0" lang="de-DE" sz="2000" b="0" i="0" u="none" strike="noStrike" kern="1200" cap="none" spc="0" normalizeH="0" baseline="0" dirty="0" err="1">
                <a:ln>
                  <a:noFill/>
                </a:ln>
                <a:solidFill>
                  <a:prstClr val="black"/>
                </a:solidFill>
                <a:effectLst/>
                <a:uLnTx/>
                <a:uFillTx/>
                <a:latin typeface="+mn-lt"/>
                <a:ea typeface="+mn-ea"/>
                <a:cs typeface="+mn-cs"/>
              </a:rPr>
              <a:t>counters</a:t>
            </a:r>
            <a:r>
              <a:rPr kumimoji="0" lang="de-DE" sz="2000" b="0" i="0" u="none" strike="noStrike" kern="1200" cap="none" spc="0" normalizeH="0" baseline="0" dirty="0">
                <a:ln>
                  <a:noFill/>
                </a:ln>
                <a:solidFill>
                  <a:prstClr val="black"/>
                </a:solidFill>
                <a:effectLst/>
                <a:uLnTx/>
                <a:uFillTx/>
                <a:latin typeface="+mn-lt"/>
                <a:ea typeface="+mn-ea"/>
                <a:cs typeface="+mn-cs"/>
              </a:rPr>
              <a:t> etc.</a:t>
            </a:r>
          </a:p>
          <a:p>
            <a:pPr marL="628650" lvl="1" indent="-171450">
              <a:lnSpc>
                <a:spcPct val="90000"/>
              </a:lnSpc>
              <a:spcBef>
                <a:spcPts val="400"/>
              </a:spcBef>
              <a:spcAft>
                <a:spcPts val="400"/>
              </a:spcAft>
              <a:buFont typeface="Arial" panose="020B0604020202020204" pitchFamily="34" charset="0"/>
              <a:buChar char="•"/>
            </a:pPr>
            <a:r>
              <a:rPr lang="en-US" sz="2000" b="0" i="0" dirty="0">
                <a:solidFill>
                  <a:srgbClr val="171717"/>
                </a:solidFill>
                <a:effectLst/>
                <a:latin typeface="Segoe UI" panose="020B0502040204020203" pitchFamily="34" charset="0"/>
              </a:rPr>
              <a:t>By default, </a:t>
            </a:r>
            <a:r>
              <a:rPr lang="en-US" sz="2000" b="0" i="0" dirty="0" err="1">
                <a:solidFill>
                  <a:srgbClr val="171717"/>
                </a:solidFill>
                <a:effectLst/>
                <a:latin typeface="Segoe UI" panose="020B0502040204020203" pitchFamily="34" charset="0"/>
              </a:rPr>
              <a:t>ProcDump</a:t>
            </a:r>
            <a:r>
              <a:rPr lang="en-US" sz="2000" b="0" i="0" dirty="0">
                <a:solidFill>
                  <a:srgbClr val="171717"/>
                </a:solidFill>
                <a:effectLst/>
                <a:latin typeface="Segoe UI" panose="020B0502040204020203" pitchFamily="34" charset="0"/>
              </a:rPr>
              <a:t> will capture a 32-bit dump of a 32-bit process </a:t>
            </a:r>
            <a:br>
              <a:rPr lang="en-US" sz="2000" b="0" i="0" dirty="0">
                <a:solidFill>
                  <a:srgbClr val="171717"/>
                </a:solidFill>
                <a:effectLst/>
                <a:latin typeface="Segoe UI" panose="020B0502040204020203" pitchFamily="34" charset="0"/>
              </a:rPr>
            </a:br>
            <a:r>
              <a:rPr lang="en-US" sz="2000" b="0" i="0" dirty="0">
                <a:solidFill>
                  <a:srgbClr val="171717"/>
                </a:solidFill>
                <a:effectLst/>
                <a:latin typeface="Segoe UI" panose="020B0502040204020203" pitchFamily="34" charset="0"/>
              </a:rPr>
              <a:t>when running on 64-bit Windows.</a:t>
            </a:r>
          </a:p>
          <a:p>
            <a:pPr marL="628650" lvl="1" indent="-171450">
              <a:lnSpc>
                <a:spcPct val="90000"/>
              </a:lnSpc>
              <a:spcBef>
                <a:spcPts val="400"/>
              </a:spcBef>
              <a:spcAft>
                <a:spcPts val="400"/>
              </a:spcAft>
              <a:buFont typeface="Arial" panose="020B0604020202020204" pitchFamily="34" charset="0"/>
              <a:buChar char="•"/>
            </a:pPr>
            <a:r>
              <a:rPr kumimoji="0" lang="de-DE" sz="1200" b="0" i="0" u="none" strike="noStrike" kern="1200" cap="none" spc="0" normalizeH="0" baseline="0" dirty="0">
                <a:ln>
                  <a:noFill/>
                </a:ln>
                <a:solidFill>
                  <a:prstClr val="black"/>
                </a:solidFill>
                <a:effectLst/>
                <a:uLnTx/>
                <a:uFillTx/>
                <a:latin typeface="+mn-lt"/>
                <a:ea typeface="+mn-ea"/>
                <a:cs typeface="+mn-cs"/>
                <a:hlinkClick r:id="rId3"/>
              </a:rPr>
              <a:t>https://docs.microsoft.com/en-us/sysinternals/downloads/procdump</a:t>
            </a:r>
            <a:endParaRPr lang="de-DE" sz="1200" dirty="0">
              <a:solidFill>
                <a:prstClr val="black"/>
              </a:solidFill>
            </a:endParaRP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254405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12</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err="1"/>
              <a:t>Procdump</a:t>
            </a:r>
            <a:r>
              <a:rPr lang="de-DE" dirty="0"/>
              <a:t> </a:t>
            </a:r>
            <a:r>
              <a:rPr lang="de-DE" dirty="0" err="1"/>
              <a:t>examples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171450" indent="-171450">
              <a:lnSpc>
                <a:spcPct val="90000"/>
              </a:lnSpc>
              <a:spcBef>
                <a:spcPts val="400"/>
              </a:spcBef>
              <a:spcAft>
                <a:spcPts val="400"/>
              </a:spcAft>
              <a:buFont typeface="Arial" panose="020B0604020202020204" pitchFamily="34" charset="0"/>
              <a:buChar char="•"/>
            </a:pPr>
            <a:r>
              <a:rPr lang="de-DE" sz="2000" dirty="0">
                <a:solidFill>
                  <a:prstClr val="black"/>
                </a:solidFill>
              </a:rPr>
              <a:t>Create a </a:t>
            </a:r>
            <a:r>
              <a:rPr lang="de-DE" sz="2000" dirty="0" err="1">
                <a:solidFill>
                  <a:prstClr val="black"/>
                </a:solidFill>
              </a:rPr>
              <a:t>dump</a:t>
            </a:r>
            <a:r>
              <a:rPr lang="de-DE" sz="2000" dirty="0">
                <a:solidFill>
                  <a:prstClr val="black"/>
                </a:solidFill>
              </a:rPr>
              <a:t> </a:t>
            </a:r>
            <a:r>
              <a:rPr lang="de-DE" sz="2000" dirty="0" err="1">
                <a:solidFill>
                  <a:prstClr val="black"/>
                </a:solidFill>
              </a:rPr>
              <a:t>file</a:t>
            </a:r>
            <a:r>
              <a:rPr lang="de-DE" sz="2000" dirty="0">
                <a:solidFill>
                  <a:prstClr val="black"/>
                </a:solidFill>
              </a:rPr>
              <a:t> on </a:t>
            </a:r>
            <a:r>
              <a:rPr lang="de-DE" sz="2000" dirty="0" err="1">
                <a:solidFill>
                  <a:prstClr val="black"/>
                </a:solidFill>
              </a:rPr>
              <a:t>the</a:t>
            </a:r>
            <a:r>
              <a:rPr lang="de-DE" sz="2000" dirty="0">
                <a:solidFill>
                  <a:prstClr val="black"/>
                </a:solidFill>
              </a:rPr>
              <a:t> </a:t>
            </a:r>
            <a:r>
              <a:rPr lang="de-DE" sz="2000" dirty="0" err="1">
                <a:solidFill>
                  <a:prstClr val="black"/>
                </a:solidFill>
              </a:rPr>
              <a:t>fly</a:t>
            </a:r>
            <a:r>
              <a:rPr lang="de-DE" sz="2000" dirty="0">
                <a:solidFill>
                  <a:prstClr val="black"/>
                </a:solidFill>
              </a:rPr>
              <a:t> (</a:t>
            </a:r>
            <a:r>
              <a:rPr lang="de-DE" sz="2000" dirty="0" err="1">
                <a:solidFill>
                  <a:prstClr val="black"/>
                </a:solidFill>
              </a:rPr>
              <a:t>minidump</a:t>
            </a:r>
            <a:r>
              <a:rPr lang="de-DE" sz="2000" dirty="0">
                <a:solidFill>
                  <a:prstClr val="black"/>
                </a:solidFill>
              </a:rPr>
              <a:t> </a:t>
            </a:r>
            <a:r>
              <a:rPr lang="de-DE" sz="2000" dirty="0" err="1">
                <a:solidFill>
                  <a:prstClr val="black"/>
                </a:solidFill>
              </a:rPr>
              <a:t>with</a:t>
            </a:r>
            <a:r>
              <a:rPr lang="de-DE" sz="2000" dirty="0">
                <a:solidFill>
                  <a:prstClr val="black"/>
                </a:solidFill>
              </a:rPr>
              <a:t> </a:t>
            </a:r>
            <a:r>
              <a:rPr lang="de-DE" sz="2000" dirty="0" err="1">
                <a:solidFill>
                  <a:prstClr val="black"/>
                </a:solidFill>
              </a:rPr>
              <a:t>full</a:t>
            </a:r>
            <a:r>
              <a:rPr lang="de-DE" sz="2000" dirty="0">
                <a:solidFill>
                  <a:prstClr val="black"/>
                </a:solidFill>
              </a:rPr>
              <a:t> </a:t>
            </a:r>
            <a:r>
              <a:rPr lang="de-DE" sz="2000" dirty="0" err="1">
                <a:solidFill>
                  <a:prstClr val="black"/>
                </a:solidFill>
              </a:rPr>
              <a:t>process</a:t>
            </a:r>
            <a:r>
              <a:rPr lang="de-DE" sz="2000" dirty="0">
                <a:solidFill>
                  <a:prstClr val="black"/>
                </a:solidFill>
              </a:rPr>
              <a:t> </a:t>
            </a:r>
            <a:r>
              <a:rPr lang="de-DE" sz="2000" dirty="0" err="1">
                <a:solidFill>
                  <a:prstClr val="black"/>
                </a:solidFill>
              </a:rPr>
              <a:t>memory</a:t>
            </a:r>
            <a:r>
              <a:rPr lang="de-DE" sz="2000" dirty="0">
                <a:solidFill>
                  <a:prstClr val="black"/>
                </a:solidFill>
              </a:rPr>
              <a:t>)</a:t>
            </a:r>
          </a:p>
          <a:p>
            <a:pPr marL="628650" lvl="1" indent="-171450">
              <a:lnSpc>
                <a:spcPct val="90000"/>
              </a:lnSpc>
              <a:spcBef>
                <a:spcPts val="400"/>
              </a:spcBef>
              <a:spcAft>
                <a:spcPts val="400"/>
              </a:spcAft>
              <a:buFont typeface="Arial" panose="020B0604020202020204" pitchFamily="34" charset="0"/>
              <a:buChar char="•"/>
            </a:pPr>
            <a:r>
              <a:rPr lang="de-DE" sz="2000" dirty="0" err="1">
                <a:solidFill>
                  <a:prstClr val="black"/>
                </a:solidFill>
              </a:rPr>
              <a:t>Automatically</a:t>
            </a:r>
            <a:r>
              <a:rPr lang="de-DE" sz="2000" dirty="0">
                <a:solidFill>
                  <a:prstClr val="black"/>
                </a:solidFill>
              </a:rPr>
              <a:t> </a:t>
            </a:r>
            <a:r>
              <a:rPr lang="de-DE" sz="2000" dirty="0" err="1">
                <a:solidFill>
                  <a:prstClr val="black"/>
                </a:solidFill>
              </a:rPr>
              <a:t>choses</a:t>
            </a:r>
            <a:r>
              <a:rPr lang="de-DE" sz="2000" dirty="0">
                <a:solidFill>
                  <a:prstClr val="black"/>
                </a:solidFill>
              </a:rPr>
              <a:t> </a:t>
            </a:r>
            <a:r>
              <a:rPr lang="de-DE" sz="2000" dirty="0" err="1">
                <a:solidFill>
                  <a:prstClr val="black"/>
                </a:solidFill>
              </a:rPr>
              <a:t>right</a:t>
            </a:r>
            <a:r>
              <a:rPr lang="de-DE" sz="2000" dirty="0">
                <a:solidFill>
                  <a:prstClr val="black"/>
                </a:solidFill>
              </a:rPr>
              <a:t> </a:t>
            </a:r>
            <a:r>
              <a:rPr lang="de-DE" sz="2000" dirty="0" err="1">
                <a:solidFill>
                  <a:prstClr val="black"/>
                </a:solidFill>
              </a:rPr>
              <a:t>bitness</a:t>
            </a: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r>
              <a:rPr lang="de-DE" sz="2000" b="1" dirty="0" err="1">
                <a:solidFill>
                  <a:prstClr val="black"/>
                </a:solidFill>
              </a:rPr>
              <a:t>procdump</a:t>
            </a:r>
            <a:r>
              <a:rPr lang="de-DE" sz="2000" b="1" dirty="0">
                <a:solidFill>
                  <a:prstClr val="black"/>
                </a:solidFill>
              </a:rPr>
              <a:t> –</a:t>
            </a:r>
            <a:r>
              <a:rPr lang="de-DE" sz="2000" b="1" dirty="0" err="1">
                <a:solidFill>
                  <a:prstClr val="black"/>
                </a:solidFill>
              </a:rPr>
              <a:t>ma</a:t>
            </a:r>
            <a:r>
              <a:rPr lang="de-DE" sz="2000" b="1" dirty="0">
                <a:solidFill>
                  <a:prstClr val="black"/>
                </a:solidFill>
              </a:rPr>
              <a:t> &lt;</a:t>
            </a:r>
            <a:r>
              <a:rPr lang="de-DE" sz="2000" b="1" dirty="0" err="1">
                <a:solidFill>
                  <a:prstClr val="black"/>
                </a:solidFill>
              </a:rPr>
              <a:t>process</a:t>
            </a:r>
            <a:r>
              <a:rPr lang="de-DE" sz="2000" b="1" dirty="0">
                <a:solidFill>
                  <a:prstClr val="black"/>
                </a:solidFill>
              </a:rPr>
              <a:t> </a:t>
            </a:r>
            <a:r>
              <a:rPr lang="de-DE" sz="2000" b="1" dirty="0" err="1">
                <a:solidFill>
                  <a:prstClr val="black"/>
                </a:solidFill>
              </a:rPr>
              <a:t>id</a:t>
            </a:r>
            <a:r>
              <a:rPr lang="de-DE" sz="2000" b="1" dirty="0">
                <a:solidFill>
                  <a:prstClr val="black"/>
                </a:solidFill>
              </a:rPr>
              <a:t> </a:t>
            </a:r>
            <a:r>
              <a:rPr lang="de-DE" sz="2000" b="1" dirty="0" err="1">
                <a:solidFill>
                  <a:prstClr val="black"/>
                </a:solidFill>
              </a:rPr>
              <a:t>or</a:t>
            </a:r>
            <a:r>
              <a:rPr lang="de-DE" sz="2000" b="1" dirty="0">
                <a:solidFill>
                  <a:prstClr val="black"/>
                </a:solidFill>
              </a:rPr>
              <a:t> </a:t>
            </a:r>
            <a:r>
              <a:rPr lang="de-DE" sz="2000" b="1" dirty="0" err="1">
                <a:solidFill>
                  <a:prstClr val="black"/>
                </a:solidFill>
              </a:rPr>
              <a:t>name</a:t>
            </a:r>
            <a:r>
              <a:rPr lang="de-DE" sz="2000" b="1" dirty="0">
                <a:solidFill>
                  <a:prstClr val="black"/>
                </a:solidFill>
              </a:rPr>
              <a:t>&gt;</a:t>
            </a:r>
          </a:p>
          <a:p>
            <a:pPr marL="171450" indent="-171450">
              <a:lnSpc>
                <a:spcPct val="90000"/>
              </a:lnSpc>
              <a:spcBef>
                <a:spcPts val="400"/>
              </a:spcBef>
              <a:spcAft>
                <a:spcPts val="400"/>
              </a:spcAft>
              <a:buFont typeface="Arial" panose="020B0604020202020204" pitchFamily="34" charset="0"/>
              <a:buChar char="•"/>
            </a:pPr>
            <a:r>
              <a:rPr lang="de-DE" sz="2000" dirty="0">
                <a:solidFill>
                  <a:prstClr val="black"/>
                </a:solidFill>
              </a:rPr>
              <a:t>Create </a:t>
            </a:r>
            <a:r>
              <a:rPr lang="de-DE" sz="2000" dirty="0" err="1">
                <a:solidFill>
                  <a:prstClr val="black"/>
                </a:solidFill>
              </a:rPr>
              <a:t>dump</a:t>
            </a:r>
            <a:r>
              <a:rPr lang="de-DE" sz="2000" dirty="0">
                <a:solidFill>
                  <a:prstClr val="black"/>
                </a:solidFill>
              </a:rPr>
              <a:t> on </a:t>
            </a:r>
            <a:r>
              <a:rPr lang="de-DE" sz="2000" dirty="0" err="1">
                <a:solidFill>
                  <a:prstClr val="black"/>
                </a:solidFill>
              </a:rPr>
              <a:t>second</a:t>
            </a:r>
            <a:r>
              <a:rPr lang="de-DE" sz="2000" dirty="0">
                <a:solidFill>
                  <a:prstClr val="black"/>
                </a:solidFill>
              </a:rPr>
              <a:t>-chance </a:t>
            </a:r>
            <a:r>
              <a:rPr lang="de-DE" sz="2000" dirty="0" err="1">
                <a:solidFill>
                  <a:prstClr val="black"/>
                </a:solidFill>
              </a:rPr>
              <a:t>exception</a:t>
            </a: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r>
              <a:rPr lang="de-DE" sz="2000" b="1" dirty="0" err="1">
                <a:solidFill>
                  <a:prstClr val="black"/>
                </a:solidFill>
              </a:rPr>
              <a:t>procdump</a:t>
            </a:r>
            <a:r>
              <a:rPr lang="de-DE" sz="2000" b="1" dirty="0">
                <a:solidFill>
                  <a:prstClr val="black"/>
                </a:solidFill>
              </a:rPr>
              <a:t> –</a:t>
            </a:r>
            <a:r>
              <a:rPr lang="de-DE" sz="2000" b="1" dirty="0" err="1">
                <a:solidFill>
                  <a:prstClr val="black"/>
                </a:solidFill>
              </a:rPr>
              <a:t>ma</a:t>
            </a:r>
            <a:r>
              <a:rPr lang="de-DE" sz="2000" b="1" dirty="0">
                <a:solidFill>
                  <a:prstClr val="black"/>
                </a:solidFill>
              </a:rPr>
              <a:t> –e &lt;</a:t>
            </a:r>
            <a:r>
              <a:rPr lang="de-DE" sz="2000" b="1" dirty="0" err="1">
                <a:solidFill>
                  <a:prstClr val="black"/>
                </a:solidFill>
              </a:rPr>
              <a:t>process</a:t>
            </a:r>
            <a:r>
              <a:rPr lang="de-DE" sz="2000" b="1" dirty="0">
                <a:solidFill>
                  <a:prstClr val="black"/>
                </a:solidFill>
              </a:rPr>
              <a:t> </a:t>
            </a:r>
            <a:r>
              <a:rPr lang="de-DE" sz="2000" b="1" dirty="0" err="1">
                <a:solidFill>
                  <a:prstClr val="black"/>
                </a:solidFill>
              </a:rPr>
              <a:t>id</a:t>
            </a:r>
            <a:r>
              <a:rPr lang="de-DE" sz="2000" b="1" dirty="0">
                <a:solidFill>
                  <a:prstClr val="black"/>
                </a:solidFill>
              </a:rPr>
              <a:t> </a:t>
            </a:r>
            <a:r>
              <a:rPr lang="de-DE" sz="2000" b="1" dirty="0" err="1">
                <a:solidFill>
                  <a:prstClr val="black"/>
                </a:solidFill>
              </a:rPr>
              <a:t>or</a:t>
            </a:r>
            <a:r>
              <a:rPr lang="de-DE" sz="2000" b="1" dirty="0">
                <a:solidFill>
                  <a:prstClr val="black"/>
                </a:solidFill>
              </a:rPr>
              <a:t> </a:t>
            </a:r>
            <a:r>
              <a:rPr lang="de-DE" sz="2000" b="1" dirty="0" err="1">
                <a:solidFill>
                  <a:prstClr val="black"/>
                </a:solidFill>
              </a:rPr>
              <a:t>name</a:t>
            </a:r>
            <a:r>
              <a:rPr lang="de-DE" sz="2000" b="1" dirty="0">
                <a:solidFill>
                  <a:prstClr val="black"/>
                </a:solidFill>
              </a:rPr>
              <a:t>&gt;</a:t>
            </a:r>
          </a:p>
          <a:p>
            <a:pPr marL="171450" indent="-171450">
              <a:lnSpc>
                <a:spcPct val="90000"/>
              </a:lnSpc>
              <a:spcBef>
                <a:spcPts val="400"/>
              </a:spcBef>
              <a:spcAft>
                <a:spcPts val="400"/>
              </a:spcAft>
              <a:buFont typeface="Arial" panose="020B0604020202020204" pitchFamily="34" charset="0"/>
              <a:buChar char="•"/>
            </a:pPr>
            <a:r>
              <a:rPr lang="en-GB" sz="2000" dirty="0">
                <a:solidFill>
                  <a:schemeClr val="bg2">
                    <a:lumMod val="60000"/>
                    <a:lumOff val="40000"/>
                  </a:schemeClr>
                </a:solidFill>
                <a:effectLst/>
              </a:rPr>
              <a:t>Attaches to running process and dumps on first chance exceptions</a:t>
            </a:r>
          </a:p>
          <a:p>
            <a:pPr marL="628650" lvl="1" indent="-171450">
              <a:lnSpc>
                <a:spcPct val="90000"/>
              </a:lnSpc>
              <a:spcBef>
                <a:spcPts val="400"/>
              </a:spcBef>
              <a:spcAft>
                <a:spcPts val="400"/>
              </a:spcAft>
              <a:buFont typeface="Arial" panose="020B0604020202020204" pitchFamily="34" charset="0"/>
              <a:buChar char="•"/>
            </a:pPr>
            <a:r>
              <a:rPr lang="en-GB" sz="2000" b="1" dirty="0" err="1">
                <a:solidFill>
                  <a:schemeClr val="bg2">
                    <a:lumMod val="60000"/>
                    <a:lumOff val="40000"/>
                  </a:schemeClr>
                </a:solidFill>
                <a:effectLst/>
              </a:rPr>
              <a:t>procdump</a:t>
            </a:r>
            <a:r>
              <a:rPr lang="en-GB" sz="2000" b="1" dirty="0">
                <a:solidFill>
                  <a:schemeClr val="bg2">
                    <a:lumMod val="60000"/>
                    <a:lumOff val="40000"/>
                  </a:schemeClr>
                </a:solidFill>
                <a:effectLst/>
              </a:rPr>
              <a:t> -e 1 -n 1000 &lt;process id or name&gt;</a:t>
            </a:r>
          </a:p>
          <a:p>
            <a:pPr marL="171450" indent="-171450">
              <a:lnSpc>
                <a:spcPct val="90000"/>
              </a:lnSpc>
              <a:spcBef>
                <a:spcPts val="400"/>
              </a:spcBef>
              <a:spcAft>
                <a:spcPts val="400"/>
              </a:spcAft>
              <a:buFont typeface="Arial" panose="020B0604020202020204" pitchFamily="34" charset="0"/>
              <a:buChar char="•"/>
            </a:pPr>
            <a:r>
              <a:rPr lang="de-DE" sz="2000" dirty="0">
                <a:solidFill>
                  <a:schemeClr val="bg2">
                    <a:lumMod val="60000"/>
                    <a:lumOff val="40000"/>
                  </a:schemeClr>
                </a:solidFill>
              </a:rPr>
              <a:t>Create 2 </a:t>
            </a:r>
            <a:r>
              <a:rPr lang="de-DE" sz="2000" dirty="0" err="1">
                <a:solidFill>
                  <a:schemeClr val="bg2">
                    <a:lumMod val="60000"/>
                    <a:lumOff val="40000"/>
                  </a:schemeClr>
                </a:solidFill>
              </a:rPr>
              <a:t>dumps</a:t>
            </a:r>
            <a:r>
              <a:rPr lang="de-DE" sz="2000" dirty="0">
                <a:solidFill>
                  <a:schemeClr val="bg2">
                    <a:lumMod val="60000"/>
                    <a:lumOff val="40000"/>
                  </a:schemeClr>
                </a:solidFill>
              </a:rPr>
              <a:t> </a:t>
            </a:r>
            <a:r>
              <a:rPr lang="de-DE" sz="2000" dirty="0" err="1">
                <a:solidFill>
                  <a:schemeClr val="bg2">
                    <a:lumMod val="60000"/>
                    <a:lumOff val="40000"/>
                  </a:schemeClr>
                </a:solidFill>
              </a:rPr>
              <a:t>if</a:t>
            </a:r>
            <a:r>
              <a:rPr lang="de-DE" sz="2000" dirty="0">
                <a:solidFill>
                  <a:schemeClr val="bg2">
                    <a:lumMod val="60000"/>
                    <a:lumOff val="40000"/>
                  </a:schemeClr>
                </a:solidFill>
              </a:rPr>
              <a:t> </a:t>
            </a:r>
            <a:r>
              <a:rPr lang="de-DE" sz="2000" dirty="0" err="1">
                <a:solidFill>
                  <a:schemeClr val="bg2">
                    <a:lumMod val="60000"/>
                    <a:lumOff val="40000"/>
                  </a:schemeClr>
                </a:solidFill>
              </a:rPr>
              <a:t>the</a:t>
            </a:r>
            <a:r>
              <a:rPr lang="de-DE" sz="2000" dirty="0">
                <a:solidFill>
                  <a:schemeClr val="bg2">
                    <a:lumMod val="60000"/>
                    <a:lumOff val="40000"/>
                  </a:schemeClr>
                </a:solidFill>
              </a:rPr>
              <a:t> CPU </a:t>
            </a:r>
            <a:r>
              <a:rPr lang="de-DE" sz="2000" dirty="0" err="1">
                <a:solidFill>
                  <a:schemeClr val="bg2">
                    <a:lumMod val="60000"/>
                    <a:lumOff val="40000"/>
                  </a:schemeClr>
                </a:solidFill>
              </a:rPr>
              <a:t>threshold</a:t>
            </a:r>
            <a:r>
              <a:rPr lang="de-DE" sz="2000" dirty="0">
                <a:solidFill>
                  <a:schemeClr val="bg2">
                    <a:lumMod val="60000"/>
                    <a:lumOff val="40000"/>
                  </a:schemeClr>
                </a:solidFill>
              </a:rPr>
              <a:t> </a:t>
            </a:r>
            <a:r>
              <a:rPr lang="de-DE" sz="2000" dirty="0" err="1">
                <a:solidFill>
                  <a:schemeClr val="bg2">
                    <a:lumMod val="60000"/>
                    <a:lumOff val="40000"/>
                  </a:schemeClr>
                </a:solidFill>
              </a:rPr>
              <a:t>exceeds</a:t>
            </a:r>
            <a:r>
              <a:rPr lang="de-DE" sz="2000" dirty="0">
                <a:solidFill>
                  <a:schemeClr val="bg2">
                    <a:lumMod val="60000"/>
                    <a:lumOff val="40000"/>
                  </a:schemeClr>
                </a:solidFill>
              </a:rPr>
              <a:t> 60% </a:t>
            </a:r>
            <a:r>
              <a:rPr lang="de-DE" sz="2000" dirty="0" err="1">
                <a:solidFill>
                  <a:schemeClr val="bg2">
                    <a:lumMod val="60000"/>
                    <a:lumOff val="40000"/>
                  </a:schemeClr>
                </a:solidFill>
              </a:rPr>
              <a:t>for</a:t>
            </a:r>
            <a:r>
              <a:rPr lang="de-DE" sz="2000" dirty="0">
                <a:solidFill>
                  <a:schemeClr val="bg2">
                    <a:lumMod val="60000"/>
                    <a:lumOff val="40000"/>
                  </a:schemeClr>
                </a:solidFill>
              </a:rPr>
              <a:t> </a:t>
            </a:r>
            <a:r>
              <a:rPr lang="de-DE" sz="2000" dirty="0" err="1">
                <a:solidFill>
                  <a:schemeClr val="bg2">
                    <a:lumMod val="60000"/>
                    <a:lumOff val="40000"/>
                  </a:schemeClr>
                </a:solidFill>
              </a:rPr>
              <a:t>more</a:t>
            </a:r>
            <a:r>
              <a:rPr lang="de-DE" sz="2000" dirty="0">
                <a:solidFill>
                  <a:schemeClr val="bg2">
                    <a:lumMod val="60000"/>
                    <a:lumOff val="40000"/>
                  </a:schemeClr>
                </a:solidFill>
              </a:rPr>
              <a:t> </a:t>
            </a:r>
            <a:r>
              <a:rPr lang="de-DE" sz="2000" dirty="0" err="1">
                <a:solidFill>
                  <a:schemeClr val="bg2">
                    <a:lumMod val="60000"/>
                    <a:lumOff val="40000"/>
                  </a:schemeClr>
                </a:solidFill>
              </a:rPr>
              <a:t>than</a:t>
            </a:r>
            <a:r>
              <a:rPr lang="de-DE" sz="2000" dirty="0">
                <a:solidFill>
                  <a:schemeClr val="bg2">
                    <a:lumMod val="60000"/>
                    <a:lumOff val="40000"/>
                  </a:schemeClr>
                </a:solidFill>
              </a:rPr>
              <a:t> 3 </a:t>
            </a:r>
            <a:br>
              <a:rPr lang="de-DE" sz="2000" dirty="0">
                <a:solidFill>
                  <a:schemeClr val="bg2">
                    <a:lumMod val="60000"/>
                    <a:lumOff val="40000"/>
                  </a:schemeClr>
                </a:solidFill>
              </a:rPr>
            </a:br>
            <a:r>
              <a:rPr lang="de-DE" sz="2000" dirty="0" err="1">
                <a:solidFill>
                  <a:schemeClr val="bg2">
                    <a:lumMod val="60000"/>
                    <a:lumOff val="40000"/>
                  </a:schemeClr>
                </a:solidFill>
              </a:rPr>
              <a:t>seconds</a:t>
            </a:r>
            <a:r>
              <a:rPr lang="de-DE" sz="2000" dirty="0">
                <a:solidFill>
                  <a:schemeClr val="bg2">
                    <a:lumMod val="60000"/>
                    <a:lumOff val="40000"/>
                  </a:schemeClr>
                </a:solidFill>
              </a:rPr>
              <a:t>.</a:t>
            </a:r>
          </a:p>
          <a:p>
            <a:pPr marL="628650" lvl="1" indent="-171450">
              <a:lnSpc>
                <a:spcPct val="90000"/>
              </a:lnSpc>
              <a:spcBef>
                <a:spcPts val="400"/>
              </a:spcBef>
              <a:spcAft>
                <a:spcPts val="400"/>
              </a:spcAft>
              <a:buFont typeface="Arial" panose="020B0604020202020204" pitchFamily="34" charset="0"/>
              <a:buChar char="•"/>
            </a:pPr>
            <a:r>
              <a:rPr lang="de-DE" sz="2000" b="1" dirty="0" err="1">
                <a:solidFill>
                  <a:schemeClr val="bg2">
                    <a:lumMod val="60000"/>
                    <a:lumOff val="40000"/>
                  </a:schemeClr>
                </a:solidFill>
              </a:rPr>
              <a:t>procdump</a:t>
            </a:r>
            <a:r>
              <a:rPr lang="de-DE" sz="2000" b="1" dirty="0">
                <a:solidFill>
                  <a:schemeClr val="bg2">
                    <a:lumMod val="60000"/>
                    <a:lumOff val="40000"/>
                  </a:schemeClr>
                </a:solidFill>
              </a:rPr>
              <a:t> –c 60 –s 3 –n 2 </a:t>
            </a:r>
            <a:r>
              <a:rPr lang="en-GB" sz="2000" b="1" dirty="0">
                <a:solidFill>
                  <a:schemeClr val="bg2">
                    <a:lumMod val="60000"/>
                    <a:lumOff val="40000"/>
                  </a:schemeClr>
                </a:solidFill>
                <a:effectLst/>
              </a:rPr>
              <a:t>&lt;process id or name&gt;</a:t>
            </a:r>
          </a:p>
          <a:p>
            <a:pPr marL="628650" lvl="1" indent="-171450">
              <a:lnSpc>
                <a:spcPct val="90000"/>
              </a:lnSpc>
              <a:spcBef>
                <a:spcPts val="400"/>
              </a:spcBef>
              <a:spcAft>
                <a:spcPts val="400"/>
              </a:spcAft>
              <a:buFont typeface="Arial" panose="020B0604020202020204" pitchFamily="34" charset="0"/>
              <a:buChar char="•"/>
            </a:pPr>
            <a:endParaRPr lang="en-US" sz="2000" b="1" dirty="0"/>
          </a:p>
          <a:p>
            <a:pPr marL="628650" lvl="1" indent="-171450">
              <a:lnSpc>
                <a:spcPct val="90000"/>
              </a:lnSpc>
              <a:spcBef>
                <a:spcPts val="400"/>
              </a:spcBef>
              <a:spcAft>
                <a:spcPts val="400"/>
              </a:spcAft>
              <a:buFont typeface="Arial" panose="020B0604020202020204" pitchFamily="34" charset="0"/>
              <a:buChar char="•"/>
            </a:pPr>
            <a:endParaRPr lang="de-DE" sz="2000" dirty="0"/>
          </a:p>
          <a:p>
            <a:pPr marL="628650" lvl="1" indent="-171450">
              <a:lnSpc>
                <a:spcPct val="90000"/>
              </a:lnSpc>
              <a:spcBef>
                <a:spcPts val="400"/>
              </a:spcBef>
              <a:spcAft>
                <a:spcPts val="400"/>
              </a:spcAft>
              <a:buFont typeface="Arial" panose="020B0604020202020204" pitchFamily="34" charset="0"/>
              <a:buChar char="•"/>
            </a:pPr>
            <a:endParaRPr lang="de-DE" sz="2000" dirty="0"/>
          </a:p>
          <a:p>
            <a:pPr marL="171450" indent="-171450">
              <a:lnSpc>
                <a:spcPct val="90000"/>
              </a:lnSpc>
              <a:spcBef>
                <a:spcPts val="400"/>
              </a:spcBef>
              <a:spcAft>
                <a:spcPts val="400"/>
              </a:spcAft>
              <a:buFont typeface="Arial" panose="020B0604020202020204" pitchFamily="34" charset="0"/>
              <a:buChar char="•"/>
            </a:pPr>
            <a:endParaRPr lang="de-DE" sz="2000" b="1"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lang="de-DE" sz="2000" b="1" dirty="0">
              <a:solidFill>
                <a:prstClr val="black"/>
              </a:solidFill>
            </a:endParaRP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25230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50E61E-ABEF-41E4-AD4D-1D8CCDE1BA02}"/>
              </a:ext>
            </a:extLst>
          </p:cNvPr>
          <p:cNvSpPr>
            <a:spLocks noGrp="1"/>
          </p:cNvSpPr>
          <p:nvPr>
            <p:ph type="sldNum" sz="quarter" idx="4"/>
          </p:nvPr>
        </p:nvSpPr>
        <p:spPr>
          <a:xfrm>
            <a:off x="431798" y="4949100"/>
            <a:ext cx="1908000" cy="194400"/>
          </a:xfrm>
          <a:prstGeom prst="rect">
            <a:avLst/>
          </a:prstGeom>
        </p:spPr>
        <p:txBody>
          <a:bodyPr/>
          <a:lstStyle/>
          <a:p>
            <a:fld id="{B1CECB9D-DB36-4911-8D16-802F277BF7AF}" type="slidenum">
              <a:rPr lang="en-US" noProof="0" smtClean="0"/>
              <a:pPr/>
              <a:t>13</a:t>
            </a:fld>
            <a:endParaRPr lang="en-US" noProof="0" dirty="0"/>
          </a:p>
        </p:txBody>
      </p:sp>
      <p:sp>
        <p:nvSpPr>
          <p:cNvPr id="4" name="Title 3">
            <a:extLst>
              <a:ext uri="{FF2B5EF4-FFF2-40B4-BE49-F238E27FC236}">
                <a16:creationId xmlns:a16="http://schemas.microsoft.com/office/drawing/2014/main" id="{D4B5222A-5BBB-40A0-93B3-61E603212753}"/>
              </a:ext>
            </a:extLst>
          </p:cNvPr>
          <p:cNvSpPr>
            <a:spLocks noGrp="1"/>
          </p:cNvSpPr>
          <p:nvPr>
            <p:ph type="title"/>
          </p:nvPr>
        </p:nvSpPr>
        <p:spPr/>
        <p:txBody>
          <a:bodyPr/>
          <a:lstStyle/>
          <a:p>
            <a:r>
              <a:rPr lang="de-DE" dirty="0" err="1"/>
              <a:t>How</a:t>
            </a:r>
            <a:r>
              <a:rPr lang="de-DE" dirty="0"/>
              <a:t> </a:t>
            </a:r>
            <a:r>
              <a:rPr lang="de-DE" dirty="0" err="1"/>
              <a:t>to</a:t>
            </a:r>
            <a:r>
              <a:rPr lang="de-DE" dirty="0"/>
              <a:t> open a </a:t>
            </a:r>
            <a:r>
              <a:rPr lang="de-DE" dirty="0" err="1"/>
              <a:t>memory</a:t>
            </a:r>
            <a:r>
              <a:rPr lang="de-DE" dirty="0"/>
              <a:t> </a:t>
            </a:r>
            <a:r>
              <a:rPr lang="de-DE" dirty="0" err="1"/>
              <a:t>dump</a:t>
            </a:r>
            <a:r>
              <a:rPr lang="de-DE" dirty="0"/>
              <a:t> </a:t>
            </a:r>
            <a:r>
              <a:rPr lang="de-DE" dirty="0" err="1"/>
              <a:t>file</a:t>
            </a:r>
            <a:r>
              <a:rPr lang="de-DE" dirty="0"/>
              <a:t>?</a:t>
            </a:r>
            <a:endParaRPr lang="en-US" dirty="0"/>
          </a:p>
        </p:txBody>
      </p:sp>
      <p:sp>
        <p:nvSpPr>
          <p:cNvPr id="8" name="TextBox 7">
            <a:extLst>
              <a:ext uri="{FF2B5EF4-FFF2-40B4-BE49-F238E27FC236}">
                <a16:creationId xmlns:a16="http://schemas.microsoft.com/office/drawing/2014/main" id="{89D25DBF-B3F1-4094-AA21-73CF811331A4}"/>
              </a:ext>
            </a:extLst>
          </p:cNvPr>
          <p:cNvSpPr txBox="1"/>
          <p:nvPr/>
        </p:nvSpPr>
        <p:spPr bwMode="gray">
          <a:xfrm>
            <a:off x="971600" y="1707654"/>
            <a:ext cx="7596844" cy="2376264"/>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0" name="TextBox 9">
            <a:extLst>
              <a:ext uri="{FF2B5EF4-FFF2-40B4-BE49-F238E27FC236}">
                <a16:creationId xmlns:a16="http://schemas.microsoft.com/office/drawing/2014/main" id="{C0F0F389-9013-45F3-81E3-D95C25D51578}"/>
              </a:ext>
            </a:extLst>
          </p:cNvPr>
          <p:cNvSpPr txBox="1"/>
          <p:nvPr/>
        </p:nvSpPr>
        <p:spPr bwMode="gray">
          <a:xfrm>
            <a:off x="431798" y="987804"/>
            <a:ext cx="8532689" cy="2246769"/>
          </a:xfrm>
          <a:prstGeom prst="rect">
            <a:avLst/>
          </a:prstGeom>
          <a:noFill/>
        </p:spPr>
        <p:txBody>
          <a:bodyPr wrap="square">
            <a:spAutoFit/>
          </a:bodyPr>
          <a:lstStyle/>
          <a:p>
            <a:pPr marL="0" indent="0">
              <a:buNone/>
            </a:pPr>
            <a:r>
              <a:rPr kumimoji="0" lang="de-DE" sz="1800" b="0" i="0" u="none" strike="noStrike" kern="1200" cap="none" spc="0" normalizeH="0" baseline="0" dirty="0" err="1">
                <a:ln>
                  <a:noFill/>
                </a:ln>
                <a:solidFill>
                  <a:prstClr val="black"/>
                </a:solidFill>
                <a:effectLst/>
                <a:uLnTx/>
                <a:uFillTx/>
                <a:latin typeface="+mn-lt"/>
                <a:ea typeface="+mn-ea"/>
                <a:cs typeface="+mn-cs"/>
              </a:rPr>
              <a:t>Variousl</a:t>
            </a:r>
            <a:r>
              <a:rPr kumimoji="0" lang="de-DE" sz="1800" b="0" i="0" u="none" strike="noStrike" kern="1200" cap="none" spc="0" normalizeH="0" baseline="0" dirty="0">
                <a:ln>
                  <a:noFill/>
                </a:ln>
                <a:solidFill>
                  <a:prstClr val="black"/>
                </a:solidFill>
                <a:effectLst/>
                <a:uLnTx/>
                <a:uFillTx/>
                <a:latin typeface="+mn-lt"/>
                <a:ea typeface="+mn-ea"/>
                <a:cs typeface="+mn-cs"/>
              </a:rPr>
              <a:t> </a:t>
            </a:r>
            <a:r>
              <a:rPr kumimoji="0" lang="de-DE" sz="1800" b="0" i="0" u="none" strike="noStrike" kern="1200" cap="none" spc="0" normalizeH="0" baseline="0" dirty="0" err="1">
                <a:ln>
                  <a:noFill/>
                </a:ln>
                <a:solidFill>
                  <a:prstClr val="black"/>
                </a:solidFill>
                <a:effectLst/>
                <a:uLnTx/>
                <a:uFillTx/>
                <a:latin typeface="+mn-lt"/>
                <a:ea typeface="+mn-ea"/>
                <a:cs typeface="+mn-cs"/>
              </a:rPr>
              <a:t>tools</a:t>
            </a:r>
            <a:r>
              <a:rPr kumimoji="0" lang="de-DE" sz="1800" b="0" i="0" u="none" strike="noStrike" kern="1200" cap="none" spc="0" normalizeH="0" baseline="0" dirty="0">
                <a:ln>
                  <a:noFill/>
                </a:ln>
                <a:solidFill>
                  <a:prstClr val="black"/>
                </a:solidFill>
                <a:effectLst/>
                <a:uLnTx/>
                <a:uFillTx/>
                <a:latin typeface="+mn-lt"/>
                <a:ea typeface="+mn-ea"/>
                <a:cs typeface="+mn-cs"/>
              </a:rPr>
              <a:t> </a:t>
            </a:r>
            <a:r>
              <a:rPr kumimoji="0" lang="de-DE" sz="1800" b="0" i="0" u="none" strike="noStrike" kern="1200" cap="none" spc="0" normalizeH="0" baseline="0" dirty="0" err="1">
                <a:ln>
                  <a:noFill/>
                </a:ln>
                <a:solidFill>
                  <a:prstClr val="black"/>
                </a:solidFill>
                <a:effectLst/>
                <a:uLnTx/>
                <a:uFillTx/>
                <a:latin typeface="+mn-lt"/>
                <a:ea typeface="+mn-ea"/>
                <a:cs typeface="+mn-cs"/>
              </a:rPr>
              <a:t>can</a:t>
            </a:r>
            <a:r>
              <a:rPr kumimoji="0" lang="de-DE" sz="1800" b="0" i="0" u="none" strike="noStrike" kern="1200" cap="none" spc="0" normalizeH="0" baseline="0" dirty="0">
                <a:ln>
                  <a:noFill/>
                </a:ln>
                <a:solidFill>
                  <a:prstClr val="black"/>
                </a:solidFill>
                <a:effectLst/>
                <a:uLnTx/>
                <a:uFillTx/>
                <a:latin typeface="+mn-lt"/>
                <a:ea typeface="+mn-ea"/>
                <a:cs typeface="+mn-cs"/>
              </a:rPr>
              <a:t> open and </a:t>
            </a:r>
            <a:r>
              <a:rPr kumimoji="0" lang="de-DE" sz="1800" b="0" i="0" u="none" strike="noStrike" kern="1200" cap="none" spc="0" normalizeH="0" baseline="0" dirty="0" err="1">
                <a:ln>
                  <a:noFill/>
                </a:ln>
                <a:solidFill>
                  <a:prstClr val="black"/>
                </a:solidFill>
                <a:effectLst/>
                <a:uLnTx/>
                <a:uFillTx/>
                <a:latin typeface="+mn-lt"/>
                <a:ea typeface="+mn-ea"/>
                <a:cs typeface="+mn-cs"/>
              </a:rPr>
              <a:t>analyze</a:t>
            </a:r>
            <a:r>
              <a:rPr kumimoji="0" lang="de-DE" sz="1800" b="0" i="0" u="none" strike="noStrike" kern="1200" cap="none" spc="0" normalizeH="0" baseline="0" dirty="0">
                <a:ln>
                  <a:noFill/>
                </a:ln>
                <a:solidFill>
                  <a:prstClr val="black"/>
                </a:solidFill>
                <a:effectLst/>
                <a:uLnTx/>
                <a:uFillTx/>
                <a:latin typeface="+mn-lt"/>
                <a:ea typeface="+mn-ea"/>
                <a:cs typeface="+mn-cs"/>
              </a:rPr>
              <a:t> Memory</a:t>
            </a:r>
            <a:br>
              <a:rPr kumimoji="0" lang="de-DE" sz="1800" b="0" i="0" u="none" strike="noStrike" kern="1200" cap="none" spc="0" normalizeH="0" baseline="0" dirty="0">
                <a:ln>
                  <a:noFill/>
                </a:ln>
                <a:solidFill>
                  <a:prstClr val="black"/>
                </a:solidFill>
                <a:effectLst/>
                <a:uLnTx/>
                <a:uFillTx/>
                <a:latin typeface="+mn-lt"/>
                <a:ea typeface="+mn-ea"/>
                <a:cs typeface="+mn-cs"/>
              </a:rPr>
            </a:br>
            <a:endParaRPr lang="de-DE" cap="none" dirty="0"/>
          </a:p>
          <a:p>
            <a:pPr marL="285750" indent="-285750">
              <a:buFont typeface="Arial" panose="020B0604020202020204" pitchFamily="34" charset="0"/>
              <a:buChar char="•"/>
            </a:pPr>
            <a:r>
              <a:rPr kumimoji="0" lang="de-DE" sz="1800" b="0" i="0" u="none" strike="noStrike" kern="1200" cap="none" spc="0" normalizeH="0" baseline="0" dirty="0">
                <a:ln>
                  <a:noFill/>
                </a:ln>
                <a:solidFill>
                  <a:prstClr val="black"/>
                </a:solidFill>
                <a:effectLst/>
                <a:uLnTx/>
                <a:uFillTx/>
                <a:latin typeface="+mn-lt"/>
                <a:ea typeface="+mn-ea"/>
                <a:cs typeface="+mn-cs"/>
              </a:rPr>
              <a:t>Visual Studio</a:t>
            </a:r>
          </a:p>
          <a:p>
            <a:pPr marL="285750" indent="-285750">
              <a:buFont typeface="Arial" panose="020B0604020202020204" pitchFamily="34" charset="0"/>
              <a:buChar char="•"/>
            </a:pPr>
            <a:r>
              <a:rPr kumimoji="0" lang="de-DE" sz="1800" b="0" i="0" u="none" strike="noStrike" kern="1200" cap="none" spc="0" normalizeH="0" baseline="0" dirty="0">
                <a:ln>
                  <a:noFill/>
                </a:ln>
                <a:solidFill>
                  <a:prstClr val="black"/>
                </a:solidFill>
                <a:effectLst/>
                <a:uLnTx/>
                <a:uFillTx/>
                <a:latin typeface="+mn-lt"/>
                <a:ea typeface="+mn-ea"/>
                <a:cs typeface="+mn-cs"/>
              </a:rPr>
              <a:t>Memory Profiler (i.e. </a:t>
            </a:r>
            <a:r>
              <a:rPr kumimoji="0" lang="de-DE" sz="1800" b="0" i="0" u="none" strike="noStrike" kern="1200" cap="none" spc="0" normalizeH="0" baseline="0" dirty="0" err="1">
                <a:ln>
                  <a:noFill/>
                </a:ln>
                <a:solidFill>
                  <a:prstClr val="black"/>
                </a:solidFill>
                <a:effectLst/>
                <a:uLnTx/>
                <a:uFillTx/>
                <a:latin typeface="+mn-lt"/>
                <a:ea typeface="+mn-ea"/>
                <a:cs typeface="+mn-cs"/>
              </a:rPr>
              <a:t>JetBrains</a:t>
            </a:r>
            <a:r>
              <a:rPr kumimoji="0" lang="de-DE" sz="1800" b="0" i="0" u="none" strike="noStrike" kern="1200" cap="none" spc="0" normalizeH="0" baseline="0" dirty="0">
                <a:ln>
                  <a:noFill/>
                </a:ln>
                <a:solidFill>
                  <a:prstClr val="black"/>
                </a:solidFill>
                <a:effectLst/>
                <a:uLnTx/>
                <a:uFillTx/>
                <a:latin typeface="+mn-lt"/>
                <a:ea typeface="+mn-ea"/>
                <a:cs typeface="+mn-cs"/>
              </a:rPr>
              <a:t> </a:t>
            </a:r>
            <a:r>
              <a:rPr kumimoji="0" lang="de-DE" sz="1800" b="0" i="0" u="none" strike="noStrike" kern="1200" cap="none" spc="0" normalizeH="0" baseline="0" dirty="0" err="1">
                <a:ln>
                  <a:noFill/>
                </a:ln>
                <a:solidFill>
                  <a:prstClr val="black"/>
                </a:solidFill>
                <a:effectLst/>
                <a:uLnTx/>
                <a:uFillTx/>
                <a:latin typeface="+mn-lt"/>
                <a:ea typeface="+mn-ea"/>
                <a:cs typeface="+mn-cs"/>
              </a:rPr>
              <a:t>dotMemory</a:t>
            </a:r>
            <a:r>
              <a:rPr kumimoji="0" lang="de-DE" sz="1800" b="0" i="0" u="none" strike="noStrike" kern="1200" cap="none" spc="0" normalizeH="0" baseline="0" dirty="0">
                <a:ln>
                  <a:noFill/>
                </a:ln>
                <a:solidFill>
                  <a:prstClr val="black"/>
                </a:solidFill>
                <a:effectLst/>
                <a:uLnTx/>
                <a:uFillTx/>
                <a:latin typeface="+mn-lt"/>
                <a:ea typeface="+mn-ea"/>
                <a:cs typeface="+mn-cs"/>
              </a:rPr>
              <a:t>)</a:t>
            </a:r>
          </a:p>
          <a:p>
            <a:pPr marL="285750" indent="-285750">
              <a:buFont typeface="Arial" panose="020B0604020202020204" pitchFamily="34" charset="0"/>
              <a:buChar char="•"/>
            </a:pPr>
            <a:r>
              <a:rPr lang="de-DE" cap="none" dirty="0"/>
              <a:t>Analysis Tools</a:t>
            </a:r>
          </a:p>
          <a:p>
            <a:pPr marL="742950" lvl="1" indent="-285750">
              <a:buFont typeface="Arial" panose="020B0604020202020204" pitchFamily="34" charset="0"/>
              <a:buChar char="•"/>
            </a:pPr>
            <a:r>
              <a:rPr lang="de-DE" dirty="0" err="1"/>
              <a:t>DebugDiag</a:t>
            </a:r>
            <a:br>
              <a:rPr lang="de-DE" dirty="0"/>
            </a:br>
            <a:r>
              <a:rPr lang="de-DE" sz="1400" dirty="0"/>
              <a:t>https://www.microsoft.com/en-us/download/details.aspx?id=58210</a:t>
            </a:r>
          </a:p>
          <a:p>
            <a:pPr marL="742950" lvl="1" indent="-285750">
              <a:buFont typeface="Arial" panose="020B0604020202020204" pitchFamily="34" charset="0"/>
              <a:buChar char="•"/>
            </a:pPr>
            <a:r>
              <a:rPr lang="de-DE" dirty="0" err="1"/>
              <a:t>ClrMd</a:t>
            </a:r>
            <a:endParaRPr lang="de-DE" dirty="0"/>
          </a:p>
        </p:txBody>
      </p:sp>
    </p:spTree>
    <p:extLst>
      <p:ext uri="{BB962C8B-B14F-4D97-AF65-F5344CB8AC3E}">
        <p14:creationId xmlns:p14="http://schemas.microsoft.com/office/powerpoint/2010/main" val="215729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14</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Demo</a:t>
            </a:r>
            <a:br>
              <a:rPr lang="de-DE" dirty="0"/>
            </a:b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431798" y="1804514"/>
            <a:ext cx="3960938" cy="1080120"/>
          </a:xfrm>
          <a:prstGeom prst="rect">
            <a:avLst/>
          </a:prstGeom>
        </p:spPr>
        <p:txBody>
          <a:bodyPr vert="horz" wrap="none" lIns="0" tIns="0" rIns="0" bIns="0" rtlCol="0">
            <a:noAutofit/>
          </a:bodyPr>
          <a:lstStyle/>
          <a:p>
            <a:pPr lvl="1">
              <a:lnSpc>
                <a:spcPct val="90000"/>
              </a:lnSpc>
              <a:spcBef>
                <a:spcPts val="400"/>
              </a:spcBef>
              <a:spcAft>
                <a:spcPts val="400"/>
              </a:spcAft>
            </a:pPr>
            <a:r>
              <a:rPr lang="de-DE" sz="3600" dirty="0">
                <a:solidFill>
                  <a:prstClr val="black"/>
                </a:solidFill>
              </a:rPr>
              <a:t>Demo – </a:t>
            </a:r>
          </a:p>
          <a:p>
            <a:pPr lvl="1">
              <a:lnSpc>
                <a:spcPct val="90000"/>
              </a:lnSpc>
              <a:spcBef>
                <a:spcPts val="400"/>
              </a:spcBef>
              <a:spcAft>
                <a:spcPts val="400"/>
              </a:spcAft>
            </a:pPr>
            <a:r>
              <a:rPr lang="de-DE" sz="3600" dirty="0" err="1">
                <a:solidFill>
                  <a:prstClr val="black"/>
                </a:solidFill>
              </a:rPr>
              <a:t>Creating</a:t>
            </a:r>
            <a:r>
              <a:rPr lang="de-DE" sz="3600" dirty="0">
                <a:solidFill>
                  <a:prstClr val="black"/>
                </a:solidFill>
              </a:rPr>
              <a:t> and </a:t>
            </a:r>
            <a:r>
              <a:rPr lang="de-DE" sz="3600" dirty="0" err="1">
                <a:solidFill>
                  <a:prstClr val="black"/>
                </a:solidFill>
              </a:rPr>
              <a:t>analyzing</a:t>
            </a:r>
            <a:r>
              <a:rPr lang="de-DE" sz="3600" dirty="0">
                <a:solidFill>
                  <a:prstClr val="black"/>
                </a:solidFill>
              </a:rPr>
              <a:t> a Dump File</a:t>
            </a:r>
          </a:p>
          <a:p>
            <a:pPr>
              <a:lnSpc>
                <a:spcPct val="90000"/>
              </a:lnSpc>
              <a:spcBef>
                <a:spcPts val="400"/>
              </a:spcBef>
              <a:spcAft>
                <a:spcPts val="400"/>
              </a:spcAft>
            </a:pPr>
            <a:endParaRPr lang="de-DE" sz="36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360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3600" i="0" u="none" strike="noStrike" kern="1200" cap="none" spc="0" normalizeH="0" baseline="0" dirty="0">
                <a:ln>
                  <a:noFill/>
                </a:ln>
                <a:solidFill>
                  <a:prstClr val="black"/>
                </a:solidFill>
                <a:effectLst/>
                <a:uLnTx/>
                <a:uFillTx/>
                <a:latin typeface="+mn-lt"/>
                <a:ea typeface="+mn-ea"/>
                <a:cs typeface="+mn-cs"/>
              </a:rPr>
            </a:br>
            <a:endParaRPr kumimoji="0" lang="en-US" sz="3600"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11044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15</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Summary – </a:t>
            </a:r>
            <a:r>
              <a:rPr lang="de-DE" dirty="0" err="1"/>
              <a:t>SymBOls</a:t>
            </a:r>
            <a:r>
              <a:rPr lang="de-DE" dirty="0"/>
              <a:t> and </a:t>
            </a:r>
            <a:r>
              <a:rPr lang="de-DE" dirty="0" err="1"/>
              <a:t>mapping</a:t>
            </a:r>
            <a:r>
              <a:rPr lang="de-DE" dirty="0"/>
              <a:t> </a:t>
            </a:r>
            <a:r>
              <a:rPr lang="de-DE" dirty="0" err="1"/>
              <a:t>to</a:t>
            </a:r>
            <a:r>
              <a:rPr lang="de-DE" dirty="0"/>
              <a:t> source code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2" name="TextBox 12">
            <a:extLst>
              <a:ext uri="{FF2B5EF4-FFF2-40B4-BE49-F238E27FC236}">
                <a16:creationId xmlns:a16="http://schemas.microsoft.com/office/drawing/2014/main" id="{024DAE74-42C2-3743-2F24-755B2F6BAD00}"/>
              </a:ext>
            </a:extLst>
          </p:cNvPr>
          <p:cNvSpPr txBox="1"/>
          <p:nvPr/>
        </p:nvSpPr>
        <p:spPr bwMode="gray">
          <a:xfrm>
            <a:off x="323078" y="1059582"/>
            <a:ext cx="8569402" cy="3635134"/>
          </a:xfrm>
          <a:prstGeom prst="rect">
            <a:avLst/>
          </a:prstGeom>
        </p:spPr>
        <p:txBody>
          <a:bodyPr vert="horz" wrap="none" lIns="0" tIns="0" rIns="0" bIns="0" rtlCol="0">
            <a:noAutofit/>
          </a:bodyPr>
          <a:lstStyle/>
          <a:p>
            <a:pPr marL="171450" indent="-171450">
              <a:lnSpc>
                <a:spcPct val="90000"/>
              </a:lnSpc>
              <a:spcBef>
                <a:spcPts val="400"/>
              </a:spcBef>
              <a:spcAft>
                <a:spcPts val="400"/>
              </a:spcAft>
              <a:buFont typeface="Arial" panose="020B0604020202020204" pitchFamily="34" charset="0"/>
              <a:buChar char="•"/>
            </a:pPr>
            <a:r>
              <a:rPr lang="de-DE" sz="2000" b="1" dirty="0">
                <a:solidFill>
                  <a:prstClr val="black"/>
                </a:solidFill>
              </a:rPr>
              <a:t>Option 1:</a:t>
            </a:r>
            <a:br>
              <a:rPr lang="de-DE" sz="2000" dirty="0">
                <a:solidFill>
                  <a:prstClr val="black"/>
                </a:solidFill>
              </a:rPr>
            </a:br>
            <a:r>
              <a:rPr lang="de-DE" sz="2000" dirty="0">
                <a:solidFill>
                  <a:prstClr val="black"/>
                </a:solidFill>
              </a:rPr>
              <a:t>Studio 2019 </a:t>
            </a:r>
            <a:r>
              <a:rPr lang="de-DE" sz="2000" dirty="0" err="1">
                <a:solidFill>
                  <a:prstClr val="black"/>
                </a:solidFill>
              </a:rPr>
              <a:t>can</a:t>
            </a:r>
            <a:r>
              <a:rPr lang="de-DE" sz="2000" dirty="0">
                <a:solidFill>
                  <a:prstClr val="black"/>
                </a:solidFill>
              </a:rPr>
              <a:t> </a:t>
            </a:r>
            <a:r>
              <a:rPr lang="de-DE" sz="2000" dirty="0" err="1">
                <a:solidFill>
                  <a:prstClr val="black"/>
                </a:solidFill>
              </a:rPr>
              <a:t>decompile</a:t>
            </a:r>
            <a:r>
              <a:rPr lang="de-DE" sz="2000" dirty="0">
                <a:solidFill>
                  <a:prstClr val="black"/>
                </a:solidFill>
              </a:rPr>
              <a:t> code </a:t>
            </a:r>
            <a:r>
              <a:rPr lang="de-DE" sz="2000" dirty="0" err="1">
                <a:solidFill>
                  <a:prstClr val="black"/>
                </a:solidFill>
              </a:rPr>
              <a:t>directly</a:t>
            </a:r>
            <a:r>
              <a:rPr lang="de-DE" sz="2000" dirty="0">
                <a:solidFill>
                  <a:prstClr val="black"/>
                </a:solidFill>
              </a:rPr>
              <a:t> </a:t>
            </a:r>
            <a:r>
              <a:rPr lang="de-DE" sz="2000" dirty="0" err="1">
                <a:solidFill>
                  <a:prstClr val="black"/>
                </a:solidFill>
              </a:rPr>
              <a:t>from</a:t>
            </a:r>
            <a:r>
              <a:rPr lang="de-DE" sz="2000" dirty="0">
                <a:solidFill>
                  <a:prstClr val="black"/>
                </a:solidFill>
              </a:rPr>
              <a:t> </a:t>
            </a:r>
            <a:r>
              <a:rPr lang="de-DE" sz="2000" dirty="0" err="1">
                <a:solidFill>
                  <a:prstClr val="black"/>
                </a:solidFill>
              </a:rPr>
              <a:t>the</a:t>
            </a:r>
            <a:r>
              <a:rPr lang="de-DE" sz="2000" dirty="0">
                <a:solidFill>
                  <a:prstClr val="black"/>
                </a:solidFill>
              </a:rPr>
              <a:t> Memory Dump. </a:t>
            </a:r>
            <a:br>
              <a:rPr lang="de-DE" sz="2000" dirty="0">
                <a:solidFill>
                  <a:prstClr val="black"/>
                </a:solidFill>
              </a:rPr>
            </a:br>
            <a:r>
              <a:rPr lang="de-DE" sz="2000" dirty="0">
                <a:solidFill>
                  <a:prstClr val="black"/>
                </a:solidFill>
              </a:rPr>
              <a:t>The </a:t>
            </a:r>
            <a:r>
              <a:rPr lang="de-DE" sz="2000" dirty="0" err="1">
                <a:solidFill>
                  <a:prstClr val="black"/>
                </a:solidFill>
              </a:rPr>
              <a:t>pdb</a:t>
            </a:r>
            <a:r>
              <a:rPr lang="de-DE" sz="2000" dirty="0">
                <a:solidFill>
                  <a:prstClr val="black"/>
                </a:solidFill>
              </a:rPr>
              <a:t> </a:t>
            </a:r>
            <a:r>
              <a:rPr lang="de-DE" sz="2000" dirty="0" err="1">
                <a:solidFill>
                  <a:prstClr val="black"/>
                </a:solidFill>
              </a:rPr>
              <a:t>file</a:t>
            </a:r>
            <a:r>
              <a:rPr lang="de-DE" sz="2000" dirty="0">
                <a:solidFill>
                  <a:prstClr val="black"/>
                </a:solidFill>
              </a:rPr>
              <a:t> </a:t>
            </a:r>
            <a:r>
              <a:rPr lang="de-DE" sz="2000" dirty="0" err="1">
                <a:solidFill>
                  <a:prstClr val="black"/>
                </a:solidFill>
              </a:rPr>
              <a:t>is</a:t>
            </a:r>
            <a:r>
              <a:rPr lang="de-DE" sz="2000" dirty="0">
                <a:solidFill>
                  <a:prstClr val="black"/>
                </a:solidFill>
              </a:rPr>
              <a:t> </a:t>
            </a:r>
            <a:r>
              <a:rPr lang="de-DE" sz="2000" dirty="0" err="1">
                <a:solidFill>
                  <a:prstClr val="black"/>
                </a:solidFill>
              </a:rPr>
              <a:t>recreated</a:t>
            </a:r>
            <a:r>
              <a:rPr lang="de-DE" sz="2000" dirty="0">
                <a:solidFill>
                  <a:prstClr val="black"/>
                </a:solidFill>
              </a:rPr>
              <a:t> on </a:t>
            </a:r>
            <a:r>
              <a:rPr lang="de-DE" sz="2000" dirty="0" err="1">
                <a:solidFill>
                  <a:prstClr val="black"/>
                </a:solidFill>
              </a:rPr>
              <a:t>the</a:t>
            </a:r>
            <a:r>
              <a:rPr lang="de-DE" sz="2000" dirty="0">
                <a:solidFill>
                  <a:prstClr val="black"/>
                </a:solidFill>
              </a:rPr>
              <a:t> </a:t>
            </a:r>
            <a:r>
              <a:rPr lang="de-DE" sz="2000" dirty="0" err="1">
                <a:solidFill>
                  <a:prstClr val="black"/>
                </a:solidFill>
              </a:rPr>
              <a:t>fly</a:t>
            </a:r>
            <a:r>
              <a:rPr lang="de-DE" sz="2000" dirty="0">
                <a:solidFill>
                  <a:prstClr val="black"/>
                </a:solidFill>
              </a:rPr>
              <a:t>. </a:t>
            </a:r>
            <a:r>
              <a:rPr lang="de-DE" sz="1400" dirty="0">
                <a:solidFill>
                  <a:prstClr val="black"/>
                </a:solidFill>
              </a:rPr>
              <a:t>(Not in </a:t>
            </a:r>
            <a:r>
              <a:rPr lang="de-DE" sz="1400" dirty="0" err="1">
                <a:solidFill>
                  <a:prstClr val="black"/>
                </a:solidFill>
              </a:rPr>
              <a:t>memory</a:t>
            </a:r>
            <a:r>
              <a:rPr lang="de-DE" sz="1400" dirty="0">
                <a:solidFill>
                  <a:prstClr val="black"/>
                </a:solidFill>
              </a:rPr>
              <a:t> </a:t>
            </a:r>
            <a:r>
              <a:rPr lang="de-DE" sz="1400" dirty="0" err="1">
                <a:solidFill>
                  <a:prstClr val="black"/>
                </a:solidFill>
              </a:rPr>
              <a:t>dump</a:t>
            </a:r>
            <a:r>
              <a:rPr lang="de-DE" sz="1400" dirty="0">
                <a:solidFill>
                  <a:prstClr val="black"/>
                </a:solidFill>
              </a:rPr>
              <a:t> </a:t>
            </a:r>
            <a:r>
              <a:rPr lang="de-DE" sz="1400" dirty="0" err="1">
                <a:solidFill>
                  <a:prstClr val="black"/>
                </a:solidFill>
              </a:rPr>
              <a:t>without</a:t>
            </a:r>
            <a:r>
              <a:rPr lang="de-DE" sz="1400" dirty="0">
                <a:solidFill>
                  <a:prstClr val="black"/>
                </a:solidFill>
              </a:rPr>
              <a:t> </a:t>
            </a:r>
            <a:r>
              <a:rPr lang="de-DE" sz="1400" dirty="0" err="1">
                <a:solidFill>
                  <a:prstClr val="black"/>
                </a:solidFill>
              </a:rPr>
              <a:t>memory</a:t>
            </a:r>
            <a:r>
              <a:rPr lang="de-DE" sz="1400" dirty="0">
                <a:solidFill>
                  <a:prstClr val="black"/>
                </a:solidFill>
              </a:rPr>
              <a:t>.)</a:t>
            </a:r>
            <a:endParaRPr lang="de-DE" sz="1400" b="1"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lang="de-DE" sz="2000" b="1" dirty="0">
                <a:solidFill>
                  <a:prstClr val="black"/>
                </a:solidFill>
              </a:rPr>
              <a:t>Option 2:</a:t>
            </a:r>
            <a:br>
              <a:rPr kumimoji="0" lang="de-DE" sz="2000" b="0" u="none" strike="noStrike" kern="1200" cap="none" spc="0" normalizeH="0" baseline="0" dirty="0">
                <a:ln>
                  <a:noFill/>
                </a:ln>
                <a:solidFill>
                  <a:prstClr val="black"/>
                </a:solidFill>
                <a:effectLst/>
                <a:uLnTx/>
                <a:uFillTx/>
                <a:latin typeface="+mn-lt"/>
                <a:ea typeface="+mn-ea"/>
                <a:cs typeface="+mn-cs"/>
              </a:rPr>
            </a:br>
            <a:r>
              <a:rPr kumimoji="0" lang="de-DE" sz="2000" b="0" u="none" strike="noStrike" kern="1200" cap="none" spc="0" normalizeH="0" baseline="0" dirty="0" err="1">
                <a:ln>
                  <a:noFill/>
                </a:ln>
                <a:solidFill>
                  <a:prstClr val="black"/>
                </a:solidFill>
                <a:effectLst/>
                <a:uLnTx/>
                <a:uFillTx/>
                <a:latin typeface="+mn-lt"/>
                <a:ea typeface="+mn-ea"/>
                <a:cs typeface="+mn-cs"/>
              </a:rPr>
              <a:t>Showing</a:t>
            </a:r>
            <a:r>
              <a:rPr kumimoji="0" lang="de-DE" sz="2000" b="0" u="none" strike="noStrike" kern="1200" cap="none" spc="0" normalizeH="0" baseline="0" dirty="0">
                <a:ln>
                  <a:noFill/>
                </a:ln>
                <a:solidFill>
                  <a:prstClr val="black"/>
                </a:solidFill>
                <a:effectLst/>
                <a:uLnTx/>
                <a:uFillTx/>
                <a:latin typeface="+mn-lt"/>
                <a:ea typeface="+mn-ea"/>
                <a:cs typeface="+mn-cs"/>
              </a:rPr>
              <a:t> source code </a:t>
            </a:r>
            <a:r>
              <a:rPr kumimoji="0" lang="de-DE" sz="2000" b="0" u="none" strike="noStrike" kern="1200" cap="none" spc="0" normalizeH="0" baseline="0" dirty="0" err="1">
                <a:ln>
                  <a:noFill/>
                </a:ln>
                <a:solidFill>
                  <a:prstClr val="black"/>
                </a:solidFill>
                <a:effectLst/>
                <a:uLnTx/>
                <a:uFillTx/>
                <a:latin typeface="+mn-lt"/>
                <a:ea typeface="+mn-ea"/>
                <a:cs typeface="+mn-cs"/>
              </a:rPr>
              <a:t>when</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analyzing</a:t>
            </a:r>
            <a:r>
              <a:rPr kumimoji="0" lang="de-DE" sz="2000" b="0" u="none" strike="noStrike" kern="1200" cap="none" spc="0" normalizeH="0" baseline="0" dirty="0">
                <a:ln>
                  <a:noFill/>
                </a:ln>
                <a:solidFill>
                  <a:prstClr val="black"/>
                </a:solidFill>
                <a:effectLst/>
                <a:uLnTx/>
                <a:uFillTx/>
                <a:latin typeface="+mn-lt"/>
                <a:ea typeface="+mn-ea"/>
                <a:cs typeface="+mn-cs"/>
              </a:rPr>
              <a:t> a </a:t>
            </a:r>
            <a:r>
              <a:rPr kumimoji="0" lang="de-DE" sz="2000" b="0" u="none" strike="noStrike" kern="1200" cap="none" spc="0" normalizeH="0" baseline="0" dirty="0" err="1">
                <a:ln>
                  <a:noFill/>
                </a:ln>
                <a:solidFill>
                  <a:prstClr val="black"/>
                </a:solidFill>
                <a:effectLst/>
                <a:uLnTx/>
                <a:uFillTx/>
                <a:latin typeface="+mn-lt"/>
                <a:ea typeface="+mn-ea"/>
                <a:cs typeface="+mn-cs"/>
              </a:rPr>
              <a:t>memory</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dump</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is</a:t>
            </a:r>
            <a:r>
              <a:rPr kumimoji="0" lang="de-DE" sz="2000" b="0" u="none" strike="noStrike" kern="1200" cap="none" spc="0" normalizeH="0" baseline="0" dirty="0">
                <a:ln>
                  <a:noFill/>
                </a:ln>
                <a:solidFill>
                  <a:prstClr val="black"/>
                </a:solidFill>
                <a:effectLst/>
                <a:uLnTx/>
                <a:uFillTx/>
                <a:latin typeface="+mn-lt"/>
                <a:ea typeface="+mn-ea"/>
                <a:cs typeface="+mn-cs"/>
              </a:rPr>
              <a:t> possible </a:t>
            </a:r>
            <a:r>
              <a:rPr kumimoji="0" lang="de-DE" sz="2000" b="0" u="none" strike="noStrike" kern="1200" cap="none" spc="0" normalizeH="0" baseline="0" dirty="0" err="1">
                <a:ln>
                  <a:noFill/>
                </a:ln>
                <a:solidFill>
                  <a:prstClr val="black"/>
                </a:solidFill>
                <a:effectLst/>
                <a:uLnTx/>
                <a:uFillTx/>
                <a:latin typeface="+mn-lt"/>
                <a:ea typeface="+mn-ea"/>
                <a:cs typeface="+mn-cs"/>
              </a:rPr>
              <a:t>if</a:t>
            </a:r>
            <a:r>
              <a:rPr kumimoji="0" lang="de-DE" sz="2000" b="0" u="none" strike="noStrike" kern="1200" cap="none" spc="0" normalizeH="0" baseline="0" dirty="0">
                <a:ln>
                  <a:noFill/>
                </a:ln>
                <a:solidFill>
                  <a:prstClr val="black"/>
                </a:solidFill>
                <a:effectLst/>
                <a:uLnTx/>
                <a:uFillTx/>
                <a:latin typeface="+mn-lt"/>
                <a:ea typeface="+mn-ea"/>
                <a:cs typeface="+mn-cs"/>
              </a:rPr>
              <a:t>:</a:t>
            </a:r>
            <a:endParaRPr lang="de-DE" sz="2000" dirty="0">
              <a:solidFill>
                <a:prstClr val="black"/>
              </a:solidFill>
            </a:endParaRPr>
          </a:p>
          <a:p>
            <a:pPr marL="914400" lvl="1" indent="-457200">
              <a:lnSpc>
                <a:spcPct val="90000"/>
              </a:lnSpc>
              <a:spcBef>
                <a:spcPts val="400"/>
              </a:spcBef>
              <a:spcAft>
                <a:spcPts val="400"/>
              </a:spcAft>
              <a:buFont typeface="+mj-lt"/>
              <a:buAutoNum type="arabicPeriod"/>
            </a:pPr>
            <a:r>
              <a:rPr lang="de-DE" sz="2000" dirty="0">
                <a:solidFill>
                  <a:prstClr val="black"/>
                </a:solidFill>
              </a:rPr>
              <a:t>The </a:t>
            </a:r>
            <a:r>
              <a:rPr lang="de-DE" sz="2000" dirty="0" err="1">
                <a:solidFill>
                  <a:prstClr val="black"/>
                </a:solidFill>
              </a:rPr>
              <a:t>exact</a:t>
            </a:r>
            <a:r>
              <a:rPr lang="de-DE" sz="2000" dirty="0">
                <a:solidFill>
                  <a:prstClr val="black"/>
                </a:solidFill>
              </a:rPr>
              <a:t> source code </a:t>
            </a:r>
            <a:r>
              <a:rPr lang="de-DE" sz="2000" dirty="0" err="1">
                <a:solidFill>
                  <a:prstClr val="black"/>
                </a:solidFill>
              </a:rPr>
              <a:t>must</a:t>
            </a:r>
            <a:r>
              <a:rPr lang="de-DE" sz="2000" dirty="0">
                <a:solidFill>
                  <a:prstClr val="black"/>
                </a:solidFill>
              </a:rPr>
              <a:t> </a:t>
            </a:r>
            <a:r>
              <a:rPr lang="de-DE" sz="2000" dirty="0" err="1">
                <a:solidFill>
                  <a:prstClr val="black"/>
                </a:solidFill>
              </a:rPr>
              <a:t>be</a:t>
            </a:r>
            <a:r>
              <a:rPr lang="de-DE" sz="2000" dirty="0">
                <a:solidFill>
                  <a:prstClr val="black"/>
                </a:solidFill>
              </a:rPr>
              <a:t> </a:t>
            </a:r>
            <a:r>
              <a:rPr lang="de-DE" sz="2000" dirty="0" err="1">
                <a:solidFill>
                  <a:prstClr val="black"/>
                </a:solidFill>
              </a:rPr>
              <a:t>available</a:t>
            </a:r>
            <a:endParaRPr lang="de-DE" sz="2000" dirty="0">
              <a:solidFill>
                <a:prstClr val="black"/>
              </a:solidFill>
            </a:endParaRPr>
          </a:p>
          <a:p>
            <a:pPr marL="914400" lvl="1" indent="-457200">
              <a:lnSpc>
                <a:spcPct val="90000"/>
              </a:lnSpc>
              <a:spcBef>
                <a:spcPts val="400"/>
              </a:spcBef>
              <a:spcAft>
                <a:spcPts val="400"/>
              </a:spcAft>
              <a:buFont typeface="+mj-lt"/>
              <a:buAutoNum type="arabicPeriod"/>
            </a:pPr>
            <a:r>
              <a:rPr lang="de-DE" sz="2000" dirty="0">
                <a:solidFill>
                  <a:prstClr val="black"/>
                </a:solidFill>
              </a:rPr>
              <a:t>Symbol </a:t>
            </a:r>
            <a:r>
              <a:rPr lang="de-DE" sz="2000" dirty="0" err="1">
                <a:solidFill>
                  <a:prstClr val="black"/>
                </a:solidFill>
              </a:rPr>
              <a:t>files</a:t>
            </a:r>
            <a:r>
              <a:rPr lang="de-DE" sz="2000" dirty="0">
                <a:solidFill>
                  <a:prstClr val="black"/>
                </a:solidFill>
              </a:rPr>
              <a:t> (PDB = </a:t>
            </a:r>
            <a:r>
              <a:rPr lang="de-DE" sz="2000" dirty="0" err="1">
                <a:solidFill>
                  <a:prstClr val="black"/>
                </a:solidFill>
              </a:rPr>
              <a:t>program</a:t>
            </a:r>
            <a:r>
              <a:rPr lang="de-DE" sz="2000" dirty="0">
                <a:solidFill>
                  <a:prstClr val="black"/>
                </a:solidFill>
              </a:rPr>
              <a:t> </a:t>
            </a:r>
            <a:r>
              <a:rPr lang="de-DE" sz="2000" dirty="0" err="1">
                <a:solidFill>
                  <a:prstClr val="black"/>
                </a:solidFill>
              </a:rPr>
              <a:t>database</a:t>
            </a:r>
            <a:r>
              <a:rPr lang="de-DE" sz="2000" dirty="0">
                <a:solidFill>
                  <a:prstClr val="black"/>
                </a:solidFill>
              </a:rPr>
              <a:t>) </a:t>
            </a:r>
            <a:r>
              <a:rPr lang="de-DE" sz="2000" dirty="0" err="1">
                <a:solidFill>
                  <a:prstClr val="black"/>
                </a:solidFill>
              </a:rPr>
              <a:t>must</a:t>
            </a:r>
            <a:r>
              <a:rPr lang="de-DE" sz="2000" dirty="0">
                <a:solidFill>
                  <a:prstClr val="black"/>
                </a:solidFill>
              </a:rPr>
              <a:t> </a:t>
            </a:r>
            <a:r>
              <a:rPr lang="de-DE" sz="2000" dirty="0" err="1">
                <a:solidFill>
                  <a:prstClr val="black"/>
                </a:solidFill>
              </a:rPr>
              <a:t>be</a:t>
            </a:r>
            <a:r>
              <a:rPr lang="de-DE" sz="2000" dirty="0">
                <a:solidFill>
                  <a:prstClr val="black"/>
                </a:solidFill>
              </a:rPr>
              <a:t> </a:t>
            </a:r>
            <a:r>
              <a:rPr lang="de-DE" sz="2000" dirty="0" err="1">
                <a:solidFill>
                  <a:prstClr val="black"/>
                </a:solidFill>
              </a:rPr>
              <a:t>available</a:t>
            </a:r>
            <a:r>
              <a:rPr lang="de-DE" sz="2000" dirty="0">
                <a:solidFill>
                  <a:prstClr val="black"/>
                </a:solidFill>
              </a:rPr>
              <a:t> </a:t>
            </a:r>
            <a:r>
              <a:rPr lang="de-DE" sz="2000" dirty="0" err="1">
                <a:solidFill>
                  <a:prstClr val="black"/>
                </a:solidFill>
              </a:rPr>
              <a:t>to</a:t>
            </a:r>
            <a:r>
              <a:rPr lang="de-DE" sz="2000" dirty="0">
                <a:solidFill>
                  <a:prstClr val="black"/>
                </a:solidFill>
              </a:rPr>
              <a:t> </a:t>
            </a:r>
            <a:r>
              <a:rPr lang="de-DE" sz="2000" dirty="0" err="1">
                <a:solidFill>
                  <a:prstClr val="black"/>
                </a:solidFill>
              </a:rPr>
              <a:t>map</a:t>
            </a:r>
            <a:r>
              <a:rPr lang="de-DE" sz="2000" dirty="0">
                <a:solidFill>
                  <a:prstClr val="black"/>
                </a:solidFill>
              </a:rPr>
              <a:t> </a:t>
            </a:r>
            <a:br>
              <a:rPr lang="de-DE" sz="2000" dirty="0">
                <a:solidFill>
                  <a:prstClr val="black"/>
                </a:solidFill>
              </a:rPr>
            </a:br>
            <a:r>
              <a:rPr lang="de-DE" sz="2000" dirty="0">
                <a:solidFill>
                  <a:prstClr val="black"/>
                </a:solidFill>
              </a:rPr>
              <a:t>IL code back </a:t>
            </a:r>
            <a:r>
              <a:rPr lang="de-DE" sz="2000" dirty="0" err="1">
                <a:solidFill>
                  <a:prstClr val="black"/>
                </a:solidFill>
              </a:rPr>
              <a:t>to</a:t>
            </a:r>
            <a:r>
              <a:rPr lang="de-DE" sz="2000" dirty="0">
                <a:solidFill>
                  <a:prstClr val="black"/>
                </a:solidFill>
              </a:rPr>
              <a:t> source code </a:t>
            </a:r>
            <a:r>
              <a:rPr lang="de-DE" sz="2000" dirty="0" err="1">
                <a:solidFill>
                  <a:prstClr val="black"/>
                </a:solidFill>
              </a:rPr>
              <a:t>lines</a:t>
            </a:r>
            <a:endParaRPr lang="de-DE" sz="2000" dirty="0">
              <a:solidFill>
                <a:prstClr val="black"/>
              </a:solidFill>
            </a:endParaRPr>
          </a:p>
          <a:p>
            <a:pPr marL="914400" lvl="1" indent="-457200">
              <a:lnSpc>
                <a:spcPct val="90000"/>
              </a:lnSpc>
              <a:spcBef>
                <a:spcPts val="400"/>
              </a:spcBef>
              <a:spcAft>
                <a:spcPts val="400"/>
              </a:spcAft>
              <a:buFont typeface="+mj-lt"/>
              <a:buAutoNum type="arabicPeriod"/>
            </a:pPr>
            <a:r>
              <a:rPr lang="de-DE" sz="2000" dirty="0" err="1">
                <a:solidFill>
                  <a:prstClr val="black"/>
                </a:solidFill>
              </a:rPr>
              <a:t>Better</a:t>
            </a:r>
            <a:r>
              <a:rPr lang="de-DE" sz="2000" dirty="0">
                <a:solidFill>
                  <a:prstClr val="black"/>
                </a:solidFill>
              </a:rPr>
              <a:t> </a:t>
            </a:r>
            <a:r>
              <a:rPr lang="de-DE" sz="2000" dirty="0" err="1">
                <a:solidFill>
                  <a:prstClr val="black"/>
                </a:solidFill>
              </a:rPr>
              <a:t>results</a:t>
            </a:r>
            <a:r>
              <a:rPr lang="de-DE" sz="2000" dirty="0">
                <a:solidFill>
                  <a:prstClr val="black"/>
                </a:solidFill>
              </a:rPr>
              <a:t> </a:t>
            </a:r>
            <a:r>
              <a:rPr lang="de-DE" sz="2000" dirty="0" err="1">
                <a:solidFill>
                  <a:prstClr val="black"/>
                </a:solidFill>
              </a:rPr>
              <a:t>when</a:t>
            </a:r>
            <a:r>
              <a:rPr lang="de-DE" sz="2000" dirty="0">
                <a:solidFill>
                  <a:prstClr val="black"/>
                </a:solidFill>
              </a:rPr>
              <a:t> code was not JIT </a:t>
            </a:r>
            <a:r>
              <a:rPr lang="de-DE" sz="2000" dirty="0" err="1">
                <a:solidFill>
                  <a:prstClr val="black"/>
                </a:solidFill>
              </a:rPr>
              <a:t>optimized</a:t>
            </a:r>
            <a:r>
              <a:rPr lang="de-DE" sz="2000" dirty="0">
                <a:solidFill>
                  <a:prstClr val="black"/>
                </a:solidFill>
              </a:rPr>
              <a:t>.</a:t>
            </a:r>
          </a:p>
          <a:p>
            <a:pPr marL="171450" indent="-171450">
              <a:lnSpc>
                <a:spcPct val="90000"/>
              </a:lnSpc>
              <a:spcBef>
                <a:spcPts val="400"/>
              </a:spcBef>
              <a:spcAft>
                <a:spcPts val="400"/>
              </a:spcAft>
              <a:buFont typeface="Arial" panose="020B0604020202020204" pitchFamily="34" charset="0"/>
              <a:buChar char="•"/>
            </a:pPr>
            <a:r>
              <a:rPr lang="de-DE" sz="2000" b="1" dirty="0">
                <a:solidFill>
                  <a:schemeClr val="bg1">
                    <a:lumMod val="75000"/>
                  </a:schemeClr>
                </a:solidFill>
              </a:rPr>
              <a:t>Option 3 </a:t>
            </a:r>
            <a:br>
              <a:rPr lang="de-DE" sz="2000" dirty="0">
                <a:solidFill>
                  <a:schemeClr val="bg1">
                    <a:lumMod val="75000"/>
                  </a:schemeClr>
                </a:solidFill>
              </a:rPr>
            </a:br>
            <a:r>
              <a:rPr lang="de-DE" sz="2000" dirty="0">
                <a:solidFill>
                  <a:schemeClr val="bg1">
                    <a:lumMod val="75000"/>
                  </a:schemeClr>
                </a:solidFill>
              </a:rPr>
              <a:t>Source Link (-&gt; Debugging 3rd Party Libraries)</a:t>
            </a:r>
          </a:p>
          <a:p>
            <a:pPr marL="171450" indent="-171450">
              <a:lnSpc>
                <a:spcPct val="90000"/>
              </a:lnSpc>
              <a:spcBef>
                <a:spcPts val="400"/>
              </a:spcBef>
              <a:spcAft>
                <a:spcPts val="400"/>
              </a:spcAft>
              <a:buFont typeface="Arial" panose="020B0604020202020204" pitchFamily="34" charset="0"/>
              <a:buChar char="•"/>
            </a:pPr>
            <a:endParaRPr lang="de-DE" sz="2000" dirty="0">
              <a:solidFill>
                <a:prstClr val="black"/>
              </a:solidFill>
            </a:endParaRPr>
          </a:p>
          <a:p>
            <a:pPr lvl="1">
              <a:lnSpc>
                <a:spcPct val="90000"/>
              </a:lnSpc>
              <a:spcBef>
                <a:spcPts val="400"/>
              </a:spcBef>
              <a:spcAft>
                <a:spcPts val="400"/>
              </a:spcAft>
            </a:pP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40605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0E912C9-40FF-4F3F-8214-DE228A93D625}"/>
              </a:ext>
            </a:extLst>
          </p:cNvPr>
          <p:cNvSpPr>
            <a:spLocks noGrp="1"/>
          </p:cNvSpPr>
          <p:nvPr>
            <p:ph type="body" sz="quarter" idx="17"/>
          </p:nvPr>
        </p:nvSpPr>
        <p:spPr/>
        <p:txBody>
          <a:bodyPr/>
          <a:lstStyle/>
          <a:p>
            <a:endParaRPr lang="en-US" dirty="0"/>
          </a:p>
        </p:txBody>
      </p:sp>
      <p:sp>
        <p:nvSpPr>
          <p:cNvPr id="6" name="Title 5">
            <a:extLst>
              <a:ext uri="{FF2B5EF4-FFF2-40B4-BE49-F238E27FC236}">
                <a16:creationId xmlns:a16="http://schemas.microsoft.com/office/drawing/2014/main" id="{CE2311A1-444B-4EA3-BB2D-929846186438}"/>
              </a:ext>
            </a:extLst>
          </p:cNvPr>
          <p:cNvSpPr>
            <a:spLocks noGrp="1"/>
          </p:cNvSpPr>
          <p:nvPr>
            <p:ph type="title"/>
          </p:nvPr>
        </p:nvSpPr>
        <p:spPr/>
        <p:txBody>
          <a:bodyPr/>
          <a:lstStyle/>
          <a:p>
            <a:r>
              <a:rPr lang="de-DE" dirty="0"/>
              <a:t>Memory </a:t>
            </a:r>
            <a:r>
              <a:rPr lang="de-DE" dirty="0" err="1"/>
              <a:t>dumps</a:t>
            </a:r>
            <a:endParaRPr lang="en-US" dirty="0"/>
          </a:p>
        </p:txBody>
      </p:sp>
      <p:sp>
        <p:nvSpPr>
          <p:cNvPr id="5" name="Footer Placeholder 4">
            <a:extLst>
              <a:ext uri="{FF2B5EF4-FFF2-40B4-BE49-F238E27FC236}">
                <a16:creationId xmlns:a16="http://schemas.microsoft.com/office/drawing/2014/main" id="{D7BDC97F-0845-4A88-B9A8-B940B2EEEDF5}"/>
              </a:ext>
            </a:extLst>
          </p:cNvPr>
          <p:cNvSpPr>
            <a:spLocks noGrp="1"/>
          </p:cNvSpPr>
          <p:nvPr>
            <p:ph type="ftr" sz="quarter" idx="18"/>
          </p:nvPr>
        </p:nvSpPr>
        <p:spPr/>
        <p:txBody>
          <a:bodyPr/>
          <a:lstStyle/>
          <a:p>
            <a:r>
              <a:rPr lang="en-US" noProof="0" dirty="0"/>
              <a:t>Presentation Title | Author | Updated August 2019 |</a:t>
            </a:r>
          </a:p>
        </p:txBody>
      </p:sp>
      <p:sp>
        <p:nvSpPr>
          <p:cNvPr id="3" name="Slide Number Placeholder 2">
            <a:extLst>
              <a:ext uri="{FF2B5EF4-FFF2-40B4-BE49-F238E27FC236}">
                <a16:creationId xmlns:a16="http://schemas.microsoft.com/office/drawing/2014/main" id="{473C31E8-9A20-480E-8DC5-5719F596B6AF}"/>
              </a:ext>
            </a:extLst>
          </p:cNvPr>
          <p:cNvSpPr>
            <a:spLocks noGrp="1"/>
          </p:cNvSpPr>
          <p:nvPr>
            <p:ph type="sldNum" sz="quarter" idx="19"/>
          </p:nvPr>
        </p:nvSpPr>
        <p:spPr/>
        <p:txBody>
          <a:bodyPr/>
          <a:lstStyle/>
          <a:p>
            <a:fld id="{B1CECB9D-DB36-4911-8D16-802F277BF7AF}" type="slidenum">
              <a:rPr lang="en-US" noProof="0" smtClean="0"/>
              <a:pPr/>
              <a:t>16</a:t>
            </a:fld>
            <a:r>
              <a:rPr lang="en-US" noProof="0" dirty="0"/>
              <a:t>     M&amp;M Software GmbH</a:t>
            </a:r>
          </a:p>
        </p:txBody>
      </p:sp>
      <p:sp>
        <p:nvSpPr>
          <p:cNvPr id="11" name="TextBox 10">
            <a:extLst>
              <a:ext uri="{FF2B5EF4-FFF2-40B4-BE49-F238E27FC236}">
                <a16:creationId xmlns:a16="http://schemas.microsoft.com/office/drawing/2014/main" id="{2B43349F-886D-4EFE-8B6F-A3E6F92569B6}"/>
              </a:ext>
            </a:extLst>
          </p:cNvPr>
          <p:cNvSpPr txBox="1"/>
          <p:nvPr/>
        </p:nvSpPr>
        <p:spPr bwMode="gray">
          <a:xfrm>
            <a:off x="1670596" y="2534890"/>
            <a:ext cx="5802808" cy="648072"/>
          </a:xfrm>
          <a:prstGeom prst="rect">
            <a:avLst/>
          </a:prstGeom>
        </p:spPr>
        <p:txBody>
          <a:bodyPr vert="horz" wrap="none" lIns="0" tIns="0" rIns="0" bIns="0" rtlCol="0" anchor="ctr">
            <a:noAutofit/>
          </a:bodyPr>
          <a:lstStyle/>
          <a:p>
            <a:pPr marR="0" algn="ctr" defTabSz="914400" rtl="0" eaLnBrk="1" fontAlgn="auto" latinLnBrk="0" hangingPunct="1">
              <a:lnSpc>
                <a:spcPct val="90000"/>
              </a:lnSpc>
              <a:spcBef>
                <a:spcPts val="400"/>
              </a:spcBef>
              <a:spcAft>
                <a:spcPts val="400"/>
              </a:spcAft>
              <a:tabLst/>
            </a:pPr>
            <a:r>
              <a:rPr kumimoji="0" lang="de-DE" sz="3600" b="0" i="0" u="none" strike="noStrike" kern="1200" cap="none" spc="0" normalizeH="0" baseline="0" dirty="0">
                <a:ln>
                  <a:noFill/>
                </a:ln>
                <a:solidFill>
                  <a:prstClr val="black"/>
                </a:solidFill>
                <a:effectLst/>
                <a:uLnTx/>
                <a:uFillTx/>
                <a:latin typeface="+mn-lt"/>
                <a:ea typeface="+mn-ea"/>
                <a:cs typeface="+mn-cs"/>
              </a:rPr>
              <a:t>Debugging </a:t>
            </a:r>
            <a:r>
              <a:rPr kumimoji="0" lang="de-DE" sz="3600" b="0" i="0" u="none" strike="noStrike" kern="1200" cap="none" spc="0" normalizeH="0" baseline="0" dirty="0" err="1">
                <a:ln>
                  <a:noFill/>
                </a:ln>
                <a:solidFill>
                  <a:prstClr val="black"/>
                </a:solidFill>
                <a:effectLst/>
                <a:uLnTx/>
                <a:uFillTx/>
                <a:latin typeface="+mn-lt"/>
                <a:ea typeface="+mn-ea"/>
                <a:cs typeface="+mn-cs"/>
              </a:rPr>
              <a:t>into</a:t>
            </a:r>
            <a:r>
              <a:rPr kumimoji="0" lang="de-DE" sz="3600" b="0" i="0" u="none" strike="noStrike" kern="1200" cap="none" spc="0" normalizeH="0" baseline="0" dirty="0">
                <a:ln>
                  <a:noFill/>
                </a:ln>
                <a:solidFill>
                  <a:prstClr val="black"/>
                </a:solidFill>
                <a:effectLst/>
                <a:uLnTx/>
                <a:uFillTx/>
                <a:latin typeface="+mn-lt"/>
                <a:ea typeface="+mn-ea"/>
                <a:cs typeface="+mn-cs"/>
              </a:rPr>
              <a:t> 3rd </a:t>
            </a:r>
            <a:r>
              <a:rPr kumimoji="0" lang="de-DE" sz="3600" b="0" i="0" u="none" strike="noStrike" kern="1200" cap="none" spc="0" normalizeH="0" baseline="0" dirty="0" err="1">
                <a:ln>
                  <a:noFill/>
                </a:ln>
                <a:solidFill>
                  <a:prstClr val="black"/>
                </a:solidFill>
                <a:effectLst/>
                <a:uLnTx/>
                <a:uFillTx/>
                <a:latin typeface="+mn-lt"/>
                <a:ea typeface="+mn-ea"/>
                <a:cs typeface="+mn-cs"/>
              </a:rPr>
              <a:t>party</a:t>
            </a:r>
            <a:r>
              <a:rPr kumimoji="0" lang="de-DE" sz="3600" b="0" i="0" u="none" strike="noStrike" kern="1200" cap="none" spc="0" normalizeH="0" baseline="0" dirty="0">
                <a:ln>
                  <a:noFill/>
                </a:ln>
                <a:solidFill>
                  <a:prstClr val="black"/>
                </a:solidFill>
                <a:effectLst/>
                <a:uLnTx/>
                <a:uFillTx/>
                <a:latin typeface="+mn-lt"/>
                <a:ea typeface="+mn-ea"/>
                <a:cs typeface="+mn-cs"/>
              </a:rPr>
              <a:t> code</a:t>
            </a:r>
          </a:p>
          <a:p>
            <a:pPr marR="0" algn="ctr" defTabSz="914400" rtl="0" eaLnBrk="1" fontAlgn="auto" latinLnBrk="0" hangingPunct="1">
              <a:lnSpc>
                <a:spcPct val="90000"/>
              </a:lnSpc>
              <a:spcBef>
                <a:spcPts val="400"/>
              </a:spcBef>
              <a:spcAft>
                <a:spcPts val="400"/>
              </a:spcAft>
              <a:tabLst/>
            </a:pPr>
            <a:r>
              <a:rPr lang="de-DE" dirty="0">
                <a:solidFill>
                  <a:prstClr val="black"/>
                </a:solidFill>
              </a:rPr>
              <a:t>(nuget Pakete mit Source Link Unterstützung,</a:t>
            </a:r>
          </a:p>
          <a:p>
            <a:pPr marR="0" algn="ctr" defTabSz="914400" rtl="0" eaLnBrk="1" fontAlgn="auto" latinLnBrk="0" hangingPunct="1">
              <a:lnSpc>
                <a:spcPct val="90000"/>
              </a:lnSpc>
              <a:spcBef>
                <a:spcPts val="400"/>
              </a:spcBef>
              <a:spcAft>
                <a:spcPts val="400"/>
              </a:spcAft>
              <a:tabLst/>
            </a:pPr>
            <a:r>
              <a:rPr lang="de-DE" dirty="0">
                <a:solidFill>
                  <a:prstClr val="black"/>
                </a:solidFill>
              </a:rPr>
              <a:t>Beispiel </a:t>
            </a:r>
            <a:r>
              <a:rPr lang="de-DE" dirty="0" err="1">
                <a:solidFill>
                  <a:prstClr val="black"/>
                </a:solidFill>
              </a:rPr>
              <a:t>prism</a:t>
            </a:r>
            <a:r>
              <a:rPr lang="de-DE" dirty="0">
                <a:solidFill>
                  <a:prstClr val="black"/>
                </a:solidFill>
              </a:rPr>
              <a:t>)</a:t>
            </a:r>
            <a:endParaRPr kumimoji="0" lang="en-US" b="0"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76995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17</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Topics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457200" indent="-457200">
              <a:lnSpc>
                <a:spcPct val="90000"/>
              </a:lnSpc>
              <a:spcBef>
                <a:spcPts val="400"/>
              </a:spcBef>
              <a:spcAft>
                <a:spcPts val="400"/>
              </a:spcAft>
              <a:buFont typeface="+mj-lt"/>
              <a:buAutoNum type="arabicPeriod"/>
            </a:pPr>
            <a:r>
              <a:rPr lang="de-DE" sz="2000" dirty="0">
                <a:solidFill>
                  <a:prstClr val="black"/>
                </a:solidFill>
              </a:rPr>
              <a:t>Review PDB Files and </a:t>
            </a:r>
            <a:r>
              <a:rPr lang="de-DE" sz="2000" dirty="0" err="1">
                <a:solidFill>
                  <a:prstClr val="black"/>
                </a:solidFill>
              </a:rPr>
              <a:t>problems</a:t>
            </a:r>
            <a:r>
              <a:rPr lang="de-DE" sz="2000" dirty="0">
                <a:solidFill>
                  <a:prstClr val="black"/>
                </a:solidFill>
              </a:rPr>
              <a:t> </a:t>
            </a:r>
            <a:r>
              <a:rPr lang="de-DE" sz="2000" dirty="0" err="1">
                <a:solidFill>
                  <a:prstClr val="black"/>
                </a:solidFill>
              </a:rPr>
              <a:t>with</a:t>
            </a:r>
            <a:r>
              <a:rPr lang="de-DE" sz="2000" dirty="0">
                <a:solidFill>
                  <a:prstClr val="black"/>
                </a:solidFill>
              </a:rPr>
              <a:t> </a:t>
            </a:r>
            <a:r>
              <a:rPr lang="de-DE" sz="2000" dirty="0" err="1">
                <a:solidFill>
                  <a:prstClr val="black"/>
                </a:solidFill>
              </a:rPr>
              <a:t>optimized</a:t>
            </a:r>
            <a:r>
              <a:rPr lang="de-DE" sz="2000" dirty="0">
                <a:solidFill>
                  <a:prstClr val="black"/>
                </a:solidFill>
              </a:rPr>
              <a:t> release code</a:t>
            </a:r>
          </a:p>
          <a:p>
            <a:pPr marL="457200" indent="-457200">
              <a:lnSpc>
                <a:spcPct val="90000"/>
              </a:lnSpc>
              <a:spcBef>
                <a:spcPts val="400"/>
              </a:spcBef>
              <a:spcAft>
                <a:spcPts val="400"/>
              </a:spcAft>
              <a:buFont typeface="+mj-lt"/>
              <a:buAutoNum type="arabicPeriod"/>
            </a:pPr>
            <a:r>
              <a:rPr lang="de-DE" sz="2000" dirty="0" err="1">
                <a:solidFill>
                  <a:prstClr val="black"/>
                </a:solidFill>
              </a:rPr>
              <a:t>Prepare</a:t>
            </a:r>
            <a:r>
              <a:rPr lang="de-DE" sz="2000" dirty="0">
                <a:solidFill>
                  <a:prstClr val="black"/>
                </a:solidFill>
              </a:rPr>
              <a:t> Visual Studio </a:t>
            </a:r>
            <a:r>
              <a:rPr lang="de-DE" sz="2000" dirty="0" err="1">
                <a:solidFill>
                  <a:prstClr val="black"/>
                </a:solidFill>
              </a:rPr>
              <a:t>to</a:t>
            </a:r>
            <a:r>
              <a:rPr lang="de-DE" sz="2000" dirty="0">
                <a:solidFill>
                  <a:prstClr val="black"/>
                </a:solidFill>
              </a:rPr>
              <a:t> </a:t>
            </a:r>
            <a:r>
              <a:rPr lang="de-DE" sz="2000" dirty="0" err="1">
                <a:solidFill>
                  <a:prstClr val="black"/>
                </a:solidFill>
              </a:rPr>
              <a:t>debug</a:t>
            </a:r>
            <a:r>
              <a:rPr lang="de-DE" sz="2000" dirty="0">
                <a:solidFill>
                  <a:prstClr val="black"/>
                </a:solidFill>
              </a:rPr>
              <a:t> 3rd </a:t>
            </a:r>
            <a:r>
              <a:rPr lang="de-DE" sz="2000" dirty="0" err="1">
                <a:solidFill>
                  <a:prstClr val="black"/>
                </a:solidFill>
              </a:rPr>
              <a:t>party</a:t>
            </a:r>
            <a:r>
              <a:rPr lang="de-DE" sz="2000" dirty="0">
                <a:solidFill>
                  <a:prstClr val="black"/>
                </a:solidFill>
              </a:rPr>
              <a:t> </a:t>
            </a:r>
            <a:r>
              <a:rPr lang="de-DE" sz="2000" dirty="0" err="1">
                <a:solidFill>
                  <a:prstClr val="black"/>
                </a:solidFill>
              </a:rPr>
              <a:t>libraries</a:t>
            </a:r>
            <a:r>
              <a:rPr lang="de-DE" sz="2000" dirty="0">
                <a:solidFill>
                  <a:prstClr val="black"/>
                </a:solidFill>
              </a:rPr>
              <a:t>.:</a:t>
            </a:r>
          </a:p>
          <a:p>
            <a:pPr marL="914400" lvl="1" indent="-457200">
              <a:lnSpc>
                <a:spcPct val="90000"/>
              </a:lnSpc>
              <a:spcBef>
                <a:spcPts val="400"/>
              </a:spcBef>
              <a:spcAft>
                <a:spcPts val="400"/>
              </a:spcAft>
              <a:buFont typeface="+mj-lt"/>
              <a:buAutoNum type="arabicPeriod"/>
            </a:pPr>
            <a:r>
              <a:rPr lang="de-DE" sz="2000" dirty="0">
                <a:solidFill>
                  <a:prstClr val="black"/>
                </a:solidFill>
              </a:rPr>
              <a:t>Option: </a:t>
            </a:r>
            <a:r>
              <a:rPr lang="de-DE" sz="2000" dirty="0" err="1">
                <a:solidFill>
                  <a:prstClr val="black"/>
                </a:solidFill>
              </a:rPr>
              <a:t>Decompile</a:t>
            </a:r>
            <a:r>
              <a:rPr lang="de-DE" sz="2000" dirty="0">
                <a:solidFill>
                  <a:prstClr val="black"/>
                </a:solidFill>
              </a:rPr>
              <a:t> IL Code</a:t>
            </a:r>
          </a:p>
          <a:p>
            <a:pPr marL="914400" lvl="1" indent="-457200">
              <a:lnSpc>
                <a:spcPct val="90000"/>
              </a:lnSpc>
              <a:spcBef>
                <a:spcPts val="400"/>
              </a:spcBef>
              <a:spcAft>
                <a:spcPts val="400"/>
              </a:spcAft>
              <a:buFont typeface="+mj-lt"/>
              <a:buAutoNum type="arabicPeriod"/>
            </a:pPr>
            <a:r>
              <a:rPr lang="de-DE" sz="2000" dirty="0">
                <a:solidFill>
                  <a:prstClr val="black"/>
                </a:solidFill>
              </a:rPr>
              <a:t>Option: </a:t>
            </a:r>
            <a:r>
              <a:rPr lang="de-DE" sz="2000" dirty="0" err="1">
                <a:solidFill>
                  <a:prstClr val="black"/>
                </a:solidFill>
              </a:rPr>
              <a:t>Using</a:t>
            </a:r>
            <a:r>
              <a:rPr lang="de-DE" sz="2000" dirty="0">
                <a:solidFill>
                  <a:prstClr val="black"/>
                </a:solidFill>
              </a:rPr>
              <a:t> Source Link</a:t>
            </a:r>
          </a:p>
          <a:p>
            <a:pPr marL="457200" indent="-457200">
              <a:lnSpc>
                <a:spcPct val="90000"/>
              </a:lnSpc>
              <a:spcBef>
                <a:spcPts val="400"/>
              </a:spcBef>
              <a:spcAft>
                <a:spcPts val="400"/>
              </a:spcAft>
              <a:buFont typeface="+mj-lt"/>
              <a:buAutoNum type="arabicPeriod"/>
            </a:pPr>
            <a:r>
              <a:rPr lang="de-DE" sz="2000" dirty="0">
                <a:solidFill>
                  <a:prstClr val="black"/>
                </a:solidFill>
              </a:rPr>
              <a:t>Demo</a:t>
            </a: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406823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18</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Topics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457200" indent="-457200">
              <a:lnSpc>
                <a:spcPct val="90000"/>
              </a:lnSpc>
              <a:spcBef>
                <a:spcPts val="400"/>
              </a:spcBef>
              <a:spcAft>
                <a:spcPts val="400"/>
              </a:spcAft>
              <a:buFont typeface="+mj-lt"/>
              <a:buAutoNum type="arabicPeriod"/>
            </a:pPr>
            <a:r>
              <a:rPr lang="de-DE" sz="2000" b="1" dirty="0">
                <a:solidFill>
                  <a:prstClr val="black"/>
                </a:solidFill>
              </a:rPr>
              <a:t>Review PDB Files and </a:t>
            </a:r>
            <a:r>
              <a:rPr lang="de-DE" sz="2000" b="1" dirty="0" err="1">
                <a:solidFill>
                  <a:prstClr val="black"/>
                </a:solidFill>
              </a:rPr>
              <a:t>problems</a:t>
            </a:r>
            <a:r>
              <a:rPr lang="de-DE" sz="2000" b="1" dirty="0">
                <a:solidFill>
                  <a:prstClr val="black"/>
                </a:solidFill>
              </a:rPr>
              <a:t> </a:t>
            </a:r>
            <a:r>
              <a:rPr lang="de-DE" sz="2000" b="1" dirty="0" err="1">
                <a:solidFill>
                  <a:prstClr val="black"/>
                </a:solidFill>
              </a:rPr>
              <a:t>with</a:t>
            </a:r>
            <a:r>
              <a:rPr lang="de-DE" sz="2000" b="1" dirty="0">
                <a:solidFill>
                  <a:prstClr val="black"/>
                </a:solidFill>
              </a:rPr>
              <a:t> </a:t>
            </a:r>
            <a:r>
              <a:rPr lang="de-DE" sz="2000" b="1" dirty="0" err="1">
                <a:solidFill>
                  <a:prstClr val="black"/>
                </a:solidFill>
              </a:rPr>
              <a:t>optimized</a:t>
            </a:r>
            <a:r>
              <a:rPr lang="de-DE" sz="2000" b="1" dirty="0">
                <a:solidFill>
                  <a:prstClr val="black"/>
                </a:solidFill>
              </a:rPr>
              <a:t> release code</a:t>
            </a:r>
          </a:p>
          <a:p>
            <a:pPr marL="457200" indent="-457200">
              <a:lnSpc>
                <a:spcPct val="90000"/>
              </a:lnSpc>
              <a:spcBef>
                <a:spcPts val="400"/>
              </a:spcBef>
              <a:spcAft>
                <a:spcPts val="400"/>
              </a:spcAft>
              <a:buFont typeface="+mj-lt"/>
              <a:buAutoNum type="arabicPeriod"/>
            </a:pPr>
            <a:r>
              <a:rPr lang="de-DE" sz="2000" dirty="0" err="1">
                <a:solidFill>
                  <a:schemeClr val="bg1">
                    <a:lumMod val="90000"/>
                  </a:schemeClr>
                </a:solidFill>
              </a:rPr>
              <a:t>Prepare</a:t>
            </a:r>
            <a:r>
              <a:rPr lang="de-DE" sz="2000" dirty="0">
                <a:solidFill>
                  <a:schemeClr val="bg1">
                    <a:lumMod val="90000"/>
                  </a:schemeClr>
                </a:solidFill>
              </a:rPr>
              <a:t> Visual Studio </a:t>
            </a:r>
            <a:r>
              <a:rPr lang="de-DE" sz="2000" dirty="0" err="1">
                <a:solidFill>
                  <a:schemeClr val="bg1">
                    <a:lumMod val="90000"/>
                  </a:schemeClr>
                </a:solidFill>
              </a:rPr>
              <a:t>to</a:t>
            </a:r>
            <a:r>
              <a:rPr lang="de-DE" sz="2000" dirty="0">
                <a:solidFill>
                  <a:schemeClr val="bg1">
                    <a:lumMod val="90000"/>
                  </a:schemeClr>
                </a:solidFill>
              </a:rPr>
              <a:t> </a:t>
            </a:r>
            <a:r>
              <a:rPr lang="de-DE" sz="2000" dirty="0" err="1">
                <a:solidFill>
                  <a:schemeClr val="bg1">
                    <a:lumMod val="90000"/>
                  </a:schemeClr>
                </a:solidFill>
              </a:rPr>
              <a:t>debug</a:t>
            </a:r>
            <a:r>
              <a:rPr lang="de-DE" sz="2000" dirty="0">
                <a:solidFill>
                  <a:schemeClr val="bg1">
                    <a:lumMod val="90000"/>
                  </a:schemeClr>
                </a:solidFill>
              </a:rPr>
              <a:t> 3rd </a:t>
            </a:r>
            <a:r>
              <a:rPr lang="de-DE" sz="2000" dirty="0" err="1">
                <a:solidFill>
                  <a:schemeClr val="bg1">
                    <a:lumMod val="90000"/>
                  </a:schemeClr>
                </a:solidFill>
              </a:rPr>
              <a:t>party</a:t>
            </a:r>
            <a:r>
              <a:rPr lang="de-DE" sz="2000" dirty="0">
                <a:solidFill>
                  <a:schemeClr val="bg1">
                    <a:lumMod val="90000"/>
                  </a:schemeClr>
                </a:solidFill>
              </a:rPr>
              <a:t> </a:t>
            </a:r>
            <a:r>
              <a:rPr lang="de-DE" sz="2000" dirty="0" err="1">
                <a:solidFill>
                  <a:schemeClr val="bg1">
                    <a:lumMod val="90000"/>
                  </a:schemeClr>
                </a:solidFill>
              </a:rPr>
              <a:t>libraries</a:t>
            </a:r>
            <a:r>
              <a:rPr lang="de-DE" sz="2000" dirty="0">
                <a:solidFill>
                  <a:schemeClr val="bg1">
                    <a:lumMod val="90000"/>
                  </a:schemeClr>
                </a:solidFill>
              </a:rPr>
              <a:t>.:</a:t>
            </a:r>
          </a:p>
          <a:p>
            <a:pPr lvl="2" indent="-457200">
              <a:lnSpc>
                <a:spcPct val="90000"/>
              </a:lnSpc>
              <a:spcBef>
                <a:spcPts val="400"/>
              </a:spcBef>
              <a:spcAft>
                <a:spcPts val="400"/>
              </a:spcAft>
              <a:buFont typeface="+mj-lt"/>
              <a:buAutoNum type="arabicPeriod"/>
            </a:pPr>
            <a:r>
              <a:rPr lang="de-DE" sz="2000" dirty="0">
                <a:solidFill>
                  <a:schemeClr val="bg1">
                    <a:lumMod val="90000"/>
                  </a:schemeClr>
                </a:solidFill>
              </a:rPr>
              <a:t>Option: </a:t>
            </a:r>
            <a:r>
              <a:rPr lang="de-DE" sz="2000" dirty="0" err="1">
                <a:solidFill>
                  <a:schemeClr val="bg1">
                    <a:lumMod val="90000"/>
                  </a:schemeClr>
                </a:solidFill>
              </a:rPr>
              <a:t>Decompile</a:t>
            </a:r>
            <a:r>
              <a:rPr lang="de-DE" sz="2000" dirty="0">
                <a:solidFill>
                  <a:schemeClr val="bg1">
                    <a:lumMod val="90000"/>
                  </a:schemeClr>
                </a:solidFill>
              </a:rPr>
              <a:t> IL Code</a:t>
            </a:r>
          </a:p>
          <a:p>
            <a:pPr lvl="2" indent="-457200">
              <a:lnSpc>
                <a:spcPct val="90000"/>
              </a:lnSpc>
              <a:spcBef>
                <a:spcPts val="400"/>
              </a:spcBef>
              <a:spcAft>
                <a:spcPts val="400"/>
              </a:spcAft>
              <a:buFont typeface="+mj-lt"/>
              <a:buAutoNum type="arabicPeriod"/>
            </a:pPr>
            <a:r>
              <a:rPr lang="de-DE" sz="2000" dirty="0">
                <a:solidFill>
                  <a:schemeClr val="bg1">
                    <a:lumMod val="90000"/>
                  </a:schemeClr>
                </a:solidFill>
              </a:rPr>
              <a:t>Option: </a:t>
            </a:r>
            <a:r>
              <a:rPr lang="de-DE" sz="2000" dirty="0" err="1">
                <a:solidFill>
                  <a:schemeClr val="bg1">
                    <a:lumMod val="90000"/>
                  </a:schemeClr>
                </a:solidFill>
              </a:rPr>
              <a:t>Using</a:t>
            </a:r>
            <a:r>
              <a:rPr lang="de-DE" sz="2000" dirty="0">
                <a:solidFill>
                  <a:schemeClr val="bg1">
                    <a:lumMod val="90000"/>
                  </a:schemeClr>
                </a:solidFill>
              </a:rPr>
              <a:t> Source Link</a:t>
            </a:r>
          </a:p>
          <a:p>
            <a:pPr marL="457200" indent="-457200">
              <a:lnSpc>
                <a:spcPct val="90000"/>
              </a:lnSpc>
              <a:spcBef>
                <a:spcPts val="400"/>
              </a:spcBef>
              <a:spcAft>
                <a:spcPts val="400"/>
              </a:spcAft>
              <a:buFont typeface="+mj-lt"/>
              <a:buAutoNum type="arabicPeriod"/>
            </a:pPr>
            <a:r>
              <a:rPr lang="de-DE" sz="2000" dirty="0">
                <a:solidFill>
                  <a:schemeClr val="bg1">
                    <a:lumMod val="90000"/>
                  </a:schemeClr>
                </a:solidFill>
              </a:rPr>
              <a:t>Demo</a:t>
            </a: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28496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19</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a:xfrm>
            <a:off x="431799" y="448784"/>
            <a:ext cx="8280000" cy="820723"/>
          </a:xfrm>
        </p:spPr>
        <p:txBody>
          <a:bodyPr/>
          <a:lstStyle/>
          <a:p>
            <a:r>
              <a:rPr lang="de-DE" dirty="0"/>
              <a:t>Debugging </a:t>
            </a:r>
            <a:r>
              <a:rPr lang="de-DE" dirty="0" err="1"/>
              <a:t>optimized</a:t>
            </a:r>
            <a:r>
              <a:rPr lang="de-DE" dirty="0"/>
              <a:t> release code 1/3</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pic>
        <p:nvPicPr>
          <p:cNvPr id="21" name="Picture 20">
            <a:extLst>
              <a:ext uri="{FF2B5EF4-FFF2-40B4-BE49-F238E27FC236}">
                <a16:creationId xmlns:a16="http://schemas.microsoft.com/office/drawing/2014/main" id="{7A5DCED2-2957-49AE-9876-E73289B934D5}"/>
              </a:ext>
            </a:extLst>
          </p:cNvPr>
          <p:cNvPicPr>
            <a:picLocks noChangeAspect="1"/>
          </p:cNvPicPr>
          <p:nvPr/>
        </p:nvPicPr>
        <p:blipFill>
          <a:blip r:embed="rId3" r:link="rId4"/>
          <a:srcRect/>
          <a:stretch>
            <a:fillRect/>
          </a:stretch>
        </p:blipFill>
        <p:spPr>
          <a:xfrm>
            <a:off x="611560" y="850424"/>
            <a:ext cx="7602010" cy="3915321"/>
          </a:xfrm>
          <a:prstGeom prst="rect">
            <a:avLst/>
          </a:prstGeom>
        </p:spPr>
      </p:pic>
    </p:spTree>
    <p:extLst>
      <p:ext uri="{BB962C8B-B14F-4D97-AF65-F5344CB8AC3E}">
        <p14:creationId xmlns:p14="http://schemas.microsoft.com/office/powerpoint/2010/main" val="66301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err="1"/>
              <a:t>Before</a:t>
            </a:r>
            <a:r>
              <a:rPr lang="de-DE" dirty="0"/>
              <a:t> </a:t>
            </a:r>
            <a:r>
              <a:rPr lang="de-DE" dirty="0" err="1"/>
              <a:t>we</a:t>
            </a:r>
            <a:r>
              <a:rPr lang="de-DE" dirty="0"/>
              <a:t> Start (2/2) Symbol </a:t>
            </a:r>
            <a:r>
              <a:rPr lang="de-DE" dirty="0" err="1"/>
              <a:t>files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23078" y="1096856"/>
            <a:ext cx="8497442" cy="3635134"/>
          </a:xfrm>
          <a:prstGeom prst="rect">
            <a:avLst/>
          </a:prstGeom>
        </p:spPr>
        <p:txBody>
          <a:bodyPr vert="horz" wrap="none" lIns="0" tIns="0" rIns="0" bIns="0" rtlCol="0">
            <a:noAutofit/>
          </a:bodyPr>
          <a:lstStyle/>
          <a:p>
            <a:pPr marL="342900" marR="0" indent="-34290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u="none" strike="noStrike" kern="1200" cap="none" spc="0" normalizeH="0" baseline="0" dirty="0">
                <a:ln>
                  <a:noFill/>
                </a:ln>
                <a:solidFill>
                  <a:prstClr val="black"/>
                </a:solidFill>
                <a:effectLst/>
                <a:uLnTx/>
                <a:uFillTx/>
                <a:latin typeface="+mn-lt"/>
                <a:ea typeface="+mn-ea"/>
                <a:cs typeface="+mn-cs"/>
              </a:rPr>
              <a:t>Symbol </a:t>
            </a:r>
            <a:r>
              <a:rPr kumimoji="0" lang="de-DE" sz="2000" b="0" u="none" strike="noStrike" kern="1200" cap="none" spc="0" normalizeH="0" baseline="0" dirty="0" err="1">
                <a:ln>
                  <a:noFill/>
                </a:ln>
                <a:solidFill>
                  <a:prstClr val="black"/>
                </a:solidFill>
                <a:effectLst/>
                <a:uLnTx/>
                <a:uFillTx/>
                <a:latin typeface="+mn-lt"/>
                <a:ea typeface="+mn-ea"/>
                <a:cs typeface="+mn-cs"/>
              </a:rPr>
              <a:t>files</a:t>
            </a:r>
            <a:r>
              <a:rPr kumimoji="0" lang="de-DE" sz="2000" b="0" u="none" strike="noStrike" kern="1200" cap="none" spc="0" normalizeH="0" baseline="0" dirty="0">
                <a:ln>
                  <a:noFill/>
                </a:ln>
                <a:solidFill>
                  <a:prstClr val="black"/>
                </a:solidFill>
                <a:effectLst/>
                <a:uLnTx/>
                <a:uFillTx/>
                <a:latin typeface="+mn-lt"/>
                <a:ea typeface="+mn-ea"/>
                <a:cs typeface="+mn-cs"/>
              </a:rPr>
              <a:t> </a:t>
            </a:r>
            <a:r>
              <a:rPr lang="de-DE" sz="2000" dirty="0">
                <a:solidFill>
                  <a:prstClr val="black"/>
                </a:solidFill>
              </a:rPr>
              <a:t>(PDB = </a:t>
            </a:r>
            <a:r>
              <a:rPr lang="de-DE" sz="2000" dirty="0" err="1">
                <a:solidFill>
                  <a:prstClr val="black"/>
                </a:solidFill>
              </a:rPr>
              <a:t>program</a:t>
            </a:r>
            <a:r>
              <a:rPr lang="de-DE" sz="2000" dirty="0">
                <a:solidFill>
                  <a:prstClr val="black"/>
                </a:solidFill>
              </a:rPr>
              <a:t> </a:t>
            </a:r>
            <a:r>
              <a:rPr lang="de-DE" sz="2000" dirty="0" err="1">
                <a:solidFill>
                  <a:prstClr val="black"/>
                </a:solidFill>
              </a:rPr>
              <a:t>database</a:t>
            </a:r>
            <a:r>
              <a:rPr lang="de-DE" sz="2000" dirty="0">
                <a:solidFill>
                  <a:prstClr val="black"/>
                </a:solidFill>
              </a:rPr>
              <a:t>) </a:t>
            </a:r>
            <a:r>
              <a:rPr kumimoji="0" lang="de-DE" sz="2000" b="0" u="none" strike="noStrike" kern="1200" cap="none" spc="0" normalizeH="0" baseline="0" dirty="0" err="1">
                <a:ln>
                  <a:noFill/>
                </a:ln>
                <a:solidFill>
                  <a:prstClr val="black"/>
                </a:solidFill>
                <a:effectLst/>
                <a:uLnTx/>
                <a:uFillTx/>
                <a:latin typeface="+mn-lt"/>
                <a:ea typeface="+mn-ea"/>
                <a:cs typeface="+mn-cs"/>
              </a:rPr>
              <a:t>are</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generated</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when</a:t>
            </a:r>
            <a:r>
              <a:rPr kumimoji="0" lang="de-DE" sz="2000" b="0" u="none" strike="noStrike" kern="1200" cap="none" spc="0" normalizeH="0" baseline="0" dirty="0">
                <a:ln>
                  <a:noFill/>
                </a:ln>
                <a:solidFill>
                  <a:prstClr val="black"/>
                </a:solidFill>
                <a:effectLst/>
                <a:uLnTx/>
                <a:uFillTx/>
                <a:latin typeface="+mn-lt"/>
                <a:ea typeface="+mn-ea"/>
                <a:cs typeface="+mn-cs"/>
              </a:rPr>
              <a:t> </a:t>
            </a:r>
            <a:r>
              <a:rPr lang="de-DE" sz="2000" dirty="0">
                <a:solidFill>
                  <a:prstClr val="black"/>
                </a:solidFill>
              </a:rPr>
              <a:t>a </a:t>
            </a:r>
            <a:br>
              <a:rPr lang="de-DE" sz="2000" dirty="0">
                <a:solidFill>
                  <a:prstClr val="black"/>
                </a:solidFill>
              </a:rPr>
            </a:br>
            <a:r>
              <a:rPr lang="de-DE" sz="2000" dirty="0" err="1">
                <a:solidFill>
                  <a:prstClr val="black"/>
                </a:solidFill>
              </a:rPr>
              <a:t>project</a:t>
            </a:r>
            <a:r>
              <a:rPr lang="de-DE" sz="2000" dirty="0">
                <a:solidFill>
                  <a:prstClr val="black"/>
                </a:solidFill>
              </a:rPr>
              <a:t> </a:t>
            </a:r>
            <a:r>
              <a:rPr lang="de-DE" sz="2000" dirty="0" err="1">
                <a:solidFill>
                  <a:prstClr val="black"/>
                </a:solidFill>
              </a:rPr>
              <a:t>is</a:t>
            </a:r>
            <a:r>
              <a:rPr lang="de-DE" sz="2000" dirty="0">
                <a:solidFill>
                  <a:prstClr val="black"/>
                </a:solidFill>
              </a:rPr>
              <a:t> </a:t>
            </a:r>
            <a:r>
              <a:rPr lang="de-DE" sz="2000" dirty="0" err="1">
                <a:solidFill>
                  <a:prstClr val="black"/>
                </a:solidFill>
              </a:rPr>
              <a:t>compiled</a:t>
            </a:r>
            <a:r>
              <a:rPr lang="de-DE" sz="2000" dirty="0">
                <a:solidFill>
                  <a:prstClr val="black"/>
                </a:solidFill>
              </a:rPr>
              <a:t>.</a:t>
            </a:r>
            <a:r>
              <a:rPr kumimoji="0" lang="de-DE" sz="2000" b="0" u="none" strike="noStrike" kern="1200" cap="none" spc="0" normalizeH="0" baseline="0" dirty="0">
                <a:ln>
                  <a:noFill/>
                </a:ln>
                <a:solidFill>
                  <a:prstClr val="black"/>
                </a:solidFill>
                <a:effectLst/>
                <a:uLnTx/>
                <a:uFillTx/>
                <a:latin typeface="+mn-lt"/>
                <a:ea typeface="+mn-ea"/>
                <a:cs typeface="+mn-cs"/>
              </a:rPr>
              <a:t> </a:t>
            </a:r>
            <a:br>
              <a:rPr kumimoji="0" lang="de-DE" sz="2000" b="0" u="none" strike="noStrike" kern="1200" cap="none" spc="0" normalizeH="0" baseline="0" dirty="0">
                <a:ln>
                  <a:noFill/>
                </a:ln>
                <a:solidFill>
                  <a:prstClr val="black"/>
                </a:solidFill>
                <a:effectLst/>
                <a:uLnTx/>
                <a:uFillTx/>
                <a:latin typeface="+mn-lt"/>
                <a:ea typeface="+mn-ea"/>
                <a:cs typeface="+mn-cs"/>
              </a:rPr>
            </a:br>
            <a:endParaRPr kumimoji="0" lang="de-DE" sz="2000" b="0" u="none" strike="noStrike" kern="1200" cap="none" spc="0" normalizeH="0" baseline="0" dirty="0">
              <a:ln>
                <a:noFill/>
              </a:ln>
              <a:solidFill>
                <a:prstClr val="black"/>
              </a:solidFill>
              <a:effectLst/>
              <a:uLnTx/>
              <a:uFillTx/>
              <a:latin typeface="+mn-lt"/>
              <a:ea typeface="+mn-ea"/>
              <a:cs typeface="+mn-cs"/>
            </a:endParaRPr>
          </a:p>
          <a:p>
            <a:pPr marL="342900" marR="0" indent="-34290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u="none" strike="noStrike" kern="1200" cap="none" spc="0" normalizeH="0" baseline="0" dirty="0" err="1">
                <a:ln>
                  <a:noFill/>
                </a:ln>
                <a:solidFill>
                  <a:prstClr val="black"/>
                </a:solidFill>
                <a:effectLst/>
                <a:uLnTx/>
                <a:uFillTx/>
                <a:latin typeface="+mn-lt"/>
                <a:ea typeface="+mn-ea"/>
                <a:cs typeface="+mn-cs"/>
              </a:rPr>
              <a:t>They</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are</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generated</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beside</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the</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output</a:t>
            </a:r>
            <a:r>
              <a:rPr kumimoji="0" lang="de-DE" sz="2000" b="0" u="none" strike="noStrike" kern="1200" cap="none" spc="0" normalizeH="0" baseline="0" dirty="0">
                <a:ln>
                  <a:noFill/>
                </a:ln>
                <a:solidFill>
                  <a:prstClr val="black"/>
                </a:solidFill>
                <a:effectLst/>
                <a:uLnTx/>
                <a:uFillTx/>
                <a:latin typeface="+mn-lt"/>
                <a:ea typeface="+mn-ea"/>
                <a:cs typeface="+mn-cs"/>
              </a:rPr>
              <a:t> </a:t>
            </a:r>
            <a:r>
              <a:rPr kumimoji="0" lang="de-DE" sz="2000" b="0" u="none" strike="noStrike" kern="1200" cap="none" spc="0" normalizeH="0" baseline="0" dirty="0" err="1">
                <a:ln>
                  <a:noFill/>
                </a:ln>
                <a:solidFill>
                  <a:prstClr val="black"/>
                </a:solidFill>
                <a:effectLst/>
                <a:uLnTx/>
                <a:uFillTx/>
                <a:latin typeface="+mn-lt"/>
                <a:ea typeface="+mn-ea"/>
                <a:cs typeface="+mn-cs"/>
              </a:rPr>
              <a:t>assembly</a:t>
            </a:r>
            <a:r>
              <a:rPr kumimoji="0" lang="de-DE" sz="2000" b="0" u="none" strike="noStrike" kern="1200" cap="none" spc="0" normalizeH="0" baseline="0" dirty="0">
                <a:ln>
                  <a:noFill/>
                </a:ln>
                <a:solidFill>
                  <a:prstClr val="black"/>
                </a:solidFill>
                <a:effectLst/>
                <a:uLnTx/>
                <a:uFillTx/>
                <a:latin typeface="+mn-lt"/>
                <a:ea typeface="+mn-ea"/>
                <a:cs typeface="+mn-cs"/>
              </a:rPr>
              <a:t>.</a:t>
            </a:r>
            <a:br>
              <a:rPr kumimoji="0" lang="de-DE" sz="2000" b="0" u="none" strike="noStrike" kern="1200" cap="none" spc="0" normalizeH="0" baseline="0" dirty="0">
                <a:ln>
                  <a:noFill/>
                </a:ln>
                <a:solidFill>
                  <a:prstClr val="black"/>
                </a:solidFill>
                <a:effectLst/>
                <a:uLnTx/>
                <a:uFillTx/>
                <a:latin typeface="+mn-lt"/>
                <a:ea typeface="+mn-ea"/>
                <a:cs typeface="+mn-cs"/>
              </a:rPr>
            </a:br>
            <a:endParaRPr kumimoji="0" lang="de-DE" sz="2000" b="0" u="none" strike="noStrike" kern="1200" cap="none" spc="0" normalizeH="0" baseline="0" dirty="0">
              <a:ln>
                <a:noFill/>
              </a:ln>
              <a:solidFill>
                <a:prstClr val="black"/>
              </a:solidFill>
              <a:effectLst/>
              <a:uLnTx/>
              <a:uFillTx/>
              <a:latin typeface="+mn-lt"/>
              <a:ea typeface="+mn-ea"/>
              <a:cs typeface="+mn-cs"/>
            </a:endParaRPr>
          </a:p>
          <a:p>
            <a:pPr marL="342900" marR="0" indent="-342900" algn="l" defTabSz="914400" rtl="0" eaLnBrk="1" fontAlgn="auto" latinLnBrk="0" hangingPunct="1">
              <a:lnSpc>
                <a:spcPct val="90000"/>
              </a:lnSpc>
              <a:spcBef>
                <a:spcPts val="400"/>
              </a:spcBef>
              <a:spcAft>
                <a:spcPts val="400"/>
              </a:spcAft>
              <a:buFont typeface="Arial" panose="020B0604020202020204" pitchFamily="34" charset="0"/>
              <a:buChar char="•"/>
              <a:tabLst/>
            </a:pPr>
            <a:r>
              <a:rPr lang="de-DE" sz="2000" dirty="0"/>
              <a:t>Symbol </a:t>
            </a:r>
            <a:r>
              <a:rPr lang="de-DE" sz="2000" dirty="0" err="1"/>
              <a:t>files</a:t>
            </a:r>
            <a:r>
              <a:rPr lang="de-DE" sz="2000" dirty="0"/>
              <a:t> </a:t>
            </a:r>
            <a:r>
              <a:rPr lang="de-DE" sz="2000" dirty="0" err="1"/>
              <a:t>contain</a:t>
            </a:r>
            <a:r>
              <a:rPr lang="de-DE" sz="2000" dirty="0"/>
              <a:t> </a:t>
            </a:r>
            <a:r>
              <a:rPr lang="de-DE" sz="2000" dirty="0" err="1"/>
              <a:t>the</a:t>
            </a:r>
            <a:r>
              <a:rPr lang="de-DE" sz="2000" dirty="0"/>
              <a:t> </a:t>
            </a:r>
            <a:r>
              <a:rPr lang="de-DE" sz="2000" dirty="0" err="1"/>
              <a:t>mapping</a:t>
            </a:r>
            <a:r>
              <a:rPr lang="de-DE" sz="2000" dirty="0"/>
              <a:t> </a:t>
            </a:r>
            <a:r>
              <a:rPr lang="de-DE" sz="2000" dirty="0" err="1"/>
              <a:t>from</a:t>
            </a:r>
            <a:r>
              <a:rPr lang="de-DE" sz="2000" dirty="0"/>
              <a:t> IL Code back </a:t>
            </a:r>
            <a:r>
              <a:rPr lang="de-DE" sz="2000" dirty="0" err="1"/>
              <a:t>to</a:t>
            </a:r>
            <a:r>
              <a:rPr lang="de-DE" sz="2000" dirty="0"/>
              <a:t> source code.</a:t>
            </a:r>
            <a:br>
              <a:rPr lang="de-DE" sz="2000" dirty="0"/>
            </a:br>
            <a:br>
              <a:rPr lang="de-DE" sz="2000" dirty="0"/>
            </a:br>
            <a:r>
              <a:rPr lang="de-DE" sz="2000" b="1" dirty="0"/>
              <a:t>The </a:t>
            </a:r>
            <a:r>
              <a:rPr lang="de-DE" sz="2000" b="1" dirty="0" err="1"/>
              <a:t>debugger</a:t>
            </a:r>
            <a:r>
              <a:rPr lang="de-DE" sz="2000" b="1" dirty="0"/>
              <a:t> </a:t>
            </a:r>
            <a:r>
              <a:rPr lang="de-DE" sz="2000" b="1" dirty="0" err="1"/>
              <a:t>cannot</a:t>
            </a:r>
            <a:r>
              <a:rPr lang="de-DE" sz="2000" b="1" dirty="0"/>
              <a:t> </a:t>
            </a:r>
            <a:r>
              <a:rPr lang="de-DE" sz="2000" b="1" dirty="0" err="1"/>
              <a:t>debug</a:t>
            </a:r>
            <a:r>
              <a:rPr lang="de-DE" sz="2000" b="1" dirty="0"/>
              <a:t> source code </a:t>
            </a:r>
            <a:r>
              <a:rPr lang="de-DE" sz="2000" b="1" dirty="0" err="1"/>
              <a:t>if</a:t>
            </a:r>
            <a:r>
              <a:rPr lang="de-DE" sz="2000" b="1" dirty="0"/>
              <a:t> </a:t>
            </a:r>
            <a:r>
              <a:rPr lang="de-DE" sz="2000" b="1" dirty="0" err="1"/>
              <a:t>the</a:t>
            </a:r>
            <a:r>
              <a:rPr lang="de-DE" sz="2000" b="1" dirty="0"/>
              <a:t> PDB </a:t>
            </a:r>
            <a:r>
              <a:rPr lang="de-DE" sz="2000" b="1" dirty="0" err="1"/>
              <a:t>file</a:t>
            </a:r>
            <a:r>
              <a:rPr lang="de-DE" sz="2000" b="1" dirty="0"/>
              <a:t> </a:t>
            </a:r>
            <a:r>
              <a:rPr lang="de-DE" sz="2000" b="1" dirty="0" err="1"/>
              <a:t>is</a:t>
            </a:r>
            <a:r>
              <a:rPr lang="de-DE" sz="2000" b="1" dirty="0"/>
              <a:t> </a:t>
            </a:r>
            <a:r>
              <a:rPr lang="de-DE" sz="2000" b="1" dirty="0" err="1"/>
              <a:t>missing</a:t>
            </a:r>
            <a:r>
              <a:rPr lang="de-DE" sz="2000" b="1" dirty="0"/>
              <a:t>!</a:t>
            </a: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48697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666953-0978-4C05-B9E5-C548020DD222}"/>
              </a:ext>
            </a:extLst>
          </p:cNvPr>
          <p:cNvSpPr>
            <a:spLocks noGrp="1"/>
          </p:cNvSpPr>
          <p:nvPr>
            <p:ph type="sldNum" sz="quarter" idx="4"/>
          </p:nvPr>
        </p:nvSpPr>
        <p:spPr>
          <a:xfrm>
            <a:off x="431798" y="4949100"/>
            <a:ext cx="1908000" cy="194400"/>
          </a:xfrm>
          <a:prstGeom prst="rect">
            <a:avLst/>
          </a:prstGeom>
        </p:spPr>
        <p:txBody>
          <a:bodyPr/>
          <a:lstStyle/>
          <a:p>
            <a:fld id="{B1CECB9D-DB36-4911-8D16-802F277BF7AF}" type="slidenum">
              <a:rPr lang="en-US" noProof="0" smtClean="0"/>
              <a:pPr/>
              <a:t>20</a:t>
            </a:fld>
            <a:endParaRPr lang="en-US" noProof="0" dirty="0"/>
          </a:p>
        </p:txBody>
      </p:sp>
      <p:sp>
        <p:nvSpPr>
          <p:cNvPr id="4" name="Title 3">
            <a:extLst>
              <a:ext uri="{FF2B5EF4-FFF2-40B4-BE49-F238E27FC236}">
                <a16:creationId xmlns:a16="http://schemas.microsoft.com/office/drawing/2014/main" id="{3752D1EC-FCBB-48E6-86BB-0C97DF769389}"/>
              </a:ext>
            </a:extLst>
          </p:cNvPr>
          <p:cNvSpPr>
            <a:spLocks noGrp="1"/>
          </p:cNvSpPr>
          <p:nvPr>
            <p:ph type="title"/>
          </p:nvPr>
        </p:nvSpPr>
        <p:spPr/>
        <p:txBody>
          <a:bodyPr/>
          <a:lstStyle/>
          <a:p>
            <a:r>
              <a:rPr lang="de-DE" dirty="0"/>
              <a:t>Debugging </a:t>
            </a:r>
            <a:r>
              <a:rPr lang="de-DE" dirty="0" err="1"/>
              <a:t>optimized</a:t>
            </a:r>
            <a:r>
              <a:rPr lang="de-DE" dirty="0"/>
              <a:t> release code 2/3</a:t>
            </a:r>
            <a:endParaRPr lang="en-US" dirty="0"/>
          </a:p>
        </p:txBody>
      </p:sp>
      <p:pic>
        <p:nvPicPr>
          <p:cNvPr id="11" name="Picture 10">
            <a:extLst>
              <a:ext uri="{FF2B5EF4-FFF2-40B4-BE49-F238E27FC236}">
                <a16:creationId xmlns:a16="http://schemas.microsoft.com/office/drawing/2014/main" id="{6D689C44-4BB3-4EB5-ADBA-E740505B250F}"/>
              </a:ext>
            </a:extLst>
          </p:cNvPr>
          <p:cNvPicPr>
            <a:picLocks noChangeAspect="1"/>
          </p:cNvPicPr>
          <p:nvPr/>
        </p:nvPicPr>
        <p:blipFill>
          <a:blip r:embed="rId3" r:link="rId4"/>
          <a:srcRect/>
          <a:stretch>
            <a:fillRect/>
          </a:stretch>
        </p:blipFill>
        <p:spPr>
          <a:xfrm>
            <a:off x="756706" y="1352380"/>
            <a:ext cx="7630588" cy="2438740"/>
          </a:xfrm>
          <a:prstGeom prst="rect">
            <a:avLst/>
          </a:prstGeom>
        </p:spPr>
      </p:pic>
    </p:spTree>
    <p:extLst>
      <p:ext uri="{BB962C8B-B14F-4D97-AF65-F5344CB8AC3E}">
        <p14:creationId xmlns:p14="http://schemas.microsoft.com/office/powerpoint/2010/main" val="81691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361AEF-FF22-4DF3-898A-875BF9ED919B}"/>
              </a:ext>
            </a:extLst>
          </p:cNvPr>
          <p:cNvSpPr>
            <a:spLocks noGrp="1"/>
          </p:cNvSpPr>
          <p:nvPr>
            <p:ph type="sldNum" sz="quarter" idx="4"/>
          </p:nvPr>
        </p:nvSpPr>
        <p:spPr>
          <a:xfrm>
            <a:off x="431798" y="4949100"/>
            <a:ext cx="1908000" cy="194400"/>
          </a:xfrm>
          <a:prstGeom prst="rect">
            <a:avLst/>
          </a:prstGeom>
        </p:spPr>
        <p:txBody>
          <a:bodyPr/>
          <a:lstStyle/>
          <a:p>
            <a:fld id="{B1CECB9D-DB36-4911-8D16-802F277BF7AF}" type="slidenum">
              <a:rPr lang="en-US" noProof="0" smtClean="0"/>
              <a:pPr/>
              <a:t>21</a:t>
            </a:fld>
            <a:endParaRPr lang="en-US" noProof="0" dirty="0"/>
          </a:p>
        </p:txBody>
      </p:sp>
      <p:sp>
        <p:nvSpPr>
          <p:cNvPr id="4" name="Title 3">
            <a:extLst>
              <a:ext uri="{FF2B5EF4-FFF2-40B4-BE49-F238E27FC236}">
                <a16:creationId xmlns:a16="http://schemas.microsoft.com/office/drawing/2014/main" id="{1FF55884-587C-4ED1-BEE5-499A307FE983}"/>
              </a:ext>
            </a:extLst>
          </p:cNvPr>
          <p:cNvSpPr>
            <a:spLocks noGrp="1"/>
          </p:cNvSpPr>
          <p:nvPr>
            <p:ph type="title"/>
          </p:nvPr>
        </p:nvSpPr>
        <p:spPr/>
        <p:txBody>
          <a:bodyPr/>
          <a:lstStyle/>
          <a:p>
            <a:r>
              <a:rPr lang="de-DE" dirty="0"/>
              <a:t>Debugging </a:t>
            </a:r>
            <a:r>
              <a:rPr lang="de-DE" dirty="0" err="1"/>
              <a:t>optimized</a:t>
            </a:r>
            <a:r>
              <a:rPr lang="de-DE" dirty="0"/>
              <a:t> release code 3/3</a:t>
            </a:r>
            <a:endParaRPr lang="en-US" dirty="0"/>
          </a:p>
        </p:txBody>
      </p:sp>
      <p:pic>
        <p:nvPicPr>
          <p:cNvPr id="7" name="Picture 6">
            <a:extLst>
              <a:ext uri="{FF2B5EF4-FFF2-40B4-BE49-F238E27FC236}">
                <a16:creationId xmlns:a16="http://schemas.microsoft.com/office/drawing/2014/main" id="{4A93084C-281C-42B5-A5A0-2AA4AE774889}"/>
              </a:ext>
            </a:extLst>
          </p:cNvPr>
          <p:cNvPicPr>
            <a:picLocks noChangeAspect="1"/>
          </p:cNvPicPr>
          <p:nvPr/>
        </p:nvPicPr>
        <p:blipFill>
          <a:blip r:embed="rId3" r:link="rId4"/>
          <a:srcRect/>
          <a:stretch>
            <a:fillRect/>
          </a:stretch>
        </p:blipFill>
        <p:spPr>
          <a:xfrm>
            <a:off x="923195" y="1419622"/>
            <a:ext cx="7630590" cy="3057951"/>
          </a:xfrm>
          <a:prstGeom prst="rect">
            <a:avLst/>
          </a:prstGeom>
        </p:spPr>
      </p:pic>
    </p:spTree>
    <p:extLst>
      <p:ext uri="{BB962C8B-B14F-4D97-AF65-F5344CB8AC3E}">
        <p14:creationId xmlns:p14="http://schemas.microsoft.com/office/powerpoint/2010/main" val="142503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22</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Topics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457200" indent="-457200">
              <a:lnSpc>
                <a:spcPct val="90000"/>
              </a:lnSpc>
              <a:spcBef>
                <a:spcPts val="400"/>
              </a:spcBef>
              <a:spcAft>
                <a:spcPts val="400"/>
              </a:spcAft>
              <a:buFont typeface="+mj-lt"/>
              <a:buAutoNum type="arabicPeriod"/>
            </a:pPr>
            <a:r>
              <a:rPr lang="de-DE" sz="2000" dirty="0">
                <a:solidFill>
                  <a:schemeClr val="bg1">
                    <a:lumMod val="90000"/>
                  </a:schemeClr>
                </a:solidFill>
              </a:rPr>
              <a:t>Review PDB Files and </a:t>
            </a:r>
            <a:r>
              <a:rPr lang="de-DE" sz="2000" dirty="0" err="1">
                <a:solidFill>
                  <a:schemeClr val="bg1">
                    <a:lumMod val="90000"/>
                  </a:schemeClr>
                </a:solidFill>
              </a:rPr>
              <a:t>problems</a:t>
            </a:r>
            <a:r>
              <a:rPr lang="de-DE" sz="2000" dirty="0">
                <a:solidFill>
                  <a:schemeClr val="bg1">
                    <a:lumMod val="90000"/>
                  </a:schemeClr>
                </a:solidFill>
              </a:rPr>
              <a:t> </a:t>
            </a:r>
            <a:r>
              <a:rPr lang="de-DE" sz="2000" dirty="0" err="1">
                <a:solidFill>
                  <a:schemeClr val="bg1">
                    <a:lumMod val="90000"/>
                  </a:schemeClr>
                </a:solidFill>
              </a:rPr>
              <a:t>with</a:t>
            </a:r>
            <a:r>
              <a:rPr lang="de-DE" sz="2000" dirty="0">
                <a:solidFill>
                  <a:schemeClr val="bg1">
                    <a:lumMod val="90000"/>
                  </a:schemeClr>
                </a:solidFill>
              </a:rPr>
              <a:t> </a:t>
            </a:r>
            <a:r>
              <a:rPr lang="de-DE" sz="2000" dirty="0" err="1">
                <a:solidFill>
                  <a:schemeClr val="bg1">
                    <a:lumMod val="90000"/>
                  </a:schemeClr>
                </a:solidFill>
              </a:rPr>
              <a:t>optimized</a:t>
            </a:r>
            <a:r>
              <a:rPr lang="de-DE" sz="2000" dirty="0">
                <a:solidFill>
                  <a:schemeClr val="bg1">
                    <a:lumMod val="90000"/>
                  </a:schemeClr>
                </a:solidFill>
              </a:rPr>
              <a:t> release code</a:t>
            </a:r>
          </a:p>
          <a:p>
            <a:pPr marL="457200" indent="-457200">
              <a:lnSpc>
                <a:spcPct val="90000"/>
              </a:lnSpc>
              <a:spcBef>
                <a:spcPts val="400"/>
              </a:spcBef>
              <a:spcAft>
                <a:spcPts val="400"/>
              </a:spcAft>
              <a:buFont typeface="+mj-lt"/>
              <a:buAutoNum type="arabicPeriod"/>
            </a:pPr>
            <a:r>
              <a:rPr lang="de-DE" sz="2000" dirty="0" err="1">
                <a:solidFill>
                  <a:prstClr val="black"/>
                </a:solidFill>
              </a:rPr>
              <a:t>Prepare</a:t>
            </a:r>
            <a:r>
              <a:rPr lang="de-DE" sz="2000" dirty="0">
                <a:solidFill>
                  <a:prstClr val="black"/>
                </a:solidFill>
              </a:rPr>
              <a:t> Visual Studio </a:t>
            </a:r>
            <a:r>
              <a:rPr lang="de-DE" sz="2000" dirty="0" err="1">
                <a:solidFill>
                  <a:prstClr val="black"/>
                </a:solidFill>
              </a:rPr>
              <a:t>to</a:t>
            </a:r>
            <a:r>
              <a:rPr lang="de-DE" sz="2000" dirty="0">
                <a:solidFill>
                  <a:prstClr val="black"/>
                </a:solidFill>
              </a:rPr>
              <a:t> </a:t>
            </a:r>
            <a:r>
              <a:rPr lang="de-DE" sz="2000" dirty="0" err="1">
                <a:solidFill>
                  <a:prstClr val="black"/>
                </a:solidFill>
              </a:rPr>
              <a:t>debug</a:t>
            </a:r>
            <a:r>
              <a:rPr lang="de-DE" sz="2000" dirty="0">
                <a:solidFill>
                  <a:prstClr val="black"/>
                </a:solidFill>
              </a:rPr>
              <a:t> 3rd </a:t>
            </a:r>
            <a:r>
              <a:rPr lang="de-DE" sz="2000" dirty="0" err="1">
                <a:solidFill>
                  <a:prstClr val="black"/>
                </a:solidFill>
              </a:rPr>
              <a:t>party</a:t>
            </a:r>
            <a:r>
              <a:rPr lang="de-DE" sz="2000" dirty="0">
                <a:solidFill>
                  <a:prstClr val="black"/>
                </a:solidFill>
              </a:rPr>
              <a:t> </a:t>
            </a:r>
            <a:r>
              <a:rPr lang="de-DE" sz="2000" dirty="0" err="1">
                <a:solidFill>
                  <a:prstClr val="black"/>
                </a:solidFill>
              </a:rPr>
              <a:t>libraries</a:t>
            </a:r>
            <a:r>
              <a:rPr lang="de-DE" sz="2000" dirty="0">
                <a:solidFill>
                  <a:prstClr val="black"/>
                </a:solidFill>
              </a:rPr>
              <a:t>.:</a:t>
            </a:r>
          </a:p>
          <a:p>
            <a:pPr marL="914400" lvl="1" indent="-457200">
              <a:lnSpc>
                <a:spcPct val="90000"/>
              </a:lnSpc>
              <a:spcBef>
                <a:spcPts val="400"/>
              </a:spcBef>
              <a:spcAft>
                <a:spcPts val="400"/>
              </a:spcAft>
              <a:buFont typeface="+mj-lt"/>
              <a:buAutoNum type="arabicPeriod"/>
            </a:pPr>
            <a:r>
              <a:rPr lang="de-DE" sz="2000" dirty="0">
                <a:solidFill>
                  <a:prstClr val="black"/>
                </a:solidFill>
              </a:rPr>
              <a:t>Option: </a:t>
            </a:r>
            <a:r>
              <a:rPr lang="de-DE" sz="2000" dirty="0" err="1">
                <a:solidFill>
                  <a:prstClr val="black"/>
                </a:solidFill>
              </a:rPr>
              <a:t>Decompile</a:t>
            </a:r>
            <a:r>
              <a:rPr lang="de-DE" sz="2000" dirty="0">
                <a:solidFill>
                  <a:prstClr val="black"/>
                </a:solidFill>
              </a:rPr>
              <a:t> IL Code</a:t>
            </a:r>
          </a:p>
          <a:p>
            <a:pPr marL="914400" lvl="1" indent="-457200">
              <a:lnSpc>
                <a:spcPct val="90000"/>
              </a:lnSpc>
              <a:spcBef>
                <a:spcPts val="400"/>
              </a:spcBef>
              <a:spcAft>
                <a:spcPts val="400"/>
              </a:spcAft>
              <a:buFont typeface="+mj-lt"/>
              <a:buAutoNum type="arabicPeriod"/>
            </a:pPr>
            <a:r>
              <a:rPr lang="de-DE" sz="2000" dirty="0">
                <a:solidFill>
                  <a:schemeClr val="bg1">
                    <a:lumMod val="90000"/>
                  </a:schemeClr>
                </a:solidFill>
              </a:rPr>
              <a:t>Option: </a:t>
            </a:r>
            <a:r>
              <a:rPr lang="de-DE" sz="2000" dirty="0" err="1">
                <a:solidFill>
                  <a:schemeClr val="bg1">
                    <a:lumMod val="90000"/>
                  </a:schemeClr>
                </a:solidFill>
              </a:rPr>
              <a:t>Using</a:t>
            </a:r>
            <a:r>
              <a:rPr lang="de-DE" sz="2000" dirty="0">
                <a:solidFill>
                  <a:schemeClr val="bg1">
                    <a:lumMod val="90000"/>
                  </a:schemeClr>
                </a:solidFill>
              </a:rPr>
              <a:t> Source Link</a:t>
            </a:r>
          </a:p>
          <a:p>
            <a:pPr marL="457200" indent="-457200">
              <a:lnSpc>
                <a:spcPct val="90000"/>
              </a:lnSpc>
              <a:spcBef>
                <a:spcPts val="400"/>
              </a:spcBef>
              <a:spcAft>
                <a:spcPts val="400"/>
              </a:spcAft>
              <a:buFont typeface="+mj-lt"/>
              <a:buAutoNum type="arabicPeriod"/>
            </a:pPr>
            <a:r>
              <a:rPr lang="de-DE" sz="2000" dirty="0">
                <a:solidFill>
                  <a:schemeClr val="bg1">
                    <a:lumMod val="90000"/>
                  </a:schemeClr>
                </a:solidFill>
              </a:rPr>
              <a:t>Demo</a:t>
            </a:r>
          </a:p>
          <a:p>
            <a:pPr>
              <a:lnSpc>
                <a:spcPct val="90000"/>
              </a:lnSpc>
              <a:spcBef>
                <a:spcPts val="400"/>
              </a:spcBef>
              <a:spcAft>
                <a:spcPts val="400"/>
              </a:spcAft>
            </a:pPr>
            <a:endParaRPr lang="de-DE" sz="2000" dirty="0">
              <a:solidFill>
                <a:prstClr val="black"/>
              </a:solidFill>
            </a:endParaRPr>
          </a:p>
          <a:p>
            <a:pPr lvl="1">
              <a:lnSpc>
                <a:spcPct val="90000"/>
              </a:lnSpc>
              <a:spcBef>
                <a:spcPts val="400"/>
              </a:spcBef>
              <a:spcAft>
                <a:spcPts val="400"/>
              </a:spcAft>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52713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23</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Relevant </a:t>
            </a:r>
            <a:r>
              <a:rPr lang="de-DE" dirty="0" err="1"/>
              <a:t>Optioins</a:t>
            </a:r>
            <a:r>
              <a:rPr lang="de-DE" dirty="0"/>
              <a:t> </a:t>
            </a:r>
            <a:r>
              <a:rPr lang="de-DE" dirty="0" err="1"/>
              <a:t>to</a:t>
            </a:r>
            <a:r>
              <a:rPr lang="de-DE" dirty="0"/>
              <a:t> </a:t>
            </a:r>
            <a:r>
              <a:rPr lang="de-DE" dirty="0" err="1"/>
              <a:t>decompile</a:t>
            </a:r>
            <a:r>
              <a:rPr lang="de-DE" dirty="0"/>
              <a:t> IL code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lang="de-DE" sz="2000" dirty="0">
                <a:solidFill>
                  <a:prstClr val="black"/>
                </a:solidFill>
              </a:rPr>
              <a:t>General</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rPr>
              <a:t>Add </a:t>
            </a:r>
            <a:r>
              <a:rPr lang="de-DE" sz="2000" dirty="0" err="1">
                <a:solidFill>
                  <a:prstClr val="black"/>
                </a:solidFill>
              </a:rPr>
              <a:t>environment</a:t>
            </a:r>
            <a:r>
              <a:rPr lang="de-DE" sz="2000" dirty="0">
                <a:solidFill>
                  <a:prstClr val="black"/>
                </a:solidFill>
              </a:rPr>
              <a:t> variables </a:t>
            </a:r>
            <a:r>
              <a:rPr lang="de-DE" sz="2000" dirty="0" err="1">
                <a:solidFill>
                  <a:prstClr val="black"/>
                </a:solidFill>
              </a:rPr>
              <a:t>to</a:t>
            </a:r>
            <a:r>
              <a:rPr lang="de-DE" sz="2000" dirty="0">
                <a:solidFill>
                  <a:prstClr val="black"/>
                </a:solidFill>
              </a:rPr>
              <a:t> </a:t>
            </a:r>
            <a:r>
              <a:rPr lang="de-DE" sz="2000" dirty="0" err="1">
                <a:solidFill>
                  <a:prstClr val="black"/>
                </a:solidFill>
              </a:rPr>
              <a:t>disable</a:t>
            </a:r>
            <a:r>
              <a:rPr lang="de-DE" sz="2000" dirty="0">
                <a:solidFill>
                  <a:prstClr val="black"/>
                </a:solidFill>
              </a:rPr>
              <a:t> native </a:t>
            </a:r>
            <a:r>
              <a:rPr lang="de-DE" sz="2000" dirty="0" err="1">
                <a:solidFill>
                  <a:prstClr val="black"/>
                </a:solidFill>
              </a:rPr>
              <a:t>images</a:t>
            </a:r>
            <a:endParaRPr lang="de-DE" sz="2000" dirty="0">
              <a:solidFill>
                <a:prstClr val="black"/>
              </a:solidFill>
            </a:endParaRPr>
          </a:p>
          <a:p>
            <a:pPr marL="1085850" lvl="2" indent="-171450">
              <a:lnSpc>
                <a:spcPct val="90000"/>
              </a:lnSpc>
              <a:spcBef>
                <a:spcPts val="400"/>
              </a:spcBef>
              <a:spcAft>
                <a:spcPts val="400"/>
              </a:spcAft>
              <a:buFont typeface="Arial" panose="020B0604020202020204" pitchFamily="34" charset="0"/>
              <a:buChar char="•"/>
            </a:pPr>
            <a:r>
              <a:rPr lang="en-US" sz="1800" b="0" i="0" u="none" strike="noStrike" baseline="0" dirty="0" err="1">
                <a:latin typeface="TimesNewRomanPSMT"/>
              </a:rPr>
              <a:t>COMPlus_ZapDisable</a:t>
            </a:r>
            <a:r>
              <a:rPr lang="en-US" sz="1800" b="0" i="0" u="none" strike="noStrike" baseline="0" dirty="0">
                <a:latin typeface="TimesNewRomanPSMT"/>
              </a:rPr>
              <a:t> =1</a:t>
            </a:r>
            <a:endParaRPr lang="de-DE" sz="1800" b="0" i="0" u="none" strike="noStrike" baseline="0" dirty="0">
              <a:solidFill>
                <a:prstClr val="black"/>
              </a:solidFill>
              <a:latin typeface="TimesNewRomanPSMT"/>
            </a:endParaRPr>
          </a:p>
          <a:p>
            <a:pPr marL="1085850" lvl="2" indent="-171450">
              <a:lnSpc>
                <a:spcPct val="90000"/>
              </a:lnSpc>
              <a:spcBef>
                <a:spcPts val="400"/>
              </a:spcBef>
              <a:spcAft>
                <a:spcPts val="400"/>
              </a:spcAft>
              <a:buFont typeface="Arial" panose="020B0604020202020204" pitchFamily="34" charset="0"/>
              <a:buChar char="•"/>
            </a:pPr>
            <a:r>
              <a:rPr lang="en-US" sz="1800" b="0" i="0" u="none" strike="noStrike" baseline="0" dirty="0" err="1">
                <a:latin typeface="TimesNewRomanPSMT"/>
              </a:rPr>
              <a:t>COMPlus_ReadyToRun</a:t>
            </a:r>
            <a:r>
              <a:rPr lang="en-US" sz="1800" b="0" i="0" u="none" strike="noStrike" baseline="0" dirty="0">
                <a:latin typeface="TimesNewRomanPSMT"/>
              </a:rPr>
              <a:t> = 0</a:t>
            </a:r>
            <a:r>
              <a:rPr lang="de-DE" dirty="0">
                <a:solidFill>
                  <a:prstClr val="black"/>
                </a:solidFill>
                <a:latin typeface="TimesNewRomanPSMT"/>
              </a:rPr>
              <a:t> (</a:t>
            </a:r>
            <a:r>
              <a:rPr lang="de-DE" dirty="0" err="1">
                <a:solidFill>
                  <a:prstClr val="black"/>
                </a:solidFill>
                <a:latin typeface="TimesNewRomanPSMT"/>
              </a:rPr>
              <a:t>Only</a:t>
            </a:r>
            <a:r>
              <a:rPr lang="de-DE" dirty="0">
                <a:solidFill>
                  <a:prstClr val="black"/>
                </a:solidFill>
                <a:latin typeface="TimesNewRomanPSMT"/>
              </a:rPr>
              <a:t> .NET Core &gt; 2.x)</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latin typeface="TimesNewRomanPSMT"/>
              </a:rPr>
              <a:t>In Visual Studio</a:t>
            </a:r>
          </a:p>
          <a:p>
            <a:pPr marL="1085850" lvl="2" indent="-171450">
              <a:lnSpc>
                <a:spcPct val="90000"/>
              </a:lnSpc>
              <a:spcBef>
                <a:spcPts val="400"/>
              </a:spcBef>
              <a:spcAft>
                <a:spcPts val="400"/>
              </a:spcAft>
              <a:buFont typeface="Arial" panose="020B0604020202020204" pitchFamily="34" charset="0"/>
              <a:buChar char="•"/>
            </a:pPr>
            <a:r>
              <a:rPr lang="de-DE" sz="2000" dirty="0" err="1">
                <a:solidFill>
                  <a:prstClr val="black"/>
                </a:solidFill>
                <a:latin typeface="TimesNewRomanPSMT"/>
              </a:rPr>
              <a:t>Disable</a:t>
            </a:r>
            <a:r>
              <a:rPr lang="de-DE" sz="2000" dirty="0">
                <a:solidFill>
                  <a:prstClr val="black"/>
                </a:solidFill>
                <a:latin typeface="TimesNewRomanPSMT"/>
              </a:rPr>
              <a:t> „Just </a:t>
            </a:r>
            <a:r>
              <a:rPr lang="de-DE" sz="2000" dirty="0" err="1">
                <a:solidFill>
                  <a:prstClr val="black"/>
                </a:solidFill>
                <a:latin typeface="TimesNewRomanPSMT"/>
              </a:rPr>
              <a:t>my</a:t>
            </a:r>
            <a:r>
              <a:rPr lang="de-DE" sz="2000" dirty="0">
                <a:solidFill>
                  <a:prstClr val="black"/>
                </a:solidFill>
                <a:latin typeface="TimesNewRomanPSMT"/>
              </a:rPr>
              <a:t> Code“</a:t>
            </a:r>
          </a:p>
          <a:p>
            <a:pPr marL="1543050" lvl="3" indent="-171450">
              <a:lnSpc>
                <a:spcPct val="90000"/>
              </a:lnSpc>
              <a:spcBef>
                <a:spcPts val="400"/>
              </a:spcBef>
              <a:spcAft>
                <a:spcPts val="400"/>
              </a:spcAft>
              <a:buFont typeface="Arial" panose="020B0604020202020204" pitchFamily="34" charset="0"/>
              <a:buChar char="•"/>
            </a:pPr>
            <a:r>
              <a:rPr lang="de-DE" sz="2000" dirty="0" err="1">
                <a:solidFill>
                  <a:prstClr val="black"/>
                </a:solidFill>
                <a:latin typeface="TimesNewRomanPSMT"/>
              </a:rPr>
              <a:t>Otherwise</a:t>
            </a:r>
            <a:r>
              <a:rPr lang="de-DE" sz="2000" dirty="0">
                <a:solidFill>
                  <a:prstClr val="black"/>
                </a:solidFill>
                <a:latin typeface="TimesNewRomanPSMT"/>
              </a:rPr>
              <a:t> </a:t>
            </a:r>
            <a:r>
              <a:rPr lang="de-DE" sz="2000" dirty="0" err="1">
                <a:solidFill>
                  <a:prstClr val="black"/>
                </a:solidFill>
                <a:latin typeface="TimesNewRomanPSMT"/>
              </a:rPr>
              <a:t>no</a:t>
            </a:r>
            <a:r>
              <a:rPr lang="de-DE" sz="2000" dirty="0">
                <a:solidFill>
                  <a:prstClr val="black"/>
                </a:solidFill>
                <a:latin typeface="TimesNewRomanPSMT"/>
              </a:rPr>
              <a:t> external PDBs </a:t>
            </a:r>
            <a:r>
              <a:rPr lang="de-DE" sz="2000" dirty="0" err="1">
                <a:solidFill>
                  <a:prstClr val="black"/>
                </a:solidFill>
                <a:latin typeface="TimesNewRomanPSMT"/>
              </a:rPr>
              <a:t>are</a:t>
            </a:r>
            <a:r>
              <a:rPr lang="de-DE" sz="2000" dirty="0">
                <a:solidFill>
                  <a:prstClr val="black"/>
                </a:solidFill>
                <a:latin typeface="TimesNewRomanPSMT"/>
              </a:rPr>
              <a:t> </a:t>
            </a:r>
            <a:r>
              <a:rPr lang="de-DE" sz="2000" dirty="0" err="1">
                <a:solidFill>
                  <a:prstClr val="black"/>
                </a:solidFill>
                <a:latin typeface="TimesNewRomanPSMT"/>
              </a:rPr>
              <a:t>loaded</a:t>
            </a:r>
            <a:endParaRPr lang="de-DE" sz="2000" dirty="0">
              <a:solidFill>
                <a:prstClr val="black"/>
              </a:solidFill>
              <a:latin typeface="TimesNewRomanPSMT"/>
            </a:endParaRPr>
          </a:p>
          <a:p>
            <a:pPr marL="1085850" lvl="2" indent="-171450">
              <a:lnSpc>
                <a:spcPct val="90000"/>
              </a:lnSpc>
              <a:spcBef>
                <a:spcPts val="400"/>
              </a:spcBef>
              <a:spcAft>
                <a:spcPts val="400"/>
              </a:spcAft>
              <a:buFont typeface="Arial" panose="020B0604020202020204" pitchFamily="34" charset="0"/>
              <a:buChar char="•"/>
            </a:pPr>
            <a:r>
              <a:rPr lang="de-DE" sz="2000" dirty="0" err="1">
                <a:solidFill>
                  <a:prstClr val="black"/>
                </a:solidFill>
                <a:latin typeface="TimesNewRomanPSMT"/>
              </a:rPr>
              <a:t>Enable</a:t>
            </a:r>
            <a:r>
              <a:rPr lang="de-DE" sz="2000" dirty="0">
                <a:solidFill>
                  <a:prstClr val="black"/>
                </a:solidFill>
                <a:latin typeface="TimesNewRomanPSMT"/>
              </a:rPr>
              <a:t> „</a:t>
            </a:r>
            <a:r>
              <a:rPr lang="de-DE" sz="2000" dirty="0" err="1">
                <a:solidFill>
                  <a:prstClr val="black"/>
                </a:solidFill>
                <a:latin typeface="TimesNewRomanPSMT"/>
              </a:rPr>
              <a:t>Suppress</a:t>
            </a:r>
            <a:r>
              <a:rPr lang="de-DE" sz="2000" dirty="0">
                <a:solidFill>
                  <a:prstClr val="black"/>
                </a:solidFill>
                <a:latin typeface="TimesNewRomanPSMT"/>
              </a:rPr>
              <a:t> JIT </a:t>
            </a:r>
            <a:r>
              <a:rPr lang="de-DE" sz="2000" dirty="0" err="1">
                <a:solidFill>
                  <a:prstClr val="black"/>
                </a:solidFill>
                <a:latin typeface="TimesNewRomanPSMT"/>
              </a:rPr>
              <a:t>optimization</a:t>
            </a:r>
            <a:r>
              <a:rPr lang="de-DE" sz="2000" dirty="0">
                <a:solidFill>
                  <a:prstClr val="black"/>
                </a:solidFill>
                <a:latin typeface="TimesNewRomanPSMT"/>
              </a:rPr>
              <a:t> in </a:t>
            </a:r>
            <a:r>
              <a:rPr lang="de-DE" sz="2000" dirty="0" err="1">
                <a:solidFill>
                  <a:prstClr val="black"/>
                </a:solidFill>
                <a:latin typeface="TimesNewRomanPSMT"/>
              </a:rPr>
              <a:t>module</a:t>
            </a:r>
            <a:r>
              <a:rPr lang="de-DE" sz="2000" dirty="0">
                <a:solidFill>
                  <a:prstClr val="black"/>
                </a:solidFill>
                <a:latin typeface="TimesNewRomanPSMT"/>
              </a:rPr>
              <a:t> Load)</a:t>
            </a:r>
          </a:p>
          <a:p>
            <a:pPr marL="1543050" lvl="3" indent="-171450">
              <a:lnSpc>
                <a:spcPct val="90000"/>
              </a:lnSpc>
              <a:spcBef>
                <a:spcPts val="400"/>
              </a:spcBef>
              <a:spcAft>
                <a:spcPts val="400"/>
              </a:spcAft>
              <a:buFont typeface="Arial" panose="020B0604020202020204" pitchFamily="34" charset="0"/>
              <a:buChar char="•"/>
            </a:pPr>
            <a:r>
              <a:rPr lang="de-DE" sz="2000" dirty="0" err="1">
                <a:solidFill>
                  <a:prstClr val="black"/>
                </a:solidFill>
                <a:latin typeface="TimesNewRomanPSMT"/>
              </a:rPr>
              <a:t>Disable</a:t>
            </a:r>
            <a:r>
              <a:rPr lang="de-DE" sz="2000" dirty="0">
                <a:solidFill>
                  <a:prstClr val="black"/>
                </a:solidFill>
                <a:latin typeface="TimesNewRomanPSMT"/>
              </a:rPr>
              <a:t> </a:t>
            </a:r>
            <a:r>
              <a:rPr lang="de-DE" sz="2000" dirty="0" err="1">
                <a:solidFill>
                  <a:prstClr val="black"/>
                </a:solidFill>
                <a:latin typeface="TimesNewRomanPSMT"/>
              </a:rPr>
              <a:t>again</a:t>
            </a:r>
            <a:r>
              <a:rPr lang="de-DE" sz="2000" dirty="0">
                <a:solidFill>
                  <a:prstClr val="black"/>
                </a:solidFill>
                <a:latin typeface="TimesNewRomanPSMT"/>
              </a:rPr>
              <a:t> after </a:t>
            </a:r>
            <a:r>
              <a:rPr lang="de-DE" sz="2000" dirty="0" err="1">
                <a:solidFill>
                  <a:prstClr val="black"/>
                </a:solidFill>
                <a:latin typeface="TimesNewRomanPSMT"/>
              </a:rPr>
              <a:t>debugging</a:t>
            </a:r>
            <a:r>
              <a:rPr lang="de-DE" sz="2000" dirty="0">
                <a:solidFill>
                  <a:prstClr val="black"/>
                </a:solidFill>
                <a:latin typeface="TimesNewRomanPSMT"/>
              </a:rPr>
              <a:t>. May slow down </a:t>
            </a:r>
            <a:r>
              <a:rPr lang="de-DE" sz="2000" dirty="0" err="1">
                <a:solidFill>
                  <a:prstClr val="black"/>
                </a:solidFill>
                <a:latin typeface="TimesNewRomanPSMT"/>
              </a:rPr>
              <a:t>debugging</a:t>
            </a:r>
            <a:r>
              <a:rPr lang="de-DE" sz="2000" dirty="0">
                <a:solidFill>
                  <a:prstClr val="black"/>
                </a:solidFill>
                <a:latin typeface="TimesNewRomanPSMT"/>
              </a:rPr>
              <a:t>.</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latin typeface="TimesNewRomanPSMT"/>
              </a:rPr>
              <a:t>Do not </a:t>
            </a:r>
            <a:r>
              <a:rPr lang="de-DE" sz="2000" dirty="0" err="1">
                <a:solidFill>
                  <a:prstClr val="black"/>
                </a:solidFill>
                <a:latin typeface="TimesNewRomanPSMT"/>
              </a:rPr>
              <a:t>attach</a:t>
            </a:r>
            <a:r>
              <a:rPr lang="de-DE" sz="2000" dirty="0">
                <a:solidFill>
                  <a:prstClr val="black"/>
                </a:solidFill>
                <a:latin typeface="TimesNewRomanPSMT"/>
              </a:rPr>
              <a:t> but </a:t>
            </a:r>
            <a:r>
              <a:rPr lang="de-DE" sz="2000" dirty="0" err="1">
                <a:solidFill>
                  <a:prstClr val="black"/>
                </a:solidFill>
                <a:latin typeface="TimesNewRomanPSMT"/>
              </a:rPr>
              <a:t>start</a:t>
            </a:r>
            <a:r>
              <a:rPr lang="de-DE" sz="2000" dirty="0">
                <a:solidFill>
                  <a:prstClr val="black"/>
                </a:solidFill>
                <a:latin typeface="TimesNewRomanPSMT"/>
              </a:rPr>
              <a:t> </a:t>
            </a:r>
            <a:r>
              <a:rPr lang="de-DE" sz="2000" dirty="0" err="1">
                <a:solidFill>
                  <a:prstClr val="black"/>
                </a:solidFill>
                <a:latin typeface="TimesNewRomanPSMT"/>
              </a:rPr>
              <a:t>with</a:t>
            </a:r>
            <a:r>
              <a:rPr lang="de-DE" sz="2000" dirty="0">
                <a:solidFill>
                  <a:prstClr val="black"/>
                </a:solidFill>
                <a:latin typeface="TimesNewRomanPSMT"/>
              </a:rPr>
              <a:t> </a:t>
            </a:r>
            <a:r>
              <a:rPr lang="de-DE" sz="2000" dirty="0" err="1">
                <a:solidFill>
                  <a:prstClr val="black"/>
                </a:solidFill>
                <a:latin typeface="TimesNewRomanPSMT"/>
              </a:rPr>
              <a:t>debugger</a:t>
            </a:r>
            <a:r>
              <a:rPr lang="de-DE" sz="2000" dirty="0">
                <a:solidFill>
                  <a:prstClr val="black"/>
                </a:solidFill>
                <a:latin typeface="TimesNewRomanPSMT"/>
              </a:rPr>
              <a:t> </a:t>
            </a:r>
            <a:endParaRPr lang="de-DE" sz="2000" dirty="0">
              <a:solidFill>
                <a:prstClr val="black"/>
              </a:solidFill>
            </a:endParaRP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lang="de-DE" sz="2000" b="1" dirty="0">
              <a:solidFill>
                <a:prstClr val="black"/>
              </a:solidFill>
            </a:endParaRP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525264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24</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Topics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457200" indent="-457200">
              <a:lnSpc>
                <a:spcPct val="90000"/>
              </a:lnSpc>
              <a:spcBef>
                <a:spcPts val="400"/>
              </a:spcBef>
              <a:spcAft>
                <a:spcPts val="400"/>
              </a:spcAft>
              <a:buFont typeface="+mj-lt"/>
              <a:buAutoNum type="arabicPeriod"/>
            </a:pPr>
            <a:r>
              <a:rPr lang="de-DE" sz="2000" dirty="0">
                <a:solidFill>
                  <a:schemeClr val="bg1">
                    <a:lumMod val="90000"/>
                  </a:schemeClr>
                </a:solidFill>
              </a:rPr>
              <a:t>Review PDB Files and </a:t>
            </a:r>
            <a:r>
              <a:rPr lang="de-DE" sz="2000" dirty="0" err="1">
                <a:solidFill>
                  <a:schemeClr val="bg1">
                    <a:lumMod val="90000"/>
                  </a:schemeClr>
                </a:solidFill>
              </a:rPr>
              <a:t>problems</a:t>
            </a:r>
            <a:r>
              <a:rPr lang="de-DE" sz="2000" dirty="0">
                <a:solidFill>
                  <a:schemeClr val="bg1">
                    <a:lumMod val="90000"/>
                  </a:schemeClr>
                </a:solidFill>
              </a:rPr>
              <a:t> </a:t>
            </a:r>
            <a:r>
              <a:rPr lang="de-DE" sz="2000" dirty="0" err="1">
                <a:solidFill>
                  <a:schemeClr val="bg1">
                    <a:lumMod val="90000"/>
                  </a:schemeClr>
                </a:solidFill>
              </a:rPr>
              <a:t>with</a:t>
            </a:r>
            <a:r>
              <a:rPr lang="de-DE" sz="2000" dirty="0">
                <a:solidFill>
                  <a:schemeClr val="bg1">
                    <a:lumMod val="90000"/>
                  </a:schemeClr>
                </a:solidFill>
              </a:rPr>
              <a:t> </a:t>
            </a:r>
            <a:r>
              <a:rPr lang="de-DE" sz="2000" dirty="0" err="1">
                <a:solidFill>
                  <a:schemeClr val="bg1">
                    <a:lumMod val="90000"/>
                  </a:schemeClr>
                </a:solidFill>
              </a:rPr>
              <a:t>optimized</a:t>
            </a:r>
            <a:r>
              <a:rPr lang="de-DE" sz="2000" dirty="0">
                <a:solidFill>
                  <a:schemeClr val="bg1">
                    <a:lumMod val="90000"/>
                  </a:schemeClr>
                </a:solidFill>
              </a:rPr>
              <a:t> release code</a:t>
            </a:r>
          </a:p>
          <a:p>
            <a:pPr marL="457200" indent="-457200">
              <a:lnSpc>
                <a:spcPct val="90000"/>
              </a:lnSpc>
              <a:spcBef>
                <a:spcPts val="400"/>
              </a:spcBef>
              <a:spcAft>
                <a:spcPts val="400"/>
              </a:spcAft>
              <a:buFont typeface="+mj-lt"/>
              <a:buAutoNum type="arabicPeriod"/>
            </a:pPr>
            <a:r>
              <a:rPr lang="de-DE" sz="2000" dirty="0" err="1">
                <a:solidFill>
                  <a:prstClr val="black"/>
                </a:solidFill>
              </a:rPr>
              <a:t>Prepare</a:t>
            </a:r>
            <a:r>
              <a:rPr lang="de-DE" sz="2000" dirty="0">
                <a:solidFill>
                  <a:prstClr val="black"/>
                </a:solidFill>
              </a:rPr>
              <a:t> Visual Studio </a:t>
            </a:r>
            <a:r>
              <a:rPr lang="de-DE" sz="2000" dirty="0" err="1">
                <a:solidFill>
                  <a:prstClr val="black"/>
                </a:solidFill>
              </a:rPr>
              <a:t>to</a:t>
            </a:r>
            <a:r>
              <a:rPr lang="de-DE" sz="2000" dirty="0">
                <a:solidFill>
                  <a:prstClr val="black"/>
                </a:solidFill>
              </a:rPr>
              <a:t> </a:t>
            </a:r>
            <a:r>
              <a:rPr lang="de-DE" sz="2000" dirty="0" err="1">
                <a:solidFill>
                  <a:prstClr val="black"/>
                </a:solidFill>
              </a:rPr>
              <a:t>debug</a:t>
            </a:r>
            <a:r>
              <a:rPr lang="de-DE" sz="2000" dirty="0">
                <a:solidFill>
                  <a:prstClr val="black"/>
                </a:solidFill>
              </a:rPr>
              <a:t> 3rd </a:t>
            </a:r>
            <a:r>
              <a:rPr lang="de-DE" sz="2000" dirty="0" err="1">
                <a:solidFill>
                  <a:prstClr val="black"/>
                </a:solidFill>
              </a:rPr>
              <a:t>party</a:t>
            </a:r>
            <a:r>
              <a:rPr lang="de-DE" sz="2000" dirty="0">
                <a:solidFill>
                  <a:prstClr val="black"/>
                </a:solidFill>
              </a:rPr>
              <a:t> </a:t>
            </a:r>
            <a:r>
              <a:rPr lang="de-DE" sz="2000" dirty="0" err="1">
                <a:solidFill>
                  <a:prstClr val="black"/>
                </a:solidFill>
              </a:rPr>
              <a:t>libraries</a:t>
            </a:r>
            <a:r>
              <a:rPr lang="de-DE" sz="2000" dirty="0">
                <a:solidFill>
                  <a:prstClr val="black"/>
                </a:solidFill>
              </a:rPr>
              <a:t>.:</a:t>
            </a:r>
          </a:p>
          <a:p>
            <a:pPr lvl="1" indent="-457200">
              <a:lnSpc>
                <a:spcPct val="90000"/>
              </a:lnSpc>
              <a:spcBef>
                <a:spcPts val="400"/>
              </a:spcBef>
              <a:spcAft>
                <a:spcPts val="400"/>
              </a:spcAft>
              <a:buFont typeface="+mj-lt"/>
              <a:buAutoNum type="arabicPeriod"/>
            </a:pPr>
            <a:r>
              <a:rPr lang="de-DE" sz="2000" dirty="0">
                <a:solidFill>
                  <a:schemeClr val="bg1">
                    <a:lumMod val="90000"/>
                  </a:schemeClr>
                </a:solidFill>
              </a:rPr>
              <a:t>Option: </a:t>
            </a:r>
            <a:r>
              <a:rPr lang="de-DE" sz="2000" dirty="0" err="1">
                <a:solidFill>
                  <a:schemeClr val="bg1">
                    <a:lumMod val="90000"/>
                  </a:schemeClr>
                </a:solidFill>
              </a:rPr>
              <a:t>Decompile</a:t>
            </a:r>
            <a:r>
              <a:rPr lang="de-DE" sz="2000" dirty="0">
                <a:solidFill>
                  <a:schemeClr val="bg1">
                    <a:lumMod val="90000"/>
                  </a:schemeClr>
                </a:solidFill>
              </a:rPr>
              <a:t> IL Code</a:t>
            </a:r>
          </a:p>
          <a:p>
            <a:pPr marL="914400" lvl="1" indent="-457200">
              <a:lnSpc>
                <a:spcPct val="90000"/>
              </a:lnSpc>
              <a:spcBef>
                <a:spcPts val="400"/>
              </a:spcBef>
              <a:spcAft>
                <a:spcPts val="400"/>
              </a:spcAft>
              <a:buFont typeface="+mj-lt"/>
              <a:buAutoNum type="arabicPeriod"/>
            </a:pPr>
            <a:r>
              <a:rPr lang="de-DE" sz="2000" dirty="0">
                <a:solidFill>
                  <a:prstClr val="black"/>
                </a:solidFill>
              </a:rPr>
              <a:t>Option: </a:t>
            </a:r>
            <a:r>
              <a:rPr lang="de-DE" sz="2000" dirty="0" err="1">
                <a:solidFill>
                  <a:prstClr val="black"/>
                </a:solidFill>
              </a:rPr>
              <a:t>Using</a:t>
            </a:r>
            <a:r>
              <a:rPr lang="de-DE" sz="2000" dirty="0">
                <a:solidFill>
                  <a:prstClr val="black"/>
                </a:solidFill>
              </a:rPr>
              <a:t> Source Link</a:t>
            </a:r>
          </a:p>
          <a:p>
            <a:pPr marL="457200" indent="-457200">
              <a:lnSpc>
                <a:spcPct val="90000"/>
              </a:lnSpc>
              <a:spcBef>
                <a:spcPts val="400"/>
              </a:spcBef>
              <a:spcAft>
                <a:spcPts val="400"/>
              </a:spcAft>
              <a:buFont typeface="+mj-lt"/>
              <a:buAutoNum type="arabicPeriod"/>
            </a:pPr>
            <a:r>
              <a:rPr lang="de-DE" sz="2000" dirty="0">
                <a:solidFill>
                  <a:schemeClr val="bg1">
                    <a:lumMod val="90000"/>
                  </a:schemeClr>
                </a:solidFill>
              </a:rPr>
              <a:t>Demo</a:t>
            </a: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85447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25</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a:xfrm>
            <a:off x="431799" y="448784"/>
            <a:ext cx="8280000" cy="534205"/>
          </a:xfrm>
        </p:spPr>
        <p:txBody>
          <a:bodyPr/>
          <a:lstStyle/>
          <a:p>
            <a:r>
              <a:rPr lang="de-DE" dirty="0" err="1"/>
              <a:t>What</a:t>
            </a:r>
            <a:r>
              <a:rPr lang="de-DE" dirty="0"/>
              <a:t> </a:t>
            </a:r>
            <a:r>
              <a:rPr lang="de-DE" dirty="0" err="1"/>
              <a:t>is</a:t>
            </a:r>
            <a:r>
              <a:rPr lang="de-DE" dirty="0"/>
              <a:t> Source link</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23078" y="1059582"/>
            <a:ext cx="8497442" cy="3635134"/>
          </a:xfrm>
          <a:prstGeom prst="rect">
            <a:avLst/>
          </a:prstGeom>
        </p:spPr>
        <p:txBody>
          <a:bodyPr vert="horz" wrap="none" lIns="0" tIns="0" rIns="0" bIns="0" rtlCol="0">
            <a:noAutofit/>
          </a:bodyPr>
          <a:lstStyle/>
          <a:p>
            <a:pPr marL="342900" indent="-342900">
              <a:buFont typeface="Arial" panose="020B0604020202020204" pitchFamily="34" charset="0"/>
              <a:buChar char="•"/>
            </a:pPr>
            <a:r>
              <a:rPr lang="de-DE" sz="2000" dirty="0"/>
              <a:t>Technology </a:t>
            </a:r>
            <a:r>
              <a:rPr lang="de-DE" sz="2000" dirty="0" err="1"/>
              <a:t>to</a:t>
            </a:r>
            <a:r>
              <a:rPr lang="de-DE" sz="2000" dirty="0"/>
              <a:t> </a:t>
            </a:r>
            <a:r>
              <a:rPr lang="de-DE" sz="2000" dirty="0" err="1"/>
              <a:t>embed</a:t>
            </a:r>
            <a:r>
              <a:rPr lang="de-DE" sz="2000" dirty="0"/>
              <a:t> </a:t>
            </a:r>
            <a:r>
              <a:rPr lang="de-DE" sz="2000" dirty="0" err="1"/>
              <a:t>meta</a:t>
            </a:r>
            <a:r>
              <a:rPr lang="de-DE" sz="2000" dirty="0"/>
              <a:t> </a:t>
            </a:r>
            <a:r>
              <a:rPr lang="de-DE" sz="2000" dirty="0" err="1"/>
              <a:t>information</a:t>
            </a:r>
            <a:r>
              <a:rPr lang="de-DE" sz="2000" dirty="0"/>
              <a:t> in </a:t>
            </a:r>
            <a:r>
              <a:rPr lang="de-DE" sz="2000" dirty="0" err="1"/>
              <a:t>the</a:t>
            </a:r>
            <a:r>
              <a:rPr lang="de-DE" sz="2000" dirty="0"/>
              <a:t> PDB </a:t>
            </a:r>
            <a:r>
              <a:rPr lang="de-DE" sz="2000" dirty="0" err="1"/>
              <a:t>files</a:t>
            </a:r>
            <a:r>
              <a:rPr lang="de-DE" sz="2000" dirty="0"/>
              <a:t> </a:t>
            </a:r>
            <a:r>
              <a:rPr lang="de-DE" sz="2000" dirty="0" err="1"/>
              <a:t>about</a:t>
            </a:r>
            <a:br>
              <a:rPr lang="de-DE" sz="2000" dirty="0"/>
            </a:br>
            <a:r>
              <a:rPr lang="de-DE" sz="2000" dirty="0" err="1"/>
              <a:t>the</a:t>
            </a:r>
            <a:r>
              <a:rPr lang="de-DE" sz="2000" dirty="0"/>
              <a:t> </a:t>
            </a:r>
            <a:r>
              <a:rPr lang="de-DE" sz="2000" dirty="0" err="1"/>
              <a:t>commit</a:t>
            </a:r>
            <a:r>
              <a:rPr lang="de-DE" sz="2000" dirty="0"/>
              <a:t> </a:t>
            </a:r>
            <a:r>
              <a:rPr lang="de-DE" sz="2000" dirty="0" err="1"/>
              <a:t>hash</a:t>
            </a:r>
            <a:r>
              <a:rPr lang="de-DE" sz="2000" dirty="0"/>
              <a:t> in a </a:t>
            </a:r>
            <a:r>
              <a:rPr lang="de-DE" sz="2000" dirty="0" err="1"/>
              <a:t>public</a:t>
            </a:r>
            <a:r>
              <a:rPr lang="de-DE" sz="2000" dirty="0"/>
              <a:t> source </a:t>
            </a:r>
            <a:r>
              <a:rPr lang="de-DE" sz="2000" dirty="0" err="1"/>
              <a:t>control</a:t>
            </a:r>
            <a:r>
              <a:rPr lang="de-DE" sz="2000" dirty="0"/>
              <a:t> </a:t>
            </a:r>
            <a:r>
              <a:rPr lang="de-DE" sz="2000" dirty="0" err="1"/>
              <a:t>repository</a:t>
            </a:r>
            <a:br>
              <a:rPr lang="de-DE" sz="2000" dirty="0"/>
            </a:br>
            <a:endParaRPr lang="de-DE" sz="2000" dirty="0"/>
          </a:p>
          <a:p>
            <a:pPr marL="342900" indent="-342900">
              <a:buFont typeface="Arial" panose="020B0604020202020204" pitchFamily="34" charset="0"/>
              <a:buChar char="•"/>
            </a:pPr>
            <a:r>
              <a:rPr lang="de-DE" sz="2000" dirty="0"/>
              <a:t>The </a:t>
            </a:r>
            <a:r>
              <a:rPr lang="de-DE" sz="2000" dirty="0" err="1"/>
              <a:t>debugger</a:t>
            </a:r>
            <a:r>
              <a:rPr lang="de-DE" sz="2000" dirty="0"/>
              <a:t> </a:t>
            </a:r>
            <a:r>
              <a:rPr lang="de-DE" sz="2000" dirty="0" err="1"/>
              <a:t>can</a:t>
            </a:r>
            <a:r>
              <a:rPr lang="de-DE" sz="2000" dirty="0"/>
              <a:t> </a:t>
            </a:r>
            <a:r>
              <a:rPr lang="de-DE" sz="2000" dirty="0" err="1"/>
              <a:t>download</a:t>
            </a:r>
            <a:r>
              <a:rPr lang="de-DE" sz="2000" dirty="0"/>
              <a:t> </a:t>
            </a:r>
            <a:r>
              <a:rPr lang="de-DE" sz="2000" dirty="0" err="1"/>
              <a:t>the</a:t>
            </a:r>
            <a:r>
              <a:rPr lang="de-DE" sz="2000" dirty="0"/>
              <a:t> </a:t>
            </a:r>
            <a:r>
              <a:rPr lang="de-DE" sz="2000" dirty="0" err="1"/>
              <a:t>correct</a:t>
            </a:r>
            <a:r>
              <a:rPr lang="de-DE" sz="2000" dirty="0"/>
              <a:t> source code </a:t>
            </a:r>
            <a:r>
              <a:rPr lang="de-DE" sz="2000" dirty="0" err="1"/>
              <a:t>version</a:t>
            </a:r>
            <a:br>
              <a:rPr lang="de-DE" sz="2000" dirty="0"/>
            </a:br>
            <a:r>
              <a:rPr lang="de-DE" sz="2000" dirty="0"/>
              <a:t>on </a:t>
            </a:r>
            <a:r>
              <a:rPr lang="de-DE" sz="2000" dirty="0" err="1"/>
              <a:t>the</a:t>
            </a:r>
            <a:r>
              <a:rPr lang="de-DE" sz="2000" dirty="0"/>
              <a:t> </a:t>
            </a:r>
            <a:r>
              <a:rPr lang="de-DE" sz="2000" dirty="0" err="1"/>
              <a:t>fly</a:t>
            </a:r>
            <a:r>
              <a:rPr lang="de-DE" sz="2000" dirty="0"/>
              <a:t> </a:t>
            </a:r>
            <a:r>
              <a:rPr lang="de-DE" sz="2000" dirty="0" err="1"/>
              <a:t>from</a:t>
            </a:r>
            <a:r>
              <a:rPr lang="de-DE" sz="2000" dirty="0"/>
              <a:t> </a:t>
            </a:r>
            <a:r>
              <a:rPr lang="de-DE" sz="2000" dirty="0" err="1"/>
              <a:t>the</a:t>
            </a:r>
            <a:r>
              <a:rPr lang="de-DE" sz="2000" dirty="0"/>
              <a:t> (</a:t>
            </a:r>
            <a:r>
              <a:rPr lang="de-DE" sz="2000" dirty="0" err="1"/>
              <a:t>public</a:t>
            </a:r>
            <a:r>
              <a:rPr lang="de-DE" sz="2000" dirty="0"/>
              <a:t>) </a:t>
            </a:r>
            <a:r>
              <a:rPr lang="de-DE" sz="2000" dirty="0" err="1"/>
              <a:t>repository</a:t>
            </a:r>
            <a:r>
              <a:rPr lang="de-DE" sz="2000" dirty="0"/>
              <a:t>.</a:t>
            </a:r>
          </a:p>
          <a:p>
            <a:pPr marL="800100" lvl="1" indent="-342900">
              <a:buFont typeface="Arial" panose="020B0604020202020204" pitchFamily="34" charset="0"/>
              <a:buChar char="•"/>
            </a:pPr>
            <a:r>
              <a:rPr lang="de-DE" sz="1400" dirty="0" err="1">
                <a:solidFill>
                  <a:prstClr val="black"/>
                </a:solidFill>
              </a:rPr>
              <a:t>Supported</a:t>
            </a:r>
            <a:r>
              <a:rPr lang="de-DE" sz="1400" dirty="0">
                <a:solidFill>
                  <a:prstClr val="black"/>
                </a:solidFill>
              </a:rPr>
              <a:t> </a:t>
            </a:r>
            <a:r>
              <a:rPr lang="de-DE" sz="1400" dirty="0" err="1">
                <a:solidFill>
                  <a:prstClr val="black"/>
                </a:solidFill>
              </a:rPr>
              <a:t>by</a:t>
            </a:r>
            <a:r>
              <a:rPr lang="de-DE" sz="1400" dirty="0">
                <a:solidFill>
                  <a:prstClr val="black"/>
                </a:solidFill>
              </a:rPr>
              <a:t> Visual Studio, </a:t>
            </a:r>
            <a:r>
              <a:rPr lang="de-DE" sz="1400" dirty="0" err="1">
                <a:solidFill>
                  <a:prstClr val="black"/>
                </a:solidFill>
              </a:rPr>
              <a:t>Jetbrains</a:t>
            </a:r>
            <a:r>
              <a:rPr lang="de-DE" sz="1400" dirty="0">
                <a:solidFill>
                  <a:prstClr val="black"/>
                </a:solidFill>
              </a:rPr>
              <a:t> Rider.</a:t>
            </a:r>
            <a:br>
              <a:rPr lang="de-DE" sz="2000" dirty="0"/>
            </a:br>
            <a:endParaRPr lang="de-DE" sz="2000" dirty="0"/>
          </a:p>
          <a:p>
            <a:pPr marL="342900" indent="-342900">
              <a:buFont typeface="Arial" panose="020B0604020202020204" pitchFamily="34" charset="0"/>
              <a:buChar char="•"/>
            </a:pPr>
            <a:r>
              <a:rPr lang="de-DE" sz="2000" dirty="0">
                <a:solidFill>
                  <a:prstClr val="black"/>
                </a:solidFill>
              </a:rPr>
              <a:t>Source Link </a:t>
            </a:r>
            <a:r>
              <a:rPr lang="de-DE" sz="2000" dirty="0" err="1">
                <a:solidFill>
                  <a:prstClr val="black"/>
                </a:solidFill>
              </a:rPr>
              <a:t>is</a:t>
            </a:r>
            <a:r>
              <a:rPr lang="de-DE" sz="2000" dirty="0">
                <a:solidFill>
                  <a:prstClr val="black"/>
                </a:solidFill>
              </a:rPr>
              <a:t> </a:t>
            </a:r>
            <a:r>
              <a:rPr lang="de-DE" sz="2000" dirty="0" err="1">
                <a:solidFill>
                  <a:prstClr val="black"/>
                </a:solidFill>
              </a:rPr>
              <a:t>used</a:t>
            </a:r>
            <a:r>
              <a:rPr lang="de-DE" sz="2000" dirty="0">
                <a:solidFill>
                  <a:prstClr val="black"/>
                </a:solidFill>
              </a:rPr>
              <a:t> </a:t>
            </a:r>
            <a:r>
              <a:rPr lang="de-DE" sz="2000" dirty="0" err="1">
                <a:solidFill>
                  <a:prstClr val="black"/>
                </a:solidFill>
              </a:rPr>
              <a:t>by</a:t>
            </a:r>
            <a:r>
              <a:rPr lang="de-DE" sz="2000" dirty="0">
                <a:solidFill>
                  <a:prstClr val="black"/>
                </a:solidFill>
              </a:rPr>
              <a:t> .NET Core </a:t>
            </a:r>
            <a:r>
              <a:rPr lang="de-DE" sz="2000" dirty="0" err="1">
                <a:solidFill>
                  <a:prstClr val="black"/>
                </a:solidFill>
              </a:rPr>
              <a:t>Assemblies</a:t>
            </a:r>
            <a:r>
              <a:rPr lang="de-DE" sz="2000" dirty="0">
                <a:solidFill>
                  <a:prstClr val="black"/>
                </a:solidFill>
              </a:rPr>
              <a:t> and an </a:t>
            </a:r>
            <a:r>
              <a:rPr lang="de-DE" sz="2000" dirty="0" err="1">
                <a:solidFill>
                  <a:prstClr val="black"/>
                </a:solidFill>
              </a:rPr>
              <a:t>increasing</a:t>
            </a:r>
            <a:r>
              <a:rPr lang="de-DE" sz="2000" dirty="0">
                <a:solidFill>
                  <a:prstClr val="black"/>
                </a:solidFill>
              </a:rPr>
              <a:t> </a:t>
            </a:r>
            <a:r>
              <a:rPr lang="de-DE" sz="2000" dirty="0" err="1">
                <a:solidFill>
                  <a:prstClr val="black"/>
                </a:solidFill>
              </a:rPr>
              <a:t>number</a:t>
            </a:r>
            <a:r>
              <a:rPr lang="de-DE" sz="2000" dirty="0">
                <a:solidFill>
                  <a:prstClr val="black"/>
                </a:solidFill>
              </a:rPr>
              <a:t> </a:t>
            </a:r>
            <a:br>
              <a:rPr lang="de-DE" sz="2000" dirty="0">
                <a:solidFill>
                  <a:prstClr val="black"/>
                </a:solidFill>
              </a:rPr>
            </a:br>
            <a:r>
              <a:rPr lang="de-DE" sz="2000" dirty="0" err="1">
                <a:solidFill>
                  <a:prstClr val="black"/>
                </a:solidFill>
              </a:rPr>
              <a:t>of</a:t>
            </a:r>
            <a:r>
              <a:rPr lang="de-DE" sz="2000" dirty="0">
                <a:solidFill>
                  <a:prstClr val="black"/>
                </a:solidFill>
              </a:rPr>
              <a:t> NUGET </a:t>
            </a:r>
            <a:r>
              <a:rPr lang="de-DE" sz="2000" dirty="0" err="1">
                <a:solidFill>
                  <a:prstClr val="black"/>
                </a:solidFill>
              </a:rPr>
              <a:t>packages</a:t>
            </a:r>
            <a:r>
              <a:rPr lang="de-DE" sz="2000" dirty="0">
                <a:solidFill>
                  <a:prstClr val="black"/>
                </a:solidFill>
              </a:rPr>
              <a:t>.</a:t>
            </a:r>
          </a:p>
          <a:p>
            <a:pPr lvl="1">
              <a:lnSpc>
                <a:spcPct val="90000"/>
              </a:lnSpc>
              <a:spcBef>
                <a:spcPts val="400"/>
              </a:spcBef>
              <a:spcAft>
                <a:spcPts val="400"/>
              </a:spcAft>
            </a:pPr>
            <a:endParaRPr kumimoji="0" lang="de-DE" sz="2000" b="0" i="0" u="none" strike="noStrike" kern="1200" cap="none" spc="0" normalizeH="0" baseline="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40100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26</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source link – Studio </a:t>
            </a:r>
            <a:r>
              <a:rPr lang="de-DE" dirty="0" err="1"/>
              <a:t>settings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a:lnSpc>
                <a:spcPct val="90000"/>
              </a:lnSpc>
              <a:spcBef>
                <a:spcPts val="400"/>
              </a:spcBef>
              <a:spcAft>
                <a:spcPts val="400"/>
              </a:spcAft>
            </a:pPr>
            <a:r>
              <a:rPr lang="de-DE" sz="2000" dirty="0">
                <a:solidFill>
                  <a:prstClr val="black"/>
                </a:solidFill>
              </a:rPr>
              <a:t>Visual Studio Settings: </a:t>
            </a:r>
            <a:r>
              <a:rPr lang="de-DE" sz="2000" b="1" dirty="0" err="1">
                <a:solidFill>
                  <a:prstClr val="black"/>
                </a:solidFill>
              </a:rPr>
              <a:t>Debug</a:t>
            </a:r>
            <a:r>
              <a:rPr lang="de-DE" sz="2000" b="1" dirty="0">
                <a:solidFill>
                  <a:prstClr val="black"/>
                </a:solidFill>
              </a:rPr>
              <a:t> -&gt; Options -&gt; Debugging</a:t>
            </a:r>
          </a:p>
          <a:p>
            <a:pPr marR="0" algn="l" defTabSz="914400" rtl="0" eaLnBrk="1" fontAlgn="auto" latinLnBrk="0" hangingPunct="1">
              <a:lnSpc>
                <a:spcPct val="90000"/>
              </a:lnSpc>
              <a:spcBef>
                <a:spcPts val="400"/>
              </a:spcBef>
              <a:spcAft>
                <a:spcPts val="400"/>
              </a:spcAft>
              <a:tabLst/>
            </a:pPr>
            <a:r>
              <a:rPr lang="de-DE" sz="2000" b="1" dirty="0">
                <a:solidFill>
                  <a:prstClr val="black"/>
                </a:solidFill>
              </a:rPr>
              <a:t>Symbols</a:t>
            </a:r>
            <a:r>
              <a:rPr lang="de-DE" sz="2000" dirty="0">
                <a:solidFill>
                  <a:prstClr val="black"/>
                </a:solidFill>
              </a:rPr>
              <a:t>                                                  </a:t>
            </a:r>
            <a:r>
              <a:rPr lang="de-DE" sz="2000" b="1" dirty="0">
                <a:solidFill>
                  <a:prstClr val="black"/>
                </a:solidFill>
              </a:rPr>
              <a:t>General</a:t>
            </a: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lang="de-DE" sz="2000" b="1" dirty="0">
              <a:solidFill>
                <a:prstClr val="black"/>
              </a:solidFill>
            </a:endParaRPr>
          </a:p>
          <a:p>
            <a:pPr>
              <a:lnSpc>
                <a:spcPct val="90000"/>
              </a:lnSpc>
              <a:spcBef>
                <a:spcPts val="400"/>
              </a:spcBef>
              <a:spcAft>
                <a:spcPts val="400"/>
              </a:spcAft>
            </a:pPr>
            <a:endParaRPr lang="de-DE" sz="20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pic>
        <p:nvPicPr>
          <p:cNvPr id="8" name="Picture 7">
            <a:extLst>
              <a:ext uri="{FF2B5EF4-FFF2-40B4-BE49-F238E27FC236}">
                <a16:creationId xmlns:a16="http://schemas.microsoft.com/office/drawing/2014/main" id="{CCD75324-F5D4-4A82-BDAF-4EE7498B1969}"/>
              </a:ext>
            </a:extLst>
          </p:cNvPr>
          <p:cNvPicPr>
            <a:picLocks noChangeAspect="1"/>
          </p:cNvPicPr>
          <p:nvPr/>
        </p:nvPicPr>
        <p:blipFill>
          <a:blip r:embed="rId3"/>
          <a:stretch>
            <a:fillRect/>
          </a:stretch>
        </p:blipFill>
        <p:spPr>
          <a:xfrm>
            <a:off x="4879492" y="1912772"/>
            <a:ext cx="4012988" cy="2954711"/>
          </a:xfrm>
          <a:prstGeom prst="rect">
            <a:avLst/>
          </a:prstGeom>
        </p:spPr>
      </p:pic>
      <p:pic>
        <p:nvPicPr>
          <p:cNvPr id="10" name="Picture 9">
            <a:extLst>
              <a:ext uri="{FF2B5EF4-FFF2-40B4-BE49-F238E27FC236}">
                <a16:creationId xmlns:a16="http://schemas.microsoft.com/office/drawing/2014/main" id="{4713AB54-58E2-4D11-88B6-66E82D3E008D}"/>
              </a:ext>
            </a:extLst>
          </p:cNvPr>
          <p:cNvPicPr>
            <a:picLocks noChangeAspect="1"/>
          </p:cNvPicPr>
          <p:nvPr/>
        </p:nvPicPr>
        <p:blipFill>
          <a:blip r:embed="rId4"/>
          <a:stretch>
            <a:fillRect/>
          </a:stretch>
        </p:blipFill>
        <p:spPr>
          <a:xfrm>
            <a:off x="431799" y="1912773"/>
            <a:ext cx="4109028" cy="2954710"/>
          </a:xfrm>
          <a:prstGeom prst="rect">
            <a:avLst/>
          </a:prstGeom>
        </p:spPr>
      </p:pic>
    </p:spTree>
    <p:extLst>
      <p:ext uri="{BB962C8B-B14F-4D97-AF65-F5344CB8AC3E}">
        <p14:creationId xmlns:p14="http://schemas.microsoft.com/office/powerpoint/2010/main" val="413732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27</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Topics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457200" indent="-457200">
              <a:lnSpc>
                <a:spcPct val="90000"/>
              </a:lnSpc>
              <a:spcBef>
                <a:spcPts val="400"/>
              </a:spcBef>
              <a:spcAft>
                <a:spcPts val="400"/>
              </a:spcAft>
              <a:buFont typeface="+mj-lt"/>
              <a:buAutoNum type="arabicPeriod"/>
            </a:pPr>
            <a:r>
              <a:rPr lang="de-DE" sz="2000" dirty="0">
                <a:solidFill>
                  <a:schemeClr val="bg1">
                    <a:lumMod val="90000"/>
                  </a:schemeClr>
                </a:solidFill>
              </a:rPr>
              <a:t>Review PDB Files and </a:t>
            </a:r>
            <a:r>
              <a:rPr lang="de-DE" sz="2000" dirty="0" err="1">
                <a:solidFill>
                  <a:schemeClr val="bg1">
                    <a:lumMod val="90000"/>
                  </a:schemeClr>
                </a:solidFill>
              </a:rPr>
              <a:t>problems</a:t>
            </a:r>
            <a:r>
              <a:rPr lang="de-DE" sz="2000" dirty="0">
                <a:solidFill>
                  <a:schemeClr val="bg1">
                    <a:lumMod val="90000"/>
                  </a:schemeClr>
                </a:solidFill>
              </a:rPr>
              <a:t> </a:t>
            </a:r>
            <a:r>
              <a:rPr lang="de-DE" sz="2000" dirty="0" err="1">
                <a:solidFill>
                  <a:schemeClr val="bg1">
                    <a:lumMod val="90000"/>
                  </a:schemeClr>
                </a:solidFill>
              </a:rPr>
              <a:t>with</a:t>
            </a:r>
            <a:r>
              <a:rPr lang="de-DE" sz="2000" dirty="0">
                <a:solidFill>
                  <a:schemeClr val="bg1">
                    <a:lumMod val="90000"/>
                  </a:schemeClr>
                </a:solidFill>
              </a:rPr>
              <a:t> </a:t>
            </a:r>
            <a:r>
              <a:rPr lang="de-DE" sz="2000" dirty="0" err="1">
                <a:solidFill>
                  <a:schemeClr val="bg1">
                    <a:lumMod val="90000"/>
                  </a:schemeClr>
                </a:solidFill>
              </a:rPr>
              <a:t>optimized</a:t>
            </a:r>
            <a:r>
              <a:rPr lang="de-DE" sz="2000" dirty="0">
                <a:solidFill>
                  <a:schemeClr val="bg1">
                    <a:lumMod val="90000"/>
                  </a:schemeClr>
                </a:solidFill>
              </a:rPr>
              <a:t> release code</a:t>
            </a:r>
          </a:p>
          <a:p>
            <a:pPr marL="457200" indent="-457200">
              <a:lnSpc>
                <a:spcPct val="90000"/>
              </a:lnSpc>
              <a:spcBef>
                <a:spcPts val="400"/>
              </a:spcBef>
              <a:spcAft>
                <a:spcPts val="400"/>
              </a:spcAft>
              <a:buFont typeface="+mj-lt"/>
              <a:buAutoNum type="arabicPeriod"/>
            </a:pPr>
            <a:r>
              <a:rPr lang="de-DE" sz="2000" dirty="0" err="1">
                <a:solidFill>
                  <a:schemeClr val="bg1">
                    <a:lumMod val="90000"/>
                  </a:schemeClr>
                </a:solidFill>
              </a:rPr>
              <a:t>Prepare</a:t>
            </a:r>
            <a:r>
              <a:rPr lang="de-DE" sz="2000" dirty="0">
                <a:solidFill>
                  <a:schemeClr val="bg1">
                    <a:lumMod val="90000"/>
                  </a:schemeClr>
                </a:solidFill>
              </a:rPr>
              <a:t> Visual Studio </a:t>
            </a:r>
            <a:r>
              <a:rPr lang="de-DE" sz="2000" dirty="0" err="1">
                <a:solidFill>
                  <a:schemeClr val="bg1">
                    <a:lumMod val="90000"/>
                  </a:schemeClr>
                </a:solidFill>
              </a:rPr>
              <a:t>to</a:t>
            </a:r>
            <a:r>
              <a:rPr lang="de-DE" sz="2000" dirty="0">
                <a:solidFill>
                  <a:schemeClr val="bg1">
                    <a:lumMod val="90000"/>
                  </a:schemeClr>
                </a:solidFill>
              </a:rPr>
              <a:t> </a:t>
            </a:r>
            <a:r>
              <a:rPr lang="de-DE" sz="2000" dirty="0" err="1">
                <a:solidFill>
                  <a:schemeClr val="bg1">
                    <a:lumMod val="90000"/>
                  </a:schemeClr>
                </a:solidFill>
              </a:rPr>
              <a:t>debug</a:t>
            </a:r>
            <a:r>
              <a:rPr lang="de-DE" sz="2000" dirty="0">
                <a:solidFill>
                  <a:schemeClr val="bg1">
                    <a:lumMod val="90000"/>
                  </a:schemeClr>
                </a:solidFill>
              </a:rPr>
              <a:t> 3rd </a:t>
            </a:r>
            <a:r>
              <a:rPr lang="de-DE" sz="2000" dirty="0" err="1">
                <a:solidFill>
                  <a:schemeClr val="bg1">
                    <a:lumMod val="90000"/>
                  </a:schemeClr>
                </a:solidFill>
              </a:rPr>
              <a:t>party</a:t>
            </a:r>
            <a:r>
              <a:rPr lang="de-DE" sz="2000" dirty="0">
                <a:solidFill>
                  <a:schemeClr val="bg1">
                    <a:lumMod val="90000"/>
                  </a:schemeClr>
                </a:solidFill>
              </a:rPr>
              <a:t> </a:t>
            </a:r>
            <a:r>
              <a:rPr lang="de-DE" sz="2000" dirty="0" err="1">
                <a:solidFill>
                  <a:schemeClr val="bg1">
                    <a:lumMod val="90000"/>
                  </a:schemeClr>
                </a:solidFill>
              </a:rPr>
              <a:t>libraries</a:t>
            </a:r>
            <a:r>
              <a:rPr lang="de-DE" sz="2000" dirty="0">
                <a:solidFill>
                  <a:schemeClr val="bg1">
                    <a:lumMod val="90000"/>
                  </a:schemeClr>
                </a:solidFill>
              </a:rPr>
              <a:t>.:</a:t>
            </a:r>
          </a:p>
          <a:p>
            <a:pPr lvl="2" indent="-457200">
              <a:lnSpc>
                <a:spcPct val="90000"/>
              </a:lnSpc>
              <a:spcBef>
                <a:spcPts val="400"/>
              </a:spcBef>
              <a:spcAft>
                <a:spcPts val="400"/>
              </a:spcAft>
              <a:buFont typeface="+mj-lt"/>
              <a:buAutoNum type="arabicPeriod"/>
            </a:pPr>
            <a:r>
              <a:rPr lang="de-DE" sz="2000" dirty="0">
                <a:solidFill>
                  <a:schemeClr val="bg1">
                    <a:lumMod val="90000"/>
                  </a:schemeClr>
                </a:solidFill>
              </a:rPr>
              <a:t>Option: </a:t>
            </a:r>
            <a:r>
              <a:rPr lang="de-DE" sz="2000" dirty="0" err="1">
                <a:solidFill>
                  <a:schemeClr val="bg1">
                    <a:lumMod val="90000"/>
                  </a:schemeClr>
                </a:solidFill>
              </a:rPr>
              <a:t>Decompile</a:t>
            </a:r>
            <a:r>
              <a:rPr lang="de-DE" sz="2000" dirty="0">
                <a:solidFill>
                  <a:schemeClr val="bg1">
                    <a:lumMod val="90000"/>
                  </a:schemeClr>
                </a:solidFill>
              </a:rPr>
              <a:t> IL Code</a:t>
            </a:r>
          </a:p>
          <a:p>
            <a:pPr lvl="2" indent="-457200">
              <a:lnSpc>
                <a:spcPct val="90000"/>
              </a:lnSpc>
              <a:spcBef>
                <a:spcPts val="400"/>
              </a:spcBef>
              <a:spcAft>
                <a:spcPts val="400"/>
              </a:spcAft>
              <a:buFont typeface="+mj-lt"/>
              <a:buAutoNum type="arabicPeriod"/>
            </a:pPr>
            <a:r>
              <a:rPr lang="de-DE" sz="2000" dirty="0">
                <a:solidFill>
                  <a:schemeClr val="bg1">
                    <a:lumMod val="90000"/>
                  </a:schemeClr>
                </a:solidFill>
              </a:rPr>
              <a:t>Option: </a:t>
            </a:r>
            <a:r>
              <a:rPr lang="de-DE" sz="2000" dirty="0" err="1">
                <a:solidFill>
                  <a:schemeClr val="bg1">
                    <a:lumMod val="90000"/>
                  </a:schemeClr>
                </a:solidFill>
              </a:rPr>
              <a:t>Using</a:t>
            </a:r>
            <a:r>
              <a:rPr lang="de-DE" sz="2000" dirty="0">
                <a:solidFill>
                  <a:schemeClr val="bg1">
                    <a:lumMod val="90000"/>
                  </a:schemeClr>
                </a:solidFill>
              </a:rPr>
              <a:t> Source Link</a:t>
            </a:r>
          </a:p>
          <a:p>
            <a:pPr marL="457200" indent="-457200">
              <a:lnSpc>
                <a:spcPct val="90000"/>
              </a:lnSpc>
              <a:spcBef>
                <a:spcPts val="400"/>
              </a:spcBef>
              <a:spcAft>
                <a:spcPts val="400"/>
              </a:spcAft>
              <a:buFont typeface="+mj-lt"/>
              <a:buAutoNum type="arabicPeriod"/>
            </a:pPr>
            <a:r>
              <a:rPr lang="de-DE" sz="2000" dirty="0">
                <a:solidFill>
                  <a:prstClr val="black"/>
                </a:solidFill>
              </a:rPr>
              <a:t>Demo</a:t>
            </a:r>
          </a:p>
          <a:p>
            <a:pPr>
              <a:lnSpc>
                <a:spcPct val="90000"/>
              </a:lnSpc>
              <a:spcBef>
                <a:spcPts val="400"/>
              </a:spcBef>
              <a:spcAft>
                <a:spcPts val="400"/>
              </a:spcAft>
            </a:pPr>
            <a:endParaRPr lang="de-DE" sz="2000" dirty="0">
              <a:solidFill>
                <a:prstClr val="black"/>
              </a:solidFill>
            </a:endParaRPr>
          </a:p>
          <a:p>
            <a:pPr lvl="1">
              <a:lnSpc>
                <a:spcPct val="90000"/>
              </a:lnSpc>
              <a:spcBef>
                <a:spcPts val="400"/>
              </a:spcBef>
              <a:spcAft>
                <a:spcPts val="400"/>
              </a:spcAft>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lvl="1">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344502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0E912C9-40FF-4F3F-8214-DE228A93D625}"/>
              </a:ext>
            </a:extLst>
          </p:cNvPr>
          <p:cNvSpPr>
            <a:spLocks noGrp="1"/>
          </p:cNvSpPr>
          <p:nvPr>
            <p:ph type="body" sz="quarter" idx="17"/>
          </p:nvPr>
        </p:nvSpPr>
        <p:spPr/>
        <p:txBody>
          <a:bodyPr/>
          <a:lstStyle/>
          <a:p>
            <a:endParaRPr lang="en-US" dirty="0"/>
          </a:p>
        </p:txBody>
      </p:sp>
      <p:sp>
        <p:nvSpPr>
          <p:cNvPr id="6" name="Title 5">
            <a:extLst>
              <a:ext uri="{FF2B5EF4-FFF2-40B4-BE49-F238E27FC236}">
                <a16:creationId xmlns:a16="http://schemas.microsoft.com/office/drawing/2014/main" id="{CE2311A1-444B-4EA3-BB2D-929846186438}"/>
              </a:ext>
            </a:extLst>
          </p:cNvPr>
          <p:cNvSpPr>
            <a:spLocks noGrp="1"/>
          </p:cNvSpPr>
          <p:nvPr>
            <p:ph type="title"/>
          </p:nvPr>
        </p:nvSpPr>
        <p:spPr/>
        <p:txBody>
          <a:bodyPr/>
          <a:lstStyle/>
          <a:p>
            <a:r>
              <a:rPr lang="de-DE" dirty="0"/>
              <a:t>Memory </a:t>
            </a:r>
            <a:r>
              <a:rPr lang="de-DE" dirty="0" err="1"/>
              <a:t>dumps</a:t>
            </a:r>
            <a:endParaRPr lang="en-US" dirty="0"/>
          </a:p>
        </p:txBody>
      </p:sp>
      <p:sp>
        <p:nvSpPr>
          <p:cNvPr id="5" name="Footer Placeholder 4">
            <a:extLst>
              <a:ext uri="{FF2B5EF4-FFF2-40B4-BE49-F238E27FC236}">
                <a16:creationId xmlns:a16="http://schemas.microsoft.com/office/drawing/2014/main" id="{D7BDC97F-0845-4A88-B9A8-B940B2EEEDF5}"/>
              </a:ext>
            </a:extLst>
          </p:cNvPr>
          <p:cNvSpPr>
            <a:spLocks noGrp="1"/>
          </p:cNvSpPr>
          <p:nvPr>
            <p:ph type="ftr" sz="quarter" idx="18"/>
          </p:nvPr>
        </p:nvSpPr>
        <p:spPr/>
        <p:txBody>
          <a:bodyPr/>
          <a:lstStyle/>
          <a:p>
            <a:r>
              <a:rPr lang="en-US" noProof="0" dirty="0"/>
              <a:t>Presentation Title | Author | Updated August 2019 |</a:t>
            </a:r>
          </a:p>
        </p:txBody>
      </p:sp>
      <p:sp>
        <p:nvSpPr>
          <p:cNvPr id="3" name="Slide Number Placeholder 2">
            <a:extLst>
              <a:ext uri="{FF2B5EF4-FFF2-40B4-BE49-F238E27FC236}">
                <a16:creationId xmlns:a16="http://schemas.microsoft.com/office/drawing/2014/main" id="{473C31E8-9A20-480E-8DC5-5719F596B6AF}"/>
              </a:ext>
            </a:extLst>
          </p:cNvPr>
          <p:cNvSpPr>
            <a:spLocks noGrp="1"/>
          </p:cNvSpPr>
          <p:nvPr>
            <p:ph type="sldNum" sz="quarter" idx="19"/>
          </p:nvPr>
        </p:nvSpPr>
        <p:spPr/>
        <p:txBody>
          <a:bodyPr/>
          <a:lstStyle/>
          <a:p>
            <a:fld id="{B1CECB9D-DB36-4911-8D16-802F277BF7AF}" type="slidenum">
              <a:rPr lang="en-US" noProof="0" smtClean="0"/>
              <a:pPr/>
              <a:t>3</a:t>
            </a:fld>
            <a:r>
              <a:rPr lang="en-US" noProof="0" dirty="0"/>
              <a:t>     M&amp;M Software GmbH</a:t>
            </a:r>
          </a:p>
        </p:txBody>
      </p:sp>
      <p:sp>
        <p:nvSpPr>
          <p:cNvPr id="11" name="TextBox 10">
            <a:extLst>
              <a:ext uri="{FF2B5EF4-FFF2-40B4-BE49-F238E27FC236}">
                <a16:creationId xmlns:a16="http://schemas.microsoft.com/office/drawing/2014/main" id="{2B43349F-886D-4EFE-8B6F-A3E6F92569B6}"/>
              </a:ext>
            </a:extLst>
          </p:cNvPr>
          <p:cNvSpPr txBox="1"/>
          <p:nvPr/>
        </p:nvSpPr>
        <p:spPr bwMode="gray">
          <a:xfrm>
            <a:off x="1670596" y="2534890"/>
            <a:ext cx="5802808" cy="648072"/>
          </a:xfrm>
          <a:prstGeom prst="rect">
            <a:avLst/>
          </a:prstGeom>
        </p:spPr>
        <p:txBody>
          <a:bodyPr vert="horz" wrap="none" lIns="0" tIns="0" rIns="0" bIns="0" rtlCol="0" anchor="ctr">
            <a:noAutofit/>
          </a:bodyPr>
          <a:lstStyle/>
          <a:p>
            <a:pPr marR="0" algn="ctr" defTabSz="914400" rtl="0" eaLnBrk="1" fontAlgn="auto" latinLnBrk="0" hangingPunct="1">
              <a:lnSpc>
                <a:spcPct val="90000"/>
              </a:lnSpc>
              <a:spcBef>
                <a:spcPts val="400"/>
              </a:spcBef>
              <a:spcAft>
                <a:spcPts val="400"/>
              </a:spcAft>
              <a:tabLst/>
            </a:pPr>
            <a:r>
              <a:rPr lang="de-DE" sz="3600" dirty="0">
                <a:solidFill>
                  <a:prstClr val="black"/>
                </a:solidFill>
              </a:rPr>
              <a:t>Memory Dumps &amp; </a:t>
            </a:r>
            <a:br>
              <a:rPr lang="de-DE" sz="3600" dirty="0">
                <a:solidFill>
                  <a:prstClr val="black"/>
                </a:solidFill>
              </a:rPr>
            </a:br>
            <a:r>
              <a:rPr lang="de-DE" sz="3600" dirty="0">
                <a:solidFill>
                  <a:prstClr val="black"/>
                </a:solidFill>
              </a:rPr>
              <a:t>Debugging 3rd Party Libraries</a:t>
            </a:r>
            <a:endParaRPr kumimoji="0" lang="en-US" sz="3600" b="0"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214994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4</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err="1"/>
              <a:t>TOpics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296172"/>
            <a:ext cx="8497442" cy="3398543"/>
          </a:xfrm>
          <a:prstGeom prst="rect">
            <a:avLst/>
          </a:prstGeom>
        </p:spPr>
        <p:txBody>
          <a:bodyPr vert="horz" wrap="none" lIns="0" tIns="0" rIns="0" bIns="0" rtlCol="0">
            <a:noAutofit/>
          </a:bodyPr>
          <a:lstStyle/>
          <a:p>
            <a:pPr marL="342900" marR="0" indent="-342900" algn="l" defTabSz="914400" rtl="0" eaLnBrk="1" fontAlgn="auto" latinLnBrk="0" hangingPunct="1">
              <a:lnSpc>
                <a:spcPct val="90000"/>
              </a:lnSpc>
              <a:spcBef>
                <a:spcPts val="400"/>
              </a:spcBef>
              <a:spcAft>
                <a:spcPts val="400"/>
              </a:spcAft>
              <a:buFont typeface="+mj-lt"/>
              <a:buAutoNum type="arabicPeriod"/>
              <a:tabLst/>
            </a:pPr>
            <a:r>
              <a:rPr lang="de-DE" sz="1600" dirty="0" err="1">
                <a:solidFill>
                  <a:prstClr val="black"/>
                </a:solidFill>
              </a:rPr>
              <a:t>What</a:t>
            </a:r>
            <a:r>
              <a:rPr lang="de-DE" sz="1600" dirty="0">
                <a:solidFill>
                  <a:prstClr val="black"/>
                </a:solidFill>
              </a:rPr>
              <a:t> </a:t>
            </a:r>
            <a:r>
              <a:rPr lang="de-DE" sz="1600" dirty="0" err="1">
                <a:solidFill>
                  <a:prstClr val="black"/>
                </a:solidFill>
              </a:rPr>
              <a:t>are</a:t>
            </a:r>
            <a:r>
              <a:rPr lang="de-DE" sz="1600" dirty="0">
                <a:solidFill>
                  <a:prstClr val="black"/>
                </a:solidFill>
              </a:rPr>
              <a:t> Memory Dumps?</a:t>
            </a:r>
          </a:p>
          <a:p>
            <a:pPr marL="342900" marR="0" indent="-342900" algn="l" defTabSz="914400" rtl="0" eaLnBrk="1" fontAlgn="auto" latinLnBrk="0" hangingPunct="1">
              <a:lnSpc>
                <a:spcPct val="90000"/>
              </a:lnSpc>
              <a:spcBef>
                <a:spcPts val="400"/>
              </a:spcBef>
              <a:spcAft>
                <a:spcPts val="400"/>
              </a:spcAft>
              <a:buFont typeface="+mj-lt"/>
              <a:buAutoNum type="arabicPeriod"/>
              <a:tabLst/>
            </a:pPr>
            <a:r>
              <a:rPr lang="de-DE" sz="1600" dirty="0">
                <a:solidFill>
                  <a:prstClr val="black"/>
                </a:solidFill>
              </a:rPr>
              <a:t>Different </a:t>
            </a:r>
            <a:r>
              <a:rPr lang="de-DE" sz="1600" dirty="0" err="1">
                <a:solidFill>
                  <a:prstClr val="black"/>
                </a:solidFill>
              </a:rPr>
              <a:t>types</a:t>
            </a:r>
            <a:r>
              <a:rPr lang="de-DE" sz="1600" dirty="0">
                <a:solidFill>
                  <a:prstClr val="black"/>
                </a:solidFill>
              </a:rPr>
              <a:t> </a:t>
            </a:r>
            <a:r>
              <a:rPr lang="de-DE" sz="1600" dirty="0" err="1">
                <a:solidFill>
                  <a:prstClr val="black"/>
                </a:solidFill>
              </a:rPr>
              <a:t>of</a:t>
            </a:r>
            <a:r>
              <a:rPr lang="de-DE" sz="1600" dirty="0">
                <a:solidFill>
                  <a:prstClr val="black"/>
                </a:solidFill>
              </a:rPr>
              <a:t> Memory Dumps</a:t>
            </a:r>
          </a:p>
          <a:p>
            <a:pPr marL="342900" marR="0" indent="-342900" algn="l" defTabSz="914400" rtl="0" eaLnBrk="1" fontAlgn="auto" latinLnBrk="0" hangingPunct="1">
              <a:lnSpc>
                <a:spcPct val="90000"/>
              </a:lnSpc>
              <a:spcBef>
                <a:spcPts val="400"/>
              </a:spcBef>
              <a:spcAft>
                <a:spcPts val="400"/>
              </a:spcAft>
              <a:buFont typeface="+mj-lt"/>
              <a:buAutoNum type="arabicPeriod"/>
              <a:tabLst/>
            </a:pPr>
            <a:r>
              <a:rPr lang="de-DE" sz="1600" dirty="0" err="1">
                <a:solidFill>
                  <a:prstClr val="black"/>
                </a:solidFill>
              </a:rPr>
              <a:t>How</a:t>
            </a:r>
            <a:r>
              <a:rPr lang="de-DE" sz="1600" dirty="0">
                <a:solidFill>
                  <a:prstClr val="black"/>
                </a:solidFill>
              </a:rPr>
              <a:t> </a:t>
            </a:r>
            <a:r>
              <a:rPr lang="de-DE" sz="1600" dirty="0" err="1">
                <a:solidFill>
                  <a:prstClr val="black"/>
                </a:solidFill>
              </a:rPr>
              <a:t>to</a:t>
            </a:r>
            <a:r>
              <a:rPr lang="de-DE" sz="1600" dirty="0">
                <a:solidFill>
                  <a:prstClr val="black"/>
                </a:solidFill>
              </a:rPr>
              <a:t> </a:t>
            </a:r>
            <a:r>
              <a:rPr lang="de-DE" sz="1600" dirty="0" err="1">
                <a:solidFill>
                  <a:prstClr val="black"/>
                </a:solidFill>
              </a:rPr>
              <a:t>create</a:t>
            </a:r>
            <a:r>
              <a:rPr lang="de-DE" sz="1600" dirty="0">
                <a:solidFill>
                  <a:prstClr val="black"/>
                </a:solidFill>
              </a:rPr>
              <a:t> Memory Dumps?</a:t>
            </a:r>
          </a:p>
          <a:p>
            <a:pPr marL="342900" marR="0" indent="-342900" algn="l" defTabSz="914400" rtl="0" eaLnBrk="1" fontAlgn="auto" latinLnBrk="0" hangingPunct="1">
              <a:lnSpc>
                <a:spcPct val="90000"/>
              </a:lnSpc>
              <a:spcBef>
                <a:spcPts val="400"/>
              </a:spcBef>
              <a:spcAft>
                <a:spcPts val="400"/>
              </a:spcAft>
              <a:buFont typeface="+mj-lt"/>
              <a:buAutoNum type="arabicPeriod"/>
              <a:tabLst/>
            </a:pPr>
            <a:r>
              <a:rPr lang="de-DE" sz="1600" dirty="0">
                <a:solidFill>
                  <a:prstClr val="black"/>
                </a:solidFill>
              </a:rPr>
              <a:t>Demo: </a:t>
            </a:r>
            <a:r>
              <a:rPr lang="de-DE" sz="1600" dirty="0" err="1">
                <a:solidFill>
                  <a:prstClr val="black"/>
                </a:solidFill>
              </a:rPr>
              <a:t>Creating</a:t>
            </a:r>
            <a:r>
              <a:rPr lang="de-DE" sz="1600" dirty="0">
                <a:solidFill>
                  <a:prstClr val="black"/>
                </a:solidFill>
              </a:rPr>
              <a:t> and </a:t>
            </a:r>
            <a:r>
              <a:rPr lang="de-DE" sz="1600" dirty="0" err="1">
                <a:solidFill>
                  <a:prstClr val="black"/>
                </a:solidFill>
              </a:rPr>
              <a:t>analyzing</a:t>
            </a:r>
            <a:r>
              <a:rPr lang="de-DE" sz="1600" dirty="0">
                <a:solidFill>
                  <a:prstClr val="black"/>
                </a:solidFill>
              </a:rPr>
              <a:t> a Memory Dump</a:t>
            </a:r>
          </a:p>
        </p:txBody>
      </p:sp>
    </p:spTree>
    <p:extLst>
      <p:ext uri="{BB962C8B-B14F-4D97-AF65-F5344CB8AC3E}">
        <p14:creationId xmlns:p14="http://schemas.microsoft.com/office/powerpoint/2010/main" val="138208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5</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296172"/>
            <a:ext cx="8497442" cy="3398543"/>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lang="de-DE" sz="1600" dirty="0">
                <a:solidFill>
                  <a:prstClr val="black"/>
                </a:solidFill>
              </a:rPr>
              <a:t>A </a:t>
            </a:r>
            <a:r>
              <a:rPr lang="de-DE" sz="1600" dirty="0" err="1">
                <a:solidFill>
                  <a:prstClr val="black"/>
                </a:solidFill>
              </a:rPr>
              <a:t>memory</a:t>
            </a:r>
            <a:r>
              <a:rPr lang="de-DE" sz="1600" dirty="0">
                <a:solidFill>
                  <a:prstClr val="black"/>
                </a:solidFill>
              </a:rPr>
              <a:t> </a:t>
            </a:r>
            <a:r>
              <a:rPr lang="de-DE" sz="1600" dirty="0" err="1">
                <a:solidFill>
                  <a:prstClr val="black"/>
                </a:solidFill>
              </a:rPr>
              <a:t>dump</a:t>
            </a:r>
            <a:r>
              <a:rPr lang="de-DE" sz="1600" dirty="0">
                <a:solidFill>
                  <a:prstClr val="black"/>
                </a:solidFill>
              </a:rPr>
              <a:t> </a:t>
            </a:r>
            <a:r>
              <a:rPr lang="de-DE" sz="1600" dirty="0" err="1">
                <a:solidFill>
                  <a:prstClr val="black"/>
                </a:solidFill>
              </a:rPr>
              <a:t>is</a:t>
            </a:r>
            <a:r>
              <a:rPr lang="de-DE" sz="1600" dirty="0">
                <a:solidFill>
                  <a:prstClr val="black"/>
                </a:solidFill>
              </a:rPr>
              <a:t> </a:t>
            </a:r>
            <a:r>
              <a:rPr kumimoji="0" lang="de-DE" sz="1600" b="0" i="0" u="none" strike="noStrike" kern="1200" cap="none" spc="0" normalizeH="0" baseline="0" dirty="0">
                <a:ln>
                  <a:noFill/>
                </a:ln>
                <a:solidFill>
                  <a:prstClr val="black"/>
                </a:solidFill>
                <a:effectLst/>
                <a:uLnTx/>
                <a:uFillTx/>
                <a:latin typeface="+mn-lt"/>
                <a:ea typeface="+mn-ea"/>
                <a:cs typeface="+mn-cs"/>
              </a:rPr>
              <a:t>a </a:t>
            </a:r>
            <a:r>
              <a:rPr kumimoji="0" lang="en-US" sz="1600" b="0" i="0" u="none" strike="noStrike" kern="1200" cap="none" spc="0" normalizeH="0" baseline="0" dirty="0">
                <a:ln>
                  <a:noFill/>
                </a:ln>
                <a:solidFill>
                  <a:prstClr val="black"/>
                </a:solidFill>
                <a:effectLst/>
                <a:uLnTx/>
                <a:uFillTx/>
                <a:latin typeface="+mn-lt"/>
                <a:ea typeface="+mn-ea"/>
                <a:cs typeface="+mn-cs"/>
              </a:rPr>
              <a:t>snapshot</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of</a:t>
            </a:r>
            <a:r>
              <a:rPr kumimoji="0" lang="de-DE" sz="1600" b="0" i="0" u="none" strike="noStrike" kern="1200" cap="none" spc="0" normalizeH="0" baseline="0" dirty="0">
                <a:ln>
                  <a:noFill/>
                </a:ln>
                <a:solidFill>
                  <a:prstClr val="black"/>
                </a:solidFill>
                <a:effectLst/>
                <a:uLnTx/>
                <a:uFillTx/>
                <a:latin typeface="+mn-lt"/>
                <a:ea typeface="+mn-ea"/>
                <a:cs typeface="+mn-cs"/>
              </a:rPr>
              <a:t> a </a:t>
            </a:r>
            <a:r>
              <a:rPr kumimoji="0" lang="de-DE" sz="1600" b="0" i="0" u="none" strike="noStrike" kern="1200" cap="none" spc="0" normalizeH="0" baseline="0" dirty="0" err="1">
                <a:ln>
                  <a:noFill/>
                </a:ln>
                <a:solidFill>
                  <a:prstClr val="black"/>
                </a:solidFill>
                <a:effectLst/>
                <a:uLnTx/>
                <a:uFillTx/>
                <a:latin typeface="+mn-lt"/>
                <a:ea typeface="+mn-ea"/>
                <a:cs typeface="+mn-cs"/>
              </a:rPr>
              <a:t>running</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process</a:t>
            </a:r>
            <a:r>
              <a:rPr lang="de-DE" sz="1600" dirty="0">
                <a:solidFill>
                  <a:prstClr val="black"/>
                </a:solidFill>
              </a:rPr>
              <a:t> </a:t>
            </a:r>
            <a:r>
              <a:rPr lang="de-DE" sz="1600" dirty="0" err="1">
                <a:solidFill>
                  <a:prstClr val="black"/>
                </a:solidFill>
              </a:rPr>
              <a:t>writen</a:t>
            </a:r>
            <a:r>
              <a:rPr lang="de-DE" sz="1600" dirty="0">
                <a:solidFill>
                  <a:prstClr val="black"/>
                </a:solidFill>
              </a:rPr>
              <a:t> </a:t>
            </a:r>
            <a:r>
              <a:rPr lang="de-DE" sz="1600" dirty="0" err="1">
                <a:solidFill>
                  <a:prstClr val="black"/>
                </a:solidFill>
              </a:rPr>
              <a:t>it</a:t>
            </a:r>
            <a:r>
              <a:rPr lang="de-DE" sz="1600" dirty="0">
                <a:solidFill>
                  <a:prstClr val="black"/>
                </a:solidFill>
              </a:rPr>
              <a:t> </a:t>
            </a:r>
            <a:r>
              <a:rPr lang="de-DE" sz="1600" dirty="0" err="1">
                <a:solidFill>
                  <a:prstClr val="black"/>
                </a:solidFill>
              </a:rPr>
              <a:t>to</a:t>
            </a:r>
            <a:r>
              <a:rPr lang="de-DE" sz="1600" dirty="0">
                <a:solidFill>
                  <a:prstClr val="black"/>
                </a:solidFill>
              </a:rPr>
              <a:t> a </a:t>
            </a:r>
            <a:r>
              <a:rPr lang="de-DE" sz="1600" dirty="0" err="1">
                <a:solidFill>
                  <a:prstClr val="black"/>
                </a:solidFill>
              </a:rPr>
              <a:t>file</a:t>
            </a:r>
            <a:r>
              <a:rPr lang="de-DE" sz="1600" dirty="0">
                <a:solidFill>
                  <a:prstClr val="black"/>
                </a:solidFill>
              </a:rPr>
              <a:t>.</a:t>
            </a: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1600" b="0" i="0" u="none" strike="noStrike" kern="1200" cap="none" spc="0" normalizeH="0" baseline="0" dirty="0">
                <a:ln>
                  <a:noFill/>
                </a:ln>
                <a:solidFill>
                  <a:prstClr val="black"/>
                </a:solidFill>
                <a:effectLst/>
                <a:uLnTx/>
                <a:uFillTx/>
                <a:latin typeface="+mn-lt"/>
                <a:ea typeface="+mn-ea"/>
                <a:cs typeface="+mn-cs"/>
              </a:rPr>
              <a:t>Memory </a:t>
            </a:r>
            <a:r>
              <a:rPr kumimoji="0" lang="de-DE" sz="1600" b="0" i="0" u="none" strike="noStrike" kern="1200" cap="none" spc="0" normalizeH="0" baseline="0" dirty="0" err="1">
                <a:ln>
                  <a:noFill/>
                </a:ln>
                <a:solidFill>
                  <a:prstClr val="black"/>
                </a:solidFill>
                <a:effectLst/>
                <a:uLnTx/>
                <a:uFillTx/>
                <a:latin typeface="+mn-lt"/>
                <a:ea typeface="+mn-ea"/>
                <a:cs typeface="+mn-cs"/>
              </a:rPr>
              <a:t>dumps</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are</a:t>
            </a:r>
            <a:r>
              <a:rPr kumimoji="0" lang="de-DE" sz="1600" b="0" i="0" u="none" strike="noStrike" kern="1200" cap="none" spc="0" normalizeH="0" baseline="0" dirty="0">
                <a:ln>
                  <a:noFill/>
                </a:ln>
                <a:solidFill>
                  <a:prstClr val="black"/>
                </a:solidFill>
                <a:effectLst/>
                <a:uLnTx/>
                <a:uFillTx/>
                <a:latin typeface="+mn-lt"/>
                <a:ea typeface="+mn-ea"/>
                <a:cs typeface="+mn-cs"/>
              </a:rPr>
              <a:t> an </a:t>
            </a:r>
            <a:r>
              <a:rPr kumimoji="0" lang="de-DE" sz="1600" b="0" i="0" u="none" strike="noStrike" kern="1200" cap="none" spc="0" normalizeH="0" baseline="0" dirty="0" err="1">
                <a:ln>
                  <a:noFill/>
                </a:ln>
                <a:solidFill>
                  <a:prstClr val="black"/>
                </a:solidFill>
                <a:effectLst/>
                <a:uLnTx/>
                <a:uFillTx/>
                <a:latin typeface="+mn-lt"/>
                <a:ea typeface="+mn-ea"/>
                <a:cs typeface="+mn-cs"/>
              </a:rPr>
              <a:t>important</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tool</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for</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troubleshooting</a:t>
            </a:r>
            <a:endParaRPr kumimoji="0" lang="de-DE" sz="1600" b="0" i="0" u="none" strike="noStrike" kern="1200" cap="none" spc="0" normalizeH="0" baseline="0" dirty="0">
              <a:ln>
                <a:noFill/>
              </a:ln>
              <a:solidFill>
                <a:prstClr val="black"/>
              </a:solidFill>
              <a:effectLst/>
              <a:uLnTx/>
              <a:uFillTx/>
              <a:latin typeface="+mn-lt"/>
              <a:ea typeface="+mn-ea"/>
              <a:cs typeface="+mn-cs"/>
            </a:endParaRPr>
          </a:p>
          <a:p>
            <a:pPr marL="628650" lvl="1" indent="-171450">
              <a:lnSpc>
                <a:spcPct val="90000"/>
              </a:lnSpc>
              <a:spcBef>
                <a:spcPts val="400"/>
              </a:spcBef>
              <a:spcAft>
                <a:spcPts val="400"/>
              </a:spcAft>
              <a:buFont typeface="Arial" panose="020B0604020202020204" pitchFamily="34" charset="0"/>
              <a:buChar char="•"/>
            </a:pPr>
            <a:r>
              <a:rPr lang="de-DE" sz="1600" dirty="0" err="1">
                <a:solidFill>
                  <a:prstClr val="black"/>
                </a:solidFill>
              </a:rPr>
              <a:t>Helpful</a:t>
            </a:r>
            <a:r>
              <a:rPr lang="de-DE" sz="1600" dirty="0">
                <a:solidFill>
                  <a:prstClr val="black"/>
                </a:solidFill>
              </a:rPr>
              <a:t> </a:t>
            </a:r>
            <a:r>
              <a:rPr lang="de-DE" sz="1600" dirty="0" err="1">
                <a:solidFill>
                  <a:prstClr val="black"/>
                </a:solidFill>
              </a:rPr>
              <a:t>for</a:t>
            </a:r>
            <a:r>
              <a:rPr lang="de-DE" sz="1600" dirty="0">
                <a:solidFill>
                  <a:prstClr val="black"/>
                </a:solidFill>
              </a:rPr>
              <a:t> </a:t>
            </a:r>
            <a:r>
              <a:rPr lang="de-DE" sz="1600" dirty="0" err="1">
                <a:solidFill>
                  <a:prstClr val="black"/>
                </a:solidFill>
              </a:rPr>
              <a:t>capturing</a:t>
            </a:r>
            <a:r>
              <a:rPr lang="de-DE" sz="1600" dirty="0">
                <a:solidFill>
                  <a:prstClr val="black"/>
                </a:solidFill>
              </a:rPr>
              <a:t> </a:t>
            </a:r>
            <a:r>
              <a:rPr lang="de-DE" sz="1600" dirty="0" err="1">
                <a:solidFill>
                  <a:prstClr val="black"/>
                </a:solidFill>
              </a:rPr>
              <a:t>crashes</a:t>
            </a:r>
            <a:r>
              <a:rPr lang="de-DE" sz="1600" dirty="0">
                <a:solidFill>
                  <a:prstClr val="black"/>
                </a:solidFill>
              </a:rPr>
              <a:t> on </a:t>
            </a:r>
            <a:r>
              <a:rPr lang="de-DE" sz="1600" dirty="0" err="1">
                <a:solidFill>
                  <a:prstClr val="black"/>
                </a:solidFill>
              </a:rPr>
              <a:t>production</a:t>
            </a:r>
            <a:r>
              <a:rPr lang="de-DE" sz="1600" dirty="0">
                <a:solidFill>
                  <a:prstClr val="black"/>
                </a:solidFill>
              </a:rPr>
              <a:t> </a:t>
            </a:r>
            <a:r>
              <a:rPr lang="de-DE" sz="1600" dirty="0" err="1">
                <a:solidFill>
                  <a:prstClr val="black"/>
                </a:solidFill>
              </a:rPr>
              <a:t>systems</a:t>
            </a:r>
            <a:r>
              <a:rPr lang="de-DE" sz="1600" dirty="0">
                <a:solidFill>
                  <a:prstClr val="black"/>
                </a:solidFill>
              </a:rPr>
              <a:t>.</a:t>
            </a:r>
          </a:p>
          <a:p>
            <a:pPr marL="628650" lvl="1" indent="-171450">
              <a:lnSpc>
                <a:spcPct val="90000"/>
              </a:lnSpc>
              <a:spcBef>
                <a:spcPts val="400"/>
              </a:spcBef>
              <a:spcAft>
                <a:spcPts val="400"/>
              </a:spcAft>
              <a:buFont typeface="Arial" panose="020B0604020202020204" pitchFamily="34" charset="0"/>
              <a:buChar char="•"/>
            </a:pPr>
            <a:r>
              <a:rPr lang="de-DE" sz="1600" dirty="0" err="1">
                <a:solidFill>
                  <a:prstClr val="black"/>
                </a:solidFill>
              </a:rPr>
              <a:t>For</a:t>
            </a:r>
            <a:r>
              <a:rPr lang="de-DE" sz="1600" dirty="0">
                <a:solidFill>
                  <a:prstClr val="black"/>
                </a:solidFill>
              </a:rPr>
              <a:t> </a:t>
            </a:r>
            <a:r>
              <a:rPr lang="de-DE" sz="1600" dirty="0" err="1">
                <a:solidFill>
                  <a:prstClr val="black"/>
                </a:solidFill>
              </a:rPr>
              <a:t>capturing</a:t>
            </a:r>
            <a:r>
              <a:rPr lang="de-DE" sz="1600" dirty="0">
                <a:solidFill>
                  <a:prstClr val="black"/>
                </a:solidFill>
              </a:rPr>
              <a:t> rare </a:t>
            </a:r>
            <a:r>
              <a:rPr lang="de-DE" sz="1600" dirty="0" err="1">
                <a:solidFill>
                  <a:prstClr val="black"/>
                </a:solidFill>
              </a:rPr>
              <a:t>conditions</a:t>
            </a:r>
            <a:r>
              <a:rPr lang="de-DE" sz="1600" dirty="0">
                <a:solidFill>
                  <a:prstClr val="black"/>
                </a:solidFill>
              </a:rPr>
              <a:t> </a:t>
            </a:r>
            <a:r>
              <a:rPr lang="de-DE" sz="1600" dirty="0" err="1">
                <a:solidFill>
                  <a:prstClr val="black"/>
                </a:solidFill>
              </a:rPr>
              <a:t>for</a:t>
            </a:r>
            <a:r>
              <a:rPr lang="de-DE" sz="1600" dirty="0">
                <a:solidFill>
                  <a:prstClr val="black"/>
                </a:solidFill>
              </a:rPr>
              <a:t> </a:t>
            </a:r>
            <a:r>
              <a:rPr lang="de-DE" sz="1600" dirty="0" err="1">
                <a:solidFill>
                  <a:prstClr val="black"/>
                </a:solidFill>
              </a:rPr>
              <a:t>later</a:t>
            </a:r>
            <a:r>
              <a:rPr lang="de-DE" sz="1600" dirty="0">
                <a:solidFill>
                  <a:prstClr val="black"/>
                </a:solidFill>
              </a:rPr>
              <a:t> </a:t>
            </a:r>
            <a:r>
              <a:rPr lang="de-DE" sz="1600" dirty="0" err="1">
                <a:solidFill>
                  <a:prstClr val="black"/>
                </a:solidFill>
              </a:rPr>
              <a:t>analysis</a:t>
            </a:r>
            <a:r>
              <a:rPr lang="de-DE" sz="1600" dirty="0">
                <a:solidFill>
                  <a:prstClr val="black"/>
                </a:solidFill>
              </a:rPr>
              <a:t> </a:t>
            </a:r>
            <a:r>
              <a:rPr lang="de-DE" sz="1600" dirty="0" err="1">
                <a:solidFill>
                  <a:prstClr val="black"/>
                </a:solidFill>
              </a:rPr>
              <a:t>based</a:t>
            </a:r>
            <a:r>
              <a:rPr lang="de-DE" sz="1600" dirty="0">
                <a:solidFill>
                  <a:prstClr val="black"/>
                </a:solidFill>
              </a:rPr>
              <a:t> on </a:t>
            </a:r>
            <a:r>
              <a:rPr lang="de-DE" sz="1600" dirty="0" err="1">
                <a:solidFill>
                  <a:prstClr val="black"/>
                </a:solidFill>
              </a:rPr>
              <a:t>triggers</a:t>
            </a:r>
            <a:r>
              <a:rPr lang="de-DE" sz="1600" dirty="0">
                <a:solidFill>
                  <a:prstClr val="black"/>
                </a:solidFill>
              </a:rPr>
              <a:t>.</a:t>
            </a:r>
            <a:br>
              <a:rPr lang="de-DE" sz="1600" dirty="0">
                <a:solidFill>
                  <a:prstClr val="black"/>
                </a:solidFill>
              </a:rPr>
            </a:br>
            <a:r>
              <a:rPr lang="de-DE" sz="1600" dirty="0">
                <a:solidFill>
                  <a:prstClr val="black"/>
                </a:solidFill>
              </a:rPr>
              <a:t>(Hangs, </a:t>
            </a:r>
            <a:r>
              <a:rPr lang="de-DE" sz="1600" dirty="0" err="1">
                <a:solidFill>
                  <a:prstClr val="black"/>
                </a:solidFill>
              </a:rPr>
              <a:t>crashes</a:t>
            </a:r>
            <a:r>
              <a:rPr lang="de-DE" sz="1600" dirty="0">
                <a:solidFill>
                  <a:prstClr val="black"/>
                </a:solidFill>
              </a:rPr>
              <a:t>, CPU </a:t>
            </a:r>
            <a:r>
              <a:rPr lang="de-DE" sz="1600" dirty="0" err="1">
                <a:solidFill>
                  <a:prstClr val="black"/>
                </a:solidFill>
              </a:rPr>
              <a:t>spikes</a:t>
            </a:r>
            <a:r>
              <a:rPr lang="de-DE" sz="1600" dirty="0">
                <a:solidFill>
                  <a:prstClr val="black"/>
                </a:solidFill>
              </a:rPr>
              <a:t>, </a:t>
            </a:r>
            <a:r>
              <a:rPr lang="de-DE" sz="1600" dirty="0" err="1">
                <a:solidFill>
                  <a:prstClr val="black"/>
                </a:solidFill>
              </a:rPr>
              <a:t>memory</a:t>
            </a:r>
            <a:r>
              <a:rPr lang="de-DE" sz="1600" dirty="0">
                <a:solidFill>
                  <a:prstClr val="black"/>
                </a:solidFill>
              </a:rPr>
              <a:t> </a:t>
            </a:r>
            <a:r>
              <a:rPr lang="de-DE" sz="1600" dirty="0" err="1">
                <a:solidFill>
                  <a:prstClr val="black"/>
                </a:solidFill>
              </a:rPr>
              <a:t>leaks</a:t>
            </a:r>
            <a:r>
              <a:rPr lang="de-DE" sz="1600" dirty="0">
                <a:solidFill>
                  <a:prstClr val="black"/>
                </a:solidFill>
              </a:rPr>
              <a:t> </a:t>
            </a:r>
            <a:r>
              <a:rPr lang="de-DE" sz="1600" dirty="0" err="1">
                <a:solidFill>
                  <a:prstClr val="black"/>
                </a:solidFill>
              </a:rPr>
              <a:t>etc</a:t>
            </a:r>
            <a:r>
              <a:rPr lang="de-DE" sz="1600" dirty="0">
                <a:solidFill>
                  <a:prstClr val="black"/>
                </a:solidFill>
              </a:rPr>
              <a:t>)</a:t>
            </a:r>
          </a:p>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lang="de-DE" sz="1600" dirty="0">
                <a:solidFill>
                  <a:prstClr val="black"/>
                </a:solidFill>
              </a:rPr>
              <a:t>Many </a:t>
            </a:r>
            <a:r>
              <a:rPr lang="de-DE" sz="1600" dirty="0" err="1">
                <a:solidFill>
                  <a:prstClr val="black"/>
                </a:solidFill>
              </a:rPr>
              <a:t>tools</a:t>
            </a:r>
            <a:r>
              <a:rPr lang="de-DE" sz="1600" dirty="0">
                <a:solidFill>
                  <a:prstClr val="black"/>
                </a:solidFill>
              </a:rPr>
              <a:t> </a:t>
            </a:r>
            <a:r>
              <a:rPr lang="de-DE" sz="1600" dirty="0" err="1">
                <a:solidFill>
                  <a:prstClr val="black"/>
                </a:solidFill>
              </a:rPr>
              <a:t>to</a:t>
            </a:r>
            <a:r>
              <a:rPr lang="de-DE" sz="1600" dirty="0">
                <a:solidFill>
                  <a:prstClr val="black"/>
                </a:solidFill>
              </a:rPr>
              <a:t> </a:t>
            </a:r>
            <a:r>
              <a:rPr lang="de-DE" sz="1600" dirty="0" err="1">
                <a:solidFill>
                  <a:prstClr val="black"/>
                </a:solidFill>
              </a:rPr>
              <a:t>analyze</a:t>
            </a:r>
            <a:r>
              <a:rPr lang="de-DE" sz="1600" dirty="0">
                <a:solidFill>
                  <a:prstClr val="black"/>
                </a:solidFill>
              </a:rPr>
              <a:t> Memory Dumps: Visual Studio, Memory Profiler, </a:t>
            </a:r>
            <a:r>
              <a:rPr lang="de-DE" sz="1600" dirty="0" err="1">
                <a:solidFill>
                  <a:prstClr val="black"/>
                </a:solidFill>
              </a:rPr>
              <a:t>DebugDiag</a:t>
            </a:r>
            <a:r>
              <a:rPr lang="de-DE" sz="1600" dirty="0">
                <a:solidFill>
                  <a:prstClr val="black"/>
                </a:solidFill>
              </a:rPr>
              <a:t> etc.</a:t>
            </a:r>
          </a:p>
        </p:txBody>
      </p:sp>
    </p:spTree>
    <p:extLst>
      <p:ext uri="{BB962C8B-B14F-4D97-AF65-F5344CB8AC3E}">
        <p14:creationId xmlns:p14="http://schemas.microsoft.com/office/powerpoint/2010/main" val="181815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6</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r>
              <a:rPr lang="de-DE" dirty="0"/>
              <a:t> – </a:t>
            </a:r>
            <a:r>
              <a:rPr lang="de-DE" dirty="0" err="1"/>
              <a:t>Types</a:t>
            </a:r>
            <a:r>
              <a:rPr lang="de-DE" dirty="0"/>
              <a:t> </a:t>
            </a:r>
            <a:r>
              <a:rPr lang="de-DE" dirty="0" err="1"/>
              <a:t>of</a:t>
            </a:r>
            <a:r>
              <a:rPr lang="de-DE" dirty="0"/>
              <a:t> </a:t>
            </a:r>
            <a:r>
              <a:rPr lang="de-DE" dirty="0" err="1"/>
              <a:t>memory</a:t>
            </a:r>
            <a:r>
              <a:rPr lang="de-DE" dirty="0"/>
              <a:t> </a:t>
            </a:r>
            <a:r>
              <a:rPr lang="de-DE" dirty="0" err="1"/>
              <a:t>dumps</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296172"/>
            <a:ext cx="8497442" cy="3398543"/>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9" name="TextBox 8">
            <a:extLst>
              <a:ext uri="{FF2B5EF4-FFF2-40B4-BE49-F238E27FC236}">
                <a16:creationId xmlns:a16="http://schemas.microsoft.com/office/drawing/2014/main" id="{8CDB1B38-41E9-4153-91EA-B4AEDE7C5996}"/>
              </a:ext>
            </a:extLst>
          </p:cNvPr>
          <p:cNvSpPr txBox="1"/>
          <p:nvPr/>
        </p:nvSpPr>
        <p:spPr bwMode="gray">
          <a:xfrm>
            <a:off x="431799" y="1307618"/>
            <a:ext cx="8460681" cy="3447098"/>
          </a:xfrm>
          <a:prstGeom prst="rect">
            <a:avLst/>
          </a:prstGeom>
          <a:noFill/>
        </p:spPr>
        <p:txBody>
          <a:bodyPr wrap="square">
            <a:sp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1600" b="0" i="0" u="none" strike="noStrike" kern="1200" cap="none" spc="0" normalizeH="0" baseline="0" dirty="0" err="1">
                <a:ln>
                  <a:noFill/>
                </a:ln>
                <a:solidFill>
                  <a:prstClr val="black"/>
                </a:solidFill>
                <a:effectLst/>
                <a:uLnTx/>
                <a:uFillTx/>
                <a:latin typeface="+mn-lt"/>
                <a:ea typeface="+mn-ea"/>
                <a:cs typeface="+mn-cs"/>
              </a:rPr>
              <a:t>Two</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types</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of</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memory</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dumps</a:t>
            </a:r>
            <a:endParaRPr kumimoji="0" lang="de-DE" sz="1600" b="0" i="0" u="none" strike="noStrike" kern="1200" cap="none" spc="0" normalizeH="0" baseline="0" dirty="0">
              <a:ln>
                <a:noFill/>
              </a:ln>
              <a:solidFill>
                <a:prstClr val="black"/>
              </a:solidFill>
              <a:effectLst/>
              <a:uLnTx/>
              <a:uFillTx/>
              <a:latin typeface="+mn-lt"/>
              <a:ea typeface="+mn-ea"/>
              <a:cs typeface="+mn-cs"/>
            </a:endParaRPr>
          </a:p>
          <a:p>
            <a:pPr marL="628650" lvl="1" indent="-171450">
              <a:lnSpc>
                <a:spcPct val="90000"/>
              </a:lnSpc>
              <a:spcBef>
                <a:spcPts val="400"/>
              </a:spcBef>
              <a:spcAft>
                <a:spcPts val="400"/>
              </a:spcAft>
              <a:buFont typeface="Arial" panose="020B0604020202020204" pitchFamily="34" charset="0"/>
              <a:buChar char="•"/>
            </a:pPr>
            <a:r>
              <a:rPr lang="de-DE" sz="1600" dirty="0" err="1">
                <a:solidFill>
                  <a:prstClr val="black"/>
                </a:solidFill>
              </a:rPr>
              <a:t>Full</a:t>
            </a:r>
            <a:r>
              <a:rPr lang="de-DE" sz="1600" dirty="0">
                <a:solidFill>
                  <a:prstClr val="black"/>
                </a:solidFill>
              </a:rPr>
              <a:t> </a:t>
            </a:r>
            <a:r>
              <a:rPr lang="de-DE" sz="1600" dirty="0" err="1">
                <a:solidFill>
                  <a:prstClr val="black"/>
                </a:solidFill>
              </a:rPr>
              <a:t>dump</a:t>
            </a:r>
            <a:br>
              <a:rPr lang="de-DE" sz="1600" dirty="0">
                <a:solidFill>
                  <a:prstClr val="black"/>
                </a:solidFill>
              </a:rPr>
            </a:br>
            <a:r>
              <a:rPr lang="de-DE" sz="1600" dirty="0">
                <a:solidFill>
                  <a:prstClr val="black"/>
                </a:solidFill>
              </a:rPr>
              <a:t>Large but </a:t>
            </a:r>
            <a:r>
              <a:rPr lang="de-DE" sz="1600" dirty="0" err="1">
                <a:solidFill>
                  <a:prstClr val="black"/>
                </a:solidFill>
              </a:rPr>
              <a:t>contains</a:t>
            </a:r>
            <a:r>
              <a:rPr lang="de-DE" sz="1600" dirty="0">
                <a:solidFill>
                  <a:prstClr val="black"/>
                </a:solidFill>
              </a:rPr>
              <a:t> </a:t>
            </a:r>
            <a:r>
              <a:rPr lang="de-DE" sz="1600" dirty="0" err="1">
                <a:solidFill>
                  <a:prstClr val="black"/>
                </a:solidFill>
              </a:rPr>
              <a:t>full</a:t>
            </a:r>
            <a:r>
              <a:rPr lang="de-DE" sz="1600" dirty="0">
                <a:solidFill>
                  <a:prstClr val="black"/>
                </a:solidFill>
              </a:rPr>
              <a:t> </a:t>
            </a:r>
            <a:r>
              <a:rPr lang="de-DE" sz="1600" dirty="0" err="1">
                <a:solidFill>
                  <a:prstClr val="black"/>
                </a:solidFill>
              </a:rPr>
              <a:t>process</a:t>
            </a:r>
            <a:r>
              <a:rPr lang="de-DE" sz="1600" dirty="0">
                <a:solidFill>
                  <a:prstClr val="black"/>
                </a:solidFill>
              </a:rPr>
              <a:t> </a:t>
            </a:r>
            <a:r>
              <a:rPr lang="de-DE" sz="1600" dirty="0" err="1">
                <a:solidFill>
                  <a:prstClr val="black"/>
                </a:solidFill>
              </a:rPr>
              <a:t>memory</a:t>
            </a:r>
            <a:r>
              <a:rPr lang="de-DE" sz="1600" dirty="0">
                <a:solidFill>
                  <a:prstClr val="black"/>
                </a:solidFill>
              </a:rPr>
              <a:t>. </a:t>
            </a:r>
            <a:br>
              <a:rPr lang="de-DE" sz="1600" dirty="0">
                <a:solidFill>
                  <a:prstClr val="black"/>
                </a:solidFill>
              </a:rPr>
            </a:br>
            <a:br>
              <a:rPr lang="de-DE" sz="1600" dirty="0">
                <a:solidFill>
                  <a:prstClr val="black"/>
                </a:solidFill>
              </a:rPr>
            </a:br>
            <a:r>
              <a:rPr lang="de-DE" sz="1600" dirty="0">
                <a:solidFill>
                  <a:prstClr val="black"/>
                </a:solidFill>
              </a:rPr>
              <a:t>Keep in </a:t>
            </a:r>
            <a:r>
              <a:rPr lang="de-DE" sz="1600" dirty="0" err="1">
                <a:solidFill>
                  <a:prstClr val="black"/>
                </a:solidFill>
              </a:rPr>
              <a:t>mind</a:t>
            </a:r>
            <a:r>
              <a:rPr lang="de-DE" sz="1600" dirty="0">
                <a:solidFill>
                  <a:prstClr val="black"/>
                </a:solidFill>
              </a:rPr>
              <a:t> </a:t>
            </a:r>
            <a:r>
              <a:rPr lang="de-DE" sz="1600" dirty="0" err="1">
                <a:solidFill>
                  <a:prstClr val="black"/>
                </a:solidFill>
              </a:rPr>
              <a:t>that</a:t>
            </a:r>
            <a:r>
              <a:rPr lang="de-DE" sz="1600" dirty="0">
                <a:solidFill>
                  <a:prstClr val="black"/>
                </a:solidFill>
              </a:rPr>
              <a:t> a </a:t>
            </a:r>
            <a:r>
              <a:rPr lang="de-DE" sz="1600" dirty="0" err="1">
                <a:solidFill>
                  <a:prstClr val="black"/>
                </a:solidFill>
              </a:rPr>
              <a:t>full</a:t>
            </a:r>
            <a:r>
              <a:rPr lang="de-DE" sz="1600" dirty="0">
                <a:solidFill>
                  <a:prstClr val="black"/>
                </a:solidFill>
              </a:rPr>
              <a:t> Memory Dump </a:t>
            </a:r>
            <a:r>
              <a:rPr lang="de-DE" sz="1600" dirty="0" err="1">
                <a:solidFill>
                  <a:prstClr val="black"/>
                </a:solidFill>
              </a:rPr>
              <a:t>contains</a:t>
            </a:r>
            <a:r>
              <a:rPr lang="de-DE" sz="1600" dirty="0">
                <a:solidFill>
                  <a:prstClr val="black"/>
                </a:solidFill>
              </a:rPr>
              <a:t> all </a:t>
            </a:r>
            <a:r>
              <a:rPr lang="de-DE" sz="1600" dirty="0" err="1">
                <a:solidFill>
                  <a:prstClr val="black"/>
                </a:solidFill>
              </a:rPr>
              <a:t>memory</a:t>
            </a:r>
            <a:r>
              <a:rPr lang="de-DE" sz="1600" dirty="0">
                <a:solidFill>
                  <a:prstClr val="black"/>
                </a:solidFill>
              </a:rPr>
              <a:t> </a:t>
            </a:r>
            <a:r>
              <a:rPr lang="de-DE" sz="1600" dirty="0" err="1">
                <a:solidFill>
                  <a:prstClr val="black"/>
                </a:solidFill>
              </a:rPr>
              <a:t>which</a:t>
            </a:r>
            <a:r>
              <a:rPr lang="de-DE" sz="1600" dirty="0">
                <a:solidFill>
                  <a:prstClr val="black"/>
                </a:solidFill>
              </a:rPr>
              <a:t> </a:t>
            </a:r>
            <a:r>
              <a:rPr lang="de-DE" sz="1600" dirty="0" err="1">
                <a:solidFill>
                  <a:prstClr val="black"/>
                </a:solidFill>
              </a:rPr>
              <a:t>may</a:t>
            </a:r>
            <a:r>
              <a:rPr lang="de-DE" sz="1600" dirty="0">
                <a:solidFill>
                  <a:prstClr val="black"/>
                </a:solidFill>
              </a:rPr>
              <a:t> </a:t>
            </a:r>
            <a:r>
              <a:rPr lang="de-DE" sz="1600" dirty="0" err="1">
                <a:solidFill>
                  <a:prstClr val="black"/>
                </a:solidFill>
              </a:rPr>
              <a:t>include</a:t>
            </a:r>
            <a:br>
              <a:rPr lang="de-DE" sz="1600" dirty="0">
                <a:solidFill>
                  <a:prstClr val="black"/>
                </a:solidFill>
              </a:rPr>
            </a:br>
            <a:r>
              <a:rPr lang="de-DE" sz="1600" dirty="0" err="1">
                <a:solidFill>
                  <a:prstClr val="black"/>
                </a:solidFill>
              </a:rPr>
              <a:t>passwords</a:t>
            </a:r>
            <a:r>
              <a:rPr lang="de-DE" sz="1600" dirty="0">
                <a:solidFill>
                  <a:prstClr val="black"/>
                </a:solidFill>
              </a:rPr>
              <a:t>, </a:t>
            </a:r>
            <a:r>
              <a:rPr lang="de-DE" sz="1600" dirty="0" err="1">
                <a:solidFill>
                  <a:prstClr val="black"/>
                </a:solidFill>
              </a:rPr>
              <a:t>connection</a:t>
            </a:r>
            <a:r>
              <a:rPr lang="de-DE" sz="1600" dirty="0">
                <a:solidFill>
                  <a:prstClr val="black"/>
                </a:solidFill>
              </a:rPr>
              <a:t> </a:t>
            </a:r>
            <a:r>
              <a:rPr lang="de-DE" sz="1600" dirty="0" err="1">
                <a:solidFill>
                  <a:prstClr val="black"/>
                </a:solidFill>
              </a:rPr>
              <a:t>strings</a:t>
            </a:r>
            <a:r>
              <a:rPr lang="de-DE" sz="1600" dirty="0">
                <a:solidFill>
                  <a:prstClr val="black"/>
                </a:solidFill>
              </a:rPr>
              <a:t> etc.</a:t>
            </a:r>
            <a:br>
              <a:rPr lang="de-DE" sz="1600" dirty="0">
                <a:solidFill>
                  <a:prstClr val="black"/>
                </a:solidFill>
              </a:rPr>
            </a:br>
            <a:endParaRPr lang="de-DE" sz="1600" dirty="0">
              <a:solidFill>
                <a:prstClr val="black"/>
              </a:solidFill>
            </a:endParaRPr>
          </a:p>
          <a:p>
            <a:pPr marL="628650" lvl="1" indent="-171450">
              <a:lnSpc>
                <a:spcPct val="90000"/>
              </a:lnSpc>
              <a:spcBef>
                <a:spcPts val="400"/>
              </a:spcBef>
              <a:spcAft>
                <a:spcPts val="400"/>
              </a:spcAft>
              <a:buFont typeface="Arial" panose="020B0604020202020204" pitchFamily="34" charset="0"/>
              <a:buChar char="•"/>
            </a:pPr>
            <a:r>
              <a:rPr kumimoji="0" lang="de-DE" sz="1600" b="0" i="0" u="none" strike="noStrike" kern="1200" cap="none" spc="0" normalizeH="0" baseline="0" dirty="0">
                <a:ln>
                  <a:noFill/>
                </a:ln>
                <a:solidFill>
                  <a:prstClr val="black"/>
                </a:solidFill>
                <a:effectLst/>
                <a:uLnTx/>
                <a:uFillTx/>
                <a:latin typeface="+mn-lt"/>
                <a:ea typeface="+mn-ea"/>
                <a:cs typeface="+mn-cs"/>
              </a:rPr>
              <a:t>Mini </a:t>
            </a:r>
            <a:r>
              <a:rPr kumimoji="0" lang="de-DE" sz="1600" b="0" i="0" u="none" strike="noStrike" kern="1200" cap="none" spc="0" normalizeH="0" baseline="0" dirty="0" err="1">
                <a:ln>
                  <a:noFill/>
                </a:ln>
                <a:solidFill>
                  <a:prstClr val="black"/>
                </a:solidFill>
                <a:effectLst/>
                <a:uLnTx/>
                <a:uFillTx/>
                <a:latin typeface="+mn-lt"/>
                <a:ea typeface="+mn-ea"/>
                <a:cs typeface="+mn-cs"/>
              </a:rPr>
              <a:t>dumps</a:t>
            </a:r>
            <a:br>
              <a:rPr kumimoji="0" lang="de-DE" sz="1600" b="0" i="0" u="none" strike="noStrike" kern="1200" cap="none" spc="0" normalizeH="0" baseline="0" dirty="0">
                <a:ln>
                  <a:noFill/>
                </a:ln>
                <a:solidFill>
                  <a:prstClr val="black"/>
                </a:solidFill>
                <a:effectLst/>
                <a:uLnTx/>
                <a:uFillTx/>
                <a:latin typeface="+mn-lt"/>
                <a:ea typeface="+mn-ea"/>
                <a:cs typeface="+mn-cs"/>
              </a:rPr>
            </a:br>
            <a:r>
              <a:rPr kumimoji="0" lang="de-DE" sz="1600" b="0" i="0" u="none" strike="noStrike" kern="1200" cap="none" spc="0" normalizeH="0" baseline="0" dirty="0" err="1">
                <a:ln>
                  <a:noFill/>
                </a:ln>
                <a:solidFill>
                  <a:prstClr val="black"/>
                </a:solidFill>
                <a:effectLst/>
                <a:uLnTx/>
                <a:uFillTx/>
                <a:latin typeface="+mn-lt"/>
                <a:ea typeface="+mn-ea"/>
                <a:cs typeface="+mn-cs"/>
              </a:rPr>
              <a:t>Configurable</a:t>
            </a:r>
            <a:r>
              <a:rPr kumimoji="0" lang="de-DE" sz="1600" b="0" i="0" u="none" strike="noStrike" kern="1200" cap="none" spc="0" normalizeH="0" baseline="0" dirty="0">
                <a:ln>
                  <a:noFill/>
                </a:ln>
                <a:solidFill>
                  <a:prstClr val="black"/>
                </a:solidFill>
                <a:effectLst/>
                <a:uLnTx/>
                <a:uFillTx/>
                <a:latin typeface="+mn-lt"/>
                <a:ea typeface="+mn-ea"/>
                <a:cs typeface="+mn-cs"/>
              </a:rPr>
              <a:t>. Dump </a:t>
            </a:r>
            <a:r>
              <a:rPr kumimoji="0" lang="de-DE" sz="1600" b="0" i="0" u="none" strike="noStrike" kern="1200" cap="none" spc="0" normalizeH="0" baseline="0" dirty="0" err="1">
                <a:ln>
                  <a:noFill/>
                </a:ln>
                <a:solidFill>
                  <a:prstClr val="black"/>
                </a:solidFill>
                <a:effectLst/>
                <a:uLnTx/>
                <a:uFillTx/>
                <a:latin typeface="+mn-lt"/>
                <a:ea typeface="+mn-ea"/>
                <a:cs typeface="+mn-cs"/>
              </a:rPr>
              <a:t>content</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depends</a:t>
            </a:r>
            <a:r>
              <a:rPr kumimoji="0" lang="de-DE" sz="1600" b="0" i="0" u="none" strike="noStrike" kern="1200" cap="none" spc="0" normalizeH="0" baseline="0" dirty="0">
                <a:ln>
                  <a:noFill/>
                </a:ln>
                <a:solidFill>
                  <a:prstClr val="black"/>
                </a:solidFill>
                <a:effectLst/>
                <a:uLnTx/>
                <a:uFillTx/>
                <a:latin typeface="+mn-lt"/>
                <a:ea typeface="+mn-ea"/>
                <a:cs typeface="+mn-cs"/>
              </a:rPr>
              <a:t> on </a:t>
            </a:r>
            <a:r>
              <a:rPr kumimoji="0" lang="de-DE" sz="1600" b="0" i="0" u="none" strike="noStrike" kern="1200" cap="none" spc="0" normalizeH="0" baseline="0" dirty="0" err="1">
                <a:ln>
                  <a:noFill/>
                </a:ln>
                <a:solidFill>
                  <a:prstClr val="black"/>
                </a:solidFill>
                <a:effectLst/>
                <a:uLnTx/>
                <a:uFillTx/>
                <a:latin typeface="+mn-lt"/>
                <a:ea typeface="+mn-ea"/>
                <a:cs typeface="+mn-cs"/>
              </a:rPr>
              <a:t>the</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used</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tool</a:t>
            </a:r>
            <a:r>
              <a:rPr kumimoji="0" lang="de-DE" sz="1600" b="0" i="0" u="none" strike="noStrike" kern="1200" cap="none" spc="0" normalizeH="0" baseline="0" dirty="0">
                <a:ln>
                  <a:noFill/>
                </a:ln>
                <a:solidFill>
                  <a:prstClr val="black"/>
                </a:solidFill>
                <a:effectLst/>
                <a:uLnTx/>
                <a:uFillTx/>
                <a:latin typeface="+mn-lt"/>
                <a:ea typeface="+mn-ea"/>
                <a:cs typeface="+mn-cs"/>
              </a:rPr>
              <a:t>.</a:t>
            </a:r>
            <a:br>
              <a:rPr kumimoji="0" lang="de-DE" sz="1600" b="0" i="0" u="none" strike="noStrike" kern="1200" cap="none" spc="0" normalizeH="0" baseline="0" dirty="0">
                <a:ln>
                  <a:noFill/>
                </a:ln>
                <a:solidFill>
                  <a:prstClr val="black"/>
                </a:solidFill>
                <a:effectLst/>
                <a:uLnTx/>
                <a:uFillTx/>
                <a:latin typeface="+mn-lt"/>
                <a:ea typeface="+mn-ea"/>
                <a:cs typeface="+mn-cs"/>
              </a:rPr>
            </a:br>
            <a:r>
              <a:rPr kumimoji="0" lang="de-DE" sz="1600" b="0" i="0" u="none" strike="noStrike" kern="1200" cap="none" spc="0" normalizeH="0" baseline="0" dirty="0">
                <a:ln>
                  <a:noFill/>
                </a:ln>
                <a:solidFill>
                  <a:prstClr val="black"/>
                </a:solidFill>
                <a:effectLst/>
                <a:uLnTx/>
                <a:uFillTx/>
                <a:latin typeface="+mn-lt"/>
                <a:ea typeface="+mn-ea"/>
                <a:cs typeface="+mn-cs"/>
              </a:rPr>
              <a:t>The </a:t>
            </a:r>
            <a:r>
              <a:rPr kumimoji="0" lang="de-DE" sz="1600" b="0" i="0" u="none" strike="noStrike" kern="1200" cap="none" spc="0" normalizeH="0" baseline="0" dirty="0" err="1">
                <a:ln>
                  <a:noFill/>
                </a:ln>
                <a:solidFill>
                  <a:prstClr val="black"/>
                </a:solidFill>
                <a:effectLst/>
                <a:uLnTx/>
                <a:uFillTx/>
                <a:latin typeface="+mn-lt"/>
                <a:ea typeface="+mn-ea"/>
                <a:cs typeface="+mn-cs"/>
              </a:rPr>
              <a:t>memory</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dump</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contains</a:t>
            </a:r>
            <a:r>
              <a:rPr kumimoji="0" lang="de-DE" sz="1600" b="0" i="0" u="none" strike="noStrike" kern="1200" cap="none" spc="0" normalizeH="0" baseline="0" dirty="0">
                <a:ln>
                  <a:noFill/>
                </a:ln>
                <a:solidFill>
                  <a:prstClr val="black"/>
                </a:solidFill>
                <a:effectLst/>
                <a:uLnTx/>
                <a:uFillTx/>
                <a:latin typeface="+mn-lt"/>
                <a:ea typeface="+mn-ea"/>
                <a:cs typeface="+mn-cs"/>
              </a:rPr>
              <a:t> at least </a:t>
            </a:r>
            <a:r>
              <a:rPr kumimoji="0" lang="de-DE" sz="1600" b="0" i="0" u="none" strike="noStrike" kern="1200" cap="none" spc="0" normalizeH="0" baseline="0" dirty="0" err="1">
                <a:ln>
                  <a:noFill/>
                </a:ln>
                <a:solidFill>
                  <a:prstClr val="black"/>
                </a:solidFill>
                <a:effectLst/>
                <a:uLnTx/>
                <a:uFillTx/>
                <a:latin typeface="+mn-lt"/>
                <a:ea typeface="+mn-ea"/>
                <a:cs typeface="+mn-cs"/>
              </a:rPr>
              <a:t>the</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call</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stacks</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for</a:t>
            </a:r>
            <a:r>
              <a:rPr kumimoji="0" lang="de-DE" sz="1600" b="0" i="0" u="none" strike="noStrike" kern="1200" cap="none" spc="0" normalizeH="0" baseline="0" dirty="0">
                <a:ln>
                  <a:noFill/>
                </a:ln>
                <a:solidFill>
                  <a:prstClr val="black"/>
                </a:solidFill>
                <a:effectLst/>
                <a:uLnTx/>
                <a:uFillTx/>
                <a:latin typeface="+mn-lt"/>
                <a:ea typeface="+mn-ea"/>
                <a:cs typeface="+mn-cs"/>
              </a:rPr>
              <a:t> all </a:t>
            </a:r>
            <a:r>
              <a:rPr kumimoji="0" lang="de-DE" sz="1600" b="0" i="0" u="none" strike="noStrike" kern="1200" cap="none" spc="0" normalizeH="0" baseline="0" dirty="0" err="1">
                <a:ln>
                  <a:noFill/>
                </a:ln>
                <a:solidFill>
                  <a:prstClr val="black"/>
                </a:solidFill>
                <a:effectLst/>
                <a:uLnTx/>
                <a:uFillTx/>
                <a:latin typeface="+mn-lt"/>
                <a:ea typeface="+mn-ea"/>
                <a:cs typeface="+mn-cs"/>
              </a:rPr>
              <a:t>threads</a:t>
            </a:r>
            <a:r>
              <a:rPr kumimoji="0" lang="de-DE" sz="1600" b="0" i="0" u="none" strike="noStrike" kern="1200" cap="none" spc="0" normalizeH="0" baseline="0" dirty="0">
                <a:ln>
                  <a:noFill/>
                </a:ln>
                <a:solidFill>
                  <a:prstClr val="black"/>
                </a:solidFill>
                <a:effectLst/>
                <a:uLnTx/>
                <a:uFillTx/>
                <a:latin typeface="+mn-lt"/>
                <a:ea typeface="+mn-ea"/>
                <a:cs typeface="+mn-cs"/>
              </a:rPr>
              <a:t>.</a:t>
            </a:r>
            <a:br>
              <a:rPr kumimoji="0" lang="de-DE" sz="1600" b="0" i="0" u="none" strike="noStrike" kern="1200" cap="none" spc="0" normalizeH="0" baseline="0" dirty="0">
                <a:ln>
                  <a:noFill/>
                </a:ln>
                <a:solidFill>
                  <a:prstClr val="black"/>
                </a:solidFill>
                <a:effectLst/>
                <a:uLnTx/>
                <a:uFillTx/>
                <a:latin typeface="+mn-lt"/>
                <a:ea typeface="+mn-ea"/>
                <a:cs typeface="+mn-cs"/>
              </a:rPr>
            </a:br>
            <a:r>
              <a:rPr kumimoji="0" lang="de-DE" sz="1600" b="0" i="0" u="none" strike="noStrike" kern="1200" cap="none" spc="0" normalizeH="0" baseline="0" dirty="0">
                <a:ln>
                  <a:noFill/>
                </a:ln>
                <a:solidFill>
                  <a:prstClr val="black"/>
                </a:solidFill>
                <a:effectLst/>
                <a:uLnTx/>
                <a:uFillTx/>
                <a:latin typeface="+mn-lt"/>
                <a:ea typeface="+mn-ea"/>
                <a:cs typeface="+mn-cs"/>
              </a:rPr>
              <a:t>But </a:t>
            </a:r>
            <a:r>
              <a:rPr kumimoji="0" lang="de-DE" sz="1600" b="0" i="0" u="none" strike="noStrike" kern="1200" cap="none" spc="0" normalizeH="0" baseline="0" dirty="0" err="1">
                <a:ln>
                  <a:noFill/>
                </a:ln>
                <a:solidFill>
                  <a:prstClr val="black"/>
                </a:solidFill>
                <a:effectLst/>
                <a:uLnTx/>
                <a:uFillTx/>
                <a:latin typeface="+mn-lt"/>
                <a:ea typeface="+mn-ea"/>
                <a:cs typeface="+mn-cs"/>
              </a:rPr>
              <a:t>can</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contain</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as</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much</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information</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as</a:t>
            </a:r>
            <a:r>
              <a:rPr kumimoji="0" lang="de-DE" sz="1600" b="0" i="0" u="none" strike="noStrike" kern="1200" cap="none" spc="0" normalizeH="0" baseline="0" dirty="0">
                <a:ln>
                  <a:noFill/>
                </a:ln>
                <a:solidFill>
                  <a:prstClr val="black"/>
                </a:solidFill>
                <a:effectLst/>
                <a:uLnTx/>
                <a:uFillTx/>
                <a:latin typeface="+mn-lt"/>
                <a:ea typeface="+mn-ea"/>
                <a:cs typeface="+mn-cs"/>
              </a:rPr>
              <a:t> a </a:t>
            </a:r>
            <a:r>
              <a:rPr kumimoji="0" lang="de-DE" sz="1600" b="0" i="0" u="none" strike="noStrike" kern="1200" cap="none" spc="0" normalizeH="0" baseline="0" dirty="0" err="1">
                <a:ln>
                  <a:noFill/>
                </a:ln>
                <a:solidFill>
                  <a:prstClr val="black"/>
                </a:solidFill>
                <a:effectLst/>
                <a:uLnTx/>
                <a:uFillTx/>
                <a:latin typeface="+mn-lt"/>
                <a:ea typeface="+mn-ea"/>
                <a:cs typeface="+mn-cs"/>
              </a:rPr>
              <a:t>full</a:t>
            </a:r>
            <a:r>
              <a:rPr kumimoji="0" lang="de-DE" sz="1600" b="0" i="0" u="none" strike="noStrike" kern="1200" cap="none" spc="0" normalizeH="0" baseline="0" dirty="0">
                <a:ln>
                  <a:noFill/>
                </a:ln>
                <a:solidFill>
                  <a:prstClr val="black"/>
                </a:solidFill>
                <a:effectLst/>
                <a:uLnTx/>
                <a:uFillTx/>
                <a:latin typeface="+mn-lt"/>
                <a:ea typeface="+mn-ea"/>
                <a:cs typeface="+mn-cs"/>
              </a:rPr>
              <a:t> </a:t>
            </a:r>
            <a:r>
              <a:rPr kumimoji="0" lang="de-DE" sz="1600" b="0" i="0" u="none" strike="noStrike" kern="1200" cap="none" spc="0" normalizeH="0" baseline="0" dirty="0" err="1">
                <a:ln>
                  <a:noFill/>
                </a:ln>
                <a:solidFill>
                  <a:prstClr val="black"/>
                </a:solidFill>
                <a:effectLst/>
                <a:uLnTx/>
                <a:uFillTx/>
                <a:latin typeface="+mn-lt"/>
                <a:ea typeface="+mn-ea"/>
                <a:cs typeface="+mn-cs"/>
              </a:rPr>
              <a:t>dump</a:t>
            </a:r>
            <a:r>
              <a:rPr kumimoji="0" lang="de-DE" sz="1600" b="0" i="0" u="none" strike="noStrike" kern="1200" cap="none" spc="0" normalizeH="0" baseline="0" dirty="0">
                <a:ln>
                  <a:noFill/>
                </a:ln>
                <a:solidFill>
                  <a:prstClr val="black"/>
                </a:solidFill>
                <a:effectLst/>
                <a:uLnTx/>
                <a:uFillTx/>
                <a:latin typeface="+mn-lt"/>
                <a:ea typeface="+mn-ea"/>
                <a:cs typeface="+mn-cs"/>
              </a:rPr>
              <a:t>.</a:t>
            </a:r>
            <a:br>
              <a:rPr kumimoji="0" lang="de-DE" sz="1600" b="0" i="0" u="none" strike="noStrike" kern="1200" cap="none" spc="0" normalizeH="0" baseline="0" dirty="0">
                <a:ln>
                  <a:noFill/>
                </a:ln>
                <a:solidFill>
                  <a:prstClr val="black"/>
                </a:solidFill>
                <a:effectLst/>
                <a:uLnTx/>
                <a:uFillTx/>
                <a:latin typeface="+mn-lt"/>
                <a:ea typeface="+mn-ea"/>
                <a:cs typeface="+mn-cs"/>
              </a:rPr>
            </a:br>
            <a:br>
              <a:rPr kumimoji="0" lang="de-DE" sz="1600" b="0" i="0" u="none" strike="noStrike" kern="1200" cap="none" spc="0" normalizeH="0" baseline="0" dirty="0">
                <a:ln>
                  <a:noFill/>
                </a:ln>
                <a:solidFill>
                  <a:prstClr val="black"/>
                </a:solidFill>
                <a:effectLst/>
                <a:uLnTx/>
                <a:uFillTx/>
                <a:latin typeface="+mn-lt"/>
                <a:ea typeface="+mn-ea"/>
                <a:cs typeface="+mn-cs"/>
              </a:rPr>
            </a:br>
            <a:r>
              <a:rPr kumimoji="0" lang="en-US" sz="1200" b="0" i="0" strike="noStrike" kern="1200" cap="none" spc="0" normalizeH="0" baseline="0" dirty="0">
                <a:ln>
                  <a:noFill/>
                </a:ln>
                <a:solidFill>
                  <a:prstClr val="black"/>
                </a:solidFill>
                <a:effectLst/>
                <a:uLnTx/>
                <a:uFillTx/>
                <a:latin typeface="+mn-lt"/>
                <a:ea typeface="+mn-ea"/>
                <a:cs typeface="+mn-cs"/>
                <a:hlinkClick r:id="rId3"/>
              </a:rPr>
              <a:t>https://docs.microsoft.com/en-us/windows/win32/api/minidumpapiset/ne-minidumpapiset-minidump_type</a:t>
            </a:r>
            <a:endParaRPr kumimoji="0" lang="en-US" sz="1600" b="0" i="0" u="none" strike="noStrike" kern="1200" cap="none" spc="0" normalizeH="0" baseline="0" dirty="0">
              <a:ln>
                <a:noFill/>
              </a:ln>
              <a:solidFill>
                <a:prstClr val="black"/>
              </a:solidFill>
              <a:effectLst/>
              <a:uLnTx/>
              <a:uFillTx/>
              <a:latin typeface="+mn-lt"/>
              <a:ea typeface="+mn-ea"/>
              <a:cs typeface="+mn-cs"/>
            </a:endParaRPr>
          </a:p>
          <a:p>
            <a:pPr marL="628650" lvl="1" indent="-171450">
              <a:lnSpc>
                <a:spcPct val="90000"/>
              </a:lnSpc>
              <a:spcBef>
                <a:spcPts val="400"/>
              </a:spcBef>
              <a:spcAft>
                <a:spcPts val="400"/>
              </a:spcAft>
              <a:buFont typeface="Arial" panose="020B0604020202020204" pitchFamily="34" charset="0"/>
              <a:buChar char="•"/>
            </a:pPr>
            <a:endParaRPr kumimoji="0" lang="en-US" sz="1600" b="0" i="0" u="none" strike="noStrike" kern="1200" cap="none" spc="0" normalizeH="0" baseline="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88733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dirty="0"/>
              <a:t>S. </a:t>
            </a:r>
            <a:fld id="{B1CECB9D-DB36-4911-8D16-802F277BF7AF}" type="slidenum">
              <a:rPr lang="en-US" noProof="0" smtClean="0"/>
              <a:pPr/>
              <a:t>7</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r>
              <a:rPr lang="de-DE" dirty="0"/>
              <a:t> – </a:t>
            </a:r>
            <a:r>
              <a:rPr lang="de-DE" dirty="0" err="1"/>
              <a:t>How</a:t>
            </a:r>
            <a:r>
              <a:rPr lang="de-DE" dirty="0"/>
              <a:t> </a:t>
            </a:r>
            <a:r>
              <a:rPr lang="de-DE" dirty="0" err="1"/>
              <a:t>to</a:t>
            </a:r>
            <a:r>
              <a:rPr lang="de-DE" dirty="0"/>
              <a:t> </a:t>
            </a:r>
            <a:r>
              <a:rPr lang="de-DE" dirty="0" err="1"/>
              <a:t>create</a:t>
            </a:r>
            <a:r>
              <a:rPr lang="de-DE" dirty="0"/>
              <a:t> a </a:t>
            </a:r>
            <a:r>
              <a:rPr lang="de-DE" dirty="0" err="1"/>
              <a:t>dump</a:t>
            </a:r>
            <a:r>
              <a:rPr lang="de-DE" dirty="0"/>
              <a:t> </a:t>
            </a:r>
            <a:r>
              <a:rPr lang="de-DE" dirty="0" err="1"/>
              <a:t>file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398543"/>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i="0" u="none" strike="noStrike" kern="1200" cap="none" spc="0" normalizeH="0" baseline="0" dirty="0">
                <a:ln>
                  <a:noFill/>
                </a:ln>
                <a:solidFill>
                  <a:prstClr val="black"/>
                </a:solidFill>
                <a:effectLst/>
                <a:uLnTx/>
                <a:uFillTx/>
                <a:latin typeface="+mn-lt"/>
                <a:ea typeface="+mn-ea"/>
                <a:cs typeface="+mn-cs"/>
              </a:rPr>
              <a:t>Visual Studio</a:t>
            </a:r>
            <a:br>
              <a:rPr kumimoji="0" lang="de-DE" sz="2000" b="0" i="0" u="none" strike="noStrike" kern="1200" cap="none" spc="0" normalizeH="0" baseline="0" dirty="0">
                <a:ln>
                  <a:noFill/>
                </a:ln>
                <a:solidFill>
                  <a:prstClr val="black"/>
                </a:solidFill>
                <a:effectLst/>
                <a:uLnTx/>
                <a:uFillTx/>
                <a:latin typeface="+mn-lt"/>
                <a:ea typeface="+mn-ea"/>
                <a:cs typeface="+mn-cs"/>
              </a:rPr>
            </a:br>
            <a:br>
              <a:rPr kumimoji="0" lang="de-DE" sz="2000" b="0" i="0" u="none" strike="noStrike" kern="1200" cap="none" spc="0" normalizeH="0" baseline="0" dirty="0">
                <a:ln>
                  <a:noFill/>
                </a:ln>
                <a:solidFill>
                  <a:prstClr val="black"/>
                </a:solidFill>
                <a:effectLst/>
                <a:uLnTx/>
                <a:uFillTx/>
                <a:latin typeface="+mn-lt"/>
                <a:ea typeface="+mn-ea"/>
                <a:cs typeface="+mn-cs"/>
              </a:rPr>
            </a:br>
            <a:r>
              <a:rPr kumimoji="0" lang="de-DE" sz="2000" b="1" i="0" u="none" strike="noStrike" kern="1200" cap="none" spc="0" normalizeH="0" baseline="0" dirty="0" err="1">
                <a:ln>
                  <a:noFill/>
                </a:ln>
                <a:solidFill>
                  <a:prstClr val="black"/>
                </a:solidFill>
                <a:effectLst/>
                <a:uLnTx/>
                <a:uFillTx/>
                <a:latin typeface="+mn-lt"/>
                <a:ea typeface="+mn-ea"/>
                <a:cs typeface="+mn-cs"/>
              </a:rPr>
              <a:t>Debug</a:t>
            </a:r>
            <a:r>
              <a:rPr kumimoji="0" lang="de-DE" sz="2000" b="1" i="0" u="none" strike="noStrike" kern="1200" cap="none" spc="0" normalizeH="0" baseline="0" dirty="0">
                <a:ln>
                  <a:noFill/>
                </a:ln>
                <a:solidFill>
                  <a:prstClr val="black"/>
                </a:solidFill>
                <a:effectLst/>
                <a:uLnTx/>
                <a:uFillTx/>
                <a:latin typeface="+mn-lt"/>
                <a:ea typeface="+mn-ea"/>
                <a:cs typeface="+mn-cs"/>
              </a:rPr>
              <a:t> -&gt; Save Dump As …</a:t>
            </a: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pic>
        <p:nvPicPr>
          <p:cNvPr id="5" name="Picture 4">
            <a:extLst>
              <a:ext uri="{FF2B5EF4-FFF2-40B4-BE49-F238E27FC236}">
                <a16:creationId xmlns:a16="http://schemas.microsoft.com/office/drawing/2014/main" id="{4AE3571B-8EFA-4F81-8068-C9A5975063AA}"/>
              </a:ext>
            </a:extLst>
          </p:cNvPr>
          <p:cNvPicPr>
            <a:picLocks noChangeAspect="1"/>
          </p:cNvPicPr>
          <p:nvPr/>
        </p:nvPicPr>
        <p:blipFill>
          <a:blip r:embed="rId3"/>
          <a:stretch>
            <a:fillRect/>
          </a:stretch>
        </p:blipFill>
        <p:spPr>
          <a:xfrm>
            <a:off x="3995936" y="1679233"/>
            <a:ext cx="4420481" cy="2964064"/>
          </a:xfrm>
          <a:prstGeom prst="rect">
            <a:avLst/>
          </a:prstGeom>
        </p:spPr>
      </p:pic>
    </p:spTree>
    <p:extLst>
      <p:ext uri="{BB962C8B-B14F-4D97-AF65-F5344CB8AC3E}">
        <p14:creationId xmlns:p14="http://schemas.microsoft.com/office/powerpoint/2010/main" val="377929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8</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r>
              <a:rPr lang="de-DE" dirty="0"/>
              <a:t> – </a:t>
            </a:r>
            <a:r>
              <a:rPr lang="de-DE" dirty="0" err="1"/>
              <a:t>How</a:t>
            </a:r>
            <a:r>
              <a:rPr lang="de-DE" dirty="0"/>
              <a:t> </a:t>
            </a:r>
            <a:r>
              <a:rPr lang="de-DE" dirty="0" err="1"/>
              <a:t>to</a:t>
            </a:r>
            <a:r>
              <a:rPr lang="de-DE" dirty="0"/>
              <a:t> </a:t>
            </a:r>
            <a:r>
              <a:rPr lang="de-DE" dirty="0" err="1"/>
              <a:t>create</a:t>
            </a:r>
            <a:r>
              <a:rPr lang="de-DE" dirty="0"/>
              <a:t> a </a:t>
            </a:r>
            <a:r>
              <a:rPr lang="de-DE" dirty="0" err="1"/>
              <a:t>dump</a:t>
            </a:r>
            <a:r>
              <a:rPr lang="de-DE" dirty="0"/>
              <a:t> </a:t>
            </a:r>
            <a:r>
              <a:rPr lang="de-DE" dirty="0" err="1"/>
              <a:t>file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i="0" u="none" strike="noStrike" kern="1200" cap="none" spc="0" normalizeH="0" baseline="0" dirty="0">
                <a:ln>
                  <a:noFill/>
                </a:ln>
                <a:solidFill>
                  <a:prstClr val="black"/>
                </a:solidFill>
                <a:effectLst/>
                <a:uLnTx/>
                <a:uFillTx/>
                <a:latin typeface="+mn-lt"/>
                <a:ea typeface="+mn-ea"/>
                <a:cs typeface="+mn-cs"/>
              </a:rPr>
              <a:t>Task Manager</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rPr>
              <a:t>Details -&gt; Right Click on </a:t>
            </a:r>
            <a:r>
              <a:rPr lang="de-DE" sz="2000" dirty="0" err="1">
                <a:solidFill>
                  <a:prstClr val="black"/>
                </a:solidFill>
              </a:rPr>
              <a:t>Process</a:t>
            </a:r>
            <a:r>
              <a:rPr lang="de-DE" sz="2000" dirty="0">
                <a:solidFill>
                  <a:prstClr val="black"/>
                </a:solidFill>
              </a:rPr>
              <a:t> -&gt; Create Dump</a:t>
            </a:r>
          </a:p>
          <a:p>
            <a:pPr marL="628650" lvl="1" indent="-171450">
              <a:lnSpc>
                <a:spcPct val="90000"/>
              </a:lnSpc>
              <a:spcBef>
                <a:spcPts val="400"/>
              </a:spcBef>
              <a:spcAft>
                <a:spcPts val="400"/>
              </a:spcAft>
              <a:buFont typeface="Arial" panose="020B0604020202020204" pitchFamily="34" charset="0"/>
              <a:buChar char="•"/>
            </a:pPr>
            <a:r>
              <a:rPr lang="de-DE" sz="2000" dirty="0">
                <a:solidFill>
                  <a:prstClr val="black"/>
                </a:solidFill>
              </a:rPr>
              <a:t>Not </a:t>
            </a:r>
            <a:r>
              <a:rPr lang="de-DE" sz="2000" dirty="0" err="1">
                <a:solidFill>
                  <a:prstClr val="black"/>
                </a:solidFill>
              </a:rPr>
              <a:t>recommended</a:t>
            </a:r>
            <a:r>
              <a:rPr lang="de-DE" sz="2000" dirty="0">
                <a:solidFill>
                  <a:prstClr val="black"/>
                </a:solidFill>
              </a:rPr>
              <a:t>! Dumping a 32 </a:t>
            </a:r>
            <a:r>
              <a:rPr lang="de-DE" sz="2000" dirty="0" err="1">
                <a:solidFill>
                  <a:prstClr val="black"/>
                </a:solidFill>
              </a:rPr>
              <a:t>bit</a:t>
            </a:r>
            <a:r>
              <a:rPr lang="de-DE" sz="2000" dirty="0">
                <a:solidFill>
                  <a:prstClr val="black"/>
                </a:solidFill>
              </a:rPr>
              <a:t> </a:t>
            </a:r>
            <a:r>
              <a:rPr lang="de-DE" sz="2000" dirty="0" err="1">
                <a:solidFill>
                  <a:prstClr val="black"/>
                </a:solidFill>
              </a:rPr>
              <a:t>application</a:t>
            </a:r>
            <a:r>
              <a:rPr lang="de-DE" sz="2000" dirty="0">
                <a:solidFill>
                  <a:prstClr val="black"/>
                </a:solidFill>
              </a:rPr>
              <a:t> on a</a:t>
            </a:r>
            <a:br>
              <a:rPr lang="de-DE" sz="2000" dirty="0">
                <a:solidFill>
                  <a:prstClr val="black"/>
                </a:solidFill>
              </a:rPr>
            </a:br>
            <a:r>
              <a:rPr lang="de-DE" sz="2000" dirty="0">
                <a:solidFill>
                  <a:prstClr val="black"/>
                </a:solidFill>
              </a:rPr>
              <a:t>64 </a:t>
            </a:r>
            <a:r>
              <a:rPr lang="de-DE" sz="2000" dirty="0" err="1">
                <a:solidFill>
                  <a:prstClr val="black"/>
                </a:solidFill>
              </a:rPr>
              <a:t>bit</a:t>
            </a:r>
            <a:r>
              <a:rPr lang="de-DE" sz="2000" dirty="0">
                <a:solidFill>
                  <a:prstClr val="black"/>
                </a:solidFill>
              </a:rPr>
              <a:t> Windows </a:t>
            </a:r>
            <a:r>
              <a:rPr lang="de-DE" sz="2000" dirty="0" err="1">
                <a:solidFill>
                  <a:prstClr val="black"/>
                </a:solidFill>
              </a:rPr>
              <a:t>may</a:t>
            </a:r>
            <a:r>
              <a:rPr lang="de-DE" sz="2000" dirty="0">
                <a:solidFill>
                  <a:prstClr val="black"/>
                </a:solidFill>
              </a:rPr>
              <a:t> not </a:t>
            </a:r>
            <a:r>
              <a:rPr lang="de-DE" sz="2000" dirty="0" err="1">
                <a:solidFill>
                  <a:prstClr val="black"/>
                </a:solidFill>
              </a:rPr>
              <a:t>be</a:t>
            </a:r>
            <a:r>
              <a:rPr lang="de-DE" sz="2000" dirty="0">
                <a:solidFill>
                  <a:prstClr val="black"/>
                </a:solidFill>
              </a:rPr>
              <a:t> </a:t>
            </a:r>
            <a:r>
              <a:rPr lang="de-DE" sz="2000" dirty="0" err="1">
                <a:solidFill>
                  <a:prstClr val="black"/>
                </a:solidFill>
              </a:rPr>
              <a:t>usable</a:t>
            </a:r>
            <a:r>
              <a:rPr lang="de-DE" sz="2000" dirty="0">
                <a:solidFill>
                  <a:prstClr val="black"/>
                </a:solidFill>
              </a:rPr>
              <a:t> in all </a:t>
            </a:r>
            <a:r>
              <a:rPr lang="de-DE" sz="2000" dirty="0" err="1">
                <a:solidFill>
                  <a:prstClr val="black"/>
                </a:solidFill>
              </a:rPr>
              <a:t>tools</a:t>
            </a:r>
            <a:r>
              <a:rPr lang="de-DE" sz="2000" dirty="0">
                <a:solidFill>
                  <a:prstClr val="black"/>
                </a:solidFill>
              </a:rPr>
              <a:t>.</a:t>
            </a:r>
            <a:br>
              <a:rPr lang="de-DE" sz="2000" dirty="0">
                <a:solidFill>
                  <a:prstClr val="black"/>
                </a:solidFill>
              </a:rPr>
            </a:br>
            <a:r>
              <a:rPr lang="de-DE" sz="2000" dirty="0">
                <a:solidFill>
                  <a:prstClr val="black"/>
                </a:solidFill>
              </a:rPr>
              <a:t>32 </a:t>
            </a:r>
            <a:r>
              <a:rPr lang="de-DE" sz="2000" dirty="0" err="1">
                <a:solidFill>
                  <a:prstClr val="black"/>
                </a:solidFill>
              </a:rPr>
              <a:t>bit</a:t>
            </a:r>
            <a:r>
              <a:rPr lang="de-DE" sz="2000" dirty="0">
                <a:solidFill>
                  <a:prstClr val="black"/>
                </a:solidFill>
              </a:rPr>
              <a:t> </a:t>
            </a:r>
            <a:r>
              <a:rPr lang="de-DE" sz="2000" dirty="0" err="1">
                <a:solidFill>
                  <a:prstClr val="black"/>
                </a:solidFill>
              </a:rPr>
              <a:t>version</a:t>
            </a:r>
            <a:r>
              <a:rPr lang="de-DE" sz="2000" dirty="0">
                <a:solidFill>
                  <a:prstClr val="black"/>
                </a:solidFill>
              </a:rPr>
              <a:t> </a:t>
            </a:r>
            <a:r>
              <a:rPr lang="de-DE" sz="2000" dirty="0" err="1">
                <a:solidFill>
                  <a:prstClr val="black"/>
                </a:solidFill>
              </a:rPr>
              <a:t>here</a:t>
            </a:r>
            <a:r>
              <a:rPr lang="de-DE" sz="2000" dirty="0">
                <a:solidFill>
                  <a:prstClr val="black"/>
                </a:solidFill>
              </a:rPr>
              <a:t>: </a:t>
            </a:r>
            <a:r>
              <a:rPr lang="en-US" sz="2000" b="0" i="0" u="none" strike="noStrike" dirty="0">
                <a:solidFill>
                  <a:srgbClr val="023852"/>
                </a:solidFill>
                <a:effectLst/>
                <a:latin typeface="Open Sans" panose="020B0606030504020204" pitchFamily="34" charset="0"/>
              </a:rPr>
              <a:t>C</a:t>
            </a:r>
            <a:r>
              <a:rPr lang="en-US" sz="2000" b="0" i="0" u="none" strike="noStrike" dirty="0">
                <a:effectLst/>
                <a:latin typeface="Open Sans" panose="020B0606030504020204" pitchFamily="34" charset="0"/>
              </a:rPr>
              <a:t>:\Windows\SysWOW64\taskmgr.exe</a:t>
            </a:r>
            <a:endParaRPr lang="de-DE" sz="2000" dirty="0"/>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marL="171450" indent="-171450">
              <a:lnSpc>
                <a:spcPct val="90000"/>
              </a:lnSpc>
              <a:spcBef>
                <a:spcPts val="400"/>
              </a:spcBef>
              <a:spcAft>
                <a:spcPts val="400"/>
              </a:spcAft>
              <a:buFont typeface="Arial" panose="020B0604020202020204" pitchFamily="34" charset="0"/>
              <a:buChar char="•"/>
            </a:pPr>
            <a:r>
              <a:rPr lang="de-DE" sz="2000" dirty="0" err="1">
                <a:solidFill>
                  <a:prstClr val="black"/>
                </a:solidFill>
              </a:rPr>
              <a:t>Process</a:t>
            </a:r>
            <a:r>
              <a:rPr lang="de-DE" sz="2000" dirty="0">
                <a:solidFill>
                  <a:prstClr val="black"/>
                </a:solidFill>
              </a:rPr>
              <a:t> Explorer</a:t>
            </a:r>
          </a:p>
          <a:p>
            <a:pPr marL="628650" lvl="1" indent="-171450">
              <a:lnSpc>
                <a:spcPct val="90000"/>
              </a:lnSpc>
              <a:spcBef>
                <a:spcPts val="400"/>
              </a:spcBef>
              <a:spcAft>
                <a:spcPts val="400"/>
              </a:spcAft>
              <a:buFont typeface="Arial" panose="020B0604020202020204" pitchFamily="34" charset="0"/>
              <a:buChar char="•"/>
            </a:pPr>
            <a:r>
              <a:rPr lang="en-US" sz="2000" dirty="0"/>
              <a:t>Procexp.exe captures a 32-bit or 64-bit dump, depending on </a:t>
            </a:r>
            <a:br>
              <a:rPr lang="en-US" sz="2000" dirty="0"/>
            </a:br>
            <a:r>
              <a:rPr lang="en-US" sz="2000" dirty="0"/>
              <a:t>the process’ </a:t>
            </a:r>
            <a:r>
              <a:rPr lang="en-US" sz="2000" dirty="0" err="1"/>
              <a:t>bitness</a:t>
            </a:r>
            <a:endParaRPr lang="en-US" sz="2000" dirty="0"/>
          </a:p>
          <a:p>
            <a:pPr marL="628650" lvl="1" indent="-171450">
              <a:lnSpc>
                <a:spcPct val="90000"/>
              </a:lnSpc>
              <a:spcBef>
                <a:spcPts val="400"/>
              </a:spcBef>
              <a:spcAft>
                <a:spcPts val="400"/>
              </a:spcAft>
              <a:buFont typeface="Arial" panose="020B0604020202020204" pitchFamily="34" charset="0"/>
              <a:buChar char="•"/>
            </a:pPr>
            <a:r>
              <a:rPr kumimoji="0" lang="de-DE" sz="1200" b="0" i="0" u="none" strike="noStrike" kern="1200" cap="none" spc="0" normalizeH="0" baseline="0" dirty="0">
                <a:ln>
                  <a:noFill/>
                </a:ln>
                <a:solidFill>
                  <a:prstClr val="black"/>
                </a:solidFill>
                <a:effectLst/>
                <a:uLnTx/>
                <a:uFillTx/>
                <a:latin typeface="+mn-lt"/>
                <a:ea typeface="+mn-ea"/>
                <a:cs typeface="+mn-cs"/>
              </a:rPr>
              <a:t>https://docs.microsoft.com/en-us/sysinternals/downloads/process-explorer</a:t>
            </a: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66811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66EB3AE-C4F6-4813-BCA9-18A5D2070711}"/>
              </a:ext>
            </a:extLst>
          </p:cNvPr>
          <p:cNvPicPr>
            <a:picLocks noChangeAspect="1"/>
          </p:cNvPicPr>
          <p:nvPr/>
        </p:nvPicPr>
        <p:blipFill>
          <a:blip r:embed="rId3"/>
          <a:stretch>
            <a:fillRect/>
          </a:stretch>
        </p:blipFill>
        <p:spPr>
          <a:xfrm>
            <a:off x="4716018" y="862784"/>
            <a:ext cx="2858711" cy="3715738"/>
          </a:xfrm>
          <a:prstGeom prst="rect">
            <a:avLst/>
          </a:prstGeom>
        </p:spPr>
      </p:pic>
      <p:sp>
        <p:nvSpPr>
          <p:cNvPr id="4" name="Slide Number Placeholder 3">
            <a:extLst>
              <a:ext uri="{FF2B5EF4-FFF2-40B4-BE49-F238E27FC236}">
                <a16:creationId xmlns:a16="http://schemas.microsoft.com/office/drawing/2014/main" id="{E8D8F364-0A5B-42F1-83F4-8EFB89662DFF}"/>
              </a:ext>
            </a:extLst>
          </p:cNvPr>
          <p:cNvSpPr>
            <a:spLocks noGrp="1"/>
          </p:cNvSpPr>
          <p:nvPr>
            <p:ph type="sldNum" sz="quarter" idx="4"/>
          </p:nvPr>
        </p:nvSpPr>
        <p:spPr>
          <a:xfrm>
            <a:off x="431798" y="4949100"/>
            <a:ext cx="1908000" cy="194400"/>
          </a:xfrm>
          <a:prstGeom prst="rect">
            <a:avLst/>
          </a:prstGeom>
        </p:spPr>
        <p:txBody>
          <a:bodyPr/>
          <a:lstStyle/>
          <a:p>
            <a:r>
              <a:rPr lang="en-US" noProof="0"/>
              <a:t>S. </a:t>
            </a:r>
            <a:fld id="{B1CECB9D-DB36-4911-8D16-802F277BF7AF}" type="slidenum">
              <a:rPr lang="en-US" noProof="0" smtClean="0"/>
              <a:pPr/>
              <a:t>9</a:t>
            </a:fld>
            <a:endParaRPr lang="en-US" noProof="0" dirty="0"/>
          </a:p>
        </p:txBody>
      </p:sp>
      <p:sp>
        <p:nvSpPr>
          <p:cNvPr id="7" name="Title 6">
            <a:extLst>
              <a:ext uri="{FF2B5EF4-FFF2-40B4-BE49-F238E27FC236}">
                <a16:creationId xmlns:a16="http://schemas.microsoft.com/office/drawing/2014/main" id="{129FCCB1-2DEE-4D40-A308-1313E4E2432E}"/>
              </a:ext>
            </a:extLst>
          </p:cNvPr>
          <p:cNvSpPr>
            <a:spLocks noGrp="1"/>
          </p:cNvSpPr>
          <p:nvPr>
            <p:ph type="title"/>
          </p:nvPr>
        </p:nvSpPr>
        <p:spPr/>
        <p:txBody>
          <a:bodyPr/>
          <a:lstStyle/>
          <a:p>
            <a:r>
              <a:rPr lang="de-DE" dirty="0"/>
              <a:t>Memory </a:t>
            </a:r>
            <a:r>
              <a:rPr lang="de-DE" dirty="0" err="1"/>
              <a:t>dumps</a:t>
            </a:r>
            <a:r>
              <a:rPr lang="de-DE" dirty="0"/>
              <a:t> – </a:t>
            </a:r>
            <a:r>
              <a:rPr lang="de-DE" dirty="0" err="1"/>
              <a:t>How</a:t>
            </a:r>
            <a:r>
              <a:rPr lang="de-DE" dirty="0"/>
              <a:t> </a:t>
            </a:r>
            <a:r>
              <a:rPr lang="de-DE" dirty="0" err="1"/>
              <a:t>to</a:t>
            </a:r>
            <a:r>
              <a:rPr lang="de-DE" dirty="0"/>
              <a:t> </a:t>
            </a:r>
            <a:r>
              <a:rPr lang="de-DE" dirty="0" err="1"/>
              <a:t>create</a:t>
            </a:r>
            <a:r>
              <a:rPr lang="de-DE" dirty="0"/>
              <a:t> a </a:t>
            </a:r>
            <a:r>
              <a:rPr lang="de-DE" dirty="0" err="1"/>
              <a:t>dump</a:t>
            </a:r>
            <a:r>
              <a:rPr lang="de-DE" dirty="0"/>
              <a:t> </a:t>
            </a:r>
            <a:r>
              <a:rPr lang="de-DE" dirty="0" err="1"/>
              <a:t>file</a:t>
            </a:r>
            <a:endParaRPr lang="en-US" dirty="0"/>
          </a:p>
        </p:txBody>
      </p:sp>
      <p:sp>
        <p:nvSpPr>
          <p:cNvPr id="11" name="TextBox 10">
            <a:extLst>
              <a:ext uri="{FF2B5EF4-FFF2-40B4-BE49-F238E27FC236}">
                <a16:creationId xmlns:a16="http://schemas.microsoft.com/office/drawing/2014/main" id="{8D13D3DF-E55D-4E12-BA25-0AA41034E5F5}"/>
              </a:ext>
            </a:extLst>
          </p:cNvPr>
          <p:cNvSpPr txBox="1"/>
          <p:nvPr/>
        </p:nvSpPr>
        <p:spPr bwMode="gray">
          <a:xfrm>
            <a:off x="467544" y="1563638"/>
            <a:ext cx="914400" cy="914400"/>
          </a:xfrm>
          <a:prstGeom prst="rect">
            <a:avLst/>
          </a:prstGeom>
        </p:spPr>
        <p:txBody>
          <a:bodyPr vert="horz" wrap="non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2" name="TextBox 11">
            <a:extLst>
              <a:ext uri="{FF2B5EF4-FFF2-40B4-BE49-F238E27FC236}">
                <a16:creationId xmlns:a16="http://schemas.microsoft.com/office/drawing/2014/main" id="{AEF4E8DD-454A-4793-8683-A16FD23DBFF6}"/>
              </a:ext>
            </a:extLst>
          </p:cNvPr>
          <p:cNvSpPr txBox="1"/>
          <p:nvPr/>
        </p:nvSpPr>
        <p:spPr bwMode="gray">
          <a:xfrm>
            <a:off x="539552" y="1707654"/>
            <a:ext cx="72008" cy="45719"/>
          </a:xfrm>
          <a:prstGeom prst="rect">
            <a:avLst/>
          </a:prstGeom>
        </p:spPr>
        <p:txBody>
          <a:bodyPr vert="horz" wrap="square" lIns="0" tIns="0" rIns="0" bIns="0" rtlCol="0">
            <a:noAutofit/>
          </a:bodyPr>
          <a:lstStyle/>
          <a:p>
            <a:pPr marR="0" algn="l" defTabSz="914400" rtl="0" eaLnBrk="1" fontAlgn="auto" latinLnBrk="0" hangingPunct="1">
              <a:lnSpc>
                <a:spcPct val="90000"/>
              </a:lnSpc>
              <a:spcBef>
                <a:spcPts val="400"/>
              </a:spcBef>
              <a:spcAft>
                <a:spcPts val="400"/>
              </a:spcAft>
              <a:tabLst/>
            </a:pPr>
            <a:endParaRPr kumimoji="0" lang="en-US" sz="1100" b="0" i="0" u="none" strike="noStrike" kern="1200" cap="none" spc="0" normalizeH="0" baseline="0" dirty="0" err="1">
              <a:ln>
                <a:noFill/>
              </a:ln>
              <a:solidFill>
                <a:prstClr val="black"/>
              </a:solidFill>
              <a:effectLst/>
              <a:uLnTx/>
              <a:uFillTx/>
              <a:latin typeface="+mn-lt"/>
              <a:ea typeface="+mn-ea"/>
              <a:cs typeface="+mn-cs"/>
            </a:endParaRPr>
          </a:p>
        </p:txBody>
      </p:sp>
      <p:sp>
        <p:nvSpPr>
          <p:cNvPr id="13" name="TextBox 12">
            <a:extLst>
              <a:ext uri="{FF2B5EF4-FFF2-40B4-BE49-F238E27FC236}">
                <a16:creationId xmlns:a16="http://schemas.microsoft.com/office/drawing/2014/main" id="{63701F34-717A-49E9-A05C-18BEDC80A79D}"/>
              </a:ext>
            </a:extLst>
          </p:cNvPr>
          <p:cNvSpPr txBox="1"/>
          <p:nvPr/>
        </p:nvSpPr>
        <p:spPr bwMode="gray">
          <a:xfrm>
            <a:off x="395038" y="1059582"/>
            <a:ext cx="8497442" cy="3635134"/>
          </a:xfrm>
          <a:prstGeom prst="rect">
            <a:avLst/>
          </a:prstGeom>
        </p:spPr>
        <p:txBody>
          <a:bodyPr vert="horz" wrap="none" lIns="0" tIns="0" rIns="0" bIns="0" rtlCol="0">
            <a:noAutofit/>
          </a:bodyPr>
          <a:lstStyle/>
          <a:p>
            <a:pPr marL="171450" marR="0" indent="-171450" algn="l" defTabSz="914400" rtl="0" eaLnBrk="1" fontAlgn="auto" latinLnBrk="0" hangingPunct="1">
              <a:lnSpc>
                <a:spcPct val="90000"/>
              </a:lnSpc>
              <a:spcBef>
                <a:spcPts val="400"/>
              </a:spcBef>
              <a:spcAft>
                <a:spcPts val="400"/>
              </a:spcAft>
              <a:buFont typeface="Arial" panose="020B0604020202020204" pitchFamily="34" charset="0"/>
              <a:buChar char="•"/>
              <a:tabLst/>
            </a:pPr>
            <a:r>
              <a:rPr kumimoji="0" lang="de-DE" sz="2000" b="0" i="0" u="none" strike="noStrike" kern="1200" cap="none" spc="0" normalizeH="0" baseline="0" dirty="0" err="1">
                <a:ln>
                  <a:noFill/>
                </a:ln>
                <a:solidFill>
                  <a:prstClr val="black"/>
                </a:solidFill>
                <a:effectLst/>
                <a:uLnTx/>
                <a:uFillTx/>
                <a:latin typeface="+mn-lt"/>
                <a:ea typeface="+mn-ea"/>
                <a:cs typeface="+mn-cs"/>
              </a:rPr>
              <a:t>Programmatically</a:t>
            </a:r>
            <a:endParaRPr kumimoji="0" lang="de-DE" sz="2000" b="0" i="0" u="none" strike="noStrike" kern="1200" cap="none" spc="0" normalizeH="0" baseline="0" dirty="0">
              <a:ln>
                <a:noFill/>
              </a:ln>
              <a:solidFill>
                <a:prstClr val="black"/>
              </a:solidFill>
              <a:effectLst/>
              <a:uLnTx/>
              <a:uFillTx/>
              <a:latin typeface="+mn-lt"/>
              <a:ea typeface="+mn-ea"/>
              <a:cs typeface="+mn-cs"/>
            </a:endParaRPr>
          </a:p>
          <a:p>
            <a:pPr marL="628650" lvl="1" indent="-171450">
              <a:lnSpc>
                <a:spcPct val="90000"/>
              </a:lnSpc>
              <a:spcBef>
                <a:spcPts val="400"/>
              </a:spcBef>
              <a:spcAft>
                <a:spcPts val="400"/>
              </a:spcAft>
              <a:buFont typeface="Arial" panose="020B0604020202020204" pitchFamily="34" charset="0"/>
              <a:buChar char="•"/>
            </a:pPr>
            <a:endParaRPr kumimoji="0" lang="de-DE" sz="2000" b="0" i="0" u="none" strike="noStrike" kern="1200" cap="none" spc="0" normalizeH="0" baseline="0" dirty="0">
              <a:ln>
                <a:noFill/>
              </a:ln>
              <a:solidFill>
                <a:prstClr val="black"/>
              </a:solidFill>
              <a:effectLst/>
              <a:uLnTx/>
              <a:uFillTx/>
              <a:latin typeface="+mn-lt"/>
              <a:ea typeface="+mn-ea"/>
              <a:cs typeface="+mn-cs"/>
            </a:endParaRPr>
          </a:p>
          <a:p>
            <a:pPr>
              <a:lnSpc>
                <a:spcPct val="90000"/>
              </a:lnSpc>
              <a:spcBef>
                <a:spcPts val="400"/>
              </a:spcBef>
              <a:spcAft>
                <a:spcPts val="400"/>
              </a:spcAft>
            </a:pPr>
            <a:br>
              <a:rPr kumimoji="0" lang="de-DE" sz="2000" b="0" i="0" u="none" strike="noStrike" kern="1200" cap="none" spc="0" normalizeH="0" baseline="0" dirty="0">
                <a:ln>
                  <a:noFill/>
                </a:ln>
                <a:solidFill>
                  <a:prstClr val="black"/>
                </a:solidFill>
                <a:effectLst/>
                <a:uLnTx/>
                <a:uFillTx/>
                <a:latin typeface="+mn-lt"/>
                <a:ea typeface="+mn-ea"/>
                <a:cs typeface="+mn-cs"/>
              </a:rPr>
            </a:br>
            <a:endParaRPr kumimoji="0" lang="en-US" sz="2000" b="1" i="0" u="none" strike="noStrike" kern="1200" cap="none" spc="0" normalizeH="0" baseline="0" dirty="0" err="1">
              <a:ln>
                <a:noFill/>
              </a:ln>
              <a:solidFill>
                <a:prstClr val="black"/>
              </a:solidFill>
              <a:effectLst/>
              <a:uLnTx/>
              <a:uFillTx/>
              <a:latin typeface="+mn-lt"/>
              <a:ea typeface="+mn-ea"/>
              <a:cs typeface="+mn-cs"/>
            </a:endParaRPr>
          </a:p>
        </p:txBody>
      </p:sp>
      <p:sp>
        <p:nvSpPr>
          <p:cNvPr id="15" name="TextBox 14">
            <a:extLst>
              <a:ext uri="{FF2B5EF4-FFF2-40B4-BE49-F238E27FC236}">
                <a16:creationId xmlns:a16="http://schemas.microsoft.com/office/drawing/2014/main" id="{E97922B2-920A-4124-82E7-E5BD7AAEDCA6}"/>
              </a:ext>
            </a:extLst>
          </p:cNvPr>
          <p:cNvSpPr txBox="1"/>
          <p:nvPr/>
        </p:nvSpPr>
        <p:spPr bwMode="gray">
          <a:xfrm>
            <a:off x="377534" y="4605408"/>
            <a:ext cx="8172650" cy="276999"/>
          </a:xfrm>
          <a:prstGeom prst="rect">
            <a:avLst/>
          </a:prstGeom>
          <a:noFill/>
        </p:spPr>
        <p:txBody>
          <a:bodyPr wrap="square">
            <a:spAutoFit/>
          </a:bodyPr>
          <a:lstStyle/>
          <a:p>
            <a:r>
              <a:rPr lang="en-US" sz="1200" dirty="0">
                <a:hlinkClick r:id="rId4"/>
              </a:rPr>
              <a:t>https://docs.microsoft.com/en-us/windows/win32/api/minidumpapiset/nf-minidumpapiset-minidumpwritedump</a:t>
            </a:r>
            <a:endParaRPr lang="en-US" sz="1200" dirty="0"/>
          </a:p>
        </p:txBody>
      </p:sp>
      <p:pic>
        <p:nvPicPr>
          <p:cNvPr id="17" name="Picture 16">
            <a:extLst>
              <a:ext uri="{FF2B5EF4-FFF2-40B4-BE49-F238E27FC236}">
                <a16:creationId xmlns:a16="http://schemas.microsoft.com/office/drawing/2014/main" id="{7CF0FC01-D334-4DAD-8445-00D8B8E19750}"/>
              </a:ext>
            </a:extLst>
          </p:cNvPr>
          <p:cNvPicPr>
            <a:picLocks noChangeAspect="1"/>
          </p:cNvPicPr>
          <p:nvPr/>
        </p:nvPicPr>
        <p:blipFill>
          <a:blip r:embed="rId5"/>
          <a:stretch>
            <a:fillRect/>
          </a:stretch>
        </p:blipFill>
        <p:spPr>
          <a:xfrm>
            <a:off x="551878" y="1451505"/>
            <a:ext cx="3852428" cy="1849457"/>
          </a:xfrm>
          <a:prstGeom prst="rect">
            <a:avLst/>
          </a:prstGeom>
        </p:spPr>
      </p:pic>
      <p:cxnSp>
        <p:nvCxnSpPr>
          <p:cNvPr id="19" name="Straight Arrow Connector 18">
            <a:extLst>
              <a:ext uri="{FF2B5EF4-FFF2-40B4-BE49-F238E27FC236}">
                <a16:creationId xmlns:a16="http://schemas.microsoft.com/office/drawing/2014/main" id="{B6A0A943-99AF-4422-896B-FFE90AD755C8}"/>
              </a:ext>
            </a:extLst>
          </p:cNvPr>
          <p:cNvCxnSpPr>
            <a:cxnSpLocks/>
          </p:cNvCxnSpPr>
          <p:nvPr/>
        </p:nvCxnSpPr>
        <p:spPr bwMode="gray">
          <a:xfrm flipV="1">
            <a:off x="3578948" y="1276785"/>
            <a:ext cx="1209076" cy="111780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3899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NNOVA_CATEGORY" val="None"/>
</p:tagLst>
</file>

<file path=ppt/theme/theme1.xml><?xml version="1.0" encoding="utf-8"?>
<a:theme xmlns:a="http://schemas.openxmlformats.org/drawingml/2006/main" name="MM_Master_DE_16-9">
  <a:themeElements>
    <a:clrScheme name="M&amp;M Software Farben">
      <a:dk1>
        <a:sysClr val="windowText" lastClr="000000"/>
      </a:dk1>
      <a:lt1>
        <a:srgbClr val="E7E9EA"/>
      </a:lt1>
      <a:dk2>
        <a:srgbClr val="B6BCC1"/>
      </a:dk2>
      <a:lt2>
        <a:srgbClr val="858F98"/>
      </a:lt2>
      <a:accent1>
        <a:srgbClr val="263F8C"/>
      </a:accent1>
      <a:accent2>
        <a:srgbClr val="858F98"/>
      </a:accent2>
      <a:accent3>
        <a:srgbClr val="FDE100"/>
      </a:accent3>
      <a:accent4>
        <a:srgbClr val="BA6A23"/>
      </a:accent4>
      <a:accent5>
        <a:srgbClr val="C9AC7A"/>
      </a:accent5>
      <a:accent6>
        <a:srgbClr val="0000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w="9525" cap="sq">
          <a:solidFill>
            <a:schemeClr val="accent1"/>
          </a:solidFill>
          <a:miter lim="800000"/>
        </a:ln>
      </a:spPr>
      <a:bodyPr rot="0" spcFirstLastPara="0" vertOverflow="overflow" horzOverflow="overflow" vert="horz" wrap="square" lIns="144000" tIns="108000" rIns="144000" bIns="108000" numCol="1" spcCol="0" rtlCol="0" fromWordArt="0" anchor="t" anchorCtr="0" forceAA="0" compatLnSpc="1">
        <a:prstTxWarp prst="textNoShape">
          <a:avLst/>
        </a:prstTxWarp>
        <a:noAutofit/>
      </a:bodyPr>
      <a:lstStyle>
        <a:defPPr algn="ctr">
          <a:lnSpc>
            <a:spcPct val="90000"/>
          </a:lnSpc>
          <a:spcBef>
            <a:spcPts val="300"/>
          </a:spcBef>
          <a:spcAft>
            <a:spcPts val="300"/>
          </a:spcAft>
          <a:defRPr sz="1200" b="1"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bodyPr vert="horz" wrap="none" lIns="0" tIns="0" rIns="0" bIns="0" rtlCol="0">
        <a:noAutofit/>
      </a:bodyPr>
      <a:lstStyle>
        <a:defPPr marR="0" algn="l" defTabSz="914400" rtl="0" eaLnBrk="1" fontAlgn="auto" latinLnBrk="0" hangingPunct="1">
          <a:lnSpc>
            <a:spcPct val="90000"/>
          </a:lnSpc>
          <a:spcBef>
            <a:spcPts val="400"/>
          </a:spcBef>
          <a:spcAft>
            <a:spcPts val="400"/>
          </a:spcAft>
          <a:tabLst/>
          <a:defRPr kumimoji="0" sz="1100" b="0" i="0" u="none" strike="noStrike" kern="1200" cap="none" spc="0" normalizeH="0" baseline="0" dirty="0" err="1"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Master_E.potx" id="{4A888610-12BB-4E40-A52F-C655CF3DAF4C}" vid="{88888974-96A8-4157-8E10-B4B2DD379926}"/>
    </a:ext>
  </a:extLst>
</a:theme>
</file>

<file path=ppt/theme/theme2.xml><?xml version="1.0" encoding="utf-8"?>
<a:theme xmlns:a="http://schemas.openxmlformats.org/drawingml/2006/main" name="Larissa">
  <a:themeElements>
    <a:clrScheme name="M&amp;M Software Farben">
      <a:dk1>
        <a:sysClr val="windowText" lastClr="000000"/>
      </a:dk1>
      <a:lt1>
        <a:srgbClr val="E7E9EA"/>
      </a:lt1>
      <a:dk2>
        <a:srgbClr val="B6BCC1"/>
      </a:dk2>
      <a:lt2>
        <a:srgbClr val="858F98"/>
      </a:lt2>
      <a:accent1>
        <a:srgbClr val="263F8C"/>
      </a:accent1>
      <a:accent2>
        <a:srgbClr val="858F98"/>
      </a:accent2>
      <a:accent3>
        <a:srgbClr val="FDE100"/>
      </a:accent3>
      <a:accent4>
        <a:srgbClr val="BA6A23"/>
      </a:accent4>
      <a:accent5>
        <a:srgbClr val="C9AC7A"/>
      </a:accent5>
      <a:accent6>
        <a:srgbClr val="000000"/>
      </a:accent6>
      <a:hlink>
        <a:srgbClr val="000000"/>
      </a:hlink>
      <a:folHlink>
        <a:srgbClr val="000000"/>
      </a:folHlink>
    </a:clrScheme>
    <a:fontScheme name="WAGO">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a:noFill/>
        </a:ln>
      </a:spPr>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defPPr algn="ctr">
          <a:spcBef>
            <a:spcPts val="200"/>
          </a:spcBef>
          <a:spcAft>
            <a:spcPts val="200"/>
          </a:spcAft>
          <a:defRPr sz="12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0" indent="0">
          <a:spcBef>
            <a:spcPts val="200"/>
          </a:spcBef>
          <a:spcAft>
            <a:spcPts val="200"/>
          </a:spcAft>
          <a:buClr>
            <a:schemeClr val="bg2"/>
          </a:buClr>
          <a:buSzPct val="100000"/>
          <a:buFont typeface="Wingdings" panose="05000000000000000000" pitchFamily="2" charset="2"/>
          <a:buNone/>
          <a:defRPr sz="1100" dirty="0" err="1" smtClean="0"/>
        </a:defPPr>
      </a:lstStyle>
    </a:txDef>
  </a:objectDefaults>
  <a:extraClrSchemeLst/>
</a:theme>
</file>

<file path=ppt/theme/theme3.xml><?xml version="1.0" encoding="utf-8"?>
<a:theme xmlns:a="http://schemas.openxmlformats.org/drawingml/2006/main" name="Larissa">
  <a:themeElements>
    <a:clrScheme name="M&amp;M Software Farben">
      <a:dk1>
        <a:sysClr val="windowText" lastClr="000000"/>
      </a:dk1>
      <a:lt1>
        <a:srgbClr val="E7E9EA"/>
      </a:lt1>
      <a:dk2>
        <a:srgbClr val="B6BCC1"/>
      </a:dk2>
      <a:lt2>
        <a:srgbClr val="858F98"/>
      </a:lt2>
      <a:accent1>
        <a:srgbClr val="263F8C"/>
      </a:accent1>
      <a:accent2>
        <a:srgbClr val="858F98"/>
      </a:accent2>
      <a:accent3>
        <a:srgbClr val="FDE100"/>
      </a:accent3>
      <a:accent4>
        <a:srgbClr val="BA6A23"/>
      </a:accent4>
      <a:accent5>
        <a:srgbClr val="C9AC7A"/>
      </a:accent5>
      <a:accent6>
        <a:srgbClr val="000000"/>
      </a:accent6>
      <a:hlink>
        <a:srgbClr val="000000"/>
      </a:hlink>
      <a:folHlink>
        <a:srgbClr val="000000"/>
      </a:folHlink>
    </a:clrScheme>
    <a:fontScheme name="WAGO">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a:noFill/>
        </a:ln>
      </a:spPr>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defPPr algn="ctr">
          <a:spcBef>
            <a:spcPts val="200"/>
          </a:spcBef>
          <a:spcAft>
            <a:spcPts val="200"/>
          </a:spcAft>
          <a:defRPr sz="12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0" indent="0">
          <a:spcBef>
            <a:spcPts val="200"/>
          </a:spcBef>
          <a:spcAft>
            <a:spcPts val="200"/>
          </a:spcAft>
          <a:buClr>
            <a:schemeClr val="bg2"/>
          </a:buClr>
          <a:buSzPct val="100000"/>
          <a:buFont typeface="Wingdings" panose="05000000000000000000" pitchFamily="2" charset="2"/>
          <a:buNone/>
          <a:defRPr sz="1100" dirty="0" err="1" smtClean="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Document</p:Name>
  <p:Description/>
  <p:Statement/>
  <p:PolicyItems>
    <p:PolicyItem featureId="Microsoft.Office.RecordsManagement.PolicyFeatures.PolicyAudit" staticId="0x010100359E96BF06A2BA4797BAB4F4C615A725|990474540" UniqueId="53cb5946-4641-4996-be4c-07a6e428c10a">
      <p:Name>Auditing</p:Name>
      <p:Description>Audits user actions on documents and list items to the Audit Log.</p:Description>
      <p:CustomData>
        <Audit>
          <Update/>
          <MoveCopy/>
          <DeleteRestore/>
        </Audit>
      </p:CustomData>
    </p:PolicyItem>
  </p:PolicyItems>
</p:Policy>
</file>

<file path=customXml/item2.xml><?xml version="1.0" encoding="utf-8"?>
<p:properties xmlns:p="http://schemas.microsoft.com/office/2006/metadata/properties" xmlns:xsi="http://www.w3.org/2001/XMLSchema-instance" xmlns:pc="http://schemas.microsoft.com/office/infopath/2007/PartnerControls">
  <documentManagement>
    <_dlc_DocId xmlns="3637f0e1-10cb-4a3f-92a1-c88659c4f809">ZEXPKDMTE3ES-1673271611-1026</_dlc_DocId>
    <_dlc_DocIdUrl xmlns="3637f0e1-10cb-4a3f-92a1-c88659c4f809">
      <Url>https://mmportal/global/QMS/_layouts/15/DocIdRedir.aspx?ID=ZEXPKDMTE3ES-1673271611-1026</Url>
      <Description>ZEXPKDMTE3ES-1673271611-1026</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359E96BF06A2BA4797BAB4F4C615A725" ma:contentTypeVersion="13" ma:contentTypeDescription="Create a new document." ma:contentTypeScope="" ma:versionID="7bdae47ed3ee143659974898e4873744">
  <xsd:schema xmlns:xsd="http://www.w3.org/2001/XMLSchema" xmlns:xs="http://www.w3.org/2001/XMLSchema" xmlns:p="http://schemas.microsoft.com/office/2006/metadata/properties" xmlns:ns1="http://schemas.microsoft.com/sharepoint/v3" xmlns:ns3="e1d62eaf-e45e-4c68-89f0-3083bd26b2bc" xmlns:ns4="3637f0e1-10cb-4a3f-92a1-c88659c4f809" targetNamespace="http://schemas.microsoft.com/office/2006/metadata/properties" ma:root="true" ma:fieldsID="f3762c11ae7248dee21c8bec6e0d92df" ns1:_="" ns3:_="" ns4:_="">
    <xsd:import namespace="http://schemas.microsoft.com/sharepoint/v3"/>
    <xsd:import namespace="e1d62eaf-e45e-4c68-89f0-3083bd26b2bc"/>
    <xsd:import namespace="3637f0e1-10cb-4a3f-92a1-c88659c4f809"/>
    <xsd:element name="properties">
      <xsd:complexType>
        <xsd:sequence>
          <xsd:element name="documentManagement">
            <xsd:complexType>
              <xsd:all>
                <xsd:element ref="ns1:_dlc_Exempt" minOccurs="0"/>
                <xsd:element ref="ns3:SharedWithUsers"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8"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1d62eaf-e45e-4c68-89f0-3083bd26b2bc"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637f0e1-10cb-4a3f-92a1-c88659c4f809" elementFormDefault="qualified">
    <xsd:import namespace="http://schemas.microsoft.com/office/2006/documentManagement/types"/>
    <xsd:import namespace="http://schemas.microsoft.com/office/infopath/2007/PartnerControls"/>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975C49-1590-42B4-8D4F-BE93D6F0AC25}">
  <ds:schemaRefs>
    <ds:schemaRef ds:uri="office.server.policy"/>
  </ds:schemaRefs>
</ds:datastoreItem>
</file>

<file path=customXml/itemProps2.xml><?xml version="1.0" encoding="utf-8"?>
<ds:datastoreItem xmlns:ds="http://schemas.openxmlformats.org/officeDocument/2006/customXml" ds:itemID="{20189F24-2EFF-4D4B-9273-866DCFF905FF}">
  <ds:schemaRefs>
    <ds:schemaRef ds:uri="http://purl.org/dc/elements/1.1/"/>
    <ds:schemaRef ds:uri="http://schemas.microsoft.com/office/2006/metadata/properties"/>
    <ds:schemaRef ds:uri="http://schemas.microsoft.com/office/2006/documentManagement/types"/>
    <ds:schemaRef ds:uri="http://schemas.microsoft.com/sharepoint/v3"/>
    <ds:schemaRef ds:uri="e1d62eaf-e45e-4c68-89f0-3083bd26b2bc"/>
    <ds:schemaRef ds:uri="http://purl.org/dc/terms/"/>
    <ds:schemaRef ds:uri="http://purl.org/dc/dcmitype/"/>
    <ds:schemaRef ds:uri="http://schemas.microsoft.com/office/infopath/2007/PartnerControls"/>
    <ds:schemaRef ds:uri="http://schemas.openxmlformats.org/package/2006/metadata/core-properties"/>
    <ds:schemaRef ds:uri="3637f0e1-10cb-4a3f-92a1-c88659c4f809"/>
    <ds:schemaRef ds:uri="http://www.w3.org/XML/1998/namespace"/>
  </ds:schemaRefs>
</ds:datastoreItem>
</file>

<file path=customXml/itemProps3.xml><?xml version="1.0" encoding="utf-8"?>
<ds:datastoreItem xmlns:ds="http://schemas.openxmlformats.org/officeDocument/2006/customXml" ds:itemID="{CBC141D1-E8FC-4EFE-83F1-BD7F7B18119B}">
  <ds:schemaRefs>
    <ds:schemaRef ds:uri="http://schemas.microsoft.com/sharepoint/events"/>
  </ds:schemaRefs>
</ds:datastoreItem>
</file>

<file path=customXml/itemProps4.xml><?xml version="1.0" encoding="utf-8"?>
<ds:datastoreItem xmlns:ds="http://schemas.openxmlformats.org/officeDocument/2006/customXml" ds:itemID="{80113400-03EC-4CE4-99BB-4705CF4D93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1d62eaf-e45e-4c68-89f0-3083bd26b2bc"/>
    <ds:schemaRef ds:uri="3637f0e1-10cb-4a3f-92a1-c88659c4f8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031664DA-AA74-49FD-A80D-8C948E43BC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2438</Words>
  <Application>Microsoft Office PowerPoint</Application>
  <PresentationFormat>Bildschirmpräsentation (16:9)</PresentationFormat>
  <Paragraphs>420</Paragraphs>
  <Slides>27</Slides>
  <Notes>27</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27</vt:i4>
      </vt:variant>
    </vt:vector>
  </HeadingPairs>
  <TitlesOfParts>
    <vt:vector size="36" baseType="lpstr">
      <vt:lpstr>Arial</vt:lpstr>
      <vt:lpstr>Open Sans</vt:lpstr>
      <vt:lpstr>Segoe UI</vt:lpstr>
      <vt:lpstr>Symbol</vt:lpstr>
      <vt:lpstr>system-ui</vt:lpstr>
      <vt:lpstr>TimesNewRomanPSMT</vt:lpstr>
      <vt:lpstr>var(--wt-font-family-mono)</vt:lpstr>
      <vt:lpstr>Webdings</vt:lpstr>
      <vt:lpstr>MM_Master_DE_16-9</vt:lpstr>
      <vt:lpstr>Before we Start (1/2) The demo application</vt:lpstr>
      <vt:lpstr>Before we Start (2/2) Symbol files</vt:lpstr>
      <vt:lpstr>Memory dumps</vt:lpstr>
      <vt:lpstr>TOpics</vt:lpstr>
      <vt:lpstr>Memory dumps</vt:lpstr>
      <vt:lpstr>Memory dumps – Types of memory dumps</vt:lpstr>
      <vt:lpstr>Memory dumps – How to create a dump file</vt:lpstr>
      <vt:lpstr>Memory dumps – How to create a dump file</vt:lpstr>
      <vt:lpstr>Memory dumps – How to create a dump file</vt:lpstr>
      <vt:lpstr>Memory dumps – How to create a dump file</vt:lpstr>
      <vt:lpstr>Memory dumps – How to create a dump file</vt:lpstr>
      <vt:lpstr>Procdump examples</vt:lpstr>
      <vt:lpstr>How to open a memory dump file?</vt:lpstr>
      <vt:lpstr>Demo </vt:lpstr>
      <vt:lpstr>Summary – SymBOls and mapping to source code</vt:lpstr>
      <vt:lpstr>Memory dumps</vt:lpstr>
      <vt:lpstr>Topics</vt:lpstr>
      <vt:lpstr>Topics</vt:lpstr>
      <vt:lpstr>Debugging optimized release code 1/3</vt:lpstr>
      <vt:lpstr>Debugging optimized release code 2/3</vt:lpstr>
      <vt:lpstr>Debugging optimized release code 3/3</vt:lpstr>
      <vt:lpstr>Topics</vt:lpstr>
      <vt:lpstr>Relevant Optioins to decompile IL code</vt:lpstr>
      <vt:lpstr>Topics</vt:lpstr>
      <vt:lpstr>What is Source link</vt:lpstr>
      <vt:lpstr>source link – Studio settings</vt:lpstr>
      <vt:lpstr>Topics</vt:lpstr>
    </vt:vector>
  </TitlesOfParts>
  <Company>M&amp;M Software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Andreas Trefzer</dc:creator>
  <cp:lastModifiedBy>Andreas Trefzer</cp:lastModifiedBy>
  <cp:revision>256</cp:revision>
  <cp:lastPrinted>2022-08-11T16:48:03Z</cp:lastPrinted>
  <dcterms:created xsi:type="dcterms:W3CDTF">2021-02-10T16:51:12Z</dcterms:created>
  <dcterms:modified xsi:type="dcterms:W3CDTF">2024-06-15T16:10:11Z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0x010100359E96BF06A2BA4797BAB4F4C615A725</vt:lpwstr>
  </property>
  <property fmtid="{D5CDD505-2E9C-101B-9397-08002B2CF9AE}" pid="3" name="_dlc_DocIdItemGuid">
    <vt:lpwstr>169768a1-b426-43bc-9dc7-7e1ec23fc97c</vt:lpwstr>
  </property>
</Properties>
</file>