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43"/>
  </p:notesMasterIdLst>
  <p:handoutMasterIdLst>
    <p:handoutMasterId r:id="rId44"/>
  </p:handoutMasterIdLst>
  <p:sldIdLst>
    <p:sldId id="324" r:id="rId7"/>
    <p:sldId id="353" r:id="rId8"/>
    <p:sldId id="358" r:id="rId9"/>
    <p:sldId id="327" r:id="rId10"/>
    <p:sldId id="363" r:id="rId11"/>
    <p:sldId id="336" r:id="rId12"/>
    <p:sldId id="364" r:id="rId13"/>
    <p:sldId id="361" r:id="rId14"/>
    <p:sldId id="372" r:id="rId15"/>
    <p:sldId id="362" r:id="rId16"/>
    <p:sldId id="357" r:id="rId17"/>
    <p:sldId id="368" r:id="rId18"/>
    <p:sldId id="371" r:id="rId19"/>
    <p:sldId id="369" r:id="rId20"/>
    <p:sldId id="356" r:id="rId21"/>
    <p:sldId id="373" r:id="rId22"/>
    <p:sldId id="326" r:id="rId23"/>
    <p:sldId id="333" r:id="rId24"/>
    <p:sldId id="338" r:id="rId25"/>
    <p:sldId id="342" r:id="rId26"/>
    <p:sldId id="374" r:id="rId27"/>
    <p:sldId id="343" r:id="rId28"/>
    <p:sldId id="345" r:id="rId29"/>
    <p:sldId id="344" r:id="rId30"/>
    <p:sldId id="347" r:id="rId31"/>
    <p:sldId id="348" r:id="rId32"/>
    <p:sldId id="375" r:id="rId33"/>
    <p:sldId id="350" r:id="rId34"/>
    <p:sldId id="349" r:id="rId35"/>
    <p:sldId id="351" r:id="rId36"/>
    <p:sldId id="346" r:id="rId37"/>
    <p:sldId id="370" r:id="rId38"/>
    <p:sldId id="339" r:id="rId39"/>
    <p:sldId id="337" r:id="rId40"/>
    <p:sldId id="352" r:id="rId41"/>
    <p:sldId id="366" r:id="rId42"/>
  </p:sldIdLst>
  <p:sldSz cx="9144000" cy="5143500" type="screen16x9"/>
  <p:notesSz cx="6797675" cy="9928225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&amp;M Software" id="{FDEC6987-68F8-4CB3-A689-9D5088DB2439}">
          <p14:sldIdLst>
            <p14:sldId id="324"/>
            <p14:sldId id="353"/>
            <p14:sldId id="358"/>
            <p14:sldId id="327"/>
            <p14:sldId id="363"/>
            <p14:sldId id="336"/>
            <p14:sldId id="364"/>
            <p14:sldId id="361"/>
            <p14:sldId id="372"/>
            <p14:sldId id="362"/>
            <p14:sldId id="357"/>
            <p14:sldId id="368"/>
            <p14:sldId id="371"/>
            <p14:sldId id="369"/>
            <p14:sldId id="356"/>
            <p14:sldId id="373"/>
            <p14:sldId id="326"/>
            <p14:sldId id="333"/>
            <p14:sldId id="338"/>
            <p14:sldId id="342"/>
            <p14:sldId id="374"/>
            <p14:sldId id="343"/>
            <p14:sldId id="345"/>
            <p14:sldId id="344"/>
            <p14:sldId id="347"/>
            <p14:sldId id="348"/>
            <p14:sldId id="375"/>
            <p14:sldId id="350"/>
            <p14:sldId id="349"/>
            <p14:sldId id="351"/>
            <p14:sldId id="346"/>
            <p14:sldId id="370"/>
            <p14:sldId id="339"/>
            <p14:sldId id="337"/>
            <p14:sldId id="352"/>
            <p14:sldId id="366"/>
          </p14:sldIdLst>
        </p14:section>
        <p14:section name="INFORMATION" id="{9D526A16-4D76-4BC6-9483-0A576CD820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1847">
          <p15:clr>
            <a:srgbClr val="A4A3A4"/>
          </p15:clr>
        </p15:guide>
        <p15:guide id="4" orient="horz" pos="1983">
          <p15:clr>
            <a:srgbClr val="A4A3A4"/>
          </p15:clr>
        </p15:guide>
        <p15:guide id="5" orient="horz" pos="282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pos="272">
          <p15:clr>
            <a:srgbClr val="A4A3A4"/>
          </p15:clr>
        </p15:guide>
        <p15:guide id="8" pos="5488">
          <p15:clr>
            <a:srgbClr val="A4A3A4"/>
          </p15:clr>
        </p15:guide>
        <p15:guide id="9" pos="2812">
          <p15:clr>
            <a:srgbClr val="A4A3A4"/>
          </p15:clr>
        </p15:guide>
        <p15:guide id="10" pos="2948">
          <p15:clr>
            <a:srgbClr val="A4A3A4"/>
          </p15:clr>
        </p15:guide>
        <p15:guide id="11" pos="1610">
          <p15:clr>
            <a:srgbClr val="A4A3A4"/>
          </p15:clr>
        </p15:guide>
        <p15:guide id="12" pos="1474">
          <p15:clr>
            <a:srgbClr val="A4A3A4"/>
          </p15:clr>
        </p15:guide>
        <p15:guide id="13" pos="4150">
          <p15:clr>
            <a:srgbClr val="A4A3A4"/>
          </p15:clr>
        </p15:guide>
        <p15:guide id="14" pos="4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98" userDrawn="1">
          <p15:clr>
            <a:srgbClr val="A4A3A4"/>
          </p15:clr>
        </p15:guide>
        <p15:guide id="2" orient="horz" pos="2252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5983" userDrawn="1">
          <p15:clr>
            <a:srgbClr val="A4A3A4"/>
          </p15:clr>
        </p15:guide>
        <p15:guide id="5" pos="846" userDrawn="1">
          <p15:clr>
            <a:srgbClr val="A4A3A4"/>
          </p15:clr>
        </p15:guide>
        <p15:guide id="6" pos="39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EFF"/>
    <a:srgbClr val="0000FF"/>
    <a:srgbClr val="000000"/>
    <a:srgbClr val="F8F8F8"/>
    <a:srgbClr val="FEFEFE"/>
    <a:srgbClr val="FFFEFE"/>
    <a:srgbClr val="FFFFFE"/>
    <a:srgbClr val="FFFFFD"/>
    <a:srgbClr val="FF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798" autoAdjust="0"/>
  </p:normalViewPr>
  <p:slideViewPr>
    <p:cSldViewPr snapToObjects="1" showGuides="1">
      <p:cViewPr varScale="1">
        <p:scale>
          <a:sx n="120" d="100"/>
          <a:sy n="120" d="100"/>
        </p:scale>
        <p:origin x="1326" y="102"/>
      </p:cViewPr>
      <p:guideLst>
        <p:guide orient="horz" pos="804"/>
        <p:guide orient="horz" pos="3026"/>
        <p:guide orient="horz" pos="1847"/>
        <p:guide orient="horz" pos="1983"/>
        <p:guide orient="horz" pos="282"/>
        <p:guide orient="horz" pos="3117"/>
        <p:guide pos="272"/>
        <p:guide pos="5488"/>
        <p:guide pos="2812"/>
        <p:guide pos="2948"/>
        <p:guide pos="1610"/>
        <p:guide pos="1474"/>
        <p:guide pos="4150"/>
        <p:guide pos="4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3816" y="90"/>
      </p:cViewPr>
      <p:guideLst>
        <p:guide orient="horz" pos="2298"/>
        <p:guide orient="horz" pos="2252"/>
        <p:guide orient="horz" pos="340"/>
        <p:guide orient="horz" pos="5983"/>
        <p:guide pos="846"/>
        <p:guide pos="39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508167" y="546734"/>
            <a:ext cx="5756530" cy="24820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M&amp;M Software</a:t>
            </a:r>
          </a:p>
        </p:txBody>
      </p:sp>
      <p:sp>
        <p:nvSpPr>
          <p:cNvPr id="10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862016" y="9264216"/>
            <a:ext cx="999244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1482B2F9-9BBB-4685-AFB2-1868D794D01C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508166" y="9264216"/>
            <a:ext cx="4353851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5861261" y="9264216"/>
            <a:ext cx="403436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896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862016" y="9264216"/>
            <a:ext cx="999244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338263" y="795338"/>
            <a:ext cx="4916487" cy="276542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2994" tIns="46497" rIns="92994" bIns="464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328975" y="3647763"/>
            <a:ext cx="4924847" cy="55358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328974" y="9264216"/>
            <a:ext cx="3533042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5861261" y="9264216"/>
            <a:ext cx="403436" cy="2345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2037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200"/>
      </a:spcBef>
      <a:spcAft>
        <a:spcPts val="200"/>
      </a:spcAft>
      <a:defRPr sz="1100" b="1" kern="1200" cap="all" baseline="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809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55600" indent="-17462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 baseline="0">
        <a:solidFill>
          <a:schemeClr val="tx1"/>
        </a:solidFill>
        <a:latin typeface="+mn-lt"/>
        <a:ea typeface="+mn-ea"/>
        <a:cs typeface="+mn-cs"/>
      </a:defRPr>
    </a:lvl7pPr>
    <a:lvl8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050" b="0" i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large </a:t>
            </a:r>
            <a:r>
              <a:rPr lang="de-DE" dirty="0" err="1"/>
              <a:t>category</a:t>
            </a:r>
            <a:r>
              <a:rPr lang="de-DE" dirty="0"/>
              <a:t> in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34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DemoNonAtomicAccess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if you want to try it.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9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74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Demo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DemoCachingDeadlock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https://web.archive.org/web/20160323025740if_/http://blog.coverity.com/2014/03/12/can-skip-lock-reading-integer/#.VvIGLj_4_mE</a:t>
            </a:r>
          </a:p>
          <a:p>
            <a:endParaRPr lang="de-DE" dirty="0"/>
          </a:p>
          <a:p>
            <a:r>
              <a:rPr lang="de-DE" dirty="0"/>
              <a:t>http://blog.coverity.com/2014/03/12/can-skip-lock-reading-integer/</a:t>
            </a:r>
          </a:p>
          <a:p>
            <a:endParaRPr lang="de-DE" dirty="0"/>
          </a:p>
          <a:p>
            <a:r>
              <a:rPr lang="de-DE" dirty="0"/>
              <a:t>https://ericlippert.com/2011/05/26/atomicity-volatility-and-immutability-are-different-part-one/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45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Demo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DemoCachingDeadlock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https://web.archive.org/web/20160323025740if_/http://blog.coverity.com/2014/03/12/can-skip-lock-reading-integer/#.VvIGLj_4_mE</a:t>
            </a:r>
          </a:p>
          <a:p>
            <a:endParaRPr lang="de-DE" dirty="0"/>
          </a:p>
          <a:p>
            <a:r>
              <a:rPr lang="de-DE" dirty="0"/>
              <a:t>http://blog.coverity.com/2014/03/12/can-skip-lock-reading-integer/</a:t>
            </a:r>
          </a:p>
          <a:p>
            <a:endParaRPr lang="de-DE" dirty="0"/>
          </a:p>
          <a:p>
            <a:r>
              <a:rPr lang="de-DE" dirty="0"/>
              <a:t>https://ericlippert.com/2011/05/26/atomicity-volatility-and-immutability-are-different-part-one/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54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Don‘t</a:t>
            </a:r>
            <a:endParaRPr lang="de-DE" dirty="0"/>
          </a:p>
          <a:p>
            <a:r>
              <a:rPr lang="de-DE" dirty="0"/>
              <a:t>Überlegungen wie: „Wenn Thread x hier ist, dann hat Thread y diesen Code schon ausgeführt ..“ machen keinen Sinn.</a:t>
            </a:r>
          </a:p>
          <a:p>
            <a:r>
              <a:rPr lang="de-DE" dirty="0"/>
              <a:t>Oft funktioniert es trotzdem, aber der Code ist trotzdem nicht korrekt.</a:t>
            </a:r>
          </a:p>
          <a:p>
            <a:r>
              <a:rPr lang="de-DE" b="1" dirty="0"/>
              <a:t>Atomar aber nicht sichtbar.</a:t>
            </a:r>
          </a:p>
          <a:p>
            <a:r>
              <a:rPr lang="de-DE" b="1" dirty="0"/>
              <a:t>Wir sagen dem Compiler was zwischen Threads ausgetauscht wird. Der Rest geht uns nichts an.</a:t>
            </a:r>
          </a:p>
          <a:p>
            <a:r>
              <a:rPr lang="de-DE" b="1" dirty="0"/>
              <a:t>Sehr selten.</a:t>
            </a:r>
          </a:p>
          <a:p>
            <a:endParaRPr lang="de-DE" dirty="0"/>
          </a:p>
          <a:p>
            <a:r>
              <a:rPr lang="de-DE" dirty="0"/>
              <a:t>Do: </a:t>
            </a:r>
          </a:p>
          <a:p>
            <a:r>
              <a:rPr lang="de-DE" dirty="0"/>
              <a:t>Es gibt speziellere Mechanismen wie </a:t>
            </a:r>
            <a:r>
              <a:rPr lang="de-DE" dirty="0" err="1"/>
              <a:t>Interlocked</a:t>
            </a:r>
            <a:r>
              <a:rPr lang="de-DE" dirty="0"/>
              <a:t>, volatile. </a:t>
            </a:r>
            <a:r>
              <a:rPr lang="de-DE" b="1" dirty="0"/>
              <a:t>Aber </a:t>
            </a:r>
            <a:r>
              <a:rPr lang="de-DE" b="1" dirty="0" err="1"/>
              <a:t>locks</a:t>
            </a:r>
            <a:r>
              <a:rPr lang="de-DE" b="1" dirty="0"/>
              <a:t> löst alle Probleme.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29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Locks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/>
              <a:t>they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35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01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8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</a:t>
            </a:r>
            <a:r>
              <a:rPr lang="de-DE" dirty="0" err="1"/>
              <a:t>Markdown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63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Timeouts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toy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6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173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67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91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998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49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Concept </a:t>
            </a:r>
            <a:r>
              <a:rPr lang="de-DE" dirty="0" err="1"/>
              <a:t>is</a:t>
            </a:r>
            <a:r>
              <a:rPr lang="de-DE" dirty="0"/>
              <a:t> universal.</a:t>
            </a:r>
          </a:p>
          <a:p>
            <a:endParaRPr lang="de-DE" dirty="0"/>
          </a:p>
          <a:p>
            <a:r>
              <a:rPr lang="de-DE" dirty="0"/>
              <a:t>Do not block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67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41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212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207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491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and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do!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87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547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lock </a:t>
            </a:r>
            <a:r>
              <a:rPr lang="de-DE" dirty="0" err="1"/>
              <a:t>statement</a:t>
            </a:r>
            <a:r>
              <a:rPr lang="de-DE" dirty="0"/>
              <a:t>.</a:t>
            </a:r>
          </a:p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de-DE" dirty="0" err="1"/>
              <a:t>Cloned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.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require</a:t>
            </a:r>
            <a:r>
              <a:rPr lang="de-DE" dirty="0"/>
              <a:t> a lock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/>
              <a:t>calls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526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644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https://docs.microsoft.com/de-de/troubleshoot/dotnet/framework/wpf-render-thread-failures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368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https://stackoverflow.com/questions/3523544/identify-the-thread-which-holds-the-lock</a:t>
            </a:r>
          </a:p>
          <a:p>
            <a:endParaRPr lang="de-DE" dirty="0"/>
          </a:p>
          <a:p>
            <a:r>
              <a:rPr lang="de-DE" dirty="0"/>
              <a:t>Monitor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inprocess</a:t>
            </a:r>
            <a:endParaRPr lang="de-DE" dirty="0"/>
          </a:p>
          <a:p>
            <a:r>
              <a:rPr lang="de-DE" dirty="0" err="1"/>
              <a:t>Reentrant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only ever use the object for locking the object header contains the thread id. This is called a thin lock.</a:t>
            </a:r>
          </a:p>
          <a:p>
            <a:r>
              <a:rPr lang="en-US" dirty="0"/>
              <a:t>If other information needs to be stored like the </a:t>
            </a:r>
            <a:r>
              <a:rPr lang="en-US" dirty="0" err="1"/>
              <a:t>hashcode</a:t>
            </a:r>
            <a:r>
              <a:rPr lang="en-US" dirty="0"/>
              <a:t> the object header contains an index into the so-called sync block table where all the information the CLR wants to store is located.</a:t>
            </a:r>
          </a:p>
          <a:p>
            <a:endParaRPr lang="en-US" dirty="0"/>
          </a:p>
          <a:p>
            <a:r>
              <a:rPr lang="en-US" dirty="0"/>
              <a:t>Caution.</a:t>
            </a:r>
          </a:p>
          <a:p>
            <a:r>
              <a:rPr lang="en-US" dirty="0" err="1"/>
              <a:t>WinDbg</a:t>
            </a:r>
            <a:r>
              <a:rPr lang="en-US" dirty="0"/>
              <a:t> provides commands to read and interpret such structure. (SOS DLL). Each –NET Framework version brings its own fitting SOS.dll</a:t>
            </a:r>
          </a:p>
          <a:p>
            <a:r>
              <a:rPr lang="en-US" dirty="0"/>
              <a:t>But here the object layout is stable! </a:t>
            </a:r>
            <a:r>
              <a:rPr lang="en-US" dirty="0" err="1"/>
              <a:t>WinDbg</a:t>
            </a:r>
            <a:r>
              <a:rPr lang="en-US" dirty="0"/>
              <a:t> is not part of this presentation.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019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246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723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45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Source https://www.baeldung.com/cs/race-conditions</a:t>
            </a:r>
          </a:p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endParaRPr lang="en-US" dirty="0">
              <a:solidFill>
                <a:prstClr val="black"/>
              </a:solidFill>
            </a:endParaRPr>
          </a:p>
          <a:p>
            <a:pPr defTabSz="929945">
              <a:spcBef>
                <a:spcPts val="203"/>
              </a:spcBef>
              <a:spcAft>
                <a:spcPts val="203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For example, attach the debugger and the behavior is different.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05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World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Check-</a:t>
            </a:r>
            <a:r>
              <a:rPr lang="de-DE" dirty="0" err="1"/>
              <a:t>Then</a:t>
            </a:r>
            <a:r>
              <a:rPr lang="de-DE" dirty="0"/>
              <a:t>-Act Pattern.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42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Monitor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inprocess</a:t>
            </a:r>
            <a:endParaRPr lang="de-DE" dirty="0"/>
          </a:p>
          <a:p>
            <a:r>
              <a:rPr lang="de-DE" dirty="0" err="1"/>
              <a:t>Reentrant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https://sharplab.io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88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lock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resoure</a:t>
            </a:r>
            <a:r>
              <a:rPr lang="de-DE" dirty="0"/>
              <a:t>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99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_i==2</a:t>
            </a:r>
          </a:p>
          <a:p>
            <a:endParaRPr lang="de-DE" dirty="0"/>
          </a:p>
          <a:p>
            <a:r>
              <a:rPr lang="de-DE" dirty="0"/>
              <a:t>Ldloc.0 lädt die Variable mit dem Index 0 auf den Auswertestapel.</a:t>
            </a:r>
          </a:p>
          <a:p>
            <a:r>
              <a:rPr lang="de-DE" dirty="0"/>
              <a:t>Stloc.0 nimmt das oberste Ergebnis auf dem Auswertestapel und speichert es in die Variable mit dem Index 0.</a:t>
            </a:r>
          </a:p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795338"/>
            <a:ext cx="4914900" cy="2765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A21054-D7C0-4B4A-9A44-3EEE7A6EC042}" type="datetime1">
              <a:rPr lang="de-DE" smtClean="0"/>
              <a:t>08.01.2023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09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6156000" cy="282663"/>
          </a:xfrm>
          <a:prstGeom prst="rect">
            <a:avLst/>
          </a:prstGeo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Sub 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0"/>
            <a:ext cx="6156000" cy="721257"/>
          </a:xfrm>
        </p:spPr>
        <p:txBody>
          <a:bodyPr wrap="square" tIns="0" bIns="0" anchor="b" anchorCtr="0"/>
          <a:lstStyle>
            <a:lvl1pPr>
              <a:defRPr/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en-US" noProof="0"/>
              <a:t>Presentation Title | Author | Updated August 2019 |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>
          <a:xfrm>
            <a:off x="431798" y="5308054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S. </a:t>
            </a:r>
            <a:fld id="{B1CECB9D-DB36-4911-8D16-802F277BF7AF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1"/>
            <a:ext cx="6156325" cy="3528000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1pPr>
            <a:lvl2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2pPr>
            <a:lvl3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3pPr>
            <a:lvl4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4pPr>
            <a:lvl5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5pPr>
            <a:lvl6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6pPr>
            <a:lvl7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7pPr>
            <a:lvl8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8pPr>
            <a:lvl9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9pPr>
          </a:lstStyle>
          <a:p>
            <a:pPr lvl="0"/>
            <a:r>
              <a:rPr lang="en-US" noProof="0" dirty="0"/>
              <a:t>Edit the template of the master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6" name="Gerade Verbindung 5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 format by clicking</a:t>
            </a:r>
          </a:p>
        </p:txBody>
      </p:sp>
    </p:spTree>
    <p:extLst>
      <p:ext uri="{BB962C8B-B14F-4D97-AF65-F5344CB8AC3E}">
        <p14:creationId xmlns:p14="http://schemas.microsoft.com/office/powerpoint/2010/main" val="1041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448784"/>
            <a:ext cx="8280000" cy="828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 dirty="0"/>
              <a:t>Headline Text Arial 18 Pt, bold, 1 line</a:t>
            </a:r>
          </a:p>
        </p:txBody>
      </p:sp>
      <p:grpSp>
        <p:nvGrpSpPr>
          <p:cNvPr id="4" name="Gruppieren 3"/>
          <p:cNvGrpSpPr/>
          <p:nvPr/>
        </p:nvGrpSpPr>
        <p:grpSpPr bwMode="gray">
          <a:xfrm>
            <a:off x="-155187" y="-117565"/>
            <a:ext cx="9458102" cy="5389615"/>
            <a:chOff x="-155187" y="-117565"/>
            <a:chExt cx="9458102" cy="5389615"/>
          </a:xfrm>
        </p:grpSpPr>
        <p:sp>
          <p:nvSpPr>
            <p:cNvPr id="52" name="Gleichschenkliges Dreieck 51"/>
            <p:cNvSpPr/>
            <p:nvPr userDrawn="1"/>
          </p:nvSpPr>
          <p:spPr bwMode="gray">
            <a:xfrm rot="5400000">
              <a:off x="-173187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Gleichschenkliges Dreieck 52"/>
            <p:cNvSpPr/>
            <p:nvPr userDrawn="1"/>
          </p:nvSpPr>
          <p:spPr bwMode="gray">
            <a:xfrm rot="5400000">
              <a:off x="-173187" y="123916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Gleichschenkliges Dreieck 53"/>
            <p:cNvSpPr/>
            <p:nvPr userDrawn="1"/>
          </p:nvSpPr>
          <p:spPr bwMode="gray">
            <a:xfrm rot="5400000">
              <a:off x="-173187" y="28961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5" name="Gleichschenkliges Dreieck 54"/>
            <p:cNvSpPr/>
            <p:nvPr userDrawn="1"/>
          </p:nvSpPr>
          <p:spPr bwMode="gray">
            <a:xfrm rot="5400000">
              <a:off x="-173187" y="310886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73187" y="47638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Gleichschenkliges Dreieck 56"/>
            <p:cNvSpPr/>
            <p:nvPr userDrawn="1"/>
          </p:nvSpPr>
          <p:spPr bwMode="gray">
            <a:xfrm rot="5400000">
              <a:off x="-173187" y="4912238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Gleichschenkliges Dreieck 57"/>
            <p:cNvSpPr/>
            <p:nvPr userDrawn="1"/>
          </p:nvSpPr>
          <p:spPr bwMode="gray">
            <a:xfrm rot="16200000" flipH="1">
              <a:off x="9212915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9" name="Gleichschenkliges Dreieck 58"/>
            <p:cNvSpPr/>
            <p:nvPr userDrawn="1"/>
          </p:nvSpPr>
          <p:spPr bwMode="gray">
            <a:xfrm rot="16200000" flipH="1">
              <a:off x="9212915" y="12427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0" name="Gleichschenkliges Dreieck 59"/>
            <p:cNvSpPr/>
            <p:nvPr userDrawn="1"/>
          </p:nvSpPr>
          <p:spPr bwMode="gray">
            <a:xfrm rot="16200000" flipH="1">
              <a:off x="9212915" y="2900870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1" name="Gleichschenkliges Dreieck 60"/>
            <p:cNvSpPr/>
            <p:nvPr userDrawn="1"/>
          </p:nvSpPr>
          <p:spPr bwMode="gray">
            <a:xfrm rot="16200000" flipH="1">
              <a:off x="9212915" y="3123169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9212915" y="477095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9212915" y="4910727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10800000">
              <a:off x="3778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10800000">
              <a:off x="22859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10800000">
              <a:off x="25018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10800000">
              <a:off x="44100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7" name="Gleichschenkliges Dreieck 96"/>
            <p:cNvSpPr/>
            <p:nvPr userDrawn="1"/>
          </p:nvSpPr>
          <p:spPr bwMode="gray">
            <a:xfrm rot="10800000">
              <a:off x="46259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10800000">
              <a:off x="65341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9" name="Gleichschenkliges Dreieck 98"/>
            <p:cNvSpPr/>
            <p:nvPr userDrawn="1"/>
          </p:nvSpPr>
          <p:spPr bwMode="gray">
            <a:xfrm rot="10800000">
              <a:off x="67500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Gleichschenkliges Dreieck 99"/>
            <p:cNvSpPr/>
            <p:nvPr userDrawn="1"/>
          </p:nvSpPr>
          <p:spPr bwMode="gray">
            <a:xfrm rot="10800000">
              <a:off x="86582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Gleichschenkliges Dreieck 100"/>
            <p:cNvSpPr/>
            <p:nvPr userDrawn="1"/>
          </p:nvSpPr>
          <p:spPr bwMode="gray">
            <a:xfrm rot="10800000" flipV="1">
              <a:off x="3778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" name="Gleichschenkliges Dreieck 101"/>
            <p:cNvSpPr/>
            <p:nvPr userDrawn="1"/>
          </p:nvSpPr>
          <p:spPr bwMode="gray">
            <a:xfrm rot="10800000" flipV="1">
              <a:off x="22859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3" name="Gleichschenkliges Dreieck 102"/>
            <p:cNvSpPr/>
            <p:nvPr userDrawn="1"/>
          </p:nvSpPr>
          <p:spPr bwMode="gray">
            <a:xfrm rot="10800000" flipV="1">
              <a:off x="25018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4" name="Gleichschenkliges Dreieck 103"/>
            <p:cNvSpPr/>
            <p:nvPr userDrawn="1"/>
          </p:nvSpPr>
          <p:spPr bwMode="gray">
            <a:xfrm rot="10800000" flipV="1">
              <a:off x="44100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5" name="Gleichschenkliges Dreieck 104"/>
            <p:cNvSpPr/>
            <p:nvPr userDrawn="1"/>
          </p:nvSpPr>
          <p:spPr bwMode="gray">
            <a:xfrm rot="10800000" flipV="1">
              <a:off x="46259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Gleichschenkliges Dreieck 105"/>
            <p:cNvSpPr/>
            <p:nvPr userDrawn="1"/>
          </p:nvSpPr>
          <p:spPr bwMode="gray">
            <a:xfrm rot="10800000" flipV="1">
              <a:off x="65341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Gleichschenkliges Dreieck 106"/>
            <p:cNvSpPr/>
            <p:nvPr userDrawn="1"/>
          </p:nvSpPr>
          <p:spPr bwMode="gray">
            <a:xfrm rot="10800000" flipV="1">
              <a:off x="67500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Gleichschenkliges Dreieck 107"/>
            <p:cNvSpPr/>
            <p:nvPr userDrawn="1"/>
          </p:nvSpPr>
          <p:spPr bwMode="gray">
            <a:xfrm rot="10800000" flipV="1">
              <a:off x="86582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431798" y="1370012"/>
            <a:ext cx="8281920" cy="34488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Edit the template of the master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44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kumimoji="0" lang="de-DE" sz="1100" b="0" i="0" u="none" strike="noStrike" kern="1200" cap="none" spc="0" normalizeH="0" baseline="0" smtClean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kumimoji="0" lang="de-DE" sz="1200" b="0" i="0" u="none" strike="noStrike" kern="1200" cap="all" spc="0" normalizeH="0" baseline="0" smtClean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+mn-cs"/>
        </a:defRPr>
      </a:lvl2pPr>
      <a:lvl3pPr marL="171450" marR="0" indent="-17145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263F8C"/>
        </a:buClr>
        <a:buSzPct val="100000"/>
        <a:buFont typeface="Webdings" panose="05030102010509060703" pitchFamily="18" charset="2"/>
        <a:buChar char="&lt;"/>
        <a:tabLst/>
        <a:defRPr kumimoji="0" lang="de-DE" sz="1100" b="0" i="0" u="none" strike="noStrike" kern="1200" cap="none" spc="0" normalizeH="0" baseline="0" smtClean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+mn-cs"/>
        </a:defRPr>
      </a:lvl3pPr>
      <a:lvl4pPr marL="341675" marR="0" indent="-17145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858F98"/>
        </a:buClr>
        <a:buSzPct val="100000"/>
        <a:buFont typeface="Webdings" panose="05030102010509060703" pitchFamily="18" charset="2"/>
        <a:buChar char="&lt;"/>
        <a:tabLst/>
        <a:defRPr kumimoji="0" lang="de-DE" sz="1100" b="0" i="0" u="none" strike="noStrike" kern="1200" cap="none" spc="0" normalizeH="0" baseline="0" smtClean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+mn-cs"/>
        </a:defRPr>
      </a:lvl4pPr>
      <a:lvl5pPr marL="522900" marR="0" indent="-17145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B6BCC1"/>
        </a:buClr>
        <a:buSzPct val="90000"/>
        <a:buFont typeface="Webdings" panose="05030102010509060703" pitchFamily="18" charset="2"/>
        <a:buChar char="&lt;"/>
        <a:tabLst/>
        <a:defRPr kumimoji="0" lang="de-DE" sz="1100" b="0" i="0" u="none" strike="noStrike" kern="1200" cap="none" spc="0" normalizeH="0" baseline="0" smtClean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+mn-cs"/>
        </a:defRPr>
      </a:lvl5pPr>
      <a:lvl6pPr marL="180000" marR="0" indent="-18000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263F8C"/>
        </a:buClr>
        <a:buSzPct val="90000"/>
        <a:buFont typeface="+mj-lt"/>
        <a:buAutoNum type="arabicPeriod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marR="0" indent="-18000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263F8C"/>
        </a:buClr>
        <a:buSzPct val="90000"/>
        <a:buFont typeface="+mj-lt"/>
        <a:buAutoNum type="arabicPeriod"/>
        <a:tabLst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marR="0" indent="-18000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rgbClr val="263F8C"/>
        </a:buClr>
        <a:buSzPct val="90000"/>
        <a:buFont typeface="+mj-lt"/>
        <a:buAutoNum type="arabicPeriod"/>
        <a:tabLst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l" defTabSz="914400" rtl="0" eaLnBrk="1" fontAlgn="auto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Debugging%20Training\Images\race-int64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file:///D:\Debugging%20Training\Images\Message-Loop_3.pn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D:\Debugging%20Training\Images\Message-Loop_2.png" TargetMode="External"/><Relationship Id="rId5" Type="http://schemas.openxmlformats.org/officeDocument/2006/relationships/image" Target="../media/image13.png"/><Relationship Id="rId10" Type="http://schemas.openxmlformats.org/officeDocument/2006/relationships/image" Target="file:///D:\Debugging%20Training\Images\Message-Loop_4.png" TargetMode="External"/><Relationship Id="rId4" Type="http://schemas.openxmlformats.org/officeDocument/2006/relationships/image" Target="file:///D:\Debugging%20Training\Images\Message-Loop_1.png" TargetMode="External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_Projekte\Debugging%20Training\Drawings\out\Exercise01_fail\Exercise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Debugging%20Training\Images\syncblk.p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E912C9-40FF-4F3F-8214-DE228A93D6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2311A1-444B-4EA3-BB2D-92984618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Deadlocks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C97F-0845-4A88-B9A8-B940B2EEED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Presentation Title | Author | Updated August 2019 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3349F-886D-4EFE-8B6F-A3E6F92569B6}"/>
              </a:ext>
            </a:extLst>
          </p:cNvPr>
          <p:cNvSpPr txBox="1"/>
          <p:nvPr/>
        </p:nvSpPr>
        <p:spPr bwMode="gray">
          <a:xfrm>
            <a:off x="1835696" y="2139702"/>
            <a:ext cx="5802808" cy="64807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br>
              <a:rPr lang="de-DE" sz="3600" dirty="0">
                <a:solidFill>
                  <a:prstClr val="black"/>
                </a:solidFill>
              </a:rPr>
            </a:br>
            <a:r>
              <a:rPr lang="de-DE" sz="3600" dirty="0">
                <a:solidFill>
                  <a:prstClr val="black"/>
                </a:solidFill>
              </a:rPr>
              <a:t>Debugging simple Deadlocks</a:t>
            </a:r>
            <a:endParaRPr kumimoji="0" lang="en-US" sz="36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Atomic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BA2D2-48B1-4AC9-9A30-197655F3D3FA}"/>
              </a:ext>
            </a:extLst>
          </p:cNvPr>
          <p:cNvSpPr txBox="1"/>
          <p:nvPr/>
        </p:nvSpPr>
        <p:spPr bwMode="gray">
          <a:xfrm>
            <a:off x="539552" y="1415629"/>
            <a:ext cx="4727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Int64 value = 0;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Thread1: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value = 0x0000FFFF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Thread2: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value = 0x56781234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4B8F4-D85A-4C9A-B467-84D354E59AAD}"/>
              </a:ext>
            </a:extLst>
          </p:cNvPr>
          <p:cNvSpPr txBox="1"/>
          <p:nvPr/>
        </p:nvSpPr>
        <p:spPr bwMode="gray">
          <a:xfrm>
            <a:off x="376283" y="91925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prstClr val="black"/>
                </a:solidFill>
              </a:rPr>
              <a:t>Non </a:t>
            </a:r>
            <a:r>
              <a:rPr lang="de-DE" sz="1600" dirty="0" err="1">
                <a:solidFill>
                  <a:prstClr val="black"/>
                </a:solidFill>
              </a:rPr>
              <a:t>atomic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read</a:t>
            </a:r>
            <a:r>
              <a:rPr lang="de-DE" sz="1600" dirty="0">
                <a:solidFill>
                  <a:prstClr val="black"/>
                </a:solidFill>
              </a:rPr>
              <a:t> / </a:t>
            </a:r>
            <a:r>
              <a:rPr lang="de-DE" sz="1600" dirty="0" err="1">
                <a:solidFill>
                  <a:prstClr val="black"/>
                </a:solidFill>
              </a:rPr>
              <a:t>write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operations</a:t>
            </a:r>
            <a:endParaRPr lang="de-DE" sz="1600" dirty="0">
              <a:solidFill>
                <a:prstClr val="black"/>
              </a:solidFill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46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64 (32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D0E41-6C88-49D2-9DF8-F5D0F8ADAC0C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2339974" y="859025"/>
            <a:ext cx="2928398" cy="37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Visibility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4B8F4-D85A-4C9A-B467-84D354E59AAD}"/>
              </a:ext>
            </a:extLst>
          </p:cNvPr>
          <p:cNvSpPr txBox="1"/>
          <p:nvPr/>
        </p:nvSpPr>
        <p:spPr bwMode="gray">
          <a:xfrm>
            <a:off x="1381944" y="137645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2800" i="1" dirty="0" err="1">
                <a:solidFill>
                  <a:prstClr val="black"/>
                </a:solidFill>
              </a:rPr>
              <a:t>If</a:t>
            </a:r>
            <a:r>
              <a:rPr lang="de-DE" sz="2800" i="1" dirty="0">
                <a:solidFill>
                  <a:prstClr val="black"/>
                </a:solidFill>
              </a:rPr>
              <a:t> a </a:t>
            </a:r>
            <a:r>
              <a:rPr lang="de-DE" sz="2800" i="1" dirty="0" err="1">
                <a:solidFill>
                  <a:prstClr val="black"/>
                </a:solidFill>
              </a:rPr>
              <a:t>thread</a:t>
            </a:r>
            <a:r>
              <a:rPr lang="de-DE" sz="2800" i="1" dirty="0">
                <a:solidFill>
                  <a:prstClr val="black"/>
                </a:solidFill>
              </a:rPr>
              <a:t> </a:t>
            </a:r>
            <a:r>
              <a:rPr lang="de-DE" sz="2800" i="1" dirty="0" err="1">
                <a:solidFill>
                  <a:prstClr val="black"/>
                </a:solidFill>
              </a:rPr>
              <a:t>changes</a:t>
            </a:r>
            <a:r>
              <a:rPr lang="de-DE" sz="2800" i="1" dirty="0">
                <a:solidFill>
                  <a:prstClr val="black"/>
                </a:solidFill>
              </a:rPr>
              <a:t> a variable, 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2800" i="1" dirty="0" err="1">
                <a:solidFill>
                  <a:prstClr val="black"/>
                </a:solidFill>
              </a:rPr>
              <a:t>when</a:t>
            </a:r>
            <a:r>
              <a:rPr lang="de-DE" sz="2800" i="1" dirty="0">
                <a:solidFill>
                  <a:prstClr val="black"/>
                </a:solidFill>
              </a:rPr>
              <a:t> do </a:t>
            </a:r>
            <a:r>
              <a:rPr lang="de-DE" sz="2800" i="1" dirty="0" err="1">
                <a:solidFill>
                  <a:prstClr val="black"/>
                </a:solidFill>
              </a:rPr>
              <a:t>other</a:t>
            </a:r>
            <a:r>
              <a:rPr lang="de-DE" sz="2800" i="1" dirty="0">
                <a:solidFill>
                  <a:prstClr val="black"/>
                </a:solidFill>
              </a:rPr>
              <a:t> </a:t>
            </a:r>
            <a:r>
              <a:rPr lang="de-DE" sz="2800" i="1" dirty="0" err="1">
                <a:solidFill>
                  <a:prstClr val="black"/>
                </a:solidFill>
              </a:rPr>
              <a:t>threads</a:t>
            </a:r>
            <a:r>
              <a:rPr lang="de-DE" sz="2800" i="1" dirty="0">
                <a:solidFill>
                  <a:prstClr val="black"/>
                </a:solidFill>
              </a:rPr>
              <a:t> </a:t>
            </a:r>
            <a:r>
              <a:rPr lang="de-DE" sz="2800" i="1" dirty="0" err="1">
                <a:solidFill>
                  <a:prstClr val="black"/>
                </a:solidFill>
              </a:rPr>
              <a:t>see</a:t>
            </a:r>
            <a:r>
              <a:rPr lang="de-DE" sz="2800" i="1" dirty="0">
                <a:solidFill>
                  <a:prstClr val="black"/>
                </a:solidFill>
              </a:rPr>
              <a:t> </a:t>
            </a:r>
            <a:r>
              <a:rPr lang="de-DE" sz="2800" i="1" dirty="0" err="1">
                <a:solidFill>
                  <a:prstClr val="black"/>
                </a:solidFill>
              </a:rPr>
              <a:t>this</a:t>
            </a:r>
            <a:r>
              <a:rPr lang="de-DE" sz="2800" i="1" dirty="0">
                <a:solidFill>
                  <a:prstClr val="black"/>
                </a:solidFill>
              </a:rPr>
              <a:t> </a:t>
            </a:r>
            <a:r>
              <a:rPr lang="de-DE" sz="2800" i="1" dirty="0" err="1">
                <a:solidFill>
                  <a:prstClr val="black"/>
                </a:solidFill>
              </a:rPr>
              <a:t>change</a:t>
            </a:r>
            <a:r>
              <a:rPr lang="de-DE" sz="2800" i="1" dirty="0">
                <a:solidFill>
                  <a:prstClr val="black"/>
                </a:solidFill>
              </a:rPr>
              <a:t>?</a:t>
            </a:r>
            <a:endParaRPr kumimoji="0" lang="en-US" sz="2800" b="0" i="1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Visibility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81A54-738D-4AF2-8D34-CF2D7C21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36689"/>
            <a:ext cx="6997926" cy="3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4B8F4-D85A-4C9A-B467-84D354E59AAD}"/>
              </a:ext>
            </a:extLst>
          </p:cNvPr>
          <p:cNvSpPr txBox="1"/>
          <p:nvPr/>
        </p:nvSpPr>
        <p:spPr bwMode="gray">
          <a:xfrm>
            <a:off x="2771800" y="2859782"/>
            <a:ext cx="5977162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locks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1200" dirty="0">
                <a:solidFill>
                  <a:prstClr val="black"/>
                </a:solidFill>
              </a:rPr>
              <a:t>Fixes all </a:t>
            </a:r>
            <a:r>
              <a:rPr lang="de-DE" sz="1200" dirty="0" err="1">
                <a:solidFill>
                  <a:prstClr val="black"/>
                </a:solidFill>
              </a:rPr>
              <a:t>previous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mentioned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problems</a:t>
            </a:r>
            <a:r>
              <a:rPr lang="de-DE" sz="1200" dirty="0">
                <a:solidFill>
                  <a:prstClr val="black"/>
                </a:solidFill>
              </a:rPr>
              <a:t>: </a:t>
            </a:r>
            <a:br>
              <a:rPr lang="de-DE" sz="1200" dirty="0">
                <a:solidFill>
                  <a:prstClr val="black"/>
                </a:solidFill>
              </a:rPr>
            </a:br>
            <a:r>
              <a:rPr lang="de-DE" sz="1200" dirty="0" err="1">
                <a:solidFill>
                  <a:prstClr val="black"/>
                </a:solidFill>
              </a:rPr>
              <a:t>race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conditions</a:t>
            </a:r>
            <a:r>
              <a:rPr lang="de-DE" sz="1200" dirty="0">
                <a:solidFill>
                  <a:prstClr val="black"/>
                </a:solidFill>
              </a:rPr>
              <a:t>, non </a:t>
            </a:r>
            <a:r>
              <a:rPr lang="de-DE" sz="1200" dirty="0" err="1">
                <a:solidFill>
                  <a:prstClr val="black"/>
                </a:solidFill>
              </a:rPr>
              <a:t>atomic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data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access</a:t>
            </a:r>
            <a:r>
              <a:rPr lang="de-DE" sz="1200" dirty="0">
                <a:solidFill>
                  <a:prstClr val="black"/>
                </a:solidFill>
              </a:rPr>
              <a:t>, </a:t>
            </a:r>
            <a:r>
              <a:rPr lang="de-DE" sz="1200" dirty="0" err="1">
                <a:solidFill>
                  <a:prstClr val="black"/>
                </a:solidFill>
              </a:rPr>
              <a:t>visibility</a:t>
            </a:r>
            <a:r>
              <a:rPr lang="de-DE" sz="1200" dirty="0">
                <a:solidFill>
                  <a:prstClr val="black"/>
                </a:solidFill>
              </a:rPr>
              <a:t> and </a:t>
            </a:r>
            <a:r>
              <a:rPr lang="de-DE" sz="1200" dirty="0" err="1">
                <a:solidFill>
                  <a:prstClr val="black"/>
                </a:solidFill>
              </a:rPr>
              <a:t>instruction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reordering</a:t>
            </a:r>
            <a:r>
              <a:rPr lang="de-DE" sz="1200" dirty="0">
                <a:solidFill>
                  <a:prstClr val="black"/>
                </a:solidFill>
              </a:rPr>
              <a:t>.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A1506-92C8-41F1-99BE-0E0721AB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4" y="1041787"/>
            <a:ext cx="1749197" cy="3291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9889F4-84EB-4F62-AE9E-00DD4CF8825D}"/>
              </a:ext>
            </a:extLst>
          </p:cNvPr>
          <p:cNvSpPr txBox="1"/>
          <p:nvPr/>
        </p:nvSpPr>
        <p:spPr bwMode="gray">
          <a:xfrm>
            <a:off x="2699792" y="11635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6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Don‘t</a:t>
            </a:r>
            <a:endParaRPr kumimoji="0" lang="de-DE" sz="16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1600" dirty="0" err="1">
                <a:solidFill>
                  <a:prstClr val="black"/>
                </a:solidFill>
              </a:rPr>
              <a:t>Make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assumptions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about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how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the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compiler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works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or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the</a:t>
            </a:r>
            <a:r>
              <a:rPr lang="de-DE" sz="1600" dirty="0">
                <a:solidFill>
                  <a:prstClr val="black"/>
                </a:solidFill>
              </a:rPr>
              <a:t> CPU </a:t>
            </a:r>
            <a:br>
              <a:rPr lang="de-DE" sz="1600" dirty="0">
                <a:solidFill>
                  <a:prstClr val="black"/>
                </a:solidFill>
              </a:rPr>
            </a:br>
            <a:r>
              <a:rPr lang="de-DE" sz="1600" dirty="0" err="1">
                <a:solidFill>
                  <a:prstClr val="black"/>
                </a:solidFill>
              </a:rPr>
              <a:t>executes</a:t>
            </a:r>
            <a:r>
              <a:rPr lang="de-DE" sz="1600" dirty="0">
                <a:solidFill>
                  <a:prstClr val="black"/>
                </a:solidFill>
              </a:rPr>
              <a:t> code. 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1200" dirty="0">
                <a:solidFill>
                  <a:prstClr val="black"/>
                </a:solidFill>
              </a:rPr>
              <a:t>Just </a:t>
            </a:r>
            <a:r>
              <a:rPr lang="de-DE" sz="1200" dirty="0" err="1">
                <a:solidFill>
                  <a:prstClr val="black"/>
                </a:solidFill>
              </a:rPr>
              <a:t>tell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the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compiler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which</a:t>
            </a:r>
            <a:r>
              <a:rPr lang="de-DE" sz="1200" dirty="0">
                <a:solidFill>
                  <a:prstClr val="black"/>
                </a:solidFill>
              </a:rPr>
              <a:t> variables </a:t>
            </a:r>
            <a:r>
              <a:rPr lang="de-DE" sz="1200" dirty="0" err="1">
                <a:solidFill>
                  <a:prstClr val="black"/>
                </a:solidFill>
              </a:rPr>
              <a:t>are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shared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between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  <a:r>
              <a:rPr lang="de-DE" sz="1200" dirty="0" err="1">
                <a:solidFill>
                  <a:prstClr val="black"/>
                </a:solidFill>
              </a:rPr>
              <a:t>threads</a:t>
            </a:r>
            <a:r>
              <a:rPr lang="de-DE" sz="1600" dirty="0">
                <a:solidFill>
                  <a:prstClr val="black"/>
                </a:solidFill>
              </a:rPr>
              <a:t>.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6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7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Deadlock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tecting mutex deadlock with logs – Developer blog">
            <a:extLst>
              <a:ext uri="{FF2B5EF4-FFF2-40B4-BE49-F238E27FC236}">
                <a16:creationId xmlns:a16="http://schemas.microsoft.com/office/drawing/2014/main" id="{3B079E3B-1D45-47DB-A8B7-7F2A5935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8" y="1851075"/>
            <a:ext cx="28289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5FFEB6-2DA0-43C6-91B0-3A534B12CAE4}"/>
              </a:ext>
            </a:extLst>
          </p:cNvPr>
          <p:cNvSpPr txBox="1"/>
          <p:nvPr/>
        </p:nvSpPr>
        <p:spPr bwMode="gray">
          <a:xfrm>
            <a:off x="3896221" y="2032859"/>
            <a:ext cx="4727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prstClr val="black"/>
                </a:solidFill>
              </a:rPr>
              <a:t>A </a:t>
            </a:r>
            <a:r>
              <a:rPr lang="de-DE" sz="1800" b="1" dirty="0" err="1">
                <a:solidFill>
                  <a:prstClr val="black"/>
                </a:solidFill>
              </a:rPr>
              <a:t>deadlock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occurrs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when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t</a:t>
            </a:r>
            <a:r>
              <a:rPr kumimoji="0" lang="de-DE" sz="18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</a:t>
            </a:r>
            <a:r>
              <a:rPr kumimoji="0" lang="de-DE" sz="1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or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more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threads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are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b="1" dirty="0">
                <a:solidFill>
                  <a:prstClr val="black"/>
                </a:solidFill>
              </a:rPr>
              <a:t>stuck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because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they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are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waiting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for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each</a:t>
            </a:r>
            <a:r>
              <a:rPr lang="de-DE" sz="1800" b="1" dirty="0">
                <a:solidFill>
                  <a:prstClr val="black"/>
                </a:solidFill>
              </a:rPr>
              <a:t> </a:t>
            </a:r>
            <a:r>
              <a:rPr lang="de-DE" sz="1800" b="1" dirty="0" err="1">
                <a:solidFill>
                  <a:prstClr val="black"/>
                </a:solidFill>
              </a:rPr>
              <a:t>other</a:t>
            </a:r>
            <a:r>
              <a:rPr lang="de-DE" sz="1800" b="1" dirty="0">
                <a:solidFill>
                  <a:prstClr val="black"/>
                </a:solidFill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5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Race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Conditions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Atomic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access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visibility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/>
              <a:t>Deadlock: </a:t>
            </a:r>
            <a:r>
              <a:rPr lang="de-DE" sz="2000" dirty="0" err="1"/>
              <a:t>Nested</a:t>
            </a:r>
            <a:r>
              <a:rPr lang="de-DE" sz="2000" dirty="0"/>
              <a:t> </a:t>
            </a:r>
            <a:r>
              <a:rPr lang="de-DE" sz="2000" dirty="0" err="1"/>
              <a:t>locks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Exercise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8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deadlock</a:t>
            </a:r>
            <a:r>
              <a:rPr lang="de-DE" dirty="0"/>
              <a:t> –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B4464-BFF6-4874-9691-A9B68A8B47D1}"/>
              </a:ext>
            </a:extLst>
          </p:cNvPr>
          <p:cNvSpPr txBox="1"/>
          <p:nvPr/>
        </p:nvSpPr>
        <p:spPr bwMode="gray">
          <a:xfrm>
            <a:off x="431798" y="862784"/>
            <a:ext cx="4320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Thread(Worker1);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Thread(Worker2);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w1.Start();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w2.Start();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w1.Join();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w2.Join();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0F5A8-B5C0-4A45-8354-DF3B8ADB0892}"/>
              </a:ext>
            </a:extLst>
          </p:cNvPr>
          <p:cNvSpPr txBox="1"/>
          <p:nvPr/>
        </p:nvSpPr>
        <p:spPr bwMode="gray">
          <a:xfrm>
            <a:off x="431798" y="2942728"/>
            <a:ext cx="2988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Worker1()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2F067-8C1A-4697-84B6-B96C8E4E538A}"/>
              </a:ext>
            </a:extLst>
          </p:cNvPr>
          <p:cNvSpPr txBox="1"/>
          <p:nvPr/>
        </p:nvSpPr>
        <p:spPr bwMode="gray">
          <a:xfrm>
            <a:off x="3553037" y="856737"/>
            <a:ext cx="6031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8DCBE-4EF5-439B-957C-457E8F1EAF45}"/>
              </a:ext>
            </a:extLst>
          </p:cNvPr>
          <p:cNvSpPr txBox="1"/>
          <p:nvPr/>
        </p:nvSpPr>
        <p:spPr bwMode="gray">
          <a:xfrm>
            <a:off x="4565875" y="2885012"/>
            <a:ext cx="2988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Worker2()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lockForResourceA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92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br>
              <a:rPr lang="de-DE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1126736" y="1491630"/>
            <a:ext cx="6696744" cy="122413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3600" b="1" dirty="0">
                <a:solidFill>
                  <a:prstClr val="black"/>
                </a:solidFill>
              </a:rPr>
              <a:t>Demo –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3600" b="1" dirty="0" err="1">
                <a:solidFill>
                  <a:prstClr val="black"/>
                </a:solidFill>
              </a:rPr>
              <a:t>Nested</a:t>
            </a:r>
            <a:r>
              <a:rPr lang="de-DE" sz="3600" b="1" dirty="0">
                <a:solidFill>
                  <a:prstClr val="black"/>
                </a:solidFill>
              </a:rPr>
              <a:t> </a:t>
            </a:r>
            <a:r>
              <a:rPr lang="de-DE" sz="3600" b="1" dirty="0" err="1">
                <a:solidFill>
                  <a:prstClr val="black"/>
                </a:solidFill>
              </a:rPr>
              <a:t>locks</a:t>
            </a:r>
            <a:endParaRPr lang="de-DE" sz="3600" b="1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b="1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SuMmary</a:t>
            </a:r>
            <a:r>
              <a:rPr lang="de-DE" dirty="0"/>
              <a:t> –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31798" y="1276784"/>
            <a:ext cx="6804498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fix?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Acquire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same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Use </a:t>
            </a:r>
            <a:r>
              <a:rPr lang="de-DE" dirty="0" err="1">
                <a:solidFill>
                  <a:prstClr val="black"/>
                </a:solidFill>
              </a:rPr>
              <a:t>timeouts</a:t>
            </a:r>
            <a:r>
              <a:rPr lang="de-DE" dirty="0">
                <a:solidFill>
                  <a:prstClr val="black"/>
                </a:solidFill>
              </a:rPr>
              <a:t> and </a:t>
            </a:r>
            <a:r>
              <a:rPr lang="de-DE" dirty="0" err="1">
                <a:solidFill>
                  <a:prstClr val="black"/>
                </a:solidFill>
              </a:rPr>
              <a:t>try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again</a:t>
            </a:r>
            <a:endParaRPr lang="de-DE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Maybe a </a:t>
            </a:r>
            <a:r>
              <a:rPr lang="de-DE" dirty="0" err="1">
                <a:solidFill>
                  <a:prstClr val="black"/>
                </a:solidFill>
              </a:rPr>
              <a:t>single</a:t>
            </a:r>
            <a:r>
              <a:rPr lang="de-DE" dirty="0">
                <a:solidFill>
                  <a:prstClr val="black"/>
                </a:solidFill>
              </a:rPr>
              <a:t> lock </a:t>
            </a:r>
            <a:r>
              <a:rPr lang="de-DE" dirty="0" err="1">
                <a:solidFill>
                  <a:prstClr val="black"/>
                </a:solidFill>
              </a:rPr>
              <a:t>can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used</a:t>
            </a:r>
            <a:r>
              <a:rPr lang="de-DE" dirty="0">
                <a:solidFill>
                  <a:prstClr val="black"/>
                </a:solidFill>
              </a:rPr>
              <a:t> on a </a:t>
            </a:r>
            <a:r>
              <a:rPr lang="de-DE" dirty="0" err="1">
                <a:solidFill>
                  <a:prstClr val="black"/>
                </a:solidFill>
              </a:rPr>
              <a:t>higher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level</a:t>
            </a:r>
            <a:r>
              <a:rPr lang="de-DE" dirty="0">
                <a:solidFill>
                  <a:prstClr val="blac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1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Atomic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visibility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/>
              <a:t>Deadlock: </a:t>
            </a:r>
            <a:r>
              <a:rPr lang="de-DE" sz="2000" dirty="0" err="1"/>
              <a:t>Nested</a:t>
            </a:r>
            <a:r>
              <a:rPr lang="de-DE" sz="2000" dirty="0"/>
              <a:t> </a:t>
            </a:r>
            <a:r>
              <a:rPr lang="de-DE" sz="2000" dirty="0" err="1"/>
              <a:t>locks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/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Exercise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42873" y="1087082"/>
            <a:ext cx="8268925" cy="36076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Look </a:t>
            </a:r>
            <a:r>
              <a:rPr lang="de-DE" dirty="0" err="1">
                <a:solidFill>
                  <a:prstClr val="black"/>
                </a:solidFill>
              </a:rPr>
              <a:t>for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that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blocked</a:t>
            </a:r>
            <a:r>
              <a:rPr lang="de-DE" dirty="0">
                <a:solidFill>
                  <a:prstClr val="black"/>
                </a:solidFill>
              </a:rPr>
              <a:t>. Look </a:t>
            </a:r>
            <a:r>
              <a:rPr lang="de-DE" dirty="0" err="1">
                <a:solidFill>
                  <a:prstClr val="black"/>
                </a:solidFill>
              </a:rPr>
              <a:t>for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that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contain</a:t>
            </a:r>
            <a:r>
              <a:rPr lang="de-DE" dirty="0">
                <a:solidFill>
                  <a:prstClr val="black"/>
                </a:solidFill>
              </a:rPr>
              <a:t> code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 err="1">
                <a:solidFill>
                  <a:prstClr val="black"/>
                </a:solidFill>
              </a:rPr>
              <a:t>from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your</a:t>
            </a:r>
            <a:r>
              <a:rPr lang="de-DE" dirty="0">
                <a:solidFill>
                  <a:prstClr val="black"/>
                </a:solidFill>
              </a:rPr>
              <a:t> code </a:t>
            </a:r>
            <a:r>
              <a:rPr lang="de-DE" dirty="0" err="1">
                <a:solidFill>
                  <a:prstClr val="black"/>
                </a:solidFill>
              </a:rPr>
              <a:t>base</a:t>
            </a:r>
            <a:r>
              <a:rPr lang="de-DE" dirty="0">
                <a:solidFill>
                  <a:prstClr val="black"/>
                </a:solidFill>
              </a:rPr>
              <a:t>. </a:t>
            </a:r>
            <a:r>
              <a:rPr lang="de-DE" dirty="0" err="1">
                <a:solidFill>
                  <a:prstClr val="black"/>
                </a:solidFill>
              </a:rPr>
              <a:t>Ignore</a:t>
            </a:r>
            <a:r>
              <a:rPr lang="de-DE" dirty="0">
                <a:solidFill>
                  <a:prstClr val="black"/>
                </a:solidFill>
              </a:rPr>
              <a:t> all </a:t>
            </a:r>
            <a:r>
              <a:rPr lang="de-DE" dirty="0" err="1">
                <a:solidFill>
                  <a:prstClr val="black"/>
                </a:solidFill>
              </a:rPr>
              <a:t>other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callstacks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for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moment</a:t>
            </a:r>
            <a:r>
              <a:rPr lang="de-DE" dirty="0">
                <a:solidFill>
                  <a:prstClr val="black"/>
                </a:solidFill>
              </a:rPr>
              <a:t>.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 err="1">
                <a:solidFill>
                  <a:prstClr val="black"/>
                </a:solidFill>
              </a:rPr>
              <a:t>For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example</a:t>
            </a:r>
            <a:endParaRPr lang="de-DE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Thread.Join</a:t>
            </a:r>
            <a:endParaRPr lang="de-DE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Task.Wait</a:t>
            </a:r>
            <a:endParaRPr lang="de-DE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lock </a:t>
            </a:r>
            <a:r>
              <a:rPr lang="de-DE" dirty="0" err="1">
                <a:solidFill>
                  <a:prstClr val="black"/>
                </a:solidFill>
              </a:rPr>
              <a:t>statements</a:t>
            </a:r>
            <a:endParaRPr lang="de-DE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WaitHandle.WaitOne</a:t>
            </a:r>
            <a:endParaRPr lang="de-DE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Dispatcher.Invoke</a:t>
            </a:r>
            <a:r>
              <a:rPr lang="de-DE" dirty="0">
                <a:solidFill>
                  <a:prstClr val="black"/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Etc</a:t>
            </a:r>
            <a:endParaRPr lang="de-DE" dirty="0">
              <a:solidFill>
                <a:prstClr val="black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Follow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wait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chain</a:t>
            </a:r>
            <a:r>
              <a:rPr lang="de-DE" dirty="0">
                <a:solidFill>
                  <a:prstClr val="black"/>
                </a:solidFill>
              </a:rPr>
              <a:t> and </a:t>
            </a:r>
            <a:r>
              <a:rPr lang="de-DE" dirty="0" err="1">
                <a:solidFill>
                  <a:prstClr val="black"/>
                </a:solidFill>
              </a:rPr>
              <a:t>build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wait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graph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understand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problem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create</a:t>
            </a:r>
            <a:r>
              <a:rPr lang="de-DE" dirty="0">
                <a:solidFill>
                  <a:prstClr val="black"/>
                </a:solidFill>
              </a:rPr>
              <a:t> a </a:t>
            </a:r>
            <a:r>
              <a:rPr lang="de-DE" dirty="0" err="1">
                <a:solidFill>
                  <a:prstClr val="black"/>
                </a:solidFill>
              </a:rPr>
              <a:t>dump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file</a:t>
            </a:r>
            <a:r>
              <a:rPr lang="de-DE" dirty="0">
                <a:solidFill>
                  <a:prstClr val="black"/>
                </a:solidFill>
              </a:rPr>
              <a:t> and </a:t>
            </a:r>
            <a:r>
              <a:rPr lang="de-DE" dirty="0" err="1">
                <a:solidFill>
                  <a:prstClr val="black"/>
                </a:solidFill>
              </a:rPr>
              <a:t>use</a:t>
            </a:r>
            <a:r>
              <a:rPr lang="de-DE" dirty="0">
                <a:solidFill>
                  <a:prstClr val="black"/>
                </a:solidFill>
              </a:rPr>
              <a:t> an </a:t>
            </a:r>
            <a:r>
              <a:rPr lang="de-DE" dirty="0" err="1">
                <a:solidFill>
                  <a:prstClr val="black"/>
                </a:solidFill>
              </a:rPr>
              <a:t>analyzer</a:t>
            </a:r>
            <a:r>
              <a:rPr lang="de-DE" dirty="0">
                <a:solidFill>
                  <a:prstClr val="black"/>
                </a:solidFill>
              </a:rPr>
              <a:t> (Visual Studio, </a:t>
            </a:r>
            <a:r>
              <a:rPr lang="de-DE" dirty="0" err="1">
                <a:solidFill>
                  <a:prstClr val="black"/>
                </a:solidFill>
              </a:rPr>
              <a:t>DebugDiag</a:t>
            </a:r>
            <a:r>
              <a:rPr lang="de-DE" dirty="0">
                <a:solidFill>
                  <a:prstClr val="black"/>
                </a:solidFill>
              </a:rPr>
              <a:t>)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nested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locks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always</a:t>
            </a:r>
            <a:r>
              <a:rPr lang="de-DE" dirty="0">
                <a:solidFill>
                  <a:prstClr val="black"/>
                </a:solidFill>
              </a:rPr>
              <a:t> in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same </a:t>
            </a:r>
            <a:r>
              <a:rPr lang="de-DE" dirty="0" err="1">
                <a:solidFill>
                  <a:prstClr val="black"/>
                </a:solidFill>
              </a:rPr>
              <a:t>order</a:t>
            </a:r>
            <a:r>
              <a:rPr lang="de-DE" dirty="0">
                <a:solidFill>
                  <a:prstClr val="black"/>
                </a:solidFill>
              </a:rPr>
              <a:t> (</a:t>
            </a:r>
            <a:r>
              <a:rPr lang="de-DE" dirty="0" err="1">
                <a:solidFill>
                  <a:prstClr val="black"/>
                </a:solidFill>
              </a:rPr>
              <a:t>Nested</a:t>
            </a:r>
            <a:r>
              <a:rPr lang="de-DE" dirty="0">
                <a:solidFill>
                  <a:prstClr val="black"/>
                </a:solidFill>
              </a:rPr>
              <a:t> Locks Pattern)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Give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unique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names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identify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them</a:t>
            </a:r>
            <a:r>
              <a:rPr lang="de-DE" dirty="0">
                <a:solidFill>
                  <a:prstClr val="black"/>
                </a:solidFill>
              </a:rPr>
              <a:t> in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window</a:t>
            </a: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Lock </a:t>
            </a:r>
            <a:r>
              <a:rPr lang="de-DE" dirty="0" err="1">
                <a:solidFill>
                  <a:prstClr val="black"/>
                </a:solidFill>
              </a:rPr>
              <a:t>only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small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sections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Never </a:t>
            </a:r>
            <a:r>
              <a:rPr lang="de-DE" dirty="0" err="1">
                <a:solidFill>
                  <a:prstClr val="black"/>
                </a:solidFill>
              </a:rPr>
              <a:t>fire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events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when</a:t>
            </a:r>
            <a:r>
              <a:rPr lang="de-DE" dirty="0">
                <a:solidFill>
                  <a:prstClr val="black"/>
                </a:solidFill>
              </a:rPr>
              <a:t> still </a:t>
            </a:r>
            <a:r>
              <a:rPr lang="de-DE" dirty="0" err="1">
                <a:solidFill>
                  <a:prstClr val="black"/>
                </a:solidFill>
              </a:rPr>
              <a:t>holding</a:t>
            </a:r>
            <a:r>
              <a:rPr lang="de-DE" dirty="0">
                <a:solidFill>
                  <a:prstClr val="black"/>
                </a:solidFill>
              </a:rPr>
              <a:t> a lock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Design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safe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classes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with</a:t>
            </a:r>
            <a:r>
              <a:rPr lang="de-DE" dirty="0">
                <a:solidFill>
                  <a:prstClr val="black"/>
                </a:solidFill>
              </a:rPr>
              <a:t> an proper API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GetXXX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may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return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outdated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state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Use </a:t>
            </a:r>
            <a:r>
              <a:rPr lang="de-DE" dirty="0" err="1">
                <a:solidFill>
                  <a:prstClr val="black"/>
                </a:solidFill>
              </a:rPr>
              <a:t>immutable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data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structurs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2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Race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Conditions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Atomic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access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visibility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Nested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locks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/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Exercise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Queue / Dispatcher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deadlock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42874" y="1087082"/>
            <a:ext cx="6804498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Longer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operations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should</a:t>
            </a:r>
            <a:r>
              <a:rPr lang="de-DE" dirty="0">
                <a:solidFill>
                  <a:prstClr val="black"/>
                </a:solidFill>
              </a:rPr>
              <a:t> not </a:t>
            </a:r>
            <a:r>
              <a:rPr lang="de-DE" dirty="0" err="1">
                <a:solidFill>
                  <a:prstClr val="black"/>
                </a:solidFill>
              </a:rPr>
              <a:t>run</a:t>
            </a:r>
            <a:r>
              <a:rPr lang="de-DE" dirty="0">
                <a:solidFill>
                  <a:prstClr val="black"/>
                </a:solidFill>
              </a:rPr>
              <a:t> in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UI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r>
              <a:rPr lang="de-DE" dirty="0">
                <a:solidFill>
                  <a:prstClr val="black"/>
                </a:solidFill>
              </a:rPr>
              <a:t>. </a:t>
            </a:r>
            <a:r>
              <a:rPr lang="de-DE" dirty="0" err="1">
                <a:solidFill>
                  <a:prstClr val="black"/>
                </a:solidFill>
              </a:rPr>
              <a:t>While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operation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runs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messages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are</a:t>
            </a:r>
            <a:r>
              <a:rPr lang="de-DE" dirty="0">
                <a:solidFill>
                  <a:prstClr val="black"/>
                </a:solidFill>
              </a:rPr>
              <a:t> not </a:t>
            </a:r>
            <a:r>
              <a:rPr lang="de-DE" dirty="0" err="1">
                <a:solidFill>
                  <a:prstClr val="black"/>
                </a:solidFill>
              </a:rPr>
              <a:t>processed</a:t>
            </a:r>
            <a:r>
              <a:rPr lang="de-DE" dirty="0">
                <a:solidFill>
                  <a:prstClr val="black"/>
                </a:solidFill>
              </a:rPr>
              <a:t>!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Longer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operations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executed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background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operation</a:t>
            </a:r>
            <a:r>
              <a:rPr lang="de-DE" dirty="0">
                <a:solidFill>
                  <a:prstClr val="black"/>
                </a:solidFill>
              </a:rPr>
              <a:t> in a different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Deadlocks </a:t>
            </a:r>
            <a:r>
              <a:rPr lang="de-DE" dirty="0" err="1">
                <a:solidFill>
                  <a:prstClr val="black"/>
                </a:solidFill>
              </a:rPr>
              <a:t>often</a:t>
            </a:r>
            <a:r>
              <a:rPr lang="de-DE" dirty="0">
                <a:solidFill>
                  <a:prstClr val="black"/>
                </a:solidFill>
              </a:rPr>
              <a:t> happen </a:t>
            </a:r>
            <a:r>
              <a:rPr lang="de-DE" dirty="0" err="1">
                <a:solidFill>
                  <a:prstClr val="black"/>
                </a:solidFill>
              </a:rPr>
              <a:t>when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these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background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operations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finished</a:t>
            </a:r>
            <a:r>
              <a:rPr lang="de-DE" dirty="0">
                <a:solidFill>
                  <a:prstClr val="black"/>
                </a:solidFill>
              </a:rPr>
              <a:t> 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>
                <a:solidFill>
                  <a:prstClr val="black"/>
                </a:solidFill>
              </a:rPr>
              <a:t>and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result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is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given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UI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display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2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4F21E-2EEF-4D65-AF2D-94E0599AB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0A487E-CD6F-4A8C-9039-E40BFDF9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QueUES</a:t>
            </a:r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E6E2505-C8CB-4FA4-93B2-C6E72614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08" y="843648"/>
            <a:ext cx="5925285" cy="3997146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04B789-E98D-4B01-AFF0-E542CCFF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63" y="835743"/>
            <a:ext cx="5925284" cy="399714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806B26E-0426-4E64-AAFB-B42739E75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439" y="853270"/>
            <a:ext cx="5911022" cy="398752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2807E51-CF56-4803-B8FC-09E6CF8A7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095" y="840676"/>
            <a:ext cx="5911021" cy="3987524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7D8FC1-A57D-47F4-9BEF-D454BD14B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853" y="839874"/>
            <a:ext cx="5923567" cy="3995987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9FE2A3-C2A1-4878-BCFD-B6E3CF81F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54" y="810135"/>
            <a:ext cx="5923568" cy="3995988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71D527-D5A8-4399-85BF-DB70DC725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18" y="805202"/>
            <a:ext cx="5925284" cy="39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C2C048-388B-4884-BD35-3F4E5CD406AF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1619672" y="933449"/>
            <a:ext cx="5137931" cy="3836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BA7F4-2096-4A86-8B1B-48AD8B5D48D2}"/>
              </a:ext>
            </a:extLst>
          </p:cNvPr>
          <p:cNvPicPr>
            <a:picLocks noChangeAspect="1"/>
          </p:cNvPicPr>
          <p:nvPr/>
        </p:nvPicPr>
        <p:blipFill>
          <a:blip r:embed="rId5" r:link="rId6"/>
          <a:srcRect/>
          <a:stretch>
            <a:fillRect/>
          </a:stretch>
        </p:blipFill>
        <p:spPr>
          <a:xfrm>
            <a:off x="1615736" y="923169"/>
            <a:ext cx="5141868" cy="3839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1E182-9A67-403F-905F-9A843433AC9C}"/>
              </a:ext>
            </a:extLst>
          </p:cNvPr>
          <p:cNvPicPr>
            <a:picLocks noChangeAspect="1"/>
          </p:cNvPicPr>
          <p:nvPr/>
        </p:nvPicPr>
        <p:blipFill>
          <a:blip r:embed="rId7" r:link="rId8"/>
          <a:srcRect/>
          <a:stretch>
            <a:fillRect/>
          </a:stretch>
        </p:blipFill>
        <p:spPr>
          <a:xfrm>
            <a:off x="1619672" y="924638"/>
            <a:ext cx="5137932" cy="383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FFA01-3C9A-46BD-BAF8-9A10A77167E2}"/>
              </a:ext>
            </a:extLst>
          </p:cNvPr>
          <p:cNvPicPr>
            <a:picLocks noChangeAspect="1"/>
          </p:cNvPicPr>
          <p:nvPr/>
        </p:nvPicPr>
        <p:blipFill>
          <a:blip r:embed="rId9" r:link="rId10"/>
          <a:srcRect/>
          <a:stretch>
            <a:fillRect/>
          </a:stretch>
        </p:blipFill>
        <p:spPr>
          <a:xfrm>
            <a:off x="1619673" y="924639"/>
            <a:ext cx="5137931" cy="38362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B23BC-2F16-4B84-BE08-D6710EB05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fld id="{B1CECB9D-DB36-4911-8D16-802F277BF7AF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A7AA5D-0F4E-42F8-A305-BAD0F7C4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C62D-5F29-477F-9BD6-4A91715E3A72}"/>
              </a:ext>
            </a:extLst>
          </p:cNvPr>
          <p:cNvSpPr txBox="1"/>
          <p:nvPr/>
        </p:nvSpPr>
        <p:spPr bwMode="gray">
          <a:xfrm>
            <a:off x="6876256" y="3291830"/>
            <a:ext cx="1656184" cy="113042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enqueue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UI 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lang="de-DE" sz="1200" dirty="0">
              <a:solidFill>
                <a:srgbClr val="FF0000"/>
              </a:solidFill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200" b="0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Dispatcher.BeginInvoke</a:t>
            </a:r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lang="de-DE" sz="1200" dirty="0" err="1">
                <a:solidFill>
                  <a:srgbClr val="FF0000"/>
                </a:solidFill>
              </a:rPr>
              <a:t>Dispatcher.Invoke</a:t>
            </a:r>
            <a:endParaRPr kumimoji="0" lang="en-US" sz="1200" b="0" i="0" u="none" strike="noStrike" kern="1200" cap="none" spc="0" normalizeH="0" baseline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577033-E3B4-3382-EBA4-F978AA1F0900}"/>
              </a:ext>
            </a:extLst>
          </p:cNvPr>
          <p:cNvSpPr/>
          <p:nvPr/>
        </p:nvSpPr>
        <p:spPr bwMode="gray">
          <a:xfrm>
            <a:off x="1943754" y="1581423"/>
            <a:ext cx="792088" cy="27024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FFFE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de-DE" sz="1200" b="1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A06F5B-03DA-C186-1164-900E56D7996B}"/>
              </a:ext>
            </a:extLst>
          </p:cNvPr>
          <p:cNvSpPr/>
          <p:nvPr/>
        </p:nvSpPr>
        <p:spPr bwMode="gray">
          <a:xfrm>
            <a:off x="1676037" y="1671139"/>
            <a:ext cx="706537" cy="457096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FFFE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de-DE" sz="1200" b="1" dirty="0" err="1"/>
          </a:p>
        </p:txBody>
      </p:sp>
    </p:spTree>
    <p:extLst>
      <p:ext uri="{BB962C8B-B14F-4D97-AF65-F5344CB8AC3E}">
        <p14:creationId xmlns:p14="http://schemas.microsoft.com/office/powerpoint/2010/main" val="26991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br>
              <a:rPr lang="de-DE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755576" y="1900247"/>
            <a:ext cx="6696744" cy="122413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3600" b="1" dirty="0">
                <a:solidFill>
                  <a:prstClr val="black"/>
                </a:solidFill>
              </a:rPr>
              <a:t>Demo – </a:t>
            </a:r>
            <a:r>
              <a:rPr lang="de-DE" sz="3600" b="1" dirty="0"/>
              <a:t>Dispatcher / </a:t>
            </a:r>
            <a:br>
              <a:rPr lang="de-DE" sz="3600" b="1" dirty="0"/>
            </a:br>
            <a:r>
              <a:rPr lang="de-DE" sz="3600" b="1" dirty="0"/>
              <a:t>Message Queue Deadlock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4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 - The </a:t>
            </a:r>
            <a:r>
              <a:rPr lang="de-DE" dirty="0"/>
              <a:t>Dispatcher </a:t>
            </a:r>
            <a:r>
              <a:rPr lang="de-DE" dirty="0" err="1"/>
              <a:t>deadlock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31798" y="1276784"/>
            <a:ext cx="6804498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fix </a:t>
            </a: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waiting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blocking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UI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BeginInvoke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fastest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way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But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BeginInvoke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</a:t>
            </a:r>
            <a:b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a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workaround</a:t>
            </a:r>
            <a:r>
              <a:rPr lang="de-DE" dirty="0">
                <a:solidFill>
                  <a:prstClr val="black"/>
                </a:solidFill>
              </a:rPr>
              <a:t>. </a:t>
            </a:r>
            <a:r>
              <a:rPr lang="de-DE" dirty="0" err="1">
                <a:solidFill>
                  <a:prstClr val="black"/>
                </a:solidFill>
              </a:rPr>
              <a:t>We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can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structure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code </a:t>
            </a:r>
            <a:r>
              <a:rPr lang="de-DE" dirty="0" err="1">
                <a:solidFill>
                  <a:prstClr val="black"/>
                </a:solidFill>
              </a:rPr>
              <a:t>often</a:t>
            </a:r>
            <a:r>
              <a:rPr lang="de-DE" dirty="0">
                <a:solidFill>
                  <a:prstClr val="black"/>
                </a:solidFill>
              </a:rPr>
              <a:t> in a </a:t>
            </a:r>
            <a:r>
              <a:rPr lang="de-DE" dirty="0" err="1">
                <a:solidFill>
                  <a:prstClr val="black"/>
                </a:solidFill>
              </a:rPr>
              <a:t>better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ways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When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using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async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await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Parallel Tasks </a:t>
            </a:r>
            <a:r>
              <a:rPr lang="de-DE" dirty="0" err="1">
                <a:solidFill>
                  <a:prstClr val="black"/>
                </a:solidFill>
              </a:rPr>
              <a:t>Window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is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helpful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0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Race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Conditions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Atomic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access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visibility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Nested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locks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Exercise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0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3F712-2BA3-44C8-905A-DD1098E9F896}"/>
              </a:ext>
            </a:extLst>
          </p:cNvPr>
          <p:cNvSpPr txBox="1"/>
          <p:nvPr/>
        </p:nvSpPr>
        <p:spPr bwMode="gray">
          <a:xfrm>
            <a:off x="611560" y="1959682"/>
            <a:ext cx="6696744" cy="122413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3600" b="1" dirty="0" err="1">
                <a:solidFill>
                  <a:prstClr val="black"/>
                </a:solidFill>
              </a:rPr>
              <a:t>Exercise</a:t>
            </a:r>
            <a:r>
              <a:rPr lang="de-DE" sz="3600" b="1" dirty="0">
                <a:solidFill>
                  <a:prstClr val="black"/>
                </a:solidFill>
              </a:rPr>
              <a:t> –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3600" b="1" dirty="0">
                <a:solidFill>
                  <a:prstClr val="black"/>
                </a:solidFill>
              </a:rPr>
              <a:t>Find and fix </a:t>
            </a:r>
            <a:r>
              <a:rPr lang="de-DE" sz="3600" b="1" dirty="0" err="1">
                <a:solidFill>
                  <a:prstClr val="black"/>
                </a:solidFill>
              </a:rPr>
              <a:t>the</a:t>
            </a:r>
            <a:r>
              <a:rPr lang="de-DE" sz="3600" b="1" dirty="0">
                <a:solidFill>
                  <a:prstClr val="black"/>
                </a:solidFill>
              </a:rPr>
              <a:t> </a:t>
            </a:r>
            <a:r>
              <a:rPr lang="de-DE" sz="3600" b="1" dirty="0" err="1">
                <a:solidFill>
                  <a:prstClr val="black"/>
                </a:solidFill>
              </a:rPr>
              <a:t>deadlock</a:t>
            </a:r>
            <a:endParaRPr lang="de-DE" sz="4000" b="1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2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93DAC-663E-4B91-B431-54C1C7190568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971601" y="811915"/>
            <a:ext cx="6120680" cy="40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Atomic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access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visibility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Nested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locks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Exercise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0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01 - Fix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B77C9-C457-4FE0-90E5-0F3F440F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1167" y="862784"/>
            <a:ext cx="6715175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42873" y="1087082"/>
            <a:ext cx="8268925" cy="256478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BeginInvoke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>
                <a:solidFill>
                  <a:prstClr val="black"/>
                </a:solidFill>
              </a:rPr>
              <a:t>Simple but </a:t>
            </a:r>
            <a:r>
              <a:rPr lang="de-DE" dirty="0" err="1">
                <a:solidFill>
                  <a:prstClr val="black"/>
                </a:solidFill>
              </a:rPr>
              <a:t>often</a:t>
            </a:r>
            <a:r>
              <a:rPr lang="de-DE" dirty="0">
                <a:solidFill>
                  <a:prstClr val="black"/>
                </a:solidFill>
              </a:rPr>
              <a:t> not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best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solution</a:t>
            </a:r>
            <a:r>
              <a:rPr lang="de-DE" dirty="0">
                <a:solidFill>
                  <a:prstClr val="black"/>
                </a:solidFill>
              </a:rPr>
              <a:t>. Can </a:t>
            </a:r>
            <a:r>
              <a:rPr lang="de-DE" dirty="0" err="1">
                <a:solidFill>
                  <a:prstClr val="black"/>
                </a:solidFill>
              </a:rPr>
              <a:t>have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unwanted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side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effects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Fire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event</a:t>
            </a:r>
            <a:r>
              <a:rPr lang="de-DE" dirty="0">
                <a:solidFill>
                  <a:prstClr val="black"/>
                </a:solidFill>
              </a:rPr>
              <a:t> outside lock.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Pass </a:t>
            </a:r>
            <a:r>
              <a:rPr lang="de-DE" dirty="0" err="1">
                <a:solidFill>
                  <a:prstClr val="black"/>
                </a:solidFill>
              </a:rPr>
              <a:t>data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that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belongs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event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event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argument</a:t>
            </a:r>
            <a:r>
              <a:rPr lang="de-DE" dirty="0">
                <a:solidFill>
                  <a:prstClr val="black"/>
                </a:solidFill>
              </a:rPr>
              <a:t>. Pass </a:t>
            </a:r>
            <a:r>
              <a:rPr lang="de-DE" dirty="0" err="1">
                <a:solidFill>
                  <a:prstClr val="black"/>
                </a:solidFill>
              </a:rPr>
              <a:t>copy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of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data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Assumtion </a:t>
            </a:r>
            <a:r>
              <a:rPr lang="de-DE" dirty="0" err="1">
                <a:solidFill>
                  <a:prstClr val="black"/>
                </a:solidFill>
              </a:rPr>
              <a:t>that</a:t>
            </a:r>
            <a:r>
              <a:rPr lang="de-DE" dirty="0">
                <a:solidFill>
                  <a:prstClr val="black"/>
                </a:solidFill>
              </a:rPr>
              <a:t> WPF </a:t>
            </a:r>
            <a:r>
              <a:rPr lang="de-DE" dirty="0" err="1">
                <a:solidFill>
                  <a:prstClr val="black"/>
                </a:solidFill>
              </a:rPr>
              <a:t>PropertyChanged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event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has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happen in UI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dirty="0" err="1">
                <a:solidFill>
                  <a:prstClr val="black"/>
                </a:solidFill>
              </a:rPr>
              <a:t>is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wrong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42873" y="1087082"/>
            <a:ext cx="8268925" cy="256478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3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lock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40DE3-DE9C-4151-BBD3-05B935D58C91}"/>
              </a:ext>
            </a:extLst>
          </p:cNvPr>
          <p:cNvSpPr txBox="1"/>
          <p:nvPr/>
        </p:nvSpPr>
        <p:spPr bwMode="gray">
          <a:xfrm>
            <a:off x="431798" y="1060171"/>
            <a:ext cx="6660481" cy="302315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lock Information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locked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de-DE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itself</a:t>
            </a:r>
            <a:endParaRPr kumimoji="0" lang="en-US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58A462-FAFA-4D73-AA81-11E91AC0092B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636256" y="1492575"/>
            <a:ext cx="8230512" cy="3023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172D39-B4B3-47C0-AB40-E6DE9F82B95D}"/>
              </a:ext>
            </a:extLst>
          </p:cNvPr>
          <p:cNvSpPr txBox="1"/>
          <p:nvPr/>
        </p:nvSpPr>
        <p:spPr bwMode="gray">
          <a:xfrm>
            <a:off x="431799" y="4732006"/>
            <a:ext cx="5904656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11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Source: </a:t>
            </a:r>
            <a:r>
              <a:rPr kumimoji="0" lang="de-DE" sz="11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Pluralsight</a:t>
            </a:r>
            <a:r>
              <a:rPr kumimoji="0" lang="de-DE" sz="11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de-DE" sz="11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</a:t>
            </a:r>
            <a:r>
              <a:rPr kumimoji="0" lang="de-DE" sz="11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Debuggin</a:t>
            </a:r>
            <a:r>
              <a:rPr lang="de-DE" sz="1100" dirty="0">
                <a:solidFill>
                  <a:prstClr val="black"/>
                </a:solidFill>
              </a:rPr>
              <a:t>g in .NET</a:t>
            </a: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7031A-B3E1-423C-AFC6-E5CD723CB9A5}"/>
              </a:ext>
            </a:extLst>
          </p:cNvPr>
          <p:cNvSpPr txBox="1"/>
          <p:nvPr/>
        </p:nvSpPr>
        <p:spPr bwMode="gray">
          <a:xfrm rot="20076844">
            <a:off x="1762641" y="2450921"/>
            <a:ext cx="4599887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sz="3200" b="1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de-DE" sz="32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Visual Studio 2019 16.5</a:t>
            </a:r>
            <a:endParaRPr kumimoji="0" lang="en-US" sz="3200" b="1" i="0" u="none" strike="noStrike" kern="1200" cap="none" spc="0" normalizeH="0" baseline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– More </a:t>
            </a:r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B1B38-41E9-4153-91EA-B4AEDE7C5996}"/>
              </a:ext>
            </a:extLst>
          </p:cNvPr>
          <p:cNvSpPr txBox="1"/>
          <p:nvPr/>
        </p:nvSpPr>
        <p:spPr bwMode="gray">
          <a:xfrm>
            <a:off x="370694" y="896695"/>
            <a:ext cx="4824208" cy="2583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„Check</a:t>
            </a:r>
            <a:r>
              <a:rPr kumimoji="0" lang="de-DE" sz="16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de-DE" sz="16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</a:t>
            </a:r>
            <a:endParaRPr kumimoji="0" lang="de-DE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7282-3135-4CA5-9E44-155DFA6A945E}"/>
              </a:ext>
            </a:extLst>
          </p:cNvPr>
          <p:cNvSpPr txBox="1"/>
          <p:nvPr/>
        </p:nvSpPr>
        <p:spPr bwMode="gray">
          <a:xfrm>
            <a:off x="575556" y="1399198"/>
            <a:ext cx="47273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latin typeface="Consolas" panose="020B0609020204030204" pitchFamily="49" charset="0"/>
              </a:rPr>
              <a:t>_instance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latin typeface="Consolas" panose="020B0609020204030204" pitchFamily="49" charset="0"/>
              </a:rPr>
              <a:t>_instance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Singleton();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28404-635C-48CB-9C19-FADD869E09EB}"/>
              </a:ext>
            </a:extLst>
          </p:cNvPr>
          <p:cNvSpPr txBox="1"/>
          <p:nvPr/>
        </p:nvSpPr>
        <p:spPr bwMode="gray">
          <a:xfrm>
            <a:off x="568156" y="2635141"/>
            <a:ext cx="47273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using (_lock)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latin typeface="Consolas" panose="020B0609020204030204" pitchFamily="49" charset="0"/>
              </a:rPr>
              <a:t>_instance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_instance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Singleton();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de-DE" sz="1200" b="1" i="0" u="none" strike="noStrike" kern="1200" cap="none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47443-99FB-4F28-A66F-2BAAE6CC69DA}"/>
              </a:ext>
            </a:extLst>
          </p:cNvPr>
          <p:cNvSpPr txBox="1"/>
          <p:nvPr/>
        </p:nvSpPr>
        <p:spPr bwMode="gray">
          <a:xfrm>
            <a:off x="442874" y="1087082"/>
            <a:ext cx="6804498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Aquire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nested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locks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always</a:t>
            </a:r>
            <a:r>
              <a:rPr lang="de-DE" dirty="0">
                <a:solidFill>
                  <a:prstClr val="black"/>
                </a:solidFill>
              </a:rPr>
              <a:t> in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same </a:t>
            </a:r>
            <a:r>
              <a:rPr lang="de-DE" dirty="0" err="1">
                <a:solidFill>
                  <a:prstClr val="black"/>
                </a:solidFill>
              </a:rPr>
              <a:t>order</a:t>
            </a:r>
            <a:r>
              <a:rPr lang="de-DE" dirty="0">
                <a:solidFill>
                  <a:prstClr val="black"/>
                </a:solidFill>
              </a:rPr>
              <a:t> (</a:t>
            </a:r>
            <a:r>
              <a:rPr lang="de-DE" dirty="0" err="1">
                <a:solidFill>
                  <a:prstClr val="black"/>
                </a:solidFill>
              </a:rPr>
              <a:t>Nested</a:t>
            </a:r>
            <a:r>
              <a:rPr lang="de-DE" dirty="0">
                <a:solidFill>
                  <a:prstClr val="black"/>
                </a:solidFill>
              </a:rPr>
              <a:t> Locks Pattern)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 err="1">
                <a:solidFill>
                  <a:prstClr val="black"/>
                </a:solidFill>
              </a:rPr>
              <a:t>Give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unique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names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identify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them</a:t>
            </a:r>
            <a:r>
              <a:rPr lang="de-DE" dirty="0">
                <a:solidFill>
                  <a:prstClr val="black"/>
                </a:solidFill>
              </a:rPr>
              <a:t> in </a:t>
            </a:r>
            <a:r>
              <a:rPr lang="de-DE" dirty="0" err="1">
                <a:solidFill>
                  <a:prstClr val="black"/>
                </a:solidFill>
              </a:rPr>
              <a:t>threads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window</a:t>
            </a: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Lock </a:t>
            </a:r>
            <a:r>
              <a:rPr lang="de-DE" dirty="0" err="1">
                <a:solidFill>
                  <a:prstClr val="black"/>
                </a:solidFill>
              </a:rPr>
              <a:t>only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small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sections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b="1" dirty="0">
                <a:solidFill>
                  <a:prstClr val="black"/>
                </a:solidFill>
              </a:rPr>
              <a:t>Never </a:t>
            </a:r>
            <a:r>
              <a:rPr lang="de-DE" b="1" dirty="0" err="1">
                <a:solidFill>
                  <a:prstClr val="black"/>
                </a:solidFill>
              </a:rPr>
              <a:t>fire</a:t>
            </a:r>
            <a:r>
              <a:rPr lang="de-DE" b="1" dirty="0">
                <a:solidFill>
                  <a:prstClr val="black"/>
                </a:solidFill>
              </a:rPr>
              <a:t> </a:t>
            </a:r>
            <a:r>
              <a:rPr lang="de-DE" b="1" dirty="0" err="1">
                <a:solidFill>
                  <a:prstClr val="black"/>
                </a:solidFill>
              </a:rPr>
              <a:t>events</a:t>
            </a:r>
            <a:r>
              <a:rPr lang="de-DE" b="1" dirty="0">
                <a:solidFill>
                  <a:prstClr val="black"/>
                </a:solidFill>
              </a:rPr>
              <a:t> </a:t>
            </a:r>
            <a:r>
              <a:rPr lang="de-DE" b="1" dirty="0" err="1">
                <a:solidFill>
                  <a:prstClr val="black"/>
                </a:solidFill>
              </a:rPr>
              <a:t>when</a:t>
            </a:r>
            <a:r>
              <a:rPr lang="de-DE" b="1" dirty="0">
                <a:solidFill>
                  <a:prstClr val="black"/>
                </a:solidFill>
              </a:rPr>
              <a:t> still </a:t>
            </a:r>
            <a:r>
              <a:rPr lang="de-DE" b="1" dirty="0" err="1">
                <a:solidFill>
                  <a:prstClr val="black"/>
                </a:solidFill>
              </a:rPr>
              <a:t>holding</a:t>
            </a:r>
            <a:r>
              <a:rPr lang="de-DE" b="1" dirty="0">
                <a:solidFill>
                  <a:prstClr val="black"/>
                </a:solidFill>
              </a:rPr>
              <a:t> a lock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lang="de-DE" dirty="0">
                <a:solidFill>
                  <a:prstClr val="black"/>
                </a:solidFill>
              </a:rPr>
              <a:t>Design </a:t>
            </a:r>
            <a:r>
              <a:rPr lang="de-DE" dirty="0" err="1">
                <a:solidFill>
                  <a:prstClr val="black"/>
                </a:solidFill>
              </a:rPr>
              <a:t>thread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safe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classes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with</a:t>
            </a:r>
            <a:r>
              <a:rPr lang="de-DE" dirty="0">
                <a:solidFill>
                  <a:prstClr val="black"/>
                </a:solidFill>
              </a:rPr>
              <a:t> an proper API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GetXXX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may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return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outdated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state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Use </a:t>
            </a:r>
            <a:r>
              <a:rPr lang="de-DE" dirty="0" err="1">
                <a:solidFill>
                  <a:prstClr val="black"/>
                </a:solidFill>
              </a:rPr>
              <a:t>immutable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data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structures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de-DE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9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– More </a:t>
            </a:r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B1B38-41E9-4153-91EA-B4AEDE7C5996}"/>
              </a:ext>
            </a:extLst>
          </p:cNvPr>
          <p:cNvSpPr txBox="1"/>
          <p:nvPr/>
        </p:nvSpPr>
        <p:spPr bwMode="gray">
          <a:xfrm>
            <a:off x="343303" y="843871"/>
            <a:ext cx="4824208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de-DE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7282-3135-4CA5-9E44-155DFA6A945E}"/>
              </a:ext>
            </a:extLst>
          </p:cNvPr>
          <p:cNvSpPr txBox="1"/>
          <p:nvPr/>
        </p:nvSpPr>
        <p:spPr bwMode="gray">
          <a:xfrm>
            <a:off x="435976" y="1142414"/>
            <a:ext cx="47273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Obj.Calculate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WriteToLogFile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(result)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57616-D504-4C09-8E6A-0EED1689B653}"/>
              </a:ext>
            </a:extLst>
          </p:cNvPr>
          <p:cNvSpPr txBox="1"/>
          <p:nvPr/>
        </p:nvSpPr>
        <p:spPr bwMode="gray">
          <a:xfrm>
            <a:off x="440153" y="2461300"/>
            <a:ext cx="47273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Rewrite the interface to be more thread friendly. Calculate has to be thread safe itself.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Obj.Calculate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46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5C140B-97CB-4018-A0F1-EA03E12E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79636"/>
            <a:ext cx="3370633" cy="3592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kumimoji="0" lang="de-DE" sz="18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Race</a:t>
            </a:r>
            <a:r>
              <a:rPr kumimoji="0" lang="de-DE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Conditions</a:t>
            </a:r>
            <a:br>
              <a:rPr kumimoji="0" lang="de-DE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B1B38-41E9-4153-91EA-B4AEDE7C5996}"/>
              </a:ext>
            </a:extLst>
          </p:cNvPr>
          <p:cNvSpPr txBox="1"/>
          <p:nvPr/>
        </p:nvSpPr>
        <p:spPr bwMode="gray">
          <a:xfrm>
            <a:off x="3131840" y="530282"/>
            <a:ext cx="5040560" cy="251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b="1" dirty="0"/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b="1" dirty="0"/>
          </a:p>
          <a:p>
            <a:pPr lvl="1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“A race condition is a condition of a   program where its output  depends on relative timing of multiple threads.”</a:t>
            </a:r>
          </a:p>
          <a:p>
            <a:pPr lvl="1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600" dirty="0">
              <a:solidFill>
                <a:prstClr val="black"/>
              </a:solidFill>
            </a:endParaRPr>
          </a:p>
          <a:p>
            <a:pPr lvl="1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600" dirty="0">
                <a:solidFill>
                  <a:prstClr val="black"/>
                </a:solidFill>
              </a:rPr>
              <a:t>This </a:t>
            </a:r>
            <a:r>
              <a:rPr lang="de-DE" sz="1600">
                <a:solidFill>
                  <a:prstClr val="black"/>
                </a:solidFill>
              </a:rPr>
              <a:t>often </a:t>
            </a:r>
            <a:r>
              <a:rPr lang="de-DE" sz="1600" dirty="0" err="1">
                <a:solidFill>
                  <a:prstClr val="black"/>
                </a:solidFill>
              </a:rPr>
              <a:t>causes</a:t>
            </a:r>
            <a:r>
              <a:rPr lang="de-DE" sz="1600" dirty="0">
                <a:solidFill>
                  <a:prstClr val="black"/>
                </a:solidFill>
              </a:rPr>
              <a:t> so </a:t>
            </a:r>
            <a:r>
              <a:rPr lang="de-DE" sz="1600" dirty="0" err="1">
                <a:solidFill>
                  <a:prstClr val="black"/>
                </a:solidFill>
              </a:rPr>
              <a:t>called</a:t>
            </a:r>
            <a:r>
              <a:rPr lang="de-DE" sz="1600" dirty="0">
                <a:solidFill>
                  <a:prstClr val="black"/>
                </a:solidFill>
              </a:rPr>
              <a:t> „</a:t>
            </a:r>
            <a:r>
              <a:rPr lang="de-DE" sz="1600" dirty="0" err="1">
                <a:solidFill>
                  <a:prstClr val="black"/>
                </a:solidFill>
              </a:rPr>
              <a:t>Heisenbugs</a:t>
            </a:r>
            <a:r>
              <a:rPr lang="de-DE" sz="1600" dirty="0">
                <a:solidFill>
                  <a:prstClr val="black"/>
                </a:solidFill>
              </a:rPr>
              <a:t>“</a:t>
            </a: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5E7FE-05D7-4B26-A615-3C3B917DE365}"/>
              </a:ext>
            </a:extLst>
          </p:cNvPr>
          <p:cNvSpPr txBox="1"/>
          <p:nvPr/>
        </p:nvSpPr>
        <p:spPr bwMode="gray">
          <a:xfrm>
            <a:off x="367416" y="4626972"/>
            <a:ext cx="914400" cy="64425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– Banking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AF023-CF4E-4C5D-BCC3-54414A0D79A1}"/>
              </a:ext>
            </a:extLst>
          </p:cNvPr>
          <p:cNvSpPr txBox="1"/>
          <p:nvPr/>
        </p:nvSpPr>
        <p:spPr bwMode="gray">
          <a:xfrm>
            <a:off x="431799" y="2447947"/>
            <a:ext cx="84606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amount, Account source, Account target)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amount)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-= 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DA234-FF40-46E9-B85B-F343EA644783}"/>
              </a:ext>
            </a:extLst>
          </p:cNvPr>
          <p:cNvSpPr txBox="1"/>
          <p:nvPr/>
        </p:nvSpPr>
        <p:spPr bwMode="gray">
          <a:xfrm>
            <a:off x="431799" y="1073968"/>
            <a:ext cx="6300441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(100, source, target);</a:t>
            </a: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B3495-829A-467C-BCEF-39A28B67D8A1}"/>
              </a:ext>
            </a:extLst>
          </p:cNvPr>
          <p:cNvSpPr txBox="1"/>
          <p:nvPr/>
        </p:nvSpPr>
        <p:spPr bwMode="gray">
          <a:xfrm>
            <a:off x="4788024" y="3114131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r>
              <a:rPr kumimoji="0" lang="de-DE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„Check-</a:t>
            </a:r>
            <a:r>
              <a:rPr kumimoji="0" lang="de-DE" b="1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lang="de-DE" b="1" dirty="0">
                <a:solidFill>
                  <a:srgbClr val="FF0000"/>
                </a:solidFill>
              </a:rPr>
              <a:t>-Act“ Pattern</a:t>
            </a:r>
            <a:endParaRPr kumimoji="0" lang="en-US" b="1" i="0" u="none" strike="noStrike" kern="1200" cap="none" spc="0" normalizeH="0" baseline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9F10B5B-7F06-4D50-93E8-DEF7A5C329E1}"/>
              </a:ext>
            </a:extLst>
          </p:cNvPr>
          <p:cNvSpPr/>
          <p:nvPr/>
        </p:nvSpPr>
        <p:spPr bwMode="gray">
          <a:xfrm rot="10800000">
            <a:off x="3876587" y="2787774"/>
            <a:ext cx="504056" cy="914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223235" y="105958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lang="de-DE" sz="1600" dirty="0">
              <a:solidFill>
                <a:prstClr val="black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67289-B8A8-428B-8B79-2CD0CE33ADD5}"/>
              </a:ext>
            </a:extLst>
          </p:cNvPr>
          <p:cNvSpPr txBox="1"/>
          <p:nvPr/>
        </p:nvSpPr>
        <p:spPr bwMode="gray">
          <a:xfrm>
            <a:off x="324490" y="3499479"/>
            <a:ext cx="74691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prstClr val="black"/>
                </a:solidFill>
              </a:rPr>
              <a:t>Short </a:t>
            </a:r>
            <a:r>
              <a:rPr lang="de-DE" sz="1600" b="1" dirty="0" err="1">
                <a:solidFill>
                  <a:prstClr val="black"/>
                </a:solidFill>
              </a:rPr>
              <a:t>version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(_lock)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// Code inside here can only be executed only by one thread at a time.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Other threads must wait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67641-B8A1-47FB-87F5-11D3E168B4D1}"/>
              </a:ext>
            </a:extLst>
          </p:cNvPr>
          <p:cNvSpPr txBox="1"/>
          <p:nvPr/>
        </p:nvSpPr>
        <p:spPr bwMode="gray">
          <a:xfrm>
            <a:off x="324490" y="794975"/>
            <a:ext cx="74691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prstClr val="black"/>
                </a:solidFill>
              </a:rPr>
              <a:t>Lock </a:t>
            </a:r>
            <a:r>
              <a:rPr lang="de-DE" sz="1600" b="1" dirty="0" err="1">
                <a:solidFill>
                  <a:prstClr val="black"/>
                </a:solidFill>
              </a:rPr>
              <a:t>are</a:t>
            </a:r>
            <a:r>
              <a:rPr lang="de-DE" sz="1600" b="1" dirty="0">
                <a:solidFill>
                  <a:prstClr val="black"/>
                </a:solidFill>
              </a:rPr>
              <a:t> </a:t>
            </a:r>
            <a:r>
              <a:rPr lang="de-DE" sz="1600" b="1" dirty="0" err="1">
                <a:solidFill>
                  <a:prstClr val="black"/>
                </a:solidFill>
              </a:rPr>
              <a:t>implemented</a:t>
            </a:r>
            <a:r>
              <a:rPr lang="de-DE" sz="1600" b="1" dirty="0">
                <a:solidFill>
                  <a:prstClr val="black"/>
                </a:solidFill>
              </a:rPr>
              <a:t> in C# </a:t>
            </a:r>
            <a:r>
              <a:rPr lang="de-DE" sz="1600" b="1" dirty="0" err="1">
                <a:solidFill>
                  <a:prstClr val="black"/>
                </a:solidFill>
              </a:rPr>
              <a:t>using</a:t>
            </a:r>
            <a:r>
              <a:rPr lang="de-DE" sz="1600" b="1" dirty="0">
                <a:solidFill>
                  <a:prstClr val="black"/>
                </a:solidFill>
              </a:rPr>
              <a:t> </a:t>
            </a:r>
            <a:r>
              <a:rPr lang="de-DE" sz="1600" b="1" dirty="0" err="1">
                <a:solidFill>
                  <a:prstClr val="black"/>
                </a:solidFill>
              </a:rPr>
              <a:t>the</a:t>
            </a:r>
            <a:r>
              <a:rPr lang="de-DE" sz="1600" b="1" dirty="0">
                <a:solidFill>
                  <a:prstClr val="black"/>
                </a:solidFill>
              </a:rPr>
              <a:t> Monitor </a:t>
            </a:r>
            <a:r>
              <a:rPr lang="de-DE" sz="1600" b="1" dirty="0" err="1">
                <a:solidFill>
                  <a:prstClr val="black"/>
                </a:solidFill>
              </a:rPr>
              <a:t>class</a:t>
            </a:r>
            <a:endParaRPr lang="de-DE" sz="1600" b="1" dirty="0">
              <a:solidFill>
                <a:prstClr val="black"/>
              </a:solidFill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_lock = new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Monitor.Enter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(_lock);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Code inside here can only be executed only by one thread at a time.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// Other threads must wait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Monitor.Exit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(_lock);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4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– Banking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AF023-CF4E-4C5D-BCC3-54414A0D79A1}"/>
              </a:ext>
            </a:extLst>
          </p:cNvPr>
          <p:cNvSpPr txBox="1"/>
          <p:nvPr/>
        </p:nvSpPr>
        <p:spPr bwMode="gray">
          <a:xfrm>
            <a:off x="452502" y="914866"/>
            <a:ext cx="84606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object _lock = new object();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TransferMoney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amount, Account source, Account target)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lock(_lock)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source.Balance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amount)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source.Balance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amount;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target.Balance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amount;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E60C7-66FF-4B10-9C68-238C46758CA7}"/>
              </a:ext>
            </a:extLst>
          </p:cNvPr>
          <p:cNvSpPr txBox="1"/>
          <p:nvPr/>
        </p:nvSpPr>
        <p:spPr bwMode="gray">
          <a:xfrm>
            <a:off x="452502" y="3485980"/>
            <a:ext cx="7236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Report(Account a, Account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lock (_lock)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a.Balance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B=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b.Balance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13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296172"/>
            <a:ext cx="8497442" cy="33985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B1B38-41E9-4153-91EA-B4AEDE7C5996}"/>
              </a:ext>
            </a:extLst>
          </p:cNvPr>
          <p:cNvSpPr txBox="1"/>
          <p:nvPr/>
        </p:nvSpPr>
        <p:spPr bwMode="gray">
          <a:xfrm>
            <a:off x="370694" y="896694"/>
            <a:ext cx="838154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„Read Modify Write“ 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BA2D2-48B1-4AC9-9A30-197655F3D3FA}"/>
              </a:ext>
            </a:extLst>
          </p:cNvPr>
          <p:cNvSpPr txBox="1"/>
          <p:nvPr/>
        </p:nvSpPr>
        <p:spPr bwMode="gray">
          <a:xfrm>
            <a:off x="864945" y="1565933"/>
            <a:ext cx="47273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Assume _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== 0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9EE8A-B759-43CC-8FE8-C1B5579DBB7F}"/>
              </a:ext>
            </a:extLst>
          </p:cNvPr>
          <p:cNvSpPr txBox="1"/>
          <p:nvPr/>
        </p:nvSpPr>
        <p:spPr bwMode="gray">
          <a:xfrm>
            <a:off x="467544" y="1851670"/>
            <a:ext cx="4946848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7282-3135-4CA5-9E44-155DFA6A945E}"/>
              </a:ext>
            </a:extLst>
          </p:cNvPr>
          <p:cNvSpPr txBox="1"/>
          <p:nvPr/>
        </p:nvSpPr>
        <p:spPr bwMode="gray">
          <a:xfrm>
            <a:off x="836344" y="3835908"/>
            <a:ext cx="823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</a:t>
            </a:r>
            <a:endParaRPr kumimoji="0" lang="de-DE" sz="12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251520" y="3744728"/>
            <a:ext cx="896342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322106" y="3888744"/>
            <a:ext cx="70586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BDED87B-1DF3-4D1C-836F-2ACA8D26A484}"/>
              </a:ext>
            </a:extLst>
          </p:cNvPr>
          <p:cNvSpPr/>
          <p:nvPr/>
        </p:nvSpPr>
        <p:spPr bwMode="gray">
          <a:xfrm>
            <a:off x="1695206" y="3469524"/>
            <a:ext cx="175046" cy="1189604"/>
          </a:xfrm>
          <a:prstGeom prst="rightBrace">
            <a:avLst>
              <a:gd name="adj1" fmla="val 63493"/>
              <a:gd name="adj2" fmla="val 50000"/>
            </a:avLst>
          </a:prstGeom>
          <a:ln w="158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1ABB8-03D9-4672-AE8D-E466CC81F0E4}"/>
              </a:ext>
            </a:extLst>
          </p:cNvPr>
          <p:cNvSpPr txBox="1"/>
          <p:nvPr/>
        </p:nvSpPr>
        <p:spPr bwMode="gray">
          <a:xfrm>
            <a:off x="395038" y="2802133"/>
            <a:ext cx="6240265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compiled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„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de-DE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code</a:t>
            </a:r>
          </a:p>
          <a:p>
            <a: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8E60C6-99E5-4DFD-8B53-444DC5F38849}"/>
              </a:ext>
            </a:extLst>
          </p:cNvPr>
          <p:cNvSpPr txBox="1"/>
          <p:nvPr/>
        </p:nvSpPr>
        <p:spPr bwMode="gray">
          <a:xfrm>
            <a:off x="2071137" y="3185991"/>
            <a:ext cx="190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.locals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[0] int32 _</a:t>
            </a:r>
            <a:r>
              <a:rPr lang="en-US" sz="1200" dirty="0" err="1"/>
              <a:t>i</a:t>
            </a:r>
            <a:endParaRPr lang="en-US" sz="1200" dirty="0"/>
          </a:p>
          <a:p>
            <a:r>
              <a:rPr lang="en-US" sz="1200" dirty="0"/>
              <a:t>        )</a:t>
            </a:r>
          </a:p>
          <a:p>
            <a:r>
              <a:rPr lang="en-US" sz="1200" dirty="0"/>
              <a:t>        …</a:t>
            </a:r>
          </a:p>
          <a:p>
            <a:r>
              <a:rPr lang="en-US" sz="1200" dirty="0"/>
              <a:t>        IL_0003: </a:t>
            </a:r>
            <a:r>
              <a:rPr lang="en-US" sz="1200" dirty="0">
                <a:solidFill>
                  <a:srgbClr val="0070C0"/>
                </a:solidFill>
              </a:rPr>
              <a:t>ldloc.0</a:t>
            </a:r>
          </a:p>
          <a:p>
            <a:r>
              <a:rPr lang="en-US" sz="1200" dirty="0"/>
              <a:t>        IL_0004: </a:t>
            </a:r>
            <a:r>
              <a:rPr lang="en-US" sz="1200" dirty="0">
                <a:solidFill>
                  <a:srgbClr val="0070C0"/>
                </a:solidFill>
              </a:rPr>
              <a:t>ldc.i4.1</a:t>
            </a:r>
          </a:p>
          <a:p>
            <a:r>
              <a:rPr lang="en-US" sz="1200" dirty="0"/>
              <a:t>        IL_0005: </a:t>
            </a:r>
            <a:r>
              <a:rPr lang="en-US" sz="1200" dirty="0">
                <a:solidFill>
                  <a:srgbClr val="0070C0"/>
                </a:solidFill>
              </a:rPr>
              <a:t>add</a:t>
            </a:r>
          </a:p>
          <a:p>
            <a:r>
              <a:rPr lang="en-US" sz="1200" dirty="0"/>
              <a:t>        IL_0006: </a:t>
            </a:r>
            <a:r>
              <a:rPr lang="en-US" sz="1200" dirty="0">
                <a:solidFill>
                  <a:srgbClr val="0070C0"/>
                </a:solidFill>
              </a:rPr>
              <a:t>stloc.0</a:t>
            </a:r>
          </a:p>
          <a:p>
            <a:r>
              <a:rPr lang="en-US" sz="1200" dirty="0"/>
              <a:t>        …</a:t>
            </a:r>
          </a:p>
        </p:txBody>
      </p:sp>
    </p:spTree>
    <p:extLst>
      <p:ext uri="{BB962C8B-B14F-4D97-AF65-F5344CB8AC3E}">
        <p14:creationId xmlns:p14="http://schemas.microsoft.com/office/powerpoint/2010/main" val="31333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F364-0A5B-42F1-83F4-8EFB8966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798" y="4949100"/>
            <a:ext cx="1908000" cy="194400"/>
          </a:xfrm>
        </p:spPr>
        <p:txBody>
          <a:bodyPr/>
          <a:lstStyle/>
          <a:p>
            <a:r>
              <a:rPr lang="en-US" noProof="0"/>
              <a:t>S. </a:t>
            </a:r>
            <a:fld id="{B1CECB9D-DB36-4911-8D16-802F277BF7AF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9FCCB1-2DEE-4D40-A308-1313E4E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D3DF-E55D-4E12-BA25-0AA41034E5F5}"/>
              </a:ext>
            </a:extLst>
          </p:cNvPr>
          <p:cNvSpPr txBox="1"/>
          <p:nvPr/>
        </p:nvSpPr>
        <p:spPr bwMode="gray">
          <a:xfrm>
            <a:off x="467544" y="1563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E8DD-454A-4793-8683-A16FD23DBFF6}"/>
              </a:ext>
            </a:extLst>
          </p:cNvPr>
          <p:cNvSpPr txBox="1"/>
          <p:nvPr/>
        </p:nvSpPr>
        <p:spPr bwMode="gray">
          <a:xfrm>
            <a:off x="539552" y="1707654"/>
            <a:ext cx="72008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/>
            </a:pPr>
            <a:endParaRPr kumimoji="0" lang="en-US" sz="1100" b="0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01F34-717A-49E9-A05C-18BEDC80A79D}"/>
              </a:ext>
            </a:extLst>
          </p:cNvPr>
          <p:cNvSpPr txBox="1"/>
          <p:nvPr/>
        </p:nvSpPr>
        <p:spPr bwMode="gray">
          <a:xfrm>
            <a:off x="395038" y="1059582"/>
            <a:ext cx="8497442" cy="3635134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Race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Conditions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/>
              <a:t>Atomic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visibility</a:t>
            </a:r>
            <a:endParaRPr lang="de-DE" sz="2000" dirty="0"/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Nested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locks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Deadlock: Dispatcher / Message Queue</a:t>
            </a: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de-DE" sz="2000" dirty="0" err="1">
                <a:solidFill>
                  <a:schemeClr val="bg1">
                    <a:lumMod val="75000"/>
                  </a:schemeClr>
                </a:solidFill>
              </a:rPr>
              <a:t>Exercise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de-DE" sz="2000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2000" dirty="0">
              <a:solidFill>
                <a:prstClr val="black"/>
              </a:solidFill>
            </a:endParaRPr>
          </a:p>
          <a:p>
            <a:pPr marL="628650" lvl="1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0" lang="de-DE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br>
              <a:rPr kumimoji="0" lang="de-DE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3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NNOVA_CATEGORY" val="None"/>
</p:tagLst>
</file>

<file path=ppt/theme/theme1.xml><?xml version="1.0" encoding="utf-8"?>
<a:theme xmlns:a="http://schemas.openxmlformats.org/drawingml/2006/main" name="MM_Master_DE_16-9">
  <a:themeElements>
    <a:clrScheme name="M&amp;M Software Farben">
      <a:dk1>
        <a:sysClr val="windowText" lastClr="000000"/>
      </a:dk1>
      <a:lt1>
        <a:srgbClr val="E7E9EA"/>
      </a:lt1>
      <a:dk2>
        <a:srgbClr val="B6BCC1"/>
      </a:dk2>
      <a:lt2>
        <a:srgbClr val="858F98"/>
      </a:lt2>
      <a:accent1>
        <a:srgbClr val="263F8C"/>
      </a:accent1>
      <a:accent2>
        <a:srgbClr val="858F98"/>
      </a:accent2>
      <a:accent3>
        <a:srgbClr val="FDE100"/>
      </a:accent3>
      <a:accent4>
        <a:srgbClr val="BA6A23"/>
      </a:accent4>
      <a:accent5>
        <a:srgbClr val="C9AC7A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9525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300"/>
          </a:spcBef>
          <a:spcAft>
            <a:spcPts val="300"/>
          </a:spcAft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wrap="none" lIns="0" tIns="0" rIns="0" bIns="0" rtlCol="0">
        <a:noAutofit/>
      </a:bodyPr>
      <a:lstStyle>
        <a:defPPr marR="0" algn="l" defTabSz="914400" rtl="0" eaLnBrk="1" fontAlgn="auto" latinLnBrk="0" hangingPunct="1">
          <a:lnSpc>
            <a:spcPct val="90000"/>
          </a:lnSpc>
          <a:spcBef>
            <a:spcPts val="400"/>
          </a:spcBef>
          <a:spcAft>
            <a:spcPts val="400"/>
          </a:spcAft>
          <a:tabLst/>
          <a:defRPr kumimoji="0" sz="1100" b="0" i="0" u="none" strike="noStrike" kern="1200" cap="none" spc="0" normalizeH="0" baseline="0" dirty="0" err="1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E.potx" id="{4A888610-12BB-4E40-A52F-C655CF3DAF4C}" vid="{88888974-96A8-4157-8E10-B4B2DD379926}"/>
    </a:ext>
  </a:extLst>
</a:theme>
</file>

<file path=ppt/theme/theme2.xml><?xml version="1.0" encoding="utf-8"?>
<a:theme xmlns:a="http://schemas.openxmlformats.org/drawingml/2006/main" name="Larissa">
  <a:themeElements>
    <a:clrScheme name="M&amp;M Software Farben">
      <a:dk1>
        <a:sysClr val="windowText" lastClr="000000"/>
      </a:dk1>
      <a:lt1>
        <a:srgbClr val="E7E9EA"/>
      </a:lt1>
      <a:dk2>
        <a:srgbClr val="B6BCC1"/>
      </a:dk2>
      <a:lt2>
        <a:srgbClr val="858F98"/>
      </a:lt2>
      <a:accent1>
        <a:srgbClr val="263F8C"/>
      </a:accent1>
      <a:accent2>
        <a:srgbClr val="858F98"/>
      </a:accent2>
      <a:accent3>
        <a:srgbClr val="FDE100"/>
      </a:accent3>
      <a:accent4>
        <a:srgbClr val="BA6A23"/>
      </a:accent4>
      <a:accent5>
        <a:srgbClr val="C9AC7A"/>
      </a:accent5>
      <a:accent6>
        <a:srgbClr val="0000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M&amp;M Software Farben">
      <a:dk1>
        <a:sysClr val="windowText" lastClr="000000"/>
      </a:dk1>
      <a:lt1>
        <a:srgbClr val="E7E9EA"/>
      </a:lt1>
      <a:dk2>
        <a:srgbClr val="B6BCC1"/>
      </a:dk2>
      <a:lt2>
        <a:srgbClr val="858F98"/>
      </a:lt2>
      <a:accent1>
        <a:srgbClr val="263F8C"/>
      </a:accent1>
      <a:accent2>
        <a:srgbClr val="858F98"/>
      </a:accent2>
      <a:accent3>
        <a:srgbClr val="FDE100"/>
      </a:accent3>
      <a:accent4>
        <a:srgbClr val="BA6A23"/>
      </a:accent4>
      <a:accent5>
        <a:srgbClr val="C9AC7A"/>
      </a:accent5>
      <a:accent6>
        <a:srgbClr val="0000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E96BF06A2BA4797BAB4F4C615A725|990474540" UniqueId="53cb5946-4641-4996-be4c-07a6e428c10a">
      <p:Name>Auditing</p:Name>
      <p:Description>Audits user actions on documents and list items to the Audit Log.</p:Description>
      <p:CustomData>
        <Audit>
          <Update/>
          <MoveCopy/>
          <DeleteRestore/>
        </Audit>
      </p:CustomData>
    </p:PolicyItem>
  </p:PolicyItems>
</p:Policy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637f0e1-10cb-4a3f-92a1-c88659c4f809">ZEXPKDMTE3ES-1673271611-1026</_dlc_DocId>
    <_dlc_DocIdUrl xmlns="3637f0e1-10cb-4a3f-92a1-c88659c4f809">
      <Url>https://mmportal/global/QMS/_layouts/15/DocIdRedir.aspx?ID=ZEXPKDMTE3ES-1673271611-1026</Url>
      <Description>ZEXPKDMTE3ES-1673271611-1026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E96BF06A2BA4797BAB4F4C615A725" ma:contentTypeVersion="13" ma:contentTypeDescription="Create a new document." ma:contentTypeScope="" ma:versionID="7bdae47ed3ee143659974898e4873744">
  <xsd:schema xmlns:xsd="http://www.w3.org/2001/XMLSchema" xmlns:xs="http://www.w3.org/2001/XMLSchema" xmlns:p="http://schemas.microsoft.com/office/2006/metadata/properties" xmlns:ns1="http://schemas.microsoft.com/sharepoint/v3" xmlns:ns3="e1d62eaf-e45e-4c68-89f0-3083bd26b2bc" xmlns:ns4="3637f0e1-10cb-4a3f-92a1-c88659c4f809" targetNamespace="http://schemas.microsoft.com/office/2006/metadata/properties" ma:root="true" ma:fieldsID="f3762c11ae7248dee21c8bec6e0d92df" ns1:_="" ns3:_="" ns4:_="">
    <xsd:import namespace="http://schemas.microsoft.com/sharepoint/v3"/>
    <xsd:import namespace="e1d62eaf-e45e-4c68-89f0-3083bd26b2bc"/>
    <xsd:import namespace="3637f0e1-10cb-4a3f-92a1-c88659c4f809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3:SharedWithUser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62eaf-e45e-4c68-89f0-3083bd26b2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7f0e1-10cb-4a3f-92a1-c88659c4f809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1975C49-1590-42B4-8D4F-BE93D6F0AC25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20189F24-2EFF-4D4B-9273-866DCFF905FF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637f0e1-10cb-4a3f-92a1-c88659c4f809"/>
    <ds:schemaRef ds:uri="e1d62eaf-e45e-4c68-89f0-3083bd26b2bc"/>
  </ds:schemaRefs>
</ds:datastoreItem>
</file>

<file path=customXml/itemProps3.xml><?xml version="1.0" encoding="utf-8"?>
<ds:datastoreItem xmlns:ds="http://schemas.openxmlformats.org/officeDocument/2006/customXml" ds:itemID="{80113400-03EC-4CE4-99BB-4705CF4D9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d62eaf-e45e-4c68-89f0-3083bd26b2bc"/>
    <ds:schemaRef ds:uri="3637f0e1-10cb-4a3f-92a1-c88659c4f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31664DA-AA74-49FD-A80D-8C948E43BCB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CBC141D1-E8FC-4EFE-83F1-BD7F7B18119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2048</Words>
  <Application>Microsoft Office PowerPoint</Application>
  <PresentationFormat>Bildschirmpräsentation (16:9)</PresentationFormat>
  <Paragraphs>507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Consolas</vt:lpstr>
      <vt:lpstr>Symbol</vt:lpstr>
      <vt:lpstr>Webdings</vt:lpstr>
      <vt:lpstr>MM_Master_DE_16-9</vt:lpstr>
      <vt:lpstr>Debugging Deadlocks</vt:lpstr>
      <vt:lpstr>Topics</vt:lpstr>
      <vt:lpstr>Topics</vt:lpstr>
      <vt:lpstr> Race Conditions </vt:lpstr>
      <vt:lpstr>Race condition – Banking example</vt:lpstr>
      <vt:lpstr>Locks</vt:lpstr>
      <vt:lpstr> Race condition – Banking example</vt:lpstr>
      <vt:lpstr> Race conditions – more examples</vt:lpstr>
      <vt:lpstr>Topics</vt:lpstr>
      <vt:lpstr>Atomic data access</vt:lpstr>
      <vt:lpstr>write to int 64 (32 bit application)</vt:lpstr>
      <vt:lpstr>Visibility</vt:lpstr>
      <vt:lpstr>Visibility</vt:lpstr>
      <vt:lpstr>Summary Race conditions</vt:lpstr>
      <vt:lpstr> Deadlock</vt:lpstr>
      <vt:lpstr>Topics</vt:lpstr>
      <vt:lpstr>The classical deadlock – nested locks</vt:lpstr>
      <vt:lpstr>Demo </vt:lpstr>
      <vt:lpstr>SuMmary – nested locks</vt:lpstr>
      <vt:lpstr>Summary</vt:lpstr>
      <vt:lpstr>Topics</vt:lpstr>
      <vt:lpstr>Message Queue / Dispatcher related deadlock</vt:lpstr>
      <vt:lpstr>QueUES</vt:lpstr>
      <vt:lpstr>How the windows message queue works</vt:lpstr>
      <vt:lpstr>Demo </vt:lpstr>
      <vt:lpstr>Summary - The Dispatcher deadlock</vt:lpstr>
      <vt:lpstr>Topics</vt:lpstr>
      <vt:lpstr>PowerPoint-Präsentation</vt:lpstr>
      <vt:lpstr>Exercise 01</vt:lpstr>
      <vt:lpstr>Exercise 01 - Fix</vt:lpstr>
      <vt:lpstr>Solutions</vt:lpstr>
      <vt:lpstr>Removed</vt:lpstr>
      <vt:lpstr>Where is the lock information stored?</vt:lpstr>
      <vt:lpstr> Race conditions – More examples</vt:lpstr>
      <vt:lpstr>Summary: some tips we learned on the way</vt:lpstr>
      <vt:lpstr> Race conditions – More examples</vt:lpstr>
    </vt:vector>
  </TitlesOfParts>
  <Company>M&amp;M Software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Andreas Trefzer</dc:creator>
  <cp:lastModifiedBy>Andreas Trefzer</cp:lastModifiedBy>
  <cp:revision>290</cp:revision>
  <cp:lastPrinted>2022-04-22T21:17:41Z</cp:lastPrinted>
  <dcterms:created xsi:type="dcterms:W3CDTF">2021-02-10T16:51:12Z</dcterms:created>
  <dcterms:modified xsi:type="dcterms:W3CDTF">2023-01-08T12:43:29Z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0x010100359E96BF06A2BA4797BAB4F4C615A725</vt:lpwstr>
  </property>
  <property fmtid="{D5CDD505-2E9C-101B-9397-08002B2CF9AE}" pid="3" name="_dlc_DocIdItemGuid">
    <vt:lpwstr>169768a1-b426-43bc-9dc7-7e1ec23fc97c</vt:lpwstr>
  </property>
</Properties>
</file>