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1" r:id="rId16"/>
    <p:sldId id="272" r:id="rId17"/>
    <p:sldId id="273" r:id="rId18"/>
    <p:sldId id="270" r:id="rId19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6" autoAdjust="0"/>
    <p:restoredTop sz="89784" autoAdjust="0"/>
  </p:normalViewPr>
  <p:slideViewPr>
    <p:cSldViewPr>
      <p:cViewPr>
        <p:scale>
          <a:sx n="81" d="100"/>
          <a:sy n="81" d="100"/>
        </p:scale>
        <p:origin x="-7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FA026DD-F734-4D3E-AA80-701318616786}" type="datetimeFigureOut">
              <a:rPr lang="es-ES"/>
              <a:pPr>
                <a:defRPr/>
              </a:pPr>
              <a:t>24/09/2010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997BB7F-9FC1-4B56-A917-32122D75AB7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034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smtClean="0"/>
              <a:t>Gracias por </a:t>
            </a:r>
            <a:r>
              <a:rPr lang="es-ES" dirty="0" err="1" smtClean="0"/>
              <a:t>vernir</a:t>
            </a:r>
            <a:endParaRPr lang="es-ES" dirty="0" smtClean="0"/>
          </a:p>
          <a:p>
            <a:pPr marL="171450" indent="-171450">
              <a:buFontTx/>
              <a:buChar char="-"/>
            </a:pPr>
            <a:r>
              <a:rPr lang="es-ES" dirty="0" smtClean="0"/>
              <a:t>Quién</a:t>
            </a:r>
            <a:r>
              <a:rPr lang="es-ES" baseline="0" dirty="0" smtClean="0"/>
              <a:t> soy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Qué voy a mostrar (primero, presentación; después, demo práctica)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7BB7F-9FC1-4B56-A917-32122D75AB7E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004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smtClean="0"/>
              <a:t>Mi software no es el primero que permite conectar un MSX a internet.</a:t>
            </a:r>
          </a:p>
          <a:p>
            <a:pPr marL="171450" indent="-171450">
              <a:buFontTx/>
              <a:buChar char="-"/>
            </a:pPr>
            <a:r>
              <a:rPr lang="es-ES" dirty="0" err="1" smtClean="0"/>
              <a:t>Uzix</a:t>
            </a:r>
            <a:r>
              <a:rPr lang="es-ES" dirty="0" smtClean="0"/>
              <a:t>, implementación de Unix para MSX por A. </a:t>
            </a:r>
            <a:r>
              <a:rPr lang="es-ES" dirty="0" err="1" smtClean="0"/>
              <a:t>Cunha</a:t>
            </a:r>
            <a:r>
              <a:rPr lang="es-ES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s-ES" dirty="0" smtClean="0"/>
              <a:t>Sobre el año 99</a:t>
            </a:r>
          </a:p>
          <a:p>
            <a:pPr marL="171450" indent="-171450">
              <a:buFontTx/>
              <a:buChar char="-"/>
            </a:pPr>
            <a:r>
              <a:rPr lang="es-ES" dirty="0" err="1" smtClean="0"/>
              <a:t>Nabegador</a:t>
            </a:r>
            <a:r>
              <a:rPr lang="es-ES" dirty="0" smtClean="0"/>
              <a:t> web usando servidor proxy que simplifica HTML e imágenes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7BB7F-9FC1-4B56-A917-32122D75AB7E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04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s-ES" dirty="0" smtClean="0"/>
              <a:t>Corría el año 2001 y yo estudiaba ing. Telecos. </a:t>
            </a: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s-ES" dirty="0" smtClean="0"/>
              <a:t>Tenía que decidir proyecto: </a:t>
            </a:r>
            <a:r>
              <a:rPr lang="es-ES" dirty="0" err="1" smtClean="0"/>
              <a:t>inet</a:t>
            </a:r>
            <a:r>
              <a:rPr lang="es-ES" dirty="0" smtClean="0"/>
              <a:t> para MSX</a:t>
            </a:r>
          </a:p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s-ES" dirty="0" smtClean="0"/>
              <a:t>Modelo OSI = Open </a:t>
            </a:r>
            <a:r>
              <a:rPr lang="es-ES" dirty="0" err="1" smtClean="0"/>
              <a:t>Systems</a:t>
            </a:r>
            <a:r>
              <a:rPr lang="es-ES" dirty="0" smtClean="0"/>
              <a:t> </a:t>
            </a:r>
            <a:r>
              <a:rPr lang="es-ES" dirty="0" err="1" smtClean="0"/>
              <a:t>Interconnection</a:t>
            </a:r>
            <a:r>
              <a:rPr lang="es-ES" dirty="0" smtClean="0"/>
              <a:t>.</a:t>
            </a:r>
          </a:p>
        </p:txBody>
      </p:sp>
      <p:sp>
        <p:nvSpPr>
          <p:cNvPr id="184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2672E67-43C5-46C9-9F88-502488529372}" type="slidenum">
              <a:rPr lang="es-ES" sz="1200"/>
              <a:pPr eaLnBrk="1" hangingPunct="1"/>
              <a:t>3</a:t>
            </a:fld>
            <a:endParaRPr lang="es-E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smtClean="0"/>
              <a:t>Fabricado</a:t>
            </a:r>
            <a:r>
              <a:rPr lang="es-ES" baseline="0" dirty="0" smtClean="0"/>
              <a:t> a mano, unas 30 unidades</a:t>
            </a:r>
            <a:endParaRPr lang="es-ES" dirty="0" smtClean="0"/>
          </a:p>
          <a:p>
            <a:pPr marL="171450" indent="-171450">
              <a:buFontTx/>
              <a:buChar char="-"/>
            </a:pPr>
            <a:r>
              <a:rPr lang="es-ES" dirty="0" smtClean="0"/>
              <a:t>Hice la BIOS (conjunto de rutinas básicas de acceso al hardware, entrada/salida paquetes,</a:t>
            </a:r>
            <a:r>
              <a:rPr lang="es-ES" baseline="0" dirty="0" smtClean="0"/>
              <a:t> comprobación red)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INL sólo funcionaba con RS232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7BB7F-9FC1-4B56-A917-32122D75AB7E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902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smtClean="0"/>
              <a:t>Pensé: ¿qué pasa si alguien hace otra tarjeta de red para MSX?</a:t>
            </a:r>
          </a:p>
          <a:p>
            <a:pPr marL="171450" indent="-171450">
              <a:buFontTx/>
              <a:buChar char="-"/>
            </a:pPr>
            <a:r>
              <a:rPr lang="es-ES" dirty="0" smtClean="0"/>
              <a:t>Voy a crear un estándar para </a:t>
            </a:r>
            <a:r>
              <a:rPr lang="es-ES" dirty="0" err="1" smtClean="0"/>
              <a:t>APIs</a:t>
            </a:r>
            <a:r>
              <a:rPr lang="es-ES" dirty="0" smtClean="0"/>
              <a:t> Ethernet</a:t>
            </a:r>
          </a:p>
          <a:p>
            <a:pPr marL="171450" indent="-171450">
              <a:buFontTx/>
              <a:buChar char="-"/>
            </a:pPr>
            <a:r>
              <a:rPr lang="es-ES" dirty="0" smtClean="0"/>
              <a:t>Luego</a:t>
            </a:r>
            <a:r>
              <a:rPr lang="es-ES" baseline="0" dirty="0" smtClean="0"/>
              <a:t> pensé: mejor estándar para </a:t>
            </a:r>
            <a:r>
              <a:rPr lang="es-ES" baseline="0" dirty="0" err="1" smtClean="0"/>
              <a:t>APIs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7BB7F-9FC1-4B56-A917-32122D75AB7E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60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smtClean="0"/>
              <a:t>No hay multitarea</a:t>
            </a:r>
            <a:r>
              <a:rPr lang="es-ES" baseline="0" dirty="0" smtClean="0"/>
              <a:t> en MSX (Z80)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El VDP del MSX genera una interrupción que coincide con la frecuencia de barrido de pantalla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INL captura la interrupción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Las conexiones TCP se procesan una en cada interrupción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Visto de lejos, en una noche sin luna, y con niebla espesa, se parece remotamente a la </a:t>
            </a:r>
            <a:r>
              <a:rPr lang="es-ES" baseline="0" dirty="0" err="1" smtClean="0"/>
              <a:t>multiarea</a:t>
            </a:r>
            <a:r>
              <a:rPr lang="es-ES" baseline="0" dirty="0" smtClean="0"/>
              <a:t> cooperativa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7BB7F-9FC1-4B56-A917-32122D75AB7E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884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¿Qué cabe en 16K+16K?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7BB7F-9FC1-4B56-A917-32122D75AB7E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34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85356-825D-45BB-A495-13F226C073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04038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606F0-1DA3-4FBB-B4C1-C8C5B4CE97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22552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A8732-C72F-4C2A-80B6-81AAC88C73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57392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37568-8780-4CCC-933A-CCE0817F928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40133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36497-F3FF-42BF-BC23-248E05BF40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60472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CA41B-C556-4B1D-AB50-FB51B3D82A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07788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82459-A35E-4641-84ED-036B60C7EFF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166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0008F-1EF3-4F3F-AD4E-6EBB7E79BEE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39984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24038-331E-43FC-A461-F14178640E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75528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11F5F-DB56-4359-BD17-3FD6AEC7DFF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1579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06C78-BB12-4A9A-84C9-A0A4F0852C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43430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8C91EFC-50A1-4DC5-9CF5-D28CADCE66C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2441848"/>
            <a:ext cx="8445500" cy="12192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800" dirty="0" smtClean="0">
                <a:solidFill>
                  <a:srgbClr val="DEDEDE"/>
                </a:solidFill>
                <a:latin typeface="Trebuchet MS" pitchFamily="34" charset="0"/>
              </a:rPr>
              <a:t>Internet </a:t>
            </a:r>
            <a:r>
              <a:rPr lang="en-US" sz="4800" dirty="0" err="1" smtClean="0">
                <a:solidFill>
                  <a:srgbClr val="DEDEDE"/>
                </a:solidFill>
                <a:latin typeface="Trebuchet MS" pitchFamily="34" charset="0"/>
              </a:rPr>
              <a:t>desde</a:t>
            </a:r>
            <a:r>
              <a:rPr lang="en-US" sz="4800" dirty="0" smtClean="0">
                <a:solidFill>
                  <a:srgbClr val="DEDEDE"/>
                </a:solidFill>
                <a:latin typeface="Trebuchet MS" pitchFamily="34" charset="0"/>
              </a:rPr>
              <a:t> el MSX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67632" y="4026024"/>
            <a:ext cx="6616700" cy="914400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DEDEDE"/>
                </a:solidFill>
                <a:latin typeface="Trebuchet MS" pitchFamily="34" charset="0"/>
              </a:rPr>
              <a:t>Néstor Soriano (</a:t>
            </a:r>
            <a:r>
              <a:rPr lang="en-US" dirty="0" err="1" smtClean="0">
                <a:solidFill>
                  <a:srgbClr val="DEDEDE"/>
                </a:solidFill>
                <a:latin typeface="Trebuchet MS" pitchFamily="34" charset="0"/>
              </a:rPr>
              <a:t>Konamiman</a:t>
            </a:r>
            <a:r>
              <a:rPr lang="en-US" dirty="0" smtClean="0">
                <a:solidFill>
                  <a:srgbClr val="DEDEDE"/>
                </a:solidFill>
                <a:latin typeface="Trebuchet MS" pitchFamily="34" charset="0"/>
              </a:rPr>
              <a:t>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DEDEDE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DEDEDE"/>
                </a:solidFill>
                <a:latin typeface="Trebuchet MS" pitchFamily="34" charset="0"/>
              </a:rPr>
              <a:t>http://www.konamiman.com</a:t>
            </a:r>
            <a:endParaRPr lang="en-US" sz="24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smtClean="0">
                <a:solidFill>
                  <a:srgbClr val="DEDEDE"/>
                </a:solidFill>
                <a:latin typeface="Trebuchet MS" pitchFamily="34" charset="0"/>
              </a:rPr>
              <a:t>2009: DenYoNet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963" y="1138238"/>
            <a:ext cx="9704387" cy="6037262"/>
          </a:xfrm>
        </p:spPr>
        <p:txBody>
          <a:bodyPr lIns="0" tIns="0" rIns="0" bIns="0"/>
          <a:lstStyle/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i="1" smtClean="0">
                <a:solidFill>
                  <a:srgbClr val="DEDEDE"/>
                </a:solidFill>
                <a:latin typeface="Trebuchet MS" pitchFamily="34" charset="0"/>
              </a:rPr>
              <a:t>By Dennis Koller (DD) &amp; Jos van den Biggelaar (Yobi)</a:t>
            </a:r>
            <a:endParaRPr lang="en-US" smtClean="0"/>
          </a:p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i="1" smtClean="0">
                <a:solidFill>
                  <a:srgbClr val="DEDEDE"/>
                </a:solidFill>
                <a:latin typeface="Trebuchet MS" pitchFamily="34" charset="0"/>
              </a:rPr>
              <a:t>Produced by Sunrise for MSX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263" y="2225675"/>
            <a:ext cx="5043487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1850" y="2244725"/>
            <a:ext cx="3811588" cy="508158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79850" y="5699125"/>
            <a:ext cx="2209800" cy="16605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smtClean="0">
                <a:solidFill>
                  <a:srgbClr val="DEDEDE"/>
                </a:solidFill>
                <a:latin typeface="Trebuchet MS" pitchFamily="34" charset="0"/>
              </a:rPr>
              <a:t>La saga InterNestor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5464" y="1577752"/>
            <a:ext cx="9664700" cy="54864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2002: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Suite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2003: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Lite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2004: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Lite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ObsoNET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2007: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Lite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Ethernet UNAPI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b="1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2010: </a:t>
            </a:r>
            <a:r>
              <a:rPr lang="en-US" sz="2700" b="1" dirty="0" err="1" smtClean="0">
                <a:solidFill>
                  <a:srgbClr val="DEDEDE"/>
                </a:solidFill>
                <a:latin typeface="Trebuchet MS" pitchFamily="34" charset="0"/>
              </a:rPr>
              <a:t>Especifiación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 TCP/IP UNAPI 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                     +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700" b="1" dirty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         </a:t>
            </a:r>
            <a:r>
              <a:rPr lang="en-US" sz="2700" b="1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 Lite 2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b="1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Dos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versiones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: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RS232 y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Ethernet UNAPI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Sustituye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a INL 1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API incompatible con INL 1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Implementa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la API de TCP/IP UNAPI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8563" y="1319213"/>
            <a:ext cx="4384675" cy="5421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3863" y="2963863"/>
            <a:ext cx="1922462" cy="422433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6"/>
          <p:cNvSpPr>
            <a:spLocks/>
          </p:cNvSpPr>
          <p:nvPr/>
        </p:nvSpPr>
        <p:spPr bwMode="auto">
          <a:xfrm flipH="1">
            <a:off x="184150" y="561975"/>
            <a:ext cx="6521450" cy="1444625"/>
          </a:xfrm>
          <a:custGeom>
            <a:avLst/>
            <a:gdLst>
              <a:gd name="T0" fmla="*/ 6521995 w 21600"/>
              <a:gd name="T1" fmla="*/ 577047 h 21600"/>
              <a:gd name="T2" fmla="*/ 3260696 w 21600"/>
              <a:gd name="T3" fmla="*/ 0 h 21600"/>
              <a:gd name="T4" fmla="*/ 0 w 21600"/>
              <a:gd name="T5" fmla="*/ 577047 h 21600"/>
              <a:gd name="T6" fmla="*/ 2097606 w 21600"/>
              <a:gd name="T7" fmla="*/ 1116441 h 21600"/>
              <a:gd name="T8" fmla="*/ 1752182 w 21600"/>
              <a:gd name="T9" fmla="*/ 1444625 h 21600"/>
              <a:gd name="T10" fmla="*/ 2890814 w 21600"/>
              <a:gd name="T11" fmla="*/ 1150550 h 21600"/>
              <a:gd name="T12" fmla="*/ 3260696 w 21600"/>
              <a:gd name="T13" fmla="*/ 1154162 h 21600"/>
              <a:gd name="T14" fmla="*/ 6521995 w 21600"/>
              <a:gd name="T15" fmla="*/ 5770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8628"/>
                </a:moveTo>
                <a:cubicBezTo>
                  <a:pt x="21600" y="3863"/>
                  <a:pt x="16763" y="0"/>
                  <a:pt x="10799" y="0"/>
                </a:cubicBezTo>
                <a:cubicBezTo>
                  <a:pt x="4833" y="0"/>
                  <a:pt x="0" y="3863"/>
                  <a:pt x="0" y="8628"/>
                </a:cubicBezTo>
                <a:cubicBezTo>
                  <a:pt x="0" y="12311"/>
                  <a:pt x="2883" y="15453"/>
                  <a:pt x="6947" y="16693"/>
                </a:cubicBezTo>
                <a:cubicBezTo>
                  <a:pt x="7371" y="16821"/>
                  <a:pt x="7356" y="19211"/>
                  <a:pt x="5803" y="21600"/>
                </a:cubicBezTo>
                <a:cubicBezTo>
                  <a:pt x="8571" y="20513"/>
                  <a:pt x="9126" y="17161"/>
                  <a:pt x="9574" y="17203"/>
                </a:cubicBezTo>
                <a:cubicBezTo>
                  <a:pt x="9976" y="17238"/>
                  <a:pt x="10384" y="17257"/>
                  <a:pt x="10799" y="17257"/>
                </a:cubicBezTo>
                <a:cubicBezTo>
                  <a:pt x="16763" y="17257"/>
                  <a:pt x="21600" y="13394"/>
                  <a:pt x="21600" y="8628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628650" y="931863"/>
            <a:ext cx="5521325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2900" b="1" dirty="0">
                <a:solidFill>
                  <a:srgbClr val="000000"/>
                </a:solidFill>
                <a:latin typeface="Trebuchet MS" pitchFamily="34" charset="0"/>
              </a:rPr>
              <a:t>¡¡</a:t>
            </a:r>
            <a:r>
              <a:rPr lang="en-US" sz="2900" b="1" dirty="0" err="1">
                <a:solidFill>
                  <a:srgbClr val="000000"/>
                </a:solidFill>
                <a:latin typeface="Trebuchet MS" pitchFamily="34" charset="0"/>
              </a:rPr>
              <a:t>Demasiados</a:t>
            </a:r>
            <a:r>
              <a:rPr lang="en-US" sz="2900" b="1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Trebuchet MS" pitchFamily="34" charset="0"/>
              </a:rPr>
              <a:t>cambios</a:t>
            </a:r>
            <a:r>
              <a:rPr lang="en-US" sz="2900" b="1" dirty="0">
                <a:solidFill>
                  <a:srgbClr val="000000"/>
                </a:solidFill>
                <a:latin typeface="Trebuchet MS" pitchFamily="34" charset="0"/>
              </a:rPr>
              <a:t> de API!!</a:t>
            </a:r>
          </a:p>
        </p:txBody>
      </p:sp>
      <p:sp>
        <p:nvSpPr>
          <p:cNvPr id="12294" name="Freeform 8"/>
          <p:cNvSpPr>
            <a:spLocks/>
          </p:cNvSpPr>
          <p:nvPr/>
        </p:nvSpPr>
        <p:spPr bwMode="auto">
          <a:xfrm flipH="1">
            <a:off x="7416800" y="2541588"/>
            <a:ext cx="1255713" cy="671512"/>
          </a:xfrm>
          <a:custGeom>
            <a:avLst/>
            <a:gdLst>
              <a:gd name="T0" fmla="*/ 1255712 w 21600"/>
              <a:gd name="T1" fmla="*/ 268232 h 21600"/>
              <a:gd name="T2" fmla="*/ 627798 w 21600"/>
              <a:gd name="T3" fmla="*/ 0 h 21600"/>
              <a:gd name="T4" fmla="*/ 0 w 21600"/>
              <a:gd name="T5" fmla="*/ 268232 h 21600"/>
              <a:gd name="T6" fmla="*/ 403863 w 21600"/>
              <a:gd name="T7" fmla="*/ 518961 h 21600"/>
              <a:gd name="T8" fmla="*/ 337356 w 21600"/>
              <a:gd name="T9" fmla="*/ 671512 h 21600"/>
              <a:gd name="T10" fmla="*/ 556583 w 21600"/>
              <a:gd name="T11" fmla="*/ 534816 h 21600"/>
              <a:gd name="T12" fmla="*/ 627798 w 21600"/>
              <a:gd name="T13" fmla="*/ 536495 h 21600"/>
              <a:gd name="T14" fmla="*/ 1255712 w 21600"/>
              <a:gd name="T15" fmla="*/ 26823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8628"/>
                </a:moveTo>
                <a:cubicBezTo>
                  <a:pt x="21600" y="3863"/>
                  <a:pt x="16763" y="0"/>
                  <a:pt x="10799" y="0"/>
                </a:cubicBezTo>
                <a:cubicBezTo>
                  <a:pt x="4833" y="0"/>
                  <a:pt x="0" y="3863"/>
                  <a:pt x="0" y="8628"/>
                </a:cubicBezTo>
                <a:cubicBezTo>
                  <a:pt x="0" y="12311"/>
                  <a:pt x="2883" y="15453"/>
                  <a:pt x="6947" y="16693"/>
                </a:cubicBezTo>
                <a:cubicBezTo>
                  <a:pt x="7371" y="16821"/>
                  <a:pt x="7356" y="19211"/>
                  <a:pt x="5803" y="21600"/>
                </a:cubicBezTo>
                <a:cubicBezTo>
                  <a:pt x="8571" y="20513"/>
                  <a:pt x="9126" y="17161"/>
                  <a:pt x="9574" y="17203"/>
                </a:cubicBezTo>
                <a:cubicBezTo>
                  <a:pt x="9976" y="17238"/>
                  <a:pt x="10384" y="17257"/>
                  <a:pt x="10799" y="17257"/>
                </a:cubicBezTo>
                <a:cubicBezTo>
                  <a:pt x="16763" y="17257"/>
                  <a:pt x="21600" y="13394"/>
                  <a:pt x="21600" y="8628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7604125" y="2681288"/>
            <a:ext cx="11588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1900">
                <a:solidFill>
                  <a:srgbClr val="000000"/>
                </a:solidFill>
                <a:latin typeface="Trebuchet MS" pitchFamily="34" charset="0"/>
              </a:rPr>
              <a:t>¡Perdón!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smtClean="0">
                <a:solidFill>
                  <a:srgbClr val="DEDEDE"/>
                </a:solidFill>
                <a:latin typeface="Trebuchet MS" pitchFamily="34" charset="0"/>
              </a:rPr>
              <a:t>2009: DenYoNet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5588" y="1577975"/>
            <a:ext cx="9664700" cy="54864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Dos BIOS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disponibles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: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BIOS compatible con Ethernet UNAPI</a:t>
            </a:r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spcAft>
                <a:spcPts val="500"/>
              </a:spcAft>
              <a:buClr>
                <a:schemeClr val="bg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Se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usa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el W5100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como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un simple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controlador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Ethernet</a:t>
            </a:r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spcAft>
                <a:spcPts val="500"/>
              </a:spcAft>
              <a:buClr>
                <a:schemeClr val="bg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Para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usar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con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Lite 2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Ethernet UNAPI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BIOS compatible con TCP/IP UNAPI (en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desarrollo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)</a:t>
            </a:r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spcAft>
                <a:spcPts val="500"/>
              </a:spcAft>
              <a:buClr>
                <a:schemeClr val="bg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Se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usan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las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capacidades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TCP/IP del W5100</a:t>
            </a:r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spcAft>
                <a:spcPts val="500"/>
              </a:spcAft>
              <a:buClr>
                <a:schemeClr val="bg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Para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usar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directamente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, sin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endParaRPr lang="en-US" sz="21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En ambos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casos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se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usan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las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mismas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aplicaciones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cliente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(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que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usan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cualquier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API compatible con TCP/IP UNAPI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que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encuentren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)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46 Rectángulo redondeado"/>
          <p:cNvSpPr/>
          <p:nvPr/>
        </p:nvSpPr>
        <p:spPr>
          <a:xfrm>
            <a:off x="5800725" y="5970588"/>
            <a:ext cx="1655763" cy="11160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45" name="44 Rectángulo redondeado"/>
          <p:cNvSpPr/>
          <p:nvPr/>
        </p:nvSpPr>
        <p:spPr>
          <a:xfrm>
            <a:off x="7959725" y="5940425"/>
            <a:ext cx="1657350" cy="11160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4" name="3 Rectángulo redondeado"/>
          <p:cNvSpPr/>
          <p:nvPr/>
        </p:nvSpPr>
        <p:spPr>
          <a:xfrm>
            <a:off x="669925" y="3251200"/>
            <a:ext cx="2128838" cy="5540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833438" y="3362325"/>
            <a:ext cx="22129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2100">
                <a:solidFill>
                  <a:srgbClr val="000000"/>
                </a:solidFill>
                <a:latin typeface="Trebuchet MS" pitchFamily="34" charset="0"/>
              </a:rPr>
              <a:t>INL para RS232</a:t>
            </a:r>
          </a:p>
        </p:txBody>
      </p:sp>
      <p:grpSp>
        <p:nvGrpSpPr>
          <p:cNvPr id="15366" name="8 Grupo"/>
          <p:cNvGrpSpPr>
            <a:grpSpLocks/>
          </p:cNvGrpSpPr>
          <p:nvPr/>
        </p:nvGrpSpPr>
        <p:grpSpPr bwMode="auto">
          <a:xfrm>
            <a:off x="736600" y="6073775"/>
            <a:ext cx="2039938" cy="519113"/>
            <a:chOff x="399479" y="1635125"/>
            <a:chExt cx="2038698" cy="518691"/>
          </a:xfrm>
        </p:grpSpPr>
        <p:sp>
          <p:nvSpPr>
            <p:cNvPr id="8" name="7 Rectángulo redondeado"/>
            <p:cNvSpPr/>
            <p:nvPr/>
          </p:nvSpPr>
          <p:spPr>
            <a:xfrm>
              <a:off x="399479" y="1635125"/>
              <a:ext cx="2038698" cy="51869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5389" name="Text Box 9"/>
            <p:cNvSpPr txBox="1">
              <a:spLocks noChangeArrowheads="1"/>
            </p:cNvSpPr>
            <p:nvPr/>
          </p:nvSpPr>
          <p:spPr bwMode="auto">
            <a:xfrm>
              <a:off x="399480" y="1740966"/>
              <a:ext cx="2038697" cy="307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</a:pPr>
              <a:r>
                <a:rPr lang="en-US" sz="2100">
                  <a:solidFill>
                    <a:srgbClr val="000000"/>
                  </a:solidFill>
                  <a:latin typeface="Trebuchet MS" pitchFamily="34" charset="0"/>
                </a:rPr>
                <a:t>Puerto RS232</a:t>
              </a:r>
            </a:p>
          </p:txBody>
        </p:sp>
      </p:grpSp>
      <p:grpSp>
        <p:nvGrpSpPr>
          <p:cNvPr id="15367" name="6 Grupo"/>
          <p:cNvGrpSpPr>
            <a:grpSpLocks/>
          </p:cNvGrpSpPr>
          <p:nvPr/>
        </p:nvGrpSpPr>
        <p:grpSpPr bwMode="auto">
          <a:xfrm>
            <a:off x="3867150" y="3201988"/>
            <a:ext cx="2628900" cy="652462"/>
            <a:chOff x="7024216" y="853281"/>
            <a:chExt cx="2627784" cy="652463"/>
          </a:xfrm>
        </p:grpSpPr>
        <p:pic>
          <p:nvPicPr>
            <p:cNvPr id="15386" name="Picture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4216" y="853281"/>
              <a:ext cx="2471737" cy="65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87" name="Text Box 11"/>
            <p:cNvSpPr txBox="1">
              <a:spLocks noChangeArrowheads="1"/>
            </p:cNvSpPr>
            <p:nvPr/>
          </p:nvSpPr>
          <p:spPr bwMode="auto">
            <a:xfrm>
              <a:off x="7212013" y="983086"/>
              <a:ext cx="2439987" cy="307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r>
                <a:rPr lang="en-US" sz="2100">
                  <a:solidFill>
                    <a:srgbClr val="000000"/>
                  </a:solidFill>
                  <a:latin typeface="Trebuchet MS" pitchFamily="34" charset="0"/>
                </a:rPr>
                <a:t>INL para Ethernet</a:t>
              </a:r>
            </a:p>
          </p:txBody>
        </p:sp>
      </p:grpSp>
      <p:grpSp>
        <p:nvGrpSpPr>
          <p:cNvPr id="15368" name="10 Grupo"/>
          <p:cNvGrpSpPr>
            <a:grpSpLocks/>
          </p:cNvGrpSpPr>
          <p:nvPr/>
        </p:nvGrpSpPr>
        <p:grpSpPr bwMode="auto">
          <a:xfrm>
            <a:off x="3573463" y="6097588"/>
            <a:ext cx="1482725" cy="574675"/>
            <a:chOff x="3736975" y="6034088"/>
            <a:chExt cx="1482725" cy="574675"/>
          </a:xfrm>
        </p:grpSpPr>
        <p:sp>
          <p:nvSpPr>
            <p:cNvPr id="10" name="9 Rectángulo redondeado"/>
            <p:cNvSpPr/>
            <p:nvPr/>
          </p:nvSpPr>
          <p:spPr>
            <a:xfrm>
              <a:off x="3736975" y="6034088"/>
              <a:ext cx="1482725" cy="49847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5385" name="Text Box 13"/>
            <p:cNvSpPr txBox="1">
              <a:spLocks noChangeArrowheads="1"/>
            </p:cNvSpPr>
            <p:nvPr/>
          </p:nvSpPr>
          <p:spPr bwMode="auto">
            <a:xfrm>
              <a:off x="3736975" y="6113463"/>
              <a:ext cx="1482725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</a:pPr>
              <a:r>
                <a:rPr lang="en-US" sz="2100">
                  <a:solidFill>
                    <a:srgbClr val="000000"/>
                  </a:solidFill>
                  <a:latin typeface="Trebuchet MS" pitchFamily="34" charset="0"/>
                </a:rPr>
                <a:t>ObsoNET</a:t>
              </a:r>
            </a:p>
          </p:txBody>
        </p:sp>
      </p:grpSp>
      <p:grpSp>
        <p:nvGrpSpPr>
          <p:cNvPr id="15369" name="12 Grupo"/>
          <p:cNvGrpSpPr>
            <a:grpSpLocks/>
          </p:cNvGrpSpPr>
          <p:nvPr/>
        </p:nvGrpSpPr>
        <p:grpSpPr bwMode="auto">
          <a:xfrm>
            <a:off x="6159500" y="6054725"/>
            <a:ext cx="3351213" cy="2874963"/>
            <a:chOff x="6765925" y="2951238"/>
            <a:chExt cx="3351256" cy="2874986"/>
          </a:xfrm>
        </p:grpSpPr>
        <p:sp>
          <p:nvSpPr>
            <p:cNvPr id="12" name="11 Rectángulo redondeado"/>
            <p:cNvSpPr/>
            <p:nvPr/>
          </p:nvSpPr>
          <p:spPr>
            <a:xfrm>
              <a:off x="6765925" y="4710202"/>
              <a:ext cx="1655784" cy="111602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5383" name="Text Box 15"/>
            <p:cNvSpPr txBox="1">
              <a:spLocks noChangeArrowheads="1"/>
            </p:cNvSpPr>
            <p:nvPr/>
          </p:nvSpPr>
          <p:spPr bwMode="auto">
            <a:xfrm>
              <a:off x="8634456" y="2951238"/>
              <a:ext cx="1482725" cy="921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</a:pPr>
              <a:r>
                <a:rPr lang="en-US" sz="2100">
                  <a:solidFill>
                    <a:srgbClr val="000000"/>
                  </a:solidFill>
                  <a:latin typeface="Trebuchet MS" pitchFamily="34" charset="0"/>
                </a:rPr>
                <a:t>DenYoNet (BIOS TCP/IP)</a:t>
              </a:r>
            </a:p>
          </p:txBody>
        </p:sp>
      </p:grpSp>
      <p:sp>
        <p:nvSpPr>
          <p:cNvPr id="15370" name="Text Box 24"/>
          <p:cNvSpPr txBox="1">
            <a:spLocks noChangeArrowheads="1"/>
          </p:cNvSpPr>
          <p:nvPr/>
        </p:nvSpPr>
        <p:spPr bwMode="auto">
          <a:xfrm>
            <a:off x="2601913" y="1436688"/>
            <a:ext cx="14049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2100" dirty="0">
                <a:solidFill>
                  <a:srgbClr val="DEDEDE"/>
                </a:solidFill>
                <a:latin typeface="Trebuchet MS" pitchFamily="34" charset="0"/>
              </a:rPr>
              <a:t>API TCP/IP</a:t>
            </a:r>
          </a:p>
        </p:txBody>
      </p:sp>
      <p:sp>
        <p:nvSpPr>
          <p:cNvPr id="15371" name="Text Box 25"/>
          <p:cNvSpPr txBox="1">
            <a:spLocks noChangeArrowheads="1"/>
          </p:cNvSpPr>
          <p:nvPr/>
        </p:nvSpPr>
        <p:spPr bwMode="auto">
          <a:xfrm>
            <a:off x="3241675" y="4025900"/>
            <a:ext cx="162718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2100">
                <a:solidFill>
                  <a:srgbClr val="DEDEDE"/>
                </a:solidFill>
                <a:latin typeface="Trebuchet MS" pitchFamily="34" charset="0"/>
              </a:rPr>
              <a:t>API Ethernet</a:t>
            </a:r>
          </a:p>
        </p:txBody>
      </p:sp>
      <p:grpSp>
        <p:nvGrpSpPr>
          <p:cNvPr id="15372" name="2 Grupo"/>
          <p:cNvGrpSpPr>
            <a:grpSpLocks/>
          </p:cNvGrpSpPr>
          <p:nvPr/>
        </p:nvGrpSpPr>
        <p:grpSpPr bwMode="auto">
          <a:xfrm>
            <a:off x="3640138" y="646113"/>
            <a:ext cx="2974975" cy="571500"/>
            <a:chOff x="399479" y="646113"/>
            <a:chExt cx="2975424" cy="571599"/>
          </a:xfrm>
        </p:grpSpPr>
        <p:sp>
          <p:nvSpPr>
            <p:cNvPr id="2" name="1 Rectángulo redondeado"/>
            <p:cNvSpPr/>
            <p:nvPr/>
          </p:nvSpPr>
          <p:spPr>
            <a:xfrm>
              <a:off x="399479" y="646113"/>
              <a:ext cx="2834115" cy="57159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5381" name="Text Box 5"/>
            <p:cNvSpPr txBox="1">
              <a:spLocks noChangeArrowheads="1"/>
            </p:cNvSpPr>
            <p:nvPr/>
          </p:nvSpPr>
          <p:spPr bwMode="auto">
            <a:xfrm>
              <a:off x="572222" y="785664"/>
              <a:ext cx="2802681" cy="307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r>
                <a:rPr lang="en-US" sz="2100">
                  <a:solidFill>
                    <a:srgbClr val="000000"/>
                  </a:solidFill>
                  <a:latin typeface="Trebuchet MS" pitchFamily="34" charset="0"/>
                </a:rPr>
                <a:t>FTP, Telnet, e-mail...</a:t>
              </a:r>
            </a:p>
          </p:txBody>
        </p:sp>
      </p:grpSp>
      <p:sp>
        <p:nvSpPr>
          <p:cNvPr id="15373" name="Text Box 15"/>
          <p:cNvSpPr txBox="1">
            <a:spLocks noChangeArrowheads="1"/>
          </p:cNvSpPr>
          <p:nvPr/>
        </p:nvSpPr>
        <p:spPr bwMode="auto">
          <a:xfrm>
            <a:off x="5880100" y="6075363"/>
            <a:ext cx="1482725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2100">
                <a:solidFill>
                  <a:srgbClr val="000000"/>
                </a:solidFill>
                <a:latin typeface="Trebuchet MS" pitchFamily="34" charset="0"/>
              </a:rPr>
              <a:t>DenYoNet (BIOS Ethernet)</a:t>
            </a:r>
          </a:p>
        </p:txBody>
      </p:sp>
      <p:cxnSp>
        <p:nvCxnSpPr>
          <p:cNvPr id="15" name="14 Conector recto de flecha"/>
          <p:cNvCxnSpPr>
            <a:stCxn id="2" idx="2"/>
            <a:endCxn id="4" idx="0"/>
          </p:cNvCxnSpPr>
          <p:nvPr/>
        </p:nvCxnSpPr>
        <p:spPr>
          <a:xfrm flipH="1">
            <a:off x="1735138" y="1217613"/>
            <a:ext cx="3321050" cy="203358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2" idx="2"/>
            <a:endCxn id="15386" idx="0"/>
          </p:cNvCxnSpPr>
          <p:nvPr/>
        </p:nvCxnSpPr>
        <p:spPr>
          <a:xfrm>
            <a:off x="5056188" y="1217613"/>
            <a:ext cx="47625" cy="198437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2" idx="2"/>
            <a:endCxn id="45" idx="0"/>
          </p:cNvCxnSpPr>
          <p:nvPr/>
        </p:nvCxnSpPr>
        <p:spPr>
          <a:xfrm>
            <a:off x="5056188" y="1217613"/>
            <a:ext cx="3732212" cy="4722812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4" idx="2"/>
            <a:endCxn id="8" idx="0"/>
          </p:cNvCxnSpPr>
          <p:nvPr/>
        </p:nvCxnSpPr>
        <p:spPr>
          <a:xfrm>
            <a:off x="1735138" y="3805238"/>
            <a:ext cx="20637" cy="226853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15386" idx="2"/>
            <a:endCxn id="10" idx="0"/>
          </p:cNvCxnSpPr>
          <p:nvPr/>
        </p:nvCxnSpPr>
        <p:spPr>
          <a:xfrm flipH="1">
            <a:off x="4314825" y="3854450"/>
            <a:ext cx="788988" cy="224313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5386" idx="2"/>
            <a:endCxn id="47" idx="0"/>
          </p:cNvCxnSpPr>
          <p:nvPr/>
        </p:nvCxnSpPr>
        <p:spPr>
          <a:xfrm>
            <a:off x="5103813" y="3854450"/>
            <a:ext cx="1524000" cy="211613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¿</a:t>
            </a:r>
            <a:r>
              <a:rPr lang="en-US" sz="4300" dirty="0" err="1" smtClean="0">
                <a:solidFill>
                  <a:srgbClr val="DEDEDE"/>
                </a:solidFill>
                <a:latin typeface="Trebuchet MS" pitchFamily="34" charset="0"/>
              </a:rPr>
              <a:t>Cómo</a:t>
            </a: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4300" dirty="0" err="1" smtClean="0">
                <a:solidFill>
                  <a:srgbClr val="DEDEDE"/>
                </a:solidFill>
                <a:latin typeface="Trebuchet MS" pitchFamily="34" charset="0"/>
              </a:rPr>
              <a:t>funciona</a:t>
            </a: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 INL?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87" y="4458072"/>
            <a:ext cx="1784226" cy="144862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968116" y="6132918"/>
            <a:ext cx="14049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VDP MSX</a:t>
            </a:r>
            <a:endParaRPr lang="en-US" sz="2100" dirty="0">
              <a:solidFill>
                <a:srgbClr val="DEDEDE"/>
              </a:solidFill>
              <a:latin typeface="Trebuchet MS" pitchFamily="34" charset="0"/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2991768" y="4657976"/>
            <a:ext cx="1728192" cy="1048814"/>
            <a:chOff x="3283817" y="2419464"/>
            <a:chExt cx="1728192" cy="1048814"/>
          </a:xfrm>
        </p:grpSpPr>
        <p:sp>
          <p:nvSpPr>
            <p:cNvPr id="5" name="4 Flecha derecha"/>
            <p:cNvSpPr/>
            <p:nvPr/>
          </p:nvSpPr>
          <p:spPr>
            <a:xfrm>
              <a:off x="3283817" y="2419464"/>
              <a:ext cx="1728192" cy="1048814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3427833" y="2790677"/>
              <a:ext cx="1156145" cy="307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95000"/>
                </a:lnSpc>
              </a:pPr>
              <a:r>
                <a:rPr lang="en-US" sz="21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Trebuchet MS" pitchFamily="34" charset="0"/>
                </a:rPr>
                <a:t>50/60 Hz</a:t>
              </a:r>
              <a:endParaRPr lang="en-US" sz="21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rebuchet MS" pitchFamily="34" charset="0"/>
              </a:endParaRPr>
            </a:p>
          </p:txBody>
        </p:sp>
      </p:grpSp>
      <p:sp>
        <p:nvSpPr>
          <p:cNvPr id="4" name="3 Pergamino vertical"/>
          <p:cNvSpPr/>
          <p:nvPr/>
        </p:nvSpPr>
        <p:spPr>
          <a:xfrm>
            <a:off x="4719961" y="2729880"/>
            <a:ext cx="5184576" cy="4464496"/>
          </a:xfrm>
          <a:prstGeom prst="verticalScroll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5358366" y="3643809"/>
            <a:ext cx="388843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" sz="2000" dirty="0" smtClean="0">
                <a:latin typeface="Trebuchet MS" pitchFamily="34" charset="0"/>
              </a:rPr>
              <a:t>Actualizar temporizadores</a:t>
            </a:r>
          </a:p>
          <a:p>
            <a:pPr marL="800100" lvl="1" indent="-342900">
              <a:buFont typeface="Arial" charset="0"/>
              <a:buChar char="•"/>
            </a:pPr>
            <a:r>
              <a:rPr lang="es-ES" sz="1800" dirty="0" smtClean="0">
                <a:latin typeface="Trebuchet MS" pitchFamily="34" charset="0"/>
              </a:rPr>
              <a:t>Actualizar estado / Enviar un paquete (DNS, DHCP)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 smtClean="0">
              <a:latin typeface="Trebuchet MS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s-ES" sz="2000" dirty="0" smtClean="0">
                <a:latin typeface="Trebuchet MS" pitchFamily="34" charset="0"/>
              </a:rPr>
              <a:t>Obtener un paquete</a:t>
            </a:r>
          </a:p>
          <a:p>
            <a:pPr marL="800100" lvl="1" indent="-342900">
              <a:buFont typeface="Arial" charset="0"/>
              <a:buChar char="•"/>
            </a:pPr>
            <a:r>
              <a:rPr lang="es-ES" sz="1800" dirty="0" smtClean="0">
                <a:latin typeface="Trebuchet MS" pitchFamily="34" charset="0"/>
              </a:rPr>
              <a:t>Actualizar estado / Enviar respuesta</a:t>
            </a:r>
          </a:p>
          <a:p>
            <a:pPr marL="800100" lvl="1" indent="-342900">
              <a:buFont typeface="Arial" charset="0"/>
              <a:buChar char="•"/>
            </a:pPr>
            <a:endParaRPr lang="es-ES" dirty="0"/>
          </a:p>
          <a:p>
            <a:pPr marL="342900" indent="-342900">
              <a:buFont typeface="Arial" charset="0"/>
              <a:buChar char="•"/>
            </a:pPr>
            <a:r>
              <a:rPr lang="es-ES" sz="2000" dirty="0" smtClean="0">
                <a:latin typeface="Trebuchet MS" pitchFamily="34" charset="0"/>
              </a:rPr>
              <a:t>Procesar una conexión TCP</a:t>
            </a:r>
          </a:p>
          <a:p>
            <a:pPr marL="800100" lvl="1" indent="-342900">
              <a:buFont typeface="Arial" charset="0"/>
              <a:buChar char="•"/>
            </a:pPr>
            <a:r>
              <a:rPr lang="es-ES" sz="1800" dirty="0" smtClean="0">
                <a:latin typeface="Trebuchet MS" pitchFamily="34" charset="0"/>
              </a:rPr>
              <a:t>Enviar un segmento</a:t>
            </a: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2" y="1296144"/>
            <a:ext cx="1928791" cy="215381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17 Grupo"/>
          <p:cNvGrpSpPr/>
          <p:nvPr/>
        </p:nvGrpSpPr>
        <p:grpSpPr>
          <a:xfrm>
            <a:off x="2948348" y="1221521"/>
            <a:ext cx="4169049" cy="1007515"/>
            <a:chOff x="2948348" y="1234625"/>
            <a:chExt cx="4169049" cy="1007515"/>
          </a:xfrm>
        </p:grpSpPr>
        <p:sp>
          <p:nvSpPr>
            <p:cNvPr id="15" name="14 Llamada ovalada"/>
            <p:cNvSpPr/>
            <p:nvPr/>
          </p:nvSpPr>
          <p:spPr>
            <a:xfrm>
              <a:off x="2948348" y="1234625"/>
              <a:ext cx="4169049" cy="1007515"/>
            </a:xfrm>
            <a:prstGeom prst="wedgeEllipseCallout">
              <a:avLst>
                <a:gd name="adj1" fmla="val -61791"/>
                <a:gd name="adj2" fmla="val 3022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3567832" y="1479375"/>
              <a:ext cx="3420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latin typeface="Trebuchet MS" pitchFamily="34" charset="0"/>
                </a:rPr>
                <a:t>¡No hay multitarea!</a:t>
              </a:r>
              <a:endParaRPr lang="es-ES" b="1" dirty="0">
                <a:latin typeface="Trebuchet M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7508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150000"/>
              </a:lnSpc>
            </a:pPr>
            <a:r>
              <a:rPr lang="en-US" sz="4300" dirty="0" err="1" smtClean="0">
                <a:solidFill>
                  <a:srgbClr val="DEDEDE"/>
                </a:solidFill>
                <a:latin typeface="Trebuchet MS" pitchFamily="34" charset="0"/>
              </a:rPr>
              <a:t>Características</a:t>
            </a: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 de </a:t>
            </a: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INL</a:t>
            </a:r>
            <a:b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</a:br>
            <a:r>
              <a:rPr lang="en-US" sz="2800" i="1" dirty="0" smtClean="0">
                <a:solidFill>
                  <a:srgbClr val="DEDEDE"/>
                </a:solidFill>
                <a:latin typeface="Trebuchet MS" pitchFamily="34" charset="0"/>
              </a:rPr>
              <a:t>¿</a:t>
            </a:r>
            <a:r>
              <a:rPr lang="en-US" sz="2800" i="1" dirty="0" err="1" smtClean="0">
                <a:solidFill>
                  <a:srgbClr val="DEDEDE"/>
                </a:solidFill>
                <a:latin typeface="Trebuchet MS" pitchFamily="34" charset="0"/>
              </a:rPr>
              <a:t>Qué</a:t>
            </a:r>
            <a:r>
              <a:rPr lang="en-US" sz="2800" i="1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800" i="1" dirty="0" err="1" smtClean="0">
                <a:solidFill>
                  <a:srgbClr val="DEDEDE"/>
                </a:solidFill>
                <a:latin typeface="Trebuchet MS" pitchFamily="34" charset="0"/>
              </a:rPr>
              <a:t>cabe</a:t>
            </a:r>
            <a:r>
              <a:rPr lang="en-US" sz="2800" i="1" dirty="0" smtClean="0">
                <a:solidFill>
                  <a:srgbClr val="DEDEDE"/>
                </a:solidFill>
                <a:latin typeface="Trebuchet MS" pitchFamily="34" charset="0"/>
              </a:rPr>
              <a:t> en 16K+16K?</a:t>
            </a:r>
            <a:endParaRPr lang="en-US" sz="2800" i="1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5464" y="2513856"/>
            <a:ext cx="9664700" cy="4320480"/>
          </a:xfrm>
        </p:spPr>
        <p:txBody>
          <a:bodyPr lIns="0" tIns="0" rIns="0" bIns="0"/>
          <a:lstStyle/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TCP: 4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conexiones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(1K in + 1K out)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UDP: 3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conexiones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(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bufer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1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paquete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)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Envío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/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recepción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PINGs (no se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almacenan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datos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)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DNS: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Sólo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resolución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de 1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nombre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simultáneamente</a:t>
            </a: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DHCP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IP local,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remota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,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puerta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enlace,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máscara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red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ARP: 32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entradas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en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tabla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(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dinámicas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y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estáticas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)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Tabla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enrutamiento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: 16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entradas</a:t>
            </a: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endParaRPr lang="en-US" sz="21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6009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150000"/>
              </a:lnSpc>
            </a:pPr>
            <a:r>
              <a:rPr lang="en-US" sz="4300" dirty="0" err="1" smtClean="0">
                <a:solidFill>
                  <a:srgbClr val="DEDEDE"/>
                </a:solidFill>
                <a:latin typeface="Trebuchet MS" pitchFamily="34" charset="0"/>
              </a:rPr>
              <a:t>Limitaciones</a:t>
            </a: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 de </a:t>
            </a: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INL</a:t>
            </a:r>
            <a:b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</a:br>
            <a:r>
              <a:rPr lang="en-US" sz="2800" i="1" dirty="0">
                <a:solidFill>
                  <a:srgbClr val="DEDEDE"/>
                </a:solidFill>
                <a:latin typeface="Trebuchet MS" pitchFamily="34" charset="0"/>
              </a:rPr>
              <a:t>¿</a:t>
            </a:r>
            <a:r>
              <a:rPr lang="en-US" sz="2800" i="1" dirty="0" err="1">
                <a:solidFill>
                  <a:srgbClr val="DEDEDE"/>
                </a:solidFill>
                <a:latin typeface="Trebuchet MS" pitchFamily="34" charset="0"/>
              </a:rPr>
              <a:t>Qué</a:t>
            </a:r>
            <a:r>
              <a:rPr lang="en-US" sz="2800" i="1" dirty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800" i="1" dirty="0" smtClean="0">
                <a:solidFill>
                  <a:srgbClr val="DEDEDE"/>
                </a:solidFill>
                <a:latin typeface="Trebuchet MS" pitchFamily="34" charset="0"/>
              </a:rPr>
              <a:t>NO </a:t>
            </a:r>
            <a:r>
              <a:rPr lang="en-US" sz="2800" i="1" dirty="0" err="1" smtClean="0">
                <a:solidFill>
                  <a:srgbClr val="DEDEDE"/>
                </a:solidFill>
                <a:latin typeface="Trebuchet MS" pitchFamily="34" charset="0"/>
              </a:rPr>
              <a:t>cabe</a:t>
            </a:r>
            <a:r>
              <a:rPr lang="en-US" sz="2800" i="1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800" i="1" dirty="0">
                <a:solidFill>
                  <a:srgbClr val="DEDEDE"/>
                </a:solidFill>
                <a:latin typeface="Trebuchet MS" pitchFamily="34" charset="0"/>
              </a:rPr>
              <a:t>en 16K+16K?</a:t>
            </a:r>
            <a:endParaRPr lang="en-US" sz="28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5464" y="2513856"/>
            <a:ext cx="9664700" cy="4464496"/>
          </a:xfrm>
        </p:spPr>
        <p:txBody>
          <a:bodyPr lIns="0" tIns="0" rIns="0" bIns="0"/>
          <a:lstStyle/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NO </a:t>
            </a:r>
            <a:r>
              <a:rPr lang="en-US" sz="2700" dirty="0" err="1">
                <a:solidFill>
                  <a:srgbClr val="DEDEDE"/>
                </a:solidFill>
                <a:latin typeface="Trebuchet MS" pitchFamily="34" charset="0"/>
              </a:rPr>
              <a:t>datagramas</a:t>
            </a: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 &gt;576 bytes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NO ICMP (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excepto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PING)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NO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estado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TIME-WAIT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TCP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NO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dirección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loopback (127.x.x.x)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NO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fragmentación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IP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NO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caché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DNS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NO &gt;9600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baudios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(Z80) / &gt;19200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baudios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(R800)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Máxima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velocidad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teórica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: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aprox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. 30KByte/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seg</a:t>
            </a: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endParaRPr lang="en-US" sz="21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652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7532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Y </a:t>
            </a:r>
            <a:r>
              <a:rPr lang="en-US" sz="4300" dirty="0" err="1" smtClean="0">
                <a:solidFill>
                  <a:srgbClr val="DEDEDE"/>
                </a:solidFill>
                <a:latin typeface="Trebuchet MS" pitchFamily="34" charset="0"/>
              </a:rPr>
              <a:t>ahora</a:t>
            </a: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... ¡</a:t>
            </a:r>
            <a:r>
              <a:rPr lang="en-US" sz="4300" dirty="0" err="1" smtClean="0">
                <a:solidFill>
                  <a:srgbClr val="DEDEDE"/>
                </a:solidFill>
                <a:latin typeface="Trebuchet MS" pitchFamily="34" charset="0"/>
              </a:rPr>
              <a:t>pasemos</a:t>
            </a: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 a la </a:t>
            </a:r>
            <a:r>
              <a:rPr lang="en-US" sz="4300" dirty="0" err="1" smtClean="0">
                <a:solidFill>
                  <a:srgbClr val="DEDEDE"/>
                </a:solidFill>
                <a:latin typeface="Trebuchet MS" pitchFamily="34" charset="0"/>
              </a:rPr>
              <a:t>acción</a:t>
            </a: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!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smtClean="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3050" y="1577975"/>
            <a:ext cx="7264400" cy="53022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255464" y="432647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Los </a:t>
            </a:r>
            <a:r>
              <a:rPr lang="en-US" sz="4300" dirty="0" err="1" smtClean="0">
                <a:solidFill>
                  <a:srgbClr val="DEDEDE"/>
                </a:solidFill>
                <a:latin typeface="Trebuchet MS" pitchFamily="34" charset="0"/>
              </a:rPr>
              <a:t>pioneros</a:t>
            </a: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: UZIX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5464" y="1633683"/>
            <a:ext cx="9664700" cy="5486400"/>
          </a:xfrm>
        </p:spPr>
        <p:txBody>
          <a:bodyPr lIns="0" tIns="0" rIns="0" bIns="0"/>
          <a:lstStyle/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Desarrollado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por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Adriano C. R. da Cunha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408" y="88598"/>
            <a:ext cx="2540000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nestor.soriano.SD-INGENIERIA\Pictures\Uzix\uzixscrsht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4" y="2508115"/>
            <a:ext cx="3257079" cy="269944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estor.soriano.SD-INGENIERIA\Pictures\Uzix\uzixscrsht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38" y="4559399"/>
            <a:ext cx="3353058" cy="277899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69" y="2528004"/>
            <a:ext cx="3471746" cy="25354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estor.soriano.SD-INGENIERIA\Pictures\Uzix\uzixscrsht9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42" y="4698116"/>
            <a:ext cx="3177496" cy="263348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dirty="0" smtClean="0">
                <a:solidFill>
                  <a:srgbClr val="DEDEDE"/>
                </a:solidFill>
                <a:latin typeface="Trebuchet MS" pitchFamily="34" charset="0"/>
              </a:rPr>
              <a:t>La saga </a:t>
            </a:r>
            <a:r>
              <a:rPr lang="en-US" sz="43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endParaRPr lang="en-US" sz="43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5588" y="1433513"/>
            <a:ext cx="9664700" cy="4105275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2002: </a:t>
            </a:r>
            <a:r>
              <a:rPr lang="en-US" sz="2700" b="1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 Suite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PFC de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ingeniería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de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telecomunicación</a:t>
            </a:r>
            <a:endParaRPr lang="en-US" dirty="0" smtClean="0"/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Pila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TCP/IP con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diseño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modular (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módulos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intercambiables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de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acceso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al hardware,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nivel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de enlace,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nivel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de red y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nivel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de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transporte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)</a:t>
            </a:r>
            <a:endParaRPr lang="en-US" dirty="0" smtClean="0"/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Módulos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implementados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: RS232, PPP, IP, TCP</a:t>
            </a:r>
            <a:endParaRPr lang="en-US" dirty="0" smtClean="0"/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64K de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código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+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gestor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de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memoria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los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datos</a:t>
            </a:r>
            <a:endParaRPr lang="en-US" dirty="0" smtClean="0"/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Requiere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MSX con 256K RAM</a:t>
            </a:r>
            <a:endParaRPr lang="en-US" dirty="0" smtClean="0"/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Excesivamente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lento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899025"/>
            <a:ext cx="2132013" cy="23733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5" y="5199063"/>
            <a:ext cx="2209800" cy="20669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23863"/>
            <a:ext cx="5332413" cy="66675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9200" y="525463"/>
            <a:ext cx="3476625" cy="30130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nestor.soriano.SD-INGENIERIA\Documents\Unidad E\Afotos\Fotos\Lectura PFC\El públic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99200" y="4314825"/>
            <a:ext cx="3476625" cy="26066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smtClean="0">
                <a:solidFill>
                  <a:srgbClr val="DEDEDE"/>
                </a:solidFill>
                <a:latin typeface="Trebuchet MS" pitchFamily="34" charset="0"/>
              </a:rPr>
              <a:t>La saga InterNestor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2002: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Suite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1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2003: </a:t>
            </a:r>
            <a:r>
              <a:rPr lang="en-US" sz="2700" b="1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 Lite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b="1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Objetivo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: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reducir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consumo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de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memoria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y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mejorar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rendimiento</a:t>
            </a: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16K de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código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+ 16K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datos</a:t>
            </a: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Para el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mismo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hardware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que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INS (RS232 + PPP)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API incompatible con INS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smtClean="0">
                <a:solidFill>
                  <a:srgbClr val="DEDEDE"/>
                </a:solidFill>
                <a:latin typeface="Trebuchet MS" pitchFamily="34" charset="0"/>
              </a:rPr>
              <a:t>2004: ObsoNET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35650" y="1846263"/>
            <a:ext cx="3887788" cy="1987550"/>
          </a:xfrm>
        </p:spPr>
        <p:txBody>
          <a:bodyPr lIns="0" tIns="0" rIns="0" bIns="0"/>
          <a:lstStyle/>
          <a:p>
            <a:pPr marL="0" indent="0"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smtClean="0">
                <a:solidFill>
                  <a:srgbClr val="DEDEDE"/>
                </a:solidFill>
                <a:latin typeface="Trebuchet MS" pitchFamily="34" charset="0"/>
              </a:rPr>
              <a:t>By Daniel Berdugo (hardware) &amp; Néstor Soriano (BIOS)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62075"/>
            <a:ext cx="5048250" cy="319246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3878263"/>
            <a:ext cx="5049838" cy="33670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2800" y="4894263"/>
            <a:ext cx="3494088" cy="21097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smtClean="0">
                <a:solidFill>
                  <a:srgbClr val="DEDEDE"/>
                </a:solidFill>
                <a:latin typeface="Trebuchet MS" pitchFamily="34" charset="0"/>
              </a:rPr>
              <a:t>La saga InterNestor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2002: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Suite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2003: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Lite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b="1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2004: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b="1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 Lite </a:t>
            </a:r>
            <a:r>
              <a:rPr lang="en-US" sz="2700" b="1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b="1" dirty="0" err="1" smtClean="0">
                <a:solidFill>
                  <a:srgbClr val="DEDEDE"/>
                </a:solidFill>
                <a:latin typeface="Trebuchet MS" pitchFamily="34" charset="0"/>
              </a:rPr>
              <a:t>ObsoNET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b="1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Basado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en el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código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de INL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RS232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API "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suficientemente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" compatible con INL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RS232 (compatible a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nivel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de red y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transporte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)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smtClean="0">
                <a:solidFill>
                  <a:srgbClr val="DEDEDE"/>
                </a:solidFill>
                <a:latin typeface="Trebuchet MS" pitchFamily="34" charset="0"/>
              </a:rPr>
              <a:t>2007: Especificación UNAPI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6713" y="3167063"/>
            <a:ext cx="9683750" cy="3941762"/>
          </a:xfrm>
        </p:spPr>
        <p:txBody>
          <a:bodyPr lIns="0" tIns="0" rIns="0" bIns="0"/>
          <a:lstStyle/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Estándar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definir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APIs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MSX</a:t>
            </a: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Define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una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serie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de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normas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que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deben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cumplir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las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APIs:</a:t>
            </a:r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spcAft>
                <a:spcPts val="500"/>
              </a:spcAft>
              <a:buClr>
                <a:schemeClr val="bg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Identificador de API +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nombre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de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implementación</a:t>
            </a:r>
            <a:endParaRPr lang="en-US" dirty="0" smtClean="0"/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spcAft>
                <a:spcPts val="500"/>
              </a:spcAft>
              <a:buClr>
                <a:schemeClr val="bg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Un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sólo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punto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de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entrada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las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rutinas</a:t>
            </a:r>
            <a:endParaRPr lang="en-US" dirty="0" smtClean="0"/>
          </a:p>
          <a:p>
            <a:pPr marL="857250" lvl="2" indent="-285750" eaLnBrk="1" hangingPunct="1">
              <a:lnSpc>
                <a:spcPct val="95000"/>
              </a:lnSpc>
              <a:spcBef>
                <a:spcPct val="0"/>
              </a:spcBef>
              <a:spcAft>
                <a:spcPts val="500"/>
              </a:spcAft>
              <a:buClr>
                <a:schemeClr val="bg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Define un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procedimiento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que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las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aplicaciones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detecten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las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implementaciones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de APIs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instaladas</a:t>
            </a:r>
            <a:endParaRPr lang="en-US" dirty="0" smtClean="0"/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Se define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inicialmente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un API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tarjetas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Ethernet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463" y="1541463"/>
            <a:ext cx="9145587" cy="939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smtClean="0">
                <a:solidFill>
                  <a:srgbClr val="DEDEDE"/>
                </a:solidFill>
                <a:latin typeface="Trebuchet MS" pitchFamily="34" charset="0"/>
              </a:rPr>
              <a:t>La saga InterNestor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2002: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Suite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2003: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Lite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2004: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Lite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1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100" dirty="0" err="1" smtClean="0">
                <a:solidFill>
                  <a:srgbClr val="DEDEDE"/>
                </a:solidFill>
                <a:latin typeface="Trebuchet MS" pitchFamily="34" charset="0"/>
              </a:rPr>
              <a:t>ObsoNET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b="1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2007: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b="1" dirty="0" err="1" smtClean="0">
                <a:solidFill>
                  <a:srgbClr val="DEDEDE"/>
                </a:solidFill>
                <a:latin typeface="Trebuchet MS" pitchFamily="34" charset="0"/>
              </a:rPr>
              <a:t>InterNestor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 Lite </a:t>
            </a:r>
            <a:r>
              <a:rPr lang="en-US" sz="2700" b="1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700" b="1" dirty="0" smtClean="0">
                <a:solidFill>
                  <a:srgbClr val="DEDEDE"/>
                </a:solidFill>
                <a:latin typeface="Trebuchet MS" pitchFamily="34" charset="0"/>
              </a:rPr>
              <a:t> Ethernet UNAPI</a:t>
            </a:r>
            <a:endParaRPr lang="en-US" dirty="0" smtClean="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2700" b="1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Sustituye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a INL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ObsoNET</a:t>
            </a: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Misma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API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que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INL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para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ObsoNET</a:t>
            </a: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571500" lvl="1" indent="-457200" eaLnBrk="1" hangingPunct="1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20000"/>
                  <a:lumOff val="80000"/>
                </a:schemeClr>
              </a:buClr>
              <a:buFont typeface="Courier New" pitchFamily="49" charset="0"/>
              <a:buChar char="o"/>
              <a:defRPr/>
            </a:pP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ObsoNET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BIOS 1.1 </a:t>
            </a:r>
            <a:r>
              <a:rPr lang="en-US" sz="2700" dirty="0" err="1" smtClean="0">
                <a:solidFill>
                  <a:srgbClr val="DEDEDE"/>
                </a:solidFill>
                <a:latin typeface="Trebuchet MS" pitchFamily="34" charset="0"/>
              </a:rPr>
              <a:t>implementa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 Ethernet UNAPI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856</Words>
  <Application>Microsoft Office PowerPoint</Application>
  <PresentationFormat>Personalizado</PresentationFormat>
  <Paragraphs>155</Paragraphs>
  <Slides>18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Default Design</vt:lpstr>
      <vt:lpstr>Internet desde el MSX</vt:lpstr>
      <vt:lpstr>Los pioneros: UZIX</vt:lpstr>
      <vt:lpstr>La saga InterNestor</vt:lpstr>
      <vt:lpstr>Presentación de PowerPoint</vt:lpstr>
      <vt:lpstr>La saga InterNestor</vt:lpstr>
      <vt:lpstr>2004: ObsoNET</vt:lpstr>
      <vt:lpstr>La saga InterNestor</vt:lpstr>
      <vt:lpstr>2007: Especificación UNAPI</vt:lpstr>
      <vt:lpstr>La saga InterNestor</vt:lpstr>
      <vt:lpstr>2009: DenYoNet</vt:lpstr>
      <vt:lpstr>La saga InterNestor</vt:lpstr>
      <vt:lpstr>Presentación de PowerPoint</vt:lpstr>
      <vt:lpstr>2009: DenYoNet</vt:lpstr>
      <vt:lpstr>Presentación de PowerPoint</vt:lpstr>
      <vt:lpstr>¿Cómo funciona INL?</vt:lpstr>
      <vt:lpstr>Características de INL ¿Qué cabe en 16K+16K?</vt:lpstr>
      <vt:lpstr>Limitaciones de INL ¿Qué NO cabe en 16K+16K?</vt:lpstr>
      <vt:lpstr>Y ahora... ¡pasemos a la acción!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Néstor Soriano</cp:lastModifiedBy>
  <cp:revision>50</cp:revision>
  <dcterms:created xsi:type="dcterms:W3CDTF">2004-05-06T09:28:21Z</dcterms:created>
  <dcterms:modified xsi:type="dcterms:W3CDTF">2010-09-24T16:35:24Z</dcterms:modified>
</cp:coreProperties>
</file>