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36"/>
  </p:notes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30" r:id="rId25"/>
    <p:sldId id="331" r:id="rId26"/>
    <p:sldId id="332" r:id="rId27"/>
    <p:sldId id="329" r:id="rId28"/>
    <p:sldId id="322" r:id="rId29"/>
    <p:sldId id="323" r:id="rId30"/>
    <p:sldId id="324" r:id="rId31"/>
    <p:sldId id="325" r:id="rId32"/>
    <p:sldId id="326" r:id="rId33"/>
    <p:sldId id="327" r:id="rId34"/>
    <p:sldId id="32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stor Soriano" initials="NS" lastIdx="1" clrIdx="0">
    <p:extLst>
      <p:ext uri="{19B8F6BF-5375-455C-9EA6-DF929625EA0E}">
        <p15:presenceInfo xmlns:p15="http://schemas.microsoft.com/office/powerpoint/2012/main" userId="S-1-5-21-2523952864-3701599250-4193486398-1105" providerId="AD"/>
      </p:ext>
    </p:extLst>
  </p:cmAuthor>
  <p:cmAuthor id="2" name="Néstor Soriano Vilchez" initials="NSV" lastIdx="1" clrIdx="1">
    <p:extLst>
      <p:ext uri="{19B8F6BF-5375-455C-9EA6-DF929625EA0E}">
        <p15:presenceInfo xmlns:p15="http://schemas.microsoft.com/office/powerpoint/2012/main" userId="ed9a190ce2b36a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78995" autoAdjust="0"/>
  </p:normalViewPr>
  <p:slideViewPr>
    <p:cSldViewPr snapToGrid="0">
      <p:cViewPr varScale="1">
        <p:scale>
          <a:sx n="40" d="100"/>
          <a:sy n="40" d="100"/>
        </p:scale>
        <p:origin x="902" y="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BAEA-91A0-49D9-841A-F4195515F9DF}" type="datetimeFigureOut">
              <a:rPr lang="es-ES" smtClean="0"/>
              <a:t>22/01/2014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123BE-705D-4744-9FEE-4421C274AA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41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Gracias por venir. Me</a:t>
            </a:r>
            <a:r>
              <a:rPr lang="es-ES" baseline="0" dirty="0" smtClean="0"/>
              <a:t> presento: de día soy Néstor Soriano, programador en .NET; de noche máscara y antifaz y soy Konamiman, programador de MSX.</a:t>
            </a:r>
            <a:endParaRPr lang="es-ES" dirty="0" smtClean="0"/>
          </a:p>
          <a:p>
            <a:r>
              <a:rPr lang="es-ES" dirty="0" smtClean="0"/>
              <a:t>Marce, el presi de RM, me pidió que hiciera una charla sobre </a:t>
            </a:r>
            <a:r>
              <a:rPr lang="es-ES" dirty="0" err="1" smtClean="0"/>
              <a:t>Nextor</a:t>
            </a:r>
            <a:r>
              <a:rPr lang="es-ES" dirty="0" smtClean="0"/>
              <a:t>. Y a Marce no se le puede decir que no.</a:t>
            </a:r>
          </a:p>
          <a:p>
            <a:r>
              <a:rPr lang="es-ES" dirty="0" smtClean="0"/>
              <a:t>¿Qué es </a:t>
            </a:r>
            <a:r>
              <a:rPr lang="es-ES" dirty="0" err="1" smtClean="0"/>
              <a:t>Nextor</a:t>
            </a:r>
            <a:r>
              <a:rPr lang="es-ES" dirty="0" smtClean="0"/>
              <a:t>, aparte de una palabra que según mi mujer me debería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588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LOAD </a:t>
            </a:r>
            <a:r>
              <a:rPr lang="es-ES" dirty="0" err="1" smtClean="0"/>
              <a:t>etc</a:t>
            </a:r>
            <a:r>
              <a:rPr lang="es-ES" dirty="0" smtClean="0"/>
              <a:t>: para leer/escribir ficheros</a:t>
            </a:r>
            <a:r>
              <a:rPr lang="es-ES" baseline="0" dirty="0" smtClean="0"/>
              <a:t> ejecutables</a:t>
            </a:r>
          </a:p>
          <a:p>
            <a:r>
              <a:rPr lang="es-ES" baseline="0" dirty="0" smtClean="0"/>
              <a:t>OPEN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: para leer/escribir ficheros de datos</a:t>
            </a:r>
          </a:p>
          <a:p>
            <a:r>
              <a:rPr lang="es-ES" baseline="0" dirty="0" smtClean="0"/>
              <a:t>KILL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: para gestionar ficheros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58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Las versiones 2.0 y 2.1 eran experimentales.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795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Ficheros acabados en “2” para poder tener las versiones 1 y 2 en el mismo diskette (era normal arrancar en DOS 1 porque había programas que no funcionaban en DOS 2 al usar la memoria RAM directamente por puertos)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601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DOS</a:t>
            </a:r>
            <a:r>
              <a:rPr lang="es-ES" baseline="0" dirty="0" smtClean="0"/>
              <a:t> 1, al ocurrir un error saltaba el “</a:t>
            </a:r>
            <a:r>
              <a:rPr lang="es-ES" baseline="0" dirty="0" err="1" smtClean="0"/>
              <a:t>Abort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Retry</a:t>
            </a:r>
            <a:r>
              <a:rPr lang="es-ES" baseline="0" dirty="0" smtClean="0"/>
              <a:t>, Ignore” y no se podía cambiar.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886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440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Los usuarios</a:t>
            </a:r>
            <a:r>
              <a:rPr lang="es-ES" baseline="0" dirty="0" smtClean="0"/>
              <a:t> de MSX no nos podemos estar quietos, y cuando el MSX fue abandonado por los fabricantes, empezamos a construir nuestros propios controladores de almacenamiento.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797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478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974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Mapeo automático: una unidad asignada por dispositivo que tenga una partición primaria FAT12 o FAT16, en orden. Si hay una con NEXTOR.DAT en directorio raíz, tiene preferencia.</a:t>
            </a:r>
          </a:p>
          <a:p>
            <a:endParaRPr lang="es-ES" dirty="0" smtClean="0"/>
          </a:p>
          <a:p>
            <a:r>
              <a:rPr lang="es-ES" dirty="0" smtClean="0"/>
              <a:t>MSX-DOS pregunta constantemente si el dispositivo ha cambiado antes de acceder.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709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Las nuevas llamadas del sistema permiten básicamente manejar</a:t>
            </a:r>
            <a:r>
              <a:rPr lang="es-ES" baseline="0" dirty="0" smtClean="0"/>
              <a:t> mapeos de unidades obtener </a:t>
            </a:r>
            <a:r>
              <a:rPr lang="es-ES" baseline="0" dirty="0" err="1" smtClean="0"/>
              <a:t>info</a:t>
            </a:r>
            <a:r>
              <a:rPr lang="es-ES" baseline="0" dirty="0" smtClean="0"/>
              <a:t> de dispositivos y particiones existentes.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55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Un </a:t>
            </a:r>
            <a:r>
              <a:rPr lang="es-ES" dirty="0" err="1" smtClean="0"/>
              <a:t>fork</a:t>
            </a:r>
            <a:r>
              <a:rPr lang="es-ES" dirty="0" smtClean="0"/>
              <a:t> es una pieza de software desarrollada a partir</a:t>
            </a:r>
            <a:r>
              <a:rPr lang="es-ES" baseline="0" dirty="0" smtClean="0"/>
              <a:t> de las fuentes de otro software existente, pero de forma </a:t>
            </a:r>
            <a:r>
              <a:rPr lang="es-ES" dirty="0" smtClean="0"/>
              <a:t>independiente.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468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Fijaos en el mensaje de arranque. Mola.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17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NEXTOR.SYS en vez de MSXDOS2.SYS</a:t>
            </a:r>
          </a:p>
          <a:p>
            <a:r>
              <a:rPr lang="es-ES" dirty="0" smtClean="0"/>
              <a:t>Espacio libre?? Porque COMMAND 2.40 soporta FAT16.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743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Puedo ver la estructura de ficheros, colapsar carpetas, buscar y</a:t>
            </a:r>
            <a:r>
              <a:rPr lang="es-ES" baseline="0" dirty="0" smtClean="0"/>
              <a:t> sustituir globalmente…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623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Había un </a:t>
            </a:r>
            <a:r>
              <a:rPr lang="es-ES" dirty="0" err="1" smtClean="0"/>
              <a:t>makefile</a:t>
            </a:r>
            <a:r>
              <a:rPr lang="es-ES" dirty="0" smtClean="0"/>
              <a:t> que no sabía cómo hacer funcionar, así que me hice mi propio script.</a:t>
            </a:r>
          </a:p>
          <a:p>
            <a:r>
              <a:rPr lang="es-ES" dirty="0" smtClean="0"/>
              <a:t>El script tiene unas 250 líneas.</a:t>
            </a:r>
          </a:p>
          <a:p>
            <a:r>
              <a:rPr lang="es-ES" dirty="0" smtClean="0"/>
              <a:t>La ROM de </a:t>
            </a:r>
            <a:r>
              <a:rPr lang="es-ES" dirty="0" err="1" smtClean="0"/>
              <a:t>Nextor</a:t>
            </a:r>
            <a:r>
              <a:rPr lang="es-ES" dirty="0" smtClean="0"/>
              <a:t> son 112KB </a:t>
            </a:r>
            <a:r>
              <a:rPr lang="es-ES" dirty="0" err="1" smtClean="0"/>
              <a:t>kernel</a:t>
            </a:r>
            <a:r>
              <a:rPr lang="es-ES" dirty="0" smtClean="0"/>
              <a:t> + driver.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30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</a:t>
            </a:r>
            <a:r>
              <a:rPr lang="es-ES" baseline="0" dirty="0" smtClean="0"/>
              <a:t> principios de los 80 la informática doméstica era bastante caótica, con muchos sistemas incompatible. Se decidió crear MSX: un estándar que cualquier fabricante podía seguir, que aseguraba compatibilidad de </a:t>
            </a:r>
            <a:r>
              <a:rPr lang="es-ES" baseline="0" dirty="0" err="1" smtClean="0"/>
              <a:t>hard</a:t>
            </a:r>
            <a:r>
              <a:rPr lang="es-ES" baseline="0" dirty="0" smtClean="0"/>
              <a:t> y </a:t>
            </a:r>
            <a:r>
              <a:rPr lang="es-ES" baseline="0" dirty="0" err="1" smtClean="0"/>
              <a:t>soft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50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Kay</a:t>
            </a:r>
            <a:r>
              <a:rPr lang="es-ES" dirty="0" smtClean="0"/>
              <a:t> </a:t>
            </a:r>
            <a:r>
              <a:rPr lang="es-ES" dirty="0" err="1" smtClean="0"/>
              <a:t>Nishi</a:t>
            </a:r>
            <a:r>
              <a:rPr lang="es-ES" dirty="0" smtClean="0"/>
              <a:t>, vicepresidente de Microsoft</a:t>
            </a:r>
            <a:r>
              <a:rPr lang="es-ES" baseline="0" dirty="0" smtClean="0"/>
              <a:t> para Asia de 1979 a 1986. </a:t>
            </a:r>
          </a:p>
          <a:p>
            <a:endParaRPr lang="es-ES" baseline="0" dirty="0" smtClean="0"/>
          </a:p>
          <a:p>
            <a:r>
              <a:rPr lang="es-ES" baseline="0" dirty="0" smtClean="0"/>
              <a:t>Presidente de ASCII </a:t>
            </a:r>
            <a:r>
              <a:rPr lang="es-ES" baseline="0" dirty="0" err="1" smtClean="0"/>
              <a:t>Corporation</a:t>
            </a:r>
            <a:r>
              <a:rPr lang="es-ES" baseline="0" dirty="0" smtClean="0"/>
              <a:t> (primero editorial, luego videojuegos, multimedia,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baseline="0" dirty="0" smtClean="0"/>
              <a:t>MSX basado en el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Spectravídeo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SV318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12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07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Los primeros MSX no tenían</a:t>
            </a:r>
            <a:r>
              <a:rPr lang="es-ES" baseline="0" dirty="0" smtClean="0"/>
              <a:t> unidades de disco, pero ya en 1984 se vendieron las primeras.</a:t>
            </a:r>
            <a:endParaRPr lang="es-ES" dirty="0" smtClean="0"/>
          </a:p>
          <a:p>
            <a:r>
              <a:rPr lang="es-ES" dirty="0" smtClean="0"/>
              <a:t>DOS 1 guarda la FAT entera en memoria (hasta 1.5K)</a:t>
            </a:r>
          </a:p>
          <a:p>
            <a:r>
              <a:rPr lang="es-ES" dirty="0" smtClean="0"/>
              <a:t>Curiosidad: MSX fue el primer ordenador en usar diskettes</a:t>
            </a:r>
            <a:r>
              <a:rPr lang="es-ES" baseline="0" dirty="0" smtClean="0"/>
              <a:t> de 3.5” (o de los primeros)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927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2 razones para ROM:</a:t>
            </a:r>
          </a:p>
          <a:p>
            <a:pPr marL="171450" indent="-171450">
              <a:buFontTx/>
              <a:buChar char="-"/>
            </a:pPr>
            <a:r>
              <a:rPr lang="es-ES" dirty="0" smtClean="0"/>
              <a:t>En</a:t>
            </a:r>
            <a:r>
              <a:rPr lang="es-ES" baseline="0" dirty="0" smtClean="0"/>
              <a:t> un MSX, todo código que deba ejecutarse al arranque debe estar en una ROM.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Los MSX tienen poca memoria, no pueden cargar todo el SO en RAM.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757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Proceso de arranque: la ROM comprueba si hay 64K RAM, entonces comprueba si hay un </a:t>
            </a:r>
            <a:r>
              <a:rPr lang="es-ES" dirty="0" err="1" smtClean="0"/>
              <a:t>diskete</a:t>
            </a:r>
            <a:r>
              <a:rPr lang="es-ES" dirty="0" smtClean="0"/>
              <a:t> con MSXDOS.SYS, entonces arranca intérprete de comandos. Si no, arranca Disk BASIC.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776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Comandos para gestionar ficheros (COPY,</a:t>
            </a:r>
            <a:r>
              <a:rPr lang="es-ES" baseline="0" dirty="0" smtClean="0"/>
              <a:t> DEL, DIR, REN, TYPE)</a:t>
            </a:r>
          </a:p>
          <a:p>
            <a:r>
              <a:rPr lang="es-ES" baseline="0" dirty="0" smtClean="0"/>
              <a:t>Comandos para gestionar el entorno (BASIC, DATE, TIME, MODE, VERIFY)</a:t>
            </a:r>
          </a:p>
          <a:p>
            <a:r>
              <a:rPr lang="es-ES" baseline="0" dirty="0" smtClean="0"/>
              <a:t>Comandos para ficheros </a:t>
            </a:r>
            <a:r>
              <a:rPr lang="es-ES" baseline="0" dirty="0" err="1" smtClean="0"/>
              <a:t>bat</a:t>
            </a:r>
            <a:r>
              <a:rPr lang="es-ES" baseline="0" dirty="0" smtClean="0"/>
              <a:t> (REM, PAUSE)</a:t>
            </a:r>
          </a:p>
          <a:p>
            <a:r>
              <a:rPr lang="es-ES" baseline="0" dirty="0" smtClean="0"/>
              <a:t>FORMAT para formatear </a:t>
            </a:r>
            <a:r>
              <a:rPr lang="es-ES" baseline="0" dirty="0" err="1" smtClean="0"/>
              <a:t>disketes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23BE-705D-4744-9FEE-4421C274AA9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34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1/22/2014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14166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1/22/2014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97028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1/22/2014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37131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1/22/2014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43419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1/22/2014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86392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1/22/2014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32823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274638"/>
            <a:ext cx="10515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1/22/2014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27251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1/22/2014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71018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1/22/2014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74904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1/22/2014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29252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1/22/2014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42680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  <a:alpha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1/22/2014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5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ransition>
    <p:push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4903" y="1064857"/>
            <a:ext cx="10250129" cy="2387600"/>
          </a:xfrm>
        </p:spPr>
        <p:txBody>
          <a:bodyPr/>
          <a:lstStyle/>
          <a:p>
            <a:r>
              <a:rPr lang="es-ES" dirty="0" err="1" smtClean="0"/>
              <a:t>Nextor</a:t>
            </a:r>
            <a:r>
              <a:rPr lang="es-ES" dirty="0" smtClean="0"/>
              <a:t>: resucitando  MSX  -DOS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34770"/>
            <a:ext cx="9144000" cy="1655762"/>
          </a:xfrm>
        </p:spPr>
        <p:txBody>
          <a:bodyPr/>
          <a:lstStyle/>
          <a:p>
            <a:r>
              <a:rPr lang="es-ES" dirty="0" smtClean="0"/>
              <a:t>Néstor Soriano</a:t>
            </a:r>
          </a:p>
          <a:p>
            <a:r>
              <a:rPr lang="es-ES" dirty="0" smtClean="0"/>
              <a:t>www.konamiman.com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87" y="2579970"/>
            <a:ext cx="1781503" cy="73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2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7697" y="367637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Comandos de MSX-DOS 1 (Disk BASIC)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83226" y="1840683"/>
            <a:ext cx="10577052" cy="470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LOAD/SAVE/BLOAD/BSAVE/RUN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OPEN/CLOSE/GET/PUT/LOC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LOF/INPUT/EOF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KILL/NAME/COPY/FILES/DSKF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FORMAT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SYSTEM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DSKI$/DSKO$</a:t>
            </a:r>
            <a:endParaRPr lang="es-E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130" y="1693200"/>
            <a:ext cx="3443709" cy="241573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51" y="3621518"/>
            <a:ext cx="3231946" cy="2772626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7360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27016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MSX-DOS 2.20-2.31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52579"/>
            <a:ext cx="10515600" cy="4351338"/>
          </a:xfrm>
        </p:spPr>
        <p:txBody>
          <a:bodyPr/>
          <a:lstStyle/>
          <a:p>
            <a:r>
              <a:rPr lang="es-ES" sz="3200" dirty="0"/>
              <a:t>Lanzado en </a:t>
            </a:r>
            <a:r>
              <a:rPr lang="es-ES" sz="3200" dirty="0" smtClean="0"/>
              <a:t>1988</a:t>
            </a:r>
          </a:p>
          <a:p>
            <a:r>
              <a:rPr lang="es-ES" sz="3200" dirty="0" smtClean="0"/>
              <a:t>Externamente similar </a:t>
            </a:r>
            <a:r>
              <a:rPr lang="es-ES" sz="3200" dirty="0"/>
              <a:t>a MS-DOS </a:t>
            </a:r>
            <a:r>
              <a:rPr lang="es-ES" sz="3200" dirty="0" smtClean="0"/>
              <a:t>3.x</a:t>
            </a:r>
            <a:endParaRPr lang="es-ES" sz="3200" dirty="0"/>
          </a:p>
          <a:p>
            <a:r>
              <a:rPr lang="es-ES" sz="3200" dirty="0"/>
              <a:t>Distribuido:</a:t>
            </a:r>
          </a:p>
          <a:p>
            <a:pPr lvl="1"/>
            <a:r>
              <a:rPr lang="es-ES" sz="2800" dirty="0" smtClean="0"/>
              <a:t>v2.20: En cartucho (sólo </a:t>
            </a:r>
            <a:r>
              <a:rPr lang="es-ES" sz="2800" dirty="0" err="1" smtClean="0"/>
              <a:t>kernel</a:t>
            </a:r>
            <a:r>
              <a:rPr lang="es-ES" sz="2800" dirty="0" smtClean="0"/>
              <a:t>, sin driver)</a:t>
            </a:r>
            <a:endParaRPr lang="es-ES" sz="2800" dirty="0"/>
          </a:p>
          <a:p>
            <a:pPr lvl="1"/>
            <a:r>
              <a:rPr lang="es-ES" sz="2800" dirty="0" smtClean="0"/>
              <a:t>v2.3x: Integrado en                    </a:t>
            </a:r>
          </a:p>
          <a:p>
            <a:pPr marL="457200" lvl="1" indent="0">
              <a:buNone/>
            </a:pPr>
            <a:r>
              <a:rPr lang="es-ES" sz="2800" dirty="0"/>
              <a:t> </a:t>
            </a:r>
            <a:r>
              <a:rPr lang="es-ES" sz="2800" dirty="0" smtClean="0"/>
              <a:t>  (1990)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043" y="3728248"/>
            <a:ext cx="1441808" cy="5152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224" y="1204037"/>
            <a:ext cx="2307364" cy="26547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Marcador de contenido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108" y="4059555"/>
            <a:ext cx="4291125" cy="241106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528416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7697" y="367637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Componentes de MSX-DOS 2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55523" y="1693200"/>
            <a:ext cx="5483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64K ROM</a:t>
            </a:r>
          </a:p>
          <a:p>
            <a:pPr lvl="1"/>
            <a:r>
              <a:rPr lang="es-ES" sz="2800" dirty="0" err="1" smtClean="0"/>
              <a:t>Kernel</a:t>
            </a:r>
            <a:endParaRPr lang="es-ES" sz="2800" dirty="0" smtClean="0"/>
          </a:p>
          <a:p>
            <a:pPr lvl="1"/>
            <a:r>
              <a:rPr lang="es-ES" sz="2800" dirty="0" smtClean="0"/>
              <a:t>Disk BASIC</a:t>
            </a:r>
          </a:p>
          <a:p>
            <a:pPr lvl="1"/>
            <a:r>
              <a:rPr lang="es-ES" sz="2800" dirty="0" smtClean="0"/>
              <a:t>Driver de la disquetera (Turbo-R)</a:t>
            </a:r>
          </a:p>
          <a:p>
            <a:pPr lvl="1"/>
            <a:r>
              <a:rPr lang="es-ES" sz="2800" dirty="0" err="1" smtClean="0"/>
              <a:t>Kernel</a:t>
            </a:r>
            <a:r>
              <a:rPr lang="es-ES" sz="2800" dirty="0" smtClean="0"/>
              <a:t> MSX-DOS 1 (Turbo-R)</a:t>
            </a:r>
          </a:p>
          <a:p>
            <a:endParaRPr lang="es-ES" sz="3200" dirty="0" smtClean="0"/>
          </a:p>
          <a:p>
            <a:r>
              <a:rPr lang="es-ES" sz="3200" dirty="0" smtClean="0"/>
              <a:t>Ficheros de sistema</a:t>
            </a:r>
          </a:p>
          <a:p>
            <a:pPr lvl="1"/>
            <a:r>
              <a:rPr lang="es-ES" sz="2800" dirty="0" smtClean="0"/>
              <a:t>MSXDOS2.SYS</a:t>
            </a:r>
          </a:p>
          <a:p>
            <a:pPr lvl="1"/>
            <a:r>
              <a:rPr lang="es-ES" sz="2800" dirty="0" smtClean="0"/>
              <a:t>COMMAND2.COM</a:t>
            </a:r>
            <a:endParaRPr lang="es-ES" sz="2800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58581" y="1690335"/>
            <a:ext cx="5483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sz="2800" dirty="0" smtClean="0"/>
              <a:t>Requiere MSX2</a:t>
            </a:r>
          </a:p>
          <a:p>
            <a:pPr lvl="1"/>
            <a:r>
              <a:rPr lang="es-ES" sz="2800" dirty="0" smtClean="0"/>
              <a:t>Requiere 128K RAM</a:t>
            </a:r>
          </a:p>
          <a:p>
            <a:pPr lvl="2"/>
            <a:r>
              <a:rPr lang="es-ES" sz="2800" dirty="0" smtClean="0"/>
              <a:t>16K para código</a:t>
            </a:r>
          </a:p>
          <a:p>
            <a:pPr lvl="2"/>
            <a:r>
              <a:rPr lang="es-ES" sz="2800" dirty="0" smtClean="0"/>
              <a:t>16K para datos</a:t>
            </a:r>
          </a:p>
          <a:p>
            <a:endParaRPr lang="es-ES" sz="3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696" y="3015898"/>
            <a:ext cx="2733305" cy="35163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95877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6134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¿Qué novedades aportaba MSX-DOS 2?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0716" y="1825625"/>
            <a:ext cx="4766187" cy="4351338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s-ES" sz="3200" dirty="0" smtClean="0"/>
              <a:t>Para el usuario…</a:t>
            </a:r>
            <a:endParaRPr lang="es-ES" dirty="0" smtClean="0"/>
          </a:p>
          <a:p>
            <a:r>
              <a:rPr lang="es-ES" dirty="0" smtClean="0"/>
              <a:t>Subdirectorios</a:t>
            </a:r>
            <a:endParaRPr lang="es-ES" dirty="0"/>
          </a:p>
          <a:p>
            <a:r>
              <a:rPr lang="es-ES" dirty="0"/>
              <a:t>RAM disk</a:t>
            </a:r>
          </a:p>
          <a:p>
            <a:r>
              <a:rPr lang="es-ES" dirty="0"/>
              <a:t>Variables de entorno</a:t>
            </a:r>
          </a:p>
          <a:p>
            <a:r>
              <a:rPr lang="es-ES" dirty="0"/>
              <a:t>Uso más racional de memoria </a:t>
            </a:r>
            <a:endParaRPr lang="es-ES" dirty="0" smtClean="0"/>
          </a:p>
          <a:p>
            <a:r>
              <a:rPr lang="es-ES" dirty="0" smtClean="0"/>
              <a:t>Soporte </a:t>
            </a:r>
            <a:r>
              <a:rPr lang="es-ES" dirty="0"/>
              <a:t>para dispositivos </a:t>
            </a:r>
            <a:r>
              <a:rPr lang="es-ES" dirty="0" smtClean="0"/>
              <a:t>de hasta </a:t>
            </a:r>
            <a:r>
              <a:rPr lang="es-ES" dirty="0"/>
              <a:t>32MB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840361" y="1825625"/>
            <a:ext cx="57494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s-ES" sz="3200" dirty="0" smtClean="0"/>
              <a:t>Para el programador…</a:t>
            </a:r>
            <a:endParaRPr lang="es-ES" dirty="0" smtClean="0"/>
          </a:p>
          <a:p>
            <a:r>
              <a:rPr lang="es-ES" dirty="0"/>
              <a:t>Gestión </a:t>
            </a:r>
            <a:r>
              <a:rPr lang="es-ES" dirty="0" smtClean="0"/>
              <a:t>básica de memoria (reserva de bloques de 16K</a:t>
            </a:r>
            <a:r>
              <a:rPr lang="es-ES" dirty="0"/>
              <a:t>)</a:t>
            </a:r>
          </a:p>
          <a:p>
            <a:r>
              <a:rPr lang="es-ES" dirty="0"/>
              <a:t>Manejo más fácil de ficheros </a:t>
            </a:r>
            <a:r>
              <a:rPr lang="es-ES" dirty="0" smtClean="0"/>
              <a:t>(File </a:t>
            </a:r>
            <a:r>
              <a:rPr lang="es-ES" dirty="0" err="1" smtClean="0"/>
              <a:t>Handles</a:t>
            </a:r>
            <a:r>
              <a:rPr lang="es-ES" dirty="0" smtClean="0"/>
              <a:t> vs File Control Blocks)</a:t>
            </a:r>
            <a:endParaRPr lang="es-ES" dirty="0"/>
          </a:p>
          <a:p>
            <a:r>
              <a:rPr lang="es-ES" dirty="0"/>
              <a:t>Control de errores </a:t>
            </a:r>
            <a:endParaRPr lang="es-ES" dirty="0" smtClean="0"/>
          </a:p>
          <a:p>
            <a:pPr lvl="1"/>
            <a:r>
              <a:rPr lang="es-ES" dirty="0" smtClean="0"/>
              <a:t>Gancho para capturar errores de disco</a:t>
            </a:r>
          </a:p>
          <a:p>
            <a:pPr lvl="1"/>
            <a:r>
              <a:rPr lang="es-ES" dirty="0" smtClean="0"/>
              <a:t>Gancho de terminación de aplicación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578181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5187" y="365127"/>
            <a:ext cx="11208774" cy="1325563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¿Cómo se mapean los dispositivos en MSX-DOS?</a:t>
            </a:r>
            <a:endParaRPr lang="es-E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70492" y="1984222"/>
            <a:ext cx="2378075" cy="2193925"/>
          </a:xfrm>
          <a:prstGeom prst="rect">
            <a:avLst/>
          </a:prstGeom>
          <a:solidFill>
            <a:srgbClr val="F3F3F3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Controlador 1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4138767" y="2501747"/>
            <a:ext cx="2027238" cy="441325"/>
          </a:xfrm>
          <a:prstGeom prst="roundRect">
            <a:avLst>
              <a:gd name="adj" fmla="val 16667"/>
            </a:avLst>
          </a:prstGeom>
          <a:solidFill>
            <a:srgbClr val="BED7EF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Dispositivo 1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138767" y="3385984"/>
            <a:ext cx="2027238" cy="441325"/>
          </a:xfrm>
          <a:prstGeom prst="roundRect">
            <a:avLst>
              <a:gd name="adj" fmla="val 16667"/>
            </a:avLst>
          </a:prstGeom>
          <a:solidFill>
            <a:srgbClr val="BED7EF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Dispositivo 2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94305" y="4657572"/>
            <a:ext cx="2376487" cy="1357312"/>
          </a:xfrm>
          <a:prstGeom prst="rect">
            <a:avLst/>
          </a:prstGeom>
          <a:solidFill>
            <a:srgbClr val="F3F3F3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Controlador 2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138767" y="5214784"/>
            <a:ext cx="2027238" cy="441325"/>
          </a:xfrm>
          <a:prstGeom prst="roundRect">
            <a:avLst>
              <a:gd name="adj" fmla="val 16667"/>
            </a:avLst>
          </a:prstGeom>
          <a:solidFill>
            <a:srgbClr val="BED7EF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Dispositivo 1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Driv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55" y="2455709"/>
            <a:ext cx="604837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32" name="Picture 8" descr="Driv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305" y="3324072"/>
            <a:ext cx="58578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33" name="Picture 9" descr="Drive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55" y="5105247"/>
            <a:ext cx="585787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cxnSp>
        <p:nvCxnSpPr>
          <p:cNvPr id="1034" name="AutoShape 10"/>
          <p:cNvCxnSpPr>
            <a:cxnSpLocks noChangeShapeType="1"/>
          </p:cNvCxnSpPr>
          <p:nvPr/>
        </p:nvCxnSpPr>
        <p:spPr bwMode="auto">
          <a:xfrm>
            <a:off x="6150130" y="2730347"/>
            <a:ext cx="1006475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035" name="AutoShape 11"/>
          <p:cNvCxnSpPr>
            <a:cxnSpLocks noChangeShapeType="1"/>
          </p:cNvCxnSpPr>
          <p:nvPr/>
        </p:nvCxnSpPr>
        <p:spPr bwMode="auto">
          <a:xfrm>
            <a:off x="6162830" y="3606647"/>
            <a:ext cx="1006475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036" name="AutoShape 12"/>
          <p:cNvCxnSpPr>
            <a:cxnSpLocks noChangeShapeType="1"/>
          </p:cNvCxnSpPr>
          <p:nvPr/>
        </p:nvCxnSpPr>
        <p:spPr bwMode="auto">
          <a:xfrm>
            <a:off x="6150130" y="5413222"/>
            <a:ext cx="1006475" cy="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1562255" y="2639065"/>
            <a:ext cx="2225675" cy="746919"/>
          </a:xfrm>
          <a:prstGeom prst="rightArrowCallout">
            <a:avLst>
              <a:gd name="adj1" fmla="val 10343"/>
              <a:gd name="adj2" fmla="val 19829"/>
              <a:gd name="adj3" fmla="val 41951"/>
              <a:gd name="adj4" fmla="val 71074"/>
            </a:avLst>
          </a:prstGeom>
          <a:solidFill>
            <a:srgbClr val="FFDA66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Los drivers declaran un número fijo de dispositivos...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 rot="10800000">
            <a:off x="7958293" y="2495397"/>
            <a:ext cx="2224087" cy="1111250"/>
          </a:xfrm>
          <a:prstGeom prst="rightArrowCallout">
            <a:avLst>
              <a:gd name="adj1" fmla="val 7611"/>
              <a:gd name="adj2" fmla="val 19829"/>
              <a:gd name="adj3" fmla="val 33357"/>
              <a:gd name="adj4" fmla="val 71074"/>
            </a:avLst>
          </a:prstGeom>
          <a:solidFill>
            <a:srgbClr val="FFDA66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rot="10800000"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8688543" y="2533497"/>
            <a:ext cx="143192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...y MSX-DOS los mapea a unidades directamente y en el mismo orden.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3030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En resumen…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90"/>
            <a:ext cx="10228521" cy="10664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 smtClean="0"/>
              <a:t>MSX-DOS es un sistema operativo pistonudo para trabajar con diskettes.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81739" y="52809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 smtClean="0"/>
              <a:t>Pero…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1" y="3143642"/>
            <a:ext cx="2390775" cy="19145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085257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Controladores de almacenamiento amateur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Incluyen ROM con </a:t>
            </a:r>
            <a:r>
              <a:rPr lang="es-ES" dirty="0" err="1" smtClean="0"/>
              <a:t>kernel</a:t>
            </a:r>
            <a:r>
              <a:rPr lang="es-ES" dirty="0" smtClean="0"/>
              <a:t> de MSX-DOS 2 + driver</a:t>
            </a:r>
          </a:p>
          <a:p>
            <a:pPr marL="0" indent="0">
              <a:buNone/>
            </a:pPr>
            <a:r>
              <a:rPr lang="es-ES" dirty="0" smtClean="0"/>
              <a:t>1990s: Discos duros, discos ZIP</a:t>
            </a:r>
          </a:p>
          <a:p>
            <a:pPr marL="0" indent="0">
              <a:buNone/>
            </a:pPr>
            <a:r>
              <a:rPr lang="es-ES" dirty="0" smtClean="0"/>
              <a:t>2000s: Tarjetas CF, SD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9910"/>
            <a:ext cx="2555052" cy="18108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198" y="3582572"/>
            <a:ext cx="2501947" cy="20726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189" y="4618917"/>
            <a:ext cx="2636496" cy="19773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43" y="3933406"/>
            <a:ext cx="3133855" cy="187454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181323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Problemas al ir más allá de los diskettes…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351338"/>
          </a:xfrm>
        </p:spPr>
        <p:txBody>
          <a:bodyPr/>
          <a:lstStyle/>
          <a:p>
            <a:r>
              <a:rPr lang="es-ES" dirty="0" smtClean="0"/>
              <a:t>Límite de 32MB/volumen (FAT12, sectores de 16 bits)</a:t>
            </a:r>
          </a:p>
          <a:p>
            <a:r>
              <a:rPr lang="es-ES" dirty="0" smtClean="0"/>
              <a:t>Falta de documentación para escribir drivers de dispositivo</a:t>
            </a:r>
            <a:endParaRPr lang="es-ES" dirty="0"/>
          </a:p>
          <a:p>
            <a:r>
              <a:rPr lang="es-ES" dirty="0" smtClean="0"/>
              <a:t>Mapeo </a:t>
            </a:r>
            <a:r>
              <a:rPr lang="es-ES" dirty="0"/>
              <a:t>directo </a:t>
            </a:r>
            <a:r>
              <a:rPr lang="es-ES" dirty="0" smtClean="0"/>
              <a:t>unidades-dispositivos, no configurable, no hay concepto de particiones</a:t>
            </a:r>
          </a:p>
          <a:p>
            <a:r>
              <a:rPr lang="es-ES" dirty="0" smtClean="0"/>
              <a:t>Imposible manejar dispositivos que no sean de bloque (CD-ROM…)</a:t>
            </a:r>
            <a:endParaRPr lang="es-ES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46" y="4371089"/>
            <a:ext cx="2381250" cy="19240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757722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462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…y necesidad de buscarse la vida.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1608666"/>
            <a:ext cx="10074954" cy="4619096"/>
          </a:xfrm>
        </p:spPr>
        <p:txBody>
          <a:bodyPr>
            <a:normAutofit/>
          </a:bodyPr>
          <a:lstStyle/>
          <a:p>
            <a:pPr marL="228600" lvl="1"/>
            <a:r>
              <a:rPr lang="es-ES" sz="2800" dirty="0"/>
              <a:t>Infinitas particiones para gestionar dispositivos de alta </a:t>
            </a:r>
            <a:r>
              <a:rPr lang="es-ES" sz="2800" dirty="0" smtClean="0"/>
              <a:t>capacidad</a:t>
            </a:r>
          </a:p>
          <a:p>
            <a:r>
              <a:rPr lang="es-ES" dirty="0" smtClean="0"/>
              <a:t>Parches </a:t>
            </a:r>
            <a:r>
              <a:rPr lang="es-ES" dirty="0"/>
              <a:t>externos para soportar FAT16</a:t>
            </a:r>
          </a:p>
          <a:p>
            <a:pPr lvl="1"/>
            <a:r>
              <a:rPr lang="es-ES" dirty="0"/>
              <a:t>Se cargan a posteriori, sin posibilidad de arranque desde FAT16</a:t>
            </a:r>
          </a:p>
          <a:p>
            <a:r>
              <a:rPr lang="es-ES" dirty="0"/>
              <a:t>Ingeniería inversa de la ROM para desarrollar drivers</a:t>
            </a:r>
          </a:p>
          <a:p>
            <a:r>
              <a:rPr lang="es-ES" dirty="0"/>
              <a:t>Reinvención constante de la rueda para cada controlador:</a:t>
            </a:r>
          </a:p>
          <a:p>
            <a:pPr lvl="1"/>
            <a:r>
              <a:rPr lang="es-ES" dirty="0"/>
              <a:t>Gestión interna de particiones personalizada</a:t>
            </a:r>
          </a:p>
          <a:p>
            <a:pPr lvl="1"/>
            <a:r>
              <a:rPr lang="es-ES" dirty="0"/>
              <a:t>Herramientas de mapeo de dispositivos a unidades personalizada</a:t>
            </a:r>
          </a:p>
          <a:p>
            <a:pPr lvl="1"/>
            <a:r>
              <a:rPr lang="es-ES" dirty="0"/>
              <a:t>FDISK personalizado</a:t>
            </a:r>
          </a:p>
          <a:p>
            <a:r>
              <a:rPr lang="es-ES" dirty="0"/>
              <a:t>Magia negra para manejar CD-</a:t>
            </a:r>
            <a:r>
              <a:rPr lang="es-ES" dirty="0" err="1"/>
              <a:t>ROMs</a:t>
            </a:r>
            <a:endParaRPr lang="es-E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647" y="3390488"/>
            <a:ext cx="1983143" cy="28880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58818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47618" y="863847"/>
            <a:ext cx="4766187" cy="1325563"/>
          </a:xfrm>
        </p:spPr>
        <p:txBody>
          <a:bodyPr>
            <a:normAutofit/>
          </a:bodyPr>
          <a:lstStyle/>
          <a:p>
            <a:r>
              <a:rPr lang="es-ES" sz="6600" dirty="0" smtClean="0"/>
              <a:t>:  ¡Batallita!</a:t>
            </a:r>
            <a:endParaRPr lang="es-ES" sz="6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10" y="413990"/>
            <a:ext cx="4438650" cy="23145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899" y="2975818"/>
            <a:ext cx="3119284" cy="36291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8033877" y="5410593"/>
            <a:ext cx="3878828" cy="11079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         Más detalles aquí:</a:t>
            </a:r>
          </a:p>
          <a:p>
            <a:endParaRPr lang="es-ES" dirty="0"/>
          </a:p>
          <a:p>
            <a:r>
              <a:rPr lang="es-ES" sz="2400" dirty="0">
                <a:latin typeface="Consolas" panose="020B0609020204030204" pitchFamily="49" charset="0"/>
                <a:cs typeface="Consolas" panose="020B0609020204030204" pitchFamily="49" charset="0"/>
              </a:rPr>
              <a:t>http://bit.ly/1lNFpd5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998" y="5469585"/>
            <a:ext cx="332453" cy="33245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5" y="4563683"/>
            <a:ext cx="1785953" cy="16938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209848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¿Qué es </a:t>
            </a:r>
            <a:r>
              <a:rPr lang="es-ES" dirty="0" err="1" smtClean="0"/>
              <a:t>Nextor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567" y="1708382"/>
            <a:ext cx="10515600" cy="6816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i="1" dirty="0" err="1"/>
              <a:t>Nextor</a:t>
            </a:r>
            <a:r>
              <a:rPr lang="es-ES" sz="3200" i="1" dirty="0"/>
              <a:t> es un </a:t>
            </a:r>
            <a:r>
              <a:rPr lang="es-ES" sz="3200" i="1" dirty="0" err="1"/>
              <a:t>fork</a:t>
            </a:r>
            <a:r>
              <a:rPr lang="es-ES" sz="3200" i="1" dirty="0"/>
              <a:t> de MSX-DOS 2.31</a:t>
            </a: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838200" y="2698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…¿y qué es MSX-DOS?</a:t>
            </a:r>
          </a:p>
        </p:txBody>
      </p:sp>
      <p:sp>
        <p:nvSpPr>
          <p:cNvPr id="20" name="Marcador de contenido 2"/>
          <p:cNvSpPr txBox="1">
            <a:spLocks/>
          </p:cNvSpPr>
          <p:nvPr/>
        </p:nvSpPr>
        <p:spPr>
          <a:xfrm>
            <a:off x="838200" y="4125058"/>
            <a:ext cx="10515600" cy="681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3200" i="1" dirty="0"/>
              <a:t>MSX-DOS es el sistema operativo “oficial” de los ordenadores MSX</a:t>
            </a: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838200" y="51507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…¿   MSX     ?</a:t>
            </a: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576" y="5444723"/>
            <a:ext cx="1781503" cy="73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829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Objetivo principal de </a:t>
            </a:r>
            <a:r>
              <a:rPr lang="es-ES" dirty="0" err="1" smtClean="0"/>
              <a:t>Nextor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91480" y="1825625"/>
            <a:ext cx="9273049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 smtClean="0"/>
              <a:t>Facilitar la vida al usuario, y sobre todo al desarrollador, de controladores de almacenamiento de</a:t>
            </a: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41" y="2791925"/>
            <a:ext cx="1141726" cy="4727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32" y="3723198"/>
            <a:ext cx="2453765" cy="24537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43499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¿Qué ofrece </a:t>
            </a:r>
            <a:r>
              <a:rPr lang="es-ES" dirty="0" err="1" smtClean="0"/>
              <a:t>Nextor</a:t>
            </a:r>
            <a:r>
              <a:rPr lang="es-ES" dirty="0" smtClean="0"/>
              <a:t> al usuario?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5968" y="1534886"/>
            <a:ext cx="10515600" cy="485116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Funciona en MSX1</a:t>
            </a:r>
          </a:p>
          <a:p>
            <a:r>
              <a:rPr lang="es-ES" dirty="0" smtClean="0"/>
              <a:t>Soporte </a:t>
            </a:r>
            <a:r>
              <a:rPr lang="es-ES" dirty="0"/>
              <a:t>nativo </a:t>
            </a:r>
            <a:r>
              <a:rPr lang="es-ES" dirty="0" smtClean="0"/>
              <a:t>y completo para FAT16</a:t>
            </a:r>
          </a:p>
          <a:p>
            <a:pPr lvl="1"/>
            <a:r>
              <a:rPr lang="es-ES" dirty="0" smtClean="0"/>
              <a:t>Hasta 4GB por volumen</a:t>
            </a:r>
          </a:p>
          <a:p>
            <a:pPr lvl="1"/>
            <a:r>
              <a:rPr lang="es-ES" dirty="0" smtClean="0"/>
              <a:t>Arranque</a:t>
            </a:r>
            <a:r>
              <a:rPr lang="es-ES" dirty="0"/>
              <a:t> </a:t>
            </a:r>
            <a:r>
              <a:rPr lang="es-ES" dirty="0" smtClean="0"/>
              <a:t>desde volúmenes FAT16</a:t>
            </a:r>
            <a:endParaRPr lang="es-ES" dirty="0"/>
          </a:p>
          <a:p>
            <a:r>
              <a:rPr lang="es-ES" dirty="0"/>
              <a:t>FDISK </a:t>
            </a:r>
            <a:r>
              <a:rPr lang="es-ES" dirty="0" smtClean="0"/>
              <a:t>integrado (comando BASIC)</a:t>
            </a:r>
            <a:endParaRPr lang="es-ES" dirty="0"/>
          </a:p>
          <a:p>
            <a:r>
              <a:rPr lang="es-ES" dirty="0" smtClean="0"/>
              <a:t>Gestión del mapeo de dispositivos y particiones a unidades</a:t>
            </a:r>
          </a:p>
          <a:p>
            <a:pPr lvl="1"/>
            <a:r>
              <a:rPr lang="es-ES" dirty="0" smtClean="0"/>
              <a:t>Automática (al arranque, al detectar un cambio)</a:t>
            </a:r>
          </a:p>
          <a:p>
            <a:pPr lvl="1"/>
            <a:r>
              <a:rPr lang="es-ES" dirty="0" smtClean="0"/>
              <a:t>Manual (con una herramienta)</a:t>
            </a:r>
          </a:p>
          <a:p>
            <a:r>
              <a:rPr lang="es-ES" dirty="0" smtClean="0"/>
              <a:t>Concepto: dispositivos </a:t>
            </a:r>
            <a:r>
              <a:rPr lang="es-ES" dirty="0"/>
              <a:t>extraíbles vs fijos</a:t>
            </a:r>
          </a:p>
          <a:p>
            <a:pPr lvl="1"/>
            <a:r>
              <a:rPr lang="es-ES" dirty="0" err="1" smtClean="0"/>
              <a:t>Nextor</a:t>
            </a:r>
            <a:r>
              <a:rPr lang="es-ES" dirty="0" smtClean="0"/>
              <a:t> no pregunta a los dispositivos fijos si han cambiado</a:t>
            </a:r>
            <a:endParaRPr lang="es-ES" dirty="0"/>
          </a:p>
          <a:p>
            <a:pPr lvl="1"/>
            <a:r>
              <a:rPr lang="es-ES" dirty="0" smtClean="0"/>
              <a:t>Posibilidad de bloquear unidades </a:t>
            </a:r>
            <a:r>
              <a:rPr lang="es-ES" dirty="0"/>
              <a:t>asignadas a dispositivos </a:t>
            </a:r>
            <a:r>
              <a:rPr lang="es-ES" dirty="0" smtClean="0"/>
              <a:t>extraíbles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076" y="3607980"/>
            <a:ext cx="2188136" cy="2188136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833151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36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…¿y al desarrollador?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4742" y="159682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/>
              <a:t>¡Un sistema estandarizado y documentado de drivers de dispositivo!</a:t>
            </a:r>
          </a:p>
          <a:p>
            <a:pPr marL="0" indent="0">
              <a:buNone/>
            </a:pPr>
            <a:endParaRPr lang="es-ES" dirty="0" smtClean="0"/>
          </a:p>
          <a:p>
            <a:pPr lvl="1"/>
            <a:r>
              <a:rPr lang="es-ES" sz="2800" dirty="0" smtClean="0"/>
              <a:t>Documentación detallada de la estructura del driver</a:t>
            </a:r>
          </a:p>
          <a:p>
            <a:pPr lvl="1"/>
            <a:r>
              <a:rPr lang="es-ES" sz="2800" dirty="0" smtClean="0"/>
              <a:t>Fuentes de un driver vacío para tomar como base</a:t>
            </a:r>
          </a:p>
          <a:p>
            <a:pPr lvl="1"/>
            <a:r>
              <a:rPr lang="es-ES" sz="2800" dirty="0" smtClean="0"/>
              <a:t>Procedimiento </a:t>
            </a:r>
            <a:r>
              <a:rPr lang="es-ES" sz="2800" dirty="0"/>
              <a:t>para generar una ROM con el </a:t>
            </a:r>
            <a:r>
              <a:rPr lang="es-ES" sz="2800" dirty="0" err="1"/>
              <a:t>kernel</a:t>
            </a:r>
            <a:r>
              <a:rPr lang="es-ES" sz="2800" dirty="0"/>
              <a:t> + el driver</a:t>
            </a:r>
            <a:endParaRPr lang="es-ES" sz="2800" dirty="0" smtClean="0"/>
          </a:p>
          <a:p>
            <a:pPr lvl="2"/>
            <a:r>
              <a:rPr lang="es-ES" sz="2400" dirty="0" smtClean="0"/>
              <a:t>Herramienta generadora (fuente en C, ejecutable Windows)</a:t>
            </a:r>
          </a:p>
          <a:p>
            <a:pPr lvl="2"/>
            <a:r>
              <a:rPr lang="es-ES" sz="2400" dirty="0" smtClean="0"/>
              <a:t>Procedimiento detallado en la documentación</a:t>
            </a:r>
          </a:p>
          <a:p>
            <a:pPr lvl="1"/>
            <a:r>
              <a:rPr lang="es-ES" sz="2800" dirty="0" smtClean="0"/>
              <a:t>Documentación de las nuevas llamadas del sistema</a:t>
            </a:r>
          </a:p>
          <a:p>
            <a:pPr lvl="1"/>
            <a:endParaRPr lang="es-ES" dirty="0"/>
          </a:p>
          <a:p>
            <a:endParaRPr lang="es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711" y="4321278"/>
            <a:ext cx="1973005" cy="19818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368776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0219" y="129153"/>
            <a:ext cx="1162172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¿Qué rutinas debe implementar un driver de </a:t>
            </a:r>
            <a:r>
              <a:rPr lang="es-ES" dirty="0" err="1" smtClean="0"/>
              <a:t>Nextor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454715"/>
            <a:ext cx="10732477" cy="5231835"/>
          </a:xfrm>
        </p:spPr>
        <p:txBody>
          <a:bodyPr>
            <a:normAutofit/>
          </a:bodyPr>
          <a:lstStyle/>
          <a:p>
            <a:r>
              <a:rPr lang="es-ES" dirty="0" smtClean="0"/>
              <a:t>Enumerar </a:t>
            </a:r>
            <a:r>
              <a:rPr lang="es-ES" dirty="0" smtClean="0"/>
              <a:t>dispositivos</a:t>
            </a:r>
          </a:p>
          <a:p>
            <a:pPr lvl="1"/>
            <a:r>
              <a:rPr lang="es-ES" dirty="0" smtClean="0"/>
              <a:t>Nombre</a:t>
            </a:r>
          </a:p>
          <a:p>
            <a:pPr lvl="1"/>
            <a:r>
              <a:rPr lang="es-ES" dirty="0" smtClean="0"/>
              <a:t>Tipo (bloque/otro)</a:t>
            </a:r>
          </a:p>
          <a:p>
            <a:pPr lvl="1"/>
            <a:r>
              <a:rPr lang="es-ES" dirty="0" smtClean="0"/>
              <a:t>Capacidad</a:t>
            </a:r>
          </a:p>
          <a:p>
            <a:pPr lvl="1"/>
            <a:r>
              <a:rPr lang="es-ES" dirty="0" smtClean="0"/>
              <a:t>Fijo/extraíble</a:t>
            </a:r>
          </a:p>
          <a:p>
            <a:r>
              <a:rPr lang="es-ES" dirty="0" smtClean="0"/>
              <a:t>Leer y escribir sectores</a:t>
            </a:r>
          </a:p>
          <a:p>
            <a:r>
              <a:rPr lang="es-ES" dirty="0" smtClean="0"/>
              <a:t>Informar de estado (cambiado/no cambiado)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…eso es todo. </a:t>
            </a:r>
            <a:r>
              <a:rPr lang="es-ES" sz="3200" dirty="0" smtClean="0"/>
              <a:t>¡</a:t>
            </a:r>
            <a:r>
              <a:rPr lang="es-ES" sz="3200" dirty="0" err="1" smtClean="0"/>
              <a:t>Nextor</a:t>
            </a:r>
            <a:r>
              <a:rPr lang="es-ES" sz="3200" dirty="0" smtClean="0"/>
              <a:t> gestiona los mapeos y las particiones!</a:t>
            </a: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931" y="2387295"/>
            <a:ext cx="2492249" cy="18406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60066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7647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Comandos de </a:t>
            </a:r>
            <a:r>
              <a:rPr lang="es-ES" dirty="0" err="1" smtClean="0"/>
              <a:t>Nextor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082" y="1515126"/>
            <a:ext cx="4875219" cy="50229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305355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7647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Comandos de </a:t>
            </a:r>
            <a:r>
              <a:rPr lang="es-ES" dirty="0" err="1" smtClean="0"/>
              <a:t>Nextor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82" y="2122405"/>
            <a:ext cx="4730642" cy="33197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298" y="1543210"/>
            <a:ext cx="2631328" cy="49497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25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7647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Comandos de </a:t>
            </a:r>
            <a:r>
              <a:rPr lang="es-ES" dirty="0" err="1" smtClean="0"/>
              <a:t>Nextor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6" y="1543210"/>
            <a:ext cx="5056575" cy="1819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765" y="1543210"/>
            <a:ext cx="5584723" cy="330060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6" y="3573081"/>
            <a:ext cx="5056575" cy="30965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251" y="4595661"/>
            <a:ext cx="2765323" cy="20739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61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7647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Comandos de </a:t>
            </a:r>
            <a:r>
              <a:rPr lang="es-ES" dirty="0" err="1" smtClean="0"/>
              <a:t>Nextor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13" y="1868580"/>
            <a:ext cx="7896774" cy="38925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31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0" y="0"/>
            <a:ext cx="11377246" cy="1325563"/>
          </a:xfrm>
        </p:spPr>
        <p:txBody>
          <a:bodyPr>
            <a:normAutofit/>
          </a:bodyPr>
          <a:lstStyle/>
          <a:p>
            <a:r>
              <a:rPr lang="es-ES" dirty="0" smtClean="0"/>
              <a:t>Herramientas usadas para el desarrollo de </a:t>
            </a:r>
            <a:r>
              <a:rPr lang="es-ES" dirty="0" err="1" smtClean="0"/>
              <a:t>Nextor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853" y="111039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/>
              <a:t>Visual Studio para editar las fuentes (“Abrir sitio web”)…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24" y="1772000"/>
            <a:ext cx="8400857" cy="48528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55063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30" y="0"/>
            <a:ext cx="11377246" cy="1325563"/>
          </a:xfrm>
        </p:spPr>
        <p:txBody>
          <a:bodyPr>
            <a:normAutofit/>
          </a:bodyPr>
          <a:lstStyle/>
          <a:p>
            <a:r>
              <a:rPr lang="es-ES" dirty="0" smtClean="0"/>
              <a:t>Herramientas usadas para el desarrollo de </a:t>
            </a:r>
            <a:r>
              <a:rPr lang="es-ES" dirty="0" err="1" smtClean="0"/>
              <a:t>Nextor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853" y="1110397"/>
            <a:ext cx="10515600" cy="820862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/>
              <a:t>…y para compilar: M80 + emulador de CP/M + script de la muerte.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70" y="2137017"/>
            <a:ext cx="5410669" cy="35436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060" y="1931259"/>
            <a:ext cx="5265876" cy="37493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52853" y="5963437"/>
            <a:ext cx="10515600" cy="820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 smtClean="0"/>
              <a:t>(</a:t>
            </a:r>
            <a:r>
              <a:rPr lang="es-ES" dirty="0" err="1" smtClean="0"/>
              <a:t>Bonus</a:t>
            </a:r>
            <a:r>
              <a:rPr lang="es-ES" dirty="0" smtClean="0"/>
              <a:t>: </a:t>
            </a:r>
            <a:r>
              <a:rPr lang="es-ES" i="1" dirty="0" err="1" smtClean="0"/>
              <a:t>dd</a:t>
            </a:r>
            <a:r>
              <a:rPr lang="es-ES" i="1" dirty="0" smtClean="0"/>
              <a:t> </a:t>
            </a:r>
            <a:r>
              <a:rPr lang="es-ES" i="1" dirty="0" err="1" smtClean="0"/>
              <a:t>for</a:t>
            </a:r>
            <a:r>
              <a:rPr lang="es-ES" i="1" dirty="0" smtClean="0"/>
              <a:t> Windows</a:t>
            </a:r>
            <a:r>
              <a:rPr lang="es-ES" dirty="0" smtClean="0"/>
              <a:t> para encajar las piezas del </a:t>
            </a:r>
            <a:r>
              <a:rPr lang="es-ES" dirty="0" err="1" smtClean="0"/>
              <a:t>puzzle</a:t>
            </a:r>
            <a:r>
              <a:rPr lang="es-E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8035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1763688" y="3392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El sistema  MSX</a:t>
            </a:r>
          </a:p>
        </p:txBody>
      </p:sp>
      <p:pic>
        <p:nvPicPr>
          <p:cNvPr id="8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95063"/>
            <a:ext cx="3024336" cy="1572654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19" y="4297660"/>
            <a:ext cx="2726556" cy="22279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25" y="2190805"/>
            <a:ext cx="2571750" cy="17811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4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90" y="4311193"/>
            <a:ext cx="2956411" cy="2214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175" y="559598"/>
            <a:ext cx="1781503" cy="737654"/>
          </a:xfrm>
          <a:prstGeom prst="rect">
            <a:avLst/>
          </a:prstGeom>
        </p:spPr>
      </p:pic>
      <p:sp>
        <p:nvSpPr>
          <p:cNvPr id="13" name="2 Marcador de contenido"/>
          <p:cNvSpPr txBox="1">
            <a:spLocks/>
          </p:cNvSpPr>
          <p:nvPr/>
        </p:nvSpPr>
        <p:spPr>
          <a:xfrm>
            <a:off x="1763687" y="1578079"/>
            <a:ext cx="8445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Estándar de ordenadores domésticos</a:t>
            </a:r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3808410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Curiosidades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20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 smtClean="0"/>
              <a:t>Parcheando el OS para que funcione un juego (no al revés, no)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548" y="3001229"/>
            <a:ext cx="8941420" cy="27749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562" y="4746965"/>
            <a:ext cx="1810238" cy="17862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590352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Curiosidades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20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 smtClean="0"/>
              <a:t>Las fuentes de MSX-DOS 1… ¡desensambladas!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56" y="2514600"/>
            <a:ext cx="4986558" cy="40092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1243"/>
            <a:ext cx="2124075" cy="2152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41798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Curiosidades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20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 smtClean="0"/>
              <a:t>A veces el programador no lo tenía muy claro…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06" y="2772627"/>
            <a:ext cx="5602594" cy="2082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29" y="2778370"/>
            <a:ext cx="4769457" cy="35345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352" y="4585711"/>
            <a:ext cx="1750402" cy="17271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194498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129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Planes de futuro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692"/>
            <a:ext cx="10515600" cy="4682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Versión actual: 2.0 beta 2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spcAft>
                <a:spcPts val="1000"/>
              </a:spcAft>
              <a:buNone/>
            </a:pPr>
            <a:r>
              <a:rPr lang="es-ES" dirty="0" smtClean="0"/>
              <a:t>Versiones &gt;2.0…</a:t>
            </a:r>
          </a:p>
          <a:p>
            <a:r>
              <a:rPr lang="es-ES" dirty="0" smtClean="0"/>
              <a:t>Emulación de diskettes</a:t>
            </a:r>
          </a:p>
          <a:p>
            <a:pPr lvl="1"/>
            <a:r>
              <a:rPr lang="es-ES" dirty="0" smtClean="0"/>
              <a:t>Uso de imágenes de diskette como si fueran dispositivos</a:t>
            </a:r>
          </a:p>
          <a:p>
            <a:r>
              <a:rPr lang="es-ES" dirty="0" smtClean="0"/>
              <a:t>Drivers de sistemas de ficheros</a:t>
            </a:r>
          </a:p>
          <a:p>
            <a:pPr lvl="1"/>
            <a:r>
              <a:rPr lang="es-ES" dirty="0" smtClean="0"/>
              <a:t>Para usar CD-</a:t>
            </a:r>
            <a:r>
              <a:rPr lang="es-ES" dirty="0" err="1" smtClean="0"/>
              <a:t>ROMs</a:t>
            </a:r>
            <a:r>
              <a:rPr lang="es-ES" dirty="0" smtClean="0"/>
              <a:t>, unidades de red…</a:t>
            </a:r>
          </a:p>
          <a:p>
            <a:r>
              <a:rPr lang="es-ES" dirty="0" smtClean="0"/>
              <a:t>Carga de drivers en 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23" y="4478527"/>
            <a:ext cx="3042138" cy="18861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426204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 smtClean="0"/>
              <a:t>¡Gracias!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533" y="131567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sz="3600" u="sng" dirty="0" smtClean="0">
                <a:solidFill>
                  <a:srgbClr val="002060"/>
                </a:solidFill>
              </a:rPr>
              <a:t>http://www.konamiman.com#nextor</a:t>
            </a:r>
            <a:endParaRPr lang="en-US" sz="3600" u="sng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437" y="2799330"/>
            <a:ext cx="3013793" cy="36718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38695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1763688" y="3392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El sistema  MSX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763687" y="1578079"/>
            <a:ext cx="8445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Estándar de ordenadores domésticos</a:t>
            </a:r>
          </a:p>
          <a:p>
            <a:r>
              <a:rPr lang="es-ES" sz="3200" dirty="0"/>
              <a:t>Diseñado por </a:t>
            </a:r>
            <a:r>
              <a:rPr lang="es-ES" sz="3200" dirty="0" err="1"/>
              <a:t>Kazuhiko</a:t>
            </a:r>
            <a:r>
              <a:rPr lang="es-ES" sz="3200" dirty="0"/>
              <a:t> </a:t>
            </a:r>
            <a:r>
              <a:rPr lang="es-ES" sz="3200" dirty="0" err="1"/>
              <a:t>Nishi</a:t>
            </a:r>
            <a:r>
              <a:rPr lang="es-ES" sz="3200" dirty="0"/>
              <a:t> (ASCII </a:t>
            </a:r>
            <a:r>
              <a:rPr lang="es-ES" sz="3200" dirty="0" err="1"/>
              <a:t>Corp</a:t>
            </a:r>
            <a:r>
              <a:rPr lang="es-ES" sz="3200" dirty="0"/>
              <a:t>), respaldado por Microsoft</a:t>
            </a:r>
          </a:p>
          <a:p>
            <a:endParaRPr lang="es-ES" sz="32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175" y="559598"/>
            <a:ext cx="1781503" cy="737654"/>
          </a:xfrm>
          <a:prstGeom prst="rect">
            <a:avLst/>
          </a:prstGeom>
        </p:spPr>
      </p:pic>
      <p:pic>
        <p:nvPicPr>
          <p:cNvPr id="13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01" y="3431112"/>
            <a:ext cx="3561146" cy="276879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78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1763688" y="3392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El sistema  MSX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763687" y="1578079"/>
            <a:ext cx="8445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Estándar de ordenadores domésticos</a:t>
            </a:r>
          </a:p>
          <a:p>
            <a:r>
              <a:rPr lang="es-ES" sz="3200" dirty="0"/>
              <a:t>Diseñado por </a:t>
            </a:r>
            <a:r>
              <a:rPr lang="es-ES" sz="3200" dirty="0" err="1"/>
              <a:t>Kazuhiko</a:t>
            </a:r>
            <a:r>
              <a:rPr lang="es-ES" sz="3200" dirty="0"/>
              <a:t> </a:t>
            </a:r>
            <a:r>
              <a:rPr lang="es-ES" sz="3200" dirty="0" err="1"/>
              <a:t>Nishi</a:t>
            </a:r>
            <a:r>
              <a:rPr lang="es-ES" sz="3200" dirty="0"/>
              <a:t> (ASCII </a:t>
            </a:r>
            <a:r>
              <a:rPr lang="es-ES" sz="3200" dirty="0" err="1"/>
              <a:t>Corp</a:t>
            </a:r>
            <a:r>
              <a:rPr lang="es-ES" sz="3200" dirty="0"/>
              <a:t>), respaldado por </a:t>
            </a:r>
            <a:r>
              <a:rPr lang="es-ES" sz="3200" dirty="0" smtClean="0"/>
              <a:t>Microsoft</a:t>
            </a:r>
          </a:p>
          <a:p>
            <a:r>
              <a:rPr lang="es-ES" sz="3200" dirty="0"/>
              <a:t>Basado en Z80, fabricado entre 1983 y 1993</a:t>
            </a:r>
          </a:p>
          <a:p>
            <a:endParaRPr lang="es-ES" sz="3200" dirty="0"/>
          </a:p>
          <a:p>
            <a:endParaRPr lang="es-ES" sz="32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175" y="559598"/>
            <a:ext cx="1781503" cy="737654"/>
          </a:xfrm>
          <a:prstGeom prst="rect">
            <a:avLst/>
          </a:prstGeom>
        </p:spPr>
      </p:pic>
      <p:pic>
        <p:nvPicPr>
          <p:cNvPr id="8" name="3 Image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0" b="14594"/>
          <a:stretch/>
        </p:blipFill>
        <p:spPr>
          <a:xfrm>
            <a:off x="4465064" y="4019903"/>
            <a:ext cx="3322083" cy="233315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297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66766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MSX-DOS 1.0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29600"/>
            <a:ext cx="10515600" cy="4351338"/>
          </a:xfrm>
        </p:spPr>
        <p:txBody>
          <a:bodyPr/>
          <a:lstStyle/>
          <a:p>
            <a:r>
              <a:rPr lang="es-ES" dirty="0" smtClean="0"/>
              <a:t>Lanzado en 1984 por ASCII Corp.</a:t>
            </a:r>
          </a:p>
          <a:p>
            <a:r>
              <a:rPr lang="es-ES" dirty="0" smtClean="0"/>
              <a:t>Distribuido junto con las unidades de disco (externas primero, integradas más adelante)</a:t>
            </a:r>
          </a:p>
          <a:p>
            <a:r>
              <a:rPr lang="es-ES" dirty="0" smtClean="0"/>
              <a:t>Externamente es un clon de MS-DOS 1.0</a:t>
            </a:r>
          </a:p>
          <a:p>
            <a:r>
              <a:rPr lang="es-ES" dirty="0" smtClean="0"/>
              <a:t>Soporte para dispositivos hasta 16MB </a:t>
            </a:r>
            <a:r>
              <a:rPr lang="es-ES" sz="2400" dirty="0" smtClean="0"/>
              <a:t>(3 </a:t>
            </a:r>
            <a:r>
              <a:rPr lang="es-ES" sz="2400" dirty="0" err="1" smtClean="0"/>
              <a:t>sec</a:t>
            </a:r>
            <a:r>
              <a:rPr lang="es-ES" sz="2400" dirty="0" smtClean="0"/>
              <a:t>/</a:t>
            </a:r>
            <a:r>
              <a:rPr lang="es-ES" sz="2400" dirty="0" err="1" smtClean="0"/>
              <a:t>cluster</a:t>
            </a:r>
            <a:r>
              <a:rPr lang="es-ES" sz="2400" dirty="0" smtClean="0"/>
              <a:t>)</a:t>
            </a:r>
          </a:p>
        </p:txBody>
      </p:sp>
      <p:pic>
        <p:nvPicPr>
          <p:cNvPr id="4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54" y="4074485"/>
            <a:ext cx="3160003" cy="237000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959" y="3284013"/>
            <a:ext cx="2691164" cy="3182302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67" y="3957295"/>
            <a:ext cx="2307201" cy="26346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2288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7697" y="367637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Componentes de MSX-DOS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90600" y="18206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16K ROM</a:t>
            </a:r>
          </a:p>
          <a:p>
            <a:pPr lvl="1"/>
            <a:r>
              <a:rPr lang="es-ES" sz="2800" dirty="0" err="1" smtClean="0"/>
              <a:t>Kernel</a:t>
            </a:r>
            <a:endParaRPr lang="es-ES" sz="2800" dirty="0" smtClean="0"/>
          </a:p>
          <a:p>
            <a:pPr lvl="1"/>
            <a:r>
              <a:rPr lang="es-ES" sz="2800" dirty="0" smtClean="0"/>
              <a:t>Disk BASIC</a:t>
            </a:r>
          </a:p>
          <a:p>
            <a:pPr lvl="1"/>
            <a:r>
              <a:rPr lang="es-ES" sz="2800" dirty="0" smtClean="0"/>
              <a:t>Driver de la </a:t>
            </a:r>
            <a:r>
              <a:rPr lang="es-ES" sz="2800" dirty="0" err="1" smtClean="0"/>
              <a:t>disketera</a:t>
            </a:r>
            <a:endParaRPr lang="es-ES" sz="2800" dirty="0" smtClean="0"/>
          </a:p>
          <a:p>
            <a:endParaRPr lang="es-ES" sz="3200" dirty="0" smtClean="0"/>
          </a:p>
          <a:p>
            <a:r>
              <a:rPr lang="es-ES" sz="3200" dirty="0" smtClean="0"/>
              <a:t>Ficheros de sistema</a:t>
            </a:r>
          </a:p>
          <a:p>
            <a:pPr lvl="1"/>
            <a:r>
              <a:rPr lang="es-ES" sz="2800" dirty="0" smtClean="0"/>
              <a:t>MSXDOS.SYS</a:t>
            </a:r>
          </a:p>
          <a:p>
            <a:pPr lvl="1"/>
            <a:r>
              <a:rPr lang="es-ES" sz="2800" dirty="0" smtClean="0"/>
              <a:t>COMMAND.COM</a:t>
            </a:r>
            <a:endParaRPr lang="es-ES" sz="2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265" y="2410439"/>
            <a:ext cx="2476500" cy="2686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744231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7697" y="21524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Dos modos de funcionamiento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12095" y="1371600"/>
            <a:ext cx="6989370" cy="5469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Intérprete de comandos</a:t>
            </a:r>
          </a:p>
          <a:p>
            <a:pPr lvl="1"/>
            <a:r>
              <a:rPr lang="es-ES" sz="2800" dirty="0" smtClean="0"/>
              <a:t>Requiere 64K RAM</a:t>
            </a:r>
          </a:p>
          <a:p>
            <a:pPr lvl="1"/>
            <a:r>
              <a:rPr lang="es-ES" sz="2800" dirty="0" smtClean="0"/>
              <a:t>Requiere MSXDOS.SYS y COMMAND.COM</a:t>
            </a:r>
          </a:p>
          <a:p>
            <a:pPr lvl="1"/>
            <a:r>
              <a:rPr lang="es-ES" sz="2800" dirty="0" smtClean="0"/>
              <a:t>Mapea 64K RAM en memoria</a:t>
            </a:r>
          </a:p>
          <a:p>
            <a:endParaRPr lang="es-ES" sz="3200" dirty="0" smtClean="0"/>
          </a:p>
          <a:p>
            <a:r>
              <a:rPr lang="es-ES" sz="3200" dirty="0" smtClean="0"/>
              <a:t>Disk BASIC</a:t>
            </a:r>
          </a:p>
          <a:p>
            <a:pPr lvl="1"/>
            <a:r>
              <a:rPr lang="es-ES" sz="2800" dirty="0" smtClean="0"/>
              <a:t>Requiere 16K RAM</a:t>
            </a:r>
          </a:p>
          <a:p>
            <a:pPr lvl="1"/>
            <a:r>
              <a:rPr lang="es-ES" sz="2800" dirty="0"/>
              <a:t>Se activa si no hay diskette con MSXDOS.SYS, o si no hay 64K </a:t>
            </a:r>
            <a:r>
              <a:rPr lang="es-ES" sz="2800" dirty="0" smtClean="0"/>
              <a:t>RAM</a:t>
            </a:r>
          </a:p>
          <a:p>
            <a:pPr lvl="1"/>
            <a:r>
              <a:rPr lang="es-ES" sz="2800" dirty="0" smtClean="0"/>
              <a:t>Mapea 32K RAM en memoria </a:t>
            </a:r>
            <a:endParaRPr lang="es-ES" sz="28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92" y="4269530"/>
            <a:ext cx="4010585" cy="182905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92" y="1801915"/>
            <a:ext cx="4010585" cy="174451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50991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7697" y="367637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Comandos de MSX-DOS 1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83226" y="1840683"/>
            <a:ext cx="10577052" cy="470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BASIC ........... jumps to MSX DISK-BASIC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 ............ copies a file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 ............ displays or modifies date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 ............. deletes a files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DIR ............. displays a list of files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 .......... formats a disk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 ............ modifies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screen 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PAUSE ........... pauses a batch command operation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 ............. puts a comment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batch command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 ............. renames a file 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 ............ displays or modifies time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............ prints the contents of a file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VERIFY .......... turns on/off the verify mode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7562359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3438</TotalTime>
  <Words>1558</Words>
  <Application>Microsoft Office PowerPoint</Application>
  <PresentationFormat>Widescreen</PresentationFormat>
  <Paragraphs>242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Tema de Office</vt:lpstr>
      <vt:lpstr>Nextor: resucitando  MSX  -DOS</vt:lpstr>
      <vt:lpstr>¿Qué es Nextor?</vt:lpstr>
      <vt:lpstr>PowerPoint Presentation</vt:lpstr>
      <vt:lpstr>PowerPoint Presentation</vt:lpstr>
      <vt:lpstr>PowerPoint Presentation</vt:lpstr>
      <vt:lpstr>MSX-DOS 1.0</vt:lpstr>
      <vt:lpstr>Componentes de MSX-DOS</vt:lpstr>
      <vt:lpstr>Dos modos de funcionamiento</vt:lpstr>
      <vt:lpstr>Comandos de MSX-DOS 1</vt:lpstr>
      <vt:lpstr>Comandos de MSX-DOS 1 (Disk BASIC)</vt:lpstr>
      <vt:lpstr>MSX-DOS 2.20-2.31</vt:lpstr>
      <vt:lpstr>Componentes de MSX-DOS 2</vt:lpstr>
      <vt:lpstr>¿Qué novedades aportaba MSX-DOS 2?</vt:lpstr>
      <vt:lpstr>¿Cómo se mapean los dispositivos en MSX-DOS?</vt:lpstr>
      <vt:lpstr>En resumen…</vt:lpstr>
      <vt:lpstr>Controladores de almacenamiento amateur</vt:lpstr>
      <vt:lpstr>Problemas al ir más allá de los diskettes…</vt:lpstr>
      <vt:lpstr>…y necesidad de buscarse la vida.</vt:lpstr>
      <vt:lpstr>:  ¡Batallita!</vt:lpstr>
      <vt:lpstr>Objetivo principal de Nextor</vt:lpstr>
      <vt:lpstr>¿Qué ofrece Nextor al usuario?</vt:lpstr>
      <vt:lpstr>…¿y al desarrollador?</vt:lpstr>
      <vt:lpstr>¿Qué rutinas debe implementar un driver de Nextor?</vt:lpstr>
      <vt:lpstr>Comandos de Nextor</vt:lpstr>
      <vt:lpstr>Comandos de Nextor</vt:lpstr>
      <vt:lpstr>Comandos de Nextor</vt:lpstr>
      <vt:lpstr>Comandos de Nextor</vt:lpstr>
      <vt:lpstr>Herramientas usadas para el desarrollo de Nextor</vt:lpstr>
      <vt:lpstr>Herramientas usadas para el desarrollo de Nextor</vt:lpstr>
      <vt:lpstr>Curiosidades</vt:lpstr>
      <vt:lpstr>Curiosidades</vt:lpstr>
      <vt:lpstr>Curiosidades</vt:lpstr>
      <vt:lpstr>Planes de futuro</vt:lpstr>
      <vt:lpstr>¡Gracias!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Breve historia del MSX</dc:title>
  <dc:creator>Néstor Soriano Vilchez</dc:creator>
  <cp:lastModifiedBy>Nestor Soriano</cp:lastModifiedBy>
  <cp:revision>246</cp:revision>
  <dcterms:created xsi:type="dcterms:W3CDTF">2013-04-19T10:00:03Z</dcterms:created>
  <dcterms:modified xsi:type="dcterms:W3CDTF">2014-01-22T09:10:55Z</dcterms:modified>
</cp:coreProperties>
</file>