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36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30" r:id="rId25"/>
    <p:sldId id="331" r:id="rId26"/>
    <p:sldId id="332" r:id="rId27"/>
    <p:sldId id="329" r:id="rId28"/>
    <p:sldId id="322" r:id="rId29"/>
    <p:sldId id="323" r:id="rId30"/>
    <p:sldId id="324" r:id="rId31"/>
    <p:sldId id="325" r:id="rId32"/>
    <p:sldId id="326" r:id="rId33"/>
    <p:sldId id="327" r:id="rId34"/>
    <p:sldId id="32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stor Soriano" initials="NS" lastIdx="1" clrIdx="0">
    <p:extLst>
      <p:ext uri="{19B8F6BF-5375-455C-9EA6-DF929625EA0E}">
        <p15:presenceInfo xmlns:p15="http://schemas.microsoft.com/office/powerpoint/2012/main" userId="S-1-5-21-2523952864-3701599250-4193486398-1105" providerId="AD"/>
      </p:ext>
    </p:extLst>
  </p:cmAuthor>
  <p:cmAuthor id="2" name="Néstor Soriano Vilchez" initials="NSV" lastIdx="1" clrIdx="1">
    <p:extLst>
      <p:ext uri="{19B8F6BF-5375-455C-9EA6-DF929625EA0E}">
        <p15:presenceInfo xmlns:p15="http://schemas.microsoft.com/office/powerpoint/2012/main" userId="ed9a190ce2b36a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68223" autoAdjust="0"/>
  </p:normalViewPr>
  <p:slideViewPr>
    <p:cSldViewPr snapToGrid="0">
      <p:cViewPr varScale="1">
        <p:scale>
          <a:sx n="51" d="100"/>
          <a:sy n="51" d="100"/>
        </p:scale>
        <p:origin x="142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AEA-91A0-49D9-841A-F4195515F9DF}" type="datetimeFigureOut">
              <a:rPr lang="es-ES" smtClean="0"/>
              <a:t>10/10/2015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123BE-705D-4744-9FEE-4421C274AA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4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Thanks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coming</a:t>
            </a:r>
            <a:r>
              <a:rPr lang="es-ES" dirty="0" smtClean="0"/>
              <a:t>. </a:t>
            </a:r>
            <a:r>
              <a:rPr lang="es-ES" dirty="0" err="1" smtClean="0"/>
              <a:t>I’ll</a:t>
            </a:r>
            <a:r>
              <a:rPr lang="es-ES" dirty="0" smtClean="0"/>
              <a:t> introduce </a:t>
            </a:r>
            <a:r>
              <a:rPr lang="es-ES" dirty="0" err="1" smtClean="0"/>
              <a:t>myself</a:t>
            </a:r>
            <a:r>
              <a:rPr lang="es-ES" dirty="0" smtClean="0"/>
              <a:t>: </a:t>
            </a:r>
            <a:r>
              <a:rPr lang="es-ES" dirty="0" err="1" smtClean="0"/>
              <a:t>I’m</a:t>
            </a:r>
            <a:r>
              <a:rPr lang="es-ES" dirty="0" smtClean="0"/>
              <a:t> </a:t>
            </a:r>
            <a:r>
              <a:rPr lang="es-ES" baseline="0" dirty="0" smtClean="0"/>
              <a:t>Néstor Soriano, .NET </a:t>
            </a:r>
            <a:r>
              <a:rPr lang="es-ES" baseline="0" dirty="0" err="1" smtClean="0"/>
              <a:t>developer</a:t>
            </a:r>
            <a:r>
              <a:rPr lang="es-ES" baseline="0" dirty="0" smtClean="0"/>
              <a:t>; at </a:t>
            </a:r>
            <a:r>
              <a:rPr lang="es-ES" baseline="0" dirty="0" err="1" smtClean="0"/>
              <a:t>night</a:t>
            </a:r>
            <a:r>
              <a:rPr lang="es-ES" baseline="0" dirty="0" smtClean="0"/>
              <a:t> I </a:t>
            </a:r>
            <a:r>
              <a:rPr lang="es-ES" baseline="0" dirty="0" err="1" smtClean="0"/>
              <a:t>wear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mask</a:t>
            </a:r>
            <a:r>
              <a:rPr lang="es-ES" baseline="0" dirty="0" smtClean="0"/>
              <a:t> and cape and </a:t>
            </a:r>
            <a:r>
              <a:rPr lang="es-ES" baseline="0" dirty="0" err="1" smtClean="0"/>
              <a:t>I’m</a:t>
            </a:r>
            <a:r>
              <a:rPr lang="es-ES" baseline="0" dirty="0" smtClean="0"/>
              <a:t> Konamiman, a MSX </a:t>
            </a:r>
            <a:r>
              <a:rPr lang="es-ES" baseline="0" dirty="0" err="1" smtClean="0"/>
              <a:t>developer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Marce,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president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RetroMallorca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asked</a:t>
            </a:r>
            <a:r>
              <a:rPr lang="es-ES" baseline="0" dirty="0" smtClean="0"/>
              <a:t> me to </a:t>
            </a:r>
            <a:r>
              <a:rPr lang="es-ES" baseline="0" dirty="0" err="1" smtClean="0"/>
              <a:t>give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talk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about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Nextor</a:t>
            </a:r>
            <a:r>
              <a:rPr lang="es-ES" baseline="0" dirty="0" smtClean="0"/>
              <a:t>. And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doesn’t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simply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say</a:t>
            </a:r>
            <a:r>
              <a:rPr lang="es-ES" baseline="0" dirty="0" smtClean="0"/>
              <a:t> “no” to Marce.</a:t>
            </a:r>
          </a:p>
          <a:p>
            <a:r>
              <a:rPr lang="es-ES" baseline="0" dirty="0" err="1" smtClean="0"/>
              <a:t>What’s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Nextor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besides</a:t>
            </a:r>
            <a:r>
              <a:rPr lang="es-ES" baseline="0" dirty="0" smtClean="0"/>
              <a:t> a Word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I </a:t>
            </a:r>
            <a:r>
              <a:rPr lang="es-ES" baseline="0" dirty="0" err="1" smtClean="0"/>
              <a:t>should</a:t>
            </a:r>
            <a:r>
              <a:rPr lang="es-ES" baseline="0" dirty="0" smtClean="0"/>
              <a:t> be </a:t>
            </a:r>
            <a:r>
              <a:rPr lang="es-ES" baseline="0" dirty="0" err="1" smtClean="0"/>
              <a:t>ashamed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say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according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my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wife</a:t>
            </a:r>
            <a:r>
              <a:rPr lang="es-ES" baseline="0" dirty="0" smtClean="0"/>
              <a:t>?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58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LOAD </a:t>
            </a:r>
            <a:r>
              <a:rPr lang="es-ES" dirty="0" err="1" smtClean="0"/>
              <a:t>etc</a:t>
            </a:r>
            <a:r>
              <a:rPr lang="es-ES" dirty="0" smtClean="0"/>
              <a:t>: </a:t>
            </a:r>
            <a:r>
              <a:rPr lang="es-ES" dirty="0" smtClean="0"/>
              <a:t>to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executable</a:t>
            </a:r>
            <a:r>
              <a:rPr lang="es-ES" dirty="0" smtClean="0"/>
              <a:t> files</a:t>
            </a:r>
            <a:endParaRPr lang="es-ES" baseline="0" dirty="0" smtClean="0"/>
          </a:p>
          <a:p>
            <a:r>
              <a:rPr lang="es-ES" baseline="0" dirty="0" smtClean="0"/>
              <a:t>OPEN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: </a:t>
            </a:r>
            <a:r>
              <a:rPr lang="es-ES" baseline="0" dirty="0" smtClean="0"/>
              <a:t>to </a:t>
            </a:r>
            <a:r>
              <a:rPr lang="es-ES" baseline="0" dirty="0" err="1" smtClean="0"/>
              <a:t>read</a:t>
            </a:r>
            <a:r>
              <a:rPr lang="es-ES" baseline="0" dirty="0" smtClean="0"/>
              <a:t>/</a:t>
            </a:r>
            <a:r>
              <a:rPr lang="es-ES" baseline="0" dirty="0" err="1" smtClean="0"/>
              <a:t>write</a:t>
            </a:r>
            <a:r>
              <a:rPr lang="es-ES" baseline="0" dirty="0" smtClean="0"/>
              <a:t> data files</a:t>
            </a:r>
            <a:endParaRPr lang="es-ES" baseline="0" dirty="0" smtClean="0"/>
          </a:p>
          <a:p>
            <a:r>
              <a:rPr lang="es-ES" baseline="0" dirty="0" smtClean="0"/>
              <a:t>KILL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file </a:t>
            </a:r>
            <a:r>
              <a:rPr lang="es-ES" baseline="0" dirty="0" err="1" smtClean="0"/>
              <a:t>management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58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Versions</a:t>
            </a:r>
            <a:r>
              <a:rPr lang="es-ES" dirty="0" smtClean="0"/>
              <a:t> 2.0 and </a:t>
            </a:r>
            <a:r>
              <a:rPr lang="es-ES" dirty="0" smtClean="0"/>
              <a:t>2.1 </a:t>
            </a:r>
            <a:r>
              <a:rPr lang="es-ES" dirty="0" err="1" smtClean="0"/>
              <a:t>were</a:t>
            </a:r>
            <a:r>
              <a:rPr lang="es-ES" dirty="0" smtClean="0"/>
              <a:t> experimental.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79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Files </a:t>
            </a:r>
            <a:r>
              <a:rPr lang="es-ES" dirty="0" err="1" smtClean="0"/>
              <a:t>end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“2</a:t>
            </a:r>
            <a:r>
              <a:rPr lang="es-ES" dirty="0" smtClean="0"/>
              <a:t>” </a:t>
            </a:r>
            <a:r>
              <a:rPr lang="es-ES" dirty="0" smtClean="0"/>
              <a:t>so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versions</a:t>
            </a:r>
            <a:r>
              <a:rPr lang="es-ES" dirty="0" smtClean="0"/>
              <a:t> 1 and </a:t>
            </a:r>
            <a:r>
              <a:rPr lang="es-ES" dirty="0" smtClean="0"/>
              <a:t>2 </a:t>
            </a:r>
            <a:r>
              <a:rPr lang="es-ES" dirty="0" smtClean="0"/>
              <a:t>can be placed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disk (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common</a:t>
            </a:r>
            <a:r>
              <a:rPr lang="es-ES" dirty="0" smtClean="0"/>
              <a:t> to </a:t>
            </a:r>
            <a:r>
              <a:rPr lang="es-ES" dirty="0" err="1" smtClean="0"/>
              <a:t>boot</a:t>
            </a:r>
            <a:r>
              <a:rPr lang="es-ES" dirty="0" smtClean="0"/>
              <a:t> in </a:t>
            </a:r>
            <a:r>
              <a:rPr lang="es-ES" dirty="0" smtClean="0"/>
              <a:t>DOS 1 </a:t>
            </a:r>
            <a:r>
              <a:rPr lang="es-ES" dirty="0" err="1" smtClean="0"/>
              <a:t>mode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programs</a:t>
            </a:r>
            <a:r>
              <a:rPr lang="es-ES" dirty="0" smtClean="0"/>
              <a:t> </a:t>
            </a:r>
            <a:r>
              <a:rPr lang="es-ES" dirty="0" err="1" smtClean="0"/>
              <a:t>didn’t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in </a:t>
            </a:r>
            <a:r>
              <a:rPr lang="es-ES" dirty="0" smtClean="0"/>
              <a:t>DOS </a:t>
            </a:r>
            <a:r>
              <a:rPr lang="es-ES" dirty="0" smtClean="0"/>
              <a:t>2 </a:t>
            </a:r>
            <a:r>
              <a:rPr lang="es-ES" dirty="0" err="1" smtClean="0"/>
              <a:t>mode</a:t>
            </a:r>
            <a:r>
              <a:rPr lang="es-ES" dirty="0" smtClean="0"/>
              <a:t> as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accessed</a:t>
            </a:r>
            <a:r>
              <a:rPr lang="es-ES" dirty="0" smtClean="0"/>
              <a:t> </a:t>
            </a:r>
            <a:r>
              <a:rPr lang="es-ES" dirty="0" smtClean="0"/>
              <a:t>RAM </a:t>
            </a:r>
            <a:r>
              <a:rPr lang="es-ES" dirty="0" err="1" smtClean="0"/>
              <a:t>directly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ports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60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 DOS</a:t>
            </a:r>
            <a:r>
              <a:rPr lang="es-ES" baseline="0" dirty="0" smtClean="0"/>
              <a:t> </a:t>
            </a:r>
            <a:r>
              <a:rPr lang="es-ES" baseline="0" dirty="0" smtClean="0"/>
              <a:t>1, </a:t>
            </a:r>
            <a:r>
              <a:rPr lang="es-ES" baseline="0" dirty="0" err="1" smtClean="0"/>
              <a:t>any</a:t>
            </a:r>
            <a:r>
              <a:rPr lang="es-ES" baseline="0" dirty="0" smtClean="0"/>
              <a:t> error </a:t>
            </a:r>
            <a:r>
              <a:rPr lang="es-ES" baseline="0" dirty="0" err="1" smtClean="0"/>
              <a:t>caused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smtClean="0"/>
              <a:t>“</a:t>
            </a:r>
            <a:r>
              <a:rPr lang="es-ES" baseline="0" dirty="0" err="1" smtClean="0"/>
              <a:t>Abort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Retry</a:t>
            </a:r>
            <a:r>
              <a:rPr lang="es-ES" baseline="0" dirty="0" smtClean="0"/>
              <a:t>, Ignore” </a:t>
            </a:r>
            <a:r>
              <a:rPr lang="es-ES" baseline="0" dirty="0" err="1" smtClean="0"/>
              <a:t>message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appear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couldn’t</a:t>
            </a:r>
            <a:r>
              <a:rPr lang="es-ES" baseline="0" dirty="0" smtClean="0"/>
              <a:t> be </a:t>
            </a:r>
            <a:r>
              <a:rPr lang="es-ES" baseline="0" dirty="0" err="1" smtClean="0"/>
              <a:t>changed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8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44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MSX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can’t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stay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arms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folded</a:t>
            </a:r>
            <a:r>
              <a:rPr lang="es-ES" baseline="0" dirty="0" smtClean="0"/>
              <a:t>, and </a:t>
            </a:r>
            <a:r>
              <a:rPr lang="es-ES" baseline="0" dirty="0" err="1" smtClean="0"/>
              <a:t>when</a:t>
            </a:r>
            <a:r>
              <a:rPr lang="es-ES" baseline="0" dirty="0" smtClean="0"/>
              <a:t> MSX </a:t>
            </a:r>
            <a:r>
              <a:rPr lang="es-ES" baseline="0" dirty="0" err="1" smtClean="0"/>
              <a:t>was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abandoned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makers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started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build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own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storage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conrollers</a:t>
            </a:r>
            <a:r>
              <a:rPr lang="es-ES" baseline="0" dirty="0" smtClean="0"/>
              <a:t>..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79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47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974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: </a:t>
            </a:r>
            <a:r>
              <a:rPr lang="es-ES" dirty="0" err="1" smtClean="0"/>
              <a:t>one</a:t>
            </a:r>
            <a:r>
              <a:rPr lang="es-ES" dirty="0" smtClean="0"/>
              <a:t> drive </a:t>
            </a:r>
            <a:r>
              <a:rPr lang="es-ES" dirty="0" err="1" smtClean="0"/>
              <a:t>letter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device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has at </a:t>
            </a:r>
            <a:r>
              <a:rPr lang="es-ES" dirty="0" err="1" smtClean="0"/>
              <a:t>least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FAT12 </a:t>
            </a:r>
            <a:r>
              <a:rPr lang="es-ES" dirty="0" err="1" smtClean="0"/>
              <a:t>or</a:t>
            </a:r>
            <a:r>
              <a:rPr lang="es-ES" dirty="0" smtClean="0"/>
              <a:t> FAT16 </a:t>
            </a:r>
            <a:r>
              <a:rPr lang="es-ES" dirty="0" err="1" smtClean="0"/>
              <a:t>partition</a:t>
            </a:r>
            <a:r>
              <a:rPr lang="es-ES" dirty="0" smtClean="0"/>
              <a:t>. </a:t>
            </a:r>
            <a:r>
              <a:rPr lang="es-ES" dirty="0" err="1" smtClean="0"/>
              <a:t>Partitions</a:t>
            </a:r>
            <a:r>
              <a:rPr lang="es-ES" dirty="0" smtClean="0"/>
              <a:t> </a:t>
            </a:r>
            <a:r>
              <a:rPr lang="es-ES" dirty="0" err="1" smtClean="0"/>
              <a:t>having</a:t>
            </a:r>
            <a:r>
              <a:rPr lang="es-ES" dirty="0" smtClean="0"/>
              <a:t> a NEXTOR.DAT file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preference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MSX-DOS </a:t>
            </a:r>
            <a:r>
              <a:rPr lang="es-ES" dirty="0" err="1" smtClean="0"/>
              <a:t>polls</a:t>
            </a:r>
            <a:r>
              <a:rPr lang="es-ES" dirty="0" smtClean="0"/>
              <a:t> </a:t>
            </a:r>
            <a:r>
              <a:rPr lang="es-ES" dirty="0" err="1" smtClean="0"/>
              <a:t>continuously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device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changes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before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accessing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709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new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calls</a:t>
            </a:r>
            <a:r>
              <a:rPr lang="es-ES" dirty="0" smtClean="0"/>
              <a:t> </a:t>
            </a:r>
            <a:r>
              <a:rPr lang="es-ES" dirty="0" err="1" smtClean="0"/>
              <a:t>allow</a:t>
            </a:r>
            <a:r>
              <a:rPr lang="es-ES" dirty="0" smtClean="0"/>
              <a:t> </a:t>
            </a:r>
            <a:r>
              <a:rPr lang="es-ES" dirty="0" err="1" smtClean="0"/>
              <a:t>primarily</a:t>
            </a:r>
            <a:r>
              <a:rPr lang="es-ES" dirty="0" smtClean="0"/>
              <a:t> to </a:t>
            </a:r>
            <a:r>
              <a:rPr lang="es-ES" dirty="0" err="1" smtClean="0"/>
              <a:t>manage</a:t>
            </a:r>
            <a:r>
              <a:rPr lang="es-ES" dirty="0" smtClean="0"/>
              <a:t> drive </a:t>
            </a:r>
            <a:r>
              <a:rPr lang="es-ES" dirty="0" err="1" smtClean="0"/>
              <a:t>letter</a:t>
            </a:r>
            <a:r>
              <a:rPr lang="es-ES" dirty="0" smtClean="0"/>
              <a:t> </a:t>
            </a:r>
            <a:r>
              <a:rPr lang="es-ES" dirty="0" err="1" smtClean="0"/>
              <a:t>mappings</a:t>
            </a:r>
            <a:r>
              <a:rPr lang="es-ES" dirty="0" smtClean="0"/>
              <a:t> and to </a:t>
            </a:r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existing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and </a:t>
            </a:r>
            <a:r>
              <a:rPr lang="es-ES" dirty="0" err="1" smtClean="0"/>
              <a:t>partitions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55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fork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piece</a:t>
            </a:r>
            <a:r>
              <a:rPr lang="es-ES" baseline="0" dirty="0" smtClean="0"/>
              <a:t> of software </a:t>
            </a:r>
            <a:r>
              <a:rPr lang="es-ES" baseline="0" dirty="0" err="1" smtClean="0"/>
              <a:t>developed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from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sources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another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existing</a:t>
            </a:r>
            <a:r>
              <a:rPr lang="es-ES" baseline="0" dirty="0" smtClean="0"/>
              <a:t> software, </a:t>
            </a:r>
            <a:r>
              <a:rPr lang="es-ES" baseline="0" dirty="0" err="1" smtClean="0"/>
              <a:t>but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independently</a:t>
            </a:r>
            <a:r>
              <a:rPr lang="es-ES" baseline="0" dirty="0" smtClean="0"/>
              <a:t>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46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Look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boot</a:t>
            </a:r>
            <a:r>
              <a:rPr lang="es-ES" dirty="0" smtClean="0"/>
              <a:t> </a:t>
            </a:r>
            <a:r>
              <a:rPr lang="es-ES" dirty="0" err="1" smtClean="0"/>
              <a:t>message</a:t>
            </a:r>
            <a:r>
              <a:rPr lang="es-ES" dirty="0" smtClean="0"/>
              <a:t>. </a:t>
            </a:r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cool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1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NEXTOR.SYS </a:t>
            </a:r>
            <a:r>
              <a:rPr lang="es-ES" dirty="0" err="1" smtClean="0"/>
              <a:t>instead</a:t>
            </a:r>
            <a:r>
              <a:rPr lang="es-ES" dirty="0" smtClean="0"/>
              <a:t> of MSXDOS2.SYS</a:t>
            </a:r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free </a:t>
            </a:r>
            <a:r>
              <a:rPr lang="es-ES" dirty="0" err="1" smtClean="0"/>
              <a:t>space</a:t>
            </a:r>
            <a:r>
              <a:rPr lang="es-ES" dirty="0" smtClean="0"/>
              <a:t>?? </a:t>
            </a:r>
            <a:r>
              <a:rPr lang="es-ES" dirty="0" err="1" smtClean="0"/>
              <a:t>Because</a:t>
            </a:r>
            <a:r>
              <a:rPr lang="es-ES" dirty="0" smtClean="0"/>
              <a:t> COMMAND </a:t>
            </a:r>
            <a:r>
              <a:rPr lang="es-ES" dirty="0" smtClean="0"/>
              <a:t>2.40 </a:t>
            </a:r>
            <a:r>
              <a:rPr lang="es-ES" dirty="0" err="1" smtClean="0"/>
              <a:t>supports</a:t>
            </a:r>
            <a:r>
              <a:rPr lang="es-ES" dirty="0" smtClean="0"/>
              <a:t> FAT16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743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 can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files</a:t>
            </a:r>
            <a:r>
              <a:rPr lang="es-ES" baseline="0" dirty="0" smtClean="0"/>
              <a:t> and folders </a:t>
            </a:r>
            <a:r>
              <a:rPr lang="es-ES" baseline="0" dirty="0" err="1" smtClean="0"/>
              <a:t>structure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collapse</a:t>
            </a:r>
            <a:r>
              <a:rPr lang="es-ES" baseline="0" dirty="0" smtClean="0"/>
              <a:t> folders, </a:t>
            </a:r>
            <a:r>
              <a:rPr lang="es-ES" baseline="0" dirty="0" err="1" smtClean="0"/>
              <a:t>search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replace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globally</a:t>
            </a:r>
            <a:r>
              <a:rPr lang="es-ES" baseline="0" dirty="0" smtClean="0"/>
              <a:t>…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623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a </a:t>
            </a:r>
            <a:r>
              <a:rPr lang="es-ES" dirty="0" err="1" smtClean="0"/>
              <a:t>makefile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I </a:t>
            </a:r>
            <a:r>
              <a:rPr lang="es-ES" dirty="0" err="1" smtClean="0"/>
              <a:t>didn’t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, so I </a:t>
            </a:r>
            <a:r>
              <a:rPr lang="es-ES" dirty="0" err="1" smtClean="0"/>
              <a:t>made</a:t>
            </a:r>
            <a:r>
              <a:rPr lang="es-ES" dirty="0" smtClean="0"/>
              <a:t>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own</a:t>
            </a:r>
            <a:r>
              <a:rPr lang="es-ES" dirty="0" smtClean="0"/>
              <a:t> script.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script has </a:t>
            </a:r>
            <a:r>
              <a:rPr lang="es-ES" dirty="0" err="1" smtClean="0"/>
              <a:t>about</a:t>
            </a:r>
            <a:r>
              <a:rPr lang="es-ES" baseline="0" dirty="0" smtClean="0"/>
              <a:t> 250 </a:t>
            </a:r>
            <a:r>
              <a:rPr lang="es-ES" baseline="0" dirty="0" err="1" smtClean="0"/>
              <a:t>lines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Nextor</a:t>
            </a:r>
            <a:r>
              <a:rPr lang="es-ES" baseline="0" dirty="0" smtClean="0"/>
              <a:t> ROM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112KB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kernel</a:t>
            </a:r>
            <a:r>
              <a:rPr lang="es-ES" baseline="0" dirty="0" smtClean="0"/>
              <a:t> +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driver.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3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 80s </a:t>
            </a:r>
            <a:r>
              <a:rPr lang="es-ES" dirty="0" err="1" smtClean="0"/>
              <a:t>the</a:t>
            </a:r>
            <a:r>
              <a:rPr lang="es-ES" dirty="0" smtClean="0"/>
              <a:t> home </a:t>
            </a:r>
            <a:r>
              <a:rPr lang="es-ES" dirty="0" err="1" smtClean="0"/>
              <a:t>computing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baseline="0" dirty="0" smtClean="0"/>
              <a:t> quite </a:t>
            </a:r>
            <a:r>
              <a:rPr lang="es-ES" baseline="0" dirty="0" err="1" smtClean="0"/>
              <a:t>chaotic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lot</a:t>
            </a:r>
            <a:r>
              <a:rPr lang="es-ES" baseline="0" dirty="0" smtClean="0"/>
              <a:t> of incompatible </a:t>
            </a:r>
            <a:r>
              <a:rPr lang="es-ES" baseline="0" dirty="0" err="1" smtClean="0"/>
              <a:t>systems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Then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decisión </a:t>
            </a:r>
            <a:r>
              <a:rPr lang="es-ES" baseline="0" dirty="0" err="1" smtClean="0"/>
              <a:t>was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taken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create</a:t>
            </a:r>
            <a:r>
              <a:rPr lang="es-ES" baseline="0" dirty="0" smtClean="0"/>
              <a:t> MSX: a standard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maker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could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adopt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ensured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compatibility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hardware and software.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0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Kay</a:t>
            </a:r>
            <a:r>
              <a:rPr lang="es-ES" dirty="0" smtClean="0"/>
              <a:t> </a:t>
            </a:r>
            <a:r>
              <a:rPr lang="es-ES" dirty="0" err="1" smtClean="0"/>
              <a:t>Nishi</a:t>
            </a:r>
            <a:r>
              <a:rPr lang="es-ES" dirty="0" smtClean="0"/>
              <a:t>, </a:t>
            </a:r>
            <a:r>
              <a:rPr lang="es-ES" dirty="0" err="1" smtClean="0"/>
              <a:t>vicepresident</a:t>
            </a:r>
            <a:r>
              <a:rPr lang="es-ES" dirty="0" smtClean="0"/>
              <a:t> of Microsoft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Asia from1979 to </a:t>
            </a:r>
            <a:r>
              <a:rPr lang="es-ES" baseline="0" dirty="0" smtClean="0"/>
              <a:t>1986. 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President</a:t>
            </a:r>
            <a:r>
              <a:rPr lang="es-ES" baseline="0" dirty="0" smtClean="0"/>
              <a:t> of </a:t>
            </a:r>
            <a:r>
              <a:rPr lang="es-ES" baseline="0" dirty="0" smtClean="0"/>
              <a:t>ASCII </a:t>
            </a:r>
            <a:r>
              <a:rPr lang="es-ES" baseline="0" dirty="0" err="1" smtClean="0"/>
              <a:t>Corporation</a:t>
            </a:r>
            <a:r>
              <a:rPr lang="es-ES" baseline="0" dirty="0" smtClean="0"/>
              <a:t> </a:t>
            </a:r>
            <a:r>
              <a:rPr lang="es-ES" baseline="0" dirty="0" smtClean="0"/>
              <a:t>(</a:t>
            </a:r>
            <a:r>
              <a:rPr lang="es-ES" baseline="0" dirty="0" err="1" smtClean="0"/>
              <a:t>publishing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house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first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videogame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maker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later</a:t>
            </a:r>
            <a:r>
              <a:rPr lang="es-ES" baseline="0" dirty="0" smtClean="0"/>
              <a:t>, </a:t>
            </a:r>
            <a:r>
              <a:rPr lang="es-ES" baseline="0" dirty="0" smtClean="0"/>
              <a:t>multimedia,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baseline="0" dirty="0" smtClean="0"/>
              <a:t>MSX </a:t>
            </a:r>
            <a:r>
              <a:rPr lang="es-ES" baseline="0" dirty="0" err="1" smtClean="0"/>
              <a:t>based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Spectravideo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SV318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12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0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MSX </a:t>
            </a:r>
            <a:r>
              <a:rPr lang="es-ES" dirty="0" err="1" smtClean="0"/>
              <a:t>models</a:t>
            </a:r>
            <a:r>
              <a:rPr lang="es-ES" dirty="0" smtClean="0"/>
              <a:t> </a:t>
            </a:r>
            <a:r>
              <a:rPr lang="es-ES" dirty="0" err="1" smtClean="0"/>
              <a:t>didn’t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a disk drive, </a:t>
            </a:r>
            <a:r>
              <a:rPr lang="es-ES" baseline="0" dirty="0" err="1" smtClean="0"/>
              <a:t>but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by</a:t>
            </a:r>
            <a:r>
              <a:rPr lang="es-ES" baseline="0" dirty="0" smtClean="0"/>
              <a:t> </a:t>
            </a:r>
            <a:r>
              <a:rPr lang="es-ES" baseline="0" dirty="0" smtClean="0"/>
              <a:t>1984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first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available</a:t>
            </a:r>
            <a:r>
              <a:rPr lang="es-ES" baseline="0" dirty="0" smtClean="0"/>
              <a:t>.</a:t>
            </a:r>
            <a:endParaRPr lang="es-ES" dirty="0" smtClean="0"/>
          </a:p>
          <a:p>
            <a:r>
              <a:rPr lang="es-ES" dirty="0" smtClean="0"/>
              <a:t>DOS 1 </a:t>
            </a:r>
            <a:r>
              <a:rPr lang="es-ES" dirty="0" err="1" smtClean="0"/>
              <a:t>stores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whole</a:t>
            </a:r>
            <a:r>
              <a:rPr lang="es-ES" dirty="0" smtClean="0"/>
              <a:t> FAT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memory</a:t>
            </a:r>
            <a:r>
              <a:rPr lang="es-ES" baseline="0" dirty="0" smtClean="0"/>
              <a:t> </a:t>
            </a:r>
            <a:r>
              <a:rPr lang="es-ES" dirty="0" smtClean="0"/>
              <a:t>(up to 1.5K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Trivia</a:t>
            </a:r>
            <a:r>
              <a:rPr lang="es-ES" dirty="0" smtClean="0"/>
              <a:t>: MSX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computer</a:t>
            </a:r>
            <a:r>
              <a:rPr lang="es-ES" dirty="0" smtClean="0"/>
              <a:t> to use </a:t>
            </a:r>
            <a:r>
              <a:rPr lang="es-ES" baseline="0" dirty="0" smtClean="0"/>
              <a:t>3.5” </a:t>
            </a:r>
            <a:r>
              <a:rPr lang="es-ES" baseline="0" dirty="0" err="1" smtClean="0"/>
              <a:t>floppies</a:t>
            </a:r>
            <a:r>
              <a:rPr lang="es-ES" baseline="0" dirty="0" smtClean="0"/>
              <a:t> </a:t>
            </a:r>
            <a:r>
              <a:rPr lang="es-ES" baseline="0" dirty="0" smtClean="0"/>
              <a:t>(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first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ones</a:t>
            </a:r>
            <a:r>
              <a:rPr lang="es-ES" baseline="0" dirty="0" smtClean="0"/>
              <a:t> at </a:t>
            </a:r>
            <a:r>
              <a:rPr lang="es-ES" baseline="0" dirty="0" err="1" smtClean="0"/>
              <a:t>least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92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2 </a:t>
            </a:r>
            <a:r>
              <a:rPr lang="es-ES" dirty="0" err="1" smtClean="0"/>
              <a:t>reasons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ROM: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In a </a:t>
            </a:r>
            <a:r>
              <a:rPr lang="es-ES" baseline="0" dirty="0" smtClean="0"/>
              <a:t>MSX, </a:t>
            </a:r>
            <a:r>
              <a:rPr lang="es-ES" baseline="0" dirty="0" err="1" smtClean="0"/>
              <a:t>all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has to run at </a:t>
            </a:r>
            <a:r>
              <a:rPr lang="es-ES" baseline="0" dirty="0" err="1" smtClean="0"/>
              <a:t>boot</a:t>
            </a:r>
            <a:r>
              <a:rPr lang="es-ES" baseline="0" dirty="0" smtClean="0"/>
              <a:t> time </a:t>
            </a:r>
            <a:r>
              <a:rPr lang="es-ES" baseline="0" dirty="0" err="1" smtClean="0"/>
              <a:t>must</a:t>
            </a:r>
            <a:r>
              <a:rPr lang="es-ES" baseline="0" dirty="0" smtClean="0"/>
              <a:t> be in a ROM.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MSX </a:t>
            </a:r>
            <a:r>
              <a:rPr lang="es-ES" baseline="0" dirty="0" err="1" smtClean="0"/>
              <a:t>computers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little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memory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they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can’t</a:t>
            </a:r>
            <a:r>
              <a:rPr lang="es-ES" baseline="0" dirty="0" smtClean="0"/>
              <a:t> load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whole</a:t>
            </a:r>
            <a:r>
              <a:rPr lang="es-ES" baseline="0" dirty="0" smtClean="0"/>
              <a:t> SO in RAM.</a:t>
            </a:r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75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Boot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: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smtClean="0"/>
              <a:t>ROM </a:t>
            </a:r>
            <a:r>
              <a:rPr lang="es-ES" dirty="0" err="1" smtClean="0"/>
              <a:t>checks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smtClean="0"/>
              <a:t>64K </a:t>
            </a:r>
            <a:r>
              <a:rPr lang="es-ES" dirty="0" smtClean="0"/>
              <a:t>of RAM </a:t>
            </a:r>
            <a:r>
              <a:rPr lang="es-ES" dirty="0" err="1" smtClean="0"/>
              <a:t>available</a:t>
            </a:r>
            <a:r>
              <a:rPr lang="es-ES" dirty="0" smtClean="0"/>
              <a:t>,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checks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a </a:t>
            </a:r>
            <a:r>
              <a:rPr lang="es-ES" dirty="0" err="1" smtClean="0"/>
              <a:t>floppy</a:t>
            </a:r>
            <a:r>
              <a:rPr lang="es-ES" dirty="0" smtClean="0"/>
              <a:t> disk </a:t>
            </a:r>
            <a:r>
              <a:rPr lang="es-ES" dirty="0" err="1" smtClean="0"/>
              <a:t>with</a:t>
            </a:r>
            <a:r>
              <a:rPr lang="es-ES" dirty="0" smtClean="0"/>
              <a:t> MSXDOS.SYS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present</a:t>
            </a:r>
            <a:r>
              <a:rPr lang="es-ES" dirty="0" smtClean="0"/>
              <a:t>,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boots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interpreter</a:t>
            </a:r>
            <a:r>
              <a:rPr lang="es-ES" dirty="0" smtClean="0"/>
              <a:t>. </a:t>
            </a:r>
            <a:r>
              <a:rPr lang="es-ES" dirty="0" err="1" smtClean="0"/>
              <a:t>Otherwise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boots</a:t>
            </a:r>
            <a:r>
              <a:rPr lang="es-ES" dirty="0" smtClean="0"/>
              <a:t> </a:t>
            </a:r>
            <a:r>
              <a:rPr lang="es-ES" dirty="0" smtClean="0"/>
              <a:t>Disk BASIC.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776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Commands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file </a:t>
            </a:r>
            <a:r>
              <a:rPr lang="es-ES" dirty="0" err="1" smtClean="0"/>
              <a:t>management</a:t>
            </a:r>
            <a:r>
              <a:rPr lang="es-ES" dirty="0" smtClean="0"/>
              <a:t> (COPY</a:t>
            </a:r>
            <a:r>
              <a:rPr lang="es-ES" dirty="0" smtClean="0"/>
              <a:t>,</a:t>
            </a:r>
            <a:r>
              <a:rPr lang="es-ES" baseline="0" dirty="0" smtClean="0"/>
              <a:t> DEL, DIR, REN, TYPE)</a:t>
            </a:r>
          </a:p>
          <a:p>
            <a:r>
              <a:rPr lang="es-ES" baseline="0" dirty="0" err="1" smtClean="0"/>
              <a:t>Commands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environment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configuration</a:t>
            </a:r>
            <a:r>
              <a:rPr lang="es-ES" baseline="0" dirty="0" smtClean="0"/>
              <a:t> (BASIC</a:t>
            </a:r>
            <a:r>
              <a:rPr lang="es-ES" baseline="0" dirty="0" smtClean="0"/>
              <a:t>, DATE, TIME, MODE, VERIFY)</a:t>
            </a:r>
          </a:p>
          <a:p>
            <a:r>
              <a:rPr lang="es-ES" baseline="0" dirty="0" err="1" smtClean="0"/>
              <a:t>Commands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.</a:t>
            </a:r>
            <a:r>
              <a:rPr lang="es-ES" baseline="0" dirty="0" err="1" smtClean="0"/>
              <a:t>bat</a:t>
            </a:r>
            <a:r>
              <a:rPr lang="es-ES" baseline="0" dirty="0" smtClean="0"/>
              <a:t> files (REM</a:t>
            </a:r>
            <a:r>
              <a:rPr lang="es-ES" baseline="0" dirty="0" smtClean="0"/>
              <a:t>, PAUSE)</a:t>
            </a:r>
          </a:p>
          <a:p>
            <a:r>
              <a:rPr lang="es-ES" baseline="0" dirty="0" smtClean="0"/>
              <a:t>FORMAT </a:t>
            </a:r>
            <a:r>
              <a:rPr lang="es-ES" baseline="0" dirty="0" smtClean="0"/>
              <a:t>to </a:t>
            </a:r>
            <a:r>
              <a:rPr lang="es-ES" baseline="0" dirty="0" err="1" smtClean="0"/>
              <a:t>format</a:t>
            </a:r>
            <a:r>
              <a:rPr lang="es-ES" baseline="0" dirty="0" smtClean="0"/>
              <a:t> disks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4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416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7028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713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341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639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2823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7251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101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4904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9252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2680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ransition>
    <p:push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903" y="1064857"/>
            <a:ext cx="10250129" cy="2387600"/>
          </a:xfrm>
        </p:spPr>
        <p:txBody>
          <a:bodyPr/>
          <a:lstStyle/>
          <a:p>
            <a:r>
              <a:rPr lang="es-ES" dirty="0" err="1" smtClean="0"/>
              <a:t>Nextor</a:t>
            </a:r>
            <a:r>
              <a:rPr lang="es-ES" dirty="0" smtClean="0"/>
              <a:t>: </a:t>
            </a:r>
            <a:r>
              <a:rPr lang="es-ES" dirty="0" err="1" smtClean="0"/>
              <a:t>resurrecting</a:t>
            </a:r>
            <a:r>
              <a:rPr lang="es-ES" dirty="0" smtClean="0"/>
              <a:t>  MSX  -DOS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34770"/>
            <a:ext cx="9144000" cy="1655762"/>
          </a:xfrm>
        </p:spPr>
        <p:txBody>
          <a:bodyPr/>
          <a:lstStyle/>
          <a:p>
            <a:r>
              <a:rPr lang="es-ES" dirty="0" smtClean="0"/>
              <a:t>Néstor Soriano</a:t>
            </a:r>
          </a:p>
          <a:p>
            <a:r>
              <a:rPr lang="es-ES" dirty="0" smtClean="0"/>
              <a:t>www.konamiman.com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87" y="2579970"/>
            <a:ext cx="1781503" cy="7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MSX-DOS 1 </a:t>
            </a:r>
            <a:r>
              <a:rPr lang="es-ES" dirty="0" err="1" smtClean="0"/>
              <a:t>commands</a:t>
            </a:r>
            <a:r>
              <a:rPr lang="es-ES" dirty="0" smtClean="0"/>
              <a:t> (Disk BASIC)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83226" y="1840683"/>
            <a:ext cx="10577052" cy="470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LOAD/SAVE/BLOAD/BSAVE/RUN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OPEN/CLOSE/GET/PUT/LOC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LOF/INPUT/EOF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KILL/NAME/COPY/FILES/DSKF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FORMAT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SYSTEM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DSKI$/DSKO$</a:t>
            </a:r>
            <a:endParaRPr lang="es-E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130" y="1693200"/>
            <a:ext cx="3443709" cy="241573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51" y="3621518"/>
            <a:ext cx="3231946" cy="277262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36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7016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MSX-DOS 2.20-2.31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579"/>
            <a:ext cx="10515600" cy="4351338"/>
          </a:xfrm>
        </p:spPr>
        <p:txBody>
          <a:bodyPr/>
          <a:lstStyle/>
          <a:p>
            <a:r>
              <a:rPr lang="es-ES" sz="3200" dirty="0" err="1" smtClean="0"/>
              <a:t>Released</a:t>
            </a:r>
            <a:r>
              <a:rPr lang="es-ES" sz="3200" dirty="0" smtClean="0"/>
              <a:t> in 1988</a:t>
            </a:r>
          </a:p>
          <a:p>
            <a:r>
              <a:rPr lang="es-ES" sz="3200" dirty="0" err="1" smtClean="0"/>
              <a:t>Externally</a:t>
            </a:r>
            <a:r>
              <a:rPr lang="es-ES" sz="3200" dirty="0" smtClean="0"/>
              <a:t> similar to </a:t>
            </a:r>
            <a:r>
              <a:rPr lang="es-ES" sz="3200" dirty="0"/>
              <a:t>MS-DOS </a:t>
            </a:r>
            <a:r>
              <a:rPr lang="es-ES" sz="3200" dirty="0" smtClean="0"/>
              <a:t>3.x</a:t>
            </a:r>
            <a:endParaRPr lang="es-ES" sz="3200" dirty="0"/>
          </a:p>
          <a:p>
            <a:r>
              <a:rPr lang="es-ES" sz="3200" dirty="0" err="1" smtClean="0"/>
              <a:t>Distribution</a:t>
            </a:r>
            <a:r>
              <a:rPr lang="es-ES" sz="3200" dirty="0" smtClean="0"/>
              <a:t>:</a:t>
            </a:r>
            <a:endParaRPr lang="es-ES" sz="3200" dirty="0"/>
          </a:p>
          <a:p>
            <a:pPr lvl="1"/>
            <a:r>
              <a:rPr lang="es-ES" sz="2800" dirty="0" smtClean="0"/>
              <a:t>v2.20: in a </a:t>
            </a:r>
            <a:r>
              <a:rPr lang="es-ES" sz="2800" dirty="0" err="1" smtClean="0"/>
              <a:t>cartridge</a:t>
            </a:r>
            <a:r>
              <a:rPr lang="es-ES" sz="2800" dirty="0" smtClean="0"/>
              <a:t> (</a:t>
            </a:r>
            <a:r>
              <a:rPr lang="es-ES" sz="2800" dirty="0" err="1" smtClean="0"/>
              <a:t>kernel</a:t>
            </a:r>
            <a:r>
              <a:rPr lang="es-ES" sz="2800" dirty="0" smtClean="0"/>
              <a:t> </a:t>
            </a:r>
            <a:r>
              <a:rPr lang="es-ES" sz="2800" dirty="0" err="1" smtClean="0"/>
              <a:t>only</a:t>
            </a:r>
            <a:r>
              <a:rPr lang="es-ES" sz="2800" dirty="0" smtClean="0"/>
              <a:t>, no driver)</a:t>
            </a:r>
            <a:endParaRPr lang="es-ES" sz="2800" dirty="0"/>
          </a:p>
          <a:p>
            <a:pPr lvl="1"/>
            <a:r>
              <a:rPr lang="es-ES" sz="2800" dirty="0" smtClean="0"/>
              <a:t>v2.3x: </a:t>
            </a:r>
            <a:r>
              <a:rPr lang="es-ES" sz="2800" dirty="0" err="1" smtClean="0"/>
              <a:t>Integrated</a:t>
            </a:r>
            <a:r>
              <a:rPr lang="es-ES" sz="2800" dirty="0" smtClean="0"/>
              <a:t> in                    </a:t>
            </a:r>
          </a:p>
          <a:p>
            <a:pPr marL="457200" lvl="1" indent="0">
              <a:buNone/>
            </a:pPr>
            <a:r>
              <a:rPr lang="es-ES" sz="2800" dirty="0"/>
              <a:t> </a:t>
            </a:r>
            <a:r>
              <a:rPr lang="es-ES" sz="2800" dirty="0" smtClean="0"/>
              <a:t>  (1990)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43" y="3728248"/>
            <a:ext cx="1441808" cy="5152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24" y="1204037"/>
            <a:ext cx="2307364" cy="2654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Marcador de conteni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08" y="4059555"/>
            <a:ext cx="4291125" cy="241106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28416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Parts</a:t>
            </a:r>
            <a:r>
              <a:rPr lang="es-ES" dirty="0" smtClean="0"/>
              <a:t> of MSX-DOS 2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55523" y="1693200"/>
            <a:ext cx="5483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64K ROM</a:t>
            </a:r>
          </a:p>
          <a:p>
            <a:pPr lvl="1"/>
            <a:r>
              <a:rPr lang="es-ES" sz="2800" dirty="0" err="1" smtClean="0"/>
              <a:t>Kernel</a:t>
            </a:r>
            <a:endParaRPr lang="es-ES" sz="2800" dirty="0" smtClean="0"/>
          </a:p>
          <a:p>
            <a:pPr lvl="1"/>
            <a:r>
              <a:rPr lang="es-ES" sz="2800" dirty="0" smtClean="0"/>
              <a:t>Disk BASIC</a:t>
            </a:r>
          </a:p>
          <a:p>
            <a:pPr lvl="1"/>
            <a:r>
              <a:rPr lang="es-ES" sz="2800" dirty="0" err="1" smtClean="0"/>
              <a:t>Floppy</a:t>
            </a:r>
            <a:r>
              <a:rPr lang="es-ES" sz="2800" dirty="0" smtClean="0"/>
              <a:t> disk driver (Turbo-R)</a:t>
            </a:r>
          </a:p>
          <a:p>
            <a:pPr lvl="1"/>
            <a:r>
              <a:rPr lang="es-ES" sz="2800" dirty="0" smtClean="0"/>
              <a:t>MSX-DOS 1 </a:t>
            </a:r>
            <a:r>
              <a:rPr lang="es-ES" sz="2800" dirty="0" err="1" smtClean="0"/>
              <a:t>kernel</a:t>
            </a:r>
            <a:r>
              <a:rPr lang="es-ES" sz="2800" dirty="0" smtClean="0"/>
              <a:t> (Turbo-R)</a:t>
            </a:r>
          </a:p>
          <a:p>
            <a:endParaRPr lang="es-ES" sz="3200" dirty="0" smtClean="0"/>
          </a:p>
          <a:p>
            <a:r>
              <a:rPr lang="es-ES" sz="3200" dirty="0" err="1" smtClean="0"/>
              <a:t>System</a:t>
            </a:r>
            <a:r>
              <a:rPr lang="es-ES" sz="3200" dirty="0" smtClean="0"/>
              <a:t> files</a:t>
            </a:r>
          </a:p>
          <a:p>
            <a:pPr lvl="1"/>
            <a:r>
              <a:rPr lang="es-ES" sz="2800" dirty="0" smtClean="0"/>
              <a:t>MSXDOS2.SYS</a:t>
            </a:r>
          </a:p>
          <a:p>
            <a:pPr lvl="1"/>
            <a:r>
              <a:rPr lang="es-ES" sz="2800" dirty="0" smtClean="0"/>
              <a:t>COMMAND2.COM</a:t>
            </a:r>
            <a:endParaRPr lang="es-ES" sz="28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58581" y="1690335"/>
            <a:ext cx="5483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800" dirty="0" err="1" smtClean="0"/>
              <a:t>Requires</a:t>
            </a:r>
            <a:r>
              <a:rPr lang="es-ES" sz="2800" dirty="0" smtClean="0"/>
              <a:t> MSX2</a:t>
            </a:r>
          </a:p>
          <a:p>
            <a:pPr lvl="1"/>
            <a:r>
              <a:rPr lang="es-ES" sz="2800" dirty="0" err="1" smtClean="0"/>
              <a:t>Requires</a:t>
            </a:r>
            <a:r>
              <a:rPr lang="es-ES" sz="2800" dirty="0" smtClean="0"/>
              <a:t> 128K RAM</a:t>
            </a:r>
          </a:p>
          <a:p>
            <a:pPr lvl="2"/>
            <a:r>
              <a:rPr lang="es-ES" sz="2800" dirty="0" smtClean="0"/>
              <a:t>16K </a:t>
            </a:r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code</a:t>
            </a:r>
            <a:endParaRPr lang="es-ES" sz="2800" dirty="0" smtClean="0"/>
          </a:p>
          <a:p>
            <a:pPr lvl="2"/>
            <a:r>
              <a:rPr lang="es-ES" sz="2800" dirty="0" smtClean="0"/>
              <a:t>16K </a:t>
            </a:r>
            <a:r>
              <a:rPr lang="es-ES" sz="2800" dirty="0" err="1" smtClean="0"/>
              <a:t>for</a:t>
            </a:r>
            <a:r>
              <a:rPr lang="es-ES" sz="2800" smtClean="0"/>
              <a:t> data</a:t>
            </a:r>
            <a:endParaRPr lang="es-ES" sz="2800" dirty="0" smtClean="0"/>
          </a:p>
          <a:p>
            <a:endParaRPr lang="es-ES" sz="3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96" y="3015898"/>
            <a:ext cx="2733305" cy="35163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9587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6134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new in MSX-DOS 2?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716" y="1825625"/>
            <a:ext cx="4766187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s-ES" sz="3200" dirty="0" err="1" smtClean="0"/>
              <a:t>For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user</a:t>
            </a:r>
            <a:r>
              <a:rPr lang="es-ES" sz="3200" dirty="0" smtClean="0"/>
              <a:t>…</a:t>
            </a:r>
            <a:endParaRPr lang="es-ES" dirty="0" smtClean="0"/>
          </a:p>
          <a:p>
            <a:r>
              <a:rPr lang="es-ES" dirty="0" err="1" smtClean="0"/>
              <a:t>Subdirectories</a:t>
            </a:r>
            <a:endParaRPr lang="es-ES" dirty="0"/>
          </a:p>
          <a:p>
            <a:r>
              <a:rPr lang="es-ES" dirty="0"/>
              <a:t>RAM disk</a:t>
            </a:r>
          </a:p>
          <a:p>
            <a:r>
              <a:rPr lang="es-ES" dirty="0" err="1" smtClean="0"/>
              <a:t>Environment</a:t>
            </a:r>
            <a:r>
              <a:rPr lang="es-ES" dirty="0" smtClean="0"/>
              <a:t> variables</a:t>
            </a:r>
            <a:endParaRPr lang="es-ES" dirty="0"/>
          </a:p>
          <a:p>
            <a:r>
              <a:rPr lang="es-ES" dirty="0" smtClean="0"/>
              <a:t>More </a:t>
            </a:r>
            <a:r>
              <a:rPr lang="es-ES" dirty="0" err="1" smtClean="0"/>
              <a:t>rational</a:t>
            </a:r>
            <a:r>
              <a:rPr lang="es-ES" dirty="0" smtClean="0"/>
              <a:t> </a:t>
            </a:r>
            <a:r>
              <a:rPr lang="es-ES" dirty="0" err="1" smtClean="0"/>
              <a:t>usage</a:t>
            </a:r>
            <a:r>
              <a:rPr lang="es-ES" dirty="0" smtClean="0"/>
              <a:t> of </a:t>
            </a:r>
            <a:r>
              <a:rPr lang="es-ES" dirty="0" err="1" smtClean="0"/>
              <a:t>memory</a:t>
            </a:r>
            <a:endParaRPr lang="es-ES" dirty="0" smtClean="0"/>
          </a:p>
          <a:p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up to 32MB in </a:t>
            </a:r>
            <a:r>
              <a:rPr lang="es-ES" dirty="0" err="1" smtClean="0"/>
              <a:t>size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40361" y="1825625"/>
            <a:ext cx="5749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3200" dirty="0" err="1" smtClean="0"/>
              <a:t>For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developer</a:t>
            </a:r>
            <a:r>
              <a:rPr lang="es-ES" sz="3200" dirty="0" smtClean="0"/>
              <a:t>…</a:t>
            </a:r>
            <a:endParaRPr lang="es-ES" dirty="0" smtClean="0"/>
          </a:p>
          <a:p>
            <a:r>
              <a:rPr lang="es-ES" dirty="0" smtClean="0"/>
              <a:t>Basic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dirty="0" smtClean="0"/>
              <a:t> (</a:t>
            </a:r>
            <a:r>
              <a:rPr lang="es-ES" dirty="0" err="1" smtClean="0"/>
              <a:t>allocation</a:t>
            </a:r>
            <a:r>
              <a:rPr lang="es-ES" dirty="0" smtClean="0"/>
              <a:t> of 16K blocks)</a:t>
            </a:r>
            <a:endParaRPr lang="es-ES" dirty="0"/>
          </a:p>
          <a:p>
            <a:r>
              <a:rPr lang="es-ES" dirty="0" err="1" smtClean="0"/>
              <a:t>Easier</a:t>
            </a:r>
            <a:r>
              <a:rPr lang="es-ES" dirty="0" smtClean="0"/>
              <a:t> file </a:t>
            </a:r>
            <a:r>
              <a:rPr lang="es-ES" dirty="0" err="1" smtClean="0"/>
              <a:t>handling</a:t>
            </a:r>
            <a:r>
              <a:rPr lang="es-ES" dirty="0" smtClean="0"/>
              <a:t> (File </a:t>
            </a:r>
            <a:r>
              <a:rPr lang="es-ES" dirty="0" err="1" smtClean="0"/>
              <a:t>Handles</a:t>
            </a:r>
            <a:r>
              <a:rPr lang="es-ES" dirty="0" smtClean="0"/>
              <a:t> vs File Control Blocks)</a:t>
            </a:r>
            <a:endParaRPr lang="es-ES" dirty="0"/>
          </a:p>
          <a:p>
            <a:r>
              <a:rPr lang="es-ES" dirty="0" smtClean="0"/>
              <a:t>Error </a:t>
            </a:r>
            <a:r>
              <a:rPr lang="es-ES" dirty="0" err="1" smtClean="0"/>
              <a:t>handling</a:t>
            </a:r>
            <a:endParaRPr lang="es-ES" dirty="0" smtClean="0"/>
          </a:p>
          <a:p>
            <a:pPr lvl="1"/>
            <a:r>
              <a:rPr lang="es-ES" dirty="0" smtClean="0"/>
              <a:t>Hook to capture disk </a:t>
            </a:r>
            <a:r>
              <a:rPr lang="es-ES" dirty="0" err="1" smtClean="0"/>
              <a:t>errors</a:t>
            </a:r>
            <a:endParaRPr lang="es-ES" dirty="0" smtClean="0"/>
          </a:p>
          <a:p>
            <a:pPr lvl="1"/>
            <a:r>
              <a:rPr lang="es-ES" dirty="0" smtClean="0"/>
              <a:t>Hook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termination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78181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187" y="365127"/>
            <a:ext cx="11208774" cy="1325563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How</a:t>
            </a:r>
            <a:r>
              <a:rPr lang="es-ES" dirty="0" smtClean="0"/>
              <a:t> are </a:t>
            </a:r>
            <a:r>
              <a:rPr lang="es-ES" dirty="0" err="1" smtClean="0"/>
              <a:t>devices</a:t>
            </a:r>
            <a:r>
              <a:rPr lang="es-ES" dirty="0" smtClean="0"/>
              <a:t> </a:t>
            </a:r>
            <a:r>
              <a:rPr lang="es-ES" dirty="0" err="1" smtClean="0"/>
              <a:t>mapped</a:t>
            </a:r>
            <a:r>
              <a:rPr lang="es-ES" dirty="0" smtClean="0"/>
              <a:t> in MSX-DOS?</a:t>
            </a:r>
            <a:endParaRPr lang="es-E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0492" y="1984222"/>
            <a:ext cx="2378075" cy="2193925"/>
          </a:xfrm>
          <a:prstGeom prst="rect">
            <a:avLst/>
          </a:prstGeom>
          <a:solidFill>
            <a:srgbClr val="F3F3F3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Controller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138767" y="2501747"/>
            <a:ext cx="2027238" cy="441325"/>
          </a:xfrm>
          <a:prstGeom prst="roundRect">
            <a:avLst>
              <a:gd name="adj" fmla="val 16667"/>
            </a:avLst>
          </a:prstGeom>
          <a:solidFill>
            <a:srgbClr val="BED7EF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Device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138767" y="3385984"/>
            <a:ext cx="2027238" cy="441325"/>
          </a:xfrm>
          <a:prstGeom prst="roundRect">
            <a:avLst>
              <a:gd name="adj" fmla="val 16667"/>
            </a:avLst>
          </a:prstGeom>
          <a:solidFill>
            <a:srgbClr val="BED7EF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Device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94305" y="4657572"/>
            <a:ext cx="2376487" cy="1357312"/>
          </a:xfrm>
          <a:prstGeom prst="rect">
            <a:avLst/>
          </a:prstGeom>
          <a:solidFill>
            <a:srgbClr val="F3F3F3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Controller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38767" y="5214784"/>
            <a:ext cx="2027238" cy="441325"/>
          </a:xfrm>
          <a:prstGeom prst="roundRect">
            <a:avLst>
              <a:gd name="adj" fmla="val 16667"/>
            </a:avLst>
          </a:prstGeom>
          <a:solidFill>
            <a:srgbClr val="BED7EF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Device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Driv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55" y="2455709"/>
            <a:ext cx="604837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32" name="Picture 8" descr="Driv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305" y="3324072"/>
            <a:ext cx="5857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33" name="Picture 9" descr="Driv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55" y="5105247"/>
            <a:ext cx="5857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6150130" y="2730347"/>
            <a:ext cx="100647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6162830" y="3606647"/>
            <a:ext cx="1006475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>
            <a:off x="6150130" y="5413222"/>
            <a:ext cx="1006475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562255" y="2639065"/>
            <a:ext cx="2225675" cy="746919"/>
          </a:xfrm>
          <a:prstGeom prst="rightArrowCallout">
            <a:avLst>
              <a:gd name="adj1" fmla="val 10343"/>
              <a:gd name="adj2" fmla="val 19829"/>
              <a:gd name="adj3" fmla="val 41951"/>
              <a:gd name="adj4" fmla="val 71074"/>
            </a:avLst>
          </a:prstGeom>
          <a:solidFill>
            <a:srgbClr val="FFDA66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Drivers declare a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fixed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devices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10800000">
            <a:off x="7958292" y="2495397"/>
            <a:ext cx="2224087" cy="1331912"/>
          </a:xfrm>
          <a:prstGeom prst="rightArrowCallout">
            <a:avLst>
              <a:gd name="adj1" fmla="val 7611"/>
              <a:gd name="adj2" fmla="val 19829"/>
              <a:gd name="adj3" fmla="val 33357"/>
              <a:gd name="adj4" fmla="val 71074"/>
            </a:avLst>
          </a:prstGeom>
          <a:solidFill>
            <a:srgbClr val="FFDA66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10800000"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688543" y="2533497"/>
            <a:ext cx="14319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...and MSX-DOS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maps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them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drive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letters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directly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in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030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 in sum…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228521" cy="10664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/>
              <a:t>MSX-DOS </a:t>
            </a:r>
            <a:r>
              <a:rPr lang="es-ES" sz="3200" dirty="0" err="1" smtClean="0"/>
              <a:t>is</a:t>
            </a:r>
            <a:r>
              <a:rPr lang="es-ES" sz="3200" dirty="0" smtClean="0"/>
              <a:t> a </a:t>
            </a:r>
            <a:r>
              <a:rPr lang="es-ES" sz="3200" dirty="0" err="1" smtClean="0"/>
              <a:t>wonderful</a:t>
            </a:r>
            <a:r>
              <a:rPr lang="es-ES" sz="3200" dirty="0" smtClean="0"/>
              <a:t> </a:t>
            </a:r>
            <a:r>
              <a:rPr lang="es-ES" sz="3200" dirty="0" err="1" smtClean="0"/>
              <a:t>operating</a:t>
            </a:r>
            <a:r>
              <a:rPr lang="es-ES" sz="3200" dirty="0" smtClean="0"/>
              <a:t> </a:t>
            </a:r>
            <a:r>
              <a:rPr lang="es-ES" sz="3200" dirty="0" err="1" smtClean="0"/>
              <a:t>system</a:t>
            </a:r>
            <a:r>
              <a:rPr lang="es-ES" sz="3200" dirty="0" smtClean="0"/>
              <a:t> to </a:t>
            </a:r>
            <a:r>
              <a:rPr lang="es-ES" sz="3200" dirty="0" err="1" smtClean="0"/>
              <a:t>work</a:t>
            </a:r>
            <a:r>
              <a:rPr lang="es-ES" sz="3200" dirty="0" smtClean="0"/>
              <a:t> </a:t>
            </a:r>
            <a:r>
              <a:rPr lang="es-ES" sz="3200" dirty="0" err="1" smtClean="0"/>
              <a:t>with</a:t>
            </a:r>
            <a:r>
              <a:rPr lang="es-ES" sz="3200" dirty="0" smtClean="0"/>
              <a:t> </a:t>
            </a:r>
            <a:r>
              <a:rPr lang="es-ES" sz="3200" dirty="0" err="1" smtClean="0"/>
              <a:t>floppy</a:t>
            </a:r>
            <a:r>
              <a:rPr lang="es-ES" sz="3200" dirty="0" smtClean="0"/>
              <a:t> disks.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1739" y="52809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err="1" smtClean="0"/>
              <a:t>But</a:t>
            </a:r>
            <a:r>
              <a:rPr lang="es-ES" b="1" dirty="0" smtClean="0"/>
              <a:t>…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1" y="3143642"/>
            <a:ext cx="2390775" cy="1914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8525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Amateur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include</a:t>
            </a:r>
            <a:r>
              <a:rPr lang="es-ES" dirty="0" smtClean="0"/>
              <a:t> a ROM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MSX-DOS 2 </a:t>
            </a:r>
            <a:r>
              <a:rPr lang="es-ES" dirty="0" err="1" smtClean="0"/>
              <a:t>kernel</a:t>
            </a:r>
            <a:r>
              <a:rPr lang="es-ES" dirty="0" smtClean="0"/>
              <a:t> + a driver</a:t>
            </a:r>
          </a:p>
          <a:p>
            <a:pPr marL="0" indent="0">
              <a:buNone/>
            </a:pPr>
            <a:r>
              <a:rPr lang="es-ES" dirty="0" smtClean="0"/>
              <a:t>1990s: </a:t>
            </a:r>
            <a:r>
              <a:rPr lang="es-ES" dirty="0" err="1" smtClean="0"/>
              <a:t>Hard</a:t>
            </a:r>
            <a:r>
              <a:rPr lang="es-ES" dirty="0" smtClean="0"/>
              <a:t> disks, ZIP disks</a:t>
            </a:r>
          </a:p>
          <a:p>
            <a:pPr marL="0" indent="0">
              <a:buNone/>
            </a:pPr>
            <a:r>
              <a:rPr lang="es-ES" dirty="0" smtClean="0"/>
              <a:t>2000s: CF, SD </a:t>
            </a:r>
            <a:r>
              <a:rPr lang="es-ES" dirty="0" err="1" smtClean="0"/>
              <a:t>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9910"/>
            <a:ext cx="2555052" cy="1810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8" y="3582572"/>
            <a:ext cx="2501947" cy="20726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89" y="4618917"/>
            <a:ext cx="2636496" cy="1977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43" y="3933406"/>
            <a:ext cx="3133855" cy="18745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81323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err="1" smtClean="0"/>
              <a:t>Problems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</a:t>
            </a:r>
            <a:r>
              <a:rPr lang="es-ES" dirty="0" err="1" smtClean="0"/>
              <a:t>beyond</a:t>
            </a:r>
            <a:r>
              <a:rPr lang="es-ES" dirty="0" smtClean="0"/>
              <a:t> </a:t>
            </a:r>
            <a:r>
              <a:rPr lang="es-ES" dirty="0" err="1" smtClean="0"/>
              <a:t>floppy</a:t>
            </a:r>
            <a:r>
              <a:rPr lang="es-ES" dirty="0" smtClean="0"/>
              <a:t> disks…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/>
          <a:lstStyle/>
          <a:p>
            <a:r>
              <a:rPr lang="es-ES" dirty="0" smtClean="0"/>
              <a:t>32MB/</a:t>
            </a:r>
            <a:r>
              <a:rPr lang="es-ES" dirty="0" err="1" smtClean="0"/>
              <a:t>volume</a:t>
            </a:r>
            <a:r>
              <a:rPr lang="es-ES" dirty="0" smtClean="0"/>
              <a:t> </a:t>
            </a:r>
            <a:r>
              <a:rPr lang="es-ES" dirty="0" err="1" smtClean="0"/>
              <a:t>limit</a:t>
            </a:r>
            <a:r>
              <a:rPr lang="es-ES" dirty="0" smtClean="0"/>
              <a:t> (FAT12, 16 bit sector </a:t>
            </a:r>
            <a:r>
              <a:rPr lang="es-ES" dirty="0" err="1" smtClean="0"/>
              <a:t>numbers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Lack</a:t>
            </a:r>
            <a:r>
              <a:rPr lang="es-ES" dirty="0" smtClean="0"/>
              <a:t> of </a:t>
            </a:r>
            <a:r>
              <a:rPr lang="es-ES" dirty="0" err="1" smtClean="0"/>
              <a:t>documentation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device</a:t>
            </a:r>
            <a:r>
              <a:rPr lang="es-ES" dirty="0" smtClean="0"/>
              <a:t> drivers</a:t>
            </a:r>
            <a:endParaRPr lang="es-ES" dirty="0"/>
          </a:p>
          <a:p>
            <a:r>
              <a:rPr lang="es-ES" dirty="0" err="1" smtClean="0"/>
              <a:t>Direct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of </a:t>
            </a:r>
            <a:r>
              <a:rPr lang="es-ES" dirty="0" err="1" smtClean="0"/>
              <a:t>devices</a:t>
            </a:r>
            <a:r>
              <a:rPr lang="es-ES" dirty="0" smtClean="0"/>
              <a:t> to drive </a:t>
            </a:r>
            <a:r>
              <a:rPr lang="es-ES" dirty="0" err="1" smtClean="0"/>
              <a:t>letters</a:t>
            </a:r>
            <a:r>
              <a:rPr lang="es-ES" dirty="0" smtClean="0"/>
              <a:t>, </a:t>
            </a:r>
            <a:r>
              <a:rPr lang="es-ES" dirty="0" err="1" smtClean="0"/>
              <a:t>not</a:t>
            </a:r>
            <a:r>
              <a:rPr lang="es-ES" dirty="0" smtClean="0"/>
              <a:t> configurable, no </a:t>
            </a:r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partitions</a:t>
            </a:r>
            <a:endParaRPr lang="es-ES" dirty="0" smtClean="0"/>
          </a:p>
          <a:p>
            <a:r>
              <a:rPr lang="es-ES" dirty="0" err="1" smtClean="0"/>
              <a:t>Handling</a:t>
            </a:r>
            <a:r>
              <a:rPr lang="es-ES" dirty="0" smtClean="0"/>
              <a:t> non-block </a:t>
            </a:r>
            <a:r>
              <a:rPr lang="es-ES" dirty="0" err="1" smtClean="0"/>
              <a:t>devices</a:t>
            </a:r>
            <a:r>
              <a:rPr lang="es-ES" dirty="0" smtClean="0"/>
              <a:t> (CD-ROM…)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impossible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46" y="4371089"/>
            <a:ext cx="2381250" cy="1924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57722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62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…and </a:t>
            </a:r>
            <a:r>
              <a:rPr lang="es-ES" dirty="0" err="1" smtClean="0"/>
              <a:t>necessity</a:t>
            </a:r>
            <a:r>
              <a:rPr lang="es-ES" dirty="0" smtClean="0"/>
              <a:t> of </a:t>
            </a:r>
            <a:r>
              <a:rPr lang="es-ES" dirty="0" err="1" smtClean="0"/>
              <a:t>managing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one’s</a:t>
            </a:r>
            <a:r>
              <a:rPr lang="es-ES" dirty="0" smtClean="0"/>
              <a:t> </a:t>
            </a:r>
            <a:r>
              <a:rPr lang="es-ES" dirty="0" err="1" smtClean="0"/>
              <a:t>own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608666"/>
            <a:ext cx="10074954" cy="4619096"/>
          </a:xfrm>
        </p:spPr>
        <p:txBody>
          <a:bodyPr>
            <a:normAutofit/>
          </a:bodyPr>
          <a:lstStyle/>
          <a:p>
            <a:pPr marL="228600" lvl="1"/>
            <a:r>
              <a:rPr lang="es-ES" sz="2800" dirty="0" err="1" smtClean="0"/>
              <a:t>Infinite</a:t>
            </a:r>
            <a:r>
              <a:rPr lang="es-ES" sz="2800" dirty="0" smtClean="0"/>
              <a:t> </a:t>
            </a:r>
            <a:r>
              <a:rPr lang="es-ES" sz="2800" dirty="0" err="1" smtClean="0"/>
              <a:t>partitions</a:t>
            </a:r>
            <a:r>
              <a:rPr lang="es-ES" sz="2800" dirty="0" smtClean="0"/>
              <a:t> to </a:t>
            </a:r>
            <a:r>
              <a:rPr lang="es-ES" sz="2800" dirty="0" err="1" smtClean="0"/>
              <a:t>handle</a:t>
            </a:r>
            <a:r>
              <a:rPr lang="es-ES" sz="2800" dirty="0" smtClean="0"/>
              <a:t> </a:t>
            </a:r>
            <a:r>
              <a:rPr lang="es-ES" sz="2800" dirty="0" err="1" smtClean="0"/>
              <a:t>high</a:t>
            </a:r>
            <a:r>
              <a:rPr lang="es-ES" sz="2800" dirty="0" smtClean="0"/>
              <a:t> </a:t>
            </a:r>
            <a:r>
              <a:rPr lang="es-ES" sz="2800" dirty="0" err="1" smtClean="0"/>
              <a:t>capacity</a:t>
            </a:r>
            <a:r>
              <a:rPr lang="es-ES" sz="2800" dirty="0" smtClean="0"/>
              <a:t> </a:t>
            </a:r>
            <a:r>
              <a:rPr lang="es-ES" sz="2800" dirty="0" err="1" smtClean="0"/>
              <a:t>devices</a:t>
            </a:r>
            <a:endParaRPr lang="es-ES" sz="2800" dirty="0" smtClean="0"/>
          </a:p>
          <a:p>
            <a:r>
              <a:rPr lang="es-ES" dirty="0" err="1" smtClean="0"/>
              <a:t>External</a:t>
            </a:r>
            <a:r>
              <a:rPr lang="es-ES" dirty="0" smtClean="0"/>
              <a:t> </a:t>
            </a:r>
            <a:r>
              <a:rPr lang="es-ES" dirty="0" err="1" smtClean="0"/>
              <a:t>patches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FAT16 </a:t>
            </a:r>
            <a:r>
              <a:rPr lang="es-ES" dirty="0" err="1" smtClean="0"/>
              <a:t>support</a:t>
            </a:r>
            <a:endParaRPr lang="es-ES" dirty="0"/>
          </a:p>
          <a:p>
            <a:pPr lvl="1"/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installed</a:t>
            </a:r>
            <a:r>
              <a:rPr lang="es-ES" dirty="0" smtClean="0"/>
              <a:t> </a:t>
            </a:r>
            <a:r>
              <a:rPr lang="es-ES" dirty="0"/>
              <a:t>a posteriori, </a:t>
            </a:r>
            <a:r>
              <a:rPr lang="es-ES" dirty="0" smtClean="0"/>
              <a:t>so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posible to </a:t>
            </a:r>
            <a:r>
              <a:rPr lang="es-ES" dirty="0" err="1" smtClean="0"/>
              <a:t>boot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a FAT16 </a:t>
            </a:r>
            <a:r>
              <a:rPr lang="es-ES" dirty="0" err="1" smtClean="0"/>
              <a:t>volume</a:t>
            </a:r>
            <a:endParaRPr lang="es-ES" dirty="0"/>
          </a:p>
          <a:p>
            <a:r>
              <a:rPr lang="es-ES" dirty="0" smtClean="0"/>
              <a:t>Reverse </a:t>
            </a:r>
            <a:r>
              <a:rPr lang="es-ES" dirty="0" err="1" smtClean="0"/>
              <a:t>engineering</a:t>
            </a:r>
            <a:r>
              <a:rPr lang="es-ES" dirty="0" smtClean="0"/>
              <a:t> of </a:t>
            </a:r>
            <a:r>
              <a:rPr lang="es-ES" dirty="0"/>
              <a:t>ROM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developing</a:t>
            </a:r>
            <a:r>
              <a:rPr lang="es-ES" dirty="0" smtClean="0"/>
              <a:t> drivers</a:t>
            </a:r>
            <a:endParaRPr lang="es-ES" dirty="0"/>
          </a:p>
          <a:p>
            <a:r>
              <a:rPr lang="es-ES" dirty="0" err="1" smtClean="0"/>
              <a:t>Constant</a:t>
            </a:r>
            <a:r>
              <a:rPr lang="es-ES" dirty="0" smtClean="0"/>
              <a:t> </a:t>
            </a:r>
            <a:r>
              <a:rPr lang="es-ES" dirty="0" err="1" smtClean="0"/>
              <a:t>reinvention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Wheel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new </a:t>
            </a:r>
            <a:r>
              <a:rPr lang="es-ES" dirty="0" err="1" smtClean="0"/>
              <a:t>controller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 err="1" smtClean="0"/>
              <a:t>Custom</a:t>
            </a:r>
            <a:r>
              <a:rPr lang="es-ES" dirty="0" smtClean="0"/>
              <a:t> </a:t>
            </a:r>
            <a:r>
              <a:rPr lang="es-ES" dirty="0" err="1" smtClean="0"/>
              <a:t>internal</a:t>
            </a:r>
            <a:r>
              <a:rPr lang="es-ES" dirty="0" smtClean="0"/>
              <a:t> </a:t>
            </a:r>
            <a:r>
              <a:rPr lang="es-ES" dirty="0" err="1" smtClean="0"/>
              <a:t>partition</a:t>
            </a:r>
            <a:r>
              <a:rPr lang="es-ES" dirty="0" smtClean="0"/>
              <a:t> </a:t>
            </a:r>
            <a:r>
              <a:rPr lang="es-ES" dirty="0" err="1" smtClean="0"/>
              <a:t>handling</a:t>
            </a:r>
            <a:endParaRPr lang="es-ES" dirty="0"/>
          </a:p>
          <a:p>
            <a:pPr lvl="1"/>
            <a:r>
              <a:rPr lang="es-ES" dirty="0" err="1" smtClean="0"/>
              <a:t>Custom</a:t>
            </a:r>
            <a:r>
              <a:rPr lang="es-ES" dirty="0" smtClean="0"/>
              <a:t> tolos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partitions</a:t>
            </a:r>
            <a:r>
              <a:rPr lang="es-ES" dirty="0" smtClean="0"/>
              <a:t> to drive </a:t>
            </a:r>
            <a:r>
              <a:rPr lang="es-ES" dirty="0" err="1" smtClean="0"/>
              <a:t>letters</a:t>
            </a:r>
            <a:endParaRPr lang="es-ES" dirty="0"/>
          </a:p>
          <a:p>
            <a:pPr lvl="1"/>
            <a:r>
              <a:rPr lang="es-ES" dirty="0" err="1" smtClean="0"/>
              <a:t>Custom</a:t>
            </a:r>
            <a:r>
              <a:rPr lang="es-ES" dirty="0" smtClean="0"/>
              <a:t> FDISK</a:t>
            </a:r>
          </a:p>
          <a:p>
            <a:r>
              <a:rPr lang="es-ES" dirty="0" smtClean="0"/>
              <a:t>Black </a:t>
            </a:r>
            <a:r>
              <a:rPr lang="es-ES" dirty="0" err="1" smtClean="0"/>
              <a:t>magic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supporting</a:t>
            </a:r>
            <a:r>
              <a:rPr lang="es-ES" dirty="0" smtClean="0"/>
              <a:t> CD-</a:t>
            </a:r>
            <a:r>
              <a:rPr lang="es-ES" dirty="0" err="1" smtClean="0"/>
              <a:t>ROMs</a:t>
            </a:r>
            <a:endParaRPr lang="es-E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647" y="3390488"/>
            <a:ext cx="1983143" cy="28880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1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7618" y="863847"/>
            <a:ext cx="5429339" cy="1325563"/>
          </a:xfrm>
        </p:spPr>
        <p:txBody>
          <a:bodyPr>
            <a:normAutofit fontScale="90000"/>
          </a:bodyPr>
          <a:lstStyle/>
          <a:p>
            <a:r>
              <a:rPr lang="es-ES" sz="6600" dirty="0" smtClean="0"/>
              <a:t>:  Old </a:t>
            </a:r>
            <a:r>
              <a:rPr lang="es-ES" sz="6600" dirty="0" err="1" smtClean="0"/>
              <a:t>war</a:t>
            </a:r>
            <a:r>
              <a:rPr lang="es-ES" sz="6600" dirty="0" smtClean="0"/>
              <a:t> </a:t>
            </a:r>
            <a:r>
              <a:rPr lang="es-ES" sz="6600" dirty="0" err="1" smtClean="0"/>
              <a:t>story</a:t>
            </a:r>
            <a:r>
              <a:rPr lang="es-ES" sz="6600" dirty="0" smtClean="0"/>
              <a:t>!</a:t>
            </a:r>
            <a:endParaRPr lang="es-ES" sz="6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0" y="413990"/>
            <a:ext cx="4438650" cy="2314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99" y="2975818"/>
            <a:ext cx="3119284" cy="36291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8033877" y="5410593"/>
            <a:ext cx="3878828" cy="11079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         More </a:t>
            </a:r>
            <a:r>
              <a:rPr lang="es-ES" sz="2400" dirty="0" err="1" smtClean="0"/>
              <a:t>details</a:t>
            </a:r>
            <a:r>
              <a:rPr lang="es-ES" sz="2400" dirty="0" smtClean="0"/>
              <a:t> </a:t>
            </a:r>
            <a:r>
              <a:rPr lang="es-ES" sz="2400" dirty="0" err="1" smtClean="0"/>
              <a:t>here</a:t>
            </a:r>
            <a:r>
              <a:rPr lang="es-ES" sz="2400" dirty="0" smtClean="0"/>
              <a:t>:</a:t>
            </a:r>
          </a:p>
          <a:p>
            <a:endParaRPr lang="es-ES" dirty="0"/>
          </a:p>
          <a:p>
            <a:r>
              <a:rPr lang="es-E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http://bit.ly/1lNFpd5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998" y="5469585"/>
            <a:ext cx="332453" cy="3324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5" y="4563683"/>
            <a:ext cx="1785953" cy="16938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09848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Nextor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567" y="1708382"/>
            <a:ext cx="10515600" cy="681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i="1" dirty="0" err="1"/>
              <a:t>Nextor</a:t>
            </a:r>
            <a:r>
              <a:rPr lang="es-ES" sz="3200" i="1" dirty="0"/>
              <a:t> </a:t>
            </a:r>
            <a:r>
              <a:rPr lang="es-ES" sz="3200" i="1" dirty="0" err="1" smtClean="0"/>
              <a:t>is</a:t>
            </a:r>
            <a:r>
              <a:rPr lang="es-ES" sz="3200" i="1" dirty="0" smtClean="0"/>
              <a:t> a </a:t>
            </a:r>
            <a:r>
              <a:rPr lang="es-ES" sz="3200" i="1" dirty="0" err="1" smtClean="0"/>
              <a:t>fork</a:t>
            </a:r>
            <a:r>
              <a:rPr lang="es-ES" sz="3200" i="1" dirty="0" smtClean="0"/>
              <a:t> of MSX-DOS </a:t>
            </a:r>
            <a:r>
              <a:rPr lang="es-ES" sz="3200" i="1" dirty="0"/>
              <a:t>2.31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838200" y="2698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…and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MSX-DOS</a:t>
            </a:r>
            <a:r>
              <a:rPr lang="es-ES" dirty="0"/>
              <a:t>?</a:t>
            </a:r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838200" y="4125058"/>
            <a:ext cx="10515600" cy="681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200" i="1" dirty="0"/>
              <a:t>MSX-DOS </a:t>
            </a:r>
            <a:r>
              <a:rPr lang="es-ES" sz="3200" i="1" dirty="0" err="1" smtClean="0"/>
              <a:t>is</a:t>
            </a:r>
            <a:r>
              <a:rPr lang="es-ES" sz="3200" i="1" dirty="0" smtClean="0"/>
              <a:t> </a:t>
            </a:r>
            <a:r>
              <a:rPr lang="es-ES" sz="3200" i="1" dirty="0" err="1" smtClean="0"/>
              <a:t>the</a:t>
            </a:r>
            <a:r>
              <a:rPr lang="es-ES" sz="3200" i="1" dirty="0" smtClean="0"/>
              <a:t> </a:t>
            </a:r>
            <a:r>
              <a:rPr lang="es-ES" sz="3200" i="1" dirty="0"/>
              <a:t>“</a:t>
            </a:r>
            <a:r>
              <a:rPr lang="es-ES" sz="3200" i="1" dirty="0" err="1" smtClean="0"/>
              <a:t>official</a:t>
            </a:r>
            <a:r>
              <a:rPr lang="es-ES" sz="3200" i="1" dirty="0" smtClean="0"/>
              <a:t>” </a:t>
            </a:r>
            <a:r>
              <a:rPr lang="es-ES" sz="3200" i="1" dirty="0" err="1" smtClean="0"/>
              <a:t>operating</a:t>
            </a:r>
            <a:r>
              <a:rPr lang="es-ES" sz="3200" i="1" dirty="0" smtClean="0"/>
              <a:t> </a:t>
            </a:r>
            <a:r>
              <a:rPr lang="es-ES" sz="3200" i="1" dirty="0" err="1" smtClean="0"/>
              <a:t>system</a:t>
            </a:r>
            <a:r>
              <a:rPr lang="es-ES" sz="3200" i="1" dirty="0" smtClean="0"/>
              <a:t> of MSX </a:t>
            </a:r>
            <a:r>
              <a:rPr lang="es-ES" sz="3200" i="1" dirty="0" err="1" smtClean="0"/>
              <a:t>computers</a:t>
            </a:r>
            <a:endParaRPr lang="es-ES" sz="3200" i="1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838200" y="5150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…¿   MSX     ?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76" y="5444723"/>
            <a:ext cx="1781503" cy="7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2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goal</a:t>
            </a:r>
            <a:r>
              <a:rPr lang="es-ES" dirty="0" smtClean="0"/>
              <a:t> of </a:t>
            </a:r>
            <a:r>
              <a:rPr lang="es-ES" dirty="0" err="1" smtClean="0"/>
              <a:t>Nextor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1480" y="1825625"/>
            <a:ext cx="927304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err="1" smtClean="0"/>
              <a:t>Make</a:t>
            </a:r>
            <a:r>
              <a:rPr lang="es-ES" sz="3200" dirty="0" smtClean="0"/>
              <a:t> </a:t>
            </a:r>
            <a:r>
              <a:rPr lang="es-ES" sz="3200" dirty="0" err="1" smtClean="0"/>
              <a:t>life</a:t>
            </a:r>
            <a:r>
              <a:rPr lang="es-ES" sz="3200" dirty="0" smtClean="0"/>
              <a:t> </a:t>
            </a:r>
            <a:r>
              <a:rPr lang="es-ES" sz="3200" dirty="0" err="1" smtClean="0"/>
              <a:t>easier</a:t>
            </a:r>
            <a:r>
              <a:rPr lang="es-ES" sz="3200" dirty="0" smtClean="0"/>
              <a:t> </a:t>
            </a:r>
            <a:r>
              <a:rPr lang="es-ES" sz="3200" dirty="0" err="1" smtClean="0"/>
              <a:t>for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user</a:t>
            </a:r>
            <a:r>
              <a:rPr lang="es-ES" sz="3200" dirty="0" smtClean="0"/>
              <a:t>, and </a:t>
            </a:r>
            <a:r>
              <a:rPr lang="es-ES" sz="3200" dirty="0" err="1" smtClean="0"/>
              <a:t>especially</a:t>
            </a:r>
            <a:r>
              <a:rPr lang="es-ES" sz="3200" dirty="0" smtClean="0"/>
              <a:t> </a:t>
            </a:r>
            <a:r>
              <a:rPr lang="es-ES" sz="3200" dirty="0" err="1" smtClean="0"/>
              <a:t>for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developer</a:t>
            </a:r>
            <a:r>
              <a:rPr lang="es-ES" sz="3200" dirty="0" smtClean="0"/>
              <a:t>, of </a:t>
            </a:r>
            <a:r>
              <a:rPr lang="es-ES" sz="3200" dirty="0" err="1" smtClean="0"/>
              <a:t>storage</a:t>
            </a:r>
            <a:r>
              <a:rPr lang="es-ES" sz="3200" dirty="0" smtClean="0"/>
              <a:t> </a:t>
            </a:r>
            <a:r>
              <a:rPr lang="es-ES" sz="3200" dirty="0" err="1" smtClean="0"/>
              <a:t>controllers</a:t>
            </a:r>
            <a:r>
              <a:rPr lang="es-ES" sz="3200" dirty="0" smtClean="0"/>
              <a:t> </a:t>
            </a:r>
            <a:r>
              <a:rPr lang="es-ES" sz="3200" dirty="0" err="1" smtClean="0"/>
              <a:t>for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41" y="2791925"/>
            <a:ext cx="1141726" cy="4727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32" y="3723198"/>
            <a:ext cx="2453765" cy="24537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4349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Nextor</a:t>
            </a:r>
            <a:r>
              <a:rPr lang="es-ES" dirty="0" smtClean="0"/>
              <a:t> </a:t>
            </a:r>
            <a:r>
              <a:rPr lang="es-ES" dirty="0" err="1" smtClean="0"/>
              <a:t>offer</a:t>
            </a:r>
            <a:r>
              <a:rPr lang="es-ES" dirty="0" smtClean="0"/>
              <a:t> to </a:t>
            </a:r>
            <a:r>
              <a:rPr lang="es-ES" dirty="0" err="1" smtClean="0"/>
              <a:t>users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5968" y="1534886"/>
            <a:ext cx="10515600" cy="485116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Works </a:t>
            </a:r>
            <a:r>
              <a:rPr lang="es-ES" dirty="0" err="1" smtClean="0"/>
              <a:t>on</a:t>
            </a:r>
            <a:r>
              <a:rPr lang="es-ES" dirty="0" smtClean="0"/>
              <a:t> MSX1</a:t>
            </a:r>
            <a:endParaRPr lang="es-ES" dirty="0" smtClean="0"/>
          </a:p>
          <a:p>
            <a:r>
              <a:rPr lang="es-ES" dirty="0" smtClean="0"/>
              <a:t>Full and </a:t>
            </a:r>
            <a:r>
              <a:rPr lang="es-ES" dirty="0" err="1" smtClean="0"/>
              <a:t>native</a:t>
            </a:r>
            <a:r>
              <a:rPr lang="es-ES" dirty="0" smtClean="0"/>
              <a:t> </a:t>
            </a:r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FAT16</a:t>
            </a:r>
            <a:endParaRPr lang="es-ES" dirty="0" smtClean="0"/>
          </a:p>
          <a:p>
            <a:pPr lvl="1"/>
            <a:r>
              <a:rPr lang="es-ES" dirty="0" smtClean="0"/>
              <a:t>Up to 4GB </a:t>
            </a:r>
            <a:r>
              <a:rPr lang="es-ES" dirty="0" smtClean="0"/>
              <a:t>per </a:t>
            </a:r>
            <a:r>
              <a:rPr lang="es-ES" dirty="0" err="1" smtClean="0"/>
              <a:t>volume</a:t>
            </a:r>
            <a:endParaRPr lang="es-ES" dirty="0" smtClean="0"/>
          </a:p>
          <a:p>
            <a:pPr lvl="1"/>
            <a:r>
              <a:rPr lang="es-ES" dirty="0" err="1" smtClean="0"/>
              <a:t>Boot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FAT16 </a:t>
            </a:r>
            <a:r>
              <a:rPr lang="es-ES" dirty="0" err="1" smtClean="0"/>
              <a:t>volumes</a:t>
            </a:r>
            <a:endParaRPr lang="es-ES" dirty="0"/>
          </a:p>
          <a:p>
            <a:r>
              <a:rPr lang="es-ES" dirty="0"/>
              <a:t>FDISK </a:t>
            </a:r>
            <a:r>
              <a:rPr lang="es-ES" dirty="0" err="1" smtClean="0"/>
              <a:t>integrated</a:t>
            </a:r>
            <a:r>
              <a:rPr lang="es-ES" dirty="0" smtClean="0"/>
              <a:t> (BASIC </a:t>
            </a:r>
            <a:r>
              <a:rPr lang="es-ES" dirty="0" err="1" smtClean="0"/>
              <a:t>command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err="1" smtClean="0"/>
              <a:t>Device</a:t>
            </a:r>
            <a:r>
              <a:rPr lang="es-ES" dirty="0" smtClean="0"/>
              <a:t> to drive </a:t>
            </a:r>
            <a:r>
              <a:rPr lang="es-ES" dirty="0" err="1" smtClean="0"/>
              <a:t>letter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endParaRPr lang="es-ES" dirty="0" smtClean="0"/>
          </a:p>
          <a:p>
            <a:pPr lvl="1"/>
            <a:r>
              <a:rPr lang="es-ES" dirty="0" err="1" smtClean="0"/>
              <a:t>Automatic</a:t>
            </a:r>
            <a:r>
              <a:rPr lang="es-ES" dirty="0" smtClean="0"/>
              <a:t> (at </a:t>
            </a:r>
            <a:r>
              <a:rPr lang="es-ES" dirty="0" err="1" smtClean="0"/>
              <a:t>boot</a:t>
            </a:r>
            <a:r>
              <a:rPr lang="es-ES" dirty="0" smtClean="0"/>
              <a:t> and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detecting</a:t>
            </a:r>
            <a:r>
              <a:rPr lang="es-ES" dirty="0" smtClean="0"/>
              <a:t> a </a:t>
            </a:r>
            <a:r>
              <a:rPr lang="es-ES" dirty="0" err="1" smtClean="0"/>
              <a:t>change</a:t>
            </a:r>
            <a:r>
              <a:rPr lang="es-ES" dirty="0" smtClean="0"/>
              <a:t>)</a:t>
            </a:r>
            <a:endParaRPr lang="es-ES" dirty="0" smtClean="0"/>
          </a:p>
          <a:p>
            <a:pPr lvl="1"/>
            <a:r>
              <a:rPr lang="es-ES" dirty="0" smtClean="0"/>
              <a:t>Manual </a:t>
            </a:r>
            <a:r>
              <a:rPr lang="es-ES" dirty="0" smtClean="0"/>
              <a:t>(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tool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 smtClean="0"/>
              <a:t>Concept: </a:t>
            </a:r>
            <a:r>
              <a:rPr lang="es-ES" dirty="0" err="1" smtClean="0"/>
              <a:t>fixed</a:t>
            </a:r>
            <a:r>
              <a:rPr lang="es-ES" dirty="0" smtClean="0"/>
              <a:t> vs </a:t>
            </a:r>
            <a:r>
              <a:rPr lang="es-ES" dirty="0" err="1" smtClean="0"/>
              <a:t>removable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endParaRPr lang="es-ES" dirty="0"/>
          </a:p>
          <a:p>
            <a:pPr lvl="1"/>
            <a:r>
              <a:rPr lang="es-ES" dirty="0" err="1" smtClean="0"/>
              <a:t>Nextor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poll</a:t>
            </a:r>
            <a:r>
              <a:rPr lang="es-ES" dirty="0" smtClean="0"/>
              <a:t> </a:t>
            </a:r>
            <a:r>
              <a:rPr lang="es-ES" dirty="0" err="1" smtClean="0"/>
              <a:t>fixed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endParaRPr lang="es-ES" dirty="0"/>
          </a:p>
          <a:p>
            <a:pPr lvl="1"/>
            <a:r>
              <a:rPr lang="es-ES" dirty="0" smtClean="0"/>
              <a:t>Drive </a:t>
            </a:r>
            <a:r>
              <a:rPr lang="es-ES" dirty="0" err="1" smtClean="0"/>
              <a:t>letters</a:t>
            </a:r>
            <a:r>
              <a:rPr lang="es-ES" dirty="0" smtClean="0"/>
              <a:t> </a:t>
            </a:r>
            <a:r>
              <a:rPr lang="es-ES" dirty="0" err="1" smtClean="0"/>
              <a:t>assigned</a:t>
            </a:r>
            <a:r>
              <a:rPr lang="es-ES" dirty="0" smtClean="0"/>
              <a:t> to </a:t>
            </a:r>
            <a:r>
              <a:rPr lang="es-ES" dirty="0" err="1" smtClean="0"/>
              <a:t>removable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can be </a:t>
            </a:r>
            <a:r>
              <a:rPr lang="es-ES" dirty="0" err="1" smtClean="0"/>
              <a:t>locked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76" y="3607980"/>
            <a:ext cx="2188136" cy="218813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3315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…and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developer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4742" y="159682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A standard and </a:t>
            </a:r>
            <a:r>
              <a:rPr lang="es-ES" dirty="0" err="1" smtClean="0"/>
              <a:t>documented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developing</a:t>
            </a:r>
            <a:r>
              <a:rPr lang="es-ES" dirty="0" smtClean="0"/>
              <a:t> </a:t>
            </a:r>
            <a:r>
              <a:rPr lang="es-ES" dirty="0" err="1" smtClean="0"/>
              <a:t>device</a:t>
            </a:r>
            <a:r>
              <a:rPr lang="es-ES" dirty="0" smtClean="0"/>
              <a:t> drivers!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sz="2800" dirty="0" err="1" smtClean="0"/>
              <a:t>Detailed</a:t>
            </a:r>
            <a:r>
              <a:rPr lang="es-ES" sz="2800" dirty="0" smtClean="0"/>
              <a:t> </a:t>
            </a:r>
            <a:r>
              <a:rPr lang="es-ES" sz="2800" dirty="0" err="1" smtClean="0"/>
              <a:t>documentation</a:t>
            </a:r>
            <a:r>
              <a:rPr lang="es-ES" sz="2800" dirty="0" smtClean="0"/>
              <a:t> </a:t>
            </a:r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driver </a:t>
            </a:r>
            <a:r>
              <a:rPr lang="es-ES" sz="2800" dirty="0" err="1" smtClean="0"/>
              <a:t>structure</a:t>
            </a:r>
            <a:endParaRPr lang="es-ES" sz="2800" dirty="0" smtClean="0"/>
          </a:p>
          <a:p>
            <a:pPr lvl="1"/>
            <a:r>
              <a:rPr lang="es-ES" sz="2800" dirty="0" err="1" smtClean="0"/>
              <a:t>Source</a:t>
            </a:r>
            <a:r>
              <a:rPr lang="es-ES" sz="2800" dirty="0" smtClean="0"/>
              <a:t> </a:t>
            </a:r>
            <a:r>
              <a:rPr lang="es-ES" sz="2800" dirty="0" err="1" smtClean="0"/>
              <a:t>code</a:t>
            </a:r>
            <a:r>
              <a:rPr lang="es-ES" sz="2800" dirty="0" smtClean="0"/>
              <a:t> of a </a:t>
            </a:r>
            <a:r>
              <a:rPr lang="es-ES" sz="2800" dirty="0" err="1" smtClean="0"/>
              <a:t>scaffold</a:t>
            </a:r>
            <a:r>
              <a:rPr lang="es-ES" sz="2800" dirty="0" smtClean="0"/>
              <a:t> driver to </a:t>
            </a:r>
            <a:r>
              <a:rPr lang="es-ES" sz="2800" dirty="0" err="1" smtClean="0"/>
              <a:t>start</a:t>
            </a:r>
            <a:r>
              <a:rPr lang="es-ES" sz="2800" dirty="0" smtClean="0"/>
              <a:t> </a:t>
            </a:r>
            <a:r>
              <a:rPr lang="es-ES" sz="2800" dirty="0" err="1" smtClean="0"/>
              <a:t>working</a:t>
            </a:r>
            <a:endParaRPr lang="es-ES" sz="2800" dirty="0" smtClean="0"/>
          </a:p>
          <a:p>
            <a:pPr lvl="1"/>
            <a:r>
              <a:rPr lang="es-ES" sz="2800" dirty="0" err="1" smtClean="0"/>
              <a:t>Procedure</a:t>
            </a:r>
            <a:r>
              <a:rPr lang="es-ES" sz="2800" dirty="0" smtClean="0"/>
              <a:t> to </a:t>
            </a:r>
            <a:r>
              <a:rPr lang="es-ES" sz="2800" dirty="0" err="1" smtClean="0"/>
              <a:t>generate</a:t>
            </a:r>
            <a:r>
              <a:rPr lang="es-ES" sz="2800" dirty="0" smtClean="0"/>
              <a:t> a ROM </a:t>
            </a:r>
            <a:r>
              <a:rPr lang="es-ES" sz="2800" dirty="0" err="1" smtClean="0"/>
              <a:t>with</a:t>
            </a:r>
            <a:r>
              <a:rPr lang="es-ES" sz="2800" dirty="0" smtClean="0"/>
              <a:t> </a:t>
            </a:r>
            <a:r>
              <a:rPr lang="es-ES" sz="2800" dirty="0" err="1" smtClean="0"/>
              <a:t>kernel</a:t>
            </a:r>
            <a:r>
              <a:rPr lang="es-ES" sz="2800" dirty="0" smtClean="0"/>
              <a:t> + driver</a:t>
            </a:r>
            <a:endParaRPr lang="es-ES" sz="2800" dirty="0" smtClean="0"/>
          </a:p>
          <a:p>
            <a:pPr lvl="2"/>
            <a:r>
              <a:rPr lang="es-ES" sz="2400" dirty="0" err="1" smtClean="0"/>
              <a:t>Generation</a:t>
            </a:r>
            <a:r>
              <a:rPr lang="es-ES" sz="2400" dirty="0" smtClean="0"/>
              <a:t> </a:t>
            </a:r>
            <a:r>
              <a:rPr lang="es-ES" sz="2400" dirty="0" err="1" smtClean="0"/>
              <a:t>tool</a:t>
            </a:r>
            <a:r>
              <a:rPr lang="es-ES" sz="2400" dirty="0" smtClean="0"/>
              <a:t> (</a:t>
            </a:r>
            <a:r>
              <a:rPr lang="es-ES" sz="2400" dirty="0" err="1" smtClean="0"/>
              <a:t>source</a:t>
            </a:r>
            <a:r>
              <a:rPr lang="es-ES" sz="2400" dirty="0" smtClean="0"/>
              <a:t> in </a:t>
            </a:r>
            <a:r>
              <a:rPr lang="es-ES" sz="2400" dirty="0" smtClean="0"/>
              <a:t>C, </a:t>
            </a:r>
            <a:r>
              <a:rPr lang="es-ES" sz="2400" dirty="0" smtClean="0"/>
              <a:t>Windows </a:t>
            </a:r>
            <a:r>
              <a:rPr lang="es-ES" sz="2400" dirty="0" err="1" smtClean="0"/>
              <a:t>executable</a:t>
            </a:r>
            <a:r>
              <a:rPr lang="es-ES" sz="2400" dirty="0" smtClean="0"/>
              <a:t>)</a:t>
            </a:r>
            <a:endParaRPr lang="es-ES" sz="2400" dirty="0" smtClean="0"/>
          </a:p>
          <a:p>
            <a:pPr lvl="2"/>
            <a:r>
              <a:rPr lang="es-ES" sz="2400" dirty="0" err="1" smtClean="0"/>
              <a:t>Fully</a:t>
            </a:r>
            <a:r>
              <a:rPr lang="es-ES" sz="2400" dirty="0" smtClean="0"/>
              <a:t> </a:t>
            </a:r>
            <a:r>
              <a:rPr lang="es-ES" sz="2400" dirty="0" err="1" smtClean="0"/>
              <a:t>documented</a:t>
            </a:r>
            <a:r>
              <a:rPr lang="es-ES" sz="2400" dirty="0"/>
              <a:t> </a:t>
            </a:r>
            <a:r>
              <a:rPr lang="es-ES" sz="2400" dirty="0" err="1" smtClean="0"/>
              <a:t>procedure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smtClean="0"/>
              <a:t>manual </a:t>
            </a:r>
            <a:r>
              <a:rPr lang="es-ES" sz="2400" dirty="0" err="1" smtClean="0"/>
              <a:t>generation</a:t>
            </a:r>
            <a:endParaRPr lang="es-ES" sz="2400" dirty="0" smtClean="0"/>
          </a:p>
          <a:p>
            <a:pPr lvl="1"/>
            <a:r>
              <a:rPr lang="es-ES" sz="2800" dirty="0" err="1" smtClean="0"/>
              <a:t>Documentation</a:t>
            </a:r>
            <a:r>
              <a:rPr lang="es-ES" sz="2800" dirty="0" smtClean="0"/>
              <a:t> </a:t>
            </a:r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new </a:t>
            </a:r>
            <a:r>
              <a:rPr lang="es-ES" sz="2800" dirty="0" err="1" smtClean="0"/>
              <a:t>system</a:t>
            </a:r>
            <a:r>
              <a:rPr lang="es-ES" sz="2800" dirty="0" smtClean="0"/>
              <a:t> </a:t>
            </a:r>
            <a:r>
              <a:rPr lang="es-ES" sz="2800" dirty="0" err="1" smtClean="0"/>
              <a:t>calls</a:t>
            </a:r>
            <a:endParaRPr lang="es-ES" sz="2800" dirty="0" smtClean="0"/>
          </a:p>
          <a:p>
            <a:pPr lvl="1"/>
            <a:endParaRPr lang="es-ES" dirty="0"/>
          </a:p>
          <a:p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711" y="4321278"/>
            <a:ext cx="1973005" cy="1981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36877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219" y="129153"/>
            <a:ext cx="1162172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routines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</a:t>
            </a:r>
            <a:r>
              <a:rPr lang="es-ES" dirty="0" err="1" smtClean="0"/>
              <a:t>implement</a:t>
            </a:r>
            <a:r>
              <a:rPr lang="es-ES" dirty="0" smtClean="0"/>
              <a:t> a </a:t>
            </a:r>
            <a:r>
              <a:rPr lang="es-ES" dirty="0" err="1" smtClean="0"/>
              <a:t>Nextor</a:t>
            </a:r>
            <a:r>
              <a:rPr lang="es-ES" dirty="0" smtClean="0"/>
              <a:t> driver?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454715"/>
            <a:ext cx="10732477" cy="5231835"/>
          </a:xfrm>
        </p:spPr>
        <p:txBody>
          <a:bodyPr>
            <a:normAutofit/>
          </a:bodyPr>
          <a:lstStyle/>
          <a:p>
            <a:r>
              <a:rPr lang="es-ES" dirty="0" err="1" smtClean="0"/>
              <a:t>Enumerate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endParaRPr lang="es-ES" dirty="0" smtClean="0"/>
          </a:p>
          <a:p>
            <a:pPr lvl="1"/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err="1" smtClean="0"/>
              <a:t>Type</a:t>
            </a:r>
            <a:r>
              <a:rPr lang="es-ES" dirty="0" smtClean="0"/>
              <a:t> (block/</a:t>
            </a:r>
            <a:r>
              <a:rPr lang="es-ES" dirty="0" err="1" smtClean="0"/>
              <a:t>other</a:t>
            </a:r>
            <a:r>
              <a:rPr lang="es-ES" dirty="0" smtClean="0"/>
              <a:t>)</a:t>
            </a:r>
            <a:endParaRPr lang="es-ES" dirty="0" smtClean="0"/>
          </a:p>
          <a:p>
            <a:pPr lvl="1"/>
            <a:r>
              <a:rPr lang="es-ES" dirty="0" err="1" smtClean="0"/>
              <a:t>Capacity</a:t>
            </a:r>
            <a:endParaRPr lang="es-ES" dirty="0" smtClean="0"/>
          </a:p>
          <a:p>
            <a:pPr lvl="1"/>
            <a:r>
              <a:rPr lang="es-ES" dirty="0" err="1" smtClean="0"/>
              <a:t>Fixed</a:t>
            </a:r>
            <a:r>
              <a:rPr lang="es-ES" dirty="0" smtClean="0"/>
              <a:t>/</a:t>
            </a:r>
            <a:r>
              <a:rPr lang="es-ES" dirty="0" err="1" smtClean="0"/>
              <a:t>removable</a:t>
            </a:r>
            <a:endParaRPr lang="es-ES" dirty="0" smtClean="0"/>
          </a:p>
          <a:p>
            <a:r>
              <a:rPr lang="es-ES" dirty="0" err="1" smtClean="0"/>
              <a:t>Read</a:t>
            </a:r>
            <a:r>
              <a:rPr lang="es-ES" dirty="0" smtClean="0"/>
              <a:t> and 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sectors</a:t>
            </a:r>
            <a:endParaRPr lang="es-ES" dirty="0" smtClean="0"/>
          </a:p>
          <a:p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(</a:t>
            </a:r>
            <a:r>
              <a:rPr lang="es-ES" dirty="0" err="1" smtClean="0"/>
              <a:t>changed</a:t>
            </a:r>
            <a:r>
              <a:rPr lang="es-ES" dirty="0" smtClean="0"/>
              <a:t>/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changed</a:t>
            </a:r>
            <a:r>
              <a:rPr lang="es-ES" dirty="0" smtClean="0"/>
              <a:t>)</a:t>
            </a: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…and </a:t>
            </a:r>
            <a:r>
              <a:rPr lang="es-ES" dirty="0" err="1" smtClean="0"/>
              <a:t>that’s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. </a:t>
            </a:r>
            <a:r>
              <a:rPr lang="es-ES" sz="3200" dirty="0" err="1" smtClean="0"/>
              <a:t>Nextor</a:t>
            </a:r>
            <a:r>
              <a:rPr lang="es-ES" sz="3200" dirty="0" smtClean="0"/>
              <a:t> </a:t>
            </a:r>
            <a:r>
              <a:rPr lang="es-ES" sz="3200" dirty="0" err="1" smtClean="0"/>
              <a:t>handles</a:t>
            </a:r>
            <a:r>
              <a:rPr lang="es-ES" sz="3200" dirty="0" smtClean="0"/>
              <a:t> </a:t>
            </a:r>
            <a:r>
              <a:rPr lang="es-ES" sz="3200" dirty="0" err="1" smtClean="0"/>
              <a:t>partitions</a:t>
            </a:r>
            <a:r>
              <a:rPr lang="es-ES" sz="3200" dirty="0" smtClean="0"/>
              <a:t> and </a:t>
            </a:r>
            <a:r>
              <a:rPr lang="es-ES" sz="3200" dirty="0" err="1" smtClean="0"/>
              <a:t>mappings</a:t>
            </a:r>
            <a:r>
              <a:rPr lang="es-ES" sz="3200" dirty="0" smtClean="0"/>
              <a:t>!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31" y="2387295"/>
            <a:ext cx="2492249" cy="18406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006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Nextor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82" y="1515126"/>
            <a:ext cx="4875219" cy="5022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0535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Nextor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2" y="2122405"/>
            <a:ext cx="4730642" cy="33197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98" y="1543210"/>
            <a:ext cx="2631328" cy="49497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5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Nextor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6" y="1543210"/>
            <a:ext cx="5056575" cy="1819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65" y="1543210"/>
            <a:ext cx="5584723" cy="33006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6" y="3573081"/>
            <a:ext cx="5056575" cy="30965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1" y="4595661"/>
            <a:ext cx="2765323" cy="20739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1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Nextor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13" y="1868580"/>
            <a:ext cx="7896774" cy="38925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1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0" y="0"/>
            <a:ext cx="11377246" cy="1325563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Tools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of </a:t>
            </a:r>
            <a:r>
              <a:rPr lang="es-ES" dirty="0" err="1" smtClean="0"/>
              <a:t>Nextor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53" y="111039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Visual Studio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editing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(“Open web </a:t>
            </a:r>
            <a:r>
              <a:rPr lang="es-ES" dirty="0" err="1" smtClean="0"/>
              <a:t>site</a:t>
            </a:r>
            <a:r>
              <a:rPr lang="es-ES" dirty="0" smtClean="0"/>
              <a:t>”)…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24" y="1772000"/>
            <a:ext cx="8400857" cy="48528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55063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0" y="0"/>
            <a:ext cx="11377246" cy="132556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Tools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of </a:t>
            </a:r>
            <a:r>
              <a:rPr lang="es-ES" dirty="0" err="1"/>
              <a:t>Nextor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53" y="1110397"/>
            <a:ext cx="10515600" cy="820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smtClean="0"/>
              <a:t>…and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compilation</a:t>
            </a:r>
            <a:r>
              <a:rPr lang="es-ES" dirty="0" smtClean="0"/>
              <a:t>: </a:t>
            </a:r>
            <a:r>
              <a:rPr lang="es-ES" dirty="0" smtClean="0"/>
              <a:t>M80 + </a:t>
            </a:r>
            <a:r>
              <a:rPr lang="es-ES" dirty="0" smtClean="0"/>
              <a:t>CP/M </a:t>
            </a:r>
            <a:r>
              <a:rPr lang="es-ES" dirty="0" err="1" smtClean="0"/>
              <a:t>emulator</a:t>
            </a:r>
            <a:r>
              <a:rPr lang="es-ES" dirty="0" smtClean="0"/>
              <a:t> + </a:t>
            </a:r>
            <a:r>
              <a:rPr lang="es-ES" dirty="0" err="1" smtClean="0"/>
              <a:t>the</a:t>
            </a:r>
            <a:r>
              <a:rPr lang="es-ES" dirty="0" smtClean="0"/>
              <a:t> script of </a:t>
            </a:r>
            <a:r>
              <a:rPr lang="es-ES" dirty="0" err="1" smtClean="0"/>
              <a:t>death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2137017"/>
            <a:ext cx="5410669" cy="3543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60" y="1931259"/>
            <a:ext cx="5265876" cy="3749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52853" y="5963437"/>
            <a:ext cx="10515600" cy="82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 smtClean="0"/>
              <a:t>(</a:t>
            </a:r>
            <a:r>
              <a:rPr lang="es-ES" dirty="0" err="1" smtClean="0"/>
              <a:t>Bonus</a:t>
            </a:r>
            <a:r>
              <a:rPr lang="es-ES" dirty="0" smtClean="0"/>
              <a:t>: </a:t>
            </a:r>
            <a:r>
              <a:rPr lang="es-ES" i="1" dirty="0" err="1" smtClean="0"/>
              <a:t>dd</a:t>
            </a:r>
            <a:r>
              <a:rPr lang="es-ES" i="1" dirty="0" smtClean="0"/>
              <a:t> </a:t>
            </a:r>
            <a:r>
              <a:rPr lang="es-ES" i="1" dirty="0" err="1" smtClean="0"/>
              <a:t>for</a:t>
            </a:r>
            <a:r>
              <a:rPr lang="es-ES" i="1" dirty="0" smtClean="0"/>
              <a:t> Windows</a:t>
            </a:r>
            <a:r>
              <a:rPr lang="es-ES" dirty="0" smtClean="0"/>
              <a:t> </a:t>
            </a:r>
            <a:r>
              <a:rPr lang="es-ES" dirty="0" smtClean="0"/>
              <a:t>to </a:t>
            </a:r>
            <a:r>
              <a:rPr lang="es-ES" dirty="0" err="1" smtClean="0"/>
              <a:t>put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pieces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8035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1763688" y="339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  MSX     </a:t>
            </a:r>
            <a:r>
              <a:rPr lang="es-ES" dirty="0" err="1" smtClean="0"/>
              <a:t>system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95063"/>
            <a:ext cx="3024336" cy="157265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19" y="4297660"/>
            <a:ext cx="2726556" cy="22279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2190805"/>
            <a:ext cx="2571750" cy="17811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90" y="4311193"/>
            <a:ext cx="2956411" cy="2214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23" y="534285"/>
            <a:ext cx="1781503" cy="737654"/>
          </a:xfrm>
          <a:prstGeom prst="rect">
            <a:avLst/>
          </a:prstGeom>
        </p:spPr>
      </p:pic>
      <p:sp>
        <p:nvSpPr>
          <p:cNvPr id="13" name="2 Marcador de contenido"/>
          <p:cNvSpPr txBox="1">
            <a:spLocks/>
          </p:cNvSpPr>
          <p:nvPr/>
        </p:nvSpPr>
        <p:spPr>
          <a:xfrm>
            <a:off x="1763687" y="1578079"/>
            <a:ext cx="8445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Standard </a:t>
            </a:r>
            <a:r>
              <a:rPr lang="es-ES" sz="3200" dirty="0" err="1" smtClean="0"/>
              <a:t>for</a:t>
            </a:r>
            <a:r>
              <a:rPr lang="es-ES" sz="3200" dirty="0" smtClean="0"/>
              <a:t> home </a:t>
            </a:r>
            <a:r>
              <a:rPr lang="es-ES" sz="3200" dirty="0" err="1" smtClean="0"/>
              <a:t>computers</a:t>
            </a:r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808410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Curiosities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ES" sz="3200" dirty="0" err="1" smtClean="0"/>
              <a:t>Patching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smtClean="0"/>
              <a:t>OS </a:t>
            </a:r>
            <a:r>
              <a:rPr lang="es-ES" sz="3200" dirty="0" smtClean="0"/>
              <a:t>so </a:t>
            </a:r>
            <a:r>
              <a:rPr lang="es-ES" sz="3200" dirty="0" err="1" smtClean="0"/>
              <a:t>that</a:t>
            </a:r>
            <a:r>
              <a:rPr lang="es-ES" sz="3200" dirty="0" smtClean="0"/>
              <a:t> a </a:t>
            </a:r>
            <a:r>
              <a:rPr lang="es-ES" sz="3200" dirty="0" err="1" smtClean="0"/>
              <a:t>game</a:t>
            </a:r>
            <a:r>
              <a:rPr lang="es-ES" sz="3200" dirty="0" smtClean="0"/>
              <a:t> </a:t>
            </a:r>
            <a:r>
              <a:rPr lang="es-ES" sz="3200" dirty="0" err="1" smtClean="0"/>
              <a:t>works</a:t>
            </a:r>
            <a:r>
              <a:rPr lang="es-ES" sz="3200" dirty="0" smtClean="0"/>
              <a:t> (</a:t>
            </a:r>
            <a:r>
              <a:rPr lang="es-ES" sz="3200" dirty="0" err="1" smtClean="0"/>
              <a:t>not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other</a:t>
            </a:r>
            <a:r>
              <a:rPr lang="es-ES" sz="3200" dirty="0" smtClean="0"/>
              <a:t> </a:t>
            </a:r>
            <a:r>
              <a:rPr lang="es-ES" sz="3200" dirty="0" err="1" smtClean="0"/>
              <a:t>way</a:t>
            </a:r>
            <a:r>
              <a:rPr lang="es-ES" sz="3200" dirty="0" smtClean="0"/>
              <a:t> </a:t>
            </a:r>
            <a:r>
              <a:rPr lang="es-ES" sz="3200" dirty="0" err="1" smtClean="0"/>
              <a:t>around</a:t>
            </a:r>
            <a:r>
              <a:rPr lang="es-ES" sz="3200" dirty="0" smtClean="0"/>
              <a:t>!)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48" y="3001229"/>
            <a:ext cx="8941420" cy="2774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62" y="4746965"/>
            <a:ext cx="1810238" cy="1786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90352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Curiosities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err="1" smtClean="0"/>
              <a:t>The</a:t>
            </a:r>
            <a:r>
              <a:rPr lang="es-ES" sz="3200" dirty="0" smtClean="0"/>
              <a:t> MSX-DOS 1 </a:t>
            </a:r>
            <a:r>
              <a:rPr lang="es-ES" sz="3200" dirty="0" err="1" smtClean="0"/>
              <a:t>sources</a:t>
            </a:r>
            <a:r>
              <a:rPr lang="es-ES" sz="3200" dirty="0" smtClean="0"/>
              <a:t>… </a:t>
            </a:r>
            <a:r>
              <a:rPr lang="es-ES" sz="3200" dirty="0" err="1" smtClean="0"/>
              <a:t>disassembled</a:t>
            </a:r>
            <a:r>
              <a:rPr lang="es-ES" sz="3200" dirty="0" smtClean="0"/>
              <a:t>!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56" y="2514600"/>
            <a:ext cx="4986558" cy="4009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1243"/>
            <a:ext cx="2124075" cy="2152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4179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Curiosities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ES" sz="3200" dirty="0" err="1" smtClean="0"/>
              <a:t>Sometimes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developer</a:t>
            </a:r>
            <a:r>
              <a:rPr lang="es-ES" sz="3200" dirty="0" smtClean="0"/>
              <a:t> </a:t>
            </a:r>
            <a:r>
              <a:rPr lang="es-ES" sz="3200" dirty="0" err="1" smtClean="0"/>
              <a:t>wasn’t</a:t>
            </a:r>
            <a:r>
              <a:rPr lang="es-ES" sz="3200" dirty="0" smtClean="0"/>
              <a:t> </a:t>
            </a:r>
            <a:r>
              <a:rPr lang="es-ES" sz="3200" dirty="0" err="1" smtClean="0"/>
              <a:t>sure</a:t>
            </a:r>
            <a:r>
              <a:rPr lang="es-ES" sz="3200" dirty="0" smtClean="0"/>
              <a:t> </a:t>
            </a:r>
            <a:r>
              <a:rPr lang="es-ES" sz="3200" dirty="0" err="1" smtClean="0"/>
              <a:t>about</a:t>
            </a:r>
            <a:r>
              <a:rPr lang="es-ES" sz="3200" dirty="0" smtClean="0"/>
              <a:t> </a:t>
            </a:r>
            <a:r>
              <a:rPr lang="es-ES" sz="3200" dirty="0" err="1" smtClean="0"/>
              <a:t>what</a:t>
            </a:r>
            <a:r>
              <a:rPr lang="es-ES" sz="3200" dirty="0"/>
              <a:t> he </a:t>
            </a:r>
            <a:r>
              <a:rPr lang="es-ES" sz="3200" dirty="0" err="1"/>
              <a:t>was</a:t>
            </a:r>
            <a:r>
              <a:rPr lang="es-ES" sz="3200" dirty="0"/>
              <a:t> </a:t>
            </a:r>
            <a:r>
              <a:rPr lang="es-ES" sz="3200" dirty="0" err="1" smtClean="0"/>
              <a:t>doing</a:t>
            </a:r>
            <a:r>
              <a:rPr lang="es-ES" sz="3200" dirty="0" smtClean="0"/>
              <a:t>…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6" y="2772627"/>
            <a:ext cx="5602594" cy="208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29" y="2778370"/>
            <a:ext cx="4769457" cy="3534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352" y="4585711"/>
            <a:ext cx="1750402" cy="17271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94498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129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Plans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r>
              <a:rPr lang="es-ES" dirty="0" smtClean="0"/>
              <a:t>: </a:t>
            </a:r>
            <a:r>
              <a:rPr lang="es-ES" dirty="0" smtClean="0"/>
              <a:t>2.0 beta 2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spcAft>
                <a:spcPts val="1000"/>
              </a:spcAft>
              <a:buNone/>
            </a:pPr>
            <a:r>
              <a:rPr lang="es-ES" dirty="0" err="1" smtClean="0"/>
              <a:t>Versions</a:t>
            </a:r>
            <a:r>
              <a:rPr lang="es-ES" dirty="0" smtClean="0"/>
              <a:t> </a:t>
            </a:r>
            <a:r>
              <a:rPr lang="es-ES" dirty="0" smtClean="0"/>
              <a:t>&gt;2.0…</a:t>
            </a:r>
          </a:p>
          <a:p>
            <a:r>
              <a:rPr lang="es-ES" dirty="0" err="1" smtClean="0"/>
              <a:t>Floppy</a:t>
            </a:r>
            <a:r>
              <a:rPr lang="es-ES" dirty="0" smtClean="0"/>
              <a:t> disk </a:t>
            </a:r>
            <a:r>
              <a:rPr lang="es-ES" dirty="0" err="1" smtClean="0"/>
              <a:t>emulation</a:t>
            </a:r>
            <a:endParaRPr lang="es-ES" dirty="0" smtClean="0"/>
          </a:p>
          <a:p>
            <a:pPr lvl="1"/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floppy</a:t>
            </a:r>
            <a:r>
              <a:rPr lang="es-ES" dirty="0" smtClean="0"/>
              <a:t> disk </a:t>
            </a:r>
            <a:r>
              <a:rPr lang="es-ES" dirty="0" err="1" smtClean="0"/>
              <a:t>images</a:t>
            </a:r>
            <a:r>
              <a:rPr lang="es-ES" dirty="0" smtClean="0"/>
              <a:t> as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endParaRPr lang="es-ES" dirty="0" smtClean="0"/>
          </a:p>
          <a:p>
            <a:r>
              <a:rPr lang="es-ES" dirty="0" err="1" smtClean="0"/>
              <a:t>Filesystem</a:t>
            </a:r>
            <a:r>
              <a:rPr lang="es-ES" dirty="0" smtClean="0"/>
              <a:t> drivers</a:t>
            </a:r>
            <a:endParaRPr lang="es-ES" dirty="0" smtClean="0"/>
          </a:p>
          <a:p>
            <a:pPr lvl="1"/>
            <a:r>
              <a:rPr lang="es-ES" dirty="0" smtClean="0"/>
              <a:t>To use </a:t>
            </a:r>
            <a:r>
              <a:rPr lang="es-ES" dirty="0" smtClean="0"/>
              <a:t>CD-</a:t>
            </a:r>
            <a:r>
              <a:rPr lang="es-ES" dirty="0" err="1" smtClean="0"/>
              <a:t>ROMs</a:t>
            </a:r>
            <a:r>
              <a:rPr lang="es-ES" dirty="0" smtClean="0"/>
              <a:t>, </a:t>
            </a:r>
            <a:r>
              <a:rPr lang="es-ES" dirty="0" err="1" smtClean="0"/>
              <a:t>network</a:t>
            </a:r>
            <a:r>
              <a:rPr lang="es-ES" dirty="0" smtClean="0"/>
              <a:t> drives…</a:t>
            </a:r>
            <a:endParaRPr lang="es-ES" dirty="0" smtClean="0"/>
          </a:p>
          <a:p>
            <a:r>
              <a:rPr lang="es-ES" dirty="0" err="1" smtClean="0"/>
              <a:t>Loading</a:t>
            </a:r>
            <a:r>
              <a:rPr lang="es-ES" dirty="0" smtClean="0"/>
              <a:t> drivers in 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4478527"/>
            <a:ext cx="3042138" cy="18861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2620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 smtClean="0"/>
              <a:t>Thank</a:t>
            </a:r>
            <a:r>
              <a:rPr lang="es-ES" sz="6000" dirty="0" smtClean="0"/>
              <a:t> </a:t>
            </a:r>
            <a:r>
              <a:rPr lang="es-ES" sz="6000" dirty="0" err="1" smtClean="0"/>
              <a:t>you</a:t>
            </a:r>
            <a:r>
              <a:rPr lang="es-ES" sz="6000" dirty="0" smtClean="0"/>
              <a:t>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533" y="13156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3600" u="sng" dirty="0" smtClean="0">
                <a:solidFill>
                  <a:srgbClr val="002060"/>
                </a:solidFill>
              </a:rPr>
              <a:t>http://www.konamiman.com#nextor</a:t>
            </a:r>
            <a:endParaRPr lang="en-US" sz="3600" u="sng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37" y="2799330"/>
            <a:ext cx="3013793" cy="36718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3869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850773" y="3609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   MSX     </a:t>
            </a:r>
            <a:r>
              <a:rPr lang="es-ES" dirty="0" err="1" smtClean="0"/>
              <a:t>system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763687" y="1578079"/>
            <a:ext cx="8445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Standard </a:t>
            </a:r>
            <a:r>
              <a:rPr lang="es-ES" sz="3200" dirty="0" err="1"/>
              <a:t>for</a:t>
            </a:r>
            <a:r>
              <a:rPr lang="es-ES" sz="3200" dirty="0"/>
              <a:t> home </a:t>
            </a:r>
            <a:r>
              <a:rPr lang="es-ES" sz="3200" dirty="0" err="1"/>
              <a:t>computers</a:t>
            </a:r>
            <a:endParaRPr lang="es-ES" sz="3200" dirty="0"/>
          </a:p>
          <a:p>
            <a:r>
              <a:rPr lang="es-ES" sz="3200" dirty="0" err="1" smtClean="0"/>
              <a:t>Designed</a:t>
            </a:r>
            <a:r>
              <a:rPr lang="es-ES" sz="3200" dirty="0" smtClean="0"/>
              <a:t> </a:t>
            </a:r>
            <a:r>
              <a:rPr lang="es-ES" sz="3200" dirty="0" err="1" smtClean="0"/>
              <a:t>by</a:t>
            </a:r>
            <a:r>
              <a:rPr lang="es-ES" sz="3200" dirty="0" smtClean="0"/>
              <a:t> </a:t>
            </a:r>
            <a:r>
              <a:rPr lang="es-ES" sz="3200" dirty="0" err="1"/>
              <a:t>Kazuhiko</a:t>
            </a:r>
            <a:r>
              <a:rPr lang="es-ES" sz="3200" dirty="0"/>
              <a:t> </a:t>
            </a:r>
            <a:r>
              <a:rPr lang="es-ES" sz="3200" dirty="0" err="1"/>
              <a:t>Nishi</a:t>
            </a:r>
            <a:r>
              <a:rPr lang="es-ES" sz="3200" dirty="0"/>
              <a:t> (ASCII </a:t>
            </a:r>
            <a:r>
              <a:rPr lang="es-ES" sz="3200" dirty="0" err="1"/>
              <a:t>Corp</a:t>
            </a:r>
            <a:r>
              <a:rPr lang="es-ES" sz="3200" dirty="0"/>
              <a:t>), </a:t>
            </a:r>
            <a:r>
              <a:rPr lang="es-ES" sz="3200" dirty="0" err="1" smtClean="0"/>
              <a:t>backed</a:t>
            </a:r>
            <a:r>
              <a:rPr lang="es-ES" sz="3200" dirty="0" smtClean="0"/>
              <a:t> </a:t>
            </a:r>
            <a:r>
              <a:rPr lang="es-ES" sz="3200" dirty="0" err="1" smtClean="0"/>
              <a:t>by</a:t>
            </a:r>
            <a:r>
              <a:rPr lang="es-ES" sz="3200" dirty="0" smtClean="0"/>
              <a:t> Microsoft</a:t>
            </a:r>
            <a:endParaRPr lang="es-ES" sz="3200" dirty="0"/>
          </a:p>
          <a:p>
            <a:endParaRPr lang="es-ES" sz="3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62" y="563659"/>
            <a:ext cx="1781503" cy="737654"/>
          </a:xfrm>
          <a:prstGeom prst="rect">
            <a:avLst/>
          </a:prstGeom>
        </p:spPr>
      </p:pic>
      <p:pic>
        <p:nvPicPr>
          <p:cNvPr id="13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01" y="3431112"/>
            <a:ext cx="3561146" cy="27687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8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1763688" y="339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      MSX   </a:t>
            </a:r>
            <a:r>
              <a:rPr lang="es-ES" dirty="0" err="1" smtClean="0"/>
              <a:t>system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763687" y="1578079"/>
            <a:ext cx="8445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Standard </a:t>
            </a:r>
            <a:r>
              <a:rPr lang="es-ES" sz="3200" dirty="0" err="1"/>
              <a:t>for</a:t>
            </a:r>
            <a:r>
              <a:rPr lang="es-ES" sz="3200" dirty="0"/>
              <a:t> home </a:t>
            </a:r>
            <a:r>
              <a:rPr lang="es-ES" sz="3200" dirty="0" err="1"/>
              <a:t>computers</a:t>
            </a:r>
            <a:endParaRPr lang="es-ES" sz="3200" dirty="0"/>
          </a:p>
          <a:p>
            <a:r>
              <a:rPr lang="es-ES" sz="3200" dirty="0" err="1" smtClean="0"/>
              <a:t>Designed</a:t>
            </a:r>
            <a:r>
              <a:rPr lang="es-ES" sz="3200" dirty="0" smtClean="0"/>
              <a:t> </a:t>
            </a:r>
            <a:r>
              <a:rPr lang="es-ES" sz="3200" dirty="0" err="1"/>
              <a:t>by</a:t>
            </a:r>
            <a:r>
              <a:rPr lang="es-ES" sz="3200" dirty="0"/>
              <a:t> </a:t>
            </a:r>
            <a:r>
              <a:rPr lang="es-ES" sz="3200" dirty="0" err="1"/>
              <a:t>Kazuhiko</a:t>
            </a:r>
            <a:r>
              <a:rPr lang="es-ES" sz="3200" dirty="0"/>
              <a:t> </a:t>
            </a:r>
            <a:r>
              <a:rPr lang="es-ES" sz="3200" dirty="0" err="1"/>
              <a:t>Nishi</a:t>
            </a:r>
            <a:r>
              <a:rPr lang="es-ES" sz="3200" dirty="0"/>
              <a:t> (ASCII </a:t>
            </a:r>
            <a:r>
              <a:rPr lang="es-ES" sz="3200" dirty="0" err="1"/>
              <a:t>Corp</a:t>
            </a:r>
            <a:r>
              <a:rPr lang="es-ES" sz="3200" dirty="0"/>
              <a:t>), </a:t>
            </a:r>
            <a:r>
              <a:rPr lang="es-ES" sz="3200" dirty="0" err="1"/>
              <a:t>backed</a:t>
            </a:r>
            <a:r>
              <a:rPr lang="es-ES" sz="3200" dirty="0"/>
              <a:t> </a:t>
            </a:r>
            <a:r>
              <a:rPr lang="es-ES" sz="3200" dirty="0" err="1"/>
              <a:t>by</a:t>
            </a:r>
            <a:r>
              <a:rPr lang="es-ES" sz="3200" dirty="0"/>
              <a:t> Microsoft</a:t>
            </a:r>
          </a:p>
          <a:p>
            <a:r>
              <a:rPr lang="es-ES" sz="3200" dirty="0" smtClean="0"/>
              <a:t>Z80 </a:t>
            </a:r>
            <a:r>
              <a:rPr lang="es-ES" sz="3200" dirty="0" err="1" smtClean="0"/>
              <a:t>based</a:t>
            </a:r>
            <a:r>
              <a:rPr lang="es-ES" sz="3200" dirty="0" smtClean="0"/>
              <a:t>, </a:t>
            </a:r>
            <a:r>
              <a:rPr lang="es-ES" sz="3200" dirty="0" err="1" smtClean="0"/>
              <a:t>produced</a:t>
            </a:r>
            <a:r>
              <a:rPr lang="es-ES" sz="3200" dirty="0" smtClean="0"/>
              <a:t> </a:t>
            </a:r>
            <a:r>
              <a:rPr lang="es-ES" sz="3200" dirty="0" err="1" smtClean="0"/>
              <a:t>from</a:t>
            </a:r>
            <a:r>
              <a:rPr lang="es-ES" sz="3200" dirty="0" smtClean="0"/>
              <a:t> </a:t>
            </a:r>
            <a:r>
              <a:rPr lang="es-ES" sz="3200" dirty="0"/>
              <a:t>1983 </a:t>
            </a:r>
            <a:r>
              <a:rPr lang="es-ES" sz="3200" dirty="0" smtClean="0"/>
              <a:t>to </a:t>
            </a:r>
            <a:r>
              <a:rPr lang="es-ES" sz="3200" dirty="0"/>
              <a:t>1993</a:t>
            </a:r>
          </a:p>
          <a:p>
            <a:endParaRPr lang="es-ES" sz="3200" dirty="0"/>
          </a:p>
          <a:p>
            <a:endParaRPr lang="es-ES" sz="3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7" y="541889"/>
            <a:ext cx="1781503" cy="737654"/>
          </a:xfrm>
          <a:prstGeom prst="rect">
            <a:avLst/>
          </a:prstGeom>
        </p:spPr>
      </p:pic>
      <p:pic>
        <p:nvPicPr>
          <p:cNvPr id="8" name="3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" b="14594"/>
          <a:stretch/>
        </p:blipFill>
        <p:spPr>
          <a:xfrm>
            <a:off x="4465064" y="4019903"/>
            <a:ext cx="3322083" cy="233315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29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6766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MSX-DOS 1.0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29600"/>
            <a:ext cx="10515600" cy="4351338"/>
          </a:xfrm>
        </p:spPr>
        <p:txBody>
          <a:bodyPr/>
          <a:lstStyle/>
          <a:p>
            <a:r>
              <a:rPr lang="es-ES" dirty="0" err="1" smtClean="0"/>
              <a:t>Released</a:t>
            </a:r>
            <a:r>
              <a:rPr lang="es-ES" dirty="0" smtClean="0"/>
              <a:t> in 1984 </a:t>
            </a:r>
            <a:r>
              <a:rPr lang="es-ES" dirty="0" err="1" smtClean="0"/>
              <a:t>by</a:t>
            </a:r>
            <a:r>
              <a:rPr lang="es-ES" dirty="0" smtClean="0"/>
              <a:t> ASCII Corp.</a:t>
            </a:r>
          </a:p>
          <a:p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floppy</a:t>
            </a:r>
            <a:r>
              <a:rPr lang="es-ES" dirty="0" smtClean="0"/>
              <a:t> disk drives (</a:t>
            </a:r>
            <a:r>
              <a:rPr lang="es-ES" dirty="0" err="1" smtClean="0"/>
              <a:t>external</a:t>
            </a:r>
            <a:r>
              <a:rPr lang="es-ES" dirty="0" smtClean="0"/>
              <a:t> at </a:t>
            </a:r>
            <a:r>
              <a:rPr lang="es-ES" dirty="0" err="1" smtClean="0"/>
              <a:t>first</a:t>
            </a:r>
            <a:r>
              <a:rPr lang="es-ES" dirty="0" smtClean="0"/>
              <a:t>, </a:t>
            </a:r>
            <a:r>
              <a:rPr lang="es-ES" dirty="0" err="1" smtClean="0"/>
              <a:t>integrated</a:t>
            </a:r>
            <a:r>
              <a:rPr lang="es-ES" dirty="0" smtClean="0"/>
              <a:t> </a:t>
            </a:r>
            <a:r>
              <a:rPr lang="es-ES" dirty="0" err="1" smtClean="0"/>
              <a:t>later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Externally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clone of MS-DOS 1.0</a:t>
            </a:r>
          </a:p>
          <a:p>
            <a:r>
              <a:rPr lang="es-ES" dirty="0" err="1" smtClean="0"/>
              <a:t>Supports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up to 16MB in </a:t>
            </a:r>
            <a:r>
              <a:rPr lang="es-ES" dirty="0" err="1" smtClean="0"/>
              <a:t>size</a:t>
            </a:r>
            <a:r>
              <a:rPr lang="es-ES" dirty="0" smtClean="0"/>
              <a:t> </a:t>
            </a:r>
            <a:r>
              <a:rPr lang="es-ES" sz="2400" dirty="0" smtClean="0"/>
              <a:t>(3 </a:t>
            </a:r>
            <a:r>
              <a:rPr lang="es-ES" sz="2400" dirty="0" err="1" smtClean="0"/>
              <a:t>sec</a:t>
            </a:r>
            <a:r>
              <a:rPr lang="es-ES" sz="2400" dirty="0" smtClean="0"/>
              <a:t>/</a:t>
            </a:r>
            <a:r>
              <a:rPr lang="es-ES" sz="2400" dirty="0" err="1" smtClean="0"/>
              <a:t>cluster</a:t>
            </a:r>
            <a:r>
              <a:rPr lang="es-ES" sz="2400" dirty="0" smtClean="0"/>
              <a:t>)</a:t>
            </a:r>
          </a:p>
        </p:txBody>
      </p:sp>
      <p:pic>
        <p:nvPicPr>
          <p:cNvPr id="4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54" y="4074485"/>
            <a:ext cx="3160003" cy="237000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59" y="3284013"/>
            <a:ext cx="2691164" cy="318230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7" y="3957295"/>
            <a:ext cx="2307201" cy="2634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228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Parts</a:t>
            </a:r>
            <a:r>
              <a:rPr lang="es-ES" dirty="0" smtClean="0"/>
              <a:t> of MSX-DOS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0" y="18206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16K ROM</a:t>
            </a:r>
          </a:p>
          <a:p>
            <a:pPr lvl="1"/>
            <a:r>
              <a:rPr lang="es-ES" sz="2800" dirty="0" err="1" smtClean="0"/>
              <a:t>Kernel</a:t>
            </a:r>
            <a:endParaRPr lang="es-ES" sz="2800" dirty="0" smtClean="0"/>
          </a:p>
          <a:p>
            <a:pPr lvl="1"/>
            <a:r>
              <a:rPr lang="es-ES" sz="2800" dirty="0" smtClean="0"/>
              <a:t>Disk BASIC</a:t>
            </a:r>
          </a:p>
          <a:p>
            <a:pPr lvl="1"/>
            <a:r>
              <a:rPr lang="es-ES" sz="2800" dirty="0" smtClean="0"/>
              <a:t>Disk drive driver</a:t>
            </a:r>
          </a:p>
          <a:p>
            <a:endParaRPr lang="es-ES" sz="3200" dirty="0" smtClean="0"/>
          </a:p>
          <a:p>
            <a:r>
              <a:rPr lang="es-ES" sz="3200" dirty="0" err="1" smtClean="0"/>
              <a:t>System</a:t>
            </a:r>
            <a:r>
              <a:rPr lang="es-ES" sz="3200" dirty="0" smtClean="0"/>
              <a:t> files</a:t>
            </a:r>
          </a:p>
          <a:p>
            <a:pPr lvl="1"/>
            <a:r>
              <a:rPr lang="es-ES" sz="2800" dirty="0" smtClean="0"/>
              <a:t>MSXDOS.SYS</a:t>
            </a:r>
          </a:p>
          <a:p>
            <a:pPr lvl="1"/>
            <a:r>
              <a:rPr lang="es-ES" sz="2800" dirty="0" smtClean="0"/>
              <a:t>COMMAND.COM</a:t>
            </a:r>
            <a:endParaRPr lang="es-ES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65" y="2410439"/>
            <a:ext cx="2476500" cy="2686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4423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215240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modes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286" y="1323218"/>
            <a:ext cx="7524206" cy="5469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err="1" smtClean="0"/>
              <a:t>Command</a:t>
            </a:r>
            <a:r>
              <a:rPr lang="es-ES" sz="3200" dirty="0" smtClean="0"/>
              <a:t> </a:t>
            </a:r>
            <a:r>
              <a:rPr lang="es-ES" sz="3200" dirty="0" err="1" smtClean="0"/>
              <a:t>interpreter</a:t>
            </a:r>
            <a:endParaRPr lang="es-ES" sz="3200" dirty="0" smtClean="0"/>
          </a:p>
          <a:p>
            <a:pPr lvl="1"/>
            <a:r>
              <a:rPr lang="es-ES" sz="2800" dirty="0" smtClean="0"/>
              <a:t>Requieres 64K RAM</a:t>
            </a:r>
          </a:p>
          <a:p>
            <a:pPr lvl="1"/>
            <a:r>
              <a:rPr lang="es-ES" sz="2800" dirty="0" smtClean="0"/>
              <a:t>Requieres MSXDOS.SYS and COMMAND.COM</a:t>
            </a:r>
          </a:p>
          <a:p>
            <a:pPr lvl="1"/>
            <a:r>
              <a:rPr lang="es-ES" sz="2800" dirty="0" err="1" smtClean="0"/>
              <a:t>Maps</a:t>
            </a:r>
            <a:r>
              <a:rPr lang="es-ES" sz="2800" dirty="0" smtClean="0"/>
              <a:t> 64K </a:t>
            </a:r>
            <a:r>
              <a:rPr lang="es-ES" sz="2800" dirty="0" smtClean="0"/>
              <a:t>RAM in </a:t>
            </a:r>
            <a:r>
              <a:rPr lang="es-ES" sz="2800" dirty="0" err="1" smtClean="0"/>
              <a:t>memory</a:t>
            </a:r>
            <a:endParaRPr lang="es-ES" sz="2800" dirty="0" smtClean="0"/>
          </a:p>
          <a:p>
            <a:endParaRPr lang="es-ES" sz="3200" dirty="0" smtClean="0"/>
          </a:p>
          <a:p>
            <a:r>
              <a:rPr lang="es-ES" sz="3200" dirty="0" smtClean="0"/>
              <a:t>Disk BASIC</a:t>
            </a:r>
          </a:p>
          <a:p>
            <a:pPr lvl="1"/>
            <a:r>
              <a:rPr lang="es-ES" sz="2800" dirty="0" err="1" smtClean="0"/>
              <a:t>Requires</a:t>
            </a:r>
            <a:r>
              <a:rPr lang="es-ES" sz="2800" dirty="0" smtClean="0"/>
              <a:t> 16K RAM</a:t>
            </a:r>
          </a:p>
          <a:p>
            <a:pPr lvl="1"/>
            <a:r>
              <a:rPr lang="es-ES" sz="2800" dirty="0" err="1" smtClean="0"/>
              <a:t>Activates</a:t>
            </a:r>
            <a:r>
              <a:rPr lang="es-ES" sz="2800" dirty="0" smtClean="0"/>
              <a:t> </a:t>
            </a:r>
            <a:r>
              <a:rPr lang="es-ES" sz="2800" dirty="0" err="1" smtClean="0"/>
              <a:t>when</a:t>
            </a:r>
            <a:r>
              <a:rPr lang="es-ES" sz="2800" dirty="0" smtClean="0"/>
              <a:t> MSXDOS.SYS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not</a:t>
            </a:r>
            <a:r>
              <a:rPr lang="es-ES" sz="2800" dirty="0" smtClean="0"/>
              <a:t> </a:t>
            </a:r>
            <a:r>
              <a:rPr lang="es-ES" sz="2800" dirty="0" err="1" smtClean="0"/>
              <a:t>available</a:t>
            </a:r>
            <a:r>
              <a:rPr lang="es-ES" sz="2800" dirty="0" smtClean="0"/>
              <a:t>, </a:t>
            </a:r>
            <a:r>
              <a:rPr lang="es-ES" sz="2800" dirty="0" err="1" smtClean="0"/>
              <a:t>or</a:t>
            </a:r>
            <a:r>
              <a:rPr lang="es-ES" sz="2800" dirty="0" smtClean="0"/>
              <a:t> </a:t>
            </a:r>
            <a:r>
              <a:rPr lang="es-ES" sz="2800" dirty="0" err="1" smtClean="0"/>
              <a:t>if</a:t>
            </a:r>
            <a:r>
              <a:rPr lang="es-ES" sz="2800" dirty="0" smtClean="0"/>
              <a:t> </a:t>
            </a:r>
            <a:r>
              <a:rPr lang="es-ES" sz="2800" dirty="0" err="1" smtClean="0"/>
              <a:t>memory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less</a:t>
            </a:r>
            <a:r>
              <a:rPr lang="es-ES" sz="2800" dirty="0" smtClean="0"/>
              <a:t> </a:t>
            </a:r>
            <a:r>
              <a:rPr lang="es-ES" sz="2800" dirty="0" err="1" smtClean="0"/>
              <a:t>than</a:t>
            </a:r>
            <a:r>
              <a:rPr lang="es-ES" sz="2800" dirty="0" smtClean="0"/>
              <a:t> </a:t>
            </a:r>
            <a:r>
              <a:rPr lang="es-ES" sz="2800" dirty="0"/>
              <a:t>64K </a:t>
            </a:r>
            <a:r>
              <a:rPr lang="es-ES" sz="2800" dirty="0" smtClean="0"/>
              <a:t>RAM</a:t>
            </a:r>
          </a:p>
          <a:p>
            <a:pPr lvl="1"/>
            <a:r>
              <a:rPr lang="es-ES" sz="2800" dirty="0" err="1" smtClean="0"/>
              <a:t>Maps</a:t>
            </a:r>
            <a:r>
              <a:rPr lang="es-ES" sz="2800" dirty="0" smtClean="0"/>
              <a:t> 32K RAM in </a:t>
            </a:r>
            <a:r>
              <a:rPr lang="es-ES" sz="2800" dirty="0" err="1" smtClean="0"/>
              <a:t>memory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92" y="4269530"/>
            <a:ext cx="4010585" cy="182905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92" y="1801915"/>
            <a:ext cx="4010585" cy="174451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5099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MSX-DOS 1 </a:t>
            </a:r>
            <a:r>
              <a:rPr lang="es-ES" dirty="0" err="1" smtClean="0"/>
              <a:t>commands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83226" y="1840683"/>
            <a:ext cx="10577052" cy="470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BASIC ........... jumps to MSX DISK-BASIC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............ copies a file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 ............ displays or modifies date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............. deletes a files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 ............. displays a list of files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 .......... formats a disk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 ............ modifies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 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PAUSE ........... pauses a batch command operation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 ............. puts a comment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batch command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 ............. renames a file 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............ displays or modifies 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............ prints the contents of a file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VERIFY .......... turns on/off the verify mode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562359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3530</TotalTime>
  <Words>1552</Words>
  <Application>Microsoft Office PowerPoint</Application>
  <PresentationFormat>Panorámica</PresentationFormat>
  <Paragraphs>242</Paragraphs>
  <Slides>34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Tema de Office</vt:lpstr>
      <vt:lpstr>Nextor: resurrecting  MSX  -DOS</vt:lpstr>
      <vt:lpstr>What is Nextor?</vt:lpstr>
      <vt:lpstr>Presentación de PowerPoint</vt:lpstr>
      <vt:lpstr>Presentación de PowerPoint</vt:lpstr>
      <vt:lpstr>Presentación de PowerPoint</vt:lpstr>
      <vt:lpstr>MSX-DOS 1.0</vt:lpstr>
      <vt:lpstr>Parts of MSX-DOS</vt:lpstr>
      <vt:lpstr>Two working modes</vt:lpstr>
      <vt:lpstr>MSX-DOS 1 commands</vt:lpstr>
      <vt:lpstr>MSX-DOS 1 commands (Disk BASIC)</vt:lpstr>
      <vt:lpstr>MSX-DOS 2.20-2.31</vt:lpstr>
      <vt:lpstr>Parts of MSX-DOS 2</vt:lpstr>
      <vt:lpstr>What was new in MSX-DOS 2?</vt:lpstr>
      <vt:lpstr>How are devices mapped in MSX-DOS?</vt:lpstr>
      <vt:lpstr>So in sum…</vt:lpstr>
      <vt:lpstr>Amateur storage controllers</vt:lpstr>
      <vt:lpstr>Problems when going beyond floppy disks…</vt:lpstr>
      <vt:lpstr>…and necessity of managing on one’s own.</vt:lpstr>
      <vt:lpstr>:  Old war story!</vt:lpstr>
      <vt:lpstr>The main goal of Nextor</vt:lpstr>
      <vt:lpstr>What does Nextor offer to users?</vt:lpstr>
      <vt:lpstr>…and for the developer?</vt:lpstr>
      <vt:lpstr>What routines must implement a Nextor driver?</vt:lpstr>
      <vt:lpstr>Nextor commands</vt:lpstr>
      <vt:lpstr>Nextor commands</vt:lpstr>
      <vt:lpstr>Nextor commands</vt:lpstr>
      <vt:lpstr>Nextor commands</vt:lpstr>
      <vt:lpstr>Tools used for the development of Nextor</vt:lpstr>
      <vt:lpstr>Tools used for the development of Nextor</vt:lpstr>
      <vt:lpstr>Curiosities</vt:lpstr>
      <vt:lpstr>Curiosities</vt:lpstr>
      <vt:lpstr>Curiosities</vt:lpstr>
      <vt:lpstr>Plans for the future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Breve historia del MSX</dc:title>
  <dc:creator>Néstor Soriano Vilchez</dc:creator>
  <cp:lastModifiedBy>Néstor Soriano Vilchez</cp:lastModifiedBy>
  <cp:revision>278</cp:revision>
  <dcterms:created xsi:type="dcterms:W3CDTF">2013-04-19T10:00:03Z</dcterms:created>
  <dcterms:modified xsi:type="dcterms:W3CDTF">2015-10-10T16:58:32Z</dcterms:modified>
</cp:coreProperties>
</file>