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0" r:id="rId1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6" autoAdjust="0"/>
    <p:restoredTop sz="89784" autoAdjust="0"/>
  </p:normalViewPr>
  <p:slideViewPr>
    <p:cSldViewPr>
      <p:cViewPr varScale="1">
        <p:scale>
          <a:sx n="61" d="100"/>
          <a:sy n="61" d="100"/>
        </p:scale>
        <p:origin x="4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9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FA026DD-F734-4D3E-AA80-701318616786}" type="datetimeFigureOut">
              <a:rPr lang="es-ES"/>
              <a:pPr>
                <a:defRPr/>
              </a:pPr>
              <a:t>06/10/2015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997BB7F-9FC1-4B56-A917-32122D75AB7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034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Thanks for coming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Who am I</a:t>
            </a:r>
          </a:p>
          <a:p>
            <a:pPr marL="171450" indent="-171450">
              <a:buFontTx/>
              <a:buChar char="-"/>
            </a:pPr>
            <a:r>
              <a:rPr lang="en-US" smtClean="0"/>
              <a:t>What I'm going to do (first, presentation; then, practical demonstration)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00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My software is not the first one that allows connecting a MSX to internet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Uzix</a:t>
            </a:r>
            <a:r>
              <a:rPr lang="en-US" dirty="0" smtClean="0"/>
              <a:t>, Unix implementation for MSX by A. Cunha.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About 1999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Web browser using a proxy server that simplifies HTML and images</a:t>
            </a:r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04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dirty="0" smtClean="0"/>
              <a:t>It was 2001 and I was studying telecommunications engineering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dirty="0" smtClean="0"/>
              <a:t>I had to choose a project: internet for MSX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dirty="0" smtClean="0"/>
              <a:t>OSI model = Open Systems Interconnection</a:t>
            </a:r>
            <a:endParaRPr lang="es-ES" dirty="0" smtClean="0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672E67-43C5-46C9-9F88-502488529372}" type="slidenum">
              <a:rPr lang="es-ES" sz="1200"/>
              <a:pPr eaLnBrk="1" hangingPunct="1"/>
              <a:t>3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22623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Handmade, about 30 units produced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 developed the BIOS (basic routines for hardware access, packet input/output, network state checking)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INL worked only with RS232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90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 thought: what if someone else builds an </a:t>
            </a:r>
            <a:r>
              <a:rPr lang="en-US" dirty="0" err="1" smtClean="0"/>
              <a:t>ethernet</a:t>
            </a:r>
            <a:r>
              <a:rPr lang="en-US" dirty="0" smtClean="0"/>
              <a:t> card for MSX?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I'll create a standard for Ethernet APIs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But then I thought: better a standard for APIs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60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There's no multitask in MSX (Z80)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MSX VDP generates interrupts with the same frequency as the screen refresh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INL captures the interrupt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TCP connections are processed in each interrupt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Seen from far away, in a moonless night, and with dense fog, it remotely looks like cooperative multitasking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884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4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85356-825D-45BB-A495-13F226C07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4038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606F0-1DA3-4FBB-B4C1-C8C5B4CE9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2255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8732-C72F-4C2A-80B6-81AAC88C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739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37568-8780-4CCC-933A-CCE0817F9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013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36497-F3FF-42BF-BC23-248E05BF4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047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CA41B-C556-4B1D-AB50-FB51B3D82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0778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82459-A35E-4641-84ED-036B60C7E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16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0008F-1EF3-4F3F-AD4E-6EBB7E79B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998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24038-331E-43FC-A461-F14178640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7552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11F5F-DB56-4359-BD17-3FD6AEC7D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157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06C78-BB12-4A9A-84C9-A0A4F0852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343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8C91EFC-50A1-4DC5-9CF5-D28CADCE6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2441848"/>
            <a:ext cx="8445500" cy="12192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800" dirty="0" smtClean="0">
                <a:solidFill>
                  <a:srgbClr val="DEDEDE"/>
                </a:solidFill>
                <a:latin typeface="Trebuchet MS" pitchFamily="34" charset="0"/>
              </a:rPr>
              <a:t>Internet from a MSX computer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67632" y="4026024"/>
            <a:ext cx="6616700" cy="914400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DEDEDE"/>
                </a:solidFill>
                <a:latin typeface="Trebuchet MS" pitchFamily="34" charset="0"/>
              </a:rPr>
              <a:t>Néstor Soriano (</a:t>
            </a:r>
            <a:r>
              <a:rPr lang="en-US" dirty="0" err="1" smtClean="0">
                <a:solidFill>
                  <a:srgbClr val="DEDEDE"/>
                </a:solidFill>
                <a:latin typeface="Trebuchet MS" pitchFamily="34" charset="0"/>
              </a:rPr>
              <a:t>Konamiman</a:t>
            </a:r>
            <a:r>
              <a:rPr lang="en-US" dirty="0" smtClean="0">
                <a:solidFill>
                  <a:srgbClr val="DEDEDE"/>
                </a:solidFill>
                <a:latin typeface="Trebuchet MS" pitchFamily="34" charset="0"/>
              </a:rPr>
              <a:t>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DEDEDE"/>
                </a:solidFill>
                <a:latin typeface="Trebuchet MS" pitchFamily="34" charset="0"/>
              </a:rPr>
              <a:t>http://www.konamiman.com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2009: DenYoNet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963" y="1138238"/>
            <a:ext cx="9704387" cy="6037262"/>
          </a:xfrm>
        </p:spPr>
        <p:txBody>
          <a:bodyPr lIns="0" tIns="0" rIns="0" bIns="0"/>
          <a:lstStyle/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i="1" smtClean="0">
                <a:solidFill>
                  <a:srgbClr val="DEDEDE"/>
                </a:solidFill>
                <a:latin typeface="Trebuchet MS" pitchFamily="34" charset="0"/>
              </a:rPr>
              <a:t>By Dennis Koller (DD) &amp; Jos van den Biggelaar (Yobi)</a:t>
            </a:r>
            <a:endParaRPr lang="en-US" smtClean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i="1" smtClean="0">
                <a:solidFill>
                  <a:srgbClr val="DEDEDE"/>
                </a:solidFill>
                <a:latin typeface="Trebuchet MS" pitchFamily="34" charset="0"/>
              </a:rPr>
              <a:t>Produced by Sunrise for MSX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263" y="2225675"/>
            <a:ext cx="5043487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1850" y="2244725"/>
            <a:ext cx="3811588" cy="508158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9850" y="5699125"/>
            <a:ext cx="2209800" cy="16605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The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saga</a:t>
            </a:r>
            <a:endParaRPr lang="en-US" sz="43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464" y="1577752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2003: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2004: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2007: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Ethernet UNAPI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2010: 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TCP/IP 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UNAPI 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specification</a:t>
            </a: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                    +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b="1" dirty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       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Lite 2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Two versions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: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for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RS232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and for Ethernet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UNAPI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Replaces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INL 1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API incompatible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with INL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1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Implements the API for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TCP/IP UNAPI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8563" y="1319213"/>
            <a:ext cx="4384675" cy="5421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3863" y="2963863"/>
            <a:ext cx="1922462" cy="422433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6"/>
          <p:cNvSpPr>
            <a:spLocks/>
          </p:cNvSpPr>
          <p:nvPr/>
        </p:nvSpPr>
        <p:spPr bwMode="auto">
          <a:xfrm flipH="1">
            <a:off x="184150" y="561975"/>
            <a:ext cx="6521450" cy="1444625"/>
          </a:xfrm>
          <a:custGeom>
            <a:avLst/>
            <a:gdLst>
              <a:gd name="T0" fmla="*/ 6521995 w 21600"/>
              <a:gd name="T1" fmla="*/ 577047 h 21600"/>
              <a:gd name="T2" fmla="*/ 3260696 w 21600"/>
              <a:gd name="T3" fmla="*/ 0 h 21600"/>
              <a:gd name="T4" fmla="*/ 0 w 21600"/>
              <a:gd name="T5" fmla="*/ 577047 h 21600"/>
              <a:gd name="T6" fmla="*/ 2097606 w 21600"/>
              <a:gd name="T7" fmla="*/ 1116441 h 21600"/>
              <a:gd name="T8" fmla="*/ 1752182 w 21600"/>
              <a:gd name="T9" fmla="*/ 1444625 h 21600"/>
              <a:gd name="T10" fmla="*/ 2890814 w 21600"/>
              <a:gd name="T11" fmla="*/ 1150550 h 21600"/>
              <a:gd name="T12" fmla="*/ 3260696 w 21600"/>
              <a:gd name="T13" fmla="*/ 1154162 h 21600"/>
              <a:gd name="T14" fmla="*/ 6521995 w 21600"/>
              <a:gd name="T15" fmla="*/ 5770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8628"/>
                </a:moveTo>
                <a:cubicBezTo>
                  <a:pt x="21600" y="3863"/>
                  <a:pt x="16763" y="0"/>
                  <a:pt x="10799" y="0"/>
                </a:cubicBezTo>
                <a:cubicBezTo>
                  <a:pt x="4833" y="0"/>
                  <a:pt x="0" y="3863"/>
                  <a:pt x="0" y="8628"/>
                </a:cubicBezTo>
                <a:cubicBezTo>
                  <a:pt x="0" y="12311"/>
                  <a:pt x="2883" y="15453"/>
                  <a:pt x="6947" y="16693"/>
                </a:cubicBezTo>
                <a:cubicBezTo>
                  <a:pt x="7371" y="16821"/>
                  <a:pt x="7356" y="19211"/>
                  <a:pt x="5803" y="21600"/>
                </a:cubicBezTo>
                <a:cubicBezTo>
                  <a:pt x="8571" y="20513"/>
                  <a:pt x="9126" y="17161"/>
                  <a:pt x="9574" y="17203"/>
                </a:cubicBezTo>
                <a:cubicBezTo>
                  <a:pt x="9976" y="17238"/>
                  <a:pt x="10384" y="17257"/>
                  <a:pt x="10799" y="17257"/>
                </a:cubicBezTo>
                <a:cubicBezTo>
                  <a:pt x="16763" y="17257"/>
                  <a:pt x="21600" y="13394"/>
                  <a:pt x="21600" y="862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28650" y="931863"/>
            <a:ext cx="5521325" cy="4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2900" b="1" dirty="0" smtClean="0">
                <a:solidFill>
                  <a:srgbClr val="000000"/>
                </a:solidFill>
                <a:latin typeface="Trebuchet MS" pitchFamily="34" charset="0"/>
              </a:rPr>
              <a:t>Too many API changes!!</a:t>
            </a:r>
            <a:endParaRPr lang="en-US" sz="29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2294" name="Freeform 8"/>
          <p:cNvSpPr>
            <a:spLocks/>
          </p:cNvSpPr>
          <p:nvPr/>
        </p:nvSpPr>
        <p:spPr bwMode="auto">
          <a:xfrm flipH="1">
            <a:off x="7416800" y="2541588"/>
            <a:ext cx="1255713" cy="671512"/>
          </a:xfrm>
          <a:custGeom>
            <a:avLst/>
            <a:gdLst>
              <a:gd name="T0" fmla="*/ 1255712 w 21600"/>
              <a:gd name="T1" fmla="*/ 268232 h 21600"/>
              <a:gd name="T2" fmla="*/ 627798 w 21600"/>
              <a:gd name="T3" fmla="*/ 0 h 21600"/>
              <a:gd name="T4" fmla="*/ 0 w 21600"/>
              <a:gd name="T5" fmla="*/ 268232 h 21600"/>
              <a:gd name="T6" fmla="*/ 403863 w 21600"/>
              <a:gd name="T7" fmla="*/ 518961 h 21600"/>
              <a:gd name="T8" fmla="*/ 337356 w 21600"/>
              <a:gd name="T9" fmla="*/ 671512 h 21600"/>
              <a:gd name="T10" fmla="*/ 556583 w 21600"/>
              <a:gd name="T11" fmla="*/ 534816 h 21600"/>
              <a:gd name="T12" fmla="*/ 627798 w 21600"/>
              <a:gd name="T13" fmla="*/ 536495 h 21600"/>
              <a:gd name="T14" fmla="*/ 1255712 w 21600"/>
              <a:gd name="T15" fmla="*/ 2682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8628"/>
                </a:moveTo>
                <a:cubicBezTo>
                  <a:pt x="21600" y="3863"/>
                  <a:pt x="16763" y="0"/>
                  <a:pt x="10799" y="0"/>
                </a:cubicBezTo>
                <a:cubicBezTo>
                  <a:pt x="4833" y="0"/>
                  <a:pt x="0" y="3863"/>
                  <a:pt x="0" y="8628"/>
                </a:cubicBezTo>
                <a:cubicBezTo>
                  <a:pt x="0" y="12311"/>
                  <a:pt x="2883" y="15453"/>
                  <a:pt x="6947" y="16693"/>
                </a:cubicBezTo>
                <a:cubicBezTo>
                  <a:pt x="7371" y="16821"/>
                  <a:pt x="7356" y="19211"/>
                  <a:pt x="5803" y="21600"/>
                </a:cubicBezTo>
                <a:cubicBezTo>
                  <a:pt x="8571" y="20513"/>
                  <a:pt x="9126" y="17161"/>
                  <a:pt x="9574" y="17203"/>
                </a:cubicBezTo>
                <a:cubicBezTo>
                  <a:pt x="9976" y="17238"/>
                  <a:pt x="10384" y="17257"/>
                  <a:pt x="10799" y="17257"/>
                </a:cubicBezTo>
                <a:cubicBezTo>
                  <a:pt x="16763" y="17257"/>
                  <a:pt x="21600" y="13394"/>
                  <a:pt x="21600" y="862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504190" y="2675923"/>
            <a:ext cx="1158875" cy="27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900" dirty="0" smtClean="0">
                <a:solidFill>
                  <a:srgbClr val="000000"/>
                </a:solidFill>
                <a:latin typeface="Trebuchet MS" pitchFamily="34" charset="0"/>
              </a:rPr>
              <a:t>Sorry</a:t>
            </a:r>
            <a:r>
              <a:rPr lang="en-US" sz="1900" dirty="0" smtClean="0">
                <a:solidFill>
                  <a:srgbClr val="000000"/>
                </a:solidFill>
                <a:latin typeface="Trebuchet MS" pitchFamily="34" charset="0"/>
              </a:rPr>
              <a:t>!</a:t>
            </a:r>
            <a:endParaRPr lang="en-US" sz="19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2009: DenYoNet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588" y="1577975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Two BIOS available: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BIOS compatible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with Ethernet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UNAPI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The W5100 is used as a simple Ethernet controller</a:t>
            </a:r>
            <a:endParaRPr lang="en-US" sz="21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To be used with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Lite 2 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for Ethernet 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UNAPI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BIOS compatible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with TCP/IP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UNAPI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(under development)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Uses the TCP/IP capabilities of the 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W5100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To be used directly, without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endParaRPr lang="en-US" sz="21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In both cases the same client applications are used (they use the first available TCP/IP UNAPI implementation)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 redondeado"/>
          <p:cNvSpPr/>
          <p:nvPr/>
        </p:nvSpPr>
        <p:spPr>
          <a:xfrm>
            <a:off x="5800725" y="5970588"/>
            <a:ext cx="1655763" cy="11160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5" name="44 Rectángulo redondeado"/>
          <p:cNvSpPr/>
          <p:nvPr/>
        </p:nvSpPr>
        <p:spPr>
          <a:xfrm>
            <a:off x="7959725" y="5940425"/>
            <a:ext cx="1657350" cy="11160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669925" y="3251200"/>
            <a:ext cx="2128838" cy="5540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946150" y="3394705"/>
            <a:ext cx="2212975" cy="3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100" dirty="0">
                <a:solidFill>
                  <a:srgbClr val="000000"/>
                </a:solidFill>
                <a:latin typeface="Trebuchet MS" pitchFamily="34" charset="0"/>
              </a:rPr>
              <a:t>INL </a:t>
            </a:r>
            <a:r>
              <a:rPr lang="en-US" sz="2100" dirty="0" smtClean="0">
                <a:solidFill>
                  <a:srgbClr val="000000"/>
                </a:solidFill>
                <a:latin typeface="Trebuchet MS" pitchFamily="34" charset="0"/>
              </a:rPr>
              <a:t>for RS232</a:t>
            </a:r>
            <a:endParaRPr lang="en-US" sz="2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15366" name="8 Grupo"/>
          <p:cNvGrpSpPr>
            <a:grpSpLocks/>
          </p:cNvGrpSpPr>
          <p:nvPr/>
        </p:nvGrpSpPr>
        <p:grpSpPr bwMode="auto">
          <a:xfrm>
            <a:off x="736600" y="6073775"/>
            <a:ext cx="2039938" cy="519113"/>
            <a:chOff x="399479" y="1635125"/>
            <a:chExt cx="2038698" cy="518691"/>
          </a:xfrm>
        </p:grpSpPr>
        <p:sp>
          <p:nvSpPr>
            <p:cNvPr id="8" name="7 Rectángulo redondeado"/>
            <p:cNvSpPr/>
            <p:nvPr/>
          </p:nvSpPr>
          <p:spPr>
            <a:xfrm>
              <a:off x="399479" y="1635125"/>
              <a:ext cx="2038698" cy="51869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389" name="Text Box 9"/>
            <p:cNvSpPr txBox="1">
              <a:spLocks noChangeArrowheads="1"/>
            </p:cNvSpPr>
            <p:nvPr/>
          </p:nvSpPr>
          <p:spPr bwMode="auto">
            <a:xfrm>
              <a:off x="399480" y="1740966"/>
              <a:ext cx="2038697" cy="307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</a:pPr>
              <a:r>
                <a:rPr lang="en-US" sz="2100" dirty="0" smtClean="0">
                  <a:solidFill>
                    <a:srgbClr val="000000"/>
                  </a:solidFill>
                  <a:latin typeface="Trebuchet MS" pitchFamily="34" charset="0"/>
                </a:rPr>
                <a:t>RS232 port</a:t>
              </a:r>
              <a:endParaRPr lang="en-US" sz="21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5367" name="6 Grupo"/>
          <p:cNvGrpSpPr>
            <a:grpSpLocks/>
          </p:cNvGrpSpPr>
          <p:nvPr/>
        </p:nvGrpSpPr>
        <p:grpSpPr bwMode="auto">
          <a:xfrm>
            <a:off x="3867142" y="3201988"/>
            <a:ext cx="2747792" cy="652462"/>
            <a:chOff x="7024216" y="853281"/>
            <a:chExt cx="2746628" cy="652463"/>
          </a:xfrm>
        </p:grpSpPr>
        <p:pic>
          <p:nvPicPr>
            <p:cNvPr id="15386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4216" y="853281"/>
              <a:ext cx="2471737" cy="65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87" name="Text Box 11"/>
            <p:cNvSpPr txBox="1">
              <a:spLocks noChangeArrowheads="1"/>
            </p:cNvSpPr>
            <p:nvPr/>
          </p:nvSpPr>
          <p:spPr bwMode="auto">
            <a:xfrm>
              <a:off x="7330857" y="1007606"/>
              <a:ext cx="2439987" cy="307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Trebuchet MS" pitchFamily="34" charset="0"/>
                </a:rPr>
                <a:t>INL </a:t>
              </a:r>
              <a:r>
                <a:rPr lang="en-US" sz="2100" dirty="0" smtClean="0">
                  <a:solidFill>
                    <a:srgbClr val="000000"/>
                  </a:solidFill>
                  <a:latin typeface="Trebuchet MS" pitchFamily="34" charset="0"/>
                </a:rPr>
                <a:t>for Ethernet</a:t>
              </a:r>
              <a:endParaRPr lang="en-US" sz="21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5368" name="10 Grupo"/>
          <p:cNvGrpSpPr>
            <a:grpSpLocks/>
          </p:cNvGrpSpPr>
          <p:nvPr/>
        </p:nvGrpSpPr>
        <p:grpSpPr bwMode="auto">
          <a:xfrm>
            <a:off x="3573463" y="6097588"/>
            <a:ext cx="1482725" cy="574675"/>
            <a:chOff x="3736975" y="6034088"/>
            <a:chExt cx="1482725" cy="574675"/>
          </a:xfrm>
        </p:grpSpPr>
        <p:sp>
          <p:nvSpPr>
            <p:cNvPr id="10" name="9 Rectángulo redondeado"/>
            <p:cNvSpPr/>
            <p:nvPr/>
          </p:nvSpPr>
          <p:spPr>
            <a:xfrm>
              <a:off x="3736975" y="6034088"/>
              <a:ext cx="1482725" cy="4984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385" name="Text Box 13"/>
            <p:cNvSpPr txBox="1">
              <a:spLocks noChangeArrowheads="1"/>
            </p:cNvSpPr>
            <p:nvPr/>
          </p:nvSpPr>
          <p:spPr bwMode="auto">
            <a:xfrm>
              <a:off x="3736975" y="6113463"/>
              <a:ext cx="14827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</a:pPr>
              <a:r>
                <a:rPr lang="en-US" sz="2100">
                  <a:solidFill>
                    <a:srgbClr val="000000"/>
                  </a:solidFill>
                  <a:latin typeface="Trebuchet MS" pitchFamily="34" charset="0"/>
                </a:rPr>
                <a:t>ObsoNET</a:t>
              </a:r>
            </a:p>
          </p:txBody>
        </p:sp>
      </p:grpSp>
      <p:grpSp>
        <p:nvGrpSpPr>
          <p:cNvPr id="15369" name="12 Grupo"/>
          <p:cNvGrpSpPr>
            <a:grpSpLocks/>
          </p:cNvGrpSpPr>
          <p:nvPr/>
        </p:nvGrpSpPr>
        <p:grpSpPr bwMode="auto">
          <a:xfrm>
            <a:off x="6159500" y="6054725"/>
            <a:ext cx="3351213" cy="2874963"/>
            <a:chOff x="6765925" y="2951238"/>
            <a:chExt cx="3351256" cy="2874986"/>
          </a:xfrm>
        </p:grpSpPr>
        <p:sp>
          <p:nvSpPr>
            <p:cNvPr id="12" name="11 Rectángulo redondeado"/>
            <p:cNvSpPr/>
            <p:nvPr/>
          </p:nvSpPr>
          <p:spPr>
            <a:xfrm>
              <a:off x="6765925" y="4710202"/>
              <a:ext cx="1655784" cy="111602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383" name="Text Box 15"/>
            <p:cNvSpPr txBox="1">
              <a:spLocks noChangeArrowheads="1"/>
            </p:cNvSpPr>
            <p:nvPr/>
          </p:nvSpPr>
          <p:spPr bwMode="auto">
            <a:xfrm>
              <a:off x="8634456" y="2951238"/>
              <a:ext cx="1482725" cy="92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</a:pPr>
              <a:r>
                <a:rPr lang="en-US" sz="2100">
                  <a:solidFill>
                    <a:srgbClr val="000000"/>
                  </a:solidFill>
                  <a:latin typeface="Trebuchet MS" pitchFamily="34" charset="0"/>
                </a:rPr>
                <a:t>DenYoNet (BIOS TCP/IP)</a:t>
              </a:r>
            </a:p>
          </p:txBody>
        </p:sp>
      </p:grpSp>
      <p:sp>
        <p:nvSpPr>
          <p:cNvPr id="15370" name="Text Box 24"/>
          <p:cNvSpPr txBox="1">
            <a:spLocks noChangeArrowheads="1"/>
          </p:cNvSpPr>
          <p:nvPr/>
        </p:nvSpPr>
        <p:spPr bwMode="auto">
          <a:xfrm>
            <a:off x="2601913" y="1436688"/>
            <a:ext cx="14049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100" dirty="0">
                <a:solidFill>
                  <a:srgbClr val="DEDEDE"/>
                </a:solidFill>
                <a:latin typeface="Trebuchet MS" pitchFamily="34" charset="0"/>
              </a:rPr>
              <a:t>API TCP/IP</a:t>
            </a:r>
          </a:p>
        </p:txBody>
      </p:sp>
      <p:sp>
        <p:nvSpPr>
          <p:cNvPr id="15371" name="Text Box 25"/>
          <p:cNvSpPr txBox="1">
            <a:spLocks noChangeArrowheads="1"/>
          </p:cNvSpPr>
          <p:nvPr/>
        </p:nvSpPr>
        <p:spPr bwMode="auto">
          <a:xfrm>
            <a:off x="3241675" y="4025900"/>
            <a:ext cx="16271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100">
                <a:solidFill>
                  <a:srgbClr val="DEDEDE"/>
                </a:solidFill>
                <a:latin typeface="Trebuchet MS" pitchFamily="34" charset="0"/>
              </a:rPr>
              <a:t>API Ethernet</a:t>
            </a:r>
          </a:p>
        </p:txBody>
      </p:sp>
      <p:grpSp>
        <p:nvGrpSpPr>
          <p:cNvPr id="15372" name="2 Grupo"/>
          <p:cNvGrpSpPr>
            <a:grpSpLocks/>
          </p:cNvGrpSpPr>
          <p:nvPr/>
        </p:nvGrpSpPr>
        <p:grpSpPr bwMode="auto">
          <a:xfrm>
            <a:off x="3640138" y="646113"/>
            <a:ext cx="2974975" cy="571500"/>
            <a:chOff x="399479" y="646113"/>
            <a:chExt cx="2975424" cy="571599"/>
          </a:xfrm>
        </p:grpSpPr>
        <p:sp>
          <p:nvSpPr>
            <p:cNvPr id="2" name="1 Rectángulo redondeado"/>
            <p:cNvSpPr/>
            <p:nvPr/>
          </p:nvSpPr>
          <p:spPr>
            <a:xfrm>
              <a:off x="399479" y="646113"/>
              <a:ext cx="2834115" cy="5715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381" name="Text Box 5"/>
            <p:cNvSpPr txBox="1">
              <a:spLocks noChangeArrowheads="1"/>
            </p:cNvSpPr>
            <p:nvPr/>
          </p:nvSpPr>
          <p:spPr bwMode="auto">
            <a:xfrm>
              <a:off x="572222" y="785664"/>
              <a:ext cx="2802681" cy="307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sz="2100">
                  <a:solidFill>
                    <a:srgbClr val="000000"/>
                  </a:solidFill>
                  <a:latin typeface="Trebuchet MS" pitchFamily="34" charset="0"/>
                </a:rPr>
                <a:t>FTP, Telnet, e-mail...</a:t>
              </a:r>
            </a:p>
          </p:txBody>
        </p:sp>
      </p:grp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5880100" y="6075363"/>
            <a:ext cx="14827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Trebuchet MS" pitchFamily="34" charset="0"/>
              </a:rPr>
              <a:t>DenYoNet (BIOS Ethernet)</a:t>
            </a:r>
          </a:p>
        </p:txBody>
      </p:sp>
      <p:cxnSp>
        <p:nvCxnSpPr>
          <p:cNvPr id="15" name="14 Conector recto de flecha"/>
          <p:cNvCxnSpPr>
            <a:stCxn id="2" idx="2"/>
            <a:endCxn id="4" idx="0"/>
          </p:cNvCxnSpPr>
          <p:nvPr/>
        </p:nvCxnSpPr>
        <p:spPr>
          <a:xfrm flipH="1">
            <a:off x="1735138" y="1217613"/>
            <a:ext cx="3321050" cy="203358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2"/>
            <a:endCxn id="15386" idx="0"/>
          </p:cNvCxnSpPr>
          <p:nvPr/>
        </p:nvCxnSpPr>
        <p:spPr>
          <a:xfrm>
            <a:off x="5056188" y="1217613"/>
            <a:ext cx="47625" cy="198437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2" idx="2"/>
            <a:endCxn id="45" idx="0"/>
          </p:cNvCxnSpPr>
          <p:nvPr/>
        </p:nvCxnSpPr>
        <p:spPr>
          <a:xfrm>
            <a:off x="5056188" y="1217613"/>
            <a:ext cx="3732212" cy="4722812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4" idx="2"/>
            <a:endCxn id="8" idx="0"/>
          </p:cNvCxnSpPr>
          <p:nvPr/>
        </p:nvCxnSpPr>
        <p:spPr>
          <a:xfrm>
            <a:off x="1735138" y="3805238"/>
            <a:ext cx="20637" cy="226853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5386" idx="2"/>
            <a:endCxn id="10" idx="0"/>
          </p:cNvCxnSpPr>
          <p:nvPr/>
        </p:nvCxnSpPr>
        <p:spPr>
          <a:xfrm flipH="1">
            <a:off x="4314825" y="3854450"/>
            <a:ext cx="788988" cy="22431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5386" idx="2"/>
            <a:endCxn id="47" idx="0"/>
          </p:cNvCxnSpPr>
          <p:nvPr/>
        </p:nvCxnSpPr>
        <p:spPr>
          <a:xfrm>
            <a:off x="5103813" y="3854450"/>
            <a:ext cx="1524000" cy="21161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How does INL work?</a:t>
            </a:r>
            <a:endParaRPr lang="en-US" sz="43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7" y="4458072"/>
            <a:ext cx="1784226" cy="14486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968116" y="6132918"/>
            <a:ext cx="14049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VDP MSX</a:t>
            </a:r>
            <a:endParaRPr lang="en-US" sz="21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2991768" y="4657976"/>
            <a:ext cx="1728192" cy="1048814"/>
            <a:chOff x="3283817" y="2419464"/>
            <a:chExt cx="1728192" cy="1048814"/>
          </a:xfrm>
        </p:grpSpPr>
        <p:sp>
          <p:nvSpPr>
            <p:cNvPr id="5" name="4 Flecha derecha"/>
            <p:cNvSpPr/>
            <p:nvPr/>
          </p:nvSpPr>
          <p:spPr>
            <a:xfrm>
              <a:off x="3283817" y="2419464"/>
              <a:ext cx="1728192" cy="104881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3427833" y="2790677"/>
              <a:ext cx="1156145" cy="307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sz="21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Trebuchet MS" pitchFamily="34" charset="0"/>
                </a:rPr>
                <a:t>50/60 Hz</a:t>
              </a:r>
              <a:endParaRPr lang="en-US" sz="21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rebuchet MS" pitchFamily="34" charset="0"/>
              </a:endParaRPr>
            </a:p>
          </p:txBody>
        </p:sp>
      </p:grpSp>
      <p:sp>
        <p:nvSpPr>
          <p:cNvPr id="4" name="3 Pergamino vertical"/>
          <p:cNvSpPr/>
          <p:nvPr/>
        </p:nvSpPr>
        <p:spPr>
          <a:xfrm>
            <a:off x="4719961" y="2729880"/>
            <a:ext cx="5184576" cy="4464496"/>
          </a:xfrm>
          <a:prstGeom prst="verticalScrol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358366" y="3643809"/>
            <a:ext cx="3888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err="1" smtClean="0">
                <a:latin typeface="Trebuchet MS" pitchFamily="34" charset="0"/>
              </a:rPr>
              <a:t>Update</a:t>
            </a:r>
            <a:r>
              <a:rPr lang="es-ES" sz="2000" dirty="0" smtClean="0">
                <a:latin typeface="Trebuchet MS" pitchFamily="34" charset="0"/>
              </a:rPr>
              <a:t> </a:t>
            </a:r>
            <a:r>
              <a:rPr lang="es-ES" sz="2000" dirty="0" err="1" smtClean="0">
                <a:latin typeface="Trebuchet MS" pitchFamily="34" charset="0"/>
              </a:rPr>
              <a:t>timers</a:t>
            </a:r>
            <a:endParaRPr lang="es-ES" sz="2000" dirty="0" smtClean="0">
              <a:latin typeface="Trebuchet MS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s-ES" sz="1800" dirty="0" err="1" smtClean="0">
                <a:latin typeface="Trebuchet MS" pitchFamily="34" charset="0"/>
              </a:rPr>
              <a:t>Update</a:t>
            </a:r>
            <a:r>
              <a:rPr lang="es-ES" sz="1800" dirty="0" smtClean="0">
                <a:latin typeface="Trebuchet MS" pitchFamily="34" charset="0"/>
              </a:rPr>
              <a:t> </a:t>
            </a:r>
            <a:r>
              <a:rPr lang="es-ES" sz="1800" dirty="0" err="1" smtClean="0">
                <a:latin typeface="Trebuchet MS" pitchFamily="34" charset="0"/>
              </a:rPr>
              <a:t>state</a:t>
            </a:r>
            <a:r>
              <a:rPr lang="es-ES" sz="1800" dirty="0" smtClean="0">
                <a:latin typeface="Trebuchet MS" pitchFamily="34" charset="0"/>
              </a:rPr>
              <a:t> / </a:t>
            </a:r>
            <a:r>
              <a:rPr lang="es-ES" sz="1800" dirty="0" err="1" smtClean="0">
                <a:latin typeface="Trebuchet MS" pitchFamily="34" charset="0"/>
              </a:rPr>
              <a:t>Send</a:t>
            </a:r>
            <a:r>
              <a:rPr lang="es-ES" sz="1800" dirty="0" smtClean="0">
                <a:latin typeface="Trebuchet MS" pitchFamily="34" charset="0"/>
              </a:rPr>
              <a:t> </a:t>
            </a:r>
            <a:r>
              <a:rPr lang="es-ES" sz="1800" dirty="0" err="1" smtClean="0">
                <a:latin typeface="Trebuchet MS" pitchFamily="34" charset="0"/>
              </a:rPr>
              <a:t>one</a:t>
            </a:r>
            <a:r>
              <a:rPr lang="es-ES" sz="1800" dirty="0" smtClean="0">
                <a:latin typeface="Trebuchet MS" pitchFamily="34" charset="0"/>
              </a:rPr>
              <a:t> </a:t>
            </a:r>
            <a:r>
              <a:rPr lang="es-ES" sz="1800" dirty="0" err="1" smtClean="0">
                <a:latin typeface="Trebuchet MS" pitchFamily="34" charset="0"/>
              </a:rPr>
              <a:t>packet</a:t>
            </a:r>
            <a:r>
              <a:rPr lang="es-ES" sz="1800" dirty="0" smtClean="0">
                <a:latin typeface="Trebuchet MS" pitchFamily="34" charset="0"/>
              </a:rPr>
              <a:t> </a:t>
            </a:r>
            <a:r>
              <a:rPr lang="es-ES" sz="1800" dirty="0" smtClean="0">
                <a:latin typeface="Trebuchet MS" pitchFamily="34" charset="0"/>
              </a:rPr>
              <a:t>(DNS, DHCP)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 smtClean="0">
              <a:latin typeface="Trebuchet MS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ES" sz="2000" dirty="0" err="1" smtClean="0">
                <a:latin typeface="Trebuchet MS" pitchFamily="34" charset="0"/>
              </a:rPr>
              <a:t>Receive</a:t>
            </a:r>
            <a:r>
              <a:rPr lang="es-ES" sz="2000" dirty="0" smtClean="0">
                <a:latin typeface="Trebuchet MS" pitchFamily="34" charset="0"/>
              </a:rPr>
              <a:t> </a:t>
            </a:r>
            <a:r>
              <a:rPr lang="es-ES" sz="2000" dirty="0" err="1" smtClean="0">
                <a:latin typeface="Trebuchet MS" pitchFamily="34" charset="0"/>
              </a:rPr>
              <a:t>one</a:t>
            </a:r>
            <a:r>
              <a:rPr lang="es-ES" sz="2000" dirty="0" smtClean="0">
                <a:latin typeface="Trebuchet MS" pitchFamily="34" charset="0"/>
              </a:rPr>
              <a:t> </a:t>
            </a:r>
            <a:r>
              <a:rPr lang="es-ES" sz="2000" dirty="0" err="1" smtClean="0">
                <a:latin typeface="Trebuchet MS" pitchFamily="34" charset="0"/>
              </a:rPr>
              <a:t>packet</a:t>
            </a:r>
            <a:endParaRPr lang="es-ES" sz="2000" dirty="0" smtClean="0">
              <a:latin typeface="Trebuchet MS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s-ES" sz="1800" dirty="0" err="1" smtClean="0">
                <a:latin typeface="Trebuchet MS" pitchFamily="34" charset="0"/>
              </a:rPr>
              <a:t>Update</a:t>
            </a:r>
            <a:r>
              <a:rPr lang="es-ES" sz="1800" dirty="0" smtClean="0">
                <a:latin typeface="Trebuchet MS" pitchFamily="34" charset="0"/>
              </a:rPr>
              <a:t> </a:t>
            </a:r>
            <a:r>
              <a:rPr lang="es-ES" sz="1800" dirty="0" err="1" smtClean="0">
                <a:latin typeface="Trebuchet MS" pitchFamily="34" charset="0"/>
              </a:rPr>
              <a:t>state</a:t>
            </a:r>
            <a:r>
              <a:rPr lang="es-ES" sz="1800" dirty="0" smtClean="0">
                <a:latin typeface="Trebuchet MS" pitchFamily="34" charset="0"/>
              </a:rPr>
              <a:t> </a:t>
            </a:r>
            <a:r>
              <a:rPr lang="es-ES" sz="1800" dirty="0" smtClean="0">
                <a:latin typeface="Trebuchet MS" pitchFamily="34" charset="0"/>
              </a:rPr>
              <a:t>/ </a:t>
            </a:r>
            <a:r>
              <a:rPr lang="es-ES" sz="1800" dirty="0" err="1" smtClean="0">
                <a:latin typeface="Trebuchet MS" pitchFamily="34" charset="0"/>
              </a:rPr>
              <a:t>Send</a:t>
            </a:r>
            <a:r>
              <a:rPr lang="es-ES" sz="1800" dirty="0" smtClean="0">
                <a:latin typeface="Trebuchet MS" pitchFamily="34" charset="0"/>
              </a:rPr>
              <a:t> </a:t>
            </a:r>
            <a:r>
              <a:rPr lang="es-ES" sz="1800" dirty="0" err="1" smtClean="0">
                <a:latin typeface="Trebuchet MS" pitchFamily="34" charset="0"/>
              </a:rPr>
              <a:t>reply</a:t>
            </a:r>
            <a:endParaRPr lang="es-ES" sz="1800" dirty="0" smtClean="0">
              <a:latin typeface="Trebuchet MS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err="1" smtClean="0">
                <a:latin typeface="Trebuchet MS" pitchFamily="34" charset="0"/>
              </a:rPr>
              <a:t>Process</a:t>
            </a:r>
            <a:r>
              <a:rPr lang="es-ES" sz="2000" dirty="0" smtClean="0">
                <a:latin typeface="Trebuchet MS" pitchFamily="34" charset="0"/>
              </a:rPr>
              <a:t> </a:t>
            </a:r>
            <a:r>
              <a:rPr lang="es-ES" sz="2000" dirty="0" err="1" smtClean="0">
                <a:latin typeface="Trebuchet MS" pitchFamily="34" charset="0"/>
              </a:rPr>
              <a:t>one</a:t>
            </a:r>
            <a:r>
              <a:rPr lang="es-ES" sz="2000" dirty="0" smtClean="0">
                <a:latin typeface="Trebuchet MS" pitchFamily="34" charset="0"/>
              </a:rPr>
              <a:t> TCP </a:t>
            </a:r>
            <a:r>
              <a:rPr lang="es-ES" sz="2000" dirty="0" err="1" smtClean="0">
                <a:latin typeface="Trebuchet MS" pitchFamily="34" charset="0"/>
              </a:rPr>
              <a:t>connection</a:t>
            </a:r>
            <a:endParaRPr lang="es-ES" sz="2000" dirty="0" smtClean="0">
              <a:latin typeface="Trebuchet MS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s-ES" sz="1800" dirty="0" err="1" smtClean="0">
                <a:latin typeface="Trebuchet MS" pitchFamily="34" charset="0"/>
              </a:rPr>
              <a:t>Send</a:t>
            </a:r>
            <a:r>
              <a:rPr lang="es-ES" sz="1800" dirty="0" smtClean="0">
                <a:latin typeface="Trebuchet MS" pitchFamily="34" charset="0"/>
              </a:rPr>
              <a:t> </a:t>
            </a:r>
            <a:r>
              <a:rPr lang="es-ES" sz="1800" dirty="0" err="1" smtClean="0">
                <a:latin typeface="Trebuchet MS" pitchFamily="34" charset="0"/>
              </a:rPr>
              <a:t>one</a:t>
            </a:r>
            <a:r>
              <a:rPr lang="es-ES" sz="1800" dirty="0" smtClean="0">
                <a:latin typeface="Trebuchet MS" pitchFamily="34" charset="0"/>
              </a:rPr>
              <a:t> </a:t>
            </a:r>
            <a:r>
              <a:rPr lang="es-ES" sz="1800" dirty="0" err="1" smtClean="0">
                <a:latin typeface="Trebuchet MS" pitchFamily="34" charset="0"/>
              </a:rPr>
              <a:t>segment</a:t>
            </a:r>
            <a:endParaRPr lang="es-ES" sz="1800" dirty="0" smtClean="0">
              <a:latin typeface="Trebuchet MS" pitchFamily="34" charset="0"/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2" y="1296144"/>
            <a:ext cx="1928791" cy="21538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17 Grupo"/>
          <p:cNvGrpSpPr/>
          <p:nvPr/>
        </p:nvGrpSpPr>
        <p:grpSpPr>
          <a:xfrm>
            <a:off x="2935822" y="1221521"/>
            <a:ext cx="4169049" cy="1007515"/>
            <a:chOff x="2935822" y="1234625"/>
            <a:chExt cx="4169049" cy="1007515"/>
          </a:xfrm>
        </p:grpSpPr>
        <p:sp>
          <p:nvSpPr>
            <p:cNvPr id="15" name="14 Llamada ovalada"/>
            <p:cNvSpPr/>
            <p:nvPr/>
          </p:nvSpPr>
          <p:spPr>
            <a:xfrm>
              <a:off x="2935822" y="1234625"/>
              <a:ext cx="4169049" cy="1007515"/>
            </a:xfrm>
            <a:prstGeom prst="wedgeEllipseCallout">
              <a:avLst>
                <a:gd name="adj1" fmla="val -61791"/>
                <a:gd name="adj2" fmla="val 3022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517728" y="1479375"/>
              <a:ext cx="342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 smtClean="0">
                  <a:latin typeface="Trebuchet MS" pitchFamily="34" charset="0"/>
                </a:rPr>
                <a:t>There’s</a:t>
              </a:r>
              <a:r>
                <a:rPr lang="es-ES" b="1" dirty="0" smtClean="0">
                  <a:latin typeface="Trebuchet MS" pitchFamily="34" charset="0"/>
                </a:rPr>
                <a:t> no </a:t>
              </a:r>
              <a:r>
                <a:rPr lang="es-ES" b="1" dirty="0" err="1" smtClean="0">
                  <a:latin typeface="Trebuchet MS" pitchFamily="34" charset="0"/>
                </a:rPr>
                <a:t>multitask</a:t>
              </a:r>
              <a:r>
                <a:rPr lang="es-ES" b="1" dirty="0" smtClean="0">
                  <a:latin typeface="Trebuchet MS" pitchFamily="34" charset="0"/>
                </a:rPr>
                <a:t>!</a:t>
              </a:r>
              <a:endParaRPr lang="es-ES" b="1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750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150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INL features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/>
            </a:r>
            <a:b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</a:br>
            <a:r>
              <a:rPr lang="en-US" sz="2800" i="1" dirty="0" smtClean="0">
                <a:solidFill>
                  <a:srgbClr val="DEDEDE"/>
                </a:solidFill>
                <a:latin typeface="Trebuchet MS" pitchFamily="34" charset="0"/>
              </a:rPr>
              <a:t>What does fit in </a:t>
            </a:r>
            <a:r>
              <a:rPr lang="en-US" sz="2800" i="1" dirty="0" smtClean="0">
                <a:solidFill>
                  <a:srgbClr val="DEDEDE"/>
                </a:solidFill>
                <a:latin typeface="Trebuchet MS" pitchFamily="34" charset="0"/>
              </a:rPr>
              <a:t>16K+16K?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464" y="2513856"/>
            <a:ext cx="9664700" cy="4320480"/>
          </a:xfrm>
        </p:spPr>
        <p:txBody>
          <a:bodyPr lIns="0" tIns="0" rIns="0" bIns="0"/>
          <a:lstStyle/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TCP: 4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connections (1K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in + 1K out)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UDP: 3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connections (buffer for 1 packet)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Sends/receives PINGs (no data is stored)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DNS: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Only resolves 1 name at the same time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DHCP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for local IP, remote IP, gateway IP, network mask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ARP: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table with 32 entries (dynamic and static)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Routing table: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16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entries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endParaRPr lang="en-US" sz="21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00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150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INL limitations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/>
            </a:r>
            <a:b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</a:br>
            <a:r>
              <a:rPr lang="en-US" sz="2800" i="1" dirty="0" smtClean="0">
                <a:solidFill>
                  <a:srgbClr val="DEDEDE"/>
                </a:solidFill>
                <a:latin typeface="Trebuchet MS" pitchFamily="34" charset="0"/>
              </a:rPr>
              <a:t>What does NOT fit in </a:t>
            </a:r>
            <a:r>
              <a:rPr lang="en-US" sz="2800" i="1" dirty="0">
                <a:solidFill>
                  <a:srgbClr val="DEDEDE"/>
                </a:solidFill>
                <a:latin typeface="Trebuchet MS" pitchFamily="34" charset="0"/>
              </a:rPr>
              <a:t>16K+16K?</a:t>
            </a:r>
            <a:endParaRPr lang="en-US" sz="28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464" y="2513856"/>
            <a:ext cx="9664700" cy="4464496"/>
          </a:xfrm>
        </p:spPr>
        <p:txBody>
          <a:bodyPr lIns="0" tIns="0" rIns="0" bIns="0"/>
          <a:lstStyle/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datagrams </a:t>
            </a: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&gt;576 bytes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ICMP (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except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PING)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TIME-WAIT state for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TCP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loopback address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(127.x.x.x)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IP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fragmentation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DNS cache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&gt;9600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bauds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(Z80) / &gt;19200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bauds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(R800)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Max theoretical speed: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aprox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. 30KByte/sec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endParaRPr lang="en-US" sz="21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652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7532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And now… let’s get some action!</a:t>
            </a:r>
            <a:endParaRPr lang="en-US" sz="43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smtClean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577975"/>
            <a:ext cx="7264400" cy="5302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55464" y="432647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The pioneers: UZIX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464" y="1633683"/>
            <a:ext cx="9664700" cy="5486400"/>
          </a:xfrm>
        </p:spPr>
        <p:txBody>
          <a:bodyPr lIns="0" tIns="0" rIns="0" bIns="0"/>
          <a:lstStyle/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Developed by Adriano C. R. da Cunha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08" y="88598"/>
            <a:ext cx="254000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nestor.soriano.SD-INGENIERIA\Pictures\Uzix\uzixscrsht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2508115"/>
            <a:ext cx="3257079" cy="269944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estor.soriano.SD-INGENIERIA\Pictures\Uzix\uzixscrsht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38" y="4559399"/>
            <a:ext cx="3353058" cy="27789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69" y="2528004"/>
            <a:ext cx="3471746" cy="25354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estor.soriano.SD-INGENIERIA\Pictures\Uzix\uzixscrsht9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42" y="4698116"/>
            <a:ext cx="3177496" cy="263348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The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saga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588" y="1433513"/>
            <a:ext cx="9664700" cy="4105275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Final project of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telecommunication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engineering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TCP/IP stack with modular design (exchangeable modules for hardware access, link level, network level and transport level)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Implemented modules: RS232, PPP, IP, TCP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64K for code + memory manager for data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Requires MSX with 256K RAM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Excessively slow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899025"/>
            <a:ext cx="2132013" cy="23733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5" y="5199063"/>
            <a:ext cx="2209800" cy="2066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23863"/>
            <a:ext cx="5332413" cy="6667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9200" y="525463"/>
            <a:ext cx="3476625" cy="3013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nestor.soriano.SD-INGENIERIA\Documents\Unidad E\Afotos\Fotos\Lectura PFC\El públic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9200" y="4314825"/>
            <a:ext cx="3476625" cy="26066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The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saga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1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2003: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Lite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Goal: reduce memory consumption and improve performance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16K for code + 16K for data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Targeting the same hardware as INS (RS232 + PPP)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API incompatible with INS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2004: ObsoNET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35650" y="1846263"/>
            <a:ext cx="3887788" cy="1987550"/>
          </a:xfrm>
        </p:spPr>
        <p:txBody>
          <a:bodyPr lIns="0" tIns="0" rIns="0" bIns="0"/>
          <a:lstStyle/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smtClean="0">
                <a:solidFill>
                  <a:srgbClr val="DEDEDE"/>
                </a:solidFill>
                <a:latin typeface="Trebuchet MS" pitchFamily="34" charset="0"/>
              </a:rPr>
              <a:t>By Daniel Berdugo (hardware) &amp; Néstor Soriano (BIOS)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62075"/>
            <a:ext cx="5048250" cy="31924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878263"/>
            <a:ext cx="5049838" cy="33670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800" y="4894263"/>
            <a:ext cx="3494088" cy="21097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The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saga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2003: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2004: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Lite for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Built upon the code of INL of RS232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API compatible “enough” with INL for RS232 (compatible at the network and transport levels)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2007: UNAPI specification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6713" y="3167063"/>
            <a:ext cx="9683750" cy="3941762"/>
          </a:xfrm>
        </p:spPr>
        <p:txBody>
          <a:bodyPr lIns="0" tIns="0" rIns="0" bIns="0"/>
          <a:lstStyle/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Standard to define APIs for MSX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Defines a group of rules that APIs must follow: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API identifier + implementation name</a:t>
            </a:r>
            <a:endParaRPr lang="en-US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One single entry point for all routines</a:t>
            </a:r>
            <a:endParaRPr lang="en-US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Defines a procedure 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for discovering the installed API implementations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An API for Ethernet cards is defined initially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463" y="1541463"/>
            <a:ext cx="9145587" cy="939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The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saga</a:t>
            </a:r>
            <a:endParaRPr lang="en-US" sz="43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2003: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2004: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2007: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Lite 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for Ethernet 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UNAPI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Replaces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INL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for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Same API as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INL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for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BIOS 1.1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implements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Ethernet UNAPI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824</Words>
  <Application>Microsoft Office PowerPoint</Application>
  <PresentationFormat>Custom</PresentationFormat>
  <Paragraphs>154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Trebuchet MS</vt:lpstr>
      <vt:lpstr>Default Design</vt:lpstr>
      <vt:lpstr>Internet from a MSX computer</vt:lpstr>
      <vt:lpstr>The pioneers: UZIX</vt:lpstr>
      <vt:lpstr>The InterNestor saga</vt:lpstr>
      <vt:lpstr>PowerPoint Presentation</vt:lpstr>
      <vt:lpstr>The InterNestor saga</vt:lpstr>
      <vt:lpstr>2004: ObsoNET</vt:lpstr>
      <vt:lpstr>The InterNestor saga</vt:lpstr>
      <vt:lpstr>2007: UNAPI specification</vt:lpstr>
      <vt:lpstr>The InterNestor saga</vt:lpstr>
      <vt:lpstr>2009: DenYoNet</vt:lpstr>
      <vt:lpstr>The InterNestor saga</vt:lpstr>
      <vt:lpstr>PowerPoint Presentation</vt:lpstr>
      <vt:lpstr>2009: DenYoNet</vt:lpstr>
      <vt:lpstr>PowerPoint Presentation</vt:lpstr>
      <vt:lpstr>How does INL work?</vt:lpstr>
      <vt:lpstr>INL features What does fit in 16K+16K?</vt:lpstr>
      <vt:lpstr>INL limitations What does NOT fit in 16K+16K?</vt:lpstr>
      <vt:lpstr>And now… let’s get some action!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Nestor Soriano</cp:lastModifiedBy>
  <cp:revision>72</cp:revision>
  <dcterms:created xsi:type="dcterms:W3CDTF">2004-05-06T09:28:21Z</dcterms:created>
  <dcterms:modified xsi:type="dcterms:W3CDTF">2015-10-06T10:23:48Z</dcterms:modified>
</cp:coreProperties>
</file>