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1"/>
  </p:notesMasterIdLst>
  <p:handoutMasterIdLst>
    <p:handoutMasterId r:id="rId32"/>
  </p:handoutMasterIdLst>
  <p:sldIdLst>
    <p:sldId id="298" r:id="rId3"/>
    <p:sldId id="345" r:id="rId4"/>
    <p:sldId id="346" r:id="rId5"/>
    <p:sldId id="347" r:id="rId6"/>
    <p:sldId id="349" r:id="rId7"/>
    <p:sldId id="348" r:id="rId8"/>
    <p:sldId id="351" r:id="rId9"/>
    <p:sldId id="350" r:id="rId10"/>
    <p:sldId id="352" r:id="rId11"/>
    <p:sldId id="353" r:id="rId12"/>
    <p:sldId id="354" r:id="rId13"/>
    <p:sldId id="369" r:id="rId14"/>
    <p:sldId id="370" r:id="rId15"/>
    <p:sldId id="355" r:id="rId16"/>
    <p:sldId id="357" r:id="rId17"/>
    <p:sldId id="372" r:id="rId18"/>
    <p:sldId id="371" r:id="rId19"/>
    <p:sldId id="356" r:id="rId20"/>
    <p:sldId id="358" r:id="rId21"/>
    <p:sldId id="359" r:id="rId22"/>
    <p:sldId id="360" r:id="rId23"/>
    <p:sldId id="361" r:id="rId24"/>
    <p:sldId id="363" r:id="rId25"/>
    <p:sldId id="364" r:id="rId26"/>
    <p:sldId id="362" r:id="rId27"/>
    <p:sldId id="365" r:id="rId28"/>
    <p:sldId id="367" r:id="rId29"/>
    <p:sldId id="368" r:id="rId3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2BB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05.02.2019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05.02.2019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Python#cite_note-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title"/>
          </p:nvPr>
        </p:nvSpPr>
        <p:spPr>
          <a:xfrm>
            <a:off x="395288" y="1916113"/>
            <a:ext cx="8229600" cy="487362"/>
          </a:xfrm>
        </p:spPr>
        <p:txBody>
          <a:bodyPr anchorCtr="1"/>
          <a:lstStyle/>
          <a:p>
            <a:pPr eaLnBrk="1" hangingPunct="1"/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altLang="ru-RU" sz="36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91465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395288" y="5956300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Орлов Илья Евгеньевич </a:t>
            </a:r>
          </a:p>
          <a:p>
            <a:pPr eaLnBrk="1" hangingPunct="1">
              <a:defRPr/>
            </a:pPr>
            <a:r>
              <a:rPr lang="ru-RU" altLang="ru-RU" sz="1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</a:t>
            </a:r>
            <a:r>
              <a:rPr lang="ru-RU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© </a:t>
            </a:r>
            <a:r>
              <a:rPr lang="ru-RU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АНОО НИИТ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выполняется код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400050" y="2032000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test.py</a:t>
            </a:r>
            <a:r>
              <a:rPr lang="ru-RU" alt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altLang="ru-RU" sz="20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400050" y="3083118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400050" y="4230646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можно выполнить код через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консоль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400050" y="4611032"/>
            <a:ext cx="7702750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3.6.6 (default, Sep 12 2018, 18:26:19)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8.0.1 20180414 (experimental) [trunk revision 259383]] on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400050" y="3501008"/>
            <a:ext cx="7273145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test.py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user!!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r>
              <a:rPr lang="ru-RU" altLang="ru-RU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4344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400050" y="2447310"/>
            <a:ext cx="4480714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'Hello, {}! 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выполняется код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401638" y="2198688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первом случае скрипт был преобразован в байт-код и выполнен виртуальной машиной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Python:</a:t>
            </a:r>
          </a:p>
        </p:txBody>
      </p:sp>
      <p:pic>
        <p:nvPicPr>
          <p:cNvPr id="15365" name="Picture 2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1287463" y="3030538"/>
            <a:ext cx="6340475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401638" y="5056188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Во втором случае было выполнено аналогичное преобразование, но без создания отдельного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файла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выполняется код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400050" y="1931888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в системе установлена только одна версия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интерпретатор можно вызвать командой: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4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0050" y="2688240"/>
            <a:ext cx="394370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  <a:endParaRPr lang="ru-RU" altLang="ru-RU" sz="14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0050" y="3081267"/>
            <a:ext cx="8496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наличии нескольких версий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правило,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двух: 2.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3.x)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ссылки на исполняемый файл интерпретатора, а значит, и сами команды запуска можно настраивать. По умолчанию, предлагаются следующие варианты.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Linux: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0050" y="4430711"/>
            <a:ext cx="7702750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3.6.6 (default, Sep 12 2018, 18:26:19)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8.0.1 20180414 (experimental) [trunk revision 259383]] on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2747" y="5617984"/>
            <a:ext cx="7702750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2.7.15rc1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(default, Nov 12 2018, 14:31:15)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7.3.0] on linux2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203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выполняется код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184266" y="1931888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командной строке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4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45530" y="4769857"/>
            <a:ext cx="8496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Вызов </a:t>
            </a:r>
            <a:r>
              <a:rPr lang="en-US" alt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и/или </a:t>
            </a:r>
            <a:r>
              <a:rPr lang="en-US" altLang="ru-RU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Windows)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запускает интерпретатор, заданный по умолчанию.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выхода из интерпретатора надо набрать команду </a:t>
            </a:r>
            <a:r>
              <a:rPr lang="en-US" alt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exit()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нажать </a:t>
            </a:r>
            <a:r>
              <a:rPr lang="en-US" alt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Ctrl-D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Linux),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 </a:t>
            </a:r>
            <a:r>
              <a:rPr lang="en-US" alt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Ctrl-Z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Windows).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84266" y="2377624"/>
            <a:ext cx="8689859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F:\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PyProjects&gt;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3.7.0 (v3.7.0:1bf9cc5093, Jun 27 2018, 04:59:51) [MSC v.1914 64 bit (AMD64)] on win32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84266" y="3529752"/>
            <a:ext cx="8496300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F:\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PyProjects&gt;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2.7.15 (v2.7.15:ca079a3ea3, Apr 30 2018, 16:22:17) [MSC v.1500 32 bit (Intel)] on win32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809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Основы синтаксиса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8" name="Text Box 10"/>
          <p:cNvSpPr txBox="1">
            <a:spLocks noChangeArrowheads="1"/>
          </p:cNvSpPr>
          <p:nvPr/>
        </p:nvSpPr>
        <p:spPr bwMode="auto">
          <a:xfrm>
            <a:off x="390525" y="1903413"/>
            <a:ext cx="8496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 инструкций выделяются отступами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Конец строки завершает инструкцию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объявления функции, класса, условного оператора или цикла ставится двоеточие «:»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827088" y="4727351"/>
            <a:ext cx="3393878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</a:t>
            </a:r>
            <a:r>
              <a:rPr lang="ru-RU" altLang="ru-RU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(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400050" y="1804814"/>
            <a:ext cx="871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пакет расширения, который можно установить, используя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377825" y="2668910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в виртуальном окружении его нужно сначала создать: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377825" y="4509120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когда понадобится его использовать - активировать:</a:t>
            </a: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377825" y="5621238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при необходимости вернуться в основное окружение - деактивировать: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428625" y="2303294"/>
            <a:ext cx="576952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pip3 install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virtualenv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77825" y="3104490"/>
            <a:ext cx="8024954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virtualenv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setuptools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77825" y="4951165"/>
            <a:ext cx="7815783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377825" y="6110803"/>
            <a:ext cx="5339923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linuxuser@VBU:~/PyProjects$</a:t>
            </a:r>
            <a:r>
              <a:rPr lang="nl-NL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linuxuser@VBU:~/PyProjects$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(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323529" y="1844824"/>
            <a:ext cx="83529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виртуальным окружением выполняется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командную строку практически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аналогично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Единственное отличие – в способе активации виртуального окружения: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17038" y="2996952"/>
            <a:ext cx="7815783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F:\PyProjects&gt;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\Scripts\activate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F:\PyProjects&gt;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(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377825" y="1844675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виртуальное окружение можно создать при добавлении нового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 (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File-&gt;New Project…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выглядит так: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58" y="2698917"/>
            <a:ext cx="6268683" cy="3951121"/>
          </a:xfrm>
          <a:prstGeom prst="rect">
            <a:avLst/>
          </a:prstGeom>
          <a:ln>
            <a:solidFill>
              <a:srgbClr val="2572BB"/>
            </a:solidFill>
          </a:ln>
        </p:spPr>
      </p:pic>
    </p:spTree>
    <p:extLst>
      <p:ext uri="{BB962C8B-B14F-4D97-AF65-F5344CB8AC3E}">
        <p14:creationId xmlns:p14="http://schemas.microsoft.com/office/powerpoint/2010/main" val="4599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(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377825" y="1876762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версии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создается практически аналогично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8" t="19637" r="19597" b="25908"/>
          <a:stretch>
            <a:fillRect/>
          </a:stretch>
        </p:blipFill>
        <p:spPr bwMode="auto">
          <a:xfrm>
            <a:off x="377825" y="2709863"/>
            <a:ext cx="6735763" cy="3743325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3933825"/>
            <a:ext cx="3382963" cy="1554163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251272" y="1844824"/>
            <a:ext cx="86450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Часто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дополнительно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пакет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слегка упрощает (и без того, кстати, весьма простую) работу с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Пакет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так же при помощи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pip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252412" y="3637473"/>
            <a:ext cx="86439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нужно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прописать необходимые переменные и запуск соответствующего скрипта в профиль пользователя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(~/.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bashrc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активировать этот профиль: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251271" y="3284984"/>
            <a:ext cx="641393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pip3 install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virtualenvwrapper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1520" y="4719915"/>
            <a:ext cx="8383588" cy="198515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mkdir ~/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test_pro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which virtualenvwrapper.sh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/home/linuxuser/.local/bin/virtualenvwrapper.sh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gedit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~/.bashrc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 WORKON_HOME=$HOME/.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virtualenvs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 PROJECT_HOME=$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HOME/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test_pro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 VIRTUALENVWRAPPER_PYTHON=/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 &lt;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строчка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которая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появилась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от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команды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which virtualenvwrapper.sh&gt;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 ~/.bashrc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1168400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№1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2062163"/>
            <a:ext cx="84963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Введение в </a:t>
            </a:r>
            <a:r>
              <a:rPr lang="en-US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altLang="ru-RU" sz="2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Положение среди других языков программирования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Преимущества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Недостатки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Области применения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Инструментарий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PEP20 – 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дзен Питона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Как выполняется код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Основы синтаксиса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Виртуальное окружение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altLang="ru-RU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251519" y="1908441"/>
            <a:ext cx="86226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добавить переменную окружения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WORKON_HOME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 значением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%USERPROFILE%\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Envs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следующим образом: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239325" y="3017293"/>
            <a:ext cx="8646992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mkvirtualenv -p $(which python3)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workon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ru-RU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активация</a:t>
            </a:r>
            <a:endParaRPr lang="en-US" altLang="ru-RU" sz="1400" i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ru-RU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запуск (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</a:t>
            </a:r>
            <a:r>
              <a:rPr lang="ru-RU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уже без тройки!)</a:t>
            </a:r>
            <a:endParaRPr lang="en-US" altLang="ru-RU" sz="1400" i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3.6.7 (default, Oct 22 2018, 11:32:17)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8.2.0] on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deactivate 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en-US" altLang="ru-RU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деактивация</a:t>
            </a:r>
            <a:endParaRPr lang="en-US" altLang="ru-RU" sz="1400" i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rmvirtualenv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en-US" altLang="ru-RU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удалени</a:t>
            </a:r>
            <a:r>
              <a:rPr lang="ru-RU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е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i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 sz="1400" i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827088" y="1557338"/>
            <a:ext cx="79216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1. Используйте 4 пробела для обозначения очередного уровня вложенности.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2. 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9173" y="4135139"/>
            <a:ext cx="78995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Правильно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: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Выровнено по открывающему разделителю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foo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var_two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var_three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var_four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Добавлено больше отступов, чтоб отличать части одного выражения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от остального кода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var_two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var_three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var_four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8840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Неправильно: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Аргументы на первой линии запрещены, если не используется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вертикальное выравнивание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foo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var_two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var_three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var_four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Требуется больше отступов, чтоб отличать части одного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выражения от остального кода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var_two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var_three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var_four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916832"/>
            <a:ext cx="80648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Закрывающие круглые/квадратные/фигурные скобки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 многострочных конструкциях могут находиться под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первым 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непробельным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символом последней строки списка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some_function_that_takes_arguments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либо быть под первым символом строки, начинающей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многострочную конструкцию: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some_function_that_takes_arguments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988840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Длинные строки могут быть разбиты на несколько строк,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обернутых в скобки.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Это предпочтительнее использования обратной косой черты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для продолжения строки.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Обратная косая черта все еще может быть использована время от времени.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Например, длинная конструкция 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with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не может использовать неявные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продолжения так что обратная косая черта является приемлемой: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to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some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file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you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want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to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read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file_1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to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some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file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being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written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file_2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file_2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file_1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read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4" name="Text Box 10"/>
          <p:cNvSpPr txBox="1">
            <a:spLocks noChangeArrowheads="1"/>
          </p:cNvSpPr>
          <p:nvPr/>
        </p:nvSpPr>
        <p:spPr bwMode="auto">
          <a:xfrm>
            <a:off x="358775" y="1816100"/>
            <a:ext cx="85153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Лучше пробелы, чем табуляция.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Длина строки кода не должна превышать 79 символов, документации и комментариев – 72 символа.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Отделяйте функции верхнего уровня и определения классов двумя пустыми строками.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Определения методов внутри класса разделяются одной пустой строкой.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Используйте пустые строки в функциях, чтобы указать логические разделы.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В Python 3 не нужно указывать кодировку в файлах с кодом.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Каждый импорт, как правило, должен быть на отдельной строке.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Рекомендуется абсолютное импортирование.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463550" y="1844675"/>
            <a:ext cx="8047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1085850" indent="-34290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 startAt="12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Импорты должны быть сгруппированы в следующем порядке: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импорты из стандартной библиотеки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импорты сторонних библиотек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импорты модулей текущего проекта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550" y="3333379"/>
            <a:ext cx="64563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Правильно: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mypkg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sibling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абсолютный импорт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Неправильно: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sibling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относительный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 то же время, можно писать так: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subprocess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-180975" y="1844675"/>
            <a:ext cx="919956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1200150" indent="-45720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Cоглашения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именованию: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inner_var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так пишется, когда слово уже является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baseword'ом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питона.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double_leading_underscore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изменяет имя атрибута класса, то есть в классе 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FooBar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поле 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становится 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FooBar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(атрибуты класса можно посмотреть, используя 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double_leading_and_trailing_underscore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(двойное подчеркивание в начале и в конце имени): магические методы или атрибуты.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должны иметь короткие имена, состоящие из маленьких букв.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Имена классов должны обычно следовать соглашению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CapWords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Имена функций должны состоять из маленьких букв, а слова разделяться символами подчеркивания.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используйте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первого аргумента метода экземпляра объекта.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используйте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первого аргумента метода класса.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10"/>
          <p:cNvSpPr txBox="1">
            <a:spLocks noChangeArrowheads="1"/>
          </p:cNvSpPr>
          <p:nvPr/>
        </p:nvSpPr>
        <p:spPr bwMode="auto">
          <a:xfrm>
            <a:off x="403225" y="2062163"/>
            <a:ext cx="84963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Скачать и поставить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3.7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2.7.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Скачать и запустить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y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harm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Community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Попробовать добавить новый проект с виртуальным окружением.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командной строке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в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Linux,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без 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так и с ним.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Попробовать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попрограммировать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создать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питоновский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файл с </a:t>
            </a: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парой </a:t>
            </a:r>
            <a:r>
              <a:rPr lang="ru-RU" alt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(например, сложить два числа и вывести их на экран). Для этого не нужно ничего знать, но такие действия проделать необходимо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Прочитать про систему управления версиями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GIT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0"/>
          <p:cNvSpPr txBox="1">
            <a:spLocks noChangeArrowheads="1"/>
          </p:cNvSpPr>
          <p:nvPr/>
        </p:nvSpPr>
        <p:spPr bwMode="auto">
          <a:xfrm>
            <a:off x="377825" y="1981200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повышение производительности разработчика и читаемости кода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Синтаксис ядра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минималистичен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В то же время стандартная библиотека включает большой объём полезных функций (из Википедии).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Определение</a:t>
            </a:r>
          </a:p>
        </p:txBody>
      </p:sp>
      <p:pic>
        <p:nvPicPr>
          <p:cNvPr id="12" name="Picture 8" descr="ÐÐ°ÑÑÐ¸Ð½ÐºÐ¸ Ð¿Ð¾ Ð·Ð°Ð¿ÑÐ¾ÑÑ ÐºÑÐ°ÑÐ¸Ð²ÑÐ¹ ÐºÐ¾Ð´ Ð½Ð°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08" y="3693375"/>
            <a:ext cx="3142783" cy="29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2" descr="ÐÐ°ÑÑÐ¸Ð½ÐºÐ¸ Ð¿Ð¾ Ð·Ð°Ð¿ÑÐ¾ÑÑ ÑÐ·ÑÐº Ñ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852738"/>
            <a:ext cx="11715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ÐÐ°ÑÑÐ¸Ð½ÐºÐ¸ Ð¿Ð¾ Ð·Ð°Ð¿ÑÐ¾ÑÑ C++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8213"/>
            <a:ext cx="6889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2178050"/>
            <a:ext cx="20542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 descr="ÐÐ°ÑÑÐ¸Ð½ÐºÐ¸ Ð¿Ð¾ Ð·Ð°Ð¿ÑÐ¾ÑÑ Ð°ÑÑÐµÐ¼Ð±Ð»ÐµÑ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71" y="4221088"/>
            <a:ext cx="1317349" cy="10604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ÐÐ°ÑÑÐ¸Ð½ÐºÐ¸ Ð¿Ð¾ Ð·Ð°Ð¿ÑÐ¾ÑÑ Ð¼Ð°ÑÐ¸Ð½Ð½ÑÐ¹ ÐºÐ¾Ð´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5" y="5795464"/>
            <a:ext cx="2514467" cy="983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916238" y="5422900"/>
            <a:ext cx="4895850" cy="12271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1" name="Rectangle 30"/>
          <p:cNvSpPr/>
          <p:nvPr/>
        </p:nvSpPr>
        <p:spPr>
          <a:xfrm>
            <a:off x="4140200" y="4208463"/>
            <a:ext cx="3671888" cy="2441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5222875" y="3071813"/>
            <a:ext cx="2589213" cy="1797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042988" y="1371600"/>
            <a:ext cx="67691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От машинного кода к языкам высокого уровня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 rot="18509124">
            <a:off x="4067175" y="4460876"/>
            <a:ext cx="3659187" cy="91916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Преимущества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 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377825" y="2193925"/>
            <a:ext cx="8496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Простота и понятность кода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Простота разработки и поддержки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Поддержка динамической типизации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Автоматическое управление памятью (в частности, сборка мусора)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Мощная стандартная библиотека («батарейки») и набор пакетов расширений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Мультиплатформенность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Мультипарадигменность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16025"/>
            <a:ext cx="8953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Недостатки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 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4" name="Text Box 10"/>
          <p:cNvSpPr txBox="1">
            <a:spLocks noChangeArrowheads="1"/>
          </p:cNvSpPr>
          <p:nvPr/>
        </p:nvSpPr>
        <p:spPr bwMode="auto">
          <a:xfrm>
            <a:off x="377825" y="2193925"/>
            <a:ext cx="8496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Низкая производительность</a:t>
            </a:r>
            <a:endParaRPr lang="en-US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Ограничение распараллеливания из-за GIL (Global Interpreter Lock)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Проблемы совместимости версий 2.x и 3.x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безопасности из-за открытости кода</a:t>
            </a: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63638"/>
            <a:ext cx="90805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Области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377825" y="2193925"/>
            <a:ext cx="8496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Прототипирование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создание 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POC (Proof of Concept)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Научные расчеты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пакеты </a:t>
            </a:r>
            <a:r>
              <a:rPr lang="en-US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NumPy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SciPy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Автоматизация тестирования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(Robot Framework)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Скрипты и 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cli (command line interface)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Веб-программирование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(Django)</a:t>
            </a:r>
          </a:p>
        </p:txBody>
      </p:sp>
      <p:pic>
        <p:nvPicPr>
          <p:cNvPr id="11269" name="Picture 2" descr="Django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514850"/>
            <a:ext cx="212725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Numpy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556125"/>
            <a:ext cx="20256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8" descr="ÐÐ°ÑÑÐ¸Ð½ÐºÐ¸ Ð¿Ð¾ Ð·Ð°Ð¿ÑÐ¾ÑÑ Sci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1906588" y="5367338"/>
            <a:ext cx="25447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2" name="Group 4"/>
          <p:cNvGrpSpPr>
            <a:grpSpLocks/>
          </p:cNvGrpSpPr>
          <p:nvPr/>
        </p:nvGrpSpPr>
        <p:grpSpPr bwMode="auto">
          <a:xfrm>
            <a:off x="5292725" y="5351463"/>
            <a:ext cx="2247900" cy="1298575"/>
            <a:chOff x="5324861" y="5466224"/>
            <a:chExt cx="2248327" cy="1374968"/>
          </a:xfrm>
        </p:grpSpPr>
        <p:pic>
          <p:nvPicPr>
            <p:cNvPr id="11273" name="Picture 4" descr="ÐÐ°ÑÑÐ¸Ð½ÐºÐ¸ Ð¿Ð¾ Ð·Ð°Ð¿ÑÐ¾ÑÑ robot framewo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949325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Инструментарий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2" name="Text Box 10"/>
          <p:cNvSpPr txBox="1">
            <a:spLocks noChangeArrowheads="1"/>
          </p:cNvSpPr>
          <p:nvPr/>
        </p:nvSpPr>
        <p:spPr bwMode="auto">
          <a:xfrm>
            <a:off x="428625" y="2636838"/>
            <a:ext cx="8496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Интерпретатор со стандартной библиотекой</a:t>
            </a:r>
            <a:r>
              <a:rPr lang="en-US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 (CPython)</a:t>
            </a:r>
            <a:endParaRPr lang="ru-RU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pip – система управления пакетами (начиная с версии Python 2.7.9 и Python 3.4, стандартная библиотека включает пакет pip по умолчанию)</a:t>
            </a:r>
            <a:endParaRPr lang="en-US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Среда разработки (</a:t>
            </a:r>
            <a:r>
              <a:rPr lang="en-US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IDE - Integrated Development Environment) – PyCharm Community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  <a:endParaRPr lang="en-US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22173" r="8273" b="12897"/>
          <a:stretch>
            <a:fillRect/>
          </a:stretch>
        </p:blipFill>
        <p:spPr bwMode="auto">
          <a:xfrm>
            <a:off x="3375025" y="1700213"/>
            <a:ext cx="216535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866775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PEP20 -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Дзен Питона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/>
            </a:r>
            <a:b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The Zen of Python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280988" y="1839913"/>
            <a:ext cx="86121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Красивое лучше, чем уродливое.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Явное лучше, чем неявное.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Простое лучше, чем сложное.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Сложное лучше, чем запутанное.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Плоское лучше, чем вложенное.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Разреженное лучше, чем плотное.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Читаемость имеет значение.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Особые случаи не настолько особые, чтобы нарушать правила.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практичность важнее безупречности.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Ошибки никогда не должны замалчиваться.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Если не замалчиваются явно.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Встретив двусмысленность, отбрось искушение угадать.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Хотя он поначалу может быть и не очевиден, если вы не голландец</a:t>
            </a: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[13]</a:t>
            </a: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Сейчас лучше, чем никогда.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Хотя никогда зачастую лучше, чем прямо сейчас.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Если реализацию сложно объяснить — идея плоха.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Если реализацию легко объяснить — идея, возможно, хороша.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Пространства имён — отличная вещь! Давайте будем делать их больше!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9255</TotalTime>
  <Words>2081</Words>
  <Application>Microsoft Office PowerPoint</Application>
  <PresentationFormat>On-screen Show (4:3)</PresentationFormat>
  <Paragraphs>270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Lucida Bright</vt:lpstr>
      <vt:lpstr>Times New Roman</vt:lpstr>
      <vt:lpstr>Verdana</vt:lpstr>
      <vt:lpstr>1_MeraNetworks</vt:lpstr>
      <vt:lpstr>MeraNetworks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Области применения</vt:lpstr>
      <vt:lpstr>Инструментарий</vt:lpstr>
      <vt:lpstr>PEP20 - Дзен Питона  (The Zen of Python)</vt:lpstr>
      <vt:lpstr>Как выполняется код</vt:lpstr>
      <vt:lpstr>Как выполняется код</vt:lpstr>
      <vt:lpstr>Как выполняется код</vt:lpstr>
      <vt:lpstr>Как выполняется код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virtualenvwrapper</vt:lpstr>
      <vt:lpstr>virtualenvwrapper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253</cp:revision>
  <dcterms:created xsi:type="dcterms:W3CDTF">2009-01-14T03:06:54Z</dcterms:created>
  <dcterms:modified xsi:type="dcterms:W3CDTF">2019-02-05T20:14:35Z</dcterms:modified>
</cp:coreProperties>
</file>