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8" r:id="rId6"/>
    <p:sldId id="269" r:id="rId7"/>
    <p:sldId id="262" r:id="rId8"/>
    <p:sldId id="264" r:id="rId9"/>
    <p:sldId id="265" r:id="rId10"/>
    <p:sldId id="270" r:id="rId11"/>
    <p:sldId id="266" r:id="rId12"/>
    <p:sldId id="271" r:id="rId13"/>
    <p:sldId id="273" r:id="rId14"/>
    <p:sldId id="275" r:id="rId15"/>
    <p:sldId id="274" r:id="rId16"/>
    <p:sldId id="276" r:id="rId17"/>
    <p:sldId id="279" r:id="rId18"/>
    <p:sldId id="277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5C533F7-E52D-497C-9E24-EDC3794930D3}" type="datetimeFigureOut">
              <a:rPr lang="hr-HR" smtClean="0"/>
              <a:t>16.3.2020.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3FAC-09B6-4C26-A569-2EE031A2E250}" type="slidenum">
              <a:rPr lang="hr-HR" smtClean="0"/>
              <a:t>‹#›</a:t>
            </a:fld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4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33F7-E52D-497C-9E24-EDC3794930D3}" type="datetimeFigureOut">
              <a:rPr lang="hr-HR" smtClean="0"/>
              <a:t>16.3.2020.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3FAC-09B6-4C26-A569-2EE031A2E2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065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33F7-E52D-497C-9E24-EDC3794930D3}" type="datetimeFigureOut">
              <a:rPr lang="hr-HR" smtClean="0"/>
              <a:t>16.3.2020.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3FAC-09B6-4C26-A569-2EE031A2E250}" type="slidenum">
              <a:rPr lang="hr-HR" smtClean="0"/>
              <a:t>‹#›</a:t>
            </a:fld>
            <a:endParaRPr lang="hr-H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2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33F7-E52D-497C-9E24-EDC3794930D3}" type="datetimeFigureOut">
              <a:rPr lang="hr-HR" smtClean="0"/>
              <a:t>16.3.2020.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3FAC-09B6-4C26-A569-2EE031A2E2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7398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33F7-E52D-497C-9E24-EDC3794930D3}" type="datetimeFigureOut">
              <a:rPr lang="hr-HR" smtClean="0"/>
              <a:t>16.3.2020.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3FAC-09B6-4C26-A569-2EE031A2E250}" type="slidenum">
              <a:rPr lang="hr-HR" smtClean="0"/>
              <a:t>‹#›</a:t>
            </a:fld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0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33F7-E52D-497C-9E24-EDC3794930D3}" type="datetimeFigureOut">
              <a:rPr lang="hr-HR" smtClean="0"/>
              <a:t>16.3.2020.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3FAC-09B6-4C26-A569-2EE031A2E2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944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33F7-E52D-497C-9E24-EDC3794930D3}" type="datetimeFigureOut">
              <a:rPr lang="hr-HR" smtClean="0"/>
              <a:t>16.3.2020.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3FAC-09B6-4C26-A569-2EE031A2E2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7449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33F7-E52D-497C-9E24-EDC3794930D3}" type="datetimeFigureOut">
              <a:rPr lang="hr-HR" smtClean="0"/>
              <a:t>16.3.2020.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3FAC-09B6-4C26-A569-2EE031A2E2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1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33F7-E52D-497C-9E24-EDC3794930D3}" type="datetimeFigureOut">
              <a:rPr lang="hr-HR" smtClean="0"/>
              <a:t>16.3.2020.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3FAC-09B6-4C26-A569-2EE031A2E2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828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33F7-E52D-497C-9E24-EDC3794930D3}" type="datetimeFigureOut">
              <a:rPr lang="hr-HR" smtClean="0"/>
              <a:t>16.3.2020.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3FAC-09B6-4C26-A569-2EE031A2E2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003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33F7-E52D-497C-9E24-EDC3794930D3}" type="datetimeFigureOut">
              <a:rPr lang="hr-HR" smtClean="0"/>
              <a:t>16.3.2020.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3FAC-09B6-4C26-A569-2EE031A2E250}" type="slidenum">
              <a:rPr lang="hr-HR" smtClean="0"/>
              <a:t>‹#›</a:t>
            </a:fld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9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5C533F7-E52D-497C-9E24-EDC3794930D3}" type="datetimeFigureOut">
              <a:rPr lang="hr-HR" smtClean="0"/>
              <a:t>16.3.2020.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233FAC-09B6-4C26-A569-2EE031A2E250}" type="slidenum">
              <a:rPr lang="hr-HR" smtClean="0"/>
              <a:t>‹#›</a:t>
            </a:fld>
            <a:endParaRPr lang="hr-H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7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2544834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inf.ed.ac.uk/rbf/CVonline/LOCAL_COPIES/MANDUCHI1/Bilateral_Filtering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27849862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39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fif"/><Relationship Id="rId2" Type="http://schemas.openxmlformats.org/officeDocument/2006/relationships/image" Target="../media/image41.jf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2377-23E3-4E22-BD09-5EAA4A4F2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hr-HR" dirty="0"/>
              <a:t>Algoritmi zaglađivanje slika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62B37-7CF8-4104-95AE-EF641B44D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hr-HR" dirty="0"/>
              <a:t>Anto Tufeković</a:t>
            </a:r>
          </a:p>
        </p:txBody>
      </p:sp>
      <p:pic>
        <p:nvPicPr>
          <p:cNvPr id="5" name="Picture 4" descr="A picture containing indoor, building, metal, window&#10;&#10;Description automatically generated">
            <a:extLst>
              <a:ext uri="{FF2B5EF4-FFF2-40B4-BE49-F238E27FC236}">
                <a16:creationId xmlns:a16="http://schemas.microsoft.com/office/drawing/2014/main" id="{531B3C8D-2C6B-4E2B-864E-EBF7D890B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2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A51831-F0BC-4F2B-BD5A-63A8E79B5D9C}"/>
              </a:ext>
            </a:extLst>
          </p:cNvPr>
          <p:cNvSpPr/>
          <p:nvPr/>
        </p:nvSpPr>
        <p:spPr>
          <a:xfrm>
            <a:off x="5253568" y="3455470"/>
            <a:ext cx="1824565" cy="1514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F7BF2-91BB-4F3B-B2C1-5DF24106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efekt filtra</a:t>
            </a:r>
          </a:p>
        </p:txBody>
      </p:sp>
      <p:pic>
        <p:nvPicPr>
          <p:cNvPr id="9" name="Picture 8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76C132DE-3898-43BD-9C36-67EC603B7B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01" y="1888066"/>
            <a:ext cx="1514465" cy="15144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80D2B5-F7A4-4D9B-A4D0-62A760602B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3037" y="1888065"/>
            <a:ext cx="1514465" cy="151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9D2EB0-C782-4B87-AF09-E88916427B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01" y="3455470"/>
            <a:ext cx="1514464" cy="1514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793C88-4A68-4E5A-A0CD-4EA0509CEE9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3037" y="3455470"/>
            <a:ext cx="1514464" cy="151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8CBACB-7E29-4A64-9430-AB188433F2D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02" y="5022873"/>
            <a:ext cx="1514463" cy="15144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443C51-8A0B-4235-9828-62FD7CC8D0E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3036" y="5022872"/>
            <a:ext cx="1514463" cy="151446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59521F-6F2D-4A85-B2FB-38CA990CD437}"/>
              </a:ext>
            </a:extLst>
          </p:cNvPr>
          <p:cNvSpPr txBox="1"/>
          <p:nvPr/>
        </p:nvSpPr>
        <p:spPr>
          <a:xfrm>
            <a:off x="5253568" y="3889536"/>
            <a:ext cx="168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Nakon 3x3 filtra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45CEF-30E9-4A8E-9236-34B4E8FF2080}"/>
              </a:ext>
            </a:extLst>
          </p:cNvPr>
          <p:cNvSpPr txBox="1"/>
          <p:nvPr/>
        </p:nvSpPr>
        <p:spPr>
          <a:xfrm>
            <a:off x="1461036" y="2460631"/>
            <a:ext cx="18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Jednolik šum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2AB49-EB65-4477-96F6-A640CF1B1A59}"/>
              </a:ext>
            </a:extLst>
          </p:cNvPr>
          <p:cNvSpPr txBox="1"/>
          <p:nvPr/>
        </p:nvSpPr>
        <p:spPr>
          <a:xfrm>
            <a:off x="1461036" y="4028035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Gaussov šum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14EC86-0457-40D0-BDD5-30742047185A}"/>
              </a:ext>
            </a:extLst>
          </p:cNvPr>
          <p:cNvSpPr txBox="1"/>
          <p:nvPr/>
        </p:nvSpPr>
        <p:spPr>
          <a:xfrm>
            <a:off x="1461036" y="5595437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Šum soli i papra</a:t>
            </a:r>
          </a:p>
        </p:txBody>
      </p:sp>
    </p:spTree>
    <p:extLst>
      <p:ext uri="{BB962C8B-B14F-4D97-AF65-F5344CB8AC3E}">
        <p14:creationId xmlns:p14="http://schemas.microsoft.com/office/powerpoint/2010/main" val="247010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4579-EB06-4911-8CAD-93DF2E81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hr-HR" sz="4000"/>
              <a:t>Median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2E97-DC07-443B-B5DB-2398D071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1600" dirty="0"/>
              <a:t>Tip filtra koji djeluje jezgrom na drugačiji način: tijekom konvolucije jezgra prelazi preko piksela slike, gleda sve ostale piksele u području jezgre te odabire jednu postojeću nijansu koja je najbliža srednjoj vrijednosti svih piksela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1600" dirty="0"/>
              <a:t>a.k.a. Odabire median vrijednost od svih piksela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1600" dirty="0"/>
              <a:t>Zbog ovakvog načina rada filter je odličan za uklananje sol i papar šuma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223FA36-411F-49AA-97D0-8E443BDA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641147"/>
            <a:ext cx="6909577" cy="357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2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7BF2-91BB-4F3B-B2C1-5DF24106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efekt filtra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33FF7-3501-4555-B132-125E3E7B7B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" y="2212445"/>
            <a:ext cx="1216555" cy="121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BB6994-F9F4-424C-AFD0-72284A16A4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50912" y="3556613"/>
            <a:ext cx="3962648" cy="2947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7F3053-72F8-447C-94B3-5082658F979C}"/>
              </a:ext>
            </a:extLst>
          </p:cNvPr>
          <p:cNvSpPr txBox="1"/>
          <p:nvPr/>
        </p:nvSpPr>
        <p:spPr>
          <a:xfrm>
            <a:off x="2167467" y="2212445"/>
            <a:ext cx="23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50x50 slika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4F192-AB37-4E7E-905D-B42F92EDA4D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84235" y="2218238"/>
            <a:ext cx="1204969" cy="1204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3326C-9440-444D-BA23-CBC727F4E3D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3061" y="3566086"/>
            <a:ext cx="3953409" cy="2928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C9880-7E67-471C-B0AA-EB775C0DDE78}"/>
              </a:ext>
            </a:extLst>
          </p:cNvPr>
          <p:cNvSpPr txBox="1"/>
          <p:nvPr/>
        </p:nvSpPr>
        <p:spPr>
          <a:xfrm>
            <a:off x="8494997" y="2212445"/>
            <a:ext cx="231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50x50 slika nakon 5x5 filtra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A0140-DF33-467C-8CB7-2DEE04F3452B}"/>
              </a:ext>
            </a:extLst>
          </p:cNvPr>
          <p:cNvSpPr txBox="1"/>
          <p:nvPr/>
        </p:nvSpPr>
        <p:spPr>
          <a:xfrm>
            <a:off x="5147733" y="3835400"/>
            <a:ext cx="172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Gubitak oštrine u prijelazima, ali nema općenito gubitka informacija</a:t>
            </a:r>
          </a:p>
        </p:txBody>
      </p:sp>
    </p:spTree>
    <p:extLst>
      <p:ext uri="{BB962C8B-B14F-4D97-AF65-F5344CB8AC3E}">
        <p14:creationId xmlns:p14="http://schemas.microsoft.com/office/powerpoint/2010/main" val="240564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A51831-F0BC-4F2B-BD5A-63A8E79B5D9C}"/>
              </a:ext>
            </a:extLst>
          </p:cNvPr>
          <p:cNvSpPr/>
          <p:nvPr/>
        </p:nvSpPr>
        <p:spPr>
          <a:xfrm>
            <a:off x="5253568" y="3455470"/>
            <a:ext cx="1824565" cy="1514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F7BF2-91BB-4F3B-B2C1-5DF24106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efekt filtra</a:t>
            </a:r>
          </a:p>
        </p:txBody>
      </p:sp>
      <p:pic>
        <p:nvPicPr>
          <p:cNvPr id="9" name="Picture 8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76C132DE-3898-43BD-9C36-67EC603B7B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01" y="1888066"/>
            <a:ext cx="1514465" cy="15144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80D2B5-F7A4-4D9B-A4D0-62A760602B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3037" y="1888065"/>
            <a:ext cx="1514465" cy="151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9D2EB0-C782-4B87-AF09-E88916427B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01" y="3455470"/>
            <a:ext cx="1514464" cy="1514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793C88-4A68-4E5A-A0CD-4EA0509CEE9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3037" y="3455470"/>
            <a:ext cx="1514464" cy="151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8CBACB-7E29-4A64-9430-AB188433F2D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02" y="5022873"/>
            <a:ext cx="1514463" cy="15144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443C51-8A0B-4235-9828-62FD7CC8D0E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3036" y="5022872"/>
            <a:ext cx="1514463" cy="151446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59521F-6F2D-4A85-B2FB-38CA990CD437}"/>
              </a:ext>
            </a:extLst>
          </p:cNvPr>
          <p:cNvSpPr txBox="1"/>
          <p:nvPr/>
        </p:nvSpPr>
        <p:spPr>
          <a:xfrm>
            <a:off x="5253568" y="3889536"/>
            <a:ext cx="168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Nakon 3x3 filtra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45CEF-30E9-4A8E-9236-34B4E8FF2080}"/>
              </a:ext>
            </a:extLst>
          </p:cNvPr>
          <p:cNvSpPr txBox="1"/>
          <p:nvPr/>
        </p:nvSpPr>
        <p:spPr>
          <a:xfrm>
            <a:off x="1461036" y="2460631"/>
            <a:ext cx="18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Jednolik šum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2AB49-EB65-4477-96F6-A640CF1B1A59}"/>
              </a:ext>
            </a:extLst>
          </p:cNvPr>
          <p:cNvSpPr txBox="1"/>
          <p:nvPr/>
        </p:nvSpPr>
        <p:spPr>
          <a:xfrm>
            <a:off x="1461036" y="4028035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Gaussov šum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14EC86-0457-40D0-BDD5-30742047185A}"/>
              </a:ext>
            </a:extLst>
          </p:cNvPr>
          <p:cNvSpPr txBox="1"/>
          <p:nvPr/>
        </p:nvSpPr>
        <p:spPr>
          <a:xfrm>
            <a:off x="1461036" y="5595437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Šum soli i papra</a:t>
            </a:r>
          </a:p>
        </p:txBody>
      </p:sp>
    </p:spTree>
    <p:extLst>
      <p:ext uri="{BB962C8B-B14F-4D97-AF65-F5344CB8AC3E}">
        <p14:creationId xmlns:p14="http://schemas.microsoft.com/office/powerpoint/2010/main" val="416952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9E1CD-1BA6-42C9-92A2-8761BCD3D2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20" y="1279235"/>
            <a:ext cx="7144159" cy="37259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3927F9-EF0C-42FF-A8CB-D7CC9A013EFA}"/>
              </a:ext>
            </a:extLst>
          </p:cNvPr>
          <p:cNvSpPr txBox="1"/>
          <p:nvPr/>
        </p:nvSpPr>
        <p:spPr>
          <a:xfrm>
            <a:off x="306404" y="5934670"/>
            <a:ext cx="11579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By The original uploader was Anton at German Wikipedia. - Originally from de.wikipedia; description page is/was here., CC BY 2.5, </a:t>
            </a:r>
            <a:r>
              <a:rPr lang="hr-HR" u="sng" dirty="0">
                <a:hlinkClick r:id="rId3"/>
              </a:rPr>
              <a:t>https://commons.wikimedia.org/w/index.php?curid=2544834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8527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6D1CB-7432-4061-8621-E0C2011C9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79" y="4558045"/>
            <a:ext cx="7478169" cy="1714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46A93-973D-49F7-9A15-B60D48A0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Bilateral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DF62F-86D2-481A-9279-F9CD54A8B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8120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Tip filtra sličan medianu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U algoritmu se pronalaze rubovi pa se van rubova obavlja zaglađivanje, dok rubovi ostaju netaknuti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Na taj način očuva rubove te time i informacije u slici dok prisutan šum izgladi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Na slici: desno je nefiltrirana slika, u sredini je kako jezgra djeluje nad jednim pikselom dok desno je do kraja filtrirana slika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E651C-60F9-4B56-BED3-20BF9EFCCCDD}"/>
              </a:ext>
            </a:extLst>
          </p:cNvPr>
          <p:cNvSpPr txBox="1"/>
          <p:nvPr/>
        </p:nvSpPr>
        <p:spPr>
          <a:xfrm>
            <a:off x="1341966" y="6408250"/>
            <a:ext cx="950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hlinkClick r:id="rId3"/>
              </a:rPr>
              <a:t>http://homepages.inf.ed.ac.uk/rbf/CVonline/LOCAL_COPIES/MANDUCHI1/Bilateral_Filtering.htm</a:t>
            </a:r>
            <a:r>
              <a:rPr lang="hr-HR" dirty="0">
                <a:hlinkClick r:id="rId3"/>
              </a:rPr>
              <a:t>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076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ACED01-7672-4854-B305-014C42EE22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94" y="113564"/>
            <a:ext cx="7734211" cy="51384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58C482-494A-498F-97DF-2F7810F2D0F2}"/>
              </a:ext>
            </a:extLst>
          </p:cNvPr>
          <p:cNvSpPr txBox="1"/>
          <p:nvPr/>
        </p:nvSpPr>
        <p:spPr>
          <a:xfrm>
            <a:off x="604786" y="5948413"/>
            <a:ext cx="1098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By U.S. National Park Service / Phrood - http://commons.wikimedia.org/wiki/File:MinaretLake.jpg, Public Domain, </a:t>
            </a:r>
            <a:r>
              <a:rPr lang="hr-HR" u="sng">
                <a:hlinkClick r:id="rId3"/>
              </a:rPr>
              <a:t>https://commons.wikimedia.org/w/index.php?curid=27849862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255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7BF2-91BB-4F3B-B2C1-5DF24106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efekt filtra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33FF7-3501-4555-B132-125E3E7B7B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" y="2212445"/>
            <a:ext cx="1216555" cy="121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BB6994-F9F4-424C-AFD0-72284A16A4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50912" y="3556613"/>
            <a:ext cx="3962648" cy="2947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7F3053-72F8-447C-94B3-5082658F979C}"/>
              </a:ext>
            </a:extLst>
          </p:cNvPr>
          <p:cNvSpPr txBox="1"/>
          <p:nvPr/>
        </p:nvSpPr>
        <p:spPr>
          <a:xfrm>
            <a:off x="2167467" y="2212445"/>
            <a:ext cx="23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50x50 slika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4F192-AB37-4E7E-905D-B42F92EDA4D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84235" y="2218238"/>
            <a:ext cx="1204969" cy="1204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3326C-9440-444D-BA23-CBC727F4E3D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2298" y="3566086"/>
            <a:ext cx="3934935" cy="2928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C9880-7E67-471C-B0AA-EB775C0DDE78}"/>
              </a:ext>
            </a:extLst>
          </p:cNvPr>
          <p:cNvSpPr txBox="1"/>
          <p:nvPr/>
        </p:nvSpPr>
        <p:spPr>
          <a:xfrm>
            <a:off x="8494997" y="2212445"/>
            <a:ext cx="231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50x50 slika nakon 5x5 filtra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A0140-DF33-467C-8CB7-2DEE04F3452B}"/>
              </a:ext>
            </a:extLst>
          </p:cNvPr>
          <p:cNvSpPr txBox="1"/>
          <p:nvPr/>
        </p:nvSpPr>
        <p:spPr>
          <a:xfrm>
            <a:off x="5147733" y="3835400"/>
            <a:ext cx="172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Bilateralni filter nema uopće utjecaja na slike bez varijacija intenziteta unutar rubova</a:t>
            </a:r>
          </a:p>
        </p:txBody>
      </p:sp>
    </p:spTree>
    <p:extLst>
      <p:ext uri="{BB962C8B-B14F-4D97-AF65-F5344CB8AC3E}">
        <p14:creationId xmlns:p14="http://schemas.microsoft.com/office/powerpoint/2010/main" val="340129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A51831-F0BC-4F2B-BD5A-63A8E79B5D9C}"/>
              </a:ext>
            </a:extLst>
          </p:cNvPr>
          <p:cNvSpPr/>
          <p:nvPr/>
        </p:nvSpPr>
        <p:spPr>
          <a:xfrm>
            <a:off x="5253568" y="3455470"/>
            <a:ext cx="1824565" cy="1514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F7BF2-91BB-4F3B-B2C1-5DF24106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efekt filtra</a:t>
            </a:r>
          </a:p>
        </p:txBody>
      </p:sp>
      <p:pic>
        <p:nvPicPr>
          <p:cNvPr id="9" name="Picture 8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76C132DE-3898-43BD-9C36-67EC603B7B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01" y="1888066"/>
            <a:ext cx="1514465" cy="15144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80D2B5-F7A4-4D9B-A4D0-62A760602B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3037" y="1888065"/>
            <a:ext cx="1514465" cy="151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9D2EB0-C782-4B87-AF09-E88916427B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01" y="3455470"/>
            <a:ext cx="1514464" cy="1514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793C88-4A68-4E5A-A0CD-4EA0509CEE9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3037" y="3455470"/>
            <a:ext cx="1514464" cy="151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8CBACB-7E29-4A64-9430-AB188433F2D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02" y="5022873"/>
            <a:ext cx="1514463" cy="15144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443C51-8A0B-4235-9828-62FD7CC8D0E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3036" y="5022872"/>
            <a:ext cx="1514463" cy="151446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59521F-6F2D-4A85-B2FB-38CA990CD437}"/>
              </a:ext>
            </a:extLst>
          </p:cNvPr>
          <p:cNvSpPr txBox="1"/>
          <p:nvPr/>
        </p:nvSpPr>
        <p:spPr>
          <a:xfrm>
            <a:off x="5253568" y="3889536"/>
            <a:ext cx="168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Nakon 5x5 filtra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45CEF-30E9-4A8E-9236-34B4E8FF2080}"/>
              </a:ext>
            </a:extLst>
          </p:cNvPr>
          <p:cNvSpPr txBox="1"/>
          <p:nvPr/>
        </p:nvSpPr>
        <p:spPr>
          <a:xfrm>
            <a:off x="1461036" y="2460631"/>
            <a:ext cx="18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Jednolik šum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2AB49-EB65-4477-96F6-A640CF1B1A59}"/>
              </a:ext>
            </a:extLst>
          </p:cNvPr>
          <p:cNvSpPr txBox="1"/>
          <p:nvPr/>
        </p:nvSpPr>
        <p:spPr>
          <a:xfrm>
            <a:off x="1461036" y="4028035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Gaussov šum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14EC86-0457-40D0-BDD5-30742047185A}"/>
              </a:ext>
            </a:extLst>
          </p:cNvPr>
          <p:cNvSpPr txBox="1"/>
          <p:nvPr/>
        </p:nvSpPr>
        <p:spPr>
          <a:xfrm>
            <a:off x="1461036" y="5595437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Šum soli i papra</a:t>
            </a:r>
          </a:p>
        </p:txBody>
      </p:sp>
    </p:spTree>
    <p:extLst>
      <p:ext uri="{BB962C8B-B14F-4D97-AF65-F5344CB8AC3E}">
        <p14:creationId xmlns:p14="http://schemas.microsoft.com/office/powerpoint/2010/main" val="924525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594B-E02E-46C1-BB66-2989C5DE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napozornosti</a:t>
            </a:r>
          </a:p>
        </p:txBody>
      </p:sp>
      <p:pic>
        <p:nvPicPr>
          <p:cNvPr id="4" name="Picture 3" descr="A picture containing indoor, sitting, table, monitor&#10;&#10;Description automatically generated">
            <a:extLst>
              <a:ext uri="{FF2B5EF4-FFF2-40B4-BE49-F238E27FC236}">
                <a16:creationId xmlns:a16="http://schemas.microsoft.com/office/drawing/2014/main" id="{CDA1A3CC-B611-46DD-965E-B0F4FBC49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6" y="2947468"/>
            <a:ext cx="2930061" cy="1929332"/>
          </a:xfrm>
          <a:prstGeom prst="rect">
            <a:avLst/>
          </a:prstGeom>
        </p:spPr>
      </p:pic>
      <p:pic>
        <p:nvPicPr>
          <p:cNvPr id="6" name="Picture 5" descr="A picture containing person, standing, holding, young&#10;&#10;Description automatically generated">
            <a:extLst>
              <a:ext uri="{FF2B5EF4-FFF2-40B4-BE49-F238E27FC236}">
                <a16:creationId xmlns:a16="http://schemas.microsoft.com/office/drawing/2014/main" id="{CA8F94B0-FE98-48F3-9E95-8391F1210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33" y="1873984"/>
            <a:ext cx="2717533" cy="4076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75E61-DF63-4182-A579-9C8B570FD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1533" y="2947467"/>
            <a:ext cx="2930060" cy="192933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CD27DFF-39F5-4D4E-A945-2077EA2F4365}"/>
              </a:ext>
            </a:extLst>
          </p:cNvPr>
          <p:cNvSpPr/>
          <p:nvPr/>
        </p:nvSpPr>
        <p:spPr>
          <a:xfrm>
            <a:off x="3460772" y="3608937"/>
            <a:ext cx="1126156" cy="606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67C1833-5C00-4BDA-88E1-8BF87A32534C}"/>
              </a:ext>
            </a:extLst>
          </p:cNvPr>
          <p:cNvSpPr/>
          <p:nvPr/>
        </p:nvSpPr>
        <p:spPr>
          <a:xfrm>
            <a:off x="7605071" y="3608937"/>
            <a:ext cx="1126156" cy="606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B7079-7C5C-48AB-A025-86743BDFB8FA}"/>
              </a:ext>
            </a:extLst>
          </p:cNvPr>
          <p:cNvSpPr txBox="1"/>
          <p:nvPr/>
        </p:nvSpPr>
        <p:spPr>
          <a:xfrm>
            <a:off x="5281193" y="3608937"/>
            <a:ext cx="9504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r-HR" dirty="0"/>
              <a:t>Median filter</a:t>
            </a:r>
          </a:p>
        </p:txBody>
      </p:sp>
    </p:spTree>
    <p:extLst>
      <p:ext uri="{BB962C8B-B14F-4D97-AF65-F5344CB8AC3E}">
        <p14:creationId xmlns:p14="http://schemas.microsoft.com/office/powerpoint/2010/main" val="285264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3CB412B-1099-47DB-AA4F-37DB554AF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760176"/>
            <a:ext cx="6909577" cy="5337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9E378-753F-4C39-B00D-EFA7E1B7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hr-HR" sz="4000"/>
              <a:t>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7BEA-96A5-4CD5-8411-AC9BB55A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5486"/>
            <a:ext cx="3133580" cy="47211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1800" dirty="0"/>
              <a:t>Neki niz instrukcija koji je računalno izvediv za rješavanje problema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1800" dirty="0"/>
              <a:t>Algoritmi zaglađivanja slika se baziraju na dvodimenzionalnim matricama (slikama)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1800" dirty="0"/>
              <a:t>Kako algoritam prolazi kroz sliku, ono djeluje na njene piksele ovisno o vrijednostima okolnih piksela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Ovaj učinak se naziva konvolucija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1800" dirty="0"/>
              <a:t>Većina algoritama zaglađivanja slika na rubovima zanemaruje nepostojuće piksele (kernel crop)</a:t>
            </a:r>
          </a:p>
        </p:txBody>
      </p:sp>
    </p:spTree>
    <p:extLst>
      <p:ext uri="{BB962C8B-B14F-4D97-AF65-F5344CB8AC3E}">
        <p14:creationId xmlns:p14="http://schemas.microsoft.com/office/powerpoint/2010/main" val="195785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84B9-8F0E-4857-9439-F07F0F47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Average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4B34B-31D9-4605-BCBD-5B4527EB15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r-HR" dirty="0"/>
                  <a:t>Najjednostavniji tip konvolucijskog filtra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hr-HR" dirty="0"/>
                  <a:t>jezgru za npr. veličinu 3x3: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r-HR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r-HR" dirty="0"/>
                  <a:t>Što je veća jezgra, to je veće zamućenje te time se i smanjuje šum na slici ali i veći je gubitak informacija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4B34B-31D9-4605-BCBD-5B4527EB1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 r="-69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29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7BF2-91BB-4F3B-B2C1-5DF24106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efekt filtra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33FF7-3501-4555-B132-125E3E7B7B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" y="2212445"/>
            <a:ext cx="1216555" cy="121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BB6994-F9F4-424C-AFD0-72284A16A4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50912" y="3556613"/>
            <a:ext cx="3962648" cy="2947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7F3053-72F8-447C-94B3-5082658F979C}"/>
              </a:ext>
            </a:extLst>
          </p:cNvPr>
          <p:cNvSpPr txBox="1"/>
          <p:nvPr/>
        </p:nvSpPr>
        <p:spPr>
          <a:xfrm>
            <a:off x="2167467" y="2212445"/>
            <a:ext cx="23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50x50 slika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4F192-AB37-4E7E-905D-B42F92EDA4D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84235" y="2212445"/>
            <a:ext cx="1204969" cy="121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3326C-9440-444D-BA23-CBC727F4E3D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8442" y="3566086"/>
            <a:ext cx="3962648" cy="2928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C9880-7E67-471C-B0AA-EB775C0DDE78}"/>
              </a:ext>
            </a:extLst>
          </p:cNvPr>
          <p:cNvSpPr txBox="1"/>
          <p:nvPr/>
        </p:nvSpPr>
        <p:spPr>
          <a:xfrm>
            <a:off x="8494997" y="2212445"/>
            <a:ext cx="231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50x50 slika nakon 5x5 filtra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3C5F82-59E5-4768-8CCA-A87A59B8A9FB}"/>
                  </a:ext>
                </a:extLst>
              </p:cNvPr>
              <p:cNvSpPr txBox="1"/>
              <p:nvPr/>
            </p:nvSpPr>
            <p:spPr>
              <a:xfrm>
                <a:off x="8489204" y="640891"/>
                <a:ext cx="3166533" cy="138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3C5F82-59E5-4768-8CCA-A87A59B8A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204" y="640891"/>
                <a:ext cx="3166533" cy="13882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72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7BF2-91BB-4F3B-B2C1-5DF24106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efekt filtra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B6994-F9F4-424C-AFD0-72284A16A4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9927" y="2581777"/>
            <a:ext cx="5196198" cy="3921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7F3053-72F8-447C-94B3-5082658F979C}"/>
              </a:ext>
            </a:extLst>
          </p:cNvPr>
          <p:cNvSpPr txBox="1"/>
          <p:nvPr/>
        </p:nvSpPr>
        <p:spPr>
          <a:xfrm>
            <a:off x="2167467" y="2212445"/>
            <a:ext cx="23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500x500 slika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B3326C-9440-444D-BA23-CBC727F4E3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5390" y="2581778"/>
            <a:ext cx="5195987" cy="3912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C9880-7E67-471C-B0AA-EB775C0DDE78}"/>
              </a:ext>
            </a:extLst>
          </p:cNvPr>
          <p:cNvSpPr txBox="1"/>
          <p:nvPr/>
        </p:nvSpPr>
        <p:spPr>
          <a:xfrm>
            <a:off x="8494997" y="2212445"/>
            <a:ext cx="231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500x500 slika nakon 15x15 filtra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33FF7-3501-4555-B132-125E3E7B7B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0912" y="2212445"/>
            <a:ext cx="1216555" cy="121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94F192-AB37-4E7E-905D-B42F92EDA4D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84235" y="2218238"/>
            <a:ext cx="1204969" cy="1204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23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A51831-F0BC-4F2B-BD5A-63A8E79B5D9C}"/>
              </a:ext>
            </a:extLst>
          </p:cNvPr>
          <p:cNvSpPr/>
          <p:nvPr/>
        </p:nvSpPr>
        <p:spPr>
          <a:xfrm>
            <a:off x="5253568" y="3455470"/>
            <a:ext cx="1824565" cy="1514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F7BF2-91BB-4F3B-B2C1-5DF24106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efekt filtra</a:t>
            </a:r>
          </a:p>
        </p:txBody>
      </p:sp>
      <p:pic>
        <p:nvPicPr>
          <p:cNvPr id="9" name="Picture 8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76C132DE-3898-43BD-9C36-67EC603B7B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01" y="1888066"/>
            <a:ext cx="1514465" cy="15144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80D2B5-F7A4-4D9B-A4D0-62A760602B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037" y="1888065"/>
            <a:ext cx="1514465" cy="151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9D2EB0-C782-4B87-AF09-E88916427B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01" y="3455470"/>
            <a:ext cx="1514464" cy="1514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793C88-4A68-4E5A-A0CD-4EA0509CEE9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3037" y="3455470"/>
            <a:ext cx="1514464" cy="151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8CBACB-7E29-4A64-9430-AB188433F2D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02" y="5022873"/>
            <a:ext cx="1514463" cy="15144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443C51-8A0B-4235-9828-62FD7CC8D0E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3036" y="5022872"/>
            <a:ext cx="1514463" cy="151446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59521F-6F2D-4A85-B2FB-38CA990CD437}"/>
              </a:ext>
            </a:extLst>
          </p:cNvPr>
          <p:cNvSpPr txBox="1"/>
          <p:nvPr/>
        </p:nvSpPr>
        <p:spPr>
          <a:xfrm>
            <a:off x="5253568" y="3889536"/>
            <a:ext cx="168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Nakon 3x3 filtra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45CEF-30E9-4A8E-9236-34B4E8FF2080}"/>
              </a:ext>
            </a:extLst>
          </p:cNvPr>
          <p:cNvSpPr txBox="1"/>
          <p:nvPr/>
        </p:nvSpPr>
        <p:spPr>
          <a:xfrm>
            <a:off x="1461036" y="2460631"/>
            <a:ext cx="18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Jednolik šum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2AB49-EB65-4477-96F6-A640CF1B1A59}"/>
              </a:ext>
            </a:extLst>
          </p:cNvPr>
          <p:cNvSpPr txBox="1"/>
          <p:nvPr/>
        </p:nvSpPr>
        <p:spPr>
          <a:xfrm>
            <a:off x="1461036" y="4028035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Gaussov šum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14EC86-0457-40D0-BDD5-30742047185A}"/>
              </a:ext>
            </a:extLst>
          </p:cNvPr>
          <p:cNvSpPr txBox="1"/>
          <p:nvPr/>
        </p:nvSpPr>
        <p:spPr>
          <a:xfrm>
            <a:off x="1461036" y="5595437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Šum soli i papra</a:t>
            </a:r>
          </a:p>
        </p:txBody>
      </p:sp>
    </p:spTree>
    <p:extLst>
      <p:ext uri="{BB962C8B-B14F-4D97-AF65-F5344CB8AC3E}">
        <p14:creationId xmlns:p14="http://schemas.microsoft.com/office/powerpoint/2010/main" val="7814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3663-441C-4B03-8D00-829D7B6E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hr-HR" dirty="0"/>
              <a:t>Gaussov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F7B77-B354-4D37-9F3C-03D414AA3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078" y="2580977"/>
            <a:ext cx="4324322" cy="26810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2E4E5-E5BF-4B05-ADC6-BFF816663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3613" y="1854200"/>
                <a:ext cx="5680587" cy="44551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r-HR" dirty="0"/>
                  <a:t>Tip filtra čija se jezgra zasniva na Gaussovoj distribuciji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hr-HR" dirty="0"/>
                  <a:t>Npr. za jezgru oblika 5x5:</a:t>
                </a:r>
                <a:br>
                  <a:rPr lang="hr-HR" dirty="0"/>
                </a:br>
                <a:br>
                  <a:rPr lang="hr-HR" dirty="0"/>
                </a:b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r-HR" i="1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r-HR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r-HR" dirty="0"/>
                  <a:t>Isto vrijedi kao kod prethodnog filtra da veća jezgra dovodi do boljeg zaglađivanja ali se i gubi informacija sa slike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hr-HR" dirty="0"/>
                  <a:t>Zato što pikseli dalje od sredine imaju manji utjecaj, bolje djeluje za očuvanje rubova u slikama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2E4E5-E5BF-4B05-ADC6-BFF816663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3613" y="1854200"/>
                <a:ext cx="5680587" cy="4455160"/>
              </a:xfrm>
              <a:blipFill>
                <a:blip r:embed="rId3"/>
                <a:stretch>
                  <a:fillRect l="-2039" t="-1642" r="-10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44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7BF2-91BB-4F3B-B2C1-5DF24106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efekt filtra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33FF7-3501-4555-B132-125E3E7B7B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" y="2212445"/>
            <a:ext cx="1216555" cy="121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BB6994-F9F4-424C-AFD0-72284A16A4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50912" y="3556613"/>
            <a:ext cx="3962648" cy="2947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7F3053-72F8-447C-94B3-5082658F979C}"/>
              </a:ext>
            </a:extLst>
          </p:cNvPr>
          <p:cNvSpPr txBox="1"/>
          <p:nvPr/>
        </p:nvSpPr>
        <p:spPr>
          <a:xfrm>
            <a:off x="2167467" y="2212445"/>
            <a:ext cx="23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50x50 slika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4F192-AB37-4E7E-905D-B42F92EDA4D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84235" y="2218238"/>
            <a:ext cx="1204969" cy="1204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3326C-9440-444D-BA23-CBC727F4E3D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4628" y="3566086"/>
            <a:ext cx="3870276" cy="2928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C9880-7E67-471C-B0AA-EB775C0DDE78}"/>
              </a:ext>
            </a:extLst>
          </p:cNvPr>
          <p:cNvSpPr txBox="1"/>
          <p:nvPr/>
        </p:nvSpPr>
        <p:spPr>
          <a:xfrm>
            <a:off x="8494997" y="2212445"/>
            <a:ext cx="231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50x50 slika nakon 5x5 filtra</a:t>
            </a:r>
          </a:p>
        </p:txBody>
      </p:sp>
    </p:spTree>
    <p:extLst>
      <p:ext uri="{BB962C8B-B14F-4D97-AF65-F5344CB8AC3E}">
        <p14:creationId xmlns:p14="http://schemas.microsoft.com/office/powerpoint/2010/main" val="100860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27A6-2656-4840-95FA-6D56C8B8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Average i Gaussovog filtra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A79C1-D32B-4B6A-B07A-3E216C18E5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9921" y="2075359"/>
            <a:ext cx="1204969" cy="121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0296B4-71D0-4922-BEE3-CA7683AA08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128" y="3429000"/>
            <a:ext cx="3962648" cy="2928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8DC0E3-B00B-4CAE-8B4F-D3F3EB9426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5226" y="2084832"/>
            <a:ext cx="1204969" cy="1204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8CD21A-E970-4C6D-A713-14427CC13FE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5619" y="3432680"/>
            <a:ext cx="3870276" cy="2928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68764C-4633-4C97-9714-365C6D1719C5}"/>
              </a:ext>
            </a:extLst>
          </p:cNvPr>
          <p:cNvSpPr txBox="1"/>
          <p:nvPr/>
        </p:nvSpPr>
        <p:spPr>
          <a:xfrm>
            <a:off x="3558887" y="2806459"/>
            <a:ext cx="262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Prijelaz je linearan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644CD2-7D32-445D-9AD2-A0602BDF626D}"/>
              </a:ext>
            </a:extLst>
          </p:cNvPr>
          <p:cNvCxnSpPr>
            <a:cxnSpLocks/>
          </p:cNvCxnSpPr>
          <p:nvPr/>
        </p:nvCxnSpPr>
        <p:spPr>
          <a:xfrm flipH="1">
            <a:off x="3987801" y="3175791"/>
            <a:ext cx="601132" cy="15147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6AAA68-F4A2-4B2E-93BE-4A246C13A207}"/>
              </a:ext>
            </a:extLst>
          </p:cNvPr>
          <p:cNvSpPr txBox="1"/>
          <p:nvPr/>
        </p:nvSpPr>
        <p:spPr>
          <a:xfrm>
            <a:off x="9147227" y="2529460"/>
            <a:ext cx="262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Prijelaz je nelinearan i prati Gaussovu distribuciju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355990-3591-4C13-AF3F-6FF547BDD28E}"/>
              </a:ext>
            </a:extLst>
          </p:cNvPr>
          <p:cNvCxnSpPr>
            <a:cxnSpLocks/>
          </p:cNvCxnSpPr>
          <p:nvPr/>
        </p:nvCxnSpPr>
        <p:spPr>
          <a:xfrm flipH="1">
            <a:off x="10160000" y="3099591"/>
            <a:ext cx="299560" cy="1424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89B8BDB-FB92-4000-9340-09CC125D407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140588"/>
            <a:ext cx="1216555" cy="1216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013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547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Tw Cen MT</vt:lpstr>
      <vt:lpstr>Tw Cen MT Condensed</vt:lpstr>
      <vt:lpstr>Wingdings</vt:lpstr>
      <vt:lpstr>Wingdings 3</vt:lpstr>
      <vt:lpstr>Integral</vt:lpstr>
      <vt:lpstr>Algoritmi zaglađivanje slika</vt:lpstr>
      <vt:lpstr>Algoritam</vt:lpstr>
      <vt:lpstr>Average filter</vt:lpstr>
      <vt:lpstr>efekt filtra</vt:lpstr>
      <vt:lpstr>efekt filtra</vt:lpstr>
      <vt:lpstr>efekt filtra</vt:lpstr>
      <vt:lpstr>Gaussov filter</vt:lpstr>
      <vt:lpstr>efekt filtra</vt:lpstr>
      <vt:lpstr>Usporedba Average i Gaussovog filtra</vt:lpstr>
      <vt:lpstr>efekt filtra</vt:lpstr>
      <vt:lpstr>Median filter</vt:lpstr>
      <vt:lpstr>efekt filtra</vt:lpstr>
      <vt:lpstr>efekt filtra</vt:lpstr>
      <vt:lpstr>PowerPoint Presentation</vt:lpstr>
      <vt:lpstr>Bilateral filter</vt:lpstr>
      <vt:lpstr>PowerPoint Presentation</vt:lpstr>
      <vt:lpstr>efekt filtra</vt:lpstr>
      <vt:lpstr>efekt filtra</vt:lpstr>
      <vt:lpstr>Hvala napozornosti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zaglađivanje slika</dc:title>
  <dc:creator>Anto Tufeković</dc:creator>
  <cp:lastModifiedBy>Anto Tufeković</cp:lastModifiedBy>
  <cp:revision>19</cp:revision>
  <dcterms:created xsi:type="dcterms:W3CDTF">2020-03-16T13:08:59Z</dcterms:created>
  <dcterms:modified xsi:type="dcterms:W3CDTF">2020-03-16T14:16:27Z</dcterms:modified>
</cp:coreProperties>
</file>