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4" r:id="rId3"/>
    <p:sldId id="299" r:id="rId4"/>
    <p:sldId id="322" r:id="rId5"/>
    <p:sldId id="310" r:id="rId6"/>
    <p:sldId id="300" r:id="rId7"/>
    <p:sldId id="312" r:id="rId8"/>
    <p:sldId id="302" r:id="rId9"/>
    <p:sldId id="303" r:id="rId10"/>
    <p:sldId id="304" r:id="rId11"/>
    <p:sldId id="305" r:id="rId12"/>
    <p:sldId id="323" r:id="rId13"/>
    <p:sldId id="313" r:id="rId14"/>
    <p:sldId id="314" r:id="rId15"/>
    <p:sldId id="315" r:id="rId16"/>
    <p:sldId id="316" r:id="rId17"/>
    <p:sldId id="317" r:id="rId18"/>
    <p:sldId id="311" r:id="rId19"/>
    <p:sldId id="318" r:id="rId20"/>
    <p:sldId id="319" r:id="rId21"/>
    <p:sldId id="320" r:id="rId22"/>
    <p:sldId id="321" r:id="rId23"/>
    <p:sldId id="301" r:id="rId24"/>
    <p:sldId id="306" r:id="rId25"/>
    <p:sldId id="307" r:id="rId26"/>
    <p:sldId id="308" r:id="rId27"/>
    <p:sldId id="309" r:id="rId28"/>
    <p:sldId id="298" r:id="rId29"/>
    <p:sldId id="270" r:id="rId30"/>
    <p:sldId id="272" r:id="rId31"/>
  </p:sldIdLst>
  <p:sldSz cx="12192000" cy="6858000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255C0-DA7E-4ADA-B30F-E43844AFD795}" v="5" dt="2021-02-25T01:57:09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618255C0-DA7E-4ADA-B30F-E43844AFD795}"/>
    <pc:docChg chg="custSel addSld modSld sldOrd">
      <pc:chgData name="Hector Najera" userId="04fbcd51e4148ba7" providerId="LiveId" clId="{618255C0-DA7E-4ADA-B30F-E43844AFD795}" dt="2021-02-25T01:59:53.745" v="150" actId="114"/>
      <pc:docMkLst>
        <pc:docMk/>
      </pc:docMkLst>
      <pc:sldChg chg="modSp mod">
        <pc:chgData name="Hector Najera" userId="04fbcd51e4148ba7" providerId="LiveId" clId="{618255C0-DA7E-4ADA-B30F-E43844AFD795}" dt="2021-02-25T01:59:15.847" v="148" actId="20577"/>
        <pc:sldMkLst>
          <pc:docMk/>
          <pc:sldMk cId="0" sldId="284"/>
        </pc:sldMkLst>
        <pc:spChg chg="mod">
          <ac:chgData name="Hector Najera" userId="04fbcd51e4148ba7" providerId="LiveId" clId="{618255C0-DA7E-4ADA-B30F-E43844AFD795}" dt="2021-02-25T01:59:15.847" v="148" actId="20577"/>
          <ac:spMkLst>
            <pc:docMk/>
            <pc:sldMk cId="0" sldId="284"/>
            <ac:spMk id="2" creationId="{00000000-0000-0000-0000-000000000000}"/>
          </ac:spMkLst>
        </pc:spChg>
      </pc:sldChg>
      <pc:sldChg chg="modSp">
        <pc:chgData name="Hector Najera" userId="04fbcd51e4148ba7" providerId="LiveId" clId="{618255C0-DA7E-4ADA-B30F-E43844AFD795}" dt="2021-02-25T01:59:35.782" v="149" actId="113"/>
        <pc:sldMkLst>
          <pc:docMk/>
          <pc:sldMk cId="1112011071" sldId="299"/>
        </pc:sldMkLst>
        <pc:spChg chg="mod">
          <ac:chgData name="Hector Najera" userId="04fbcd51e4148ba7" providerId="LiveId" clId="{618255C0-DA7E-4ADA-B30F-E43844AFD795}" dt="2021-02-25T01:59:35.782" v="149" actId="113"/>
          <ac:spMkLst>
            <pc:docMk/>
            <pc:sldMk cId="1112011071" sldId="299"/>
            <ac:spMk id="3" creationId="{421A8BCE-4ACC-4D0A-9123-C759A841BA5B}"/>
          </ac:spMkLst>
        </pc:spChg>
      </pc:sldChg>
      <pc:sldChg chg="addSp modSp mod modAnim">
        <pc:chgData name="Hector Najera" userId="04fbcd51e4148ba7" providerId="LiveId" clId="{618255C0-DA7E-4ADA-B30F-E43844AFD795}" dt="2021-02-25T01:57:09.610" v="123"/>
        <pc:sldMkLst>
          <pc:docMk/>
          <pc:sldMk cId="2525483150" sldId="304"/>
        </pc:sldMkLst>
        <pc:picChg chg="add mod">
          <ac:chgData name="Hector Najera" userId="04fbcd51e4148ba7" providerId="LiveId" clId="{618255C0-DA7E-4ADA-B30F-E43844AFD795}" dt="2021-02-25T01:56:49.872" v="119" actId="1076"/>
          <ac:picMkLst>
            <pc:docMk/>
            <pc:sldMk cId="2525483150" sldId="304"/>
            <ac:picMk id="6" creationId="{889D8C2F-CF7D-4C6A-AE00-2AEDFD0CBC87}"/>
          </ac:picMkLst>
        </pc:picChg>
      </pc:sldChg>
      <pc:sldChg chg="modSp">
        <pc:chgData name="Hector Najera" userId="04fbcd51e4148ba7" providerId="LiveId" clId="{618255C0-DA7E-4ADA-B30F-E43844AFD795}" dt="2021-02-25T01:59:53.745" v="150" actId="114"/>
        <pc:sldMkLst>
          <pc:docMk/>
          <pc:sldMk cId="1693521038" sldId="310"/>
        </pc:sldMkLst>
        <pc:spChg chg="mod">
          <ac:chgData name="Hector Najera" userId="04fbcd51e4148ba7" providerId="LiveId" clId="{618255C0-DA7E-4ADA-B30F-E43844AFD795}" dt="2021-02-25T01:59:53.745" v="150" actId="114"/>
          <ac:spMkLst>
            <pc:docMk/>
            <pc:sldMk cId="1693521038" sldId="310"/>
            <ac:spMk id="3" creationId="{A8683EB2-F679-40D9-A13D-64818FF47497}"/>
          </ac:spMkLst>
        </pc:spChg>
      </pc:sldChg>
      <pc:sldChg chg="modSp mod">
        <pc:chgData name="Hector Najera" userId="04fbcd51e4148ba7" providerId="LiveId" clId="{618255C0-DA7E-4ADA-B30F-E43844AFD795}" dt="2021-02-25T01:55:56.018" v="112" actId="1076"/>
        <pc:sldMkLst>
          <pc:docMk/>
          <pc:sldMk cId="904321561" sldId="314"/>
        </pc:sldMkLst>
        <pc:spChg chg="mod">
          <ac:chgData name="Hector Najera" userId="04fbcd51e4148ba7" providerId="LiveId" clId="{618255C0-DA7E-4ADA-B30F-E43844AFD795}" dt="2021-02-25T01:55:56.018" v="112" actId="1076"/>
          <ac:spMkLst>
            <pc:docMk/>
            <pc:sldMk cId="904321561" sldId="314"/>
            <ac:spMk id="2" creationId="{39280F7B-E11E-42D6-8042-595E1ED4E292}"/>
          </ac:spMkLst>
        </pc:spChg>
      </pc:sldChg>
      <pc:sldChg chg="modSp new mod ord">
        <pc:chgData name="Hector Najera" userId="04fbcd51e4148ba7" providerId="LiveId" clId="{618255C0-DA7E-4ADA-B30F-E43844AFD795}" dt="2021-02-25T01:56:06.347" v="114"/>
        <pc:sldMkLst>
          <pc:docMk/>
          <pc:sldMk cId="585437298" sldId="323"/>
        </pc:sldMkLst>
        <pc:spChg chg="mod">
          <ac:chgData name="Hector Najera" userId="04fbcd51e4148ba7" providerId="LiveId" clId="{618255C0-DA7E-4ADA-B30F-E43844AFD795}" dt="2021-02-25T01:55:36.968" v="81" actId="1076"/>
          <ac:spMkLst>
            <pc:docMk/>
            <pc:sldMk cId="585437298" sldId="323"/>
            <ac:spMk id="2" creationId="{F797A37C-6A60-4398-B635-F0E08583B23B}"/>
          </ac:spMkLst>
        </pc:spChg>
        <pc:spChg chg="mod">
          <ac:chgData name="Hector Najera" userId="04fbcd51e4148ba7" providerId="LiveId" clId="{618255C0-DA7E-4ADA-B30F-E43844AFD795}" dt="2021-02-25T01:55:50.132" v="111" actId="20577"/>
          <ac:spMkLst>
            <pc:docMk/>
            <pc:sldMk cId="585437298" sldId="323"/>
            <ac:spMk id="3" creationId="{464FC4E3-F5BB-4CAB-BADD-9F7E1E2989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" y="2"/>
            <a:ext cx="12207255" cy="686658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4300487"/>
            <a:ext cx="8534400" cy="1338317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5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41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1374427"/>
            <a:ext cx="2743200" cy="475173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1374427"/>
            <a:ext cx="8026400" cy="475173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9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402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477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2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5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62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3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3" y="14351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66733" y="1435103"/>
            <a:ext cx="6815667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09603" y="2597155"/>
            <a:ext cx="4011084" cy="352901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4985124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11200" y="1553686"/>
            <a:ext cx="7315200" cy="3431438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00683" y="1553691"/>
            <a:ext cx="3658932" cy="317388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57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B83AC-891D-8147-800E-9455D2F3A257}" type="datetimeFigureOut">
              <a:rPr lang="es-ES" smtClean="0"/>
              <a:t>24/02/2021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62B8E-B4DF-6542-83AB-0C16BADF92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48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chuffman@unam.m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443" y="2355106"/>
            <a:ext cx="10528916" cy="1656446"/>
          </a:xfrm>
        </p:spPr>
        <p:txBody>
          <a:bodyPr>
            <a:normAutofit fontScale="90000"/>
          </a:bodyPr>
          <a:lstStyle/>
          <a:p>
            <a:r>
              <a:rPr lang="es-MX" sz="5400" dirty="0"/>
              <a:t>Marco conceptual del análisis bayesiano: credibilidad, modelos y parámetros</a:t>
            </a:r>
            <a:endParaRPr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3874655"/>
            <a:ext cx="6400800" cy="1752600"/>
          </a:xfrm>
        </p:spPr>
        <p:txBody>
          <a:bodyPr>
            <a:normAutofit fontScale="92500" lnSpcReduction="20000"/>
          </a:bodyPr>
          <a:lstStyle/>
          <a:p>
            <a:br>
              <a:rPr dirty="0"/>
            </a:br>
            <a:br>
              <a:rPr dirty="0"/>
            </a:br>
            <a:r>
              <a:rPr dirty="0"/>
              <a:t>Dr. </a:t>
            </a:r>
            <a:r>
              <a:rPr dirty="0" err="1"/>
              <a:t>Héctor</a:t>
            </a:r>
            <a:r>
              <a:rPr dirty="0"/>
              <a:t> </a:t>
            </a:r>
            <a:r>
              <a:rPr dirty="0" err="1"/>
              <a:t>Nájera</a:t>
            </a:r>
            <a:endParaRPr lang="es-MX" dirty="0"/>
          </a:p>
          <a:p>
            <a:r>
              <a:rPr dirty="0"/>
              <a:t>Dr. Curtis Huffman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169" y="6150019"/>
            <a:ext cx="2844800" cy="365125"/>
          </a:xfrm>
        </p:spPr>
        <p:txBody>
          <a:bodyPr/>
          <a:lstStyle/>
          <a:p>
            <a:r>
              <a:rPr lang="es-MX" dirty="0"/>
              <a:t>125</a:t>
            </a:r>
            <a:r>
              <a:rPr dirty="0"/>
              <a:t>/</a:t>
            </a:r>
            <a:r>
              <a:rPr lang="es-MX" dirty="0"/>
              <a:t>2</a:t>
            </a:r>
            <a:r>
              <a:rPr dirty="0"/>
              <a:t>/20</a:t>
            </a:r>
            <a:r>
              <a:rPr lang="es-MX" dirty="0"/>
              <a:t>21</a:t>
            </a:r>
            <a:endParaRPr dirty="0"/>
          </a:p>
        </p:txBody>
      </p:sp>
      <p:grpSp>
        <p:nvGrpSpPr>
          <p:cNvPr id="5" name="Grupo 4"/>
          <p:cNvGrpSpPr/>
          <p:nvPr/>
        </p:nvGrpSpPr>
        <p:grpSpPr>
          <a:xfrm>
            <a:off x="3626747" y="332284"/>
            <a:ext cx="3842080" cy="1223823"/>
            <a:chOff x="3116137" y="270503"/>
            <a:chExt cx="3842080" cy="1223823"/>
          </a:xfrm>
        </p:grpSpPr>
        <p:pic>
          <p:nvPicPr>
            <p:cNvPr id="6" name="Picture 14" descr="Resultado de imagen para economia unam"/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4751" y="270503"/>
              <a:ext cx="953466" cy="1124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6" descr="Resultado de imagen para posgrado una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detail="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120"/>
            <a:stretch/>
          </p:blipFill>
          <p:spPr bwMode="auto">
            <a:xfrm>
              <a:off x="3116137" y="270503"/>
              <a:ext cx="2769345" cy="1223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4" descr="Imagen relacion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80" y="5523318"/>
            <a:ext cx="1463040" cy="12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Raven - OSRS Wiki">
            <a:extLst>
              <a:ext uri="{FF2B5EF4-FFF2-40B4-BE49-F238E27FC236}">
                <a16:creationId xmlns:a16="http://schemas.microsoft.com/office/drawing/2014/main" id="{5C339483-3959-4C6E-B548-B1E3B3CE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27" y="2801438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Raven - OSRS Wiki">
            <a:extLst>
              <a:ext uri="{FF2B5EF4-FFF2-40B4-BE49-F238E27FC236}">
                <a16:creationId xmlns:a16="http://schemas.microsoft.com/office/drawing/2014/main" id="{AD1DFB52-9ADD-440E-8BEF-EC73850F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455" y="3121785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Raven - OSRS Wiki">
            <a:extLst>
              <a:ext uri="{FF2B5EF4-FFF2-40B4-BE49-F238E27FC236}">
                <a16:creationId xmlns:a16="http://schemas.microsoft.com/office/drawing/2014/main" id="{0894318E-4D6B-4EAA-9D2F-6BBF0DEA2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98" y="2632306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Raven - OSRS Wiki">
            <a:extLst>
              <a:ext uri="{FF2B5EF4-FFF2-40B4-BE49-F238E27FC236}">
                <a16:creationId xmlns:a16="http://schemas.microsoft.com/office/drawing/2014/main" id="{F4459B53-A764-44C4-A77C-69BB518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561" y="3438429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 descr="Raven - OSRS Wiki">
            <a:extLst>
              <a:ext uri="{FF2B5EF4-FFF2-40B4-BE49-F238E27FC236}">
                <a16:creationId xmlns:a16="http://schemas.microsoft.com/office/drawing/2014/main" id="{043DD48A-1B18-4B70-BBC4-FD1A77567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961" y="3590829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Raven - OSRS Wiki">
            <a:extLst>
              <a:ext uri="{FF2B5EF4-FFF2-40B4-BE49-F238E27FC236}">
                <a16:creationId xmlns:a16="http://schemas.microsoft.com/office/drawing/2014/main" id="{08E11D91-3077-4248-A0FC-B955B086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007" y="3388124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Raven - OSRS Wiki">
            <a:extLst>
              <a:ext uri="{FF2B5EF4-FFF2-40B4-BE49-F238E27FC236}">
                <a16:creationId xmlns:a16="http://schemas.microsoft.com/office/drawing/2014/main" id="{E025E4ED-B439-462C-B5B3-C5C4A47CF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37" y="3157863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Raven - OSRS Wiki">
            <a:extLst>
              <a:ext uri="{FF2B5EF4-FFF2-40B4-BE49-F238E27FC236}">
                <a16:creationId xmlns:a16="http://schemas.microsoft.com/office/drawing/2014/main" id="{C5E893CB-DA99-4FAF-92FE-D5918692D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69" y="3610587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Raven - OSRS Wiki">
            <a:extLst>
              <a:ext uri="{FF2B5EF4-FFF2-40B4-BE49-F238E27FC236}">
                <a16:creationId xmlns:a16="http://schemas.microsoft.com/office/drawing/2014/main" id="{7829DFEC-DC83-4151-A41D-ED47581D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872" y="3486500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Raven - OSRS Wiki">
            <a:extLst>
              <a:ext uri="{FF2B5EF4-FFF2-40B4-BE49-F238E27FC236}">
                <a16:creationId xmlns:a16="http://schemas.microsoft.com/office/drawing/2014/main" id="{8FEA77E3-37BC-4978-8688-C583435A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06" y="2969521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Raven - OSRS Wiki">
            <a:extLst>
              <a:ext uri="{FF2B5EF4-FFF2-40B4-BE49-F238E27FC236}">
                <a16:creationId xmlns:a16="http://schemas.microsoft.com/office/drawing/2014/main" id="{9A420922-7637-40A1-A3F8-8D1DDA39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641" y="2897795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Raven - OSRS Wiki">
            <a:extLst>
              <a:ext uri="{FF2B5EF4-FFF2-40B4-BE49-F238E27FC236}">
                <a16:creationId xmlns:a16="http://schemas.microsoft.com/office/drawing/2014/main" id="{100DDEB1-3887-4C44-9359-5C207C4E8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969" y="3218142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Raven - OSRS Wiki">
            <a:extLst>
              <a:ext uri="{FF2B5EF4-FFF2-40B4-BE49-F238E27FC236}">
                <a16:creationId xmlns:a16="http://schemas.microsoft.com/office/drawing/2014/main" id="{AF12E6E6-5A9A-43D0-A143-3C6EAF3D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212" y="2728663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D0AB83-502E-4B87-B3DE-45B6649D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Credibilidad, nueva y vieja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B34A2-130A-40CF-B96F-1E2DF817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5188522"/>
          </a:xfrm>
        </p:spPr>
        <p:txBody>
          <a:bodyPr>
            <a:normAutofit/>
          </a:bodyPr>
          <a:lstStyle/>
          <a:p>
            <a:r>
              <a:rPr lang="es-MX" dirty="0"/>
              <a:t>Por otro lado, una persona puede entrar al proceso prácticamente convencida de que los cuervos son blancos (</a:t>
            </a:r>
            <a:r>
              <a:rPr lang="es-MX" dirty="0" err="1"/>
              <a:t>strong</a:t>
            </a:r>
            <a:r>
              <a:rPr lang="es-MX" dirty="0"/>
              <a:t> prior), tanto que puede requerir una cantidad descomunal de datos para hacerla cambiar de opinión.</a:t>
            </a:r>
          </a:p>
          <a:p>
            <a:pPr marL="914377" lvl="2" indent="0">
              <a:buNone/>
            </a:pPr>
            <a:r>
              <a:rPr lang="es-MX" dirty="0"/>
              <a:t> </a:t>
            </a:r>
          </a:p>
        </p:txBody>
      </p:sp>
      <p:pic>
        <p:nvPicPr>
          <p:cNvPr id="31" name="Picture 2" descr="Raven - OSRS Wiki">
            <a:extLst>
              <a:ext uri="{FF2B5EF4-FFF2-40B4-BE49-F238E27FC236}">
                <a16:creationId xmlns:a16="http://schemas.microsoft.com/office/drawing/2014/main" id="{CB73869C-B3DF-4A35-84A0-79EF196EB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075" y="3534786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4B71FFF6-9E94-4F65-8A1C-BB5D6F43DA2F}"/>
              </a:ext>
            </a:extLst>
          </p:cNvPr>
          <p:cNvGrpSpPr/>
          <p:nvPr/>
        </p:nvGrpSpPr>
        <p:grpSpPr>
          <a:xfrm>
            <a:off x="2140846" y="4616383"/>
            <a:ext cx="7617342" cy="370811"/>
            <a:chOff x="2247378" y="3124936"/>
            <a:chExt cx="7617342" cy="370811"/>
          </a:xfrm>
        </p:grpSpPr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FFF8E59C-FCD2-4EA2-8BA3-C2F2C2430265}"/>
                </a:ext>
              </a:extLst>
            </p:cNvPr>
            <p:cNvSpPr txBox="1"/>
            <p:nvPr/>
          </p:nvSpPr>
          <p:spPr>
            <a:xfrm flipH="1">
              <a:off x="2247378" y="3124936"/>
              <a:ext cx="174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6F96575-F180-4513-AB36-24EDD86CB690}"/>
                </a:ext>
              </a:extLst>
            </p:cNvPr>
            <p:cNvSpPr txBox="1"/>
            <p:nvPr/>
          </p:nvSpPr>
          <p:spPr>
            <a:xfrm flipH="1">
              <a:off x="7424544" y="3126415"/>
              <a:ext cx="2440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posterior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9F06DD2-353F-4159-9B67-7CE7926289F9}"/>
                </a:ext>
              </a:extLst>
            </p:cNvPr>
            <p:cNvSpPr txBox="1"/>
            <p:nvPr/>
          </p:nvSpPr>
          <p:spPr>
            <a:xfrm flipH="1">
              <a:off x="5434539" y="3126415"/>
              <a:ext cx="79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data</a:t>
              </a:r>
            </a:p>
          </p:txBody>
        </p:sp>
        <p:cxnSp>
          <p:nvCxnSpPr>
            <p:cNvPr id="36" name="Conector recto de flecha 35">
              <a:extLst>
                <a:ext uri="{FF2B5EF4-FFF2-40B4-BE49-F238E27FC236}">
                  <a16:creationId xmlns:a16="http://schemas.microsoft.com/office/drawing/2014/main" id="{FA3816D5-9EFC-495C-A67E-F3CA05EBFB8C}"/>
                </a:ext>
              </a:extLst>
            </p:cNvPr>
            <p:cNvCxnSpPr/>
            <p:nvPr/>
          </p:nvCxnSpPr>
          <p:spPr>
            <a:xfrm>
              <a:off x="4190260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F1E51A4A-74D4-411B-AF05-A8703438A5D5}"/>
                </a:ext>
              </a:extLst>
            </p:cNvPr>
            <p:cNvCxnSpPr/>
            <p:nvPr/>
          </p:nvCxnSpPr>
          <p:spPr>
            <a:xfrm>
              <a:off x="6295748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51415A0-609A-420B-8C37-5FF742948768}"/>
              </a:ext>
            </a:extLst>
          </p:cNvPr>
          <p:cNvSpPr txBox="1"/>
          <p:nvPr/>
        </p:nvSpPr>
        <p:spPr>
          <a:xfrm>
            <a:off x="2626682" y="4248530"/>
            <a:ext cx="84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.05:95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94FEB13-822E-41A2-84CF-F315902B9E73}"/>
              </a:ext>
            </a:extLst>
          </p:cNvPr>
          <p:cNvSpPr txBox="1"/>
          <p:nvPr/>
        </p:nvSpPr>
        <p:spPr>
          <a:xfrm>
            <a:off x="7906551" y="4247051"/>
            <a:ext cx="84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20:80</a:t>
            </a:r>
          </a:p>
        </p:txBody>
      </p:sp>
      <p:pic>
        <p:nvPicPr>
          <p:cNvPr id="40" name="Picture 2" descr="Raven - OSRS Wiki">
            <a:extLst>
              <a:ext uri="{FF2B5EF4-FFF2-40B4-BE49-F238E27FC236}">
                <a16:creationId xmlns:a16="http://schemas.microsoft.com/office/drawing/2014/main" id="{EE651E45-BB86-402E-BCF0-62DC18BF4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475" y="3687186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Raven - OSRS Wiki">
            <a:extLst>
              <a:ext uri="{FF2B5EF4-FFF2-40B4-BE49-F238E27FC236}">
                <a16:creationId xmlns:a16="http://schemas.microsoft.com/office/drawing/2014/main" id="{1DB6E382-1921-4FE6-ABFA-B4FD84B2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21" y="3484481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Raven - OSRS Wiki">
            <a:extLst>
              <a:ext uri="{FF2B5EF4-FFF2-40B4-BE49-F238E27FC236}">
                <a16:creationId xmlns:a16="http://schemas.microsoft.com/office/drawing/2014/main" id="{709CCEC4-3121-4A6B-A501-A1003A30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751" y="3254220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Raven - OSRS Wiki">
            <a:extLst>
              <a:ext uri="{FF2B5EF4-FFF2-40B4-BE49-F238E27FC236}">
                <a16:creationId xmlns:a16="http://schemas.microsoft.com/office/drawing/2014/main" id="{913A364F-3A45-4384-9799-48446228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83" y="3706944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Raven - OSRS Wiki">
            <a:extLst>
              <a:ext uri="{FF2B5EF4-FFF2-40B4-BE49-F238E27FC236}">
                <a16:creationId xmlns:a16="http://schemas.microsoft.com/office/drawing/2014/main" id="{38A6D968-B616-4C48-A16E-1FB26CC3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86" y="3582857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Raven - OSRS Wiki">
            <a:extLst>
              <a:ext uri="{FF2B5EF4-FFF2-40B4-BE49-F238E27FC236}">
                <a16:creationId xmlns:a16="http://schemas.microsoft.com/office/drawing/2014/main" id="{C9EADD6C-6064-4B43-9A02-E3D10F693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0" y="3065878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93F3ED7-7FA4-4EE2-9C61-624B67ED1C8F}"/>
              </a:ext>
            </a:extLst>
          </p:cNvPr>
          <p:cNvSpPr txBox="1"/>
          <p:nvPr/>
        </p:nvSpPr>
        <p:spPr>
          <a:xfrm rot="21384944">
            <a:off x="3575731" y="5730853"/>
            <a:ext cx="7243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¡Pareciera que una persona puede calcular la probabilidad que le de la gana!</a:t>
            </a:r>
          </a:p>
        </p:txBody>
      </p:sp>
      <p:pic>
        <p:nvPicPr>
          <p:cNvPr id="6" name="Picture 5" descr="A picture containing text, sign, clipart&#10;&#10;Description automatically generated">
            <a:extLst>
              <a:ext uri="{FF2B5EF4-FFF2-40B4-BE49-F238E27FC236}">
                <a16:creationId xmlns:a16="http://schemas.microsoft.com/office/drawing/2014/main" id="{889D8C2F-CF7D-4C6A-AE00-2AEDFD0C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429" y="2993539"/>
            <a:ext cx="45148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8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/>
      <p:bldP spid="3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266AC7-6B1C-4071-A536-4DA95E84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5055119"/>
          </a:xfrm>
        </p:spPr>
        <p:txBody>
          <a:bodyPr>
            <a:normAutofit/>
          </a:bodyPr>
          <a:lstStyle/>
          <a:p>
            <a:r>
              <a:rPr lang="es-MX" dirty="0"/>
              <a:t>¿Qué sentido tiene seguir hablando de probabilidad en estos términos en los que </a:t>
            </a:r>
            <a:r>
              <a:rPr lang="es-MX" b="1" dirty="0"/>
              <a:t>todo vale</a:t>
            </a:r>
            <a:r>
              <a:rPr lang="es-MX" dirty="0"/>
              <a:t>?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¿Cuál es la alternativa?, ¿es ésta mejor? (próxima clase: ¿Qué es esa cosa llamada probabilidad? Keynes, </a:t>
            </a:r>
            <a:r>
              <a:rPr lang="es-MX" dirty="0" err="1"/>
              <a:t>Kolmogorov</a:t>
            </a:r>
            <a:r>
              <a:rPr lang="es-MX" dirty="0"/>
              <a:t>, </a:t>
            </a:r>
            <a:r>
              <a:rPr lang="es-MX" dirty="0" err="1"/>
              <a:t>Savage</a:t>
            </a:r>
            <a:r>
              <a:rPr lang="es-MX" dirty="0"/>
              <a:t>-de </a:t>
            </a:r>
            <a:r>
              <a:rPr lang="es-MX" dirty="0" err="1"/>
              <a:t>Finetti</a:t>
            </a:r>
            <a:r>
              <a:rPr lang="es-MX" dirty="0"/>
              <a:t>)</a:t>
            </a:r>
          </a:p>
          <a:p>
            <a:r>
              <a:rPr lang="es-MX" dirty="0"/>
              <a:t>¿Qué dice </a:t>
            </a:r>
            <a:r>
              <a:rPr lang="es-MX" dirty="0" err="1"/>
              <a:t>Kruschke</a:t>
            </a:r>
            <a:r>
              <a:rPr lang="es-MX" dirty="0"/>
              <a:t> sobre este punto? </a:t>
            </a:r>
          </a:p>
          <a:p>
            <a:pPr lvl="1"/>
            <a:r>
              <a:rPr lang="en-US" dirty="0"/>
              <a:t>“The prior must </a:t>
            </a:r>
            <a:r>
              <a:rPr lang="en-US" b="1" dirty="0"/>
              <a:t>pass muster </a:t>
            </a:r>
            <a:r>
              <a:rPr lang="en-US" dirty="0"/>
              <a:t> (be of satisfactory quality) with the audience of the analysis, such as skeptical scientists.”</a:t>
            </a: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74880C3-6B64-4E49-AD75-F2A61EE7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</p:spPr>
        <p:txBody>
          <a:bodyPr/>
          <a:lstStyle/>
          <a:p>
            <a:r>
              <a:rPr lang="es-MX" dirty="0"/>
              <a:t>Credibilidad, nueva y vieja información</a:t>
            </a:r>
          </a:p>
        </p:txBody>
      </p:sp>
      <p:pic>
        <p:nvPicPr>
          <p:cNvPr id="6" name="Imagen 5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0DD213FC-1E25-4EED-8F29-02B5982CC0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85" b="8316"/>
          <a:stretch/>
        </p:blipFill>
        <p:spPr>
          <a:xfrm>
            <a:off x="4733132" y="2128101"/>
            <a:ext cx="2989383" cy="260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6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A37C-6A60-4398-B635-F0E08583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379" y="514336"/>
            <a:ext cx="8128000" cy="782098"/>
          </a:xfrm>
        </p:spPr>
        <p:txBody>
          <a:bodyPr/>
          <a:lstStyle/>
          <a:p>
            <a:r>
              <a:rPr lang="es-MX" dirty="0"/>
              <a:t>Antes de ir a la segunda idea fundamental…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C4E3-F5BB-4CAB-BADD-9F7E1E29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4400" dirty="0" err="1"/>
              <a:t>Kruschke</a:t>
            </a:r>
            <a:r>
              <a:rPr lang="es-MX" sz="4400" dirty="0"/>
              <a:t> nos recuerda que:</a:t>
            </a:r>
          </a:p>
          <a:p>
            <a:pPr marL="0" indent="0" algn="ctr">
              <a:buNone/>
            </a:pPr>
            <a:endParaRPr lang="es-MX" sz="4400" dirty="0"/>
          </a:p>
          <a:p>
            <a:pPr marL="0" indent="0" algn="ctr">
              <a:buNone/>
            </a:pPr>
            <a:r>
              <a:rPr lang="es-MX" sz="4400" dirty="0"/>
              <a:t>Los datos son ruidosos y la inferencia es problemática!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8543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AA64-1A19-4217-A9D9-4360B3C5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496581"/>
            <a:ext cx="8128000" cy="782098"/>
          </a:xfrm>
        </p:spPr>
        <p:txBody>
          <a:bodyPr/>
          <a:lstStyle/>
          <a:p>
            <a:r>
              <a:rPr lang="es-MX" dirty="0"/>
              <a:t>Los datos son ruidosos y la inferencia es problemática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A616-96B7-4A0D-A233-DDF9E1EF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5169763" cy="4525963"/>
          </a:xfrm>
        </p:spPr>
        <p:txBody>
          <a:bodyPr>
            <a:normAutofit/>
          </a:bodyPr>
          <a:lstStyle/>
          <a:p>
            <a:r>
              <a:rPr lang="es-MX" dirty="0"/>
              <a:t>Recuerden que: P(H</a:t>
            </a:r>
            <a:r>
              <a:rPr lang="en-US" dirty="0"/>
              <a:t>|D) </a:t>
            </a:r>
            <a:endParaRPr lang="en-GB" dirty="0"/>
          </a:p>
          <a:p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D </a:t>
            </a:r>
            <a:r>
              <a:rPr lang="en-GB" dirty="0" err="1"/>
              <a:t>tiene</a:t>
            </a:r>
            <a:r>
              <a:rPr lang="en-GB" dirty="0"/>
              <a:t> </a:t>
            </a:r>
            <a:r>
              <a:rPr lang="en-GB" dirty="0" err="1"/>
              <a:t>defectos</a:t>
            </a:r>
            <a:r>
              <a:rPr lang="en-GB" dirty="0"/>
              <a:t>? (Eran palomas –</a:t>
            </a:r>
            <a:r>
              <a:rPr lang="en-GB" dirty="0" err="1"/>
              <a:t>sistemático</a:t>
            </a:r>
            <a:r>
              <a:rPr lang="en-GB" dirty="0"/>
              <a:t>-, o el </a:t>
            </a:r>
            <a:r>
              <a:rPr lang="en-GB" dirty="0" err="1"/>
              <a:t>registro</a:t>
            </a:r>
            <a:r>
              <a:rPr lang="en-GB" dirty="0"/>
              <a:t> de los </a:t>
            </a:r>
            <a:r>
              <a:rPr lang="en-GB" dirty="0" err="1"/>
              <a:t>cuervos</a:t>
            </a:r>
            <a:r>
              <a:rPr lang="en-GB" dirty="0"/>
              <a:t> se </a:t>
            </a:r>
            <a:r>
              <a:rPr lang="en-GB" dirty="0" err="1"/>
              <a:t>corrompió</a:t>
            </a:r>
            <a:r>
              <a:rPr lang="en-GB" dirty="0"/>
              <a:t> –</a:t>
            </a:r>
            <a:r>
              <a:rPr lang="en-GB" dirty="0" err="1"/>
              <a:t>aleatorio</a:t>
            </a:r>
            <a:r>
              <a:rPr lang="en-GB" dirty="0"/>
              <a:t>-)</a:t>
            </a:r>
          </a:p>
          <a:p>
            <a:endParaRPr lang="en-GB" dirty="0"/>
          </a:p>
          <a:p>
            <a:r>
              <a:rPr lang="en-GB" dirty="0"/>
              <a:t>Las </a:t>
            </a:r>
            <a:r>
              <a:rPr lang="en-GB" dirty="0" err="1"/>
              <a:t>mediciones</a:t>
            </a:r>
            <a:r>
              <a:rPr lang="en-GB" dirty="0"/>
              <a:t> son </a:t>
            </a:r>
            <a:r>
              <a:rPr lang="en-GB" dirty="0" err="1"/>
              <a:t>imperfectas</a:t>
            </a:r>
            <a:r>
              <a:rPr lang="en-GB" dirty="0"/>
              <a:t> y la </a:t>
            </a:r>
            <a:r>
              <a:rPr lang="en-GB" dirty="0" err="1"/>
              <a:t>relación</a:t>
            </a:r>
            <a:r>
              <a:rPr lang="en-GB" dirty="0"/>
              <a:t> entre la causa y el </a:t>
            </a:r>
            <a:r>
              <a:rPr lang="en-GB" dirty="0" err="1"/>
              <a:t>efecto</a:t>
            </a:r>
            <a:r>
              <a:rPr lang="en-GB" dirty="0"/>
              <a:t> </a:t>
            </a:r>
            <a:r>
              <a:rPr lang="en-GB" dirty="0" err="1"/>
              <a:t>medido</a:t>
            </a:r>
            <a:r>
              <a:rPr lang="en-GB" dirty="0"/>
              <a:t>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llena</a:t>
            </a:r>
            <a:r>
              <a:rPr lang="en-GB" dirty="0"/>
              <a:t> de </a:t>
            </a:r>
            <a:r>
              <a:rPr lang="en-GB" dirty="0" err="1"/>
              <a:t>ruido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Debemos</a:t>
            </a:r>
            <a:r>
              <a:rPr lang="en-GB" dirty="0"/>
              <a:t> </a:t>
            </a:r>
            <a:r>
              <a:rPr lang="en-GB" dirty="0" err="1"/>
              <a:t>reubicar</a:t>
            </a:r>
            <a:r>
              <a:rPr lang="en-GB" dirty="0"/>
              <a:t> </a:t>
            </a:r>
            <a:r>
              <a:rPr lang="en-GB" dirty="0" err="1"/>
              <a:t>nuestra</a:t>
            </a:r>
            <a:r>
              <a:rPr lang="en-GB" dirty="0"/>
              <a:t> </a:t>
            </a:r>
            <a:r>
              <a:rPr lang="en-GB" dirty="0" err="1"/>
              <a:t>credibilidad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 context de </a:t>
            </a:r>
            <a:r>
              <a:rPr lang="en-GB" dirty="0" err="1"/>
              <a:t>variabilidad</a:t>
            </a:r>
            <a:r>
              <a:rPr lang="en-GB" dirty="0"/>
              <a:t> </a:t>
            </a:r>
            <a:r>
              <a:rPr lang="en-GB" dirty="0" err="1"/>
              <a:t>indeseable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15FAC690-FF9C-455B-B803-95CE9BDF3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498" y="1474214"/>
            <a:ext cx="5391902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0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0F7B-E11E-42D6-8042-595E1ED4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497138"/>
            <a:ext cx="8128000" cy="782098"/>
          </a:xfrm>
        </p:spPr>
        <p:txBody>
          <a:bodyPr/>
          <a:lstStyle/>
          <a:p>
            <a:r>
              <a:rPr lang="es-MX" dirty="0"/>
              <a:t>Los datos son ruidosos y la inferencia es problemática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88350-1156-4580-AC9A-2624CAF3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782098"/>
          </a:xfrm>
        </p:spPr>
        <p:txBody>
          <a:bodyPr/>
          <a:lstStyle/>
          <a:p>
            <a:r>
              <a:rPr lang="en-GB" dirty="0"/>
              <a:t>Los a </a:t>
            </a:r>
            <a:r>
              <a:rPr lang="en-GB" dirty="0" err="1"/>
              <a:t>prioris</a:t>
            </a:r>
            <a:r>
              <a:rPr lang="en-GB" dirty="0"/>
              <a:t> son una forma de </a:t>
            </a:r>
            <a:r>
              <a:rPr lang="en-GB" dirty="0" err="1"/>
              <a:t>incorporar</a:t>
            </a:r>
            <a:r>
              <a:rPr lang="en-GB" dirty="0"/>
              <a:t> </a:t>
            </a:r>
            <a:r>
              <a:rPr lang="en-GB" dirty="0" err="1"/>
              <a:t>dicha</a:t>
            </a:r>
            <a:r>
              <a:rPr lang="en-GB" dirty="0"/>
              <a:t> </a:t>
            </a:r>
            <a:r>
              <a:rPr lang="en-GB" dirty="0" err="1"/>
              <a:t>incertidumbre</a:t>
            </a:r>
            <a:r>
              <a:rPr lang="en-GB" dirty="0"/>
              <a:t> (e.g. The posterior probability of undesirable emails!)</a:t>
            </a:r>
          </a:p>
          <a:p>
            <a:endParaRPr lang="en-GB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FB49252-0400-4894-90B9-86A211B0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32" y="2475345"/>
            <a:ext cx="4277715" cy="362152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DB86F13-032A-40A2-937B-295CDD7122A1}"/>
              </a:ext>
            </a:extLst>
          </p:cNvPr>
          <p:cNvSpPr/>
          <p:nvPr/>
        </p:nvSpPr>
        <p:spPr>
          <a:xfrm>
            <a:off x="6276513" y="2706255"/>
            <a:ext cx="266330" cy="287250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F5FC6-162E-468F-9532-5962F637EF96}"/>
              </a:ext>
            </a:extLst>
          </p:cNvPr>
          <p:cNvCxnSpPr/>
          <p:nvPr/>
        </p:nvCxnSpPr>
        <p:spPr>
          <a:xfrm>
            <a:off x="6942338" y="4057095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26EAE04-0953-4390-9955-8D2EAF04EC74}"/>
              </a:ext>
            </a:extLst>
          </p:cNvPr>
          <p:cNvSpPr txBox="1"/>
          <p:nvPr/>
        </p:nvSpPr>
        <p:spPr>
          <a:xfrm>
            <a:off x="8256233" y="2894120"/>
            <a:ext cx="16157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Estos a </a:t>
            </a:r>
            <a:r>
              <a:rPr lang="es-MX" dirty="0" err="1"/>
              <a:t>prioris</a:t>
            </a:r>
            <a:r>
              <a:rPr lang="es-MX" dirty="0"/>
              <a:t> reflejan mucha incertidumbre (respecto a los datos o a la relación con el fenómeno)</a:t>
            </a:r>
          </a:p>
          <a:p>
            <a:endParaRPr lang="es-MX" dirty="0"/>
          </a:p>
          <a:p>
            <a:r>
              <a:rPr lang="es-MX" dirty="0"/>
              <a:t>El resto refleja cierta certidumbre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3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D694-6C6F-4322-A267-E8318E81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1578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3600" dirty="0"/>
              <a:t>Segunda idea: Posibilidades en forma de parámetro</a:t>
            </a:r>
            <a:endParaRPr lang="en-GB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E9C7E-25EA-46BE-9967-5DAE9C3E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28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0410-F0A7-4581-8FD1-3EFE786D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Posibilidades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36C6-E8DC-4922-8860-C75016F9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6678967" cy="4525963"/>
          </a:xfrm>
        </p:spPr>
        <p:txBody>
          <a:bodyPr>
            <a:normAutofit/>
          </a:bodyPr>
          <a:lstStyle/>
          <a:p>
            <a:r>
              <a:rPr lang="es-MX" dirty="0"/>
              <a:t>Las posibilidades son las hipótesis/explicaciones de cierto fenómeno</a:t>
            </a:r>
          </a:p>
          <a:p>
            <a:endParaRPr lang="es-MX" dirty="0"/>
          </a:p>
          <a:p>
            <a:r>
              <a:rPr lang="es-MX" dirty="0"/>
              <a:t>Dado un fenómeno, lo que hacemos es proponer ciertas descripciones. </a:t>
            </a:r>
          </a:p>
          <a:p>
            <a:endParaRPr lang="es-MX" dirty="0"/>
          </a:p>
          <a:p>
            <a:r>
              <a:rPr lang="es-MX" dirty="0"/>
              <a:t>Eso que genera los datos que vemos (Mecanismo generador de datos): Hay una relación lineal entre el CO2 y la temperatura del planeta </a:t>
            </a:r>
          </a:p>
          <a:p>
            <a:endParaRPr lang="es-MX" dirty="0"/>
          </a:p>
          <a:p>
            <a:r>
              <a:rPr lang="es-MX" dirty="0"/>
              <a:t>Esa descripción puede sintetizarse vía </a:t>
            </a:r>
            <a:r>
              <a:rPr lang="es-MX" u="sng" dirty="0"/>
              <a:t>parámetros.  (Control </a:t>
            </a:r>
            <a:r>
              <a:rPr lang="es-MX" u="sng" dirty="0" err="1"/>
              <a:t>knobs</a:t>
            </a:r>
            <a:r>
              <a:rPr lang="es-MX" u="sng" dirty="0"/>
              <a:t>)</a:t>
            </a:r>
          </a:p>
          <a:p>
            <a:endParaRPr lang="es-MX" u="sng" dirty="0"/>
          </a:p>
          <a:p>
            <a:r>
              <a:rPr lang="es-MX" u="sng" dirty="0"/>
              <a:t>Esto es lo que conocemos como P</a:t>
            </a:r>
            <a:r>
              <a:rPr lang="en-US" u="sng" dirty="0"/>
              <a:t>(D|H) … P(D|</a:t>
            </a:r>
            <a: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s-MX" u="sng" dirty="0"/>
              <a:t>)</a:t>
            </a:r>
          </a:p>
          <a:p>
            <a:pPr marL="0" indent="0">
              <a:buNone/>
            </a:pPr>
            <a:endParaRPr lang="es-MX" u="sng" dirty="0"/>
          </a:p>
        </p:txBody>
      </p:sp>
      <p:pic>
        <p:nvPicPr>
          <p:cNvPr id="5" name="Picture 4" descr="The inside of a cockpit&#10;&#10;Description automatically generated with medium confidence">
            <a:extLst>
              <a:ext uri="{FF2B5EF4-FFF2-40B4-BE49-F238E27FC236}">
                <a16:creationId xmlns:a16="http://schemas.microsoft.com/office/drawing/2014/main" id="{E2B453F3-D5B4-4517-BE8C-3A9751BF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399" y="1993499"/>
            <a:ext cx="4514850" cy="25336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C8FF77-21D0-48E6-9161-DB3E049449C4}"/>
              </a:ext>
            </a:extLst>
          </p:cNvPr>
          <p:cNvCxnSpPr/>
          <p:nvPr/>
        </p:nvCxnSpPr>
        <p:spPr>
          <a:xfrm flipV="1">
            <a:off x="5763491" y="3352800"/>
            <a:ext cx="2346036" cy="152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7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39A8-D7AC-4434-A48E-7753FB8B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Posibilidades</a:t>
            </a:r>
            <a:r>
              <a:rPr lang="en-US" dirty="0"/>
              <a:t> y par</a:t>
            </a:r>
            <a:r>
              <a:rPr lang="es-MX" dirty="0" err="1"/>
              <a:t>ámetros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93E8-7AB3-4C46-B2A8-BED71389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10824839" cy="1302793"/>
          </a:xfrm>
        </p:spPr>
        <p:txBody>
          <a:bodyPr/>
          <a:lstStyle/>
          <a:p>
            <a:r>
              <a:rPr lang="es-MX" dirty="0"/>
              <a:t>Como vivimos en incertidumbre, nuestro parámetro podrá tener cierta distribución.</a:t>
            </a:r>
          </a:p>
          <a:p>
            <a:endParaRPr lang="es-MX" dirty="0"/>
          </a:p>
          <a:p>
            <a:r>
              <a:rPr lang="es-MX" dirty="0"/>
              <a:t>Esta distribución es condicional en los a </a:t>
            </a:r>
            <a:r>
              <a:rPr lang="es-MX" dirty="0" err="1"/>
              <a:t>prioris</a:t>
            </a:r>
            <a:r>
              <a:rPr lang="es-MX" dirty="0"/>
              <a:t> del modelo (Credibilidad inicial sobre nuestra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Por ejemplo, podemos suponer que se distribuye normalmente con cierta media y varianza. </a:t>
            </a:r>
            <a:endParaRPr lang="en-GB" dirty="0"/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2398E3A-BA2D-40EF-AEB5-0639BC808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094" y="2826327"/>
            <a:ext cx="4180078" cy="361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6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4836-DA85-41B8-BD1D-969EC7E0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Posibilidades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FEB5F-8E97-457B-A445-08523890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782098"/>
          </a:xfrm>
        </p:spPr>
        <p:txBody>
          <a:bodyPr/>
          <a:lstStyle/>
          <a:p>
            <a:r>
              <a:rPr lang="es-MX" dirty="0"/>
              <a:t>La distribución posterior: Los valores de nuestro parámetros una vez que incorporamos nueva información para recalibrar nuestras hipótesis.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9F4D5-0893-4B54-B2D2-FA7FE04814C8}"/>
              </a:ext>
            </a:extLst>
          </p:cNvPr>
          <p:cNvSpPr txBox="1"/>
          <p:nvPr/>
        </p:nvSpPr>
        <p:spPr>
          <a:xfrm>
            <a:off x="5743852" y="2197638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dirty="0"/>
              <a:t>D) </a:t>
            </a:r>
            <a:endParaRPr lang="en-GB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567EBAE-4D98-4D52-9771-824D9B34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152" y="3054724"/>
            <a:ext cx="5257691" cy="329936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0F1C7FE-BBCE-47BD-84F6-9B0E4CEAA412}"/>
              </a:ext>
            </a:extLst>
          </p:cNvPr>
          <p:cNvSpPr/>
          <p:nvPr/>
        </p:nvSpPr>
        <p:spPr>
          <a:xfrm>
            <a:off x="4039340" y="3213717"/>
            <a:ext cx="2130641" cy="267217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15B798-1F99-46B8-A2F6-3B0D48805EE9}"/>
              </a:ext>
            </a:extLst>
          </p:cNvPr>
          <p:cNvCxnSpPr/>
          <p:nvPr/>
        </p:nvCxnSpPr>
        <p:spPr>
          <a:xfrm>
            <a:off x="2920753" y="4563122"/>
            <a:ext cx="736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3D1400-EE9B-4862-BAB8-52C3C9C4E21B}"/>
              </a:ext>
            </a:extLst>
          </p:cNvPr>
          <p:cNvSpPr txBox="1"/>
          <p:nvPr/>
        </p:nvSpPr>
        <p:spPr>
          <a:xfrm>
            <a:off x="878889" y="3994951"/>
            <a:ext cx="15891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Noten</a:t>
            </a:r>
            <a:r>
              <a:rPr lang="en-US" dirty="0"/>
              <a:t> que la posterior </a:t>
            </a:r>
            <a:r>
              <a:rPr lang="en-US" dirty="0" err="1"/>
              <a:t>despu</a:t>
            </a:r>
            <a:r>
              <a:rPr lang="es-MX" dirty="0" err="1"/>
              <a:t>és</a:t>
            </a:r>
            <a:r>
              <a:rPr lang="es-MX" dirty="0"/>
              <a:t> se convierte en prior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24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D322-50B3-4A3F-9775-ED5A51B6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Posibiliades</a:t>
            </a:r>
            <a:r>
              <a:rPr lang="es-MX" dirty="0"/>
              <a:t> y parámetros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646F9-94B2-42A9-B8BB-647A8D7C9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/>
                  <a:t>Una vez que definimos un modelo descriptivo para nuestros datos </a:t>
                </a:r>
                <a:endParaRPr lang="es-MX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MX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𝑏𝑋</m:t>
                    </m:r>
                  </m:oMath>
                </a14:m>
                <a:endParaRPr lang="en-GB" dirty="0"/>
              </a:p>
              <a:p>
                <a:r>
                  <a:rPr lang="en-GB" dirty="0"/>
                  <a:t>Y </a:t>
                </a:r>
                <a:r>
                  <a:rPr lang="en-GB" dirty="0" err="1"/>
                  <a:t>definimos</a:t>
                </a:r>
                <a:r>
                  <a:rPr lang="en-GB" dirty="0"/>
                  <a:t> </a:t>
                </a:r>
                <a:r>
                  <a:rPr lang="en-GB" dirty="0" err="1"/>
                  <a:t>nuestra</a:t>
                </a:r>
                <a:r>
                  <a:rPr lang="en-GB" dirty="0"/>
                  <a:t> </a:t>
                </a:r>
                <a:r>
                  <a:rPr lang="en-GB" dirty="0" err="1"/>
                  <a:t>credibildiad</a:t>
                </a:r>
                <a:r>
                  <a:rPr lang="en-GB" dirty="0"/>
                  <a:t> </a:t>
                </a:r>
                <a:r>
                  <a:rPr lang="en-GB" dirty="0" err="1"/>
                  <a:t>apriori</a:t>
                </a:r>
                <a:r>
                  <a:rPr lang="en-GB" dirty="0"/>
                  <a:t> (priors)</a:t>
                </a:r>
              </a:p>
              <a:p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GB" dirty="0"/>
              </a:p>
              <a:p>
                <a:r>
                  <a:rPr lang="en-GB" dirty="0"/>
                  <a:t>Podemos usar </a:t>
                </a:r>
                <a:r>
                  <a:rPr lang="en-GB" dirty="0" err="1"/>
                  <a:t>inferencia</a:t>
                </a:r>
                <a:r>
                  <a:rPr lang="en-GB" dirty="0"/>
                  <a:t> </a:t>
                </a:r>
                <a:r>
                  <a:rPr lang="en-GB" dirty="0" err="1"/>
                  <a:t>bayesiana</a:t>
                </a:r>
                <a:r>
                  <a:rPr lang="en-GB" dirty="0"/>
                  <a:t> (</a:t>
                </a:r>
                <a:r>
                  <a:rPr lang="en-GB" dirty="0" err="1"/>
                  <a:t>veremos</a:t>
                </a:r>
                <a:r>
                  <a:rPr lang="en-GB" dirty="0"/>
                  <a:t> </a:t>
                </a:r>
                <a:r>
                  <a:rPr lang="en-GB" dirty="0" err="1"/>
                  <a:t>cómo</a:t>
                </a:r>
                <a:r>
                  <a:rPr lang="en-GB" dirty="0"/>
                  <a:t>) para </a:t>
                </a:r>
                <a:r>
                  <a:rPr lang="en-GB" dirty="0" err="1"/>
                  <a:t>reubicar</a:t>
                </a:r>
                <a:r>
                  <a:rPr lang="en-GB" dirty="0"/>
                  <a:t> </a:t>
                </a:r>
                <a:r>
                  <a:rPr lang="en-GB" dirty="0" err="1"/>
                  <a:t>nuestra</a:t>
                </a:r>
                <a:r>
                  <a:rPr lang="en-GB" dirty="0"/>
                  <a:t> </a:t>
                </a:r>
                <a:r>
                  <a:rPr lang="en-GB" dirty="0" err="1"/>
                  <a:t>credibilidad</a:t>
                </a:r>
                <a:r>
                  <a:rPr lang="en-GB" dirty="0"/>
                  <a:t> </a:t>
                </a:r>
                <a:r>
                  <a:rPr lang="en-GB" dirty="0" err="1"/>
                  <a:t>inicial</a:t>
                </a:r>
                <a:r>
                  <a:rPr lang="en-GB" dirty="0"/>
                  <a:t> P(b</a:t>
                </a:r>
                <a:r>
                  <a:rPr lang="en-US" dirty="0"/>
                  <a:t>|D) y </a:t>
                </a:r>
                <a:r>
                  <a:rPr lang="en-US" dirty="0" err="1"/>
                  <a:t>obtener</a:t>
                </a:r>
                <a:r>
                  <a:rPr lang="en-US" dirty="0"/>
                  <a:t> la </a:t>
                </a:r>
                <a:r>
                  <a:rPr lang="en-US" dirty="0" err="1"/>
                  <a:t>distribuci</a:t>
                </a:r>
                <a:r>
                  <a:rPr lang="es-MX" dirty="0" err="1"/>
                  <a:t>ón</a:t>
                </a:r>
                <a:r>
                  <a:rPr lang="es-MX" dirty="0"/>
                  <a:t> posterior</a:t>
                </a:r>
              </a:p>
              <a:p>
                <a:endParaRPr lang="es-MX" dirty="0"/>
              </a:p>
              <a:p>
                <a:r>
                  <a:rPr lang="es-MX" dirty="0"/>
                  <a:t>Ejemplo..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9646F9-94B2-42A9-B8BB-647A8D7C9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3"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08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Bayesiano de datos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7088155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s-MX" sz="3600" dirty="0"/>
          </a:p>
          <a:p>
            <a:pPr marL="457200" lvl="1" indent="0">
              <a:buNone/>
            </a:pPr>
            <a:endParaRPr lang="es-MX" sz="3600" dirty="0"/>
          </a:p>
          <a:p>
            <a:pPr marL="457200" lvl="1" indent="0">
              <a:buNone/>
            </a:pPr>
            <a:r>
              <a:rPr lang="es-MX" sz="3600" i="1" dirty="0"/>
              <a:t>O sobre cómo uso a la estadística para ajustar mis conclusiones cuando combino nueva y vieja información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7B7BF2C1-B791-4668-B2AD-72E3EEC3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654" y="1521591"/>
            <a:ext cx="3631746" cy="49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169B-7584-4137-867A-7229465F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85CF-486D-4E36-AB01-D1268189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Segunda idea:  </a:t>
            </a:r>
            <a:r>
              <a:rPr lang="es-MX" sz="4000" dirty="0"/>
              <a:t>Credibilidad, nueva y vieja información</a:t>
            </a:r>
            <a:endParaRPr lang="en-GB" sz="4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89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1563-7E15-4D7D-A5A0-84BD7321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7C60-643A-4934-9407-E6DF4272E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114023"/>
            <a:ext cx="10972800" cy="912176"/>
          </a:xfrm>
        </p:spPr>
        <p:txBody>
          <a:bodyPr>
            <a:noAutofit/>
          </a:bodyPr>
          <a:lstStyle/>
          <a:p>
            <a:r>
              <a:rPr lang="es-MX" dirty="0"/>
              <a:t>Relación entre peso y la estatura</a:t>
            </a:r>
          </a:p>
          <a:p>
            <a:r>
              <a:rPr lang="es-MX" dirty="0"/>
              <a:t>Propongo una relación lineal y me pregunto qué tipo de prior tengo a mi disposición (sé mucho, poco o nada sobre la relación entre ambas variables)</a:t>
            </a:r>
          </a:p>
          <a:p>
            <a:pPr lvl="1"/>
            <a:r>
              <a:rPr lang="es-MX" dirty="0" err="1"/>
              <a:t>Strong</a:t>
            </a:r>
            <a:r>
              <a:rPr lang="es-MX" dirty="0"/>
              <a:t>, </a:t>
            </a:r>
            <a:r>
              <a:rPr lang="es-MX" dirty="0" err="1"/>
              <a:t>weak</a:t>
            </a:r>
            <a:r>
              <a:rPr lang="es-MX" dirty="0"/>
              <a:t> </a:t>
            </a:r>
            <a:r>
              <a:rPr lang="es-MX" dirty="0" err="1"/>
              <a:t>or</a:t>
            </a:r>
            <a:r>
              <a:rPr lang="es-MX" dirty="0"/>
              <a:t> </a:t>
            </a:r>
            <a:r>
              <a:rPr lang="es-MX" dirty="0" err="1"/>
              <a:t>uninformative</a:t>
            </a:r>
            <a:r>
              <a:rPr lang="es-MX" dirty="0"/>
              <a:t> </a:t>
            </a:r>
            <a:r>
              <a:rPr lang="es-MX" dirty="0" err="1"/>
              <a:t>priors</a:t>
            </a:r>
            <a:r>
              <a:rPr lang="es-MX" dirty="0"/>
              <a:t>!</a:t>
            </a:r>
          </a:p>
          <a:p>
            <a:pPr lvl="1"/>
            <a:endParaRPr lang="es-MX" dirty="0"/>
          </a:p>
          <a:p>
            <a:r>
              <a:rPr lang="es-MX" dirty="0"/>
              <a:t>Uso inferencia bayesiana y </a:t>
            </a:r>
          </a:p>
          <a:p>
            <a:r>
              <a:rPr lang="es-MX" dirty="0"/>
              <a:t>obtengo lo siguiente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A583B55F-9A7E-492F-8BDE-2B8BA77A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017" y="2315575"/>
            <a:ext cx="5749863" cy="334210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762007-01BE-488D-8480-08775F3F3EED}"/>
              </a:ext>
            </a:extLst>
          </p:cNvPr>
          <p:cNvCxnSpPr/>
          <p:nvPr/>
        </p:nvCxnSpPr>
        <p:spPr>
          <a:xfrm flipV="1">
            <a:off x="4083728" y="4122826"/>
            <a:ext cx="1242874" cy="319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90F585-CF4A-4888-AE44-3CC71D0B3C2C}"/>
              </a:ext>
            </a:extLst>
          </p:cNvPr>
          <p:cNvSpPr txBox="1"/>
          <p:nvPr/>
        </p:nvSpPr>
        <p:spPr>
          <a:xfrm>
            <a:off x="2175029" y="3829863"/>
            <a:ext cx="16690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posibles líneas que describen estos datos: Las Betas posteriores de la relación lineal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F8D699-B3A1-4D25-8DF6-026F6FA0C79E}"/>
              </a:ext>
            </a:extLst>
          </p:cNvPr>
          <p:cNvCxnSpPr>
            <a:cxnSpLocks/>
          </p:cNvCxnSpPr>
          <p:nvPr/>
        </p:nvCxnSpPr>
        <p:spPr>
          <a:xfrm flipH="1" flipV="1">
            <a:off x="10005134" y="4122827"/>
            <a:ext cx="919035" cy="523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C83799-2B8D-4BCC-BDCB-EC88051F2310}"/>
              </a:ext>
            </a:extLst>
          </p:cNvPr>
          <p:cNvSpPr txBox="1"/>
          <p:nvPr/>
        </p:nvSpPr>
        <p:spPr>
          <a:xfrm>
            <a:off x="10626571" y="3797940"/>
            <a:ext cx="17045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Estas betas resultan en una distribución de nuevas posibilidades (recuerden que supuse que se distribuía normalmente)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A209FD-A1FE-46BD-9928-97692E359F15}"/>
              </a:ext>
            </a:extLst>
          </p:cNvPr>
          <p:cNvCxnSpPr/>
          <p:nvPr/>
        </p:nvCxnSpPr>
        <p:spPr>
          <a:xfrm flipV="1">
            <a:off x="9001957" y="4646609"/>
            <a:ext cx="0" cy="1127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0BD7FA-605D-4E85-B614-707DE75232A0}"/>
              </a:ext>
            </a:extLst>
          </p:cNvPr>
          <p:cNvSpPr txBox="1"/>
          <p:nvPr/>
        </p:nvSpPr>
        <p:spPr>
          <a:xfrm>
            <a:off x="6446073" y="5964133"/>
            <a:ext cx="347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Intervalo creíble. Simplemente la desviación estándar de la distribución.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42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0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7E06-CF36-40C0-98F2-6A74A8F5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Cómo sé que mi beta es confiable?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94F64-BB28-41A7-8F69-8BCA4336D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5"/>
                <a:ext cx="6652334" cy="4525963"/>
              </a:xfrm>
            </p:spPr>
            <p:txBody>
              <a:bodyPr/>
              <a:lstStyle/>
              <a:p>
                <a:r>
                  <a:rPr lang="es-MX" dirty="0"/>
                  <a:t>En inferencia bayesiana el análisis comienza (no termina) con el cálculo de las distribuciones posteriori. </a:t>
                </a:r>
              </a:p>
              <a:p>
                <a:endParaRPr lang="es-MX" dirty="0"/>
              </a:p>
              <a:p>
                <a:r>
                  <a:rPr lang="es-MX" dirty="0"/>
                  <a:t>Si la beta que obtuvimos hace un buen trabajo… P(D</a:t>
                </a:r>
                <a:r>
                  <a:rPr lang="en-US" dirty="0"/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La beta </a:t>
                </a:r>
                <a:r>
                  <a:rPr lang="en-GB" dirty="0" err="1"/>
                  <a:t>deber</a:t>
                </a:r>
                <a:r>
                  <a:rPr lang="es-MX" dirty="0" err="1"/>
                  <a:t>ía</a:t>
                </a:r>
                <a:r>
                  <a:rPr lang="es-MX" dirty="0"/>
                  <a:t> hacer un  buen trabajo en reproducir los datos. </a:t>
                </a:r>
              </a:p>
              <a:p>
                <a:endParaRPr lang="es-MX" dirty="0"/>
              </a:p>
              <a:p>
                <a:r>
                  <a:rPr lang="es-MX" dirty="0"/>
                  <a:t>Esto se conoce como chequeos posteriores predictivos (posterior </a:t>
                </a:r>
                <a:r>
                  <a:rPr lang="es-MX" dirty="0" err="1"/>
                  <a:t>predictive</a:t>
                </a:r>
                <a:r>
                  <a:rPr lang="es-MX" dirty="0"/>
                  <a:t> </a:t>
                </a:r>
                <a:r>
                  <a:rPr lang="es-MX" dirty="0" err="1"/>
                  <a:t>checks</a:t>
                </a:r>
                <a:r>
                  <a:rPr lang="es-MX" dirty="0"/>
                  <a:t>).  </a:t>
                </a:r>
                <a:r>
                  <a:rPr lang="es-MX" dirty="0" err="1"/>
                  <a:t>Verémos</a:t>
                </a:r>
                <a:r>
                  <a:rPr lang="es-MX" dirty="0"/>
                  <a:t> de qué se trata. 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94F64-BB28-41A7-8F69-8BCA4336D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5"/>
                <a:ext cx="6652334" cy="4525963"/>
              </a:xfrm>
              <a:blipFill>
                <a:blip r:embed="rId2"/>
                <a:stretch>
                  <a:fillRect l="-550" t="-8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DE6C2A2-4D1F-4652-9B3B-2B636716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933" y="1655690"/>
            <a:ext cx="4462039" cy="32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A0002-E085-4CEA-9E37-4A65EE6A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Posibilidades e incertidumbre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1D700-0610-4853-8522-ACA5B3351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1096"/>
            <a:ext cx="10972800" cy="4525963"/>
          </a:xfrm>
        </p:spPr>
        <p:txBody>
          <a:bodyPr/>
          <a:lstStyle/>
          <a:p>
            <a:r>
              <a:rPr lang="es-MX" dirty="0"/>
              <a:t>Reubicación de </a:t>
            </a:r>
            <a:r>
              <a:rPr lang="es-MX" b="1" dirty="0"/>
              <a:t>credibilidad</a:t>
            </a:r>
            <a:r>
              <a:rPr lang="es-MX" dirty="0"/>
              <a:t> (distribuciones posteriores) entre </a:t>
            </a:r>
            <a:r>
              <a:rPr lang="es-MX" b="1" dirty="0"/>
              <a:t>posibilidades</a:t>
            </a:r>
            <a:r>
              <a:rPr lang="es-MX" dirty="0"/>
              <a:t> (en clave parámetros de modelos probabilísticos)</a:t>
            </a:r>
          </a:p>
          <a:p>
            <a:r>
              <a:rPr lang="es-MX" dirty="0"/>
              <a:t>Incertidumbre en torno a parámetros (</a:t>
            </a:r>
            <a:r>
              <a:rPr lang="es-MX" dirty="0" err="1"/>
              <a:t>hyper</a:t>
            </a:r>
            <a:r>
              <a:rPr lang="es-MX" dirty="0"/>
              <a:t>-parámetros: parámetros que describen la distribución de parámetros)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B82BBA-A5EF-4792-BAA5-E697F5EF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15" y="2604951"/>
            <a:ext cx="5749863" cy="334210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86354C-2B9E-4F4F-9E74-78B2DBCBCEA9}"/>
              </a:ext>
            </a:extLst>
          </p:cNvPr>
          <p:cNvSpPr txBox="1"/>
          <p:nvPr/>
        </p:nvSpPr>
        <p:spPr>
          <a:xfrm>
            <a:off x="2960015" y="6300304"/>
            <a:ext cx="2220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Kruschke</a:t>
            </a:r>
            <a:r>
              <a:rPr lang="es-MX" dirty="0"/>
              <a:t> (2018, p.26)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D27A17-9674-4094-B479-2C1BC494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126" y="2910688"/>
            <a:ext cx="1404595" cy="41552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0302916-99BB-42C2-95A3-6B088A6557F3}"/>
              </a:ext>
            </a:extLst>
          </p:cNvPr>
          <p:cNvSpPr txBox="1"/>
          <p:nvPr/>
        </p:nvSpPr>
        <p:spPr>
          <a:xfrm>
            <a:off x="9496300" y="2604951"/>
            <a:ext cx="24271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Cuantificación de la incertidumbre en el paradigma bayesiano (¿qué tan buenas son nuestras estimaciones?) 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02A2BF1-2535-4B0D-8DD9-1D77B86BFCD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930836" y="3343615"/>
            <a:ext cx="1565464" cy="546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3E345F-4CB2-4B30-9589-D65923B1B4AA}"/>
              </a:ext>
            </a:extLst>
          </p:cNvPr>
          <p:cNvSpPr txBox="1"/>
          <p:nvPr/>
        </p:nvSpPr>
        <p:spPr>
          <a:xfrm>
            <a:off x="9496300" y="4469731"/>
            <a:ext cx="2218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rgbClr val="FF0000"/>
                </a:solidFill>
              </a:rPr>
              <a:t>En el enfoque clásico/frecuentista se estima valor puntual del parámetro, no su distribución</a:t>
            </a:r>
          </a:p>
        </p:txBody>
      </p:sp>
    </p:spTree>
    <p:extLst>
      <p:ext uri="{BB962C8B-B14F-4D97-AF65-F5344CB8AC3E}">
        <p14:creationId xmlns:p14="http://schemas.microsoft.com/office/powerpoint/2010/main" val="5301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A0002-E085-4CEA-9E37-4A65EE6A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Incertidumbre en estadística clásica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1D700-0610-4853-8522-ACA5B335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¿Pero qué no el intervalo de confianza hace lo mismo?, ¿qué no calcula una probabilidad?</a:t>
            </a:r>
          </a:p>
          <a:p>
            <a:pPr lvl="1"/>
            <a:r>
              <a:rPr lang="es-MX" dirty="0"/>
              <a:t>Sí, ¿pero la probabilidad de qué?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3074" name="Picture 2" descr="Estimating a Population Mean (3 of 3) | Concepts in Statistics">
            <a:extLst>
              <a:ext uri="{FF2B5EF4-FFF2-40B4-BE49-F238E27FC236}">
                <a16:creationId xmlns:a16="http://schemas.microsoft.com/office/drawing/2014/main" id="{04EBCB75-DC92-4941-95CB-D5A0D68C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2500313"/>
            <a:ext cx="313372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45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21DE8-7D43-4F62-88F8-675724AD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Incertidumbre en estadística clásica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11B6B-9D93-4FFC-967D-73BB08AA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7478598" cy="4525963"/>
          </a:xfrm>
        </p:spPr>
        <p:txBody>
          <a:bodyPr/>
          <a:lstStyle/>
          <a:p>
            <a:r>
              <a:rPr lang="es-MX" sz="2400" dirty="0"/>
              <a:t>¿Cómo calcula una un intervalo de confianza?</a:t>
            </a:r>
          </a:p>
          <a:p>
            <a:r>
              <a:rPr lang="en-US" sz="2400" dirty="0" err="1"/>
              <a:t>Neyman</a:t>
            </a:r>
            <a:r>
              <a:rPr lang="en-US" sz="2400" dirty="0"/>
              <a:t>, J. 1934. On the two different aspects of the representative method. </a:t>
            </a:r>
            <a:r>
              <a:rPr lang="es-MX" sz="2400" dirty="0"/>
              <a:t>Plática ante la </a:t>
            </a:r>
            <a:r>
              <a:rPr lang="en-US" sz="2400" dirty="0"/>
              <a:t>Royal Statistical Society.</a:t>
            </a:r>
          </a:p>
          <a:p>
            <a:pPr lvl="1"/>
            <a:r>
              <a:rPr lang="en-US" sz="2400" dirty="0"/>
              <a:t>"I am not at all sure that the 'confidence' [in confidence interval] is not a 'confidence trick.’” Bowley, A. L.</a:t>
            </a:r>
          </a:p>
          <a:p>
            <a:pPr lvl="1"/>
            <a:r>
              <a:rPr lang="es-MX" sz="2400" dirty="0"/>
              <a:t>Las cuatro líneas de </a:t>
            </a:r>
            <a:r>
              <a:rPr lang="es-MX" sz="2400" dirty="0" err="1"/>
              <a:t>Neyman</a:t>
            </a:r>
            <a:r>
              <a:rPr lang="es-MX" sz="2400" dirty="0"/>
              <a:t> en el apéndice conducen al cálculo elegante de una probabilidad, pero no está claro a qué corresponde esa probabilidad en “la vida real”.</a:t>
            </a:r>
          </a:p>
          <a:p>
            <a:pPr lvl="1"/>
            <a:endParaRPr lang="es-MX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49AE8D-7EFD-4389-80AB-E2C3C09E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91" y="1600205"/>
            <a:ext cx="2667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651C1CE-8178-4637-8EF5-0CA5B0E220FC}"/>
              </a:ext>
            </a:extLst>
          </p:cNvPr>
          <p:cNvSpPr txBox="1"/>
          <p:nvPr/>
        </p:nvSpPr>
        <p:spPr>
          <a:xfrm>
            <a:off x="8606043" y="5789546"/>
            <a:ext cx="266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2">
                    <a:lumMod val="25000"/>
                  </a:schemeClr>
                </a:solidFill>
              </a:rPr>
              <a:t>Jerzy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</a:rPr>
              <a:t>Neyman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1894-1981 (foto de 1969)</a:t>
            </a:r>
          </a:p>
        </p:txBody>
      </p:sp>
    </p:spTree>
    <p:extLst>
      <p:ext uri="{BB962C8B-B14F-4D97-AF65-F5344CB8AC3E}">
        <p14:creationId xmlns:p14="http://schemas.microsoft.com/office/powerpoint/2010/main" val="301346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21DE8-7D43-4F62-88F8-675724AD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Incertidumbre en estadística clásica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11B6B-9D93-4FFC-967D-73BB08AA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7478598" cy="4525963"/>
          </a:xfrm>
        </p:spPr>
        <p:txBody>
          <a:bodyPr/>
          <a:lstStyle/>
          <a:p>
            <a:r>
              <a:rPr lang="es-MX" dirty="0"/>
              <a:t>De acuerdo con </a:t>
            </a:r>
            <a:r>
              <a:rPr lang="es-MX" dirty="0" err="1"/>
              <a:t>Neyman</a:t>
            </a:r>
            <a:r>
              <a:rPr lang="es-MX" dirty="0"/>
              <a:t>, el intervalo de confianza no debe verse en términos de cada conclusión, sino como un proceso. En el largo plazo, la investigadora que siempre calcule intervalos de confianza del 95 % encontrará que el valor verdadero del parámetro se encuentra en el intervalo calculado 95 % de las veces.</a:t>
            </a:r>
          </a:p>
          <a:p>
            <a:pPr lvl="1"/>
            <a:r>
              <a:rPr lang="es-MX" dirty="0"/>
              <a:t>Fíjense que no dice nada acerca de la probabilidad de que una estimación en particular esté en lo correcto, ni cuan “acertada” es nuestra estimación actual. </a:t>
            </a:r>
          </a:p>
          <a:p>
            <a:pPr lvl="1"/>
            <a:r>
              <a:rPr lang="es-MX" dirty="0"/>
              <a:t>Es la frecuencia de afirmaciones correctas que la investigadora que use este método hará en el largo plazo.   </a:t>
            </a:r>
          </a:p>
          <a:p>
            <a:pPr lvl="1"/>
            <a:endParaRPr lang="es-MX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49AE8D-7EFD-4389-80AB-E2C3C09E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91" y="1600205"/>
            <a:ext cx="2667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651C1CE-8178-4637-8EF5-0CA5B0E220FC}"/>
              </a:ext>
            </a:extLst>
          </p:cNvPr>
          <p:cNvSpPr txBox="1"/>
          <p:nvPr/>
        </p:nvSpPr>
        <p:spPr>
          <a:xfrm>
            <a:off x="8606043" y="5789546"/>
            <a:ext cx="266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2">
                    <a:lumMod val="25000"/>
                  </a:schemeClr>
                </a:solidFill>
              </a:rPr>
              <a:t>Jerzy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</a:rPr>
              <a:t>Neyman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1894-1981 (foto de 1969)</a:t>
            </a:r>
          </a:p>
        </p:txBody>
      </p:sp>
    </p:spTree>
    <p:extLst>
      <p:ext uri="{BB962C8B-B14F-4D97-AF65-F5344CB8AC3E}">
        <p14:creationId xmlns:p14="http://schemas.microsoft.com/office/powerpoint/2010/main" val="3270751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099113AB-BDF7-4CFB-BA13-8E23766A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274639"/>
            <a:ext cx="8128000" cy="782098"/>
          </a:xfrm>
        </p:spPr>
        <p:txBody>
          <a:bodyPr/>
          <a:lstStyle/>
          <a:p>
            <a:r>
              <a:rPr lang="en-US" dirty="0"/>
              <a:t>Conditional on randomness?</a:t>
            </a:r>
          </a:p>
        </p:txBody>
      </p:sp>
      <p:pic>
        <p:nvPicPr>
          <p:cNvPr id="5122" name="Picture 2" descr="frequentist cartoon.">
            <a:extLst>
              <a:ext uri="{FF2B5EF4-FFF2-40B4-BE49-F238E27FC236}">
                <a16:creationId xmlns:a16="http://schemas.microsoft.com/office/drawing/2014/main" id="{F519F706-F853-485D-B6B7-2C5D814AA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987" y="1600205"/>
            <a:ext cx="9284026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02823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0750"/>
            <a:ext cx="10972800" cy="624683"/>
          </a:xfrm>
        </p:spPr>
        <p:txBody>
          <a:bodyPr>
            <a:normAutofit fontScale="77500" lnSpcReduction="20000"/>
          </a:bodyPr>
          <a:lstStyle/>
          <a:p>
            <a:pPr marL="457188" lvl="1" indent="0">
              <a:buNone/>
            </a:pPr>
            <a:endParaRPr lang="es-MX" sz="2400" dirty="0"/>
          </a:p>
          <a:p>
            <a:pPr marL="457188" lvl="1" indent="0">
              <a:buNone/>
            </a:pPr>
            <a:r>
              <a:rPr lang="es-MX" sz="2400" dirty="0"/>
              <a:t>Capítulo 4. </a:t>
            </a:r>
            <a:r>
              <a:rPr lang="es-MX" sz="2400" dirty="0" err="1"/>
              <a:t>What</a:t>
            </a:r>
            <a:r>
              <a:rPr lang="es-MX" sz="2400" dirty="0"/>
              <a:t> 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this</a:t>
            </a:r>
            <a:r>
              <a:rPr lang="es-MX" sz="2400" dirty="0"/>
              <a:t> </a:t>
            </a:r>
            <a:r>
              <a:rPr lang="es-MX" sz="2400" dirty="0" err="1"/>
              <a:t>stuff</a:t>
            </a:r>
            <a:r>
              <a:rPr lang="es-MX" sz="2400" dirty="0"/>
              <a:t> </a:t>
            </a:r>
            <a:r>
              <a:rPr lang="es-MX" sz="2400" dirty="0" err="1"/>
              <a:t>called</a:t>
            </a:r>
            <a:r>
              <a:rPr lang="es-MX" sz="2400" dirty="0"/>
              <a:t> </a:t>
            </a:r>
            <a:r>
              <a:rPr lang="es-MX" sz="2400" dirty="0" err="1"/>
              <a:t>probability</a:t>
            </a:r>
            <a:r>
              <a:rPr lang="es-MX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282470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Andrew Gelman (2011), “Induction and Deduction in Bayesian Data Analysis“, Special Topic: Statistical Science and Philosophy of Science RMM Vol. 2, 2011, 67–78</a:t>
            </a:r>
            <a:endParaRPr lang="es-MX" sz="2400" dirty="0"/>
          </a:p>
          <a:p>
            <a:pPr marL="0" indent="0">
              <a:buNone/>
            </a:pPr>
            <a:r>
              <a:rPr lang="en-US" sz="2400" dirty="0"/>
              <a:t>Brooks, S. P. (2003). Bayesian computation: a statistical revolution. Philosophical Transactions of the Royal Society of London. Series A: Mathematical, Physical and Engineering Sciences, 361(1813), 2681-2697.</a:t>
            </a:r>
          </a:p>
          <a:p>
            <a:pPr marL="0" indent="0">
              <a:buNone/>
            </a:pPr>
            <a:r>
              <a:rPr lang="en-US" sz="2400" dirty="0" err="1"/>
              <a:t>Kruschke</a:t>
            </a:r>
            <a:r>
              <a:rPr lang="en-US" sz="2400" dirty="0"/>
              <a:t>, J. (2014). Doing Bayesian data analysis: A tutorial with R, JAGS, and Stan.</a:t>
            </a:r>
          </a:p>
          <a:p>
            <a:pPr marL="0" indent="0">
              <a:buNone/>
            </a:pPr>
            <a:r>
              <a:rPr lang="en-US" sz="2400" dirty="0" err="1"/>
              <a:t>Neyman</a:t>
            </a:r>
            <a:r>
              <a:rPr lang="en-US" sz="2400" dirty="0"/>
              <a:t>, J. (1992 [1934]). On the two different aspects of the representative method: the method of stratified sampling and the method of purposive selection.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i="1" dirty="0"/>
              <a:t>Breakthroughs in Statistics </a:t>
            </a:r>
            <a:r>
              <a:rPr lang="en-US" sz="2400" dirty="0"/>
              <a:t>(pp. 123-150). Springer, New York, NY.</a:t>
            </a:r>
          </a:p>
          <a:p>
            <a:pPr marL="0" indent="0">
              <a:buNone/>
            </a:pPr>
            <a:r>
              <a:rPr lang="en-US" sz="2400" dirty="0" err="1"/>
              <a:t>Salsburg</a:t>
            </a:r>
            <a:r>
              <a:rPr lang="en-US" sz="2400" dirty="0"/>
              <a:t>, D. (2001). The lady tasting tea: How statistics revolutionized science in the twentieth century. Macmillan.</a:t>
            </a:r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47C27-7D8E-4AE9-BAC6-8B274D6A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el </a:t>
            </a:r>
            <a:r>
              <a:rPr lang="en-US" dirty="0" err="1"/>
              <a:t>capitulo</a:t>
            </a:r>
            <a:r>
              <a:rPr lang="en-U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A8BCE-4ACC-4D0A-9123-C759A841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Dos</a:t>
            </a:r>
            <a:r>
              <a:rPr lang="es-MX" dirty="0"/>
              <a:t> ideas fundacionales del análisis Bayesiano</a:t>
            </a:r>
          </a:p>
          <a:p>
            <a:pPr marL="457188" lvl="1" indent="0">
              <a:buNone/>
            </a:pPr>
            <a:r>
              <a:rPr lang="es-MX" dirty="0"/>
              <a:t>1 Reubicación de </a:t>
            </a:r>
            <a:r>
              <a:rPr lang="es-MX" b="1" dirty="0"/>
              <a:t>credibilidad</a:t>
            </a:r>
            <a:r>
              <a:rPr lang="es-MX" dirty="0"/>
              <a:t> entre </a:t>
            </a:r>
            <a:r>
              <a:rPr lang="es-MX" b="1" dirty="0"/>
              <a:t>posibilidades</a:t>
            </a:r>
            <a:r>
              <a:rPr lang="es-MX" dirty="0"/>
              <a:t> </a:t>
            </a:r>
          </a:p>
          <a:p>
            <a:pPr marL="457188" lvl="1" indent="0">
              <a:buNone/>
            </a:pPr>
            <a:r>
              <a:rPr lang="es-MX" dirty="0"/>
              <a:t>11 Las </a:t>
            </a:r>
            <a:r>
              <a:rPr lang="es-MX" b="1" dirty="0"/>
              <a:t>posibilidades</a:t>
            </a:r>
            <a:r>
              <a:rPr lang="es-MX" dirty="0"/>
              <a:t> en clave </a:t>
            </a:r>
            <a:r>
              <a:rPr lang="es-MX" u="sng" dirty="0"/>
              <a:t>parámetros</a:t>
            </a:r>
            <a:r>
              <a:rPr lang="es-MX" dirty="0"/>
              <a:t> de modelos probabilísticos</a:t>
            </a:r>
          </a:p>
          <a:p>
            <a:pPr marL="457188" lvl="1" indent="0">
              <a:buNone/>
            </a:pPr>
            <a:endParaRPr lang="es-MX" dirty="0"/>
          </a:p>
          <a:p>
            <a:pPr marL="342897" indent="-285750"/>
            <a:r>
              <a:rPr lang="es-MX" dirty="0"/>
              <a:t>Ambas dan forma a un proceso similar al de </a:t>
            </a:r>
            <a:r>
              <a:rPr lang="es-MX" b="1" dirty="0"/>
              <a:t>Exoneración judicial</a:t>
            </a:r>
          </a:p>
          <a:p>
            <a:pPr lvl="1"/>
            <a:endParaRPr lang="es-MX" dirty="0"/>
          </a:p>
          <a:p>
            <a:pPr lvl="1"/>
            <a:r>
              <a:rPr lang="es-MX" sz="2400" dirty="0"/>
              <a:t>«¿Cuántas veces le he dicho que una vez eliminado lo </a:t>
            </a:r>
          </a:p>
          <a:p>
            <a:pPr marL="457188" lvl="1" indent="0">
              <a:buNone/>
            </a:pPr>
            <a:r>
              <a:rPr lang="es-MX" sz="2400" dirty="0"/>
              <a:t>	imposible, 	lo que queda debe ser la verdad, </a:t>
            </a:r>
          </a:p>
          <a:p>
            <a:pPr marL="457188" lvl="1" indent="0">
              <a:buNone/>
            </a:pPr>
            <a:r>
              <a:rPr lang="es-MX" sz="2400" dirty="0"/>
              <a:t>	por improbable que parezca?»</a:t>
            </a:r>
          </a:p>
          <a:p>
            <a:pPr marL="457188" lvl="1" indent="0">
              <a:buNone/>
            </a:pPr>
            <a:r>
              <a:rPr lang="es-MX" sz="2400" dirty="0"/>
              <a:t>	Sherlock Holmes a Watson.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3968A7-D930-4B36-AE02-1D21FE84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92" y="2677224"/>
            <a:ext cx="2310471" cy="376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01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CONTACTO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2400" dirty="0"/>
              <a:t>Dr. Héctor Nájera y Dr. Curtis Huffman</a:t>
            </a:r>
            <a:br>
              <a:rPr lang="es-MX" sz="2400" dirty="0"/>
            </a:br>
            <a:r>
              <a:rPr lang="es-MX" sz="2400" dirty="0"/>
              <a:t>Investigadores</a:t>
            </a:r>
            <a:br>
              <a:rPr lang="es-MX" sz="28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Programa Universitario de Estudios del Desarrollo (PUED) </a:t>
            </a:r>
          </a:p>
          <a:p>
            <a:pPr marL="0" indent="0">
              <a:buNone/>
            </a:pPr>
            <a:r>
              <a:rPr lang="es-MX" sz="2400" dirty="0"/>
              <a:t>Universidad Nacional Autónoma de México (UNAM)</a:t>
            </a:r>
          </a:p>
          <a:p>
            <a:pPr marL="0" indent="0">
              <a:buNone/>
            </a:pPr>
            <a:r>
              <a:rPr lang="es-MX" sz="2400" dirty="0"/>
              <a:t>Antigua Unidad de Posgrado (costado sur de la Torre II de Humanidades), planta baja. </a:t>
            </a:r>
          </a:p>
          <a:p>
            <a:pPr marL="0" indent="0">
              <a:buNone/>
            </a:pPr>
            <a:r>
              <a:rPr lang="es-MX" sz="2400" dirty="0"/>
              <a:t>Campus Central, Ciudad Universitaria, Ciudad de México, México. </a:t>
            </a:r>
          </a:p>
          <a:p>
            <a:pPr marL="0" indent="0">
              <a:buNone/>
            </a:pPr>
            <a:r>
              <a:rPr lang="es-MX" sz="2400" dirty="0"/>
              <a:t>Tel. (+52) 55 5623 0222, Ext. 82613 y 82616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r>
              <a:rPr lang="es-MX" sz="2400" dirty="0"/>
              <a:t>Tel. (+52) 55 5622 0889</a:t>
            </a:r>
          </a:p>
          <a:p>
            <a:pPr marL="0" indent="0">
              <a:buNone/>
            </a:pPr>
            <a:r>
              <a:rPr lang="es-MX" sz="2400" dirty="0"/>
              <a:t>Email:  </a:t>
            </a:r>
            <a:r>
              <a:rPr lang="es-MX" sz="2400" dirty="0">
                <a:solidFill>
                  <a:srgbClr val="0000FF"/>
                </a:solidFill>
              </a:rPr>
              <a:t>hecatalan@hotmail.com</a:t>
            </a:r>
            <a:r>
              <a:rPr lang="es-MX" sz="2400" dirty="0"/>
              <a:t>, </a:t>
            </a:r>
            <a:r>
              <a:rPr lang="es-MX" sz="2400" dirty="0">
                <a:hlinkClick r:id="rId2"/>
              </a:rPr>
              <a:t>chuffman@unam.mx</a:t>
            </a:r>
            <a:br>
              <a:rPr lang="es-MX" sz="2400" dirty="0"/>
            </a:br>
            <a:endParaRPr lang="es-MX" sz="2400" dirty="0"/>
          </a:p>
          <a:p>
            <a:pPr marL="0" indent="0">
              <a:buNone/>
            </a:pPr>
            <a:br>
              <a:rPr lang="es-MX" sz="2400" dirty="0"/>
            </a:br>
            <a:endParaRPr lang="es-MX" sz="2400" dirty="0"/>
          </a:p>
        </p:txBody>
      </p:sp>
      <p:pic>
        <p:nvPicPr>
          <p:cNvPr id="5" name="Picture 4" descr="Imagen relaciona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1779" y="5488831"/>
            <a:ext cx="1463040" cy="125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onte Puma | Departamento de Bioquímica, Facultad de Medicina, UNAM">
            <a:extLst>
              <a:ext uri="{FF2B5EF4-FFF2-40B4-BE49-F238E27FC236}">
                <a16:creationId xmlns:a16="http://schemas.microsoft.com/office/drawing/2014/main" id="{2CD0B166-5033-4D73-8FA5-8AF92172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1280252"/>
            <a:ext cx="2009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21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C332-85A3-4473-BB1F-6EEBAEC6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8D13-9114-4E42-8162-27F1B3D8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1755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Primera idea:  </a:t>
            </a:r>
            <a:r>
              <a:rPr lang="es-MX" sz="4400" dirty="0"/>
              <a:t>Credibilidad, nueva y vieja información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4989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A421-0571-4914-B352-82339E2B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218" y="339496"/>
            <a:ext cx="9667782" cy="1021501"/>
          </a:xfrm>
        </p:spPr>
        <p:txBody>
          <a:bodyPr/>
          <a:lstStyle/>
          <a:p>
            <a:r>
              <a:rPr lang="es-MX" dirty="0"/>
              <a:t>Reubicación de </a:t>
            </a:r>
            <a:r>
              <a:rPr lang="es-MX" b="1" dirty="0"/>
              <a:t>credibilidad</a:t>
            </a:r>
            <a:r>
              <a:rPr lang="es-MX" dirty="0"/>
              <a:t> entre </a:t>
            </a:r>
            <a:r>
              <a:rPr lang="es-MX" b="1" dirty="0"/>
              <a:t>posibilidades</a:t>
            </a:r>
            <a:r>
              <a:rPr lang="es-MX" dirty="0"/>
              <a:t> </a:t>
            </a:r>
            <a:br>
              <a:rPr lang="es-MX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3EB2-F679-40D9-A13D-64818FF4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5486400" cy="4525963"/>
          </a:xfrm>
        </p:spPr>
        <p:txBody>
          <a:bodyPr/>
          <a:lstStyle/>
          <a:p>
            <a:r>
              <a:rPr lang="en-US" dirty="0"/>
              <a:t>Las </a:t>
            </a:r>
            <a:r>
              <a:rPr lang="en-US" dirty="0" err="1"/>
              <a:t>posibilidades</a:t>
            </a:r>
            <a:r>
              <a:rPr lang="en-US" dirty="0"/>
              <a:t> son hipótesis/</a:t>
            </a:r>
            <a:r>
              <a:rPr lang="en-US" dirty="0" err="1"/>
              <a:t>explicaciones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posibilidades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asociada</a:t>
            </a:r>
            <a:r>
              <a:rPr lang="en-US" dirty="0"/>
              <a:t> </a:t>
            </a:r>
            <a:r>
              <a:rPr lang="en-US" dirty="0" err="1"/>
              <a:t>cierta</a:t>
            </a:r>
            <a:r>
              <a:rPr lang="en-US" dirty="0"/>
              <a:t> </a:t>
            </a:r>
            <a:r>
              <a:rPr lang="en-US" i="1" dirty="0" err="1"/>
              <a:t>credibilidad</a:t>
            </a:r>
            <a:r>
              <a:rPr lang="en-US" dirty="0"/>
              <a:t> a priori (prior)</a:t>
            </a:r>
          </a:p>
          <a:p>
            <a:endParaRPr lang="en-US" dirty="0"/>
          </a:p>
          <a:p>
            <a:r>
              <a:rPr lang="en-US" dirty="0" err="1"/>
              <a:t>Estas</a:t>
            </a:r>
            <a:r>
              <a:rPr lang="en-US" dirty="0"/>
              <a:t> </a:t>
            </a:r>
            <a:r>
              <a:rPr lang="en-US" dirty="0" err="1"/>
              <a:t>credibilidad</a:t>
            </a:r>
            <a:r>
              <a:rPr lang="en-US" dirty="0"/>
              <a:t> a priori </a:t>
            </a:r>
            <a:r>
              <a:rPr lang="en-US" dirty="0" err="1"/>
              <a:t>viene</a:t>
            </a:r>
            <a:r>
              <a:rPr lang="en-US" dirty="0"/>
              <a:t>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conocimiento</a:t>
            </a:r>
            <a:r>
              <a:rPr lang="en-US" dirty="0"/>
              <a:t> </a:t>
            </a:r>
            <a:r>
              <a:rPr lang="en-US" dirty="0" err="1"/>
              <a:t>previo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Conforme</a:t>
            </a:r>
            <a:r>
              <a:rPr lang="en-US" dirty="0"/>
              <a:t> temenos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credibilidad</a:t>
            </a:r>
            <a:r>
              <a:rPr lang="en-US" dirty="0"/>
              <a:t> se “</a:t>
            </a:r>
            <a:r>
              <a:rPr lang="en-US" dirty="0" err="1"/>
              <a:t>reubica</a:t>
            </a:r>
            <a:r>
              <a:rPr lang="en-US" dirty="0"/>
              <a:t>” (</a:t>
            </a:r>
            <a:r>
              <a:rPr lang="en-US" dirty="0" err="1"/>
              <a:t>Tenemos</a:t>
            </a:r>
            <a:r>
              <a:rPr lang="en-US" dirty="0"/>
              <a:t> una </a:t>
            </a:r>
            <a:r>
              <a:rPr lang="en-US" dirty="0" err="1"/>
              <a:t>distribución</a:t>
            </a:r>
            <a:r>
              <a:rPr lang="en-US" dirty="0"/>
              <a:t> posterior)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67C7B20E-51C1-4FBC-8288-388CD1421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09" y="1600205"/>
            <a:ext cx="4712099" cy="44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2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0AB83-502E-4B87-B3DE-45B6649D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544" y="463443"/>
            <a:ext cx="8128000" cy="782098"/>
          </a:xfrm>
        </p:spPr>
        <p:txBody>
          <a:bodyPr/>
          <a:lstStyle/>
          <a:p>
            <a:r>
              <a:rPr lang="en-US" dirty="0"/>
              <a:t>Primera idea:  </a:t>
            </a:r>
            <a:r>
              <a:rPr lang="es-MX" dirty="0"/>
              <a:t>Credibilidad, nueva y vieja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B34A2-130A-40CF-B96F-1E2DF817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1320548"/>
          </a:xfrm>
        </p:spPr>
        <p:txBody>
          <a:bodyPr/>
          <a:lstStyle/>
          <a:p>
            <a:r>
              <a:rPr lang="es-MX" dirty="0"/>
              <a:t>Cuantificación de la incertidumbre en el paradigma bayesiano </a:t>
            </a:r>
          </a:p>
          <a:p>
            <a:pPr lvl="1"/>
            <a:r>
              <a:rPr lang="es-MX" dirty="0"/>
              <a:t>Información vieja, independiente de los datos, a priori (</a:t>
            </a:r>
            <a:r>
              <a:rPr lang="es-MX" dirty="0" err="1"/>
              <a:t>priors</a:t>
            </a:r>
            <a:r>
              <a:rPr lang="es-MX" dirty="0"/>
              <a:t>) y </a:t>
            </a:r>
          </a:p>
          <a:p>
            <a:pPr lvl="1"/>
            <a:r>
              <a:rPr lang="es-MX" dirty="0"/>
              <a:t>Credibilidad a posteriori  (posterior </a:t>
            </a:r>
            <a:r>
              <a:rPr lang="es-MX" dirty="0" err="1"/>
              <a:t>probability</a:t>
            </a:r>
            <a:r>
              <a:rPr lang="es-MX" dirty="0"/>
              <a:t>), después de recibir/procesar información nueva, los datos. 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D789194-B026-4F50-AAF9-FB9CEC25C67A}"/>
              </a:ext>
            </a:extLst>
          </p:cNvPr>
          <p:cNvGrpSpPr/>
          <p:nvPr/>
        </p:nvGrpSpPr>
        <p:grpSpPr>
          <a:xfrm>
            <a:off x="2247378" y="3124936"/>
            <a:ext cx="7617342" cy="370811"/>
            <a:chOff x="2247378" y="3124936"/>
            <a:chExt cx="7617342" cy="370811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47164B55-5DC8-4AC8-9B8D-D8636E4A6709}"/>
                </a:ext>
              </a:extLst>
            </p:cNvPr>
            <p:cNvSpPr txBox="1"/>
            <p:nvPr/>
          </p:nvSpPr>
          <p:spPr>
            <a:xfrm flipH="1">
              <a:off x="2247378" y="3124936"/>
              <a:ext cx="174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AFBAFD4-A4DC-4669-999D-01102F5F4FF4}"/>
                </a:ext>
              </a:extLst>
            </p:cNvPr>
            <p:cNvSpPr txBox="1"/>
            <p:nvPr/>
          </p:nvSpPr>
          <p:spPr>
            <a:xfrm flipH="1">
              <a:off x="7424544" y="3126415"/>
              <a:ext cx="2440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posterior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FB02FA07-975B-4267-8AA1-F41BE268975F}"/>
                </a:ext>
              </a:extLst>
            </p:cNvPr>
            <p:cNvSpPr txBox="1"/>
            <p:nvPr/>
          </p:nvSpPr>
          <p:spPr>
            <a:xfrm flipH="1">
              <a:off x="5434539" y="3126415"/>
              <a:ext cx="79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data</a:t>
              </a:r>
            </a:p>
          </p:txBody>
        </p:sp>
        <p:cxnSp>
          <p:nvCxnSpPr>
            <p:cNvPr id="8" name="Conector recto de flecha 7">
              <a:extLst>
                <a:ext uri="{FF2B5EF4-FFF2-40B4-BE49-F238E27FC236}">
                  <a16:creationId xmlns:a16="http://schemas.microsoft.com/office/drawing/2014/main" id="{2CC679A6-B0D9-40D7-B83D-DC1A36EF7E7F}"/>
                </a:ext>
              </a:extLst>
            </p:cNvPr>
            <p:cNvCxnSpPr/>
            <p:nvPr/>
          </p:nvCxnSpPr>
          <p:spPr>
            <a:xfrm>
              <a:off x="4190260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4F714EE9-7333-4552-8C41-90F21D057068}"/>
                </a:ext>
              </a:extLst>
            </p:cNvPr>
            <p:cNvCxnSpPr/>
            <p:nvPr/>
          </p:nvCxnSpPr>
          <p:spPr>
            <a:xfrm>
              <a:off x="6295748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EE4C4D52-AD3F-40E0-91C7-2230E36C233E}"/>
              </a:ext>
            </a:extLst>
          </p:cNvPr>
          <p:cNvSpPr txBox="1">
            <a:spLocks/>
          </p:cNvSpPr>
          <p:nvPr/>
        </p:nvSpPr>
        <p:spPr>
          <a:xfrm>
            <a:off x="609600" y="4055317"/>
            <a:ext cx="10972800" cy="914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891" indent="-342891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Parece reflejar la manera en la que piensa la mayoría de las personas (y el desarrollo científico)</a:t>
            </a:r>
          </a:p>
        </p:txBody>
      </p:sp>
    </p:spTree>
    <p:extLst>
      <p:ext uri="{BB962C8B-B14F-4D97-AF65-F5344CB8AC3E}">
        <p14:creationId xmlns:p14="http://schemas.microsoft.com/office/powerpoint/2010/main" val="387052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2C332-85A3-4473-BB1F-6EEBAEC6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8D13-9114-4E42-8162-27F1B3D8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17555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Primera idea:  </a:t>
            </a:r>
            <a:r>
              <a:rPr lang="es-MX" sz="4400" dirty="0"/>
              <a:t>Credibilidad, nueva y vieja información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68718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0AB83-502E-4B87-B3DE-45B6649D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Credibilidad, nueva y vieja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B34A2-130A-40CF-B96F-1E2DF817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5188522"/>
          </a:xfrm>
        </p:spPr>
        <p:txBody>
          <a:bodyPr>
            <a:normAutofit/>
          </a:bodyPr>
          <a:lstStyle/>
          <a:p>
            <a:r>
              <a:rPr lang="es-MX" dirty="0"/>
              <a:t>Suponga que usted quiere determinar si todos los cuervos son negros.  </a:t>
            </a:r>
          </a:p>
          <a:p>
            <a:pPr lvl="1"/>
            <a:r>
              <a:rPr lang="es-MX" dirty="0"/>
              <a:t>Se arranca con una noción/conocimiento </a:t>
            </a:r>
            <a:r>
              <a:rPr lang="es-MX" b="1" dirty="0"/>
              <a:t>a priori </a:t>
            </a:r>
            <a:r>
              <a:rPr lang="es-MX" dirty="0"/>
              <a:t>de la verdad de dicha afirmación </a:t>
            </a:r>
          </a:p>
          <a:p>
            <a:pPr lvl="2"/>
            <a:r>
              <a:rPr lang="es-MX" dirty="0"/>
              <a:t>Digamos que 50:50 (no sabemos nada de cuervos)</a:t>
            </a:r>
          </a:p>
          <a:p>
            <a:pPr lvl="1"/>
            <a:r>
              <a:rPr lang="es-MX" dirty="0"/>
              <a:t>Se recolectan datos sobre avistamientos de cuervos.</a:t>
            </a:r>
          </a:p>
          <a:p>
            <a:pPr lvl="2"/>
            <a:r>
              <a:rPr lang="es-MX" dirty="0"/>
              <a:t>Suponga que se avista un cuervo negro, luego su probabilidad posterior aumenta. </a:t>
            </a:r>
          </a:p>
          <a:p>
            <a:pPr marL="914377" lvl="2" indent="0">
              <a:buNone/>
            </a:pPr>
            <a:r>
              <a:rPr lang="es-MX" dirty="0"/>
              <a:t> </a:t>
            </a:r>
          </a:p>
        </p:txBody>
      </p:sp>
      <p:pic>
        <p:nvPicPr>
          <p:cNvPr id="2050" name="Picture 2" descr="Raven - OSRS Wiki">
            <a:extLst>
              <a:ext uri="{FF2B5EF4-FFF2-40B4-BE49-F238E27FC236}">
                <a16:creationId xmlns:a16="http://schemas.microsoft.com/office/drawing/2014/main" id="{011A2C57-081D-4815-A7FA-91B3DAB3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73" y="3831266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1F9E1CD6-77D0-44FC-998A-B8A2E69F024F}"/>
              </a:ext>
            </a:extLst>
          </p:cNvPr>
          <p:cNvGrpSpPr/>
          <p:nvPr/>
        </p:nvGrpSpPr>
        <p:grpSpPr>
          <a:xfrm>
            <a:off x="2140846" y="4731797"/>
            <a:ext cx="7617342" cy="370811"/>
            <a:chOff x="2247378" y="3124936"/>
            <a:chExt cx="7617342" cy="37081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CA1DCCF-41B0-48C0-92A5-91EF47F21FFB}"/>
                </a:ext>
              </a:extLst>
            </p:cNvPr>
            <p:cNvSpPr txBox="1"/>
            <p:nvPr/>
          </p:nvSpPr>
          <p:spPr>
            <a:xfrm flipH="1">
              <a:off x="2247378" y="3124936"/>
              <a:ext cx="174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D581240-62AD-4ECF-A1FA-8F1E60D9C823}"/>
                </a:ext>
              </a:extLst>
            </p:cNvPr>
            <p:cNvSpPr txBox="1"/>
            <p:nvPr/>
          </p:nvSpPr>
          <p:spPr>
            <a:xfrm flipH="1">
              <a:off x="7424544" y="3126415"/>
              <a:ext cx="2440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posterior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9F35273-4F7F-4E04-B0C1-11461ED1348E}"/>
                </a:ext>
              </a:extLst>
            </p:cNvPr>
            <p:cNvSpPr txBox="1"/>
            <p:nvPr/>
          </p:nvSpPr>
          <p:spPr>
            <a:xfrm flipH="1">
              <a:off x="5434539" y="3126415"/>
              <a:ext cx="79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data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BD99A322-9DE3-4263-B2C5-3005FD880D75}"/>
                </a:ext>
              </a:extLst>
            </p:cNvPr>
            <p:cNvCxnSpPr/>
            <p:nvPr/>
          </p:nvCxnSpPr>
          <p:spPr>
            <a:xfrm>
              <a:off x="4190260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492ABD93-766D-4401-9344-CFB16C7022F6}"/>
                </a:ext>
              </a:extLst>
            </p:cNvPr>
            <p:cNvCxnSpPr/>
            <p:nvPr/>
          </p:nvCxnSpPr>
          <p:spPr>
            <a:xfrm>
              <a:off x="6295748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E6A2924-6735-4AB2-996E-4EA76AF62BDD}"/>
              </a:ext>
            </a:extLst>
          </p:cNvPr>
          <p:cNvSpPr txBox="1"/>
          <p:nvPr/>
        </p:nvSpPr>
        <p:spPr>
          <a:xfrm>
            <a:off x="2626682" y="4363944"/>
            <a:ext cx="84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50:50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35E2F0-BC39-4B32-A435-EB2E54C1B04B}"/>
              </a:ext>
            </a:extLst>
          </p:cNvPr>
          <p:cNvSpPr txBox="1"/>
          <p:nvPr/>
        </p:nvSpPr>
        <p:spPr>
          <a:xfrm>
            <a:off x="7906551" y="4362465"/>
            <a:ext cx="84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60:40</a:t>
            </a:r>
          </a:p>
        </p:txBody>
      </p:sp>
    </p:spTree>
    <p:extLst>
      <p:ext uri="{BB962C8B-B14F-4D97-AF65-F5344CB8AC3E}">
        <p14:creationId xmlns:p14="http://schemas.microsoft.com/office/powerpoint/2010/main" val="145419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0AB83-502E-4B87-B3DE-45B6649D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Credibilidad, nueva y vieja información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B34A2-130A-40CF-B96F-1E2DF817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5188522"/>
          </a:xfrm>
        </p:spPr>
        <p:txBody>
          <a:bodyPr>
            <a:normAutofit/>
          </a:bodyPr>
          <a:lstStyle/>
          <a:p>
            <a:r>
              <a:rPr lang="es-MX" dirty="0"/>
              <a:t>La próxima vez que se observen cuervos, su nuevo prior (la vieja posterior) es mayor que 50 % y continuará aumentando como aviste nuevos cuervos, los cuales son todos negros.</a:t>
            </a:r>
          </a:p>
          <a:p>
            <a:pPr marL="914377" lvl="2" indent="0">
              <a:buNone/>
            </a:pPr>
            <a:r>
              <a:rPr lang="es-MX" dirty="0"/>
              <a:t> </a:t>
            </a:r>
          </a:p>
        </p:txBody>
      </p:sp>
      <p:pic>
        <p:nvPicPr>
          <p:cNvPr id="2050" name="Picture 2" descr="Raven - OSRS Wiki">
            <a:extLst>
              <a:ext uri="{FF2B5EF4-FFF2-40B4-BE49-F238E27FC236}">
                <a16:creationId xmlns:a16="http://schemas.microsoft.com/office/drawing/2014/main" id="{011A2C57-081D-4815-A7FA-91B3DAB31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73" y="2419712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1F9E1CD6-77D0-44FC-998A-B8A2E69F024F}"/>
              </a:ext>
            </a:extLst>
          </p:cNvPr>
          <p:cNvGrpSpPr/>
          <p:nvPr/>
        </p:nvGrpSpPr>
        <p:grpSpPr>
          <a:xfrm>
            <a:off x="2140846" y="3320243"/>
            <a:ext cx="7617342" cy="370811"/>
            <a:chOff x="2247378" y="3124936"/>
            <a:chExt cx="7617342" cy="37081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CA1DCCF-41B0-48C0-92A5-91EF47F21FFB}"/>
                </a:ext>
              </a:extLst>
            </p:cNvPr>
            <p:cNvSpPr txBox="1"/>
            <p:nvPr/>
          </p:nvSpPr>
          <p:spPr>
            <a:xfrm flipH="1">
              <a:off x="2247378" y="3124936"/>
              <a:ext cx="174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9D581240-62AD-4ECF-A1FA-8F1E60D9C823}"/>
                </a:ext>
              </a:extLst>
            </p:cNvPr>
            <p:cNvSpPr txBox="1"/>
            <p:nvPr/>
          </p:nvSpPr>
          <p:spPr>
            <a:xfrm flipH="1">
              <a:off x="7424544" y="3126415"/>
              <a:ext cx="2440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posterior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9F35273-4F7F-4E04-B0C1-11461ED1348E}"/>
                </a:ext>
              </a:extLst>
            </p:cNvPr>
            <p:cNvSpPr txBox="1"/>
            <p:nvPr/>
          </p:nvSpPr>
          <p:spPr>
            <a:xfrm flipH="1">
              <a:off x="5434539" y="3126415"/>
              <a:ext cx="79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data</a:t>
              </a: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BD99A322-9DE3-4263-B2C5-3005FD880D75}"/>
                </a:ext>
              </a:extLst>
            </p:cNvPr>
            <p:cNvCxnSpPr/>
            <p:nvPr/>
          </p:nvCxnSpPr>
          <p:spPr>
            <a:xfrm>
              <a:off x="4190260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492ABD93-766D-4401-9344-CFB16C7022F6}"/>
                </a:ext>
              </a:extLst>
            </p:cNvPr>
            <p:cNvCxnSpPr/>
            <p:nvPr/>
          </p:nvCxnSpPr>
          <p:spPr>
            <a:xfrm>
              <a:off x="6295748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E6A2924-6735-4AB2-996E-4EA76AF62BDD}"/>
              </a:ext>
            </a:extLst>
          </p:cNvPr>
          <p:cNvSpPr txBox="1"/>
          <p:nvPr/>
        </p:nvSpPr>
        <p:spPr>
          <a:xfrm>
            <a:off x="2626682" y="2952390"/>
            <a:ext cx="84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50:50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F35E2F0-BC39-4B32-A435-EB2E54C1B04B}"/>
              </a:ext>
            </a:extLst>
          </p:cNvPr>
          <p:cNvSpPr txBox="1"/>
          <p:nvPr/>
        </p:nvSpPr>
        <p:spPr>
          <a:xfrm>
            <a:off x="7906551" y="2950911"/>
            <a:ext cx="84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60:40</a:t>
            </a:r>
          </a:p>
        </p:txBody>
      </p:sp>
      <p:pic>
        <p:nvPicPr>
          <p:cNvPr id="17" name="Picture 2" descr="Raven - OSRS Wiki">
            <a:extLst>
              <a:ext uri="{FF2B5EF4-FFF2-40B4-BE49-F238E27FC236}">
                <a16:creationId xmlns:a16="http://schemas.microsoft.com/office/drawing/2014/main" id="{DEFBAEC9-F758-443E-B2E3-ABC7D6D62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461" y="4745720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28227BB2-DB60-497C-B1A1-C4F1D2547703}"/>
              </a:ext>
            </a:extLst>
          </p:cNvPr>
          <p:cNvGrpSpPr/>
          <p:nvPr/>
        </p:nvGrpSpPr>
        <p:grpSpPr>
          <a:xfrm>
            <a:off x="2151201" y="5700940"/>
            <a:ext cx="7617342" cy="370811"/>
            <a:chOff x="2247378" y="3124936"/>
            <a:chExt cx="7617342" cy="370811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CFD51657-3EC2-4CE4-905D-0818C7029F97}"/>
                </a:ext>
              </a:extLst>
            </p:cNvPr>
            <p:cNvSpPr txBox="1"/>
            <p:nvPr/>
          </p:nvSpPr>
          <p:spPr>
            <a:xfrm flipH="1">
              <a:off x="2247378" y="3124936"/>
              <a:ext cx="1747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6F51CC70-823A-469C-8CA0-C4FED38C8E37}"/>
                </a:ext>
              </a:extLst>
            </p:cNvPr>
            <p:cNvSpPr txBox="1"/>
            <p:nvPr/>
          </p:nvSpPr>
          <p:spPr>
            <a:xfrm flipH="1">
              <a:off x="7424544" y="3126415"/>
              <a:ext cx="2440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posterior </a:t>
              </a:r>
              <a:r>
                <a:rPr lang="es-MX" dirty="0" err="1"/>
                <a:t>probability</a:t>
              </a:r>
              <a:endParaRPr lang="es-MX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CB3FB24-8AAE-4FE4-A01B-FFCE4C1132D1}"/>
                </a:ext>
              </a:extLst>
            </p:cNvPr>
            <p:cNvSpPr txBox="1"/>
            <p:nvPr/>
          </p:nvSpPr>
          <p:spPr>
            <a:xfrm flipH="1">
              <a:off x="5434539" y="3126415"/>
              <a:ext cx="79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data</a:t>
              </a:r>
            </a:p>
          </p:txBody>
        </p: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C03CB343-5197-4F93-8806-54C841A039BB}"/>
                </a:ext>
              </a:extLst>
            </p:cNvPr>
            <p:cNvCxnSpPr/>
            <p:nvPr/>
          </p:nvCxnSpPr>
          <p:spPr>
            <a:xfrm>
              <a:off x="4190260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23B49B21-A034-4D7A-9CCB-C8AF836C82CE}"/>
                </a:ext>
              </a:extLst>
            </p:cNvPr>
            <p:cNvCxnSpPr/>
            <p:nvPr/>
          </p:nvCxnSpPr>
          <p:spPr>
            <a:xfrm>
              <a:off x="6295748" y="3309602"/>
              <a:ext cx="87889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0A4F05-D957-42D7-8E3A-2B2B23F51FD8}"/>
              </a:ext>
            </a:extLst>
          </p:cNvPr>
          <p:cNvSpPr txBox="1"/>
          <p:nvPr/>
        </p:nvSpPr>
        <p:spPr>
          <a:xfrm>
            <a:off x="2637037" y="5333087"/>
            <a:ext cx="84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60:40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3ACEAD4-16BD-4521-AC3F-1FA19F0FD58D}"/>
              </a:ext>
            </a:extLst>
          </p:cNvPr>
          <p:cNvSpPr txBox="1"/>
          <p:nvPr/>
        </p:nvSpPr>
        <p:spPr>
          <a:xfrm>
            <a:off x="7916906" y="5331608"/>
            <a:ext cx="841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80:20</a:t>
            </a:r>
          </a:p>
        </p:txBody>
      </p:sp>
      <p:pic>
        <p:nvPicPr>
          <p:cNvPr id="28" name="Picture 2" descr="Raven - OSRS Wiki">
            <a:extLst>
              <a:ext uri="{FF2B5EF4-FFF2-40B4-BE49-F238E27FC236}">
                <a16:creationId xmlns:a16="http://schemas.microsoft.com/office/drawing/2014/main" id="{EE0E4733-C91B-413F-9816-DC4AD664F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516" y="4893801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Raven - OSRS Wiki">
            <a:extLst>
              <a:ext uri="{FF2B5EF4-FFF2-40B4-BE49-F238E27FC236}">
                <a16:creationId xmlns:a16="http://schemas.microsoft.com/office/drawing/2014/main" id="{549C8C63-75EC-4D52-ADFD-06449A70D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11" y="4609585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Raven - OSRS Wiki">
            <a:extLst>
              <a:ext uri="{FF2B5EF4-FFF2-40B4-BE49-F238E27FC236}">
                <a16:creationId xmlns:a16="http://schemas.microsoft.com/office/drawing/2014/main" id="{6FBE7DDD-7170-42DA-8CD6-64B2A5279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262" y="4626145"/>
            <a:ext cx="1004043" cy="9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a libre: forma 3">
            <a:extLst>
              <a:ext uri="{FF2B5EF4-FFF2-40B4-BE49-F238E27FC236}">
                <a16:creationId xmlns:a16="http://schemas.microsoft.com/office/drawing/2014/main" id="{733A7DCA-7DAA-4064-A7D6-143D62B2FB20}"/>
              </a:ext>
            </a:extLst>
          </p:cNvPr>
          <p:cNvSpPr/>
          <p:nvPr/>
        </p:nvSpPr>
        <p:spPr>
          <a:xfrm>
            <a:off x="1279479" y="3799643"/>
            <a:ext cx="6710424" cy="1935332"/>
          </a:xfrm>
          <a:custGeom>
            <a:avLst/>
            <a:gdLst>
              <a:gd name="connsiteX0" fmla="*/ 6710424 w 6710424"/>
              <a:gd name="connsiteY0" fmla="*/ 0 h 1935332"/>
              <a:gd name="connsiteX1" fmla="*/ 4553150 w 6710424"/>
              <a:gd name="connsiteY1" fmla="*/ 470516 h 1935332"/>
              <a:gd name="connsiteX2" fmla="*/ 1206269 w 6710424"/>
              <a:gd name="connsiteY2" fmla="*/ 461639 h 1935332"/>
              <a:gd name="connsiteX3" fmla="*/ 7783 w 6710424"/>
              <a:gd name="connsiteY3" fmla="*/ 1571347 h 1935332"/>
              <a:gd name="connsiteX4" fmla="*/ 691364 w 6710424"/>
              <a:gd name="connsiteY4" fmla="*/ 1935332 h 193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0424" h="1935332">
                <a:moveTo>
                  <a:pt x="6710424" y="0"/>
                </a:moveTo>
                <a:cubicBezTo>
                  <a:pt x="6090466" y="196788"/>
                  <a:pt x="5470509" y="393576"/>
                  <a:pt x="4553150" y="470516"/>
                </a:cubicBezTo>
                <a:cubicBezTo>
                  <a:pt x="3635791" y="547456"/>
                  <a:pt x="1963830" y="278167"/>
                  <a:pt x="1206269" y="461639"/>
                </a:cubicBezTo>
                <a:cubicBezTo>
                  <a:pt x="448708" y="645111"/>
                  <a:pt x="93600" y="1325732"/>
                  <a:pt x="7783" y="1571347"/>
                </a:cubicBezTo>
                <a:cubicBezTo>
                  <a:pt x="-78034" y="1816962"/>
                  <a:pt x="571515" y="1873188"/>
                  <a:pt x="691364" y="1935332"/>
                </a:cubicBezTo>
              </a:path>
            </a:pathLst>
          </a:custGeom>
          <a:noFill/>
          <a:ln w="38100">
            <a:solidFill>
              <a:schemeClr val="accent1">
                <a:lumMod val="20000"/>
                <a:lumOff val="80000"/>
              </a:schemeClr>
            </a:solidFill>
            <a:prstDash val="lg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6694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ción1" id="{DAFF0ADD-4D83-4FFD-8BC0-5A8C07C2B4E9}" vid="{BC99898B-6D03-40C4-A2EE-8A04A8ADA6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1702</Words>
  <Application>Microsoft Office PowerPoint</Application>
  <PresentationFormat>Widescreen</PresentationFormat>
  <Paragraphs>194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Cambria Math</vt:lpstr>
      <vt:lpstr>Gill Sans MT</vt:lpstr>
      <vt:lpstr>Times New Roman</vt:lpstr>
      <vt:lpstr>Tema de Office</vt:lpstr>
      <vt:lpstr>Marco conceptual del análisis bayesiano: credibilidad, modelos y parámetros</vt:lpstr>
      <vt:lpstr>Análisis Bayesiano de datos</vt:lpstr>
      <vt:lpstr>De qué va el capitulo?</vt:lpstr>
      <vt:lpstr>PowerPoint Presentation</vt:lpstr>
      <vt:lpstr>Reubicación de credibilidad entre posibilidades  </vt:lpstr>
      <vt:lpstr>Primera idea:  Credibilidad, nueva y vieja información</vt:lpstr>
      <vt:lpstr>Ejemplo</vt:lpstr>
      <vt:lpstr>Credibilidad, nueva y vieja información</vt:lpstr>
      <vt:lpstr>Credibilidad, nueva y vieja información</vt:lpstr>
      <vt:lpstr>Credibilidad, nueva y vieja información</vt:lpstr>
      <vt:lpstr>Credibilidad, nueva y vieja información</vt:lpstr>
      <vt:lpstr>Antes de ir a la segunda idea fundamental…</vt:lpstr>
      <vt:lpstr>Los datos son ruidosos y la inferencia es problemática</vt:lpstr>
      <vt:lpstr>Los datos son ruidosos y la inferencia es problemática</vt:lpstr>
      <vt:lpstr>PowerPoint Presentation</vt:lpstr>
      <vt:lpstr>Posibilidades</vt:lpstr>
      <vt:lpstr>Posibilidades y parámetros</vt:lpstr>
      <vt:lpstr>Posibilidades:</vt:lpstr>
      <vt:lpstr>Posibiliades y parámetros</vt:lpstr>
      <vt:lpstr>Ejemplo</vt:lpstr>
      <vt:lpstr>Ejemplo</vt:lpstr>
      <vt:lpstr>Cómo sé que mi beta es confiable?</vt:lpstr>
      <vt:lpstr>Posibilidades e incertidumbre</vt:lpstr>
      <vt:lpstr>Incertidumbre en estadística clásica</vt:lpstr>
      <vt:lpstr>Incertidumbre en estadística clásica</vt:lpstr>
      <vt:lpstr>Incertidumbre en estadística clásica</vt:lpstr>
      <vt:lpstr>Conditional on randomness?</vt:lpstr>
      <vt:lpstr>Próxima clase</vt:lpstr>
      <vt:lpstr>Referencias</vt:lpstr>
      <vt:lpstr>CONTACTO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Curtis Huffman</dc:creator>
  <cp:lastModifiedBy>Hector Najera</cp:lastModifiedBy>
  <cp:revision>107</cp:revision>
  <dcterms:created xsi:type="dcterms:W3CDTF">2018-06-05T23:08:33Z</dcterms:created>
  <dcterms:modified xsi:type="dcterms:W3CDTF">2021-02-25T02:00:09Z</dcterms:modified>
</cp:coreProperties>
</file>