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99" r:id="rId6"/>
    <p:sldId id="351" r:id="rId7"/>
    <p:sldId id="357" r:id="rId8"/>
    <p:sldId id="336" r:id="rId9"/>
    <p:sldId id="337" r:id="rId10"/>
    <p:sldId id="356" r:id="rId11"/>
    <p:sldId id="338" r:id="rId12"/>
    <p:sldId id="339" r:id="rId13"/>
    <p:sldId id="340" r:id="rId14"/>
    <p:sldId id="324" r:id="rId15"/>
    <p:sldId id="330" r:id="rId16"/>
    <p:sldId id="331" r:id="rId17"/>
    <p:sldId id="325" r:id="rId18"/>
    <p:sldId id="326" r:id="rId19"/>
    <p:sldId id="332" r:id="rId20"/>
    <p:sldId id="328" r:id="rId21"/>
    <p:sldId id="327" r:id="rId22"/>
    <p:sldId id="329" r:id="rId23"/>
    <p:sldId id="335" r:id="rId24"/>
    <p:sldId id="341" r:id="rId25"/>
    <p:sldId id="342" r:id="rId26"/>
    <p:sldId id="358" r:id="rId27"/>
    <p:sldId id="343" r:id="rId28"/>
    <p:sldId id="344" r:id="rId29"/>
    <p:sldId id="345" r:id="rId30"/>
    <p:sldId id="346" r:id="rId31"/>
    <p:sldId id="347" r:id="rId32"/>
    <p:sldId id="348" r:id="rId33"/>
    <p:sldId id="349" r:id="rId34"/>
    <p:sldId id="353" r:id="rId35"/>
    <p:sldId id="355" r:id="rId36"/>
    <p:sldId id="354" r:id="rId37"/>
    <p:sldId id="350" r:id="rId38"/>
    <p:sldId id="352" r:id="rId39"/>
    <p:sldId id="270" r:id="rId40"/>
    <p:sldId id="272" r:id="rId41"/>
  </p:sldIdLst>
  <p:sldSz cx="12192000"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62F4B-488D-4859-B905-0B6E06A5D28A}" v="343" dt="2021-03-04T15:19:22.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108" d="100"/>
          <a:sy n="108" d="100"/>
        </p:scale>
        <p:origin x="714"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Najera" userId="04fbcd51e4148ba7" providerId="LiveId" clId="{31062F4B-488D-4859-B905-0B6E06A5D28A}"/>
    <pc:docChg chg="custSel addSld modSld sldOrd">
      <pc:chgData name="Hector Najera" userId="04fbcd51e4148ba7" providerId="LiveId" clId="{31062F4B-488D-4859-B905-0B6E06A5D28A}" dt="2021-03-04T15:19:22.667" v="373" actId="207"/>
      <pc:docMkLst>
        <pc:docMk/>
      </pc:docMkLst>
      <pc:sldChg chg="modSp mod modAnim">
        <pc:chgData name="Hector Najera" userId="04fbcd51e4148ba7" providerId="LiveId" clId="{31062F4B-488D-4859-B905-0B6E06A5D28A}" dt="2021-03-04T15:15:37.135" v="44" actId="20577"/>
        <pc:sldMkLst>
          <pc:docMk/>
          <pc:sldMk cId="3449755973" sldId="341"/>
        </pc:sldMkLst>
        <pc:spChg chg="mod">
          <ac:chgData name="Hector Najera" userId="04fbcd51e4148ba7" providerId="LiveId" clId="{31062F4B-488D-4859-B905-0B6E06A5D28A}" dt="2021-03-04T15:15:37.135" v="44" actId="20577"/>
          <ac:spMkLst>
            <pc:docMk/>
            <pc:sldMk cId="3449755973" sldId="341"/>
            <ac:spMk id="3" creationId="{63D85AAD-3F13-4676-88B1-A17020C83607}"/>
          </ac:spMkLst>
        </pc:spChg>
      </pc:sldChg>
      <pc:sldChg chg="modSp">
        <pc:chgData name="Hector Najera" userId="04fbcd51e4148ba7" providerId="LiveId" clId="{31062F4B-488D-4859-B905-0B6E06A5D28A}" dt="2021-03-04T15:15:55.291" v="60" actId="20577"/>
        <pc:sldMkLst>
          <pc:docMk/>
          <pc:sldMk cId="3090675331" sldId="342"/>
        </pc:sldMkLst>
        <pc:spChg chg="mod">
          <ac:chgData name="Hector Najera" userId="04fbcd51e4148ba7" providerId="LiveId" clId="{31062F4B-488D-4859-B905-0B6E06A5D28A}" dt="2021-03-04T15:15:55.291" v="60" actId="20577"/>
          <ac:spMkLst>
            <pc:docMk/>
            <pc:sldMk cId="3090675331" sldId="342"/>
            <ac:spMk id="3" creationId="{DFD9E1CB-F939-4526-8293-FD444BF39C14}"/>
          </ac:spMkLst>
        </pc:spChg>
      </pc:sldChg>
      <pc:sldChg chg="modSp mod modAnim">
        <pc:chgData name="Hector Najera" userId="04fbcd51e4148ba7" providerId="LiveId" clId="{31062F4B-488D-4859-B905-0B6E06A5D28A}" dt="2021-03-04T15:19:22.667" v="373" actId="207"/>
        <pc:sldMkLst>
          <pc:docMk/>
          <pc:sldMk cId="3970652372" sldId="343"/>
        </pc:sldMkLst>
        <pc:spChg chg="mod">
          <ac:chgData name="Hector Najera" userId="04fbcd51e4148ba7" providerId="LiveId" clId="{31062F4B-488D-4859-B905-0B6E06A5D28A}" dt="2021-03-04T15:17:10.479" v="86" actId="14100"/>
          <ac:spMkLst>
            <pc:docMk/>
            <pc:sldMk cId="3970652372" sldId="343"/>
            <ac:spMk id="2" creationId="{CE9BD63A-FCC1-447D-BF78-099008DB46B9}"/>
          </ac:spMkLst>
        </pc:spChg>
        <pc:spChg chg="mod">
          <ac:chgData name="Hector Najera" userId="04fbcd51e4148ba7" providerId="LiveId" clId="{31062F4B-488D-4859-B905-0B6E06A5D28A}" dt="2021-03-04T15:19:22.667" v="373" actId="207"/>
          <ac:spMkLst>
            <pc:docMk/>
            <pc:sldMk cId="3970652372" sldId="343"/>
            <ac:spMk id="3" creationId="{5520DAEF-75EB-4565-B28F-1AEE02AEC76E}"/>
          </ac:spMkLst>
        </pc:spChg>
      </pc:sldChg>
      <pc:sldChg chg="modSp mod">
        <pc:chgData name="Hector Najera" userId="04fbcd51e4148ba7" providerId="LiveId" clId="{31062F4B-488D-4859-B905-0B6E06A5D28A}" dt="2021-03-04T15:14:23.182" v="0" actId="1036"/>
        <pc:sldMkLst>
          <pc:docMk/>
          <pc:sldMk cId="2408602785" sldId="357"/>
        </pc:sldMkLst>
        <pc:spChg chg="mod">
          <ac:chgData name="Hector Najera" userId="04fbcd51e4148ba7" providerId="LiveId" clId="{31062F4B-488D-4859-B905-0B6E06A5D28A}" dt="2021-03-04T15:14:23.182" v="0" actId="1036"/>
          <ac:spMkLst>
            <pc:docMk/>
            <pc:sldMk cId="2408602785" sldId="357"/>
            <ac:spMk id="6" creationId="{AD2A9DB5-7208-4F1B-988C-59B9DFC8E3A3}"/>
          </ac:spMkLst>
        </pc:spChg>
      </pc:sldChg>
      <pc:sldChg chg="addSp delSp modSp add mod ord delAnim modAnim">
        <pc:chgData name="Hector Najera" userId="04fbcd51e4148ba7" providerId="LiveId" clId="{31062F4B-488D-4859-B905-0B6E06A5D28A}" dt="2021-03-04T15:18:46.931" v="306" actId="1076"/>
        <pc:sldMkLst>
          <pc:docMk/>
          <pc:sldMk cId="1893505869" sldId="358"/>
        </pc:sldMkLst>
        <pc:spChg chg="mod">
          <ac:chgData name="Hector Najera" userId="04fbcd51e4148ba7" providerId="LiveId" clId="{31062F4B-488D-4859-B905-0B6E06A5D28A}" dt="2021-03-04T15:18:31.809" v="301" actId="20577"/>
          <ac:spMkLst>
            <pc:docMk/>
            <pc:sldMk cId="1893505869" sldId="358"/>
            <ac:spMk id="3" creationId="{5520DAEF-75EB-4565-B28F-1AEE02AEC76E}"/>
          </ac:spMkLst>
        </pc:spChg>
        <pc:spChg chg="add del mod">
          <ac:chgData name="Hector Najera" userId="04fbcd51e4148ba7" providerId="LiveId" clId="{31062F4B-488D-4859-B905-0B6E06A5D28A}" dt="2021-03-04T15:16:44.231" v="63" actId="478"/>
          <ac:spMkLst>
            <pc:docMk/>
            <pc:sldMk cId="1893505869" sldId="358"/>
            <ac:spMk id="5" creationId="{A4B16832-D862-461A-8316-AC91005FC994}"/>
          </ac:spMkLst>
        </pc:spChg>
        <pc:picChg chg="del">
          <ac:chgData name="Hector Najera" userId="04fbcd51e4148ba7" providerId="LiveId" clId="{31062F4B-488D-4859-B905-0B6E06A5D28A}" dt="2021-03-04T15:16:41.570" v="62" actId="478"/>
          <ac:picMkLst>
            <pc:docMk/>
            <pc:sldMk cId="1893505869" sldId="358"/>
            <ac:picMk id="6" creationId="{7904E8D2-8954-43B3-9513-F5B1F4081C24}"/>
          </ac:picMkLst>
        </pc:picChg>
        <pc:picChg chg="add mod">
          <ac:chgData name="Hector Najera" userId="04fbcd51e4148ba7" providerId="LiveId" clId="{31062F4B-488D-4859-B905-0B6E06A5D28A}" dt="2021-03-04T15:16:48.095" v="67" actId="962"/>
          <ac:picMkLst>
            <pc:docMk/>
            <pc:sldMk cId="1893505869" sldId="358"/>
            <ac:picMk id="8" creationId="{BA0F956D-1E36-4FCA-A4E5-F71240FDE248}"/>
          </ac:picMkLst>
        </pc:picChg>
        <pc:picChg chg="add mod">
          <ac:chgData name="Hector Najera" userId="04fbcd51e4148ba7" providerId="LiveId" clId="{31062F4B-488D-4859-B905-0B6E06A5D28A}" dt="2021-03-04T15:18:46.931" v="306" actId="1076"/>
          <ac:picMkLst>
            <pc:docMk/>
            <pc:sldMk cId="1893505869" sldId="358"/>
            <ac:picMk id="10" creationId="{6CE22811-99FB-453E-8F4D-700C09315C0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 y="2"/>
            <a:ext cx="12207255" cy="6866581"/>
          </a:xfrm>
          <a:prstGeom prst="rect">
            <a:avLst/>
          </a:prstGeom>
        </p:spPr>
      </p:pic>
      <p:sp>
        <p:nvSpPr>
          <p:cNvPr id="2" name="Título 1"/>
          <p:cNvSpPr>
            <a:spLocks noGrp="1"/>
          </p:cNvSpPr>
          <p:nvPr>
            <p:ph type="ctrTitle"/>
          </p:nvPr>
        </p:nvSpPr>
        <p:spPr>
          <a:xfrm>
            <a:off x="914400" y="2130430"/>
            <a:ext cx="10363200" cy="1470025"/>
          </a:xfrm>
        </p:spPr>
        <p:txBody>
          <a:bodyPr/>
          <a:lstStyle>
            <a:lvl1pPr>
              <a:defRPr>
                <a:solidFill>
                  <a:schemeClr val="bg1"/>
                </a:solidFill>
              </a:defRPr>
            </a:lvl1pPr>
          </a:lstStyle>
          <a:p>
            <a:r>
              <a:rPr lang="es-ES"/>
              <a:t>Haga clic para modificar el estilo de título del patrón</a:t>
            </a:r>
            <a:endParaRPr lang="es-ES" dirty="0"/>
          </a:p>
        </p:txBody>
      </p:sp>
      <p:sp>
        <p:nvSpPr>
          <p:cNvPr id="3" name="Subtítulo 2"/>
          <p:cNvSpPr>
            <a:spLocks noGrp="1"/>
          </p:cNvSpPr>
          <p:nvPr>
            <p:ph type="subTitle" idx="1"/>
          </p:nvPr>
        </p:nvSpPr>
        <p:spPr>
          <a:xfrm>
            <a:off x="1828800" y="4300487"/>
            <a:ext cx="8534400" cy="1338317"/>
          </a:xfrm>
        </p:spPr>
        <p:txBody>
          <a:bodyPr/>
          <a:lstStyle>
            <a:lvl1pPr marL="0" indent="0" algn="ctr">
              <a:buNone/>
              <a:defRPr>
                <a:solidFill>
                  <a:srgbClr val="FFFF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
              <a:t>Haga clic para editar el estilo de subtítulo del patrón</a:t>
            </a:r>
            <a:endParaRPr lang="es-ES" dirty="0"/>
          </a:p>
        </p:txBody>
      </p:sp>
      <p:sp>
        <p:nvSpPr>
          <p:cNvPr id="4" name="Marcador de fecha 3"/>
          <p:cNvSpPr>
            <a:spLocks noGrp="1"/>
          </p:cNvSpPr>
          <p:nvPr>
            <p:ph type="dt" sz="half" idx="10"/>
          </p:nvPr>
        </p:nvSpPr>
        <p:spPr/>
        <p:txBody>
          <a:bodyPr/>
          <a:lstStyle/>
          <a:p>
            <a:fld id="{219B83AC-891D-8147-800E-9455D2F3A257}" type="datetimeFigureOut">
              <a:rPr lang="es-ES" smtClean="0"/>
              <a:t>04/03/2021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51658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04/03/2021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155415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374427"/>
            <a:ext cx="2743200" cy="4751736"/>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09600" y="1374427"/>
            <a:ext cx="8026400" cy="4751736"/>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04/03/2021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31392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600"/>
            </a:lvl1pPr>
          </a:lstStyle>
          <a:p>
            <a:r>
              <a:rPr lang="es-ES" dirty="0"/>
              <a:t>Haga clic para modificar el estilo de título del patrón</a:t>
            </a:r>
          </a:p>
        </p:txBody>
      </p:sp>
      <p:sp>
        <p:nvSpPr>
          <p:cNvPr id="3" name="Marcador de contenido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04/03/2021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10140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5"/>
            <a:ext cx="10363200" cy="1362075"/>
          </a:xfrm>
        </p:spPr>
        <p:txBody>
          <a:bodyPr anchor="t">
            <a:normAutofit/>
          </a:bodyPr>
          <a:lstStyle>
            <a:lvl1pPr algn="l">
              <a:defRPr sz="2800" b="1" cap="all"/>
            </a:lvl1pPr>
          </a:lstStyle>
          <a:p>
            <a:r>
              <a:rPr lang="es-ES" dirty="0"/>
              <a:t>Haga clic para modificar el estilo de título del patrón</a:t>
            </a:r>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19B83AC-891D-8147-800E-9455D2F3A257}" type="datetimeFigureOut">
              <a:rPr lang="es-ES" smtClean="0"/>
              <a:t>04/03/2021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404477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9B83AC-891D-8147-800E-9455D2F3A257}" type="datetimeFigureOut">
              <a:rPr lang="es-ES" smtClean="0"/>
              <a:t>04/03/2021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55422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609600" y="1535113"/>
            <a:ext cx="5386917" cy="639762"/>
          </a:xfrm>
        </p:spPr>
        <p:txBody>
          <a:bodyPr anchor="b">
            <a:no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6193370" y="1535113"/>
            <a:ext cx="5389033" cy="639762"/>
          </a:xfrm>
        </p:spPr>
        <p:txBody>
          <a:bodyPr anchor="b">
            <a:no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9B83AC-891D-8147-800E-9455D2F3A257}" type="datetimeFigureOut">
              <a:rPr lang="es-ES" smtClean="0"/>
              <a:t>04/03/2021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4015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9B83AC-891D-8147-800E-9455D2F3A257}" type="datetimeFigureOut">
              <a:rPr lang="es-ES" smtClean="0"/>
              <a:t>04/03/2021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275962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9B83AC-891D-8147-800E-9455D2F3A257}" type="datetimeFigureOut">
              <a:rPr lang="es-ES" smtClean="0"/>
              <a:t>04/03/2021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90630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3" y="1435100"/>
            <a:ext cx="4011084" cy="1162050"/>
          </a:xfrm>
        </p:spPr>
        <p:txBody>
          <a:bodyPr anchor="b"/>
          <a:lstStyle>
            <a:lvl1pPr algn="l">
              <a:defRPr sz="2000" b="1"/>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4766733" y="1435103"/>
            <a:ext cx="6815667"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09603" y="2597155"/>
            <a:ext cx="4011084" cy="352901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9B83AC-891D-8147-800E-9455D2F3A257}" type="datetimeFigureOut">
              <a:rPr lang="es-ES" smtClean="0"/>
              <a:t>04/03/2021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57379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11200" y="4985124"/>
            <a:ext cx="7315200" cy="566738"/>
          </a:xfrm>
        </p:spPr>
        <p:txBody>
          <a:bodyPr anchor="b"/>
          <a:lstStyle>
            <a:lvl1pPr algn="l">
              <a:defRPr sz="2000" b="1"/>
            </a:lvl1pPr>
          </a:lstStyle>
          <a:p>
            <a:r>
              <a:rPr lang="es-ES"/>
              <a:t>Haga clic para modificar el estilo de título del patrón</a:t>
            </a:r>
            <a:endParaRPr lang="es-ES" dirty="0"/>
          </a:p>
        </p:txBody>
      </p:sp>
      <p:sp>
        <p:nvSpPr>
          <p:cNvPr id="3" name="Marcador de posición de imagen 2"/>
          <p:cNvSpPr>
            <a:spLocks noGrp="1"/>
          </p:cNvSpPr>
          <p:nvPr>
            <p:ph type="pic" idx="1"/>
          </p:nvPr>
        </p:nvSpPr>
        <p:spPr>
          <a:xfrm>
            <a:off x="711200" y="1553686"/>
            <a:ext cx="7315200" cy="343143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00683" y="1553691"/>
            <a:ext cx="3658932" cy="317388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9B83AC-891D-8147-800E-9455D2F3A257}" type="datetimeFigureOut">
              <a:rPr lang="es-ES" smtClean="0"/>
              <a:t>04/03/2021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a:t>
            </a:fld>
            <a:endParaRPr lang="es-ES"/>
          </a:p>
        </p:txBody>
      </p:sp>
    </p:spTree>
    <p:extLst>
      <p:ext uri="{BB962C8B-B14F-4D97-AF65-F5344CB8AC3E}">
        <p14:creationId xmlns:p14="http://schemas.microsoft.com/office/powerpoint/2010/main" val="371357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p:cNvSpPr>
            <a:spLocks noGrp="1"/>
          </p:cNvSpPr>
          <p:nvPr>
            <p:ph type="title"/>
          </p:nvPr>
        </p:nvSpPr>
        <p:spPr>
          <a:xfrm>
            <a:off x="3454400" y="274639"/>
            <a:ext cx="8128000" cy="782098"/>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B83AC-891D-8147-800E-9455D2F3A257}" type="datetimeFigureOut">
              <a:rPr lang="es-ES" smtClean="0"/>
              <a:t>04/03/2021</a:t>
            </a:fld>
            <a:endParaRPr lang="es-ES"/>
          </a:p>
        </p:txBody>
      </p:sp>
      <p:sp>
        <p:nvSpPr>
          <p:cNvPr id="5" name="Marcador de pie de página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62B8E-B4DF-6542-83AB-0C16BADF9298}" type="slidenum">
              <a:rPr lang="es-ES" smtClean="0"/>
              <a:t>‹#›</a:t>
            </a:fld>
            <a:endParaRPr lang="es-ES"/>
          </a:p>
        </p:txBody>
      </p:sp>
    </p:spTree>
    <p:extLst>
      <p:ext uri="{BB962C8B-B14F-4D97-AF65-F5344CB8AC3E}">
        <p14:creationId xmlns:p14="http://schemas.microsoft.com/office/powerpoint/2010/main" val="123948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bg2">
              <a:lumMod val="25000"/>
            </a:schemeClr>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bg2">
              <a:lumMod val="25000"/>
            </a:schemeClr>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bg2">
              <a:lumMod val="25000"/>
            </a:schemeClr>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bg2">
              <a:lumMod val="25000"/>
            </a:schemeClr>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bg2">
              <a:lumMod val="25000"/>
            </a:schemeClr>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chuffman@unam.mx"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443" y="2355106"/>
            <a:ext cx="10528916" cy="1656446"/>
          </a:xfrm>
        </p:spPr>
        <p:txBody>
          <a:bodyPr>
            <a:normAutofit fontScale="90000"/>
          </a:bodyPr>
          <a:lstStyle/>
          <a:p>
            <a:r>
              <a:rPr lang="es-MX" sz="5400" dirty="0"/>
              <a:t>¿Qué es esa cosa llamada probabilidad? (en la vida real / investigación empírica)</a:t>
            </a:r>
            <a:endParaRPr sz="5400" dirty="0"/>
          </a:p>
        </p:txBody>
      </p:sp>
      <p:sp>
        <p:nvSpPr>
          <p:cNvPr id="3" name="Subtitle 2"/>
          <p:cNvSpPr>
            <a:spLocks noGrp="1"/>
          </p:cNvSpPr>
          <p:nvPr>
            <p:ph type="subTitle" idx="1"/>
          </p:nvPr>
        </p:nvSpPr>
        <p:spPr>
          <a:xfrm>
            <a:off x="2895600" y="3874655"/>
            <a:ext cx="6400800" cy="1752600"/>
          </a:xfrm>
        </p:spPr>
        <p:txBody>
          <a:bodyPr>
            <a:normAutofit fontScale="92500" lnSpcReduction="20000"/>
          </a:bodyPr>
          <a:lstStyle/>
          <a:p>
            <a:br>
              <a:rPr dirty="0"/>
            </a:br>
            <a:br>
              <a:rPr dirty="0"/>
            </a:br>
            <a:r>
              <a:rPr dirty="0"/>
              <a:t>Dr. </a:t>
            </a:r>
            <a:r>
              <a:rPr dirty="0" err="1"/>
              <a:t>Héctor</a:t>
            </a:r>
            <a:r>
              <a:rPr dirty="0"/>
              <a:t> </a:t>
            </a:r>
            <a:r>
              <a:rPr dirty="0" err="1"/>
              <a:t>Nájera</a:t>
            </a:r>
            <a:endParaRPr lang="es-MX" dirty="0"/>
          </a:p>
          <a:p>
            <a:r>
              <a:rPr dirty="0"/>
              <a:t>Dr. Curtis Huffman</a:t>
            </a:r>
          </a:p>
        </p:txBody>
      </p:sp>
      <p:sp>
        <p:nvSpPr>
          <p:cNvPr id="4" name="Date Placeholder 3"/>
          <p:cNvSpPr>
            <a:spLocks noGrp="1"/>
          </p:cNvSpPr>
          <p:nvPr>
            <p:ph type="dt" sz="half" idx="10"/>
          </p:nvPr>
        </p:nvSpPr>
        <p:spPr>
          <a:xfrm>
            <a:off x="423169" y="6150019"/>
            <a:ext cx="2844800" cy="365125"/>
          </a:xfrm>
        </p:spPr>
        <p:txBody>
          <a:bodyPr/>
          <a:lstStyle/>
          <a:p>
            <a:r>
              <a:rPr lang="es-MX" dirty="0"/>
              <a:t>4</a:t>
            </a:r>
            <a:r>
              <a:rPr dirty="0"/>
              <a:t>/</a:t>
            </a:r>
            <a:r>
              <a:rPr lang="es-MX" dirty="0"/>
              <a:t>3</a:t>
            </a:r>
            <a:r>
              <a:rPr dirty="0"/>
              <a:t>/20</a:t>
            </a:r>
            <a:r>
              <a:rPr lang="es-MX" dirty="0"/>
              <a:t>21</a:t>
            </a:r>
            <a:endParaRPr dirty="0"/>
          </a:p>
        </p:txBody>
      </p:sp>
      <p:grpSp>
        <p:nvGrpSpPr>
          <p:cNvPr id="5" name="Grupo 4"/>
          <p:cNvGrpSpPr/>
          <p:nvPr/>
        </p:nvGrpSpPr>
        <p:grpSpPr>
          <a:xfrm>
            <a:off x="3626747" y="332284"/>
            <a:ext cx="3842080" cy="1223823"/>
            <a:chOff x="3116137" y="270503"/>
            <a:chExt cx="3842080" cy="1223823"/>
          </a:xfrm>
        </p:grpSpPr>
        <p:pic>
          <p:nvPicPr>
            <p:cNvPr id="6" name="Picture 14" descr="Resultado de imagen para economia unam"/>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04751" y="270503"/>
              <a:ext cx="953466" cy="11244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Resultado de imagen para posgrado unam"/>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Photocopy detail="6"/>
                      </a14:imgEffect>
                    </a14:imgLayer>
                  </a14:imgProps>
                </a:ext>
                <a:ext uri="{28A0092B-C50C-407E-A947-70E740481C1C}">
                  <a14:useLocalDpi xmlns:a14="http://schemas.microsoft.com/office/drawing/2010/main" val="0"/>
                </a:ext>
              </a:extLst>
            </a:blip>
            <a:srcRect r="25120"/>
            <a:stretch/>
          </p:blipFill>
          <p:spPr bwMode="auto">
            <a:xfrm>
              <a:off x="3116137" y="270503"/>
              <a:ext cx="2769345" cy="1223823"/>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7680" y="5523318"/>
            <a:ext cx="1463040" cy="1253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63F9-6843-4701-AEAD-E4024CF15984}"/>
              </a:ext>
            </a:extLst>
          </p:cNvPr>
          <p:cNvSpPr>
            <a:spLocks noGrp="1"/>
          </p:cNvSpPr>
          <p:nvPr>
            <p:ph type="title"/>
          </p:nvPr>
        </p:nvSpPr>
        <p:spPr/>
        <p:txBody>
          <a:bodyPr/>
          <a:lstStyle/>
          <a:p>
            <a:r>
              <a:rPr lang="es-MX" dirty="0"/>
              <a:t>Probabilidad: ¿en el mundo allá afuera?</a:t>
            </a:r>
            <a:endParaRPr lang="en-GB" dirty="0"/>
          </a:p>
        </p:txBody>
      </p:sp>
      <p:sp>
        <p:nvSpPr>
          <p:cNvPr id="3" name="Content Placeholder 2">
            <a:extLst>
              <a:ext uri="{FF2B5EF4-FFF2-40B4-BE49-F238E27FC236}">
                <a16:creationId xmlns:a16="http://schemas.microsoft.com/office/drawing/2014/main" id="{A8BAFDA6-5390-44A0-A3AE-1FEA27C16550}"/>
              </a:ext>
            </a:extLst>
          </p:cNvPr>
          <p:cNvSpPr>
            <a:spLocks noGrp="1"/>
          </p:cNvSpPr>
          <p:nvPr>
            <p:ph idx="1"/>
          </p:nvPr>
        </p:nvSpPr>
        <p:spPr>
          <a:xfrm>
            <a:off x="609600" y="1600205"/>
            <a:ext cx="6856520" cy="4525963"/>
          </a:xfrm>
        </p:spPr>
        <p:txBody>
          <a:bodyPr>
            <a:normAutofit/>
          </a:bodyPr>
          <a:lstStyle/>
          <a:p>
            <a:r>
              <a:rPr lang="es-MX" sz="2000" dirty="0"/>
              <a:t>OK! Entonces hay dos probabilidades y dos espacios de muestreo</a:t>
            </a:r>
          </a:p>
          <a:p>
            <a:endParaRPr lang="es-MX" sz="2000" dirty="0"/>
          </a:p>
          <a:p>
            <a:r>
              <a:rPr lang="es-MX" sz="2000" dirty="0"/>
              <a:t>Uh?</a:t>
            </a:r>
          </a:p>
          <a:p>
            <a:pPr marL="0" indent="0">
              <a:buNone/>
            </a:pPr>
            <a:endParaRPr lang="es-MX" sz="2000" dirty="0"/>
          </a:p>
        </p:txBody>
      </p:sp>
      <p:pic>
        <p:nvPicPr>
          <p:cNvPr id="4" name="Picture 2" descr="Raven - OSRS Wiki">
            <a:extLst>
              <a:ext uri="{FF2B5EF4-FFF2-40B4-BE49-F238E27FC236}">
                <a16:creationId xmlns:a16="http://schemas.microsoft.com/office/drawing/2014/main" id="{A797B48B-CA04-4688-8E0D-9AA649C6F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815" y="4242588"/>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ven - OSRS Wiki">
            <a:extLst>
              <a:ext uri="{FF2B5EF4-FFF2-40B4-BE49-F238E27FC236}">
                <a16:creationId xmlns:a16="http://schemas.microsoft.com/office/drawing/2014/main" id="{653E16C2-FF8F-46E0-B5C4-0F199347D3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285176" y="4809763"/>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aven - OSRS Wiki">
            <a:extLst>
              <a:ext uri="{FF2B5EF4-FFF2-40B4-BE49-F238E27FC236}">
                <a16:creationId xmlns:a16="http://schemas.microsoft.com/office/drawing/2014/main" id="{1A25A193-CACE-4658-A36F-5D3227D0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793" y="4129626"/>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aven - OSRS Wiki">
            <a:extLst>
              <a:ext uri="{FF2B5EF4-FFF2-40B4-BE49-F238E27FC236}">
                <a16:creationId xmlns:a16="http://schemas.microsoft.com/office/drawing/2014/main" id="{0C4D6566-E3FB-437F-8A4B-6F971FDA1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636" y="4152582"/>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aven - OSRS Wiki">
            <a:extLst>
              <a:ext uri="{FF2B5EF4-FFF2-40B4-BE49-F238E27FC236}">
                <a16:creationId xmlns:a16="http://schemas.microsoft.com/office/drawing/2014/main" id="{B09411B8-971F-40EA-9E6E-8AB82FB0A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891" y="4686900"/>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aven - OSRS Wiki">
            <a:extLst>
              <a:ext uri="{FF2B5EF4-FFF2-40B4-BE49-F238E27FC236}">
                <a16:creationId xmlns:a16="http://schemas.microsoft.com/office/drawing/2014/main" id="{A9957106-9A26-4860-B949-6C8A597A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326" y="4853106"/>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aven - OSRS Wiki">
            <a:extLst>
              <a:ext uri="{FF2B5EF4-FFF2-40B4-BE49-F238E27FC236}">
                <a16:creationId xmlns:a16="http://schemas.microsoft.com/office/drawing/2014/main" id="{E378BFE0-9BDD-4D51-A5F7-A13DF23E512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712783" y="4321304"/>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aven - OSRS Wiki">
            <a:extLst>
              <a:ext uri="{FF2B5EF4-FFF2-40B4-BE49-F238E27FC236}">
                <a16:creationId xmlns:a16="http://schemas.microsoft.com/office/drawing/2014/main" id="{766027DC-955E-401F-B373-5AE25F18933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984726" y="5068819"/>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aven - OSRS Wiki">
            <a:extLst>
              <a:ext uri="{FF2B5EF4-FFF2-40B4-BE49-F238E27FC236}">
                <a16:creationId xmlns:a16="http://schemas.microsoft.com/office/drawing/2014/main" id="{D42831F4-31BB-45E4-B3BF-3FE5F91962B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029203" y="3968290"/>
            <a:ext cx="1004043" cy="91623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aven - OSRS Wiki">
            <a:extLst>
              <a:ext uri="{FF2B5EF4-FFF2-40B4-BE49-F238E27FC236}">
                <a16:creationId xmlns:a16="http://schemas.microsoft.com/office/drawing/2014/main" id="{D2551258-63EF-43EB-8389-45FCCE8ECED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642411" y="4120690"/>
            <a:ext cx="1004043" cy="9162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30635CD-A39D-49F5-BAF8-60B3499F6D33}"/>
              </a:ext>
            </a:extLst>
          </p:cNvPr>
          <p:cNvSpPr txBox="1"/>
          <p:nvPr/>
        </p:nvSpPr>
        <p:spPr>
          <a:xfrm>
            <a:off x="1745201" y="3429000"/>
            <a:ext cx="2081075" cy="369332"/>
          </a:xfrm>
          <a:prstGeom prst="rect">
            <a:avLst/>
          </a:prstGeom>
          <a:noFill/>
        </p:spPr>
        <p:txBody>
          <a:bodyPr wrap="square" rtlCol="0">
            <a:spAutoFit/>
          </a:bodyPr>
          <a:lstStyle/>
          <a:p>
            <a:r>
              <a:rPr lang="es-MX" dirty="0"/>
              <a:t>Observación</a:t>
            </a:r>
            <a:endParaRPr lang="en-GB" dirty="0"/>
          </a:p>
        </p:txBody>
      </p:sp>
      <p:sp>
        <p:nvSpPr>
          <p:cNvPr id="15" name="TextBox 14">
            <a:extLst>
              <a:ext uri="{FF2B5EF4-FFF2-40B4-BE49-F238E27FC236}">
                <a16:creationId xmlns:a16="http://schemas.microsoft.com/office/drawing/2014/main" id="{8DCA2AF7-1234-4A0E-A38B-B86CCE9F1156}"/>
              </a:ext>
            </a:extLst>
          </p:cNvPr>
          <p:cNvSpPr txBox="1"/>
          <p:nvPr/>
        </p:nvSpPr>
        <p:spPr>
          <a:xfrm>
            <a:off x="7204966" y="3485685"/>
            <a:ext cx="2081075" cy="369332"/>
          </a:xfrm>
          <a:prstGeom prst="rect">
            <a:avLst/>
          </a:prstGeom>
          <a:noFill/>
        </p:spPr>
        <p:txBody>
          <a:bodyPr wrap="square" rtlCol="0">
            <a:spAutoFit/>
          </a:bodyPr>
          <a:lstStyle/>
          <a:p>
            <a:r>
              <a:rPr lang="es-MX" dirty="0"/>
              <a:t>Creencia</a:t>
            </a:r>
            <a:endParaRPr lang="en-GB" dirty="0"/>
          </a:p>
        </p:txBody>
      </p:sp>
      <p:sp>
        <p:nvSpPr>
          <p:cNvPr id="16" name="TextBox 15">
            <a:extLst>
              <a:ext uri="{FF2B5EF4-FFF2-40B4-BE49-F238E27FC236}">
                <a16:creationId xmlns:a16="http://schemas.microsoft.com/office/drawing/2014/main" id="{3708BF56-25F5-4842-AC47-851C2FD7AF29}"/>
              </a:ext>
            </a:extLst>
          </p:cNvPr>
          <p:cNvSpPr txBox="1"/>
          <p:nvPr/>
        </p:nvSpPr>
        <p:spPr>
          <a:xfrm>
            <a:off x="7589450" y="2157274"/>
            <a:ext cx="1935549" cy="830997"/>
          </a:xfrm>
          <a:prstGeom prst="rect">
            <a:avLst/>
          </a:prstGeom>
          <a:noFill/>
        </p:spPr>
        <p:txBody>
          <a:bodyPr wrap="square" rtlCol="0">
            <a:spAutoFit/>
          </a:bodyPr>
          <a:lstStyle/>
          <a:p>
            <a:r>
              <a:rPr lang="es-MX" sz="2400" dirty="0">
                <a:solidFill>
                  <a:srgbClr val="FF0000"/>
                </a:solidFill>
              </a:rPr>
              <a:t>Formalmente qué significa?</a:t>
            </a:r>
            <a:endParaRPr lang="en-GB" sz="2400" dirty="0">
              <a:solidFill>
                <a:srgbClr val="FF0000"/>
              </a:solidFill>
            </a:endParaRPr>
          </a:p>
        </p:txBody>
      </p:sp>
    </p:spTree>
    <p:extLst>
      <p:ext uri="{BB962C8B-B14F-4D97-AF65-F5344CB8AC3E}">
        <p14:creationId xmlns:p14="http://schemas.microsoft.com/office/powerpoint/2010/main" val="19270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1000" fill="hold"/>
                                        <p:tgtEl>
                                          <p:spTgt spid="16"/>
                                        </p:tgtEl>
                                        <p:attrNameLst>
                                          <p:attrName>ppt_w</p:attrName>
                                        </p:attrNameLst>
                                      </p:cBhvr>
                                      <p:tavLst>
                                        <p:tav tm="0">
                                          <p:val>
                                            <p:fltVal val="0"/>
                                          </p:val>
                                        </p:tav>
                                        <p:tav tm="100000">
                                          <p:val>
                                            <p:strVal val="#ppt_w"/>
                                          </p:val>
                                        </p:tav>
                                      </p:tavLst>
                                    </p:anim>
                                    <p:anim calcmode="lin" valueType="num">
                                      <p:cBhvr>
                                        <p:cTn id="70" dur="1000" fill="hold"/>
                                        <p:tgtEl>
                                          <p:spTgt spid="16"/>
                                        </p:tgtEl>
                                        <p:attrNameLst>
                                          <p:attrName>ppt_h</p:attrName>
                                        </p:attrNameLst>
                                      </p:cBhvr>
                                      <p:tavLst>
                                        <p:tav tm="0">
                                          <p:val>
                                            <p:fltVal val="0"/>
                                          </p:val>
                                        </p:tav>
                                        <p:tav tm="100000">
                                          <p:val>
                                            <p:strVal val="#ppt_h"/>
                                          </p:val>
                                        </p:tav>
                                      </p:tavLst>
                                    </p:anim>
                                    <p:anim calcmode="lin" valueType="num">
                                      <p:cBhvr>
                                        <p:cTn id="71" dur="1000" fill="hold"/>
                                        <p:tgtEl>
                                          <p:spTgt spid="16"/>
                                        </p:tgtEl>
                                        <p:attrNameLst>
                                          <p:attrName>style.rotation</p:attrName>
                                        </p:attrNameLst>
                                      </p:cBhvr>
                                      <p:tavLst>
                                        <p:tav tm="0">
                                          <p:val>
                                            <p:fltVal val="90"/>
                                          </p:val>
                                        </p:tav>
                                        <p:tav tm="100000">
                                          <p:val>
                                            <p:fltVal val="0"/>
                                          </p:val>
                                        </p:tav>
                                      </p:tavLst>
                                    </p:anim>
                                    <p:animEffect transition="in" filter="fade">
                                      <p:cBhvr>
                                        <p:cTn id="7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5E2B1-7F4D-4729-AF48-825DDAAD6425}"/>
              </a:ext>
            </a:extLst>
          </p:cNvPr>
          <p:cNvSpPr>
            <a:spLocks noGrp="1"/>
          </p:cNvSpPr>
          <p:nvPr>
            <p:ph type="title"/>
          </p:nvPr>
        </p:nvSpPr>
        <p:spPr/>
        <p:txBody>
          <a:bodyPr/>
          <a:lstStyle/>
          <a:p>
            <a:r>
              <a:rPr lang="es-MX" dirty="0"/>
              <a:t>Probabilidad: ¿en el mundo allá afuera?</a:t>
            </a:r>
          </a:p>
        </p:txBody>
      </p:sp>
      <p:sp>
        <p:nvSpPr>
          <p:cNvPr id="3" name="Marcador de contenido 2">
            <a:extLst>
              <a:ext uri="{FF2B5EF4-FFF2-40B4-BE49-F238E27FC236}">
                <a16:creationId xmlns:a16="http://schemas.microsoft.com/office/drawing/2014/main" id="{028DDEEC-5D81-47CC-878A-2C86A95E998E}"/>
              </a:ext>
            </a:extLst>
          </p:cNvPr>
          <p:cNvSpPr>
            <a:spLocks noGrp="1"/>
          </p:cNvSpPr>
          <p:nvPr>
            <p:ph idx="1"/>
          </p:nvPr>
        </p:nvSpPr>
        <p:spPr>
          <a:xfrm>
            <a:off x="609600" y="1092542"/>
            <a:ext cx="10972800" cy="4525963"/>
          </a:xfrm>
        </p:spPr>
        <p:txBody>
          <a:bodyPr>
            <a:normAutofit/>
          </a:bodyPr>
          <a:lstStyle/>
          <a:p>
            <a:r>
              <a:rPr lang="es-MX" sz="2400" dirty="0"/>
              <a:t>¿A qué nos referimos con probabilidad cuando lo aplicamos a la “vida real”/ investigación empírica?</a:t>
            </a:r>
          </a:p>
          <a:p>
            <a:r>
              <a:rPr lang="es-MX" sz="2400" dirty="0" err="1"/>
              <a:t>Andrei</a:t>
            </a:r>
            <a:r>
              <a:rPr lang="es-MX" sz="2400" dirty="0"/>
              <a:t> </a:t>
            </a:r>
            <a:r>
              <a:rPr lang="es-MX" sz="2400" dirty="0" err="1"/>
              <a:t>Kolmogorov</a:t>
            </a:r>
            <a:r>
              <a:rPr lang="es-MX" sz="2400" dirty="0"/>
              <a:t> (1933): Probabilidad es una medida de los conjuntos en un </a:t>
            </a:r>
            <a:r>
              <a:rPr lang="es-MX" sz="2400" b="1" dirty="0"/>
              <a:t>espacio abstracto de eventos </a:t>
            </a:r>
            <a:r>
              <a:rPr lang="es-MX" sz="2400" dirty="0"/>
              <a:t>(</a:t>
            </a:r>
            <a:r>
              <a:rPr lang="es-MX" sz="2400" dirty="0" err="1"/>
              <a:t>The</a:t>
            </a:r>
            <a:r>
              <a:rPr lang="es-MX" sz="2400" dirty="0"/>
              <a:t> set </a:t>
            </a:r>
            <a:r>
              <a:rPr lang="es-MX" sz="2400" dirty="0" err="1"/>
              <a:t>of</a:t>
            </a:r>
            <a:r>
              <a:rPr lang="es-MX" sz="2400" dirty="0"/>
              <a:t> </a:t>
            </a:r>
            <a:r>
              <a:rPr lang="es-MX" sz="2400" dirty="0" err="1"/>
              <a:t>all</a:t>
            </a:r>
            <a:r>
              <a:rPr lang="es-MX" sz="2400" dirty="0"/>
              <a:t> posible </a:t>
            </a:r>
            <a:r>
              <a:rPr lang="es-MX" sz="2400" dirty="0" err="1"/>
              <a:t>events</a:t>
            </a:r>
            <a:r>
              <a:rPr lang="es-MX" sz="2400" dirty="0"/>
              <a:t>)</a:t>
            </a:r>
            <a:endParaRPr lang="es-MX" sz="2400" b="1" dirty="0"/>
          </a:p>
        </p:txBody>
      </p:sp>
      <p:pic>
        <p:nvPicPr>
          <p:cNvPr id="7" name="Imagen 6">
            <a:extLst>
              <a:ext uri="{FF2B5EF4-FFF2-40B4-BE49-F238E27FC236}">
                <a16:creationId xmlns:a16="http://schemas.microsoft.com/office/drawing/2014/main" id="{780B3010-87A7-4D23-94A4-D31AA981EAAA}"/>
              </a:ext>
            </a:extLst>
          </p:cNvPr>
          <p:cNvPicPr>
            <a:picLocks noChangeAspect="1"/>
          </p:cNvPicPr>
          <p:nvPr/>
        </p:nvPicPr>
        <p:blipFill>
          <a:blip r:embed="rId2"/>
          <a:stretch>
            <a:fillRect/>
          </a:stretch>
        </p:blipFill>
        <p:spPr>
          <a:xfrm>
            <a:off x="927709" y="2950990"/>
            <a:ext cx="6353181" cy="2862902"/>
          </a:xfrm>
          <a:prstGeom prst="rect">
            <a:avLst/>
          </a:prstGeom>
        </p:spPr>
      </p:pic>
      <p:sp>
        <p:nvSpPr>
          <p:cNvPr id="9" name="CuadroTexto 8">
            <a:extLst>
              <a:ext uri="{FF2B5EF4-FFF2-40B4-BE49-F238E27FC236}">
                <a16:creationId xmlns:a16="http://schemas.microsoft.com/office/drawing/2014/main" id="{CA2D8817-6C68-43F2-8632-5B6B31772C29}"/>
              </a:ext>
            </a:extLst>
          </p:cNvPr>
          <p:cNvSpPr txBox="1"/>
          <p:nvPr/>
        </p:nvSpPr>
        <p:spPr>
          <a:xfrm>
            <a:off x="927709" y="5838535"/>
            <a:ext cx="6096000" cy="369332"/>
          </a:xfrm>
          <a:prstGeom prst="rect">
            <a:avLst/>
          </a:prstGeom>
          <a:noFill/>
        </p:spPr>
        <p:txBody>
          <a:bodyPr wrap="square">
            <a:spAutoFit/>
          </a:bodyPr>
          <a:lstStyle/>
          <a:p>
            <a:r>
              <a:rPr lang="es-MX" dirty="0"/>
              <a:t>http://lya.fciencias.unam.mx/lars/libros/cip.pdf</a:t>
            </a:r>
          </a:p>
        </p:txBody>
      </p:sp>
      <p:pic>
        <p:nvPicPr>
          <p:cNvPr id="11" name="Imagen 10" descr="Imagen en blanco y negro de un hombre sentado en una silla&#10;&#10;Descripción generada automáticamente con confianza media">
            <a:extLst>
              <a:ext uri="{FF2B5EF4-FFF2-40B4-BE49-F238E27FC236}">
                <a16:creationId xmlns:a16="http://schemas.microsoft.com/office/drawing/2014/main" id="{53FC1BBF-B2C5-4EB1-AEE1-95591E371CCD}"/>
              </a:ext>
            </a:extLst>
          </p:cNvPr>
          <p:cNvPicPr>
            <a:picLocks noChangeAspect="1"/>
          </p:cNvPicPr>
          <p:nvPr/>
        </p:nvPicPr>
        <p:blipFill>
          <a:blip r:embed="rId3"/>
          <a:stretch>
            <a:fillRect/>
          </a:stretch>
        </p:blipFill>
        <p:spPr>
          <a:xfrm>
            <a:off x="8441947" y="2737738"/>
            <a:ext cx="2271962" cy="3289406"/>
          </a:xfrm>
          <a:prstGeom prst="rect">
            <a:avLst/>
          </a:prstGeom>
        </p:spPr>
      </p:pic>
      <p:sp>
        <p:nvSpPr>
          <p:cNvPr id="18" name="CuadroTexto 17">
            <a:extLst>
              <a:ext uri="{FF2B5EF4-FFF2-40B4-BE49-F238E27FC236}">
                <a16:creationId xmlns:a16="http://schemas.microsoft.com/office/drawing/2014/main" id="{CD814CE5-1280-4CEA-B4EC-88B777CAC609}"/>
              </a:ext>
            </a:extLst>
          </p:cNvPr>
          <p:cNvSpPr txBox="1"/>
          <p:nvPr/>
        </p:nvSpPr>
        <p:spPr>
          <a:xfrm>
            <a:off x="7859718" y="6027144"/>
            <a:ext cx="3518090" cy="646331"/>
          </a:xfrm>
          <a:prstGeom prst="rect">
            <a:avLst/>
          </a:prstGeom>
          <a:noFill/>
        </p:spPr>
        <p:txBody>
          <a:bodyPr wrap="square">
            <a:spAutoFit/>
          </a:bodyPr>
          <a:lstStyle/>
          <a:p>
            <a:r>
              <a:rPr lang="az-Cyrl-AZ" dirty="0"/>
              <a:t>Андрей Николаевич Колмогоров</a:t>
            </a:r>
            <a:endParaRPr lang="es-MX" dirty="0"/>
          </a:p>
          <a:p>
            <a:r>
              <a:rPr lang="es-MX" dirty="0"/>
              <a:t>1903-1987</a:t>
            </a:r>
          </a:p>
        </p:txBody>
      </p:sp>
      <p:pic>
        <p:nvPicPr>
          <p:cNvPr id="1025" name="Picture 1" descr="Ver y modificar los datos en Wikidata">
            <a:extLst>
              <a:ext uri="{FF2B5EF4-FFF2-40B4-BE49-F238E27FC236}">
                <a16:creationId xmlns:a16="http://schemas.microsoft.com/office/drawing/2014/main" id="{9EF6A581-3AC6-4A3B-B95E-7EEECBC8A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r y modificar los datos en Wikidata">
            <a:extLst>
              <a:ext uri="{FF2B5EF4-FFF2-40B4-BE49-F238E27FC236}">
                <a16:creationId xmlns:a16="http://schemas.microsoft.com/office/drawing/2014/main" id="{C740FF9F-B3BD-4A08-8408-8F224E8C5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Ver y modificar los datos en Wikidata">
            <a:extLst>
              <a:ext uri="{FF2B5EF4-FFF2-40B4-BE49-F238E27FC236}">
                <a16:creationId xmlns:a16="http://schemas.microsoft.com/office/drawing/2014/main" id="{3363A852-D985-408C-A62C-C862D295E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r y modificar los datos en Wikidata">
            <a:extLst>
              <a:ext uri="{FF2B5EF4-FFF2-40B4-BE49-F238E27FC236}">
                <a16:creationId xmlns:a16="http://schemas.microsoft.com/office/drawing/2014/main" id="{51A8C043-4EF9-443D-B330-496D6355F6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28DDEEC-5D81-47CC-878A-2C86A95E998E}"/>
              </a:ext>
            </a:extLst>
          </p:cNvPr>
          <p:cNvSpPr>
            <a:spLocks noGrp="1"/>
          </p:cNvSpPr>
          <p:nvPr>
            <p:ph idx="1"/>
          </p:nvPr>
        </p:nvSpPr>
        <p:spPr>
          <a:xfrm>
            <a:off x="813786" y="1387140"/>
            <a:ext cx="6739467" cy="4525963"/>
          </a:xfrm>
        </p:spPr>
        <p:txBody>
          <a:bodyPr>
            <a:normAutofit/>
          </a:bodyPr>
          <a:lstStyle/>
          <a:p>
            <a:r>
              <a:rPr lang="es-MX" sz="2400" dirty="0"/>
              <a:t>En la teoría axiomática de la probabilidad de </a:t>
            </a:r>
            <a:r>
              <a:rPr lang="es-MX" sz="2400" dirty="0" err="1"/>
              <a:t>Kolmogorov</a:t>
            </a:r>
            <a:r>
              <a:rPr lang="es-MX" sz="2400" dirty="0"/>
              <a:t> se supone que hay un espacio abstracto de elementos llamados “eventos”. 	</a:t>
            </a:r>
          </a:p>
          <a:p>
            <a:pPr lvl="1"/>
            <a:r>
              <a:rPr lang="es-MX" sz="2400" dirty="0"/>
              <a:t>Conjuntos de eventos pueden medirse de la misma forma que se mide un área/volumen. </a:t>
            </a:r>
          </a:p>
          <a:p>
            <a:pPr lvl="1"/>
            <a:r>
              <a:rPr lang="es-MX" sz="2400" dirty="0"/>
              <a:t>Si esta medida sobre el espacio abstracto cumple con los axiomas anteriores (1-3), es una medida de probabilidad. </a:t>
            </a:r>
          </a:p>
        </p:txBody>
      </p:sp>
      <p:pic>
        <p:nvPicPr>
          <p:cNvPr id="4098" name="Picture 1" descr="Ver y modificar los datos en Wikidata">
            <a:extLst>
              <a:ext uri="{FF2B5EF4-FFF2-40B4-BE49-F238E27FC236}">
                <a16:creationId xmlns:a16="http://schemas.microsoft.com/office/drawing/2014/main" id="{4844ECAC-5294-4765-87C2-6AEE3204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descr="Ver y modificar los datos en Wikidata">
            <a:extLst>
              <a:ext uri="{FF2B5EF4-FFF2-40B4-BE49-F238E27FC236}">
                <a16:creationId xmlns:a16="http://schemas.microsoft.com/office/drawing/2014/main" id="{FC7F17B3-AA9B-4D77-BEDE-3D35E0589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descr="Ver y modificar los datos en Wikidata">
            <a:extLst>
              <a:ext uri="{FF2B5EF4-FFF2-40B4-BE49-F238E27FC236}">
                <a16:creationId xmlns:a16="http://schemas.microsoft.com/office/drawing/2014/main" id="{4160F00A-05AE-446B-B070-9443ED81B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descr="Ver y modificar los datos en Wikidata">
            <a:extLst>
              <a:ext uri="{FF2B5EF4-FFF2-40B4-BE49-F238E27FC236}">
                <a16:creationId xmlns:a16="http://schemas.microsoft.com/office/drawing/2014/main" id="{231F38B2-D456-43B9-A73A-2FAB4754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descr="Imagen en blanco y negro de un hombre sentado en una silla&#10;&#10;Descripción generada automáticamente con confianza media">
            <a:extLst>
              <a:ext uri="{FF2B5EF4-FFF2-40B4-BE49-F238E27FC236}">
                <a16:creationId xmlns:a16="http://schemas.microsoft.com/office/drawing/2014/main" id="{7DFE4EF3-4BFE-4034-99F4-C40FA88D94C2}"/>
              </a:ext>
            </a:extLst>
          </p:cNvPr>
          <p:cNvPicPr>
            <a:picLocks noChangeAspect="1"/>
          </p:cNvPicPr>
          <p:nvPr/>
        </p:nvPicPr>
        <p:blipFill>
          <a:blip r:embed="rId3"/>
          <a:stretch>
            <a:fillRect/>
          </a:stretch>
        </p:blipFill>
        <p:spPr>
          <a:xfrm>
            <a:off x="8482782" y="1233996"/>
            <a:ext cx="2730056" cy="3952647"/>
          </a:xfrm>
          <a:prstGeom prst="rect">
            <a:avLst/>
          </a:prstGeom>
        </p:spPr>
      </p:pic>
      <p:sp>
        <p:nvSpPr>
          <p:cNvPr id="14" name="CuadroTexto 13">
            <a:extLst>
              <a:ext uri="{FF2B5EF4-FFF2-40B4-BE49-F238E27FC236}">
                <a16:creationId xmlns:a16="http://schemas.microsoft.com/office/drawing/2014/main" id="{457E6E20-7952-4DA4-A469-AD8EDDE11678}"/>
              </a:ext>
            </a:extLst>
          </p:cNvPr>
          <p:cNvSpPr txBox="1"/>
          <p:nvPr/>
        </p:nvSpPr>
        <p:spPr>
          <a:xfrm>
            <a:off x="8088765" y="5388897"/>
            <a:ext cx="3518090" cy="646331"/>
          </a:xfrm>
          <a:prstGeom prst="rect">
            <a:avLst/>
          </a:prstGeom>
          <a:noFill/>
        </p:spPr>
        <p:txBody>
          <a:bodyPr wrap="square">
            <a:spAutoFit/>
          </a:bodyPr>
          <a:lstStyle/>
          <a:p>
            <a:r>
              <a:rPr lang="az-Cyrl-AZ" dirty="0"/>
              <a:t>Андрей Николаевич Колмогоров</a:t>
            </a:r>
            <a:endParaRPr lang="es-MX" dirty="0"/>
          </a:p>
          <a:p>
            <a:r>
              <a:rPr lang="es-MX" dirty="0"/>
              <a:t>1903-1987</a:t>
            </a:r>
          </a:p>
        </p:txBody>
      </p:sp>
      <p:sp>
        <p:nvSpPr>
          <p:cNvPr id="20" name="Título 1">
            <a:extLst>
              <a:ext uri="{FF2B5EF4-FFF2-40B4-BE49-F238E27FC236}">
                <a16:creationId xmlns:a16="http://schemas.microsoft.com/office/drawing/2014/main" id="{12DEF376-2944-40A9-8D83-2937936BFA32}"/>
              </a:ext>
            </a:extLst>
          </p:cNvPr>
          <p:cNvSpPr>
            <a:spLocks noGrp="1"/>
          </p:cNvSpPr>
          <p:nvPr>
            <p:ph type="title"/>
          </p:nvPr>
        </p:nvSpPr>
        <p:spPr>
          <a:xfrm>
            <a:off x="3116062" y="274639"/>
            <a:ext cx="8466338" cy="782098"/>
          </a:xfrm>
        </p:spPr>
        <p:txBody>
          <a:bodyPr/>
          <a:lstStyle/>
          <a:p>
            <a:r>
              <a:rPr lang="es-MX" dirty="0"/>
              <a:t>¿El conjunto de todos los eventos posibles?</a:t>
            </a:r>
          </a:p>
        </p:txBody>
      </p:sp>
      <p:sp>
        <p:nvSpPr>
          <p:cNvPr id="10" name="CuadroTexto 9">
            <a:extLst>
              <a:ext uri="{FF2B5EF4-FFF2-40B4-BE49-F238E27FC236}">
                <a16:creationId xmlns:a16="http://schemas.microsoft.com/office/drawing/2014/main" id="{676806DB-5009-44F1-9C3E-687F5A19BCC2}"/>
              </a:ext>
            </a:extLst>
          </p:cNvPr>
          <p:cNvSpPr txBox="1"/>
          <p:nvPr/>
        </p:nvSpPr>
        <p:spPr>
          <a:xfrm rot="21141599">
            <a:off x="707733" y="5450451"/>
            <a:ext cx="6435160" cy="523220"/>
          </a:xfrm>
          <a:prstGeom prst="rect">
            <a:avLst/>
          </a:prstGeom>
          <a:noFill/>
        </p:spPr>
        <p:txBody>
          <a:bodyPr wrap="none" rtlCol="0">
            <a:spAutoFit/>
          </a:bodyPr>
          <a:lstStyle/>
          <a:p>
            <a:r>
              <a:rPr lang="en-US" sz="2800" dirty="0"/>
              <a:t>Probabilities assign numbers to possibilities</a:t>
            </a:r>
          </a:p>
        </p:txBody>
      </p:sp>
    </p:spTree>
    <p:extLst>
      <p:ext uri="{BB962C8B-B14F-4D97-AF65-F5344CB8AC3E}">
        <p14:creationId xmlns:p14="http://schemas.microsoft.com/office/powerpoint/2010/main" val="427009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28DDEEC-5D81-47CC-878A-2C86A95E998E}"/>
              </a:ext>
            </a:extLst>
          </p:cNvPr>
          <p:cNvSpPr>
            <a:spLocks noGrp="1"/>
          </p:cNvSpPr>
          <p:nvPr>
            <p:ph idx="1"/>
          </p:nvPr>
        </p:nvSpPr>
        <p:spPr>
          <a:xfrm>
            <a:off x="609600" y="1458162"/>
            <a:ext cx="10682796" cy="4525963"/>
          </a:xfrm>
        </p:spPr>
        <p:txBody>
          <a:bodyPr>
            <a:normAutofit/>
          </a:bodyPr>
          <a:lstStyle/>
          <a:p>
            <a:r>
              <a:rPr lang="es-MX" sz="2800" dirty="0"/>
              <a:t>Para </a:t>
            </a:r>
            <a:r>
              <a:rPr lang="es-MX" sz="2800" b="1" dirty="0"/>
              <a:t>calcular</a:t>
            </a:r>
            <a:r>
              <a:rPr lang="es-MX" sz="2800" dirty="0"/>
              <a:t> medidas de probabilidad usando la teoría de la probabilidad en la “vida real” (investigación empírica) es necesario identificar el espacio de eventos con suficiente precisión.</a:t>
            </a:r>
          </a:p>
          <a:p>
            <a:r>
              <a:rPr lang="es-MX" sz="2800" dirty="0"/>
              <a:t>A menos que podamos identificar el espacio abstracto de </a:t>
            </a:r>
            <a:r>
              <a:rPr lang="es-MX" sz="2800" dirty="0" err="1"/>
              <a:t>Kolmogorov</a:t>
            </a:r>
            <a:r>
              <a:rPr lang="es-MX" sz="2800" dirty="0"/>
              <a:t>, los enunciados probabilísticos que emerjan del análisis estadístico pueden tener muchos significados diferentes, algunos contradictorios.  </a:t>
            </a:r>
            <a:endParaRPr lang="es-MX" sz="2800" b="1" dirty="0"/>
          </a:p>
        </p:txBody>
      </p:sp>
      <p:pic>
        <p:nvPicPr>
          <p:cNvPr id="4098" name="Picture 1" descr="Ver y modificar los datos en Wikidata">
            <a:extLst>
              <a:ext uri="{FF2B5EF4-FFF2-40B4-BE49-F238E27FC236}">
                <a16:creationId xmlns:a16="http://schemas.microsoft.com/office/drawing/2014/main" id="{4844ECAC-5294-4765-87C2-6AEE3204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descr="Ver y modificar los datos en Wikidata">
            <a:extLst>
              <a:ext uri="{FF2B5EF4-FFF2-40B4-BE49-F238E27FC236}">
                <a16:creationId xmlns:a16="http://schemas.microsoft.com/office/drawing/2014/main" id="{FC7F17B3-AA9B-4D77-BEDE-3D35E0589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descr="Ver y modificar los datos en Wikidata">
            <a:extLst>
              <a:ext uri="{FF2B5EF4-FFF2-40B4-BE49-F238E27FC236}">
                <a16:creationId xmlns:a16="http://schemas.microsoft.com/office/drawing/2014/main" id="{4160F00A-05AE-446B-B070-9443ED81B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descr="Ver y modificar los datos en Wikidata">
            <a:extLst>
              <a:ext uri="{FF2B5EF4-FFF2-40B4-BE49-F238E27FC236}">
                <a16:creationId xmlns:a16="http://schemas.microsoft.com/office/drawing/2014/main" id="{231F38B2-D456-43B9-A73A-2FAB4754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DFA6B98F-D6F9-4B51-81E2-35B025AC1A06}"/>
              </a:ext>
            </a:extLst>
          </p:cNvPr>
          <p:cNvSpPr>
            <a:spLocks noGrp="1"/>
          </p:cNvSpPr>
          <p:nvPr>
            <p:ph type="title"/>
          </p:nvPr>
        </p:nvSpPr>
        <p:spPr>
          <a:xfrm>
            <a:off x="3454400" y="274639"/>
            <a:ext cx="8128000" cy="782098"/>
          </a:xfrm>
        </p:spPr>
        <p:txBody>
          <a:bodyPr/>
          <a:lstStyle/>
          <a:p>
            <a:r>
              <a:rPr lang="es-MX" dirty="0"/>
              <a:t>Probabilidad: ¿en el mundo allá afuera?</a:t>
            </a:r>
          </a:p>
        </p:txBody>
      </p:sp>
    </p:spTree>
    <p:extLst>
      <p:ext uri="{BB962C8B-B14F-4D97-AF65-F5344CB8AC3E}">
        <p14:creationId xmlns:p14="http://schemas.microsoft.com/office/powerpoint/2010/main" val="97055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8ED657-FD88-4263-91E9-DB012C052B63}"/>
              </a:ext>
            </a:extLst>
          </p:cNvPr>
          <p:cNvSpPr>
            <a:spLocks noGrp="1"/>
          </p:cNvSpPr>
          <p:nvPr>
            <p:ph idx="1"/>
          </p:nvPr>
        </p:nvSpPr>
        <p:spPr/>
        <p:txBody>
          <a:bodyPr>
            <a:normAutofit/>
          </a:bodyPr>
          <a:lstStyle/>
          <a:p>
            <a:r>
              <a:rPr lang="es-MX" sz="2400" dirty="0"/>
              <a:t>Cuando el pronóstico del tiempo para la Ciudad de México el día de mañana indica que la probabilidad de lluvia es de 95 %, ¿cuál es el espacio de eventos para este problema en particular?</a:t>
            </a:r>
          </a:p>
          <a:p>
            <a:pPr lvl="1"/>
            <a:r>
              <a:rPr lang="es-MX" sz="2400" dirty="0"/>
              <a:t>¿Del conjunto de todas las personas que saldrán a la calle mañana, 95 % de ellas se mojará? </a:t>
            </a:r>
          </a:p>
          <a:p>
            <a:pPr lvl="1"/>
            <a:r>
              <a:rPr lang="es-MX" sz="2400" dirty="0"/>
              <a:t>¿Del conjunto de todos los momentos en el tiempo, en 95 % de ellos me mojaré? </a:t>
            </a:r>
          </a:p>
          <a:p>
            <a:pPr lvl="1"/>
            <a:r>
              <a:rPr lang="es-MX" sz="2400" dirty="0"/>
              <a:t>¿Del conjunto de todos los metros cuadrados de la CDMX, 95 % de ellos se mojará mañana?</a:t>
            </a:r>
          </a:p>
          <a:p>
            <a:pPr lvl="1"/>
            <a:r>
              <a:rPr lang="es-MX" sz="2400" dirty="0"/>
              <a:t>Ninguna de las anteriores</a:t>
            </a:r>
          </a:p>
        </p:txBody>
      </p:sp>
      <p:sp>
        <p:nvSpPr>
          <p:cNvPr id="6" name="Título 1">
            <a:extLst>
              <a:ext uri="{FF2B5EF4-FFF2-40B4-BE49-F238E27FC236}">
                <a16:creationId xmlns:a16="http://schemas.microsoft.com/office/drawing/2014/main" id="{320185AF-43FD-412D-932A-3F527E46E4CE}"/>
              </a:ext>
            </a:extLst>
          </p:cNvPr>
          <p:cNvSpPr>
            <a:spLocks noGrp="1"/>
          </p:cNvSpPr>
          <p:nvPr>
            <p:ph type="title"/>
          </p:nvPr>
        </p:nvSpPr>
        <p:spPr>
          <a:xfrm>
            <a:off x="3454400" y="274639"/>
            <a:ext cx="8128000" cy="782098"/>
          </a:xfrm>
        </p:spPr>
        <p:txBody>
          <a:bodyPr/>
          <a:lstStyle/>
          <a:p>
            <a:r>
              <a:rPr lang="es-MX" dirty="0"/>
              <a:t>Probabilidad: ¿en el mundo allá afuera?</a:t>
            </a:r>
          </a:p>
        </p:txBody>
      </p:sp>
    </p:spTree>
    <p:extLst>
      <p:ext uri="{BB962C8B-B14F-4D97-AF65-F5344CB8AC3E}">
        <p14:creationId xmlns:p14="http://schemas.microsoft.com/office/powerpoint/2010/main" val="10833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8ED657-FD88-4263-91E9-DB012C052B63}"/>
              </a:ext>
            </a:extLst>
          </p:cNvPr>
          <p:cNvSpPr>
            <a:spLocks noGrp="1"/>
          </p:cNvSpPr>
          <p:nvPr>
            <p:ph idx="1"/>
          </p:nvPr>
        </p:nvSpPr>
        <p:spPr>
          <a:xfrm>
            <a:off x="609600" y="1407155"/>
            <a:ext cx="10972800" cy="4719014"/>
          </a:xfrm>
        </p:spPr>
        <p:txBody>
          <a:bodyPr/>
          <a:lstStyle/>
          <a:p>
            <a:r>
              <a:rPr lang="es-MX" dirty="0"/>
              <a:t>Karl Pearson, antes de </a:t>
            </a:r>
            <a:r>
              <a:rPr lang="es-MX" dirty="0" err="1"/>
              <a:t>Kolmogorov</a:t>
            </a:r>
            <a:r>
              <a:rPr lang="es-MX" dirty="0"/>
              <a:t>, creía que las distribuciones de probabilidad eran observables meramente recolectando datos.</a:t>
            </a:r>
          </a:p>
          <a:p>
            <a:r>
              <a:rPr lang="es-MX" dirty="0"/>
              <a:t>William Gosset intentó describir el espacio de eventos para un experimento (el conjunto de todos los posibles resultados de ese experimento. ¡Ingenioso!, pero inútil pues hay que describir a detalle la distribución de todos los resultados posibles del experimento). </a:t>
            </a:r>
          </a:p>
          <a:p>
            <a:r>
              <a:rPr lang="es-MX" dirty="0"/>
              <a:t>R. A. Fisher desarrolló la intuición de Gosset en sus diseños experimentales donde un “tratamiento” se asigna </a:t>
            </a:r>
            <a:r>
              <a:rPr lang="es-MX" b="1" dirty="0"/>
              <a:t>aleatoriamente</a:t>
            </a:r>
            <a:r>
              <a:rPr lang="es-MX" dirty="0"/>
              <a:t> a las unidades de experimentación/análisis. El espacio de eventos es el conjunto (</a:t>
            </a:r>
            <a:r>
              <a:rPr lang="es-MX" b="1" dirty="0"/>
              <a:t>finito</a:t>
            </a:r>
            <a:r>
              <a:rPr lang="es-MX" dirty="0"/>
              <a:t>) de todos las posibles asignaciones aleatorias (con igual probabilidad) que pudieron haber tenido lugar: la probabilidad como frecuencia en un experimento aleatorio. </a:t>
            </a:r>
          </a:p>
          <a:p>
            <a:r>
              <a:rPr lang="es-MX" dirty="0"/>
              <a:t>Lamentablemente no se puede aplicar a todos los problemas: ¿Qué hay entonces de los estudios observacionales?, ¿sin manipulación no hay probabilidad?</a:t>
            </a:r>
          </a:p>
        </p:txBody>
      </p:sp>
      <p:pic>
        <p:nvPicPr>
          <p:cNvPr id="2050" name="Picture 2" descr="Tabaco y cáncer: la última polémica de Ronald A. Fisher | Matemáticas y sus  fronteras">
            <a:extLst>
              <a:ext uri="{FF2B5EF4-FFF2-40B4-BE49-F238E27FC236}">
                <a16:creationId xmlns:a16="http://schemas.microsoft.com/office/drawing/2014/main" id="{2169BD61-B551-483E-876B-86121D26B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305" y="4687886"/>
            <a:ext cx="1838325" cy="18954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6A9F2836-766A-48FF-ACFE-B55D4FA9E0E6}"/>
                  </a:ext>
                </a:extLst>
              </p:cNvPr>
              <p:cNvSpPr txBox="1"/>
              <p:nvPr/>
            </p:nvSpPr>
            <p:spPr>
              <a:xfrm>
                <a:off x="1457536" y="5291656"/>
                <a:ext cx="6379632"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𝑃</m:t>
                      </m:r>
                      <m:d>
                        <m:dPr>
                          <m:ctrlPr>
                            <a:rPr lang="es-MX" b="0" i="1" smtClean="0">
                              <a:latin typeface="Cambria Math" panose="02040503050406030204" pitchFamily="18" charset="0"/>
                            </a:rPr>
                          </m:ctrlPr>
                        </m:dPr>
                        <m:e>
                          <m:r>
                            <a:rPr lang="es-MX" b="0" i="1" smtClean="0">
                              <a:latin typeface="Cambria Math" panose="02040503050406030204" pitchFamily="18" charset="0"/>
                            </a:rPr>
                            <m:t>𝐴</m:t>
                          </m:r>
                        </m:e>
                      </m:d>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𝑀</m:t>
                          </m:r>
                        </m:num>
                        <m:den>
                          <m:r>
                            <a:rPr lang="es-MX" b="0" i="1" smtClean="0">
                              <a:latin typeface="Cambria Math" panose="02040503050406030204" pitchFamily="18" charset="0"/>
                            </a:rPr>
                            <m:t>𝑁</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m:t>
                          </m:r>
                          <m:r>
                            <a:rPr lang="es-MX" b="1" i="1" smtClean="0">
                              <a:latin typeface="Cambria Math" panose="02040503050406030204" pitchFamily="18" charset="0"/>
                            </a:rPr>
                            <m:t>𝑵𝒖𝒎𝒆𝒓𝒐</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𝑐𝑎𝑠𝑜𝑠</m:t>
                          </m:r>
                          <m:r>
                            <a:rPr lang="es-MX" b="0" i="1" smtClean="0">
                              <a:latin typeface="Cambria Math" panose="02040503050406030204" pitchFamily="18" charset="0"/>
                            </a:rPr>
                            <m:t> </m:t>
                          </m:r>
                          <m:r>
                            <a:rPr lang="es-MX" b="0" i="1" smtClean="0">
                              <a:latin typeface="Cambria Math" panose="02040503050406030204" pitchFamily="18" charset="0"/>
                            </a:rPr>
                            <m:t>𝑓𝑎𝑣𝑜𝑟𝑎𝑏𝑙𝑒𝑠</m:t>
                          </m:r>
                          <m:r>
                            <a:rPr lang="es-MX" b="0" i="1" smtClean="0">
                              <a:latin typeface="Cambria Math" panose="02040503050406030204" pitchFamily="18" charset="0"/>
                            </a:rPr>
                            <m:t> </m:t>
                          </m:r>
                          <m:r>
                            <a:rPr lang="es-MX" b="0" i="1" smtClean="0">
                              <a:latin typeface="Cambria Math" panose="02040503050406030204" pitchFamily="18" charset="0"/>
                            </a:rPr>
                            <m:t>𝑎</m:t>
                          </m:r>
                          <m:r>
                            <a:rPr lang="es-MX" b="0" i="1" smtClean="0">
                              <a:latin typeface="Cambria Math" panose="02040503050406030204" pitchFamily="18" charset="0"/>
                            </a:rPr>
                            <m:t> </m:t>
                          </m:r>
                          <m:r>
                            <a:rPr lang="es-MX" b="0" i="1" smtClean="0">
                              <a:latin typeface="Cambria Math" panose="02040503050406030204" pitchFamily="18" charset="0"/>
                            </a:rPr>
                            <m:t>𝐴</m:t>
                          </m:r>
                          <m:r>
                            <a:rPr lang="es-MX" b="0" i="1" smtClean="0">
                              <a:latin typeface="Cambria Math" panose="02040503050406030204" pitchFamily="18" charset="0"/>
                            </a:rPr>
                            <m:t>)</m:t>
                          </m:r>
                        </m:num>
                        <m:den>
                          <m:r>
                            <a:rPr lang="es-MX" b="0" i="1" smtClean="0">
                              <a:latin typeface="Cambria Math" panose="02040503050406030204" pitchFamily="18" charset="0"/>
                            </a:rPr>
                            <m:t>(</m:t>
                          </m:r>
                          <m:r>
                            <a:rPr lang="es-MX" b="1" i="1" smtClean="0">
                              <a:latin typeface="Cambria Math" panose="02040503050406030204" pitchFamily="18" charset="0"/>
                            </a:rPr>
                            <m:t>𝑵</m:t>
                          </m:r>
                          <m:r>
                            <a:rPr lang="es-MX" b="1" i="1" smtClean="0">
                              <a:latin typeface="Cambria Math" panose="02040503050406030204" pitchFamily="18" charset="0"/>
                            </a:rPr>
                            <m:t>ú</m:t>
                          </m:r>
                          <m:r>
                            <a:rPr lang="es-MX" b="1" i="1" smtClean="0">
                              <a:latin typeface="Cambria Math" panose="02040503050406030204" pitchFamily="18" charset="0"/>
                            </a:rPr>
                            <m:t>𝒎𝒆𝒓𝒐</m:t>
                          </m:r>
                          <m:r>
                            <a:rPr lang="es-MX" b="1" i="1" smtClean="0">
                              <a:latin typeface="Cambria Math" panose="02040503050406030204" pitchFamily="18" charset="0"/>
                            </a:rPr>
                            <m:t> </m:t>
                          </m:r>
                          <m:r>
                            <a:rPr lang="es-MX" b="0" i="1" smtClean="0">
                              <a:latin typeface="Cambria Math" panose="02040503050406030204" pitchFamily="18" charset="0"/>
                            </a:rPr>
                            <m:t>𝑡𝑜𝑡𝑎𝑙</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𝑐𝑎𝑠𝑜𝑠</m:t>
                          </m:r>
                          <m:r>
                            <a:rPr lang="es-MX" b="0" i="1" smtClean="0">
                              <a:latin typeface="Cambria Math" panose="02040503050406030204" pitchFamily="18" charset="0"/>
                            </a:rPr>
                            <m:t> </m:t>
                          </m:r>
                          <m:r>
                            <a:rPr lang="es-MX" b="1" i="1" smtClean="0">
                              <a:latin typeface="Cambria Math" panose="02040503050406030204" pitchFamily="18" charset="0"/>
                            </a:rPr>
                            <m:t>𝒊𝒈𝒖𝒂𝒍𝒎𝒆𝒏𝒕𝒆</m:t>
                          </m:r>
                          <m:r>
                            <a:rPr lang="es-MX" b="1" i="1" smtClean="0">
                              <a:latin typeface="Cambria Math" panose="02040503050406030204" pitchFamily="18" charset="0"/>
                            </a:rPr>
                            <m:t> </m:t>
                          </m:r>
                          <m:r>
                            <a:rPr lang="es-MX" b="1" i="1" smtClean="0">
                              <a:latin typeface="Cambria Math" panose="02040503050406030204" pitchFamily="18" charset="0"/>
                            </a:rPr>
                            <m:t>𝒑𝒐𝒔𝒔𝒊𝒃𝒍𝒆𝒔</m:t>
                          </m:r>
                          <m:r>
                            <a:rPr lang="es-MX" b="0" i="1" smtClean="0">
                              <a:latin typeface="Cambria Math" panose="02040503050406030204" pitchFamily="18" charset="0"/>
                            </a:rPr>
                            <m:t>)</m:t>
                          </m:r>
                        </m:den>
                      </m:f>
                    </m:oMath>
                  </m:oMathPara>
                </a14:m>
                <a:endParaRPr lang="es-MX" dirty="0"/>
              </a:p>
            </p:txBody>
          </p:sp>
        </mc:Choice>
        <mc:Fallback xmlns="">
          <p:sp>
            <p:nvSpPr>
              <p:cNvPr id="4" name="CuadroTexto 3">
                <a:extLst>
                  <a:ext uri="{FF2B5EF4-FFF2-40B4-BE49-F238E27FC236}">
                    <a16:creationId xmlns:a16="http://schemas.microsoft.com/office/drawing/2014/main" id="{6A9F2836-766A-48FF-ACFE-B55D4FA9E0E6}"/>
                  </a:ext>
                </a:extLst>
              </p:cNvPr>
              <p:cNvSpPr txBox="1">
                <a:spLocks noRot="1" noChangeAspect="1" noMove="1" noResize="1" noEditPoints="1" noAdjustHandles="1" noChangeArrowheads="1" noChangeShapeType="1" noTextEdit="1"/>
              </p:cNvSpPr>
              <p:nvPr/>
            </p:nvSpPr>
            <p:spPr>
              <a:xfrm>
                <a:off x="1457536" y="5291656"/>
                <a:ext cx="6379632" cy="576761"/>
              </a:xfrm>
              <a:prstGeom prst="rect">
                <a:avLst/>
              </a:prstGeom>
              <a:blipFill>
                <a:blip r:embed="rId3"/>
                <a:stretch>
                  <a:fillRect/>
                </a:stretch>
              </a:blipFill>
            </p:spPr>
            <p:txBody>
              <a:bodyPr/>
              <a:lstStyle/>
              <a:p>
                <a:r>
                  <a:rPr lang="es-MX">
                    <a:noFill/>
                  </a:rPr>
                  <a:t> </a:t>
                </a:r>
              </a:p>
            </p:txBody>
          </p:sp>
        </mc:Fallback>
      </mc:AlternateContent>
      <p:sp>
        <p:nvSpPr>
          <p:cNvPr id="8" name="Título 1">
            <a:extLst>
              <a:ext uri="{FF2B5EF4-FFF2-40B4-BE49-F238E27FC236}">
                <a16:creationId xmlns:a16="http://schemas.microsoft.com/office/drawing/2014/main" id="{6172EF9B-B25E-4384-B14D-A175DB33C378}"/>
              </a:ext>
            </a:extLst>
          </p:cNvPr>
          <p:cNvSpPr>
            <a:spLocks noGrp="1"/>
          </p:cNvSpPr>
          <p:nvPr>
            <p:ph type="title"/>
          </p:nvPr>
        </p:nvSpPr>
        <p:spPr>
          <a:xfrm>
            <a:off x="3454400" y="274639"/>
            <a:ext cx="8128000" cy="782098"/>
          </a:xfrm>
        </p:spPr>
        <p:txBody>
          <a:bodyPr/>
          <a:lstStyle/>
          <a:p>
            <a:r>
              <a:rPr lang="es-MX" dirty="0"/>
              <a:t>Probabilidad: ¿en el mundo allá afuera?</a:t>
            </a:r>
          </a:p>
        </p:txBody>
      </p:sp>
      <p:pic>
        <p:nvPicPr>
          <p:cNvPr id="7" name="Picture 2" descr="Paradoja de la serpiente - Wikipedia, la enciclopedia libre">
            <a:extLst>
              <a:ext uri="{FF2B5EF4-FFF2-40B4-BE49-F238E27FC236}">
                <a16:creationId xmlns:a16="http://schemas.microsoft.com/office/drawing/2014/main" id="{92D4A0F2-9A65-4EE9-9DE9-2F3E6D107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055" y="5642073"/>
            <a:ext cx="1029228" cy="10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1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E8069-E17E-49AB-A5FA-D5006C6F73CC}"/>
              </a:ext>
            </a:extLst>
          </p:cNvPr>
          <p:cNvSpPr>
            <a:spLocks noGrp="1"/>
          </p:cNvSpPr>
          <p:nvPr>
            <p:ph type="title"/>
          </p:nvPr>
        </p:nvSpPr>
        <p:spPr/>
        <p:txBody>
          <a:bodyPr/>
          <a:lstStyle/>
          <a:p>
            <a:r>
              <a:rPr lang="es-MX" dirty="0" err="1"/>
              <a:t>Strong</a:t>
            </a:r>
            <a:r>
              <a:rPr lang="es-MX" dirty="0"/>
              <a:t> </a:t>
            </a:r>
            <a:r>
              <a:rPr lang="es-MX" dirty="0" err="1"/>
              <a:t>repeated</a:t>
            </a:r>
            <a:r>
              <a:rPr lang="es-MX" dirty="0"/>
              <a:t> </a:t>
            </a:r>
            <a:r>
              <a:rPr lang="es-MX" dirty="0" err="1"/>
              <a:t>sampling</a:t>
            </a:r>
            <a:r>
              <a:rPr lang="es-MX" dirty="0"/>
              <a:t> </a:t>
            </a:r>
            <a:r>
              <a:rPr lang="es-MX" dirty="0" err="1"/>
              <a:t>principle</a:t>
            </a:r>
            <a:endParaRPr lang="es-MX" dirty="0"/>
          </a:p>
        </p:txBody>
      </p:sp>
      <p:sp>
        <p:nvSpPr>
          <p:cNvPr id="3" name="Marcador de contenido 2">
            <a:extLst>
              <a:ext uri="{FF2B5EF4-FFF2-40B4-BE49-F238E27FC236}">
                <a16:creationId xmlns:a16="http://schemas.microsoft.com/office/drawing/2014/main" id="{14664E4E-1ECD-4E9F-8C36-FDA666AAF441}"/>
              </a:ext>
            </a:extLst>
          </p:cNvPr>
          <p:cNvSpPr>
            <a:spLocks noGrp="1"/>
          </p:cNvSpPr>
          <p:nvPr>
            <p:ph idx="1"/>
          </p:nvPr>
        </p:nvSpPr>
        <p:spPr>
          <a:xfrm>
            <a:off x="609600" y="1256200"/>
            <a:ext cx="10972800" cy="4525963"/>
          </a:xfrm>
        </p:spPr>
        <p:txBody>
          <a:bodyPr>
            <a:normAutofit/>
          </a:bodyPr>
          <a:lstStyle/>
          <a:p>
            <a:r>
              <a:rPr lang="es-MX" sz="2000" b="0" i="0" dirty="0">
                <a:solidFill>
                  <a:srgbClr val="242729"/>
                </a:solidFill>
                <a:effectLst/>
                <a:latin typeface="Arial" panose="020B0604020202020204" pitchFamily="34" charset="0"/>
              </a:rPr>
              <a:t>Repeticiones hipotéticas del “experimento” que generó los datos. </a:t>
            </a:r>
          </a:p>
          <a:p>
            <a:r>
              <a:rPr lang="es-MX" sz="2000" b="0" i="0" dirty="0">
                <a:solidFill>
                  <a:srgbClr val="242729"/>
                </a:solidFill>
                <a:effectLst/>
                <a:latin typeface="Arial" panose="020B0604020202020204" pitchFamily="34" charset="0"/>
              </a:rPr>
              <a:t>Aproximar la probabilidad por la frecuencia relativa de ocurrencia en el largo plazo</a:t>
            </a:r>
            <a:endParaRPr lang="es-MX" sz="2000" dirty="0"/>
          </a:p>
        </p:txBody>
      </p:sp>
      <p:pic>
        <p:nvPicPr>
          <p:cNvPr id="5" name="Imagen 4">
            <a:extLst>
              <a:ext uri="{FF2B5EF4-FFF2-40B4-BE49-F238E27FC236}">
                <a16:creationId xmlns:a16="http://schemas.microsoft.com/office/drawing/2014/main" id="{CC93657A-AAA7-43E9-8994-88C847FC0907}"/>
              </a:ext>
            </a:extLst>
          </p:cNvPr>
          <p:cNvPicPr>
            <a:picLocks noChangeAspect="1"/>
          </p:cNvPicPr>
          <p:nvPr/>
        </p:nvPicPr>
        <p:blipFill>
          <a:blip r:embed="rId2"/>
          <a:stretch>
            <a:fillRect/>
          </a:stretch>
        </p:blipFill>
        <p:spPr>
          <a:xfrm>
            <a:off x="2813002" y="2236642"/>
            <a:ext cx="6011402" cy="4435496"/>
          </a:xfrm>
          <a:prstGeom prst="rect">
            <a:avLst/>
          </a:prstGeom>
        </p:spPr>
      </p:pic>
      <p:sp>
        <p:nvSpPr>
          <p:cNvPr id="4" name="TextBox 3">
            <a:extLst>
              <a:ext uri="{FF2B5EF4-FFF2-40B4-BE49-F238E27FC236}">
                <a16:creationId xmlns:a16="http://schemas.microsoft.com/office/drawing/2014/main" id="{2E407A43-5498-4C28-8AC6-854420C3C0E5}"/>
              </a:ext>
            </a:extLst>
          </p:cNvPr>
          <p:cNvSpPr txBox="1"/>
          <p:nvPr/>
        </p:nvSpPr>
        <p:spPr>
          <a:xfrm>
            <a:off x="9312676" y="2858610"/>
            <a:ext cx="1908699" cy="2031325"/>
          </a:xfrm>
          <a:prstGeom prst="rect">
            <a:avLst/>
          </a:prstGeom>
          <a:noFill/>
        </p:spPr>
        <p:txBody>
          <a:bodyPr wrap="square" rtlCol="0">
            <a:spAutoFit/>
          </a:bodyPr>
          <a:lstStyle/>
          <a:p>
            <a:r>
              <a:rPr lang="es-MX" dirty="0">
                <a:solidFill>
                  <a:srgbClr val="FF0000"/>
                </a:solidFill>
              </a:rPr>
              <a:t>Pro </a:t>
            </a:r>
            <a:r>
              <a:rPr lang="es-MX" dirty="0" err="1">
                <a:solidFill>
                  <a:srgbClr val="FF0000"/>
                </a:solidFill>
              </a:rPr>
              <a:t>tip</a:t>
            </a:r>
            <a:r>
              <a:rPr lang="es-MX" dirty="0">
                <a:solidFill>
                  <a:srgbClr val="FF0000"/>
                </a:solidFill>
              </a:rPr>
              <a:t>!</a:t>
            </a:r>
          </a:p>
          <a:p>
            <a:endParaRPr lang="es-MX" dirty="0">
              <a:solidFill>
                <a:srgbClr val="FF0000"/>
              </a:solidFill>
            </a:endParaRPr>
          </a:p>
          <a:p>
            <a:r>
              <a:rPr lang="es-MX" dirty="0">
                <a:solidFill>
                  <a:srgbClr val="FF0000"/>
                </a:solidFill>
              </a:rPr>
              <a:t>La computación Bayesiana es el arte de explorar el espacio de muestreo. </a:t>
            </a:r>
            <a:endParaRPr lang="en-GB" dirty="0">
              <a:solidFill>
                <a:srgbClr val="FF0000"/>
              </a:solidFill>
            </a:endParaRPr>
          </a:p>
        </p:txBody>
      </p:sp>
    </p:spTree>
    <p:extLst>
      <p:ext uri="{BB962C8B-B14F-4D97-AF65-F5344CB8AC3E}">
        <p14:creationId xmlns:p14="http://schemas.microsoft.com/office/powerpoint/2010/main" val="168851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80">
                                          <p:stCondLst>
                                            <p:cond delay="0"/>
                                          </p:stCondLst>
                                        </p:cTn>
                                        <p:tgtEl>
                                          <p:spTgt spid="4">
                                            <p:txEl>
                                              <p:pRg st="0" end="0"/>
                                            </p:txEl>
                                          </p:spTgt>
                                        </p:tgtEl>
                                      </p:cBhvr>
                                    </p:animEffect>
                                    <p:anim calcmode="lin" valueType="num">
                                      <p:cBhvr>
                                        <p:cTn id="2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xEl>
                                              <p:pRg st="0" end="0"/>
                                            </p:txEl>
                                          </p:spTgt>
                                        </p:tgtEl>
                                      </p:cBhvr>
                                      <p:to x="100000" y="60000"/>
                                    </p:animScale>
                                    <p:animScale>
                                      <p:cBhvr>
                                        <p:cTn id="28" dur="166" decel="50000">
                                          <p:stCondLst>
                                            <p:cond delay="676"/>
                                          </p:stCondLst>
                                        </p:cTn>
                                        <p:tgtEl>
                                          <p:spTgt spid="4">
                                            <p:txEl>
                                              <p:pRg st="0" end="0"/>
                                            </p:txEl>
                                          </p:spTgt>
                                        </p:tgtEl>
                                      </p:cBhvr>
                                      <p:to x="100000" y="100000"/>
                                    </p:animScale>
                                    <p:animScale>
                                      <p:cBhvr>
                                        <p:cTn id="29" dur="26">
                                          <p:stCondLst>
                                            <p:cond delay="1312"/>
                                          </p:stCondLst>
                                        </p:cTn>
                                        <p:tgtEl>
                                          <p:spTgt spid="4">
                                            <p:txEl>
                                              <p:pRg st="0" end="0"/>
                                            </p:txEl>
                                          </p:spTgt>
                                        </p:tgtEl>
                                      </p:cBhvr>
                                      <p:to x="100000" y="80000"/>
                                    </p:animScale>
                                    <p:animScale>
                                      <p:cBhvr>
                                        <p:cTn id="30" dur="166" decel="50000">
                                          <p:stCondLst>
                                            <p:cond delay="1338"/>
                                          </p:stCondLst>
                                        </p:cTn>
                                        <p:tgtEl>
                                          <p:spTgt spid="4">
                                            <p:txEl>
                                              <p:pRg st="0" end="0"/>
                                            </p:txEl>
                                          </p:spTgt>
                                        </p:tgtEl>
                                      </p:cBhvr>
                                      <p:to x="100000" y="100000"/>
                                    </p:animScale>
                                    <p:animScale>
                                      <p:cBhvr>
                                        <p:cTn id="31" dur="26">
                                          <p:stCondLst>
                                            <p:cond delay="1642"/>
                                          </p:stCondLst>
                                        </p:cTn>
                                        <p:tgtEl>
                                          <p:spTgt spid="4">
                                            <p:txEl>
                                              <p:pRg st="0" end="0"/>
                                            </p:txEl>
                                          </p:spTgt>
                                        </p:tgtEl>
                                      </p:cBhvr>
                                      <p:to x="100000" y="90000"/>
                                    </p:animScale>
                                    <p:animScale>
                                      <p:cBhvr>
                                        <p:cTn id="32" dur="166" decel="50000">
                                          <p:stCondLst>
                                            <p:cond delay="1668"/>
                                          </p:stCondLst>
                                        </p:cTn>
                                        <p:tgtEl>
                                          <p:spTgt spid="4">
                                            <p:txEl>
                                              <p:pRg st="0" end="0"/>
                                            </p:txEl>
                                          </p:spTgt>
                                        </p:tgtEl>
                                      </p:cBhvr>
                                      <p:to x="100000" y="100000"/>
                                    </p:animScale>
                                    <p:animScale>
                                      <p:cBhvr>
                                        <p:cTn id="33" dur="26">
                                          <p:stCondLst>
                                            <p:cond delay="1808"/>
                                          </p:stCondLst>
                                        </p:cTn>
                                        <p:tgtEl>
                                          <p:spTgt spid="4">
                                            <p:txEl>
                                              <p:pRg st="0" end="0"/>
                                            </p:txEl>
                                          </p:spTgt>
                                        </p:tgtEl>
                                      </p:cBhvr>
                                      <p:to x="100000" y="95000"/>
                                    </p:animScale>
                                    <p:animScale>
                                      <p:cBhvr>
                                        <p:cTn id="34" dur="166" decel="50000">
                                          <p:stCondLst>
                                            <p:cond delay="1834"/>
                                          </p:stCondLst>
                                        </p:cTn>
                                        <p:tgtEl>
                                          <p:spTgt spid="4">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down)">
                                      <p:cBhvr>
                                        <p:cTn id="37" dur="580">
                                          <p:stCondLst>
                                            <p:cond delay="0"/>
                                          </p:stCondLst>
                                        </p:cTn>
                                        <p:tgtEl>
                                          <p:spTgt spid="4">
                                            <p:txEl>
                                              <p:pRg st="2" end="2"/>
                                            </p:txEl>
                                          </p:spTgt>
                                        </p:tgtEl>
                                      </p:cBhvr>
                                    </p:animEffect>
                                    <p:anim calcmode="lin" valueType="num">
                                      <p:cBhvr>
                                        <p:cTn id="3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4">
                                            <p:txEl>
                                              <p:pRg st="2" end="2"/>
                                            </p:txEl>
                                          </p:spTgt>
                                        </p:tgtEl>
                                      </p:cBhvr>
                                      <p:to x="100000" y="60000"/>
                                    </p:animScale>
                                    <p:animScale>
                                      <p:cBhvr>
                                        <p:cTn id="44" dur="166" decel="50000">
                                          <p:stCondLst>
                                            <p:cond delay="676"/>
                                          </p:stCondLst>
                                        </p:cTn>
                                        <p:tgtEl>
                                          <p:spTgt spid="4">
                                            <p:txEl>
                                              <p:pRg st="2" end="2"/>
                                            </p:txEl>
                                          </p:spTgt>
                                        </p:tgtEl>
                                      </p:cBhvr>
                                      <p:to x="100000" y="100000"/>
                                    </p:animScale>
                                    <p:animScale>
                                      <p:cBhvr>
                                        <p:cTn id="45" dur="26">
                                          <p:stCondLst>
                                            <p:cond delay="1312"/>
                                          </p:stCondLst>
                                        </p:cTn>
                                        <p:tgtEl>
                                          <p:spTgt spid="4">
                                            <p:txEl>
                                              <p:pRg st="2" end="2"/>
                                            </p:txEl>
                                          </p:spTgt>
                                        </p:tgtEl>
                                      </p:cBhvr>
                                      <p:to x="100000" y="80000"/>
                                    </p:animScale>
                                    <p:animScale>
                                      <p:cBhvr>
                                        <p:cTn id="46" dur="166" decel="50000">
                                          <p:stCondLst>
                                            <p:cond delay="1338"/>
                                          </p:stCondLst>
                                        </p:cTn>
                                        <p:tgtEl>
                                          <p:spTgt spid="4">
                                            <p:txEl>
                                              <p:pRg st="2" end="2"/>
                                            </p:txEl>
                                          </p:spTgt>
                                        </p:tgtEl>
                                      </p:cBhvr>
                                      <p:to x="100000" y="100000"/>
                                    </p:animScale>
                                    <p:animScale>
                                      <p:cBhvr>
                                        <p:cTn id="47" dur="26">
                                          <p:stCondLst>
                                            <p:cond delay="1642"/>
                                          </p:stCondLst>
                                        </p:cTn>
                                        <p:tgtEl>
                                          <p:spTgt spid="4">
                                            <p:txEl>
                                              <p:pRg st="2" end="2"/>
                                            </p:txEl>
                                          </p:spTgt>
                                        </p:tgtEl>
                                      </p:cBhvr>
                                      <p:to x="100000" y="90000"/>
                                    </p:animScale>
                                    <p:animScale>
                                      <p:cBhvr>
                                        <p:cTn id="48" dur="166" decel="50000">
                                          <p:stCondLst>
                                            <p:cond delay="1668"/>
                                          </p:stCondLst>
                                        </p:cTn>
                                        <p:tgtEl>
                                          <p:spTgt spid="4">
                                            <p:txEl>
                                              <p:pRg st="2" end="2"/>
                                            </p:txEl>
                                          </p:spTgt>
                                        </p:tgtEl>
                                      </p:cBhvr>
                                      <p:to x="100000" y="100000"/>
                                    </p:animScale>
                                    <p:animScale>
                                      <p:cBhvr>
                                        <p:cTn id="49" dur="26">
                                          <p:stCondLst>
                                            <p:cond delay="1808"/>
                                          </p:stCondLst>
                                        </p:cTn>
                                        <p:tgtEl>
                                          <p:spTgt spid="4">
                                            <p:txEl>
                                              <p:pRg st="2" end="2"/>
                                            </p:txEl>
                                          </p:spTgt>
                                        </p:tgtEl>
                                      </p:cBhvr>
                                      <p:to x="100000" y="95000"/>
                                    </p:animScale>
                                    <p:animScale>
                                      <p:cBhvr>
                                        <p:cTn id="50"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C4892-3BBD-4CB2-959D-6DAB537A39A3}"/>
              </a:ext>
            </a:extLst>
          </p:cNvPr>
          <p:cNvSpPr>
            <a:spLocks noGrp="1"/>
          </p:cNvSpPr>
          <p:nvPr>
            <p:ph type="title"/>
          </p:nvPr>
        </p:nvSpPr>
        <p:spPr/>
        <p:txBody>
          <a:bodyPr/>
          <a:lstStyle/>
          <a:p>
            <a:r>
              <a:rPr lang="es-MX" dirty="0"/>
              <a:t>¿Dentro o fuera de nuestra cabeza?</a:t>
            </a:r>
          </a:p>
        </p:txBody>
      </p:sp>
      <p:sp>
        <p:nvSpPr>
          <p:cNvPr id="3" name="Marcador de contenido 2">
            <a:extLst>
              <a:ext uri="{FF2B5EF4-FFF2-40B4-BE49-F238E27FC236}">
                <a16:creationId xmlns:a16="http://schemas.microsoft.com/office/drawing/2014/main" id="{6CEA3221-3215-4C55-9DA7-CC471C118009}"/>
              </a:ext>
            </a:extLst>
          </p:cNvPr>
          <p:cNvSpPr>
            <a:spLocks noGrp="1"/>
          </p:cNvSpPr>
          <p:nvPr>
            <p:ph idx="1"/>
          </p:nvPr>
        </p:nvSpPr>
        <p:spPr>
          <a:xfrm>
            <a:off x="609600" y="1600205"/>
            <a:ext cx="6773333" cy="4665128"/>
          </a:xfrm>
        </p:spPr>
        <p:txBody>
          <a:bodyPr>
            <a:normAutofit/>
          </a:bodyPr>
          <a:lstStyle/>
          <a:p>
            <a:r>
              <a:rPr lang="en-US" sz="2400" dirty="0"/>
              <a:t>“But here, finally, we seem to have met our problem, since this may be done only in a very few cases and almost nowhere other than in games of chance the invertors of which in order to provide equal chances for the players, took pains to set up so that the numbers of cases would be known and so that all the cases could happen with equal ease…. But what mortal will ever determine, for example, the number of diseases ---these and other such things depend upon causes completely hidden form us ---.”  </a:t>
            </a:r>
          </a:p>
        </p:txBody>
      </p:sp>
      <p:pic>
        <p:nvPicPr>
          <p:cNvPr id="3074" name="Picture 2" descr="upload.wikimedia.org/wikipedia/commons/1/19/Jak...">
            <a:extLst>
              <a:ext uri="{FF2B5EF4-FFF2-40B4-BE49-F238E27FC236}">
                <a16:creationId xmlns:a16="http://schemas.microsoft.com/office/drawing/2014/main" id="{CE7B990F-A846-4E96-9C94-4C83FA51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207" y="1701800"/>
            <a:ext cx="3553963" cy="397306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3D84DEF-C601-40F6-B43C-7475526FD699}"/>
              </a:ext>
            </a:extLst>
          </p:cNvPr>
          <p:cNvSpPr txBox="1"/>
          <p:nvPr/>
        </p:nvSpPr>
        <p:spPr>
          <a:xfrm>
            <a:off x="7903207" y="5791664"/>
            <a:ext cx="2425276" cy="646331"/>
          </a:xfrm>
          <a:prstGeom prst="rect">
            <a:avLst/>
          </a:prstGeom>
          <a:noFill/>
        </p:spPr>
        <p:txBody>
          <a:bodyPr wrap="square" rtlCol="0">
            <a:spAutoFit/>
          </a:bodyPr>
          <a:lstStyle/>
          <a:p>
            <a:r>
              <a:rPr lang="es-MX" b="1" dirty="0"/>
              <a:t>Jakob Bernoulli</a:t>
            </a:r>
          </a:p>
          <a:p>
            <a:r>
              <a:rPr lang="es-MX" dirty="0"/>
              <a:t>1655-1705</a:t>
            </a:r>
          </a:p>
        </p:txBody>
      </p:sp>
    </p:spTree>
    <p:extLst>
      <p:ext uri="{BB962C8B-B14F-4D97-AF65-F5344CB8AC3E}">
        <p14:creationId xmlns:p14="http://schemas.microsoft.com/office/powerpoint/2010/main" val="114435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C4892-3BBD-4CB2-959D-6DAB537A39A3}"/>
              </a:ext>
            </a:extLst>
          </p:cNvPr>
          <p:cNvSpPr>
            <a:spLocks noGrp="1"/>
          </p:cNvSpPr>
          <p:nvPr>
            <p:ph type="title"/>
          </p:nvPr>
        </p:nvSpPr>
        <p:spPr/>
        <p:txBody>
          <a:bodyPr/>
          <a:lstStyle/>
          <a:p>
            <a:r>
              <a:rPr lang="es-MX" dirty="0"/>
              <a:t>¿Dentro o fuera de nuestra cabeza?</a:t>
            </a:r>
          </a:p>
        </p:txBody>
      </p:sp>
      <p:sp>
        <p:nvSpPr>
          <p:cNvPr id="3" name="Marcador de contenido 2">
            <a:extLst>
              <a:ext uri="{FF2B5EF4-FFF2-40B4-BE49-F238E27FC236}">
                <a16:creationId xmlns:a16="http://schemas.microsoft.com/office/drawing/2014/main" id="{6CEA3221-3215-4C55-9DA7-CC471C118009}"/>
              </a:ext>
            </a:extLst>
          </p:cNvPr>
          <p:cNvSpPr>
            <a:spLocks noGrp="1"/>
          </p:cNvSpPr>
          <p:nvPr>
            <p:ph idx="1"/>
          </p:nvPr>
        </p:nvSpPr>
        <p:spPr>
          <a:xfrm>
            <a:off x="609600" y="1272480"/>
            <a:ext cx="10972800" cy="2156520"/>
          </a:xfrm>
        </p:spPr>
        <p:txBody>
          <a:bodyPr>
            <a:normAutofit/>
          </a:bodyPr>
          <a:lstStyle/>
          <a:p>
            <a:r>
              <a:rPr lang="es-MX" dirty="0"/>
              <a:t>Noten el papel que juega la asignación aleatoria/justa/</a:t>
            </a:r>
            <a:r>
              <a:rPr lang="es-MX" b="1" dirty="0"/>
              <a:t>equiprobable</a:t>
            </a:r>
            <a:r>
              <a:rPr lang="es-MX" dirty="0"/>
              <a:t>/sin-información-asociada en la propuesta de Fisher. </a:t>
            </a:r>
          </a:p>
          <a:p>
            <a:r>
              <a:rPr lang="es-MX" dirty="0"/>
              <a:t>No hay una sola aplicación de la teoría de la probabilidad en la que se pueda evadir ese importantísimo primer paso: </a:t>
            </a:r>
            <a:r>
              <a:rPr lang="es-MX" b="1" dirty="0"/>
              <a:t>asignar algún valor inicial numérico de probabilidades para arrancar con los cálculos</a:t>
            </a:r>
            <a:r>
              <a:rPr lang="es-MX" dirty="0"/>
              <a:t>. </a:t>
            </a:r>
          </a:p>
          <a:p>
            <a:r>
              <a:rPr lang="es-MX" dirty="0"/>
              <a:t>¿Bajo cuál razonamiento se llega a ese argumento inicial?, y si es puesto en tela de juicio, ¿cómo podemos defenderlo?</a:t>
            </a:r>
          </a:p>
        </p:txBody>
      </p:sp>
      <p:pic>
        <p:nvPicPr>
          <p:cNvPr id="3074" name="Picture 2" descr="upload.wikimedia.org/wikipedia/commons/1/19/Jak...">
            <a:extLst>
              <a:ext uri="{FF2B5EF4-FFF2-40B4-BE49-F238E27FC236}">
                <a16:creationId xmlns:a16="http://schemas.microsoft.com/office/drawing/2014/main" id="{CE7B990F-A846-4E96-9C94-4C83FA51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408" y="3101275"/>
            <a:ext cx="2582334" cy="288685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4C3350F-379D-4408-98EA-11824C8F586B}"/>
              </a:ext>
            </a:extLst>
          </p:cNvPr>
          <p:cNvSpPr txBox="1"/>
          <p:nvPr/>
        </p:nvSpPr>
        <p:spPr>
          <a:xfrm>
            <a:off x="931333" y="3273546"/>
            <a:ext cx="6503940" cy="3170099"/>
          </a:xfrm>
          <a:prstGeom prst="rect">
            <a:avLst/>
          </a:prstGeom>
          <a:noFill/>
        </p:spPr>
        <p:txBody>
          <a:bodyPr wrap="square">
            <a:spAutoFit/>
          </a:bodyPr>
          <a:lstStyle/>
          <a:p>
            <a:pPr marL="285750" indent="-285750">
              <a:buFont typeface="Arial" panose="020B0604020202020204" pitchFamily="34" charset="0"/>
              <a:buChar char="•"/>
            </a:pPr>
            <a:r>
              <a:rPr lang="es-MX" sz="2000" dirty="0"/>
              <a:t>Principio de razón insuficiente/indiferencia. (Bernoulli, J., 1713)</a:t>
            </a:r>
          </a:p>
          <a:p>
            <a:pPr marL="742950" lvl="1" indent="-285750">
              <a:buFont typeface="Arial" panose="020B0604020202020204" pitchFamily="34" charset="0"/>
              <a:buChar char="•"/>
            </a:pPr>
            <a:r>
              <a:rPr lang="es-MX" sz="2000" dirty="0"/>
              <a:t>Reconocemos que una asignación probabilística es sólo un medio para describir un </a:t>
            </a:r>
            <a:r>
              <a:rPr lang="es-MX" sz="2000" b="1" dirty="0"/>
              <a:t>estado del conocimiento</a:t>
            </a:r>
          </a:p>
          <a:p>
            <a:pPr marL="742950" lvl="1" indent="-285750">
              <a:buFont typeface="Arial" panose="020B0604020202020204" pitchFamily="34" charset="0"/>
              <a:buChar char="•"/>
            </a:pPr>
            <a:r>
              <a:rPr lang="es-MX" sz="2000" dirty="0"/>
              <a:t>Si la evidencia no nos da razones para considerar al enunciado A como más probable que el enunciado B, entonces la única manera honesta de describir tal estado de conocimiento es asignarles probabilidades iguales.</a:t>
            </a:r>
          </a:p>
        </p:txBody>
      </p:sp>
      <p:sp>
        <p:nvSpPr>
          <p:cNvPr id="5" name="CuadroTexto 4">
            <a:extLst>
              <a:ext uri="{FF2B5EF4-FFF2-40B4-BE49-F238E27FC236}">
                <a16:creationId xmlns:a16="http://schemas.microsoft.com/office/drawing/2014/main" id="{A3D84DEF-C601-40F6-B43C-7475526FD699}"/>
              </a:ext>
            </a:extLst>
          </p:cNvPr>
          <p:cNvSpPr txBox="1"/>
          <p:nvPr/>
        </p:nvSpPr>
        <p:spPr>
          <a:xfrm>
            <a:off x="8360408" y="6114830"/>
            <a:ext cx="2425276" cy="646331"/>
          </a:xfrm>
          <a:prstGeom prst="rect">
            <a:avLst/>
          </a:prstGeom>
          <a:noFill/>
        </p:spPr>
        <p:txBody>
          <a:bodyPr wrap="square" rtlCol="0">
            <a:spAutoFit/>
          </a:bodyPr>
          <a:lstStyle/>
          <a:p>
            <a:r>
              <a:rPr lang="es-MX" b="1" dirty="0"/>
              <a:t>Jakob Bernoulli</a:t>
            </a:r>
          </a:p>
          <a:p>
            <a:r>
              <a:rPr lang="es-MX" dirty="0"/>
              <a:t>1655-1705</a:t>
            </a:r>
          </a:p>
        </p:txBody>
      </p:sp>
    </p:spTree>
    <p:extLst>
      <p:ext uri="{BB962C8B-B14F-4D97-AF65-F5344CB8AC3E}">
        <p14:creationId xmlns:p14="http://schemas.microsoft.com/office/powerpoint/2010/main" val="324858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B78B0-4F05-40DE-932C-7EC78C27E031}"/>
              </a:ext>
            </a:extLst>
          </p:cNvPr>
          <p:cNvSpPr>
            <a:spLocks noGrp="1"/>
          </p:cNvSpPr>
          <p:nvPr>
            <p:ph type="title"/>
          </p:nvPr>
        </p:nvSpPr>
        <p:spPr>
          <a:xfrm>
            <a:off x="3454400" y="274639"/>
            <a:ext cx="8128000" cy="782098"/>
          </a:xfrm>
        </p:spPr>
        <p:txBody>
          <a:bodyPr anchor="ctr">
            <a:normAutofit/>
          </a:bodyPr>
          <a:lstStyle/>
          <a:p>
            <a:r>
              <a:rPr lang="es-MX" dirty="0"/>
              <a:t>¿Probabilidad en la vida real?</a:t>
            </a:r>
          </a:p>
        </p:txBody>
      </p:sp>
      <p:sp>
        <p:nvSpPr>
          <p:cNvPr id="3" name="Marcador de contenido 2">
            <a:extLst>
              <a:ext uri="{FF2B5EF4-FFF2-40B4-BE49-F238E27FC236}">
                <a16:creationId xmlns:a16="http://schemas.microsoft.com/office/drawing/2014/main" id="{4ECC0F5A-B637-4EBB-982C-DA29FF07794E}"/>
              </a:ext>
            </a:extLst>
          </p:cNvPr>
          <p:cNvSpPr>
            <a:spLocks noGrp="1"/>
          </p:cNvSpPr>
          <p:nvPr>
            <p:ph sz="half" idx="1"/>
          </p:nvPr>
        </p:nvSpPr>
        <p:spPr>
          <a:xfrm>
            <a:off x="609600" y="1600205"/>
            <a:ext cx="5384800" cy="4525963"/>
          </a:xfrm>
        </p:spPr>
        <p:txBody>
          <a:bodyPr>
            <a:normAutofit/>
          </a:bodyPr>
          <a:lstStyle/>
          <a:p>
            <a:r>
              <a:rPr lang="es-MX" dirty="0"/>
              <a:t>Ya sea que la probabilidad sea concebida como una frecuencia relativa de largo plazo de resultados posibles en el mundo-allá-afuera, o como un </a:t>
            </a:r>
            <a:r>
              <a:rPr lang="es-MX" sz="2800" dirty="0"/>
              <a:t>medio para describir un estado del conocimiento, se comporta de la misma forma matemáticamente. </a:t>
            </a:r>
            <a:endParaRPr lang="es-MX" dirty="0"/>
          </a:p>
        </p:txBody>
      </p:sp>
      <p:pic>
        <p:nvPicPr>
          <p:cNvPr id="5" name="Imagen 4">
            <a:extLst>
              <a:ext uri="{FF2B5EF4-FFF2-40B4-BE49-F238E27FC236}">
                <a16:creationId xmlns:a16="http://schemas.microsoft.com/office/drawing/2014/main" id="{38C7D9FB-D9B9-462C-BA3F-5C2665BE662E}"/>
              </a:ext>
            </a:extLst>
          </p:cNvPr>
          <p:cNvPicPr>
            <a:picLocks noChangeAspect="1"/>
          </p:cNvPicPr>
          <p:nvPr/>
        </p:nvPicPr>
        <p:blipFill>
          <a:blip r:embed="rId2"/>
          <a:stretch>
            <a:fillRect/>
          </a:stretch>
        </p:blipFill>
        <p:spPr>
          <a:xfrm>
            <a:off x="6345382" y="1777692"/>
            <a:ext cx="5384800" cy="3875424"/>
          </a:xfrm>
          <a:prstGeom prst="rect">
            <a:avLst/>
          </a:prstGeom>
          <a:noFill/>
        </p:spPr>
      </p:pic>
    </p:spTree>
    <p:extLst>
      <p:ext uri="{BB962C8B-B14F-4D97-AF65-F5344CB8AC3E}">
        <p14:creationId xmlns:p14="http://schemas.microsoft.com/office/powerpoint/2010/main" val="65333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47C27-7D8E-4AE9-BAC6-8B274D6AC97F}"/>
              </a:ext>
            </a:extLst>
          </p:cNvPr>
          <p:cNvSpPr>
            <a:spLocks noGrp="1"/>
          </p:cNvSpPr>
          <p:nvPr>
            <p:ph type="title"/>
          </p:nvPr>
        </p:nvSpPr>
        <p:spPr/>
        <p:txBody>
          <a:bodyPr/>
          <a:lstStyle/>
          <a:p>
            <a:r>
              <a:rPr lang="es-MX" dirty="0"/>
              <a:t>De la sesión anterior</a:t>
            </a:r>
          </a:p>
        </p:txBody>
      </p:sp>
      <p:sp>
        <p:nvSpPr>
          <p:cNvPr id="3" name="Marcador de contenido 2">
            <a:extLst>
              <a:ext uri="{FF2B5EF4-FFF2-40B4-BE49-F238E27FC236}">
                <a16:creationId xmlns:a16="http://schemas.microsoft.com/office/drawing/2014/main" id="{421A8BCE-4ACC-4D0A-9123-C759A841BA5B}"/>
              </a:ext>
            </a:extLst>
          </p:cNvPr>
          <p:cNvSpPr>
            <a:spLocks noGrp="1"/>
          </p:cNvSpPr>
          <p:nvPr>
            <p:ph idx="1"/>
          </p:nvPr>
        </p:nvSpPr>
        <p:spPr>
          <a:xfrm>
            <a:off x="503068" y="1493673"/>
            <a:ext cx="8365724" cy="4525963"/>
          </a:xfrm>
        </p:spPr>
        <p:txBody>
          <a:bodyPr>
            <a:normAutofit fontScale="92500"/>
          </a:bodyPr>
          <a:lstStyle/>
          <a:p>
            <a:r>
              <a:rPr lang="es-MX" sz="2400" b="1" dirty="0"/>
              <a:t>Dos</a:t>
            </a:r>
            <a:r>
              <a:rPr lang="es-MX" sz="2400" dirty="0"/>
              <a:t> ideas fundacionales del análisis Bayesiano</a:t>
            </a:r>
          </a:p>
          <a:p>
            <a:pPr marL="457188" lvl="1" indent="0">
              <a:buNone/>
            </a:pPr>
            <a:r>
              <a:rPr lang="es-MX" sz="2400" dirty="0"/>
              <a:t>1 Reubicación de </a:t>
            </a:r>
            <a:r>
              <a:rPr lang="es-MX" sz="2400" b="1" dirty="0"/>
              <a:t>credibilidad</a:t>
            </a:r>
            <a:r>
              <a:rPr lang="es-MX" sz="2400" dirty="0"/>
              <a:t> entre </a:t>
            </a:r>
            <a:r>
              <a:rPr lang="es-MX" sz="2400" b="1" dirty="0"/>
              <a:t>posibilidades</a:t>
            </a:r>
            <a:r>
              <a:rPr lang="es-MX" sz="2400" dirty="0"/>
              <a:t> </a:t>
            </a:r>
          </a:p>
          <a:p>
            <a:pPr marL="457188" lvl="1" indent="0">
              <a:buNone/>
            </a:pPr>
            <a:r>
              <a:rPr lang="es-MX" sz="2400" dirty="0"/>
              <a:t>11 Las </a:t>
            </a:r>
            <a:r>
              <a:rPr lang="es-MX" sz="2400" b="1" dirty="0"/>
              <a:t>posibilidades</a:t>
            </a:r>
            <a:r>
              <a:rPr lang="es-MX" sz="2400" dirty="0"/>
              <a:t> en clave </a:t>
            </a:r>
            <a:r>
              <a:rPr lang="es-MX" sz="2400" u="sng" dirty="0"/>
              <a:t>parámetros</a:t>
            </a:r>
            <a:r>
              <a:rPr lang="es-MX" sz="2400" dirty="0"/>
              <a:t> de modelos probabilísticos</a:t>
            </a:r>
          </a:p>
          <a:p>
            <a:pPr marL="457188" lvl="1" indent="0">
              <a:buNone/>
            </a:pPr>
            <a:endParaRPr lang="es-MX" sz="2400" dirty="0"/>
          </a:p>
          <a:p>
            <a:pPr marL="342897" indent="-285750"/>
            <a:r>
              <a:rPr lang="es-MX" sz="2400" dirty="0"/>
              <a:t>Ambas dan forma a un proceso similar al de </a:t>
            </a:r>
            <a:r>
              <a:rPr lang="es-MX" sz="2400" b="1" dirty="0"/>
              <a:t>Exoneración judicial</a:t>
            </a:r>
          </a:p>
          <a:p>
            <a:pPr lvl="1"/>
            <a:endParaRPr lang="es-MX" sz="2400" dirty="0"/>
          </a:p>
          <a:p>
            <a:pPr lvl="1"/>
            <a:r>
              <a:rPr lang="es-MX" sz="2400" dirty="0"/>
              <a:t>«¿Cuántas veces le he dicho que una vez eliminado lo </a:t>
            </a:r>
          </a:p>
          <a:p>
            <a:pPr marL="457188" lvl="1" indent="0">
              <a:buNone/>
            </a:pPr>
            <a:r>
              <a:rPr lang="es-MX" sz="2400" dirty="0"/>
              <a:t>	imposible, 	lo que queda debe ser la verdad, </a:t>
            </a:r>
          </a:p>
          <a:p>
            <a:pPr marL="457188" lvl="1" indent="0">
              <a:buNone/>
            </a:pPr>
            <a:r>
              <a:rPr lang="es-MX" sz="2400" dirty="0"/>
              <a:t>	por improbable que parezca?»</a:t>
            </a:r>
          </a:p>
          <a:p>
            <a:pPr marL="457188" lvl="1" indent="0">
              <a:buNone/>
            </a:pPr>
            <a:r>
              <a:rPr lang="es-MX" sz="2400" dirty="0"/>
              <a:t>	Sherlock Holmes a Watson.</a:t>
            </a:r>
          </a:p>
        </p:txBody>
      </p:sp>
      <p:pic>
        <p:nvPicPr>
          <p:cNvPr id="1026" name="Picture 2">
            <a:extLst>
              <a:ext uri="{FF2B5EF4-FFF2-40B4-BE49-F238E27FC236}">
                <a16:creationId xmlns:a16="http://schemas.microsoft.com/office/drawing/2014/main" id="{623968A7-D930-4B36-AE02-1D21FE840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831" y="1423221"/>
            <a:ext cx="2754715" cy="448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01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26"/>
                                        </p:tgtEl>
                                        <p:attrNameLst>
                                          <p:attrName>style.visibility</p:attrName>
                                        </p:attrNameLst>
                                      </p:cBhvr>
                                      <p:to>
                                        <p:strVal val="visible"/>
                                      </p:to>
                                    </p:set>
                                    <p:anim calcmode="lin" valueType="num">
                                      <p:cBhvr additive="base">
                                        <p:cTn id="45" dur="500" fill="hold"/>
                                        <p:tgtEl>
                                          <p:spTgt spid="1026"/>
                                        </p:tgtEl>
                                        <p:attrNameLst>
                                          <p:attrName>ppt_x</p:attrName>
                                        </p:attrNameLst>
                                      </p:cBhvr>
                                      <p:tavLst>
                                        <p:tav tm="0">
                                          <p:val>
                                            <p:strVal val="#ppt_x"/>
                                          </p:val>
                                        </p:tav>
                                        <p:tav tm="100000">
                                          <p:val>
                                            <p:strVal val="#ppt_x"/>
                                          </p:val>
                                        </p:tav>
                                      </p:tavLst>
                                    </p:anim>
                                    <p:anim calcmode="lin" valueType="num">
                                      <p:cBhvr additive="base">
                                        <p:cTn id="4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B78B0-4F05-40DE-932C-7EC78C27E031}"/>
              </a:ext>
            </a:extLst>
          </p:cNvPr>
          <p:cNvSpPr>
            <a:spLocks noGrp="1"/>
          </p:cNvSpPr>
          <p:nvPr>
            <p:ph type="title"/>
          </p:nvPr>
        </p:nvSpPr>
        <p:spPr>
          <a:xfrm>
            <a:off x="3454400" y="274639"/>
            <a:ext cx="8128000" cy="782098"/>
          </a:xfrm>
        </p:spPr>
        <p:txBody>
          <a:bodyPr anchor="ctr">
            <a:normAutofit/>
          </a:bodyPr>
          <a:lstStyle/>
          <a:p>
            <a:r>
              <a:rPr lang="es-MX" dirty="0"/>
              <a:t>¿Probabilidad en la vida real?</a:t>
            </a:r>
          </a:p>
        </p:txBody>
      </p:sp>
      <p:sp>
        <p:nvSpPr>
          <p:cNvPr id="3" name="Marcador de contenido 2">
            <a:extLst>
              <a:ext uri="{FF2B5EF4-FFF2-40B4-BE49-F238E27FC236}">
                <a16:creationId xmlns:a16="http://schemas.microsoft.com/office/drawing/2014/main" id="{4ECC0F5A-B637-4EBB-982C-DA29FF07794E}"/>
              </a:ext>
            </a:extLst>
          </p:cNvPr>
          <p:cNvSpPr>
            <a:spLocks noGrp="1"/>
          </p:cNvSpPr>
          <p:nvPr>
            <p:ph sz="half" idx="1"/>
          </p:nvPr>
        </p:nvSpPr>
        <p:spPr>
          <a:xfrm>
            <a:off x="609600" y="1600205"/>
            <a:ext cx="5384800" cy="4525963"/>
          </a:xfrm>
        </p:spPr>
        <p:txBody>
          <a:bodyPr>
            <a:normAutofit/>
          </a:bodyPr>
          <a:lstStyle/>
          <a:p>
            <a:r>
              <a:rPr lang="es-MX" dirty="0" err="1"/>
              <a:t>Kolmogorov</a:t>
            </a:r>
            <a:r>
              <a:rPr lang="es-MX" dirty="0"/>
              <a:t> dedicó sus últimos años (1965) a describir la probabilidad en términos de las propiedades de secuencias finitas de símbolos, donde la teoría de la información no es el resultado de cálculos probabilísticos sino la progenitora de la probabilidad misma (¿</a:t>
            </a:r>
            <a:r>
              <a:rPr lang="es-MX" dirty="0" err="1"/>
              <a:t>MaxEnt</a:t>
            </a:r>
            <a:r>
              <a:rPr lang="es-MX" dirty="0"/>
              <a:t>?)</a:t>
            </a:r>
          </a:p>
        </p:txBody>
      </p:sp>
      <p:pic>
        <p:nvPicPr>
          <p:cNvPr id="5" name="Imagen 4">
            <a:extLst>
              <a:ext uri="{FF2B5EF4-FFF2-40B4-BE49-F238E27FC236}">
                <a16:creationId xmlns:a16="http://schemas.microsoft.com/office/drawing/2014/main" id="{38C7D9FB-D9B9-462C-BA3F-5C2665BE662E}"/>
              </a:ext>
            </a:extLst>
          </p:cNvPr>
          <p:cNvPicPr>
            <a:picLocks noChangeAspect="1"/>
          </p:cNvPicPr>
          <p:nvPr/>
        </p:nvPicPr>
        <p:blipFill>
          <a:blip r:embed="rId2"/>
          <a:stretch>
            <a:fillRect/>
          </a:stretch>
        </p:blipFill>
        <p:spPr>
          <a:xfrm>
            <a:off x="6345382" y="1777692"/>
            <a:ext cx="5384800" cy="3875424"/>
          </a:xfrm>
          <a:prstGeom prst="rect">
            <a:avLst/>
          </a:prstGeom>
          <a:noFill/>
        </p:spPr>
      </p:pic>
    </p:spTree>
    <p:extLst>
      <p:ext uri="{BB962C8B-B14F-4D97-AF65-F5344CB8AC3E}">
        <p14:creationId xmlns:p14="http://schemas.microsoft.com/office/powerpoint/2010/main" val="200118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8033-691A-4781-8FD7-38B26DA0D403}"/>
              </a:ext>
            </a:extLst>
          </p:cNvPr>
          <p:cNvSpPr>
            <a:spLocks noGrp="1"/>
          </p:cNvSpPr>
          <p:nvPr>
            <p:ph type="title"/>
          </p:nvPr>
        </p:nvSpPr>
        <p:spPr/>
        <p:txBody>
          <a:bodyPr/>
          <a:lstStyle/>
          <a:p>
            <a:r>
              <a:rPr lang="es-MX" dirty="0"/>
              <a:t>Describiendo nuestras creencias</a:t>
            </a:r>
            <a:endParaRPr lang="en-GB" dirty="0"/>
          </a:p>
        </p:txBody>
      </p:sp>
      <p:sp>
        <p:nvSpPr>
          <p:cNvPr id="3" name="Content Placeholder 2">
            <a:extLst>
              <a:ext uri="{FF2B5EF4-FFF2-40B4-BE49-F238E27FC236}">
                <a16:creationId xmlns:a16="http://schemas.microsoft.com/office/drawing/2014/main" id="{63D85AAD-3F13-4676-88B1-A17020C83607}"/>
              </a:ext>
            </a:extLst>
          </p:cNvPr>
          <p:cNvSpPr>
            <a:spLocks noGrp="1"/>
          </p:cNvSpPr>
          <p:nvPr>
            <p:ph sz="half" idx="1"/>
          </p:nvPr>
        </p:nvSpPr>
        <p:spPr/>
        <p:txBody>
          <a:bodyPr>
            <a:normAutofit fontScale="92500" lnSpcReduction="10000"/>
          </a:bodyPr>
          <a:lstStyle/>
          <a:p>
            <a:r>
              <a:rPr lang="es-MX" dirty="0"/>
              <a:t>La estura promedio de las mujeres en México es 1.55 pero estás abierto a posibilidades (incertidumbre)</a:t>
            </a:r>
          </a:p>
          <a:p>
            <a:endParaRPr lang="es-MX" dirty="0"/>
          </a:p>
          <a:p>
            <a:r>
              <a:rPr lang="es-MX" dirty="0"/>
              <a:t>Puedes asignar probabilidades a distintas medidas 1.40 o 1.70</a:t>
            </a:r>
          </a:p>
          <a:p>
            <a:endParaRPr lang="es-MX" dirty="0"/>
          </a:p>
          <a:p>
            <a:r>
              <a:rPr lang="es-MX" dirty="0" err="1"/>
              <a:t>Hiperparámetros</a:t>
            </a:r>
            <a:r>
              <a:rPr lang="es-MX" dirty="0"/>
              <a:t> </a:t>
            </a: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~N</a:t>
            </a:r>
            <a:r>
              <a:rPr lang="es-MX" dirty="0"/>
              <a:t>(0,SD). </a:t>
            </a:r>
          </a:p>
          <a:p>
            <a:endParaRPr lang="es-MX" dirty="0"/>
          </a:p>
          <a:p>
            <a:r>
              <a:rPr lang="es-MX" dirty="0"/>
              <a:t>Distribuciones de probabilidad</a:t>
            </a:r>
            <a:endParaRPr lang="en-GB" dirty="0"/>
          </a:p>
        </p:txBody>
      </p:sp>
      <p:pic>
        <p:nvPicPr>
          <p:cNvPr id="6" name="Content Placeholder 5" descr="Chart, histogram&#10;&#10;Description automatically generated">
            <a:extLst>
              <a:ext uri="{FF2B5EF4-FFF2-40B4-BE49-F238E27FC236}">
                <a16:creationId xmlns:a16="http://schemas.microsoft.com/office/drawing/2014/main" id="{25DB8B86-C145-496D-933F-8F37EFF3D16D}"/>
              </a:ext>
            </a:extLst>
          </p:cNvPr>
          <p:cNvPicPr>
            <a:picLocks noGrp="1" noChangeAspect="1"/>
          </p:cNvPicPr>
          <p:nvPr>
            <p:ph sz="half" idx="2"/>
          </p:nvPr>
        </p:nvPicPr>
        <p:blipFill>
          <a:blip r:embed="rId2"/>
          <a:stretch>
            <a:fillRect/>
          </a:stretch>
        </p:blipFill>
        <p:spPr>
          <a:xfrm>
            <a:off x="6632575" y="1610519"/>
            <a:ext cx="4514850" cy="4505325"/>
          </a:xfrm>
        </p:spPr>
      </p:pic>
    </p:spTree>
    <p:extLst>
      <p:ext uri="{BB962C8B-B14F-4D97-AF65-F5344CB8AC3E}">
        <p14:creationId xmlns:p14="http://schemas.microsoft.com/office/powerpoint/2010/main" val="344975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F5D9-2872-4A61-9FDC-1190DFCCF0C9}"/>
              </a:ext>
            </a:extLst>
          </p:cNvPr>
          <p:cNvSpPr>
            <a:spLocks noGrp="1"/>
          </p:cNvSpPr>
          <p:nvPr>
            <p:ph type="title"/>
          </p:nvPr>
        </p:nvSpPr>
        <p:spPr/>
        <p:txBody>
          <a:bodyPr>
            <a:normAutofit/>
          </a:bodyPr>
          <a:lstStyle/>
          <a:p>
            <a:r>
              <a:rPr lang="es-MX" dirty="0"/>
              <a:t>Distribuciones de probabilidad </a:t>
            </a:r>
            <a:endParaRPr lang="en-GB" dirty="0"/>
          </a:p>
        </p:txBody>
      </p:sp>
      <p:sp>
        <p:nvSpPr>
          <p:cNvPr id="3" name="Content Placeholder 2">
            <a:extLst>
              <a:ext uri="{FF2B5EF4-FFF2-40B4-BE49-F238E27FC236}">
                <a16:creationId xmlns:a16="http://schemas.microsoft.com/office/drawing/2014/main" id="{DFD9E1CB-F939-4526-8293-FD444BF39C14}"/>
              </a:ext>
            </a:extLst>
          </p:cNvPr>
          <p:cNvSpPr>
            <a:spLocks noGrp="1"/>
          </p:cNvSpPr>
          <p:nvPr>
            <p:ph sz="half" idx="1"/>
          </p:nvPr>
        </p:nvSpPr>
        <p:spPr/>
        <p:txBody>
          <a:bodyPr/>
          <a:lstStyle/>
          <a:p>
            <a:r>
              <a:rPr lang="es-MX" dirty="0"/>
              <a:t>Las distribuciones de probabilidad se conforman de la lista de todas las posibilidades con sus probabilidades correspondientes</a:t>
            </a:r>
          </a:p>
          <a:p>
            <a:endParaRPr lang="es-MX" dirty="0"/>
          </a:p>
          <a:p>
            <a:r>
              <a:rPr lang="es-MX" dirty="0"/>
              <a:t>Resultados/observaciones discretos o continuos? </a:t>
            </a:r>
            <a:endParaRPr lang="en-GB" dirty="0"/>
          </a:p>
        </p:txBody>
      </p:sp>
      <p:pic>
        <p:nvPicPr>
          <p:cNvPr id="5" name="Content Placeholder 5" descr="Chart, histogram&#10;&#10;Description automatically generated">
            <a:extLst>
              <a:ext uri="{FF2B5EF4-FFF2-40B4-BE49-F238E27FC236}">
                <a16:creationId xmlns:a16="http://schemas.microsoft.com/office/drawing/2014/main" id="{08CCD17C-01EA-426E-A6A2-2A6EE55E389C}"/>
              </a:ext>
            </a:extLst>
          </p:cNvPr>
          <p:cNvPicPr>
            <a:picLocks noGrp="1" noChangeAspect="1"/>
          </p:cNvPicPr>
          <p:nvPr>
            <p:ph sz="half" idx="2"/>
          </p:nvPr>
        </p:nvPicPr>
        <p:blipFill>
          <a:blip r:embed="rId2"/>
          <a:stretch>
            <a:fillRect/>
          </a:stretch>
        </p:blipFill>
        <p:spPr>
          <a:xfrm>
            <a:off x="6632575" y="1610519"/>
            <a:ext cx="4514850" cy="4505325"/>
          </a:xfrm>
        </p:spPr>
      </p:pic>
    </p:spTree>
    <p:extLst>
      <p:ext uri="{BB962C8B-B14F-4D97-AF65-F5344CB8AC3E}">
        <p14:creationId xmlns:p14="http://schemas.microsoft.com/office/powerpoint/2010/main" val="30906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D63A-FCC1-447D-BF78-099008DB46B9}"/>
              </a:ext>
            </a:extLst>
          </p:cNvPr>
          <p:cNvSpPr>
            <a:spLocks noGrp="1"/>
          </p:cNvSpPr>
          <p:nvPr>
            <p:ph type="title"/>
          </p:nvPr>
        </p:nvSpPr>
        <p:spPr/>
        <p:txBody>
          <a:bodyPr/>
          <a:lstStyle/>
          <a:p>
            <a:r>
              <a:rPr lang="es-MX" dirty="0"/>
              <a:t>Distribuciones discretas: Masas</a:t>
            </a:r>
            <a:endParaRPr lang="en-GB" dirty="0"/>
          </a:p>
        </p:txBody>
      </p:sp>
      <p:sp>
        <p:nvSpPr>
          <p:cNvPr id="3" name="Content Placeholder 2">
            <a:extLst>
              <a:ext uri="{FF2B5EF4-FFF2-40B4-BE49-F238E27FC236}">
                <a16:creationId xmlns:a16="http://schemas.microsoft.com/office/drawing/2014/main" id="{5520DAEF-75EB-4565-B28F-1AEE02AEC76E}"/>
              </a:ext>
            </a:extLst>
          </p:cNvPr>
          <p:cNvSpPr>
            <a:spLocks noGrp="1"/>
          </p:cNvSpPr>
          <p:nvPr>
            <p:ph sz="half" idx="1"/>
          </p:nvPr>
        </p:nvSpPr>
        <p:spPr/>
        <p:txBody>
          <a:bodyPr>
            <a:normAutofit/>
          </a:bodyPr>
          <a:lstStyle/>
          <a:p>
            <a:r>
              <a:rPr lang="es-MX" dirty="0">
                <a:solidFill>
                  <a:schemeClr val="tx1"/>
                </a:solidFill>
              </a:rPr>
              <a:t>En el caso de eventos discretos: Cara/cruz; lluvia/no lluvia; cáncer/no </a:t>
            </a:r>
            <a:r>
              <a:rPr lang="es-MX" dirty="0" err="1">
                <a:solidFill>
                  <a:schemeClr val="tx1"/>
                </a:solidFill>
              </a:rPr>
              <a:t>cancer</a:t>
            </a:r>
            <a:r>
              <a:rPr lang="es-MX" dirty="0">
                <a:solidFill>
                  <a:schemeClr val="tx1"/>
                </a:solidFill>
              </a:rPr>
              <a:t>;</a:t>
            </a:r>
          </a:p>
          <a:p>
            <a:r>
              <a:rPr lang="es-MX" dirty="0">
                <a:solidFill>
                  <a:schemeClr val="tx1"/>
                </a:solidFill>
              </a:rPr>
              <a:t>Es sencillo atribuirle al evento puntual cierta probabilidad</a:t>
            </a:r>
          </a:p>
          <a:p>
            <a:endParaRPr lang="es-MX" dirty="0">
              <a:solidFill>
                <a:schemeClr val="tx1"/>
              </a:solidFill>
            </a:endParaRPr>
          </a:p>
          <a:p>
            <a:r>
              <a:rPr lang="es-MX" dirty="0">
                <a:solidFill>
                  <a:schemeClr val="tx1"/>
                </a:solidFill>
              </a:rPr>
              <a:t>Por ejemplo </a:t>
            </a:r>
          </a:p>
        </p:txBody>
      </p:sp>
      <p:pic>
        <p:nvPicPr>
          <p:cNvPr id="8" name="Picture 7" descr="A picture containing text, clock&#10;&#10;Description automatically generated">
            <a:extLst>
              <a:ext uri="{FF2B5EF4-FFF2-40B4-BE49-F238E27FC236}">
                <a16:creationId xmlns:a16="http://schemas.microsoft.com/office/drawing/2014/main" id="{BA0F956D-1E36-4FCA-A4E5-F71240FDE248}"/>
              </a:ext>
            </a:extLst>
          </p:cNvPr>
          <p:cNvPicPr>
            <a:picLocks noChangeAspect="1"/>
          </p:cNvPicPr>
          <p:nvPr/>
        </p:nvPicPr>
        <p:blipFill>
          <a:blip r:embed="rId2"/>
          <a:stretch>
            <a:fillRect/>
          </a:stretch>
        </p:blipFill>
        <p:spPr>
          <a:xfrm>
            <a:off x="7305097" y="2353107"/>
            <a:ext cx="3714750" cy="1819275"/>
          </a:xfrm>
          <a:prstGeom prst="rect">
            <a:avLst/>
          </a:prstGeom>
        </p:spPr>
      </p:pic>
      <p:pic>
        <p:nvPicPr>
          <p:cNvPr id="10" name="Picture 9" descr="A picture containing food, indoor, fruit, various&#10;&#10;Description automatically generated">
            <a:extLst>
              <a:ext uri="{FF2B5EF4-FFF2-40B4-BE49-F238E27FC236}">
                <a16:creationId xmlns:a16="http://schemas.microsoft.com/office/drawing/2014/main" id="{6CE22811-99FB-453E-8F4D-700C09315C0B}"/>
              </a:ext>
            </a:extLst>
          </p:cNvPr>
          <p:cNvPicPr>
            <a:picLocks noChangeAspect="1"/>
          </p:cNvPicPr>
          <p:nvPr/>
        </p:nvPicPr>
        <p:blipFill>
          <a:blip r:embed="rId3"/>
          <a:stretch>
            <a:fillRect/>
          </a:stretch>
        </p:blipFill>
        <p:spPr>
          <a:xfrm>
            <a:off x="3006075" y="4210049"/>
            <a:ext cx="2429116" cy="1819275"/>
          </a:xfrm>
          <a:prstGeom prst="rect">
            <a:avLst/>
          </a:prstGeom>
        </p:spPr>
      </p:pic>
    </p:spTree>
    <p:extLst>
      <p:ext uri="{BB962C8B-B14F-4D97-AF65-F5344CB8AC3E}">
        <p14:creationId xmlns:p14="http://schemas.microsoft.com/office/powerpoint/2010/main" val="18935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D63A-FCC1-447D-BF78-099008DB46B9}"/>
              </a:ext>
            </a:extLst>
          </p:cNvPr>
          <p:cNvSpPr>
            <a:spLocks noGrp="1"/>
          </p:cNvSpPr>
          <p:nvPr>
            <p:ph type="title"/>
          </p:nvPr>
        </p:nvSpPr>
        <p:spPr>
          <a:xfrm>
            <a:off x="2228295" y="274639"/>
            <a:ext cx="9354105" cy="782098"/>
          </a:xfrm>
        </p:spPr>
        <p:txBody>
          <a:bodyPr>
            <a:normAutofit fontScale="90000"/>
          </a:bodyPr>
          <a:lstStyle/>
          <a:p>
            <a:r>
              <a:rPr lang="es-MX" dirty="0"/>
              <a:t>Distribuciones discretas: Masas y densidades</a:t>
            </a:r>
            <a:endParaRPr lang="en-GB" dirty="0"/>
          </a:p>
        </p:txBody>
      </p:sp>
      <p:sp>
        <p:nvSpPr>
          <p:cNvPr id="3" name="Content Placeholder 2">
            <a:extLst>
              <a:ext uri="{FF2B5EF4-FFF2-40B4-BE49-F238E27FC236}">
                <a16:creationId xmlns:a16="http://schemas.microsoft.com/office/drawing/2014/main" id="{5520DAEF-75EB-4565-B28F-1AEE02AEC76E}"/>
              </a:ext>
            </a:extLst>
          </p:cNvPr>
          <p:cNvSpPr>
            <a:spLocks noGrp="1"/>
          </p:cNvSpPr>
          <p:nvPr>
            <p:ph sz="half" idx="1"/>
          </p:nvPr>
        </p:nvSpPr>
        <p:spPr/>
        <p:txBody>
          <a:bodyPr>
            <a:normAutofit/>
          </a:bodyPr>
          <a:lstStyle/>
          <a:p>
            <a:r>
              <a:rPr lang="es-MX" dirty="0"/>
              <a:t>Para eventos continuos: Cantidad de lluvia; estatura; valor de </a:t>
            </a:r>
            <a:r>
              <a:rPr lang="el-GR" dirty="0">
                <a:solidFill>
                  <a:srgbClr val="FF0000"/>
                </a:solidFill>
                <a:latin typeface="Times New Roman" panose="02020603050405020304" pitchFamily="18" charset="0"/>
                <a:cs typeface="Times New Roman" panose="02020603050405020304" pitchFamily="18" charset="0"/>
              </a:rPr>
              <a:t>β</a:t>
            </a:r>
            <a:endParaRPr lang="es-MX" dirty="0">
              <a:solidFill>
                <a:srgbClr val="FF0000"/>
              </a:solidFill>
            </a:endParaRPr>
          </a:p>
          <a:p>
            <a:r>
              <a:rPr lang="es-MX" dirty="0"/>
              <a:t>Ir de continuo a discreto no es muy difícil pero…</a:t>
            </a:r>
          </a:p>
          <a:p>
            <a:r>
              <a:rPr lang="es-MX" dirty="0"/>
              <a:t>Hay que tener claro el intervalo que se usa</a:t>
            </a:r>
          </a:p>
          <a:p>
            <a:r>
              <a:rPr lang="es-MX" dirty="0"/>
              <a:t>La clave es cómo la </a:t>
            </a:r>
            <a:r>
              <a:rPr lang="es-MX" dirty="0">
                <a:solidFill>
                  <a:srgbClr val="FF0000"/>
                </a:solidFill>
              </a:rPr>
              <a:t>masa </a:t>
            </a:r>
            <a:r>
              <a:rPr lang="es-MX" dirty="0">
                <a:solidFill>
                  <a:schemeClr val="tx1"/>
                </a:solidFill>
              </a:rPr>
              <a:t>(monto de casos) da forma a la distribución</a:t>
            </a:r>
          </a:p>
          <a:p>
            <a:pPr marL="0" indent="0">
              <a:buNone/>
            </a:pPr>
            <a:endParaRPr lang="es-MX" dirty="0">
              <a:solidFill>
                <a:schemeClr val="tx1"/>
              </a:solidFill>
            </a:endParaRPr>
          </a:p>
        </p:txBody>
      </p:sp>
      <p:pic>
        <p:nvPicPr>
          <p:cNvPr id="6" name="Content Placeholder 5" descr="Chart, histogram&#10;&#10;Description automatically generated">
            <a:extLst>
              <a:ext uri="{FF2B5EF4-FFF2-40B4-BE49-F238E27FC236}">
                <a16:creationId xmlns:a16="http://schemas.microsoft.com/office/drawing/2014/main" id="{7904E8D2-8954-43B3-9513-F5B1F4081C24}"/>
              </a:ext>
            </a:extLst>
          </p:cNvPr>
          <p:cNvPicPr>
            <a:picLocks noGrp="1" noChangeAspect="1"/>
          </p:cNvPicPr>
          <p:nvPr>
            <p:ph sz="half" idx="2"/>
          </p:nvPr>
        </p:nvPicPr>
        <p:blipFill>
          <a:blip r:embed="rId2"/>
          <a:stretch>
            <a:fillRect/>
          </a:stretch>
        </p:blipFill>
        <p:spPr>
          <a:xfrm>
            <a:off x="7075055" y="1048164"/>
            <a:ext cx="4507345" cy="5734981"/>
          </a:xfrm>
        </p:spPr>
      </p:pic>
    </p:spTree>
    <p:extLst>
      <p:ext uri="{BB962C8B-B14F-4D97-AF65-F5344CB8AC3E}">
        <p14:creationId xmlns:p14="http://schemas.microsoft.com/office/powerpoint/2010/main" val="39706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4CA5-A183-4524-B4E2-532738D05DB6}"/>
              </a:ext>
            </a:extLst>
          </p:cNvPr>
          <p:cNvSpPr>
            <a:spLocks noGrp="1"/>
          </p:cNvSpPr>
          <p:nvPr>
            <p:ph type="title"/>
          </p:nvPr>
        </p:nvSpPr>
        <p:spPr>
          <a:xfrm>
            <a:off x="2379216" y="274639"/>
            <a:ext cx="9812784" cy="782098"/>
          </a:xfrm>
        </p:spPr>
        <p:txBody>
          <a:bodyPr>
            <a:normAutofit fontScale="90000"/>
          </a:bodyPr>
          <a:lstStyle/>
          <a:p>
            <a:r>
              <a:rPr lang="es-MX" dirty="0"/>
              <a:t>Distribuciones continuas (espacios pequeños)</a:t>
            </a:r>
            <a:endParaRPr lang="en-GB" dirty="0"/>
          </a:p>
        </p:txBody>
      </p:sp>
      <p:sp>
        <p:nvSpPr>
          <p:cNvPr id="3" name="Content Placeholder 2">
            <a:extLst>
              <a:ext uri="{FF2B5EF4-FFF2-40B4-BE49-F238E27FC236}">
                <a16:creationId xmlns:a16="http://schemas.microsoft.com/office/drawing/2014/main" id="{0DF2BB7E-691A-4F27-B115-14DAAACC14A1}"/>
              </a:ext>
            </a:extLst>
          </p:cNvPr>
          <p:cNvSpPr>
            <a:spLocks noGrp="1"/>
          </p:cNvSpPr>
          <p:nvPr>
            <p:ph sz="half" idx="1"/>
          </p:nvPr>
        </p:nvSpPr>
        <p:spPr/>
        <p:txBody>
          <a:bodyPr>
            <a:normAutofit fontScale="92500" lnSpcReduction="10000"/>
          </a:bodyPr>
          <a:lstStyle/>
          <a:p>
            <a:r>
              <a:rPr lang="es-MX" dirty="0"/>
              <a:t>OMS…</a:t>
            </a:r>
          </a:p>
          <a:p>
            <a:pPr marL="0" indent="0">
              <a:buNone/>
            </a:pPr>
            <a:endParaRPr lang="en-GB" dirty="0"/>
          </a:p>
          <a:p>
            <a:pPr marL="0" indent="0">
              <a:buNone/>
            </a:pPr>
            <a:r>
              <a:rPr lang="en-GB" dirty="0"/>
              <a:t>La </a:t>
            </a:r>
            <a:r>
              <a:rPr lang="en-GB" dirty="0" err="1"/>
              <a:t>probabilidad</a:t>
            </a:r>
            <a:r>
              <a:rPr lang="en-GB" dirty="0"/>
              <a:t> de 23.534%</a:t>
            </a:r>
          </a:p>
          <a:p>
            <a:pPr marL="0" indent="0">
              <a:buNone/>
            </a:pPr>
            <a:endParaRPr lang="en-GB" dirty="0"/>
          </a:p>
          <a:p>
            <a:pPr marL="0" indent="0">
              <a:buNone/>
            </a:pPr>
            <a:r>
              <a:rPr lang="en-GB" dirty="0"/>
              <a:t>La </a:t>
            </a:r>
            <a:r>
              <a:rPr lang="en-GB" dirty="0" err="1"/>
              <a:t>probabilidad</a:t>
            </a:r>
            <a:r>
              <a:rPr lang="en-GB" dirty="0"/>
              <a:t> de 23? </a:t>
            </a:r>
          </a:p>
          <a:p>
            <a:pPr marL="0" indent="0">
              <a:buNone/>
            </a:pPr>
            <a:endParaRPr lang="en-GB" dirty="0"/>
          </a:p>
          <a:p>
            <a:pPr marL="0" indent="0">
              <a:buNone/>
            </a:pPr>
            <a:r>
              <a:rPr lang="en-GB" dirty="0" err="1"/>
              <a:t>Cuál</a:t>
            </a:r>
            <a:r>
              <a:rPr lang="en-GB" dirty="0"/>
              <a:t> es el interval </a:t>
            </a:r>
            <a:r>
              <a:rPr lang="en-GB" dirty="0" err="1"/>
              <a:t>adecuado</a:t>
            </a:r>
            <a:r>
              <a:rPr lang="en-GB" dirty="0"/>
              <a:t>?</a:t>
            </a:r>
          </a:p>
          <a:p>
            <a:pPr marL="0" indent="0">
              <a:buNone/>
            </a:pPr>
            <a:endParaRPr lang="en-GB" dirty="0"/>
          </a:p>
          <a:p>
            <a:pPr marL="0" indent="0">
              <a:buNone/>
            </a:pPr>
            <a:r>
              <a:rPr lang="en-GB" dirty="0"/>
              <a:t>Hablar </a:t>
            </a:r>
            <a:r>
              <a:rPr lang="en-GB" dirty="0" err="1"/>
              <a:t>en</a:t>
            </a:r>
            <a:r>
              <a:rPr lang="en-GB" dirty="0"/>
              <a:t> clave de </a:t>
            </a:r>
            <a:r>
              <a:rPr lang="en-GB" dirty="0" err="1"/>
              <a:t>densidades</a:t>
            </a:r>
            <a:r>
              <a:rPr lang="en-GB" dirty="0"/>
              <a:t> de </a:t>
            </a:r>
            <a:r>
              <a:rPr lang="en-GB" dirty="0" err="1"/>
              <a:t>probabilidad</a:t>
            </a:r>
            <a:r>
              <a:rPr lang="en-GB" dirty="0"/>
              <a:t> (masa / </a:t>
            </a:r>
            <a:r>
              <a:rPr lang="en-GB" dirty="0" err="1"/>
              <a:t>espacio</a:t>
            </a:r>
            <a:r>
              <a:rPr lang="en-GB" dirty="0"/>
              <a:t>)</a:t>
            </a:r>
          </a:p>
        </p:txBody>
      </p:sp>
      <p:pic>
        <p:nvPicPr>
          <p:cNvPr id="6" name="Content Placeholder 5" descr="Chart, histogram&#10;&#10;Description automatically generated">
            <a:extLst>
              <a:ext uri="{FF2B5EF4-FFF2-40B4-BE49-F238E27FC236}">
                <a16:creationId xmlns:a16="http://schemas.microsoft.com/office/drawing/2014/main" id="{76138027-E002-4BBE-ABCE-9E96EE043E46}"/>
              </a:ext>
            </a:extLst>
          </p:cNvPr>
          <p:cNvPicPr>
            <a:picLocks noGrp="1" noChangeAspect="1"/>
          </p:cNvPicPr>
          <p:nvPr>
            <p:ph sz="half" idx="2"/>
          </p:nvPr>
        </p:nvPicPr>
        <p:blipFill>
          <a:blip r:embed="rId2"/>
          <a:stretch>
            <a:fillRect/>
          </a:stretch>
        </p:blipFill>
        <p:spPr>
          <a:xfrm>
            <a:off x="6865433" y="1600200"/>
            <a:ext cx="4049134" cy="4525963"/>
          </a:xfrm>
        </p:spPr>
      </p:pic>
    </p:spTree>
    <p:extLst>
      <p:ext uri="{BB962C8B-B14F-4D97-AF65-F5344CB8AC3E}">
        <p14:creationId xmlns:p14="http://schemas.microsoft.com/office/powerpoint/2010/main" val="149970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6E0A-73F1-47B6-A179-0CF17E716DE2}"/>
              </a:ext>
            </a:extLst>
          </p:cNvPr>
          <p:cNvSpPr>
            <a:spLocks noGrp="1"/>
          </p:cNvSpPr>
          <p:nvPr>
            <p:ph type="title"/>
          </p:nvPr>
        </p:nvSpPr>
        <p:spPr/>
        <p:txBody>
          <a:bodyPr/>
          <a:lstStyle/>
          <a:p>
            <a:r>
              <a:rPr lang="es-MX" dirty="0"/>
              <a:t>Propiedades</a:t>
            </a:r>
            <a:endParaRPr lang="en-GB" dirty="0"/>
          </a:p>
        </p:txBody>
      </p:sp>
      <p:sp>
        <p:nvSpPr>
          <p:cNvPr id="3" name="Content Placeholder 2">
            <a:extLst>
              <a:ext uri="{FF2B5EF4-FFF2-40B4-BE49-F238E27FC236}">
                <a16:creationId xmlns:a16="http://schemas.microsoft.com/office/drawing/2014/main" id="{B573E565-AF48-4479-B0A9-0DD761306CC8}"/>
              </a:ext>
            </a:extLst>
          </p:cNvPr>
          <p:cNvSpPr>
            <a:spLocks noGrp="1"/>
          </p:cNvSpPr>
          <p:nvPr>
            <p:ph sz="half" idx="1"/>
          </p:nvPr>
        </p:nvSpPr>
        <p:spPr/>
        <p:txBody>
          <a:bodyPr/>
          <a:lstStyle/>
          <a:p>
            <a:r>
              <a:rPr lang="es-MX" dirty="0"/>
              <a:t>OK! Si me interesa entonces encontrar la masa y la densidad de una distribución (posterior), eso significa que tengo que calcular el área bajo la curva</a:t>
            </a:r>
          </a:p>
          <a:p>
            <a:endParaRPr lang="es-MX" dirty="0"/>
          </a:p>
          <a:p>
            <a:r>
              <a:rPr lang="es-MX" dirty="0"/>
              <a:t>La integral </a:t>
            </a:r>
          </a:p>
          <a:p>
            <a:endParaRPr lang="es-MX" dirty="0"/>
          </a:p>
          <a:p>
            <a:endParaRPr lang="es-MX" dirty="0"/>
          </a:p>
          <a:p>
            <a:endParaRPr lang="en-GB" dirty="0"/>
          </a:p>
        </p:txBody>
      </p:sp>
      <p:pic>
        <p:nvPicPr>
          <p:cNvPr id="13" name="Content Placeholder 12" descr="Chart, histogram&#10;&#10;Description automatically generated">
            <a:extLst>
              <a:ext uri="{FF2B5EF4-FFF2-40B4-BE49-F238E27FC236}">
                <a16:creationId xmlns:a16="http://schemas.microsoft.com/office/drawing/2014/main" id="{3AF33B69-AD87-4EB4-8D80-C1CE2DFEE0E1}"/>
              </a:ext>
            </a:extLst>
          </p:cNvPr>
          <p:cNvPicPr>
            <a:picLocks noGrp="1" noChangeAspect="1"/>
          </p:cNvPicPr>
          <p:nvPr>
            <p:ph sz="half" idx="2"/>
          </p:nvPr>
        </p:nvPicPr>
        <p:blipFill>
          <a:blip r:embed="rId2"/>
          <a:stretch>
            <a:fillRect/>
          </a:stretch>
        </p:blipFill>
        <p:spPr>
          <a:xfrm>
            <a:off x="6417917" y="1748336"/>
            <a:ext cx="4944165" cy="4229690"/>
          </a:xfrm>
        </p:spPr>
      </p:pic>
      <p:pic>
        <p:nvPicPr>
          <p:cNvPr id="15" name="Picture 14" descr="Text&#10;&#10;Description automatically generated with medium confidence">
            <a:extLst>
              <a:ext uri="{FF2B5EF4-FFF2-40B4-BE49-F238E27FC236}">
                <a16:creationId xmlns:a16="http://schemas.microsoft.com/office/drawing/2014/main" id="{329FA46E-7B79-4607-B01E-4AB2A24CE488}"/>
              </a:ext>
            </a:extLst>
          </p:cNvPr>
          <p:cNvPicPr>
            <a:picLocks noChangeAspect="1"/>
          </p:cNvPicPr>
          <p:nvPr/>
        </p:nvPicPr>
        <p:blipFill>
          <a:blip r:embed="rId3"/>
          <a:stretch>
            <a:fillRect/>
          </a:stretch>
        </p:blipFill>
        <p:spPr>
          <a:xfrm>
            <a:off x="609600" y="4819397"/>
            <a:ext cx="5170602" cy="1797916"/>
          </a:xfrm>
          <a:prstGeom prst="rect">
            <a:avLst/>
          </a:prstGeom>
        </p:spPr>
      </p:pic>
    </p:spTree>
    <p:extLst>
      <p:ext uri="{BB962C8B-B14F-4D97-AF65-F5344CB8AC3E}">
        <p14:creationId xmlns:p14="http://schemas.microsoft.com/office/powerpoint/2010/main" val="208537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59AF-A803-4D20-A426-FD8428ECCB0F}"/>
              </a:ext>
            </a:extLst>
          </p:cNvPr>
          <p:cNvSpPr>
            <a:spLocks noGrp="1"/>
          </p:cNvSpPr>
          <p:nvPr>
            <p:ph type="title"/>
          </p:nvPr>
        </p:nvSpPr>
        <p:spPr/>
        <p:txBody>
          <a:bodyPr/>
          <a:lstStyle/>
          <a:p>
            <a:r>
              <a:rPr lang="es-MX" dirty="0"/>
              <a:t>Intervalo más alto de densidad</a:t>
            </a:r>
            <a:endParaRPr lang="en-GB" dirty="0"/>
          </a:p>
        </p:txBody>
      </p:sp>
      <p:pic>
        <p:nvPicPr>
          <p:cNvPr id="6" name="Content Placeholder 5" descr="A picture containing chart&#10;&#10;Description automatically generated">
            <a:extLst>
              <a:ext uri="{FF2B5EF4-FFF2-40B4-BE49-F238E27FC236}">
                <a16:creationId xmlns:a16="http://schemas.microsoft.com/office/drawing/2014/main" id="{405569B1-BACB-45B3-B837-FD3EF3C3A122}"/>
              </a:ext>
            </a:extLst>
          </p:cNvPr>
          <p:cNvPicPr>
            <a:picLocks noGrp="1" noChangeAspect="1"/>
          </p:cNvPicPr>
          <p:nvPr>
            <p:ph sz="half" idx="1"/>
          </p:nvPr>
        </p:nvPicPr>
        <p:blipFill>
          <a:blip r:embed="rId2"/>
          <a:stretch>
            <a:fillRect/>
          </a:stretch>
        </p:blipFill>
        <p:spPr>
          <a:xfrm>
            <a:off x="1301953" y="1600204"/>
            <a:ext cx="3286726" cy="4525963"/>
          </a:xfrm>
        </p:spPr>
      </p:pic>
      <p:sp>
        <p:nvSpPr>
          <p:cNvPr id="4" name="Content Placeholder 3">
            <a:extLst>
              <a:ext uri="{FF2B5EF4-FFF2-40B4-BE49-F238E27FC236}">
                <a16:creationId xmlns:a16="http://schemas.microsoft.com/office/drawing/2014/main" id="{D9A2B37A-1C97-4651-B059-35C2F988190A}"/>
              </a:ext>
            </a:extLst>
          </p:cNvPr>
          <p:cNvSpPr>
            <a:spLocks noGrp="1"/>
          </p:cNvSpPr>
          <p:nvPr>
            <p:ph sz="half" idx="2"/>
          </p:nvPr>
        </p:nvSpPr>
        <p:spPr/>
        <p:txBody>
          <a:bodyPr/>
          <a:lstStyle/>
          <a:p>
            <a:r>
              <a:rPr lang="es-MX" dirty="0"/>
              <a:t>Raramente buscamos conocer la probabilidad de un valor tan puntual. Generalmente nos interesa saber el rango de valores probables de un parámetro</a:t>
            </a:r>
            <a:endParaRPr lang="en-GB" dirty="0"/>
          </a:p>
        </p:txBody>
      </p:sp>
      <p:cxnSp>
        <p:nvCxnSpPr>
          <p:cNvPr id="5" name="Conector recto 4">
            <a:extLst>
              <a:ext uri="{FF2B5EF4-FFF2-40B4-BE49-F238E27FC236}">
                <a16:creationId xmlns:a16="http://schemas.microsoft.com/office/drawing/2014/main" id="{F6DCD25F-C8AA-4B7D-8B62-7096CA2BAEF9}"/>
              </a:ext>
            </a:extLst>
          </p:cNvPr>
          <p:cNvCxnSpPr/>
          <p:nvPr/>
        </p:nvCxnSpPr>
        <p:spPr>
          <a:xfrm>
            <a:off x="1611885" y="1668058"/>
            <a:ext cx="29672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54CC7D5F-E914-4464-BE47-9F308629A6FD}"/>
              </a:ext>
            </a:extLst>
          </p:cNvPr>
          <p:cNvCxnSpPr/>
          <p:nvPr/>
        </p:nvCxnSpPr>
        <p:spPr>
          <a:xfrm>
            <a:off x="1621410" y="3039653"/>
            <a:ext cx="29672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ector recto 7">
            <a:extLst>
              <a:ext uri="{FF2B5EF4-FFF2-40B4-BE49-F238E27FC236}">
                <a16:creationId xmlns:a16="http://schemas.microsoft.com/office/drawing/2014/main" id="{FA8DCA63-4832-47CD-BFF7-27E3A004FE46}"/>
              </a:ext>
            </a:extLst>
          </p:cNvPr>
          <p:cNvCxnSpPr/>
          <p:nvPr/>
        </p:nvCxnSpPr>
        <p:spPr>
          <a:xfrm>
            <a:off x="1611885" y="4363628"/>
            <a:ext cx="296726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8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3.75E-6 -2.59259E-6 L 0.00078 0.12037 " pathEditMode="relative" rAng="0" ptsTypes="AA">
                                      <p:cBhvr>
                                        <p:cTn id="25" dur="2000" fill="hold"/>
                                        <p:tgtEl>
                                          <p:spTgt spid="8"/>
                                        </p:tgtEl>
                                        <p:attrNameLst>
                                          <p:attrName>ppt_x</p:attrName>
                                          <p:attrName>ppt_y</p:attrName>
                                        </p:attrNameLst>
                                      </p:cBhvr>
                                      <p:rCtr x="39" y="6019"/>
                                    </p:animMotion>
                                  </p:childTnLst>
                                </p:cTn>
                              </p:par>
                              <p:par>
                                <p:cTn id="26" presetID="42" presetClass="path" presetSubtype="0" accel="50000" decel="50000" fill="hold" nodeType="withEffect">
                                  <p:stCondLst>
                                    <p:cond delay="0"/>
                                  </p:stCondLst>
                                  <p:childTnLst>
                                    <p:animMotion origin="layout" path="M 2.5E-6 2.96296E-6 L -0.00078 0.11389 " pathEditMode="relative" rAng="0" ptsTypes="AA">
                                      <p:cBhvr>
                                        <p:cTn id="27" dur="2000" fill="hold"/>
                                        <p:tgtEl>
                                          <p:spTgt spid="7"/>
                                        </p:tgtEl>
                                        <p:attrNameLst>
                                          <p:attrName>ppt_x</p:attrName>
                                          <p:attrName>ppt_y</p:attrName>
                                        </p:attrNameLst>
                                      </p:cBhvr>
                                      <p:rCtr x="-39" y="5741"/>
                                    </p:animMotion>
                                  </p:childTnLst>
                                </p:cTn>
                              </p:par>
                              <p:par>
                                <p:cTn id="28" presetID="42" presetClass="path" presetSubtype="0" accel="50000" decel="50000" fill="hold" nodeType="withEffect">
                                  <p:stCondLst>
                                    <p:cond delay="0"/>
                                  </p:stCondLst>
                                  <p:childTnLst>
                                    <p:animMotion origin="layout" path="M 3.75E-6 2.96296E-6 L 0.00078 0.11782 " pathEditMode="relative" rAng="0" ptsTypes="AA">
                                      <p:cBhvr>
                                        <p:cTn id="29" dur="2000" fill="hold"/>
                                        <p:tgtEl>
                                          <p:spTgt spid="5"/>
                                        </p:tgtEl>
                                        <p:attrNameLst>
                                          <p:attrName>ppt_x</p:attrName>
                                          <p:attrName>ppt_y</p:attrName>
                                        </p:attrNameLst>
                                      </p:cBhvr>
                                      <p:rCtr x="39" y="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311F842-617B-438A-8E51-7E6769BCADEC}"/>
              </a:ext>
            </a:extLst>
          </p:cNvPr>
          <p:cNvSpPr>
            <a:spLocks noGrp="1"/>
          </p:cNvSpPr>
          <p:nvPr>
            <p:ph type="title"/>
          </p:nvPr>
        </p:nvSpPr>
        <p:spPr>
          <a:xfrm>
            <a:off x="3454400" y="274639"/>
            <a:ext cx="8128000" cy="782098"/>
          </a:xfrm>
        </p:spPr>
        <p:txBody>
          <a:bodyPr/>
          <a:lstStyle/>
          <a:p>
            <a:r>
              <a:rPr lang="en-US" dirty="0"/>
              <a:t>OK! Pero…</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96579608-5E86-4C88-BA26-E50000837975}"/>
                  </a:ext>
                </a:extLst>
              </p:cNvPr>
              <p:cNvSpPr>
                <a:spLocks noGrp="1"/>
              </p:cNvSpPr>
              <p:nvPr>
                <p:ph idx="1"/>
              </p:nvPr>
            </p:nvSpPr>
            <p:spPr>
              <a:xfrm>
                <a:off x="609600" y="1600205"/>
                <a:ext cx="10972800" cy="4525963"/>
              </a:xfrm>
            </p:spPr>
            <p:txBody>
              <a:bodyPr>
                <a:noAutofit/>
              </a:bodyPr>
              <a:lstStyle/>
              <a:p>
                <a:r>
                  <a:rPr lang="en-US" sz="2000" dirty="0" err="1"/>
                  <a:t>Dónde</a:t>
                </a:r>
                <a:r>
                  <a:rPr lang="en-US" sz="2000" dirty="0"/>
                  <a:t> </a:t>
                </a:r>
                <a:r>
                  <a:rPr lang="en-US" sz="2000" dirty="0" err="1"/>
                  <a:t>encaja</a:t>
                </a:r>
                <a:r>
                  <a:rPr lang="en-US" sz="2000" dirty="0"/>
                  <a:t> </a:t>
                </a:r>
                <a:r>
                  <a:rPr lang="es-MX" sz="2000" dirty="0"/>
                  <a:t>P(</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a:t>
                </a:r>
                <a:r>
                  <a:rPr lang="en-US" sz="2000" dirty="0"/>
                  <a:t>D) : </a:t>
                </a:r>
                <a:r>
                  <a:rPr lang="es-MX" sz="2000" dirty="0"/>
                  <a:t> </a:t>
                </a:r>
                <a:endParaRPr lang="es-MX" sz="2000" b="0" i="0" dirty="0">
                  <a:latin typeface="Cambria Math" panose="02040503050406030204" pitchFamily="18" charset="0"/>
                </a:endParaRPr>
              </a:p>
              <a:p>
                <a:pPr lvl="1"/>
                <a14:m>
                  <m:oMath xmlns:m="http://schemas.openxmlformats.org/officeDocument/2006/math">
                    <m:r>
                      <m:rPr>
                        <m:sty m:val="p"/>
                      </m:rPr>
                      <a:rPr lang="es-MX" sz="2000" b="0" i="0" smtClean="0">
                        <a:latin typeface="Cambria Math" panose="02040503050406030204" pitchFamily="18" charset="0"/>
                      </a:rPr>
                      <m:t>Y</m:t>
                    </m:r>
                    <m:r>
                      <a:rPr lang="es-MX" sz="2000" i="1" smtClean="0">
                        <a:latin typeface="Cambria Math" panose="02040503050406030204" pitchFamily="18" charset="0"/>
                      </a:rPr>
                      <m:t>=</m:t>
                    </m:r>
                    <m:r>
                      <a:rPr lang="es-MX" sz="2000" b="0" i="1" smtClean="0">
                        <a:latin typeface="Cambria Math" panose="02040503050406030204" pitchFamily="18" charset="0"/>
                      </a:rPr>
                      <m:t>𝑎</m:t>
                    </m:r>
                    <m:r>
                      <a:rPr lang="es-MX" sz="2000" b="0" i="1" smtClean="0">
                        <a:latin typeface="Cambria Math" panose="02040503050406030204" pitchFamily="18" charset="0"/>
                      </a:rPr>
                      <m:t>+</m:t>
                    </m:r>
                    <m:r>
                      <a:rPr lang="es-MX" sz="2000" b="0" i="1" smtClean="0">
                        <a:latin typeface="Cambria Math" panose="02040503050406030204" pitchFamily="18" charset="0"/>
                      </a:rPr>
                      <m:t>𝑏𝑋</m:t>
                    </m:r>
                  </m:oMath>
                </a14:m>
                <a:endParaRPr lang="en-GB" sz="2000" dirty="0"/>
              </a:p>
              <a:p>
                <a:r>
                  <a:rPr lang="en-GB" sz="2000" dirty="0"/>
                  <a:t>Y </a:t>
                </a:r>
                <a:r>
                  <a:rPr lang="en-GB" sz="2000" dirty="0" err="1"/>
                  <a:t>definimos</a:t>
                </a:r>
                <a:r>
                  <a:rPr lang="en-GB" sz="2000" dirty="0"/>
                  <a:t> </a:t>
                </a:r>
                <a:r>
                  <a:rPr lang="en-GB" sz="2000" dirty="0" err="1"/>
                  <a:t>nuestra</a:t>
                </a:r>
                <a:r>
                  <a:rPr lang="en-GB" sz="2000" dirty="0"/>
                  <a:t> </a:t>
                </a:r>
                <a:r>
                  <a:rPr lang="en-GB" sz="2000" dirty="0" err="1"/>
                  <a:t>credibildiad</a:t>
                </a:r>
                <a:r>
                  <a:rPr lang="en-GB" sz="2000" dirty="0"/>
                  <a:t> </a:t>
                </a:r>
                <a:r>
                  <a:rPr lang="en-GB" sz="2000" dirty="0" err="1"/>
                  <a:t>apriori</a:t>
                </a:r>
                <a:r>
                  <a:rPr lang="en-GB" sz="2000" dirty="0"/>
                  <a:t> (priors)</a:t>
                </a:r>
              </a:p>
              <a:p>
                <a:pPr lvl="1"/>
                <a14:m>
                  <m:oMath xmlns:m="http://schemas.openxmlformats.org/officeDocument/2006/math">
                    <m:r>
                      <a:rPr lang="es-MX"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0,10</m:t>
                        </m:r>
                      </m:e>
                    </m:d>
                  </m:oMath>
                </a14:m>
                <a:endParaRPr lang="en-US" sz="2000" b="0" dirty="0"/>
              </a:p>
              <a:p>
                <a:pPr marL="457188" lvl="1" indent="0">
                  <a:buNone/>
                </a:pPr>
                <a:endParaRPr lang="en-US" sz="2000" dirty="0"/>
              </a:p>
              <a:p>
                <a:pPr marL="342897" indent="-285750"/>
                <a:r>
                  <a:rPr lang="en-US" sz="2000" b="0" dirty="0"/>
                  <a:t>O </a:t>
                </a:r>
                <a:r>
                  <a:rPr lang="en-US" sz="2000" b="0" dirty="0" err="1"/>
                  <a:t>qué</a:t>
                </a:r>
                <a:r>
                  <a:rPr lang="en-US" sz="2000" b="0" dirty="0"/>
                  <a:t> </a:t>
                </a:r>
                <a:r>
                  <a:rPr lang="en-US" sz="2000" b="0" dirty="0" err="1"/>
                  <a:t>pasa</a:t>
                </a:r>
                <a:r>
                  <a:rPr lang="en-US" sz="2000" b="0" dirty="0"/>
                  <a:t> </a:t>
                </a:r>
                <a:r>
                  <a:rPr lang="en-US" sz="2000" b="0" dirty="0" err="1"/>
                  <a:t>cuando</a:t>
                </a:r>
                <a:r>
                  <a:rPr lang="en-US" sz="2000" b="0" dirty="0"/>
                  <a:t> </a:t>
                </a:r>
                <a:r>
                  <a:rPr lang="en-US" sz="2000" b="0" dirty="0" err="1"/>
                  <a:t>tengo</a:t>
                </a:r>
                <a:r>
                  <a:rPr lang="en-US" sz="2000" b="0" dirty="0"/>
                  <a:t> </a:t>
                </a:r>
                <a:r>
                  <a:rPr lang="en-US" sz="2000" b="0" dirty="0" err="1"/>
                  <a:t>más</a:t>
                </a:r>
                <a:r>
                  <a:rPr lang="en-US" sz="2000" b="0" dirty="0"/>
                  <a:t> variables</a:t>
                </a:r>
              </a:p>
              <a:p>
                <a:pPr marL="457188" lvl="1" indent="0">
                  <a:buNone/>
                </a:pPr>
                <a:endParaRPr lang="en-US" sz="2000" dirty="0"/>
              </a:p>
              <a:p>
                <a:pPr marL="457188" lvl="1" indent="0">
                  <a:buNone/>
                </a:pPr>
                <a14:m>
                  <m:oMathPara xmlns:m="http://schemas.openxmlformats.org/officeDocument/2006/math">
                    <m:oMathParaPr>
                      <m:jc m:val="centerGroup"/>
                    </m:oMathParaPr>
                    <m:oMath xmlns:m="http://schemas.openxmlformats.org/officeDocument/2006/math">
                      <m:r>
                        <m:rPr>
                          <m:sty m:val="p"/>
                        </m:rPr>
                        <a:rPr lang="es-MX" sz="2000" b="0" i="0" smtClean="0">
                          <a:latin typeface="Cambria Math" panose="02040503050406030204" pitchFamily="18" charset="0"/>
                        </a:rPr>
                        <m:t>Y</m:t>
                      </m:r>
                      <m:r>
                        <a:rPr lang="es-MX" sz="2000" i="1" smtClean="0">
                          <a:latin typeface="Cambria Math" panose="02040503050406030204" pitchFamily="18" charset="0"/>
                        </a:rPr>
                        <m:t>=</m:t>
                      </m:r>
                      <m:r>
                        <a:rPr lang="es-MX" sz="2000" b="0" i="1" smtClean="0">
                          <a:latin typeface="Cambria Math" panose="02040503050406030204" pitchFamily="18" charset="0"/>
                        </a:rPr>
                        <m:t>𝑎</m:t>
                      </m:r>
                      <m:r>
                        <a:rPr lang="es-MX" sz="2000" b="0" i="1" smtClean="0">
                          <a:latin typeface="Cambria Math" panose="02040503050406030204" pitchFamily="18" charset="0"/>
                        </a:rPr>
                        <m:t>+</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ea typeface="Cambria Math" panose="02040503050406030204" pitchFamily="18" charset="0"/>
                            </a:rPr>
                            <m:t>𝛽</m:t>
                          </m:r>
                        </m:e>
                        <m:sub>
                          <m:r>
                            <a:rPr lang="es-MX" sz="2000" b="0" i="1" smtClean="0">
                              <a:latin typeface="Cambria Math" panose="02040503050406030204" pitchFamily="18" charset="0"/>
                            </a:rPr>
                            <m:t>1</m:t>
                          </m:r>
                        </m:sub>
                      </m:sSub>
                      <m:r>
                        <a:rPr lang="es-MX" sz="2000" b="0" i="1" smtClean="0">
                          <a:latin typeface="Cambria Math" panose="02040503050406030204" pitchFamily="18" charset="0"/>
                        </a:rPr>
                        <m:t>𝑋</m:t>
                      </m:r>
                      <m:r>
                        <a:rPr lang="es-MX" sz="2000" b="0" i="1" smtClean="0">
                          <a:latin typeface="Cambria Math" panose="02040503050406030204" pitchFamily="18" charset="0"/>
                        </a:rPr>
                        <m:t>+</m:t>
                      </m:r>
                      <m:sSub>
                        <m:sSubPr>
                          <m:ctrlPr>
                            <a:rPr lang="es-MX" sz="2000" i="1">
                              <a:latin typeface="Cambria Math" panose="02040503050406030204" pitchFamily="18" charset="0"/>
                            </a:rPr>
                          </m:ctrlPr>
                        </m:sSubPr>
                        <m:e>
                          <m:r>
                            <a:rPr lang="es-MX" sz="2000" i="1">
                              <a:latin typeface="Cambria Math" panose="02040503050406030204" pitchFamily="18" charset="0"/>
                              <a:ea typeface="Cambria Math" panose="02040503050406030204" pitchFamily="18" charset="0"/>
                            </a:rPr>
                            <m:t>𝛽</m:t>
                          </m:r>
                        </m:e>
                        <m:sub>
                          <m:r>
                            <a:rPr lang="es-MX" sz="2000" b="0" i="1" smtClean="0">
                              <a:latin typeface="Cambria Math" panose="02040503050406030204" pitchFamily="18" charset="0"/>
                              <a:ea typeface="Cambria Math" panose="02040503050406030204" pitchFamily="18" charset="0"/>
                            </a:rPr>
                            <m:t>2</m:t>
                          </m:r>
                        </m:sub>
                      </m:sSub>
                      <m:r>
                        <a:rPr lang="es-MX" sz="2000" b="0" i="1" smtClean="0">
                          <a:latin typeface="Cambria Math" panose="02040503050406030204" pitchFamily="18" charset="0"/>
                        </a:rPr>
                        <m:t>𝑍</m:t>
                      </m:r>
                    </m:oMath>
                  </m:oMathPara>
                </a14:m>
                <a:endParaRPr lang="en-GB" sz="2000" dirty="0"/>
              </a:p>
              <a:p>
                <a:pPr marL="457188" lvl="1" indent="0">
                  <a:buNone/>
                </a:pPr>
                <a:endParaRPr lang="en-US" sz="2000" b="0" dirty="0"/>
              </a:p>
              <a:p>
                <a:r>
                  <a:rPr lang="en-US" sz="2000" dirty="0"/>
                  <a:t>O </a:t>
                </a:r>
                <a:r>
                  <a:rPr lang="en-US" sz="2000" dirty="0" err="1"/>
                  <a:t>cuando</a:t>
                </a:r>
                <a:r>
                  <a:rPr lang="en-US" sz="2000" dirty="0"/>
                  <a:t> </a:t>
                </a:r>
                <a:r>
                  <a:rPr lang="en-US" sz="2000" dirty="0" err="1"/>
                  <a:t>en</a:t>
                </a:r>
                <a:r>
                  <a:rPr lang="en-US" sz="2000" dirty="0"/>
                  <a:t> </a:t>
                </a:r>
                <a:r>
                  <a:rPr lang="en-US" sz="2000" dirty="0" err="1"/>
                  <a:t>términos</a:t>
                </a:r>
                <a:r>
                  <a:rPr lang="en-US" sz="2000" dirty="0"/>
                  <a:t> </a:t>
                </a:r>
                <a:r>
                  <a:rPr lang="en-US" sz="2000" dirty="0" err="1"/>
                  <a:t>generales</a:t>
                </a:r>
                <a:endParaRPr lang="en-US" sz="2000" dirty="0"/>
              </a:p>
              <a:p>
                <a:endParaRPr lang="en-US" sz="2000" dirty="0"/>
              </a:p>
              <a:p>
                <a:pPr lvl="1"/>
                <a:r>
                  <a:rPr lang="en-US" sz="2000" dirty="0"/>
                  <a:t>La </a:t>
                </a:r>
                <a:r>
                  <a:rPr lang="en-US" sz="2000" dirty="0" err="1"/>
                  <a:t>probabilidad</a:t>
                </a:r>
                <a:r>
                  <a:rPr lang="en-US" sz="2000" dirty="0"/>
                  <a:t> de que </a:t>
                </a:r>
                <a:r>
                  <a:rPr lang="en-US" sz="2000" dirty="0" err="1"/>
                  <a:t>llueva</a:t>
                </a:r>
                <a:r>
                  <a:rPr lang="en-US" sz="2000" dirty="0"/>
                  <a:t> </a:t>
                </a:r>
                <a:r>
                  <a:rPr lang="en-US" sz="2000" dirty="0" err="1"/>
                  <a:t>en</a:t>
                </a:r>
                <a:r>
                  <a:rPr lang="en-US" sz="2000" dirty="0"/>
                  <a:t> un día </a:t>
                </a:r>
                <a:r>
                  <a:rPr lang="en-US" sz="2000" dirty="0" err="1"/>
                  <a:t>en</a:t>
                </a:r>
                <a:r>
                  <a:rPr lang="en-US" sz="2000" dirty="0"/>
                  <a:t> </a:t>
                </a:r>
                <a:r>
                  <a:rPr lang="en-US" sz="2000" dirty="0" err="1"/>
                  <a:t>agosto</a:t>
                </a:r>
                <a:r>
                  <a:rPr lang="en-US" sz="2000" dirty="0"/>
                  <a:t> </a:t>
                </a:r>
                <a:r>
                  <a:rPr lang="en-US" sz="2000" dirty="0" err="1"/>
                  <a:t>condicional</a:t>
                </a:r>
                <a:r>
                  <a:rPr lang="en-US" sz="2000" dirty="0"/>
                  <a:t> a que </a:t>
                </a:r>
                <a:r>
                  <a:rPr lang="en-US" sz="2000" dirty="0" err="1"/>
                  <a:t>amaneció</a:t>
                </a:r>
                <a:r>
                  <a:rPr lang="en-US" sz="2000" dirty="0"/>
                  <a:t> </a:t>
                </a:r>
                <a:r>
                  <a:rPr lang="en-US" sz="2000" dirty="0" err="1"/>
                  <a:t>nublado</a:t>
                </a:r>
                <a:r>
                  <a:rPr lang="en-US" sz="2000" dirty="0"/>
                  <a:t>!</a:t>
                </a:r>
              </a:p>
              <a:p>
                <a:pPr lvl="1"/>
                <a:endParaRPr lang="en-US" sz="2000" dirty="0"/>
              </a:p>
            </p:txBody>
          </p:sp>
        </mc:Choice>
        <mc:Fallback xmlns="">
          <p:sp>
            <p:nvSpPr>
              <p:cNvPr id="11" name="Content Placeholder 2">
                <a:extLst>
                  <a:ext uri="{FF2B5EF4-FFF2-40B4-BE49-F238E27FC236}">
                    <a16:creationId xmlns:a16="http://schemas.microsoft.com/office/drawing/2014/main" id="{96579608-5E86-4C88-BA26-E50000837975}"/>
                  </a:ext>
                </a:extLst>
              </p:cNvPr>
              <p:cNvSpPr>
                <a:spLocks noGrp="1" noRot="1" noChangeAspect="1" noMove="1" noResize="1" noEditPoints="1" noAdjustHandles="1" noChangeArrowheads="1" noChangeShapeType="1" noTextEdit="1"/>
              </p:cNvSpPr>
              <p:nvPr>
                <p:ph idx="1"/>
              </p:nvPr>
            </p:nvSpPr>
            <p:spPr>
              <a:xfrm>
                <a:off x="609600" y="1600205"/>
                <a:ext cx="10972800" cy="4525963"/>
              </a:xfrm>
              <a:blipFill>
                <a:blip r:embed="rId2"/>
                <a:stretch>
                  <a:fillRect l="-500" t="-809"/>
                </a:stretch>
              </a:blipFill>
            </p:spPr>
            <p:txBody>
              <a:bodyPr/>
              <a:lstStyle/>
              <a:p>
                <a:r>
                  <a:rPr lang="es-MX">
                    <a:noFill/>
                  </a:rPr>
                  <a:t> </a:t>
                </a:r>
              </a:p>
            </p:txBody>
          </p:sp>
        </mc:Fallback>
      </mc:AlternateContent>
    </p:spTree>
    <p:extLst>
      <p:ext uri="{BB962C8B-B14F-4D97-AF65-F5344CB8AC3E}">
        <p14:creationId xmlns:p14="http://schemas.microsoft.com/office/powerpoint/2010/main" val="21258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anim calcmode="lin" valueType="num">
                                      <p:cBhvr additive="base">
                                        <p:cTn id="2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anim calcmode="lin" valueType="num">
                                      <p:cBhvr additive="base">
                                        <p:cTn id="3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anim calcmode="lin" valueType="num">
                                      <p:cBhvr additive="base">
                                        <p:cTn id="3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E8FC-A266-4802-B02B-50222D429AE8}"/>
              </a:ext>
            </a:extLst>
          </p:cNvPr>
          <p:cNvSpPr>
            <a:spLocks noGrp="1"/>
          </p:cNvSpPr>
          <p:nvPr>
            <p:ph type="title"/>
          </p:nvPr>
        </p:nvSpPr>
        <p:spPr/>
        <p:txBody>
          <a:bodyPr/>
          <a:lstStyle/>
          <a:p>
            <a:r>
              <a:rPr lang="es-MX" dirty="0"/>
              <a:t>Probabilidad condicional</a:t>
            </a:r>
            <a:endParaRPr lang="en-GB" dirty="0"/>
          </a:p>
        </p:txBody>
      </p:sp>
      <p:pic>
        <p:nvPicPr>
          <p:cNvPr id="9" name="Content Placeholder 8" descr="Table&#10;&#10;Description automatically generated">
            <a:extLst>
              <a:ext uri="{FF2B5EF4-FFF2-40B4-BE49-F238E27FC236}">
                <a16:creationId xmlns:a16="http://schemas.microsoft.com/office/drawing/2014/main" id="{91377326-FFEA-4E8A-A3E9-DBF79D7BA01E}"/>
              </a:ext>
            </a:extLst>
          </p:cNvPr>
          <p:cNvPicPr>
            <a:picLocks noGrp="1" noChangeAspect="1"/>
          </p:cNvPicPr>
          <p:nvPr>
            <p:ph idx="1"/>
          </p:nvPr>
        </p:nvPicPr>
        <p:blipFill>
          <a:blip r:embed="rId2"/>
          <a:stretch>
            <a:fillRect/>
          </a:stretch>
        </p:blipFill>
        <p:spPr>
          <a:xfrm>
            <a:off x="2250194" y="1808936"/>
            <a:ext cx="8128000" cy="3991858"/>
          </a:xfrm>
        </p:spPr>
      </p:pic>
    </p:spTree>
    <p:extLst>
      <p:ext uri="{BB962C8B-B14F-4D97-AF65-F5344CB8AC3E}">
        <p14:creationId xmlns:p14="http://schemas.microsoft.com/office/powerpoint/2010/main" val="293296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4BFC-7479-41C0-A33C-65211954644F}"/>
              </a:ext>
            </a:extLst>
          </p:cNvPr>
          <p:cNvSpPr>
            <a:spLocks noGrp="1"/>
          </p:cNvSpPr>
          <p:nvPr>
            <p:ph type="title"/>
          </p:nvPr>
        </p:nvSpPr>
        <p:spPr/>
        <p:txBody>
          <a:bodyPr/>
          <a:lstStyle/>
          <a:p>
            <a:r>
              <a:rPr lang="es-MX" dirty="0"/>
              <a:t>Repaso: Cómo aprende un Bayesiano</a:t>
            </a:r>
            <a:endParaRPr lang="en-GB" dirty="0"/>
          </a:p>
        </p:txBody>
      </p:sp>
      <p:pic>
        <p:nvPicPr>
          <p:cNvPr id="5" name="Content Placeholder 4" descr="Chart&#10;&#10;Description automatically generated with medium confidence">
            <a:extLst>
              <a:ext uri="{FF2B5EF4-FFF2-40B4-BE49-F238E27FC236}">
                <a16:creationId xmlns:a16="http://schemas.microsoft.com/office/drawing/2014/main" id="{39C20B1F-734F-49F7-9A82-AC890B0B585B}"/>
              </a:ext>
            </a:extLst>
          </p:cNvPr>
          <p:cNvPicPr>
            <a:picLocks noGrp="1" noChangeAspect="1"/>
          </p:cNvPicPr>
          <p:nvPr>
            <p:ph idx="1"/>
          </p:nvPr>
        </p:nvPicPr>
        <p:blipFill>
          <a:blip r:embed="rId2"/>
          <a:stretch>
            <a:fillRect/>
          </a:stretch>
        </p:blipFill>
        <p:spPr>
          <a:xfrm>
            <a:off x="6096000" y="1071728"/>
            <a:ext cx="3980265" cy="5511633"/>
          </a:xfrm>
        </p:spPr>
      </p:pic>
      <p:pic>
        <p:nvPicPr>
          <p:cNvPr id="8" name="Picture 7" descr="A view of the earth from space&#10;&#10;Description automatically generated with medium confidence">
            <a:extLst>
              <a:ext uri="{FF2B5EF4-FFF2-40B4-BE49-F238E27FC236}">
                <a16:creationId xmlns:a16="http://schemas.microsoft.com/office/drawing/2014/main" id="{993B3263-4B7A-49F4-97FB-8212492A24F7}"/>
              </a:ext>
            </a:extLst>
          </p:cNvPr>
          <p:cNvPicPr>
            <a:picLocks noChangeAspect="1"/>
          </p:cNvPicPr>
          <p:nvPr/>
        </p:nvPicPr>
        <p:blipFill>
          <a:blip r:embed="rId3"/>
          <a:stretch>
            <a:fillRect/>
          </a:stretch>
        </p:blipFill>
        <p:spPr>
          <a:xfrm>
            <a:off x="707447" y="2925761"/>
            <a:ext cx="4514850" cy="3657600"/>
          </a:xfrm>
          <a:prstGeom prst="rect">
            <a:avLst/>
          </a:prstGeom>
        </p:spPr>
      </p:pic>
      <p:sp>
        <p:nvSpPr>
          <p:cNvPr id="6" name="TextBox 5">
            <a:extLst>
              <a:ext uri="{FF2B5EF4-FFF2-40B4-BE49-F238E27FC236}">
                <a16:creationId xmlns:a16="http://schemas.microsoft.com/office/drawing/2014/main" id="{AD2A9DB5-7208-4F1B-988C-59B9DFC8E3A3}"/>
              </a:ext>
            </a:extLst>
          </p:cNvPr>
          <p:cNvSpPr txBox="1"/>
          <p:nvPr/>
        </p:nvSpPr>
        <p:spPr>
          <a:xfrm>
            <a:off x="472736" y="1536707"/>
            <a:ext cx="6094520" cy="646331"/>
          </a:xfrm>
          <a:prstGeom prst="rect">
            <a:avLst/>
          </a:prstGeom>
          <a:noFill/>
        </p:spPr>
        <p:txBody>
          <a:bodyPr wrap="square">
            <a:spAutoFit/>
          </a:bodyPr>
          <a:lstStyle/>
          <a:p>
            <a:pPr marL="0" indent="0">
              <a:buNone/>
            </a:pPr>
            <a:r>
              <a:rPr lang="en-GB" dirty="0"/>
              <a:t>“The differences of opinions depends, however, upon the manner in which of known data is determined” Laplace</a:t>
            </a:r>
          </a:p>
        </p:txBody>
      </p:sp>
    </p:spTree>
    <p:extLst>
      <p:ext uri="{BB962C8B-B14F-4D97-AF65-F5344CB8AC3E}">
        <p14:creationId xmlns:p14="http://schemas.microsoft.com/office/powerpoint/2010/main" val="273843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63701AEF-E34F-4200-AA43-7209988F3BAB}"/>
              </a:ext>
            </a:extLst>
          </p:cNvPr>
          <p:cNvPicPr>
            <a:picLocks noGrp="1" noChangeAspect="1"/>
          </p:cNvPicPr>
          <p:nvPr>
            <p:ph idx="1"/>
          </p:nvPr>
        </p:nvPicPr>
        <p:blipFill>
          <a:blip r:embed="rId2"/>
          <a:stretch>
            <a:fillRect/>
          </a:stretch>
        </p:blipFill>
        <p:spPr>
          <a:xfrm>
            <a:off x="727235" y="2248742"/>
            <a:ext cx="7098401" cy="2545243"/>
          </a:xfrm>
        </p:spPr>
      </p:pic>
      <p:sp>
        <p:nvSpPr>
          <p:cNvPr id="6" name="TextBox 5">
            <a:extLst>
              <a:ext uri="{FF2B5EF4-FFF2-40B4-BE49-F238E27FC236}">
                <a16:creationId xmlns:a16="http://schemas.microsoft.com/office/drawing/2014/main" id="{451CE970-719E-4AA4-ADA7-4FCBAC247DFF}"/>
              </a:ext>
            </a:extLst>
          </p:cNvPr>
          <p:cNvSpPr txBox="1"/>
          <p:nvPr/>
        </p:nvSpPr>
        <p:spPr>
          <a:xfrm>
            <a:off x="8211127" y="1921164"/>
            <a:ext cx="3075709" cy="923330"/>
          </a:xfrm>
          <a:prstGeom prst="rect">
            <a:avLst/>
          </a:prstGeom>
          <a:noFill/>
        </p:spPr>
        <p:txBody>
          <a:bodyPr wrap="square" rtlCol="0">
            <a:spAutoFit/>
          </a:bodyPr>
          <a:lstStyle/>
          <a:p>
            <a:r>
              <a:rPr lang="es-MX" dirty="0"/>
              <a:t>Esto es inferencia bayesiana:</a:t>
            </a:r>
          </a:p>
          <a:p>
            <a:endParaRPr lang="en-GB" dirty="0"/>
          </a:p>
          <a:p>
            <a:r>
              <a:rPr lang="es-MX" dirty="0"/>
              <a:t>P(</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a:t>
            </a:r>
            <a:r>
              <a:rPr lang="en-US" dirty="0"/>
              <a:t>D)</a:t>
            </a:r>
            <a:endParaRPr lang="es-MX" dirty="0"/>
          </a:p>
        </p:txBody>
      </p:sp>
      <p:sp>
        <p:nvSpPr>
          <p:cNvPr id="7" name="CuadroTexto 6">
            <a:extLst>
              <a:ext uri="{FF2B5EF4-FFF2-40B4-BE49-F238E27FC236}">
                <a16:creationId xmlns:a16="http://schemas.microsoft.com/office/drawing/2014/main" id="{578424CF-48F9-43F6-8133-B01E1A099DF9}"/>
              </a:ext>
            </a:extLst>
          </p:cNvPr>
          <p:cNvSpPr txBox="1"/>
          <p:nvPr/>
        </p:nvSpPr>
        <p:spPr>
          <a:xfrm>
            <a:off x="-403435" y="1158342"/>
            <a:ext cx="9359740" cy="584775"/>
          </a:xfrm>
          <a:prstGeom prst="rect">
            <a:avLst/>
          </a:prstGeom>
          <a:noFill/>
        </p:spPr>
        <p:txBody>
          <a:bodyPr wrap="square">
            <a:spAutoFit/>
          </a:bodyPr>
          <a:lstStyle/>
          <a:p>
            <a:pPr algn="ctr" defTabSz="457189">
              <a:spcBef>
                <a:spcPct val="0"/>
              </a:spcBef>
            </a:pPr>
            <a:r>
              <a:rPr lang="es-MX" sz="3200" dirty="0">
                <a:solidFill>
                  <a:schemeClr val="accent1">
                    <a:lumMod val="75000"/>
                  </a:schemeClr>
                </a:solidFill>
                <a:latin typeface="+mj-lt"/>
                <a:ea typeface="+mj-ea"/>
                <a:cs typeface="+mj-cs"/>
              </a:rPr>
              <a:t>Reubicación de acuerdo al color de cabello</a:t>
            </a:r>
          </a:p>
        </p:txBody>
      </p:sp>
      <p:sp>
        <p:nvSpPr>
          <p:cNvPr id="9" name="Title 1">
            <a:extLst>
              <a:ext uri="{FF2B5EF4-FFF2-40B4-BE49-F238E27FC236}">
                <a16:creationId xmlns:a16="http://schemas.microsoft.com/office/drawing/2014/main" id="{298EB5CB-E86E-49E5-BAB7-75890E2858E0}"/>
              </a:ext>
            </a:extLst>
          </p:cNvPr>
          <p:cNvSpPr>
            <a:spLocks noGrp="1"/>
          </p:cNvSpPr>
          <p:nvPr>
            <p:ph type="title"/>
          </p:nvPr>
        </p:nvSpPr>
        <p:spPr>
          <a:xfrm>
            <a:off x="3454400" y="274639"/>
            <a:ext cx="8128000" cy="782098"/>
          </a:xfrm>
        </p:spPr>
        <p:txBody>
          <a:bodyPr/>
          <a:lstStyle/>
          <a:p>
            <a:r>
              <a:rPr lang="es-MX" dirty="0"/>
              <a:t>Probabilidad condicional</a:t>
            </a:r>
            <a:endParaRPr lang="en-GB" dirty="0"/>
          </a:p>
        </p:txBody>
      </p:sp>
    </p:spTree>
    <p:extLst>
      <p:ext uri="{BB962C8B-B14F-4D97-AF65-F5344CB8AC3E}">
        <p14:creationId xmlns:p14="http://schemas.microsoft.com/office/powerpoint/2010/main" val="414840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98EB5CB-E86E-49E5-BAB7-75890E2858E0}"/>
              </a:ext>
            </a:extLst>
          </p:cNvPr>
          <p:cNvSpPr>
            <a:spLocks noGrp="1"/>
          </p:cNvSpPr>
          <p:nvPr>
            <p:ph type="title"/>
          </p:nvPr>
        </p:nvSpPr>
        <p:spPr>
          <a:xfrm>
            <a:off x="3454400" y="274639"/>
            <a:ext cx="8128000" cy="782098"/>
          </a:xfrm>
        </p:spPr>
        <p:txBody>
          <a:bodyPr/>
          <a:lstStyle/>
          <a:p>
            <a:r>
              <a:rPr lang="es-MX" dirty="0"/>
              <a:t>Probabilidad condicional</a:t>
            </a:r>
            <a:endParaRPr lang="en-GB" dirty="0"/>
          </a:p>
        </p:txBody>
      </p:sp>
      <p:pic>
        <p:nvPicPr>
          <p:cNvPr id="1026" name="Picture 2" descr="Visualization of the joint pdf (in blue), marginal pdfs (green), conditional pdf of \(X_2| X_1=x_1\) (orange), expectation (red point), and conditional expectation \(\mathbb{E}\lbrack X_2 | X_1=x_1 \rbrack\) (orange point) of a \(2\)-dimensional normal. The conditioning point of \(X_1\) is \(x_1=-2\). Note the different scales of the densities, as they have to integrate one over different supports. Note how the conditional density (upper orange curve) is not the joint pdf \(f(x_1,x_2)\) (lower orange curve) with \(x_1=-2\) but a rescaling of this curve by \(\frac{1}{f_{X_1}(x_1)}\). The parameters of the \(2\)-dimensional normal are \(\mu_1=\mu_2=0\), \(\sigma_1=\sigma_2=1\) and \(\rho=0.75\). \(500\) observations sampled from the distribution are shown in black.">
            <a:extLst>
              <a:ext uri="{FF2B5EF4-FFF2-40B4-BE49-F238E27FC236}">
                <a16:creationId xmlns:a16="http://schemas.microsoft.com/office/drawing/2014/main" id="{88115A20-A6FF-4695-819E-117627C63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047" y="1271718"/>
            <a:ext cx="5130800" cy="523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669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F5FB0-1343-4362-8EAE-6B41DD085FF8}"/>
              </a:ext>
            </a:extLst>
          </p:cNvPr>
          <p:cNvSpPr>
            <a:spLocks noGrp="1"/>
          </p:cNvSpPr>
          <p:nvPr>
            <p:ph type="title"/>
          </p:nvPr>
        </p:nvSpPr>
        <p:spPr/>
        <p:txBody>
          <a:bodyPr/>
          <a:lstStyle/>
          <a:p>
            <a:r>
              <a:rPr lang="es-MX" dirty="0"/>
              <a:t>Independencia</a:t>
            </a:r>
          </a:p>
        </p:txBody>
      </p:sp>
      <p:pic>
        <p:nvPicPr>
          <p:cNvPr id="2050" name="Picture 2">
            <a:extLst>
              <a:ext uri="{FF2B5EF4-FFF2-40B4-BE49-F238E27FC236}">
                <a16:creationId xmlns:a16="http://schemas.microsoft.com/office/drawing/2014/main" id="{03F8744E-C246-4825-B59A-4D3F3D076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9" y="2175258"/>
            <a:ext cx="5842863" cy="250748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1A69BB5-5BE9-458F-8AED-20E9BC5D5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589" y="1832053"/>
            <a:ext cx="5917774" cy="435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68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F5FB0-1343-4362-8EAE-6B41DD085FF8}"/>
              </a:ext>
            </a:extLst>
          </p:cNvPr>
          <p:cNvSpPr>
            <a:spLocks noGrp="1"/>
          </p:cNvSpPr>
          <p:nvPr>
            <p:ph type="title"/>
          </p:nvPr>
        </p:nvSpPr>
        <p:spPr/>
        <p:txBody>
          <a:bodyPr/>
          <a:lstStyle/>
          <a:p>
            <a:r>
              <a:rPr lang="es-MX" dirty="0"/>
              <a:t>Independencia</a:t>
            </a:r>
          </a:p>
        </p:txBody>
      </p:sp>
      <p:pic>
        <p:nvPicPr>
          <p:cNvPr id="2052" name="Picture 4">
            <a:extLst>
              <a:ext uri="{FF2B5EF4-FFF2-40B4-BE49-F238E27FC236}">
                <a16:creationId xmlns:a16="http://schemas.microsoft.com/office/drawing/2014/main" id="{13C0AD39-6045-4772-B773-70B9E517B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056737"/>
            <a:ext cx="3702050" cy="5677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DA7F2B9-7CED-4795-9553-04DD78B41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194" y="2124075"/>
            <a:ext cx="5410881" cy="34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0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10CF-3D5F-46F3-97E1-D2D665AD5E66}"/>
              </a:ext>
            </a:extLst>
          </p:cNvPr>
          <p:cNvSpPr>
            <a:spLocks noGrp="1"/>
          </p:cNvSpPr>
          <p:nvPr>
            <p:ph type="title"/>
          </p:nvPr>
        </p:nvSpPr>
        <p:spPr/>
        <p:txBody>
          <a:bodyPr/>
          <a:lstStyle/>
          <a:p>
            <a:r>
              <a:rPr lang="es-MX" dirty="0"/>
              <a:t>El reto es…</a:t>
            </a:r>
            <a:endParaRPr lang="en-GB" dirty="0"/>
          </a:p>
        </p:txBody>
      </p:sp>
      <p:sp>
        <p:nvSpPr>
          <p:cNvPr id="7" name="Content Placeholder 6">
            <a:extLst>
              <a:ext uri="{FF2B5EF4-FFF2-40B4-BE49-F238E27FC236}">
                <a16:creationId xmlns:a16="http://schemas.microsoft.com/office/drawing/2014/main" id="{F34769E8-AD50-4E07-A4B1-D072C43694AF}"/>
              </a:ext>
            </a:extLst>
          </p:cNvPr>
          <p:cNvSpPr>
            <a:spLocks noGrp="1"/>
          </p:cNvSpPr>
          <p:nvPr>
            <p:ph idx="1"/>
          </p:nvPr>
        </p:nvSpPr>
        <p:spPr>
          <a:xfrm>
            <a:off x="609600" y="1600205"/>
            <a:ext cx="3332085" cy="4525963"/>
          </a:xfrm>
        </p:spPr>
        <p:txBody>
          <a:bodyPr>
            <a:normAutofit/>
          </a:bodyPr>
          <a:lstStyle/>
          <a:p>
            <a:r>
              <a:rPr lang="es-MX" sz="2000" dirty="0"/>
              <a:t>Dado un modelo probabilístico condicional (prior, </a:t>
            </a:r>
            <a:r>
              <a:rPr lang="es-MX" sz="2000" dirty="0" err="1"/>
              <a:t>likelihood</a:t>
            </a:r>
            <a:r>
              <a:rPr lang="es-MX" sz="2000" dirty="0"/>
              <a:t> y datos):</a:t>
            </a:r>
          </a:p>
          <a:p>
            <a:endParaRPr lang="es-MX" sz="2000" dirty="0"/>
          </a:p>
          <a:p>
            <a:r>
              <a:rPr lang="es-MX" sz="2000" dirty="0">
                <a:solidFill>
                  <a:srgbClr val="FF0000"/>
                </a:solidFill>
              </a:rPr>
              <a:t> Cómo estimo todas las áreas bajo las curvas para múltiples parámetros </a:t>
            </a:r>
            <a:endParaRPr lang="en-GB" sz="2000" dirty="0">
              <a:solidFill>
                <a:srgbClr val="FF0000"/>
              </a:solidFill>
            </a:endParaRPr>
          </a:p>
        </p:txBody>
      </p:sp>
      <p:pic>
        <p:nvPicPr>
          <p:cNvPr id="9" name="Picture 8" descr="Chart, line chart&#10;&#10;Description automatically generated">
            <a:extLst>
              <a:ext uri="{FF2B5EF4-FFF2-40B4-BE49-F238E27FC236}">
                <a16:creationId xmlns:a16="http://schemas.microsoft.com/office/drawing/2014/main" id="{749E0C5E-A1BE-4006-B1E1-E7A04E143305}"/>
              </a:ext>
            </a:extLst>
          </p:cNvPr>
          <p:cNvPicPr>
            <a:picLocks noChangeAspect="1"/>
          </p:cNvPicPr>
          <p:nvPr/>
        </p:nvPicPr>
        <p:blipFill>
          <a:blip r:embed="rId2"/>
          <a:stretch>
            <a:fillRect/>
          </a:stretch>
        </p:blipFill>
        <p:spPr>
          <a:xfrm>
            <a:off x="5610664" y="1422399"/>
            <a:ext cx="6013684" cy="5047673"/>
          </a:xfrm>
          <a:prstGeom prst="rect">
            <a:avLst/>
          </a:prstGeom>
        </p:spPr>
      </p:pic>
    </p:spTree>
    <p:extLst>
      <p:ext uri="{BB962C8B-B14F-4D97-AF65-F5344CB8AC3E}">
        <p14:creationId xmlns:p14="http://schemas.microsoft.com/office/powerpoint/2010/main" val="11919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7538-990E-48E4-B192-3A36ED2C25F7}"/>
              </a:ext>
            </a:extLst>
          </p:cNvPr>
          <p:cNvSpPr>
            <a:spLocks noGrp="1"/>
          </p:cNvSpPr>
          <p:nvPr>
            <p:ph type="title"/>
          </p:nvPr>
        </p:nvSpPr>
        <p:spPr/>
        <p:txBody>
          <a:bodyPr/>
          <a:lstStyle/>
          <a:p>
            <a:r>
              <a:rPr lang="es-MX" dirty="0"/>
              <a:t>Siguiente clase</a:t>
            </a:r>
            <a:endParaRPr lang="en-GB" dirty="0"/>
          </a:p>
        </p:txBody>
      </p:sp>
      <p:sp>
        <p:nvSpPr>
          <p:cNvPr id="3" name="Content Placeholder 2">
            <a:extLst>
              <a:ext uri="{FF2B5EF4-FFF2-40B4-BE49-F238E27FC236}">
                <a16:creationId xmlns:a16="http://schemas.microsoft.com/office/drawing/2014/main" id="{FB390FDB-B351-4E5E-89BB-52F64B87B99B}"/>
              </a:ext>
            </a:extLst>
          </p:cNvPr>
          <p:cNvSpPr>
            <a:spLocks noGrp="1"/>
          </p:cNvSpPr>
          <p:nvPr>
            <p:ph idx="1"/>
          </p:nvPr>
        </p:nvSpPr>
        <p:spPr>
          <a:xfrm>
            <a:off x="609600" y="1600205"/>
            <a:ext cx="4537435" cy="1991407"/>
          </a:xfrm>
        </p:spPr>
        <p:txBody>
          <a:bodyPr>
            <a:normAutofit/>
          </a:bodyPr>
          <a:lstStyle/>
          <a:p>
            <a:r>
              <a:rPr lang="es-MX" sz="3600" dirty="0"/>
              <a:t>Capítulo 5. </a:t>
            </a:r>
            <a:r>
              <a:rPr lang="es-MX" sz="3600" dirty="0" err="1"/>
              <a:t>Bayes´rule</a:t>
            </a:r>
            <a:r>
              <a:rPr lang="es-MX" sz="3600" dirty="0"/>
              <a:t> </a:t>
            </a:r>
          </a:p>
          <a:p>
            <a:pPr marL="0" indent="0">
              <a:buNone/>
            </a:pPr>
            <a:r>
              <a:rPr lang="es-MX" sz="3600" dirty="0"/>
              <a:t>  (</a:t>
            </a:r>
            <a:r>
              <a:rPr lang="es-MX" sz="3600" dirty="0" err="1"/>
              <a:t>or</a:t>
            </a:r>
            <a:r>
              <a:rPr lang="es-MX" sz="3600" dirty="0"/>
              <a:t> Bayes rules)</a:t>
            </a:r>
            <a:endParaRPr lang="en-GB" sz="3600" dirty="0"/>
          </a:p>
        </p:txBody>
      </p:sp>
      <p:pic>
        <p:nvPicPr>
          <p:cNvPr id="4" name="Imagen 3" descr="Un dibujo de una persona&#10;&#10;Descripción generada automáticamente con confianza baja">
            <a:extLst>
              <a:ext uri="{FF2B5EF4-FFF2-40B4-BE49-F238E27FC236}">
                <a16:creationId xmlns:a16="http://schemas.microsoft.com/office/drawing/2014/main" id="{46B5DFAC-1BA1-4080-BB13-CA567250A09E}"/>
              </a:ext>
            </a:extLst>
          </p:cNvPr>
          <p:cNvPicPr>
            <a:picLocks noChangeAspect="1"/>
          </p:cNvPicPr>
          <p:nvPr/>
        </p:nvPicPr>
        <p:blipFill rotWithShape="1">
          <a:blip r:embed="rId2"/>
          <a:srcRect t="5662" b="9652"/>
          <a:stretch/>
        </p:blipFill>
        <p:spPr>
          <a:xfrm>
            <a:off x="6197600" y="1600205"/>
            <a:ext cx="5384800" cy="4525963"/>
          </a:xfrm>
          <a:prstGeom prst="rect">
            <a:avLst/>
          </a:prstGeom>
          <a:noFill/>
        </p:spPr>
      </p:pic>
    </p:spTree>
    <p:extLst>
      <p:ext uri="{BB962C8B-B14F-4D97-AF65-F5344CB8AC3E}">
        <p14:creationId xmlns:p14="http://schemas.microsoft.com/office/powerpoint/2010/main" val="629521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Referencias</a:t>
            </a:r>
          </a:p>
        </p:txBody>
      </p:sp>
      <p:sp>
        <p:nvSpPr>
          <p:cNvPr id="3" name="Content Placeholder 2"/>
          <p:cNvSpPr>
            <a:spLocks noGrp="1"/>
          </p:cNvSpPr>
          <p:nvPr>
            <p:ph idx="1"/>
          </p:nvPr>
        </p:nvSpPr>
        <p:spPr/>
        <p:txBody>
          <a:bodyPr>
            <a:normAutofit fontScale="77500" lnSpcReduction="20000"/>
          </a:bodyPr>
          <a:lstStyle/>
          <a:p>
            <a:pPr marL="0" indent="0">
              <a:buNone/>
            </a:pPr>
            <a:r>
              <a:rPr sz="2400" dirty="0"/>
              <a:t>Andrew Gelman (2011), “Induction and Deduction in Bayesian Data Analysis“, Special Topic: Statistical Science and Philosophy of Science RMM Vol. 2, 2011, 67–78</a:t>
            </a:r>
            <a:endParaRPr lang="es-MX" sz="2400" dirty="0"/>
          </a:p>
          <a:p>
            <a:pPr marL="0" indent="0">
              <a:buNone/>
            </a:pPr>
            <a:r>
              <a:rPr lang="es-MX" sz="2400" dirty="0"/>
              <a:t>Bernoulli, J. (1713). </a:t>
            </a:r>
            <a:r>
              <a:rPr lang="es-MX" sz="2400" i="1" dirty="0" err="1"/>
              <a:t>Ars</a:t>
            </a:r>
            <a:r>
              <a:rPr lang="es-MX" sz="2400" i="1" dirty="0"/>
              <a:t> </a:t>
            </a:r>
            <a:r>
              <a:rPr lang="es-MX" sz="2400" i="1" dirty="0" err="1"/>
              <a:t>conjectandi</a:t>
            </a:r>
            <a:r>
              <a:rPr lang="es-MX" sz="2400" i="1" dirty="0"/>
              <a:t>, opus </a:t>
            </a:r>
            <a:r>
              <a:rPr lang="es-MX" sz="2400" i="1" dirty="0" err="1"/>
              <a:t>posthumum</a:t>
            </a:r>
            <a:r>
              <a:rPr lang="es-MX" sz="2400" i="1" dirty="0"/>
              <a:t>: </a:t>
            </a:r>
            <a:r>
              <a:rPr lang="es-MX" sz="2400" i="1" dirty="0" err="1"/>
              <a:t>accedit</a:t>
            </a:r>
            <a:r>
              <a:rPr lang="es-MX" sz="2400" i="1" dirty="0"/>
              <a:t> </a:t>
            </a:r>
            <a:r>
              <a:rPr lang="es-MX" sz="2400" i="1" dirty="0" err="1"/>
              <a:t>tractatus</a:t>
            </a:r>
            <a:r>
              <a:rPr lang="es-MX" sz="2400" i="1" dirty="0"/>
              <a:t> de </a:t>
            </a:r>
            <a:r>
              <a:rPr lang="es-MX" sz="2400" i="1" dirty="0" err="1"/>
              <a:t>seriebus</a:t>
            </a:r>
            <a:r>
              <a:rPr lang="es-MX" sz="2400" i="1" dirty="0"/>
              <a:t> </a:t>
            </a:r>
            <a:r>
              <a:rPr lang="es-MX" sz="2400" i="1" dirty="0" err="1"/>
              <a:t>infinitis</a:t>
            </a:r>
            <a:r>
              <a:rPr lang="es-MX" sz="2400" i="1" dirty="0"/>
              <a:t>, et </a:t>
            </a:r>
            <a:r>
              <a:rPr lang="es-MX" sz="2400" i="1" dirty="0" err="1"/>
              <a:t>epistola</a:t>
            </a:r>
            <a:r>
              <a:rPr lang="es-MX" sz="2400" i="1" dirty="0"/>
              <a:t> </a:t>
            </a:r>
            <a:r>
              <a:rPr lang="es-MX" sz="2400" i="1" dirty="0" err="1"/>
              <a:t>Gallice</a:t>
            </a:r>
            <a:r>
              <a:rPr lang="es-MX" sz="2400" i="1" dirty="0"/>
              <a:t> </a:t>
            </a:r>
            <a:r>
              <a:rPr lang="es-MX" sz="2400" i="1" dirty="0" err="1"/>
              <a:t>scripta</a:t>
            </a:r>
            <a:r>
              <a:rPr lang="es-MX" sz="2400" i="1" dirty="0"/>
              <a:t> de ludo </a:t>
            </a:r>
            <a:r>
              <a:rPr lang="es-MX" sz="2400" i="1" dirty="0" err="1"/>
              <a:t>pilæ</a:t>
            </a:r>
            <a:r>
              <a:rPr lang="es-MX" sz="2400" i="1" dirty="0"/>
              <a:t> </a:t>
            </a:r>
            <a:r>
              <a:rPr lang="es-MX" sz="2400" i="1" dirty="0" err="1"/>
              <a:t>reticularis</a:t>
            </a:r>
            <a:r>
              <a:rPr lang="es-MX" sz="2400" dirty="0"/>
              <a:t>. </a:t>
            </a:r>
            <a:r>
              <a:rPr lang="es-MX" sz="2400" dirty="0" err="1"/>
              <a:t>Impensis</a:t>
            </a:r>
            <a:r>
              <a:rPr lang="es-MX" sz="2400" dirty="0"/>
              <a:t> </a:t>
            </a:r>
            <a:r>
              <a:rPr lang="es-MX" sz="2400" dirty="0" err="1"/>
              <a:t>Thurnisiorum</a:t>
            </a:r>
            <a:r>
              <a:rPr lang="es-MX" sz="2400" dirty="0"/>
              <a:t> </a:t>
            </a:r>
            <a:r>
              <a:rPr lang="es-MX" sz="2400" dirty="0" err="1"/>
              <a:t>Fratrum</a:t>
            </a:r>
            <a:r>
              <a:rPr lang="es-MX" sz="2400" dirty="0"/>
              <a:t>.</a:t>
            </a:r>
          </a:p>
          <a:p>
            <a:pPr marL="0" indent="0">
              <a:buNone/>
            </a:pPr>
            <a:r>
              <a:rPr lang="en-US" sz="2400" dirty="0"/>
              <a:t>Brooks, S. P. (2003). Bayesian computation: a statistical revolution. Philosophical Transactions of the Royal Society of London. Series A: Mathematical, Physical and Engineering Sciences, 361(1813), 2681-2697.</a:t>
            </a:r>
          </a:p>
          <a:p>
            <a:pPr marL="0" indent="0">
              <a:buNone/>
            </a:pPr>
            <a:r>
              <a:rPr lang="en-US" sz="2400" dirty="0" err="1"/>
              <a:t>Kruschke</a:t>
            </a:r>
            <a:r>
              <a:rPr lang="en-US" sz="2400" dirty="0"/>
              <a:t>, J. (2014). Doing Bayesian data analysis: A tutorial with R, JAGS, and Stan.</a:t>
            </a:r>
          </a:p>
          <a:p>
            <a:pPr marL="0" indent="0">
              <a:buNone/>
            </a:pPr>
            <a:r>
              <a:rPr lang="en-US" sz="2400" dirty="0" err="1"/>
              <a:t>Neyman</a:t>
            </a:r>
            <a:r>
              <a:rPr lang="en-US" sz="2400" dirty="0"/>
              <a:t>, J. (1992 [1934]). On the two different aspects of the representative method: the method of stratified sampling and the method of purposive selection. </a:t>
            </a:r>
            <a:r>
              <a:rPr lang="en-US" sz="2400" dirty="0" err="1"/>
              <a:t>En</a:t>
            </a:r>
            <a:r>
              <a:rPr lang="en-US" sz="2400" dirty="0"/>
              <a:t> </a:t>
            </a:r>
            <a:r>
              <a:rPr lang="en-US" sz="2400" i="1" dirty="0"/>
              <a:t>Breakthroughs in Statistics </a:t>
            </a:r>
            <a:r>
              <a:rPr lang="en-US" sz="2400" dirty="0"/>
              <a:t>(pp. 123-150). Springer, New York, NY.</a:t>
            </a:r>
          </a:p>
          <a:p>
            <a:pPr marL="0" indent="0">
              <a:buNone/>
            </a:pPr>
            <a:r>
              <a:rPr lang="es-ES" sz="2400" dirty="0"/>
              <a:t>Rincón, L. (2007). </a:t>
            </a:r>
            <a:r>
              <a:rPr lang="es-ES" sz="2400" i="1" dirty="0"/>
              <a:t>Curso intermedio de probabilidad</a:t>
            </a:r>
            <a:r>
              <a:rPr lang="es-ES" sz="2400" dirty="0"/>
              <a:t>. UNAM, Facultad de Ciencias.</a:t>
            </a:r>
          </a:p>
          <a:p>
            <a:pPr marL="0" indent="0">
              <a:buNone/>
            </a:pPr>
            <a:r>
              <a:rPr lang="en-US" sz="2400" dirty="0" err="1"/>
              <a:t>Salsburg</a:t>
            </a:r>
            <a:r>
              <a:rPr lang="en-US" sz="2400" dirty="0"/>
              <a:t>, D. (2001). The lady tasting tea: How statistics revolutionized science in the twentieth century. Macmillan.</a:t>
            </a:r>
          </a:p>
          <a:p>
            <a:pPr marL="0" indent="0">
              <a:buNone/>
            </a:pPr>
            <a:r>
              <a:rPr lang="es-MX" sz="2400" dirty="0" err="1"/>
              <a:t>Rosenkrantz</a:t>
            </a:r>
            <a:r>
              <a:rPr lang="es-MX" sz="2400" dirty="0"/>
              <a:t>, R. D. (1989). </a:t>
            </a:r>
            <a:r>
              <a:rPr lang="es-MX" sz="2400" dirty="0" err="1"/>
              <a:t>Where</a:t>
            </a:r>
            <a:r>
              <a:rPr lang="es-MX" sz="2400" dirty="0"/>
              <a:t> do </a:t>
            </a:r>
            <a:r>
              <a:rPr lang="es-MX" sz="2400" dirty="0" err="1"/>
              <a:t>we</a:t>
            </a:r>
            <a:r>
              <a:rPr lang="es-MX" sz="2400" dirty="0"/>
              <a:t> stand </a:t>
            </a:r>
            <a:r>
              <a:rPr lang="es-MX" sz="2400" dirty="0" err="1"/>
              <a:t>on</a:t>
            </a:r>
            <a:r>
              <a:rPr lang="es-MX" sz="2400" dirty="0"/>
              <a:t> </a:t>
            </a:r>
            <a:r>
              <a:rPr lang="es-MX" sz="2400" dirty="0" err="1"/>
              <a:t>maximum</a:t>
            </a:r>
            <a:r>
              <a:rPr lang="es-MX" sz="2400" dirty="0"/>
              <a:t> </a:t>
            </a:r>
            <a:r>
              <a:rPr lang="es-MX" sz="2400" dirty="0" err="1"/>
              <a:t>entropy</a:t>
            </a:r>
            <a:r>
              <a:rPr lang="es-MX" sz="2400" dirty="0"/>
              <a:t>?(1978). In </a:t>
            </a:r>
            <a:r>
              <a:rPr lang="es-MX" sz="2400" i="1" dirty="0"/>
              <a:t>ET </a:t>
            </a:r>
            <a:r>
              <a:rPr lang="es-MX" sz="2400" i="1" dirty="0" err="1"/>
              <a:t>Jaynes</a:t>
            </a:r>
            <a:r>
              <a:rPr lang="es-MX" sz="2400" i="1" dirty="0"/>
              <a:t>: </a:t>
            </a:r>
            <a:r>
              <a:rPr lang="es-MX" sz="2400" i="1" dirty="0" err="1"/>
              <a:t>Papers</a:t>
            </a:r>
            <a:r>
              <a:rPr lang="es-MX" sz="2400" i="1" dirty="0"/>
              <a:t> </a:t>
            </a:r>
            <a:r>
              <a:rPr lang="es-MX" sz="2400" i="1" dirty="0" err="1"/>
              <a:t>on</a:t>
            </a:r>
            <a:r>
              <a:rPr lang="es-MX" sz="2400" i="1" dirty="0"/>
              <a:t> </a:t>
            </a:r>
            <a:r>
              <a:rPr lang="es-MX" sz="2400" i="1" dirty="0" err="1"/>
              <a:t>probability</a:t>
            </a:r>
            <a:r>
              <a:rPr lang="es-MX" sz="2400" i="1" dirty="0"/>
              <a:t>, </a:t>
            </a:r>
            <a:r>
              <a:rPr lang="es-MX" sz="2400" i="1" dirty="0" err="1"/>
              <a:t>statistics</a:t>
            </a:r>
            <a:r>
              <a:rPr lang="es-MX" sz="2400" i="1" dirty="0"/>
              <a:t> and </a:t>
            </a:r>
            <a:r>
              <a:rPr lang="es-MX" sz="2400" i="1" dirty="0" err="1"/>
              <a:t>statistical</a:t>
            </a:r>
            <a:r>
              <a:rPr lang="es-MX" sz="2400" i="1" dirty="0"/>
              <a:t> </a:t>
            </a:r>
            <a:r>
              <a:rPr lang="es-MX" sz="2400" i="1" dirty="0" err="1"/>
              <a:t>physics</a:t>
            </a:r>
            <a:r>
              <a:rPr lang="es-MX" sz="2400" dirty="0"/>
              <a:t> (pp. 210-314). Springer, </a:t>
            </a:r>
            <a:r>
              <a:rPr lang="es-MX" sz="2400" dirty="0" err="1"/>
              <a:t>Dordrecht</a:t>
            </a:r>
            <a:r>
              <a:rPr lang="es-MX" sz="2400" dirty="0"/>
              <a:t>.</a:t>
            </a:r>
          </a:p>
          <a:p>
            <a:pPr marL="0" indent="0">
              <a:buNone/>
            </a:pPr>
            <a:r>
              <a:rPr lang="en-US" sz="2400" dirty="0"/>
              <a:t>Shafer, G. (1996). The significance of Jacob Bernoulli's Ars </a:t>
            </a:r>
            <a:r>
              <a:rPr lang="en-US" sz="2400" dirty="0" err="1"/>
              <a:t>Conjectandi</a:t>
            </a:r>
            <a:r>
              <a:rPr lang="en-US" sz="2400" dirty="0"/>
              <a:t> for the philosophy of probability today. </a:t>
            </a:r>
            <a:r>
              <a:rPr lang="en-US" sz="2400" i="1" dirty="0"/>
              <a:t>Journal of Econometrics</a:t>
            </a:r>
            <a:r>
              <a:rPr lang="en-US" sz="2400" dirty="0"/>
              <a:t>, </a:t>
            </a:r>
            <a:r>
              <a:rPr lang="en-US" sz="2400" i="1" dirty="0"/>
              <a:t>75</a:t>
            </a:r>
            <a:r>
              <a:rPr lang="en-US" sz="2400" dirty="0"/>
              <a:t>(1), 15-32.</a:t>
            </a:r>
          </a:p>
          <a:p>
            <a:pPr marL="0" indent="0">
              <a:buNone/>
            </a:pPr>
            <a:endParaRPr lang="en-US" sz="2400" dirty="0"/>
          </a:p>
          <a:p>
            <a:pPr marL="0" indent="0">
              <a:buNone/>
            </a:pP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CONTACTO</a:t>
            </a:r>
          </a:p>
        </p:txBody>
      </p:sp>
      <p:sp>
        <p:nvSpPr>
          <p:cNvPr id="3" name="Marcador de texto 2"/>
          <p:cNvSpPr>
            <a:spLocks noGrp="1"/>
          </p:cNvSpPr>
          <p:nvPr>
            <p:ph idx="1"/>
          </p:nvPr>
        </p:nvSpPr>
        <p:spPr/>
        <p:txBody>
          <a:bodyPr>
            <a:noAutofit/>
          </a:bodyPr>
          <a:lstStyle/>
          <a:p>
            <a:pPr marL="0" indent="0">
              <a:buNone/>
            </a:pPr>
            <a:r>
              <a:rPr lang="es-MX" sz="2400" dirty="0"/>
              <a:t>Dr. Héctor Nájera y Dr. Curtis Huffman</a:t>
            </a:r>
            <a:br>
              <a:rPr lang="es-MX" sz="2400" dirty="0"/>
            </a:br>
            <a:r>
              <a:rPr lang="es-MX" sz="2400" dirty="0"/>
              <a:t>Investigadores</a:t>
            </a:r>
            <a:br>
              <a:rPr lang="es-MX" sz="2800" dirty="0"/>
            </a:br>
            <a:endParaRPr lang="es-MX" sz="2400" dirty="0"/>
          </a:p>
          <a:p>
            <a:pPr marL="0" indent="0">
              <a:buNone/>
            </a:pPr>
            <a:r>
              <a:rPr lang="es-MX" sz="2400" dirty="0"/>
              <a:t>Programa Universitario de Estudios del Desarrollo (PUED) </a:t>
            </a:r>
          </a:p>
          <a:p>
            <a:pPr marL="0" indent="0">
              <a:buNone/>
            </a:pPr>
            <a:r>
              <a:rPr lang="es-MX" sz="2400" dirty="0"/>
              <a:t>Universidad Nacional Autónoma de México (UNAM)</a:t>
            </a:r>
          </a:p>
          <a:p>
            <a:pPr marL="0" indent="0">
              <a:buNone/>
            </a:pPr>
            <a:r>
              <a:rPr lang="es-MX" sz="2400" dirty="0"/>
              <a:t>Antigua Unidad de Posgrado (costado sur de la Torre II de Humanidades), planta baja. </a:t>
            </a:r>
          </a:p>
          <a:p>
            <a:pPr marL="0" indent="0">
              <a:buNone/>
            </a:pPr>
            <a:r>
              <a:rPr lang="es-MX" sz="2400" dirty="0"/>
              <a:t>Campus Central, Ciudad Universitaria, Ciudad de México, México. </a:t>
            </a:r>
          </a:p>
          <a:p>
            <a:pPr marL="0" indent="0">
              <a:buNone/>
            </a:pPr>
            <a:r>
              <a:rPr lang="es-MX" sz="2400" dirty="0"/>
              <a:t>Tel. (+52) 55 5623 0222, Ext. 82613 y 82616</a:t>
            </a:r>
            <a:br>
              <a:rPr lang="es-MX" sz="2400" dirty="0"/>
            </a:br>
            <a:endParaRPr lang="es-MX" sz="2400" dirty="0"/>
          </a:p>
          <a:p>
            <a:pPr marL="0" indent="0">
              <a:buNone/>
            </a:pPr>
            <a:r>
              <a:rPr lang="es-MX" sz="2400" dirty="0"/>
              <a:t>Tel. (+52) 55 5622 0889</a:t>
            </a:r>
          </a:p>
          <a:p>
            <a:pPr marL="0" indent="0">
              <a:buNone/>
            </a:pPr>
            <a:r>
              <a:rPr lang="es-MX" sz="2400" dirty="0"/>
              <a:t>Email:  </a:t>
            </a:r>
            <a:r>
              <a:rPr lang="es-MX" sz="2400" dirty="0">
                <a:solidFill>
                  <a:srgbClr val="0000FF"/>
                </a:solidFill>
              </a:rPr>
              <a:t>hecatalan@hotmail.com</a:t>
            </a:r>
            <a:r>
              <a:rPr lang="es-MX" sz="2400" dirty="0"/>
              <a:t>, </a:t>
            </a:r>
            <a:r>
              <a:rPr lang="es-MX" sz="2400" dirty="0">
                <a:hlinkClick r:id="rId2"/>
              </a:rPr>
              <a:t>chuffman@unam.mx</a:t>
            </a:r>
            <a:br>
              <a:rPr lang="es-MX" sz="2400" dirty="0"/>
            </a:br>
            <a:endParaRPr lang="es-MX" sz="2400" dirty="0"/>
          </a:p>
          <a:p>
            <a:pPr marL="0" indent="0">
              <a:buNone/>
            </a:pPr>
            <a:br>
              <a:rPr lang="es-MX" sz="2400" dirty="0"/>
            </a:br>
            <a:endParaRPr lang="es-MX" sz="2400" dirty="0"/>
          </a:p>
        </p:txBody>
      </p:sp>
      <p:pic>
        <p:nvPicPr>
          <p:cNvPr id="5"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779" y="5488831"/>
            <a:ext cx="1463040" cy="12534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onte Puma | Departamento de Bioquímica, Facultad de Medicina, UNAM">
            <a:extLst>
              <a:ext uri="{FF2B5EF4-FFF2-40B4-BE49-F238E27FC236}">
                <a16:creationId xmlns:a16="http://schemas.microsoft.com/office/drawing/2014/main" id="{2CD0B166-5033-4D73-8FA5-8AF92172EA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25" y="1280252"/>
            <a:ext cx="20097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4BFC-7479-41C0-A33C-65211954644F}"/>
              </a:ext>
            </a:extLst>
          </p:cNvPr>
          <p:cNvSpPr>
            <a:spLocks noGrp="1"/>
          </p:cNvSpPr>
          <p:nvPr>
            <p:ph type="title"/>
          </p:nvPr>
        </p:nvSpPr>
        <p:spPr/>
        <p:txBody>
          <a:bodyPr/>
          <a:lstStyle/>
          <a:p>
            <a:r>
              <a:rPr lang="es-MX" dirty="0"/>
              <a:t>Repaso: Cómo aprende un Bayesiano</a:t>
            </a:r>
            <a:endParaRPr lang="en-GB" dirty="0"/>
          </a:p>
        </p:txBody>
      </p:sp>
      <p:sp>
        <p:nvSpPr>
          <p:cNvPr id="6" name="TextBox 5">
            <a:extLst>
              <a:ext uri="{FF2B5EF4-FFF2-40B4-BE49-F238E27FC236}">
                <a16:creationId xmlns:a16="http://schemas.microsoft.com/office/drawing/2014/main" id="{AD2A9DB5-7208-4F1B-988C-59B9DFC8E3A3}"/>
              </a:ext>
            </a:extLst>
          </p:cNvPr>
          <p:cNvSpPr txBox="1"/>
          <p:nvPr/>
        </p:nvSpPr>
        <p:spPr>
          <a:xfrm>
            <a:off x="472735" y="1545943"/>
            <a:ext cx="9825809" cy="1938992"/>
          </a:xfrm>
          <a:prstGeom prst="rect">
            <a:avLst/>
          </a:prstGeom>
          <a:noFill/>
        </p:spPr>
        <p:txBody>
          <a:bodyPr wrap="square">
            <a:spAutoFit/>
          </a:bodyPr>
          <a:lstStyle/>
          <a:p>
            <a:pPr marL="0" indent="0">
              <a:buNone/>
            </a:pPr>
            <a:r>
              <a:rPr lang="en-GB" sz="4000" dirty="0"/>
              <a:t>“The differences of opinions depends, however, upon the manner in which of known data is determined” Laplace</a:t>
            </a:r>
          </a:p>
        </p:txBody>
      </p:sp>
    </p:spTree>
    <p:extLst>
      <p:ext uri="{BB962C8B-B14F-4D97-AF65-F5344CB8AC3E}">
        <p14:creationId xmlns:p14="http://schemas.microsoft.com/office/powerpoint/2010/main" val="24086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BBDE-CB74-43EF-9E85-638F3B086D9C}"/>
              </a:ext>
            </a:extLst>
          </p:cNvPr>
          <p:cNvSpPr>
            <a:spLocks noGrp="1"/>
          </p:cNvSpPr>
          <p:nvPr>
            <p:ph type="title"/>
          </p:nvPr>
        </p:nvSpPr>
        <p:spPr/>
        <p:txBody>
          <a:bodyPr/>
          <a:lstStyle/>
          <a:p>
            <a:r>
              <a:rPr lang="es-MX" dirty="0"/>
              <a:t>HOY: Capítulo 4</a:t>
            </a:r>
            <a:endParaRPr lang="en-GB" dirty="0"/>
          </a:p>
        </p:txBody>
      </p:sp>
      <p:sp>
        <p:nvSpPr>
          <p:cNvPr id="3" name="Content Placeholder 2">
            <a:extLst>
              <a:ext uri="{FF2B5EF4-FFF2-40B4-BE49-F238E27FC236}">
                <a16:creationId xmlns:a16="http://schemas.microsoft.com/office/drawing/2014/main" id="{061F8348-51A2-4E7D-A60E-B412D2C6EFC8}"/>
              </a:ext>
            </a:extLst>
          </p:cNvPr>
          <p:cNvSpPr>
            <a:spLocks noGrp="1"/>
          </p:cNvSpPr>
          <p:nvPr>
            <p:ph idx="1"/>
          </p:nvPr>
        </p:nvSpPr>
        <p:spPr/>
        <p:txBody>
          <a:bodyPr>
            <a:normAutofit/>
          </a:bodyPr>
          <a:lstStyle/>
          <a:p>
            <a:pPr marL="0" indent="0" algn="ctr">
              <a:buNone/>
            </a:pPr>
            <a:endParaRPr lang="es-MX" sz="4000" dirty="0"/>
          </a:p>
          <a:p>
            <a:pPr marL="0" indent="0" algn="ctr">
              <a:buNone/>
            </a:pPr>
            <a:endParaRPr lang="es-MX" sz="4000" dirty="0"/>
          </a:p>
          <a:p>
            <a:pPr marL="0" indent="0" algn="ctr">
              <a:buNone/>
            </a:pPr>
            <a:r>
              <a:rPr lang="es-MX" sz="4000" dirty="0"/>
              <a:t>¿Qué es esa cosa llamada probabilidad? </a:t>
            </a:r>
            <a:endParaRPr lang="en-GB" sz="4000" dirty="0"/>
          </a:p>
        </p:txBody>
      </p:sp>
    </p:spTree>
    <p:extLst>
      <p:ext uri="{BB962C8B-B14F-4D97-AF65-F5344CB8AC3E}">
        <p14:creationId xmlns:p14="http://schemas.microsoft.com/office/powerpoint/2010/main" val="117411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9616-E6BC-4CE5-B433-E272D885CCD1}"/>
              </a:ext>
            </a:extLst>
          </p:cNvPr>
          <p:cNvSpPr>
            <a:spLocks noGrp="1"/>
          </p:cNvSpPr>
          <p:nvPr>
            <p:ph type="title"/>
          </p:nvPr>
        </p:nvSpPr>
        <p:spPr>
          <a:xfrm>
            <a:off x="2831977" y="274640"/>
            <a:ext cx="9144000" cy="391186"/>
          </a:xfrm>
        </p:spPr>
        <p:txBody>
          <a:bodyPr/>
          <a:lstStyle/>
          <a:p>
            <a:r>
              <a:rPr lang="es-MX" dirty="0"/>
              <a:t>La incertidumbre se mide en términos de probabilidad </a:t>
            </a:r>
            <a:endParaRPr lang="en-GB" dirty="0"/>
          </a:p>
        </p:txBody>
      </p:sp>
      <p:sp>
        <p:nvSpPr>
          <p:cNvPr id="3" name="Content Placeholder 2">
            <a:extLst>
              <a:ext uri="{FF2B5EF4-FFF2-40B4-BE49-F238E27FC236}">
                <a16:creationId xmlns:a16="http://schemas.microsoft.com/office/drawing/2014/main" id="{372D88B2-0D22-4F2F-B1FC-13F9537D0590}"/>
              </a:ext>
            </a:extLst>
          </p:cNvPr>
          <p:cNvSpPr>
            <a:spLocks noGrp="1"/>
          </p:cNvSpPr>
          <p:nvPr>
            <p:ph idx="1"/>
          </p:nvPr>
        </p:nvSpPr>
        <p:spPr>
          <a:xfrm>
            <a:off x="609600" y="1238255"/>
            <a:ext cx="7477125" cy="5229220"/>
          </a:xfrm>
        </p:spPr>
        <p:txBody>
          <a:bodyPr>
            <a:noAutofit/>
          </a:bodyPr>
          <a:lstStyle/>
          <a:p>
            <a:r>
              <a:rPr lang="es-MX" dirty="0"/>
              <a:t>Máxima de la estadística: Todos los modelos están mal, pero algunos son más útiles que otros (Box, 1976)</a:t>
            </a:r>
          </a:p>
          <a:p>
            <a:pPr lvl="1"/>
            <a:r>
              <a:rPr lang="en-GB" b="1" dirty="0"/>
              <a:t>2.3  Parsimony</a:t>
            </a:r>
            <a:br>
              <a:rPr lang="en-GB" dirty="0"/>
            </a:br>
            <a:r>
              <a:rPr lang="en-GB" dirty="0"/>
              <a:t>Since all models are wrong the scientist cannot obtain a "correct" one by excessive elaboration (…) Just as the ability to devise simple but evocative models is the signature of the great scientist so </a:t>
            </a:r>
            <a:r>
              <a:rPr lang="en-GB" dirty="0" err="1"/>
              <a:t>overelaboration</a:t>
            </a:r>
            <a:r>
              <a:rPr lang="en-GB" dirty="0"/>
              <a:t> and overparameterization is often the mark of mediocrity. </a:t>
            </a:r>
          </a:p>
          <a:p>
            <a:pPr lvl="1"/>
            <a:r>
              <a:rPr lang="en-GB" b="1" dirty="0"/>
              <a:t>2.4  Worrying Selectively</a:t>
            </a:r>
            <a:br>
              <a:rPr lang="en-GB" dirty="0"/>
            </a:br>
            <a:r>
              <a:rPr lang="en-GB" dirty="0"/>
              <a:t>Since all models are wrong the scientist must be alert to what is importantly wrong. It is inappropriate to be concerned about mice when there are tigers abroad.</a:t>
            </a:r>
            <a:endParaRPr lang="es-MX" dirty="0"/>
          </a:p>
          <a:p>
            <a:endParaRPr lang="es-MX" dirty="0"/>
          </a:p>
        </p:txBody>
      </p:sp>
      <p:pic>
        <p:nvPicPr>
          <p:cNvPr id="5" name="Picture 4" descr="A picture containing text, person, person, indoor&#10;&#10;Description automatically generated">
            <a:extLst>
              <a:ext uri="{FF2B5EF4-FFF2-40B4-BE49-F238E27FC236}">
                <a16:creationId xmlns:a16="http://schemas.microsoft.com/office/drawing/2014/main" id="{7C359520-EF0A-4A10-AD75-EC6C2ED2C23A}"/>
              </a:ext>
            </a:extLst>
          </p:cNvPr>
          <p:cNvPicPr>
            <a:picLocks noChangeAspect="1"/>
          </p:cNvPicPr>
          <p:nvPr/>
        </p:nvPicPr>
        <p:blipFill>
          <a:blip r:embed="rId2"/>
          <a:stretch>
            <a:fillRect/>
          </a:stretch>
        </p:blipFill>
        <p:spPr>
          <a:xfrm>
            <a:off x="8782387" y="1401647"/>
            <a:ext cx="2670241" cy="3760903"/>
          </a:xfrm>
          <a:prstGeom prst="rect">
            <a:avLst/>
          </a:prstGeom>
        </p:spPr>
      </p:pic>
      <p:sp>
        <p:nvSpPr>
          <p:cNvPr id="6" name="TextBox 5">
            <a:extLst>
              <a:ext uri="{FF2B5EF4-FFF2-40B4-BE49-F238E27FC236}">
                <a16:creationId xmlns:a16="http://schemas.microsoft.com/office/drawing/2014/main" id="{00ED5719-04E6-443B-AF9F-DE8F4B203C73}"/>
              </a:ext>
            </a:extLst>
          </p:cNvPr>
          <p:cNvSpPr txBox="1"/>
          <p:nvPr/>
        </p:nvSpPr>
        <p:spPr>
          <a:xfrm>
            <a:off x="8782387" y="5266524"/>
            <a:ext cx="2157273" cy="646331"/>
          </a:xfrm>
          <a:prstGeom prst="rect">
            <a:avLst/>
          </a:prstGeom>
          <a:noFill/>
        </p:spPr>
        <p:txBody>
          <a:bodyPr wrap="square" rtlCol="0">
            <a:spAutoFit/>
          </a:bodyPr>
          <a:lstStyle/>
          <a:p>
            <a:r>
              <a:rPr lang="es-MX" dirty="0"/>
              <a:t>George Box</a:t>
            </a:r>
          </a:p>
          <a:p>
            <a:r>
              <a:rPr lang="es-MX" dirty="0"/>
              <a:t>1919 – 2013</a:t>
            </a:r>
          </a:p>
        </p:txBody>
      </p:sp>
    </p:spTree>
    <p:extLst>
      <p:ext uri="{BB962C8B-B14F-4D97-AF65-F5344CB8AC3E}">
        <p14:creationId xmlns:p14="http://schemas.microsoft.com/office/powerpoint/2010/main" val="33322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852E-5FFD-45B6-A5FA-E32C1EE894DB}"/>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D453A2D-FA74-402A-B4A9-8B7E9DAE474C}"/>
              </a:ext>
            </a:extLst>
          </p:cNvPr>
          <p:cNvSpPr>
            <a:spLocks noGrp="1"/>
          </p:cNvSpPr>
          <p:nvPr>
            <p:ph idx="1"/>
          </p:nvPr>
        </p:nvSpPr>
        <p:spPr>
          <a:xfrm>
            <a:off x="609600" y="1600205"/>
            <a:ext cx="7939596" cy="4525963"/>
          </a:xfrm>
        </p:spPr>
        <p:txBody>
          <a:bodyPr/>
          <a:lstStyle/>
          <a:p>
            <a:r>
              <a:rPr lang="es-MX" dirty="0"/>
              <a:t>La estadística es el arte de modelar la incertidumbre</a:t>
            </a:r>
          </a:p>
          <a:p>
            <a:endParaRPr lang="es-MX" dirty="0"/>
          </a:p>
          <a:p>
            <a:r>
              <a:rPr lang="es-MX" dirty="0"/>
              <a:t>“La incertidumbre se mide en términos de probabilidad” (</a:t>
            </a:r>
            <a:r>
              <a:rPr lang="es-MX" dirty="0" err="1"/>
              <a:t>Kruschke</a:t>
            </a:r>
            <a:r>
              <a:rPr lang="es-MX" dirty="0"/>
              <a:t>, 2015, p.71)</a:t>
            </a:r>
          </a:p>
          <a:p>
            <a:endParaRPr lang="es-MX" dirty="0"/>
          </a:p>
          <a:p>
            <a:r>
              <a:rPr lang="es-MX" dirty="0"/>
              <a:t>Este capítulo nos habla de las ideas básicas de probabilidad. </a:t>
            </a:r>
            <a:endParaRPr lang="en-GB" dirty="0"/>
          </a:p>
          <a:p>
            <a:endParaRPr lang="en-GB" dirty="0"/>
          </a:p>
          <a:p>
            <a:pPr marL="0" indent="0">
              <a:buNone/>
            </a:pPr>
            <a:endParaRPr lang="en-GB" dirty="0"/>
          </a:p>
          <a:p>
            <a:endParaRPr lang="en-GB" dirty="0"/>
          </a:p>
          <a:p>
            <a:r>
              <a:rPr lang="en-GB" dirty="0"/>
              <a:t>“Probability is relative, in part to this ignorance, in part to our knowledge” Laplace</a:t>
            </a:r>
          </a:p>
          <a:p>
            <a:endParaRPr lang="en-GB" dirty="0"/>
          </a:p>
        </p:txBody>
      </p:sp>
      <p:pic>
        <p:nvPicPr>
          <p:cNvPr id="5" name="Picture 4" descr="A picture containing text, person&#10;&#10;Description automatically generated">
            <a:extLst>
              <a:ext uri="{FF2B5EF4-FFF2-40B4-BE49-F238E27FC236}">
                <a16:creationId xmlns:a16="http://schemas.microsoft.com/office/drawing/2014/main" id="{C7E1BFC8-3409-4E84-8A98-C505798FF6AA}"/>
              </a:ext>
            </a:extLst>
          </p:cNvPr>
          <p:cNvPicPr>
            <a:picLocks noChangeAspect="1"/>
          </p:cNvPicPr>
          <p:nvPr/>
        </p:nvPicPr>
        <p:blipFill>
          <a:blip r:embed="rId2"/>
          <a:stretch>
            <a:fillRect/>
          </a:stretch>
        </p:blipFill>
        <p:spPr>
          <a:xfrm>
            <a:off x="9095636" y="1340944"/>
            <a:ext cx="2381250" cy="3057525"/>
          </a:xfrm>
          <a:prstGeom prst="rect">
            <a:avLst/>
          </a:prstGeom>
        </p:spPr>
      </p:pic>
    </p:spTree>
    <p:extLst>
      <p:ext uri="{BB962C8B-B14F-4D97-AF65-F5344CB8AC3E}">
        <p14:creationId xmlns:p14="http://schemas.microsoft.com/office/powerpoint/2010/main" val="167594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970A-745B-40A1-92A0-ABBD742CB8EF}"/>
              </a:ext>
            </a:extLst>
          </p:cNvPr>
          <p:cNvSpPr>
            <a:spLocks noGrp="1"/>
          </p:cNvSpPr>
          <p:nvPr>
            <p:ph type="title"/>
          </p:nvPr>
        </p:nvSpPr>
        <p:spPr/>
        <p:txBody>
          <a:bodyPr/>
          <a:lstStyle/>
          <a:p>
            <a:r>
              <a:rPr lang="es-MX" dirty="0"/>
              <a:t>Capítulo 4</a:t>
            </a:r>
            <a:endParaRPr lang="en-GB" dirty="0"/>
          </a:p>
        </p:txBody>
      </p:sp>
      <p:sp>
        <p:nvSpPr>
          <p:cNvPr id="3" name="Content Placeholder 2">
            <a:extLst>
              <a:ext uri="{FF2B5EF4-FFF2-40B4-BE49-F238E27FC236}">
                <a16:creationId xmlns:a16="http://schemas.microsoft.com/office/drawing/2014/main" id="{795BEB6A-EFE9-4C33-A45E-43C1D17D8937}"/>
              </a:ext>
            </a:extLst>
          </p:cNvPr>
          <p:cNvSpPr>
            <a:spLocks noGrp="1"/>
          </p:cNvSpPr>
          <p:nvPr>
            <p:ph idx="1"/>
          </p:nvPr>
        </p:nvSpPr>
        <p:spPr>
          <a:xfrm>
            <a:off x="609600" y="1600205"/>
            <a:ext cx="5587014" cy="4525963"/>
          </a:xfrm>
        </p:spPr>
        <p:txBody>
          <a:bodyPr>
            <a:normAutofit/>
          </a:bodyPr>
          <a:lstStyle/>
          <a:p>
            <a:pPr marL="0" indent="0">
              <a:buNone/>
            </a:pPr>
            <a:r>
              <a:rPr lang="es-MX" sz="2400" dirty="0"/>
              <a:t>Cuatro aspectos: </a:t>
            </a:r>
          </a:p>
          <a:p>
            <a:endParaRPr lang="es-MX" sz="2400" dirty="0"/>
          </a:p>
          <a:p>
            <a:r>
              <a:rPr lang="es-MX" sz="2400" dirty="0"/>
              <a:t>El set de todas las posibilidades</a:t>
            </a:r>
          </a:p>
          <a:p>
            <a:endParaRPr lang="es-MX" sz="2400" dirty="0"/>
          </a:p>
          <a:p>
            <a:r>
              <a:rPr lang="es-MX" sz="2400" dirty="0"/>
              <a:t>La probabilidad dentro y fuera de tu cabeza</a:t>
            </a:r>
          </a:p>
          <a:p>
            <a:endParaRPr lang="es-MX" sz="2400" dirty="0"/>
          </a:p>
          <a:p>
            <a:r>
              <a:rPr lang="es-MX" sz="2400" dirty="0"/>
              <a:t>Distribuciones de probabilidad </a:t>
            </a:r>
          </a:p>
          <a:p>
            <a:endParaRPr lang="es-MX" sz="2400" dirty="0"/>
          </a:p>
          <a:p>
            <a:r>
              <a:rPr lang="es-MX" sz="2400" dirty="0"/>
              <a:t>Distribuciones conjuntas</a:t>
            </a:r>
            <a:endParaRPr lang="en-GB" sz="2400" dirty="0"/>
          </a:p>
        </p:txBody>
      </p:sp>
      <p:pic>
        <p:nvPicPr>
          <p:cNvPr id="5" name="Picture 4" descr="Diagram&#10;&#10;Description automatically generated">
            <a:extLst>
              <a:ext uri="{FF2B5EF4-FFF2-40B4-BE49-F238E27FC236}">
                <a16:creationId xmlns:a16="http://schemas.microsoft.com/office/drawing/2014/main" id="{8FB442F3-3EC5-4AD4-9539-F237B922E820}"/>
              </a:ext>
            </a:extLst>
          </p:cNvPr>
          <p:cNvPicPr>
            <a:picLocks noChangeAspect="1"/>
          </p:cNvPicPr>
          <p:nvPr/>
        </p:nvPicPr>
        <p:blipFill>
          <a:blip r:embed="rId2"/>
          <a:stretch>
            <a:fillRect/>
          </a:stretch>
        </p:blipFill>
        <p:spPr>
          <a:xfrm>
            <a:off x="7439487" y="1600205"/>
            <a:ext cx="4509856" cy="4397908"/>
          </a:xfrm>
          <a:prstGeom prst="rect">
            <a:avLst/>
          </a:prstGeom>
        </p:spPr>
      </p:pic>
      <p:sp>
        <p:nvSpPr>
          <p:cNvPr id="6" name="TextBox 5">
            <a:extLst>
              <a:ext uri="{FF2B5EF4-FFF2-40B4-BE49-F238E27FC236}">
                <a16:creationId xmlns:a16="http://schemas.microsoft.com/office/drawing/2014/main" id="{AD7EA895-6891-4566-904B-56904288D7C8}"/>
              </a:ext>
            </a:extLst>
          </p:cNvPr>
          <p:cNvSpPr txBox="1"/>
          <p:nvPr/>
        </p:nvSpPr>
        <p:spPr>
          <a:xfrm>
            <a:off x="6001305" y="2867487"/>
            <a:ext cx="816745" cy="1446550"/>
          </a:xfrm>
          <a:prstGeom prst="rect">
            <a:avLst/>
          </a:prstGeom>
          <a:noFill/>
        </p:spPr>
        <p:txBody>
          <a:bodyPr wrap="square" rtlCol="0">
            <a:spAutoFit/>
          </a:bodyPr>
          <a:lstStyle/>
          <a:p>
            <a:r>
              <a:rPr lang="es-MX" sz="8800" dirty="0">
                <a:solidFill>
                  <a:srgbClr val="FF0000"/>
                </a:solidFill>
              </a:rPr>
              <a:t>?</a:t>
            </a:r>
            <a:endParaRPr lang="en-GB" sz="8800" dirty="0">
              <a:solidFill>
                <a:srgbClr val="FF0000"/>
              </a:solidFill>
            </a:endParaRPr>
          </a:p>
        </p:txBody>
      </p:sp>
    </p:spTree>
    <p:extLst>
      <p:ext uri="{BB962C8B-B14F-4D97-AF65-F5344CB8AC3E}">
        <p14:creationId xmlns:p14="http://schemas.microsoft.com/office/powerpoint/2010/main" val="429349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1D5E-6D72-4506-A742-F240BFEA60AB}"/>
              </a:ext>
            </a:extLst>
          </p:cNvPr>
          <p:cNvSpPr>
            <a:spLocks noGrp="1"/>
          </p:cNvSpPr>
          <p:nvPr>
            <p:ph type="title"/>
          </p:nvPr>
        </p:nvSpPr>
        <p:spPr/>
        <p:txBody>
          <a:bodyPr/>
          <a:lstStyle/>
          <a:p>
            <a:r>
              <a:rPr lang="es-MX" dirty="0"/>
              <a:t>El set de todas las posibilidades: Nociones</a:t>
            </a:r>
            <a:endParaRPr lang="en-GB" dirty="0"/>
          </a:p>
        </p:txBody>
      </p:sp>
      <p:sp>
        <p:nvSpPr>
          <p:cNvPr id="3" name="Content Placeholder 2">
            <a:extLst>
              <a:ext uri="{FF2B5EF4-FFF2-40B4-BE49-F238E27FC236}">
                <a16:creationId xmlns:a16="http://schemas.microsoft.com/office/drawing/2014/main" id="{65FAC7BB-52AD-4F4D-A409-99E9CFD44374}"/>
              </a:ext>
            </a:extLst>
          </p:cNvPr>
          <p:cNvSpPr>
            <a:spLocks noGrp="1"/>
          </p:cNvSpPr>
          <p:nvPr>
            <p:ph idx="1"/>
          </p:nvPr>
        </p:nvSpPr>
        <p:spPr>
          <a:xfrm>
            <a:off x="609600" y="1600205"/>
            <a:ext cx="6270594" cy="4525963"/>
          </a:xfrm>
        </p:spPr>
        <p:txBody>
          <a:bodyPr>
            <a:noAutofit/>
          </a:bodyPr>
          <a:lstStyle/>
          <a:p>
            <a:r>
              <a:rPr lang="es-MX" sz="2000" dirty="0"/>
              <a:t>Siempre que nos preguntamos qué tan probable es un evento, lo que tenemos en mente son todos los posibles resultados </a:t>
            </a:r>
          </a:p>
          <a:p>
            <a:pPr marL="0" indent="0">
              <a:buNone/>
            </a:pPr>
            <a:endParaRPr lang="es-MX" sz="2000" dirty="0"/>
          </a:p>
          <a:p>
            <a:r>
              <a:rPr lang="es-MX" sz="2000" dirty="0"/>
              <a:t>Esos posibles resultados es el </a:t>
            </a:r>
            <a:r>
              <a:rPr lang="es-MX" sz="2000" dirty="0">
                <a:solidFill>
                  <a:srgbClr val="FF0000"/>
                </a:solidFill>
              </a:rPr>
              <a:t>espacio de muestreo </a:t>
            </a:r>
          </a:p>
          <a:p>
            <a:pPr marL="0" indent="0">
              <a:buNone/>
            </a:pPr>
            <a:endParaRPr lang="es-MX" sz="2000" dirty="0">
              <a:solidFill>
                <a:srgbClr val="FF0000"/>
              </a:solidFill>
            </a:endParaRPr>
          </a:p>
          <a:p>
            <a:r>
              <a:rPr lang="es-MX" sz="2000" dirty="0">
                <a:solidFill>
                  <a:schemeClr val="tx1">
                    <a:lumMod val="95000"/>
                    <a:lumOff val="5000"/>
                  </a:schemeClr>
                </a:solidFill>
                <a:latin typeface="Times New Roman" panose="02020603050405020304" pitchFamily="18" charset="0"/>
                <a:cs typeface="Times New Roman" panose="02020603050405020304" pitchFamily="18" charset="0"/>
              </a:rPr>
              <a:t>La creencia de Ibargüengoitia de que llueva en un día en Agosto </a:t>
            </a:r>
            <a:r>
              <a:rPr lang="es-MX" sz="2000" dirty="0">
                <a:solidFill>
                  <a:schemeClr val="accent3">
                    <a:lumMod val="75000"/>
                  </a:schemeClr>
                </a:solidFill>
                <a:latin typeface="Times New Roman" panose="02020603050405020304" pitchFamily="18" charset="0"/>
                <a:cs typeface="Times New Roman" panose="02020603050405020304" pitchFamily="18" charset="0"/>
              </a:rPr>
              <a:t>p(</a:t>
            </a:r>
            <a:r>
              <a:rPr lang="el-GR" sz="2000" dirty="0">
                <a:solidFill>
                  <a:schemeClr val="accent3">
                    <a:lumMod val="75000"/>
                  </a:schemeClr>
                </a:solidFill>
                <a:latin typeface="Times New Roman" panose="02020603050405020304" pitchFamily="18" charset="0"/>
                <a:cs typeface="Times New Roman" panose="02020603050405020304" pitchFamily="18" charset="0"/>
              </a:rPr>
              <a:t>θ</a:t>
            </a:r>
            <a:r>
              <a:rPr lang="es-MX" sz="2000" dirty="0">
                <a:solidFill>
                  <a:schemeClr val="accent3">
                    <a:lumMod val="75000"/>
                  </a:schemeClr>
                </a:solidFill>
                <a:latin typeface="Times New Roman" panose="02020603050405020304" pitchFamily="18" charset="0"/>
                <a:cs typeface="Times New Roman" panose="02020603050405020304" pitchFamily="18" charset="0"/>
              </a:rPr>
              <a:t>)=.95 (prior)</a:t>
            </a:r>
          </a:p>
          <a:p>
            <a:pPr marL="0" indent="0">
              <a:buNone/>
            </a:pPr>
            <a:endParaRPr lang="es-MX" sz="2000" dirty="0">
              <a:solidFill>
                <a:srgbClr val="FF0000"/>
              </a:solidFill>
            </a:endParaRPr>
          </a:p>
          <a:p>
            <a:r>
              <a:rPr lang="es-MX" sz="2000" dirty="0">
                <a:solidFill>
                  <a:schemeClr val="tx1">
                    <a:lumMod val="95000"/>
                    <a:lumOff val="5000"/>
                  </a:schemeClr>
                </a:solidFill>
              </a:rPr>
              <a:t>La probabilidad de lluvia en un día de </a:t>
            </a:r>
            <a:r>
              <a:rPr lang="es-MX" sz="2000" dirty="0">
                <a:solidFill>
                  <a:schemeClr val="accent6">
                    <a:lumMod val="75000"/>
                  </a:schemeClr>
                </a:solidFill>
              </a:rPr>
              <a:t>Agosto </a:t>
            </a:r>
            <a:r>
              <a:rPr lang="el-GR" sz="2000" dirty="0">
                <a:solidFill>
                  <a:schemeClr val="accent6">
                    <a:lumMod val="75000"/>
                  </a:schemeClr>
                </a:solidFill>
                <a:latin typeface="Times New Roman" panose="02020603050405020304" pitchFamily="18" charset="0"/>
                <a:cs typeface="Times New Roman" panose="02020603050405020304" pitchFamily="18" charset="0"/>
              </a:rPr>
              <a:t>θ</a:t>
            </a:r>
            <a:r>
              <a:rPr lang="es-MX" sz="2000" dirty="0">
                <a:solidFill>
                  <a:schemeClr val="accent6">
                    <a:lumMod val="75000"/>
                  </a:schemeClr>
                </a:solidFill>
                <a:latin typeface="Times New Roman" panose="02020603050405020304" pitchFamily="18" charset="0"/>
                <a:cs typeface="Times New Roman" panose="02020603050405020304" pitchFamily="18" charset="0"/>
              </a:rPr>
              <a:t>=.7 (Observación)</a:t>
            </a:r>
          </a:p>
          <a:p>
            <a:endParaRPr lang="es-MX" sz="2000" dirty="0">
              <a:solidFill>
                <a:schemeClr val="accent3">
                  <a:lumMod val="75000"/>
                </a:schemeClr>
              </a:solidFill>
              <a:latin typeface="Times New Roman" panose="02020603050405020304" pitchFamily="18" charset="0"/>
              <a:cs typeface="Times New Roman" panose="02020603050405020304" pitchFamily="18" charset="0"/>
            </a:endParaRPr>
          </a:p>
          <a:p>
            <a:r>
              <a:rPr lang="es-MX" sz="2000" dirty="0">
                <a:solidFill>
                  <a:schemeClr val="tx1"/>
                </a:solidFill>
                <a:latin typeface="Times New Roman" panose="02020603050405020304" pitchFamily="18" charset="0"/>
                <a:cs typeface="Times New Roman" panose="02020603050405020304" pitchFamily="18" charset="0"/>
              </a:rPr>
              <a:t>Ambos tienen </a:t>
            </a:r>
            <a:r>
              <a:rPr lang="es-MX" sz="2000" dirty="0">
                <a:solidFill>
                  <a:srgbClr val="FF0000"/>
                </a:solidFill>
                <a:latin typeface="Times New Roman" panose="02020603050405020304" pitchFamily="18" charset="0"/>
                <a:cs typeface="Times New Roman" panose="02020603050405020304" pitchFamily="18" charset="0"/>
              </a:rPr>
              <a:t>espacio de muestreo</a:t>
            </a:r>
            <a:r>
              <a:rPr lang="es-MX" sz="2000" dirty="0">
                <a:solidFill>
                  <a:schemeClr val="tx1"/>
                </a:solidFill>
                <a:latin typeface="Times New Roman" panose="02020603050405020304" pitchFamily="18" charset="0"/>
                <a:cs typeface="Times New Roman" panose="02020603050405020304" pitchFamily="18" charset="0"/>
              </a:rPr>
              <a:t>!</a:t>
            </a:r>
            <a:endParaRPr lang="en-GB" sz="2000" dirty="0">
              <a:solidFill>
                <a:schemeClr val="tx1"/>
              </a:solidFill>
            </a:endParaRPr>
          </a:p>
        </p:txBody>
      </p:sp>
      <p:pic>
        <p:nvPicPr>
          <p:cNvPr id="5" name="Picture 4" descr="A picture containing nature, night sky&#10;&#10;Description automatically generated">
            <a:extLst>
              <a:ext uri="{FF2B5EF4-FFF2-40B4-BE49-F238E27FC236}">
                <a16:creationId xmlns:a16="http://schemas.microsoft.com/office/drawing/2014/main" id="{860FDF1C-B1C3-40A8-8AF6-152241E92790}"/>
              </a:ext>
            </a:extLst>
          </p:cNvPr>
          <p:cNvPicPr>
            <a:picLocks noChangeAspect="1"/>
          </p:cNvPicPr>
          <p:nvPr/>
        </p:nvPicPr>
        <p:blipFill>
          <a:blip r:embed="rId2"/>
          <a:stretch>
            <a:fillRect/>
          </a:stretch>
        </p:blipFill>
        <p:spPr>
          <a:xfrm>
            <a:off x="7673229" y="2332123"/>
            <a:ext cx="3909171" cy="2193754"/>
          </a:xfrm>
          <a:prstGeom prst="rect">
            <a:avLst/>
          </a:prstGeom>
        </p:spPr>
      </p:pic>
    </p:spTree>
    <p:extLst>
      <p:ext uri="{BB962C8B-B14F-4D97-AF65-F5344CB8AC3E}">
        <p14:creationId xmlns:p14="http://schemas.microsoft.com/office/powerpoint/2010/main" val="226978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io">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ción1" id="{DAFF0ADD-4D83-4FFD-8BC0-5A8C07C2B4E9}" vid="{BC99898B-6D03-40C4-A2EE-8A04A8ADA6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CC7B1C2F624C9E5F9B5AE18BA1FF" ma:contentTypeVersion="2" ma:contentTypeDescription="Create a new document." ma:contentTypeScope="" ma:versionID="469286564b91ff9eb5803cff46bc1ddf">
  <xsd:schema xmlns:xsd="http://www.w3.org/2001/XMLSchema" xmlns:xs="http://www.w3.org/2001/XMLSchema" xmlns:p="http://schemas.microsoft.com/office/2006/metadata/properties" xmlns:ns3="a5bc627e-a0d3-4867-b635-61c811966535" targetNamespace="http://schemas.microsoft.com/office/2006/metadata/properties" ma:root="true" ma:fieldsID="5a0392b46689dbbb5d756464aab013e3" ns3:_="">
    <xsd:import namespace="a5bc627e-a0d3-4867-b635-61c81196653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bc627e-a0d3-4867-b635-61c8119665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2E1B4F-7AD6-4C96-AFA8-18682B191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bc627e-a0d3-4867-b635-61c8119665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AD07FF-F0B1-4488-8FD2-9391F8E588E8}">
  <ds:schemaRefs>
    <ds:schemaRef ds:uri="http://schemas.microsoft.com/sharepoint/v3/contenttype/forms"/>
  </ds:schemaRefs>
</ds:datastoreItem>
</file>

<file path=customXml/itemProps3.xml><?xml version="1.0" encoding="utf-8"?>
<ds:datastoreItem xmlns:ds="http://schemas.openxmlformats.org/officeDocument/2006/customXml" ds:itemID="{C3D70FB8-F36C-4FAE-92CC-BF068D6D60F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a5bc627e-a0d3-4867-b635-61c81196653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1662</TotalTime>
  <Words>2161</Words>
  <Application>Microsoft Office PowerPoint</Application>
  <PresentationFormat>Widescreen</PresentationFormat>
  <Paragraphs>205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Cambria Math</vt:lpstr>
      <vt:lpstr>Corbel</vt:lpstr>
      <vt:lpstr>Gill Sans MT</vt:lpstr>
      <vt:lpstr>Times New Roman</vt:lpstr>
      <vt:lpstr>Tema de Office</vt:lpstr>
      <vt:lpstr>¿Qué es esa cosa llamada probabilidad? (en la vida real / investigación empírica)</vt:lpstr>
      <vt:lpstr>De la sesión anterior</vt:lpstr>
      <vt:lpstr>Repaso: Cómo aprende un Bayesiano</vt:lpstr>
      <vt:lpstr>Repaso: Cómo aprende un Bayesiano</vt:lpstr>
      <vt:lpstr>HOY: Capítulo 4</vt:lpstr>
      <vt:lpstr>La incertidumbre se mide en términos de probabilidad </vt:lpstr>
      <vt:lpstr>PowerPoint Presentation</vt:lpstr>
      <vt:lpstr>Capítulo 4</vt:lpstr>
      <vt:lpstr>El set de todas las posibilidades: Nociones</vt:lpstr>
      <vt:lpstr>Probabilidad: ¿en el mundo allá afuera?</vt:lpstr>
      <vt:lpstr>Probabilidad: ¿en el mundo allá afuera?</vt:lpstr>
      <vt:lpstr>¿El conjunto de todos los eventos posibles?</vt:lpstr>
      <vt:lpstr>Probabilidad: ¿en el mundo allá afuera?</vt:lpstr>
      <vt:lpstr>Probabilidad: ¿en el mundo allá afuera?</vt:lpstr>
      <vt:lpstr>Probabilidad: ¿en el mundo allá afuera?</vt:lpstr>
      <vt:lpstr>Strong repeated sampling principle</vt:lpstr>
      <vt:lpstr>¿Dentro o fuera de nuestra cabeza?</vt:lpstr>
      <vt:lpstr>¿Dentro o fuera de nuestra cabeza?</vt:lpstr>
      <vt:lpstr>¿Probabilidad en la vida real?</vt:lpstr>
      <vt:lpstr>¿Probabilidad en la vida real?</vt:lpstr>
      <vt:lpstr>Describiendo nuestras creencias</vt:lpstr>
      <vt:lpstr>Distribuciones de probabilidad </vt:lpstr>
      <vt:lpstr>Distribuciones discretas: Masas</vt:lpstr>
      <vt:lpstr>Distribuciones discretas: Masas y densidades</vt:lpstr>
      <vt:lpstr>Distribuciones continuas (espacios pequeños)</vt:lpstr>
      <vt:lpstr>Propiedades</vt:lpstr>
      <vt:lpstr>Intervalo más alto de densidad</vt:lpstr>
      <vt:lpstr>OK! Pero…</vt:lpstr>
      <vt:lpstr>Probabilidad condicional</vt:lpstr>
      <vt:lpstr>Probabilidad condicional</vt:lpstr>
      <vt:lpstr>Probabilidad condicional</vt:lpstr>
      <vt:lpstr>Independencia</vt:lpstr>
      <vt:lpstr>Independencia</vt:lpstr>
      <vt:lpstr>El reto es…</vt:lpstr>
      <vt:lpstr>Siguiente clase</vt:lpstr>
      <vt:lpstr>Referencias</vt:lpstr>
      <vt:lpstr>CONTACTO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Curtis Huffman</dc:creator>
  <cp:lastModifiedBy>Hector Najera</cp:lastModifiedBy>
  <cp:revision>147</cp:revision>
  <dcterms:created xsi:type="dcterms:W3CDTF">2018-06-05T23:08:33Z</dcterms:created>
  <dcterms:modified xsi:type="dcterms:W3CDTF">2021-03-04T15:19:22Z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0x010100F502CC7B1C2F624C9E5F9B5AE18BA1FF</vt:lpwstr>
  </property>
</Properties>
</file>