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 snapToGrid="0">
      <p:cViewPr varScale="1">
        <p:scale>
          <a:sx n="63" d="100"/>
          <a:sy n="63" d="100"/>
        </p:scale>
        <p:origin x="-2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8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16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9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0630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219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8014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771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614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856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997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72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29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93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89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11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23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82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C7DF-E9B8-441A-92BD-9CB26EB86327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F3E817-AA64-41F6-A874-4AFB9D995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27.0.0.1:5000/start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3200" dirty="0">
                <a:solidFill>
                  <a:schemeClr val="accent6">
                    <a:lumMod val="75000"/>
                  </a:schemeClr>
                </a:solidFill>
              </a:rPr>
            </a:b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Слушатель: Алексеева Анна Александровна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9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5 Этап.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Оценка качества моделей для задачи регрессии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416420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Средняя абсолютная ошибка:</a:t>
            </a:r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Коэффициент детерминации: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85569" y="3303373"/>
            <a:ext cx="3990975" cy="1935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Прямоугольник 10"/>
              <p:cNvSpPr/>
              <p:nvPr/>
            </p:nvSpPr>
            <p:spPr>
              <a:xfrm>
                <a:off x="916831" y="3313507"/>
                <a:ext cx="2367635" cy="65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31" y="3313507"/>
                <a:ext cx="2367635" cy="6556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2" descr="{\displaystyle R^{2}=1-{\frac {D[y|x]}{D[y]}}=1-{\frac {\sigma ^{2}}{\sigma _{y}^{2}}},}"/>
          <p:cNvSpPr>
            <a:spLocks noChangeAspect="1" noChangeArrowheads="1"/>
          </p:cNvSpPr>
          <p:nvPr/>
        </p:nvSpPr>
        <p:spPr bwMode="auto">
          <a:xfrm>
            <a:off x="916831" y="3932102"/>
            <a:ext cx="2691835" cy="20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35" y="4697331"/>
            <a:ext cx="2181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6.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Решение задачи по разработке рекомендательной модели с использованием нейронных сетей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Многослойный персептрон:</a:t>
            </a:r>
          </a:p>
          <a:p>
            <a:endParaRPr lang="ru-RU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build_and_compile_model</a:t>
            </a:r>
            <a:r>
              <a:rPr lang="en-US" dirty="0"/>
              <a:t>(norm):</a:t>
            </a:r>
          </a:p>
          <a:p>
            <a:r>
              <a:rPr lang="en-US" dirty="0"/>
              <a:t>    model = </a:t>
            </a:r>
            <a:r>
              <a:rPr lang="en-US" dirty="0" err="1"/>
              <a:t>keras.Sequential</a:t>
            </a:r>
            <a:r>
              <a:rPr lang="en-US" dirty="0"/>
              <a:t>([</a:t>
            </a:r>
          </a:p>
          <a:p>
            <a:r>
              <a:rPr lang="en-US" dirty="0"/>
              <a:t>      norm,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(256,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(256, activation='</a:t>
            </a:r>
            <a:r>
              <a:rPr lang="en-US" dirty="0" err="1"/>
              <a:t>relu</a:t>
            </a:r>
            <a:r>
              <a:rPr lang="en-US" dirty="0"/>
              <a:t>'), 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(64, activation='linear'), </a:t>
            </a:r>
          </a:p>
          <a:p>
            <a:r>
              <a:rPr lang="en-US" dirty="0"/>
              <a:t>      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r>
              <a:rPr lang="en-US" dirty="0"/>
              <a:t>    ])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</a:t>
            </a:r>
          </a:p>
          <a:p>
            <a:r>
              <a:rPr lang="en-US" dirty="0"/>
              <a:t>                optimizer=</a:t>
            </a:r>
            <a:r>
              <a:rPr lang="en-US" dirty="0" err="1"/>
              <a:t>tf.keras.optimizers.Adam</a:t>
            </a:r>
            <a:r>
              <a:rPr lang="en-US" dirty="0"/>
              <a:t>(0.0001))</a:t>
            </a:r>
          </a:p>
          <a:p>
            <a:r>
              <a:rPr lang="en-US" dirty="0"/>
              <a:t>    return model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</a:p>
          <a:p>
            <a:r>
              <a:rPr lang="ru-RU" dirty="0" smtClean="0"/>
              <a:t>- количество скрытых слоев</a:t>
            </a:r>
          </a:p>
          <a:p>
            <a:r>
              <a:rPr lang="ru-RU" dirty="0" smtClean="0"/>
              <a:t>- количество нейронов на слое</a:t>
            </a:r>
          </a:p>
          <a:p>
            <a:r>
              <a:rPr lang="ru-RU" dirty="0" smtClean="0"/>
              <a:t>- активационная функция</a:t>
            </a:r>
          </a:p>
          <a:p>
            <a:r>
              <a:rPr lang="ru-RU" dirty="0" smtClean="0"/>
              <a:t>- количество нейронов на выходном слое</a:t>
            </a:r>
          </a:p>
          <a:p>
            <a:r>
              <a:rPr lang="ru-RU" dirty="0" smtClean="0"/>
              <a:t>- оптимизатор</a:t>
            </a:r>
          </a:p>
          <a:p>
            <a:r>
              <a:rPr lang="ru-RU" dirty="0" smtClean="0"/>
              <a:t>- метрика оценки качества</a:t>
            </a:r>
          </a:p>
          <a:p>
            <a:r>
              <a:rPr lang="ru-RU" dirty="0" smtClean="0"/>
              <a:t>Так же задается количество эпох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70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7.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Оценка качества модели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обучения модели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ошибки 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 – y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17378" y="2736850"/>
            <a:ext cx="4127357" cy="330517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9312" y="3113087"/>
            <a:ext cx="3838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3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8.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Разработка приложения для рекомендательной системы. Интерпретатор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 Flask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127.0.0.1:5000/start1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3248" y="2160588"/>
            <a:ext cx="37722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9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 9.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Создание </a:t>
            </a:r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Выгрузка через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9558" y="1606378"/>
            <a:ext cx="4391812" cy="479442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GitLab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873578" y="1606379"/>
            <a:ext cx="4909752" cy="4621426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на рабочем компьютере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2036290"/>
            <a:ext cx="4209535" cy="35519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5" y="2102857"/>
            <a:ext cx="4588476" cy="39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02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609599"/>
            <a:ext cx="8596313" cy="402006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1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2722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Постановка задачи: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6865"/>
            <a:ext cx="8596668" cy="4764497"/>
          </a:xfrm>
        </p:spPr>
        <p:txBody>
          <a:bodyPr/>
          <a:lstStyle/>
          <a:p>
            <a:r>
              <a:rPr lang="ru-RU" b="1" u="sng" dirty="0" smtClean="0"/>
              <a:t>Цель решения задачи</a:t>
            </a:r>
            <a:r>
              <a:rPr lang="ru-RU" dirty="0" smtClean="0"/>
              <a:t>: прогнозировать характеристики композиционного материала на основе имеющихся данных.</a:t>
            </a:r>
          </a:p>
          <a:p>
            <a:r>
              <a:rPr lang="ru-RU" b="1" u="sng" dirty="0" smtClean="0"/>
              <a:t>Входные данные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- общее описание свойств композиционного материала</a:t>
            </a:r>
          </a:p>
          <a:p>
            <a:r>
              <a:rPr lang="ru-RU" dirty="0"/>
              <a:t>-</a:t>
            </a:r>
            <a:r>
              <a:rPr lang="ru-RU" dirty="0" smtClean="0"/>
              <a:t> два </a:t>
            </a:r>
            <a:r>
              <a:rPr lang="ru-RU" dirty="0" err="1" smtClean="0"/>
              <a:t>датасета</a:t>
            </a:r>
            <a:r>
              <a:rPr lang="ru-RU" dirty="0" smtClean="0"/>
              <a:t>, которые содержат данные о количественных характеристиках различных свойств и составляющих композитного материала. Всего 13 характеристик.</a:t>
            </a:r>
          </a:p>
          <a:p>
            <a:r>
              <a:rPr lang="ru-RU" dirty="0" smtClean="0"/>
              <a:t>- постановка задач для решения с помощью методов машинного обучения: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ru-RU" dirty="0" smtClean="0"/>
              <a:t>       решение задачи регрессии для прогнозирования двух из 13 представленных характеристик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dirty="0" smtClean="0"/>
              <a:t>      разработка рекомендательной системы (задача регрессии) для прогнозирования показателя  «Соотношение матрица-наполнитель»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611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 Этап. 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Изучение и описание </a:t>
            </a:r>
            <a:r>
              <a:rPr lang="ru-RU" sz="2700" dirty="0" err="1" smtClean="0">
                <a:solidFill>
                  <a:schemeClr val="accent2">
                    <a:lumMod val="75000"/>
                  </a:schemeClr>
                </a:solidFill>
              </a:rPr>
              <a:t>датасета</a:t>
            </a:r>
            <a:r>
              <a:rPr lang="ru-RU" sz="2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367481"/>
            <a:ext cx="4184035" cy="4673880"/>
          </a:xfrm>
        </p:spPr>
        <p:txBody>
          <a:bodyPr>
            <a:normAutofit fontScale="77500" lnSpcReduction="20000"/>
          </a:bodyPr>
          <a:lstStyle/>
          <a:p>
            <a:r>
              <a:rPr lang="ru-RU" sz="2100" b="1" dirty="0" smtClean="0"/>
              <a:t>Входные </a:t>
            </a:r>
            <a:r>
              <a:rPr lang="ru-RU" sz="2100" b="1" dirty="0"/>
              <a:t>переменные:</a:t>
            </a:r>
            <a:endParaRPr lang="ru-RU" sz="2100" dirty="0"/>
          </a:p>
          <a:p>
            <a:pPr lvl="0" fontAlgn="base">
              <a:lnSpc>
                <a:spcPct val="120000"/>
              </a:lnSpc>
            </a:pPr>
            <a:r>
              <a:rPr lang="ru-RU" sz="1600" dirty="0" smtClean="0"/>
              <a:t>Соотношение </a:t>
            </a:r>
            <a:r>
              <a:rPr lang="ru-RU" sz="1600" dirty="0"/>
              <a:t>матрица-наполнитель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Плотность, кг/м3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Количество отвердителя, м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Содержание эпоксидных групп,%_2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Температура вспышки, С_2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Поверхностная плотность, г/м2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Модуль упругости при растяжении, Гпа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Прочность при растяжении, Мпа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Потребление смолы, г/м2  </a:t>
            </a:r>
            <a:endParaRPr lang="ru-RU" sz="1600" dirty="0" smtClean="0"/>
          </a:p>
          <a:p>
            <a:pPr lvl="0">
              <a:lnSpc>
                <a:spcPct val="120000"/>
              </a:lnSpc>
            </a:pPr>
            <a:r>
              <a:rPr lang="ru-RU" sz="1600" dirty="0" smtClean="0"/>
              <a:t> </a:t>
            </a:r>
            <a:r>
              <a:rPr lang="ru-RU" sz="1600" dirty="0"/>
              <a:t>Угол нашивки, град</a:t>
            </a:r>
          </a:p>
          <a:p>
            <a:pPr lvl="0">
              <a:lnSpc>
                <a:spcPct val="120000"/>
              </a:lnSpc>
            </a:pPr>
            <a:r>
              <a:rPr lang="ru-RU" sz="1600" dirty="0"/>
              <a:t>Шаг нашивки</a:t>
            </a:r>
          </a:p>
          <a:p>
            <a:pPr lvl="0" fontAlgn="base">
              <a:lnSpc>
                <a:spcPct val="120000"/>
              </a:lnSpc>
            </a:pPr>
            <a:r>
              <a:rPr lang="ru-RU" sz="1600" dirty="0"/>
              <a:t>Плотность</a:t>
            </a:r>
          </a:p>
          <a:p>
            <a:pPr lvl="0" fontAlgn="base">
              <a:lnSpc>
                <a:spcPct val="120000"/>
              </a:lnSpc>
            </a:pP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1210963"/>
            <a:ext cx="4184034" cy="48304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Выходные переменные (исключаются в момент решения задачи из входных):</a:t>
            </a:r>
          </a:p>
          <a:p>
            <a:r>
              <a:rPr lang="ru-RU" b="1" dirty="0" smtClean="0"/>
              <a:t>Задача регрессии 1:</a:t>
            </a:r>
          </a:p>
          <a:p>
            <a:r>
              <a:rPr lang="ru-RU" dirty="0"/>
              <a:t>Модуль упругости при растяжении, </a:t>
            </a:r>
            <a:r>
              <a:rPr lang="ru-RU" dirty="0" smtClean="0"/>
              <a:t>Гпа</a:t>
            </a:r>
          </a:p>
          <a:p>
            <a:endParaRPr lang="ru-RU" b="1" dirty="0"/>
          </a:p>
          <a:p>
            <a:r>
              <a:rPr lang="ru-RU" b="1" dirty="0" smtClean="0"/>
              <a:t>Задача регрессии 2:</a:t>
            </a:r>
          </a:p>
          <a:p>
            <a:r>
              <a:rPr lang="ru-RU" dirty="0"/>
              <a:t>Прочность при растяжении, Мпа</a:t>
            </a:r>
          </a:p>
          <a:p>
            <a:endParaRPr lang="ru-RU" b="1" dirty="0" smtClean="0"/>
          </a:p>
          <a:p>
            <a:r>
              <a:rPr lang="ru-RU" b="1" dirty="0" smtClean="0"/>
              <a:t>Разработка рекомендательной системы:</a:t>
            </a:r>
          </a:p>
          <a:p>
            <a:r>
              <a:rPr lang="ru-RU" dirty="0"/>
              <a:t>Соотношение матрица-наполнитель</a:t>
            </a:r>
          </a:p>
          <a:p>
            <a:endParaRPr lang="ru-RU" b="1" dirty="0" smtClean="0"/>
          </a:p>
          <a:p>
            <a:endParaRPr lang="ru-RU" b="1" dirty="0"/>
          </a:p>
          <a:p>
            <a:r>
              <a:rPr lang="ru-RU" b="1" dirty="0" smtClean="0"/>
              <a:t>Первый шаг в обработке данных:</a:t>
            </a:r>
          </a:p>
          <a:p>
            <a:r>
              <a:rPr lang="ru-RU" dirty="0" smtClean="0"/>
              <a:t>Объединение датасетов по индексу с отсечением последних 17 строк второго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87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Этап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4723308"/>
          </a:xfrm>
        </p:spPr>
        <p:txBody>
          <a:bodyPr/>
          <a:lstStyle/>
          <a:p>
            <a:r>
              <a:rPr lang="ru-RU" dirty="0" smtClean="0"/>
              <a:t>Использованы методы описательной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ru-RU" dirty="0" smtClean="0"/>
              <a:t>статистики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describe()</a:t>
            </a:r>
            <a:r>
              <a:rPr lang="ru-RU" dirty="0" smtClean="0"/>
              <a:t>. Выявлена одна </a:t>
            </a:r>
            <a:r>
              <a:rPr lang="ru-RU" dirty="0" smtClean="0"/>
              <a:t>дискретная </a:t>
            </a:r>
            <a:r>
              <a:rPr lang="ru-RU" dirty="0" smtClean="0"/>
              <a:t>величина, отсутствие пропусков в данных.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  Нормальное распределение                  Распределение со смещением вправо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7838" y="2465271"/>
            <a:ext cx="3619500" cy="24288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9373" y="2465271"/>
            <a:ext cx="3190875" cy="26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12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838" y="1318055"/>
            <a:ext cx="8656164" cy="4723308"/>
          </a:xfrm>
        </p:spPr>
        <p:txBody>
          <a:bodyPr numCol="2"/>
          <a:lstStyle/>
          <a:p>
            <a:pPr algn="ctr"/>
            <a:r>
              <a:rPr lang="ru-RU" dirty="0" smtClean="0"/>
              <a:t>Поиск выбросов и правило трех сигм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marL="0" indent="0" algn="ctr">
              <a:buNone/>
            </a:pPr>
            <a:endParaRPr lang="ru-RU" sz="1200" b="1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707" y="1993298"/>
            <a:ext cx="3390900" cy="29082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204" y="2089836"/>
            <a:ext cx="3494585" cy="2597493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7591241"/>
              </p:ext>
            </p:extLst>
          </p:nvPr>
        </p:nvGraphicFramePr>
        <p:xfrm>
          <a:off x="712204" y="4805688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7676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Диаграмма «Ящик с усами» с наличием выбросов в стороне больших значений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Диаграмма Ящик с усами с наличием выбросов с двух сторон.</a:t>
                      </a:r>
                      <a:endParaRPr lang="ru-RU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53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6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Разведочный анализ данных</a:t>
            </a:r>
            <a:b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800" dirty="0" smtClean="0">
                <a:solidFill>
                  <a:schemeClr val="accent2">
                    <a:lumMod val="75000"/>
                  </a:schemeClr>
                </a:solidFill>
              </a:rPr>
              <a:t>Тепловая карта коэффициентов корреляции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2984" y="1861751"/>
            <a:ext cx="59889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33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3. Этап.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Предобработка данных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8"/>
          </a:xfrm>
        </p:spPr>
        <p:txBody>
          <a:bodyPr/>
          <a:lstStyle/>
          <a:p>
            <a:r>
              <a:rPr lang="ru-RU" dirty="0" smtClean="0"/>
              <a:t>1. Расчет количества выбросов и удаление выбросов</a:t>
            </a:r>
          </a:p>
          <a:p>
            <a:r>
              <a:rPr lang="ru-RU" dirty="0" smtClean="0"/>
              <a:t>2. Нормализация и стандартизация данных</a:t>
            </a:r>
          </a:p>
          <a:p>
            <a:r>
              <a:rPr lang="ru-RU" dirty="0" smtClean="0"/>
              <a:t>3. Выявление внутренних невидимых факторов, которые будут влиять на модель с помощью метода главных компонент и факторного анализа</a:t>
            </a:r>
          </a:p>
          <a:p>
            <a:r>
              <a:rPr lang="ru-RU" dirty="0" smtClean="0"/>
              <a:t>Пример факторного анализа на 4 фактора: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452554"/>
            <a:ext cx="6242450" cy="2028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30" y="3278823"/>
            <a:ext cx="1545623" cy="210048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807308" y="4473146"/>
            <a:ext cx="403654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664043" y="4473146"/>
            <a:ext cx="494271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07309" y="4942702"/>
            <a:ext cx="403654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64044" y="4942702"/>
            <a:ext cx="436606" cy="23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726724" y="4226092"/>
            <a:ext cx="527221" cy="205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56454" y="4695923"/>
            <a:ext cx="502508" cy="246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44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4 Этап. </a:t>
            </a:r>
            <a:r>
              <a:rPr lang="ru-RU" sz="3100" dirty="0" smtClean="0">
                <a:solidFill>
                  <a:schemeClr val="accent2">
                    <a:lumMod val="75000"/>
                  </a:schemeClr>
                </a:solidFill>
              </a:rPr>
              <a:t>Решение задачи регрессии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тестовую:</a:t>
            </a:r>
          </a:p>
          <a:p>
            <a:r>
              <a:rPr lang="en-US" sz="1400" dirty="0" err="1" smtClean="0"/>
              <a:t>X_train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 = </a:t>
            </a:r>
            <a:r>
              <a:rPr lang="en-US" sz="1400" dirty="0" err="1"/>
              <a:t>train_test_split</a:t>
            </a:r>
            <a:r>
              <a:rPr lang="en-US" sz="1400" dirty="0"/>
              <a:t>(X, y, </a:t>
            </a:r>
            <a:r>
              <a:rPr lang="en-US" sz="1400" dirty="0" err="1"/>
              <a:t>test_size</a:t>
            </a:r>
            <a:r>
              <a:rPr lang="en-US" sz="1400" dirty="0"/>
              <a:t>=0.3, </a:t>
            </a:r>
            <a:r>
              <a:rPr lang="en-US" sz="1400" dirty="0" err="1"/>
              <a:t>random_state</a:t>
            </a:r>
            <a:r>
              <a:rPr lang="en-US" sz="1400" dirty="0"/>
              <a:t>=1)</a:t>
            </a:r>
            <a:endParaRPr lang="ru-RU" sz="1400" dirty="0" smtClean="0"/>
          </a:p>
          <a:p>
            <a:endParaRPr lang="ru-RU" dirty="0"/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регрессия:</a:t>
            </a:r>
          </a:p>
          <a:p>
            <a:endParaRPr lang="ru-RU" dirty="0" smtClean="0"/>
          </a:p>
          <a:p>
            <a:r>
              <a:rPr lang="en-US" sz="1200" dirty="0"/>
              <a:t>model_LN_1 = </a:t>
            </a:r>
            <a:r>
              <a:rPr lang="en-US" sz="1200" dirty="0" err="1"/>
              <a:t>LinearRegression</a:t>
            </a:r>
            <a:r>
              <a:rPr lang="en-US" sz="1200" dirty="0"/>
              <a:t>()</a:t>
            </a:r>
          </a:p>
          <a:p>
            <a:r>
              <a:rPr lang="en-US" sz="1200" dirty="0"/>
              <a:t>model_LN_1.fit(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y_pred</a:t>
            </a:r>
            <a:r>
              <a:rPr lang="en-US" sz="1200" dirty="0"/>
              <a:t> = model_LN_1.predict(</a:t>
            </a:r>
            <a:r>
              <a:rPr lang="en-US" sz="1200" dirty="0" err="1"/>
              <a:t>X_test</a:t>
            </a:r>
            <a:r>
              <a:rPr lang="en-US" sz="1200" dirty="0"/>
              <a:t>)</a:t>
            </a:r>
            <a:endParaRPr lang="ru-RU" sz="12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33" y="3304660"/>
            <a:ext cx="30765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1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4 Этап. Решение задачи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Случайный лес:</a:t>
            </a:r>
          </a:p>
          <a:p>
            <a:endParaRPr lang="ru-RU" dirty="0"/>
          </a:p>
          <a:p>
            <a:r>
              <a:rPr lang="en-US" dirty="0" err="1"/>
              <a:t>random_forest_tuning</a:t>
            </a:r>
            <a:r>
              <a:rPr lang="en-US" dirty="0"/>
              <a:t> =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 = 42)</a:t>
            </a:r>
          </a:p>
          <a:p>
            <a:r>
              <a:rPr lang="en-US" dirty="0" err="1"/>
              <a:t>param_grid</a:t>
            </a:r>
            <a:r>
              <a:rPr lang="en-US" dirty="0"/>
              <a:t> = {</a:t>
            </a:r>
          </a:p>
          <a:p>
            <a:r>
              <a:rPr lang="en-US" dirty="0"/>
              <a:t>   '</a:t>
            </a:r>
            <a:r>
              <a:rPr lang="en-US" dirty="0" err="1"/>
              <a:t>n_estimators</a:t>
            </a:r>
            <a:r>
              <a:rPr lang="en-US" dirty="0"/>
              <a:t>': [20, 40, 60],</a:t>
            </a:r>
          </a:p>
          <a:p>
            <a:r>
              <a:rPr lang="en-US" dirty="0"/>
              <a:t>   '</a:t>
            </a:r>
            <a:r>
              <a:rPr lang="en-US" dirty="0" err="1"/>
              <a:t>max_features</a:t>
            </a:r>
            <a:r>
              <a:rPr lang="en-US" dirty="0"/>
              <a:t>': ['auto', '</a:t>
            </a:r>
            <a:r>
              <a:rPr lang="en-US" dirty="0" err="1"/>
              <a:t>sqrt</a:t>
            </a:r>
            <a:r>
              <a:rPr lang="en-US" dirty="0"/>
              <a:t>', 'log2'],</a:t>
            </a:r>
          </a:p>
          <a:p>
            <a:r>
              <a:rPr lang="en-US" dirty="0"/>
              <a:t>   '</a:t>
            </a:r>
            <a:r>
              <a:rPr lang="en-US" dirty="0" err="1"/>
              <a:t>max_depth</a:t>
            </a:r>
            <a:r>
              <a:rPr lang="en-US" dirty="0"/>
              <a:t>' : [3,4,5,6]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GSCV = </a:t>
            </a:r>
            <a:r>
              <a:rPr lang="en-US" dirty="0" err="1"/>
              <a:t>GridSearchCV</a:t>
            </a:r>
            <a:r>
              <a:rPr lang="en-US" dirty="0"/>
              <a:t>(estimator=</a:t>
            </a:r>
            <a:r>
              <a:rPr lang="en-US" dirty="0" err="1"/>
              <a:t>random_forest_tuning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=</a:t>
            </a:r>
            <a:r>
              <a:rPr lang="en-US" dirty="0" err="1"/>
              <a:t>param_grid</a:t>
            </a:r>
            <a:r>
              <a:rPr lang="en-US" dirty="0"/>
              <a:t>, </a:t>
            </a:r>
            <a:endParaRPr lang="ru-RU" dirty="0" smtClean="0"/>
          </a:p>
          <a:p>
            <a:r>
              <a:rPr lang="en-US" dirty="0" smtClean="0"/>
              <a:t>cv=10</a:t>
            </a:r>
            <a:r>
              <a:rPr lang="en-US" dirty="0"/>
              <a:t>, verbose=0)</a:t>
            </a:r>
          </a:p>
          <a:p>
            <a:r>
              <a:rPr lang="en-US" dirty="0" err="1"/>
              <a:t>GSCV.fit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 err="1"/>
              <a:t>GSCV.best_params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619630" y="3377514"/>
            <a:ext cx="354227" cy="33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212752" y="3731738"/>
            <a:ext cx="494271" cy="296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58529" y="4003586"/>
            <a:ext cx="214184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647569" y="4574276"/>
            <a:ext cx="1433383" cy="337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375719" y="4926660"/>
            <a:ext cx="362465" cy="271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67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1785</TotalTime>
  <Words>593</Words>
  <Application>Microsoft Office PowerPoint</Application>
  <PresentationFormat>Произвольный</PresentationFormat>
  <Paragraphs>128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Грань</vt:lpstr>
      <vt:lpstr>ВЫПУСКНАЯ КВАЛИФИКАЦИОННАЯ РАБОТА  по курсу  «Data Science» </vt:lpstr>
      <vt:lpstr>Постановка задачи:</vt:lpstr>
      <vt:lpstr>1 Этап. Изучение и описание датасета </vt:lpstr>
      <vt:lpstr>Этап. Разведочный анализ данных</vt:lpstr>
      <vt:lpstr>2 Этап. Разведочный анализ данных</vt:lpstr>
      <vt:lpstr>2 Этап. Разведочный анализ данных  Тепловая карта коэффициентов корреляции</vt:lpstr>
      <vt:lpstr>3. Этап. Предобработка данных</vt:lpstr>
      <vt:lpstr>4 Этап. Решение задачи регрессии </vt:lpstr>
      <vt:lpstr>4 Этап. Решение задачи регрессии</vt:lpstr>
      <vt:lpstr>5 Этап. Оценка качества моделей для задачи регрессии</vt:lpstr>
      <vt:lpstr>Этап 6. Решение задачи по разработке рекомендательной модели с использованием нейронных сетей</vt:lpstr>
      <vt:lpstr>Этап 7. Оценка качества модели</vt:lpstr>
      <vt:lpstr>Этап 8. Разработка приложения для рекомендательной системы. Интерпретатор Flask </vt:lpstr>
      <vt:lpstr>Этап 9. Создание репозитория. Выгрузка через Git</vt:lpstr>
      <vt:lpstr>   Спасибо за внимание!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user</dc:creator>
  <cp:lastModifiedBy>asus</cp:lastModifiedBy>
  <cp:revision>22</cp:revision>
  <dcterms:created xsi:type="dcterms:W3CDTF">2022-04-21T12:17:18Z</dcterms:created>
  <dcterms:modified xsi:type="dcterms:W3CDTF">2022-06-17T10:04:35Z</dcterms:modified>
</cp:coreProperties>
</file>