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8" r:id="rId3"/>
    <p:sldId id="264" r:id="rId4"/>
    <p:sldId id="265" r:id="rId5"/>
    <p:sldId id="266" r:id="rId6"/>
    <p:sldId id="267" r:id="rId7"/>
    <p:sldId id="268" r:id="rId8"/>
    <p:sldId id="260" r:id="rId9"/>
  </p:sldIdLst>
  <p:sldSz cx="12188825" cy="6858000"/>
  <p:notesSz cx="6797675" cy="9926638"/>
  <p:embeddedFontLst>
    <p:embeddedFont>
      <p:font typeface="AU Passata" panose="020B0503030502030804" pitchFamily="34" charset="0"/>
      <p:regular r:id="rId12"/>
      <p:bold r:id="rId13"/>
    </p:embeddedFont>
    <p:embeddedFont>
      <p:font typeface="AU Passata Light" panose="020B0303030902030804" pitchFamily="34" charset="0"/>
      <p:regular r:id="rId14"/>
      <p:bold r:id="rId15"/>
    </p:embeddedFont>
    <p:embeddedFont>
      <p:font typeface="AU Peto" panose="040C0B07020602020301" pitchFamily="82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31366-52A3-4838-9713-FA85576AE247}" v="1" dt="2023-10-03T08:07:28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57" autoAdjust="0"/>
  </p:normalViewPr>
  <p:slideViewPr>
    <p:cSldViewPr snapToObjects="1" showGuides="1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84267416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67635882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0151419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049806967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Methane protocol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Frederik Rask Dalby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20. september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Postdoc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03-10-2023</a:t>
            </a:fld>
            <a:r>
              <a:rPr lang="da-DK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r>
              <a:rPr lang="da-DK" dirty="0" err="1"/>
              <a:t>Uncertainty</a:t>
            </a:r>
            <a:r>
              <a:rPr lang="da-DK" dirty="0"/>
              <a:t> in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schemes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Methods for </a:t>
            </a:r>
            <a:r>
              <a:rPr lang="da-DK" dirty="0" err="1"/>
              <a:t>selecting</a:t>
            </a:r>
            <a:r>
              <a:rPr lang="da-DK" dirty="0"/>
              <a:t> </a:t>
            </a:r>
            <a:r>
              <a:rPr lang="da-DK" dirty="0" err="1"/>
              <a:t>schemes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796" y="1239407"/>
            <a:ext cx="10220325" cy="5008307"/>
          </a:xfrm>
        </p:spPr>
        <p:txBody>
          <a:bodyPr/>
          <a:lstStyle/>
          <a:p>
            <a:pPr>
              <a:buNone/>
            </a:pPr>
            <a:r>
              <a:rPr lang="da-DK" dirty="0"/>
              <a:t>Method:</a:t>
            </a:r>
          </a:p>
          <a:p>
            <a:pPr>
              <a:buNone/>
            </a:pPr>
            <a:r>
              <a:rPr lang="da-DK" dirty="0"/>
              <a:t>1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</a:t>
            </a:r>
            <a:r>
              <a:rPr lang="da-DK" dirty="0"/>
              <a:t> = 7 </a:t>
            </a:r>
            <a:r>
              <a:rPr lang="da-DK" dirty="0" err="1"/>
              <a:t>days</a:t>
            </a:r>
            <a:r>
              <a:rPr lang="da-DK" dirty="0"/>
              <a:t> </a:t>
            </a:r>
          </a:p>
          <a:p>
            <a:pPr>
              <a:buNone/>
            </a:pP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predefined</a:t>
            </a:r>
            <a:r>
              <a:rPr lang="da-DK" dirty="0"/>
              <a:t> ”</a:t>
            </a:r>
            <a:r>
              <a:rPr lang="da-DK" dirty="0" err="1"/>
              <a:t>week</a:t>
            </a:r>
            <a:r>
              <a:rPr lang="da-DK" dirty="0"/>
              <a:t> sets” </a:t>
            </a:r>
            <a:r>
              <a:rPr lang="da-DK" dirty="0" err="1"/>
              <a:t>were</a:t>
            </a:r>
            <a:r>
              <a:rPr lang="da-DK" dirty="0"/>
              <a:t> made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set1: 1, 5, 9, </a:t>
            </a:r>
          </a:p>
          <a:p>
            <a:pPr>
              <a:buNone/>
            </a:pPr>
            <a:r>
              <a:rPr lang="da-DK" dirty="0"/>
              <a:t>set2: 4, 8, 12, </a:t>
            </a:r>
          </a:p>
          <a:p>
            <a:pPr>
              <a:buNone/>
            </a:pPr>
            <a:r>
              <a:rPr lang="da-DK" dirty="0"/>
              <a:t>set3: 3, 7, 11 </a:t>
            </a:r>
          </a:p>
          <a:p>
            <a:pPr>
              <a:buNone/>
            </a:pPr>
            <a:r>
              <a:rPr lang="da-DK" dirty="0"/>
              <a:t>set4: 2, 6, 10</a:t>
            </a:r>
          </a:p>
          <a:p>
            <a:pPr>
              <a:buNone/>
            </a:pPr>
            <a:endParaRPr lang="da-DK" dirty="0"/>
          </a:p>
        </p:txBody>
      </p:sp>
      <p:pic>
        <p:nvPicPr>
          <p:cNvPr id="9" name="Picture 8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71214D9D-0203-1278-7C26-574498B15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94" y="836712"/>
            <a:ext cx="5488371" cy="5910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da-DK" smtClean="0"/>
              <a:t>03-10-2023</a:t>
            </a:fld>
            <a:r>
              <a:rPr lang="da-DK" dirty="0"/>
              <a:t>20-09-2023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A226287-4EFF-DD01-4714-E0062B6F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32656"/>
            <a:ext cx="5943612" cy="6400813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9F2B361-BCE7-29C0-6728-6AC17FF806A3}"/>
              </a:ext>
            </a:extLst>
          </p:cNvPr>
          <p:cNvSpPr txBox="1">
            <a:spLocks/>
          </p:cNvSpPr>
          <p:nvPr/>
        </p:nvSpPr>
        <p:spPr>
          <a:xfrm>
            <a:off x="261764" y="764704"/>
            <a:ext cx="10220325" cy="5008307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The </a:t>
            </a:r>
            <a:r>
              <a:rPr lang="da-DK" kern="0" dirty="0" err="1"/>
              <a:t>partial</a:t>
            </a:r>
            <a:r>
              <a:rPr lang="da-DK" kern="0" dirty="0"/>
              <a:t> datasets </a:t>
            </a:r>
            <a:r>
              <a:rPr lang="da-DK" kern="0" dirty="0" err="1"/>
              <a:t>were</a:t>
            </a:r>
            <a:r>
              <a:rPr lang="da-DK" kern="0" dirty="0"/>
              <a:t> </a:t>
            </a:r>
            <a:r>
              <a:rPr lang="da-DK" kern="0" dirty="0" err="1"/>
              <a:t>compared</a:t>
            </a:r>
            <a:r>
              <a:rPr lang="da-DK" kern="0" dirty="0"/>
              <a:t> to the </a:t>
            </a:r>
            <a:r>
              <a:rPr lang="da-DK" kern="0" dirty="0" err="1"/>
              <a:t>full</a:t>
            </a:r>
            <a:endParaRPr lang="da-DK" kern="0" dirty="0"/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Dataset to </a:t>
            </a:r>
            <a:r>
              <a:rPr lang="da-DK" kern="0" dirty="0" err="1"/>
              <a:t>calculate</a:t>
            </a:r>
            <a:r>
              <a:rPr lang="da-DK" kern="0" dirty="0"/>
              <a:t> </a:t>
            </a:r>
            <a:r>
              <a:rPr lang="da-DK" kern="0" dirty="0" err="1"/>
              <a:t>error</a:t>
            </a:r>
            <a:endParaRPr lang="da-DK" kern="0" dirty="0"/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set1: 1, 5, 9, </a:t>
            </a:r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set2: 4, 8, 12, </a:t>
            </a:r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set3: 3, 7, 11 </a:t>
            </a:r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set4: 2, 6, 10</a:t>
            </a:r>
          </a:p>
          <a:p>
            <a:pPr>
              <a:buFont typeface="Calibri" panose="020F0502020204030204" pitchFamily="34" charset="0"/>
              <a:buNone/>
            </a:pP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A5A47-7D61-793E-065A-7A8B47CA1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BF94E91-6E7A-4AA0-A25C-714F49C81472}" type="datetime1">
              <a:rPr lang="da-DK" smtClean="0"/>
              <a:t>03-10-2023</a:t>
            </a:fld>
            <a:r>
              <a:rPr lang="da-DK"/>
              <a:t>20-09-2023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4073-83FC-A57B-7936-697B39168A43}"/>
              </a:ext>
            </a:extLst>
          </p:cNvPr>
          <p:cNvSpPr txBox="1"/>
          <p:nvPr/>
        </p:nvSpPr>
        <p:spPr>
          <a:xfrm>
            <a:off x="621804" y="855987"/>
            <a:ext cx="6018764" cy="3508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Randomly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assigning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week</a:t>
            </a:r>
            <a:r>
              <a:rPr lang="da-DK" sz="1600" dirty="0">
                <a:latin typeface="+mn-lt"/>
              </a:rPr>
              <a:t> sets to the </a:t>
            </a:r>
            <a:r>
              <a:rPr lang="da-DK" sz="1600" dirty="0" err="1">
                <a:latin typeface="+mn-lt"/>
              </a:rPr>
              <a:t>batches</a:t>
            </a:r>
            <a:r>
              <a:rPr lang="da-DK" sz="1600" dirty="0">
                <a:latin typeface="+mn-lt"/>
              </a:rPr>
              <a:t> in 100 simulations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Then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removing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replicates</a:t>
            </a:r>
            <a:r>
              <a:rPr lang="da-DK" sz="1600" dirty="0">
                <a:latin typeface="+mn-lt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(</a:t>
            </a:r>
            <a:r>
              <a:rPr lang="da-DK" sz="1600" dirty="0" err="1">
                <a:latin typeface="+mn-lt"/>
              </a:rPr>
              <a:t>since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there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should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be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only</a:t>
            </a:r>
            <a:r>
              <a:rPr lang="da-DK" sz="1600" dirty="0">
                <a:latin typeface="+mn-lt"/>
              </a:rPr>
              <a:t> 24 </a:t>
            </a:r>
            <a:r>
              <a:rPr lang="da-DK" sz="1600" dirty="0" err="1">
                <a:latin typeface="+mn-lt"/>
              </a:rPr>
              <a:t>possible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combinations</a:t>
            </a:r>
            <a:r>
              <a:rPr lang="da-DK" sz="1600" dirty="0">
                <a:latin typeface="+mn-lt"/>
              </a:rPr>
              <a:t>)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could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identify</a:t>
            </a:r>
            <a:r>
              <a:rPr lang="da-DK" sz="1600" dirty="0">
                <a:latin typeface="+mn-lt"/>
              </a:rPr>
              <a:t> the </a:t>
            </a:r>
            <a:r>
              <a:rPr lang="da-DK" sz="1600" dirty="0" err="1">
                <a:latin typeface="+mn-lt"/>
              </a:rPr>
              <a:t>week</a:t>
            </a:r>
            <a:r>
              <a:rPr lang="da-DK" sz="1600" dirty="0">
                <a:latin typeface="+mn-lt"/>
              </a:rPr>
              <a:t> sets with the </a:t>
            </a:r>
            <a:r>
              <a:rPr lang="da-DK" sz="1600" dirty="0" err="1">
                <a:latin typeface="+mn-lt"/>
              </a:rPr>
              <a:t>lowest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combined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But </a:t>
            </a:r>
            <a:r>
              <a:rPr lang="da-DK" sz="1600" dirty="0" err="1">
                <a:latin typeface="+mn-lt"/>
              </a:rPr>
              <a:t>does</a:t>
            </a:r>
            <a:r>
              <a:rPr lang="da-DK" sz="1600" dirty="0">
                <a:latin typeface="+mn-lt"/>
              </a:rPr>
              <a:t> it </a:t>
            </a:r>
            <a:r>
              <a:rPr lang="da-DK" sz="1600" dirty="0" err="1">
                <a:latin typeface="+mn-lt"/>
              </a:rPr>
              <a:t>make</a:t>
            </a:r>
            <a:r>
              <a:rPr lang="da-DK" sz="1600" dirty="0">
                <a:latin typeface="+mn-lt"/>
              </a:rPr>
              <a:t> sense? </a:t>
            </a:r>
            <a:r>
              <a:rPr lang="da-DK" sz="1600" dirty="0" err="1">
                <a:latin typeface="+mn-lt"/>
              </a:rPr>
              <a:t>Could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be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linked</a:t>
            </a:r>
            <a:r>
              <a:rPr lang="da-DK" sz="1600" dirty="0">
                <a:latin typeface="+mn-lt"/>
              </a:rPr>
              <a:t> to just </a:t>
            </a:r>
            <a:r>
              <a:rPr lang="da-DK" sz="1600" dirty="0" err="1">
                <a:latin typeface="+mn-lt"/>
              </a:rPr>
              <a:t>this</a:t>
            </a:r>
            <a:r>
              <a:rPr lang="da-DK" sz="1600" dirty="0">
                <a:latin typeface="+mn-lt"/>
              </a:rPr>
              <a:t> data set, </a:t>
            </a:r>
            <a:r>
              <a:rPr lang="da-DK" sz="1600" dirty="0" err="1">
                <a:latin typeface="+mn-lt"/>
              </a:rPr>
              <a:t>which</a:t>
            </a: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was</a:t>
            </a:r>
            <a:r>
              <a:rPr lang="da-DK" sz="1600" dirty="0">
                <a:latin typeface="+mn-lt"/>
              </a:rPr>
              <a:t> from a pilot plant with no prior </a:t>
            </a:r>
            <a:r>
              <a:rPr lang="da-DK" sz="1600" dirty="0" err="1">
                <a:latin typeface="+mn-lt"/>
              </a:rPr>
              <a:t>good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inoculum</a:t>
            </a:r>
            <a:r>
              <a:rPr lang="da-DK" sz="1600" dirty="0">
                <a:latin typeface="+mn-lt"/>
              </a:rPr>
              <a:t>…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</p:txBody>
      </p:sp>
      <p:pic>
        <p:nvPicPr>
          <p:cNvPr id="10" name="Picture 9" descr="A graph with numbers and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C2ACA2B2-9F1F-EDE8-F4E0-39AD82053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71" y="295834"/>
            <a:ext cx="3657607" cy="3200407"/>
          </a:xfrm>
          <a:prstGeom prst="rect">
            <a:avLst/>
          </a:prstGeom>
        </p:spPr>
      </p:pic>
      <p:pic>
        <p:nvPicPr>
          <p:cNvPr id="12" name="Picture 11" descr="A graph with numbers and a number&#10;&#10;Description automatically generated">
            <a:extLst>
              <a:ext uri="{FF2B5EF4-FFF2-40B4-BE49-F238E27FC236}">
                <a16:creationId xmlns:a16="http://schemas.microsoft.com/office/drawing/2014/main" id="{E13C162E-9B22-B84E-7B3F-8179A7845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85" y="3356992"/>
            <a:ext cx="3888433" cy="3402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292E8C-B310-355A-D787-20DA2FC9563B}"/>
              </a:ext>
            </a:extLst>
          </p:cNvPr>
          <p:cNvSpPr txBox="1"/>
          <p:nvPr/>
        </p:nvSpPr>
        <p:spPr>
          <a:xfrm>
            <a:off x="8519021" y="295834"/>
            <a:ext cx="1967879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Mean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0.24%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Std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4.96%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0BA98-629A-7840-D275-50F53A82464B}"/>
              </a:ext>
            </a:extLst>
          </p:cNvPr>
          <p:cNvSpPr txBox="1"/>
          <p:nvPr/>
        </p:nvSpPr>
        <p:spPr>
          <a:xfrm>
            <a:off x="8509824" y="3428999"/>
            <a:ext cx="2265108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Mean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-0.036%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Std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3.41%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BE03C-D1C4-43D0-3688-AC0E4CE9201A}"/>
              </a:ext>
            </a:extLst>
          </p:cNvPr>
          <p:cNvSpPr txBox="1"/>
          <p:nvPr/>
        </p:nvSpPr>
        <p:spPr>
          <a:xfrm>
            <a:off x="10661446" y="4830430"/>
            <a:ext cx="1584176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Week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flushing</a:t>
            </a:r>
            <a:endParaRPr lang="da-DK" sz="160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4AF5D-873D-AB90-81FC-D35D76D68649}"/>
              </a:ext>
            </a:extLst>
          </p:cNvPr>
          <p:cNvSpPr txBox="1"/>
          <p:nvPr/>
        </p:nvSpPr>
        <p:spPr>
          <a:xfrm>
            <a:off x="10632946" y="1592503"/>
            <a:ext cx="1584176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control</a:t>
            </a:r>
            <a:endParaRPr lang="da-DK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13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88565-15A6-A719-F3A3-C8B2EAA422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3B430D7-EF49-4643-88D7-2AEAAD16714B}" type="datetime1">
              <a:rPr lang="da-DK" smtClean="0"/>
              <a:t>03-10-2023</a:t>
            </a:fld>
            <a:r>
              <a:rPr lang="da-DK"/>
              <a:t>20-09-2023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3B60F-4326-58EA-074E-DDFB5F1B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0" y="332656"/>
            <a:ext cx="11383964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3EE27-2014-C03A-8D50-25AF15F6DA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BBDA92-EB48-4DC7-91ED-E3E7CCB77BFC}" type="datetime1">
              <a:rPr lang="da-DK" smtClean="0"/>
              <a:t>03-10-2023</a:t>
            </a:fld>
            <a:r>
              <a:rPr lang="da-DK"/>
              <a:t>20-09-2023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B2874-9C71-CD46-33EE-25DE7103C071}"/>
              </a:ext>
            </a:extLst>
          </p:cNvPr>
          <p:cNvSpPr txBox="1"/>
          <p:nvPr/>
        </p:nvSpPr>
        <p:spPr>
          <a:xfrm>
            <a:off x="3646140" y="231409"/>
            <a:ext cx="4744889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2000" dirty="0" err="1">
                <a:latin typeface="+mn-lt"/>
              </a:rPr>
              <a:t>What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if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we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reduce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number</a:t>
            </a:r>
            <a:r>
              <a:rPr lang="da-DK" sz="2000" dirty="0">
                <a:latin typeface="+mn-lt"/>
              </a:rPr>
              <a:t> of </a:t>
            </a:r>
            <a:r>
              <a:rPr lang="da-DK" sz="2000" dirty="0" err="1">
                <a:latin typeface="+mn-lt"/>
              </a:rPr>
              <a:t>weeks</a:t>
            </a:r>
            <a:r>
              <a:rPr lang="da-DK" sz="2000" dirty="0">
                <a:latin typeface="+mn-lt"/>
              </a:rPr>
              <a:t> to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A6CF7-7629-227F-3E58-FE1EEC2CD454}"/>
              </a:ext>
            </a:extLst>
          </p:cNvPr>
          <p:cNvSpPr txBox="1"/>
          <p:nvPr/>
        </p:nvSpPr>
        <p:spPr>
          <a:xfrm>
            <a:off x="549796" y="764704"/>
            <a:ext cx="2232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1,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7, 11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6,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-1.197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5.93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0.92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3.30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BDB23-B3F0-BA2B-F810-33EED48F3F11}"/>
              </a:ext>
            </a:extLst>
          </p:cNvPr>
          <p:cNvSpPr txBox="1"/>
          <p:nvPr/>
        </p:nvSpPr>
        <p:spPr>
          <a:xfrm>
            <a:off x="3358108" y="764703"/>
            <a:ext cx="22322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1, 5,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7, 11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-1.356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5.18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0.446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3.53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89CD6-BC1D-1FF0-041F-9E838FB2B736}"/>
              </a:ext>
            </a:extLst>
          </p:cNvPr>
          <p:cNvSpPr txBox="1"/>
          <p:nvPr/>
        </p:nvSpPr>
        <p:spPr>
          <a:xfrm>
            <a:off x="5742756" y="764702"/>
            <a:ext cx="2232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5,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7, 11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6,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7.129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5.34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4.69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3.8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B2046-A80C-B1DB-56D3-477DC7027E1F}"/>
              </a:ext>
            </a:extLst>
          </p:cNvPr>
          <p:cNvSpPr txBox="1"/>
          <p:nvPr/>
        </p:nvSpPr>
        <p:spPr>
          <a:xfrm>
            <a:off x="8551068" y="764701"/>
            <a:ext cx="22322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1, 5,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6,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-7.95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5.03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-6.7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2.85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2182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40BC4-6784-AB7A-C86B-8010E1EEBC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1DEE78D-3D31-4E40-B75A-2A2E3EF538B5}" type="datetime1">
              <a:rPr lang="da-DK" smtClean="0"/>
              <a:t>03-10-2023</a:t>
            </a:fld>
            <a:r>
              <a:rPr lang="da-DK"/>
              <a:t>20-09-2023</a:t>
            </a:r>
            <a:endParaRPr lang="da-DK" dirty="0"/>
          </a:p>
        </p:txBody>
      </p:sp>
      <p:pic>
        <p:nvPicPr>
          <p:cNvPr id="5" name="Picture 4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57C82924-E749-C9A7-5B09-952AE017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003" y="228593"/>
            <a:ext cx="5943612" cy="6400813"/>
          </a:xfrm>
          <a:prstGeom prst="rect">
            <a:avLst/>
          </a:prstGeom>
        </p:spPr>
      </p:pic>
      <p:pic>
        <p:nvPicPr>
          <p:cNvPr id="7" name="Picture 6" descr="A graph of a number of men and women&#10;&#10;Description automatically generated">
            <a:extLst>
              <a:ext uri="{FF2B5EF4-FFF2-40B4-BE49-F238E27FC236}">
                <a16:creationId xmlns:a16="http://schemas.microsoft.com/office/drawing/2014/main" id="{A2E56E1A-1EEB-B409-22F9-545914024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6" y="228593"/>
            <a:ext cx="594361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Custom</PresentationFormat>
  <Paragraphs>99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AU Peto</vt:lpstr>
      <vt:lpstr>AU Passata Light</vt:lpstr>
      <vt:lpstr>Georgia</vt:lpstr>
      <vt:lpstr>Wingdings 3</vt:lpstr>
      <vt:lpstr>AU Passata</vt:lpstr>
      <vt:lpstr>Arial</vt:lpstr>
      <vt:lpstr>AU 16:9</vt:lpstr>
      <vt:lpstr>Uncertainty in measuring schemes</vt:lpstr>
      <vt:lpstr>Two Methods for selecting schemes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2023-10-03T08:25:41Z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637576278324553634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2922</vt:lpwstr>
  </property>
  <property fmtid="{D5CDD505-2E9C-101B-9397-08002B2CF9AE}" pid="62" name="colorthemechange">
    <vt:lpwstr>True</vt:lpwstr>
  </property>
</Properties>
</file>