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262" r:id="rId3"/>
    <p:sldId id="258" r:id="rId4"/>
    <p:sldId id="264" r:id="rId5"/>
    <p:sldId id="265" r:id="rId6"/>
    <p:sldId id="266" r:id="rId7"/>
    <p:sldId id="260" r:id="rId8"/>
  </p:sldIdLst>
  <p:sldSz cx="12188825" cy="6858000"/>
  <p:notesSz cx="6797675" cy="9926638"/>
  <p:embeddedFontLst>
    <p:embeddedFont>
      <p:font typeface="AU Passata" panose="020B0503030502030804" pitchFamily="34" charset="0"/>
      <p:regular r:id="rId11"/>
      <p:bold r:id="rId12"/>
    </p:embeddedFont>
    <p:embeddedFont>
      <p:font typeface="AU Passata Light" panose="020B0303030902030804" pitchFamily="34" charset="0"/>
      <p:regular r:id="rId13"/>
      <p:bold r:id="rId14"/>
    </p:embeddedFont>
    <p:embeddedFont>
      <p:font typeface="AU Peto" panose="040C0B07020602020301" pitchFamily="82" charset="0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Georgia" panose="02040502050405020303" pitchFamily="18" charset="0"/>
      <p:regular r:id="rId21"/>
      <p:bold r:id="rId22"/>
      <p:italic r:id="rId23"/>
      <p:boldItalic r:id="rId24"/>
    </p:embeddedFont>
    <p:embeddedFont>
      <p:font typeface="Wingdings 3" panose="05040102010807070707" pitchFamily="18" charset="2"/>
      <p:regular r:id="rId25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57" autoAdjust="0"/>
  </p:normalViewPr>
  <p:slideViewPr>
    <p:cSldViewPr snapToObjects="1" showGuides="1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Method1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Sheet1!$F$2:$F$3</c:f>
                <c:numCache>
                  <c:formatCode>General</c:formatCode>
                  <c:ptCount val="2"/>
                  <c:pt idx="0">
                    <c:v>8.4294067054577404</c:v>
                  </c:pt>
                  <c:pt idx="1">
                    <c:v>5.0964412690375003</c:v>
                  </c:pt>
                </c:numCache>
              </c:numRef>
            </c:plus>
            <c:minus>
              <c:numRef>
                <c:f>Sheet1!$F$2:$F$3</c:f>
                <c:numCache>
                  <c:formatCode>General</c:formatCode>
                  <c:ptCount val="2"/>
                  <c:pt idx="0">
                    <c:v>8.4294067054577404</c:v>
                  </c:pt>
                  <c:pt idx="1">
                    <c:v>5.0964412690375003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Sheet1!$B$2:$B$5</c:f>
              <c:strCache>
                <c:ptCount val="4"/>
                <c:pt idx="0">
                  <c:v>C</c:v>
                </c:pt>
                <c:pt idx="1">
                  <c:v>WF</c:v>
                </c:pt>
                <c:pt idx="2">
                  <c:v>C</c:v>
                </c:pt>
                <c:pt idx="3">
                  <c:v>WF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11.583673446133201</c:v>
                </c:pt>
                <c:pt idx="1">
                  <c:v>6.6578711633936702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97-41B1-9D4E-52354B888292}"/>
            </c:ext>
          </c:extLst>
        </c:ser>
        <c:ser>
          <c:idx val="1"/>
          <c:order val="1"/>
          <c:tx>
            <c:v>Method2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Sheet1!$F$4:$F$5</c:f>
                <c:numCache>
                  <c:formatCode>General</c:formatCode>
                  <c:ptCount val="2"/>
                  <c:pt idx="0">
                    <c:v>3.0104801906222298</c:v>
                  </c:pt>
                  <c:pt idx="1">
                    <c:v>2.2009481761239802</c:v>
                  </c:pt>
                </c:numCache>
              </c:numRef>
            </c:plus>
            <c:minus>
              <c:numRef>
                <c:f>Sheet1!$F$4:$F$5</c:f>
                <c:numCache>
                  <c:formatCode>General</c:formatCode>
                  <c:ptCount val="2"/>
                  <c:pt idx="0">
                    <c:v>3.0104801906222298</c:v>
                  </c:pt>
                  <c:pt idx="1">
                    <c:v>2.2009481761239802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Sheet1!$B$2:$B$5</c:f>
              <c:strCache>
                <c:ptCount val="4"/>
                <c:pt idx="0">
                  <c:v>C</c:v>
                </c:pt>
                <c:pt idx="1">
                  <c:v>WF</c:v>
                </c:pt>
                <c:pt idx="2">
                  <c:v>C</c:v>
                </c:pt>
                <c:pt idx="3">
                  <c:v>WF</c:v>
                </c:pt>
              </c:strCache>
            </c:strRef>
          </c:cat>
          <c:val>
            <c:numRef>
              <c:f>(Sheet1!$E$4,Sheet1!$E$5)</c:f>
              <c:numCache>
                <c:formatCode>General</c:formatCode>
                <c:ptCount val="2"/>
                <c:pt idx="0">
                  <c:v>3.7681348058508002</c:v>
                </c:pt>
                <c:pt idx="1">
                  <c:v>2.5998184715208099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97-41B1-9D4E-52354B8882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2810128"/>
        <c:axId val="1837513664"/>
      </c:barChart>
      <c:catAx>
        <c:axId val="1832810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1837513664"/>
        <c:crosses val="autoZero"/>
        <c:auto val="1"/>
        <c:lblAlgn val="ctr"/>
        <c:lblOffset val="100"/>
        <c:noMultiLvlLbl val="0"/>
      </c:catAx>
      <c:valAx>
        <c:axId val="183751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 dirty="0" err="1"/>
                  <a:t>Absolute</a:t>
                </a:r>
                <a:r>
                  <a:rPr lang="da-DK" dirty="0"/>
                  <a:t> relative </a:t>
                </a:r>
                <a:r>
                  <a:rPr lang="da-DK" dirty="0" err="1"/>
                  <a:t>error</a:t>
                </a:r>
                <a:r>
                  <a:rPr lang="da-DK" dirty="0"/>
                  <a:t> (%)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183281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da-D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Method1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Sheet1!$B$2:$B$5</c:f>
              <c:strCache>
                <c:ptCount val="4"/>
                <c:pt idx="0">
                  <c:v>C</c:v>
                </c:pt>
                <c:pt idx="1">
                  <c:v>WF</c:v>
                </c:pt>
                <c:pt idx="2">
                  <c:v>C</c:v>
                </c:pt>
                <c:pt idx="3">
                  <c:v>WF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1.70242944677123</c:v>
                </c:pt>
                <c:pt idx="1">
                  <c:v>0.79128242160345297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5-469A-9744-539A66CC718E}"/>
            </c:ext>
          </c:extLst>
        </c:ser>
        <c:ser>
          <c:idx val="1"/>
          <c:order val="1"/>
          <c:tx>
            <c:v>Method2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Sheet1!$B$2:$B$5</c:f>
              <c:strCache>
                <c:ptCount val="4"/>
                <c:pt idx="0">
                  <c:v>C</c:v>
                </c:pt>
                <c:pt idx="1">
                  <c:v>WF</c:v>
                </c:pt>
                <c:pt idx="2">
                  <c:v>C</c:v>
                </c:pt>
                <c:pt idx="3">
                  <c:v>WF</c:v>
                </c:pt>
              </c:strCache>
            </c:strRef>
          </c:cat>
          <c:val>
            <c:numRef>
              <c:f>Sheet1!$G$4:$G$5</c:f>
              <c:numCache>
                <c:formatCode>General</c:formatCode>
                <c:ptCount val="2"/>
                <c:pt idx="0">
                  <c:v>0.405958631438679</c:v>
                </c:pt>
                <c:pt idx="1">
                  <c:v>2.07617229764415E-2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25-469A-9744-539A66CC71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2810128"/>
        <c:axId val="1837513664"/>
      </c:barChart>
      <c:catAx>
        <c:axId val="1832810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1837513664"/>
        <c:crosses val="autoZero"/>
        <c:auto val="1"/>
        <c:lblAlgn val="ctr"/>
        <c:lblOffset val="100"/>
        <c:noMultiLvlLbl val="0"/>
      </c:catAx>
      <c:valAx>
        <c:axId val="183751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 dirty="0"/>
                  <a:t>Mean of relative </a:t>
                </a:r>
                <a:r>
                  <a:rPr lang="da-DK" dirty="0" err="1"/>
                  <a:t>error</a:t>
                </a:r>
                <a:r>
                  <a:rPr lang="da-DK" dirty="0"/>
                  <a:t> </a:t>
                </a:r>
                <a:r>
                  <a:rPr lang="da-DK" baseline="0" dirty="0"/>
                  <a:t>(%)</a:t>
                </a:r>
                <a:endParaRPr lang="da-DK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183281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da-D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16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Institut for Bio- og Kemiteknologi</a:t>
            </a: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20. september 2023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Postdoc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Methane protocol</a:t>
            </a: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Frederik Rask Dalby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Universitet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842674161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20-09-2023</a:t>
            </a:fld>
            <a:r>
              <a:rPr lang="da-DK" dirty="0"/>
              <a:t>20-09-2023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20-09-2023</a:t>
            </a:fld>
            <a:r>
              <a:rPr lang="da-DK" dirty="0"/>
              <a:t>20-09-2023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20-09-2023</a:t>
            </a:fld>
            <a:r>
              <a:rPr lang="da-DK" dirty="0"/>
              <a:t>20-09-2023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20-09-2023</a:t>
            </a:fld>
            <a:r>
              <a:rPr lang="da-DK" dirty="0"/>
              <a:t>20-09-2023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20-09-2023</a:t>
            </a:fld>
            <a:r>
              <a:rPr lang="da-DK" dirty="0"/>
              <a:t>20-09-2023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20-09-2023</a:t>
            </a:fld>
            <a:r>
              <a:rPr lang="da-DK" dirty="0"/>
              <a:t>20-09-2023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20-09-2023</a:t>
            </a:fld>
            <a:r>
              <a:rPr lang="da-DK" dirty="0"/>
              <a:t>20-09-2023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20-09-2023</a:t>
            </a:fld>
            <a:r>
              <a:rPr lang="da-DK" dirty="0"/>
              <a:t>20-09-2023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20-09-2023</a:t>
            </a:fld>
            <a:r>
              <a:rPr lang="da-DK" dirty="0"/>
              <a:t>20-09-2023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20-09-2023</a:t>
            </a:fld>
            <a:r>
              <a:rPr lang="da-DK" dirty="0"/>
              <a:t>20-09-2023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da-DK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da-DK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da-DK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20-09-2023</a:t>
            </a:fld>
            <a:r>
              <a:rPr lang="da-DK" dirty="0"/>
              <a:t>20-09-2023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da-DK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Institut for Bio- og Kemiteknologi</a:t>
            </a: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Universitet</a:t>
            </a: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20. september 2023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Postdoc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Methane protocol</a:t>
            </a: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Frederik Rask Dalby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676358828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20-09-2023</a:t>
            </a:fld>
            <a:r>
              <a:rPr lang="da-DK" dirty="0"/>
              <a:t>20-09-2023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 
Universitet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20-09-2023</a:t>
            </a:fld>
            <a:r>
              <a:rPr lang="da-DK" dirty="0"/>
              <a:t>20-09-2023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Institut for Bio- og Kemiteknologi</a:t>
            </a: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Universitet</a:t>
            </a: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20. september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Postdoc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Methane protocol</a:t>
            </a: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Frederik Rask Dalby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015141933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20-09-2023</a:t>
            </a:fld>
            <a:r>
              <a:rPr lang="da-DK" dirty="0"/>
              <a:t>20-09-2023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20-09-2023</a:t>
            </a:fld>
            <a:r>
              <a:rPr lang="da-DK" dirty="0"/>
              <a:t>20-09-2023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20-09-2023</a:t>
            </a:fld>
            <a:r>
              <a:rPr lang="da-DK" dirty="0"/>
              <a:t>20-09-2023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da-DK" dirty="0"/>
              <a:t>Insert title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20-09-2023</a:t>
            </a:fld>
            <a:r>
              <a:rPr lang="da-DK" dirty="0"/>
              <a:t>20-09-2023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r>
              <a:rPr lang="da-DK" dirty="0"/>
              <a:t>6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20-09-2023</a:t>
            </a:fld>
            <a:r>
              <a:rPr lang="da-DK" dirty="0"/>
              <a:t>20-09-2023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20-09-2023</a:t>
            </a:fld>
            <a:r>
              <a:rPr lang="da-DK" dirty="0"/>
              <a:t>20-09-2023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20-09-2023</a:t>
            </a:fld>
            <a:r>
              <a:rPr lang="da-DK" dirty="0"/>
              <a:t>20-09-2023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title style</a:t>
            </a:r>
            <a:endParaRPr lang="da-DK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text styles</a:t>
            </a:r>
            <a:endParaRPr lang="da-DK"/>
          </a:p>
          <a:p>
            <a:pPr lvl="1"/>
            <a:r>
              <a:rPr lang="da-DK" noProof="0" dirty="0"/>
              <a:t>Second level</a:t>
            </a:r>
            <a:endParaRPr lang="da-DK"/>
          </a:p>
          <a:p>
            <a:pPr lvl="2"/>
            <a:r>
              <a:rPr lang="da-DK" noProof="0" dirty="0"/>
              <a:t>Third level</a:t>
            </a:r>
            <a:endParaRPr lang="da-DK"/>
          </a:p>
          <a:p>
            <a:pPr lvl="3"/>
            <a:r>
              <a:rPr lang="da-DK" noProof="0" dirty="0"/>
              <a:t>Fourth level</a:t>
            </a:r>
            <a:endParaRPr lang="da-DK"/>
          </a:p>
          <a:p>
            <a:pPr lvl="4"/>
            <a:r>
              <a:rPr lang="da-DK" noProof="0" dirty="0"/>
              <a:t>Fifth level</a:t>
            </a:r>
            <a:endParaRPr lang="da-DK"/>
          </a:p>
          <a:p>
            <a:pPr lvl="5"/>
            <a:r>
              <a:rPr lang="da-DK" noProof="0" dirty="0"/>
              <a:t>6 level</a:t>
            </a:r>
            <a:endParaRPr lang="da-DK"/>
          </a:p>
          <a:p>
            <a:pPr lvl="6"/>
            <a:r>
              <a:rPr lang="da-DK" noProof="0" dirty="0"/>
              <a:t>7 level</a:t>
            </a:r>
            <a:endParaRPr lang="da-DK"/>
          </a:p>
          <a:p>
            <a:pPr lvl="7"/>
            <a:r>
              <a:rPr lang="da-DK" noProof="0" dirty="0"/>
              <a:t>8 level</a:t>
            </a:r>
            <a:endParaRPr lang="da-DK"/>
          </a:p>
          <a:p>
            <a:pPr lvl="8"/>
            <a:r>
              <a:rPr lang="da-DK" noProof="0" dirty="0"/>
              <a:t>9 level</a:t>
            </a:r>
            <a:endParaRPr lang="da-DK"/>
          </a:p>
        </p:txBody>
      </p:sp>
      <p:pic>
        <p:nvPicPr>
          <p:cNvPr id="1049806967" name="SecondaryLogo_sort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Methane protocol</a:t>
            </a: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Frederik Rask Dalby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20. september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Postdoc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tx1"/>
                </a:solidFill>
                <a:latin typeface="AU Passata Light" pitchFamily="34" charset="0"/>
              </a:rPr>
              <a:t>Institut for Bio- og Kemiteknologi</a:t>
            </a: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U Passata" pitchFamily="34" charset="0"/>
              </a:rPr>
              <a:t>Aarhus
Universitet</a:t>
            </a: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da-DK" smtClean="0"/>
              <a:pPr/>
              <a:t>20-09-2023</a:t>
            </a:fld>
            <a:r>
              <a:rPr lang="da-DK"/>
              <a:t>20-09-2023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/>
          <a:lstStyle/>
          <a:p>
            <a:r>
              <a:rPr lang="da-DK" dirty="0" err="1"/>
              <a:t>Uncertainty</a:t>
            </a:r>
            <a:r>
              <a:rPr lang="da-DK" dirty="0"/>
              <a:t> in </a:t>
            </a:r>
            <a:r>
              <a:rPr lang="da-DK" dirty="0" err="1"/>
              <a:t>measuring</a:t>
            </a:r>
            <a:r>
              <a:rPr lang="da-DK" dirty="0"/>
              <a:t> </a:t>
            </a:r>
            <a:r>
              <a:rPr lang="da-DK" dirty="0" err="1"/>
              <a:t>schemes</a:t>
            </a:r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Method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Two</a:t>
            </a:r>
            <a:r>
              <a:rPr lang="da-DK" dirty="0"/>
              <a:t> datasets from Dalby et al. 2023 </a:t>
            </a:r>
            <a:r>
              <a:rPr lang="da-DK" dirty="0" err="1"/>
              <a:t>were</a:t>
            </a:r>
            <a:r>
              <a:rPr lang="da-DK" dirty="0"/>
              <a:t> </a:t>
            </a:r>
            <a:r>
              <a:rPr lang="da-DK" dirty="0" err="1"/>
              <a:t>selected</a:t>
            </a:r>
            <a:r>
              <a:rPr lang="da-DK" dirty="0"/>
              <a:t> as reference datasets. The </a:t>
            </a:r>
            <a:r>
              <a:rPr lang="da-DK" dirty="0" err="1"/>
              <a:t>control</a:t>
            </a:r>
            <a:r>
              <a:rPr lang="da-DK" dirty="0"/>
              <a:t> and </a:t>
            </a:r>
            <a:r>
              <a:rPr lang="da-DK" dirty="0" err="1"/>
              <a:t>weekly</a:t>
            </a:r>
            <a:r>
              <a:rPr lang="da-DK" dirty="0"/>
              <a:t> </a:t>
            </a:r>
            <a:r>
              <a:rPr lang="da-DK" dirty="0" err="1"/>
              <a:t>flushing</a:t>
            </a:r>
            <a:r>
              <a:rPr lang="da-DK" dirty="0"/>
              <a:t> </a:t>
            </a:r>
            <a:r>
              <a:rPr lang="da-DK" dirty="0" err="1"/>
              <a:t>sections</a:t>
            </a:r>
            <a:r>
              <a:rPr lang="da-DK" dirty="0"/>
              <a:t> </a:t>
            </a:r>
            <a:r>
              <a:rPr lang="da-DK" dirty="0" err="1"/>
              <a:t>were</a:t>
            </a:r>
            <a:r>
              <a:rPr lang="da-DK" dirty="0"/>
              <a:t> </a:t>
            </a:r>
            <a:r>
              <a:rPr lang="da-DK" dirty="0" err="1"/>
              <a:t>chosen</a:t>
            </a:r>
            <a:r>
              <a:rPr lang="da-DK" dirty="0"/>
              <a:t>. Emissions </a:t>
            </a:r>
            <a:r>
              <a:rPr lang="da-DK" dirty="0" err="1"/>
              <a:t>were</a:t>
            </a:r>
            <a:r>
              <a:rPr lang="da-DK" dirty="0"/>
              <a:t> </a:t>
            </a:r>
            <a:r>
              <a:rPr lang="da-DK" dirty="0" err="1"/>
              <a:t>including</a:t>
            </a:r>
            <a:r>
              <a:rPr lang="da-DK" dirty="0"/>
              <a:t> </a:t>
            </a:r>
            <a:r>
              <a:rPr lang="da-DK" dirty="0" err="1"/>
              <a:t>enteric</a:t>
            </a:r>
            <a:r>
              <a:rPr lang="da-DK" dirty="0"/>
              <a:t> emission. </a:t>
            </a:r>
          </a:p>
          <a:p>
            <a:endParaRPr lang="da-DK" dirty="0"/>
          </a:p>
          <a:p>
            <a:r>
              <a:rPr lang="da-DK" dirty="0"/>
              <a:t>The emissions rates in the datasets </a:t>
            </a:r>
            <a:r>
              <a:rPr lang="da-DK" dirty="0" err="1"/>
              <a:t>were</a:t>
            </a:r>
            <a:r>
              <a:rPr lang="da-DK" dirty="0"/>
              <a:t> </a:t>
            </a:r>
            <a:r>
              <a:rPr lang="da-DK" dirty="0" err="1"/>
              <a:t>scaled</a:t>
            </a:r>
            <a:r>
              <a:rPr lang="da-DK" dirty="0"/>
              <a:t> to emission factors from </a:t>
            </a:r>
            <a:r>
              <a:rPr lang="da-DK" dirty="0" err="1"/>
              <a:t>commercial</a:t>
            </a:r>
            <a:r>
              <a:rPr lang="da-DK" dirty="0"/>
              <a:t> pig farms. A list of the emission factors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presented</a:t>
            </a:r>
            <a:r>
              <a:rPr lang="da-DK" dirty="0"/>
              <a:t> in Dalby et al. 2023. </a:t>
            </a:r>
          </a:p>
          <a:p>
            <a:endParaRPr lang="da-DK" dirty="0"/>
          </a:p>
          <a:p>
            <a:r>
              <a:rPr lang="da-DK" dirty="0" err="1"/>
              <a:t>During</a:t>
            </a:r>
            <a:r>
              <a:rPr lang="da-DK" dirty="0"/>
              <a:t>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campaign</a:t>
            </a:r>
            <a:r>
              <a:rPr lang="da-DK" dirty="0"/>
              <a:t> simulation, 4 emission factors </a:t>
            </a:r>
            <a:r>
              <a:rPr lang="da-DK" dirty="0" err="1"/>
              <a:t>were</a:t>
            </a:r>
            <a:r>
              <a:rPr lang="da-DK" dirty="0"/>
              <a:t> </a:t>
            </a:r>
            <a:r>
              <a:rPr lang="da-DK" dirty="0" err="1"/>
              <a:t>randomly</a:t>
            </a:r>
            <a:r>
              <a:rPr lang="da-DK" dirty="0"/>
              <a:t> </a:t>
            </a:r>
            <a:r>
              <a:rPr lang="da-DK" dirty="0" err="1"/>
              <a:t>sampled</a:t>
            </a:r>
            <a:r>
              <a:rPr lang="da-DK" dirty="0"/>
              <a:t>, </a:t>
            </a:r>
            <a:r>
              <a:rPr lang="da-DK" dirty="0" err="1"/>
              <a:t>thereby</a:t>
            </a:r>
            <a:r>
              <a:rPr lang="da-DK" dirty="0"/>
              <a:t> </a:t>
            </a:r>
            <a:r>
              <a:rPr lang="da-DK" dirty="0" err="1"/>
              <a:t>creating</a:t>
            </a:r>
            <a:r>
              <a:rPr lang="da-DK" dirty="0"/>
              <a:t> </a:t>
            </a:r>
            <a:r>
              <a:rPr lang="da-DK" dirty="0" err="1"/>
              <a:t>four</a:t>
            </a:r>
            <a:r>
              <a:rPr lang="da-DK" dirty="0"/>
              <a:t> datasets with </a:t>
            </a:r>
            <a:r>
              <a:rPr lang="da-DK" dirty="0" err="1"/>
              <a:t>random</a:t>
            </a:r>
            <a:r>
              <a:rPr lang="da-DK" dirty="0"/>
              <a:t> </a:t>
            </a:r>
            <a:r>
              <a:rPr lang="da-DK" dirty="0" err="1"/>
              <a:t>absolute</a:t>
            </a:r>
            <a:r>
              <a:rPr lang="da-DK" dirty="0"/>
              <a:t> emission (but the same emission pattern as the Dalby datasets). 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336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measuring</a:t>
            </a:r>
            <a:r>
              <a:rPr lang="da-DK" dirty="0"/>
              <a:t> </a:t>
            </a:r>
            <a:r>
              <a:rPr lang="da-DK" dirty="0" err="1"/>
              <a:t>schemes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85838" y="1373020"/>
            <a:ext cx="10220325" cy="5008307"/>
          </a:xfrm>
        </p:spPr>
        <p:txBody>
          <a:bodyPr/>
          <a:lstStyle/>
          <a:p>
            <a:r>
              <a:rPr lang="da-DK" dirty="0"/>
              <a:t>In </a:t>
            </a:r>
            <a:r>
              <a:rPr lang="da-DK" dirty="0" err="1"/>
              <a:t>Scheme</a:t>
            </a:r>
            <a:r>
              <a:rPr lang="da-DK" dirty="0"/>
              <a:t> 1. </a:t>
            </a:r>
          </a:p>
          <a:p>
            <a:pPr>
              <a:buNone/>
            </a:pPr>
            <a:r>
              <a:rPr lang="da-DK" dirty="0"/>
              <a:t>1 </a:t>
            </a:r>
            <a:r>
              <a:rPr lang="da-DK" dirty="0" err="1"/>
              <a:t>measuring</a:t>
            </a:r>
            <a:r>
              <a:rPr lang="da-DK" dirty="0"/>
              <a:t> </a:t>
            </a:r>
            <a:r>
              <a:rPr lang="da-DK" dirty="0" err="1"/>
              <a:t>period</a:t>
            </a:r>
            <a:r>
              <a:rPr lang="da-DK" dirty="0"/>
              <a:t> = 7 </a:t>
            </a:r>
            <a:r>
              <a:rPr lang="da-DK" dirty="0" err="1"/>
              <a:t>days</a:t>
            </a:r>
            <a:r>
              <a:rPr lang="da-DK" dirty="0"/>
              <a:t> </a:t>
            </a:r>
          </a:p>
          <a:p>
            <a:pPr>
              <a:buNone/>
            </a:pPr>
            <a:r>
              <a:rPr lang="da-DK" dirty="0"/>
              <a:t>2 </a:t>
            </a:r>
            <a:r>
              <a:rPr lang="da-DK" dirty="0" err="1"/>
              <a:t>measuring</a:t>
            </a:r>
            <a:r>
              <a:rPr lang="da-DK" dirty="0"/>
              <a:t> </a:t>
            </a:r>
            <a:r>
              <a:rPr lang="da-DK" dirty="0" err="1"/>
              <a:t>periods</a:t>
            </a:r>
            <a:r>
              <a:rPr lang="da-DK" dirty="0"/>
              <a:t> per batch, with 1 </a:t>
            </a:r>
            <a:r>
              <a:rPr lang="da-DK" dirty="0" err="1"/>
              <a:t>measuring</a:t>
            </a:r>
            <a:r>
              <a:rPr lang="da-DK" dirty="0"/>
              <a:t> </a:t>
            </a:r>
            <a:r>
              <a:rPr lang="da-DK" dirty="0" err="1"/>
              <a:t>period</a:t>
            </a:r>
            <a:r>
              <a:rPr lang="da-DK" dirty="0"/>
              <a:t> in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half</a:t>
            </a:r>
            <a:r>
              <a:rPr lang="da-DK" dirty="0"/>
              <a:t> of the batch. The </a:t>
            </a:r>
            <a:r>
              <a:rPr lang="da-DK" dirty="0" err="1"/>
              <a:t>measuring</a:t>
            </a:r>
            <a:r>
              <a:rPr lang="da-DK" dirty="0"/>
              <a:t> </a:t>
            </a:r>
            <a:r>
              <a:rPr lang="da-DK" dirty="0" err="1"/>
              <a:t>periods</a:t>
            </a:r>
            <a:r>
              <a:rPr lang="da-DK" dirty="0"/>
              <a:t> </a:t>
            </a:r>
            <a:r>
              <a:rPr lang="da-DK" dirty="0" err="1"/>
              <a:t>were</a:t>
            </a:r>
            <a:r>
              <a:rPr lang="da-DK" dirty="0"/>
              <a:t> </a:t>
            </a:r>
            <a:r>
              <a:rPr lang="da-DK" dirty="0" err="1"/>
              <a:t>randomly</a:t>
            </a:r>
            <a:r>
              <a:rPr lang="da-DK" dirty="0"/>
              <a:t> </a:t>
            </a:r>
            <a:r>
              <a:rPr lang="da-DK" dirty="0" err="1"/>
              <a:t>assigned</a:t>
            </a:r>
            <a:r>
              <a:rPr lang="da-DK" dirty="0"/>
              <a:t> in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half</a:t>
            </a:r>
            <a:r>
              <a:rPr lang="da-DK" dirty="0"/>
              <a:t>. This gives 8 </a:t>
            </a:r>
            <a:r>
              <a:rPr lang="da-DK" dirty="0" err="1"/>
              <a:t>measuring</a:t>
            </a:r>
            <a:r>
              <a:rPr lang="da-DK" dirty="0"/>
              <a:t> </a:t>
            </a:r>
            <a:r>
              <a:rPr lang="da-DK" dirty="0" err="1"/>
              <a:t>periods</a:t>
            </a:r>
            <a:r>
              <a:rPr lang="da-DK" dirty="0"/>
              <a:t> pr. batch pr. </a:t>
            </a:r>
            <a:r>
              <a:rPr lang="da-DK" dirty="0" err="1"/>
              <a:t>year</a:t>
            </a:r>
            <a:r>
              <a:rPr lang="da-DK" dirty="0"/>
              <a:t>.</a:t>
            </a:r>
          </a:p>
          <a:p>
            <a:pPr>
              <a:buNone/>
            </a:pPr>
            <a:endParaRPr lang="da-DK" dirty="0"/>
          </a:p>
          <a:p>
            <a:pPr>
              <a:buNone/>
            </a:pPr>
            <a:r>
              <a:rPr lang="da-DK" dirty="0"/>
              <a:t>In </a:t>
            </a:r>
            <a:r>
              <a:rPr lang="da-DK" dirty="0" err="1"/>
              <a:t>Scheme</a:t>
            </a:r>
            <a:r>
              <a:rPr lang="da-DK" dirty="0"/>
              <a:t> 2.</a:t>
            </a:r>
          </a:p>
          <a:p>
            <a:pPr>
              <a:buNone/>
            </a:pPr>
            <a:r>
              <a:rPr lang="da-DK" dirty="0"/>
              <a:t>1 </a:t>
            </a:r>
            <a:r>
              <a:rPr lang="da-DK" dirty="0" err="1"/>
              <a:t>measuring</a:t>
            </a:r>
            <a:r>
              <a:rPr lang="da-DK" dirty="0"/>
              <a:t> </a:t>
            </a:r>
            <a:r>
              <a:rPr lang="da-DK" dirty="0" err="1"/>
              <a:t>period</a:t>
            </a:r>
            <a:r>
              <a:rPr lang="da-DK" dirty="0"/>
              <a:t> = 7 </a:t>
            </a:r>
            <a:r>
              <a:rPr lang="da-DK" dirty="0" err="1"/>
              <a:t>days</a:t>
            </a:r>
            <a:r>
              <a:rPr lang="da-DK" dirty="0"/>
              <a:t> </a:t>
            </a:r>
          </a:p>
          <a:p>
            <a:pPr>
              <a:buNone/>
            </a:pPr>
            <a:r>
              <a:rPr lang="da-DK" dirty="0" err="1"/>
              <a:t>Four</a:t>
            </a:r>
            <a:r>
              <a:rPr lang="da-DK" dirty="0"/>
              <a:t> </a:t>
            </a:r>
            <a:r>
              <a:rPr lang="da-DK" dirty="0" err="1"/>
              <a:t>predefined</a:t>
            </a:r>
            <a:r>
              <a:rPr lang="da-DK" dirty="0"/>
              <a:t> </a:t>
            </a:r>
            <a:r>
              <a:rPr lang="da-DK" dirty="0" err="1"/>
              <a:t>week</a:t>
            </a:r>
            <a:r>
              <a:rPr lang="da-DK" dirty="0"/>
              <a:t> sets </a:t>
            </a:r>
            <a:r>
              <a:rPr lang="da-DK" dirty="0" err="1"/>
              <a:t>were</a:t>
            </a:r>
            <a:r>
              <a:rPr lang="da-DK" dirty="0"/>
              <a:t> made and the sets </a:t>
            </a:r>
            <a:r>
              <a:rPr lang="da-DK" dirty="0" err="1"/>
              <a:t>were</a:t>
            </a:r>
            <a:r>
              <a:rPr lang="da-DK" dirty="0"/>
              <a:t> </a:t>
            </a:r>
            <a:r>
              <a:rPr lang="da-DK" dirty="0" err="1"/>
              <a:t>during</a:t>
            </a:r>
            <a:r>
              <a:rPr lang="da-DK" dirty="0"/>
              <a:t> </a:t>
            </a:r>
            <a:r>
              <a:rPr lang="da-DK" dirty="0" err="1"/>
              <a:t>each</a:t>
            </a:r>
            <a:r>
              <a:rPr lang="da-DK" dirty="0"/>
              <a:t> simulation </a:t>
            </a:r>
            <a:r>
              <a:rPr lang="da-DK" dirty="0" err="1"/>
              <a:t>assigned</a:t>
            </a:r>
            <a:r>
              <a:rPr lang="da-DK" dirty="0"/>
              <a:t> </a:t>
            </a:r>
            <a:r>
              <a:rPr lang="da-DK" dirty="0" err="1"/>
              <a:t>randomly</a:t>
            </a:r>
            <a:r>
              <a:rPr lang="da-DK" dirty="0"/>
              <a:t> to the </a:t>
            </a:r>
            <a:r>
              <a:rPr lang="da-DK" dirty="0" err="1"/>
              <a:t>four</a:t>
            </a:r>
            <a:r>
              <a:rPr lang="da-DK" dirty="0"/>
              <a:t> </a:t>
            </a:r>
            <a:r>
              <a:rPr lang="da-DK" dirty="0" err="1"/>
              <a:t>batches</a:t>
            </a:r>
            <a:r>
              <a:rPr lang="da-DK" dirty="0"/>
              <a:t>. In total 12 </a:t>
            </a:r>
            <a:r>
              <a:rPr lang="da-DK" dirty="0" err="1"/>
              <a:t>measuring</a:t>
            </a:r>
            <a:r>
              <a:rPr lang="da-DK" dirty="0"/>
              <a:t> </a:t>
            </a:r>
            <a:r>
              <a:rPr lang="da-DK" dirty="0" err="1"/>
              <a:t>periods</a:t>
            </a:r>
            <a:r>
              <a:rPr lang="da-DK" dirty="0"/>
              <a:t> pr. batch pr. </a:t>
            </a:r>
            <a:r>
              <a:rPr lang="da-DK" dirty="0" err="1"/>
              <a:t>year</a:t>
            </a:r>
            <a:r>
              <a:rPr lang="da-DK" dirty="0"/>
              <a:t>.</a:t>
            </a:r>
          </a:p>
          <a:p>
            <a:pPr>
              <a:buNone/>
            </a:pPr>
            <a:r>
              <a:rPr lang="da-DK" dirty="0"/>
              <a:t>set1: 1, 5, 9, </a:t>
            </a:r>
          </a:p>
          <a:p>
            <a:pPr>
              <a:buNone/>
            </a:pPr>
            <a:r>
              <a:rPr lang="da-DK" dirty="0"/>
              <a:t>set2: 4, 8, 12, </a:t>
            </a:r>
          </a:p>
          <a:p>
            <a:pPr>
              <a:buNone/>
            </a:pPr>
            <a:r>
              <a:rPr lang="da-DK" dirty="0"/>
              <a:t>set3: 3, 7, 11 </a:t>
            </a:r>
          </a:p>
          <a:p>
            <a:pPr>
              <a:buNone/>
            </a:pPr>
            <a:r>
              <a:rPr lang="da-DK" dirty="0"/>
              <a:t>set 4: 2, 6, 10</a:t>
            </a:r>
          </a:p>
          <a:p>
            <a:pPr>
              <a:buNone/>
            </a:pPr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92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BD85B7D-E9A5-49E0-8ACF-AF93CE3E556F}" type="datetime1">
              <a:rPr lang="da-DK" smtClean="0"/>
              <a:t>20-09-2023</a:t>
            </a:fld>
            <a:r>
              <a:rPr lang="da-DK" dirty="0"/>
              <a:t>20-09-2023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65BE5-8236-73B4-E27F-5B9EAD71D885}"/>
              </a:ext>
            </a:extLst>
          </p:cNvPr>
          <p:cNvSpPr txBox="1"/>
          <p:nvPr/>
        </p:nvSpPr>
        <p:spPr>
          <a:xfrm>
            <a:off x="3502124" y="118027"/>
            <a:ext cx="5684954" cy="233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dirty="0">
                <a:latin typeface="+mn-lt"/>
              </a:rPr>
              <a:t>Control </a:t>
            </a:r>
            <a:r>
              <a:rPr lang="da-DK" sz="1600" dirty="0" err="1">
                <a:latin typeface="+mn-lt"/>
              </a:rPr>
              <a:t>section</a:t>
            </a:r>
            <a:r>
              <a:rPr lang="da-DK" sz="1600" dirty="0">
                <a:latin typeface="+mn-lt"/>
              </a:rPr>
              <a:t>, 4000 simulations (1000 </a:t>
            </a:r>
            <a:r>
              <a:rPr lang="da-DK" sz="1600" dirty="0" err="1">
                <a:latin typeface="+mn-lt"/>
              </a:rPr>
              <a:t>campaign</a:t>
            </a:r>
            <a:r>
              <a:rPr lang="da-DK" sz="1600" dirty="0">
                <a:latin typeface="+mn-lt"/>
              </a:rPr>
              <a:t> simulations)</a:t>
            </a:r>
          </a:p>
        </p:txBody>
      </p:sp>
      <p:pic>
        <p:nvPicPr>
          <p:cNvPr id="17" name="Picture 16" descr="A graph of a graph&#10;&#10;Description automatically generated">
            <a:extLst>
              <a:ext uri="{FF2B5EF4-FFF2-40B4-BE49-F238E27FC236}">
                <a16:creationId xmlns:a16="http://schemas.microsoft.com/office/drawing/2014/main" id="{2749F1A1-6C61-F0C4-A1A1-6A1F39973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9" y="457187"/>
            <a:ext cx="5943612" cy="6400813"/>
          </a:xfrm>
          <a:prstGeom prst="rect">
            <a:avLst/>
          </a:prstGeom>
        </p:spPr>
      </p:pic>
      <p:pic>
        <p:nvPicPr>
          <p:cNvPr id="19" name="Picture 1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814D767-2F36-983F-727F-F15EE9B444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456" y="484571"/>
            <a:ext cx="5943612" cy="64008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D5FCDD8-51CC-B136-F0CF-01D15177A8C0}"/>
              </a:ext>
            </a:extLst>
          </p:cNvPr>
          <p:cNvSpPr txBox="1"/>
          <p:nvPr/>
        </p:nvSpPr>
        <p:spPr>
          <a:xfrm>
            <a:off x="1197868" y="1052736"/>
            <a:ext cx="809517" cy="233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dirty="0">
                <a:latin typeface="+mn-lt"/>
              </a:rPr>
              <a:t>Method1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44587A-DCD5-7759-528F-1299F559E640}"/>
              </a:ext>
            </a:extLst>
          </p:cNvPr>
          <p:cNvSpPr txBox="1"/>
          <p:nvPr/>
        </p:nvSpPr>
        <p:spPr>
          <a:xfrm>
            <a:off x="7126295" y="1052736"/>
            <a:ext cx="809517" cy="233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dirty="0">
                <a:latin typeface="+mn-lt"/>
              </a:rPr>
              <a:t>Method2</a:t>
            </a:r>
          </a:p>
        </p:txBody>
      </p:sp>
    </p:spTree>
    <p:extLst>
      <p:ext uri="{BB962C8B-B14F-4D97-AF65-F5344CB8AC3E}">
        <p14:creationId xmlns:p14="http://schemas.microsoft.com/office/powerpoint/2010/main" val="1186159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7A5A47-7D61-793E-065A-7A8B47CA1A5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BF94E91-6E7A-4AA0-A25C-714F49C81472}" type="datetime1">
              <a:rPr lang="da-DK" smtClean="0"/>
              <a:t>20-09-2023</a:t>
            </a:fld>
            <a:r>
              <a:rPr lang="da-DK"/>
              <a:t>20-09-2023</a:t>
            </a:r>
            <a:endParaRPr lang="da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8C6E2-71BE-10F3-89B3-B56B23A93114}"/>
              </a:ext>
            </a:extLst>
          </p:cNvPr>
          <p:cNvSpPr txBox="1"/>
          <p:nvPr/>
        </p:nvSpPr>
        <p:spPr>
          <a:xfrm>
            <a:off x="2805145" y="279145"/>
            <a:ext cx="6578532" cy="233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dirty="0" err="1">
                <a:latin typeface="+mn-lt"/>
              </a:rPr>
              <a:t>Frequent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flushing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section</a:t>
            </a:r>
            <a:r>
              <a:rPr lang="da-DK" sz="1600" dirty="0">
                <a:latin typeface="+mn-lt"/>
              </a:rPr>
              <a:t>, 4000 simulations (1000 </a:t>
            </a:r>
            <a:r>
              <a:rPr lang="da-DK" sz="1600" dirty="0" err="1">
                <a:latin typeface="+mn-lt"/>
              </a:rPr>
              <a:t>campaign</a:t>
            </a:r>
            <a:r>
              <a:rPr lang="da-DK" sz="1600" dirty="0">
                <a:latin typeface="+mn-lt"/>
              </a:rPr>
              <a:t> simulations)</a:t>
            </a:r>
          </a:p>
        </p:txBody>
      </p:sp>
      <p:pic>
        <p:nvPicPr>
          <p:cNvPr id="14" name="Picture 13" descr="A graph of a graph&#10;&#10;Description automatically generated">
            <a:extLst>
              <a:ext uri="{FF2B5EF4-FFF2-40B4-BE49-F238E27FC236}">
                <a16:creationId xmlns:a16="http://schemas.microsoft.com/office/drawing/2014/main" id="{5DCB5DF0-64F2-BF08-F7FC-02D0FF3698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9533"/>
            <a:ext cx="5943612" cy="6400813"/>
          </a:xfrm>
          <a:prstGeom prst="rect">
            <a:avLst/>
          </a:prstGeom>
        </p:spPr>
      </p:pic>
      <p:pic>
        <p:nvPicPr>
          <p:cNvPr id="16" name="Picture 15" descr="A graph of a graph&#10;&#10;Description automatically generated">
            <a:extLst>
              <a:ext uri="{FF2B5EF4-FFF2-40B4-BE49-F238E27FC236}">
                <a16:creationId xmlns:a16="http://schemas.microsoft.com/office/drawing/2014/main" id="{E2A73D9C-0082-E5E6-3846-5B1206F514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76" y="501294"/>
            <a:ext cx="5943612" cy="64008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CD225FC-9E3E-1BCF-64A9-823A9A6619DA}"/>
              </a:ext>
            </a:extLst>
          </p:cNvPr>
          <p:cNvSpPr txBox="1"/>
          <p:nvPr/>
        </p:nvSpPr>
        <p:spPr>
          <a:xfrm>
            <a:off x="1197868" y="1052736"/>
            <a:ext cx="809517" cy="233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dirty="0">
                <a:latin typeface="+mn-lt"/>
              </a:rPr>
              <a:t>Method1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A77748-0FEC-C60D-58C6-D204532CB3A9}"/>
              </a:ext>
            </a:extLst>
          </p:cNvPr>
          <p:cNvSpPr txBox="1"/>
          <p:nvPr/>
        </p:nvSpPr>
        <p:spPr>
          <a:xfrm>
            <a:off x="7126295" y="1052736"/>
            <a:ext cx="809517" cy="233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dirty="0">
                <a:latin typeface="+mn-lt"/>
              </a:rPr>
              <a:t>Method2</a:t>
            </a:r>
          </a:p>
        </p:txBody>
      </p:sp>
    </p:spTree>
    <p:extLst>
      <p:ext uri="{BB962C8B-B14F-4D97-AF65-F5344CB8AC3E}">
        <p14:creationId xmlns:p14="http://schemas.microsoft.com/office/powerpoint/2010/main" val="386913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88565-15A6-A719-F3A3-C8B2EAA4228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3B430D7-EF49-4643-88D7-2AEAAD16714B}" type="datetime1">
              <a:rPr lang="da-DK" smtClean="0"/>
              <a:t>20-09-2023</a:t>
            </a:fld>
            <a:r>
              <a:rPr lang="da-DK"/>
              <a:t>20-09-2023</a:t>
            </a:r>
            <a:endParaRPr lang="da-DK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1390813-B0A7-8874-7AB4-10B74D516A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5346005"/>
              </p:ext>
            </p:extLst>
          </p:nvPr>
        </p:nvGraphicFramePr>
        <p:xfrm>
          <a:off x="549796" y="2057400"/>
          <a:ext cx="457962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919451F-E0F8-4014-968D-E8B1806530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6800527"/>
              </p:ext>
            </p:extLst>
          </p:nvPr>
        </p:nvGraphicFramePr>
        <p:xfrm>
          <a:off x="6114262" y="2044100"/>
          <a:ext cx="4594860" cy="2750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7E43C31-7836-6B19-C742-A699A23F79AC}"/>
              </a:ext>
            </a:extLst>
          </p:cNvPr>
          <p:cNvSpPr txBox="1"/>
          <p:nvPr/>
        </p:nvSpPr>
        <p:spPr>
          <a:xfrm>
            <a:off x="6126132" y="1059571"/>
            <a:ext cx="5087996" cy="4678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dirty="0" err="1">
                <a:latin typeface="+mn-lt"/>
              </a:rPr>
              <a:t>Slight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overestimation</a:t>
            </a:r>
            <a:r>
              <a:rPr lang="da-DK" sz="1600" dirty="0">
                <a:latin typeface="+mn-lt"/>
              </a:rPr>
              <a:t> of </a:t>
            </a:r>
            <a:r>
              <a:rPr lang="da-DK" sz="1600" dirty="0" err="1">
                <a:latin typeface="+mn-lt"/>
              </a:rPr>
              <a:t>methane</a:t>
            </a:r>
            <a:r>
              <a:rPr lang="da-DK" sz="1600" dirty="0">
                <a:latin typeface="+mn-lt"/>
              </a:rPr>
              <a:t> with the </a:t>
            </a:r>
            <a:r>
              <a:rPr lang="da-DK" sz="1600" dirty="0" err="1">
                <a:latin typeface="+mn-lt"/>
              </a:rPr>
              <a:t>two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methods</a:t>
            </a:r>
            <a:r>
              <a:rPr lang="da-DK" sz="1600" dirty="0">
                <a:latin typeface="+mn-lt"/>
              </a:rPr>
              <a:t>, </a:t>
            </a:r>
          </a:p>
          <a:p>
            <a:pPr>
              <a:lnSpc>
                <a:spcPct val="95000"/>
              </a:lnSpc>
            </a:pPr>
            <a:r>
              <a:rPr lang="da-DK" sz="1600" dirty="0">
                <a:latin typeface="+mn-lt"/>
              </a:rPr>
              <a:t>but </a:t>
            </a:r>
            <a:r>
              <a:rPr lang="da-DK" sz="1600" dirty="0" err="1">
                <a:latin typeface="+mn-lt"/>
              </a:rPr>
              <a:t>almost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nothing</a:t>
            </a:r>
            <a:r>
              <a:rPr lang="da-DK" sz="1600" dirty="0">
                <a:latin typeface="+mn-lt"/>
              </a:rPr>
              <a:t> for </a:t>
            </a:r>
            <a:r>
              <a:rPr lang="da-DK" sz="1600" dirty="0" err="1">
                <a:latin typeface="+mn-lt"/>
              </a:rPr>
              <a:t>weekly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flushing</a:t>
            </a:r>
            <a:r>
              <a:rPr lang="da-DK" sz="1600" dirty="0">
                <a:latin typeface="+mn-lt"/>
              </a:rPr>
              <a:t> + method2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3F6BE0-6C9B-B5D6-9E25-A3DE25618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876" y="5013176"/>
            <a:ext cx="8907118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67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Custom</PresentationFormat>
  <Paragraphs>36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AU Passata Light</vt:lpstr>
      <vt:lpstr>Arial</vt:lpstr>
      <vt:lpstr>Calibri</vt:lpstr>
      <vt:lpstr>AU Peto</vt:lpstr>
      <vt:lpstr>AU Passata</vt:lpstr>
      <vt:lpstr>Wingdings 3</vt:lpstr>
      <vt:lpstr>Georgia</vt:lpstr>
      <vt:lpstr>AU 16:9</vt:lpstr>
      <vt:lpstr>Uncertainty in measuring schemes</vt:lpstr>
      <vt:lpstr>Method</vt:lpstr>
      <vt:lpstr>Two measuring schemes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2023-09-20T11:39:24Z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637576278324553634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>2922</vt:lpwstr>
  </property>
  <property fmtid="{D5CDD505-2E9C-101B-9397-08002B2CF9AE}" pid="62" name="colorthemechange">
    <vt:lpwstr>True</vt:lpwstr>
  </property>
</Properties>
</file>