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65" r:id="rId5"/>
    <p:sldId id="264" r:id="rId6"/>
    <p:sldId id="266" r:id="rId7"/>
    <p:sldId id="258" r:id="rId8"/>
    <p:sldId id="262" r:id="rId9"/>
    <p:sldId id="271" r:id="rId10"/>
    <p:sldId id="270" r:id="rId11"/>
    <p:sldId id="273" r:id="rId12"/>
    <p:sldId id="267" r:id="rId13"/>
    <p:sldId id="268" r:id="rId14"/>
    <p:sldId id="269" r:id="rId15"/>
    <p:sldId id="276" r:id="rId16"/>
    <p:sldId id="274" r:id="rId17"/>
    <p:sldId id="275" r:id="rId18"/>
    <p:sldId id="27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1713F-F714-4E35-B8AB-362C1EE6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56321"/>
            <a:ext cx="8361229" cy="1072987"/>
          </a:xfrm>
        </p:spPr>
        <p:txBody>
          <a:bodyPr/>
          <a:lstStyle/>
          <a:p>
            <a:r>
              <a:rPr lang="zh-CN" altLang="en-US" dirty="0"/>
              <a:t>多人项目协作绪论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78BF36-3F41-418C-BE28-324ADE791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2429" y="4749344"/>
            <a:ext cx="2868878" cy="39405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By CV</a:t>
            </a:r>
            <a:r>
              <a:rPr lang="zh-CN" altLang="en-US" sz="1800" dirty="0"/>
              <a:t>工程师韩嵩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6BB912D-EA39-4B7E-93DE-5B3CCADD222B}"/>
              </a:ext>
            </a:extLst>
          </p:cNvPr>
          <p:cNvSpPr txBox="1">
            <a:spLocks/>
          </p:cNvSpPr>
          <p:nvPr/>
        </p:nvSpPr>
        <p:spPr>
          <a:xfrm>
            <a:off x="6325299" y="3665185"/>
            <a:ext cx="3867168" cy="527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以数据库课程设计为例</a:t>
            </a:r>
          </a:p>
        </p:txBody>
      </p:sp>
    </p:spTree>
    <p:extLst>
      <p:ext uri="{BB962C8B-B14F-4D97-AF65-F5344CB8AC3E}">
        <p14:creationId xmlns:p14="http://schemas.microsoft.com/office/powerpoint/2010/main" val="313390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0596"/>
            <a:ext cx="5696712" cy="358140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ASP.NET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是一个开发框架，用于通过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HTML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CSS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JavaScript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以及服务器脚本来构建网页和网站。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https://docs.microsoft.com/zh-cn/aspnet/core/tutorials/first-web-api?view=aspnetcore-5.0&amp;tabs=visual-studio</a:t>
            </a:r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CB56C-E3AB-4EBF-8182-2FD5FA6B9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66" y="2290414"/>
            <a:ext cx="4363030" cy="31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ASP.NET Core-Controllers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DF0CC2-646C-4BD9-BE26-05DF599C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52" y="1619442"/>
            <a:ext cx="6113384" cy="5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 Core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888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EF CORE</a:t>
            </a:r>
            <a:r>
              <a:rPr lang="zh-CN" altLang="en-US" dirty="0"/>
              <a:t>：</a:t>
            </a:r>
            <a:r>
              <a:rPr lang="en-US" altLang="zh-CN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Entity Framework Core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这是一个通用</a:t>
            </a:r>
            <a:r>
              <a:rPr lang="en-US" altLang="zh-CN" dirty="0"/>
              <a:t>ORM</a:t>
            </a:r>
            <a:r>
              <a:rPr lang="zh-CN" altLang="en-US" dirty="0"/>
              <a:t>框架，可以直接把数据库的类型系统和</a:t>
            </a:r>
            <a:r>
              <a:rPr lang="en-US" altLang="zh-CN" dirty="0"/>
              <a:t>ASP.NET</a:t>
            </a:r>
            <a:r>
              <a:rPr lang="zh-CN" altLang="en-US" dirty="0"/>
              <a:t>的类型系统转换，减少了直接写</a:t>
            </a:r>
            <a:r>
              <a:rPr lang="en-US" altLang="zh-CN" dirty="0" err="1"/>
              <a:t>sql</a:t>
            </a:r>
            <a:r>
              <a:rPr lang="zh-CN" altLang="en-US" dirty="0"/>
              <a:t>语句的成本。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https://docs.microsoft.com/zh-cn/ef/core/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09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 Core-models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CAB030-FC34-4B81-80BF-6947DD6C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655" y="2572973"/>
            <a:ext cx="4695825" cy="1200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106278-D3DB-43FE-8B90-43043EDB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59" y="1851660"/>
            <a:ext cx="3781425" cy="21907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C50222AE-A150-44F4-A2CC-1C8596F31CA9}"/>
              </a:ext>
            </a:extLst>
          </p:cNvPr>
          <p:cNvSpPr/>
          <p:nvPr/>
        </p:nvSpPr>
        <p:spPr>
          <a:xfrm rot="2561634">
            <a:off x="3765232" y="438645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511E03A-817F-4671-A396-2C3132DC7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3595"/>
          <a:stretch/>
        </p:blipFill>
        <p:spPr>
          <a:xfrm>
            <a:off x="3595687" y="5380865"/>
            <a:ext cx="5153025" cy="370711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A82D45FB-FD3C-4D22-B0FF-4C69B2EEBC01}"/>
              </a:ext>
            </a:extLst>
          </p:cNvPr>
          <p:cNvSpPr/>
          <p:nvPr/>
        </p:nvSpPr>
        <p:spPr>
          <a:xfrm rot="19501207">
            <a:off x="7337360" y="42790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 Core-</a:t>
            </a:r>
            <a:r>
              <a:rPr lang="zh-CN" altLang="en-US" dirty="0"/>
              <a:t>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F925DB-682A-487E-B5A4-2F6F1C2A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90700"/>
            <a:ext cx="4408131" cy="34485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234F00-4182-457D-9ED6-3E096B73F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69" y="1700560"/>
            <a:ext cx="5058118" cy="13718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DA929A-7050-49A2-86AE-B80579B3C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28" y="4087143"/>
            <a:ext cx="5429399" cy="2386809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745F3A50-447A-49D2-8759-B6F5F5749D98}"/>
              </a:ext>
            </a:extLst>
          </p:cNvPr>
          <p:cNvSpPr/>
          <p:nvPr/>
        </p:nvSpPr>
        <p:spPr>
          <a:xfrm>
            <a:off x="8819571" y="3168071"/>
            <a:ext cx="438912" cy="823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十字形 16">
            <a:extLst>
              <a:ext uri="{FF2B5EF4-FFF2-40B4-BE49-F238E27FC236}">
                <a16:creationId xmlns:a16="http://schemas.microsoft.com/office/drawing/2014/main" id="{729DC9F6-D6C5-4F00-AD54-C29569519541}"/>
              </a:ext>
            </a:extLst>
          </p:cNvPr>
          <p:cNvSpPr/>
          <p:nvPr/>
        </p:nvSpPr>
        <p:spPr>
          <a:xfrm>
            <a:off x="5939110" y="2282630"/>
            <a:ext cx="411480" cy="375877"/>
          </a:xfrm>
          <a:prstGeom prst="plus">
            <a:avLst>
              <a:gd name="adj" fmla="val 39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72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888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前端可以不部署，但是后端必须部署。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推荐阿里云、腾讯云，有学生优惠。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TIPS</a:t>
            </a:r>
            <a:r>
              <a:rPr lang="zh-CN" altLang="en-US" dirty="0"/>
              <a:t>：记得保持服务器的后台运行。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如果需要图片的话，推荐额外租</a:t>
            </a:r>
            <a:r>
              <a:rPr lang="en-US" altLang="zh-CN" dirty="0"/>
              <a:t>OSS</a:t>
            </a:r>
            <a:r>
              <a:rPr lang="zh-CN" altLang="en-US" dirty="0"/>
              <a:t>服务器。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67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Nginx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888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这是异步框架的网页服务器，也可以用作反向代理、负载平衡器和</a:t>
            </a:r>
            <a:r>
              <a:rPr lang="en-US" altLang="zh-CN" dirty="0"/>
              <a:t>HTTP</a:t>
            </a:r>
            <a:r>
              <a:rPr lang="zh-CN" altLang="en-US" dirty="0"/>
              <a:t>缓存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在后端写完之后，需要部署到</a:t>
            </a:r>
            <a:r>
              <a:rPr lang="en-US" altLang="zh-CN" dirty="0"/>
              <a:t>Nginx</a:t>
            </a:r>
            <a:r>
              <a:rPr lang="zh-CN" altLang="en-US" dirty="0"/>
              <a:t>上。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45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888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一个类似于虚拟环境的平台。可以配解决环境的问题，而且易于插拔。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可以直接获得一个已经安装好的</a:t>
            </a:r>
            <a:r>
              <a:rPr lang="en-US" altLang="zh-CN" dirty="0"/>
              <a:t>ASP.NET Core</a:t>
            </a:r>
            <a:r>
              <a:rPr lang="zh-CN" altLang="en-US" dirty="0"/>
              <a:t>和</a:t>
            </a:r>
            <a:r>
              <a:rPr lang="en-US" altLang="zh-CN" dirty="0"/>
              <a:t>Nginx</a:t>
            </a:r>
            <a:r>
              <a:rPr lang="zh-CN" altLang="en-US" dirty="0"/>
              <a:t>环境。</a:t>
            </a:r>
            <a:r>
              <a:rPr lang="en-US" altLang="zh-CN" dirty="0"/>
              <a:t> </a:t>
            </a:r>
            <a:r>
              <a:rPr lang="zh-CN" altLang="en-US" dirty="0"/>
              <a:t>免去配环境的困扰。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939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跨域问题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1299489-834B-4792-83AA-E1F433310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888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CORS ERROR</a:t>
            </a:r>
            <a:br>
              <a:rPr lang="en-US" altLang="zh-CN" dirty="0"/>
            </a:b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一般出现</a:t>
            </a:r>
            <a:r>
              <a:rPr lang="zh-CN" altLang="en-US"/>
              <a:t>在前端和后端不在同一域下的情况。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可以通过后端解决，也可以通过前端解决。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304695-D7BD-40F8-B0EF-AEC82771C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" b="53277"/>
          <a:stretch/>
        </p:blipFill>
        <p:spPr>
          <a:xfrm>
            <a:off x="4092605" y="2689194"/>
            <a:ext cx="5453340" cy="2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99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C7992-E84B-428E-8B65-F9BD55DB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该摸鱼了</a:t>
            </a:r>
          </a:p>
        </p:txBody>
      </p:sp>
    </p:spTree>
    <p:extLst>
      <p:ext uri="{BB962C8B-B14F-4D97-AF65-F5344CB8AC3E}">
        <p14:creationId xmlns:p14="http://schemas.microsoft.com/office/powerpoint/2010/main" val="154590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&amp;</a:t>
            </a:r>
            <a:r>
              <a:rPr lang="zh-CN" altLang="en-US" dirty="0"/>
              <a:t>后端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BB789C-EAC4-4156-BECA-4F44CCE58E43}"/>
              </a:ext>
            </a:extLst>
          </p:cNvPr>
          <p:cNvSpPr/>
          <p:nvPr/>
        </p:nvSpPr>
        <p:spPr>
          <a:xfrm>
            <a:off x="1371600" y="3574463"/>
            <a:ext cx="1669741" cy="983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4662D5-56EB-4887-A16B-40A6D2A09BCF}"/>
              </a:ext>
            </a:extLst>
          </p:cNvPr>
          <p:cNvSpPr/>
          <p:nvPr/>
        </p:nvSpPr>
        <p:spPr>
          <a:xfrm>
            <a:off x="7016689" y="3574463"/>
            <a:ext cx="1669002" cy="983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6E0119-EFAE-4319-A2F5-846411E52366}"/>
              </a:ext>
            </a:extLst>
          </p:cNvPr>
          <p:cNvSpPr/>
          <p:nvPr/>
        </p:nvSpPr>
        <p:spPr>
          <a:xfrm>
            <a:off x="4194514" y="3574463"/>
            <a:ext cx="1669002" cy="983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  <a:p>
            <a:pPr algn="ctr"/>
            <a:r>
              <a:rPr lang="en-US" altLang="zh-CN" dirty="0"/>
              <a:t>/App/</a:t>
            </a:r>
            <a:r>
              <a:rPr lang="zh-CN" altLang="en-US" dirty="0"/>
              <a:t>小程序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AFE610-935D-4000-AC87-D16FCDDC2DD1}"/>
              </a:ext>
            </a:extLst>
          </p:cNvPr>
          <p:cNvSpPr/>
          <p:nvPr/>
        </p:nvSpPr>
        <p:spPr>
          <a:xfrm>
            <a:off x="9963703" y="3574463"/>
            <a:ext cx="1669002" cy="983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1E09727-154C-43CA-981A-2323B89ACFDD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041341" y="4066249"/>
            <a:ext cx="115317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F05396-D2ED-4030-9F7A-85CF18C005A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863516" y="4066249"/>
            <a:ext cx="1153173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E71B62B-15D7-4580-8BB6-7D946D2B313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8685691" y="4066249"/>
            <a:ext cx="127801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009FDC29-3056-487A-B627-AEE7ECE386EB}"/>
              </a:ext>
            </a:extLst>
          </p:cNvPr>
          <p:cNvSpPr/>
          <p:nvPr/>
        </p:nvSpPr>
        <p:spPr>
          <a:xfrm rot="16200000">
            <a:off x="6283756" y="3971739"/>
            <a:ext cx="447164" cy="25800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1CE7E790-DDFC-4FE1-96AE-A8358AEDE3FA}"/>
              </a:ext>
            </a:extLst>
          </p:cNvPr>
          <p:cNvSpPr/>
          <p:nvPr/>
        </p:nvSpPr>
        <p:spPr>
          <a:xfrm>
            <a:off x="4789502" y="2614738"/>
            <a:ext cx="452761" cy="825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3581FB7-CEF0-48B4-88EE-BCE308E1649A}"/>
              </a:ext>
            </a:extLst>
          </p:cNvPr>
          <p:cNvSpPr txBox="1"/>
          <p:nvPr/>
        </p:nvSpPr>
        <p:spPr>
          <a:xfrm>
            <a:off x="4244185" y="217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理论上的前端</a:t>
            </a:r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E3E08A21-ED73-4FFA-9457-22338AA09C0F}"/>
              </a:ext>
            </a:extLst>
          </p:cNvPr>
          <p:cNvSpPr/>
          <p:nvPr/>
        </p:nvSpPr>
        <p:spPr>
          <a:xfrm>
            <a:off x="7638417" y="2614738"/>
            <a:ext cx="452761" cy="825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BAEA7F9-07B2-4B7A-9E73-C2FF812FD062}"/>
              </a:ext>
            </a:extLst>
          </p:cNvPr>
          <p:cNvSpPr txBox="1"/>
          <p:nvPr/>
        </p:nvSpPr>
        <p:spPr>
          <a:xfrm>
            <a:off x="7093100" y="21717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理论上的后端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B7BAB70-ADD8-4BCF-A4A6-9DA1BEB3551C}"/>
              </a:ext>
            </a:extLst>
          </p:cNvPr>
          <p:cNvSpPr txBox="1"/>
          <p:nvPr/>
        </p:nvSpPr>
        <p:spPr>
          <a:xfrm>
            <a:off x="9667124" y="56317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袁阿姨理论中的后端</a:t>
            </a: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A9A5420E-A9B6-44B2-AEC8-8C587A83F4C1}"/>
              </a:ext>
            </a:extLst>
          </p:cNvPr>
          <p:cNvSpPr/>
          <p:nvPr/>
        </p:nvSpPr>
        <p:spPr>
          <a:xfrm rot="10800000">
            <a:off x="10571823" y="4765843"/>
            <a:ext cx="452761" cy="825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9EC91A7-9CC5-471D-9EB0-A677166A31DE}"/>
              </a:ext>
            </a:extLst>
          </p:cNvPr>
          <p:cNvSpPr txBox="1"/>
          <p:nvPr/>
        </p:nvSpPr>
        <p:spPr>
          <a:xfrm>
            <a:off x="5376259" y="5628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袁阿姨理论中的前端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ABB2D4B1-7395-4478-83FF-B3E81A74AF4B}"/>
              </a:ext>
            </a:extLst>
          </p:cNvPr>
          <p:cNvSpPr/>
          <p:nvPr/>
        </p:nvSpPr>
        <p:spPr>
          <a:xfrm>
            <a:off x="4764563" y="1372665"/>
            <a:ext cx="452761" cy="631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BCAE45-F934-4CA9-B381-0739B369FB0F}"/>
              </a:ext>
            </a:extLst>
          </p:cNvPr>
          <p:cNvSpPr txBox="1"/>
          <p:nvPr/>
        </p:nvSpPr>
        <p:spPr>
          <a:xfrm>
            <a:off x="8877692" y="774729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不超过</a:t>
            </a:r>
            <a:r>
              <a:rPr lang="en-US" altLang="zh-CN" dirty="0"/>
              <a:t>2</a:t>
            </a:r>
            <a:r>
              <a:rPr lang="zh-CN" altLang="en-US" dirty="0"/>
              <a:t>人</a:t>
            </a:r>
            <a:endParaRPr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172BBE7-3F1B-4868-9E91-26F7B36F84BC}"/>
              </a:ext>
            </a:extLst>
          </p:cNvPr>
          <p:cNvSpPr txBox="1"/>
          <p:nvPr/>
        </p:nvSpPr>
        <p:spPr>
          <a:xfrm>
            <a:off x="4595932" y="781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其他</a:t>
            </a:r>
            <a:endParaRPr lang="en-US" altLang="zh-CN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DD6CA13D-0E0A-4F22-BA63-F0891791AC14}"/>
              </a:ext>
            </a:extLst>
          </p:cNvPr>
          <p:cNvSpPr/>
          <p:nvPr/>
        </p:nvSpPr>
        <p:spPr>
          <a:xfrm rot="5400000">
            <a:off x="9306804" y="374252"/>
            <a:ext cx="447164" cy="258002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44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9B3B4-2CA0-45B4-8D55-9DE26DB6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  <a:r>
              <a:rPr lang="en-US" altLang="zh-CN" dirty="0"/>
              <a:t>&amp;</a:t>
            </a:r>
            <a:r>
              <a:rPr lang="zh-CN" altLang="en-US" dirty="0"/>
              <a:t>后端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04662D5-56EB-4887-A16B-40A6D2A09BCF}"/>
              </a:ext>
            </a:extLst>
          </p:cNvPr>
          <p:cNvSpPr/>
          <p:nvPr/>
        </p:nvSpPr>
        <p:spPr>
          <a:xfrm>
            <a:off x="7365269" y="2845764"/>
            <a:ext cx="2017583" cy="24907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应用服务器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鉴权、实现</a:t>
            </a:r>
            <a:r>
              <a:rPr lang="en-US" altLang="zh-CN" dirty="0"/>
              <a:t>API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（并发、分布、安全</a:t>
            </a:r>
            <a:endParaRPr lang="en-US" altLang="zh-CN" dirty="0"/>
          </a:p>
          <a:p>
            <a:pPr algn="ctr"/>
            <a:r>
              <a:rPr lang="zh-CN" altLang="en-US" dirty="0"/>
              <a:t>等不需要考虑）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6E0119-EFAE-4319-A2F5-846411E52366}"/>
              </a:ext>
            </a:extLst>
          </p:cNvPr>
          <p:cNvSpPr/>
          <p:nvPr/>
        </p:nvSpPr>
        <p:spPr>
          <a:xfrm>
            <a:off x="3367469" y="2536159"/>
            <a:ext cx="2447544" cy="310995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网页</a:t>
            </a:r>
          </a:p>
          <a:p>
            <a:pPr algn="ctr"/>
            <a:r>
              <a:rPr lang="en-US" altLang="zh-CN" dirty="0"/>
              <a:t>/App/</a:t>
            </a:r>
            <a:r>
              <a:rPr lang="zh-CN" altLang="en-US" dirty="0"/>
              <a:t>小程序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用户交互界面、</a:t>
            </a:r>
            <a:endParaRPr lang="en-US" altLang="zh-CN" dirty="0"/>
          </a:p>
          <a:p>
            <a:pPr algn="ctr"/>
            <a:r>
              <a:rPr lang="zh-CN" altLang="en-US" dirty="0"/>
              <a:t>业务逻辑、</a:t>
            </a:r>
            <a:endParaRPr lang="en-US" altLang="zh-CN" dirty="0"/>
          </a:p>
          <a:p>
            <a:pPr algn="ctr"/>
            <a:r>
              <a:rPr lang="zh-CN" altLang="en-US" dirty="0"/>
              <a:t>功能导航、跳转、</a:t>
            </a:r>
            <a:endParaRPr lang="en-US" altLang="zh-CN" dirty="0"/>
          </a:p>
          <a:p>
            <a:pPr algn="ctr"/>
            <a:r>
              <a:rPr lang="zh-CN" altLang="en-US" dirty="0"/>
              <a:t>筛选、美观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1AFE610-935D-4000-AC87-D16FCDDC2DD1}"/>
              </a:ext>
            </a:extLst>
          </p:cNvPr>
          <p:cNvSpPr/>
          <p:nvPr/>
        </p:nvSpPr>
        <p:spPr>
          <a:xfrm>
            <a:off x="10247167" y="3169712"/>
            <a:ext cx="1669002" cy="184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（自动生成）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9F05396-D2ED-4030-9F7A-85CF18C005AC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815013" y="4091139"/>
            <a:ext cx="1550256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E71B62B-15D7-4580-8BB6-7D946D2B313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9382852" y="4091139"/>
            <a:ext cx="864315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4B0680C-6C39-4ED4-BF85-944EB4617408}"/>
              </a:ext>
            </a:extLst>
          </p:cNvPr>
          <p:cNvCxnSpPr>
            <a:cxnSpLocks/>
          </p:cNvCxnSpPr>
          <p:nvPr/>
        </p:nvCxnSpPr>
        <p:spPr>
          <a:xfrm>
            <a:off x="6596536" y="1252728"/>
            <a:ext cx="64008" cy="5157216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BCAFEFE-2ADE-41FD-9985-4FE9CB33F76D}"/>
              </a:ext>
            </a:extLst>
          </p:cNvPr>
          <p:cNvSpPr txBox="1"/>
          <p:nvPr/>
        </p:nvSpPr>
        <p:spPr>
          <a:xfrm>
            <a:off x="4061305" y="17999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大前端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F8910E8-84C4-42B6-9054-DA9AB128E684}"/>
              </a:ext>
            </a:extLst>
          </p:cNvPr>
          <p:cNvSpPr txBox="1"/>
          <p:nvPr/>
        </p:nvSpPr>
        <p:spPr>
          <a:xfrm>
            <a:off x="7899274" y="18105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后端</a:t>
            </a:r>
          </a:p>
        </p:txBody>
      </p:sp>
    </p:spTree>
    <p:extLst>
      <p:ext uri="{BB962C8B-B14F-4D97-AF65-F5344CB8AC3E}">
        <p14:creationId xmlns:p14="http://schemas.microsoft.com/office/powerpoint/2010/main" val="426992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FE2228B2-1B3B-4CD8-9E12-453855F9D73B}"/>
              </a:ext>
            </a:extLst>
          </p:cNvPr>
          <p:cNvSpPr/>
          <p:nvPr/>
        </p:nvSpPr>
        <p:spPr>
          <a:xfrm>
            <a:off x="6537960" y="1617649"/>
            <a:ext cx="5446289" cy="4773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8A5526-8B76-4877-A8FD-6430076A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9224"/>
            <a:ext cx="9601200" cy="1485900"/>
          </a:xfrm>
        </p:spPr>
        <p:txBody>
          <a:bodyPr/>
          <a:lstStyle/>
          <a:p>
            <a:r>
              <a:rPr lang="zh-CN" altLang="en-US" dirty="0"/>
              <a:t>确立需求</a:t>
            </a:r>
            <a:r>
              <a:rPr lang="en-US" altLang="zh-CN" dirty="0"/>
              <a:t>&amp;</a:t>
            </a:r>
            <a:r>
              <a:rPr lang="zh-CN" altLang="en-US" dirty="0"/>
              <a:t>建表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850AA9-825F-405A-A02D-EB62E0DD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76" y="1617649"/>
            <a:ext cx="4924124" cy="47326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F5FC0E7-9BC4-47F7-AAC6-EB96F516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300" y="1674506"/>
            <a:ext cx="5287949" cy="48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3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A5526-8B76-4877-A8FD-6430076A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4BD49C-73EB-440A-8CE2-71D6FC84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435" y="1735584"/>
            <a:ext cx="10405872" cy="41330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Tips</a:t>
            </a:r>
            <a:r>
              <a:rPr lang="zh-CN" altLang="en-US" dirty="0"/>
              <a:t>：课程里，最常见的是组队管理系统和电商订单系统。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Tips</a:t>
            </a:r>
            <a:r>
              <a:rPr lang="zh-CN" altLang="en-US" dirty="0"/>
              <a:t>：删除功能比较难写（比如张三被踢出团队后，他作为组长承担的一个项目如何处理；或者商品被删除后，残余的订单如何处理的问题）。可以考虑惰性删除（比如加一个已删除标签），或者干脆不支持删除功能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Tips</a:t>
            </a:r>
            <a:r>
              <a:rPr lang="zh-CN" altLang="en-US" dirty="0"/>
              <a:t>：测试边界，尤其考虑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的区别，比如没有加入任何队伍的人员；被最后一个参与的队伍踢出去的人员；商品缺货</a:t>
            </a:r>
            <a:r>
              <a:rPr lang="en-US" altLang="zh-CN" dirty="0"/>
              <a:t>/</a:t>
            </a:r>
            <a:r>
              <a:rPr lang="zh-CN" altLang="en-US" dirty="0"/>
              <a:t>补货时的订单处理等。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Tips</a:t>
            </a:r>
            <a:r>
              <a:rPr lang="zh-CN" altLang="en-US" dirty="0"/>
              <a:t>：有时候额外添加一个</a:t>
            </a:r>
            <a:r>
              <a:rPr lang="en-US" altLang="zh-CN" dirty="0"/>
              <a:t>ID</a:t>
            </a:r>
            <a:r>
              <a:rPr lang="zh-CN" altLang="en-US" dirty="0"/>
              <a:t>，处理起来会容易一些。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13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7BB45-1766-4592-858B-93242F7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r>
              <a:rPr lang="zh-CN" altLang="en-US" dirty="0"/>
              <a:t>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DD6F-8ADF-4B5A-8910-849151EE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99616"/>
            <a:ext cx="9601200" cy="4672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术语集：必须要先确定，保证项目内同一个概念用相同的术语。比如任务，前端叫</a:t>
            </a:r>
            <a:r>
              <a:rPr lang="en-US" altLang="zh-CN" dirty="0"/>
              <a:t>project</a:t>
            </a:r>
            <a:r>
              <a:rPr lang="zh-CN" altLang="en-US" dirty="0"/>
              <a:t>，后端叫</a:t>
            </a:r>
            <a:r>
              <a:rPr lang="en-US" altLang="zh-CN" dirty="0"/>
              <a:t>task</a:t>
            </a:r>
            <a:r>
              <a:rPr lang="zh-CN" altLang="en-US" dirty="0"/>
              <a:t>，就容易出现误会。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准确性，保证功能清晰、完备。比如列出所有的商品，是列出所有没有下架的商品还是列出有货的商品？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写清楚输入、输出。返回列表时不要只返回一个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6600" dirty="0"/>
              <a:t>尽量少改。</a:t>
            </a:r>
            <a:endParaRPr lang="en-US" altLang="zh-CN" sz="66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697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7BB45-1766-4592-858B-93242F7B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 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7DD6F-8ADF-4B5A-8910-849151EE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3979164"/>
            <a:ext cx="9601200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RESTful</a:t>
            </a:r>
            <a:r>
              <a:rPr lang="zh-CN" altLang="en-US" dirty="0"/>
              <a:t>风格：把数据视为一种资源，通过数据和</a:t>
            </a:r>
            <a:r>
              <a:rPr lang="en-US" altLang="zh-CN" dirty="0"/>
              <a:t>http method</a:t>
            </a:r>
            <a:r>
              <a:rPr lang="zh-CN" altLang="en-US" dirty="0"/>
              <a:t>分辨请求，</a:t>
            </a:r>
            <a:r>
              <a:rPr lang="en-US" altLang="zh-CN" dirty="0"/>
              <a:t>ASP.NET Core</a:t>
            </a:r>
            <a:r>
              <a:rPr lang="zh-CN" altLang="en-US" dirty="0"/>
              <a:t>原生支持。（组队相对适合）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优点：简洁、统一。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缺点：如果涉及大量登录、支付、取消之类的操作会比较难以处理。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dirty="0"/>
              <a:t>非</a:t>
            </a:r>
            <a:r>
              <a:rPr lang="en-US" altLang="zh-CN" dirty="0"/>
              <a:t>RESTful</a:t>
            </a:r>
            <a:r>
              <a:rPr lang="zh-CN" altLang="en-US" dirty="0"/>
              <a:t>风格：通过不同的</a:t>
            </a:r>
            <a:r>
              <a:rPr lang="en-US" altLang="zh-CN" dirty="0" err="1"/>
              <a:t>url</a:t>
            </a:r>
            <a:r>
              <a:rPr lang="zh-CN" altLang="en-US" dirty="0"/>
              <a:t>来分辨请求。（电商相对适合）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优点：自由。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/>
              <a:t>缺点：可能会因为自由度过大出现错误。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6C01D-619D-46C2-AE86-A7EA8AD3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593" y="1580008"/>
            <a:ext cx="7860814" cy="205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26" name="Picture 2" descr="The Scrum Framework Poster">
            <a:extLst>
              <a:ext uri="{FF2B5EF4-FFF2-40B4-BE49-F238E27FC236}">
                <a16:creationId xmlns:a16="http://schemas.microsoft.com/office/drawing/2014/main" id="{AB2EC6FF-EF52-4034-9EB2-D8DA4905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24" y="918973"/>
            <a:ext cx="11034944" cy="55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2AE3D951-CB0F-4B93-A580-488AB1CC37BF}"/>
              </a:ext>
            </a:extLst>
          </p:cNvPr>
          <p:cNvSpPr/>
          <p:nvPr/>
        </p:nvSpPr>
        <p:spPr>
          <a:xfrm>
            <a:off x="4307363" y="3046687"/>
            <a:ext cx="452761" cy="631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D21D8-F574-416C-A77E-15376618C421}"/>
              </a:ext>
            </a:extLst>
          </p:cNvPr>
          <p:cNvSpPr txBox="1"/>
          <p:nvPr/>
        </p:nvSpPr>
        <p:spPr>
          <a:xfrm>
            <a:off x="3979745" y="21717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需求文档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文档</a:t>
            </a:r>
            <a:endParaRPr lang="en-US" altLang="zh-CN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C2DC7E2D-7618-452B-91C6-EAAF2451F70C}"/>
              </a:ext>
            </a:extLst>
          </p:cNvPr>
          <p:cNvSpPr/>
          <p:nvPr/>
        </p:nvSpPr>
        <p:spPr>
          <a:xfrm>
            <a:off x="6877880" y="2415665"/>
            <a:ext cx="452761" cy="631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ADFA36-88AD-45A8-AE3B-31732A3E9044}"/>
              </a:ext>
            </a:extLst>
          </p:cNvPr>
          <p:cNvSpPr txBox="1"/>
          <p:nvPr/>
        </p:nvSpPr>
        <p:spPr>
          <a:xfrm>
            <a:off x="6781094" y="19870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干活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543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03E5F-0BB0-404D-9112-4BF8F22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多人协作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6AE080-50F8-456E-B087-035D8703F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64117"/>
            <a:ext cx="101536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07573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531</TotalTime>
  <Words>707</Words>
  <Application>Microsoft Office PowerPoint</Application>
  <PresentationFormat>宽屏</PresentationFormat>
  <Paragraphs>103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PingFangSC-Regular</vt:lpstr>
      <vt:lpstr>Franklin Gothic Book</vt:lpstr>
      <vt:lpstr>Segoe UI</vt:lpstr>
      <vt:lpstr>Wingdings</vt:lpstr>
      <vt:lpstr>剪切</vt:lpstr>
      <vt:lpstr>多人项目协作绪论</vt:lpstr>
      <vt:lpstr>前端&amp;后端</vt:lpstr>
      <vt:lpstr>前端&amp;后端</vt:lpstr>
      <vt:lpstr>确立需求&amp;建表</vt:lpstr>
      <vt:lpstr>建表</vt:lpstr>
      <vt:lpstr>API文档</vt:lpstr>
      <vt:lpstr>API 风格</vt:lpstr>
      <vt:lpstr>多人协作</vt:lpstr>
      <vt:lpstr>多人协作</vt:lpstr>
      <vt:lpstr>ASP.NET Core</vt:lpstr>
      <vt:lpstr>ASP.NET Core-Controllers</vt:lpstr>
      <vt:lpstr>EF Core</vt:lpstr>
      <vt:lpstr>EF Core-models </vt:lpstr>
      <vt:lpstr>EF Core-查询</vt:lpstr>
      <vt:lpstr>部署</vt:lpstr>
      <vt:lpstr>Nginx</vt:lpstr>
      <vt:lpstr>Docker</vt:lpstr>
      <vt:lpstr>跨域问题</vt:lpstr>
      <vt:lpstr>该摸鱼了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多人项目协作导论</dc:title>
  <dc:creator>jjf0913@hotmail.com</dc:creator>
  <cp:lastModifiedBy>韩 嵩</cp:lastModifiedBy>
  <cp:revision>54</cp:revision>
  <dcterms:created xsi:type="dcterms:W3CDTF">2021-03-28T13:13:58Z</dcterms:created>
  <dcterms:modified xsi:type="dcterms:W3CDTF">2021-05-25T12:17:56Z</dcterms:modified>
</cp:coreProperties>
</file>