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1" r:id="rId3"/>
    <p:sldId id="273" r:id="rId4"/>
    <p:sldId id="262" r:id="rId5"/>
    <p:sldId id="278" r:id="rId6"/>
    <p:sldId id="280" r:id="rId7"/>
    <p:sldId id="279" r:id="rId8"/>
    <p:sldId id="277" r:id="rId9"/>
    <p:sldId id="28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57E63-1739-4BDE-84EB-309760C1FAB7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EEB76-24B4-42F8-8BE3-DCB8171E0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48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EEB76-24B4-42F8-8BE3-DCB8171E0FF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5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SILsupport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cprime.io/projects/CAP/repos/sil-script-library/browse/Functions/function_TimeSpentInStatus.sil?at=a2cf0357b21&amp;until=a2cf0357b21564dedd674f2e2cb32a66eccc8386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marketplace.atlassian.com/apps/1219507/power-scripts-for-confluence?hosting=server&amp;tab=overview" TargetMode="Externa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m49.ru/uploads/2015/02/4a15611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1809">
            <a:off x="3858391" y="5926835"/>
            <a:ext cx="907315" cy="82702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580961" y="3949474"/>
            <a:ext cx="61910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Crazy Customs </a:t>
            </a:r>
            <a:r>
              <a:rPr lang="en-US" sz="60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vol.3</a:t>
            </a:r>
            <a:endParaRPr lang="ru-RU" sz="60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47501" y="6078735"/>
            <a:ext cx="28328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i="1" dirty="0" smtClean="0">
                <a:ln w="317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Шеховцов Андрей</a:t>
            </a:r>
            <a:endParaRPr lang="ru-RU" sz="2800" b="1" i="1" dirty="0">
              <a:ln w="3175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80961" y="4965137"/>
            <a:ext cx="7333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SIL </a:t>
            </a:r>
            <a:r>
              <a:rPr lang="ru-RU" sz="40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и немного </a:t>
            </a:r>
            <a:r>
              <a:rPr lang="en-US" sz="40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JS edition</a:t>
            </a:r>
            <a:endParaRPr lang="ru-RU" sz="40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756">
            <a:off x="10120752" y="61026"/>
            <a:ext cx="1750251" cy="22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159" y="1197203"/>
            <a:ext cx="5737841" cy="523006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26" y="131974"/>
            <a:ext cx="10772775" cy="1102936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Спасибо!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09" y="1197203"/>
            <a:ext cx="10753725" cy="575035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Вопросы</a:t>
            </a:r>
            <a:r>
              <a:rPr lang="ru-RU" sz="2000" dirty="0" smtClean="0"/>
              <a:t>?</a:t>
            </a:r>
          </a:p>
          <a:p>
            <a:r>
              <a:rPr lang="ru-RU" sz="2000" dirty="0" smtClean="0"/>
              <a:t>Вот тут прекрасные </a:t>
            </a:r>
            <a:r>
              <a:rPr lang="ru-RU" sz="2000" dirty="0" smtClean="0"/>
              <a:t>коты</a:t>
            </a:r>
            <a:r>
              <a:rPr lang="ru-RU" sz="2000" dirty="0" smtClean="0"/>
              <a:t> -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t.me/SILsupport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b="1" dirty="0" smtClean="0"/>
              <a:t>                              Они на всё ответят!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3" y="2080994"/>
            <a:ext cx="5331251" cy="3555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97" y="502066"/>
            <a:ext cx="4759408" cy="61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0"/>
            <a:ext cx="10772775" cy="1658198"/>
          </a:xfrm>
        </p:spPr>
        <p:txBody>
          <a:bodyPr/>
          <a:lstStyle/>
          <a:p>
            <a:r>
              <a:rPr lang="ru-RU" dirty="0" smtClean="0"/>
              <a:t>-</a:t>
            </a:r>
            <a:r>
              <a:rPr lang="ru-RU" dirty="0"/>
              <a:t> </a:t>
            </a:r>
            <a:r>
              <a:rPr lang="ru-RU" dirty="0" smtClean="0"/>
              <a:t>ВАЖНО!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130" y="1494388"/>
            <a:ext cx="10753725" cy="5074285"/>
          </a:xfrm>
        </p:spPr>
        <p:txBody>
          <a:bodyPr/>
          <a:lstStyle/>
          <a:p>
            <a:r>
              <a:rPr lang="ru-RU" dirty="0" smtClean="0"/>
              <a:t>Некоторые действия </a:t>
            </a:r>
            <a:r>
              <a:rPr lang="ru-RU" dirty="0" smtClean="0"/>
              <a:t>официально не </a:t>
            </a:r>
            <a:r>
              <a:rPr lang="ru-RU" dirty="0" smtClean="0"/>
              <a:t>одобрены </a:t>
            </a:r>
            <a:r>
              <a:rPr lang="en-US" dirty="0" err="1" smtClean="0"/>
              <a:t>Atlassian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производились </a:t>
            </a:r>
            <a:r>
              <a:rPr lang="ru-RU" dirty="0" smtClean="0"/>
              <a:t>на свой страх и риск</a:t>
            </a:r>
            <a:r>
              <a:rPr lang="en-US" dirty="0"/>
              <a:t>.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Приветствуется дискуссия и ваши советы, если вы делали что-то подобное.</a:t>
            </a:r>
            <a:endParaRPr lang="ru-RU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605" y="5260573"/>
            <a:ext cx="1435100" cy="130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67" y="2440055"/>
            <a:ext cx="4576503" cy="25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0"/>
            <a:ext cx="10772775" cy="1658198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ru-RU" dirty="0" smtClean="0"/>
              <a:t>Динамическая форма заявки </a:t>
            </a:r>
            <a:r>
              <a:rPr lang="en-US" dirty="0" smtClean="0"/>
              <a:t>SD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430" y="1494388"/>
            <a:ext cx="10753725" cy="3766185"/>
          </a:xfrm>
        </p:spPr>
        <p:txBody>
          <a:bodyPr/>
          <a:lstStyle/>
          <a:p>
            <a:r>
              <a:rPr lang="ru-RU" dirty="0" smtClean="0"/>
              <a:t>Используем механизм живых полей </a:t>
            </a:r>
            <a:r>
              <a:rPr lang="en-US" dirty="0" err="1" smtClean="0"/>
              <a:t>PowerScripts</a:t>
            </a:r>
            <a:r>
              <a:rPr lang="ru-RU" dirty="0" smtClean="0"/>
              <a:t> на</a:t>
            </a:r>
            <a:r>
              <a:rPr lang="en-US" dirty="0" smtClean="0"/>
              <a:t> </a:t>
            </a:r>
            <a:r>
              <a:rPr lang="ru-RU" dirty="0" smtClean="0"/>
              <a:t>форме заявки </a:t>
            </a:r>
            <a:r>
              <a:rPr lang="en-US" dirty="0" smtClean="0"/>
              <a:t>SD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605" y="5260573"/>
            <a:ext cx="1435100" cy="130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6" y="2183674"/>
            <a:ext cx="2419688" cy="914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65" y="1999302"/>
            <a:ext cx="3820058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1" y="3564539"/>
            <a:ext cx="3982006" cy="2772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Стрелка вправо 10"/>
          <p:cNvSpPr/>
          <p:nvPr/>
        </p:nvSpPr>
        <p:spPr>
          <a:xfrm>
            <a:off x="3510179" y="2190714"/>
            <a:ext cx="881085" cy="717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785274">
            <a:off x="2540378" y="4101579"/>
            <a:ext cx="3485504" cy="717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0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0"/>
            <a:ext cx="10772775" cy="1658198"/>
          </a:xfrm>
        </p:spPr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ru-RU" dirty="0"/>
              <a:t>Как повторить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430" y="1494388"/>
            <a:ext cx="10753725" cy="5074285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605" y="5260573"/>
            <a:ext cx="1435100" cy="1308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" y="1221431"/>
            <a:ext cx="6866974" cy="1430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5" y="2924718"/>
            <a:ext cx="5813515" cy="1528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" y="4802971"/>
            <a:ext cx="7775319" cy="1633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 rot="20608790">
            <a:off x="5943700" y="2279465"/>
            <a:ext cx="7025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+</a:t>
            </a:r>
            <a:r>
              <a:rPr lang="en-US" sz="5400" b="1" dirty="0" smtClean="0"/>
              <a:t>JS</a:t>
            </a:r>
          </a:p>
          <a:p>
            <a:r>
              <a:rPr lang="en-US" sz="900" b="1" dirty="0"/>
              <a:t>AJS.$("#content &gt; div &gt; div.aui-page-panel-inner.cv-page-body-inner &gt; div &gt; div &gt; form &gt; </a:t>
            </a:r>
            <a:r>
              <a:rPr lang="en-US" sz="900" b="1" dirty="0" err="1"/>
              <a:t>div:nth-child</a:t>
            </a:r>
            <a:r>
              <a:rPr lang="en-US" sz="900" b="1" dirty="0"/>
              <a:t>(5) &gt; label &gt; span").hide</a:t>
            </a:r>
            <a:r>
              <a:rPr lang="en-US" sz="900" b="1" dirty="0" smtClean="0"/>
              <a:t>()</a:t>
            </a:r>
          </a:p>
          <a:p>
            <a:r>
              <a:rPr lang="en-US" sz="900" b="1" dirty="0" smtClean="0"/>
              <a:t>AJS</a:t>
            </a:r>
            <a:r>
              <a:rPr lang="en-US" sz="900" b="1" dirty="0"/>
              <a:t>.$("#content &gt; div &gt; div.aui-page-panel-inner.cv-page-body-inner &gt; div &gt; div &gt; form &gt; </a:t>
            </a:r>
            <a:r>
              <a:rPr lang="en-US" sz="900" b="1" dirty="0" err="1"/>
              <a:t>div:nth-child</a:t>
            </a:r>
            <a:r>
              <a:rPr lang="en-US" sz="900" b="1" dirty="0"/>
              <a:t>(6) &gt; label &gt; span").hide()</a:t>
            </a:r>
            <a:endParaRPr lang="ru-RU" sz="9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90" y="649014"/>
            <a:ext cx="5301840" cy="1228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23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0"/>
            <a:ext cx="10772775" cy="1658198"/>
          </a:xfrm>
        </p:spPr>
        <p:txBody>
          <a:bodyPr>
            <a:norm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Статус </a:t>
            </a:r>
            <a:r>
              <a:rPr lang="ru-RU" dirty="0"/>
              <a:t>исполнителя, </a:t>
            </a:r>
            <a:r>
              <a:rPr lang="ru-RU" dirty="0" smtClean="0"/>
              <a:t>рассылка </a:t>
            </a:r>
            <a:r>
              <a:rPr lang="ru-RU" dirty="0"/>
              <a:t>о задачах с исполнителями в отпусках</a:t>
            </a:r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605" y="5260573"/>
            <a:ext cx="1435100" cy="1308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" y="1658198"/>
            <a:ext cx="3395677" cy="4689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1621" y="1658198"/>
            <a:ext cx="6560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реализовать? </a:t>
            </a:r>
          </a:p>
          <a:p>
            <a:r>
              <a:rPr lang="en-US" dirty="0" err="1"/>
              <a:t>lfShowFieldMessage</a:t>
            </a:r>
            <a:r>
              <a:rPr lang="en-US" dirty="0"/>
              <a:t>("assignee", "</a:t>
            </a:r>
            <a:r>
              <a:rPr lang="ru-RU" dirty="0" smtClean="0"/>
              <a:t>Работает удалённо", </a:t>
            </a:r>
            <a:r>
              <a:rPr lang="ru-RU" dirty="0"/>
              <a:t>"</a:t>
            </a:r>
            <a:r>
              <a:rPr lang="en-US" dirty="0"/>
              <a:t>SUCCESS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en-US" dirty="0" err="1"/>
              <a:t>lfShowFieldMessage</a:t>
            </a:r>
            <a:r>
              <a:rPr lang="en-US" dirty="0"/>
              <a:t>("assignee", "</a:t>
            </a:r>
            <a:r>
              <a:rPr lang="ru-RU" dirty="0"/>
              <a:t>В </a:t>
            </a:r>
            <a:r>
              <a:rPr lang="ru-RU" dirty="0" smtClean="0"/>
              <a:t>отпуске"</a:t>
            </a:r>
            <a:r>
              <a:rPr lang="en-US" dirty="0" smtClean="0"/>
              <a:t>, </a:t>
            </a:r>
            <a:r>
              <a:rPr lang="en-US" dirty="0"/>
              <a:t>"ERROR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en-US" dirty="0" err="1"/>
              <a:t>lfShowFieldMessage</a:t>
            </a:r>
            <a:r>
              <a:rPr lang="en-US" dirty="0"/>
              <a:t>("assignee", "</a:t>
            </a:r>
            <a:r>
              <a:rPr lang="ru-RU" dirty="0"/>
              <a:t>Выходной", "</a:t>
            </a:r>
            <a:r>
              <a:rPr lang="en-US" dirty="0"/>
              <a:t>WARNING</a:t>
            </a:r>
            <a:r>
              <a:rPr lang="en-US" dirty="0" smtClean="0"/>
              <a:t>");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Принцип – при открытии экрана </a:t>
            </a:r>
            <a:r>
              <a:rPr lang="en-US" dirty="0" smtClean="0"/>
              <a:t>view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через скрипт живых полей формируется запрос во внешнюю БД, который возвращает «код присутствия/отсутствия». В зависимости от значения этого кода показываем соответствующее сообщение.</a:t>
            </a:r>
          </a:p>
          <a:p>
            <a:endParaRPr lang="ru-RU" dirty="0"/>
          </a:p>
          <a:p>
            <a:r>
              <a:rPr lang="ru-RU" dirty="0" smtClean="0"/>
              <a:t>+ можно использовать </a:t>
            </a:r>
            <a:r>
              <a:rPr lang="en-US" dirty="0" err="1" smtClean="0"/>
              <a:t>lfwatch</a:t>
            </a:r>
            <a:r>
              <a:rPr lang="ru-RU" dirty="0" smtClean="0"/>
              <a:t> чтобы при изменении исполнителя посылался такой же запрос и отображалась актуальная информация.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6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-1"/>
            <a:ext cx="10772775" cy="876693"/>
          </a:xfrm>
        </p:spPr>
        <p:txBody>
          <a:bodyPr>
            <a:normAutofit/>
          </a:bodyPr>
          <a:lstStyle/>
          <a:p>
            <a:r>
              <a:rPr lang="ru-RU" sz="4800" dirty="0" smtClean="0"/>
              <a:t>2</a:t>
            </a:r>
            <a:r>
              <a:rPr lang="en-US" sz="4800" dirty="0" smtClean="0"/>
              <a:t>. </a:t>
            </a:r>
            <a:r>
              <a:rPr lang="ru-RU" sz="4800" dirty="0" smtClean="0"/>
              <a:t>Рассылка</a:t>
            </a:r>
            <a:endParaRPr lang="ru-RU" sz="4800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605" y="5260573"/>
            <a:ext cx="1435100" cy="1308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080" y="876692"/>
            <a:ext cx="1185256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Как реализовать?</a:t>
            </a:r>
          </a:p>
          <a:p>
            <a:r>
              <a:rPr lang="ru-RU" sz="1200" dirty="0" smtClean="0"/>
              <a:t>Пишем скрипт и вставляем в </a:t>
            </a:r>
            <a:r>
              <a:rPr lang="ru-RU" sz="1200" dirty="0" err="1" smtClean="0"/>
              <a:t>шедулер</a:t>
            </a:r>
            <a:r>
              <a:rPr lang="ru-RU" sz="1200" dirty="0" smtClean="0"/>
              <a:t>!</a:t>
            </a:r>
          </a:p>
          <a:p>
            <a:endParaRPr lang="en-US" sz="1200" dirty="0" smtClean="0"/>
          </a:p>
          <a:p>
            <a:r>
              <a:rPr lang="en-US" sz="900" dirty="0" smtClean="0"/>
              <a:t>string</a:t>
            </a:r>
            <a:r>
              <a:rPr lang="en-US" sz="900" dirty="0"/>
              <a:t>[] </a:t>
            </a:r>
            <a:r>
              <a:rPr lang="en-US" sz="900" dirty="0" err="1"/>
              <a:t>allprj</a:t>
            </a:r>
            <a:r>
              <a:rPr lang="en-US" sz="900" dirty="0"/>
              <a:t>=</a:t>
            </a:r>
            <a:r>
              <a:rPr lang="en-US" sz="900" dirty="0" err="1"/>
              <a:t>allProjects</a:t>
            </a:r>
            <a:r>
              <a:rPr lang="en-US" sz="900" dirty="0" smtClean="0"/>
              <a:t>();</a:t>
            </a:r>
            <a:endParaRPr lang="en-US" sz="900" dirty="0"/>
          </a:p>
          <a:p>
            <a:r>
              <a:rPr lang="en-US" sz="900" dirty="0" smtClean="0"/>
              <a:t>for </a:t>
            </a:r>
            <a:r>
              <a:rPr lang="en-US" sz="900" dirty="0"/>
              <a:t>(string b in </a:t>
            </a:r>
            <a:r>
              <a:rPr lang="en-US" sz="900" dirty="0" err="1"/>
              <a:t>allprj</a:t>
            </a:r>
            <a:r>
              <a:rPr lang="en-US" sz="900" dirty="0" smtClean="0"/>
              <a:t>){</a:t>
            </a:r>
            <a:endParaRPr lang="en-US" sz="900" dirty="0"/>
          </a:p>
          <a:p>
            <a:r>
              <a:rPr lang="en-US" sz="900" dirty="0"/>
              <a:t>    string [] keys = </a:t>
            </a:r>
            <a:r>
              <a:rPr lang="en-US" sz="900" dirty="0" err="1"/>
              <a:t>selectIssues</a:t>
            </a:r>
            <a:r>
              <a:rPr lang="en-US" sz="900" dirty="0"/>
              <a:t>("project = "+b+" AND status=\"In progress\"");</a:t>
            </a:r>
          </a:p>
          <a:p>
            <a:r>
              <a:rPr lang="ru-RU" sz="900" dirty="0" smtClean="0"/>
              <a:t>    </a:t>
            </a:r>
            <a:r>
              <a:rPr lang="en-US" sz="900" dirty="0" smtClean="0"/>
              <a:t>string</a:t>
            </a:r>
            <a:r>
              <a:rPr lang="en-US" sz="900" dirty="0"/>
              <a:t>[] assignees;</a:t>
            </a:r>
          </a:p>
          <a:p>
            <a:r>
              <a:rPr lang="en-US" sz="900" dirty="0"/>
              <a:t>     </a:t>
            </a:r>
            <a:r>
              <a:rPr lang="en-US" sz="900" dirty="0" smtClean="0"/>
              <a:t>for </a:t>
            </a:r>
            <a:r>
              <a:rPr lang="en-US" sz="900" dirty="0"/>
              <a:t>(string c in keys){</a:t>
            </a:r>
          </a:p>
          <a:p>
            <a:r>
              <a:rPr lang="en-US" sz="900" dirty="0"/>
              <a:t>        string </a:t>
            </a:r>
            <a:r>
              <a:rPr lang="en-US" sz="900" dirty="0" err="1"/>
              <a:t>sqlDo</a:t>
            </a:r>
            <a:r>
              <a:rPr lang="en-US" sz="900" dirty="0"/>
              <a:t> </a:t>
            </a:r>
            <a:r>
              <a:rPr lang="en-US" sz="900" dirty="0" smtClean="0"/>
              <a:t>= “</a:t>
            </a:r>
            <a:r>
              <a:rPr lang="ru-RU" sz="900" dirty="0" smtClean="0"/>
              <a:t>строка запроса с передачей даты и логина</a:t>
            </a:r>
            <a:r>
              <a:rPr lang="en-US" sz="900" dirty="0" smtClean="0"/>
              <a:t>" </a:t>
            </a:r>
            <a:r>
              <a:rPr lang="en-US" sz="900" dirty="0"/>
              <a:t>;</a:t>
            </a:r>
          </a:p>
          <a:p>
            <a:r>
              <a:rPr lang="en-US" sz="900" dirty="0"/>
              <a:t>        string [] results = </a:t>
            </a:r>
            <a:r>
              <a:rPr lang="en-US" sz="900" dirty="0" err="1"/>
              <a:t>sql</a:t>
            </a:r>
            <a:r>
              <a:rPr lang="en-US" sz="900" dirty="0" smtClean="0"/>
              <a:t>(“</a:t>
            </a:r>
            <a:r>
              <a:rPr lang="ru-RU" sz="900" dirty="0" smtClean="0"/>
              <a:t>наша БД</a:t>
            </a:r>
            <a:r>
              <a:rPr lang="en-US" sz="900" dirty="0" smtClean="0"/>
              <a:t>", </a:t>
            </a:r>
            <a:r>
              <a:rPr lang="en-US" sz="900" dirty="0" err="1"/>
              <a:t>sqlDo</a:t>
            </a:r>
            <a:r>
              <a:rPr lang="en-US" sz="900" dirty="0" smtClean="0"/>
              <a:t>);</a:t>
            </a:r>
            <a:endParaRPr lang="en-US" sz="900" dirty="0"/>
          </a:p>
          <a:p>
            <a:r>
              <a:rPr lang="en-US" sz="900" dirty="0"/>
              <a:t>        number stat = </a:t>
            </a:r>
            <a:r>
              <a:rPr lang="en-US" sz="900" dirty="0" smtClean="0"/>
              <a:t>results[</a:t>
            </a:r>
            <a:r>
              <a:rPr lang="en-US" sz="900" dirty="0"/>
              <a:t>X</a:t>
            </a:r>
            <a:r>
              <a:rPr lang="en-US" sz="900" dirty="0" smtClean="0"/>
              <a:t>]; // </a:t>
            </a:r>
            <a:r>
              <a:rPr lang="ru-RU" sz="900" dirty="0" smtClean="0"/>
              <a:t>номер элемента с кодом в полученном массиве</a:t>
            </a:r>
            <a:endParaRPr lang="en-US" sz="900" dirty="0"/>
          </a:p>
          <a:p>
            <a:r>
              <a:rPr lang="en-US" sz="900" dirty="0"/>
              <a:t>        if </a:t>
            </a:r>
            <a:r>
              <a:rPr lang="en-US" sz="900" dirty="0" smtClean="0"/>
              <a:t>(“</a:t>
            </a:r>
            <a:r>
              <a:rPr lang="ru-RU" sz="900" dirty="0" smtClean="0"/>
              <a:t>код отпуска</a:t>
            </a:r>
            <a:r>
              <a:rPr lang="en-US" sz="900" dirty="0" smtClean="0"/>
              <a:t>”){</a:t>
            </a:r>
            <a:endParaRPr lang="en-US" sz="900" dirty="0"/>
          </a:p>
          <a:p>
            <a:r>
              <a:rPr lang="en-US" sz="900" dirty="0"/>
              <a:t>            assignees=</a:t>
            </a:r>
            <a:r>
              <a:rPr lang="en-US" sz="900" dirty="0" err="1"/>
              <a:t>addElementIfNotExist</a:t>
            </a:r>
            <a:r>
              <a:rPr lang="en-US" sz="900" dirty="0"/>
              <a:t>(</a:t>
            </a:r>
            <a:r>
              <a:rPr lang="en-US" sz="900" dirty="0" err="1"/>
              <a:t>assignees,%c%.assignee</a:t>
            </a:r>
            <a:r>
              <a:rPr lang="en-US" sz="900" dirty="0"/>
              <a:t>);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if (</a:t>
            </a:r>
            <a:r>
              <a:rPr lang="en-US" sz="900" dirty="0" err="1"/>
              <a:t>isNotNull</a:t>
            </a:r>
            <a:r>
              <a:rPr lang="en-US" sz="900" dirty="0"/>
              <a:t>(assignees)){</a:t>
            </a:r>
          </a:p>
          <a:p>
            <a:r>
              <a:rPr lang="en-US" sz="900" dirty="0"/>
              <a:t>            string PM=</a:t>
            </a:r>
            <a:r>
              <a:rPr lang="en-US" sz="900" dirty="0" err="1"/>
              <a:t>projectPM</a:t>
            </a:r>
            <a:r>
              <a:rPr lang="en-US" sz="900" dirty="0"/>
              <a:t>(b);</a:t>
            </a:r>
          </a:p>
          <a:p>
            <a:r>
              <a:rPr lang="en-US" sz="900" dirty="0"/>
              <a:t>            string </a:t>
            </a:r>
            <a:r>
              <a:rPr lang="en-US" sz="900" dirty="0" err="1"/>
              <a:t>PMmail</a:t>
            </a:r>
            <a:r>
              <a:rPr lang="en-US" sz="900" dirty="0"/>
              <a:t>=</a:t>
            </a:r>
            <a:r>
              <a:rPr lang="en-US" sz="900" dirty="0" err="1"/>
              <a:t>userEmailAddress</a:t>
            </a:r>
            <a:r>
              <a:rPr lang="en-US" sz="900" dirty="0"/>
              <a:t>(PM);</a:t>
            </a:r>
          </a:p>
          <a:p>
            <a:r>
              <a:rPr lang="en-US" sz="900" dirty="0"/>
              <a:t>            string[] to={</a:t>
            </a:r>
            <a:r>
              <a:rPr lang="en-US" sz="900" dirty="0" err="1"/>
              <a:t>PMmail</a:t>
            </a:r>
            <a:r>
              <a:rPr lang="en-US" sz="900" dirty="0"/>
              <a:t>};</a:t>
            </a:r>
          </a:p>
          <a:p>
            <a:r>
              <a:rPr lang="en-US" sz="900" dirty="0" smtClean="0"/>
              <a:t>	string</a:t>
            </a:r>
            <a:r>
              <a:rPr lang="en-US" sz="900" dirty="0"/>
              <a:t>[] body;</a:t>
            </a:r>
          </a:p>
          <a:p>
            <a:r>
              <a:rPr lang="en-US" sz="900" dirty="0"/>
              <a:t>            body=</a:t>
            </a:r>
            <a:r>
              <a:rPr lang="en-US" sz="900" dirty="0" err="1"/>
              <a:t>addElement</a:t>
            </a:r>
            <a:r>
              <a:rPr lang="en-US" sz="900" dirty="0"/>
              <a:t>(body, "&lt;html&gt;");</a:t>
            </a:r>
          </a:p>
          <a:p>
            <a:r>
              <a:rPr lang="en-US" sz="900" dirty="0"/>
              <a:t>            body=</a:t>
            </a:r>
            <a:r>
              <a:rPr lang="en-US" sz="900" dirty="0" err="1"/>
              <a:t>addElement</a:t>
            </a:r>
            <a:r>
              <a:rPr lang="en-US" sz="900" dirty="0"/>
              <a:t>(body, "&lt;body&gt;");</a:t>
            </a:r>
          </a:p>
          <a:p>
            <a:r>
              <a:rPr lang="en-US" sz="900" dirty="0"/>
              <a:t>            body=</a:t>
            </a:r>
            <a:r>
              <a:rPr lang="en-US" sz="900" dirty="0" err="1"/>
              <a:t>addElement</a:t>
            </a:r>
            <a:r>
              <a:rPr lang="en-US" sz="900" dirty="0"/>
              <a:t>(body, "&lt;font size = 1em color = #b35900&gt;[</a:t>
            </a:r>
            <a:r>
              <a:rPr lang="ru-RU" sz="900" dirty="0"/>
              <a:t>Данное письмо сформировано автоматически, не нужно на него отвечать]&lt;/</a:t>
            </a:r>
            <a:r>
              <a:rPr lang="en-US" sz="900" dirty="0"/>
              <a:t>font&gt;&lt;</a:t>
            </a:r>
            <a:r>
              <a:rPr lang="en-US" sz="900" dirty="0" err="1"/>
              <a:t>br</a:t>
            </a:r>
            <a:r>
              <a:rPr lang="en-US" sz="900" dirty="0"/>
              <a:t>&gt;</a:t>
            </a:r>
            <a:r>
              <a:rPr lang="ru-RU" sz="900" dirty="0"/>
              <a:t>Уважаемые коллеги, вы получили данное уведомление, потому что в вашем проекте есть задачи в работе на исполнителях в отпусках.&lt;</a:t>
            </a:r>
            <a:r>
              <a:rPr lang="en-US" sz="900" dirty="0" err="1"/>
              <a:t>hr</a:t>
            </a:r>
            <a:r>
              <a:rPr lang="en-US" sz="900" dirty="0"/>
              <a:t>&gt;");</a:t>
            </a:r>
          </a:p>
          <a:p>
            <a:r>
              <a:rPr lang="en-US" sz="900" dirty="0"/>
              <a:t>            for (string d in assignees){</a:t>
            </a:r>
          </a:p>
          <a:p>
            <a:r>
              <a:rPr lang="en-US" sz="900" dirty="0"/>
              <a:t>                string [] keys1 = </a:t>
            </a:r>
            <a:r>
              <a:rPr lang="en-US" sz="900" dirty="0" err="1"/>
              <a:t>selectIssues</a:t>
            </a:r>
            <a:r>
              <a:rPr lang="en-US" sz="900" dirty="0"/>
              <a:t>("project = "+b+" AND status=\"In progress\" AND assignee="+d);</a:t>
            </a:r>
          </a:p>
          <a:p>
            <a:r>
              <a:rPr lang="en-US" sz="900" dirty="0"/>
              <a:t>                for (string e in keys1){</a:t>
            </a:r>
          </a:p>
          <a:p>
            <a:r>
              <a:rPr lang="en-US" sz="900" dirty="0"/>
              <a:t>                  body=</a:t>
            </a:r>
            <a:r>
              <a:rPr lang="en-US" sz="900" dirty="0" err="1"/>
              <a:t>addElement</a:t>
            </a:r>
            <a:r>
              <a:rPr lang="en-US" sz="900" dirty="0"/>
              <a:t>(body,"&lt;a </a:t>
            </a:r>
            <a:r>
              <a:rPr lang="en-US" sz="900" dirty="0" err="1"/>
              <a:t>href</a:t>
            </a:r>
            <a:r>
              <a:rPr lang="en-US" sz="900" dirty="0" smtClean="0"/>
              <a:t>=\"https://jira</a:t>
            </a:r>
            <a:r>
              <a:rPr lang="ru-RU" sz="900" dirty="0" smtClean="0"/>
              <a:t>.</a:t>
            </a:r>
            <a:r>
              <a:rPr lang="en-US" sz="900" dirty="0" err="1" smtClean="0"/>
              <a:t>ru</a:t>
            </a:r>
            <a:r>
              <a:rPr lang="en-US" sz="900" dirty="0" smtClean="0"/>
              <a:t>/browse/"+</a:t>
            </a:r>
            <a:r>
              <a:rPr lang="en-US" sz="900" dirty="0"/>
              <a:t>e+"\"&gt;"+e+"&lt;/a&gt;"+" - "+%</a:t>
            </a:r>
            <a:r>
              <a:rPr lang="en-US" sz="900" dirty="0" err="1"/>
              <a:t>e%.summary</a:t>
            </a:r>
            <a:r>
              <a:rPr lang="en-US" sz="900" dirty="0"/>
              <a:t>+" - ["+</a:t>
            </a:r>
            <a:r>
              <a:rPr lang="en-US" sz="900" dirty="0" err="1"/>
              <a:t>userFullName</a:t>
            </a:r>
            <a:r>
              <a:rPr lang="en-US" sz="900" dirty="0"/>
              <a:t>(d)+"]&lt;</a:t>
            </a:r>
            <a:r>
              <a:rPr lang="en-US" sz="900" dirty="0" err="1"/>
              <a:t>br</a:t>
            </a:r>
            <a:r>
              <a:rPr lang="en-US" sz="900" dirty="0"/>
              <a:t>&gt;");</a:t>
            </a:r>
          </a:p>
          <a:p>
            <a:r>
              <a:rPr lang="en-US" sz="900" dirty="0"/>
              <a:t>                }</a:t>
            </a:r>
          </a:p>
          <a:p>
            <a:r>
              <a:rPr lang="en-US" sz="900" dirty="0"/>
              <a:t>            }</a:t>
            </a:r>
          </a:p>
          <a:p>
            <a:r>
              <a:rPr lang="en-US" sz="900" dirty="0"/>
              <a:t>            body=</a:t>
            </a:r>
            <a:r>
              <a:rPr lang="en-US" sz="900" dirty="0" err="1"/>
              <a:t>addElement</a:t>
            </a:r>
            <a:r>
              <a:rPr lang="en-US" sz="900" dirty="0"/>
              <a:t>(body, "&lt;</a:t>
            </a:r>
            <a:r>
              <a:rPr lang="en-US" sz="900" dirty="0" err="1"/>
              <a:t>hr</a:t>
            </a:r>
            <a:r>
              <a:rPr lang="en-US" sz="900" dirty="0"/>
              <a:t>&gt;&lt;font size = 1em color = #b35900&gt;[</a:t>
            </a:r>
            <a:r>
              <a:rPr lang="ru-RU" sz="900" dirty="0"/>
              <a:t>Данное письмо сформировано автоматически, не нужно на него отвечать]&lt;/</a:t>
            </a:r>
            <a:r>
              <a:rPr lang="en-US" sz="900" dirty="0"/>
              <a:t>font&gt;");</a:t>
            </a:r>
          </a:p>
          <a:p>
            <a:r>
              <a:rPr lang="en-US" sz="900" dirty="0"/>
              <a:t>            body=</a:t>
            </a:r>
            <a:r>
              <a:rPr lang="en-US" sz="900" dirty="0" err="1"/>
              <a:t>addElement</a:t>
            </a:r>
            <a:r>
              <a:rPr lang="en-US" sz="900" dirty="0"/>
              <a:t>(body, "&lt;/body&gt;");</a:t>
            </a:r>
          </a:p>
          <a:p>
            <a:r>
              <a:rPr lang="en-US" sz="900" dirty="0"/>
              <a:t>            body=</a:t>
            </a:r>
            <a:r>
              <a:rPr lang="en-US" sz="900" dirty="0" err="1"/>
              <a:t>addElement</a:t>
            </a:r>
            <a:r>
              <a:rPr lang="en-US" sz="900" dirty="0"/>
              <a:t>(body, "&lt;/html&gt;");</a:t>
            </a:r>
          </a:p>
          <a:p>
            <a:r>
              <a:rPr lang="en-US" sz="900" dirty="0"/>
              <a:t>            </a:t>
            </a:r>
          </a:p>
          <a:p>
            <a:r>
              <a:rPr lang="en-US" sz="900" dirty="0"/>
              <a:t>            string body1=join(body, "");</a:t>
            </a: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sendEmail</a:t>
            </a:r>
            <a:r>
              <a:rPr lang="en-US" sz="900" dirty="0" smtClean="0"/>
              <a:t>(to</a:t>
            </a:r>
            <a:r>
              <a:rPr lang="en-US" sz="900" dirty="0"/>
              <a:t>, {}, "</a:t>
            </a:r>
            <a:r>
              <a:rPr lang="ru-RU" sz="900" dirty="0"/>
              <a:t>В вашем проекте "+</a:t>
            </a:r>
            <a:r>
              <a:rPr lang="en-US" sz="900" dirty="0"/>
              <a:t>b+" </a:t>
            </a:r>
            <a:r>
              <a:rPr lang="ru-RU" sz="900" dirty="0"/>
              <a:t>есть задачи в работе на исполнителях в отпусках", </a:t>
            </a:r>
            <a:r>
              <a:rPr lang="en-US" sz="900" dirty="0"/>
              <a:t>body1);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}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ru-RU" sz="12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70" y="1446444"/>
            <a:ext cx="6650971" cy="1622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0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269" y="133003"/>
            <a:ext cx="11583436" cy="1658198"/>
          </a:xfrm>
        </p:spPr>
        <p:txBody>
          <a:bodyPr>
            <a:normAutofit/>
          </a:bodyPr>
          <a:lstStyle/>
          <a:p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Рисуем </a:t>
            </a:r>
            <a:r>
              <a:rPr lang="ru-RU" dirty="0"/>
              <a:t>таблички с нахождением задачи в </a:t>
            </a:r>
            <a:r>
              <a:rPr lang="ru-RU" dirty="0" smtClean="0"/>
              <a:t>статусах</a:t>
            </a:r>
            <a:endParaRPr lang="ru-RU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605" y="5260573"/>
            <a:ext cx="1435100" cy="130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" y="1658198"/>
            <a:ext cx="118220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Есть скрипт в библиотеке </a:t>
            </a:r>
            <a:r>
              <a:rPr lang="en-US" sz="1600" dirty="0" err="1" smtClean="0"/>
              <a:t>Cprime</a:t>
            </a:r>
            <a:r>
              <a:rPr lang="en-US" sz="1600" dirty="0"/>
              <a:t>:</a:t>
            </a:r>
            <a:endParaRPr lang="en-US" sz="1600" dirty="0" smtClean="0"/>
          </a:p>
          <a:p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bitbucket.cprime.io/projects/CAP/repos/sil-script-library/browse/Functions/function_TimeSpentInStatus.sil?at=a2cf0357b21&amp;until=a2cf0357b21564dedd674f2e2cb32a66eccc8386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dirty="0" smtClean="0"/>
              <a:t>Доработаем:</a:t>
            </a:r>
            <a:endParaRPr lang="ru-RU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0" y="2683754"/>
            <a:ext cx="4991797" cy="194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5" y="2306993"/>
            <a:ext cx="4168883" cy="4226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34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0"/>
            <a:ext cx="10772775" cy="1658198"/>
          </a:xfrm>
        </p:spPr>
        <p:txBody>
          <a:bodyPr/>
          <a:lstStyle/>
          <a:p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Сообщаем о ненужности </a:t>
            </a:r>
            <a:r>
              <a:rPr lang="en-US" dirty="0" smtClean="0"/>
              <a:t>IE</a:t>
            </a:r>
            <a:endParaRPr lang="ru-RU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605" y="5260573"/>
            <a:ext cx="1435100" cy="1308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7" y="1192715"/>
            <a:ext cx="10721848" cy="2051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Прямоугольник 7"/>
          <p:cNvSpPr/>
          <p:nvPr/>
        </p:nvSpPr>
        <p:spPr>
          <a:xfrm>
            <a:off x="407324" y="3402978"/>
            <a:ext cx="101997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&lt;script type="text/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</a:p>
          <a:p>
            <a:r>
              <a:rPr lang="en-US" sz="1400" dirty="0"/>
              <a:t>$(window).on("load", function()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container_block</a:t>
            </a:r>
            <a:r>
              <a:rPr lang="en-US" sz="1400" dirty="0"/>
              <a:t>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block_to_insert</a:t>
            </a:r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block_to_insert</a:t>
            </a:r>
            <a:r>
              <a:rPr lang="en-US" sz="1400" dirty="0"/>
              <a:t> = </a:t>
            </a:r>
            <a:r>
              <a:rPr lang="en-US" sz="1400" dirty="0" err="1"/>
              <a:t>document.createElement</a:t>
            </a:r>
            <a:r>
              <a:rPr lang="en-US" sz="1400" dirty="0"/>
              <a:t>( 'div' )</a:t>
            </a:r>
          </a:p>
          <a:p>
            <a:r>
              <a:rPr lang="en-US" sz="1400" dirty="0"/>
              <a:t>      if((</a:t>
            </a:r>
            <a:r>
              <a:rPr lang="en-US" sz="1400" dirty="0" err="1"/>
              <a:t>navigator.userAgent.indexOf</a:t>
            </a:r>
            <a:r>
              <a:rPr lang="en-US" sz="1400" dirty="0"/>
              <a:t>("MSIE") != -1 ) || (!!</a:t>
            </a:r>
            <a:r>
              <a:rPr lang="en-US" sz="1400" dirty="0" err="1"/>
              <a:t>document.documentMode</a:t>
            </a:r>
            <a:r>
              <a:rPr lang="en-US" sz="1400" dirty="0"/>
              <a:t> == true )) //IF IE &gt; 10</a:t>
            </a:r>
          </a:p>
          <a:p>
            <a:r>
              <a:rPr lang="en-US" sz="1400" dirty="0"/>
              <a:t>       {</a:t>
            </a:r>
          </a:p>
          <a:p>
            <a:r>
              <a:rPr lang="en-US" sz="1400" dirty="0"/>
              <a:t>               </a:t>
            </a:r>
            <a:r>
              <a:rPr lang="en-US" sz="1400" dirty="0" err="1"/>
              <a:t>block_to_insert.innerHTML</a:t>
            </a:r>
            <a:r>
              <a:rPr lang="en-US" sz="1400" dirty="0"/>
              <a:t> = '&lt;div style="color: white; font-size: 13px; font-weight: 600; background: #cc0000; font-family: </a:t>
            </a:r>
            <a:r>
              <a:rPr lang="en-US" sz="1400" dirty="0" err="1"/>
              <a:t>calibri</a:t>
            </a:r>
            <a:r>
              <a:rPr lang="en-US" sz="1400" dirty="0"/>
              <a:t>"&gt;</a:t>
            </a:r>
            <a:r>
              <a:rPr lang="ru-RU" sz="1400" dirty="0"/>
              <a:t>Не рекомендуется использовать </a:t>
            </a:r>
            <a:r>
              <a:rPr lang="en-US" sz="1400" dirty="0"/>
              <a:t>Internet Explorer </a:t>
            </a:r>
            <a:r>
              <a:rPr lang="ru-RU" sz="1400" dirty="0"/>
              <a:t>для работы с </a:t>
            </a:r>
            <a:r>
              <a:rPr lang="en-US" sz="1400" dirty="0"/>
              <a:t>JIRA, </a:t>
            </a:r>
            <a:r>
              <a:rPr lang="ru-RU" sz="1400" dirty="0"/>
              <a:t>пожалуйста используйте </a:t>
            </a:r>
            <a:r>
              <a:rPr lang="en-US" sz="1400" dirty="0"/>
              <a:t>Google Chrome.&lt;/div&gt;';</a:t>
            </a:r>
          </a:p>
          <a:p>
            <a:r>
              <a:rPr lang="en-US" sz="1400" dirty="0"/>
              <a:t>               </a:t>
            </a:r>
            <a:r>
              <a:rPr lang="en-US" sz="1400" dirty="0" err="1"/>
              <a:t>container_block</a:t>
            </a:r>
            <a:r>
              <a:rPr lang="en-US" sz="1400" dirty="0"/>
              <a:t> = </a:t>
            </a:r>
            <a:r>
              <a:rPr lang="en-US" sz="1400" dirty="0" err="1"/>
              <a:t>document.getElementById</a:t>
            </a:r>
            <a:r>
              <a:rPr lang="en-US" sz="1400" dirty="0"/>
              <a:t>( "header" );</a:t>
            </a:r>
          </a:p>
          <a:p>
            <a:r>
              <a:rPr lang="en-US" sz="1400" dirty="0"/>
              <a:t>               </a:t>
            </a:r>
            <a:r>
              <a:rPr lang="en-US" sz="1400" dirty="0" err="1"/>
              <a:t>container_block.appendChild</a:t>
            </a:r>
            <a:r>
              <a:rPr lang="en-US" sz="1400" dirty="0"/>
              <a:t>( </a:t>
            </a:r>
            <a:r>
              <a:rPr lang="en-US" sz="1400" dirty="0" err="1"/>
              <a:t>block_to_insert</a:t>
            </a:r>
            <a:r>
              <a:rPr lang="en-US" sz="1400" dirty="0"/>
              <a:t> );</a:t>
            </a:r>
          </a:p>
          <a:p>
            <a:r>
              <a:rPr lang="en-US" sz="1400" dirty="0"/>
              <a:t>               </a:t>
            </a:r>
            <a:r>
              <a:rPr lang="en-US" sz="1400" dirty="0" err="1"/>
              <a:t>block_to_insert.style.textAlign</a:t>
            </a:r>
            <a:r>
              <a:rPr lang="en-US" sz="1400" dirty="0"/>
              <a:t> = "center";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/>
              <a:t>} 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1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12" y="719680"/>
            <a:ext cx="5822373" cy="45376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0"/>
            <a:ext cx="10772775" cy="165819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5</a:t>
            </a:r>
            <a:r>
              <a:rPr lang="ru-RU" sz="4800" dirty="0" smtClean="0"/>
              <a:t>. Как поздороваться с пользователем на странице </a:t>
            </a:r>
            <a:r>
              <a:rPr lang="ru-RU" sz="4800" dirty="0" err="1" smtClean="0"/>
              <a:t>Конфлюенс</a:t>
            </a:r>
            <a:r>
              <a:rPr lang="ru-RU" sz="4800" dirty="0" smtClean="0"/>
              <a:t>?</a:t>
            </a:r>
            <a:endParaRPr lang="ru-RU" sz="4800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605" y="5260573"/>
            <a:ext cx="1435100" cy="13081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94057" y="1555154"/>
            <a:ext cx="99715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Используе</a:t>
            </a:r>
            <a:r>
              <a:rPr lang="ru-RU" sz="1600" b="1" dirty="0"/>
              <a:t>м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Powerscripts</a:t>
            </a:r>
            <a:r>
              <a:rPr lang="en-US" sz="1600" b="1" dirty="0" smtClean="0"/>
              <a:t> for </a:t>
            </a:r>
            <a:r>
              <a:rPr lang="en-US" sz="1600" b="1" dirty="0" err="1" smtClean="0"/>
              <a:t>Conluence</a:t>
            </a:r>
            <a:r>
              <a:rPr lang="en-US" sz="1600" b="1" dirty="0" smtClean="0"/>
              <a:t>! (</a:t>
            </a:r>
            <a:r>
              <a:rPr lang="ru-RU" sz="1600" b="1" dirty="0" smtClean="0"/>
              <a:t>он бесплатный)</a:t>
            </a:r>
            <a:endParaRPr lang="en-US" sz="1600" b="1" dirty="0" smtClean="0"/>
          </a:p>
          <a:p>
            <a:endParaRPr lang="ru-RU" sz="1600" b="1" dirty="0"/>
          </a:p>
          <a:p>
            <a:r>
              <a:rPr lang="ru-RU" sz="1600" b="1" dirty="0" smtClean="0"/>
              <a:t>Макрос </a:t>
            </a:r>
            <a:r>
              <a:rPr lang="en-US" sz="1600" b="1" dirty="0" err="1" smtClean="0">
                <a:solidFill>
                  <a:srgbClr val="FF0000"/>
                </a:solidFill>
              </a:rPr>
              <a:t>Sil</a:t>
            </a:r>
            <a:r>
              <a:rPr lang="en-US" sz="1600" b="1" dirty="0" smtClean="0">
                <a:solidFill>
                  <a:srgbClr val="FF0000"/>
                </a:solidFill>
              </a:rPr>
              <a:t> inline script</a:t>
            </a:r>
            <a:r>
              <a:rPr lang="en-US" sz="1600" b="1" dirty="0" smtClean="0"/>
              <a:t>:</a:t>
            </a:r>
          </a:p>
          <a:p>
            <a:endParaRPr lang="en-US" sz="1200" b="1" dirty="0"/>
          </a:p>
          <a:p>
            <a:r>
              <a:rPr lang="en-US" sz="1600" dirty="0"/>
              <a:t>number n = </a:t>
            </a:r>
            <a:r>
              <a:rPr lang="en-US" sz="1600" dirty="0" err="1"/>
              <a:t>lastIndexOf</a:t>
            </a:r>
            <a:r>
              <a:rPr lang="en-US" sz="1600" dirty="0"/>
              <a:t>(</a:t>
            </a:r>
            <a:r>
              <a:rPr lang="en-US" sz="1600" dirty="0" err="1"/>
              <a:t>currentUserFullName</a:t>
            </a:r>
            <a:r>
              <a:rPr lang="en-US" sz="1600" dirty="0"/>
              <a:t>(), " 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return </a:t>
            </a:r>
            <a:r>
              <a:rPr lang="en-US" sz="1600" dirty="0"/>
              <a:t>"</a:t>
            </a:r>
            <a:r>
              <a:rPr lang="ru-RU" sz="1600" dirty="0"/>
              <a:t>Привет, " + </a:t>
            </a:r>
            <a:r>
              <a:rPr lang="en-US" sz="1600" dirty="0"/>
              <a:t>chop(</a:t>
            </a:r>
            <a:r>
              <a:rPr lang="en-US" sz="1600" dirty="0" err="1"/>
              <a:t>currentUserFullName</a:t>
            </a:r>
            <a:r>
              <a:rPr lang="en-US" sz="1600" dirty="0"/>
              <a:t>(), n) + </a:t>
            </a:r>
            <a:r>
              <a:rPr lang="en-US" sz="1600" dirty="0" smtClean="0"/>
              <a:t>"!";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>
                <a:hlinkClick r:id="rId5"/>
              </a:rPr>
              <a:t>https://marketplace.atlassian.com/apps/1219507/power-scripts-for-confluence?hosting=server&amp;tab=overview</a:t>
            </a:r>
            <a:endParaRPr lang="en-US" sz="1600" b="1" dirty="0"/>
          </a:p>
          <a:p>
            <a:endParaRPr lang="en-US" sz="1600" dirty="0" smtClean="0"/>
          </a:p>
          <a:p>
            <a:r>
              <a:rPr lang="ru-RU" sz="3600" dirty="0" smtClean="0"/>
              <a:t>И всё! Наша страница в </a:t>
            </a:r>
            <a:r>
              <a:rPr lang="ru-RU" sz="3600" dirty="0" err="1" smtClean="0"/>
              <a:t>Конфлюенс</a:t>
            </a:r>
            <a:r>
              <a:rPr lang="ru-RU" sz="3600" dirty="0" smtClean="0"/>
              <a:t> теперь не просто информативна, но и доброжелательна!</a:t>
            </a:r>
            <a:endParaRPr lang="en-US" sz="3600" dirty="0" smtClean="0"/>
          </a:p>
          <a:p>
            <a:endParaRPr lang="en-US" sz="12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0" y="3116627"/>
            <a:ext cx="6098139" cy="146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19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15920</TotalTime>
  <Words>784</Words>
  <Application>Microsoft Office PowerPoint</Application>
  <PresentationFormat>Широкоэкранный</PresentationFormat>
  <Paragraphs>120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Метрополия</vt:lpstr>
      <vt:lpstr>Презентация PowerPoint</vt:lpstr>
      <vt:lpstr>- ВАЖНО!</vt:lpstr>
      <vt:lpstr>1. Динамическая форма заявки SD</vt:lpstr>
      <vt:lpstr>1. Как повторить</vt:lpstr>
      <vt:lpstr>2. Статус исполнителя, рассылка о задачах с исполнителями в отпусках</vt:lpstr>
      <vt:lpstr>2. Рассылка</vt:lpstr>
      <vt:lpstr>3. Рисуем таблички с нахождением задачи в статусах</vt:lpstr>
      <vt:lpstr>4. Сообщаем о ненужности IE</vt:lpstr>
      <vt:lpstr>5. Как поздороваться с пользователем на странице Конфлюенс?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это просто </dc:title>
  <dc:creator>Alex</dc:creator>
  <cp:lastModifiedBy>Шеховцов Андрей Витальевич</cp:lastModifiedBy>
  <cp:revision>102</cp:revision>
  <dcterms:created xsi:type="dcterms:W3CDTF">2016-02-07T10:44:52Z</dcterms:created>
  <dcterms:modified xsi:type="dcterms:W3CDTF">2021-02-04T14:13:41Z</dcterms:modified>
</cp:coreProperties>
</file>