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16"/>
  </p:notesMasterIdLst>
  <p:sldIdLst>
    <p:sldId id="282" r:id="rId2"/>
    <p:sldId id="290" r:id="rId3"/>
    <p:sldId id="264" r:id="rId4"/>
    <p:sldId id="273" r:id="rId5"/>
    <p:sldId id="266" r:id="rId6"/>
    <p:sldId id="265" r:id="rId7"/>
    <p:sldId id="259" r:id="rId8"/>
    <p:sldId id="280" r:id="rId9"/>
    <p:sldId id="258" r:id="rId10"/>
    <p:sldId id="260" r:id="rId11"/>
    <p:sldId id="261" r:id="rId12"/>
    <p:sldId id="281" r:id="rId13"/>
    <p:sldId id="277" r:id="rId14"/>
    <p:sldId id="28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85" autoAdjust="0"/>
    <p:restoredTop sz="99288" autoAdjust="0"/>
  </p:normalViewPr>
  <p:slideViewPr>
    <p:cSldViewPr>
      <p:cViewPr varScale="1">
        <p:scale>
          <a:sx n="112" d="100"/>
          <a:sy n="112" d="100"/>
        </p:scale>
        <p:origin x="183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44"/>
    </p:cViewPr>
  </p:sorterViewPr>
  <p:notesViewPr>
    <p:cSldViewPr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DC922B-1A8B-4D34-8634-FD65810B147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DAB580-B2EB-4082-A1CD-5590F0E63DAE}">
      <dgm:prSet/>
      <dgm:spPr/>
      <dgm:t>
        <a:bodyPr/>
        <a:lstStyle/>
        <a:p>
          <a:r>
            <a:rPr lang="en-US" dirty="0"/>
            <a:t>Harun Raseed Basheer</a:t>
          </a:r>
        </a:p>
      </dgm:t>
    </dgm:pt>
    <dgm:pt modelId="{484CB85F-A84C-446C-8C8E-D835A284FAAD}" type="parTrans" cxnId="{88364AE2-CF69-4B9F-B129-25CD21236CB3}">
      <dgm:prSet/>
      <dgm:spPr/>
      <dgm:t>
        <a:bodyPr/>
        <a:lstStyle/>
        <a:p>
          <a:endParaRPr lang="en-US"/>
        </a:p>
      </dgm:t>
    </dgm:pt>
    <dgm:pt modelId="{D9976478-03C8-4DFE-9D98-FAE790B7E78D}" type="sibTrans" cxnId="{88364AE2-CF69-4B9F-B129-25CD21236CB3}">
      <dgm:prSet/>
      <dgm:spPr/>
      <dgm:t>
        <a:bodyPr/>
        <a:lstStyle/>
        <a:p>
          <a:endParaRPr lang="en-US"/>
        </a:p>
      </dgm:t>
    </dgm:pt>
    <dgm:pt modelId="{592030A1-3A1F-4B76-9765-268C7F6F98C1}">
      <dgm:prSet/>
      <dgm:spPr/>
      <dgm:t>
        <a:bodyPr/>
        <a:lstStyle/>
        <a:p>
          <a:r>
            <a:rPr lang="en-US" dirty="0"/>
            <a:t>Senior Consultant</a:t>
          </a:r>
        </a:p>
      </dgm:t>
    </dgm:pt>
    <dgm:pt modelId="{01F4CB3D-B772-43CA-AFB0-361888A0F391}" type="parTrans" cxnId="{7252A94A-E3DB-42F5-B85D-4ACFFFA9E4BB}">
      <dgm:prSet/>
      <dgm:spPr/>
      <dgm:t>
        <a:bodyPr/>
        <a:lstStyle/>
        <a:p>
          <a:endParaRPr lang="en-US"/>
        </a:p>
      </dgm:t>
    </dgm:pt>
    <dgm:pt modelId="{985A9E46-881E-4737-970D-5442056F9238}" type="sibTrans" cxnId="{7252A94A-E3DB-42F5-B85D-4ACFFFA9E4BB}">
      <dgm:prSet/>
      <dgm:spPr/>
      <dgm:t>
        <a:bodyPr/>
        <a:lstStyle/>
        <a:p>
          <a:endParaRPr lang="en-US"/>
        </a:p>
      </dgm:t>
    </dgm:pt>
    <dgm:pt modelId="{130AC281-06ED-4DFD-B0E3-2B73ED2E5E6F}">
      <dgm:prSet/>
      <dgm:spPr/>
      <dgm:t>
        <a:bodyPr/>
        <a:lstStyle/>
        <a:p>
          <a:r>
            <a:rPr lang="en-US"/>
            <a:t>Hitachi Solutions</a:t>
          </a:r>
        </a:p>
      </dgm:t>
    </dgm:pt>
    <dgm:pt modelId="{2F8AC51F-DE04-4DF1-82F9-43F8A3F05FEF}" type="parTrans" cxnId="{49851300-B408-4B92-A72B-2C438AAA01FE}">
      <dgm:prSet/>
      <dgm:spPr/>
      <dgm:t>
        <a:bodyPr/>
        <a:lstStyle/>
        <a:p>
          <a:endParaRPr lang="en-US"/>
        </a:p>
      </dgm:t>
    </dgm:pt>
    <dgm:pt modelId="{3533CBDC-8C9A-4AD2-A3C8-6A5CF15B20C5}" type="sibTrans" cxnId="{49851300-B408-4B92-A72B-2C438AAA01FE}">
      <dgm:prSet/>
      <dgm:spPr/>
      <dgm:t>
        <a:bodyPr/>
        <a:lstStyle/>
        <a:p>
          <a:endParaRPr lang="en-US"/>
        </a:p>
      </dgm:t>
    </dgm:pt>
    <dgm:pt modelId="{5B8FFCFF-0E96-4BF7-9254-FDA6422DDC2B}" type="pres">
      <dgm:prSet presAssocID="{88DC922B-1A8B-4D34-8634-FD65810B147B}" presName="linear" presStyleCnt="0">
        <dgm:presLayoutVars>
          <dgm:animLvl val="lvl"/>
          <dgm:resizeHandles val="exact"/>
        </dgm:presLayoutVars>
      </dgm:prSet>
      <dgm:spPr/>
    </dgm:pt>
    <dgm:pt modelId="{FFAC0FB9-3BF9-47C1-8A92-D8B67D71B75F}" type="pres">
      <dgm:prSet presAssocID="{9ADAB580-B2EB-4082-A1CD-5590F0E63DA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FEAECA-18AB-4D56-BC74-5151CDD07126}" type="pres">
      <dgm:prSet presAssocID="{D9976478-03C8-4DFE-9D98-FAE790B7E78D}" presName="spacer" presStyleCnt="0"/>
      <dgm:spPr/>
    </dgm:pt>
    <dgm:pt modelId="{456E68C3-55C0-48F2-8E08-777EC28E4667}" type="pres">
      <dgm:prSet presAssocID="{592030A1-3A1F-4B76-9765-268C7F6F98C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635598D-1DF0-4924-9E8C-66781940EF83}" type="pres">
      <dgm:prSet presAssocID="{985A9E46-881E-4737-970D-5442056F9238}" presName="spacer" presStyleCnt="0"/>
      <dgm:spPr/>
    </dgm:pt>
    <dgm:pt modelId="{E7BA26BE-BFD5-4CE3-B8B0-AE86A38FE1B1}" type="pres">
      <dgm:prSet presAssocID="{130AC281-06ED-4DFD-B0E3-2B73ED2E5E6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9851300-B408-4B92-A72B-2C438AAA01FE}" srcId="{88DC922B-1A8B-4D34-8634-FD65810B147B}" destId="{130AC281-06ED-4DFD-B0E3-2B73ED2E5E6F}" srcOrd="2" destOrd="0" parTransId="{2F8AC51F-DE04-4DF1-82F9-43F8A3F05FEF}" sibTransId="{3533CBDC-8C9A-4AD2-A3C8-6A5CF15B20C5}"/>
    <dgm:cxn modelId="{D53FE940-AF19-4C29-8769-2FF1821DB127}" type="presOf" srcId="{88DC922B-1A8B-4D34-8634-FD65810B147B}" destId="{5B8FFCFF-0E96-4BF7-9254-FDA6422DDC2B}" srcOrd="0" destOrd="0" presId="urn:microsoft.com/office/officeart/2005/8/layout/vList2"/>
    <dgm:cxn modelId="{7252A94A-E3DB-42F5-B85D-4ACFFFA9E4BB}" srcId="{88DC922B-1A8B-4D34-8634-FD65810B147B}" destId="{592030A1-3A1F-4B76-9765-268C7F6F98C1}" srcOrd="1" destOrd="0" parTransId="{01F4CB3D-B772-43CA-AFB0-361888A0F391}" sibTransId="{985A9E46-881E-4737-970D-5442056F9238}"/>
    <dgm:cxn modelId="{3420F48D-1362-4383-A264-BB6716347F9B}" type="presOf" srcId="{130AC281-06ED-4DFD-B0E3-2B73ED2E5E6F}" destId="{E7BA26BE-BFD5-4CE3-B8B0-AE86A38FE1B1}" srcOrd="0" destOrd="0" presId="urn:microsoft.com/office/officeart/2005/8/layout/vList2"/>
    <dgm:cxn modelId="{A7035ACC-33A5-4A7A-BF99-7206B8FA4E12}" type="presOf" srcId="{9ADAB580-B2EB-4082-A1CD-5590F0E63DAE}" destId="{FFAC0FB9-3BF9-47C1-8A92-D8B67D71B75F}" srcOrd="0" destOrd="0" presId="urn:microsoft.com/office/officeart/2005/8/layout/vList2"/>
    <dgm:cxn modelId="{6FE6E3D7-DDFE-4DF8-8E48-A4551EFFCA93}" type="presOf" srcId="{592030A1-3A1F-4B76-9765-268C7F6F98C1}" destId="{456E68C3-55C0-48F2-8E08-777EC28E4667}" srcOrd="0" destOrd="0" presId="urn:microsoft.com/office/officeart/2005/8/layout/vList2"/>
    <dgm:cxn modelId="{88364AE2-CF69-4B9F-B129-25CD21236CB3}" srcId="{88DC922B-1A8B-4D34-8634-FD65810B147B}" destId="{9ADAB580-B2EB-4082-A1CD-5590F0E63DAE}" srcOrd="0" destOrd="0" parTransId="{484CB85F-A84C-446C-8C8E-D835A284FAAD}" sibTransId="{D9976478-03C8-4DFE-9D98-FAE790B7E78D}"/>
    <dgm:cxn modelId="{6E4DB9D0-DE55-4A9A-ABA8-9DF4D6F4334E}" type="presParOf" srcId="{5B8FFCFF-0E96-4BF7-9254-FDA6422DDC2B}" destId="{FFAC0FB9-3BF9-47C1-8A92-D8B67D71B75F}" srcOrd="0" destOrd="0" presId="urn:microsoft.com/office/officeart/2005/8/layout/vList2"/>
    <dgm:cxn modelId="{3A59C8C8-17AA-42A2-B1E6-282920D3DC26}" type="presParOf" srcId="{5B8FFCFF-0E96-4BF7-9254-FDA6422DDC2B}" destId="{ABFEAECA-18AB-4D56-BC74-5151CDD07126}" srcOrd="1" destOrd="0" presId="urn:microsoft.com/office/officeart/2005/8/layout/vList2"/>
    <dgm:cxn modelId="{4A4272E4-3D87-42A0-B6D3-D1DFF7D9077A}" type="presParOf" srcId="{5B8FFCFF-0E96-4BF7-9254-FDA6422DDC2B}" destId="{456E68C3-55C0-48F2-8E08-777EC28E4667}" srcOrd="2" destOrd="0" presId="urn:microsoft.com/office/officeart/2005/8/layout/vList2"/>
    <dgm:cxn modelId="{E575393B-E1D7-4855-A407-0833A62E5782}" type="presParOf" srcId="{5B8FFCFF-0E96-4BF7-9254-FDA6422DDC2B}" destId="{1635598D-1DF0-4924-9E8C-66781940EF83}" srcOrd="3" destOrd="0" presId="urn:microsoft.com/office/officeart/2005/8/layout/vList2"/>
    <dgm:cxn modelId="{1F8CEC95-2E1A-4857-8A32-43C9E53EF40D}" type="presParOf" srcId="{5B8FFCFF-0E96-4BF7-9254-FDA6422DDC2B}" destId="{E7BA26BE-BFD5-4CE3-B8B0-AE86A38FE1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AC0FB9-3BF9-47C1-8A92-D8B67D71B75F}">
      <dsp:nvSpPr>
        <dsp:cNvPr id="0" name=""/>
        <dsp:cNvSpPr/>
      </dsp:nvSpPr>
      <dsp:spPr>
        <a:xfrm>
          <a:off x="0" y="30128"/>
          <a:ext cx="239725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Harun Raseed Basheer</a:t>
          </a:r>
        </a:p>
      </dsp:txBody>
      <dsp:txXfrm>
        <a:off x="21075" y="51203"/>
        <a:ext cx="2355102" cy="389580"/>
      </dsp:txXfrm>
    </dsp:sp>
    <dsp:sp modelId="{456E68C3-55C0-48F2-8E08-777EC28E4667}">
      <dsp:nvSpPr>
        <dsp:cNvPr id="0" name=""/>
        <dsp:cNvSpPr/>
      </dsp:nvSpPr>
      <dsp:spPr>
        <a:xfrm>
          <a:off x="0" y="513698"/>
          <a:ext cx="239725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Senior Consultant</a:t>
          </a:r>
        </a:p>
      </dsp:txBody>
      <dsp:txXfrm>
        <a:off x="21075" y="534773"/>
        <a:ext cx="2355102" cy="389580"/>
      </dsp:txXfrm>
    </dsp:sp>
    <dsp:sp modelId="{E7BA26BE-BFD5-4CE3-B8B0-AE86A38FE1B1}">
      <dsp:nvSpPr>
        <dsp:cNvPr id="0" name=""/>
        <dsp:cNvSpPr/>
      </dsp:nvSpPr>
      <dsp:spPr>
        <a:xfrm>
          <a:off x="0" y="997268"/>
          <a:ext cx="2397252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Hitachi Solutions</a:t>
          </a:r>
        </a:p>
      </dsp:txBody>
      <dsp:txXfrm>
        <a:off x="21075" y="1018343"/>
        <a:ext cx="2355102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6F070-BE9F-4D2F-9E4C-18B9C318D895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F5CE0-1307-4FB5-B4D3-222952177E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861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19" y="2166365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5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5711-9D16-4F85-B628-569238E581F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229-6414-440D-BF33-298ADD6E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59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5711-9D16-4F85-B628-569238E581F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229-6414-440D-BF33-298ADD6E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8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422855"/>
            <a:ext cx="2057397" cy="365125"/>
          </a:xfrm>
        </p:spPr>
        <p:txBody>
          <a:bodyPr/>
          <a:lstStyle/>
          <a:p>
            <a:fld id="{B5F35711-9D16-4F85-B628-569238E581F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5"/>
            <a:ext cx="320975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7" y="6422855"/>
            <a:ext cx="659819" cy="365125"/>
          </a:xfrm>
        </p:spPr>
        <p:txBody>
          <a:bodyPr/>
          <a:lstStyle/>
          <a:p>
            <a:fld id="{50077229-6414-440D-BF33-298ADD6E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35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5711-9D16-4F85-B628-569238E581F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229-6414-440D-BF33-298ADD6E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02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0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5F35711-9D16-4F85-B628-569238E581F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077229-6414-440D-BF33-298ADD6E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340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5711-9D16-4F85-B628-569238E581F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229-6414-440D-BF33-298ADD6E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10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5711-9D16-4F85-B628-569238E581F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229-6414-440D-BF33-298ADD6E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52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5711-9D16-4F85-B628-569238E581F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229-6414-440D-BF33-298ADD6E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9846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5711-9D16-4F85-B628-569238E581F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229-6414-440D-BF33-298ADD6E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66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7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5711-9D16-4F85-B628-569238E581F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229-6414-440D-BF33-298ADD6E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91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5711-9D16-4F85-B628-569238E581F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7229-6414-440D-BF33-298ADD6E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3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7" y="6422855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B5F35711-9D16-4F85-B628-569238E581F0}" type="datetimeFigureOut">
              <a:rPr lang="en-IN" smtClean="0"/>
              <a:t>27-04-2023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0" y="6422855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5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0077229-6414-440D-BF33-298ADD6E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55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www.linkedin.com/in/harunraseed/" TargetMode="External"/><Relationship Id="rId7" Type="http://schemas.openxmlformats.org/officeDocument/2006/relationships/image" Target="../media/image27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.jpe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D05826-D840-9724-C0B6-30AEDA0BB451}"/>
              </a:ext>
            </a:extLst>
          </p:cNvPr>
          <p:cNvSpPr/>
          <p:nvPr/>
        </p:nvSpPr>
        <p:spPr>
          <a:xfrm>
            <a:off x="1386288" y="545766"/>
            <a:ext cx="56056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4400" b="1" i="0" dirty="0">
                <a:solidFill>
                  <a:srgbClr val="676A6C"/>
                </a:solidFill>
                <a:effectLst/>
                <a:latin typeface="open sans" panose="020B0606030504020204" pitchFamily="34" charset="0"/>
              </a:rPr>
              <a:t>Azure user group Norway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4400" b="1" dirty="0">
                <a:solidFill>
                  <a:srgbClr val="676A6C"/>
                </a:solidFill>
                <a:latin typeface="open sans" panose="020B0606030504020204" pitchFamily="34" charset="0"/>
              </a:rPr>
              <a:t>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IN" sz="4400" b="1" dirty="0">
                <a:solidFill>
                  <a:srgbClr val="676A6C"/>
                </a:solidFill>
                <a:latin typeface="open sans" panose="020B0606030504020204" pitchFamily="34" charset="0"/>
              </a:rPr>
              <a:t>virtual lunch meeting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picture containing person, person, sky, shirt&#10;&#10;Description automatically generated">
            <a:extLst>
              <a:ext uri="{FF2B5EF4-FFF2-40B4-BE49-F238E27FC236}">
                <a16:creationId xmlns:a16="http://schemas.microsoft.com/office/drawing/2014/main" id="{60B72098-9551-E480-DE87-C65715DD11B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75" r="11365" b="6"/>
          <a:stretch/>
        </p:blipFill>
        <p:spPr>
          <a:xfrm>
            <a:off x="6728650" y="2474254"/>
            <a:ext cx="1520927" cy="1909489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31CA094-DE2D-B05D-B31B-4AA5833E8D6A}"/>
              </a:ext>
            </a:extLst>
          </p:cNvPr>
          <p:cNvSpPr txBox="1"/>
          <p:nvPr/>
        </p:nvSpPr>
        <p:spPr>
          <a:xfrm>
            <a:off x="86505" y="5636984"/>
            <a:ext cx="4102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LinkedIn : https://www.linkedin.com/in/harunraseed/</a:t>
            </a:r>
            <a:endParaRPr lang="en-IN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58122-37A2-98BF-8B2A-11D3346B9491}"/>
              </a:ext>
            </a:extLst>
          </p:cNvPr>
          <p:cNvSpPr txBox="1"/>
          <p:nvPr/>
        </p:nvSpPr>
        <p:spPr>
          <a:xfrm>
            <a:off x="86505" y="6093296"/>
            <a:ext cx="37584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Blog : https://medium.com/@harun.raseed093</a:t>
            </a:r>
            <a:endParaRPr lang="en-IN" sz="1400" dirty="0"/>
          </a:p>
        </p:txBody>
      </p:sp>
      <p:graphicFrame>
        <p:nvGraphicFramePr>
          <p:cNvPr id="26" name="TextBox 8">
            <a:extLst>
              <a:ext uri="{FF2B5EF4-FFF2-40B4-BE49-F238E27FC236}">
                <a16:creationId xmlns:a16="http://schemas.microsoft.com/office/drawing/2014/main" id="{1A0E37A0-062D-B823-8BB5-C53971960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824506"/>
              </p:ext>
            </p:extLst>
          </p:nvPr>
        </p:nvGraphicFramePr>
        <p:xfrm>
          <a:off x="5165362" y="5109307"/>
          <a:ext cx="2397252" cy="1459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34" name="Picture 10" descr="Mentromax Solutions - How to create an Azure Data Factory">
            <a:extLst>
              <a:ext uri="{FF2B5EF4-FFF2-40B4-BE49-F238E27FC236}">
                <a16:creationId xmlns:a16="http://schemas.microsoft.com/office/drawing/2014/main" id="{4C5A9C96-E152-8CAE-20DC-C454ED84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14012" y="1915520"/>
            <a:ext cx="7728577" cy="224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ankitkanojia (Ankit Kanojia) · GitHub">
            <a:extLst>
              <a:ext uri="{FF2B5EF4-FFF2-40B4-BE49-F238E27FC236}">
                <a16:creationId xmlns:a16="http://schemas.microsoft.com/office/drawing/2014/main" id="{FC9FEB41-8B3E-5485-89D8-A6ADF9062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875" y="4153741"/>
            <a:ext cx="650455" cy="6504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175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ADF V2 Components Relation</a:t>
            </a:r>
          </a:p>
        </p:txBody>
      </p:sp>
      <p:sp>
        <p:nvSpPr>
          <p:cNvPr id="5" name="AutoShape 2" descr="Relationship between dataset, activity, and pipe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Relationship between dataset, activity, and pipeli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Relationship between dataset, activity, and pipeli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 descr="Relationship between dataset, activity, and pipeli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070" y="4005064"/>
            <a:ext cx="7439025" cy="93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612775" y="1412776"/>
            <a:ext cx="77756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Data Factory supports three types of activities: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 data movement activities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 data transformation activities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/>
              <a:t> control activities</a:t>
            </a:r>
          </a:p>
          <a:p>
            <a:r>
              <a:rPr lang="en-IN" dirty="0"/>
              <a:t>An activity can take zero or more input datasets and produce one or more output datasets. The following diagram shows the relationship between </a:t>
            </a:r>
            <a:r>
              <a:rPr lang="en-IN" b="1" dirty="0"/>
              <a:t>pipeline</a:t>
            </a:r>
            <a:r>
              <a:rPr lang="en-IN" dirty="0"/>
              <a:t>, </a:t>
            </a:r>
            <a:r>
              <a:rPr lang="en-IN" b="1" dirty="0"/>
              <a:t>activity</a:t>
            </a:r>
            <a:r>
              <a:rPr lang="en-IN" dirty="0"/>
              <a:t>, and </a:t>
            </a:r>
            <a:r>
              <a:rPr lang="en-IN" b="1" dirty="0"/>
              <a:t>dataset</a:t>
            </a:r>
            <a:r>
              <a:rPr lang="en-IN" dirty="0"/>
              <a:t> in Data Factory:</a:t>
            </a:r>
          </a:p>
        </p:txBody>
      </p:sp>
    </p:spTree>
    <p:extLst>
      <p:ext uri="{BB962C8B-B14F-4D97-AF65-F5344CB8AC3E}">
        <p14:creationId xmlns:p14="http://schemas.microsoft.com/office/powerpoint/2010/main" val="234634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419" y="180617"/>
            <a:ext cx="8229600" cy="512079"/>
          </a:xfrm>
        </p:spPr>
        <p:txBody>
          <a:bodyPr>
            <a:normAutofit fontScale="90000"/>
          </a:bodyPr>
          <a:lstStyle/>
          <a:p>
            <a:r>
              <a:rPr lang="en-IN" sz="3600" b="1" dirty="0">
                <a:solidFill>
                  <a:srgbClr val="0070C0"/>
                </a:solidFill>
              </a:rPr>
              <a:t>ADF V2 IR Types</a:t>
            </a:r>
          </a:p>
        </p:txBody>
      </p:sp>
      <p:sp>
        <p:nvSpPr>
          <p:cNvPr id="5" name="AutoShape 2" descr="Relationship between dataset, activity, and pipelin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Relationship between dataset, activity, and pipelin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Relationship between dataset, activity, and pipelin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8" descr="Relationship between dataset, activity, and pipeline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64155" y="764704"/>
            <a:ext cx="777564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/>
              <a:t>What is Integration Runtime?</a:t>
            </a:r>
          </a:p>
          <a:p>
            <a:endParaRPr lang="en-IN" sz="1600" dirty="0"/>
          </a:p>
          <a:p>
            <a:r>
              <a:rPr lang="en-IN" sz="1600" dirty="0"/>
              <a:t>The Integration Runtime (IR) is the compute infrastructure used by Azure Data Factory to provide the  data integration capabilities across different network environments like</a:t>
            </a:r>
          </a:p>
          <a:p>
            <a:r>
              <a:rPr lang="en-IN" sz="1600" b="1" dirty="0"/>
              <a:t>Data Flow, Data Movement, Activity Dispatch and SSIS Package Execution.</a:t>
            </a:r>
          </a:p>
          <a:p>
            <a:endParaRPr lang="en-IN" sz="1600" b="1" dirty="0"/>
          </a:p>
          <a:p>
            <a:r>
              <a:rPr lang="en-IN" sz="1600" b="1" dirty="0"/>
              <a:t>Integration runtime types</a:t>
            </a:r>
          </a:p>
          <a:p>
            <a:r>
              <a:rPr lang="en-IN" sz="1600" dirty="0"/>
              <a:t>Data Factory offers three types of Integration Runtime, and you should choose the type that best serve the data integration capabilities and network environment needs you are looking for.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Azure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Self-hosted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dirty="0"/>
              <a:t>Azure-SSIS</a:t>
            </a:r>
          </a:p>
          <a:p>
            <a:pPr marL="800100" lvl="1" indent="-342900">
              <a:buFont typeface="+mj-lt"/>
              <a:buAutoNum type="arabicPeriod"/>
            </a:pPr>
            <a:endParaRPr lang="en-IN" sz="1600" dirty="0"/>
          </a:p>
          <a:p>
            <a:endParaRPr lang="en-IN" sz="1600" dirty="0"/>
          </a:p>
          <a:p>
            <a:r>
              <a:rPr lang="en-IN" sz="1600" b="1" dirty="0"/>
              <a:t>IR Use Cases</a:t>
            </a:r>
          </a:p>
          <a:p>
            <a:endParaRPr lang="en-IN" sz="1600" dirty="0"/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600" dirty="0"/>
              <a:t>Copying between two cloud data source and targets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600" dirty="0"/>
              <a:t>Copying between a cloud data source and a data source in private network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IN" sz="1600" dirty="0"/>
              <a:t>Copying between two data sources in private network</a:t>
            </a:r>
          </a:p>
        </p:txBody>
      </p:sp>
    </p:spTree>
    <p:extLst>
      <p:ext uri="{BB962C8B-B14F-4D97-AF65-F5344CB8AC3E}">
        <p14:creationId xmlns:p14="http://schemas.microsoft.com/office/powerpoint/2010/main" val="376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Azure Data Factory and SSIS better together with ADF V2 Preview – Jorg  Klein's Blog">
            <a:extLst>
              <a:ext uri="{FF2B5EF4-FFF2-40B4-BE49-F238E27FC236}">
                <a16:creationId xmlns:a16="http://schemas.microsoft.com/office/drawing/2014/main" id="{61D159F9-8C37-F843-3873-523383A35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65" y="914155"/>
            <a:ext cx="9036496" cy="502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646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0674" y="44624"/>
            <a:ext cx="7592335" cy="683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                                   AZURE ADF V2 Features</a:t>
            </a:r>
          </a:p>
          <a:p>
            <a:r>
              <a:rPr lang="en-IN" dirty="0"/>
              <a:t>1) Execute </a:t>
            </a:r>
            <a:r>
              <a:rPr lang="en-IN" b="1" dirty="0"/>
              <a:t>SSIS</a:t>
            </a:r>
            <a:r>
              <a:rPr lang="en-IN" dirty="0"/>
              <a:t> Package</a:t>
            </a:r>
          </a:p>
          <a:p>
            <a:r>
              <a:rPr lang="en-IN" dirty="0"/>
              <a:t>2) </a:t>
            </a:r>
            <a:r>
              <a:rPr lang="en-IN" b="1" dirty="0"/>
              <a:t>Integration Runtime </a:t>
            </a:r>
            <a:r>
              <a:rPr lang="en-IN" dirty="0"/>
              <a:t>(IR) – (Azure, Self – Hosted, Azure-SSIS)</a:t>
            </a:r>
          </a:p>
          <a:p>
            <a:r>
              <a:rPr lang="en-IN" dirty="0"/>
              <a:t>3) </a:t>
            </a:r>
            <a:r>
              <a:rPr lang="en-IN" b="1" dirty="0"/>
              <a:t>Control Flow </a:t>
            </a:r>
            <a:r>
              <a:rPr lang="en-IN" dirty="0"/>
              <a:t>(branching, looping and conditional processing)</a:t>
            </a:r>
            <a:r>
              <a:rPr lang="en-IN" b="1" dirty="0"/>
              <a:t>Linked Services</a:t>
            </a:r>
            <a:endParaRPr lang="en-IN" dirty="0"/>
          </a:p>
          <a:p>
            <a:r>
              <a:rPr lang="en-IN" dirty="0"/>
              <a:t>4) </a:t>
            </a:r>
            <a:r>
              <a:rPr lang="en-IN" b="1" dirty="0"/>
              <a:t>Linked Services</a:t>
            </a:r>
          </a:p>
          <a:p>
            <a:r>
              <a:rPr lang="en-IN" dirty="0"/>
              <a:t>5) </a:t>
            </a:r>
            <a:r>
              <a:rPr lang="en-IN" b="1" dirty="0"/>
              <a:t>Triggers</a:t>
            </a:r>
            <a:r>
              <a:rPr lang="en-IN" dirty="0"/>
              <a:t> For Pipeline Scheduling</a:t>
            </a:r>
          </a:p>
          <a:p>
            <a:r>
              <a:rPr lang="en-IN" dirty="0"/>
              <a:t>6) </a:t>
            </a:r>
            <a:r>
              <a:rPr lang="en-IN" b="1" dirty="0"/>
              <a:t>OMS</a:t>
            </a:r>
            <a:r>
              <a:rPr lang="en-IN" dirty="0"/>
              <a:t> Monitoring (Operational Monitoring Suite)</a:t>
            </a:r>
          </a:p>
          <a:p>
            <a:r>
              <a:rPr lang="en-IN" dirty="0"/>
              <a:t>7) </a:t>
            </a:r>
            <a:r>
              <a:rPr lang="en-IN" b="1" dirty="0"/>
              <a:t>Data Flow</a:t>
            </a:r>
            <a:endParaRPr lang="en-IN" dirty="0"/>
          </a:p>
          <a:p>
            <a:r>
              <a:rPr lang="en-IN" dirty="0"/>
              <a:t>8) </a:t>
            </a:r>
            <a:r>
              <a:rPr lang="en-IN" b="1" dirty="0"/>
              <a:t>Expressions</a:t>
            </a:r>
            <a:r>
              <a:rPr lang="en-IN" dirty="0"/>
              <a:t> and </a:t>
            </a:r>
            <a:r>
              <a:rPr lang="en-IN" b="1" dirty="0"/>
              <a:t>Functions</a:t>
            </a:r>
          </a:p>
          <a:p>
            <a:r>
              <a:rPr lang="en-IN" dirty="0"/>
              <a:t>9) </a:t>
            </a:r>
            <a:r>
              <a:rPr lang="en-IN" b="1" dirty="0"/>
              <a:t>Parameterized</a:t>
            </a:r>
            <a:r>
              <a:rPr lang="en-IN" dirty="0"/>
              <a:t> Pipelines</a:t>
            </a:r>
          </a:p>
          <a:p>
            <a:r>
              <a:rPr lang="en-IN" dirty="0"/>
              <a:t>10) </a:t>
            </a:r>
            <a:r>
              <a:rPr lang="en-IN" b="1" dirty="0"/>
              <a:t>on-demand Spark linked </a:t>
            </a:r>
            <a:r>
              <a:rPr lang="en-IN" dirty="0"/>
              <a:t>service</a:t>
            </a:r>
          </a:p>
          <a:p>
            <a:r>
              <a:rPr lang="en-IN" dirty="0"/>
              <a:t>11) Support for more </a:t>
            </a:r>
            <a:r>
              <a:rPr lang="en-IN" b="1" dirty="0"/>
              <a:t>data stores</a:t>
            </a:r>
          </a:p>
          <a:p>
            <a:r>
              <a:rPr lang="en-IN" dirty="0"/>
              <a:t>12) </a:t>
            </a:r>
            <a:r>
              <a:rPr lang="en-IN" b="1" dirty="0"/>
              <a:t>Invoking a pipeline </a:t>
            </a:r>
            <a:r>
              <a:rPr lang="en-IN" dirty="0"/>
              <a:t>from another pipeline ( Execute Pipeline Activity)</a:t>
            </a:r>
          </a:p>
          <a:p>
            <a:r>
              <a:rPr lang="en-IN" dirty="0"/>
              <a:t>13) </a:t>
            </a:r>
            <a:r>
              <a:rPr lang="en-IN" b="1" dirty="0"/>
              <a:t>Custom state passing </a:t>
            </a:r>
            <a:r>
              <a:rPr lang="en-IN" dirty="0"/>
              <a:t>(current activity getting previous activity output </a:t>
            </a:r>
          </a:p>
          <a:p>
            <a:r>
              <a:rPr lang="en-IN" dirty="0"/>
              <a:t>          @activity('</a:t>
            </a:r>
            <a:r>
              <a:rPr lang="en-IN" dirty="0" err="1"/>
              <a:t>NameofPreviousActivity</a:t>
            </a:r>
            <a:r>
              <a:rPr lang="en-IN" dirty="0"/>
              <a:t>').</a:t>
            </a:r>
            <a:r>
              <a:rPr lang="en-IN" dirty="0" err="1"/>
              <a:t>output.value</a:t>
            </a:r>
            <a:r>
              <a:rPr lang="en-IN" dirty="0"/>
              <a:t>)</a:t>
            </a:r>
          </a:p>
          <a:p>
            <a:r>
              <a:rPr lang="en-IN" dirty="0"/>
              <a:t>14) </a:t>
            </a:r>
            <a:r>
              <a:rPr lang="en-IN" b="1" dirty="0"/>
              <a:t>Incremental Load </a:t>
            </a:r>
            <a:r>
              <a:rPr lang="en-IN" dirty="0"/>
              <a:t>Flow (Delta Load Flow – based on watermark )</a:t>
            </a:r>
          </a:p>
          <a:p>
            <a:r>
              <a:rPr lang="en-IN" dirty="0"/>
              <a:t>15) V2 Supports to execute </a:t>
            </a:r>
            <a:r>
              <a:rPr lang="en-IN" b="1" dirty="0"/>
              <a:t>Custom Activity </a:t>
            </a:r>
            <a:r>
              <a:rPr lang="en-IN" dirty="0"/>
              <a:t>for </a:t>
            </a:r>
            <a:r>
              <a:rPr lang="en-IN" dirty="0" err="1"/>
              <a:t>.Net</a:t>
            </a:r>
            <a:r>
              <a:rPr lang="en-IN" dirty="0"/>
              <a:t> script or executable.</a:t>
            </a:r>
          </a:p>
          <a:p>
            <a:r>
              <a:rPr lang="en-IN" dirty="0"/>
              <a:t>16) </a:t>
            </a:r>
            <a:r>
              <a:rPr lang="en-IN" b="1" dirty="0"/>
              <a:t>Git Repository </a:t>
            </a:r>
            <a:r>
              <a:rPr lang="en-IN" dirty="0"/>
              <a:t>Integration.</a:t>
            </a:r>
          </a:p>
          <a:p>
            <a:r>
              <a:rPr lang="en-IN" dirty="0"/>
              <a:t>17) </a:t>
            </a:r>
            <a:r>
              <a:rPr lang="en-IN" b="1" dirty="0"/>
              <a:t>ARM Templates </a:t>
            </a:r>
            <a:r>
              <a:rPr lang="en-IN" dirty="0"/>
              <a:t>for deploying Azure ADF to different environments</a:t>
            </a:r>
          </a:p>
          <a:p>
            <a:r>
              <a:rPr lang="en-IN" dirty="0"/>
              <a:t>18) </a:t>
            </a:r>
            <a:r>
              <a:rPr lang="en-IN" b="1" dirty="0"/>
              <a:t>Key Vault </a:t>
            </a:r>
            <a:r>
              <a:rPr lang="en-IN" dirty="0"/>
              <a:t>Integration</a:t>
            </a:r>
            <a:endParaRPr lang="en-IN" b="1" dirty="0"/>
          </a:p>
          <a:p>
            <a:r>
              <a:rPr lang="en-IN" dirty="0"/>
              <a:t>19) Scale-out with </a:t>
            </a:r>
            <a:r>
              <a:rPr lang="en-IN" b="1" dirty="0"/>
              <a:t>on-demand processing power</a:t>
            </a:r>
          </a:p>
          <a:p>
            <a:r>
              <a:rPr lang="en-IN" dirty="0"/>
              <a:t>20) </a:t>
            </a:r>
            <a:r>
              <a:rPr lang="en-IN" b="1" dirty="0"/>
              <a:t>Debugging </a:t>
            </a:r>
            <a:r>
              <a:rPr lang="en-IN" dirty="0"/>
              <a:t>Pipelines to identify errors and view the data view.</a:t>
            </a:r>
          </a:p>
          <a:p>
            <a:r>
              <a:rPr lang="en-IN" dirty="0"/>
              <a:t>21) </a:t>
            </a:r>
            <a:r>
              <a:rPr lang="en-IN" b="1" dirty="0"/>
              <a:t>System Variables </a:t>
            </a:r>
            <a:r>
              <a:rPr lang="en-IN" dirty="0"/>
              <a:t>( @pipeline().</a:t>
            </a:r>
            <a:r>
              <a:rPr lang="en-IN" dirty="0" err="1"/>
              <a:t>DataFactory</a:t>
            </a:r>
            <a:r>
              <a:rPr lang="en-IN" dirty="0"/>
              <a:t>, @trigger().</a:t>
            </a:r>
            <a:r>
              <a:rPr lang="en-IN" dirty="0" err="1"/>
              <a:t>ScheduleTime</a:t>
            </a:r>
            <a:r>
              <a:rPr lang="en-IN" dirty="0"/>
              <a:t>)</a:t>
            </a:r>
          </a:p>
          <a:p>
            <a:r>
              <a:rPr lang="en-IN" dirty="0"/>
              <a:t>22) Demo </a:t>
            </a:r>
            <a:r>
              <a:rPr lang="en-IN" b="1" dirty="0"/>
              <a:t>COPY Activity </a:t>
            </a:r>
            <a:r>
              <a:rPr lang="en-IN" dirty="0"/>
              <a:t>(Dynamically Creation Pipe lines, data sets)</a:t>
            </a:r>
          </a:p>
        </p:txBody>
      </p:sp>
    </p:spTree>
    <p:extLst>
      <p:ext uri="{BB962C8B-B14F-4D97-AF65-F5344CB8AC3E}">
        <p14:creationId xmlns:p14="http://schemas.microsoft.com/office/powerpoint/2010/main" val="216103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6D94D4E2-CEB8-A24F-82B2-81715786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90" y="1843128"/>
            <a:ext cx="3425937" cy="3361225"/>
          </a:xfrm>
          <a:prstGeom prst="rect">
            <a:avLst/>
          </a:prstGeom>
        </p:spPr>
      </p:pic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679D3C34-61F7-F61E-BEBB-50808F65FBF3}"/>
              </a:ext>
            </a:extLst>
          </p:cNvPr>
          <p:cNvSpPr txBox="1">
            <a:spLocks/>
          </p:cNvSpPr>
          <p:nvPr/>
        </p:nvSpPr>
        <p:spPr>
          <a:xfrm>
            <a:off x="642920" y="3681199"/>
            <a:ext cx="4914900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Secular One" panose="00000500000000000000" pitchFamily="2" charset="-79"/>
                <a:cs typeface="Secular One" panose="00000500000000000000" pitchFamily="2" charset="-79"/>
              </a:rPr>
              <a:t>https://www.c-sharpcorner.com/members/harunraseed-basheer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CC3E6170-F11D-F2AE-5440-C14D7AF090AA}"/>
              </a:ext>
            </a:extLst>
          </p:cNvPr>
          <p:cNvSpPr txBox="1">
            <a:spLocks/>
          </p:cNvSpPr>
          <p:nvPr/>
        </p:nvSpPr>
        <p:spPr>
          <a:xfrm>
            <a:off x="642920" y="3339075"/>
            <a:ext cx="4572000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Secular One" panose="00000500000000000000" pitchFamily="2" charset="-79"/>
                <a:cs typeface="Secular One" panose="00000500000000000000" pitchFamily="2" charset="-79"/>
              </a:rPr>
              <a:t>https://medium.com/@harun.raseed093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ECFD2E9A-7EDB-C80B-2AC3-EDAA1890F4DF}"/>
              </a:ext>
            </a:extLst>
          </p:cNvPr>
          <p:cNvSpPr txBox="1">
            <a:spLocks/>
          </p:cNvSpPr>
          <p:nvPr/>
        </p:nvSpPr>
        <p:spPr>
          <a:xfrm>
            <a:off x="642920" y="2996952"/>
            <a:ext cx="4572000" cy="18466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2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Secular One" panose="00000500000000000000" pitchFamily="2" charset="-79"/>
                <a:cs typeface="Secular One" panose="00000500000000000000" pitchFamily="2" charset="-79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https://www.linkedin.com/in/harunraseed/</a:t>
            </a:r>
            <a:endParaRPr lang="en-US" sz="1200" dirty="0">
              <a:latin typeface="Secular One" panose="00000500000000000000" pitchFamily="2" charset="-79"/>
              <a:cs typeface="Secular One" panose="00000500000000000000" pitchFamily="2" charset="-79"/>
            </a:endParaRPr>
          </a:p>
        </p:txBody>
      </p:sp>
      <p:pic>
        <p:nvPicPr>
          <p:cNvPr id="32" name="Picture 30">
            <a:extLst>
              <a:ext uri="{FF2B5EF4-FFF2-40B4-BE49-F238E27FC236}">
                <a16:creationId xmlns:a16="http://schemas.microsoft.com/office/drawing/2014/main" id="{91DB8D7B-B9E7-F192-ECD5-7F6296F865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225273" y="3288580"/>
            <a:ext cx="285137" cy="285656"/>
          </a:xfrm>
          <a:prstGeom prst="rect">
            <a:avLst/>
          </a:prstGeom>
        </p:spPr>
      </p:pic>
      <p:pic>
        <p:nvPicPr>
          <p:cNvPr id="33" name="Picture 42">
            <a:extLst>
              <a:ext uri="{FF2B5EF4-FFF2-40B4-BE49-F238E27FC236}">
                <a16:creationId xmlns:a16="http://schemas.microsoft.com/office/drawing/2014/main" id="{55925C26-11A9-4095-C3D4-6F1BE41739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46632" y="3632771"/>
            <a:ext cx="281521" cy="281521"/>
          </a:xfrm>
          <a:prstGeom prst="rect">
            <a:avLst/>
          </a:prstGeom>
        </p:spPr>
      </p:pic>
      <p:pic>
        <p:nvPicPr>
          <p:cNvPr id="34" name="Picture 24">
            <a:extLst>
              <a:ext uri="{FF2B5EF4-FFF2-40B4-BE49-F238E27FC236}">
                <a16:creationId xmlns:a16="http://schemas.microsoft.com/office/drawing/2014/main" id="{7A4505BA-F2C8-E2F9-32B1-D9754F8703F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p:blipFill>
        <p:spPr>
          <a:xfrm>
            <a:off x="240282" y="2905642"/>
            <a:ext cx="242357" cy="275976"/>
          </a:xfrm>
          <a:prstGeom prst="rect">
            <a:avLst/>
          </a:prstGeom>
        </p:spPr>
      </p:pic>
      <p:pic>
        <p:nvPicPr>
          <p:cNvPr id="37" name="Picture 36" descr="Thank You Teodor the Cat">
            <a:extLst>
              <a:ext uri="{FF2B5EF4-FFF2-40B4-BE49-F238E27FC236}">
                <a16:creationId xmlns:a16="http://schemas.microsoft.com/office/drawing/2014/main" id="{55944B58-70E9-5978-9003-E4A2775B806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95" y="1661736"/>
            <a:ext cx="800100" cy="8001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3F741D8F-3E6B-1FBE-7002-BC112C839487}"/>
              </a:ext>
            </a:extLst>
          </p:cNvPr>
          <p:cNvSpPr/>
          <p:nvPr/>
        </p:nvSpPr>
        <p:spPr>
          <a:xfrm>
            <a:off x="1828782" y="1929544"/>
            <a:ext cx="2200276" cy="461665"/>
          </a:xfrm>
          <a:prstGeom prst="rect">
            <a:avLst/>
          </a:prstGeom>
          <a:noFill/>
        </p:spPr>
        <p:txBody>
          <a:bodyPr wrap="square" lIns="45720" tIns="22860" rIns="45720" bIns="22860">
            <a:spAutoFit/>
          </a:bodyPr>
          <a:lstStyle/>
          <a:p>
            <a:pPr algn="ctr"/>
            <a:r>
              <a:rPr lang="en-US" sz="27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  <p:pic>
        <p:nvPicPr>
          <p:cNvPr id="39" name="Picture 38" descr="Thank You Teodor the Cat">
            <a:extLst>
              <a:ext uri="{FF2B5EF4-FFF2-40B4-BE49-F238E27FC236}">
                <a16:creationId xmlns:a16="http://schemas.microsoft.com/office/drawing/2014/main" id="{F15FF2EA-7B52-25D7-4C92-E1665092EE5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88525" y="1661736"/>
            <a:ext cx="760320" cy="800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5">
            <a:extLst>
              <a:ext uri="{FF2B5EF4-FFF2-40B4-BE49-F238E27FC236}">
                <a16:creationId xmlns:a16="http://schemas.microsoft.com/office/drawing/2014/main" id="{8BF9D74A-D0BC-777D-0EA2-236C2D6C83A2}"/>
              </a:ext>
            </a:extLst>
          </p:cNvPr>
          <p:cNvSpPr txBox="1"/>
          <p:nvPr/>
        </p:nvSpPr>
        <p:spPr>
          <a:xfrm>
            <a:off x="1623241" y="235313"/>
            <a:ext cx="6900863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400"/>
              </a:lnSpc>
              <a:spcBef>
                <a:spcPct val="0"/>
              </a:spcBef>
            </a:pPr>
            <a:r>
              <a:rPr lang="en-US" sz="4250" dirty="0">
                <a:solidFill>
                  <a:srgbClr val="FFFFFF"/>
                </a:solidFill>
                <a:latin typeface="Secular One"/>
              </a:rPr>
              <a:t>Harun Raseed Basheer</a:t>
            </a:r>
          </a:p>
        </p:txBody>
      </p:sp>
      <p:pic>
        <p:nvPicPr>
          <p:cNvPr id="6" name="Picture 12" descr="Microsoft Azure Certification Path (List) In 2022">
            <a:extLst>
              <a:ext uri="{FF2B5EF4-FFF2-40B4-BE49-F238E27FC236}">
                <a16:creationId xmlns:a16="http://schemas.microsoft.com/office/drawing/2014/main" id="{1B5586D3-377B-0918-7F0C-8D46CC263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14" y="996321"/>
            <a:ext cx="1111654" cy="11116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Discover BI: Learning plan to clear DP 900 - Azure Data Fundamentals ...">
            <a:extLst>
              <a:ext uri="{FF2B5EF4-FFF2-40B4-BE49-F238E27FC236}">
                <a16:creationId xmlns:a16="http://schemas.microsoft.com/office/drawing/2014/main" id="{56004F63-80FE-FCFD-7F5A-E1E81AD73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233" y="1009391"/>
            <a:ext cx="1111654" cy="111165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Microsoft Certified: Azure AI Fundamentals">
            <a:extLst>
              <a:ext uri="{FF2B5EF4-FFF2-40B4-BE49-F238E27FC236}">
                <a16:creationId xmlns:a16="http://schemas.microsoft.com/office/drawing/2014/main" id="{D31AFA85-D4CA-B85F-D7B4-071C5792F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08" y="2895123"/>
            <a:ext cx="1031396" cy="10313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4" descr="Microsoft Certified: Azure Data Engineer Associate">
            <a:extLst>
              <a:ext uri="{FF2B5EF4-FFF2-40B4-BE49-F238E27FC236}">
                <a16:creationId xmlns:a16="http://schemas.microsoft.com/office/drawing/2014/main" id="{37C45D88-A133-B571-5791-88EE2E405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80" y="4547535"/>
            <a:ext cx="1347826" cy="13478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text, sign, businesscard&#10;&#10;Description automatically generated">
            <a:extLst>
              <a:ext uri="{FF2B5EF4-FFF2-40B4-BE49-F238E27FC236}">
                <a16:creationId xmlns:a16="http://schemas.microsoft.com/office/drawing/2014/main" id="{D9C5E643-7526-4894-C1FC-FE59ECAF8A4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2656100"/>
            <a:ext cx="1347826" cy="1347826"/>
          </a:xfrm>
          <a:prstGeom prst="rect">
            <a:avLst/>
          </a:prstGeom>
        </p:spPr>
      </p:pic>
      <p:pic>
        <p:nvPicPr>
          <p:cNvPr id="18" name="Picture 17" descr="A picture containing arrow&#10;&#10;Description automatically generated">
            <a:extLst>
              <a:ext uri="{FF2B5EF4-FFF2-40B4-BE49-F238E27FC236}">
                <a16:creationId xmlns:a16="http://schemas.microsoft.com/office/drawing/2014/main" id="{7F9C2730-DDF5-BE2D-88A5-1FC01EA482A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052" y="926138"/>
            <a:ext cx="1278160" cy="1278160"/>
          </a:xfrm>
          <a:prstGeom prst="rect">
            <a:avLst/>
          </a:prstGeom>
        </p:spPr>
      </p:pic>
      <p:pic>
        <p:nvPicPr>
          <p:cNvPr id="20" name="Picture 19" descr="A picture containing company name&#10;&#10;Description automatically generated">
            <a:extLst>
              <a:ext uri="{FF2B5EF4-FFF2-40B4-BE49-F238E27FC236}">
                <a16:creationId xmlns:a16="http://schemas.microsoft.com/office/drawing/2014/main" id="{4C545403-A344-08EB-E6DB-3AD0FEB150B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904" y="944650"/>
            <a:ext cx="1421679" cy="1421679"/>
          </a:xfrm>
          <a:prstGeom prst="rect">
            <a:avLst/>
          </a:prstGeom>
        </p:spPr>
      </p:pic>
      <p:pic>
        <p:nvPicPr>
          <p:cNvPr id="22" name="Picture 21" descr="A picture containing text, electronics&#10;&#10;Description automatically generated">
            <a:extLst>
              <a:ext uri="{FF2B5EF4-FFF2-40B4-BE49-F238E27FC236}">
                <a16:creationId xmlns:a16="http://schemas.microsoft.com/office/drawing/2014/main" id="{A8E77119-2190-7B38-BC7A-614F06C1DED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460" y="4517799"/>
            <a:ext cx="1483503" cy="1483503"/>
          </a:xfrm>
          <a:prstGeom prst="rect">
            <a:avLst/>
          </a:prstGeom>
        </p:spPr>
      </p:pic>
      <p:pic>
        <p:nvPicPr>
          <p:cNvPr id="27" name="Picture 26" descr="Graphical user interface&#10;&#10;Description automatically generated">
            <a:extLst>
              <a:ext uri="{FF2B5EF4-FFF2-40B4-BE49-F238E27FC236}">
                <a16:creationId xmlns:a16="http://schemas.microsoft.com/office/drawing/2014/main" id="{EAF4C8AC-211C-1317-ACFB-0C6CB1D59EA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548" y="4479696"/>
            <a:ext cx="1483504" cy="1483504"/>
          </a:xfrm>
          <a:prstGeom prst="rect">
            <a:avLst/>
          </a:prstGeom>
        </p:spPr>
      </p:pic>
      <p:pic>
        <p:nvPicPr>
          <p:cNvPr id="30" name="Picture 2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7178E1E-D283-F9A9-70FB-997A948854B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25" y="4515432"/>
            <a:ext cx="1648153" cy="1790662"/>
          </a:xfrm>
          <a:prstGeom prst="rect">
            <a:avLst/>
          </a:prstGeom>
        </p:spPr>
      </p:pic>
      <p:pic>
        <p:nvPicPr>
          <p:cNvPr id="19" name="Picture 20" descr="Microsoft Certified Trainer 2022-2023">
            <a:extLst>
              <a:ext uri="{FF2B5EF4-FFF2-40B4-BE49-F238E27FC236}">
                <a16:creationId xmlns:a16="http://schemas.microsoft.com/office/drawing/2014/main" id="{8A977AB2-54A0-E4DA-6D83-41A6B0FBB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796" y="2628061"/>
            <a:ext cx="1611461" cy="1611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ankitkanojia (Ankit Kanojia) · GitHub">
            <a:extLst>
              <a:ext uri="{FF2B5EF4-FFF2-40B4-BE49-F238E27FC236}">
                <a16:creationId xmlns:a16="http://schemas.microsoft.com/office/drawing/2014/main" id="{21861074-6960-021B-3BDD-17CB3451F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284" y="285775"/>
            <a:ext cx="650455" cy="6504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77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our steps of a data-driven work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AutoShape 2" descr="Architecture diagram for automated enterprise BI with SQL Data Warehouse and Azure Data Facto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547664" y="443275"/>
            <a:ext cx="536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Introduction To Azure Data Factory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51047" y="1628800"/>
            <a:ext cx="4014689" cy="3892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IN" b="1" dirty="0">
                <a:solidFill>
                  <a:srgbClr val="0070C0"/>
                </a:solidFill>
              </a:rPr>
              <a:t>Introduction To Azure Data Factory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IN" b="1" dirty="0">
                <a:solidFill>
                  <a:srgbClr val="0070C0"/>
                </a:solidFill>
              </a:rPr>
              <a:t>ADF Components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IN" b="1" dirty="0">
                <a:solidFill>
                  <a:srgbClr val="0070C0"/>
                </a:solidFill>
              </a:rPr>
              <a:t>Configuring ADF for Copying Data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IN" b="1" dirty="0">
                <a:solidFill>
                  <a:srgbClr val="0070C0"/>
                </a:solidFill>
              </a:rPr>
              <a:t>Scheduling a Pipeline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IN" b="1" dirty="0">
                <a:solidFill>
                  <a:srgbClr val="0070C0"/>
                </a:solidFill>
              </a:rPr>
              <a:t>Transforming data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r>
              <a:rPr lang="en-IN" b="1" dirty="0">
                <a:solidFill>
                  <a:srgbClr val="0070C0"/>
                </a:solidFill>
              </a:rPr>
              <a:t>Copying Data from Different Sources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Ø"/>
            </a:pP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1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our steps of a data-driven work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AutoShape 2" descr="Architecture diagram for automated enterprise BI with SQL Data Warehouse and Azure Data Facto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494895" y="44624"/>
            <a:ext cx="5928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Azure Cloud Subscription &amp; Resources.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764704"/>
            <a:ext cx="7487617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586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our steps of a data-driven work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AutoShape 2" descr="Architecture diagram for automated enterprise BI with SQL Data Warehouse and Azure Data Facto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1475656" y="312738"/>
            <a:ext cx="5975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rgbClr val="0070C0"/>
                </a:solidFill>
              </a:rPr>
              <a:t>AZURE Cloud Subscription &amp; Resources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462" y="1268760"/>
            <a:ext cx="863206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What is Azure Subscription?</a:t>
            </a:r>
            <a:endParaRPr lang="en-IN" dirty="0"/>
          </a:p>
          <a:p>
            <a:r>
              <a:rPr lang="en-IN" dirty="0"/>
              <a:t>A Windows Azure subscription grants you access to Windows Azure services and to the Windows Azure Platform Management Portal.</a:t>
            </a:r>
          </a:p>
          <a:p>
            <a:endParaRPr lang="en-IN" dirty="0"/>
          </a:p>
          <a:p>
            <a:r>
              <a:rPr lang="en-IN" b="1" dirty="0"/>
              <a:t>What is  Resource Group</a:t>
            </a:r>
            <a:r>
              <a:rPr lang="en-IN" dirty="0"/>
              <a:t>?</a:t>
            </a:r>
          </a:p>
          <a:p>
            <a:r>
              <a:rPr lang="en-IN" dirty="0"/>
              <a:t>Resource Group is a container that holds related resources for an Azure solution. The resource group includes those resources that you want to manage as a group. You decide how to allocate resources to resource groups based on what makes the most sense for your organization. </a:t>
            </a:r>
          </a:p>
          <a:p>
            <a:endParaRPr lang="en-IN" dirty="0"/>
          </a:p>
          <a:p>
            <a:r>
              <a:rPr lang="en-IN" b="1" dirty="0"/>
              <a:t>What is Resource?</a:t>
            </a:r>
            <a:r>
              <a:rPr lang="en-IN" dirty="0"/>
              <a:t> </a:t>
            </a:r>
          </a:p>
          <a:p>
            <a:r>
              <a:rPr lang="en-IN" dirty="0"/>
              <a:t>Resource is a manageable item that is available through Azure. Virtual machines, storage accounts, web apps, databases, and virtual networks are examples of resources.</a:t>
            </a:r>
          </a:p>
          <a:p>
            <a:endParaRPr lang="en-IN" dirty="0"/>
          </a:p>
          <a:p>
            <a:r>
              <a:rPr lang="en-IN" b="1" dirty="0"/>
              <a:t>What is Azure Data Factory?</a:t>
            </a:r>
            <a:r>
              <a:rPr lang="en-IN" dirty="0"/>
              <a:t> </a:t>
            </a:r>
          </a:p>
          <a:p>
            <a:r>
              <a:rPr lang="en-IN" dirty="0"/>
              <a:t>It is a cloud-based data integration service that allows you to create data-driven workflows in the cloud for orchestrating and automating data movement and data transformation.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45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our steps of a data-driven work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AutoShape 2" descr="Architecture diagram for automated enterprise BI with SQL Data Warehouse and Azure Data Factor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3434725" y="312738"/>
            <a:ext cx="2723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70C0"/>
                </a:solidFill>
              </a:rPr>
              <a:t>ADF Architecture</a:t>
            </a:r>
          </a:p>
        </p:txBody>
      </p:sp>
      <p:pic>
        <p:nvPicPr>
          <p:cNvPr id="1026" name="Picture 2" descr="Azure Data Factory | Productive Edge">
            <a:extLst>
              <a:ext uri="{FF2B5EF4-FFF2-40B4-BE49-F238E27FC236}">
                <a16:creationId xmlns:a16="http://schemas.microsoft.com/office/drawing/2014/main" id="{2410FA5F-DB69-0450-915B-89738D80F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6350"/>
            <a:ext cx="9144000" cy="430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67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70C0"/>
                </a:solidFill>
              </a:rPr>
              <a:t>ADF V2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dirty="0"/>
              <a:t>Azure Data Factory is composed of the below key components. These components work together to provide the platform on which you can compose data-driven workflows with steps to move and transform data.</a:t>
            </a:r>
          </a:p>
          <a:p>
            <a:pPr lvl="1" indent="-342900">
              <a:buFont typeface="Wingdings" panose="05000000000000000000" pitchFamily="2" charset="2"/>
              <a:buChar char="q"/>
            </a:pPr>
            <a:r>
              <a:rPr lang="en-IN" sz="2400" dirty="0"/>
              <a:t>Pipelines</a:t>
            </a:r>
          </a:p>
          <a:p>
            <a:pPr lvl="1" indent="-342900">
              <a:buFont typeface="Wingdings" panose="05000000000000000000" pitchFamily="2" charset="2"/>
              <a:buChar char="q"/>
            </a:pPr>
            <a:r>
              <a:rPr lang="en-IN" sz="2400" dirty="0"/>
              <a:t>Activities</a:t>
            </a:r>
          </a:p>
          <a:p>
            <a:pPr lvl="1" indent="-342900">
              <a:buFont typeface="Wingdings" panose="05000000000000000000" pitchFamily="2" charset="2"/>
              <a:buChar char="q"/>
            </a:pPr>
            <a:r>
              <a:rPr lang="en-IN" sz="2400" dirty="0"/>
              <a:t>Datasets</a:t>
            </a:r>
          </a:p>
          <a:p>
            <a:pPr lvl="1" indent="-342900">
              <a:buFont typeface="Wingdings" panose="05000000000000000000" pitchFamily="2" charset="2"/>
              <a:buChar char="q"/>
            </a:pPr>
            <a:r>
              <a:rPr lang="en-IN" sz="2400" dirty="0"/>
              <a:t>Linked </a:t>
            </a:r>
            <a:r>
              <a:rPr lang="en-IN" sz="2400"/>
              <a:t>Services </a:t>
            </a:r>
          </a:p>
          <a:p>
            <a:pPr lvl="1" indent="-342900">
              <a:buFont typeface="Wingdings" panose="05000000000000000000" pitchFamily="2" charset="2"/>
              <a:buChar char="q"/>
            </a:pPr>
            <a:r>
              <a:rPr lang="en-IN" sz="2400" dirty="0"/>
              <a:t>Integration Runtime</a:t>
            </a:r>
          </a:p>
          <a:p>
            <a:pPr lvl="1" indent="-342900">
              <a:buFont typeface="Wingdings" panose="05000000000000000000" pitchFamily="2" charset="2"/>
              <a:buChar char="q"/>
            </a:pPr>
            <a:r>
              <a:rPr lang="en-IN" sz="2400" dirty="0"/>
              <a:t>Triggers</a:t>
            </a:r>
          </a:p>
          <a:p>
            <a:pPr lvl="1" indent="-342900">
              <a:buFont typeface="Wingdings" panose="05000000000000000000" pitchFamily="2" charset="2"/>
              <a:buChar char="q"/>
            </a:pPr>
            <a:r>
              <a:rPr lang="en-IN" sz="2400" dirty="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166526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B7F111A7-C0E1-9040-1298-6BE0ECE47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685800" y="2404019"/>
            <a:ext cx="7772400" cy="342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528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Four steps of a data-driven workflo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1" y="4380366"/>
            <a:ext cx="8880922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63078" y="3762992"/>
            <a:ext cx="82160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The pipelines (data-driven workflows) in Azure Data Factory typically perform the following four steps:</a:t>
            </a:r>
          </a:p>
        </p:txBody>
      </p:sp>
      <p:sp>
        <p:nvSpPr>
          <p:cNvPr id="2" name="Rectangle 1"/>
          <p:cNvSpPr/>
          <p:nvPr/>
        </p:nvSpPr>
        <p:spPr>
          <a:xfrm>
            <a:off x="410678" y="1572779"/>
            <a:ext cx="79208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Big data requires service that can orchestrate and operationalize processes to refine these enormous stores of raw data into actionable business insights. Azure Data Factory is a managed cloud service that's built for these complex hybrid extract-transform-load (ETL), extract-load-transform (ELT), and data integration projects.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47664" y="620688"/>
            <a:ext cx="478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AZURE ADF V2 COMPONENTS FLOW</a:t>
            </a:r>
          </a:p>
        </p:txBody>
      </p:sp>
    </p:spTree>
    <p:extLst>
      <p:ext uri="{BB962C8B-B14F-4D97-AF65-F5344CB8AC3E}">
        <p14:creationId xmlns:p14="http://schemas.microsoft.com/office/powerpoint/2010/main" val="4140287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6575</TotalTime>
  <Words>777</Words>
  <Application>Microsoft Office PowerPoint</Application>
  <PresentationFormat>On-screen Show (4:3)</PresentationFormat>
  <Paragraphs>94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Corbel</vt:lpstr>
      <vt:lpstr>open sans</vt:lpstr>
      <vt:lpstr>Secular One</vt:lpstr>
      <vt:lpstr>Wingdings</vt:lpstr>
      <vt:lpstr>Banded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ADF V2 Components</vt:lpstr>
      <vt:lpstr>PowerPoint Presentation</vt:lpstr>
      <vt:lpstr>PowerPoint Presentation</vt:lpstr>
      <vt:lpstr>ADF V2 Components Relation</vt:lpstr>
      <vt:lpstr>ADF V2 IR Types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Raveendra Reddy T</dc:creator>
  <cp:lastModifiedBy>Harun Raseed B</cp:lastModifiedBy>
  <cp:revision>99</cp:revision>
  <dcterms:created xsi:type="dcterms:W3CDTF">2019-07-22T04:42:21Z</dcterms:created>
  <dcterms:modified xsi:type="dcterms:W3CDTF">2023-04-27T08:23:21Z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a58a55-8d55-4c7b-aa85-1ae890a4cc64_Enabled">
    <vt:lpwstr>true</vt:lpwstr>
  </property>
  <property fmtid="{D5CDD505-2E9C-101B-9397-08002B2CF9AE}" pid="3" name="MSIP_Label_50a58a55-8d55-4c7b-aa85-1ae890a4cc64_SetDate">
    <vt:lpwstr>2022-12-06T12:43:24Z</vt:lpwstr>
  </property>
  <property fmtid="{D5CDD505-2E9C-101B-9397-08002B2CF9AE}" pid="4" name="MSIP_Label_50a58a55-8d55-4c7b-aa85-1ae890a4cc64_Method">
    <vt:lpwstr>Standard</vt:lpwstr>
  </property>
  <property fmtid="{D5CDD505-2E9C-101B-9397-08002B2CF9AE}" pid="5" name="MSIP_Label_50a58a55-8d55-4c7b-aa85-1ae890a4cc64_Name">
    <vt:lpwstr>50a58a55-8d55-4c7b-aa85-1ae890a4cc64</vt:lpwstr>
  </property>
  <property fmtid="{D5CDD505-2E9C-101B-9397-08002B2CF9AE}" pid="6" name="MSIP_Label_50a58a55-8d55-4c7b-aa85-1ae890a4cc64_SiteId">
    <vt:lpwstr>e85feadf-11e7-47bb-a160-43b98dcc96f1</vt:lpwstr>
  </property>
  <property fmtid="{D5CDD505-2E9C-101B-9397-08002B2CF9AE}" pid="7" name="MSIP_Label_50a58a55-8d55-4c7b-aa85-1ae890a4cc64_ActionId">
    <vt:lpwstr>8595222a-90e4-477a-b2e4-862d4bf6deb6</vt:lpwstr>
  </property>
  <property fmtid="{D5CDD505-2E9C-101B-9397-08002B2CF9AE}" pid="8" name="MSIP_Label_50a58a55-8d55-4c7b-aa85-1ae890a4cc64_ContentBits">
    <vt:lpwstr>0</vt:lpwstr>
  </property>
</Properties>
</file>