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4" r:id="rId3"/>
    <p:sldId id="261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6" r:id="rId12"/>
    <p:sldId id="273" r:id="rId13"/>
    <p:sldId id="274" r:id="rId14"/>
    <p:sldId id="275" r:id="rId15"/>
    <p:sldId id="262" r:id="rId16"/>
  </p:sldIdLst>
  <p:sldSz cx="9144000" cy="5143500" type="screen16x9"/>
  <p:notesSz cx="6858000" cy="9144000"/>
  <p:embeddedFontLst>
    <p:embeddedFont>
      <p:font typeface="AU Passata" panose="020B0503030502030804" pitchFamily="34" charset="0"/>
      <p:regular r:id="rId19"/>
      <p:bold r:id="rId20"/>
    </p:embeddedFont>
    <p:embeddedFont>
      <p:font typeface="AU Peto" panose="040C0B07020602020301" pitchFamily="82" charset="0"/>
      <p:regular r:id="rId21"/>
      <p:bold r:id="rId22"/>
    </p:embeddedFont>
    <p:embeddedFont>
      <p:font typeface="Wingdings 3" panose="05040102010807070707" pitchFamily="18" charset="2"/>
      <p:regular r:id="rId23"/>
    </p:embeddedFont>
    <p:embeddedFont>
      <p:font typeface="AU Passata Light" panose="020B03030309020308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lnSpc>
        <a:spcPts val="3600"/>
      </a:lnSpc>
      <a:spcBef>
        <a:spcPct val="0"/>
      </a:spcBef>
      <a:spcAft>
        <a:spcPct val="0"/>
      </a:spcAft>
      <a:buFont typeface="AU Passata" pitchFamily="34" charset="0"/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4">
          <p15:clr>
            <a:srgbClr val="A4A3A4"/>
          </p15:clr>
        </p15:guide>
        <p15:guide id="2" orient="horz" pos="982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orient="horz" pos="105">
          <p15:clr>
            <a:srgbClr val="A4A3A4"/>
          </p15:clr>
        </p15:guide>
        <p15:guide id="5" orient="horz" pos="2663">
          <p15:clr>
            <a:srgbClr val="A4A3A4"/>
          </p15:clr>
        </p15:guide>
        <p15:guide id="6" orient="horz" pos="2581">
          <p15:clr>
            <a:srgbClr val="A4A3A4"/>
          </p15:clr>
        </p15:guide>
        <p15:guide id="7" orient="horz" pos="226">
          <p15:clr>
            <a:srgbClr val="A4A3A4"/>
          </p15:clr>
        </p15:guide>
        <p15:guide id="8" orient="horz" pos="1516">
          <p15:clr>
            <a:srgbClr val="A4A3A4"/>
          </p15:clr>
        </p15:guide>
        <p15:guide id="9" orient="horz" pos="1678">
          <p15:clr>
            <a:srgbClr val="A4A3A4"/>
          </p15:clr>
        </p15:guide>
        <p15:guide id="10" pos="222">
          <p15:clr>
            <a:srgbClr val="A4A3A4"/>
          </p15:clr>
        </p15:guide>
        <p15:guide id="11" pos="5539">
          <p15:clr>
            <a:srgbClr val="A4A3A4"/>
          </p15:clr>
        </p15:guide>
        <p15:guide id="12" pos="3674">
          <p15:clr>
            <a:srgbClr val="A4A3A4"/>
          </p15:clr>
        </p15:guide>
        <p15:guide id="13" pos="2801">
          <p15:clr>
            <a:srgbClr val="A4A3A4"/>
          </p15:clr>
        </p15:guide>
        <p15:guide id="14" pos="2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76" autoAdjust="0"/>
  </p:normalViewPr>
  <p:slideViewPr>
    <p:cSldViewPr snapToObjects="1" showGuides="1">
      <p:cViewPr varScale="1">
        <p:scale>
          <a:sx n="91" d="100"/>
          <a:sy n="91" d="100"/>
        </p:scale>
        <p:origin x="1056" y="56"/>
      </p:cViewPr>
      <p:guideLst>
        <p:guide orient="horz" pos="724"/>
        <p:guide orient="horz" pos="982"/>
        <p:guide orient="horz" pos="3239"/>
        <p:guide orient="horz" pos="105"/>
        <p:guide orient="horz" pos="2663"/>
        <p:guide orient="horz" pos="2581"/>
        <p:guide orient="horz" pos="226"/>
        <p:guide orient="horz" pos="1516"/>
        <p:guide orient="horz" pos="1678"/>
        <p:guide pos="222"/>
        <p:guide pos="5539"/>
        <p:guide pos="3674"/>
        <p:guide pos="2801"/>
        <p:guide pos="29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fld id="{88DF0C21-DE6B-488F-B9D9-B7FE08733B7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 smtClean="0"/>
            </a:lvl1pPr>
          </a:lstStyle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06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364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261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409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158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29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365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36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67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083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73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875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195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028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da-DK" smtClean="0"/>
              <a:pPr>
                <a:defRPr/>
              </a:pPr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2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54" name="SD_FrontPagePictur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881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9013" y="1989780"/>
            <a:ext cx="7159345" cy="1169551"/>
          </a:xfrm>
        </p:spPr>
        <p:txBody>
          <a:bodyPr wrap="square" anchor="t" anchorCtr="0">
            <a:sp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GB" dirty="0" smtClean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1022571" y="441519"/>
            <a:ext cx="738000" cy="5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620688" y="2022289"/>
            <a:ext cx="1509880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5968" y="4496400"/>
            <a:ext cx="1437196" cy="4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 smtClean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0" name="SD_FLD_DocumentDate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6000" cy="3348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11. februar 2020</a:t>
            </a:r>
            <a:endParaRPr lang="da-DK" sz="800" cap="all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24" name="SD_FLD_Event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9940" cy="10834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/>
          <a:lstStyle/>
          <a:p>
            <a:pPr algn="r">
              <a:lnSpc>
                <a:spcPct val="95000"/>
              </a:lnSpc>
              <a:defRPr/>
            </a:pP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25" name="White Rectangle"/>
          <p:cNvSpPr/>
          <p:nvPr userDrawn="1"/>
        </p:nvSpPr>
        <p:spPr>
          <a:xfrm>
            <a:off x="8360430" y="4402800"/>
            <a:ext cx="432000" cy="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4" name="SD_USR_Titl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33506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PhD Candidate</a:t>
            </a:r>
            <a:endParaRPr lang="da-DK" sz="800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5" name="SD_USR_Nam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b="1" cap="all" baseline="0" smtClean="0">
                <a:solidFill>
                  <a:schemeClr val="bg1"/>
                </a:solidFill>
              </a:rPr>
              <a:t>Simon Mølholm Olesen</a:t>
            </a: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6" name="SD_ART_SecondaryLogo"/>
          <p:cNvSpPr>
            <a:spLocks noChangeArrowheads="1"/>
          </p:cNvSpPr>
          <p:nvPr userDrawn="1"/>
        </p:nvSpPr>
        <p:spPr bwMode="auto">
          <a:xfrm>
            <a:off x="2844000" y="4582800"/>
            <a:ext cx="1508400" cy="3168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da-DK" dirty="0"/>
          </a:p>
        </p:txBody>
      </p:sp>
      <p:sp>
        <p:nvSpPr>
          <p:cNvPr id="28" name="SD_LAN_AUWBreak"/>
          <p:cNvSpPr txBox="1">
            <a:spLocks noChangeArrowheads="1"/>
          </p:cNvSpPr>
          <p:nvPr userDrawn="1"/>
        </p:nvSpPr>
        <p:spPr bwMode="auto">
          <a:xfrm>
            <a:off x="971998" y="4496400"/>
            <a:ext cx="702000" cy="33140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da-DK" sz="960" cap="all" baseline="0" smtClean="0">
                <a:solidFill>
                  <a:schemeClr val="bg1"/>
                </a:solidFill>
                <a:latin typeface="AU Passata" panose="020B0503030502030804" pitchFamily="34" charset="0"/>
              </a:rPr>
              <a:t>Aarhus 
Universitet</a:t>
            </a:r>
            <a:endParaRPr lang="da-DK" sz="960" cap="all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18" name="SD_OFF_Niveau1And2"/>
          <p:cNvSpPr txBox="1">
            <a:spLocks noChangeArrowheads="1"/>
          </p:cNvSpPr>
          <p:nvPr userDrawn="1"/>
        </p:nvSpPr>
        <p:spPr bwMode="auto">
          <a:xfrm>
            <a:off x="975600" y="4496400"/>
            <a:ext cx="1800000" cy="51350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Institut for</a:t>
            </a:r>
          </a:p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Kultur og Samfund</a:t>
            </a:r>
            <a:endParaRPr lang="da-DK" sz="600" cap="all" spc="40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29" name="Pladsholder til tekst 2"/>
          <p:cNvSpPr txBox="1">
            <a:spLocks/>
          </p:cNvSpPr>
          <p:nvPr userDrawn="1"/>
        </p:nvSpPr>
        <p:spPr>
          <a:xfrm>
            <a:off x="306000" y="4496400"/>
            <a:ext cx="538609" cy="331200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2090" kern="0" dirty="0" smtClean="0">
                <a:solidFill>
                  <a:schemeClr val="bg1"/>
                </a:solidFill>
              </a:rPr>
              <a:t>AU</a:t>
            </a:r>
            <a:endParaRPr lang="da-DK" sz="209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pic>
        <p:nvPicPr>
          <p:cNvPr id="4" name="Picture 3" descr="citat_black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1" y="1219213"/>
            <a:ext cx="448733" cy="80771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12386" y="1725084"/>
            <a:ext cx="5687480" cy="237225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</p:txBody>
      </p:sp>
      <p:sp>
        <p:nvSpPr>
          <p:cNvPr id="5" name="TextBox 5"/>
          <p:cNvSpPr txBox="1"/>
          <p:nvPr userDrawn="1"/>
        </p:nvSpPr>
        <p:spPr>
          <a:xfrm>
            <a:off x="-1584684" y="1729940"/>
            <a:ext cx="1473876" cy="11658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Eksempel på et citat</a:t>
            </a:r>
          </a:p>
          <a:p>
            <a:pPr algn="r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 kan se alle tilgængelige </a:t>
            </a:r>
          </a:p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layouts ved at vælge ’Layout’ i </a:t>
            </a:r>
          </a:p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højreklik-menuen</a:t>
            </a:r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5" y="167770"/>
            <a:ext cx="8440738" cy="392956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5" y="167770"/>
            <a:ext cx="8440738" cy="473443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52425" y="168275"/>
            <a:ext cx="8440738" cy="4733925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167770"/>
            <a:ext cx="4094164" cy="473443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99000" y="166688"/>
            <a:ext cx="4094163" cy="473443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167770"/>
            <a:ext cx="4094164" cy="2239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99000" y="166688"/>
            <a:ext cx="4094163" cy="473443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52424" y="2663824"/>
            <a:ext cx="4094164" cy="22372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2424" y="167770"/>
            <a:ext cx="4094164" cy="2239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52424" y="2663824"/>
            <a:ext cx="4094164" cy="22372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698999" y="166688"/>
            <a:ext cx="4094164" cy="2239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698999" y="2662742"/>
            <a:ext cx="4094164" cy="223729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5B1C-8CD2-48D1-BA13-0A242C5433EA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8" name="Black Rectangle"/>
          <p:cNvSpPr/>
          <p:nvPr userDrawn="1"/>
        </p:nvSpPr>
        <p:spPr>
          <a:xfrm>
            <a:off x="352425" y="1324430"/>
            <a:ext cx="7366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620688" y="766856"/>
            <a:ext cx="1509880" cy="355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4CDE3-B485-4686-B7A8-481E185B25D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85846" y="1851670"/>
            <a:ext cx="5372308" cy="1309564"/>
          </a:xfrm>
        </p:spPr>
        <p:txBody>
          <a:bodyPr anchor="ctr" anchorCtr="0"/>
          <a:lstStyle>
            <a:lvl1pPr marL="0" indent="0" algn="ctr">
              <a:buFontTx/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5968" y="4496400"/>
            <a:ext cx="1437196" cy="4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 smtClean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6" name="SD_FLD_DocumentDate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6000" cy="3348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11. februar 2020</a:t>
            </a:r>
            <a:endParaRPr lang="da-DK" sz="800" cap="all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27" name="SD_FLD_Event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9940" cy="10834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/>
          <a:lstStyle/>
          <a:p>
            <a:pPr algn="r">
              <a:lnSpc>
                <a:spcPct val="95000"/>
              </a:lnSpc>
              <a:defRPr/>
            </a:pP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28" name="White Rectangle"/>
          <p:cNvSpPr/>
          <p:nvPr userDrawn="1"/>
        </p:nvSpPr>
        <p:spPr>
          <a:xfrm>
            <a:off x="8360430" y="4402800"/>
            <a:ext cx="432000" cy="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29" name="SD_USR_Titl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33506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PhD Candidate</a:t>
            </a:r>
            <a:endParaRPr lang="da-DK" sz="800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SD_USR_Nam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b="1" cap="all" baseline="0" smtClean="0">
                <a:solidFill>
                  <a:schemeClr val="bg1"/>
                </a:solidFill>
              </a:rPr>
              <a:t>Simon Mølholm Olesen</a:t>
            </a: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1" name="SD_ART_SecondaryLogo"/>
          <p:cNvSpPr>
            <a:spLocks noChangeArrowheads="1"/>
          </p:cNvSpPr>
          <p:nvPr userDrawn="1"/>
        </p:nvSpPr>
        <p:spPr bwMode="auto">
          <a:xfrm>
            <a:off x="2844000" y="4582800"/>
            <a:ext cx="1508400" cy="3168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da-DK" dirty="0"/>
          </a:p>
        </p:txBody>
      </p:sp>
      <p:sp>
        <p:nvSpPr>
          <p:cNvPr id="32" name="SD_LAN_AUWBreak"/>
          <p:cNvSpPr txBox="1">
            <a:spLocks noChangeArrowheads="1"/>
          </p:cNvSpPr>
          <p:nvPr userDrawn="1"/>
        </p:nvSpPr>
        <p:spPr bwMode="auto">
          <a:xfrm>
            <a:off x="971998" y="4496400"/>
            <a:ext cx="702000" cy="33140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da-DK" sz="960" cap="all" baseline="0" smtClean="0">
                <a:solidFill>
                  <a:schemeClr val="bg1"/>
                </a:solidFill>
                <a:latin typeface="AU Passata" panose="020B0503030502030804" pitchFamily="34" charset="0"/>
              </a:rPr>
              <a:t>Aarhus 
Universitet</a:t>
            </a:r>
            <a:endParaRPr lang="da-DK" sz="960" cap="all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33" name="SD_OFF_Niveau1And2"/>
          <p:cNvSpPr txBox="1">
            <a:spLocks noChangeArrowheads="1"/>
          </p:cNvSpPr>
          <p:nvPr userDrawn="1"/>
        </p:nvSpPr>
        <p:spPr bwMode="auto">
          <a:xfrm>
            <a:off x="975600" y="4496400"/>
            <a:ext cx="1800000" cy="51350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Institut for</a:t>
            </a:r>
          </a:p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Kultur og Samfund</a:t>
            </a:r>
            <a:endParaRPr lang="da-DK" sz="600" cap="all" spc="40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306000" y="4496400"/>
            <a:ext cx="538609" cy="331200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2090" kern="0" dirty="0" smtClean="0">
                <a:solidFill>
                  <a:schemeClr val="bg1"/>
                </a:solidFill>
              </a:rPr>
              <a:t>AU</a:t>
            </a:r>
            <a:endParaRPr lang="da-DK" sz="209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9013" y="1059582"/>
            <a:ext cx="7159345" cy="1334665"/>
          </a:xfrm>
        </p:spPr>
        <p:txBody>
          <a:bodyPr wrap="square" anchor="b" anchorCtr="0">
            <a:no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GB" dirty="0" smtClean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1022571" y="2517750"/>
            <a:ext cx="738000" cy="5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09690" y="2787774"/>
            <a:ext cx="5372308" cy="130956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620688" y="2022289"/>
            <a:ext cx="1509880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5968" y="4496400"/>
            <a:ext cx="1437196" cy="4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 smtClean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30" name="SD_FLD_DocumentDate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6000" cy="3348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11. februar 2020</a:t>
            </a:r>
            <a:endParaRPr lang="da-DK" sz="800" cap="all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1" name="SD_FLD_Event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9940" cy="10834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/>
          <a:lstStyle/>
          <a:p>
            <a:pPr algn="r">
              <a:lnSpc>
                <a:spcPct val="95000"/>
              </a:lnSpc>
              <a:defRPr/>
            </a:pP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2" name="White Rectangle"/>
          <p:cNvSpPr/>
          <p:nvPr userDrawn="1"/>
        </p:nvSpPr>
        <p:spPr>
          <a:xfrm>
            <a:off x="8360430" y="4402800"/>
            <a:ext cx="432000" cy="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5" name="SD_USR_Titl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33506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PhD Candidate</a:t>
            </a:r>
            <a:endParaRPr lang="da-DK" sz="800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6" name="SD_USR_Nam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b="1" cap="all" baseline="0" smtClean="0">
                <a:solidFill>
                  <a:schemeClr val="bg1"/>
                </a:solidFill>
              </a:rPr>
              <a:t>Simon Mølholm Olesen</a:t>
            </a: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7" name="SD_ART_SecondaryLogo"/>
          <p:cNvSpPr>
            <a:spLocks noChangeArrowheads="1"/>
          </p:cNvSpPr>
          <p:nvPr userDrawn="1"/>
        </p:nvSpPr>
        <p:spPr bwMode="auto">
          <a:xfrm>
            <a:off x="2844000" y="4582800"/>
            <a:ext cx="1508400" cy="3168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da-DK" dirty="0"/>
          </a:p>
        </p:txBody>
      </p:sp>
      <p:sp>
        <p:nvSpPr>
          <p:cNvPr id="38" name="SD_LAN_AUWBreak"/>
          <p:cNvSpPr txBox="1">
            <a:spLocks noChangeArrowheads="1"/>
          </p:cNvSpPr>
          <p:nvPr userDrawn="1"/>
        </p:nvSpPr>
        <p:spPr bwMode="auto">
          <a:xfrm>
            <a:off x="971998" y="4496400"/>
            <a:ext cx="702000" cy="33140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da-DK" sz="960" cap="all" baseline="0" smtClean="0">
                <a:solidFill>
                  <a:schemeClr val="bg1"/>
                </a:solidFill>
                <a:latin typeface="AU Passata" panose="020B0503030502030804" pitchFamily="34" charset="0"/>
              </a:rPr>
              <a:t>Aarhus 
Universitet</a:t>
            </a:r>
            <a:endParaRPr lang="da-DK" sz="960" cap="all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39" name="SD_OFF_Niveau1And2"/>
          <p:cNvSpPr txBox="1">
            <a:spLocks noChangeArrowheads="1"/>
          </p:cNvSpPr>
          <p:nvPr userDrawn="1"/>
        </p:nvSpPr>
        <p:spPr bwMode="auto">
          <a:xfrm>
            <a:off x="975600" y="4496400"/>
            <a:ext cx="1800000" cy="51350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Institut for</a:t>
            </a:r>
          </a:p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Kultur og Samfund</a:t>
            </a:r>
            <a:endParaRPr lang="da-DK" sz="600" cap="all" spc="40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0" name="Pladsholder til tekst 2"/>
          <p:cNvSpPr txBox="1">
            <a:spLocks/>
          </p:cNvSpPr>
          <p:nvPr userDrawn="1"/>
        </p:nvSpPr>
        <p:spPr>
          <a:xfrm>
            <a:off x="306000" y="4496400"/>
            <a:ext cx="538609" cy="331200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2090" kern="0" dirty="0" smtClean="0">
                <a:solidFill>
                  <a:schemeClr val="bg1"/>
                </a:solidFill>
              </a:rPr>
              <a:t>AU</a:t>
            </a:r>
            <a:endParaRPr lang="da-DK" sz="209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84468" y="5033566"/>
            <a:ext cx="359532" cy="491958"/>
          </a:xfrm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SD_LAN_AUWBreak"/>
          <p:cNvSpPr txBox="1">
            <a:spLocks noChangeArrowheads="1"/>
          </p:cNvSpPr>
          <p:nvPr userDrawn="1"/>
        </p:nvSpPr>
        <p:spPr bwMode="auto">
          <a:xfrm>
            <a:off x="4597200" y="2052000"/>
            <a:ext cx="2111155" cy="105149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201600" rIns="0" bIns="0" anchor="t" anchorCtr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2900" kern="1200" cap="all" baseline="0" smtClean="0">
                <a:solidFill>
                  <a:schemeClr val="bg1"/>
                </a:solidFill>
                <a:latin typeface="AU Passata" pitchFamily="34" charset="0"/>
                <a:ea typeface="+mn-ea"/>
                <a:cs typeface="+mn-cs"/>
              </a:rPr>
              <a:t>Aarhus 
Universitet</a:t>
            </a:r>
            <a:endParaRPr lang="da-DK" sz="2900" kern="1200" cap="all" baseline="0" noProof="0" dirty="0">
              <a:solidFill>
                <a:schemeClr val="bg1"/>
              </a:solidFill>
              <a:latin typeface="AU Passata" pitchFamily="34" charset="0"/>
              <a:ea typeface="+mn-ea"/>
              <a:cs typeface="+mn-cs"/>
            </a:endParaRPr>
          </a:p>
        </p:txBody>
      </p:sp>
      <p:sp>
        <p:nvSpPr>
          <p:cNvPr id="10" name="Pladsholder til tekst 2"/>
          <p:cNvSpPr txBox="1">
            <a:spLocks/>
          </p:cNvSpPr>
          <p:nvPr userDrawn="1"/>
        </p:nvSpPr>
        <p:spPr>
          <a:xfrm>
            <a:off x="2448000" y="2051999"/>
            <a:ext cx="1718419" cy="1058400"/>
          </a:xfrm>
          <a:prstGeom prst="rect">
            <a:avLst/>
          </a:prstGeom>
        </p:spPr>
        <p:txBody>
          <a:bodyPr wrap="none" lIns="0" tIns="0" rIns="0" bIns="75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r"/>
            <a:r>
              <a:rPr lang="da-DK" sz="6700" kern="0" dirty="0" smtClean="0">
                <a:solidFill>
                  <a:schemeClr val="bg1"/>
                </a:solidFill>
              </a:rPr>
              <a:t>AU</a:t>
            </a:r>
            <a:endParaRPr lang="da-DK" sz="67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9013" y="1989780"/>
            <a:ext cx="7159345" cy="1169551"/>
          </a:xfrm>
        </p:spPr>
        <p:txBody>
          <a:bodyPr wrap="square" anchor="t" anchorCtr="0">
            <a:spAutoFit/>
          </a:bodyPr>
          <a:lstStyle>
            <a:lvl1pPr>
              <a:lnSpc>
                <a:spcPct val="95000"/>
              </a:lnSpc>
              <a:defRPr sz="4000" baseline="0" smtClean="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GB" dirty="0" smtClean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1022571" y="441519"/>
            <a:ext cx="738000" cy="5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-1620688" y="2022289"/>
            <a:ext cx="1509880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5968" y="4496400"/>
            <a:ext cx="1437196" cy="4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 smtClean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4" name="SD_FLD_DocumentDate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6000" cy="3348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11. februar 2020</a:t>
            </a:r>
            <a:endParaRPr lang="da-DK" sz="800" cap="all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28" name="SD_FLD_Event"/>
          <p:cNvSpPr txBox="1">
            <a:spLocks noChangeArrowheads="1"/>
          </p:cNvSpPr>
          <p:nvPr userDrawn="1"/>
        </p:nvSpPr>
        <p:spPr bwMode="auto">
          <a:xfrm>
            <a:off x="7045890" y="4496400"/>
            <a:ext cx="1749940" cy="10834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/>
          <a:lstStyle/>
          <a:p>
            <a:pPr algn="r">
              <a:lnSpc>
                <a:spcPct val="95000"/>
              </a:lnSpc>
              <a:defRPr/>
            </a:pP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29" name="White Rectangle"/>
          <p:cNvSpPr/>
          <p:nvPr userDrawn="1"/>
        </p:nvSpPr>
        <p:spPr>
          <a:xfrm>
            <a:off x="8360430" y="4402800"/>
            <a:ext cx="432000" cy="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2" name="SD_USR_Titl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33506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PhD Candidate</a:t>
            </a:r>
            <a:endParaRPr lang="da-DK" sz="800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3" name="SD_USR_Name"/>
          <p:cNvSpPr txBox="1">
            <a:spLocks noChangeArrowheads="1"/>
          </p:cNvSpPr>
          <p:nvPr userDrawn="1"/>
        </p:nvSpPr>
        <p:spPr bwMode="auto">
          <a:xfrm>
            <a:off x="4748455" y="4496400"/>
            <a:ext cx="2237395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b="1" cap="all" baseline="0" smtClean="0">
                <a:solidFill>
                  <a:schemeClr val="bg1"/>
                </a:solidFill>
              </a:rPr>
              <a:t>Simon Mølholm Olesen</a:t>
            </a: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4" name="SD_ART_SecondaryLogo"/>
          <p:cNvSpPr>
            <a:spLocks noChangeArrowheads="1"/>
          </p:cNvSpPr>
          <p:nvPr userDrawn="1"/>
        </p:nvSpPr>
        <p:spPr bwMode="auto">
          <a:xfrm>
            <a:off x="2844000" y="4582800"/>
            <a:ext cx="1508400" cy="3168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da-DK" dirty="0"/>
          </a:p>
        </p:txBody>
      </p:sp>
      <p:sp>
        <p:nvSpPr>
          <p:cNvPr id="35" name="SD_LAN_AUWBreak"/>
          <p:cNvSpPr txBox="1">
            <a:spLocks noChangeArrowheads="1"/>
          </p:cNvSpPr>
          <p:nvPr userDrawn="1"/>
        </p:nvSpPr>
        <p:spPr bwMode="auto">
          <a:xfrm>
            <a:off x="971998" y="4496400"/>
            <a:ext cx="702000" cy="33140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da-DK" sz="960" cap="all" baseline="0" smtClean="0">
                <a:solidFill>
                  <a:schemeClr val="bg1"/>
                </a:solidFill>
                <a:latin typeface="AU Passata" panose="020B0503030502030804" pitchFamily="34" charset="0"/>
              </a:rPr>
              <a:t>Aarhus 
Universitet</a:t>
            </a:r>
            <a:endParaRPr lang="da-DK" sz="960" cap="all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36" name="SD_OFF_Niveau1And2"/>
          <p:cNvSpPr txBox="1">
            <a:spLocks noChangeArrowheads="1"/>
          </p:cNvSpPr>
          <p:nvPr userDrawn="1"/>
        </p:nvSpPr>
        <p:spPr bwMode="auto">
          <a:xfrm>
            <a:off x="975600" y="4496400"/>
            <a:ext cx="1800000" cy="51350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Institut for</a:t>
            </a:r>
          </a:p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Kultur og Samfund</a:t>
            </a:r>
            <a:endParaRPr lang="da-DK" sz="600" cap="all" spc="40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7" name="Pladsholder til tekst 2"/>
          <p:cNvSpPr txBox="1">
            <a:spLocks/>
          </p:cNvSpPr>
          <p:nvPr userDrawn="1"/>
        </p:nvSpPr>
        <p:spPr>
          <a:xfrm>
            <a:off x="306000" y="4496400"/>
            <a:ext cx="538609" cy="331200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2090" kern="0" dirty="0" smtClean="0">
                <a:solidFill>
                  <a:schemeClr val="bg1"/>
                </a:solidFill>
              </a:rPr>
              <a:t>AU</a:t>
            </a:r>
            <a:endParaRPr lang="da-DK" sz="209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1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17" name="Black Rectangle"/>
          <p:cNvSpPr/>
          <p:nvPr userDrawn="1"/>
        </p:nvSpPr>
        <p:spPr>
          <a:xfrm>
            <a:off x="352425" y="1324430"/>
            <a:ext cx="7366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-1764704" y="1564430"/>
            <a:ext cx="16836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punktopstilling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på teksten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(flere niveauer findes),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brug ‘Forøg listeniveau’</a:t>
            </a:r>
          </a:p>
          <a:p>
            <a:pPr algn="r" eaLnBrk="1" hangingPunct="1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venstrestillet tekst uden punktopstilling, brug ‘Formindsk listeniveau’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284" y="220752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 userDrawn="1"/>
        </p:nvSpPr>
        <p:spPr>
          <a:xfrm>
            <a:off x="-309684" y="2207521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noProof="1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6726" y="2999609"/>
            <a:ext cx="438150" cy="2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-347651" y="2999609"/>
            <a:ext cx="219075" cy="201169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noProof="1">
              <a:latin typeface="+mn-lt"/>
            </a:endParaRPr>
          </a:p>
        </p:txBody>
      </p:sp>
      <p:sp>
        <p:nvSpPr>
          <p:cNvPr id="25" name="Rounded Rectangle 24"/>
          <p:cNvSpPr/>
          <p:nvPr userDrawn="1"/>
        </p:nvSpPr>
        <p:spPr>
          <a:xfrm>
            <a:off x="-562116" y="3002183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noProof="1">
              <a:latin typeface="+mn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1620688" y="766856"/>
            <a:ext cx="1509880" cy="355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860717"/>
            <a:ext cx="8440739" cy="2233603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166688"/>
            <a:ext cx="8440737" cy="574632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17" name="Black Rectangle"/>
          <p:cNvSpPr/>
          <p:nvPr userDrawn="1"/>
        </p:nvSpPr>
        <p:spPr>
          <a:xfrm>
            <a:off x="352425" y="919598"/>
            <a:ext cx="7366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2424" y="1131590"/>
            <a:ext cx="8440739" cy="42733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480584" y="339502"/>
            <a:ext cx="136977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linje</a:t>
            </a:r>
            <a:b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eller Regular</a:t>
            </a:r>
          </a:p>
          <a:p>
            <a:pPr algn="r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Underoverskrift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én linje</a:t>
            </a: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a-DK" sz="1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1764704" y="1564430"/>
            <a:ext cx="16836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punktopstilling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på teksten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(flere niveauer findes),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brug ‘Forøg listeniveau’</a:t>
            </a: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venstrestillet tekst uden punktopstilling, brug ‘Formindsk listeniveau’</a:t>
            </a:r>
            <a:endParaRPr lang="da-DK" sz="10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284" y="220752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 userDrawn="1"/>
        </p:nvSpPr>
        <p:spPr>
          <a:xfrm>
            <a:off x="-309684" y="2207521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6726" y="2999609"/>
            <a:ext cx="438150" cy="2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 userDrawn="1"/>
        </p:nvSpPr>
        <p:spPr>
          <a:xfrm>
            <a:off x="-347651" y="2999609"/>
            <a:ext cx="219075" cy="201169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-562116" y="3002183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166688"/>
            <a:ext cx="8440737" cy="574632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17" name="Black Rectangle"/>
          <p:cNvSpPr/>
          <p:nvPr userDrawn="1"/>
        </p:nvSpPr>
        <p:spPr>
          <a:xfrm>
            <a:off x="352425" y="919598"/>
            <a:ext cx="7366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6980" y="1149350"/>
            <a:ext cx="8448849" cy="29479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480584" y="339502"/>
            <a:ext cx="1369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linje</a:t>
            </a:r>
            <a:b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eller Regular</a:t>
            </a:r>
          </a:p>
        </p:txBody>
      </p:sp>
    </p:spTree>
    <p:extLst>
      <p:ext uri="{BB962C8B-B14F-4D97-AF65-F5344CB8AC3E}">
        <p14:creationId xmlns:p14="http://schemas.microsoft.com/office/powerpoint/2010/main" val="404675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 tex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7" y="166687"/>
            <a:ext cx="5227685" cy="478119"/>
          </a:xfrm>
        </p:spPr>
        <p:txBody>
          <a:bodyPr/>
          <a:lstStyle>
            <a:lvl1pPr>
              <a:defRPr sz="2400" b="0" cap="none" baseline="0"/>
            </a:lvl1pPr>
          </a:lstStyle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32475" y="355450"/>
            <a:ext cx="2960688" cy="37418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891894"/>
            <a:ext cx="5227687" cy="320544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/>
          </a:p>
        </p:txBody>
      </p:sp>
      <p:sp>
        <p:nvSpPr>
          <p:cNvPr id="17" name="TextBox 17"/>
          <p:cNvSpPr txBox="1">
            <a:spLocks noChangeArrowheads="1"/>
          </p:cNvSpPr>
          <p:nvPr userDrawn="1"/>
        </p:nvSpPr>
        <p:spPr bwMode="auto">
          <a:xfrm>
            <a:off x="-1764704" y="915566"/>
            <a:ext cx="16836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punktopstilling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på teksten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(flere niveauer findes),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brug ‘Forøg listeniveau’</a:t>
            </a: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venstrestillet tekst uden punktopstilling, brug ‘Formindsk listeniveau’</a:t>
            </a:r>
            <a:endParaRPr lang="da-DK" sz="10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284" y="1558657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 userDrawn="1"/>
        </p:nvSpPr>
        <p:spPr>
          <a:xfrm>
            <a:off x="-309684" y="1558657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6726" y="2350745"/>
            <a:ext cx="438150" cy="2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 userDrawn="1"/>
        </p:nvSpPr>
        <p:spPr>
          <a:xfrm>
            <a:off x="-347651" y="2350745"/>
            <a:ext cx="219075" cy="201169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-562116" y="2353319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1480584" y="339502"/>
            <a:ext cx="1369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MAKS. én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linje</a:t>
            </a: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0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166687"/>
            <a:ext cx="4093200" cy="478119"/>
          </a:xfrm>
        </p:spPr>
        <p:txBody>
          <a:bodyPr/>
          <a:lstStyle>
            <a:lvl1pPr>
              <a:defRPr sz="2400" b="0" cap="none" baseline="0"/>
            </a:lvl1pPr>
          </a:lstStyle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9963" y="355450"/>
            <a:ext cx="4093200" cy="37418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891894"/>
            <a:ext cx="4093200" cy="320544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 dirty="0"/>
          </a:p>
        </p:txBody>
      </p:sp>
      <p:sp>
        <p:nvSpPr>
          <p:cNvPr id="17" name="TextBox 17"/>
          <p:cNvSpPr txBox="1">
            <a:spLocks noChangeArrowheads="1"/>
          </p:cNvSpPr>
          <p:nvPr userDrawn="1"/>
        </p:nvSpPr>
        <p:spPr bwMode="auto">
          <a:xfrm>
            <a:off x="-1764704" y="915566"/>
            <a:ext cx="168362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punktopstilling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på teksten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(flere niveauer findes), </a:t>
            </a:r>
            <a:b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brug ‘Forøg listeniveau’</a:t>
            </a: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endParaRPr lang="da-DK" sz="10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venstrestillet tekst uden punktopstilling, brug ‘Formindsk listeniveau’</a:t>
            </a:r>
            <a:endParaRPr lang="da-DK" sz="10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284" y="1558657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 userDrawn="1"/>
        </p:nvSpPr>
        <p:spPr>
          <a:xfrm>
            <a:off x="-309684" y="1558657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66726" y="2350745"/>
            <a:ext cx="438150" cy="2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 userDrawn="1"/>
        </p:nvSpPr>
        <p:spPr>
          <a:xfrm>
            <a:off x="-347651" y="2350745"/>
            <a:ext cx="219075" cy="201169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-562116" y="2353319"/>
            <a:ext cx="214465" cy="2069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400" dirty="0">
              <a:latin typeface="+mn-l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1480584" y="339502"/>
            <a:ext cx="13697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</a:t>
            </a:r>
            <a:b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MAKS. én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linje</a:t>
            </a: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426" y="1149350"/>
            <a:ext cx="4093200" cy="929338"/>
          </a:xfrm>
        </p:spPr>
        <p:txBody>
          <a:bodyPr/>
          <a:lstStyle>
            <a:lvl1pPr algn="r">
              <a:defRPr sz="2400" cap="all" baseline="0"/>
            </a:lvl1pPr>
          </a:lstStyle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-1764704" y="1812217"/>
            <a:ext cx="1683620" cy="11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</a:pPr>
            <a:r>
              <a:rPr lang="da-DK" sz="1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Indsæt</a:t>
            </a: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 Navn </a:t>
            </a:r>
          </a:p>
          <a:p>
            <a:pPr algn="r" eaLnBrk="1" hangingPunct="1">
              <a:lnSpc>
                <a:spcPct val="100000"/>
              </a:lnSpc>
            </a:pPr>
            <a:endParaRPr lang="da-DK" sz="8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Profession</a:t>
            </a:r>
          </a:p>
          <a:p>
            <a:pPr algn="r" eaLnBrk="1" hangingPunct="1">
              <a:lnSpc>
                <a:spcPct val="100000"/>
              </a:lnSpc>
            </a:pPr>
            <a:endParaRPr lang="da-DK" sz="10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endParaRPr lang="da-DK" sz="1800" baseline="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eaLnBrk="1" hangingPunct="1">
              <a:lnSpc>
                <a:spcPct val="100000"/>
              </a:lnSpc>
            </a:pPr>
            <a:r>
              <a:rPr lang="da-DK" sz="1000" baseline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Data / Tekst </a:t>
            </a:r>
            <a:endParaRPr lang="da-DK" sz="1000" noProof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99963" y="355450"/>
            <a:ext cx="4093200" cy="37418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52424" y="2631019"/>
            <a:ext cx="4093200" cy="1525588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2425" y="2092151"/>
            <a:ext cx="4093200" cy="489506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600" cap="all" baseline="0"/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86639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ottom Rectangle"/>
          <p:cNvSpPr/>
          <p:nvPr/>
        </p:nvSpPr>
        <p:spPr>
          <a:xfrm>
            <a:off x="0" y="4227512"/>
            <a:ext cx="9144000" cy="918369"/>
          </a:xfrm>
          <a:prstGeom prst="rect">
            <a:avLst/>
          </a:prstGeom>
          <a:gradFill flip="none" rotWithShape="1">
            <a:gsLst>
              <a:gs pos="50000">
                <a:schemeClr val="bg2">
                  <a:lumMod val="80000"/>
                </a:schemeClr>
              </a:gs>
              <a:gs pos="0">
                <a:schemeClr val="bg2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55968" y="4496400"/>
            <a:ext cx="1437196" cy="49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3480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600" spc="40" baseline="0" smtClean="0">
                <a:solidFill>
                  <a:schemeClr val="bg1"/>
                </a:solidFill>
                <a:latin typeface="AU Passata Light" pitchFamily="34" charset="0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12" name="SD_FLD_DocumentDate"/>
          <p:cNvSpPr txBox="1">
            <a:spLocks noChangeArrowheads="1"/>
          </p:cNvSpPr>
          <p:nvPr/>
        </p:nvSpPr>
        <p:spPr bwMode="auto">
          <a:xfrm>
            <a:off x="7045890" y="4496400"/>
            <a:ext cx="1746000" cy="33480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11. februar 2020</a:t>
            </a:r>
            <a:endParaRPr lang="da-DK" sz="800" cap="all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10" name="SD_FLD_Event"/>
          <p:cNvSpPr txBox="1">
            <a:spLocks noChangeArrowheads="1"/>
          </p:cNvSpPr>
          <p:nvPr/>
        </p:nvSpPr>
        <p:spPr bwMode="auto">
          <a:xfrm>
            <a:off x="7045890" y="4496400"/>
            <a:ext cx="1749940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29" name="White Rectangle"/>
          <p:cNvSpPr/>
          <p:nvPr/>
        </p:nvSpPr>
        <p:spPr>
          <a:xfrm>
            <a:off x="8360430" y="4402800"/>
            <a:ext cx="432000" cy="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27" name="SD_USR_Title"/>
          <p:cNvSpPr txBox="1">
            <a:spLocks noChangeArrowheads="1"/>
          </p:cNvSpPr>
          <p:nvPr/>
        </p:nvSpPr>
        <p:spPr bwMode="auto">
          <a:xfrm>
            <a:off x="4748455" y="4496400"/>
            <a:ext cx="2237395" cy="33506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16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cap="all" baseline="0" smtClean="0">
                <a:solidFill>
                  <a:schemeClr val="bg1"/>
                </a:solidFill>
                <a:latin typeface="AU Passata Light" pitchFamily="34" charset="0"/>
              </a:rPr>
              <a:t>PhD Candidate</a:t>
            </a:r>
            <a:endParaRPr lang="da-DK" sz="800" cap="all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11" name="SD_USR_Name"/>
          <p:cNvSpPr txBox="1">
            <a:spLocks noChangeArrowheads="1"/>
          </p:cNvSpPr>
          <p:nvPr/>
        </p:nvSpPr>
        <p:spPr bwMode="auto">
          <a:xfrm>
            <a:off x="4748455" y="4496400"/>
            <a:ext cx="2237395" cy="20783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90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800" b="1" cap="all" baseline="0" smtClean="0">
                <a:solidFill>
                  <a:schemeClr val="bg1"/>
                </a:solidFill>
              </a:rPr>
              <a:t>Simon Mølholm Olesen</a:t>
            </a:r>
            <a:endParaRPr lang="da-DK" sz="800" b="1" cap="all" baseline="0" dirty="0">
              <a:solidFill>
                <a:schemeClr val="bg1"/>
              </a:solidFill>
            </a:endParaRPr>
          </a:p>
        </p:txBody>
      </p:sp>
      <p:sp>
        <p:nvSpPr>
          <p:cNvPr id="33" name="SD_ART_SecondaryLogo"/>
          <p:cNvSpPr>
            <a:spLocks noChangeArrowheads="1"/>
          </p:cNvSpPr>
          <p:nvPr/>
        </p:nvSpPr>
        <p:spPr bwMode="auto">
          <a:xfrm>
            <a:off x="2844000" y="4582800"/>
            <a:ext cx="1508400" cy="3168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da-DK" dirty="0"/>
          </a:p>
        </p:txBody>
      </p:sp>
      <p:sp>
        <p:nvSpPr>
          <p:cNvPr id="17" name="SD_OFF_Niveau1And2"/>
          <p:cNvSpPr txBox="1">
            <a:spLocks noChangeArrowheads="1"/>
          </p:cNvSpPr>
          <p:nvPr/>
        </p:nvSpPr>
        <p:spPr bwMode="auto">
          <a:xfrm>
            <a:off x="975600" y="4496400"/>
            <a:ext cx="1800000" cy="51350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348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Institut for</a:t>
            </a:r>
          </a:p>
          <a:p>
            <a:pPr>
              <a:lnSpc>
                <a:spcPct val="95000"/>
              </a:lnSpc>
              <a:defRPr/>
            </a:pPr>
            <a:r>
              <a:rPr lang="nn-NO" sz="600" cap="all" spc="40" baseline="0" smtClean="0">
                <a:solidFill>
                  <a:schemeClr val="bg1"/>
                </a:solidFill>
                <a:latin typeface="AU Passata Light" pitchFamily="34" charset="0"/>
              </a:rPr>
              <a:t>Kultur og Samfund</a:t>
            </a:r>
            <a:endParaRPr lang="da-DK" sz="600" cap="all" spc="40" baseline="0" dirty="0" smtClean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8" name="SD_LAN_AUWBreak"/>
          <p:cNvSpPr txBox="1">
            <a:spLocks noChangeArrowheads="1"/>
          </p:cNvSpPr>
          <p:nvPr/>
        </p:nvSpPr>
        <p:spPr bwMode="auto">
          <a:xfrm>
            <a:off x="971998" y="4496400"/>
            <a:ext cx="702000" cy="33140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none" lIns="0" tIns="64800" rIns="0" bIns="0" anchor="t" anchorCtr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da-DK" sz="960" cap="all" baseline="0" smtClean="0">
                <a:solidFill>
                  <a:schemeClr val="bg1"/>
                </a:solidFill>
                <a:latin typeface="AU Passata" panose="020B0503030502030804" pitchFamily="34" charset="0"/>
              </a:rPr>
              <a:t>Aarhus 
Universitet</a:t>
            </a:r>
            <a:endParaRPr lang="da-DK" sz="960" cap="all" baseline="0" dirty="0">
              <a:solidFill>
                <a:schemeClr val="bg1"/>
              </a:solidFill>
              <a:latin typeface="AU Passata" panose="020B05030305020308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58925"/>
            <a:ext cx="8440739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  <a:p>
            <a:pPr lvl="5"/>
            <a:r>
              <a:rPr lang="da-DK" dirty="0" smtClean="0"/>
              <a:t>6 niveau</a:t>
            </a:r>
          </a:p>
          <a:p>
            <a:pPr lvl="6"/>
            <a:r>
              <a:rPr lang="da-DK" dirty="0" smtClean="0"/>
              <a:t>7 niveau</a:t>
            </a:r>
          </a:p>
          <a:p>
            <a:pPr lvl="7"/>
            <a:r>
              <a:rPr lang="da-DK" dirty="0" smtClean="0"/>
              <a:t>8 niveau</a:t>
            </a:r>
          </a:p>
          <a:p>
            <a:pPr lvl="8"/>
            <a:r>
              <a:rPr lang="da-DK" dirty="0" smtClean="0"/>
              <a:t>9 niveau</a:t>
            </a:r>
          </a:p>
        </p:txBody>
      </p:sp>
      <p:sp>
        <p:nvSpPr>
          <p:cNvPr id="1027" name="Placehold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52426" y="166689"/>
            <a:ext cx="8440737" cy="98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15" name="Pladsholder til tekst 2"/>
          <p:cNvSpPr txBox="1">
            <a:spLocks/>
          </p:cNvSpPr>
          <p:nvPr/>
        </p:nvSpPr>
        <p:spPr>
          <a:xfrm>
            <a:off x="306000" y="4496400"/>
            <a:ext cx="538609" cy="331200"/>
          </a:xfrm>
          <a:prstGeom prst="rect">
            <a:avLst/>
          </a:prstGeom>
        </p:spPr>
        <p:txBody>
          <a:bodyPr wrap="non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2090" kern="0" dirty="0" smtClean="0">
                <a:solidFill>
                  <a:schemeClr val="bg1"/>
                </a:solidFill>
              </a:rPr>
              <a:t>AU</a:t>
            </a:r>
            <a:endParaRPr lang="da-DK" sz="2090" kern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714" r:id="rId3"/>
    <p:sldLayoutId id="2147483692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16" r:id="rId13"/>
    <p:sldLayoutId id="2147483709" r:id="rId14"/>
    <p:sldLayoutId id="2147483710" r:id="rId15"/>
    <p:sldLayoutId id="2147483711" r:id="rId16"/>
    <p:sldLayoutId id="2147483694" r:id="rId17"/>
    <p:sldLayoutId id="2147483695" r:id="rId18"/>
    <p:sldLayoutId id="2147483712" r:id="rId19"/>
    <p:sldLayoutId id="2147483715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SzPct val="75000"/>
        <a:buFont typeface="Calibri" panose="020F0502020204030204" pitchFamily="34" charset="0"/>
        <a:buChar char="​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324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SzPct val="75000"/>
        <a:buFont typeface="Wingdings 3" pitchFamily="18" charset="2"/>
        <a:buChar char="u"/>
        <a:defRPr sz="1600">
          <a:solidFill>
            <a:srgbClr val="000000"/>
          </a:solidFill>
          <a:latin typeface="+mn-lt"/>
        </a:defRPr>
      </a:lvl2pPr>
      <a:lvl3pPr marL="648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SzPct val="100000"/>
        <a:buFont typeface="AU Passata" panose="020B0503030502030804" pitchFamily="34" charset="0"/>
        <a:buChar char="›"/>
        <a:defRPr sz="1600">
          <a:solidFill>
            <a:srgbClr val="000000"/>
          </a:solidFill>
          <a:latin typeface="+mn-lt"/>
        </a:defRPr>
      </a:lvl3pPr>
      <a:lvl4pPr marL="972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SzPct val="100000"/>
        <a:buFont typeface="AU Passata" panose="020B0503030502030804" pitchFamily="34" charset="0"/>
        <a:buChar char="›"/>
        <a:defRPr sz="1600">
          <a:solidFill>
            <a:srgbClr val="000000"/>
          </a:solidFill>
          <a:latin typeface="+mn-lt"/>
        </a:defRPr>
      </a:lvl4pPr>
      <a:lvl5pPr marL="1296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SzPct val="100000"/>
        <a:buFont typeface="AU Passata" panose="020B0503030502030804" pitchFamily="34" charset="0"/>
        <a:buChar char="›"/>
        <a:defRPr sz="1600">
          <a:solidFill>
            <a:srgbClr val="000000"/>
          </a:solidFill>
          <a:latin typeface="+mn-lt"/>
        </a:defRPr>
      </a:lvl5pPr>
      <a:lvl6pPr marL="1620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Font typeface="AU Passata" pitchFamily="34" charset="0"/>
        <a:buChar char="›"/>
        <a:defRPr sz="1600">
          <a:solidFill>
            <a:srgbClr val="000000"/>
          </a:solidFill>
          <a:latin typeface="+mn-lt"/>
        </a:defRPr>
      </a:lvl6pPr>
      <a:lvl7pPr marL="1944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Font typeface="AU Passata" panose="020B0503030502030804" pitchFamily="34" charset="0"/>
        <a:buChar char="›"/>
        <a:defRPr sz="1600">
          <a:solidFill>
            <a:srgbClr val="000000"/>
          </a:solidFill>
          <a:latin typeface="+mn-lt"/>
        </a:defRPr>
      </a:lvl7pPr>
      <a:lvl8pPr marL="2268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Font typeface="AU Passata" pitchFamily="34" charset="0"/>
        <a:buChar char="›"/>
        <a:defRPr sz="1600">
          <a:solidFill>
            <a:srgbClr val="000000"/>
          </a:solidFill>
          <a:latin typeface="+mn-lt"/>
        </a:defRPr>
      </a:lvl8pPr>
      <a:lvl9pPr marL="2592000" indent="-324000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bg2"/>
        </a:buClr>
        <a:buFont typeface="AU Passata" pitchFamily="34" charset="0"/>
        <a:buChar char="›"/>
        <a:defRPr sz="1600">
          <a:solidFill>
            <a:srgbClr val="000000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9013" y="1989780"/>
            <a:ext cx="7159345" cy="1169551"/>
          </a:xfrm>
        </p:spPr>
        <p:txBody>
          <a:bodyPr/>
          <a:lstStyle/>
          <a:p>
            <a:pPr algn="ctr"/>
            <a:r>
              <a:rPr lang="da-DK" dirty="0" smtClean="0"/>
              <a:t>Lektion 3: det kaotiske kulturmøde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59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Analyseteknik (1)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>
          <a:xfrm>
            <a:off x="4716016" y="166687"/>
            <a:ext cx="4093200" cy="3741888"/>
          </a:xfrm>
        </p:spPr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>
          <a:xfrm>
            <a:off x="352424" y="891894"/>
            <a:ext cx="4291584" cy="32054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Kontekstualisering er afgørende; forsøg på at forstå begge verdenssyn; forstå agens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Skriftløse samfund; nødvendigt m. koloniale kilder eller senere etnografisk arbejde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Øje for detaljer; åbne fremstilling; kontekst støtter detaljen; </a:t>
            </a:r>
            <a:r>
              <a:rPr lang="da-DK" dirty="0" err="1" smtClean="0"/>
              <a:t>read</a:t>
            </a:r>
            <a:r>
              <a:rPr lang="da-DK" dirty="0" smtClean="0"/>
              <a:t> </a:t>
            </a:r>
            <a:r>
              <a:rPr lang="da-DK" dirty="0" err="1" smtClean="0"/>
              <a:t>against</a:t>
            </a:r>
            <a:r>
              <a:rPr lang="da-DK" dirty="0" smtClean="0"/>
              <a:t> the </a:t>
            </a:r>
            <a:r>
              <a:rPr lang="da-DK" dirty="0" err="1" smtClean="0"/>
              <a:t>grain</a:t>
            </a:r>
            <a:endParaRPr lang="da-D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Søger efter selvsikre, aktive og pragmatiske stemmer (Eden, s. 47); hvor er de usikre?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5652120" y="3908575"/>
            <a:ext cx="2431756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dirty="0" smtClean="0">
                <a:latin typeface="+mn-lt"/>
              </a:rPr>
              <a:t>Jens Munk møder inuit, 1619 [1624]</a:t>
            </a:r>
          </a:p>
        </p:txBody>
      </p:sp>
    </p:spTree>
    <p:extLst>
      <p:ext uri="{BB962C8B-B14F-4D97-AF65-F5344CB8AC3E}">
        <p14:creationId xmlns:p14="http://schemas.microsoft.com/office/powerpoint/2010/main" val="2609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Analyseteknik (2)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>
          <a:xfrm>
            <a:off x="4716016" y="166687"/>
            <a:ext cx="4093200" cy="3741888"/>
          </a:xfrm>
        </p:spPr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>
          <a:xfrm>
            <a:off x="352424" y="891894"/>
            <a:ext cx="4291584" cy="32054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Oprindelig folk har en førkolonial eller </a:t>
            </a:r>
            <a:r>
              <a:rPr lang="da-DK" dirty="0" err="1" smtClean="0"/>
              <a:t>tileg-net</a:t>
            </a:r>
            <a:r>
              <a:rPr lang="da-DK" dirty="0" smtClean="0"/>
              <a:t> viden, som de </a:t>
            </a:r>
            <a:r>
              <a:rPr lang="da-DK" dirty="0" err="1" smtClean="0"/>
              <a:t>briger</a:t>
            </a:r>
            <a:r>
              <a:rPr lang="da-DK" dirty="0" smtClean="0"/>
              <a:t> i spil (Pratt)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Kan de koloniserede skrive; ønsker adgang til varer; krav til kolonimagt; kulturel resiliens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Fx tilegnelse af europæiske spilleregler; få fordele; fabrikeret testamente (Eden, s. 49)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Begivenheder som omløbspunkter for magt; fremhæv; sammenlign; derfor ikke klassisk </a:t>
            </a: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5652120" y="3908575"/>
            <a:ext cx="2431756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dirty="0" smtClean="0">
                <a:latin typeface="+mn-lt"/>
              </a:rPr>
              <a:t>Jens Munk møder inuit, 1619 [1624]</a:t>
            </a:r>
          </a:p>
        </p:txBody>
      </p:sp>
    </p:spTree>
    <p:extLst>
      <p:ext uri="{BB962C8B-B14F-4D97-AF65-F5344CB8AC3E}">
        <p14:creationId xmlns:p14="http://schemas.microsoft.com/office/powerpoint/2010/main" val="16579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>
          <a:xfrm>
            <a:off x="1712386" y="1059582"/>
            <a:ext cx="5687480" cy="2372254"/>
          </a:xfrm>
        </p:spPr>
        <p:txBody>
          <a:bodyPr/>
          <a:lstStyle/>
          <a:p>
            <a:pPr algn="just"/>
            <a:r>
              <a:rPr lang="da-DK" dirty="0" smtClean="0"/>
              <a:t>”The </a:t>
            </a:r>
            <a:r>
              <a:rPr lang="da-DK" dirty="0" err="1" smtClean="0"/>
              <a:t>key</a:t>
            </a:r>
            <a:r>
              <a:rPr lang="da-DK" dirty="0" smtClean="0"/>
              <a:t> to </a:t>
            </a:r>
            <a:r>
              <a:rPr lang="da-DK" dirty="0" err="1" smtClean="0"/>
              <a:t>being</a:t>
            </a:r>
            <a:r>
              <a:rPr lang="da-DK" dirty="0" smtClean="0"/>
              <a:t> </a:t>
            </a:r>
            <a:r>
              <a:rPr lang="da-DK" dirty="0" err="1" smtClean="0"/>
              <a:t>able</a:t>
            </a:r>
            <a:r>
              <a:rPr lang="da-DK" dirty="0" smtClean="0"/>
              <a:t> to </a:t>
            </a:r>
            <a:r>
              <a:rPr lang="da-DK" dirty="0" err="1" smtClean="0"/>
              <a:t>conduct</a:t>
            </a:r>
            <a:r>
              <a:rPr lang="da-DK" dirty="0" smtClean="0"/>
              <a:t> </a:t>
            </a:r>
            <a:r>
              <a:rPr lang="da-DK" dirty="0" err="1" smtClean="0"/>
              <a:t>such</a:t>
            </a:r>
            <a:r>
              <a:rPr lang="da-DK" dirty="0" smtClean="0"/>
              <a:t> a </a:t>
            </a:r>
            <a:r>
              <a:rPr lang="da-DK" dirty="0" err="1" smtClean="0"/>
              <a:t>study</a:t>
            </a:r>
            <a:r>
              <a:rPr lang="da-DK" dirty="0" smtClean="0"/>
              <a:t> [af modmagt] is the </a:t>
            </a:r>
            <a:r>
              <a:rPr lang="da-DK" dirty="0" err="1" smtClean="0"/>
              <a:t>availability</a:t>
            </a:r>
            <a:r>
              <a:rPr lang="da-DK" dirty="0" smtClean="0"/>
              <a:t> of information in sufficient </a:t>
            </a:r>
            <a:r>
              <a:rPr lang="da-DK" dirty="0" err="1" smtClean="0"/>
              <a:t>detail</a:t>
            </a:r>
            <a:r>
              <a:rPr lang="da-DK" dirty="0" smtClean="0"/>
              <a:t> to </a:t>
            </a:r>
            <a:r>
              <a:rPr lang="da-DK" dirty="0" err="1" smtClean="0"/>
              <a:t>recontruct</a:t>
            </a:r>
            <a:r>
              <a:rPr lang="da-DK" dirty="0" smtClean="0"/>
              <a:t> </a:t>
            </a:r>
            <a:r>
              <a:rPr lang="da-DK" dirty="0" err="1" smtClean="0"/>
              <a:t>both</a:t>
            </a:r>
            <a:r>
              <a:rPr lang="da-DK" dirty="0" smtClean="0"/>
              <a:t> the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contexts</a:t>
            </a:r>
            <a:r>
              <a:rPr lang="da-DK" dirty="0" smtClean="0"/>
              <a:t> and the </a:t>
            </a:r>
            <a:r>
              <a:rPr lang="da-DK" dirty="0" err="1" smtClean="0"/>
              <a:t>cultural</a:t>
            </a:r>
            <a:r>
              <a:rPr lang="da-DK" dirty="0" smtClean="0"/>
              <a:t> systems in action in the </a:t>
            </a:r>
            <a:r>
              <a:rPr lang="da-DK" dirty="0" err="1" smtClean="0"/>
              <a:t>particular</a:t>
            </a:r>
            <a:r>
              <a:rPr lang="da-DK" dirty="0" smtClean="0"/>
              <a:t> situation of </a:t>
            </a:r>
            <a:r>
              <a:rPr lang="da-DK" dirty="0" err="1" smtClean="0"/>
              <a:t>interest</a:t>
            </a:r>
            <a:r>
              <a:rPr lang="da-DK" dirty="0" smtClean="0"/>
              <a:t>” </a:t>
            </a:r>
          </a:p>
          <a:p>
            <a:endParaRPr lang="da-DK" dirty="0"/>
          </a:p>
          <a:p>
            <a:r>
              <a:rPr lang="da-DK" dirty="0" smtClean="0"/>
              <a:t>- Frederic Gleach (2000): </a:t>
            </a:r>
            <a:r>
              <a:rPr lang="da-DK" dirty="0" err="1" smtClean="0"/>
              <a:t>Powhatan’s</a:t>
            </a:r>
            <a:r>
              <a:rPr lang="da-DK" dirty="0" smtClean="0"/>
              <a:t> </a:t>
            </a:r>
            <a:r>
              <a:rPr lang="da-DK" dirty="0" err="1" smtClean="0"/>
              <a:t>world</a:t>
            </a:r>
            <a:r>
              <a:rPr lang="da-DK" dirty="0" smtClean="0"/>
              <a:t> and </a:t>
            </a:r>
            <a:r>
              <a:rPr lang="da-DK" dirty="0" err="1"/>
              <a:t>c</a:t>
            </a:r>
            <a:r>
              <a:rPr lang="da-DK" dirty="0" err="1" smtClean="0"/>
              <a:t>olonial</a:t>
            </a:r>
            <a:r>
              <a:rPr lang="da-DK" dirty="0" smtClean="0"/>
              <a:t> </a:t>
            </a:r>
            <a:r>
              <a:rPr lang="da-DK" dirty="0" err="1" smtClean="0"/>
              <a:t>Virgi-nia</a:t>
            </a:r>
            <a:r>
              <a:rPr lang="da-DK" dirty="0" smtClean="0"/>
              <a:t>, s. 10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30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>
          <a:xfrm>
            <a:off x="1691680" y="915566"/>
            <a:ext cx="5256584" cy="2372254"/>
          </a:xfrm>
        </p:spPr>
        <p:txBody>
          <a:bodyPr/>
          <a:lstStyle/>
          <a:p>
            <a:pPr algn="just"/>
            <a:r>
              <a:rPr lang="en-US" dirty="0"/>
              <a:t>”Indians familiar with Christianity, used their knowledge of scripture as a way of attempting to further their political objectives, in this case preserving a land base for their community [...] Indian engagement with Christianity in the political and diplomatic realm was assertive, active, and pragmatic”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Jason Eden (2014): Therefore ye are no more strangers: Indians, Christianity, and political engagement, s. 47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16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Gruppearbejde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r="1806"/>
          <a:stretch>
            <a:fillRect/>
          </a:stretch>
        </p:blipFill>
        <p:spPr/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Hvilke kildetyper bruger Eden? </a:t>
            </a:r>
            <a:r>
              <a:rPr lang="da-DK" dirty="0" smtClean="0"/>
              <a:t>Bruges der indianske kilder? </a:t>
            </a:r>
            <a:endParaRPr lang="da-D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Hvordan bruges kilderne? Spiller kontekst nogen rolle for Edens analyse?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Hvordan brugte indianerne </a:t>
            </a:r>
            <a:r>
              <a:rPr lang="da-DK" dirty="0" err="1" smtClean="0"/>
              <a:t>kristendom-men</a:t>
            </a:r>
            <a:r>
              <a:rPr lang="da-DK" dirty="0"/>
              <a:t> </a:t>
            </a:r>
            <a:r>
              <a:rPr lang="da-DK" dirty="0" smtClean="0"/>
              <a:t>i mødet med engelske kolonister</a:t>
            </a:r>
            <a:r>
              <a:rPr lang="da-DK" dirty="0" smtClean="0"/>
              <a:t>? </a:t>
            </a:r>
            <a:endParaRPr lang="da-D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Kan man tale om, at indianerne </a:t>
            </a:r>
            <a:r>
              <a:rPr lang="da-DK" dirty="0" err="1" smtClean="0"/>
              <a:t>bemæg-tigede</a:t>
            </a:r>
            <a:r>
              <a:rPr lang="da-DK" dirty="0" smtClean="0"/>
              <a:t> sig </a:t>
            </a:r>
            <a:r>
              <a:rPr lang="da-DK" dirty="0" smtClean="0"/>
              <a:t>kristendommen i kontaktzonen?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14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Dagens program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Hvad lærte vi i sidste lektion; diskussion m. sideperson om hovedpointer</a:t>
            </a:r>
          </a:p>
          <a:p>
            <a:pPr>
              <a:buNone/>
            </a:pPr>
            <a:endParaRPr lang="da-D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Nogle opkvikkende citater; Sahlins; </a:t>
            </a:r>
            <a:r>
              <a:rPr lang="da-DK" dirty="0" err="1" smtClean="0"/>
              <a:t>grup-pearbejde</a:t>
            </a:r>
            <a:r>
              <a:rPr lang="da-DK" dirty="0" smtClean="0"/>
              <a:t> </a:t>
            </a:r>
            <a:r>
              <a:rPr lang="da-DK" dirty="0" smtClean="0"/>
              <a:t>m. Pratt- og Gleach-teksterne </a:t>
            </a:r>
          </a:p>
          <a:p>
            <a:pPr>
              <a:buNone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Analyseteknik i dagens tekster; illustrative citater; gruppearbejde m. Eden-teksten</a:t>
            </a:r>
            <a:endParaRPr lang="da-DK" dirty="0"/>
          </a:p>
        </p:txBody>
      </p:sp>
      <p:pic>
        <p:nvPicPr>
          <p:cNvPr id="7" name="Pladsholder til billede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9238"/>
          <a:stretch>
            <a:fillRect/>
          </a:stretch>
        </p:blipFill>
        <p:spPr>
          <a:xfrm>
            <a:off x="4699963" y="166687"/>
            <a:ext cx="4093200" cy="3741888"/>
          </a:xfrm>
        </p:spPr>
      </p:pic>
      <p:sp>
        <p:nvSpPr>
          <p:cNvPr id="8" name="Tekstfelt 7"/>
          <p:cNvSpPr txBox="1"/>
          <p:nvPr/>
        </p:nvSpPr>
        <p:spPr>
          <a:xfrm>
            <a:off x="5251955" y="3927207"/>
            <a:ext cx="2747162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dirty="0" smtClean="0">
                <a:latin typeface="+mn-lt"/>
              </a:rPr>
              <a:t>Rekonstruktion af Jamestown, 1620’erne</a:t>
            </a:r>
          </a:p>
        </p:txBody>
      </p:sp>
    </p:spTree>
    <p:extLst>
      <p:ext uri="{BB962C8B-B14F-4D97-AF65-F5344CB8AC3E}">
        <p14:creationId xmlns:p14="http://schemas.microsoft.com/office/powerpoint/2010/main" val="39170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400" dirty="0" smtClean="0"/>
              <a:t>Hvad lærte vi sidste gang?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102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Kulturmøde vs. kontaktzone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t="14070" r="392" b="26104"/>
          <a:stretch/>
        </p:blipFill>
        <p:spPr>
          <a:xfrm>
            <a:off x="4699963" y="267494"/>
            <a:ext cx="4093200" cy="3741888"/>
          </a:xfrm>
        </p:spPr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>
          <a:xfrm>
            <a:off x="352423" y="891894"/>
            <a:ext cx="4291585" cy="320544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a-DK" dirty="0" smtClean="0"/>
              <a:t>Kulturmøde, ordnet.dk: (inspirerende) </a:t>
            </a:r>
            <a:r>
              <a:rPr lang="da-DK" dirty="0" smtClean="0"/>
              <a:t>møde ml. forskellige befolkningsgruppers levevis og forestillingsverden </a:t>
            </a:r>
          </a:p>
          <a:p>
            <a:pPr>
              <a:buNone/>
            </a:pPr>
            <a:r>
              <a:rPr lang="da-DK" dirty="0" smtClean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a-DK" dirty="0" smtClean="0"/>
              <a:t>Kontaktzone, Pratt: </a:t>
            </a:r>
            <a:r>
              <a:rPr lang="da-DK" dirty="0" smtClean="0"/>
              <a:t>”</a:t>
            </a:r>
            <a:r>
              <a:rPr lang="da-DK" dirty="0" err="1" smtClean="0"/>
              <a:t>refer</a:t>
            </a:r>
            <a:r>
              <a:rPr lang="da-DK" dirty="0" smtClean="0"/>
              <a:t> to social </a:t>
            </a:r>
            <a:r>
              <a:rPr lang="da-DK" dirty="0" err="1" smtClean="0"/>
              <a:t>spaces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cultures</a:t>
            </a:r>
            <a:r>
              <a:rPr lang="da-DK" dirty="0" smtClean="0"/>
              <a:t> </a:t>
            </a:r>
            <a:r>
              <a:rPr lang="da-DK" dirty="0" err="1" smtClean="0"/>
              <a:t>meet</a:t>
            </a:r>
            <a:r>
              <a:rPr lang="da-DK" dirty="0" smtClean="0"/>
              <a:t>, </a:t>
            </a:r>
            <a:r>
              <a:rPr lang="da-DK" dirty="0" err="1" smtClean="0"/>
              <a:t>clash</a:t>
            </a:r>
            <a:r>
              <a:rPr lang="da-DK" dirty="0" smtClean="0"/>
              <a:t>, and </a:t>
            </a:r>
            <a:r>
              <a:rPr lang="da-DK" dirty="0" err="1" smtClean="0"/>
              <a:t>grapple</a:t>
            </a:r>
            <a:r>
              <a:rPr lang="da-DK" dirty="0" smtClean="0"/>
              <a:t> with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, </a:t>
            </a:r>
            <a:r>
              <a:rPr lang="da-DK" dirty="0" err="1" smtClean="0"/>
              <a:t>often</a:t>
            </a:r>
            <a:r>
              <a:rPr lang="da-DK" dirty="0" smtClean="0"/>
              <a:t> in </a:t>
            </a:r>
            <a:r>
              <a:rPr lang="da-DK" dirty="0" err="1" smtClean="0"/>
              <a:t>contexts</a:t>
            </a:r>
            <a:r>
              <a:rPr lang="da-DK" dirty="0" smtClean="0"/>
              <a:t> of </a:t>
            </a:r>
            <a:r>
              <a:rPr lang="da-DK" dirty="0" err="1" smtClean="0"/>
              <a:t>highly</a:t>
            </a:r>
            <a:r>
              <a:rPr lang="da-DK" dirty="0" smtClean="0"/>
              <a:t> </a:t>
            </a:r>
            <a:r>
              <a:rPr lang="da-DK" dirty="0" err="1" smtClean="0"/>
              <a:t>asymmetrical</a:t>
            </a:r>
            <a:r>
              <a:rPr lang="da-DK" dirty="0" smtClean="0"/>
              <a:t> relations of power” (s. 34)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da-DK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a-DK" dirty="0" smtClean="0"/>
              <a:t>Forskel </a:t>
            </a:r>
            <a:r>
              <a:rPr lang="da-DK" dirty="0" smtClean="0">
                <a:sym typeface="Wingdings" panose="05000000000000000000" pitchFamily="2" charset="2"/>
              </a:rPr>
              <a:t> </a:t>
            </a:r>
            <a:r>
              <a:rPr lang="da-DK" dirty="0" smtClean="0">
                <a:sym typeface="Wingdings" panose="05000000000000000000" pitchFamily="2" charset="2"/>
              </a:rPr>
              <a:t>Begivenhed vs. rum; lidt passiv vs. aktiv; enhver situation vs. bestemt situation; delvis tilegnelse vs. mulig afvisning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8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>
          <a:xfrm>
            <a:off x="1712386" y="1725084"/>
            <a:ext cx="5307886" cy="2372254"/>
          </a:xfrm>
        </p:spPr>
        <p:txBody>
          <a:bodyPr/>
          <a:lstStyle/>
          <a:p>
            <a:pPr algn="just"/>
            <a:r>
              <a:rPr lang="da-DK" dirty="0" smtClean="0"/>
              <a:t>”</a:t>
            </a:r>
            <a:r>
              <a:rPr lang="da-DK" dirty="0" err="1" smtClean="0"/>
              <a:t>While</a:t>
            </a:r>
            <a:r>
              <a:rPr lang="da-DK" dirty="0" smtClean="0"/>
              <a:t> </a:t>
            </a:r>
            <a:r>
              <a:rPr lang="da-DK" dirty="0" err="1" smtClean="0"/>
              <a:t>subordinate</a:t>
            </a:r>
            <a:r>
              <a:rPr lang="da-DK" dirty="0" smtClean="0"/>
              <a:t> </a:t>
            </a:r>
            <a:r>
              <a:rPr lang="da-DK" dirty="0" err="1" smtClean="0"/>
              <a:t>peoples</a:t>
            </a:r>
            <a:r>
              <a:rPr lang="da-DK" dirty="0" smtClean="0"/>
              <a:t> do not </a:t>
            </a:r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emanates</a:t>
            </a:r>
            <a:r>
              <a:rPr lang="da-DK" dirty="0" smtClean="0"/>
              <a:t> from the dominant </a:t>
            </a:r>
            <a:r>
              <a:rPr lang="da-DK" dirty="0" err="1" smtClean="0"/>
              <a:t>culture</a:t>
            </a:r>
            <a:r>
              <a:rPr lang="da-DK" dirty="0" smtClean="0"/>
              <a:t>, </a:t>
            </a:r>
            <a:r>
              <a:rPr lang="da-DK" dirty="0" err="1" smtClean="0"/>
              <a:t>they</a:t>
            </a:r>
            <a:r>
              <a:rPr lang="da-DK" dirty="0" smtClean="0"/>
              <a:t> do </a:t>
            </a:r>
            <a:r>
              <a:rPr lang="da-DK" dirty="0" err="1" smtClean="0"/>
              <a:t>determine</a:t>
            </a:r>
            <a:r>
              <a:rPr lang="da-DK" dirty="0" smtClean="0"/>
              <a:t> to </a:t>
            </a:r>
            <a:r>
              <a:rPr lang="da-DK" dirty="0" err="1" smtClean="0"/>
              <a:t>varying</a:t>
            </a:r>
            <a:r>
              <a:rPr lang="da-DK" dirty="0" smtClean="0"/>
              <a:t> </a:t>
            </a:r>
            <a:r>
              <a:rPr lang="da-DK" dirty="0" err="1" smtClean="0"/>
              <a:t>extents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gets</a:t>
            </a:r>
            <a:r>
              <a:rPr lang="da-DK" dirty="0" smtClean="0"/>
              <a:t> </a:t>
            </a:r>
            <a:r>
              <a:rPr lang="da-DK" dirty="0" err="1" smtClean="0"/>
              <a:t>absorbed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their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and </a:t>
            </a:r>
            <a:r>
              <a:rPr lang="da-DK" dirty="0" err="1" smtClean="0"/>
              <a:t>what</a:t>
            </a:r>
            <a:r>
              <a:rPr lang="da-DK" dirty="0" smtClean="0"/>
              <a:t> it </a:t>
            </a:r>
            <a:r>
              <a:rPr lang="da-DK" dirty="0" err="1" smtClean="0"/>
              <a:t>gets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for” </a:t>
            </a:r>
          </a:p>
          <a:p>
            <a:pPr algn="just"/>
            <a:endParaRPr lang="da-DK" dirty="0"/>
          </a:p>
          <a:p>
            <a:pPr algn="just"/>
            <a:r>
              <a:rPr lang="da-DK" dirty="0" smtClean="0"/>
              <a:t>- Mary Louise Pratt (1991): Arts of the </a:t>
            </a:r>
            <a:r>
              <a:rPr lang="da-DK" dirty="0" err="1" smtClean="0"/>
              <a:t>contact</a:t>
            </a:r>
            <a:r>
              <a:rPr lang="da-DK" dirty="0" smtClean="0"/>
              <a:t> zone, s. 36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75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>
          <a:xfrm>
            <a:off x="1691680" y="987574"/>
            <a:ext cx="5687480" cy="2372254"/>
          </a:xfrm>
        </p:spPr>
        <p:txBody>
          <a:bodyPr/>
          <a:lstStyle/>
          <a:p>
            <a:pPr algn="just"/>
            <a:r>
              <a:rPr lang="da-DK" dirty="0" smtClean="0"/>
              <a:t>”</a:t>
            </a:r>
            <a:r>
              <a:rPr lang="da-DK" dirty="0" err="1" smtClean="0"/>
              <a:t>During</a:t>
            </a:r>
            <a:r>
              <a:rPr lang="da-DK" dirty="0" smtClean="0"/>
              <a:t> the </a:t>
            </a:r>
            <a:r>
              <a:rPr lang="da-DK" dirty="0" err="1" smtClean="0"/>
              <a:t>early</a:t>
            </a:r>
            <a:r>
              <a:rPr lang="da-DK" dirty="0" smtClean="0"/>
              <a:t> </a:t>
            </a:r>
            <a:r>
              <a:rPr lang="da-DK" dirty="0" err="1" smtClean="0"/>
              <a:t>years</a:t>
            </a:r>
            <a:r>
              <a:rPr lang="da-DK" dirty="0" smtClean="0"/>
              <a:t> of the </a:t>
            </a:r>
            <a:r>
              <a:rPr lang="da-DK" dirty="0" err="1" smtClean="0"/>
              <a:t>colony</a:t>
            </a:r>
            <a:r>
              <a:rPr lang="da-DK" dirty="0" smtClean="0"/>
              <a:t> the Powhatans and the English made </a:t>
            </a:r>
            <a:r>
              <a:rPr lang="da-DK" dirty="0" err="1" smtClean="0"/>
              <a:t>mutual</a:t>
            </a:r>
            <a:r>
              <a:rPr lang="da-DK" dirty="0" smtClean="0"/>
              <a:t> </a:t>
            </a:r>
            <a:r>
              <a:rPr lang="da-DK" dirty="0" err="1" smtClean="0"/>
              <a:t>attempts</a:t>
            </a:r>
            <a:r>
              <a:rPr lang="da-DK" dirty="0" smtClean="0"/>
              <a:t> to </a:t>
            </a:r>
            <a:r>
              <a:rPr lang="da-DK" dirty="0" err="1" smtClean="0"/>
              <a:t>civilize</a:t>
            </a:r>
            <a:r>
              <a:rPr lang="da-DK" dirty="0" smtClean="0"/>
              <a:t>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other</a:t>
            </a:r>
            <a:r>
              <a:rPr lang="da-DK" dirty="0" smtClean="0"/>
              <a:t>. Through actions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largely</a:t>
            </a:r>
            <a:r>
              <a:rPr lang="da-DK" dirty="0" smtClean="0"/>
              <a:t> </a:t>
            </a:r>
            <a:r>
              <a:rPr lang="da-DK" dirty="0" err="1" smtClean="0"/>
              <a:t>misunderstood</a:t>
            </a:r>
            <a:r>
              <a:rPr lang="da-DK" dirty="0" smtClean="0"/>
              <a:t> by the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group</a:t>
            </a:r>
            <a:r>
              <a:rPr lang="da-DK" dirty="0" smtClean="0"/>
              <a:t>,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initially</a:t>
            </a:r>
            <a:r>
              <a:rPr lang="da-DK" dirty="0" smtClean="0"/>
              <a:t> </a:t>
            </a:r>
            <a:r>
              <a:rPr lang="da-DK" dirty="0" err="1" smtClean="0"/>
              <a:t>sought</a:t>
            </a:r>
            <a:r>
              <a:rPr lang="da-DK" dirty="0" smtClean="0"/>
              <a:t> to </a:t>
            </a:r>
            <a:r>
              <a:rPr lang="da-DK" dirty="0" err="1" smtClean="0"/>
              <a:t>demonstrate</a:t>
            </a:r>
            <a:r>
              <a:rPr lang="da-DK" dirty="0" smtClean="0"/>
              <a:t> to the </a:t>
            </a:r>
            <a:r>
              <a:rPr lang="da-DK" dirty="0" err="1" smtClean="0"/>
              <a:t>others</a:t>
            </a:r>
            <a:r>
              <a:rPr lang="da-DK" dirty="0" smtClean="0"/>
              <a:t> </a:t>
            </a:r>
            <a:r>
              <a:rPr lang="da-DK" dirty="0" err="1" smtClean="0"/>
              <a:t>its</a:t>
            </a:r>
            <a:r>
              <a:rPr lang="da-DK" dirty="0" smtClean="0"/>
              <a:t> </a:t>
            </a:r>
            <a:r>
              <a:rPr lang="da-DK" dirty="0" err="1" smtClean="0"/>
              <a:t>superiority</a:t>
            </a:r>
            <a:r>
              <a:rPr lang="da-DK" dirty="0" smtClean="0"/>
              <a:t> in the </a:t>
            </a:r>
            <a:r>
              <a:rPr lang="da-DK" dirty="0" err="1" smtClean="0"/>
              <a:t>relationship</a:t>
            </a:r>
            <a:r>
              <a:rPr lang="da-DK" dirty="0" smtClean="0"/>
              <a:t> and to </a:t>
            </a:r>
            <a:r>
              <a:rPr lang="da-DK" dirty="0" err="1" smtClean="0"/>
              <a:t>persuade</a:t>
            </a:r>
            <a:r>
              <a:rPr lang="da-DK" dirty="0" smtClean="0"/>
              <a:t> the </a:t>
            </a:r>
            <a:r>
              <a:rPr lang="da-DK" dirty="0" err="1" smtClean="0"/>
              <a:t>other</a:t>
            </a:r>
            <a:r>
              <a:rPr lang="da-DK" dirty="0" smtClean="0"/>
              <a:t> to </a:t>
            </a:r>
            <a:r>
              <a:rPr lang="da-DK" dirty="0" err="1" smtClean="0"/>
              <a:t>adopt</a:t>
            </a:r>
            <a:r>
              <a:rPr lang="da-DK" dirty="0" smtClean="0"/>
              <a:t> ”</a:t>
            </a:r>
            <a:r>
              <a:rPr lang="da-DK" dirty="0" err="1" smtClean="0"/>
              <a:t>appropriate</a:t>
            </a:r>
            <a:r>
              <a:rPr lang="da-DK" dirty="0" smtClean="0"/>
              <a:t>” </a:t>
            </a:r>
            <a:r>
              <a:rPr lang="da-DK" dirty="0" err="1" smtClean="0"/>
              <a:t>ways</a:t>
            </a:r>
            <a:r>
              <a:rPr lang="da-DK" dirty="0" smtClean="0"/>
              <a:t> of </a:t>
            </a:r>
            <a:r>
              <a:rPr lang="da-DK" dirty="0" err="1" smtClean="0"/>
              <a:t>living</a:t>
            </a:r>
            <a:r>
              <a:rPr lang="da-DK" dirty="0" smtClean="0"/>
              <a:t>”</a:t>
            </a:r>
          </a:p>
          <a:p>
            <a:pPr algn="just"/>
            <a:endParaRPr lang="da-DK" dirty="0"/>
          </a:p>
          <a:p>
            <a:pPr algn="just"/>
            <a:r>
              <a:rPr lang="da-DK" dirty="0" smtClean="0"/>
              <a:t>- Frederic Gleach (2000): </a:t>
            </a:r>
            <a:r>
              <a:rPr lang="da-DK" dirty="0" err="1" smtClean="0"/>
              <a:t>Powhatan’s</a:t>
            </a:r>
            <a:r>
              <a:rPr lang="da-DK" dirty="0" smtClean="0"/>
              <a:t> </a:t>
            </a:r>
            <a:r>
              <a:rPr lang="da-DK" dirty="0" err="1" smtClean="0"/>
              <a:t>world</a:t>
            </a:r>
            <a:r>
              <a:rPr lang="da-DK" dirty="0" smtClean="0"/>
              <a:t> and </a:t>
            </a:r>
            <a:r>
              <a:rPr lang="da-DK" dirty="0" err="1" smtClean="0"/>
              <a:t>colonial</a:t>
            </a:r>
            <a:r>
              <a:rPr lang="da-DK" dirty="0" smtClean="0"/>
              <a:t> </a:t>
            </a:r>
            <a:r>
              <a:rPr lang="da-DK" dirty="0" err="1" smtClean="0"/>
              <a:t>Vir-ginia</a:t>
            </a:r>
            <a:r>
              <a:rPr lang="da-DK" dirty="0" smtClean="0"/>
              <a:t>, s. 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14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Lidt om Marshall Sahlins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19238"/>
          <a:stretch>
            <a:fillRect/>
          </a:stretch>
        </p:blipFill>
        <p:spPr>
          <a:xfrm>
            <a:off x="4788024" y="166687"/>
            <a:ext cx="4093200" cy="3741888"/>
          </a:xfrm>
        </p:spPr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>
          <a:xfrm>
            <a:off x="352423" y="891894"/>
            <a:ext cx="4347539" cy="32054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Sahlins </a:t>
            </a:r>
            <a:r>
              <a:rPr lang="da-DK" dirty="0" smtClean="0"/>
              <a:t>er antropolog</a:t>
            </a:r>
            <a:r>
              <a:rPr lang="da-DK" dirty="0" smtClean="0"/>
              <a:t>; skrev </a:t>
            </a:r>
            <a:r>
              <a:rPr lang="da-DK" dirty="0" smtClean="0"/>
              <a:t>flere </a:t>
            </a:r>
            <a:r>
              <a:rPr lang="da-DK" dirty="0" smtClean="0"/>
              <a:t>bøger om (koloniale) </a:t>
            </a:r>
            <a:r>
              <a:rPr lang="da-DK" dirty="0" smtClean="0"/>
              <a:t>kulturmøder; begge perspektiver </a:t>
            </a:r>
            <a:endParaRPr lang="da-DK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Mest kendte værk: Islands of </a:t>
            </a:r>
            <a:r>
              <a:rPr lang="da-DK" dirty="0" err="1" smtClean="0"/>
              <a:t>History</a:t>
            </a:r>
            <a:r>
              <a:rPr lang="da-DK" dirty="0" smtClean="0"/>
              <a:t>; </a:t>
            </a:r>
            <a:r>
              <a:rPr lang="da-DK" dirty="0" err="1" smtClean="0"/>
              <a:t>indehol-der</a:t>
            </a:r>
            <a:r>
              <a:rPr lang="da-DK" dirty="0" smtClean="0"/>
              <a:t> historien om James Cooks død; </a:t>
            </a:r>
            <a:r>
              <a:rPr lang="da-DK" b="1" dirty="0" smtClean="0"/>
              <a:t>kontekst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I 1779 ankom James Cook til Hawaii; højtid; antog Cook for guden </a:t>
            </a:r>
            <a:r>
              <a:rPr lang="da-DK" dirty="0" err="1" smtClean="0"/>
              <a:t>Lono</a:t>
            </a:r>
            <a:r>
              <a:rPr lang="da-DK" dirty="0" smtClean="0"/>
              <a:t>; festivitas; storm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Tilbage til ø; tabubrud; kongen havde ”</a:t>
            </a:r>
            <a:r>
              <a:rPr lang="da-DK" dirty="0" err="1" smtClean="0"/>
              <a:t>repre-sented</a:t>
            </a:r>
            <a:r>
              <a:rPr lang="da-DK" dirty="0" smtClean="0"/>
              <a:t> Cook in his </a:t>
            </a:r>
            <a:r>
              <a:rPr lang="da-DK" dirty="0" err="1" smtClean="0"/>
              <a:t>own</a:t>
            </a:r>
            <a:r>
              <a:rPr lang="da-DK" dirty="0" smtClean="0"/>
              <a:t> social image”; drab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 flipH="1">
            <a:off x="4998452" y="3980383"/>
            <a:ext cx="3672343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200" dirty="0" smtClean="0">
                <a:latin typeface="+mn-lt"/>
              </a:rPr>
              <a:t>Antropolog Marshall Sahlins (f. 1930)</a:t>
            </a:r>
          </a:p>
        </p:txBody>
      </p:sp>
    </p:spTree>
    <p:extLst>
      <p:ext uri="{BB962C8B-B14F-4D97-AF65-F5344CB8AC3E}">
        <p14:creationId xmlns:p14="http://schemas.microsoft.com/office/powerpoint/2010/main" val="33288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Gruppearbejde</a:t>
            </a:r>
            <a:endParaRPr lang="da-DK" dirty="0"/>
          </a:p>
        </p:txBody>
      </p:sp>
      <p:pic>
        <p:nvPicPr>
          <p:cNvPr id="5" name="Pladsholder til billede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-26821" r="3840" b="-2488"/>
          <a:stretch/>
        </p:blipFill>
        <p:spPr>
          <a:xfrm>
            <a:off x="4788024" y="166687"/>
            <a:ext cx="4093200" cy="3741888"/>
          </a:xfrm>
        </p:spPr>
      </p:pic>
      <p:sp>
        <p:nvSpPr>
          <p:cNvPr id="4" name="Pladsholder til tekst 3"/>
          <p:cNvSpPr>
            <a:spLocks noGrp="1"/>
          </p:cNvSpPr>
          <p:nvPr>
            <p:ph type="body" sz="quarter" idx="14"/>
          </p:nvPr>
        </p:nvSpPr>
        <p:spPr>
          <a:xfrm>
            <a:off x="352424" y="891894"/>
            <a:ext cx="4291584" cy="32054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Pratt: Hvordan brugte Guaman kontakt-zonen, og hvilken position havde han?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Pratt: Hvordan bruger hun kontekst til at </a:t>
            </a:r>
            <a:r>
              <a:rPr lang="da-DK" dirty="0" err="1" smtClean="0"/>
              <a:t>for-stå</a:t>
            </a:r>
            <a:r>
              <a:rPr lang="da-DK" dirty="0" smtClean="0"/>
              <a:t> Guamans modstand (</a:t>
            </a:r>
            <a:r>
              <a:rPr lang="da-DK" dirty="0" smtClean="0"/>
              <a:t>se fx </a:t>
            </a:r>
            <a:r>
              <a:rPr lang="da-DK" dirty="0" smtClean="0"/>
              <a:t>s. 36b)?</a:t>
            </a:r>
          </a:p>
          <a:p>
            <a:pPr>
              <a:buNone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Gleach: Angrebet i 1622 forstås som </a:t>
            </a:r>
            <a:r>
              <a:rPr lang="da-DK" dirty="0" err="1" smtClean="0"/>
              <a:t>korrek-tion</a:t>
            </a:r>
            <a:r>
              <a:rPr lang="da-DK" dirty="0" smtClean="0"/>
              <a:t> af kolonisterne. Hvad er godt/skidt her?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dirty="0" smtClean="0"/>
              <a:t>Gleach: Hvad tænker han om kontekst, og hvordan vil han udfolde studiet (</a:t>
            </a:r>
            <a:r>
              <a:rPr lang="da-DK" dirty="0" smtClean="0"/>
              <a:t>s. </a:t>
            </a:r>
            <a:r>
              <a:rPr lang="da-DK" dirty="0" smtClean="0"/>
              <a:t>10, 17)?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5292080" y="3892667"/>
            <a:ext cx="3285195" cy="204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400" dirty="0" smtClean="0">
                <a:latin typeface="+mn-lt"/>
              </a:rPr>
              <a:t>Disneys ”</a:t>
            </a:r>
            <a:r>
              <a:rPr lang="da-DK" sz="1400" dirty="0" err="1" smtClean="0">
                <a:latin typeface="+mn-lt"/>
              </a:rPr>
              <a:t>Pocahontas</a:t>
            </a:r>
            <a:r>
              <a:rPr lang="da-DK" sz="1400" dirty="0" smtClean="0">
                <a:latin typeface="+mn-lt"/>
              </a:rPr>
              <a:t>” (1995), krigsscenen</a:t>
            </a:r>
          </a:p>
        </p:txBody>
      </p:sp>
    </p:spTree>
    <p:extLst>
      <p:ext uri="{BB962C8B-B14F-4D97-AF65-F5344CB8AC3E}">
        <p14:creationId xmlns:p14="http://schemas.microsoft.com/office/powerpoint/2010/main" val="1580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4000" b="1" dirty="0" smtClean="0"/>
              <a:t>PAUSE</a:t>
            </a:r>
            <a:endParaRPr lang="da-DK" sz="4000" b="1" dirty="0"/>
          </a:p>
        </p:txBody>
      </p:sp>
    </p:spTree>
    <p:extLst>
      <p:ext uri="{BB962C8B-B14F-4D97-AF65-F5344CB8AC3E}">
        <p14:creationId xmlns:p14="http://schemas.microsoft.com/office/powerpoint/2010/main" val="768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AU 16-9">
  <a:themeElements>
    <a:clrScheme name="01 AU Blue">
      <a:dk1>
        <a:srgbClr val="000000"/>
      </a:dk1>
      <a:lt1>
        <a:srgbClr val="FFFFFF"/>
      </a:lt1>
      <a:dk2>
        <a:srgbClr val="0A1449"/>
      </a:dk2>
      <a:lt2>
        <a:srgbClr val="102970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 PowerPoint Template 16-9</Template>
  <TotalTime>0</TotalTime>
  <Words>763</Words>
  <Application>Microsoft Office PowerPoint</Application>
  <PresentationFormat>Skærmshow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3" baseType="lpstr">
      <vt:lpstr>AU Passata</vt:lpstr>
      <vt:lpstr>AU Peto</vt:lpstr>
      <vt:lpstr>Wingdings 3</vt:lpstr>
      <vt:lpstr>AU Passata Light</vt:lpstr>
      <vt:lpstr>Arial</vt:lpstr>
      <vt:lpstr>Calibri</vt:lpstr>
      <vt:lpstr>Wingdings</vt:lpstr>
      <vt:lpstr>AU 16-9</vt:lpstr>
      <vt:lpstr>Lektion 3: det kaotiske kulturmøde</vt:lpstr>
      <vt:lpstr>Dagens program</vt:lpstr>
      <vt:lpstr>PowerPoint-præsentation</vt:lpstr>
      <vt:lpstr>Kulturmøde vs. kontaktzone</vt:lpstr>
      <vt:lpstr>PowerPoint-præsentation</vt:lpstr>
      <vt:lpstr>PowerPoint-præsentation</vt:lpstr>
      <vt:lpstr>Lidt om Marshall Sahlins</vt:lpstr>
      <vt:lpstr>Gruppearbejde</vt:lpstr>
      <vt:lpstr>PowerPoint-præsentation</vt:lpstr>
      <vt:lpstr>Analyseteknik (1)</vt:lpstr>
      <vt:lpstr>Analyseteknik (2)</vt:lpstr>
      <vt:lpstr>PowerPoint-præsentation</vt:lpstr>
      <vt:lpstr>PowerPoint-præsentation</vt:lpstr>
      <vt:lpstr>Gruppearbejde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2020-02-09T16:55:38Z</dcterms:created>
  <dcterms:modified xsi:type="dcterms:W3CDTF">2020-02-10T09:30:59Z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ShowDocumentInfo">
    <vt:lpwstr>True</vt:lpwstr>
  </property>
  <property fmtid="{D5CDD505-2E9C-101B-9397-08002B2CF9AE}" pid="4" name="SD_DocumentLanguageString">
    <vt:lpwstr>Dansk</vt:lpwstr>
  </property>
  <property fmtid="{D5CDD505-2E9C-101B-9397-08002B2CF9AE}" pid="5" name="SD_CtlText_Usersettings_Userprofile">
    <vt:lpwstr>Simon Mølholm Olesen - Brev.template</vt:lpwstr>
  </property>
  <property fmtid="{D5CDD505-2E9C-101B-9397-08002B2CF9AE}" pid="6" name="SD_CtlText_Generelt_Event">
    <vt:lpwstr/>
  </property>
  <property fmtid="{D5CDD505-2E9C-101B-9397-08002B2CF9AE}" pid="7" name="SD_UserprofileName">
    <vt:lpwstr>Simon Mølholm Olesen - Brev.template</vt:lpwstr>
  </property>
  <property fmtid="{D5CDD505-2E9C-101B-9397-08002B2CF9AE}" pid="8" name="SD_RedigerEnhedsinfo">
    <vt:lpwstr>Nej</vt:lpwstr>
  </property>
  <property fmtid="{D5CDD505-2E9C-101B-9397-08002B2CF9AE}" pid="9" name="SD_USR_Name">
    <vt:lpwstr>Simon Mølholm Olesen</vt:lpwstr>
  </property>
  <property fmtid="{D5CDD505-2E9C-101B-9397-08002B2CF9AE}" pid="10" name="SD_USR_Title">
    <vt:lpwstr>PhD Candidate</vt:lpwstr>
  </property>
  <property fmtid="{D5CDD505-2E9C-101B-9397-08002B2CF9AE}" pid="11" name="SD_USR_DirectPhone">
    <vt:lpwstr>+45 30 35 35 05</vt:lpwstr>
  </property>
  <property fmtid="{D5CDD505-2E9C-101B-9397-08002B2CF9AE}" pid="12" name="SD_USR_Personsøger">
    <vt:lpwstr/>
  </property>
  <property fmtid="{D5CDD505-2E9C-101B-9397-08002B2CF9AE}" pid="13" name="SD_USR_PrivatePhone">
    <vt:lpwstr/>
  </property>
  <property fmtid="{D5CDD505-2E9C-101B-9397-08002B2CF9AE}" pid="14" name="SD_USR_Mobile">
    <vt:lpwstr/>
  </property>
  <property fmtid="{D5CDD505-2E9C-101B-9397-08002B2CF9AE}" pid="15" name="SD_USR_DirectFax">
    <vt:lpwstr/>
  </property>
  <property fmtid="{D5CDD505-2E9C-101B-9397-08002B2CF9AE}" pid="16" name="SD_USR_Email">
    <vt:lpwstr>hissmo@cas.au.dk</vt:lpwstr>
  </property>
  <property fmtid="{D5CDD505-2E9C-101B-9397-08002B2CF9AE}" pid="17" name="SD_USR_www">
    <vt:lpwstr/>
  </property>
  <property fmtid="{D5CDD505-2E9C-101B-9397-08002B2CF9AE}" pid="18" name="SD_USR_Department">
    <vt:lpwstr>Institut for Kultur og Samfund</vt:lpwstr>
  </property>
  <property fmtid="{D5CDD505-2E9C-101B-9397-08002B2CF9AE}" pid="19" name="SD_Logofarve">
    <vt:lpwstr>Blåt</vt:lpwstr>
  </property>
  <property fmtid="{D5CDD505-2E9C-101B-9397-08002B2CF9AE}" pid="20" name="SD_OFF_MainName">
    <vt:lpwstr>Aarhus_x000b_Universitet_x000b_Institut for_x000d_
Kultur og Samfund</vt:lpwstr>
  </property>
  <property fmtid="{D5CDD505-2E9C-101B-9397-08002B2CF9AE}" pid="21" name="SD_OFF_Name">
    <vt:lpwstr>Kultur og Samfund lokalsekretariat bygn. 1463</vt:lpwstr>
  </property>
  <property fmtid="{D5CDD505-2E9C-101B-9397-08002B2CF9AE}" pid="22" name="SD_OFF_OfficeID">
    <vt:lpwstr>Jens Chr. Skous Vej 5_x000d_
8000 Aarhus C</vt:lpwstr>
  </property>
  <property fmtid="{D5CDD505-2E9C-101B-9397-08002B2CF9AE}" pid="23" name="SD_OFF_Phone">
    <vt:lpwstr>+45 8715  </vt:lpwstr>
  </property>
  <property fmtid="{D5CDD505-2E9C-101B-9397-08002B2CF9AE}" pid="24" name="SD_OFF_Fax">
    <vt:lpwstr/>
  </property>
  <property fmtid="{D5CDD505-2E9C-101B-9397-08002B2CF9AE}" pid="25" name="SD_OFF_Email">
    <vt:lpwstr>cas@au.dk</vt:lpwstr>
  </property>
  <property fmtid="{D5CDD505-2E9C-101B-9397-08002B2CF9AE}" pid="26" name="SD_OFF_OfficeWww">
    <vt:lpwstr>cas.au.dk</vt:lpwstr>
  </property>
  <property fmtid="{D5CDD505-2E9C-101B-9397-08002B2CF9AE}" pid="27" name="SD_USR_EAN">
    <vt:lpwstr>1816</vt:lpwstr>
  </property>
  <property fmtid="{D5CDD505-2E9C-101B-9397-08002B2CF9AE}" pid="28" name="SD_OFF_Sted">
    <vt:lpwstr/>
  </property>
  <property fmtid="{D5CDD505-2E9C-101B-9397-08002B2CF9AE}" pid="29" name="SD_OFF_CVR">
    <vt:lpwstr>31119103</vt:lpwstr>
  </property>
  <property fmtid="{D5CDD505-2E9C-101B-9397-08002B2CF9AE}" pid="30" name="SD_USR_Pnr">
    <vt:lpwstr>1013124562</vt:lpwstr>
  </property>
  <property fmtid="{D5CDD505-2E9C-101B-9397-08002B2CF9AE}" pid="31" name="DocumentInfoFinished">
    <vt:lpwstr>True</vt:lpwstr>
  </property>
  <property fmtid="{D5CDD505-2E9C-101B-9397-08002B2CF9AE}" pid="32" name="SD_DocumentLanguage">
    <vt:lpwstr>da-DK</vt:lpwstr>
  </property>
  <property fmtid="{D5CDD505-2E9C-101B-9397-08002B2CF9AE}" pid="33" name="sdDocumentDate">
    <vt:lpwstr>43872</vt:lpwstr>
  </property>
  <property fmtid="{D5CDD505-2E9C-101B-9397-08002B2CF9AE}" pid="34" name="sdDocumentDateFormat">
    <vt:lpwstr>da-DK:d. MMMM yyyy</vt:lpwstr>
  </property>
</Properties>
</file>