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58" r:id="rId4"/>
    <p:sldId id="259" r:id="rId5"/>
    <p:sldId id="266" r:id="rId6"/>
    <p:sldId id="270" r:id="rId7"/>
    <p:sldId id="269" r:id="rId8"/>
    <p:sldId id="277" r:id="rId9"/>
    <p:sldId id="260" r:id="rId10"/>
    <p:sldId id="271" r:id="rId11"/>
    <p:sldId id="272" r:id="rId12"/>
    <p:sldId id="280" r:id="rId13"/>
    <p:sldId id="279" r:id="rId14"/>
    <p:sldId id="273" r:id="rId15"/>
    <p:sldId id="274" r:id="rId16"/>
    <p:sldId id="275" r:id="rId17"/>
    <p:sldId id="276" r:id="rId18"/>
    <p:sldId id="278" r:id="rId19"/>
    <p:sldId id="264" r:id="rId20"/>
    <p:sldId id="268" r:id="rId21"/>
    <p:sldId id="265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, velkomst og programpræsentation" id="{4142621F-1C45-42A7-BC2B-B4440DBE9FA5}">
          <p14:sldIdLst>
            <p14:sldId id="256"/>
            <p14:sldId id="267"/>
            <p14:sldId id="258"/>
          </p14:sldIdLst>
        </p14:section>
        <p14:section name="Øvelse #1 Lav din egen strikkekode" id="{EFEE0FF8-4CEF-4A1C-AC61-80E6F8216726}">
          <p14:sldIdLst>
            <p14:sldId id="259"/>
            <p14:sldId id="266"/>
            <p14:sldId id="270"/>
            <p14:sldId id="269"/>
            <p14:sldId id="277"/>
          </p14:sldIdLst>
        </p14:section>
        <p14:section name="Oplæg: Strikning og kodning -paralleller og sammenhænge" id="{F0A8D089-4678-46FD-ACE5-5812AF33910E}">
          <p14:sldIdLst>
            <p14:sldId id="260"/>
            <p14:sldId id="271"/>
            <p14:sldId id="272"/>
            <p14:sldId id="280"/>
            <p14:sldId id="279"/>
          </p14:sldIdLst>
        </p14:section>
        <p14:section name="Øvelse #2" id="{DF1DDEAE-49C3-4C0E-A0C3-07D3806D0FD6}">
          <p14:sldIdLst>
            <p14:sldId id="273"/>
          </p14:sldIdLst>
        </p14:section>
        <p14:section name="Oplæg: 10 termer til strikkekurven" id="{8AF952C6-FDEC-4C96-849B-EB3291FB2E6A}">
          <p14:sldIdLst>
            <p14:sldId id="274"/>
            <p14:sldId id="275"/>
            <p14:sldId id="276"/>
            <p14:sldId id="278"/>
          </p14:sldIdLst>
        </p14:section>
        <p14:section name="Code-along" id="{2D4E587D-0C26-41EF-9CC4-4F162007C25E}">
          <p14:sldIdLst/>
        </p14:section>
        <p14:section name="Afslutning - tak for i dag" id="{0BB36BCF-ECA1-4B8E-90DF-4D4441D0B7B2}">
          <p14:sldIdLst>
            <p14:sldId id="264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B097"/>
    <a:srgbClr val="FFA5C2"/>
    <a:srgbClr val="F7F3E3"/>
    <a:srgbClr val="3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6B8EC-D282-4705-B1F3-CA893AAD8CEA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AD3FA-4A83-4752-A7C4-5020B1A73A6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202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F85F-1C1B-4457-9671-7A9EE0D3178A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697-6D3F-427D-B29F-FEB387CB31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377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F85F-1C1B-4457-9671-7A9EE0D3178A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697-6D3F-427D-B29F-FEB387CB31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455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F85F-1C1B-4457-9671-7A9EE0D3178A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697-6D3F-427D-B29F-FEB387CB31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966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F85F-1C1B-4457-9671-7A9EE0D3178A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697-6D3F-427D-B29F-FEB387CB31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65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F85F-1C1B-4457-9671-7A9EE0D3178A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697-6D3F-427D-B29F-FEB387CB31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368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F85F-1C1B-4457-9671-7A9EE0D3178A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697-6D3F-427D-B29F-FEB387CB31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466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F85F-1C1B-4457-9671-7A9EE0D3178A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697-6D3F-427D-B29F-FEB387CB31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845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F85F-1C1B-4457-9671-7A9EE0D3178A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697-6D3F-427D-B29F-FEB387CB31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042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F85F-1C1B-4457-9671-7A9EE0D3178A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697-6D3F-427D-B29F-FEB387CB31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465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F85F-1C1B-4457-9671-7A9EE0D3178A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697-6D3F-427D-B29F-FEB387CB31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053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F85F-1C1B-4457-9671-7A9EE0D3178A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697-6D3F-427D-B29F-FEB387CB31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951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F85F-1C1B-4457-9671-7A9EE0D3178A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5697-6D3F-427D-B29F-FEB387CB31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653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hax.odsbjerg.dk/SK_handson_notesbog.html" TargetMode="External"/><Relationship Id="rId3" Type="http://schemas.openxmlformats.org/officeDocument/2006/relationships/hyperlink" Target="http://www.biscuitsandjam.com/stripe_maker.php" TargetMode="External"/><Relationship Id="rId7" Type="http://schemas.openxmlformats.org/officeDocument/2006/relationships/hyperlink" Target="https://library.au.dk/arrangementer" TargetMode="External"/><Relationship Id="rId2" Type="http://schemas.openxmlformats.org/officeDocument/2006/relationships/hyperlink" Target="https://knitty.com/ISSUEspring04/FEATgeekco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rladiesaarhus" TargetMode="External"/><Relationship Id="rId5" Type="http://schemas.openxmlformats.org/officeDocument/2006/relationships/hyperlink" Target="https://www.codecademy.com/" TargetMode="External"/><Relationship Id="rId4" Type="http://schemas.openxmlformats.org/officeDocument/2006/relationships/hyperlink" Target="https://www.youtube.com/watch?v=X1Cc1vrvjdY&amp;t=3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-xact.dk/LinkCollector?key=ECMA55GAU51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nitty.com/ISSUEspring04/FEATgeekco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STRIK &amp; KOD-WORKSHOP</a:t>
            </a:r>
            <a:endParaRPr lang="da-DK" b="1" dirty="0">
              <a:solidFill>
                <a:srgbClr val="FFA5C2"/>
              </a:solidFill>
              <a:latin typeface="AU Passata" panose="020B0503030502030804" pitchFamily="34" charset="0"/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endParaRPr lang="da-DK" b="1" dirty="0" smtClean="0">
              <a:solidFill>
                <a:srgbClr val="FFA5C2"/>
              </a:solidFill>
              <a:latin typeface="AU Passata" panose="020B0503030502030804" pitchFamily="34" charset="0"/>
            </a:endParaRPr>
          </a:p>
          <a:p>
            <a:pPr>
              <a:spcBef>
                <a:spcPts val="1800"/>
              </a:spcBef>
            </a:pPr>
            <a:r>
              <a:rPr lang="da-DK" sz="28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AT KODE ER AT STRIKKE – NYBEGYNDERWORKSHOP I TEKST MINING </a:t>
            </a:r>
            <a:endParaRPr lang="da-DK" sz="2800" b="1" dirty="0">
              <a:solidFill>
                <a:srgbClr val="FFA5C2"/>
              </a:solidFill>
              <a:latin typeface="AU Passata" panose="020B0503030502030804" pitchFamily="34" charset="0"/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33F3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4" t="3510" r="8750" b="4272"/>
          <a:stretch/>
        </p:blipFill>
        <p:spPr>
          <a:xfrm>
            <a:off x="119062" y="5659183"/>
            <a:ext cx="1247775" cy="1038225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33F3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5781675"/>
            <a:ext cx="2008696" cy="793243"/>
          </a:xfrm>
          <a:prstGeom prst="rect">
            <a:avLst/>
          </a:prstGeom>
        </p:spPr>
      </p:pic>
      <p:cxnSp>
        <p:nvCxnSpPr>
          <p:cNvPr id="8" name="Lige forbindelse 7"/>
          <p:cNvCxnSpPr/>
          <p:nvPr/>
        </p:nvCxnSpPr>
        <p:spPr>
          <a:xfrm>
            <a:off x="0" y="5257800"/>
            <a:ext cx="12192000" cy="0"/>
          </a:xfrm>
          <a:prstGeom prst="line">
            <a:avLst/>
          </a:prstGeom>
          <a:ln w="25400">
            <a:solidFill>
              <a:srgbClr val="33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7410450" y="6236364"/>
            <a:ext cx="4714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smtClean="0">
                <a:latin typeface="AU Passata" panose="020B0503030502030804" pitchFamily="34" charset="0"/>
              </a:rPr>
              <a:t>Karoline Liv Vildlyng og Max Odsbjerg Pedersen</a:t>
            </a:r>
            <a:endParaRPr lang="da-DK" sz="1600" dirty="0">
              <a:latin typeface="AU Passata" panose="020B050303050203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8" y="65292"/>
            <a:ext cx="10515600" cy="1325563"/>
          </a:xfrm>
        </p:spPr>
        <p:txBody>
          <a:bodyPr>
            <a:normAutofit/>
          </a:bodyPr>
          <a:lstStyle/>
          <a:p>
            <a:r>
              <a:rPr lang="da-DK" sz="40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Strikning og kodning – paralleller og sammenhænge</a:t>
            </a:r>
            <a:endParaRPr lang="da-DK" sz="4000" b="1" dirty="0">
              <a:solidFill>
                <a:srgbClr val="FFA5C2"/>
              </a:solidFill>
              <a:latin typeface="AU Passata" panose="020B0503030502030804" pitchFamily="34" charset="0"/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" y="1390855"/>
            <a:ext cx="12174767" cy="42676"/>
          </a:xfrm>
          <a:prstGeom prst="rect">
            <a:avLst/>
          </a:prstGeom>
        </p:spPr>
      </p:pic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525293" y="1546126"/>
            <a:ext cx="7033097" cy="481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>
                <a:latin typeface="AU Passata" panose="020B0503030502030804" pitchFamily="34" charset="0"/>
              </a:rPr>
              <a:t>Strikkemaskinens </a:t>
            </a:r>
            <a:r>
              <a:rPr lang="da-DK" sz="2000" dirty="0" smtClean="0">
                <a:latin typeface="AU Passata" panose="020B0503030502030804" pitchFamily="34" charset="0"/>
              </a:rPr>
              <a:t>forgænger var væven, herunder </a:t>
            </a:r>
            <a:r>
              <a:rPr lang="da-DK" sz="2000" dirty="0" err="1" smtClean="0">
                <a:latin typeface="AU Passata" panose="020B0503030502030804" pitchFamily="34" charset="0"/>
              </a:rPr>
              <a:t>jacquard</a:t>
            </a:r>
            <a:r>
              <a:rPr lang="da-DK" sz="2000" dirty="0" smtClean="0">
                <a:latin typeface="AU Passata" panose="020B0503030502030804" pitchFamily="34" charset="0"/>
              </a:rPr>
              <a:t>-væven. </a:t>
            </a:r>
          </a:p>
          <a:p>
            <a:pPr marL="0" indent="0">
              <a:buNone/>
            </a:pPr>
            <a:r>
              <a:rPr lang="da-DK" sz="2000" dirty="0" err="1" smtClean="0">
                <a:latin typeface="AU Passata" panose="020B0503030502030804" pitchFamily="34" charset="0"/>
              </a:rPr>
              <a:t>Jacquard</a:t>
            </a:r>
            <a:r>
              <a:rPr lang="da-DK" sz="2000" dirty="0">
                <a:latin typeface="AU Passata" panose="020B0503030502030804" pitchFamily="34" charset="0"/>
              </a:rPr>
              <a:t>-</a:t>
            </a:r>
            <a:r>
              <a:rPr lang="da-DK" sz="2000" dirty="0" smtClean="0">
                <a:latin typeface="AU Passata" panose="020B0503030502030804" pitchFamily="34" charset="0"/>
              </a:rPr>
              <a:t>væven var </a:t>
            </a:r>
            <a:r>
              <a:rPr lang="da-DK" sz="2000" dirty="0">
                <a:latin typeface="AU Passata" panose="020B0503030502030804" pitchFamily="34" charset="0"/>
              </a:rPr>
              <a:t>en maskine der skaber tekstil gennem et hulkort som data </a:t>
            </a:r>
            <a:r>
              <a:rPr lang="da-DK" sz="2000" dirty="0" smtClean="0">
                <a:latin typeface="AU Passata" panose="020B0503030502030804" pitchFamily="34" charset="0"/>
              </a:rPr>
              <a:t>input. </a:t>
            </a:r>
            <a:endParaRPr lang="da-DK" sz="2000" dirty="0">
              <a:latin typeface="AU Passata" panose="020B0503030502030804" pitchFamily="34" charset="0"/>
            </a:endParaRPr>
          </a:p>
          <a:p>
            <a:pPr>
              <a:buClr>
                <a:srgbClr val="33F3FF"/>
              </a:buClr>
            </a:pPr>
            <a:r>
              <a:rPr lang="da-DK" sz="2000" dirty="0">
                <a:latin typeface="AU Passata" panose="020B0503030502030804" pitchFamily="34" charset="0"/>
              </a:rPr>
              <a:t>Input af huller i hulkortet = output af </a:t>
            </a:r>
            <a:r>
              <a:rPr lang="da-DK" sz="2000" dirty="0" smtClean="0">
                <a:latin typeface="AU Passata" panose="020B0503030502030804" pitchFamily="34" charset="0"/>
              </a:rPr>
              <a:t>mønsterstrikket tekstil. </a:t>
            </a:r>
          </a:p>
          <a:p>
            <a:pPr marL="0" indent="0">
              <a:buNone/>
            </a:pPr>
            <a:r>
              <a:rPr lang="da-DK" sz="2000" dirty="0">
                <a:latin typeface="AU Passata" panose="020B0503030502030804" pitchFamily="34" charset="0"/>
              </a:rPr>
              <a:t>Hulkortvæven dannede basis for den </a:t>
            </a:r>
            <a:r>
              <a:rPr lang="da-DK" sz="2000" dirty="0" smtClean="0">
                <a:latin typeface="AU Passata" panose="020B0503030502030804" pitchFamily="34" charset="0"/>
              </a:rPr>
              <a:t>første computer eller ‘</a:t>
            </a:r>
            <a:r>
              <a:rPr lang="da-DK" sz="2000" dirty="0" err="1" smtClean="0">
                <a:latin typeface="AU Passata" panose="020B0503030502030804" pitchFamily="34" charset="0"/>
              </a:rPr>
              <a:t>analytical</a:t>
            </a:r>
            <a:r>
              <a:rPr lang="da-DK" sz="2000" dirty="0" smtClean="0">
                <a:latin typeface="AU Passata" panose="020B0503030502030804" pitchFamily="34" charset="0"/>
              </a:rPr>
              <a:t> </a:t>
            </a:r>
            <a:r>
              <a:rPr lang="da-DK" sz="2000" dirty="0" err="1" smtClean="0">
                <a:latin typeface="AU Passata" panose="020B0503030502030804" pitchFamily="34" charset="0"/>
              </a:rPr>
              <a:t>engine</a:t>
            </a:r>
            <a:r>
              <a:rPr lang="da-DK" sz="2000" dirty="0" smtClean="0">
                <a:latin typeface="AU Passata" panose="020B0503030502030804" pitchFamily="34" charset="0"/>
              </a:rPr>
              <a:t>’ i </a:t>
            </a:r>
            <a:r>
              <a:rPr lang="da-DK" sz="2000" dirty="0" smtClean="0">
                <a:latin typeface="AU Passata" panose="020B0503030502030804" pitchFamily="34" charset="0"/>
              </a:rPr>
              <a:t>1837 af Charles </a:t>
            </a:r>
            <a:r>
              <a:rPr lang="da-DK" sz="2000" dirty="0" err="1" smtClean="0">
                <a:latin typeface="AU Passata" panose="020B0503030502030804" pitchFamily="34" charset="0"/>
              </a:rPr>
              <a:t>Babbage</a:t>
            </a:r>
            <a:r>
              <a:rPr lang="da-DK" sz="2000" dirty="0" smtClean="0">
                <a:latin typeface="AU Passata" panose="020B0503030502030804" pitchFamily="34" charset="0"/>
              </a:rPr>
              <a:t>. </a:t>
            </a:r>
            <a:endParaRPr lang="da-DK" sz="2000" dirty="0" smtClean="0">
              <a:latin typeface="AU Passata" panose="020B0503030502030804" pitchFamily="34" charset="0"/>
            </a:endParaRPr>
          </a:p>
          <a:p>
            <a:pPr marL="0" indent="0">
              <a:buNone/>
            </a:pPr>
            <a:r>
              <a:rPr lang="da-DK" sz="2000" dirty="0">
                <a:latin typeface="AU Passata" panose="020B0503030502030804" pitchFamily="34" charset="0"/>
              </a:rPr>
              <a:t>D</a:t>
            </a:r>
            <a:r>
              <a:rPr lang="da-DK" sz="2000" dirty="0" smtClean="0">
                <a:latin typeface="AU Passata" panose="020B0503030502030804" pitchFamily="34" charset="0"/>
              </a:rPr>
              <a:t>en revolutionerede </a:t>
            </a:r>
            <a:r>
              <a:rPr lang="da-DK" sz="2000" i="1" dirty="0" smtClean="0">
                <a:latin typeface="AU Passata" panose="020B0503030502030804" pitchFamily="34" charset="0"/>
              </a:rPr>
              <a:t>human-</a:t>
            </a:r>
            <a:r>
              <a:rPr lang="da-DK" sz="2000" i="1" dirty="0" err="1" smtClean="0">
                <a:latin typeface="AU Passata" panose="020B0503030502030804" pitchFamily="34" charset="0"/>
              </a:rPr>
              <a:t>machine</a:t>
            </a:r>
            <a:r>
              <a:rPr lang="da-DK" sz="2000" i="1" dirty="0" smtClean="0">
                <a:latin typeface="AU Passata" panose="020B0503030502030804" pitchFamily="34" charset="0"/>
              </a:rPr>
              <a:t> </a:t>
            </a:r>
            <a:r>
              <a:rPr lang="da-DK" sz="2000" i="1" dirty="0" err="1" smtClean="0">
                <a:latin typeface="AU Passata" panose="020B0503030502030804" pitchFamily="34" charset="0"/>
              </a:rPr>
              <a:t>interaction</a:t>
            </a:r>
            <a:r>
              <a:rPr lang="da-DK" sz="2000" i="1" dirty="0" smtClean="0">
                <a:latin typeface="AU Passata" panose="020B0503030502030804" pitchFamily="34" charset="0"/>
              </a:rPr>
              <a:t> </a:t>
            </a:r>
            <a:r>
              <a:rPr lang="da-DK" sz="2000" dirty="0" smtClean="0">
                <a:latin typeface="AU Passata" panose="020B0503030502030804" pitchFamily="34" charset="0"/>
              </a:rPr>
              <a:t>med sin brug af binær kode (hul eller intet hul). </a:t>
            </a:r>
          </a:p>
          <a:p>
            <a:pPr marL="0" indent="0">
              <a:buNone/>
            </a:pPr>
            <a:endParaRPr lang="da-DK" sz="2000" dirty="0" smtClean="0">
              <a:latin typeface="AU Passata" panose="020B0503030502030804" pitchFamily="34" charset="0"/>
            </a:endParaRPr>
          </a:p>
          <a:p>
            <a:pPr marL="0" indent="0" algn="r">
              <a:buNone/>
            </a:pPr>
            <a:r>
              <a:rPr lang="en-US" sz="2000" b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‘</a:t>
            </a:r>
            <a:r>
              <a:rPr lang="en-US" sz="2000" b="1" i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The </a:t>
            </a:r>
            <a:r>
              <a:rPr lang="en-US" sz="2000" b="1" i="1" dirty="0">
                <a:solidFill>
                  <a:srgbClr val="15B097"/>
                </a:solidFill>
                <a:latin typeface="AU Passata" panose="020B0503030502030804" pitchFamily="34" charset="0"/>
              </a:rPr>
              <a:t>Analytical Engine weaves algebraic patterns, just as the Jacquard loom weaves flowers and </a:t>
            </a:r>
            <a:r>
              <a:rPr lang="en-US" sz="2000" b="1" i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leaves</a:t>
            </a:r>
            <a:r>
              <a:rPr lang="en-US" sz="2000" b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’ </a:t>
            </a:r>
            <a:endParaRPr lang="en-US" sz="2000" b="1" dirty="0" smtClean="0">
              <a:solidFill>
                <a:srgbClr val="15B097"/>
              </a:solidFill>
              <a:latin typeface="AU Passata" panose="020B0503030502030804" pitchFamily="34" charset="0"/>
            </a:endParaRPr>
          </a:p>
          <a:p>
            <a:pPr marL="0" indent="0" algn="r">
              <a:buNone/>
            </a:pPr>
            <a:r>
              <a:rPr lang="en-US" sz="2000" b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Ada </a:t>
            </a:r>
            <a:r>
              <a:rPr lang="en-US" sz="2000" b="1" dirty="0">
                <a:solidFill>
                  <a:srgbClr val="15B097"/>
                </a:solidFill>
                <a:latin typeface="AU Passata" panose="020B0503030502030804" pitchFamily="34" charset="0"/>
              </a:rPr>
              <a:t>Lovelace, </a:t>
            </a:r>
            <a:r>
              <a:rPr lang="en-US" sz="2000" b="1" dirty="0" err="1" smtClean="0">
                <a:solidFill>
                  <a:srgbClr val="15B097"/>
                </a:solidFill>
                <a:latin typeface="AU Passata" panose="020B0503030502030804" pitchFamily="34" charset="0"/>
              </a:rPr>
              <a:t>matematiker</a:t>
            </a:r>
            <a:r>
              <a:rPr lang="en-US" sz="2000" b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 </a:t>
            </a:r>
            <a:r>
              <a:rPr lang="en-US" sz="2000" b="1" dirty="0">
                <a:solidFill>
                  <a:srgbClr val="15B097"/>
                </a:solidFill>
                <a:latin typeface="AU Passata" panose="020B0503030502030804" pitchFamily="34" charset="0"/>
              </a:rPr>
              <a:t>(1843)</a:t>
            </a:r>
          </a:p>
          <a:p>
            <a:pPr marL="0" indent="0">
              <a:buNone/>
            </a:pPr>
            <a:endParaRPr lang="da-DK" sz="2000" i="1" dirty="0" smtClean="0">
              <a:latin typeface="AU Passata" panose="020B0503030502030804" pitchFamily="34" charset="0"/>
            </a:endParaRPr>
          </a:p>
          <a:p>
            <a:pPr marL="0" indent="0">
              <a:buNone/>
            </a:pPr>
            <a:endParaRPr lang="da-DK" sz="2000" dirty="0">
              <a:latin typeface="AU Passata" panose="020B0503030502030804" pitchFamily="34" charset="0"/>
            </a:endParaRP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007" y="1546126"/>
            <a:ext cx="2725366" cy="2725366"/>
          </a:xfrm>
          <a:prstGeom prst="rect">
            <a:avLst/>
          </a:prstGeom>
          <a:ln w="25400">
            <a:solidFill>
              <a:srgbClr val="33F3FF"/>
            </a:solidFill>
          </a:ln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216" y="3041197"/>
            <a:ext cx="2391555" cy="3593321"/>
          </a:xfrm>
          <a:prstGeom prst="rect">
            <a:avLst/>
          </a:prstGeom>
          <a:ln w="25400">
            <a:solidFill>
              <a:srgbClr val="33F3FF"/>
            </a:solidFill>
          </a:ln>
        </p:spPr>
      </p:pic>
    </p:spTree>
    <p:extLst>
      <p:ext uri="{BB962C8B-B14F-4D97-AF65-F5344CB8AC3E}">
        <p14:creationId xmlns:p14="http://schemas.microsoft.com/office/powerpoint/2010/main" val="725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8678"/>
            <a:ext cx="10515600" cy="1325563"/>
          </a:xfrm>
        </p:spPr>
        <p:txBody>
          <a:bodyPr>
            <a:normAutofit/>
          </a:bodyPr>
          <a:lstStyle/>
          <a:p>
            <a:r>
              <a:rPr lang="da-DK" sz="40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Strikning og kodning – paralleller og sammenhænge</a:t>
            </a:r>
            <a:endParaRPr lang="da-DK" sz="4000" b="1" dirty="0">
              <a:solidFill>
                <a:srgbClr val="FFA5C2"/>
              </a:solidFill>
              <a:latin typeface="AU Passata" panose="020B05030305020308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50651" y="1806170"/>
            <a:ext cx="8595886" cy="366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dirty="0" smtClean="0">
                <a:latin typeface="AU Passata" panose="020B0503030502030804" pitchFamily="34" charset="0"/>
              </a:rPr>
              <a:t>I dag kan der fortsat ses mange paralleller mellem strik, kodning og computere. </a:t>
            </a:r>
          </a:p>
          <a:p>
            <a:pPr marL="0" indent="0">
              <a:buNone/>
            </a:pPr>
            <a:r>
              <a:rPr lang="da-DK" sz="1800" dirty="0" smtClean="0">
                <a:latin typeface="AU Passata" panose="020B0503030502030804" pitchFamily="34" charset="0"/>
              </a:rPr>
              <a:t>Strikning er, overordnet set, binært. Man strikker med ret- og vrangmasker, ret- og vrangside.</a:t>
            </a:r>
          </a:p>
          <a:p>
            <a:pPr marL="0" indent="0">
              <a:buNone/>
            </a:pPr>
            <a:r>
              <a:rPr lang="da-DK" sz="1800" dirty="0" smtClean="0">
                <a:latin typeface="AU Passata" panose="020B0503030502030804" pitchFamily="34" charset="0"/>
              </a:rPr>
              <a:t>Computerprogrammering og kodning er binært i 1 og 0. </a:t>
            </a:r>
            <a:endParaRPr lang="da-DK" sz="1800" dirty="0">
              <a:latin typeface="AU Passata" panose="020B0503030502030804" pitchFamily="34" charset="0"/>
            </a:endParaRPr>
          </a:p>
          <a:p>
            <a:pPr marL="0" indent="0">
              <a:buNone/>
            </a:pPr>
            <a:r>
              <a:rPr lang="da-DK" sz="1800" dirty="0" smtClean="0">
                <a:latin typeface="AU Passata" panose="020B0503030502030804" pitchFamily="34" charset="0"/>
              </a:rPr>
              <a:t>Strikkeopskrifter og computerkode har repetitioner og variabler der </a:t>
            </a:r>
            <a:r>
              <a:rPr lang="da-DK" sz="1800" dirty="0" smtClean="0">
                <a:latin typeface="AU Passata" panose="020B0503030502030804" pitchFamily="34" charset="0"/>
              </a:rPr>
              <a:t>accesser </a:t>
            </a:r>
            <a:r>
              <a:rPr lang="da-DK" sz="1800" dirty="0" smtClean="0">
                <a:latin typeface="AU Passata" panose="020B0503030502030804" pitchFamily="34" charset="0"/>
              </a:rPr>
              <a:t>eller tilgår den samme information igen og igen, samt loops. </a:t>
            </a:r>
            <a:endParaRPr lang="da-DK" sz="1800" dirty="0">
              <a:latin typeface="AU Passata" panose="020B0503030502030804" pitchFamily="34" charset="0"/>
            </a:endParaRPr>
          </a:p>
          <a:p>
            <a:pPr marL="0" indent="0">
              <a:buNone/>
            </a:pPr>
            <a:r>
              <a:rPr lang="da-DK" sz="1800" dirty="0" smtClean="0">
                <a:latin typeface="AU Passata" panose="020B0503030502030804" pitchFamily="34" charset="0"/>
              </a:rPr>
              <a:t>Software kan være open source eller </a:t>
            </a:r>
            <a:r>
              <a:rPr lang="da-DK" sz="1800" dirty="0" err="1" smtClean="0">
                <a:latin typeface="AU Passata" panose="020B0503030502030804" pitchFamily="34" charset="0"/>
              </a:rPr>
              <a:t>closed</a:t>
            </a:r>
            <a:r>
              <a:rPr lang="da-DK" sz="1800" dirty="0" smtClean="0">
                <a:latin typeface="AU Passata" panose="020B0503030502030804" pitchFamily="34" charset="0"/>
              </a:rPr>
              <a:t> source – strikkeopskrifter kan være gratis eller betalte. </a:t>
            </a:r>
            <a:r>
              <a:rPr lang="da-DK" sz="1800" dirty="0" err="1" smtClean="0">
                <a:latin typeface="AU Passata" panose="020B0503030502030804" pitchFamily="34" charset="0"/>
              </a:rPr>
              <a:t>Github</a:t>
            </a:r>
            <a:r>
              <a:rPr lang="da-DK" sz="1800" dirty="0" smtClean="0">
                <a:latin typeface="AU Passata" panose="020B0503030502030804" pitchFamily="34" charset="0"/>
              </a:rPr>
              <a:t> er et </a:t>
            </a:r>
            <a:r>
              <a:rPr lang="da-DK" sz="1800" dirty="0" err="1" smtClean="0">
                <a:latin typeface="AU Passata" panose="020B0503030502030804" pitchFamily="34" charset="0"/>
              </a:rPr>
              <a:t>repository</a:t>
            </a:r>
            <a:r>
              <a:rPr lang="da-DK" sz="1800" dirty="0" smtClean="0">
                <a:latin typeface="AU Passata" panose="020B0503030502030804" pitchFamily="34" charset="0"/>
              </a:rPr>
              <a:t> af information til kodning. </a:t>
            </a:r>
          </a:p>
          <a:p>
            <a:pPr marL="0" indent="0">
              <a:buNone/>
            </a:pPr>
            <a:r>
              <a:rPr lang="da-DK" sz="1800" dirty="0" err="1" smtClean="0">
                <a:latin typeface="AU Passata" panose="020B0503030502030804" pitchFamily="34" charset="0"/>
              </a:rPr>
              <a:t>Ravelry</a:t>
            </a:r>
            <a:r>
              <a:rPr lang="da-DK" sz="1800" dirty="0" smtClean="0">
                <a:latin typeface="AU Passata" panose="020B0503030502030804" pitchFamily="34" charset="0"/>
              </a:rPr>
              <a:t> eller Drops Design Studio er databaser af strikkekoder eller strikkeopskrifter. 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657"/>
            <a:ext cx="12174767" cy="42676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37" y="1921853"/>
            <a:ext cx="2500413" cy="3333884"/>
          </a:xfrm>
          <a:prstGeom prst="rect">
            <a:avLst/>
          </a:prstGeom>
          <a:ln w="25400">
            <a:solidFill>
              <a:srgbClr val="33F3FF"/>
            </a:solidFill>
          </a:ln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431" y="5255737"/>
            <a:ext cx="6341056" cy="1248239"/>
          </a:xfrm>
          <a:prstGeom prst="rect">
            <a:avLst/>
          </a:prstGeom>
          <a:ln w="25400">
            <a:solidFill>
              <a:srgbClr val="33F3FF"/>
            </a:solidFill>
          </a:ln>
        </p:spPr>
      </p:pic>
    </p:spTree>
    <p:extLst>
      <p:ext uri="{BB962C8B-B14F-4D97-AF65-F5344CB8AC3E}">
        <p14:creationId xmlns:p14="http://schemas.microsoft.com/office/powerpoint/2010/main" val="378006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8678"/>
            <a:ext cx="10515600" cy="1325563"/>
          </a:xfrm>
        </p:spPr>
        <p:txBody>
          <a:bodyPr>
            <a:normAutofit/>
          </a:bodyPr>
          <a:lstStyle/>
          <a:p>
            <a:r>
              <a:rPr lang="da-DK" sz="40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Strikning og kodning – flere paralleller og sammenhænge</a:t>
            </a:r>
            <a:endParaRPr lang="da-DK" sz="4000" b="1" dirty="0">
              <a:solidFill>
                <a:srgbClr val="FFA5C2"/>
              </a:solidFill>
              <a:latin typeface="AU Passata" panose="020B0503030502030804" pitchFamily="34" charset="0"/>
            </a:endParaRP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657"/>
            <a:ext cx="12174767" cy="42676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502" y="1570428"/>
            <a:ext cx="5431761" cy="4893013"/>
          </a:xfrm>
          <a:prstGeom prst="rect">
            <a:avLst/>
          </a:prstGeom>
        </p:spPr>
      </p:pic>
      <p:sp>
        <p:nvSpPr>
          <p:cNvPr id="9" name="Tekstfelt 8"/>
          <p:cNvSpPr txBox="1"/>
          <p:nvPr/>
        </p:nvSpPr>
        <p:spPr>
          <a:xfrm>
            <a:off x="583660" y="3433864"/>
            <a:ext cx="252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smtClean="0">
                <a:latin typeface="AU Passata" panose="020B0503030502030804" pitchFamily="34" charset="0"/>
              </a:rPr>
              <a:t>Fokus på </a:t>
            </a:r>
            <a:endParaRPr lang="da-DK" sz="2400" dirty="0">
              <a:latin typeface="AU Passata" panose="020B0503030502030804" pitchFamily="34" charset="0"/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9061914" y="3433864"/>
            <a:ext cx="252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smtClean="0">
                <a:latin typeface="AU Passata" panose="020B0503030502030804" pitchFamily="34" charset="0"/>
              </a:rPr>
              <a:t>produktet</a:t>
            </a:r>
            <a:endParaRPr lang="da-DK" sz="2400" dirty="0">
              <a:latin typeface="AU Passata" panose="020B050303050203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0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675788" y="1114855"/>
            <a:ext cx="13042885" cy="45719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682"/>
            <a:ext cx="11258571" cy="1066892"/>
          </a:xfrm>
          <a:prstGeom prst="rect">
            <a:avLst/>
          </a:prstGeom>
        </p:spPr>
      </p:pic>
      <p:sp>
        <p:nvSpPr>
          <p:cNvPr id="7" name="Tekstfelt 6"/>
          <p:cNvSpPr txBox="1"/>
          <p:nvPr/>
        </p:nvSpPr>
        <p:spPr>
          <a:xfrm>
            <a:off x="729574" y="2101174"/>
            <a:ext cx="56614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latin typeface="AU Passata" panose="020B0503030502030804" pitchFamily="34" charset="0"/>
              </a:rPr>
              <a:t>Både i strikning og kodning skaber eller producerer man et produkt. </a:t>
            </a:r>
          </a:p>
          <a:p>
            <a:endParaRPr lang="da-DK" dirty="0" smtClean="0">
              <a:latin typeface="AU Passata" panose="020B0503030502030804" pitchFamily="34" charset="0"/>
            </a:endParaRPr>
          </a:p>
          <a:p>
            <a:r>
              <a:rPr lang="da-DK" dirty="0" smtClean="0">
                <a:latin typeface="AU Passata" panose="020B0503030502030804" pitchFamily="34" charset="0"/>
              </a:rPr>
              <a:t>Arbejdsprocessen og fremgangsmåden er derfor ofte fokuseret frem mod at stå med det færdige produkt – en hjemmeside eller en sweater. </a:t>
            </a:r>
          </a:p>
          <a:p>
            <a:endParaRPr lang="da-DK" dirty="0" smtClean="0">
              <a:latin typeface="AU Passata" panose="020B0503030502030804" pitchFamily="34" charset="0"/>
            </a:endParaRPr>
          </a:p>
          <a:p>
            <a:r>
              <a:rPr lang="da-DK" dirty="0" smtClean="0">
                <a:latin typeface="AU Passata" panose="020B0503030502030804" pitchFamily="34" charset="0"/>
              </a:rPr>
              <a:t>I dag vil det færdige produkt se sådan her ud, ikke en sweater, men en </a:t>
            </a:r>
            <a:r>
              <a:rPr lang="da-DK" dirty="0" err="1" smtClean="0">
                <a:latin typeface="AU Passata" panose="020B0503030502030804" pitchFamily="34" charset="0"/>
              </a:rPr>
              <a:t>word</a:t>
            </a:r>
            <a:r>
              <a:rPr lang="da-DK" dirty="0" smtClean="0">
                <a:latin typeface="AU Passata" panose="020B0503030502030804" pitchFamily="34" charset="0"/>
              </a:rPr>
              <a:t> </a:t>
            </a:r>
            <a:r>
              <a:rPr lang="da-DK" dirty="0" err="1" smtClean="0">
                <a:latin typeface="AU Passata" panose="020B0503030502030804" pitchFamily="34" charset="0"/>
              </a:rPr>
              <a:t>cloud</a:t>
            </a:r>
            <a:r>
              <a:rPr lang="da-DK" dirty="0" smtClean="0">
                <a:latin typeface="AU Passata" panose="020B0503030502030804" pitchFamily="34" charset="0"/>
              </a:rPr>
              <a:t>. </a:t>
            </a:r>
            <a:endParaRPr lang="da-DK" dirty="0">
              <a:latin typeface="AU Passata" panose="020B0503030502030804" pitchFamily="34" charset="0"/>
            </a:endParaRP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66" y="2101174"/>
            <a:ext cx="4882614" cy="4190827"/>
          </a:xfrm>
          <a:prstGeom prst="rect">
            <a:avLst/>
          </a:prstGeom>
          <a:ln w="25400">
            <a:solidFill>
              <a:srgbClr val="33F3FF"/>
            </a:solidFill>
          </a:ln>
        </p:spPr>
      </p:pic>
    </p:spTree>
    <p:extLst>
      <p:ext uri="{BB962C8B-B14F-4D97-AF65-F5344CB8AC3E}">
        <p14:creationId xmlns:p14="http://schemas.microsoft.com/office/powerpoint/2010/main" val="15321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0851"/>
            <a:ext cx="10515600" cy="1325563"/>
          </a:xfrm>
        </p:spPr>
        <p:txBody>
          <a:bodyPr>
            <a:normAutofit/>
          </a:bodyPr>
          <a:lstStyle/>
          <a:p>
            <a:r>
              <a:rPr lang="da-DK" sz="40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Øvelse #2</a:t>
            </a:r>
            <a:br>
              <a:rPr lang="da-DK" sz="40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</a:br>
            <a:r>
              <a:rPr lang="da-DK" sz="40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Hvorfor kom du i dag og hvad strikker du på?</a:t>
            </a:r>
            <a:endParaRPr lang="da-DK" sz="4000" b="1" dirty="0">
              <a:solidFill>
                <a:srgbClr val="FFA5C2"/>
              </a:solidFill>
              <a:latin typeface="AU Passata" panose="020B05030305020308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941979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da-DK" sz="2400" dirty="0" smtClean="0">
              <a:solidFill>
                <a:srgbClr val="15B097"/>
              </a:solidFill>
              <a:latin typeface="AU Passata" panose="020B05030305020308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a-DK" sz="2400" b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Find sammen med personen ved siden af dig og del hvad der motiverede dig til at komme til workshoppen i dag, samt hvad du strikker/hækler/broderer på lige nu? </a:t>
            </a:r>
            <a:endParaRPr lang="da-DK" sz="2400" b="1" dirty="0">
              <a:solidFill>
                <a:srgbClr val="15B097"/>
              </a:solidFill>
              <a:latin typeface="AU Passata" panose="020B0503030502030804" pitchFamily="34" charset="0"/>
            </a:endParaRP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3738"/>
            <a:ext cx="12174767" cy="42676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166" y="1635767"/>
            <a:ext cx="3812634" cy="4762326"/>
          </a:xfrm>
          <a:prstGeom prst="rect">
            <a:avLst/>
          </a:prstGeom>
          <a:ln w="25400">
            <a:solidFill>
              <a:srgbClr val="33F3FF"/>
            </a:solidFill>
          </a:ln>
        </p:spPr>
      </p:pic>
    </p:spTree>
    <p:extLst>
      <p:ext uri="{BB962C8B-B14F-4D97-AF65-F5344CB8AC3E}">
        <p14:creationId xmlns:p14="http://schemas.microsoft.com/office/powerpoint/2010/main" val="18055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09482"/>
            <a:ext cx="10515600" cy="1325563"/>
          </a:xfrm>
        </p:spPr>
        <p:txBody>
          <a:bodyPr>
            <a:noAutofit/>
          </a:bodyPr>
          <a:lstStyle/>
          <a:p>
            <a:r>
              <a:rPr lang="da-DK" sz="4000" b="1" dirty="0">
                <a:solidFill>
                  <a:srgbClr val="FFA5C2"/>
                </a:solidFill>
                <a:latin typeface="AU Passata" panose="020B0503030502030804" pitchFamily="34" charset="0"/>
              </a:rPr>
              <a:t>9</a:t>
            </a:r>
            <a:r>
              <a:rPr lang="da-DK" sz="40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 termer til værktøjskassen/strikkekurven</a:t>
            </a:r>
            <a:endParaRPr lang="da-DK" sz="4000" b="1" dirty="0">
              <a:solidFill>
                <a:srgbClr val="FFA5C2"/>
              </a:solidFill>
              <a:latin typeface="AU Passata" panose="020B05030305020308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3F3FF"/>
              </a:buClr>
            </a:pPr>
            <a:r>
              <a:rPr lang="da-DK" dirty="0" smtClean="0">
                <a:latin typeface="AU Passata" panose="020B0503030502030804" pitchFamily="34" charset="0"/>
              </a:rPr>
              <a:t>Data </a:t>
            </a:r>
          </a:p>
          <a:p>
            <a:pPr marL="0" indent="0">
              <a:buClr>
                <a:srgbClr val="33F3FF"/>
              </a:buClr>
              <a:buNone/>
            </a:pPr>
            <a:endParaRPr lang="da-DK" dirty="0" smtClean="0">
              <a:latin typeface="AU Passata" panose="020B0503030502030804" pitchFamily="34" charset="0"/>
            </a:endParaRPr>
          </a:p>
          <a:p>
            <a:pPr>
              <a:buClr>
                <a:srgbClr val="33F3FF"/>
              </a:buClr>
            </a:pPr>
            <a:r>
              <a:rPr lang="da-DK" dirty="0" smtClean="0">
                <a:latin typeface="AU Passata" panose="020B0503030502030804" pitchFamily="34" charset="0"/>
              </a:rPr>
              <a:t>Frontend og </a:t>
            </a:r>
            <a:r>
              <a:rPr lang="da-DK" dirty="0" err="1" smtClean="0">
                <a:latin typeface="AU Passata" panose="020B0503030502030804" pitchFamily="34" charset="0"/>
              </a:rPr>
              <a:t>backend</a:t>
            </a:r>
            <a:r>
              <a:rPr lang="da-DK" dirty="0" smtClean="0">
                <a:latin typeface="AU Passata" panose="020B0503030502030804" pitchFamily="34" charset="0"/>
              </a:rPr>
              <a:t> </a:t>
            </a:r>
          </a:p>
          <a:p>
            <a:pPr marL="0" indent="0">
              <a:buClr>
                <a:srgbClr val="33F3FF"/>
              </a:buClr>
              <a:buNone/>
            </a:pPr>
            <a:endParaRPr lang="da-DK" dirty="0" smtClean="0">
              <a:latin typeface="AU Passata" panose="020B0503030502030804" pitchFamily="34" charset="0"/>
            </a:endParaRPr>
          </a:p>
          <a:p>
            <a:pPr>
              <a:buClr>
                <a:srgbClr val="33F3FF"/>
              </a:buClr>
            </a:pPr>
            <a:r>
              <a:rPr lang="da-DK" dirty="0" smtClean="0">
                <a:latin typeface="AU Passata" panose="020B0503030502030804" pitchFamily="34" charset="0"/>
              </a:rPr>
              <a:t>Application Programming Interface (API 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850885" y="1387231"/>
            <a:ext cx="13042885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32803"/>
            <a:ext cx="10515600" cy="1325563"/>
          </a:xfrm>
        </p:spPr>
        <p:txBody>
          <a:bodyPr>
            <a:noAutofit/>
          </a:bodyPr>
          <a:lstStyle/>
          <a:p>
            <a:r>
              <a:rPr lang="da-DK" sz="4000" b="1" dirty="0">
                <a:solidFill>
                  <a:srgbClr val="FFA5C2"/>
                </a:solidFill>
                <a:latin typeface="AU Passata" panose="020B0503030502030804" pitchFamily="34" charset="0"/>
              </a:rPr>
              <a:t>9</a:t>
            </a:r>
            <a:r>
              <a:rPr lang="da-DK" sz="40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 termer til værktøjskassen/strikkekurven</a:t>
            </a:r>
            <a:endParaRPr lang="da-DK" sz="4000" b="1" dirty="0">
              <a:solidFill>
                <a:srgbClr val="FFA5C2"/>
              </a:solidFill>
              <a:latin typeface="AU Passata" panose="020B05030305020308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/>
          <a:lstStyle/>
          <a:p>
            <a:pPr>
              <a:buClr>
                <a:srgbClr val="33F3FF"/>
              </a:buClr>
            </a:pPr>
            <a:endParaRPr lang="da-DK" dirty="0" smtClean="0">
              <a:latin typeface="AU Passata" panose="020B0503030502030804" pitchFamily="34" charset="0"/>
            </a:endParaRPr>
          </a:p>
          <a:p>
            <a:pPr>
              <a:buClr>
                <a:srgbClr val="33F3FF"/>
              </a:buClr>
            </a:pPr>
            <a:r>
              <a:rPr lang="da-DK" dirty="0" smtClean="0">
                <a:latin typeface="AU Passata" panose="020B0503030502030804" pitchFamily="34" charset="0"/>
              </a:rPr>
              <a:t>Libraries </a:t>
            </a:r>
          </a:p>
          <a:p>
            <a:pPr marL="0" indent="0">
              <a:buClr>
                <a:srgbClr val="33F3FF"/>
              </a:buClr>
              <a:buNone/>
            </a:pPr>
            <a:endParaRPr lang="da-DK" dirty="0" smtClean="0">
              <a:latin typeface="AU Passata" panose="020B0503030502030804" pitchFamily="34" charset="0"/>
            </a:endParaRPr>
          </a:p>
          <a:p>
            <a:pPr>
              <a:buClr>
                <a:srgbClr val="33F3FF"/>
              </a:buClr>
            </a:pPr>
            <a:r>
              <a:rPr lang="da-DK" dirty="0" smtClean="0">
                <a:latin typeface="AU Passata" panose="020B0503030502030804" pitchFamily="34" charset="0"/>
              </a:rPr>
              <a:t>Data </a:t>
            </a:r>
            <a:r>
              <a:rPr lang="da-DK" dirty="0" smtClean="0">
                <a:latin typeface="AU Passata" panose="020B0503030502030804" pitchFamily="34" charset="0"/>
              </a:rPr>
              <a:t>science</a:t>
            </a:r>
          </a:p>
          <a:p>
            <a:pPr>
              <a:buClr>
                <a:srgbClr val="33F3FF"/>
              </a:buClr>
            </a:pPr>
            <a:endParaRPr lang="da-DK" dirty="0" smtClean="0">
              <a:latin typeface="AU Passata" panose="020B0503030502030804" pitchFamily="34" charset="0"/>
            </a:endParaRPr>
          </a:p>
          <a:p>
            <a:pPr>
              <a:buClr>
                <a:srgbClr val="33F3FF"/>
              </a:buClr>
            </a:pPr>
            <a:r>
              <a:rPr lang="da-DK" dirty="0" smtClean="0">
                <a:latin typeface="AU Passata" panose="020B0503030502030804" pitchFamily="34" charset="0"/>
              </a:rPr>
              <a:t>Kodesprog (R, </a:t>
            </a:r>
            <a:r>
              <a:rPr lang="da-DK" dirty="0" err="1" smtClean="0">
                <a:latin typeface="AU Passata" panose="020B0503030502030804" pitchFamily="34" charset="0"/>
              </a:rPr>
              <a:t>Javascript</a:t>
            </a:r>
            <a:r>
              <a:rPr lang="da-DK" dirty="0" smtClean="0">
                <a:latin typeface="AU Passata" panose="020B0503030502030804" pitchFamily="34" charset="0"/>
              </a:rPr>
              <a:t>, </a:t>
            </a:r>
            <a:r>
              <a:rPr lang="da-DK" dirty="0" err="1" smtClean="0">
                <a:latin typeface="AU Passata" panose="020B0503030502030804" pitchFamily="34" charset="0"/>
              </a:rPr>
              <a:t>Python</a:t>
            </a:r>
            <a:r>
              <a:rPr lang="da-DK" dirty="0">
                <a:latin typeface="AU Passata" panose="020B0503030502030804" pitchFamily="34" charset="0"/>
              </a:rPr>
              <a:t>)</a:t>
            </a:r>
            <a:endParaRPr lang="da-DK" dirty="0" smtClean="0">
              <a:latin typeface="AU Passata" panose="020B0503030502030804" pitchFamily="34" charset="0"/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4825"/>
            <a:ext cx="13042885" cy="45719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42" y="2052839"/>
            <a:ext cx="4873355" cy="3683350"/>
          </a:xfrm>
          <a:prstGeom prst="rect">
            <a:avLst/>
          </a:prstGeom>
          <a:ln w="25400">
            <a:solidFill>
              <a:srgbClr val="33F3FF"/>
            </a:solidFill>
          </a:ln>
        </p:spPr>
      </p:pic>
    </p:spTree>
    <p:extLst>
      <p:ext uri="{BB962C8B-B14F-4D97-AF65-F5344CB8AC3E}">
        <p14:creationId xmlns:p14="http://schemas.microsoft.com/office/powerpoint/2010/main" val="14381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49215"/>
            <a:ext cx="10515600" cy="1325563"/>
          </a:xfrm>
        </p:spPr>
        <p:txBody>
          <a:bodyPr>
            <a:noAutofit/>
          </a:bodyPr>
          <a:lstStyle/>
          <a:p>
            <a:r>
              <a:rPr lang="da-DK" sz="40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9 termer til værktøjskassen/strikkekurven</a:t>
            </a:r>
            <a:endParaRPr lang="da-DK" sz="4000" b="1" dirty="0">
              <a:solidFill>
                <a:srgbClr val="FFA5C2"/>
              </a:solidFill>
              <a:latin typeface="AU Passata" panose="020B05030305020308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194898" cy="4351338"/>
          </a:xfrm>
        </p:spPr>
        <p:txBody>
          <a:bodyPr/>
          <a:lstStyle/>
          <a:p>
            <a:pPr marL="0" indent="0">
              <a:buClr>
                <a:srgbClr val="33F3FF"/>
              </a:buClr>
              <a:buNone/>
            </a:pPr>
            <a:r>
              <a:rPr lang="da-DK" dirty="0" smtClean="0">
                <a:latin typeface="AU Passata" panose="020B0503030502030804" pitchFamily="34" charset="0"/>
              </a:rPr>
              <a:t> </a:t>
            </a:r>
          </a:p>
          <a:p>
            <a:pPr>
              <a:buClr>
                <a:srgbClr val="33F3FF"/>
              </a:buClr>
            </a:pPr>
            <a:r>
              <a:rPr lang="da-DK" dirty="0" smtClean="0">
                <a:latin typeface="AU Passata" panose="020B0503030502030804" pitchFamily="34" charset="0"/>
              </a:rPr>
              <a:t>Integrated Developer Environment (IDE)</a:t>
            </a:r>
          </a:p>
          <a:p>
            <a:pPr lvl="1">
              <a:buClr>
                <a:srgbClr val="33F3FF"/>
              </a:buClr>
            </a:pPr>
            <a:r>
              <a:rPr lang="da-DK" sz="2800" dirty="0" smtClean="0">
                <a:latin typeface="AU Passata" panose="020B0503030502030804" pitchFamily="34" charset="0"/>
              </a:rPr>
              <a:t>Notebook</a:t>
            </a:r>
            <a:r>
              <a:rPr lang="da-DK" sz="2800" i="1" dirty="0" smtClean="0">
                <a:latin typeface="AU Passata" panose="020B0503030502030804" pitchFamily="34" charset="0"/>
              </a:rPr>
              <a:t> </a:t>
            </a:r>
          </a:p>
          <a:p>
            <a:pPr marL="0" indent="0">
              <a:buClr>
                <a:srgbClr val="33F3FF"/>
              </a:buClr>
              <a:buNone/>
            </a:pPr>
            <a:endParaRPr lang="da-DK" dirty="0" smtClean="0">
              <a:latin typeface="AU Passata" panose="020B0503030502030804" pitchFamily="34" charset="0"/>
            </a:endParaRPr>
          </a:p>
          <a:p>
            <a:pPr>
              <a:buClr>
                <a:srgbClr val="33F3FF"/>
              </a:buClr>
            </a:pPr>
            <a:r>
              <a:rPr lang="da-DK" dirty="0" smtClean="0">
                <a:latin typeface="AU Passata" panose="020B0503030502030804" pitchFamily="34" charset="0"/>
              </a:rPr>
              <a:t>Optical </a:t>
            </a:r>
            <a:r>
              <a:rPr lang="da-DK" dirty="0" err="1" smtClean="0">
                <a:latin typeface="AU Passata" panose="020B0503030502030804" pitchFamily="34" charset="0"/>
              </a:rPr>
              <a:t>Character</a:t>
            </a:r>
            <a:r>
              <a:rPr lang="da-DK" dirty="0" smtClean="0">
                <a:latin typeface="AU Passata" panose="020B0503030502030804" pitchFamily="34" charset="0"/>
              </a:rPr>
              <a:t> </a:t>
            </a:r>
            <a:r>
              <a:rPr lang="da-DK" dirty="0" err="1" smtClean="0">
                <a:latin typeface="AU Passata" panose="020B0503030502030804" pitchFamily="34" charset="0"/>
              </a:rPr>
              <a:t>Recognition</a:t>
            </a:r>
            <a:r>
              <a:rPr lang="da-DK" dirty="0" smtClean="0">
                <a:latin typeface="AU Passata" panose="020B0503030502030804" pitchFamily="34" charset="0"/>
              </a:rPr>
              <a:t> (OCR)</a:t>
            </a:r>
          </a:p>
          <a:p>
            <a:pPr marL="0" indent="0">
              <a:buClr>
                <a:srgbClr val="33F3FF"/>
              </a:buClr>
              <a:buNone/>
            </a:pPr>
            <a:endParaRPr lang="da-DK" dirty="0" smtClean="0">
              <a:latin typeface="AU Passata" panose="020B0503030502030804" pitchFamily="34" charset="0"/>
            </a:endParaRPr>
          </a:p>
          <a:p>
            <a:pPr>
              <a:buClr>
                <a:srgbClr val="33F3FF"/>
              </a:buClr>
            </a:pPr>
            <a:r>
              <a:rPr lang="da-DK" dirty="0" err="1" smtClean="0">
                <a:latin typeface="AU Passata" panose="020B0503030502030804" pitchFamily="34" charset="0"/>
              </a:rPr>
              <a:t>Comma</a:t>
            </a:r>
            <a:r>
              <a:rPr lang="da-DK" dirty="0" smtClean="0">
                <a:latin typeface="AU Passata" panose="020B0503030502030804" pitchFamily="34" charset="0"/>
              </a:rPr>
              <a:t> </a:t>
            </a:r>
            <a:r>
              <a:rPr lang="da-DK" dirty="0" err="1" smtClean="0">
                <a:latin typeface="AU Passata" panose="020B0503030502030804" pitchFamily="34" charset="0"/>
              </a:rPr>
              <a:t>Separated</a:t>
            </a:r>
            <a:r>
              <a:rPr lang="da-DK" dirty="0" smtClean="0">
                <a:latin typeface="AU Passata" panose="020B0503030502030804" pitchFamily="34" charset="0"/>
              </a:rPr>
              <a:t> Values (CSV)</a:t>
            </a:r>
          </a:p>
          <a:p>
            <a:pPr>
              <a:buClr>
                <a:srgbClr val="33F3FF"/>
              </a:buClr>
            </a:pPr>
            <a:endParaRPr lang="da-DK" dirty="0" smtClean="0">
              <a:latin typeface="AU Passata" panose="020B0503030502030804" pitchFamily="34" charset="0"/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850885" y="1348318"/>
            <a:ext cx="13042885" cy="45719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55" y="2461098"/>
            <a:ext cx="4932700" cy="3132265"/>
          </a:xfrm>
          <a:prstGeom prst="rect">
            <a:avLst/>
          </a:prstGeom>
          <a:ln w="25400">
            <a:solidFill>
              <a:srgbClr val="33F3FF"/>
            </a:solidFill>
          </a:ln>
        </p:spPr>
      </p:pic>
    </p:spTree>
    <p:extLst>
      <p:ext uri="{BB962C8B-B14F-4D97-AF65-F5344CB8AC3E}">
        <p14:creationId xmlns:p14="http://schemas.microsoft.com/office/powerpoint/2010/main" val="2861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7855" y="232821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a-DK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Pause</a:t>
            </a:r>
            <a:endParaRPr lang="da-DK" sz="4000" b="1" dirty="0">
              <a:solidFill>
                <a:srgbClr val="FFA5C2"/>
              </a:solidFill>
              <a:latin typeface="AU Passata" panose="020B0503030502030804" pitchFamily="34" charset="0"/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675787" y="3780233"/>
            <a:ext cx="13042885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09482"/>
            <a:ext cx="10515600" cy="1325563"/>
          </a:xfrm>
        </p:spPr>
        <p:txBody>
          <a:bodyPr>
            <a:normAutofit/>
          </a:bodyPr>
          <a:lstStyle/>
          <a:p>
            <a:r>
              <a:rPr lang="da-DK" sz="4000" b="1" dirty="0">
                <a:solidFill>
                  <a:srgbClr val="FFA5C2"/>
                </a:solidFill>
                <a:latin typeface="AU Passata" panose="020B0503030502030804" pitchFamily="34" charset="0"/>
              </a:rPr>
              <a:t>Dit videre arbejde med kodning som </a:t>
            </a:r>
            <a:r>
              <a:rPr lang="da-DK" sz="40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strikker</a:t>
            </a:r>
            <a:endParaRPr lang="da-DK" sz="4000" b="1" dirty="0">
              <a:solidFill>
                <a:srgbClr val="FFA5C2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136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a-DK" sz="1800" dirty="0" smtClean="0">
                <a:latin typeface="AU Passata" panose="020B0503030502030804" pitchFamily="34" charset="0"/>
              </a:rPr>
              <a:t>Her er et overblik over ressourcer til videre arbejde med kodning som strikker, samt </a:t>
            </a:r>
            <a:r>
              <a:rPr lang="da-DK" sz="1800" dirty="0" err="1">
                <a:latin typeface="AU Passata" panose="020B0503030502030804" pitchFamily="34" charset="0"/>
              </a:rPr>
              <a:t>AULs</a:t>
            </a:r>
            <a:r>
              <a:rPr lang="da-DK" sz="1800" dirty="0">
                <a:latin typeface="AU Passata" panose="020B0503030502030804" pitchFamily="34" charset="0"/>
              </a:rPr>
              <a:t> andre </a:t>
            </a:r>
            <a:r>
              <a:rPr lang="da-DK" sz="1800" dirty="0" smtClean="0">
                <a:latin typeface="AU Passata" panose="020B0503030502030804" pitchFamily="34" charset="0"/>
              </a:rPr>
              <a:t>spændende kurser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3F3FF"/>
              </a:buClr>
            </a:pPr>
            <a:r>
              <a:rPr lang="da-DK" sz="1800" dirty="0" smtClean="0">
                <a:latin typeface="AU Passata" panose="020B0503030502030804" pitchFamily="34" charset="0"/>
              </a:rPr>
              <a:t>The </a:t>
            </a:r>
            <a:r>
              <a:rPr lang="da-DK" sz="1800" dirty="0" err="1" smtClean="0">
                <a:latin typeface="AU Passata" panose="020B0503030502030804" pitchFamily="34" charset="0"/>
              </a:rPr>
              <a:t>Knitter’s</a:t>
            </a:r>
            <a:r>
              <a:rPr lang="da-DK" sz="1800" dirty="0" smtClean="0">
                <a:latin typeface="AU Passata" panose="020B0503030502030804" pitchFamily="34" charset="0"/>
              </a:rPr>
              <a:t> </a:t>
            </a:r>
            <a:r>
              <a:rPr lang="da-DK" sz="1800" dirty="0" err="1" smtClean="0">
                <a:latin typeface="AU Passata" panose="020B0503030502030804" pitchFamily="34" charset="0"/>
              </a:rPr>
              <a:t>Geek</a:t>
            </a:r>
            <a:r>
              <a:rPr lang="da-DK" sz="1800" dirty="0">
                <a:latin typeface="AU Passata" panose="020B0503030502030804" pitchFamily="34" charset="0"/>
              </a:rPr>
              <a:t> Code -  </a:t>
            </a:r>
            <a:r>
              <a:rPr lang="da-DK" sz="1800" dirty="0">
                <a:latin typeface="AU Passata" panose="020B0503030502030804" pitchFamily="34" charset="0"/>
                <a:hlinkClick r:id="rId2"/>
              </a:rPr>
              <a:t>https://</a:t>
            </a:r>
            <a:r>
              <a:rPr lang="da-DK" sz="1800" dirty="0" smtClean="0">
                <a:latin typeface="AU Passata" panose="020B0503030502030804" pitchFamily="34" charset="0"/>
                <a:hlinkClick r:id="rId2"/>
              </a:rPr>
              <a:t>knitty.com/ISSUEspring04/FEATgeekcode.html</a:t>
            </a:r>
            <a:endParaRPr lang="da-DK" sz="1800" dirty="0" smtClean="0">
              <a:latin typeface="AU Passata" panose="020B05030305020308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3F3FF"/>
              </a:buClr>
            </a:pPr>
            <a:r>
              <a:rPr lang="da-DK" sz="1800" dirty="0" err="1" smtClean="0">
                <a:latin typeface="AU Passata" panose="020B0503030502030804" pitchFamily="34" charset="0"/>
              </a:rPr>
              <a:t>Random</a:t>
            </a:r>
            <a:r>
              <a:rPr lang="da-DK" sz="1800" dirty="0" smtClean="0">
                <a:latin typeface="AU Passata" panose="020B0503030502030804" pitchFamily="34" charset="0"/>
              </a:rPr>
              <a:t> </a:t>
            </a:r>
            <a:r>
              <a:rPr lang="da-DK" sz="1800" dirty="0" err="1" smtClean="0">
                <a:latin typeface="AU Passata" panose="020B0503030502030804" pitchFamily="34" charset="0"/>
              </a:rPr>
              <a:t>Stripe</a:t>
            </a:r>
            <a:r>
              <a:rPr lang="da-DK" sz="1800" dirty="0">
                <a:latin typeface="AU Passata" panose="020B0503030502030804" pitchFamily="34" charset="0"/>
              </a:rPr>
              <a:t> </a:t>
            </a:r>
            <a:r>
              <a:rPr lang="da-DK" sz="1800" dirty="0" smtClean="0">
                <a:latin typeface="AU Passata" panose="020B0503030502030804" pitchFamily="34" charset="0"/>
              </a:rPr>
              <a:t>Generator, eksporter i HTML </a:t>
            </a:r>
            <a:r>
              <a:rPr lang="da-DK" sz="1800" dirty="0">
                <a:latin typeface="AU Passata" panose="020B0503030502030804" pitchFamily="34" charset="0"/>
              </a:rPr>
              <a:t>- </a:t>
            </a:r>
            <a:r>
              <a:rPr lang="da-DK" sz="1800" dirty="0">
                <a:latin typeface="AU Passata" panose="020B0503030502030804" pitchFamily="34" charset="0"/>
                <a:hlinkClick r:id="rId3"/>
              </a:rPr>
              <a:t>http://</a:t>
            </a:r>
            <a:r>
              <a:rPr lang="da-DK" sz="1800" dirty="0" smtClean="0">
                <a:latin typeface="AU Passata" panose="020B0503030502030804" pitchFamily="34" charset="0"/>
                <a:hlinkClick r:id="rId3"/>
              </a:rPr>
              <a:t>www.biscuitsandjam.com/stripe_maker.php</a:t>
            </a:r>
            <a:endParaRPr lang="da-DK" sz="1800" dirty="0" smtClean="0">
              <a:latin typeface="AU Passata" panose="020B05030305020308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3F3FF"/>
              </a:buClr>
            </a:pPr>
            <a:r>
              <a:rPr lang="da-DK" sz="1800" dirty="0" err="1" smtClean="0">
                <a:latin typeface="AU Passata" panose="020B0503030502030804" pitchFamily="34" charset="0"/>
              </a:rPr>
              <a:t>Mariko</a:t>
            </a:r>
            <a:r>
              <a:rPr lang="da-DK" sz="1800" dirty="0" smtClean="0">
                <a:latin typeface="AU Passata" panose="020B0503030502030804" pitchFamily="34" charset="0"/>
              </a:rPr>
              <a:t> </a:t>
            </a:r>
            <a:r>
              <a:rPr lang="da-DK" sz="1800" dirty="0" err="1" smtClean="0">
                <a:latin typeface="AU Passata" panose="020B0503030502030804" pitchFamily="34" charset="0"/>
              </a:rPr>
              <a:t>Kosaka</a:t>
            </a:r>
            <a:r>
              <a:rPr lang="da-DK" sz="1800" dirty="0" smtClean="0">
                <a:latin typeface="AU Passata" panose="020B0503030502030804" pitchFamily="34" charset="0"/>
              </a:rPr>
              <a:t>: </a:t>
            </a:r>
            <a:r>
              <a:rPr lang="da-DK" sz="1800" dirty="0" err="1" smtClean="0">
                <a:latin typeface="AU Passata" panose="020B0503030502030804" pitchFamily="34" charset="0"/>
              </a:rPr>
              <a:t>Knitting</a:t>
            </a:r>
            <a:r>
              <a:rPr lang="da-DK" sz="1800" dirty="0" smtClean="0">
                <a:latin typeface="AU Passata" panose="020B0503030502030804" pitchFamily="34" charset="0"/>
              </a:rPr>
              <a:t> for </a:t>
            </a:r>
            <a:r>
              <a:rPr lang="da-DK" sz="1800" dirty="0" err="1" smtClean="0">
                <a:latin typeface="AU Passata" panose="020B0503030502030804" pitchFamily="34" charset="0"/>
              </a:rPr>
              <a:t>Javascripters</a:t>
            </a:r>
            <a:r>
              <a:rPr lang="da-DK" sz="1800" dirty="0">
                <a:latin typeface="AU Passata" panose="020B0503030502030804" pitchFamily="34" charset="0"/>
              </a:rPr>
              <a:t> - </a:t>
            </a:r>
            <a:r>
              <a:rPr lang="da-DK" sz="1800" dirty="0">
                <a:latin typeface="AU Passata" panose="020B0503030502030804" pitchFamily="34" charset="0"/>
                <a:hlinkClick r:id="rId4"/>
              </a:rPr>
              <a:t>https://</a:t>
            </a:r>
            <a:r>
              <a:rPr lang="da-DK" sz="1800" dirty="0" smtClean="0">
                <a:latin typeface="AU Passata" panose="020B0503030502030804" pitchFamily="34" charset="0"/>
                <a:hlinkClick r:id="rId4"/>
              </a:rPr>
              <a:t>www.youtube.com/watch?v=X1Cc1vrvjdY&amp;t=3s</a:t>
            </a:r>
            <a:endParaRPr lang="da-DK" sz="1800" dirty="0" smtClean="0">
              <a:latin typeface="AU Passata" panose="020B05030305020308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3F3FF"/>
              </a:buClr>
            </a:pPr>
            <a:r>
              <a:rPr lang="da-DK" sz="1800" dirty="0" smtClean="0">
                <a:latin typeface="AU Passata" panose="020B0503030502030804" pitchFamily="34" charset="0"/>
              </a:rPr>
              <a:t>Code Academy: Learn to Code for </a:t>
            </a:r>
            <a:r>
              <a:rPr lang="da-DK" sz="1800" dirty="0" err="1" smtClean="0">
                <a:latin typeface="AU Passata" panose="020B0503030502030804" pitchFamily="34" charset="0"/>
              </a:rPr>
              <a:t>Free</a:t>
            </a:r>
            <a:r>
              <a:rPr lang="da-DK" sz="1800" dirty="0">
                <a:latin typeface="AU Passata" panose="020B0503030502030804" pitchFamily="34" charset="0"/>
              </a:rPr>
              <a:t> - </a:t>
            </a:r>
            <a:r>
              <a:rPr lang="da-DK" sz="1800" dirty="0">
                <a:latin typeface="AU Passata" panose="020B0503030502030804" pitchFamily="34" charset="0"/>
                <a:hlinkClick r:id="rId5"/>
              </a:rPr>
              <a:t>https://www.codecademy.com</a:t>
            </a:r>
            <a:r>
              <a:rPr lang="da-DK" sz="1800" dirty="0" smtClean="0">
                <a:latin typeface="AU Passata" panose="020B0503030502030804" pitchFamily="34" charset="0"/>
                <a:hlinkClick r:id="rId5"/>
              </a:rPr>
              <a:t>/</a:t>
            </a:r>
            <a:endParaRPr lang="da-DK" sz="1800" dirty="0" smtClean="0">
              <a:latin typeface="AU Passata" panose="020B05030305020308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3F3FF"/>
              </a:buClr>
            </a:pPr>
            <a:r>
              <a:rPr lang="da-DK" sz="1800" dirty="0" smtClean="0">
                <a:latin typeface="AU Passata" panose="020B0503030502030804" pitchFamily="34" charset="0"/>
              </a:rPr>
              <a:t>R-Ladies: global organisation med fokus på kønsdiversitet i R-fællesskaber – Følg dem </a:t>
            </a:r>
            <a:r>
              <a:rPr lang="da-DK" sz="1800" dirty="0">
                <a:latin typeface="AU Passata" panose="020B0503030502030804" pitchFamily="34" charset="0"/>
              </a:rPr>
              <a:t>på Twitter her </a:t>
            </a:r>
            <a:r>
              <a:rPr lang="da-DK" sz="1800" dirty="0">
                <a:latin typeface="AU Passata" panose="020B0503030502030804" pitchFamily="34" charset="0"/>
                <a:hlinkClick r:id="rId6"/>
              </a:rPr>
              <a:t>https://</a:t>
            </a:r>
            <a:r>
              <a:rPr lang="da-DK" sz="1800" dirty="0" smtClean="0">
                <a:latin typeface="AU Passata" panose="020B0503030502030804" pitchFamily="34" charset="0"/>
                <a:hlinkClick r:id="rId6"/>
              </a:rPr>
              <a:t>twitter.com/rladiesaarhus</a:t>
            </a:r>
            <a:endParaRPr lang="da-DK" sz="1800" dirty="0" smtClean="0">
              <a:latin typeface="AU Passata" panose="020B05030305020308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3F3FF"/>
              </a:buClr>
            </a:pPr>
            <a:r>
              <a:rPr lang="da-DK" sz="1800" dirty="0" smtClean="0">
                <a:latin typeface="AU Passata" panose="020B0503030502030804" pitchFamily="34" charset="0"/>
              </a:rPr>
              <a:t>Tekst </a:t>
            </a:r>
            <a:r>
              <a:rPr lang="da-DK" sz="1800" dirty="0">
                <a:latin typeface="AU Passata" panose="020B0503030502030804" pitchFamily="34" charset="0"/>
              </a:rPr>
              <a:t>mining-kursus med </a:t>
            </a:r>
            <a:r>
              <a:rPr lang="da-DK" sz="1800" dirty="0" smtClean="0">
                <a:latin typeface="AU Passata" panose="020B0503030502030804" pitchFamily="34" charset="0"/>
              </a:rPr>
              <a:t>Max her på </a:t>
            </a:r>
            <a:r>
              <a:rPr lang="da-DK" sz="1800" dirty="0" smtClean="0">
                <a:latin typeface="AU Passata" panose="020B0503030502030804" pitchFamily="34" charset="0"/>
              </a:rPr>
              <a:t>AUL - </a:t>
            </a:r>
            <a:r>
              <a:rPr lang="da-DK" sz="1800" dirty="0">
                <a:latin typeface="AU Passata" panose="020B0503030502030804" pitchFamily="34" charset="0"/>
                <a:hlinkClick r:id="rId7"/>
              </a:rPr>
              <a:t>https://</a:t>
            </a:r>
            <a:r>
              <a:rPr lang="da-DK" sz="1800" dirty="0" smtClean="0">
                <a:latin typeface="AU Passata" panose="020B0503030502030804" pitchFamily="34" charset="0"/>
                <a:hlinkClick r:id="rId7"/>
              </a:rPr>
              <a:t>library.au.dk/arrangementer</a:t>
            </a:r>
            <a:endParaRPr lang="da-DK" sz="1800" dirty="0" smtClean="0">
              <a:latin typeface="AU Passata" panose="020B05030305020308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3F3FF"/>
              </a:buClr>
            </a:pPr>
            <a:r>
              <a:rPr lang="da-DK" sz="1800" dirty="0" smtClean="0">
                <a:latin typeface="AU Passata" panose="020B0503030502030804" pitchFamily="34" charset="0"/>
              </a:rPr>
              <a:t>Strik &amp; </a:t>
            </a:r>
            <a:r>
              <a:rPr lang="da-DK" sz="1800" dirty="0">
                <a:latin typeface="AU Passata" panose="020B0503030502030804" pitchFamily="34" charset="0"/>
              </a:rPr>
              <a:t>Kod Notebook lavet af Max - </a:t>
            </a:r>
            <a:r>
              <a:rPr lang="da-DK" sz="1800" dirty="0">
                <a:latin typeface="AU Passata" panose="020B0503030502030804" pitchFamily="34" charset="0"/>
                <a:hlinkClick r:id="rId8"/>
              </a:rPr>
              <a:t>http://</a:t>
            </a:r>
            <a:r>
              <a:rPr lang="da-DK" sz="1800" dirty="0" smtClean="0">
                <a:latin typeface="AU Passata" panose="020B0503030502030804" pitchFamily="34" charset="0"/>
                <a:hlinkClick r:id="rId8"/>
              </a:rPr>
              <a:t>hax.odsbjerg.dk/SK_handson_notesbog.html</a:t>
            </a:r>
            <a:endParaRPr lang="da-DK" sz="1800" dirty="0" smtClean="0">
              <a:latin typeface="AU Passata" panose="020B05030305020308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3F3FF"/>
              </a:buClr>
              <a:buNone/>
            </a:pPr>
            <a:endParaRPr lang="da-DK" sz="1800" dirty="0">
              <a:latin typeface="AU Passata" panose="020B05030305020308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3F3FF"/>
              </a:buClr>
            </a:pPr>
            <a:endParaRPr lang="da-DK" sz="1600" dirty="0" smtClean="0">
              <a:latin typeface="AU Passata" panose="020B05030305020308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3F3FF"/>
              </a:buClr>
            </a:pPr>
            <a:endParaRPr lang="da-DK" sz="1600" dirty="0">
              <a:latin typeface="AU Passata" panose="020B0503030502030804" pitchFamily="34" charset="0"/>
            </a:endParaRPr>
          </a:p>
        </p:txBody>
      </p:sp>
      <p:cxnSp>
        <p:nvCxnSpPr>
          <p:cNvPr id="4" name="Lige forbindelse 3"/>
          <p:cNvCxnSpPr/>
          <p:nvPr/>
        </p:nvCxnSpPr>
        <p:spPr>
          <a:xfrm flipV="1">
            <a:off x="0" y="1393051"/>
            <a:ext cx="12149847" cy="14592"/>
          </a:xfrm>
          <a:prstGeom prst="line">
            <a:avLst/>
          </a:prstGeom>
          <a:ln w="25400">
            <a:solidFill>
              <a:srgbClr val="33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93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00735"/>
            <a:ext cx="10515600" cy="877266"/>
          </a:xfrm>
        </p:spPr>
        <p:txBody>
          <a:bodyPr>
            <a:normAutofit fontScale="90000"/>
          </a:bodyPr>
          <a:lstStyle/>
          <a:p>
            <a:r>
              <a:rPr lang="da-DK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Velkommen til Strik &amp; Kod – nybegynderworkshop i tekst </a:t>
            </a:r>
            <a:r>
              <a:rPr lang="da-DK" b="1" dirty="0" err="1" smtClean="0">
                <a:solidFill>
                  <a:srgbClr val="FFA5C2"/>
                </a:solidFill>
                <a:latin typeface="AU Passata" panose="020B0503030502030804" pitchFamily="34" charset="0"/>
              </a:rPr>
              <a:t>mining</a:t>
            </a:r>
            <a:r>
              <a:rPr lang="da-DK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 </a:t>
            </a:r>
            <a:endParaRPr lang="da-DK" sz="4000" b="1" dirty="0">
              <a:solidFill>
                <a:srgbClr val="FFA5C2"/>
              </a:solidFill>
              <a:latin typeface="AU Passata" panose="020B05030305020308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1747" y="1825624"/>
            <a:ext cx="10828506" cy="4351338"/>
          </a:xfrm>
        </p:spPr>
        <p:txBody>
          <a:bodyPr/>
          <a:lstStyle/>
          <a:p>
            <a:pPr>
              <a:lnSpc>
                <a:spcPct val="250000"/>
              </a:lnSpc>
              <a:buClr>
                <a:srgbClr val="33F3FF"/>
              </a:buClr>
            </a:pPr>
            <a:r>
              <a:rPr lang="da-DK" sz="2400" dirty="0" smtClean="0">
                <a:latin typeface="AU Passata" panose="020B0503030502030804" pitchFamily="34" charset="0"/>
              </a:rPr>
              <a:t>Præsentation af dagens undervisere – hvem er vi? </a:t>
            </a:r>
          </a:p>
          <a:p>
            <a:pPr lvl="1">
              <a:lnSpc>
                <a:spcPct val="150000"/>
              </a:lnSpc>
              <a:buClr>
                <a:srgbClr val="33F3FF"/>
              </a:buClr>
            </a:pPr>
            <a:r>
              <a:rPr lang="da-DK" sz="2000" dirty="0" smtClean="0">
                <a:latin typeface="AU Passata" panose="020B0503030502030804" pitchFamily="34" charset="0"/>
              </a:rPr>
              <a:t>Karoline Liv Vildlyng</a:t>
            </a:r>
            <a:endParaRPr lang="da-DK" sz="2000" dirty="0">
              <a:latin typeface="AU Passata" panose="020B0503030502030804" pitchFamily="34" charset="0"/>
            </a:endParaRPr>
          </a:p>
          <a:p>
            <a:pPr lvl="1">
              <a:lnSpc>
                <a:spcPct val="150000"/>
              </a:lnSpc>
              <a:buClr>
                <a:srgbClr val="33F3FF"/>
              </a:buClr>
            </a:pPr>
            <a:r>
              <a:rPr lang="da-DK" sz="2000" dirty="0" smtClean="0">
                <a:latin typeface="AU Passata" panose="020B0503030502030804" pitchFamily="34" charset="0"/>
              </a:rPr>
              <a:t>Max Odsbjerg Pedersen</a:t>
            </a:r>
          </a:p>
          <a:p>
            <a:pPr>
              <a:lnSpc>
                <a:spcPct val="250000"/>
              </a:lnSpc>
              <a:buClr>
                <a:srgbClr val="33F3FF"/>
              </a:buClr>
            </a:pPr>
            <a:r>
              <a:rPr lang="da-DK" sz="2400" dirty="0" smtClean="0">
                <a:latin typeface="AU Passata" panose="020B0503030502030804" pitchFamily="34" charset="0"/>
              </a:rPr>
              <a:t>Præsentation af baggrunden for workshoppen  </a:t>
            </a:r>
          </a:p>
          <a:p>
            <a:pPr lvl="1">
              <a:lnSpc>
                <a:spcPct val="150000"/>
              </a:lnSpc>
              <a:buClr>
                <a:srgbClr val="33F3FF"/>
              </a:buClr>
            </a:pPr>
            <a:r>
              <a:rPr lang="da-DK" sz="2000" dirty="0" smtClean="0">
                <a:latin typeface="AU Passata" panose="020B0503030502030804" pitchFamily="34" charset="0"/>
              </a:rPr>
              <a:t>Digitale metoder er for alle – især den strikkende humaniora-studerende </a:t>
            </a:r>
          </a:p>
          <a:p>
            <a:pPr>
              <a:buClr>
                <a:srgbClr val="33F3FF"/>
              </a:buClr>
            </a:pPr>
            <a:endParaRPr lang="da-DK" dirty="0"/>
          </a:p>
        </p:txBody>
      </p:sp>
      <p:cxnSp>
        <p:nvCxnSpPr>
          <p:cNvPr id="4" name="Lige forbindelse 3"/>
          <p:cNvCxnSpPr/>
          <p:nvPr/>
        </p:nvCxnSpPr>
        <p:spPr>
          <a:xfrm flipV="1">
            <a:off x="0" y="1391055"/>
            <a:ext cx="12192000" cy="16588"/>
          </a:xfrm>
          <a:prstGeom prst="line">
            <a:avLst/>
          </a:prstGeom>
          <a:ln w="25400">
            <a:solidFill>
              <a:srgbClr val="33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1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49217"/>
            <a:ext cx="10515600" cy="1325563"/>
          </a:xfrm>
        </p:spPr>
        <p:txBody>
          <a:bodyPr>
            <a:normAutofit/>
          </a:bodyPr>
          <a:lstStyle/>
          <a:p>
            <a:r>
              <a:rPr lang="da-DK" sz="40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Tusind tak for i dag!</a:t>
            </a:r>
            <a:endParaRPr lang="da-DK" sz="4000" b="1" dirty="0">
              <a:solidFill>
                <a:srgbClr val="FFA5C2"/>
              </a:solidFill>
              <a:latin typeface="AU Passata" panose="020B05030305020308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Tak for at I kom til workshoppen – sig til hvis I har spørgsmål eller lign. </a:t>
            </a:r>
            <a:endParaRPr lang="da-DK" b="1" dirty="0">
              <a:solidFill>
                <a:srgbClr val="15B097"/>
              </a:solidFill>
              <a:latin typeface="AU Passata" panose="020B0503030502030804" pitchFamily="34" charset="0"/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104"/>
            <a:ext cx="12174767" cy="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7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8899"/>
            <a:ext cx="10515600" cy="1325563"/>
          </a:xfrm>
        </p:spPr>
        <p:txBody>
          <a:bodyPr>
            <a:normAutofit/>
          </a:bodyPr>
          <a:lstStyle/>
          <a:p>
            <a:r>
              <a:rPr lang="da-DK" sz="4000" b="1" dirty="0" err="1" smtClean="0">
                <a:solidFill>
                  <a:srgbClr val="FFA5C2"/>
                </a:solidFill>
                <a:latin typeface="AU Passata" panose="020B0503030502030804" pitchFamily="34" charset="0"/>
              </a:rPr>
              <a:t>Psst</a:t>
            </a:r>
            <a:r>
              <a:rPr lang="da-DK" sz="40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… Vil du hjælpe os med noget? </a:t>
            </a:r>
            <a:br>
              <a:rPr lang="da-DK" sz="40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</a:br>
            <a:r>
              <a:rPr lang="da-DK" sz="40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Evaluer dagens workshop </a:t>
            </a:r>
            <a:endParaRPr lang="da-DK" sz="4000" b="1" dirty="0">
              <a:solidFill>
                <a:srgbClr val="FFA5C2"/>
              </a:solidFill>
              <a:latin typeface="AU Passata" panose="020B05030305020308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a-DK" sz="2000" dirty="0" smtClean="0">
                <a:latin typeface="AU Passata" panose="020B0503030502030804" pitchFamily="34" charset="0"/>
              </a:rPr>
              <a:t>Vi vil rigtig gerne høre din mening om dagens workshop – evaluer os ved at følge nedenstående link.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sz="2000" dirty="0" smtClean="0">
                <a:latin typeface="AU Passata" panose="020B0503030502030804" pitchFamily="34" charset="0"/>
              </a:rPr>
              <a:t>Evalueringen er anonym og tager fem minutter. </a:t>
            </a:r>
          </a:p>
          <a:p>
            <a:pPr marL="0" indent="0">
              <a:buNone/>
            </a:pPr>
            <a:endParaRPr lang="da-DK" sz="2400" dirty="0" smtClean="0">
              <a:latin typeface="AU Passata" panose="020B0503030502030804" pitchFamily="34" charset="0"/>
            </a:endParaRPr>
          </a:p>
          <a:p>
            <a:pPr marL="0" indent="0" algn="ctr">
              <a:buNone/>
            </a:pPr>
            <a:r>
              <a:rPr lang="da-DK" b="1" dirty="0">
                <a:solidFill>
                  <a:srgbClr val="15B097"/>
                </a:solidFill>
                <a:latin typeface="AU Passata" panose="020B0503030502030804" pitchFamily="34" charset="0"/>
                <a:hlinkClick r:id="rId2"/>
              </a:rPr>
              <a:t>https://</a:t>
            </a:r>
            <a:r>
              <a:rPr lang="da-DK" b="1" dirty="0" smtClean="0">
                <a:solidFill>
                  <a:srgbClr val="15B097"/>
                </a:solidFill>
                <a:latin typeface="AU Passata" panose="020B0503030502030804" pitchFamily="34" charset="0"/>
                <a:hlinkClick r:id="rId2"/>
              </a:rPr>
              <a:t>www.survey-xact.dk/LinkCollector?key=ECMA55GAU51N</a:t>
            </a:r>
            <a:endParaRPr lang="da-DK" b="1" dirty="0" smtClean="0">
              <a:solidFill>
                <a:srgbClr val="15B097"/>
              </a:solidFill>
              <a:latin typeface="AU Passata" panose="020B0503030502030804" pitchFamily="34" charset="0"/>
            </a:endParaRPr>
          </a:p>
          <a:p>
            <a:pPr marL="0" indent="0" algn="ctr">
              <a:buNone/>
            </a:pPr>
            <a:endParaRPr lang="da-DK" b="1" dirty="0">
              <a:solidFill>
                <a:srgbClr val="15B097"/>
              </a:solidFill>
              <a:latin typeface="AU Passata" panose="020B0503030502030804" pitchFamily="34" charset="0"/>
            </a:endParaRPr>
          </a:p>
        </p:txBody>
      </p:sp>
      <p:cxnSp>
        <p:nvCxnSpPr>
          <p:cNvPr id="4" name="Lige forbindelse 3"/>
          <p:cNvCxnSpPr/>
          <p:nvPr/>
        </p:nvCxnSpPr>
        <p:spPr>
          <a:xfrm flipV="1">
            <a:off x="0" y="1419870"/>
            <a:ext cx="12149847" cy="14592"/>
          </a:xfrm>
          <a:prstGeom prst="line">
            <a:avLst/>
          </a:prstGeom>
          <a:ln w="25400">
            <a:solidFill>
              <a:srgbClr val="33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24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93687"/>
            <a:ext cx="10515600" cy="1325563"/>
          </a:xfrm>
        </p:spPr>
        <p:txBody>
          <a:bodyPr>
            <a:normAutofit/>
          </a:bodyPr>
          <a:lstStyle/>
          <a:p>
            <a:r>
              <a:rPr lang="da-DK" sz="4000" b="1" dirty="0">
                <a:solidFill>
                  <a:srgbClr val="FFA5C2"/>
                </a:solidFill>
                <a:latin typeface="AU Passata" panose="020B0503030502030804" pitchFamily="34" charset="0"/>
              </a:rPr>
              <a:t>D</a:t>
            </a:r>
            <a:r>
              <a:rPr lang="da-DK" sz="40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agens program </a:t>
            </a:r>
            <a:endParaRPr lang="da-DK" sz="40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9434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a-DK" sz="1600" b="1" dirty="0">
                <a:solidFill>
                  <a:srgbClr val="15B097"/>
                </a:solidFill>
                <a:latin typeface="AU Passata" panose="020B0503030502030804" pitchFamily="34" charset="0"/>
              </a:rPr>
              <a:t>Første blok: Oplæg og </a:t>
            </a:r>
            <a:r>
              <a:rPr lang="da-DK" sz="1600" b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kontekst</a:t>
            </a:r>
            <a:endParaRPr lang="da-DK" sz="1600" dirty="0">
              <a:solidFill>
                <a:srgbClr val="15B097"/>
              </a:solidFill>
              <a:latin typeface="AU Passata" panose="020B05030305020308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33F3FF"/>
              </a:buClr>
            </a:pPr>
            <a:r>
              <a:rPr lang="da-DK" sz="1600" dirty="0" smtClean="0">
                <a:latin typeface="AU Passata" panose="020B0503030502030804" pitchFamily="34" charset="0"/>
              </a:rPr>
              <a:t>Øvelse #1: Lav din egen </a:t>
            </a:r>
            <a:r>
              <a:rPr lang="da-DK" sz="1600" i="1" dirty="0" err="1" smtClean="0">
                <a:latin typeface="AU Passata" panose="020B0503030502030804" pitchFamily="34" charset="0"/>
              </a:rPr>
              <a:t>coding</a:t>
            </a:r>
            <a:r>
              <a:rPr lang="da-DK" sz="1600" i="1" dirty="0" smtClean="0">
                <a:latin typeface="AU Passata" panose="020B0503030502030804" pitchFamily="34" charset="0"/>
              </a:rPr>
              <a:t> </a:t>
            </a:r>
            <a:r>
              <a:rPr lang="da-DK" sz="1600" i="1" dirty="0" err="1" smtClean="0">
                <a:latin typeface="AU Passata" panose="020B0503030502030804" pitchFamily="34" charset="0"/>
              </a:rPr>
              <a:t>block</a:t>
            </a:r>
            <a:r>
              <a:rPr lang="da-DK" sz="1600" i="1" dirty="0" smtClean="0">
                <a:latin typeface="AU Passata" panose="020B05030305020308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33F3FF"/>
              </a:buClr>
            </a:pPr>
            <a:r>
              <a:rPr lang="da-DK" sz="1600" dirty="0" smtClean="0">
                <a:latin typeface="AU Passata" panose="020B0503030502030804" pitchFamily="34" charset="0"/>
              </a:rPr>
              <a:t>Oplæg af Karoline - Strikning </a:t>
            </a:r>
            <a:r>
              <a:rPr lang="da-DK" sz="1600" dirty="0">
                <a:latin typeface="AU Passata" panose="020B0503030502030804" pitchFamily="34" charset="0"/>
              </a:rPr>
              <a:t>og </a:t>
            </a:r>
            <a:r>
              <a:rPr lang="da-DK" sz="1600" dirty="0" smtClean="0">
                <a:latin typeface="AU Passata" panose="020B0503030502030804" pitchFamily="34" charset="0"/>
              </a:rPr>
              <a:t>kodning, paralleller og sammenhænge</a:t>
            </a:r>
            <a:endParaRPr lang="da-DK" sz="1600" dirty="0">
              <a:latin typeface="AU Passata" panose="020B05030305020308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33F3FF"/>
              </a:buClr>
            </a:pPr>
            <a:r>
              <a:rPr lang="da-DK" sz="1600" dirty="0" smtClean="0">
                <a:latin typeface="AU Passata" panose="020B0503030502030804" pitchFamily="34" charset="0"/>
              </a:rPr>
              <a:t>Øvelse #2: hvorfor tilmeldte du dig til dagens workshop og hvad strikker du på lige nu?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33F3FF"/>
              </a:buClr>
            </a:pPr>
            <a:r>
              <a:rPr lang="da-DK" sz="1600" dirty="0" smtClean="0">
                <a:latin typeface="AU Passata" panose="020B0503030502030804" pitchFamily="34" charset="0"/>
              </a:rPr>
              <a:t>Oplæg af Karoline -9 gode </a:t>
            </a:r>
            <a:r>
              <a:rPr lang="da-DK" sz="1600" dirty="0">
                <a:latin typeface="AU Passata" panose="020B0503030502030804" pitchFamily="34" charset="0"/>
              </a:rPr>
              <a:t>t</a:t>
            </a:r>
            <a:r>
              <a:rPr lang="da-DK" sz="1600" dirty="0" smtClean="0">
                <a:latin typeface="AU Passata" panose="020B0503030502030804" pitchFamily="34" charset="0"/>
              </a:rPr>
              <a:t>ermer </a:t>
            </a:r>
            <a:r>
              <a:rPr lang="da-DK" sz="1600" dirty="0">
                <a:latin typeface="AU Passata" panose="020B0503030502030804" pitchFamily="34" charset="0"/>
              </a:rPr>
              <a:t>til </a:t>
            </a:r>
            <a:r>
              <a:rPr lang="da-DK" sz="1600" dirty="0" smtClean="0">
                <a:latin typeface="AU Passata" panose="020B0503030502030804" pitchFamily="34" charset="0"/>
              </a:rPr>
              <a:t>den kodende strikkers værktøjskasse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33F3FF"/>
              </a:buClr>
              <a:buNone/>
            </a:pPr>
            <a:endParaRPr lang="da-DK" sz="1600" dirty="0">
              <a:latin typeface="AU Passata" panose="020B05030305020308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33F3FF"/>
              </a:buClr>
              <a:buNone/>
            </a:pPr>
            <a:r>
              <a:rPr lang="da-DK" sz="1600" i="1" dirty="0" smtClean="0">
                <a:latin typeface="AU Passata" panose="020B0503030502030804" pitchFamily="34" charset="0"/>
              </a:rPr>
              <a:t>Pause -10 minutter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33F3FF"/>
              </a:buClr>
              <a:buNone/>
            </a:pPr>
            <a:endParaRPr lang="da-DK" sz="1600" i="1" dirty="0" smtClean="0">
              <a:latin typeface="AU Passata" panose="020B05030305020308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F3FF"/>
              </a:buClr>
              <a:buNone/>
            </a:pPr>
            <a:r>
              <a:rPr lang="da-DK" sz="1600" b="1" dirty="0">
                <a:solidFill>
                  <a:srgbClr val="15B097"/>
                </a:solidFill>
                <a:latin typeface="AU Passata" panose="020B0503030502030804" pitchFamily="34" charset="0"/>
              </a:rPr>
              <a:t>Anden blok: </a:t>
            </a:r>
            <a:r>
              <a:rPr lang="da-DK" sz="1600" b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Fra </a:t>
            </a:r>
            <a:r>
              <a:rPr lang="da-DK" sz="1600" b="1" i="1" dirty="0">
                <a:solidFill>
                  <a:srgbClr val="15B097"/>
                </a:solidFill>
                <a:latin typeface="AU Passata" panose="020B0503030502030804" pitchFamily="34" charset="0"/>
              </a:rPr>
              <a:t>R for novicer </a:t>
            </a:r>
            <a:r>
              <a:rPr lang="da-DK" sz="1600" b="1" dirty="0">
                <a:solidFill>
                  <a:srgbClr val="15B097"/>
                </a:solidFill>
                <a:latin typeface="AU Passata" panose="020B0503030502030804" pitchFamily="34" charset="0"/>
              </a:rPr>
              <a:t>til </a:t>
            </a:r>
            <a:r>
              <a:rPr lang="da-DK" sz="1600" b="1" i="1" dirty="0">
                <a:solidFill>
                  <a:srgbClr val="15B097"/>
                </a:solidFill>
                <a:latin typeface="AU Passata" panose="020B0503030502030804" pitchFamily="34" charset="0"/>
              </a:rPr>
              <a:t>the power of </a:t>
            </a:r>
            <a:r>
              <a:rPr lang="da-DK" sz="1600" b="1" i="1" dirty="0" err="1">
                <a:solidFill>
                  <a:srgbClr val="15B097"/>
                </a:solidFill>
                <a:latin typeface="AU Passata" panose="020B0503030502030804" pitchFamily="34" charset="0"/>
              </a:rPr>
              <a:t>text</a:t>
            </a:r>
            <a:r>
              <a:rPr lang="da-DK" sz="1600" b="1" i="1" dirty="0">
                <a:solidFill>
                  <a:srgbClr val="242424"/>
                </a:solidFill>
                <a:latin typeface="AU Passata" panose="020B0503030502030804" pitchFamily="34" charset="0"/>
              </a:rPr>
              <a:t> </a:t>
            </a:r>
            <a:r>
              <a:rPr lang="da-DK" sz="1600" b="1" i="1" dirty="0" err="1">
                <a:solidFill>
                  <a:srgbClr val="15B097"/>
                </a:solidFill>
                <a:latin typeface="AU Passata" panose="020B0503030502030804" pitchFamily="34" charset="0"/>
              </a:rPr>
              <a:t>mining</a:t>
            </a:r>
            <a:r>
              <a:rPr lang="da-DK" sz="1600" b="1" dirty="0">
                <a:solidFill>
                  <a:srgbClr val="242424"/>
                </a:solidFill>
                <a:latin typeface="AU Passata" panose="020B0503030502030804" pitchFamily="34" charset="0"/>
              </a:rPr>
              <a:t>  </a:t>
            </a:r>
            <a:endParaRPr lang="da-DK" sz="1600" b="1" dirty="0" smtClean="0">
              <a:solidFill>
                <a:srgbClr val="242424"/>
              </a:solidFill>
              <a:latin typeface="AU Passata" panose="020B05030305020308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33F3FF"/>
              </a:buClr>
            </a:pPr>
            <a:r>
              <a:rPr lang="da-DK" sz="1600" dirty="0" err="1" smtClean="0">
                <a:solidFill>
                  <a:srgbClr val="242424"/>
                </a:solidFill>
                <a:latin typeface="AU Passata" panose="020B0503030502030804" pitchFamily="34" charset="0"/>
              </a:rPr>
              <a:t>Hands</a:t>
            </a:r>
            <a:r>
              <a:rPr lang="da-DK" sz="1600" dirty="0" smtClean="0">
                <a:solidFill>
                  <a:srgbClr val="242424"/>
                </a:solidFill>
                <a:latin typeface="AU Passata" panose="020B0503030502030804" pitchFamily="34" charset="0"/>
              </a:rPr>
              <a:t> </a:t>
            </a:r>
            <a:r>
              <a:rPr lang="da-DK" sz="1600" dirty="0">
                <a:solidFill>
                  <a:srgbClr val="242424"/>
                </a:solidFill>
                <a:latin typeface="AU Passata" panose="020B0503030502030804" pitchFamily="34" charset="0"/>
              </a:rPr>
              <a:t>on </a:t>
            </a:r>
            <a:r>
              <a:rPr lang="da-DK" sz="1600" dirty="0" err="1" smtClean="0">
                <a:solidFill>
                  <a:srgbClr val="242424"/>
                </a:solidFill>
                <a:latin typeface="AU Passata" panose="020B0503030502030804" pitchFamily="34" charset="0"/>
              </a:rPr>
              <a:t>code-along</a:t>
            </a:r>
            <a:r>
              <a:rPr lang="da-DK" sz="1600" dirty="0" smtClean="0">
                <a:solidFill>
                  <a:srgbClr val="242424"/>
                </a:solidFill>
                <a:latin typeface="AU Passata" panose="020B0503030502030804" pitchFamily="34" charset="0"/>
              </a:rPr>
              <a:t> eller ‘strik din egen digitale </a:t>
            </a:r>
            <a:r>
              <a:rPr lang="da-DK" sz="1600" dirty="0" smtClean="0">
                <a:solidFill>
                  <a:srgbClr val="242424"/>
                </a:solidFill>
                <a:latin typeface="AU Passata" panose="020B0503030502030804" pitchFamily="34" charset="0"/>
              </a:rPr>
              <a:t>databehandling’ </a:t>
            </a:r>
            <a:r>
              <a:rPr lang="da-DK" sz="1600" dirty="0" smtClean="0">
                <a:solidFill>
                  <a:srgbClr val="242424"/>
                </a:solidFill>
                <a:latin typeface="AU Passata" panose="020B0503030502030804" pitchFamily="34" charset="0"/>
              </a:rPr>
              <a:t>med Max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33F3FF"/>
              </a:buClr>
            </a:pPr>
            <a:r>
              <a:rPr lang="da-DK" sz="1600" dirty="0" smtClean="0">
                <a:solidFill>
                  <a:srgbClr val="242424"/>
                </a:solidFill>
                <a:latin typeface="AU Passata" panose="020B0503030502030804" pitchFamily="34" charset="0"/>
              </a:rPr>
              <a:t> Hvilke </a:t>
            </a:r>
            <a:r>
              <a:rPr lang="da-DK" sz="1600" dirty="0">
                <a:solidFill>
                  <a:srgbClr val="242424"/>
                </a:solidFill>
                <a:latin typeface="AU Passata" panose="020B0503030502030804" pitchFamily="34" charset="0"/>
              </a:rPr>
              <a:t>ord optræder hyppigst </a:t>
            </a:r>
            <a:r>
              <a:rPr lang="da-DK" sz="1600" dirty="0" smtClean="0">
                <a:solidFill>
                  <a:srgbClr val="242424"/>
                </a:solidFill>
                <a:latin typeface="AU Passata" panose="020B0503030502030804" pitchFamily="34" charset="0"/>
              </a:rPr>
              <a:t>i arkiverede </a:t>
            </a:r>
            <a:r>
              <a:rPr lang="da-DK" sz="1600" dirty="0">
                <a:solidFill>
                  <a:srgbClr val="242424"/>
                </a:solidFill>
                <a:latin typeface="AU Passata" panose="020B0503030502030804" pitchFamily="34" charset="0"/>
              </a:rPr>
              <a:t>artikler om strikning</a:t>
            </a:r>
            <a:r>
              <a:rPr lang="da-DK" sz="1600" dirty="0" smtClean="0">
                <a:solidFill>
                  <a:srgbClr val="242424"/>
                </a:solidFill>
                <a:latin typeface="AU Passata" panose="020B0503030502030804" pitchFamily="34" charset="0"/>
              </a:rPr>
              <a:t>?</a:t>
            </a:r>
            <a:r>
              <a:rPr lang="da-DK" sz="1600" dirty="0">
                <a:solidFill>
                  <a:srgbClr val="242424"/>
                </a:solidFill>
                <a:latin typeface="AU Passata" panose="020B0503030502030804" pitchFamily="34" charset="0"/>
              </a:rPr>
              <a:t/>
            </a:r>
            <a:br>
              <a:rPr lang="da-DK" sz="1600" dirty="0">
                <a:solidFill>
                  <a:srgbClr val="242424"/>
                </a:solidFill>
                <a:latin typeface="AU Passata" panose="020B0503030502030804" pitchFamily="34" charset="0"/>
              </a:rPr>
            </a:br>
            <a:endParaRPr lang="da-DK" sz="1600" dirty="0">
              <a:solidFill>
                <a:srgbClr val="242424"/>
              </a:solidFill>
              <a:latin typeface="AU Passata" panose="020B05030305020308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33F3FF"/>
              </a:buClr>
            </a:pPr>
            <a:r>
              <a:rPr lang="da-DK" sz="1600" i="1" dirty="0">
                <a:solidFill>
                  <a:srgbClr val="000000"/>
                </a:solidFill>
                <a:latin typeface="AU Passata" panose="020B0503030502030804" pitchFamily="34" charset="0"/>
              </a:rPr>
              <a:t>Pause med kaffe og </a:t>
            </a:r>
            <a:r>
              <a:rPr lang="da-DK" sz="1600" i="1" dirty="0" smtClean="0">
                <a:solidFill>
                  <a:srgbClr val="000000"/>
                </a:solidFill>
                <a:latin typeface="AU Passata" panose="020B0503030502030804" pitchFamily="34" charset="0"/>
              </a:rPr>
              <a:t>kage – 15 minutter</a:t>
            </a:r>
            <a:r>
              <a:rPr lang="da-DK" sz="1600" i="1" dirty="0">
                <a:solidFill>
                  <a:srgbClr val="242424"/>
                </a:solidFill>
                <a:latin typeface="AU Passata" panose="020B0503030502030804" pitchFamily="34" charset="0"/>
              </a:rPr>
              <a:t/>
            </a:r>
            <a:br>
              <a:rPr lang="da-DK" sz="1600" i="1" dirty="0">
                <a:solidFill>
                  <a:srgbClr val="242424"/>
                </a:solidFill>
                <a:latin typeface="AU Passata" panose="020B0503030502030804" pitchFamily="34" charset="0"/>
              </a:rPr>
            </a:br>
            <a:endParaRPr lang="da-DK" sz="1600" i="1" dirty="0">
              <a:solidFill>
                <a:srgbClr val="242424"/>
              </a:solidFill>
              <a:latin typeface="AU Passata" panose="020B05030305020308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F3FF"/>
              </a:buClr>
              <a:buNone/>
            </a:pPr>
            <a:r>
              <a:rPr lang="da-DK" sz="1600" b="1" dirty="0">
                <a:solidFill>
                  <a:srgbClr val="15B097"/>
                </a:solidFill>
                <a:latin typeface="AU Passata" panose="020B0503030502030804" pitchFamily="34" charset="0"/>
              </a:rPr>
              <a:t>Tredje blok: Demonstration af muligheder inden for </a:t>
            </a:r>
            <a:r>
              <a:rPr lang="da-DK" sz="1600" b="1" dirty="0" err="1">
                <a:solidFill>
                  <a:srgbClr val="15B097"/>
                </a:solidFill>
                <a:latin typeface="AU Passata" panose="020B0503030502030804" pitchFamily="34" charset="0"/>
              </a:rPr>
              <a:t>text</a:t>
            </a:r>
            <a:r>
              <a:rPr lang="da-DK" sz="1600" b="1" dirty="0">
                <a:solidFill>
                  <a:srgbClr val="15B097"/>
                </a:solidFill>
                <a:latin typeface="AU Passata" panose="020B0503030502030804" pitchFamily="34" charset="0"/>
              </a:rPr>
              <a:t> </a:t>
            </a:r>
            <a:r>
              <a:rPr lang="da-DK" sz="1600" b="1" dirty="0" err="1">
                <a:solidFill>
                  <a:srgbClr val="15B097"/>
                </a:solidFill>
                <a:latin typeface="AU Passata" panose="020B0503030502030804" pitchFamily="34" charset="0"/>
              </a:rPr>
              <a:t>mining</a:t>
            </a:r>
            <a:r>
              <a:rPr lang="da-DK" sz="1600" b="1" dirty="0">
                <a:solidFill>
                  <a:srgbClr val="15B097"/>
                </a:solidFill>
                <a:latin typeface="AU Passata" panose="020B0503030502030804" pitchFamily="34" charset="0"/>
              </a:rPr>
              <a:t> </a:t>
            </a:r>
            <a:endParaRPr lang="da-DK" sz="1600" b="1" dirty="0" smtClean="0">
              <a:solidFill>
                <a:srgbClr val="15B097"/>
              </a:solidFill>
              <a:latin typeface="AU Passata" panose="020B05030305020308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33F3FF"/>
              </a:buClr>
            </a:pPr>
            <a:r>
              <a:rPr lang="da-DK" sz="1600" dirty="0" smtClean="0">
                <a:solidFill>
                  <a:srgbClr val="242424"/>
                </a:solidFill>
                <a:latin typeface="AU Passata" panose="020B0503030502030804" pitchFamily="34" charset="0"/>
              </a:rPr>
              <a:t>Fra </a:t>
            </a:r>
            <a:r>
              <a:rPr lang="da-DK" sz="1600" i="1" dirty="0" smtClean="0">
                <a:solidFill>
                  <a:srgbClr val="242424"/>
                </a:solidFill>
                <a:latin typeface="AU Passata" panose="020B0503030502030804" pitchFamily="34" charset="0"/>
              </a:rPr>
              <a:t>novice</a:t>
            </a:r>
            <a:r>
              <a:rPr lang="da-DK" sz="1600" dirty="0" smtClean="0">
                <a:solidFill>
                  <a:srgbClr val="242424"/>
                </a:solidFill>
                <a:latin typeface="AU Passata" panose="020B0503030502030804" pitchFamily="34" charset="0"/>
              </a:rPr>
              <a:t> til </a:t>
            </a:r>
            <a:r>
              <a:rPr lang="da-DK" sz="1600" i="1" dirty="0" smtClean="0">
                <a:solidFill>
                  <a:srgbClr val="242424"/>
                </a:solidFill>
                <a:latin typeface="AU Passata" panose="020B0503030502030804" pitchFamily="34" charset="0"/>
              </a:rPr>
              <a:t>øvet</a:t>
            </a:r>
            <a:r>
              <a:rPr lang="da-DK" sz="1600" dirty="0" smtClean="0">
                <a:solidFill>
                  <a:srgbClr val="242424"/>
                </a:solidFill>
                <a:latin typeface="AU Passata" panose="020B0503030502030804" pitchFamily="34" charset="0"/>
              </a:rPr>
              <a:t> - hvor </a:t>
            </a:r>
            <a:r>
              <a:rPr lang="da-DK" sz="1600" dirty="0">
                <a:solidFill>
                  <a:srgbClr val="242424"/>
                </a:solidFill>
                <a:latin typeface="AU Passata" panose="020B0503030502030804" pitchFamily="34" charset="0"/>
              </a:rPr>
              <a:t>langt </a:t>
            </a:r>
            <a:r>
              <a:rPr lang="da-DK" sz="1600" dirty="0" smtClean="0">
                <a:solidFill>
                  <a:srgbClr val="242424"/>
                </a:solidFill>
                <a:latin typeface="AU Passata" panose="020B0503030502030804" pitchFamily="34" charset="0"/>
              </a:rPr>
              <a:t>kan I komme med tekst </a:t>
            </a:r>
            <a:r>
              <a:rPr lang="da-DK" sz="1600" dirty="0" err="1" smtClean="0">
                <a:solidFill>
                  <a:srgbClr val="242424"/>
                </a:solidFill>
                <a:latin typeface="AU Passata" panose="020B0503030502030804" pitchFamily="34" charset="0"/>
              </a:rPr>
              <a:t>mining</a:t>
            </a:r>
            <a:r>
              <a:rPr lang="da-DK" sz="1600" dirty="0" smtClean="0">
                <a:solidFill>
                  <a:srgbClr val="242424"/>
                </a:solidFill>
                <a:latin typeface="AU Passata" panose="020B0503030502030804" pitchFamily="34" charset="0"/>
              </a:rPr>
              <a:t>?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33F3FF"/>
              </a:buClr>
            </a:pPr>
            <a:r>
              <a:rPr lang="da-DK" sz="1600" dirty="0" smtClean="0">
                <a:solidFill>
                  <a:srgbClr val="242424"/>
                </a:solidFill>
                <a:latin typeface="AU Passata" panose="020B0503030502030804" pitchFamily="34" charset="0"/>
              </a:rPr>
              <a:t>Dit videre arbejde med kodning som strikker – overblik over ressourcer og </a:t>
            </a:r>
            <a:r>
              <a:rPr lang="da-DK" sz="1600" dirty="0" err="1" smtClean="0">
                <a:solidFill>
                  <a:srgbClr val="242424"/>
                </a:solidFill>
                <a:latin typeface="AU Passata" panose="020B0503030502030804" pitchFamily="34" charset="0"/>
              </a:rPr>
              <a:t>AULs</a:t>
            </a:r>
            <a:r>
              <a:rPr lang="da-DK" sz="1600" dirty="0" smtClean="0">
                <a:solidFill>
                  <a:srgbClr val="242424"/>
                </a:solidFill>
                <a:latin typeface="AU Passata" panose="020B0503030502030804" pitchFamily="34" charset="0"/>
              </a:rPr>
              <a:t> andre kurser </a:t>
            </a:r>
            <a:endParaRPr lang="da-DK" sz="1600" dirty="0">
              <a:solidFill>
                <a:srgbClr val="242424"/>
              </a:solidFill>
              <a:latin typeface="AU Passata" panose="020B05030305020308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33F3FF"/>
              </a:buClr>
            </a:pPr>
            <a:endParaRPr lang="da-DK" sz="1600" dirty="0">
              <a:latin typeface="AU Passata" panose="020B05030305020308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33F3FF"/>
              </a:buClr>
            </a:pPr>
            <a:endParaRPr lang="da-DK" sz="1600" dirty="0">
              <a:latin typeface="AU Passata" panose="020B0503030502030804" pitchFamily="34" charset="0"/>
            </a:endParaRPr>
          </a:p>
        </p:txBody>
      </p:sp>
      <p:cxnSp>
        <p:nvCxnSpPr>
          <p:cNvPr id="4" name="Lige forbindelse 3"/>
          <p:cNvCxnSpPr/>
          <p:nvPr/>
        </p:nvCxnSpPr>
        <p:spPr>
          <a:xfrm>
            <a:off x="-85725" y="1447395"/>
            <a:ext cx="12277725" cy="0"/>
          </a:xfrm>
          <a:prstGeom prst="line">
            <a:avLst/>
          </a:prstGeom>
          <a:ln w="25400">
            <a:solidFill>
              <a:srgbClr val="33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8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205" y="290273"/>
            <a:ext cx="10831748" cy="1600200"/>
          </a:xfrm>
        </p:spPr>
        <p:txBody>
          <a:bodyPr>
            <a:normAutofit fontScale="90000"/>
          </a:bodyPr>
          <a:lstStyle/>
          <a:p>
            <a:r>
              <a:rPr lang="da-DK" sz="40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Øvelse #1 </a:t>
            </a:r>
            <a:br>
              <a:rPr lang="da-DK" sz="40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</a:br>
            <a:r>
              <a:rPr lang="da-DK" sz="40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Lav din egen </a:t>
            </a:r>
            <a:r>
              <a:rPr lang="da-DK" sz="4000" b="1" dirty="0" err="1" smtClean="0">
                <a:solidFill>
                  <a:srgbClr val="FFA5C2"/>
                </a:solidFill>
                <a:latin typeface="AU Passata" panose="020B0503030502030804" pitchFamily="34" charset="0"/>
              </a:rPr>
              <a:t>coding</a:t>
            </a:r>
            <a:r>
              <a:rPr lang="da-DK" sz="40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 </a:t>
            </a:r>
            <a:r>
              <a:rPr lang="da-DK" sz="4000" b="1" dirty="0" err="1" smtClean="0">
                <a:solidFill>
                  <a:srgbClr val="FFA5C2"/>
                </a:solidFill>
                <a:latin typeface="AU Passata" panose="020B0503030502030804" pitchFamily="34" charset="0"/>
              </a:rPr>
              <a:t>block</a:t>
            </a:r>
            <a:r>
              <a:rPr lang="da-DK" sz="40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 </a:t>
            </a:r>
            <a:r>
              <a:rPr lang="da-DK" sz="4000" b="1" dirty="0" err="1" smtClean="0">
                <a:solidFill>
                  <a:srgbClr val="FFA5C2"/>
                </a:solidFill>
                <a:latin typeface="AU Passata" panose="020B0503030502030804" pitchFamily="34" charset="0"/>
              </a:rPr>
              <a:t>aka</a:t>
            </a:r>
            <a:r>
              <a:rPr lang="da-DK" sz="40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 </a:t>
            </a:r>
            <a:r>
              <a:rPr lang="da-DK" sz="4000" b="1" i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kod dig </a:t>
            </a:r>
            <a:r>
              <a:rPr lang="da-DK" sz="4400" b="1" i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selv</a:t>
            </a:r>
            <a:r>
              <a:rPr lang="da-DK" b="1" i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 </a:t>
            </a:r>
            <a:r>
              <a:rPr lang="da-DK" sz="4000" b="1" i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/>
            </a:r>
            <a:br>
              <a:rPr lang="da-DK" sz="4000" b="1" i="1" dirty="0" smtClean="0">
                <a:solidFill>
                  <a:srgbClr val="FFA5C2"/>
                </a:solidFill>
                <a:latin typeface="AU Passata" panose="020B0503030502030804" pitchFamily="34" charset="0"/>
              </a:rPr>
            </a:br>
            <a:endParaRPr lang="da-DK" sz="4000" b="1" i="1" dirty="0">
              <a:solidFill>
                <a:srgbClr val="FFA5C2"/>
              </a:solidFill>
              <a:latin typeface="AU Passata" panose="020B0503030502030804" pitchFamily="34" charset="0"/>
            </a:endParaRPr>
          </a:p>
        </p:txBody>
      </p:sp>
      <p:cxnSp>
        <p:nvCxnSpPr>
          <p:cNvPr id="4" name="Lige forbindelse 3"/>
          <p:cNvCxnSpPr/>
          <p:nvPr/>
        </p:nvCxnSpPr>
        <p:spPr>
          <a:xfrm flipV="1">
            <a:off x="0" y="1400783"/>
            <a:ext cx="12276306" cy="6860"/>
          </a:xfrm>
          <a:prstGeom prst="line">
            <a:avLst/>
          </a:prstGeom>
          <a:ln w="25400">
            <a:solidFill>
              <a:srgbClr val="33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led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60" y="1567027"/>
            <a:ext cx="5085134" cy="5085134"/>
          </a:xfrm>
          <a:prstGeom prst="rect">
            <a:avLst/>
          </a:prstGeom>
          <a:ln w="25400">
            <a:solidFill>
              <a:srgbClr val="33F3FF"/>
            </a:solidFill>
          </a:ln>
        </p:spPr>
      </p:pic>
      <p:sp>
        <p:nvSpPr>
          <p:cNvPr id="11" name="Tekstfelt 10"/>
          <p:cNvSpPr txBox="1"/>
          <p:nvPr/>
        </p:nvSpPr>
        <p:spPr>
          <a:xfrm>
            <a:off x="564205" y="1567027"/>
            <a:ext cx="56420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i="1" dirty="0" smtClean="0">
                <a:latin typeface="AU Passata" panose="020B0503030502030804" pitchFamily="34" charset="0"/>
              </a:rPr>
              <a:t>Strikkerens Kode </a:t>
            </a:r>
            <a:r>
              <a:rPr lang="da-DK" dirty="0" smtClean="0">
                <a:latin typeface="AU Passata" panose="020B0503030502030804" pitchFamily="34" charset="0"/>
              </a:rPr>
              <a:t>er en omformning af </a:t>
            </a:r>
            <a:r>
              <a:rPr lang="da-DK" i="1" dirty="0" smtClean="0">
                <a:latin typeface="AU Passata" panose="020B0503030502030804" pitchFamily="34" charset="0"/>
              </a:rPr>
              <a:t>Nørdens Kode </a:t>
            </a:r>
            <a:r>
              <a:rPr lang="da-DK" dirty="0" smtClean="0">
                <a:latin typeface="AU Passata" panose="020B0503030502030804" pitchFamily="34" charset="0"/>
              </a:rPr>
              <a:t>fra 1993, udarbejdet af Robert </a:t>
            </a:r>
            <a:r>
              <a:rPr lang="da-DK" dirty="0" err="1" smtClean="0">
                <a:latin typeface="AU Passata" panose="020B0503030502030804" pitchFamily="34" charset="0"/>
              </a:rPr>
              <a:t>Hayden</a:t>
            </a:r>
            <a:r>
              <a:rPr lang="da-DK" dirty="0" smtClean="0">
                <a:latin typeface="AU Passata" panose="020B05030305020308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da-DK" dirty="0">
              <a:latin typeface="AU Passata" panose="020B0503030502030804" pitchFamily="34" charset="0"/>
            </a:endParaRPr>
          </a:p>
          <a:p>
            <a:pPr>
              <a:lnSpc>
                <a:spcPct val="150000"/>
              </a:lnSpc>
            </a:pPr>
            <a:r>
              <a:rPr lang="da-DK" dirty="0" smtClean="0">
                <a:latin typeface="AU Passata" panose="020B0503030502030804" pitchFamily="34" charset="0"/>
              </a:rPr>
              <a:t>Formålet er at skabe en </a:t>
            </a:r>
            <a:r>
              <a:rPr lang="da-DK" i="1" dirty="0" err="1" smtClean="0">
                <a:latin typeface="AU Passata" panose="020B0503030502030804" pitchFamily="34" charset="0"/>
              </a:rPr>
              <a:t>code</a:t>
            </a:r>
            <a:r>
              <a:rPr lang="da-DK" i="1" dirty="0" smtClean="0">
                <a:latin typeface="AU Passata" panose="020B0503030502030804" pitchFamily="34" charset="0"/>
              </a:rPr>
              <a:t> </a:t>
            </a:r>
            <a:r>
              <a:rPr lang="da-DK" i="1" dirty="0" err="1" smtClean="0">
                <a:latin typeface="AU Passata" panose="020B0503030502030804" pitchFamily="34" charset="0"/>
              </a:rPr>
              <a:t>block</a:t>
            </a:r>
            <a:r>
              <a:rPr lang="da-DK" dirty="0" smtClean="0">
                <a:latin typeface="AU Passata" panose="020B0503030502030804" pitchFamily="34" charset="0"/>
              </a:rPr>
              <a:t> med personlige oplysninger, unikke for den individuelle strikker. </a:t>
            </a:r>
          </a:p>
          <a:p>
            <a:pPr>
              <a:lnSpc>
                <a:spcPct val="150000"/>
              </a:lnSpc>
            </a:pPr>
            <a:endParaRPr lang="da-DK" dirty="0">
              <a:latin typeface="AU Passata" panose="020B0503030502030804" pitchFamily="34" charset="0"/>
            </a:endParaRPr>
          </a:p>
          <a:p>
            <a:pPr>
              <a:lnSpc>
                <a:spcPct val="150000"/>
              </a:lnSpc>
            </a:pPr>
            <a:r>
              <a:rPr lang="da-DK" dirty="0" smtClean="0">
                <a:latin typeface="AU Passata" panose="020B0503030502030804" pitchFamily="34" charset="0"/>
              </a:rPr>
              <a:t>Kodeblokken du laver består af en række variabler, skrevet gennem symboler, tal og tekst (eller </a:t>
            </a:r>
            <a:r>
              <a:rPr lang="da-DK" i="1" dirty="0" err="1" smtClean="0">
                <a:latin typeface="AU Passata" panose="020B0503030502030804" pitchFamily="34" charset="0"/>
              </a:rPr>
              <a:t>strings</a:t>
            </a:r>
            <a:r>
              <a:rPr lang="da-DK" dirty="0" smtClean="0">
                <a:latin typeface="AU Passata" panose="020B0503030502030804" pitchFamily="34" charset="0"/>
              </a:rPr>
              <a:t>). </a:t>
            </a:r>
          </a:p>
          <a:p>
            <a:pPr>
              <a:lnSpc>
                <a:spcPct val="150000"/>
              </a:lnSpc>
            </a:pPr>
            <a:endParaRPr lang="da-DK" dirty="0" smtClean="0">
              <a:latin typeface="AU Passata" panose="020B0503030502030804" pitchFamily="34" charset="0"/>
            </a:endParaRPr>
          </a:p>
          <a:p>
            <a:pPr>
              <a:lnSpc>
                <a:spcPct val="150000"/>
              </a:lnSpc>
            </a:pPr>
            <a:r>
              <a:rPr lang="da-DK" dirty="0">
                <a:latin typeface="AU Passata" panose="020B0503030502030804" pitchFamily="34" charset="0"/>
              </a:rPr>
              <a:t>Ved at </a:t>
            </a:r>
            <a:r>
              <a:rPr lang="da-DK" dirty="0" smtClean="0">
                <a:latin typeface="AU Passata" panose="020B0503030502030804" pitchFamily="34" charset="0"/>
              </a:rPr>
              <a:t>sammensætte disse </a:t>
            </a:r>
            <a:r>
              <a:rPr lang="da-DK" dirty="0">
                <a:latin typeface="AU Passata" panose="020B0503030502030804" pitchFamily="34" charset="0"/>
              </a:rPr>
              <a:t>kan du kommunikere et komplet sæt oplysninger </a:t>
            </a:r>
            <a:r>
              <a:rPr lang="da-DK" dirty="0" smtClean="0">
                <a:latin typeface="AU Passata" panose="020B0503030502030804" pitchFamily="34" charset="0"/>
              </a:rPr>
              <a:t>til </a:t>
            </a:r>
            <a:r>
              <a:rPr lang="da-DK" dirty="0">
                <a:latin typeface="AU Passata" panose="020B0503030502030804" pitchFamily="34" charset="0"/>
              </a:rPr>
              <a:t>læseren af koden med relativt få </a:t>
            </a:r>
            <a:r>
              <a:rPr lang="da-DK" dirty="0" smtClean="0">
                <a:latin typeface="AU Passata" panose="020B0503030502030804" pitchFamily="34" charset="0"/>
              </a:rPr>
              <a:t>tegn.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497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Øvelse #1 Kod dig selv </a:t>
            </a:r>
            <a:endParaRPr lang="da-DK" b="1" dirty="0">
              <a:solidFill>
                <a:srgbClr val="FFA5C2"/>
              </a:solidFill>
              <a:latin typeface="AU Passata" panose="020B05030305020308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i="1" dirty="0">
                <a:latin typeface="AU Passata" panose="020B0503030502030804" pitchFamily="34" charset="0"/>
              </a:rPr>
              <a:t>Knitters Code </a:t>
            </a:r>
            <a:r>
              <a:rPr lang="da-DK" sz="1800" i="1" dirty="0" err="1">
                <a:latin typeface="AU Passata" panose="020B0503030502030804" pitchFamily="34" charset="0"/>
              </a:rPr>
              <a:t>block</a:t>
            </a:r>
            <a:r>
              <a:rPr lang="da-DK" sz="1800" i="1" dirty="0">
                <a:latin typeface="AU Passata" panose="020B0503030502030804" pitchFamily="34" charset="0"/>
              </a:rPr>
              <a:t> </a:t>
            </a:r>
            <a:r>
              <a:rPr lang="da-DK" sz="1800" dirty="0">
                <a:latin typeface="AU Passata" panose="020B0503030502030804" pitchFamily="34" charset="0"/>
              </a:rPr>
              <a:t>er et eksempel på en kode af variabler der sammensat kan kommunikere et uendeligt antal informationer. </a:t>
            </a:r>
          </a:p>
          <a:p>
            <a:pPr marL="0" indent="0">
              <a:buNone/>
            </a:pPr>
            <a:endParaRPr lang="da-DK" sz="1800" dirty="0" smtClean="0">
              <a:latin typeface="AU Passata" panose="020B0503030502030804" pitchFamily="34" charset="0"/>
            </a:endParaRPr>
          </a:p>
          <a:p>
            <a:pPr marL="0" indent="0">
              <a:buNone/>
            </a:pPr>
            <a:r>
              <a:rPr lang="da-DK" sz="1800" dirty="0" smtClean="0">
                <a:latin typeface="AU Passata" panose="020B0503030502030804" pitchFamily="34" charset="0"/>
              </a:rPr>
              <a:t>Eksempel på en </a:t>
            </a:r>
            <a:r>
              <a:rPr lang="da-DK" sz="1800" i="1" dirty="0" err="1" smtClean="0">
                <a:latin typeface="AU Passata" panose="020B0503030502030804" pitchFamily="34" charset="0"/>
              </a:rPr>
              <a:t>knitters</a:t>
            </a:r>
            <a:r>
              <a:rPr lang="da-DK" sz="1800" i="1" dirty="0" smtClean="0">
                <a:latin typeface="AU Passata" panose="020B0503030502030804" pitchFamily="34" charset="0"/>
              </a:rPr>
              <a:t> </a:t>
            </a:r>
            <a:r>
              <a:rPr lang="da-DK" sz="1800" i="1" dirty="0" err="1" smtClean="0">
                <a:latin typeface="AU Passata" panose="020B0503030502030804" pitchFamily="34" charset="0"/>
              </a:rPr>
              <a:t>code</a:t>
            </a:r>
            <a:r>
              <a:rPr lang="da-DK" sz="1800" i="1" dirty="0" smtClean="0">
                <a:latin typeface="AU Passata" panose="020B0503030502030804" pitchFamily="34" charset="0"/>
              </a:rPr>
              <a:t> </a:t>
            </a:r>
            <a:r>
              <a:rPr lang="da-DK" sz="1800" i="1" dirty="0" err="1" smtClean="0">
                <a:latin typeface="AU Passata" panose="020B0503030502030804" pitchFamily="34" charset="0"/>
              </a:rPr>
              <a:t>block</a:t>
            </a:r>
            <a:r>
              <a:rPr lang="da-DK" sz="1800" i="1" dirty="0">
                <a:latin typeface="AU Passata" panose="020B0503030502030804" pitchFamily="34" charset="0"/>
              </a:rPr>
              <a:t> </a:t>
            </a:r>
            <a:r>
              <a:rPr lang="da-DK" sz="1800" dirty="0" smtClean="0">
                <a:latin typeface="AU Passata" panose="020B0503030502030804" pitchFamily="34" charset="0"/>
              </a:rPr>
              <a:t>for Karoline</a:t>
            </a:r>
            <a:r>
              <a:rPr lang="da-DK" sz="1800" i="1" dirty="0" smtClean="0">
                <a:latin typeface="AU Passata" panose="020B0503030502030804" pitchFamily="34" charset="0"/>
              </a:rPr>
              <a:t> </a:t>
            </a:r>
            <a:r>
              <a:rPr lang="da-DK" sz="1800" dirty="0" smtClean="0">
                <a:latin typeface="AU Passata" panose="020B0503030502030804" pitchFamily="34" charset="0"/>
              </a:rPr>
              <a:t>er</a:t>
            </a:r>
          </a:p>
          <a:p>
            <a:pPr marL="0" indent="0">
              <a:buNone/>
            </a:pPr>
            <a:endParaRPr lang="da-DK" sz="3200" dirty="0" smtClean="0">
              <a:latin typeface="AU Passata" panose="020B05030305020308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da-DK" b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KCR+ EXP+ SPM++ Steel– PI- Wood++ </a:t>
            </a:r>
            <a:r>
              <a:rPr lang="da-DK" b="1" dirty="0" err="1" smtClean="0">
                <a:solidFill>
                  <a:srgbClr val="15B097"/>
                </a:solidFill>
                <a:latin typeface="AU Passata" panose="020B0503030502030804" pitchFamily="34" charset="0"/>
              </a:rPr>
              <a:t>Bamboo</a:t>
            </a:r>
            <a:r>
              <a:rPr lang="da-DK" b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+@ Syn– </a:t>
            </a:r>
            <a:r>
              <a:rPr lang="da-DK" b="1" dirty="0" err="1" smtClean="0">
                <a:solidFill>
                  <a:srgbClr val="15B097"/>
                </a:solidFill>
                <a:latin typeface="AU Passata" panose="020B0503030502030804" pitchFamily="34" charset="0"/>
              </a:rPr>
              <a:t>Cot</a:t>
            </a:r>
            <a:r>
              <a:rPr lang="da-DK" b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+ </a:t>
            </a:r>
            <a:r>
              <a:rPr lang="da-DK" b="1" dirty="0" err="1" smtClean="0">
                <a:solidFill>
                  <a:srgbClr val="15B097"/>
                </a:solidFill>
                <a:latin typeface="AU Passata" panose="020B0503030502030804" pitchFamily="34" charset="0"/>
              </a:rPr>
              <a:t>Wool</a:t>
            </a:r>
            <a:r>
              <a:rPr lang="da-DK" b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+++ Lux@ </a:t>
            </a:r>
            <a:r>
              <a:rPr lang="da-DK" b="1" dirty="0" err="1" smtClean="0">
                <a:solidFill>
                  <a:srgbClr val="15B097"/>
                </a:solidFill>
                <a:latin typeface="AU Passata" panose="020B0503030502030804" pitchFamily="34" charset="0"/>
              </a:rPr>
              <a:t>Stash</a:t>
            </a:r>
            <a:r>
              <a:rPr lang="da-DK" b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++ (+++)</a:t>
            </a:r>
            <a:r>
              <a:rPr lang="da-DK" b="1" dirty="0" err="1" smtClean="0">
                <a:solidFill>
                  <a:srgbClr val="15B097"/>
                </a:solidFill>
                <a:latin typeface="AU Passata" panose="020B0503030502030804" pitchFamily="34" charset="0"/>
              </a:rPr>
              <a:t>Scale</a:t>
            </a:r>
            <a:r>
              <a:rPr lang="da-DK" b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++ Fin+(+++) </a:t>
            </a:r>
            <a:r>
              <a:rPr lang="da-DK" b="1" dirty="0" err="1" smtClean="0">
                <a:solidFill>
                  <a:srgbClr val="15B097"/>
                </a:solidFill>
                <a:latin typeface="AU Passata" panose="020B0503030502030804" pitchFamily="34" charset="0"/>
              </a:rPr>
              <a:t>Fi</a:t>
            </a:r>
            <a:r>
              <a:rPr lang="da-DK" b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+ Tex++ Felt– </a:t>
            </a:r>
            <a:r>
              <a:rPr lang="da-DK" b="1" dirty="0" err="1" smtClean="0">
                <a:solidFill>
                  <a:srgbClr val="15B097"/>
                </a:solidFill>
                <a:latin typeface="AU Passata" panose="020B0503030502030804" pitchFamily="34" charset="0"/>
              </a:rPr>
              <a:t>Lace</a:t>
            </a:r>
            <a:r>
              <a:rPr lang="da-DK" b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+&gt; Int+ </a:t>
            </a:r>
            <a:r>
              <a:rPr lang="da-DK" b="1" dirty="0" err="1" smtClean="0">
                <a:solidFill>
                  <a:srgbClr val="15B097"/>
                </a:solidFill>
                <a:latin typeface="AU Passata" panose="020B0503030502030804" pitchFamily="34" charset="0"/>
              </a:rPr>
              <a:t>Flat</a:t>
            </a:r>
            <a:r>
              <a:rPr lang="da-DK" b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+ </a:t>
            </a:r>
            <a:r>
              <a:rPr lang="da-DK" b="1" dirty="0" err="1" smtClean="0">
                <a:solidFill>
                  <a:srgbClr val="15B097"/>
                </a:solidFill>
                <a:latin typeface="AU Passata" panose="020B0503030502030804" pitchFamily="34" charset="0"/>
              </a:rPr>
              <a:t>Circ</a:t>
            </a:r>
            <a:r>
              <a:rPr lang="da-DK" b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(+++) ML KIP </a:t>
            </a:r>
            <a:r>
              <a:rPr lang="da-DK" b="1" dirty="0" err="1" smtClean="0">
                <a:solidFill>
                  <a:srgbClr val="15B097"/>
                </a:solidFill>
                <a:latin typeface="AU Passata" panose="020B0503030502030804" pitchFamily="34" charset="0"/>
              </a:rPr>
              <a:t>Swatch</a:t>
            </a:r>
            <a:r>
              <a:rPr lang="da-DK" b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+++ FO15 WIP5 </a:t>
            </a:r>
            <a:r>
              <a:rPr lang="da-DK" b="1" dirty="0" err="1" smtClean="0">
                <a:solidFill>
                  <a:srgbClr val="15B097"/>
                </a:solidFill>
                <a:latin typeface="AU Passata" panose="020B0503030502030804" pitchFamily="34" charset="0"/>
              </a:rPr>
              <a:t>GaugeB</a:t>
            </a:r>
            <a:r>
              <a:rPr lang="da-DK" b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 Em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572" y="1383464"/>
            <a:ext cx="13042885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Øvelse #1 Kod dig selv </a:t>
            </a:r>
            <a:endParaRPr lang="da-DK" b="1" dirty="0">
              <a:solidFill>
                <a:srgbClr val="FFA5C2"/>
              </a:solidFill>
              <a:latin typeface="AU Passata" panose="020B05030305020308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1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dirty="0" smtClean="0">
                <a:latin typeface="AU Passata" panose="020B0503030502030804" pitchFamily="34" charset="0"/>
              </a:rPr>
              <a:t>Variablerne er bl.a. </a:t>
            </a:r>
          </a:p>
          <a:p>
            <a:pPr>
              <a:buClr>
                <a:srgbClr val="33F3FF"/>
              </a:buClr>
            </a:pPr>
            <a:r>
              <a:rPr lang="da-DK" sz="1800" dirty="0" smtClean="0">
                <a:latin typeface="AU Passata" panose="020B0503030502030804" pitchFamily="34" charset="0"/>
              </a:rPr>
              <a:t>Identitet, antal års erfaring, antal masker per minut, pinde og garn, garnbeholdning, strikketeknikker, om du strikker rundt eller frem og tilbage, foretrukne strikkefasthed</a:t>
            </a:r>
          </a:p>
          <a:p>
            <a:pPr>
              <a:buClr>
                <a:srgbClr val="33F3FF"/>
              </a:buClr>
            </a:pPr>
            <a:endParaRPr lang="da-DK" sz="1800" dirty="0" smtClean="0">
              <a:latin typeface="AU Passata" panose="020B0503030502030804" pitchFamily="34" charset="0"/>
            </a:endParaRPr>
          </a:p>
          <a:p>
            <a:pPr marL="0" indent="0">
              <a:buClr>
                <a:srgbClr val="33F3FF"/>
              </a:buClr>
              <a:buNone/>
            </a:pPr>
            <a:r>
              <a:rPr lang="da-DK" sz="1800" dirty="0" smtClean="0">
                <a:latin typeface="AU Passata" panose="020B0503030502030804" pitchFamily="34" charset="0"/>
              </a:rPr>
              <a:t>Hver variabel skrives gennem en forkortelse, et symbol eller et fuldt ord. </a:t>
            </a:r>
          </a:p>
          <a:p>
            <a:pPr>
              <a:buClr>
                <a:srgbClr val="33F3FF"/>
              </a:buClr>
            </a:pPr>
            <a:r>
              <a:rPr lang="da-DK" sz="1800" dirty="0" smtClean="0">
                <a:latin typeface="AU Passata" panose="020B0503030502030804" pitchFamily="34" charset="0"/>
              </a:rPr>
              <a:t>Syn = </a:t>
            </a:r>
            <a:r>
              <a:rPr lang="da-DK" sz="1800" dirty="0">
                <a:latin typeface="AU Passata" panose="020B0503030502030804" pitchFamily="34" charset="0"/>
              </a:rPr>
              <a:t>Syntetisk garn </a:t>
            </a:r>
            <a:endParaRPr lang="da-DK" sz="1800" dirty="0" smtClean="0">
              <a:latin typeface="AU Passata" panose="020B0503030502030804" pitchFamily="34" charset="0"/>
            </a:endParaRPr>
          </a:p>
          <a:p>
            <a:pPr>
              <a:buClr>
                <a:srgbClr val="33F3FF"/>
              </a:buClr>
            </a:pPr>
            <a:r>
              <a:rPr lang="da-DK" sz="1800" dirty="0" smtClean="0">
                <a:latin typeface="AU Passata" panose="020B0503030502030804" pitchFamily="34" charset="0"/>
              </a:rPr>
              <a:t>Exp = </a:t>
            </a:r>
            <a:r>
              <a:rPr lang="da-DK" sz="1800" dirty="0" err="1" smtClean="0">
                <a:latin typeface="AU Passata" panose="020B0503030502030804" pitchFamily="34" charset="0"/>
              </a:rPr>
              <a:t>years</a:t>
            </a:r>
            <a:r>
              <a:rPr lang="da-DK" sz="1800" dirty="0" smtClean="0">
                <a:latin typeface="AU Passata" panose="020B0503030502030804" pitchFamily="34" charset="0"/>
              </a:rPr>
              <a:t> of </a:t>
            </a:r>
            <a:r>
              <a:rPr lang="da-DK" sz="1800" dirty="0" err="1" smtClean="0">
                <a:latin typeface="AU Passata" panose="020B0503030502030804" pitchFamily="34" charset="0"/>
              </a:rPr>
              <a:t>experience</a:t>
            </a:r>
            <a:r>
              <a:rPr lang="da-DK" sz="1800" dirty="0" smtClean="0">
                <a:latin typeface="AU Passata" panose="020B0503030502030804" pitchFamily="34" charset="0"/>
              </a:rPr>
              <a:t> </a:t>
            </a:r>
          </a:p>
          <a:p>
            <a:pPr>
              <a:buClr>
                <a:srgbClr val="33F3FF"/>
              </a:buClr>
            </a:pPr>
            <a:r>
              <a:rPr lang="da-DK" sz="1800" dirty="0" err="1" smtClean="0">
                <a:latin typeface="AU Passata" panose="020B0503030502030804" pitchFamily="34" charset="0"/>
              </a:rPr>
              <a:t>Scale</a:t>
            </a:r>
            <a:r>
              <a:rPr lang="da-DK" sz="1800" dirty="0" smtClean="0">
                <a:latin typeface="AU Passata" panose="020B0503030502030804" pitchFamily="34" charset="0"/>
              </a:rPr>
              <a:t> = sværhedsgraden på ens strikkeprojekter </a:t>
            </a:r>
          </a:p>
          <a:p>
            <a:pPr marL="0" indent="0">
              <a:buClr>
                <a:srgbClr val="33F3FF"/>
              </a:buClr>
              <a:buNone/>
            </a:pPr>
            <a:endParaRPr lang="da-DK" sz="1800" dirty="0">
              <a:latin typeface="AU Passata" panose="020B0503030502030804" pitchFamily="34" charset="0"/>
            </a:endParaRPr>
          </a:p>
          <a:p>
            <a:pPr marL="0" indent="0">
              <a:buClr>
                <a:srgbClr val="33F3FF"/>
              </a:buClr>
              <a:buNone/>
            </a:pPr>
            <a:r>
              <a:rPr lang="da-DK" sz="1800" dirty="0" smtClean="0">
                <a:latin typeface="AU Passata" panose="020B0503030502030804" pitchFamily="34" charset="0"/>
              </a:rPr>
              <a:t>Således kan en person med mange års erfaring der fortrinsvist strikker i syntetisk garn og strikker projekter med lav sværhedsgrad kode følgende</a:t>
            </a:r>
          </a:p>
          <a:p>
            <a:pPr marL="0" indent="0">
              <a:buClr>
                <a:srgbClr val="33F3FF"/>
              </a:buClr>
              <a:buNone/>
            </a:pPr>
            <a:r>
              <a:rPr lang="da-DK" sz="2400" b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Exp+++ Syn ++ </a:t>
            </a:r>
            <a:r>
              <a:rPr lang="da-DK" sz="2400" b="1" dirty="0" err="1" smtClean="0">
                <a:solidFill>
                  <a:srgbClr val="15B097"/>
                </a:solidFill>
                <a:latin typeface="AU Passata" panose="020B0503030502030804" pitchFamily="34" charset="0"/>
              </a:rPr>
              <a:t>Scale</a:t>
            </a:r>
            <a:r>
              <a:rPr lang="da-DK" sz="2400" b="1" dirty="0">
                <a:solidFill>
                  <a:srgbClr val="15B097"/>
                </a:solidFill>
                <a:latin typeface="AU Passata" panose="020B0503030502030804" pitchFamily="34" charset="0"/>
              </a:rPr>
              <a:t>-</a:t>
            </a:r>
            <a:endParaRPr lang="da-DK" sz="2400" b="1" dirty="0" smtClean="0">
              <a:solidFill>
                <a:srgbClr val="15B097"/>
              </a:solidFill>
              <a:latin typeface="AU Passata" panose="020B0503030502030804" pitchFamily="34" charset="0"/>
            </a:endParaRPr>
          </a:p>
          <a:p>
            <a:pPr marL="0" indent="0">
              <a:buClr>
                <a:srgbClr val="33F3FF"/>
              </a:buClr>
              <a:buNone/>
            </a:pPr>
            <a:endParaRPr lang="da-DK" sz="1800" dirty="0" smtClean="0">
              <a:latin typeface="AU Passata" panose="020B0503030502030804" pitchFamily="34" charset="0"/>
            </a:endParaRPr>
          </a:p>
          <a:p>
            <a:pPr marL="0" indent="0">
              <a:buNone/>
            </a:pPr>
            <a:endParaRPr lang="da-DK" dirty="0">
              <a:latin typeface="AU Passata" panose="020B0503030502030804" pitchFamily="34" charset="0"/>
            </a:endParaRP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26117" y="1405840"/>
            <a:ext cx="13042885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Øvelse #1 Kod dig selv </a:t>
            </a:r>
            <a:endParaRPr lang="da-DK" b="1" dirty="0">
              <a:solidFill>
                <a:srgbClr val="FFA5C2"/>
              </a:solidFill>
              <a:latin typeface="AU Passata" panose="020B05030305020308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32298" y="1825625"/>
            <a:ext cx="55739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smtClean="0">
                <a:latin typeface="AU Passata" panose="020B0503030502030804" pitchFamily="34" charset="0"/>
              </a:rPr>
              <a:t>Lav nu din egen </a:t>
            </a:r>
            <a:r>
              <a:rPr lang="da-DK" sz="2000" dirty="0" err="1" smtClean="0">
                <a:latin typeface="AU Passata" panose="020B0503030502030804" pitchFamily="34" charset="0"/>
              </a:rPr>
              <a:t>knitters</a:t>
            </a:r>
            <a:r>
              <a:rPr lang="da-DK" sz="2000" dirty="0" smtClean="0">
                <a:latin typeface="AU Passata" panose="020B0503030502030804" pitchFamily="34" charset="0"/>
              </a:rPr>
              <a:t> </a:t>
            </a:r>
            <a:r>
              <a:rPr lang="da-DK" sz="2000" dirty="0" err="1" smtClean="0">
                <a:latin typeface="AU Passata" panose="020B0503030502030804" pitchFamily="34" charset="0"/>
              </a:rPr>
              <a:t>code</a:t>
            </a:r>
            <a:r>
              <a:rPr lang="da-DK" sz="2000" dirty="0" smtClean="0">
                <a:latin typeface="AU Passata" panose="020B0503030502030804" pitchFamily="34" charset="0"/>
              </a:rPr>
              <a:t> – det er nemt!</a:t>
            </a:r>
          </a:p>
          <a:p>
            <a:pPr marL="0" indent="0">
              <a:buNone/>
            </a:pPr>
            <a:endParaRPr lang="da-DK" sz="2000" dirty="0" smtClean="0">
              <a:latin typeface="AU Passata" panose="020B0503030502030804" pitchFamily="34" charset="0"/>
            </a:endParaRPr>
          </a:p>
          <a:p>
            <a:pPr marL="514350" indent="-514350">
              <a:buClr>
                <a:srgbClr val="33F3FF"/>
              </a:buClr>
              <a:buFont typeface="+mj-lt"/>
              <a:buAutoNum type="arabicParenR"/>
            </a:pPr>
            <a:r>
              <a:rPr lang="da-DK" sz="2000" dirty="0" smtClean="0">
                <a:latin typeface="AU Passata" panose="020B0503030502030804" pitchFamily="34" charset="0"/>
              </a:rPr>
              <a:t>Åben din computer eller telefon og gå til </a:t>
            </a:r>
            <a:r>
              <a:rPr lang="da-DK" sz="2000" dirty="0" smtClean="0">
                <a:latin typeface="AU Passata" panose="020B0503030502030804" pitchFamily="34" charset="0"/>
                <a:hlinkClick r:id="rId2"/>
              </a:rPr>
              <a:t>https</a:t>
            </a:r>
            <a:r>
              <a:rPr lang="da-DK" sz="2000" dirty="0">
                <a:latin typeface="AU Passata" panose="020B0503030502030804" pitchFamily="34" charset="0"/>
                <a:hlinkClick r:id="rId2"/>
              </a:rPr>
              <a:t>://</a:t>
            </a:r>
            <a:r>
              <a:rPr lang="da-DK" sz="2000" dirty="0" smtClean="0">
                <a:latin typeface="AU Passata" panose="020B0503030502030804" pitchFamily="34" charset="0"/>
                <a:hlinkClick r:id="rId2"/>
              </a:rPr>
              <a:t>knitty.com/ISSUEspring04/FEATgeekcode.html</a:t>
            </a:r>
            <a:endParaRPr lang="da-DK" sz="2000" dirty="0" smtClean="0">
              <a:latin typeface="AU Passata" panose="020B0503030502030804" pitchFamily="34" charset="0"/>
            </a:endParaRPr>
          </a:p>
          <a:p>
            <a:pPr marL="514350" indent="-514350">
              <a:buClr>
                <a:srgbClr val="33F3FF"/>
              </a:buClr>
              <a:buFont typeface="+mj-lt"/>
              <a:buAutoNum type="arabicParenR"/>
            </a:pPr>
            <a:endParaRPr lang="da-DK" sz="2000" dirty="0" smtClean="0">
              <a:latin typeface="AU Passata" panose="020B0503030502030804" pitchFamily="34" charset="0"/>
            </a:endParaRPr>
          </a:p>
          <a:p>
            <a:pPr marL="514350" indent="-514350">
              <a:buClr>
                <a:srgbClr val="33F3FF"/>
              </a:buClr>
              <a:buFont typeface="+mj-lt"/>
              <a:buAutoNum type="arabicParenR"/>
            </a:pPr>
            <a:r>
              <a:rPr lang="da-DK" sz="2000" dirty="0" smtClean="0">
                <a:latin typeface="AU Passata" panose="020B0503030502030804" pitchFamily="34" charset="0"/>
              </a:rPr>
              <a:t>Sammensæt din egen kodeblok ud fra variablerne – kombiner gerne </a:t>
            </a:r>
            <a:r>
              <a:rPr lang="da-DK" sz="2000" b="1" dirty="0" smtClean="0">
                <a:latin typeface="AU Passata" panose="020B0503030502030804" pitchFamily="34" charset="0"/>
              </a:rPr>
              <a:t>både</a:t>
            </a:r>
            <a:r>
              <a:rPr lang="da-DK" sz="2000" dirty="0" smtClean="0">
                <a:latin typeface="AU Passata" panose="020B0503030502030804" pitchFamily="34" charset="0"/>
              </a:rPr>
              <a:t> tekst og symboler så koden er så præcis som muligt </a:t>
            </a:r>
          </a:p>
          <a:p>
            <a:pPr marL="457200" indent="-457200">
              <a:buClr>
                <a:srgbClr val="33F3FF"/>
              </a:buClr>
              <a:buFont typeface="+mj-lt"/>
              <a:buAutoNum type="arabicParenR"/>
            </a:pPr>
            <a:endParaRPr lang="da-DK" sz="2000" dirty="0" smtClean="0">
              <a:latin typeface="AU Passata" panose="020B0503030502030804" pitchFamily="34" charset="0"/>
            </a:endParaRPr>
          </a:p>
          <a:p>
            <a:pPr marL="514350" indent="-514350">
              <a:buClr>
                <a:srgbClr val="33F3FF"/>
              </a:buClr>
              <a:buFont typeface="+mj-lt"/>
              <a:buAutoNum type="arabicParenR"/>
            </a:pPr>
            <a:r>
              <a:rPr lang="da-DK" sz="2000" dirty="0" smtClean="0">
                <a:latin typeface="AU Passata" panose="020B0503030502030804" pitchFamily="34" charset="0"/>
              </a:rPr>
              <a:t>Skriv din kodeblok ned undervejs</a:t>
            </a:r>
            <a:endParaRPr lang="da-DK" sz="2000" dirty="0">
              <a:latin typeface="AU Passata" panose="020B0503030502030804" pitchFamily="34" charset="0"/>
            </a:endParaRP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935" y="1373737"/>
            <a:ext cx="12174767" cy="42676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92" y="2071742"/>
            <a:ext cx="5664740" cy="3859104"/>
          </a:xfrm>
          <a:prstGeom prst="rect">
            <a:avLst/>
          </a:prstGeom>
          <a:ln w="25400">
            <a:solidFill>
              <a:srgbClr val="33F3FF"/>
            </a:solidFill>
          </a:ln>
        </p:spPr>
      </p:pic>
    </p:spTree>
    <p:extLst>
      <p:ext uri="{BB962C8B-B14F-4D97-AF65-F5344CB8AC3E}">
        <p14:creationId xmlns:p14="http://schemas.microsoft.com/office/powerpoint/2010/main" val="15181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Øvelse #1 Kod dig selv </a:t>
            </a:r>
            <a:endParaRPr lang="da-DK" b="1" dirty="0">
              <a:solidFill>
                <a:srgbClr val="FFA5C2"/>
              </a:solidFill>
              <a:latin typeface="AU Passata" panose="020B05030305020308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7933"/>
          </a:xfrm>
        </p:spPr>
        <p:txBody>
          <a:bodyPr>
            <a:normAutofit/>
          </a:bodyPr>
          <a:lstStyle/>
          <a:p>
            <a:pPr marL="0" indent="0">
              <a:buClr>
                <a:srgbClr val="33F3FF"/>
              </a:buClr>
              <a:buNone/>
            </a:pPr>
            <a:endParaRPr lang="da-DK" sz="1800" dirty="0" smtClean="0">
              <a:latin typeface="AU Passata" panose="020B05030305020308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a-DK" sz="2000" dirty="0">
                <a:latin typeface="AU Passata" panose="020B0503030502030804" pitchFamily="34" charset="0"/>
              </a:rPr>
              <a:t>Kodning </a:t>
            </a:r>
            <a:r>
              <a:rPr lang="da-DK" sz="2000" dirty="0" smtClean="0">
                <a:latin typeface="AU Passata" panose="020B0503030502030804" pitchFamily="34" charset="0"/>
              </a:rPr>
              <a:t>kan altså defineres som at kommunikere eller omforme </a:t>
            </a:r>
            <a:r>
              <a:rPr lang="da-DK" sz="2000" dirty="0">
                <a:latin typeface="AU Passata" panose="020B0503030502030804" pitchFamily="34" charset="0"/>
              </a:rPr>
              <a:t>én ting til en </a:t>
            </a:r>
            <a:r>
              <a:rPr lang="da-DK" sz="2000" dirty="0" smtClean="0">
                <a:latin typeface="AU Passata" panose="020B0503030502030804" pitchFamily="34" charset="0"/>
              </a:rPr>
              <a:t>anden - kode kan forstås som oversættelse </a:t>
            </a:r>
            <a:r>
              <a:rPr lang="da-DK" sz="2000" dirty="0">
                <a:latin typeface="AU Passata" panose="020B0503030502030804" pitchFamily="34" charset="0"/>
              </a:rPr>
              <a:t>af funktioner, informationer, kommandoer til </a:t>
            </a:r>
            <a:r>
              <a:rPr lang="da-DK" sz="2000" i="1" dirty="0" err="1" smtClean="0">
                <a:latin typeface="AU Passata" panose="020B0503030502030804" pitchFamily="34" charset="0"/>
              </a:rPr>
              <a:t>strings</a:t>
            </a:r>
            <a:r>
              <a:rPr lang="da-DK" sz="2000" dirty="0">
                <a:latin typeface="AU Passata" panose="020B0503030502030804" pitchFamily="34" charset="0"/>
              </a:rPr>
              <a:t>,</a:t>
            </a:r>
            <a:r>
              <a:rPr lang="da-DK" sz="2000" dirty="0" smtClean="0">
                <a:latin typeface="AU Passata" panose="020B0503030502030804" pitchFamily="34" charset="0"/>
              </a:rPr>
              <a:t> </a:t>
            </a:r>
            <a:r>
              <a:rPr lang="da-DK" sz="2000" dirty="0">
                <a:latin typeface="AU Passata" panose="020B0503030502030804" pitchFamily="34" charset="0"/>
              </a:rPr>
              <a:t>tal </a:t>
            </a:r>
            <a:r>
              <a:rPr lang="da-DK" sz="2000" dirty="0" smtClean="0">
                <a:latin typeface="AU Passata" panose="020B0503030502030804" pitchFamily="34" charset="0"/>
              </a:rPr>
              <a:t>og symboler</a:t>
            </a:r>
            <a:r>
              <a:rPr lang="da-DK" sz="2000" dirty="0">
                <a:latin typeface="AU Passata" panose="020B0503030502030804" pitchFamily="34" charset="0"/>
              </a:rPr>
              <a:t> </a:t>
            </a:r>
            <a:r>
              <a:rPr lang="da-DK" sz="2000" dirty="0" smtClean="0">
                <a:latin typeface="AU Passata" panose="020B0503030502030804" pitchFamily="34" charset="0"/>
              </a:rPr>
              <a:t>der kan afkodes af modtageren. </a:t>
            </a:r>
          </a:p>
          <a:p>
            <a:pPr marL="0" indent="0">
              <a:lnSpc>
                <a:spcPct val="150000"/>
              </a:lnSpc>
              <a:buNone/>
            </a:pPr>
            <a:endParaRPr lang="da-DK" sz="2000" dirty="0">
              <a:latin typeface="AU Passata" panose="020B05030305020308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a-DK" sz="2000" dirty="0" smtClean="0">
                <a:latin typeface="AU Passata" panose="020B0503030502030804" pitchFamily="34" charset="0"/>
              </a:rPr>
              <a:t>Et tydeligt eksempel på at vi aflæser kode i hverdagen er i </a:t>
            </a:r>
            <a:r>
              <a:rPr lang="da-DK" sz="2000" b="1" dirty="0" smtClean="0">
                <a:solidFill>
                  <a:srgbClr val="15B097"/>
                </a:solidFill>
                <a:latin typeface="AU Passata" panose="020B0503030502030804" pitchFamily="34" charset="0"/>
              </a:rPr>
              <a:t>strikkeopskrifter</a:t>
            </a:r>
            <a:r>
              <a:rPr lang="da-DK" sz="2000" dirty="0" smtClean="0">
                <a:latin typeface="AU Passata" panose="020B0503030502030804" pitchFamily="34" charset="0"/>
              </a:rPr>
              <a:t>. </a:t>
            </a:r>
          </a:p>
          <a:p>
            <a:pPr marL="0" indent="0">
              <a:buNone/>
            </a:pPr>
            <a:endParaRPr lang="da-DK" sz="2000" dirty="0">
              <a:latin typeface="AU Passata" panose="020B0503030502030804" pitchFamily="34" charset="0"/>
            </a:endParaRPr>
          </a:p>
          <a:p>
            <a:pPr marL="0" indent="0">
              <a:buNone/>
            </a:pPr>
            <a:endParaRPr lang="da-DK" sz="2000" dirty="0">
              <a:latin typeface="AU Passata" panose="020B0503030502030804" pitchFamily="34" charset="0"/>
            </a:endParaRPr>
          </a:p>
          <a:p>
            <a:pPr marL="0" indent="0">
              <a:buNone/>
            </a:pPr>
            <a:endParaRPr lang="da-DK" sz="2000" dirty="0" smtClean="0">
              <a:latin typeface="AU Passata" panose="020B0503030502030804" pitchFamily="34" charset="0"/>
            </a:endParaRPr>
          </a:p>
          <a:p>
            <a:pPr marL="0" indent="0">
              <a:buNone/>
            </a:pPr>
            <a:endParaRPr lang="da-DK" sz="2000" dirty="0">
              <a:latin typeface="AU Passata" panose="020B0503030502030804" pitchFamily="34" charset="0"/>
            </a:endParaRPr>
          </a:p>
          <a:p>
            <a:pPr marL="0" indent="0">
              <a:buNone/>
            </a:pPr>
            <a:endParaRPr lang="da-DK" dirty="0">
              <a:latin typeface="AU Passata" panose="020B0503030502030804" pitchFamily="34" charset="0"/>
            </a:endParaRP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26117" y="1405840"/>
            <a:ext cx="13042885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7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68673"/>
            <a:ext cx="10515600" cy="1144562"/>
          </a:xfrm>
        </p:spPr>
        <p:txBody>
          <a:bodyPr>
            <a:noAutofit/>
          </a:bodyPr>
          <a:lstStyle/>
          <a:p>
            <a:r>
              <a:rPr lang="da-DK" sz="4000" b="1" dirty="0" smtClean="0">
                <a:solidFill>
                  <a:srgbClr val="FFA5C2"/>
                </a:solidFill>
                <a:latin typeface="AU Passata" panose="020B0503030502030804" pitchFamily="34" charset="0"/>
              </a:rPr>
              <a:t>Strikning og kodning – paralleller og sammenhænge</a:t>
            </a:r>
            <a:endParaRPr lang="da-DK" sz="4000" b="1" dirty="0">
              <a:solidFill>
                <a:srgbClr val="FFA5C2"/>
              </a:solidFill>
              <a:latin typeface="AU Passata" panose="020B05030305020308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59126" y="1696179"/>
            <a:ext cx="64587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smtClean="0">
                <a:latin typeface="AU Passata" panose="020B0503030502030804" pitchFamily="34" charset="0"/>
              </a:rPr>
              <a:t>Strikkeopskrifter er nogle af de ældste eksempler vi har på kodning – dateret tilbage til 1100-tallets Egypten. </a:t>
            </a:r>
          </a:p>
          <a:p>
            <a:pPr marL="0" indent="0">
              <a:buNone/>
            </a:pPr>
            <a:endParaRPr lang="da-DK" sz="2000" dirty="0">
              <a:latin typeface="AU Passata" panose="020B0503030502030804" pitchFamily="34" charset="0"/>
            </a:endParaRPr>
          </a:p>
          <a:p>
            <a:pPr marL="0" indent="0">
              <a:buNone/>
            </a:pPr>
            <a:r>
              <a:rPr lang="da-DK" sz="2000" dirty="0" smtClean="0">
                <a:latin typeface="AU Passata" panose="020B0503030502030804" pitchFamily="34" charset="0"/>
              </a:rPr>
              <a:t>Strikning er herefter udbredt som en ‘ydmyg og hellig’ aktivitet der kædes stærkt sammen med kristen livsførelse. </a:t>
            </a:r>
          </a:p>
          <a:p>
            <a:pPr marL="0" indent="0">
              <a:buNone/>
            </a:pPr>
            <a:endParaRPr lang="da-DK" sz="2000" dirty="0">
              <a:latin typeface="AU Passata" panose="020B0503030502030804" pitchFamily="34" charset="0"/>
            </a:endParaRPr>
          </a:p>
          <a:p>
            <a:pPr marL="0" indent="0">
              <a:buNone/>
            </a:pPr>
            <a:r>
              <a:rPr lang="da-DK" sz="2000" dirty="0" smtClean="0">
                <a:latin typeface="AU Passata" panose="020B0503030502030804" pitchFamily="34" charset="0"/>
              </a:rPr>
              <a:t>Strikkemaskiner produceres, første eksempel </a:t>
            </a:r>
            <a:r>
              <a:rPr lang="da-DK" sz="2000" dirty="0" smtClean="0">
                <a:latin typeface="AU Passata" panose="020B0503030502030804" pitchFamily="34" charset="0"/>
              </a:rPr>
              <a:t>på, </a:t>
            </a:r>
            <a:r>
              <a:rPr lang="da-DK" sz="2000" dirty="0" smtClean="0">
                <a:latin typeface="AU Passata" panose="020B0503030502030804" pitchFamily="34" charset="0"/>
              </a:rPr>
              <a:t>at strik automatiseres og sættes på mekanisk formel. </a:t>
            </a:r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 smtClean="0"/>
          </a:p>
          <a:p>
            <a:pPr marL="0" indent="0">
              <a:buNone/>
            </a:pPr>
            <a:endParaRPr lang="da-DK" sz="2000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232"/>
            <a:ext cx="12174767" cy="42676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32" y="1503905"/>
            <a:ext cx="2561319" cy="3680938"/>
          </a:xfrm>
          <a:prstGeom prst="rect">
            <a:avLst/>
          </a:prstGeom>
          <a:ln w="25400">
            <a:solidFill>
              <a:srgbClr val="33F3FF"/>
            </a:solidFill>
          </a:ln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399" y="3110938"/>
            <a:ext cx="2580571" cy="3066025"/>
          </a:xfrm>
          <a:prstGeom prst="rect">
            <a:avLst/>
          </a:prstGeom>
          <a:ln w="25400">
            <a:solidFill>
              <a:srgbClr val="33F3FF"/>
            </a:solidFill>
          </a:ln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41" y="4879168"/>
            <a:ext cx="3114058" cy="1754094"/>
          </a:xfrm>
          <a:prstGeom prst="rect">
            <a:avLst/>
          </a:prstGeom>
          <a:ln w="25400">
            <a:solidFill>
              <a:srgbClr val="33F3FF"/>
            </a:solidFill>
          </a:ln>
        </p:spPr>
      </p:pic>
    </p:spTree>
    <p:extLst>
      <p:ext uri="{BB962C8B-B14F-4D97-AF65-F5344CB8AC3E}">
        <p14:creationId xmlns:p14="http://schemas.microsoft.com/office/powerpoint/2010/main" val="34480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1905</TotalTime>
  <Words>1207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6" baseType="lpstr">
      <vt:lpstr>Arial</vt:lpstr>
      <vt:lpstr>AU Passata</vt:lpstr>
      <vt:lpstr>Calibri</vt:lpstr>
      <vt:lpstr>Calibri Light</vt:lpstr>
      <vt:lpstr>Office-tema</vt:lpstr>
      <vt:lpstr>STRIK &amp; KOD-WORKSHOP</vt:lpstr>
      <vt:lpstr>Velkommen til Strik &amp; Kod – nybegynderworkshop i tekst mining </vt:lpstr>
      <vt:lpstr>Dagens program </vt:lpstr>
      <vt:lpstr>Øvelse #1  Lav din egen coding block aka kod dig selv  </vt:lpstr>
      <vt:lpstr>Øvelse #1 Kod dig selv </vt:lpstr>
      <vt:lpstr>Øvelse #1 Kod dig selv </vt:lpstr>
      <vt:lpstr>Øvelse #1 Kod dig selv </vt:lpstr>
      <vt:lpstr>Øvelse #1 Kod dig selv </vt:lpstr>
      <vt:lpstr>Strikning og kodning – paralleller og sammenhænge</vt:lpstr>
      <vt:lpstr>Strikning og kodning – paralleller og sammenhænge</vt:lpstr>
      <vt:lpstr>Strikning og kodning – paralleller og sammenhænge</vt:lpstr>
      <vt:lpstr>Strikning og kodning – flere paralleller og sammenhænge</vt:lpstr>
      <vt:lpstr>PowerPoint-præsentation</vt:lpstr>
      <vt:lpstr>Øvelse #2 Hvorfor kom du i dag og hvad strikker du på?</vt:lpstr>
      <vt:lpstr>9 termer til værktøjskassen/strikkekurven</vt:lpstr>
      <vt:lpstr>9 termer til værktøjskassen/strikkekurven</vt:lpstr>
      <vt:lpstr>9 termer til værktøjskassen/strikkekurven</vt:lpstr>
      <vt:lpstr>Pause</vt:lpstr>
      <vt:lpstr>Dit videre arbejde med kodning som strikker</vt:lpstr>
      <vt:lpstr>Tusind tak for i dag!</vt:lpstr>
      <vt:lpstr>Psst… Vil du hjælpe os med noget?  Evaluer dagens workshop </vt:lpstr>
    </vt:vector>
  </TitlesOfParts>
  <Company>Statens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KODE ER AT STRIKKE</dc:title>
  <dc:creator>Karoline Vildlyng Kristiansen</dc:creator>
  <cp:lastModifiedBy>Karoline Vildlyng Kristiansen</cp:lastModifiedBy>
  <cp:revision>137</cp:revision>
  <dcterms:created xsi:type="dcterms:W3CDTF">2022-02-17T15:46:40Z</dcterms:created>
  <dcterms:modified xsi:type="dcterms:W3CDTF">2022-02-24T11:16:04Z</dcterms:modified>
</cp:coreProperties>
</file>