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4"/>
  </p:sldMasterIdLst>
  <p:notesMasterIdLst>
    <p:notesMasterId r:id="rId15"/>
  </p:notesMasterIdLst>
  <p:handoutMasterIdLst>
    <p:handoutMasterId r:id="rId16"/>
  </p:handoutMasterIdLst>
  <p:sldIdLst>
    <p:sldId id="262" r:id="rId5"/>
    <p:sldId id="266" r:id="rId6"/>
    <p:sldId id="265" r:id="rId7"/>
    <p:sldId id="272" r:id="rId8"/>
    <p:sldId id="267" r:id="rId9"/>
    <p:sldId id="273" r:id="rId10"/>
    <p:sldId id="276" r:id="rId11"/>
    <p:sldId id="280" r:id="rId12"/>
    <p:sldId id="28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3">
          <p15:clr>
            <a:srgbClr val="A4A3A4"/>
          </p15:clr>
        </p15:guide>
        <p15:guide id="2" orient="horz" pos="416">
          <p15:clr>
            <a:srgbClr val="A4A3A4"/>
          </p15:clr>
        </p15:guide>
        <p15:guide id="3" orient="horz" pos="1362">
          <p15:clr>
            <a:srgbClr val="A4A3A4"/>
          </p15:clr>
        </p15:guide>
        <p15:guide id="4" orient="horz" pos="1770">
          <p15:clr>
            <a:srgbClr val="A4A3A4"/>
          </p15:clr>
        </p15:guide>
        <p15:guide id="5" orient="horz" pos="3776">
          <p15:clr>
            <a:srgbClr val="A4A3A4"/>
          </p15:clr>
        </p15:guide>
        <p15:guide id="6" pos="456">
          <p15:clr>
            <a:srgbClr val="A4A3A4"/>
          </p15:clr>
        </p15:guide>
        <p15:guide id="7" pos="7224">
          <p15:clr>
            <a:srgbClr val="A4A3A4"/>
          </p15:clr>
        </p15:guide>
        <p15:guide id="8" pos="3739">
          <p15:clr>
            <a:srgbClr val="A4A3A4"/>
          </p15:clr>
        </p15:guide>
        <p15:guide id="9" pos="39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A3871E"/>
    <a:srgbClr val="001F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2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6" y="330"/>
      </p:cViewPr>
      <p:guideLst>
        <p:guide orient="horz" pos="3333"/>
        <p:guide orient="horz" pos="416"/>
        <p:guide orient="horz" pos="1362"/>
        <p:guide orient="horz" pos="1770"/>
        <p:guide orient="horz" pos="3776"/>
        <p:guide pos="456"/>
        <p:guide pos="7224"/>
        <p:guide pos="3739"/>
        <p:guide pos="394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7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6E511-D742-4EFE-90B5-C9FC42762E0F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CFAD1-D197-4A88-B173-A6412E995EE5}" type="slidenum">
              <a:rPr lang="en-GB" smtClean="0"/>
              <a:t>‹nr.›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">
    <p:bg>
      <p:bgPr>
        <a:solidFill>
          <a:srgbClr val="001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4050"/>
            <a:ext cx="5213662" cy="1721087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 baseline="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pic>
        <p:nvPicPr>
          <p:cNvPr id="8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7" y="587088"/>
            <a:ext cx="5304569" cy="5527222"/>
          </a:xfrm>
          <a:prstGeom prst="rect">
            <a:avLst/>
          </a:prstGeom>
        </p:spPr>
      </p:pic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oktober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0986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oktober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249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u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oktober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1462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719138" y="539750"/>
            <a:ext cx="10929935" cy="65017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da-DK" sz="32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Brugerguide - Slet før anvendelse</a:t>
            </a: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719138" y="1833789"/>
            <a:ext cx="2280360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sz="1000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tekst typografier</a:t>
            </a:r>
            <a:endParaRPr lang="da-DK" sz="1000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et næste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listeniveau bruges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layouts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indsætte nyt slide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dit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nuværende layout til et alternativt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 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240"/>
              </a:spcAft>
              <a:defRPr/>
            </a:pPr>
            <a:endParaRPr lang="da-DK" sz="9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5073943" y="1833789"/>
            <a:ext cx="2160798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billedpladsholder,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ikonet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indsætter et nyt, kan billedet lægge </a:t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 foran tekst og grafik. Hvis dette sker, højreklik på billedet og 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se hjælpelinjer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Tips: Alt + F9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9109857" y="1815926"/>
            <a:ext cx="2358243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da-DK" sz="10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justere dato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900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så det slår igennem på alle slides</a:t>
            </a:r>
            <a:endParaRPr lang="da-DK" sz="900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Sidefod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anden dato i feltet fast)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9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900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</a:t>
            </a:r>
          </a:p>
          <a:p>
            <a:pPr eaLnBrk="1" hangingPunct="1">
              <a:spcAft>
                <a:spcPts val="600"/>
              </a:spcAft>
              <a:defRPr/>
            </a:pPr>
            <a:endParaRPr lang="da-DK" altLang="da-DK" sz="900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1 Forøg formindsk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79935" y="2877130"/>
            <a:ext cx="549328" cy="285228"/>
          </a:xfrm>
          <a:prstGeom prst="rect">
            <a:avLst/>
          </a:prstGeom>
        </p:spPr>
      </p:pic>
      <p:pic>
        <p:nvPicPr>
          <p:cNvPr id="20" name="2 Ny slide"/>
          <p:cNvPicPr>
            <a:picLocks noChangeAspect="1"/>
          </p:cNvPicPr>
          <p:nvPr userDrawn="1"/>
        </p:nvPicPr>
        <p:blipFill rotWithShape="1">
          <a:blip r:embed="rId3"/>
          <a:srcRect l="2931" r="60888"/>
          <a:stretch/>
        </p:blipFill>
        <p:spPr>
          <a:xfrm>
            <a:off x="2893854" y="3538594"/>
            <a:ext cx="363713" cy="647461"/>
          </a:xfrm>
          <a:prstGeom prst="rect">
            <a:avLst/>
          </a:prstGeom>
        </p:spPr>
      </p:pic>
      <p:pic>
        <p:nvPicPr>
          <p:cNvPr id="16" name="3 Layout"/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2909319" y="4208198"/>
            <a:ext cx="593368" cy="192211"/>
          </a:xfrm>
          <a:prstGeom prst="rect">
            <a:avLst/>
          </a:prstGeom>
        </p:spPr>
      </p:pic>
      <p:pic>
        <p:nvPicPr>
          <p:cNvPr id="24" name="4 Nulstil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82022" y="5318642"/>
            <a:ext cx="547241" cy="197798"/>
          </a:xfrm>
          <a:prstGeom prst="rect">
            <a:avLst/>
          </a:prstGeom>
        </p:spPr>
      </p:pic>
      <p:pic>
        <p:nvPicPr>
          <p:cNvPr id="5" name="5 Indsæt billede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001165" y="2075087"/>
            <a:ext cx="262151" cy="256054"/>
          </a:xfrm>
          <a:prstGeom prst="rect">
            <a:avLst/>
          </a:prstGeom>
        </p:spPr>
      </p:pic>
      <p:pic>
        <p:nvPicPr>
          <p:cNvPr id="23" name="6 Beskær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981797" y="2748409"/>
            <a:ext cx="337400" cy="321707"/>
          </a:xfrm>
          <a:prstGeom prst="rect">
            <a:avLst/>
          </a:prstGeom>
        </p:spPr>
      </p:pic>
      <p:pic>
        <p:nvPicPr>
          <p:cNvPr id="2" name="7 Skalér billede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959502" y="3242399"/>
            <a:ext cx="359695" cy="335309"/>
          </a:xfrm>
          <a:prstGeom prst="rect">
            <a:avLst/>
          </a:prstGeom>
        </p:spPr>
      </p:pic>
      <p:sp>
        <p:nvSpPr>
          <p:cNvPr id="14" name="Pladsholder til dato 2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975665A-61CB-4DAB-8750-5B97BD1810B6}" type="datetime5">
              <a:rPr lang="da-DK" smtClean="0"/>
              <a:pPr/>
              <a:t>oktober 2025</a:t>
            </a:fld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129422" y="3467151"/>
            <a:ext cx="2338677" cy="15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5200"/>
            <a:ext cx="5213662" cy="1720800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oktober 2025</a:t>
            </a:fld>
            <a:endParaRPr lang="da-DK" dirty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7" y="587088"/>
            <a:ext cx="5304569" cy="55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3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II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5200"/>
            <a:ext cx="5213662" cy="1720800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oktober 2025</a:t>
            </a:fld>
            <a:endParaRPr lang="da-DK" dirty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557" y="587088"/>
            <a:ext cx="5304569" cy="55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2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ed bille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861600"/>
          </a:xfrm>
          <a:solidFill>
            <a:schemeClr val="bg1">
              <a:lumMod val="85000"/>
            </a:schemeClr>
          </a:solidFill>
        </p:spPr>
        <p:txBody>
          <a:bodyPr tIns="648000" anchor="ctr" anchorCtr="0"/>
          <a:lstStyle>
            <a:lvl1pPr marL="0" indent="0" algn="ctr">
              <a:buNone/>
              <a:defRPr sz="1600"/>
            </a:lvl1pPr>
          </a:lstStyle>
          <a:p>
            <a:r>
              <a:rPr lang="da-DK" noProof="0" smtClean="0"/>
              <a:t>Klik på ikonet for at tilføje et billede</a:t>
            </a:r>
            <a:endParaRPr lang="da-DK" noProof="0" dirty="0"/>
          </a:p>
        </p:txBody>
      </p:sp>
      <p:sp>
        <p:nvSpPr>
          <p:cNvPr id="13" name="Logo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212557" y="587088"/>
            <a:ext cx="5306400" cy="5526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da-DK" noProof="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655200"/>
            <a:ext cx="5212800" cy="1720800"/>
          </a:xfrm>
        </p:spPr>
        <p:txBody>
          <a:bodyPr anchor="t" anchorCtr="0"/>
          <a:lstStyle>
            <a:lvl1pPr algn="l">
              <a:defRPr sz="6500">
                <a:solidFill>
                  <a:schemeClr val="bg1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2432121"/>
            <a:ext cx="5212800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>
                <a:solidFill>
                  <a:schemeClr val="bg1"/>
                </a:solidFill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dirty="0"/>
              <a:t>Klik her for at tilføje undertitel maks. to linjer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3529061"/>
            <a:ext cx="5212800" cy="39425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navn og </a:t>
            </a:r>
            <a:br>
              <a:rPr lang="da-DK" dirty="0"/>
            </a:br>
            <a:r>
              <a:rPr lang="da-DK" dirty="0"/>
              <a:t>titel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4063411"/>
            <a:ext cx="5212800" cy="216795"/>
          </a:xfrm>
        </p:spPr>
        <p:txBody>
          <a:bodyPr anchor="b" anchorCtr="0"/>
          <a:lstStyle>
            <a:lvl1pPr marL="0" indent="0">
              <a:lnSpc>
                <a:spcPct val="106000"/>
              </a:lnSpc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Indsæt location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719138" y="4277666"/>
            <a:ext cx="5212800" cy="1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CEB35B1-BC5C-4F24-B72D-591F5A33F1B4}" type="datetime5">
              <a:rPr lang="da-DK" smtClean="0"/>
              <a:pPr/>
              <a:t>oktober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309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6840537" cy="1504666"/>
          </a:xfrm>
        </p:spPr>
        <p:txBody>
          <a:bodyPr/>
          <a:lstStyle/>
          <a:p>
            <a:r>
              <a:rPr lang="da-DK" noProof="0" smtClean="0"/>
              <a:t>Klik for at redigere i master</a:t>
            </a:r>
            <a:endParaRPr lang="da-DK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9138" y="2800800"/>
            <a:ext cx="6840000" cy="2484000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oktober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6251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762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fakta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5213661" cy="1504666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9138" y="2800350"/>
            <a:ext cx="5213661" cy="2484438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0400" y="2894214"/>
            <a:ext cx="52128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261100" y="3135407"/>
            <a:ext cx="5207000" cy="2149382"/>
          </a:xfrm>
        </p:spPr>
        <p:txBody>
          <a:bodyPr/>
          <a:lstStyle>
            <a:lvl1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 b="1">
                <a:latin typeface="+mj-lt"/>
              </a:defRPr>
            </a:lvl1pPr>
            <a:lvl2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>
                <a:latin typeface="+mj-lt"/>
              </a:defRPr>
            </a:lvl2pPr>
            <a:lvl3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 b="0"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​"/>
              <a:defRPr sz="1500" b="0">
                <a:latin typeface="+mj-lt"/>
              </a:defRPr>
            </a:lvl4pPr>
            <a:lvl5pPr marL="0" indent="0">
              <a:lnSpc>
                <a:spcPct val="97000"/>
              </a:lnSpc>
              <a:buFont typeface="Times New Roman" panose="02020603050405020304" pitchFamily="18" charset="0"/>
              <a:buChar char="​"/>
              <a:defRPr sz="1500" b="0">
                <a:latin typeface="+mj-lt"/>
              </a:defRPr>
            </a:lvl5pPr>
            <a:lvl6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6pPr>
            <a:lvl7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7pPr>
            <a:lvl8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8pPr>
            <a:lvl9pPr marL="0" indent="0">
              <a:lnSpc>
                <a:spcPct val="97000"/>
              </a:lnSpc>
              <a:buFont typeface="Arial" panose="020B0604020202020204" pitchFamily="34" charset="0"/>
              <a:buChar char="​"/>
              <a:defRPr sz="1500">
                <a:latin typeface="+mj-lt"/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oktober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99247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973" userDrawn="1">
          <p15:clr>
            <a:srgbClr val="A4A3A4"/>
          </p15:clr>
        </p15:guide>
        <p15:guide id="2" pos="3739" userDrawn="1">
          <p15:clr>
            <a:srgbClr val="A4A3A4"/>
          </p15:clr>
        </p15:guide>
        <p15:guide id="3" pos="3942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138" y="654050"/>
            <a:ext cx="5213349" cy="135763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19139" y="2800350"/>
            <a:ext cx="5213349" cy="2484438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61100" y="654050"/>
            <a:ext cx="5207000" cy="4630738"/>
          </a:xfrm>
        </p:spPr>
        <p:txBody>
          <a:bodyPr tIns="50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oktober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23947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738" userDrawn="1">
          <p15:clr>
            <a:srgbClr val="A4A3A4"/>
          </p15:clr>
        </p15:guide>
        <p15:guide id="3" pos="3942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719139" y="2366011"/>
            <a:ext cx="5213350" cy="363156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500"/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2000"/>
            </a:lvl3pPr>
            <a:lvl4pPr marL="1657350" indent="-285750" algn="l">
              <a:buFont typeface="Arial" panose="020B0604020202020204" pitchFamily="34" charset="0"/>
              <a:buChar char="•"/>
              <a:defRPr sz="2000"/>
            </a:lvl4pPr>
            <a:lvl5pPr marL="2114550" indent="-285750" algn="l">
              <a:buFont typeface="Arial" panose="020B0604020202020204" pitchFamily="34" charset="0"/>
              <a:buChar char="•"/>
              <a:defRPr sz="2000"/>
            </a:lvl5pPr>
            <a:lvl6pPr marL="2571750" indent="-285750" algn="l">
              <a:buFont typeface="Arial" panose="020B0604020202020204" pitchFamily="34" charset="0"/>
              <a:buChar char="•"/>
              <a:defRPr sz="2000"/>
            </a:lvl6pPr>
            <a:lvl7pPr marL="3028950" indent="-285750" algn="l">
              <a:buFont typeface="Arial" panose="020B0604020202020204" pitchFamily="34" charset="0"/>
              <a:buChar char="•"/>
              <a:defRPr sz="2000"/>
            </a:lvl7pPr>
            <a:lvl8pPr marL="3486150" indent="-285750" algn="l">
              <a:buFont typeface="Arial" panose="020B0604020202020204" pitchFamily="34" charset="0"/>
              <a:buChar char="•"/>
              <a:defRPr sz="2000"/>
            </a:lvl8pPr>
            <a:lvl9pPr marL="3943350" indent="-285750" algn="l"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da-DK" smtClean="0"/>
              <a:t>Klik for at redigere undertiteltypografien i masteren</a:t>
            </a:r>
            <a:endParaRPr lang="da-DK" dirty="0"/>
          </a:p>
        </p:txBody>
      </p:sp>
      <p:pic>
        <p:nvPicPr>
          <p:cNvPr id="4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46" y="570004"/>
            <a:ext cx="5309606" cy="5526000"/>
          </a:xfrm>
          <a:prstGeom prst="rect">
            <a:avLst/>
          </a:prstGeom>
        </p:spPr>
      </p:pic>
      <p:sp>
        <p:nvSpPr>
          <p:cNvPr id="3" name="Pladsholder til dato 2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975665A-61CB-4DAB-8750-5B97BD1810B6}" type="datetime5">
              <a:rPr lang="da-DK" smtClean="0"/>
              <a:pPr/>
              <a:t>oktober 2025</a:t>
            </a:fld>
            <a:endParaRPr lang="da-DK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19138" y="655604"/>
            <a:ext cx="5213350" cy="1504666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226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78" userDrawn="1">
          <p15:clr>
            <a:srgbClr val="FBAE40"/>
          </p15:clr>
        </p15:guide>
        <p15:guide id="2" pos="3737" userDrawn="1">
          <p15:clr>
            <a:srgbClr val="A4A3A4"/>
          </p15:clr>
        </p15:guide>
        <p15:guide id="3" pos="3944" userDrawn="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9139" y="654051"/>
            <a:ext cx="5213350" cy="5339949"/>
          </a:xfrm>
        </p:spPr>
        <p:txBody>
          <a:bodyPr tIns="504000" anchor="ctr" anchorCtr="0"/>
          <a:lstStyle>
            <a:lvl1pPr marL="0" indent="0" algn="ctr">
              <a:buNone/>
              <a:defRPr/>
            </a:lvl1pPr>
          </a:lstStyle>
          <a:p>
            <a:r>
              <a:rPr lang="da-DK" smtClean="0"/>
              <a:t>Klik på ikonet for at tilføje et billede</a:t>
            </a:r>
            <a:endParaRPr lang="en-GB"/>
          </a:p>
        </p:txBody>
      </p:sp>
      <p:pic>
        <p:nvPicPr>
          <p:cNvPr id="5" name="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46" y="570004"/>
            <a:ext cx="5309606" cy="5526000"/>
          </a:xfrm>
          <a:prstGeom prst="rect">
            <a:avLst/>
          </a:prstGeom>
        </p:spPr>
      </p:pic>
      <p:sp>
        <p:nvSpPr>
          <p:cNvPr id="10" name="Pladsholder til dato 2" hidden="1"/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975665A-61CB-4DAB-8750-5B97BD1810B6}" type="datetime5">
              <a:rPr lang="da-DK" smtClean="0"/>
              <a:pPr/>
              <a:t>oktober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71722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77" userDrawn="1">
          <p15:clr>
            <a:srgbClr val="FBAE40"/>
          </p15:clr>
        </p15:guide>
        <p15:guide id="2" pos="3737" userDrawn="1">
          <p15:clr>
            <a:srgbClr val="A4A3A4"/>
          </p15:clr>
        </p15:guide>
        <p15:guide id="3" pos="394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und logo" hidden="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" y="5684744"/>
            <a:ext cx="10760075" cy="87036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6840000" cy="15046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smtClean="0"/>
              <a:t>Klik for at redigere i master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138" y="2802103"/>
            <a:ext cx="6840000" cy="248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2"/>
          </p:nvPr>
        </p:nvSpPr>
        <p:spPr>
          <a:xfrm>
            <a:off x="9066345" y="6293109"/>
            <a:ext cx="2401755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lnSpc>
                <a:spcPct val="106000"/>
              </a:lnSpc>
              <a:defRPr sz="1100">
                <a:solidFill>
                  <a:schemeClr val="tx1"/>
                </a:solidFill>
              </a:defRPr>
            </a:lvl1pPr>
          </a:lstStyle>
          <a:p>
            <a:fld id="{D975665A-61CB-4DAB-8750-5B97BD1810B6}" type="datetime5">
              <a:rPr lang="da-DK" smtClean="0"/>
              <a:pPr/>
              <a:t>oktober 2025</a:t>
            </a:fld>
            <a:endParaRPr lang="en-GB" dirty="0"/>
          </a:p>
        </p:txBody>
      </p:sp>
      <p:cxnSp>
        <p:nvCxnSpPr>
          <p:cNvPr id="15" name="Logo streg"/>
          <p:cNvCxnSpPr/>
          <p:nvPr userDrawn="1"/>
        </p:nvCxnSpPr>
        <p:spPr>
          <a:xfrm>
            <a:off x="719137" y="5979706"/>
            <a:ext cx="10749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Logo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58" y="5619111"/>
            <a:ext cx="1144727" cy="9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0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50" r:id="rId2"/>
    <p:sldLayoutId id="2147483751" r:id="rId3"/>
    <p:sldLayoutId id="2147483752" r:id="rId4"/>
    <p:sldLayoutId id="2147483728" r:id="rId5"/>
    <p:sldLayoutId id="2147483730" r:id="rId6"/>
    <p:sldLayoutId id="2147483744" r:id="rId7"/>
    <p:sldLayoutId id="2147483745" r:id="rId8"/>
    <p:sldLayoutId id="2147483746" r:id="rId9"/>
    <p:sldLayoutId id="2147483739" r:id="rId10"/>
    <p:sldLayoutId id="2147483740" r:id="rId11"/>
    <p:sldLayoutId id="2147483743" r:id="rId12"/>
  </p:sldLayoutIdLst>
  <p:hf sldNum="0" hdr="0" ft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5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―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9000"/>
        </a:lnSpc>
        <a:spcBef>
          <a:spcPts val="1400"/>
        </a:spcBef>
        <a:spcAft>
          <a:spcPts val="1400"/>
        </a:spcAft>
        <a:buFont typeface="Arial" panose="020B0604020202020204" pitchFamily="34" charset="0"/>
        <a:buChar char="​"/>
        <a:defRPr sz="13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00" indent="-144000" algn="l" defTabSz="914400" rtl="0" eaLnBrk="1" latinLnBrk="0" hangingPunct="1">
        <a:lnSpc>
          <a:spcPct val="99000"/>
        </a:lnSpc>
        <a:spcBef>
          <a:spcPts val="0"/>
        </a:spcBef>
        <a:buFont typeface="Arial" panose="020B0604020202020204" pitchFamily="34" charset="0"/>
        <a:buChar char="-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3" userDrawn="1">
          <p15:clr>
            <a:srgbClr val="A4A3A4"/>
          </p15:clr>
        </p15:guide>
        <p15:guide id="2" pos="7224" userDrawn="1">
          <p15:clr>
            <a:srgbClr val="A4A3A4"/>
          </p15:clr>
        </p15:guide>
        <p15:guide id="3" orient="horz" pos="412" userDrawn="1">
          <p15:clr>
            <a:srgbClr val="A4A3A4"/>
          </p15:clr>
        </p15:guide>
        <p15:guide id="4" orient="horz" pos="1360" userDrawn="1">
          <p15:clr>
            <a:srgbClr val="A4A3A4"/>
          </p15:clr>
        </p15:guide>
        <p15:guide id="6" orient="horz" pos="1764" userDrawn="1">
          <p15:clr>
            <a:srgbClr val="A4A3A4"/>
          </p15:clr>
        </p15:guide>
        <p15:guide id="7" orient="horz" pos="332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AUL-BSS-Datalab/StatisticsIntroR.gi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400" dirty="0"/>
              <a:t>Introduction to Descriptive Statistics in R</a:t>
            </a:r>
            <a:endParaRPr lang="da-DK" sz="640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/>
              <a:t>Johanne Brandhøj Würtz </a:t>
            </a:r>
          </a:p>
          <a:p>
            <a:r>
              <a:rPr lang="en-US" dirty="0" smtClean="0"/>
              <a:t>Digital Information </a:t>
            </a:r>
            <a:r>
              <a:rPr lang="en-US" dirty="0"/>
              <a:t>Specialist at the </a:t>
            </a:r>
            <a:r>
              <a:rPr lang="en-US" dirty="0" smtClean="0"/>
              <a:t>Royal Danish </a:t>
            </a:r>
            <a:r>
              <a:rPr lang="en-US" dirty="0"/>
              <a:t>Library </a:t>
            </a:r>
            <a:r>
              <a:rPr lang="da-DK" dirty="0" smtClean="0"/>
              <a:t>- AUL</a:t>
            </a:r>
          </a:p>
          <a:p>
            <a:r>
              <a:rPr lang="da-DK" dirty="0" smtClean="0"/>
              <a:t>BSS Datalab</a:t>
            </a:r>
            <a:endParaRPr lang="da-DK" dirty="0"/>
          </a:p>
          <a:p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a-DK" dirty="0" smtClean="0"/>
              <a:t>BSS</a:t>
            </a:r>
            <a:endParaRPr lang="da-DK" dirty="0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35B1-BC5C-4F24-B72D-591F5A33F1B4}" type="datetime5">
              <a:rPr lang="da-DK" smtClean="0"/>
              <a:pPr/>
              <a:t>oktober 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113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Link to </a:t>
            </a:r>
            <a:r>
              <a:rPr lang="da-DK" dirty="0" err="1" smtClean="0"/>
              <a:t>Github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19138" y="1355559"/>
            <a:ext cx="10748962" cy="3929242"/>
          </a:xfrm>
        </p:spPr>
        <p:txBody>
          <a:bodyPr/>
          <a:lstStyle/>
          <a:p>
            <a:pPr marL="0" indent="0">
              <a:buNone/>
            </a:pPr>
            <a:r>
              <a:rPr lang="da-DK" sz="3400" dirty="0">
                <a:hlinkClick r:id="rId2"/>
              </a:rPr>
              <a:t>https://</a:t>
            </a:r>
            <a:r>
              <a:rPr lang="da-DK" sz="3400" dirty="0" smtClean="0">
                <a:hlinkClick r:id="rId2"/>
              </a:rPr>
              <a:t>github.com/AUL-BSS-Datalab/StatisticsIntroR.git</a:t>
            </a:r>
            <a:r>
              <a:rPr lang="da-DK" sz="3400" dirty="0" smtClean="0"/>
              <a:t> </a:t>
            </a:r>
            <a:endParaRPr lang="da-DK" sz="340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oktober 2025</a:t>
            </a:fld>
            <a:endParaRPr lang="da-DK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406" y="2297256"/>
            <a:ext cx="2987545" cy="298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8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19138" y="1588610"/>
            <a:ext cx="7999746" cy="39975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/>
              <a:t>Purpose and Competencies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Introduction </a:t>
            </a:r>
            <a:r>
              <a:rPr lang="en-US" sz="1600" dirty="0"/>
              <a:t>to </a:t>
            </a:r>
            <a:r>
              <a:rPr lang="en-US" sz="1600" dirty="0" err="1" smtClean="0"/>
              <a:t>Rstudio</a:t>
            </a:r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Introduction to R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Download </a:t>
            </a:r>
            <a:r>
              <a:rPr lang="en-US" sz="1600" dirty="0"/>
              <a:t>data on </a:t>
            </a:r>
            <a:r>
              <a:rPr lang="en-US" sz="1600" dirty="0" smtClean="0"/>
              <a:t>general </a:t>
            </a:r>
            <a:r>
              <a:rPr lang="en-US" sz="1600" dirty="0"/>
              <a:t>elections in Denmark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Data p</a:t>
            </a:r>
            <a:r>
              <a:rPr lang="en-US" sz="1600" dirty="0" smtClean="0"/>
              <a:t>reparation </a:t>
            </a:r>
            <a:r>
              <a:rPr lang="en-US" sz="1600" dirty="0"/>
              <a:t>in R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Data a</a:t>
            </a:r>
            <a:r>
              <a:rPr lang="en-US" sz="1600" dirty="0" smtClean="0"/>
              <a:t>nalysis and </a:t>
            </a:r>
            <a:r>
              <a:rPr lang="en-US" sz="1600" dirty="0"/>
              <a:t>v</a:t>
            </a:r>
            <a:r>
              <a:rPr lang="en-US" sz="1600" dirty="0" smtClean="0"/>
              <a:t>isualization</a:t>
            </a:r>
            <a:endParaRPr lang="en-US" sz="160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oktober 2025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641" y="458993"/>
            <a:ext cx="1698459" cy="19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5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52000" lvl="0" indent="-252000">
              <a:lnSpc>
                <a:spcPct val="150000"/>
              </a:lnSpc>
              <a:buFont typeface="Arial" panose="020B0604020202020204" pitchFamily="34" charset="0"/>
              <a:buChar char="―"/>
            </a:pPr>
            <a:r>
              <a:rPr lang="en-US" sz="1600" dirty="0" smtClean="0">
                <a:solidFill>
                  <a:prstClr val="black"/>
                </a:solidFill>
              </a:rPr>
              <a:t>Apply </a:t>
            </a:r>
            <a:r>
              <a:rPr lang="en-US" sz="1600" dirty="0">
                <a:solidFill>
                  <a:prstClr val="black"/>
                </a:solidFill>
              </a:rPr>
              <a:t>the programming language R for statistical calculations and data visualization</a:t>
            </a:r>
            <a:r>
              <a:rPr lang="en-US" sz="1600" dirty="0" smtClean="0">
                <a:solidFill>
                  <a:prstClr val="black"/>
                </a:solidFill>
              </a:rPr>
              <a:t>.</a:t>
            </a:r>
            <a:endParaRPr lang="en-US" sz="1600" dirty="0">
              <a:solidFill>
                <a:prstClr val="black"/>
              </a:solidFill>
            </a:endParaRPr>
          </a:p>
          <a:p>
            <a:pPr marL="252000" lvl="0" indent="-252000">
              <a:lnSpc>
                <a:spcPct val="150000"/>
              </a:lnSpc>
              <a:buFont typeface="Arial" panose="020B0604020202020204" pitchFamily="34" charset="0"/>
              <a:buChar char="―"/>
            </a:pPr>
            <a:r>
              <a:rPr lang="en-US" sz="1600" dirty="0" smtClean="0">
                <a:solidFill>
                  <a:prstClr val="black"/>
                </a:solidFill>
              </a:rPr>
              <a:t>Familiarity </a:t>
            </a:r>
            <a:r>
              <a:rPr lang="en-US" sz="1600" dirty="0">
                <a:solidFill>
                  <a:prstClr val="black"/>
                </a:solidFill>
              </a:rPr>
              <a:t>with the programming application </a:t>
            </a:r>
            <a:r>
              <a:rPr lang="en-US" sz="1600" dirty="0" err="1">
                <a:solidFill>
                  <a:prstClr val="black"/>
                </a:solidFill>
              </a:rPr>
              <a:t>RStudio</a:t>
            </a:r>
            <a:r>
              <a:rPr lang="en-US" sz="1600" dirty="0" smtClean="0">
                <a:solidFill>
                  <a:prstClr val="black"/>
                </a:solidFill>
              </a:rPr>
              <a:t>.</a:t>
            </a:r>
            <a:endParaRPr lang="da-DK" sz="1600" dirty="0" smtClean="0">
              <a:solidFill>
                <a:prstClr val="black"/>
              </a:solidFill>
            </a:endParaRP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oktober 2025</a:t>
            </a:fld>
            <a:endParaRPr lang="da-DK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Purpose and </a:t>
            </a:r>
            <a:r>
              <a:rPr lang="da-DK" dirty="0" err="1" smtClean="0"/>
              <a:t>skills</a:t>
            </a:r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9584"/>
            <a:ext cx="2580763" cy="248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19138" y="655604"/>
            <a:ext cx="10748962" cy="782498"/>
          </a:xfrm>
        </p:spPr>
        <p:txBody>
          <a:bodyPr/>
          <a:lstStyle/>
          <a:p>
            <a:r>
              <a:rPr lang="da-DK" dirty="0" smtClean="0"/>
              <a:t>Outputs from the workshop</a:t>
            </a:r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oktober 2025</a:t>
            </a:fld>
            <a:endParaRPr lang="da-DK" dirty="0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784" y="1954451"/>
            <a:ext cx="5572320" cy="3592876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86" y="1954451"/>
            <a:ext cx="5773433" cy="35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8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19138" y="655604"/>
            <a:ext cx="10721253" cy="1504666"/>
          </a:xfrm>
        </p:spPr>
        <p:txBody>
          <a:bodyPr/>
          <a:lstStyle/>
          <a:p>
            <a:r>
              <a:rPr lang="da-DK" dirty="0" err="1" smtClean="0">
                <a:solidFill>
                  <a:schemeClr val="bg1"/>
                </a:solidFill>
              </a:rPr>
              <a:t>Introduction</a:t>
            </a:r>
            <a:r>
              <a:rPr lang="da-DK" dirty="0" smtClean="0">
                <a:solidFill>
                  <a:schemeClr val="bg1"/>
                </a:solidFill>
              </a:rPr>
              <a:t> to R and </a:t>
            </a:r>
            <a:r>
              <a:rPr lang="da-DK" dirty="0" err="1" smtClean="0">
                <a:solidFill>
                  <a:schemeClr val="bg1"/>
                </a:solidFill>
              </a:rPr>
              <a:t>Rstudio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6" name="Pladsholder til tekst 5"/>
          <p:cNvSpPr>
            <a:spLocks noGrp="1"/>
          </p:cNvSpPr>
          <p:nvPr>
            <p:ph type="body" sz="quarter" idx="13"/>
          </p:nvPr>
        </p:nvSpPr>
        <p:spPr>
          <a:xfrm>
            <a:off x="719138" y="1730535"/>
            <a:ext cx="10721253" cy="383899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bg1"/>
                </a:solidFill>
              </a:rPr>
              <a:t>Install 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Download the latest version of R to your computer. Remember to choose a version that is compatible with your computer's operating system. R is the 'language' we will use for programming.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R can be downloaded here: </a:t>
            </a:r>
            <a:r>
              <a:rPr lang="en-US" sz="1600" dirty="0">
                <a:solidFill>
                  <a:schemeClr val="bg1"/>
                </a:solidFill>
                <a:hlinkClick r:id="rId2"/>
              </a:rPr>
              <a:t>https://posit.co/download/rstudio-desktop</a:t>
            </a:r>
            <a:r>
              <a:rPr lang="en-US" sz="1600" dirty="0" smtClean="0">
                <a:solidFill>
                  <a:schemeClr val="bg1"/>
                </a:solidFill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bg1"/>
                </a:solidFill>
              </a:rPr>
              <a:t>Install </a:t>
            </a:r>
            <a:r>
              <a:rPr lang="en-US" sz="1600" b="1" dirty="0" err="1">
                <a:solidFill>
                  <a:schemeClr val="bg1"/>
                </a:solidFill>
              </a:rPr>
              <a:t>RStudio</a:t>
            </a: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Download the latest version of </a:t>
            </a:r>
            <a:r>
              <a:rPr lang="en-US" sz="1600" dirty="0" err="1">
                <a:solidFill>
                  <a:schemeClr val="bg1"/>
                </a:solidFill>
              </a:rPr>
              <a:t>RStudio</a:t>
            </a:r>
            <a:r>
              <a:rPr lang="en-US" sz="1600" dirty="0">
                <a:solidFill>
                  <a:schemeClr val="bg1"/>
                </a:solidFill>
              </a:rPr>
              <a:t> to your computer. Remember to choose a version that is compatible with your computer's operating system. </a:t>
            </a:r>
            <a:r>
              <a:rPr lang="en-US" sz="1600" dirty="0" err="1">
                <a:solidFill>
                  <a:schemeClr val="bg1"/>
                </a:solidFill>
              </a:rPr>
              <a:t>RStudio</a:t>
            </a:r>
            <a:r>
              <a:rPr lang="en-US" sz="1600" dirty="0">
                <a:solidFill>
                  <a:schemeClr val="bg1"/>
                </a:solidFill>
              </a:rPr>
              <a:t> is the application in which we write our code. It is </a:t>
            </a:r>
            <a:r>
              <a:rPr lang="en-US" sz="1600" dirty="0" err="1">
                <a:solidFill>
                  <a:schemeClr val="bg1"/>
                </a:solidFill>
              </a:rPr>
              <a:t>RStudio</a:t>
            </a:r>
            <a:r>
              <a:rPr lang="en-US" sz="1600" dirty="0">
                <a:solidFill>
                  <a:schemeClr val="bg1"/>
                </a:solidFill>
              </a:rPr>
              <a:t> that we open when we need to program.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>
                <a:solidFill>
                  <a:schemeClr val="bg1"/>
                </a:solidFill>
              </a:rPr>
              <a:t>RStudio</a:t>
            </a:r>
            <a:r>
              <a:rPr lang="en-US" sz="1600" dirty="0">
                <a:solidFill>
                  <a:schemeClr val="bg1"/>
                </a:solidFill>
              </a:rPr>
              <a:t> can be downloaded here: </a:t>
            </a:r>
            <a:r>
              <a:rPr lang="en-US" sz="1600" dirty="0">
                <a:solidFill>
                  <a:schemeClr val="bg1"/>
                </a:solidFill>
                <a:hlinkClick r:id="rId2"/>
              </a:rPr>
              <a:t>https://posit.co/download/rstudio-desktop</a:t>
            </a:r>
            <a:r>
              <a:rPr lang="en-US" sz="1600" dirty="0" smtClean="0">
                <a:solidFill>
                  <a:schemeClr val="bg1"/>
                </a:solidFill>
                <a:hlinkClick r:id="rId2"/>
              </a:rPr>
              <a:t>/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719674" y="325503"/>
            <a:ext cx="6840537" cy="666120"/>
          </a:xfrm>
        </p:spPr>
        <p:txBody>
          <a:bodyPr/>
          <a:lstStyle/>
          <a:p>
            <a:r>
              <a:rPr lang="da-DK" dirty="0" err="1" smtClean="0"/>
              <a:t>Coding</a:t>
            </a:r>
            <a:r>
              <a:rPr lang="da-DK" dirty="0" smtClean="0"/>
              <a:t> basics in R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13"/>
          </p:nvPr>
        </p:nvSpPr>
        <p:spPr>
          <a:xfrm>
            <a:off x="719674" y="1035863"/>
            <a:ext cx="10685387" cy="45304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 is basically just a calculator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You can use R to do basic math </a:t>
            </a:r>
            <a:r>
              <a:rPr lang="en-US" dirty="0" smtClean="0"/>
              <a:t>calculations (and use more advanced functions)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—"/>
            </a:pPr>
            <a:r>
              <a:rPr lang="en-US" dirty="0"/>
              <a:t>A function is a collection of tasks we want R to do in order to get a specific result.</a:t>
            </a:r>
          </a:p>
          <a:p>
            <a:pPr marL="465750" lvl="1" indent="-285750">
              <a:lnSpc>
                <a:spcPct val="150000"/>
              </a:lnSpc>
              <a:buFont typeface="Arial" panose="020B0604020202020204" pitchFamily="34" charset="0"/>
              <a:buChar char="—"/>
            </a:pPr>
            <a:r>
              <a:rPr lang="en-US" dirty="0"/>
              <a:t>Instead of clicking on different buttons we must write out these </a:t>
            </a:r>
            <a:r>
              <a:rPr lang="en-US" dirty="0" smtClean="0"/>
              <a:t>commandos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—"/>
            </a:pPr>
            <a:r>
              <a:rPr lang="en-US" dirty="0" smtClean="0"/>
              <a:t>We </a:t>
            </a:r>
            <a:r>
              <a:rPr lang="en-US" dirty="0"/>
              <a:t>have access to simple functions in base R, but we will often install packages to get access to more advanced </a:t>
            </a:r>
            <a:r>
              <a:rPr lang="en-US" dirty="0" smtClean="0"/>
              <a:t>functions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When writing code in R, we follow a fixed syntax or structure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We first specify the name of the function and then we specify the arguments: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You can create new objects with the assignment operator: </a:t>
            </a:r>
          </a:p>
          <a:p>
            <a:pPr>
              <a:lnSpc>
                <a:spcPct val="150000"/>
              </a:lnSpc>
            </a:pPr>
            <a:r>
              <a:rPr lang="en-US" dirty="0"/>
              <a:t>Object names must start with a letter and can only contain letters, numbers, _ and 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We write our code in scripts so we can save, access, edit and run them later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You can write comments. </a:t>
            </a:r>
            <a:r>
              <a:rPr lang="en-US" dirty="0"/>
              <a:t>R will ignore any text after </a:t>
            </a:r>
            <a:r>
              <a:rPr lang="en-US" dirty="0" smtClean="0"/>
              <a:t># for that line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There are different types of data in R (e.g. logical, numeric, integer, character, factor)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These can be stored in a vector, list, matrix or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4294967295"/>
          </p:nvPr>
        </p:nvSpPr>
        <p:spPr>
          <a:xfrm>
            <a:off x="9790113" y="6292850"/>
            <a:ext cx="2401887" cy="180975"/>
          </a:xfrm>
        </p:spPr>
        <p:txBody>
          <a:bodyPr/>
          <a:lstStyle/>
          <a:p>
            <a:fld id="{D975665A-61CB-4DAB-8750-5B97BD1810B6}" type="datetime5">
              <a:rPr lang="da-DK" smtClean="0"/>
              <a:pPr/>
              <a:t>oktober 2025</a:t>
            </a:fld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614" y="3150166"/>
            <a:ext cx="1631505" cy="301828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44" y="3844341"/>
            <a:ext cx="2570845" cy="653044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 rotWithShape="1">
          <a:blip r:embed="rId4"/>
          <a:srcRect l="25628" r="1" b="6509"/>
          <a:stretch/>
        </p:blipFill>
        <p:spPr>
          <a:xfrm>
            <a:off x="6840497" y="2810156"/>
            <a:ext cx="2074629" cy="36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3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in R</a:t>
            </a:r>
            <a:endParaRPr lang="en-US" sz="240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oktober 2025</a:t>
            </a:fld>
            <a:endParaRPr lang="da-DK" dirty="0"/>
          </a:p>
        </p:txBody>
      </p:sp>
      <p:grpSp>
        <p:nvGrpSpPr>
          <p:cNvPr id="6" name="Gruppe 5"/>
          <p:cNvGrpSpPr/>
          <p:nvPr/>
        </p:nvGrpSpPr>
        <p:grpSpPr>
          <a:xfrm>
            <a:off x="7032566" y="655604"/>
            <a:ext cx="3499658" cy="4959804"/>
            <a:chOff x="7805650" y="359547"/>
            <a:chExt cx="3499658" cy="4959804"/>
          </a:xfrm>
        </p:grpSpPr>
        <p:sp>
          <p:nvSpPr>
            <p:cNvPr id="7" name="Rektangel 6"/>
            <p:cNvSpPr/>
            <p:nvPr/>
          </p:nvSpPr>
          <p:spPr>
            <a:xfrm>
              <a:off x="7805650" y="1836318"/>
              <a:ext cx="3499658" cy="3483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2000" noProof="0" dirty="0" err="1" smtClean="0"/>
            </a:p>
          </p:txBody>
        </p:sp>
        <p:sp>
          <p:nvSpPr>
            <p:cNvPr id="8" name="Tekstfelt 7"/>
            <p:cNvSpPr txBox="1"/>
            <p:nvPr/>
          </p:nvSpPr>
          <p:spPr>
            <a:xfrm>
              <a:off x="8233755" y="2227464"/>
              <a:ext cx="2643447" cy="27007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50000"/>
                </a:lnSpc>
                <a:buNone/>
              </a:pPr>
              <a:r>
                <a:rPr lang="en-US" sz="1300" b="1" dirty="0"/>
                <a:t>Packages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300" dirty="0"/>
                <a:t>Like Sims – the expansion packs adds functionality to the base game </a:t>
              </a:r>
              <a:endParaRPr lang="en-US" sz="1300" dirty="0" smtClean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Packages </a:t>
              </a:r>
              <a:r>
                <a:rPr lang="en-US" sz="1300" dirty="0"/>
                <a:t>contains extra functions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300" dirty="0" smtClean="0"/>
                <a:t>Ode </a:t>
              </a:r>
              <a:r>
                <a:rPr lang="en-US" sz="1300" dirty="0"/>
                <a:t>to the nerds (</a:t>
              </a:r>
              <a:r>
                <a:rPr lang="en-US" sz="1300" dirty="0" smtClean="0"/>
                <a:t>Open source)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300" dirty="0"/>
                <a:t>N</a:t>
              </a:r>
              <a:r>
                <a:rPr lang="en-US" sz="1300" dirty="0" smtClean="0"/>
                <a:t>ot </a:t>
              </a:r>
              <a:r>
                <a:rPr lang="en-US" sz="1300" dirty="0"/>
                <a:t>one way </a:t>
              </a:r>
              <a:r>
                <a:rPr lang="en-US" sz="1300" dirty="0" smtClean="0"/>
                <a:t>to the goal but </a:t>
              </a:r>
              <a:r>
                <a:rPr lang="en-US" sz="1300" dirty="0"/>
                <a:t>plenty </a:t>
              </a:r>
            </a:p>
          </p:txBody>
        </p:sp>
        <p:pic>
          <p:nvPicPr>
            <p:cNvPr id="9" name="Billed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06837" y="359547"/>
              <a:ext cx="1355970" cy="1355970"/>
            </a:xfrm>
            <a:prstGeom prst="rect">
              <a:avLst/>
            </a:prstGeom>
          </p:spPr>
        </p:pic>
      </p:grpSp>
      <p:pic>
        <p:nvPicPr>
          <p:cNvPr id="18" name="Pladsholder til billede 5"/>
          <p:cNvPicPr>
            <a:picLocks noChangeAspect="1"/>
          </p:cNvPicPr>
          <p:nvPr/>
        </p:nvPicPr>
        <p:blipFill>
          <a:blip r:embed="rId3"/>
          <a:srcRect t="10710" b="10710"/>
          <a:stretch>
            <a:fillRect/>
          </a:stretch>
        </p:blipFill>
        <p:spPr>
          <a:xfrm>
            <a:off x="1327381" y="3665913"/>
            <a:ext cx="2519257" cy="2240449"/>
          </a:xfrm>
          <a:prstGeom prst="rect">
            <a:avLst/>
          </a:prstGeom>
        </p:spPr>
      </p:pic>
      <p:sp>
        <p:nvSpPr>
          <p:cNvPr id="20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19137" y="1582617"/>
            <a:ext cx="6313427" cy="20832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ym typeface="Wingdings" panose="05000000000000000000" pitchFamily="2" charset="2"/>
              </a:rPr>
              <a:t>R is an open source programming language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anose="05000000000000000000" pitchFamily="2" charset="2"/>
              </a:rPr>
              <a:t>We must install a package to get access to the functions inside it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ym typeface="Wingdings" panose="05000000000000000000" pitchFamily="2" charset="2"/>
              </a:rPr>
              <a:t>We only have to install the package once, but we must load the package into the script every time we want to use it </a:t>
            </a:r>
          </a:p>
          <a:p>
            <a:pPr>
              <a:lnSpc>
                <a:spcPct val="150000"/>
              </a:lnSpc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>
              <a:sym typeface="Wingdings" panose="05000000000000000000" pitchFamily="2" charset="2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82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Why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 </a:t>
            </a:r>
            <a:r>
              <a:rPr lang="da-DK" dirty="0" err="1" smtClean="0"/>
              <a:t>pipes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664430" y="1847323"/>
            <a:ext cx="7229108" cy="12710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pipe operator is used to pass the output of one function as the input to another </a:t>
            </a:r>
            <a:r>
              <a:rPr lang="en-US" dirty="0" smtClean="0"/>
              <a:t>function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is used to chain multiple functions together in a readable </a:t>
            </a:r>
            <a:r>
              <a:rPr lang="en-US" dirty="0" smtClean="0"/>
              <a:t>way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is used to avoid nested functions and make code more </a:t>
            </a:r>
            <a:r>
              <a:rPr lang="en-US" dirty="0" smtClean="0"/>
              <a:t>readable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is used to avoid intermediate variables and make code more </a:t>
            </a:r>
            <a:r>
              <a:rPr lang="en-US" dirty="0" smtClean="0"/>
              <a:t>readable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oktober 2025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68" y="3227754"/>
            <a:ext cx="5721201" cy="26116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855" y="3227754"/>
            <a:ext cx="3761245" cy="24097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kstfelt 6"/>
          <p:cNvSpPr txBox="1"/>
          <p:nvPr/>
        </p:nvSpPr>
        <p:spPr>
          <a:xfrm>
            <a:off x="7049477" y="4079631"/>
            <a:ext cx="51019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5400" dirty="0" smtClean="0"/>
              <a:t>=</a:t>
            </a:r>
            <a:endParaRPr lang="da-DK" sz="2000" dirty="0" smtClean="0"/>
          </a:p>
        </p:txBody>
      </p:sp>
      <p:sp>
        <p:nvSpPr>
          <p:cNvPr id="8" name="Tekstfelt 7"/>
          <p:cNvSpPr txBox="1"/>
          <p:nvPr/>
        </p:nvSpPr>
        <p:spPr>
          <a:xfrm>
            <a:off x="9577276" y="655604"/>
            <a:ext cx="189082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2000" dirty="0" smtClean="0"/>
              <a:t>dataset %&gt;%</a:t>
            </a:r>
          </a:p>
          <a:p>
            <a:r>
              <a:rPr lang="da-DK" sz="2000" dirty="0"/>
              <a:t>	</a:t>
            </a:r>
            <a:r>
              <a:rPr lang="da-DK" sz="2000" dirty="0" smtClean="0"/>
              <a:t>a %&gt;%</a:t>
            </a:r>
          </a:p>
          <a:p>
            <a:r>
              <a:rPr lang="da-DK" sz="2000" dirty="0"/>
              <a:t>	</a:t>
            </a:r>
            <a:r>
              <a:rPr lang="da-DK" sz="2000" dirty="0" smtClean="0"/>
              <a:t>b %&gt;%</a:t>
            </a:r>
          </a:p>
          <a:p>
            <a:r>
              <a:rPr lang="da-DK" sz="2000" dirty="0" smtClean="0"/>
              <a:t>	c</a:t>
            </a:r>
          </a:p>
        </p:txBody>
      </p:sp>
      <p:sp>
        <p:nvSpPr>
          <p:cNvPr id="9" name="Rektangel 8"/>
          <p:cNvSpPr/>
          <p:nvPr/>
        </p:nvSpPr>
        <p:spPr>
          <a:xfrm>
            <a:off x="8385491" y="609437"/>
            <a:ext cx="11917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000" dirty="0"/>
              <a:t>In </a:t>
            </a:r>
            <a:r>
              <a:rPr lang="da-DK" sz="2000" dirty="0" smtClean="0"/>
              <a:t>the:</a:t>
            </a:r>
            <a:endParaRPr lang="da-DK" sz="2000" dirty="0"/>
          </a:p>
          <a:p>
            <a:r>
              <a:rPr lang="da-DK" sz="2000" dirty="0" smtClean="0"/>
              <a:t>First do:</a:t>
            </a:r>
          </a:p>
          <a:p>
            <a:r>
              <a:rPr lang="da-DK" sz="2000" dirty="0" err="1" smtClean="0"/>
              <a:t>Then</a:t>
            </a:r>
            <a:r>
              <a:rPr lang="da-DK" sz="2000" dirty="0" smtClean="0"/>
              <a:t> do:</a:t>
            </a:r>
          </a:p>
          <a:p>
            <a:r>
              <a:rPr lang="da-DK" sz="2000" dirty="0" err="1" smtClean="0"/>
              <a:t>Then</a:t>
            </a:r>
            <a:r>
              <a:rPr lang="da-DK" sz="2000" dirty="0" smtClean="0"/>
              <a:t> do: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77698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9138" y="655604"/>
            <a:ext cx="10660062" cy="743350"/>
          </a:xfrm>
        </p:spPr>
        <p:txBody>
          <a:bodyPr/>
          <a:lstStyle/>
          <a:p>
            <a:r>
              <a:rPr lang="en-US" dirty="0" smtClean="0"/>
              <a:t>Other ‘fun’ elements when coding in R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719139" y="1691014"/>
            <a:ext cx="5555774" cy="42799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a-DK" dirty="0" smtClean="0"/>
              <a:t>$ vs. [ ] vs. [[ ]]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$ operator is used to extract a single column </a:t>
            </a:r>
            <a:r>
              <a:rPr lang="en-US" u="sng" dirty="0"/>
              <a:t>from</a:t>
            </a:r>
            <a:r>
              <a:rPr lang="en-US" dirty="0"/>
              <a:t> a data frame </a:t>
            </a:r>
            <a:r>
              <a:rPr lang="en-US" u="sng" dirty="0"/>
              <a:t>as</a:t>
            </a:r>
            <a:r>
              <a:rPr lang="en-US" dirty="0"/>
              <a:t> a vector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smtClean="0"/>
              <a:t>[ ] </a:t>
            </a:r>
            <a:r>
              <a:rPr lang="en-US" dirty="0"/>
              <a:t>operator is used to extract a single column </a:t>
            </a:r>
            <a:r>
              <a:rPr lang="en-US" u="sng" dirty="0"/>
              <a:t>from</a:t>
            </a:r>
            <a:r>
              <a:rPr lang="en-US" dirty="0"/>
              <a:t> a data frame </a:t>
            </a:r>
            <a:r>
              <a:rPr lang="en-US" u="sng" dirty="0"/>
              <a:t>as</a:t>
            </a:r>
            <a:r>
              <a:rPr lang="en-US" dirty="0"/>
              <a:t> a data frame.</a:t>
            </a:r>
            <a:endParaRPr lang="da-DK" dirty="0" smtClean="0"/>
          </a:p>
          <a:p>
            <a:pPr lvl="1"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smtClean="0"/>
              <a:t>[[ ]] </a:t>
            </a:r>
            <a:r>
              <a:rPr lang="en-US" dirty="0"/>
              <a:t>operator is used to extract a single column </a:t>
            </a:r>
            <a:r>
              <a:rPr lang="en-US" u="sng" dirty="0"/>
              <a:t>from</a:t>
            </a:r>
            <a:r>
              <a:rPr lang="en-US" dirty="0"/>
              <a:t> a data frame </a:t>
            </a:r>
            <a:r>
              <a:rPr lang="en-US" u="sng" dirty="0"/>
              <a:t>as</a:t>
            </a:r>
            <a:r>
              <a:rPr lang="en-US" dirty="0"/>
              <a:t> a vector, but it can also be used to extract a single element </a:t>
            </a:r>
            <a:r>
              <a:rPr lang="en-US" u="sng" dirty="0"/>
              <a:t>from</a:t>
            </a:r>
            <a:r>
              <a:rPr lang="en-US" dirty="0"/>
              <a:t> a list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= vs.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 R, the </a:t>
            </a:r>
            <a:r>
              <a:rPr lang="en-US" dirty="0" smtClean="0">
                <a:sym typeface="Wingdings" panose="05000000000000000000" pitchFamily="2" charset="2"/>
              </a:rPr>
              <a:t> </a:t>
            </a:r>
            <a:r>
              <a:rPr lang="en-US" dirty="0" smtClean="0"/>
              <a:t>operator </a:t>
            </a:r>
            <a:r>
              <a:rPr lang="en-US" dirty="0"/>
              <a:t>is used for assignment, while the = operator is used for both assignment and argument specification in functions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Best practice is to use 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dirty="0" smtClean="0"/>
              <a:t> </a:t>
            </a:r>
            <a:r>
              <a:rPr lang="en-US" dirty="0"/>
              <a:t>for assignment and = for argument specification in functions.</a:t>
            </a:r>
            <a:endParaRPr lang="en-US" dirty="0" smtClean="0"/>
          </a:p>
          <a:p>
            <a:pPr lvl="1">
              <a:lnSpc>
                <a:spcPct val="150000"/>
              </a:lnSpc>
            </a:pP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75665A-61CB-4DAB-8750-5B97BD1810B6}" type="datetime5">
              <a:rPr lang="da-DK" smtClean="0"/>
              <a:pPr/>
              <a:t>oktober 2025</a:t>
            </a:fld>
            <a:endParaRPr lang="da-DK" dirty="0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785" y="1580518"/>
            <a:ext cx="1190791" cy="2953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723" y="1604583"/>
            <a:ext cx="3490437" cy="2471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785" y="2483965"/>
            <a:ext cx="1152686" cy="209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723" y="2057398"/>
            <a:ext cx="1778882" cy="14113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8786" y="3731074"/>
            <a:ext cx="1295581" cy="19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Billed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723" y="3674415"/>
            <a:ext cx="3490437" cy="2471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Højrepil 12"/>
          <p:cNvSpPr/>
          <p:nvPr/>
        </p:nvSpPr>
        <p:spPr>
          <a:xfrm>
            <a:off x="7763657" y="1700822"/>
            <a:ext cx="296985" cy="547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 smtClean="0"/>
          </a:p>
        </p:txBody>
      </p:sp>
      <p:sp>
        <p:nvSpPr>
          <p:cNvPr id="14" name="Højrepil 13"/>
          <p:cNvSpPr/>
          <p:nvPr/>
        </p:nvSpPr>
        <p:spPr>
          <a:xfrm>
            <a:off x="7763657" y="2561400"/>
            <a:ext cx="296985" cy="547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 smtClean="0"/>
          </a:p>
        </p:txBody>
      </p:sp>
      <p:sp>
        <p:nvSpPr>
          <p:cNvPr id="15" name="Højrepil 14"/>
          <p:cNvSpPr/>
          <p:nvPr/>
        </p:nvSpPr>
        <p:spPr>
          <a:xfrm>
            <a:off x="7816052" y="3772607"/>
            <a:ext cx="296985" cy="547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000" noProof="0" dirty="0" err="1" smtClean="0"/>
          </a:p>
        </p:txBody>
      </p:sp>
      <p:pic>
        <p:nvPicPr>
          <p:cNvPr id="16" name="Billed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098" y="4591652"/>
            <a:ext cx="5503327" cy="601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3029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t Kgl. Bibliotek PowerPoint Skabelon">
  <a:themeElements>
    <a:clrScheme name="Det Kgl. Bibliotek">
      <a:dk1>
        <a:sysClr val="windowText" lastClr="000000"/>
      </a:dk1>
      <a:lt1>
        <a:sysClr val="window" lastClr="FFFFFF"/>
      </a:lt1>
      <a:dk2>
        <a:srgbClr val="001F6A"/>
      </a:dk2>
      <a:lt2>
        <a:srgbClr val="A3871E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t Kgl. Bibliotek PP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sz="20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t Kgl. Bibliotek PowerPoint Skabelon (002).potx" id="{DF23A2D2-6AB5-43BF-83E9-0C3F7AABCDDC}" vid="{97FF4EFF-AB3F-4CB7-94A2-21C11BFCCA93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F5B58FCC8F5544985DB3558CBE1F87E" ma:contentTypeVersion="14" ma:contentTypeDescription="Opret et nyt dokument." ma:contentTypeScope="" ma:versionID="b7c2f1d232fc855043ffcd80aec3aebe">
  <xsd:schema xmlns:xsd="http://www.w3.org/2001/XMLSchema" xmlns:xs="http://www.w3.org/2001/XMLSchema" xmlns:p="http://schemas.microsoft.com/office/2006/metadata/properties" xmlns:ns3="1a43b5db-ac85-43fe-b390-45ab55dbfe1b" xmlns:ns4="818acaa3-a4d3-4817-8e60-f4713c6ef536" targetNamespace="http://schemas.microsoft.com/office/2006/metadata/properties" ma:root="true" ma:fieldsID="45be2eef014988cdc3d30f651f58f9ed" ns3:_="" ns4:_="">
    <xsd:import namespace="1a43b5db-ac85-43fe-b390-45ab55dbfe1b"/>
    <xsd:import namespace="818acaa3-a4d3-4817-8e60-f4713c6ef53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3b5db-ac85-43fe-b390-45ab55dbfe1b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8acaa3-a4d3-4817-8e60-f4713c6ef536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a43b5db-ac85-43fe-b390-45ab55dbfe1b" xsi:nil="true"/>
  </documentManagement>
</p:properties>
</file>

<file path=customXml/itemProps1.xml><?xml version="1.0" encoding="utf-8"?>
<ds:datastoreItem xmlns:ds="http://schemas.openxmlformats.org/officeDocument/2006/customXml" ds:itemID="{E69857E6-3BC1-4261-91A3-6FFC5B991A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43b5db-ac85-43fe-b390-45ab55dbfe1b"/>
    <ds:schemaRef ds:uri="818acaa3-a4d3-4817-8e60-f4713c6ef5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AE7A2C-F693-4EEB-B7F6-84AE22989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FAD9A0-AD1A-4CA2-AF0E-AC94F93B344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a43b5db-ac85-43fe-b390-45ab55dbfe1b"/>
    <ds:schemaRef ds:uri="http://purl.org/dc/elements/1.1/"/>
    <ds:schemaRef ds:uri="818acaa3-a4d3-4817-8e60-f4713c6ef53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Powerpoint_Det Kgl. Bibliotek_Skabelon</Template>
  <TotalTime>0</TotalTime>
  <Words>701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Wingdings</vt:lpstr>
      <vt:lpstr>Det Kgl. Bibliotek PowerPoint Skabelon</vt:lpstr>
      <vt:lpstr>Introduction to Descriptive Statistics in R</vt:lpstr>
      <vt:lpstr>Agenda</vt:lpstr>
      <vt:lpstr>Purpose and skills</vt:lpstr>
      <vt:lpstr>Outputs from the workshop</vt:lpstr>
      <vt:lpstr>Introduction to R and Rstudio</vt:lpstr>
      <vt:lpstr>Coding basics in R</vt:lpstr>
      <vt:lpstr>Packages in R</vt:lpstr>
      <vt:lpstr>Why use pipes</vt:lpstr>
      <vt:lpstr>Other ‘fun’ elements when coding in R</vt:lpstr>
      <vt:lpstr>Link to Github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2025-01-21T08:11:38Z</dcterms:created>
  <dcterms:modified xsi:type="dcterms:W3CDTF">2025-10-27T13:36:35Z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ContentTypeId">
    <vt:lpwstr>0x010100FF5B58FCC8F5544985DB3558CBE1F87E</vt:lpwstr>
  </property>
</Properties>
</file>