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</p:sldMasterIdLst>
  <p:notesMasterIdLst>
    <p:notesMasterId r:id="rId13"/>
  </p:notesMasterIdLst>
  <p:handoutMasterIdLst>
    <p:handoutMasterId r:id="rId14"/>
  </p:handoutMasterIdLst>
  <p:sldIdLst>
    <p:sldId id="262" r:id="rId5"/>
    <p:sldId id="266" r:id="rId6"/>
    <p:sldId id="265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288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maj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maj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 smtClean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maj 2025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UL-BSS-Datalab/StatisticsIntroR.gi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dirty="0"/>
              <a:t>Introduction to Descriptive Statistics in R</a:t>
            </a:r>
            <a:endParaRPr lang="da-DK" sz="6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Johanne Brandhøj Würtz </a:t>
            </a:r>
          </a:p>
          <a:p>
            <a:r>
              <a:rPr lang="en-US" dirty="0" smtClean="0"/>
              <a:t>Digital Information </a:t>
            </a:r>
            <a:r>
              <a:rPr lang="en-US" dirty="0"/>
              <a:t>Specialist at the </a:t>
            </a:r>
            <a:r>
              <a:rPr lang="en-US" dirty="0" smtClean="0"/>
              <a:t>Royal Danish </a:t>
            </a:r>
            <a:r>
              <a:rPr lang="en-US" dirty="0"/>
              <a:t>Library </a:t>
            </a:r>
            <a:r>
              <a:rPr lang="da-DK" dirty="0" smtClean="0"/>
              <a:t>- AUL</a:t>
            </a:r>
            <a:endParaRPr lang="da-DK" dirty="0" smtClean="0"/>
          </a:p>
          <a:p>
            <a:r>
              <a:rPr lang="da-DK" dirty="0" smtClean="0"/>
              <a:t>BSS Datalab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BSS</a:t>
            </a:r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588610"/>
            <a:ext cx="7999746" cy="3175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Purpose and Competencies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Introduction to </a:t>
            </a:r>
            <a:r>
              <a:rPr lang="en-US" sz="1600" dirty="0" err="1"/>
              <a:t>RStudio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Exercises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Download data on parliamentary elections in Denmark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Preparation in 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Exercises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Visualization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Exercises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Analysis and Visualization of Vote Counts and Seat Shares for Selected Parties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Conclusion</a:t>
            </a:r>
            <a:endParaRPr lang="da-DK" sz="16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58993"/>
            <a:ext cx="1698459" cy="19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en-US" sz="1600" dirty="0" smtClean="0">
                <a:solidFill>
                  <a:prstClr val="black"/>
                </a:solidFill>
              </a:rPr>
              <a:t>Apply </a:t>
            </a:r>
            <a:r>
              <a:rPr lang="en-US" sz="1600" dirty="0">
                <a:solidFill>
                  <a:prstClr val="black"/>
                </a:solidFill>
              </a:rPr>
              <a:t>the programming language R for statistical calculations and data visualization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en-US" sz="1600" dirty="0" smtClean="0">
                <a:solidFill>
                  <a:prstClr val="black"/>
                </a:solidFill>
              </a:rPr>
              <a:t>Familiarity </a:t>
            </a:r>
            <a:r>
              <a:rPr lang="en-US" sz="1600" dirty="0">
                <a:solidFill>
                  <a:prstClr val="black"/>
                </a:solidFill>
              </a:rPr>
              <a:t>with the programming application </a:t>
            </a:r>
            <a:r>
              <a:rPr lang="en-US" sz="1600" dirty="0" err="1">
                <a:solidFill>
                  <a:prstClr val="black"/>
                </a:solidFill>
              </a:rPr>
              <a:t>RStudio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da-DK" sz="1600" dirty="0" smtClean="0">
              <a:solidFill>
                <a:prstClr val="black"/>
              </a:solidFill>
            </a:endParaRP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and </a:t>
            </a:r>
            <a:r>
              <a:rPr lang="da-DK" dirty="0" err="1" smtClean="0"/>
              <a:t>skills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584"/>
            <a:ext cx="2580763" cy="24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21253" cy="1504666"/>
          </a:xfrm>
        </p:spPr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Introduction</a:t>
            </a:r>
            <a:r>
              <a:rPr lang="da-DK" dirty="0" smtClean="0">
                <a:solidFill>
                  <a:schemeClr val="bg1"/>
                </a:solidFill>
              </a:rPr>
              <a:t> to </a:t>
            </a:r>
            <a:r>
              <a:rPr lang="da-DK" dirty="0" smtClean="0">
                <a:solidFill>
                  <a:schemeClr val="bg1"/>
                </a:solidFill>
              </a:rPr>
              <a:t>R </a:t>
            </a:r>
            <a:r>
              <a:rPr lang="da-DK" dirty="0" smtClean="0">
                <a:solidFill>
                  <a:schemeClr val="bg1"/>
                </a:solidFill>
              </a:rPr>
              <a:t>and</a:t>
            </a:r>
            <a:r>
              <a:rPr lang="da-DK" dirty="0" smtClean="0">
                <a:solidFill>
                  <a:schemeClr val="bg1"/>
                </a:solidFill>
              </a:rPr>
              <a:t> </a:t>
            </a:r>
            <a:r>
              <a:rPr lang="da-DK" dirty="0" err="1" smtClean="0">
                <a:solidFill>
                  <a:schemeClr val="bg1"/>
                </a:solidFill>
              </a:rPr>
              <a:t>Rstudio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719138" y="1730535"/>
            <a:ext cx="10721253" cy="3838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Install 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Download the latest version of R to your computer. Remember to choose a version that is compatible with your computer's operating system. R is the 'language' we will use for programming.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R can be downloaded here: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Install </a:t>
            </a:r>
            <a:r>
              <a:rPr lang="en-US" sz="1600" b="1" dirty="0" err="1">
                <a:solidFill>
                  <a:schemeClr val="bg1"/>
                </a:solidFill>
              </a:rPr>
              <a:t>RStudio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Download the latest version of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to your computer. Remember to choose a version that is compatible with your computer's operating system.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is the application in which we write our code. It is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that we open when we need to program.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can be downloaded here: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 </a:t>
            </a:r>
            <a:r>
              <a:rPr lang="da-DK" dirty="0" smtClean="0"/>
              <a:t>to </a:t>
            </a:r>
            <a:r>
              <a:rPr lang="da-DK" dirty="0" err="1" smtClean="0"/>
              <a:t>Github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355559"/>
            <a:ext cx="10748962" cy="3929242"/>
          </a:xfrm>
        </p:spPr>
        <p:txBody>
          <a:bodyPr/>
          <a:lstStyle/>
          <a:p>
            <a:pPr marL="0" indent="0">
              <a:buNone/>
            </a:pPr>
            <a:r>
              <a:rPr lang="da-DK" sz="3400" dirty="0">
                <a:hlinkClick r:id="rId2"/>
              </a:rPr>
              <a:t>https://</a:t>
            </a:r>
            <a:r>
              <a:rPr lang="da-DK" sz="3400" dirty="0" smtClean="0">
                <a:hlinkClick r:id="rId2"/>
              </a:rPr>
              <a:t>github.com/AUL-BSS-Datalab/StatisticsIntroR.git</a:t>
            </a:r>
            <a:r>
              <a:rPr lang="da-DK" sz="3400" dirty="0" smtClean="0"/>
              <a:t> </a:t>
            </a:r>
            <a:endParaRPr lang="da-DK" sz="34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06" y="2297256"/>
            <a:ext cx="2987545" cy="29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7743727" cy="1504666"/>
          </a:xfrm>
        </p:spPr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3600" dirty="0" smtClean="0"/>
              <a:t>- </a:t>
            </a:r>
            <a:r>
              <a:rPr lang="da-DK" sz="3600" dirty="0" err="1" smtClean="0"/>
              <a:t>Testing</a:t>
            </a:r>
            <a:r>
              <a:rPr lang="da-DK" sz="3600" dirty="0" smtClean="0"/>
              <a:t> </a:t>
            </a:r>
            <a:r>
              <a:rPr lang="da-DK" sz="3600" dirty="0"/>
              <a:t>Console vs. </a:t>
            </a:r>
            <a:r>
              <a:rPr lang="da-DK" sz="3600" dirty="0" smtClean="0"/>
              <a:t>Script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4"/>
            <a:ext cx="8898104" cy="319894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Write a calculation in both windows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Assign </a:t>
            </a:r>
            <a:r>
              <a:rPr lang="en-US" dirty="0"/>
              <a:t>a name to a number. Use the arrow &lt;- (the symbol for 'less than' followed by a dash</a:t>
            </a:r>
            <a:r>
              <a:rPr lang="en-US" dirty="0" smtClean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It </a:t>
            </a:r>
            <a:r>
              <a:rPr lang="en-US" dirty="0"/>
              <a:t>is important that the 'name' is on the left side of the arrow and the 'object' is on the right side of the </a:t>
            </a:r>
            <a:r>
              <a:rPr lang="en-US" dirty="0" smtClean="0"/>
              <a:t>arrow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Write </a:t>
            </a:r>
            <a:r>
              <a:rPr lang="en-US" dirty="0"/>
              <a:t>"Hello World!" in both </a:t>
            </a:r>
            <a:r>
              <a:rPr lang="en-US" dirty="0" smtClean="0"/>
              <a:t>windows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Assign </a:t>
            </a:r>
            <a:r>
              <a:rPr lang="en-US" dirty="0"/>
              <a:t>a name to the phrase "Hello World</a:t>
            </a:r>
            <a:r>
              <a:rPr lang="en-US" dirty="0" smtClean="0"/>
              <a:t>!“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Write </a:t>
            </a:r>
            <a:r>
              <a:rPr lang="en-US" dirty="0"/>
              <a:t>print(1:100) and assign it a </a:t>
            </a:r>
            <a:r>
              <a:rPr lang="en-US" dirty="0" smtClean="0"/>
              <a:t>name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 </a:t>
            </a:r>
            <a:r>
              <a:rPr lang="en-US" dirty="0"/>
              <a:t>calculations with numbers, phrases, and numeric sequences—do you encounter errors, and if so, what are they?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240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3600" dirty="0" smtClean="0"/>
              <a:t>- </a:t>
            </a:r>
            <a:r>
              <a:rPr lang="da-DK" sz="3600" dirty="0"/>
              <a:t>Select Parties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Assign a range of parties to a name. It is important that you do not use a name that you have already used, as doing so will result in 'losing' your old </a:t>
            </a:r>
            <a:r>
              <a:rPr lang="en-US" dirty="0" smtClean="0"/>
              <a:t>object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</a:t>
            </a:r>
            <a:r>
              <a:rPr lang="en-US" dirty="0" err="1"/>
              <a:t>pivot_longer</a:t>
            </a:r>
            <a:r>
              <a:rPr lang="en-US" dirty="0"/>
              <a:t>() if you want to make your data </a:t>
            </a:r>
            <a:r>
              <a:rPr lang="en-US" dirty="0" smtClean="0"/>
              <a:t>'tidy‘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Here </a:t>
            </a:r>
            <a:r>
              <a:rPr lang="en-US" dirty="0"/>
              <a:t>you can define the parameter cols with 'cols = c(column_name_1, column_name_2)' if it does not make sense to base it on the </a:t>
            </a:r>
            <a:r>
              <a:rPr lang="en-US" dirty="0" smtClean="0"/>
              <a:t>index.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Use </a:t>
            </a:r>
            <a:r>
              <a:rPr lang="en-US" dirty="0"/>
              <a:t>the functions max(), min(), and summary</a:t>
            </a:r>
            <a:r>
              <a:rPr lang="en-US" dirty="0" smtClean="0"/>
              <a:t>()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24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Exercise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sz="3600" dirty="0" smtClean="0"/>
              <a:t>- </a:t>
            </a:r>
            <a:r>
              <a:rPr lang="da-DK" sz="3600" dirty="0" err="1" smtClean="0"/>
              <a:t>Visualization</a:t>
            </a:r>
            <a:endParaRPr lang="da-DK" sz="360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2375685"/>
            <a:ext cx="8898104" cy="2484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Create a visualization with </a:t>
            </a:r>
            <a:r>
              <a:rPr lang="en-US" dirty="0" err="1" smtClean="0"/>
              <a:t>ggplot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Use the function filter() to select the data you are interested </a:t>
            </a:r>
            <a:r>
              <a:rPr lang="en-US" dirty="0" smtClean="0"/>
              <a:t>in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If the numbers on the axes are displayed in 'scientific notation,' you can write: options(</a:t>
            </a:r>
            <a:r>
              <a:rPr lang="en-US" dirty="0" err="1"/>
              <a:t>scipen</a:t>
            </a:r>
            <a:r>
              <a:rPr lang="en-US" dirty="0"/>
              <a:t> = 10000) above your code where you are plotting with </a:t>
            </a:r>
            <a:r>
              <a:rPr lang="en-US" dirty="0" err="1"/>
              <a:t>ggplot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maj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179116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43b5db-ac85-43fe-b390-45ab55dbfe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5B58FCC8F5544985DB3558CBE1F87E" ma:contentTypeVersion="14" ma:contentTypeDescription="Opret et nyt dokument." ma:contentTypeScope="" ma:versionID="b7c2f1d232fc855043ffcd80aec3aebe">
  <xsd:schema xmlns:xsd="http://www.w3.org/2001/XMLSchema" xmlns:xs="http://www.w3.org/2001/XMLSchema" xmlns:p="http://schemas.microsoft.com/office/2006/metadata/properties" xmlns:ns3="1a43b5db-ac85-43fe-b390-45ab55dbfe1b" xmlns:ns4="818acaa3-a4d3-4817-8e60-f4713c6ef536" targetNamespace="http://schemas.microsoft.com/office/2006/metadata/properties" ma:root="true" ma:fieldsID="45be2eef014988cdc3d30f651f58f9ed" ns3:_="" ns4:_="">
    <xsd:import namespace="1a43b5db-ac85-43fe-b390-45ab55dbfe1b"/>
    <xsd:import namespace="818acaa3-a4d3-4817-8e60-f4713c6ef53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b5db-ac85-43fe-b390-45ab55dbfe1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acaa3-a4d3-4817-8e60-f4713c6ef53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AD9A0-AD1A-4CA2-AF0E-AC94F93B344E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a43b5db-ac85-43fe-b390-45ab55dbfe1b"/>
    <ds:schemaRef ds:uri="818acaa3-a4d3-4817-8e60-f4713c6ef536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69857E6-3BC1-4261-91A3-6FFC5B991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3b5db-ac85-43fe-b390-45ab55dbfe1b"/>
    <ds:schemaRef ds:uri="818acaa3-a4d3-4817-8e60-f4713c6ef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AE7A2C-F693-4EEB-B7F6-84AE22989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457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Det Kgl. Bibliotek PowerPoint Skabelon</vt:lpstr>
      <vt:lpstr>Introduction to Descriptive Statistics in R</vt:lpstr>
      <vt:lpstr>Agenda</vt:lpstr>
      <vt:lpstr>Purpose and skills</vt:lpstr>
      <vt:lpstr>Introduction to R and Rstudio</vt:lpstr>
      <vt:lpstr>Link to Github</vt:lpstr>
      <vt:lpstr>Exercise - Testing Console vs. Script</vt:lpstr>
      <vt:lpstr>Exercise  - Select Parties</vt:lpstr>
      <vt:lpstr>Exercise - Visualization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2025-01-21T08:11:38Z</dcterms:created>
  <dcterms:modified xsi:type="dcterms:W3CDTF">2025-05-21T07:16:35Z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0x010100FF5B58FCC8F5544985DB3558CBE1F87E</vt:lpwstr>
  </property>
</Properties>
</file>