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4"/>
  </p:sldMasterIdLst>
  <p:notesMasterIdLst>
    <p:notesMasterId r:id="rId14"/>
  </p:notesMasterIdLst>
  <p:handoutMasterIdLst>
    <p:handoutMasterId r:id="rId15"/>
  </p:handoutMasterIdLst>
  <p:sldIdLst>
    <p:sldId id="262" r:id="rId5"/>
    <p:sldId id="266" r:id="rId6"/>
    <p:sldId id="264" r:id="rId7"/>
    <p:sldId id="265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3">
          <p15:clr>
            <a:srgbClr val="A4A3A4"/>
          </p15:clr>
        </p15:guide>
        <p15:guide id="2" orient="horz" pos="416">
          <p15:clr>
            <a:srgbClr val="A4A3A4"/>
          </p15:clr>
        </p15:guide>
        <p15:guide id="3" orient="horz" pos="1362">
          <p15:clr>
            <a:srgbClr val="A4A3A4"/>
          </p15:clr>
        </p15:guide>
        <p15:guide id="4" orient="horz" pos="1770">
          <p15:clr>
            <a:srgbClr val="A4A3A4"/>
          </p15:clr>
        </p15:guide>
        <p15:guide id="5" orient="horz" pos="3776">
          <p15:clr>
            <a:srgbClr val="A4A3A4"/>
          </p15:clr>
        </p15:guide>
        <p15:guide id="6" pos="456">
          <p15:clr>
            <a:srgbClr val="A4A3A4"/>
          </p15:clr>
        </p15:guide>
        <p15:guide id="7" pos="7224">
          <p15:clr>
            <a:srgbClr val="A4A3A4"/>
          </p15:clr>
        </p15:guide>
        <p15:guide id="8" pos="3739">
          <p15:clr>
            <a:srgbClr val="A4A3A4"/>
          </p15:clr>
        </p15:guide>
        <p15:guide id="9" pos="39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3871E"/>
    <a:srgbClr val="001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378"/>
      </p:cViewPr>
      <p:guideLst>
        <p:guide orient="horz" pos="3333"/>
        <p:guide orient="horz" pos="416"/>
        <p:guide orient="horz" pos="1362"/>
        <p:guide orient="horz" pos="1770"/>
        <p:guide orient="horz" pos="3776"/>
        <p:guide pos="456"/>
        <p:guide pos="7224"/>
        <p:guide pos="3739"/>
        <p:guide pos="394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511-D742-4EFE-90B5-C9FC42762E0F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CFAD1-D197-4A88-B173-A6412E995EE5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">
    <p:bg>
      <p:bgPr>
        <a:solidFill>
          <a:srgbClr val="001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4050"/>
            <a:ext cx="5213662" cy="1721087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 baseline="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marts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0986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marts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249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u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marts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1462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719138" y="539750"/>
            <a:ext cx="10929935" cy="6501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719138" y="1833789"/>
            <a:ext cx="2280360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10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10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layouts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nyt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 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5073943" y="1833789"/>
            <a:ext cx="216079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9109857" y="1815926"/>
            <a:ext cx="235824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dato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det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anden dato i feltet fast)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1 Forøg forminds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9935" y="2877130"/>
            <a:ext cx="549328" cy="285228"/>
          </a:xfrm>
          <a:prstGeom prst="rect">
            <a:avLst/>
          </a:prstGeom>
        </p:spPr>
      </p:pic>
      <p:pic>
        <p:nvPicPr>
          <p:cNvPr id="20" name="2 Ny slide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2893854" y="3538594"/>
            <a:ext cx="363713" cy="647461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2909319" y="4208198"/>
            <a:ext cx="593368" cy="192211"/>
          </a:xfrm>
          <a:prstGeom prst="rect">
            <a:avLst/>
          </a:prstGeom>
        </p:spPr>
      </p:pic>
      <p:pic>
        <p:nvPicPr>
          <p:cNvPr id="24" name="4 Nulstil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2022" y="5318642"/>
            <a:ext cx="547241" cy="197798"/>
          </a:xfrm>
          <a:prstGeom prst="rect">
            <a:avLst/>
          </a:prstGeom>
        </p:spPr>
      </p:pic>
      <p:pic>
        <p:nvPicPr>
          <p:cNvPr id="5" name="5 Indsæt billed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01165" y="2075087"/>
            <a:ext cx="262151" cy="256054"/>
          </a:xfrm>
          <a:prstGeom prst="rect">
            <a:avLst/>
          </a:prstGeom>
        </p:spPr>
      </p:pic>
      <p:pic>
        <p:nvPicPr>
          <p:cNvPr id="23" name="6 Beskær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981797" y="2748409"/>
            <a:ext cx="337400" cy="321707"/>
          </a:xfrm>
          <a:prstGeom prst="rect">
            <a:avLst/>
          </a:prstGeom>
        </p:spPr>
      </p:pic>
      <p:pic>
        <p:nvPicPr>
          <p:cNvPr id="2" name="7 Skalér billede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959502" y="3242399"/>
            <a:ext cx="359695" cy="335309"/>
          </a:xfrm>
          <a:prstGeom prst="rect">
            <a:avLst/>
          </a:prstGeom>
        </p:spPr>
      </p:pic>
      <p:sp>
        <p:nvSpPr>
          <p:cNvPr id="14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marts 2025</a:t>
            </a:fld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129422" y="3467151"/>
            <a:ext cx="2338677" cy="15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3662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marts 2025</a:t>
            </a:fld>
            <a:endParaRPr lang="da-DK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3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I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3662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marts 2025</a:t>
            </a:fld>
            <a:endParaRPr lang="da-DK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2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bille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861600"/>
          </a:xfrm>
          <a:solidFill>
            <a:schemeClr val="bg1">
              <a:lumMod val="85000"/>
            </a:schemeClr>
          </a:solidFill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da-DK" noProof="0" smtClean="0"/>
              <a:t>Klik på ikonet for at tilføje et billede</a:t>
            </a:r>
            <a:endParaRPr lang="da-DK" noProof="0" dirty="0"/>
          </a:p>
        </p:txBody>
      </p:sp>
      <p:sp>
        <p:nvSpPr>
          <p:cNvPr id="13" name="Logo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212557" y="587088"/>
            <a:ext cx="5306400" cy="5526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noProof="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2800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marts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309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537" cy="1504666"/>
          </a:xfrm>
        </p:spPr>
        <p:txBody>
          <a:bodyPr/>
          <a:lstStyle/>
          <a:p>
            <a:r>
              <a:rPr lang="da-DK" noProof="0" smtClean="0"/>
              <a:t>Klik for at redigere i master</a:t>
            </a:r>
            <a:endParaRPr lang="da-DK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8" y="2800800"/>
            <a:ext cx="6840000" cy="2484000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marts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6251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762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fakta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5213661" cy="150466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8" y="2800350"/>
            <a:ext cx="5213661" cy="2484438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0400" y="2894214"/>
            <a:ext cx="52128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261100" y="3135407"/>
            <a:ext cx="5207000" cy="2149382"/>
          </a:xfrm>
        </p:spPr>
        <p:txBody>
          <a:bodyPr/>
          <a:lstStyle>
            <a:lvl1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1">
                <a:latin typeface="+mj-lt"/>
              </a:defRPr>
            </a:lvl1pPr>
            <a:lvl2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>
                <a:latin typeface="+mj-lt"/>
              </a:defRPr>
            </a:lvl2pPr>
            <a:lvl3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4pPr>
            <a:lvl5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5pPr>
            <a:lvl6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6pPr>
            <a:lvl7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7pPr>
            <a:lvl8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8pPr>
            <a:lvl9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marts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99247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973" userDrawn="1">
          <p15:clr>
            <a:srgbClr val="A4A3A4"/>
          </p15:clr>
        </p15:guide>
        <p15:guide id="2" pos="3739" userDrawn="1">
          <p15:clr>
            <a:srgbClr val="A4A3A4"/>
          </p15:clr>
        </p15:guide>
        <p15:guide id="3" pos="3942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4050"/>
            <a:ext cx="5213349" cy="135763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9" y="2800350"/>
            <a:ext cx="5213349" cy="2484438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61100" y="654050"/>
            <a:ext cx="5207000" cy="4630738"/>
          </a:xfrm>
        </p:spPr>
        <p:txBody>
          <a:bodyPr tIns="50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marts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23947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738" userDrawn="1">
          <p15:clr>
            <a:srgbClr val="A4A3A4"/>
          </p15:clr>
        </p15:guide>
        <p15:guide id="3" pos="3942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19139" y="2366011"/>
            <a:ext cx="5213350" cy="363156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/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6" y="570004"/>
            <a:ext cx="5309606" cy="5526000"/>
          </a:xfrm>
          <a:prstGeom prst="rect">
            <a:avLst/>
          </a:prstGeom>
        </p:spPr>
      </p:pic>
      <p:sp>
        <p:nvSpPr>
          <p:cNvPr id="3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marts 2025</a:t>
            </a:fld>
            <a:endParaRPr lang="da-DK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19138" y="655604"/>
            <a:ext cx="5213350" cy="150466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226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78" userDrawn="1">
          <p15:clr>
            <a:srgbClr val="FBAE40"/>
          </p15:clr>
        </p15:guide>
        <p15:guide id="2" pos="3737" userDrawn="1">
          <p15:clr>
            <a:srgbClr val="A4A3A4"/>
          </p15:clr>
        </p15:guide>
        <p15:guide id="3" pos="3944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9139" y="654051"/>
            <a:ext cx="5213350" cy="5339949"/>
          </a:xfrm>
        </p:spPr>
        <p:txBody>
          <a:bodyPr tIns="50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en-GB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6" y="570004"/>
            <a:ext cx="5309606" cy="5526000"/>
          </a:xfrm>
          <a:prstGeom prst="rect">
            <a:avLst/>
          </a:prstGeom>
        </p:spPr>
      </p:pic>
      <p:sp>
        <p:nvSpPr>
          <p:cNvPr id="10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marts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7172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77" userDrawn="1">
          <p15:clr>
            <a:srgbClr val="FBAE40"/>
          </p15:clr>
        </p15:guide>
        <p15:guide id="2" pos="3737" userDrawn="1">
          <p15:clr>
            <a:srgbClr val="A4A3A4"/>
          </p15:clr>
        </p15:guide>
        <p15:guide id="3" pos="394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und logo" hidden="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5684744"/>
            <a:ext cx="10760075" cy="87036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000" cy="15046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smtClean="0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138" y="2802103"/>
            <a:ext cx="6840000" cy="248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9066345" y="6293109"/>
            <a:ext cx="2401755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D975665A-61CB-4DAB-8750-5B97BD1810B6}" type="datetime5">
              <a:rPr lang="da-DK" smtClean="0"/>
              <a:pPr/>
              <a:t>marts 2025</a:t>
            </a:fld>
            <a:endParaRPr lang="en-GB" dirty="0"/>
          </a:p>
        </p:txBody>
      </p:sp>
      <p:cxnSp>
        <p:nvCxnSpPr>
          <p:cNvPr id="15" name="Logo streg"/>
          <p:cNvCxnSpPr/>
          <p:nvPr userDrawn="1"/>
        </p:nvCxnSpPr>
        <p:spPr>
          <a:xfrm>
            <a:off x="719137" y="5979706"/>
            <a:ext cx="107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Logo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8" y="5619111"/>
            <a:ext cx="1144727" cy="9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0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50" r:id="rId2"/>
    <p:sldLayoutId id="2147483751" r:id="rId3"/>
    <p:sldLayoutId id="2147483752" r:id="rId4"/>
    <p:sldLayoutId id="2147483728" r:id="rId5"/>
    <p:sldLayoutId id="2147483730" r:id="rId6"/>
    <p:sldLayoutId id="2147483744" r:id="rId7"/>
    <p:sldLayoutId id="2147483745" r:id="rId8"/>
    <p:sldLayoutId id="2147483746" r:id="rId9"/>
    <p:sldLayoutId id="2147483739" r:id="rId10"/>
    <p:sldLayoutId id="2147483740" r:id="rId11"/>
    <p:sldLayoutId id="2147483743" r:id="rId12"/>
  </p:sldLayoutIdLst>
  <p:hf sldNum="0" hdr="0" ft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―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9000"/>
        </a:lnSpc>
        <a:spcBef>
          <a:spcPts val="1400"/>
        </a:spcBef>
        <a:spcAft>
          <a:spcPts val="1400"/>
        </a:spcAft>
        <a:buFont typeface="Arial" panose="020B0604020202020204" pitchFamily="34" charset="0"/>
        <a:buChar char="​"/>
        <a:defRPr sz="13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3" userDrawn="1">
          <p15:clr>
            <a:srgbClr val="A4A3A4"/>
          </p15:clr>
        </p15:guide>
        <p15:guide id="2" pos="7224" userDrawn="1">
          <p15:clr>
            <a:srgbClr val="A4A3A4"/>
          </p15:clr>
        </p15:guide>
        <p15:guide id="3" orient="horz" pos="412" userDrawn="1">
          <p15:clr>
            <a:srgbClr val="A4A3A4"/>
          </p15:clr>
        </p15:guide>
        <p15:guide id="4" orient="horz" pos="1360" userDrawn="1">
          <p15:clr>
            <a:srgbClr val="A4A3A4"/>
          </p15:clr>
        </p15:guide>
        <p15:guide id="6" orient="horz" pos="1764" userDrawn="1">
          <p15:clr>
            <a:srgbClr val="A4A3A4"/>
          </p15:clr>
        </p15:guide>
        <p15:guide id="7" orient="horz" pos="332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UL-BSS-Datalab/StatistikIntroR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6400" dirty="0" smtClean="0"/>
              <a:t>Intro til Deskriptiv Statistik i R </a:t>
            </a:r>
            <a:endParaRPr lang="da-DK" sz="640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Johanne Brandhøj Würtz </a:t>
            </a:r>
          </a:p>
          <a:p>
            <a:r>
              <a:rPr lang="da-DK" dirty="0"/>
              <a:t>Informationsspecialist ved Det Kgl. Bibliotek - AU </a:t>
            </a:r>
            <a:r>
              <a:rPr lang="da-DK" dirty="0" smtClean="0"/>
              <a:t>Library</a:t>
            </a:r>
          </a:p>
          <a:p>
            <a:r>
              <a:rPr lang="da-DK" dirty="0" smtClean="0"/>
              <a:t>BSS Datalab</a:t>
            </a:r>
            <a:endParaRPr lang="da-DK" dirty="0"/>
          </a:p>
          <a:p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 smtClean="0"/>
              <a:t>BSS</a:t>
            </a:r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35B1-BC5C-4F24-B72D-591F5A33F1B4}" type="datetime5">
              <a:rPr lang="da-DK" smtClean="0"/>
              <a:pPr/>
              <a:t>marts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13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1588610"/>
            <a:ext cx="7999746" cy="31758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sz="1600" dirty="0" smtClean="0"/>
              <a:t>Formål og kompetencer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Intro til </a:t>
            </a:r>
            <a:r>
              <a:rPr lang="da-DK" sz="1600" dirty="0" err="1" smtClean="0"/>
              <a:t>Rstudio</a:t>
            </a:r>
            <a:endParaRPr lang="da-DK" sz="1600" dirty="0" smtClean="0"/>
          </a:p>
          <a:p>
            <a:pPr lvl="1">
              <a:lnSpc>
                <a:spcPct val="150000"/>
              </a:lnSpc>
            </a:pPr>
            <a:r>
              <a:rPr lang="da-DK" sz="1600" dirty="0" smtClean="0"/>
              <a:t>Øvelser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Hent data om folketingsvalg i DK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Dataforberedelse i R</a:t>
            </a:r>
          </a:p>
          <a:p>
            <a:pPr lvl="1">
              <a:lnSpc>
                <a:spcPct val="150000"/>
              </a:lnSpc>
            </a:pPr>
            <a:r>
              <a:rPr lang="da-DK" sz="1600" dirty="0" smtClean="0"/>
              <a:t>Øvelser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Datavisualisering</a:t>
            </a:r>
          </a:p>
          <a:p>
            <a:pPr lvl="1">
              <a:lnSpc>
                <a:spcPct val="150000"/>
              </a:lnSpc>
            </a:pPr>
            <a:r>
              <a:rPr lang="da-DK" sz="1600" dirty="0" smtClean="0"/>
              <a:t>Øvelser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Analyse og visualisering af stemmeantal og mandatandel ved udvalgte partier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Afrunding</a:t>
            </a:r>
            <a:endParaRPr lang="da-DK" sz="16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marts 2025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41" y="458993"/>
            <a:ext cx="1698459" cy="19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5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1"/>
          <p:cNvSpPr>
            <a:spLocks noGrp="1"/>
          </p:cNvSpPr>
          <p:nvPr>
            <p:ph type="subTitle" idx="1"/>
          </p:nvPr>
        </p:nvSpPr>
        <p:spPr>
          <a:xfrm>
            <a:off x="719139" y="2366011"/>
            <a:ext cx="4663894" cy="3631564"/>
          </a:xfrm>
        </p:spPr>
        <p:txBody>
          <a:bodyPr/>
          <a:lstStyle/>
          <a:p>
            <a:pPr marL="252000" lvl="0" indent="-252000">
              <a:lnSpc>
                <a:spcPct val="150000"/>
              </a:lnSpc>
              <a:buFont typeface="Arial" panose="020B0604020202020204" pitchFamily="34" charset="0"/>
              <a:buChar char="―"/>
            </a:pPr>
            <a:r>
              <a:rPr lang="da-DK" sz="1600" dirty="0" smtClean="0">
                <a:solidFill>
                  <a:prstClr val="black"/>
                </a:solidFill>
              </a:rPr>
              <a:t>Få kendskab til programmeringssproget 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marts 2025</a:t>
            </a:fld>
            <a:endParaRPr lang="da-DK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Formål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72" y="4118776"/>
            <a:ext cx="2019031" cy="21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52000" lvl="0" indent="-252000">
              <a:lnSpc>
                <a:spcPct val="150000"/>
              </a:lnSpc>
              <a:buFont typeface="Arial" panose="020B0604020202020204" pitchFamily="34" charset="0"/>
              <a:buChar char="―"/>
            </a:pPr>
            <a:r>
              <a:rPr lang="da-DK" sz="1600" dirty="0">
                <a:solidFill>
                  <a:prstClr val="black"/>
                </a:solidFill>
              </a:rPr>
              <a:t>Anvende programmeringssproget R til statistisk udregning og visualisering af </a:t>
            </a:r>
            <a:r>
              <a:rPr lang="da-DK" sz="1600" dirty="0" smtClean="0">
                <a:solidFill>
                  <a:prstClr val="black"/>
                </a:solidFill>
              </a:rPr>
              <a:t>data</a:t>
            </a:r>
          </a:p>
          <a:p>
            <a:pPr marL="252000" lvl="0" indent="-252000">
              <a:lnSpc>
                <a:spcPct val="150000"/>
              </a:lnSpc>
              <a:buFont typeface="Arial" panose="020B0604020202020204" pitchFamily="34" charset="0"/>
              <a:buChar char="―"/>
            </a:pPr>
            <a:r>
              <a:rPr lang="da-DK" sz="1600" dirty="0" smtClean="0">
                <a:solidFill>
                  <a:prstClr val="black"/>
                </a:solidFill>
              </a:rPr>
              <a:t>Kendskab til programmeringsapplikationen </a:t>
            </a:r>
            <a:r>
              <a:rPr lang="da-DK" sz="1600" dirty="0" err="1" smtClean="0">
                <a:solidFill>
                  <a:prstClr val="black"/>
                </a:solidFill>
              </a:rPr>
              <a:t>RStudio</a:t>
            </a:r>
            <a:endParaRPr lang="da-DK" sz="1600" dirty="0" smtClean="0"/>
          </a:p>
          <a:p>
            <a:pPr lvl="0">
              <a:lnSpc>
                <a:spcPct val="150000"/>
              </a:lnSpc>
              <a:buNone/>
            </a:pPr>
            <a:endParaRPr lang="da-DK" sz="1600" dirty="0" smtClean="0">
              <a:solidFill>
                <a:prstClr val="black"/>
              </a:solidFill>
            </a:endParaRP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marts 2025</a:t>
            </a:fld>
            <a:endParaRPr lang="da-DK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Kompetencer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9584"/>
            <a:ext cx="2580763" cy="24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19138" y="655604"/>
            <a:ext cx="10721253" cy="1504666"/>
          </a:xfrm>
        </p:spPr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Intro til R og </a:t>
            </a:r>
            <a:r>
              <a:rPr lang="da-DK" dirty="0" err="1" smtClean="0">
                <a:solidFill>
                  <a:schemeClr val="bg1"/>
                </a:solidFill>
              </a:rPr>
              <a:t>Rstudio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>
          <a:xfrm>
            <a:off x="719138" y="1730535"/>
            <a:ext cx="10721253" cy="38389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a-DK" sz="1600" b="1" dirty="0">
                <a:solidFill>
                  <a:schemeClr val="bg1"/>
                </a:solidFill>
              </a:rPr>
              <a:t>1. Installer R</a:t>
            </a: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bg1"/>
                </a:solidFill>
              </a:rPr>
              <a:t>Download den nyeste version af R ned på din computer. Husk at vælg en version, der passer til din computers styresystem. R er et ’sprog’ vi skal bruge til at programmere med.</a:t>
            </a:r>
            <a:br>
              <a:rPr lang="da-DK" sz="1600" dirty="0">
                <a:solidFill>
                  <a:schemeClr val="bg1"/>
                </a:solidFill>
              </a:rPr>
            </a:br>
            <a:r>
              <a:rPr lang="da-DK" sz="1600" dirty="0">
                <a:solidFill>
                  <a:schemeClr val="bg1"/>
                </a:solidFill>
              </a:rPr>
              <a:t>R kan downloades her: </a:t>
            </a:r>
            <a:r>
              <a:rPr lang="da-DK" sz="1600" u="sng" dirty="0">
                <a:solidFill>
                  <a:schemeClr val="bg1"/>
                </a:solidFill>
                <a:hlinkClick r:id="rId2"/>
              </a:rPr>
              <a:t>https://posit.co/download/rstudio-desktop</a:t>
            </a:r>
            <a:r>
              <a:rPr lang="da-DK" sz="1600" u="sng" dirty="0" smtClean="0">
                <a:solidFill>
                  <a:schemeClr val="bg1"/>
                </a:solidFill>
                <a:hlinkClick r:id="rId2"/>
              </a:rPr>
              <a:t>/</a:t>
            </a:r>
            <a:endParaRPr lang="da-DK" sz="1600" u="sng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da-DK" sz="1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a-DK" sz="1600" b="1" dirty="0">
                <a:solidFill>
                  <a:schemeClr val="bg1"/>
                </a:solidFill>
              </a:rPr>
              <a:t>2. Installer </a:t>
            </a:r>
            <a:r>
              <a:rPr lang="da-DK" sz="1600" b="1" dirty="0" err="1">
                <a:solidFill>
                  <a:schemeClr val="bg1"/>
                </a:solidFill>
              </a:rPr>
              <a:t>RStudio</a:t>
            </a:r>
            <a:endParaRPr lang="da-DK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bg1"/>
                </a:solidFill>
              </a:rPr>
              <a:t>Download den nyeste version af </a:t>
            </a:r>
            <a:r>
              <a:rPr lang="da-DK" sz="1600" dirty="0" err="1">
                <a:solidFill>
                  <a:schemeClr val="bg1"/>
                </a:solidFill>
              </a:rPr>
              <a:t>RStudio</a:t>
            </a:r>
            <a:r>
              <a:rPr lang="da-DK" sz="1600" dirty="0">
                <a:solidFill>
                  <a:schemeClr val="bg1"/>
                </a:solidFill>
              </a:rPr>
              <a:t> ned på din computer. Husk at vælg en version, der passer til din computers styresystem. </a:t>
            </a:r>
            <a:r>
              <a:rPr lang="da-DK" sz="1600" dirty="0" err="1">
                <a:solidFill>
                  <a:schemeClr val="bg1"/>
                </a:solidFill>
              </a:rPr>
              <a:t>RStudio</a:t>
            </a:r>
            <a:r>
              <a:rPr lang="da-DK" sz="1600" dirty="0">
                <a:solidFill>
                  <a:schemeClr val="bg1"/>
                </a:solidFill>
              </a:rPr>
              <a:t> er selve applikationen, hvori vi skriver vores kode. Det er </a:t>
            </a:r>
            <a:r>
              <a:rPr lang="da-DK" sz="1600" dirty="0" err="1">
                <a:solidFill>
                  <a:schemeClr val="bg1"/>
                </a:solidFill>
              </a:rPr>
              <a:t>RStudio</a:t>
            </a:r>
            <a:r>
              <a:rPr lang="da-DK" sz="1600" dirty="0">
                <a:solidFill>
                  <a:schemeClr val="bg1"/>
                </a:solidFill>
              </a:rPr>
              <a:t> vi åbner, når vi skal programmere.</a:t>
            </a:r>
            <a:br>
              <a:rPr lang="da-DK" sz="1600" dirty="0">
                <a:solidFill>
                  <a:schemeClr val="bg1"/>
                </a:solidFill>
              </a:rPr>
            </a:br>
            <a:r>
              <a:rPr lang="da-DK" sz="1600" dirty="0" err="1">
                <a:solidFill>
                  <a:schemeClr val="bg1"/>
                </a:solidFill>
              </a:rPr>
              <a:t>RStudio</a:t>
            </a:r>
            <a:r>
              <a:rPr lang="da-DK" sz="1600" dirty="0">
                <a:solidFill>
                  <a:schemeClr val="bg1"/>
                </a:solidFill>
              </a:rPr>
              <a:t> kan downloades her: </a:t>
            </a:r>
            <a:r>
              <a:rPr lang="da-DK" sz="1600" u="sng" dirty="0">
                <a:solidFill>
                  <a:schemeClr val="bg1"/>
                </a:solidFill>
                <a:hlinkClick r:id="rId2"/>
              </a:rPr>
              <a:t>https://posit.co/download/rstudio-desktop/</a:t>
            </a:r>
            <a:endParaRPr lang="da-DK" sz="1600" dirty="0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Link til </a:t>
            </a:r>
            <a:r>
              <a:rPr lang="da-DK" dirty="0" err="1" smtClean="0"/>
              <a:t>Github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1355559"/>
            <a:ext cx="10748962" cy="3929242"/>
          </a:xfrm>
        </p:spPr>
        <p:txBody>
          <a:bodyPr/>
          <a:lstStyle/>
          <a:p>
            <a:pPr marL="0" indent="0">
              <a:buNone/>
            </a:pPr>
            <a:r>
              <a:rPr lang="da-DK" sz="4000" dirty="0">
                <a:hlinkClick r:id="rId2"/>
              </a:rPr>
              <a:t>https://</a:t>
            </a:r>
            <a:r>
              <a:rPr lang="da-DK" sz="3600" dirty="0" smtClean="0">
                <a:hlinkClick r:id="rId2"/>
              </a:rPr>
              <a:t>github.com/AUL-BSS-Datalab/StatistikIntroR</a:t>
            </a:r>
            <a:endParaRPr lang="da-DK" sz="4000" dirty="0" smtClean="0"/>
          </a:p>
          <a:p>
            <a:pPr marL="0" indent="0">
              <a:buNone/>
            </a:pPr>
            <a:endParaRPr lang="da-DK" sz="40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marts 2025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25" y="2160270"/>
            <a:ext cx="3462587" cy="34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8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Øvelse</a:t>
            </a:r>
            <a:br>
              <a:rPr lang="da-DK" dirty="0" smtClean="0"/>
            </a:br>
            <a:r>
              <a:rPr lang="da-DK" sz="3600" dirty="0" smtClean="0"/>
              <a:t>- Test af Console vs. script</a:t>
            </a:r>
            <a:endParaRPr lang="da-DK" sz="360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2375684"/>
            <a:ext cx="8898104" cy="319894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a-DK" dirty="0" smtClean="0"/>
              <a:t>Skriv et regnestykke i begge vinduer</a:t>
            </a:r>
          </a:p>
          <a:p>
            <a:pPr>
              <a:lnSpc>
                <a:spcPct val="200000"/>
              </a:lnSpc>
            </a:pPr>
            <a:r>
              <a:rPr lang="da-DK" dirty="0" err="1" smtClean="0"/>
              <a:t>Assign</a:t>
            </a:r>
            <a:r>
              <a:rPr lang="da-DK" dirty="0" smtClean="0"/>
              <a:t> et navn til et tal. Anvend pilen </a:t>
            </a:r>
            <a:r>
              <a:rPr lang="da-DK" dirty="0"/>
              <a:t>&lt;- </a:t>
            </a:r>
            <a:r>
              <a:rPr lang="da-DK" dirty="0" smtClean="0"/>
              <a:t>(Tegnet for ‘mindre end’ efterfulgt af en bindestreg</a:t>
            </a:r>
            <a:r>
              <a:rPr lang="da-DK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da-DK" dirty="0" smtClean="0"/>
              <a:t>Det er vigtigt at ‘navnet’ står til venstre for pilen og ‘objektet’ står til højre for pilen</a:t>
            </a:r>
            <a:r>
              <a:rPr lang="da-DK" dirty="0" smtClean="0"/>
              <a:t> </a:t>
            </a:r>
            <a:endParaRPr lang="da-DK" dirty="0" smtClean="0"/>
          </a:p>
          <a:p>
            <a:pPr>
              <a:lnSpc>
                <a:spcPct val="200000"/>
              </a:lnSpc>
            </a:pPr>
            <a:r>
              <a:rPr lang="da-DK" dirty="0" smtClean="0"/>
              <a:t>Skriv ”</a:t>
            </a:r>
            <a:r>
              <a:rPr lang="da-DK" dirty="0" err="1" smtClean="0"/>
              <a:t>Hello</a:t>
            </a:r>
            <a:r>
              <a:rPr lang="da-DK" dirty="0" smtClean="0"/>
              <a:t> World!” i begge vinduer</a:t>
            </a:r>
          </a:p>
          <a:p>
            <a:pPr>
              <a:lnSpc>
                <a:spcPct val="200000"/>
              </a:lnSpc>
            </a:pPr>
            <a:r>
              <a:rPr lang="da-DK" dirty="0" err="1" smtClean="0"/>
              <a:t>Assign</a:t>
            </a:r>
            <a:r>
              <a:rPr lang="da-DK" dirty="0" smtClean="0"/>
              <a:t> et navn til sætningen ”</a:t>
            </a:r>
            <a:r>
              <a:rPr lang="da-DK" dirty="0" err="1" smtClean="0"/>
              <a:t>Hello</a:t>
            </a:r>
            <a:r>
              <a:rPr lang="da-DK" dirty="0" smtClean="0"/>
              <a:t> World!”</a:t>
            </a:r>
          </a:p>
          <a:p>
            <a:pPr>
              <a:lnSpc>
                <a:spcPct val="200000"/>
              </a:lnSpc>
            </a:pPr>
            <a:r>
              <a:rPr lang="da-DK" dirty="0" smtClean="0"/>
              <a:t>Skriv print(1:100) og </a:t>
            </a:r>
            <a:r>
              <a:rPr lang="da-DK" dirty="0" err="1"/>
              <a:t>a</a:t>
            </a:r>
            <a:r>
              <a:rPr lang="da-DK" dirty="0" err="1" smtClean="0"/>
              <a:t>ssign</a:t>
            </a:r>
            <a:r>
              <a:rPr lang="da-DK" dirty="0" smtClean="0"/>
              <a:t> den en værdi</a:t>
            </a:r>
          </a:p>
          <a:p>
            <a:pPr>
              <a:lnSpc>
                <a:spcPct val="200000"/>
              </a:lnSpc>
            </a:pPr>
            <a:r>
              <a:rPr lang="da-DK" dirty="0" smtClean="0"/>
              <a:t>Lav regnestykker med henholdsvis tal, sætninger og talrækker – får I fejl, hvis ja - hvilke?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marts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5240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Øvelse</a:t>
            </a:r>
            <a:br>
              <a:rPr lang="da-DK" dirty="0" smtClean="0"/>
            </a:br>
            <a:r>
              <a:rPr lang="da-DK" sz="3600" dirty="0" smtClean="0"/>
              <a:t>- Udvælg partier</a:t>
            </a:r>
            <a:endParaRPr lang="da-DK" sz="360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2375685"/>
            <a:ext cx="8898104" cy="2484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a-DK" dirty="0" err="1" smtClean="0"/>
              <a:t>Assign</a:t>
            </a:r>
            <a:r>
              <a:rPr lang="da-DK" dirty="0" smtClean="0"/>
              <a:t> en række partier til et navn. Her er det vigtigt, at I ikke anvender et navn vi allerede har brugt, da man i så fald ‘mister’ ens gamle objekt.</a:t>
            </a:r>
          </a:p>
          <a:p>
            <a:pPr>
              <a:lnSpc>
                <a:spcPct val="200000"/>
              </a:lnSpc>
            </a:pPr>
            <a:r>
              <a:rPr lang="da-DK" dirty="0"/>
              <a:t>Anvend </a:t>
            </a:r>
            <a:r>
              <a:rPr lang="da-DK" dirty="0" err="1"/>
              <a:t>pivot_longer</a:t>
            </a:r>
            <a:r>
              <a:rPr lang="da-DK" dirty="0"/>
              <a:t>(), hvis I ønsker at gøre jeres data ‘</a:t>
            </a:r>
            <a:r>
              <a:rPr lang="da-DK" dirty="0" err="1"/>
              <a:t>tidy</a:t>
            </a:r>
            <a:r>
              <a:rPr lang="da-DK" dirty="0" smtClean="0"/>
              <a:t>’</a:t>
            </a:r>
          </a:p>
          <a:p>
            <a:pPr lvl="1">
              <a:lnSpc>
                <a:spcPct val="200000"/>
              </a:lnSpc>
            </a:pPr>
            <a:r>
              <a:rPr lang="da-DK" dirty="0" smtClean="0"/>
              <a:t>Her kan i definere parameteret </a:t>
            </a:r>
            <a:r>
              <a:rPr lang="da-DK" dirty="0" err="1" smtClean="0"/>
              <a:t>cols</a:t>
            </a:r>
            <a:r>
              <a:rPr lang="da-DK" dirty="0" smtClean="0"/>
              <a:t> med ‘ </a:t>
            </a:r>
            <a:r>
              <a:rPr lang="da-DK" dirty="0" err="1" smtClean="0"/>
              <a:t>cols</a:t>
            </a:r>
            <a:r>
              <a:rPr lang="da-DK" dirty="0" smtClean="0"/>
              <a:t> = c(navn_på_kolonne_1, navn_på_kolonne_2), hvis det ikke giver mening at tage udgangspunkt i indekset</a:t>
            </a:r>
            <a:endParaRPr lang="da-DK" dirty="0" smtClean="0"/>
          </a:p>
          <a:p>
            <a:pPr>
              <a:lnSpc>
                <a:spcPct val="200000"/>
              </a:lnSpc>
            </a:pPr>
            <a:r>
              <a:rPr lang="da-DK" dirty="0" smtClean="0"/>
              <a:t>Anvend funktionerne max(), min() og summary()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marts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4245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Øvelse</a:t>
            </a:r>
            <a:br>
              <a:rPr lang="da-DK" dirty="0" smtClean="0"/>
            </a:br>
            <a:r>
              <a:rPr lang="da-DK" sz="3600" dirty="0" smtClean="0"/>
              <a:t>- Visualisering</a:t>
            </a:r>
            <a:endParaRPr lang="da-DK" sz="360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2375685"/>
            <a:ext cx="8898104" cy="2484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a-DK" dirty="0" smtClean="0"/>
              <a:t>Lav en visualisering med </a:t>
            </a:r>
            <a:r>
              <a:rPr lang="da-DK" dirty="0" err="1" smtClean="0"/>
              <a:t>ggplot</a:t>
            </a:r>
            <a:endParaRPr lang="da-DK" dirty="0" smtClean="0"/>
          </a:p>
          <a:p>
            <a:pPr>
              <a:lnSpc>
                <a:spcPct val="200000"/>
              </a:lnSpc>
            </a:pPr>
            <a:r>
              <a:rPr lang="da-DK" dirty="0" smtClean="0"/>
              <a:t>Anvend funktionen filter() til at udvælge det data I er interesserede </a:t>
            </a:r>
            <a:r>
              <a:rPr lang="da-DK" dirty="0" smtClean="0"/>
              <a:t>i</a:t>
            </a:r>
          </a:p>
          <a:p>
            <a:pPr>
              <a:lnSpc>
                <a:spcPct val="200000"/>
              </a:lnSpc>
            </a:pPr>
            <a:r>
              <a:rPr lang="da-DK" dirty="0" smtClean="0"/>
              <a:t>Hvis tallene på akserne står med ‘</a:t>
            </a:r>
            <a:r>
              <a:rPr lang="da-DK" dirty="0" err="1" smtClean="0"/>
              <a:t>scientific</a:t>
            </a:r>
            <a:r>
              <a:rPr lang="da-DK" dirty="0" smtClean="0"/>
              <a:t> notation’ kan </a:t>
            </a:r>
            <a:r>
              <a:rPr lang="da-DK" dirty="0"/>
              <a:t>i </a:t>
            </a:r>
            <a:r>
              <a:rPr lang="da-DK" dirty="0" smtClean="0"/>
              <a:t>skrive: options(</a:t>
            </a:r>
            <a:r>
              <a:rPr lang="da-DK" dirty="0" err="1" smtClean="0"/>
              <a:t>scipen</a:t>
            </a:r>
            <a:r>
              <a:rPr lang="da-DK" dirty="0" smtClean="0"/>
              <a:t> </a:t>
            </a:r>
            <a:r>
              <a:rPr lang="da-DK" dirty="0"/>
              <a:t>= 10000</a:t>
            </a:r>
            <a:r>
              <a:rPr lang="da-DK" dirty="0" smtClean="0"/>
              <a:t>) ovenover jeres kode, hvor I plotter med </a:t>
            </a:r>
            <a:r>
              <a:rPr lang="da-DK" dirty="0" err="1" smtClean="0"/>
              <a:t>ggplot</a:t>
            </a:r>
            <a:endParaRPr lang="da-DK" dirty="0" smtClean="0"/>
          </a:p>
          <a:p>
            <a:pPr marL="0" indent="0">
              <a:lnSpc>
                <a:spcPct val="200000"/>
              </a:lnSpc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marts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5179116"/>
      </p:ext>
    </p:extLst>
  </p:cSld>
  <p:clrMapOvr>
    <a:masterClrMapping/>
  </p:clrMapOvr>
</p:sld>
</file>

<file path=ppt/theme/theme1.xml><?xml version="1.0" encoding="utf-8"?>
<a:theme xmlns:a="http://schemas.openxmlformats.org/drawingml/2006/main" name="Det Kgl. Bibliotek PowerPoint Skabelon">
  <a:themeElements>
    <a:clrScheme name="Det Kgl. Bibliotek">
      <a:dk1>
        <a:sysClr val="windowText" lastClr="000000"/>
      </a:dk1>
      <a:lt1>
        <a:sysClr val="window" lastClr="FFFFFF"/>
      </a:lt1>
      <a:dk2>
        <a:srgbClr val="001F6A"/>
      </a:dk2>
      <a:lt2>
        <a:srgbClr val="A3871E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t Kgl. Bibliotek PP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t Kgl. Bibliotek PowerPoint Skabelon (002).potx" id="{DF23A2D2-6AB5-43BF-83E9-0C3F7AABCDDC}" vid="{97FF4EFF-AB3F-4CB7-94A2-21C11BFCCA93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5B58FCC8F5544985DB3558CBE1F87E" ma:contentTypeVersion="14" ma:contentTypeDescription="Opret et nyt dokument." ma:contentTypeScope="" ma:versionID="b7c2f1d232fc855043ffcd80aec3aebe">
  <xsd:schema xmlns:xsd="http://www.w3.org/2001/XMLSchema" xmlns:xs="http://www.w3.org/2001/XMLSchema" xmlns:p="http://schemas.microsoft.com/office/2006/metadata/properties" xmlns:ns3="1a43b5db-ac85-43fe-b390-45ab55dbfe1b" xmlns:ns4="818acaa3-a4d3-4817-8e60-f4713c6ef536" targetNamespace="http://schemas.microsoft.com/office/2006/metadata/properties" ma:root="true" ma:fieldsID="45be2eef014988cdc3d30f651f58f9ed" ns3:_="" ns4:_="">
    <xsd:import namespace="1a43b5db-ac85-43fe-b390-45ab55dbfe1b"/>
    <xsd:import namespace="818acaa3-a4d3-4817-8e60-f4713c6ef53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3b5db-ac85-43fe-b390-45ab55dbfe1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acaa3-a4d3-4817-8e60-f4713c6ef53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a43b5db-ac85-43fe-b390-45ab55dbfe1b" xsi:nil="true"/>
  </documentManagement>
</p:properties>
</file>

<file path=customXml/itemProps1.xml><?xml version="1.0" encoding="utf-8"?>
<ds:datastoreItem xmlns:ds="http://schemas.openxmlformats.org/officeDocument/2006/customXml" ds:itemID="{6DAE7A2C-F693-4EEB-B7F6-84AE22989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9857E6-3BC1-4261-91A3-6FFC5B991A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43b5db-ac85-43fe-b390-45ab55dbfe1b"/>
    <ds:schemaRef ds:uri="818acaa3-a4d3-4817-8e60-f4713c6ef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FAD9A0-AD1A-4CA2-AF0E-AC94F93B344E}">
  <ds:schemaRefs>
    <ds:schemaRef ds:uri="1a43b5db-ac85-43fe-b390-45ab55dbfe1b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18acaa3-a4d3-4817-8e60-f4713c6ef536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Powerpoint_Det Kgl. Bibliotek_Skabelon</Template>
  <TotalTime>0</TotalTime>
  <Words>443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Det Kgl. Bibliotek PowerPoint Skabelon</vt:lpstr>
      <vt:lpstr>Intro til Deskriptiv Statistik i R </vt:lpstr>
      <vt:lpstr>Agenda</vt:lpstr>
      <vt:lpstr>Formål</vt:lpstr>
      <vt:lpstr>Kompetencer</vt:lpstr>
      <vt:lpstr>Intro til R og Rstudio</vt:lpstr>
      <vt:lpstr>Link til Github</vt:lpstr>
      <vt:lpstr>Øvelse - Test af Console vs. script</vt:lpstr>
      <vt:lpstr>Øvelse - Udvælg partier</vt:lpstr>
      <vt:lpstr>Øvelse - Visualisering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2025-01-21T08:11:38Z</dcterms:created>
  <dcterms:modified xsi:type="dcterms:W3CDTF">2025-03-12T08:11:46Z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ContentTypeId">
    <vt:lpwstr>0x010100FF5B58FCC8F5544985DB3558CBE1F87E</vt:lpwstr>
  </property>
</Properties>
</file>