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80" r:id="rId6"/>
    <p:sldId id="264" r:id="rId7"/>
    <p:sldId id="281" r:id="rId8"/>
    <p:sldId id="297" r:id="rId9"/>
    <p:sldId id="263" r:id="rId10"/>
    <p:sldId id="291" r:id="rId11"/>
    <p:sldId id="268" r:id="rId12"/>
    <p:sldId id="282" r:id="rId13"/>
    <p:sldId id="273" r:id="rId14"/>
    <p:sldId id="267" r:id="rId15"/>
    <p:sldId id="271" r:id="rId16"/>
    <p:sldId id="285" r:id="rId17"/>
    <p:sldId id="292" r:id="rId18"/>
    <p:sldId id="286" r:id="rId19"/>
    <p:sldId id="287" r:id="rId20"/>
    <p:sldId id="269" r:id="rId21"/>
    <p:sldId id="288" r:id="rId22"/>
    <p:sldId id="293" r:id="rId23"/>
    <p:sldId id="278" r:id="rId24"/>
    <p:sldId id="298" r:id="rId25"/>
    <p:sldId id="272" r:id="rId26"/>
    <p:sldId id="277" r:id="rId27"/>
    <p:sldId id="290" r:id="rId28"/>
    <p:sldId id="289" r:id="rId29"/>
    <p:sldId id="279" r:id="rId30"/>
    <p:sldId id="284" r:id="rId31"/>
    <p:sldId id="294" r:id="rId32"/>
    <p:sldId id="295" r:id="rId33"/>
    <p:sldId id="296" r:id="rId34"/>
    <p:sldId id="260" r:id="rId35"/>
  </p:sldIdLst>
  <p:sldSz cx="12192000" cy="6858000"/>
  <p:notesSz cx="6858000" cy="9144000"/>
  <p:embeddedFontLst>
    <p:embeddedFont>
      <p:font typeface="Calibri" panose="020F0502020204030204"/>
      <p:regular r:id="rId39"/>
    </p:embeddedFont>
    <p:embeddedFont>
      <p:font typeface="Proxima Nova" panose="02000506030000020004"/>
      <p:regular r:id="rId40"/>
    </p:embeddedFont>
    <p:embeddedFont>
      <p:font typeface="Calibri Light" panose="020F0302020204030204" pitchFamily="34" charset="0"/>
      <p:regular r:id="rId41"/>
      <p:italic r:id="rId42"/>
    </p:embeddedFont>
    <p:embeddedFont>
      <p:font typeface="Proxima Nova" panose="02000506030000020004" charset="0"/>
      <p:regular r:id="rId43"/>
    </p:embeddedFont>
    <p:embeddedFont>
      <p:font typeface="Calibri" panose="020F0502020204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94660"/>
  </p:normalViewPr>
  <p:slideViewPr>
    <p:cSldViewPr snapToGrid="0" showGuides="1">
      <p:cViewPr>
        <p:scale>
          <a:sx n="76" d="100"/>
          <a:sy n="76" d="100"/>
        </p:scale>
        <p:origin x="556"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56025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 MODEL INVERSION ATTACK</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4" name="Google Shape;100;p3"/>
          <p:cNvSpPr txBox="1"/>
          <p:nvPr/>
        </p:nvSpPr>
        <p:spPr>
          <a:xfrm>
            <a:off x="722313" y="1053203"/>
            <a:ext cx="11143116" cy="461635"/>
          </a:xfrm>
          <a:prstGeom prst="rect">
            <a:avLst/>
          </a:prstGeom>
          <a:noFill/>
          <a:ln>
            <a:noFill/>
          </a:ln>
        </p:spPr>
        <p:txBody>
          <a:bodyPr spcFirstLastPara="1" wrap="square" lIns="91425" tIns="91425" rIns="91425" bIns="91425" anchor="t" anchorCtr="0">
            <a:spAutoFit/>
          </a:bodyPr>
          <a:lstStyle/>
          <a:p>
            <a:r>
              <a:rPr lang="en-IN" sz="1800" dirty="0">
                <a:effectLst/>
                <a:latin typeface="Proxima Nova" panose="02000506030000020004" charset="0"/>
                <a:ea typeface="Calibri" panose="020F0502020204030204" pitchFamily="34" charset="0"/>
              </a:rPr>
              <a:t>A more serious privacy attack where the attacker attempts to retrieve information about the training data.</a:t>
            </a:r>
            <a:endParaRPr lang="en-US" dirty="0">
              <a:latin typeface="Proxima Nova" panose="02000506030000020004" charset="0"/>
            </a:endParaRPr>
          </a:p>
        </p:txBody>
      </p:sp>
      <p:sp>
        <p:nvSpPr>
          <p:cNvPr id="5" name="TextBox 4"/>
          <p:cNvSpPr txBox="1"/>
          <p:nvPr/>
        </p:nvSpPr>
        <p:spPr>
          <a:xfrm>
            <a:off x="3237936" y="5634648"/>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4 : MODEL INVERSION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47082" y="3520064"/>
            <a:ext cx="6097836" cy="19297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8" y="309562"/>
            <a:ext cx="715745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FOCUSING ON RESEACH GAP FOR OUR PAPER</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graphicFrame>
        <p:nvGraphicFramePr>
          <p:cNvPr id="5" name="Table 4"/>
          <p:cNvGraphicFramePr>
            <a:graphicFrameLocks noGrp="1"/>
          </p:cNvGraphicFramePr>
          <p:nvPr/>
        </p:nvGraphicFramePr>
        <p:xfrm>
          <a:off x="333152" y="2063591"/>
          <a:ext cx="11525696" cy="3261050"/>
        </p:xfrm>
        <a:graphic>
          <a:graphicData uri="http://schemas.openxmlformats.org/drawingml/2006/table">
            <a:tbl>
              <a:tblPr firstRow="1" bandRow="1">
                <a:tableStyleId>{5C22544A-7EE6-4342-B048-85BDC9FD1C3A}</a:tableStyleId>
              </a:tblPr>
              <a:tblGrid>
                <a:gridCol w="1646528"/>
                <a:gridCol w="1646528"/>
                <a:gridCol w="1646528"/>
                <a:gridCol w="1646528"/>
                <a:gridCol w="1646528"/>
                <a:gridCol w="1646528"/>
                <a:gridCol w="1646528"/>
              </a:tblGrid>
              <a:tr h="315920">
                <a:tc>
                  <a:txBody>
                    <a:bodyPr/>
                    <a:lstStyle/>
                    <a:p>
                      <a:r>
                        <a:rPr lang="en-US" dirty="0">
                          <a:latin typeface="Proxima Nova" panose="02000506030000020004" charset="0"/>
                        </a:rPr>
                        <a:t>AUTHOR</a:t>
                      </a:r>
                      <a:endParaRPr lang="en-IN" dirty="0">
                        <a:latin typeface="Proxima Nova" panose="02000506030000020004" charset="0"/>
                      </a:endParaRPr>
                    </a:p>
                  </a:txBody>
                  <a:tcPr/>
                </a:tc>
                <a:tc>
                  <a:txBody>
                    <a:bodyPr/>
                    <a:lstStyle/>
                    <a:p>
                      <a:r>
                        <a:rPr lang="en-US" dirty="0">
                          <a:latin typeface="Proxima Nova" panose="02000506030000020004" charset="0"/>
                        </a:rPr>
                        <a:t>YEAR</a:t>
                      </a:r>
                      <a:endParaRPr lang="en-IN" dirty="0">
                        <a:latin typeface="Proxima Nova" panose="02000506030000020004" charset="0"/>
                      </a:endParaRPr>
                    </a:p>
                  </a:txBody>
                  <a:tcPr/>
                </a:tc>
                <a:tc>
                  <a:txBody>
                    <a:bodyPr/>
                    <a:lstStyle/>
                    <a:p>
                      <a:r>
                        <a:rPr lang="en-US" dirty="0">
                          <a:latin typeface="Proxima Nova" panose="02000506030000020004" charset="0"/>
                        </a:rPr>
                        <a:t>TITLE</a:t>
                      </a:r>
                      <a:endParaRPr lang="en-IN" dirty="0">
                        <a:latin typeface="Proxima Nova" panose="02000506030000020004" charset="0"/>
                      </a:endParaRPr>
                    </a:p>
                  </a:txBody>
                  <a:tcPr/>
                </a:tc>
                <a:tc>
                  <a:txBody>
                    <a:bodyPr/>
                    <a:lstStyle/>
                    <a:p>
                      <a:r>
                        <a:rPr lang="en-US" dirty="0">
                          <a:latin typeface="Proxima Nova" panose="02000506030000020004" charset="0"/>
                        </a:rPr>
                        <a:t>PAPERS</a:t>
                      </a:r>
                      <a:endParaRPr lang="en-IN" dirty="0">
                        <a:latin typeface="Proxima Nova" panose="02000506030000020004" charset="0"/>
                      </a:endParaRPr>
                    </a:p>
                  </a:txBody>
                  <a:tcPr/>
                </a:tc>
                <a:tc>
                  <a:txBody>
                    <a:bodyPr/>
                    <a:lstStyle/>
                    <a:p>
                      <a:r>
                        <a:rPr lang="en-US" dirty="0">
                          <a:latin typeface="Proxima Nova" panose="02000506030000020004" charset="0"/>
                        </a:rPr>
                        <a:t>FOCUS</a:t>
                      </a:r>
                      <a:endParaRPr lang="en-IN" dirty="0">
                        <a:latin typeface="Proxima Nova" panose="02000506030000020004" charset="0"/>
                      </a:endParaRPr>
                    </a:p>
                  </a:txBody>
                  <a:tcPr/>
                </a:tc>
                <a:tc>
                  <a:txBody>
                    <a:bodyPr/>
                    <a:lstStyle/>
                    <a:p>
                      <a:r>
                        <a:rPr lang="en-US" dirty="0">
                          <a:latin typeface="Proxima Nova" panose="02000506030000020004" charset="0"/>
                        </a:rPr>
                        <a:t>FINDINGS</a:t>
                      </a:r>
                      <a:endParaRPr lang="en-IN" dirty="0">
                        <a:latin typeface="Proxima Nova" panose="02000506030000020004" charset="0"/>
                      </a:endParaRPr>
                    </a:p>
                  </a:txBody>
                  <a:tcPr/>
                </a:tc>
                <a:tc>
                  <a:txBody>
                    <a:bodyPr/>
                    <a:lstStyle/>
                    <a:p>
                      <a:r>
                        <a:rPr lang="en-US" dirty="0">
                          <a:latin typeface="Proxima Nova" panose="02000506030000020004" charset="0"/>
                        </a:rPr>
                        <a:t> GAPS</a:t>
                      </a:r>
                      <a:endParaRPr lang="en-IN" dirty="0">
                        <a:latin typeface="Proxima Nova" panose="02000506030000020004" charset="0"/>
                      </a:endParaRPr>
                    </a:p>
                  </a:txBody>
                  <a:tcPr/>
                </a:tc>
              </a:tr>
              <a:tr h="775408">
                <a:tc>
                  <a:txBody>
                    <a:bodyPr/>
                    <a:lstStyle/>
                    <a:p>
                      <a:pPr algn="ctr" fontAlgn="ctr"/>
                      <a:r>
                        <a:rPr lang="en-IN" sz="1100" b="0" i="1" u="none" strike="noStrike" dirty="0">
                          <a:solidFill>
                            <a:srgbClr val="000000"/>
                          </a:solidFill>
                          <a:effectLst/>
                          <a:latin typeface="Proxima Nova" panose="02000506030000020004" charset="0"/>
                        </a:rPr>
                        <a:t>Abdulkadir Korkmaz,  Praveen Rao</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IN" sz="1100" b="0" i="1" u="none" strike="noStrike" dirty="0">
                          <a:solidFill>
                            <a:srgbClr val="000000"/>
                          </a:solidFill>
                          <a:effectLst/>
                          <a:latin typeface="Proxima Nova" panose="02000506030000020004" charset="0"/>
                        </a:rPr>
                        <a:t>2025</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A Selective Homomorphic Encryption Approach for Faster Privacy-Preserving Federated Learning</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IN" sz="1100" b="0" i="1" u="none" strike="noStrike" dirty="0">
                          <a:solidFill>
                            <a:srgbClr val="000000"/>
                          </a:solidFill>
                          <a:effectLst/>
                          <a:latin typeface="Proxima Nova" panose="02000506030000020004" charset="0"/>
                        </a:rPr>
                        <a:t>https://arxiv.org/html/2501.12911v2</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Proposes a deep FL model to enhance privacy and defend against adversarial attacks in critical infrastructure.</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Achieves enhanced privacy through deep learning-based aggregation, reducing the risk of data exposure.</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b"/>
                      <a:r>
                        <a:rPr lang="en-US" sz="1200" b="0" i="1" u="none" strike="noStrike" dirty="0">
                          <a:solidFill>
                            <a:srgbClr val="000000"/>
                          </a:solidFill>
                          <a:effectLst/>
                          <a:latin typeface="Proxima Nova" panose="02000506030000020004" charset="0"/>
                        </a:rPr>
                        <a:t>Limited exploration of real-world deployment challenges and scalability of the proposed model.</a:t>
                      </a:r>
                      <a:endParaRPr lang="en-US" sz="1200" b="0" i="1" u="none" strike="noStrike" dirty="0">
                        <a:solidFill>
                          <a:srgbClr val="000000"/>
                        </a:solidFill>
                        <a:effectLst/>
                        <a:latin typeface="Proxima Nova" panose="02000506030000020004" charset="0"/>
                      </a:endParaRPr>
                    </a:p>
                  </a:txBody>
                  <a:tcPr marL="6350" marR="6350" marT="6350" marB="0" anchor="b"/>
                </a:tc>
              </a:tr>
              <a:tr h="929324">
                <a:tc>
                  <a:txBody>
                    <a:bodyPr/>
                    <a:lstStyle/>
                    <a:p>
                      <a:pPr algn="ctr" fontAlgn="ctr"/>
                      <a:br>
                        <a:rPr lang="en-IN" sz="1100" b="0" i="1" u="none" strike="noStrike" dirty="0">
                          <a:solidFill>
                            <a:srgbClr val="000000"/>
                          </a:solidFill>
                          <a:effectLst/>
                          <a:latin typeface="Proxima Nova" panose="02000506030000020004" charset="0"/>
                        </a:rPr>
                      </a:br>
                      <a:r>
                        <a:rPr lang="en-IN" sz="1100" b="0" i="1" u="none" strike="noStrike" dirty="0" err="1">
                          <a:solidFill>
                            <a:srgbClr val="000000"/>
                          </a:solidFill>
                          <a:effectLst/>
                          <a:latin typeface="Proxima Nova" panose="02000506030000020004" charset="0"/>
                        </a:rPr>
                        <a:t>Weizhao</a:t>
                      </a:r>
                      <a:r>
                        <a:rPr lang="en-IN" sz="1100" b="0" i="1" u="none" strike="noStrike" dirty="0">
                          <a:solidFill>
                            <a:srgbClr val="000000"/>
                          </a:solidFill>
                          <a:effectLst/>
                          <a:latin typeface="Proxima Nova" panose="02000506030000020004" charset="0"/>
                        </a:rPr>
                        <a:t> Jin, Yuhang Yao, Shanshan Han, </a:t>
                      </a:r>
                      <a:r>
                        <a:rPr lang="en-IN" sz="1100" b="0" i="1" u="none" strike="noStrike" dirty="0" err="1">
                          <a:solidFill>
                            <a:srgbClr val="000000"/>
                          </a:solidFill>
                          <a:effectLst/>
                          <a:latin typeface="Proxima Nova" panose="02000506030000020004" charset="0"/>
                        </a:rPr>
                        <a:t>Jiajun</a:t>
                      </a:r>
                      <a:r>
                        <a:rPr lang="en-IN" sz="1100" b="0" i="1" u="none" strike="noStrike" dirty="0">
                          <a:solidFill>
                            <a:srgbClr val="000000"/>
                          </a:solidFill>
                          <a:effectLst/>
                          <a:latin typeface="Proxima Nova" panose="02000506030000020004" charset="0"/>
                        </a:rPr>
                        <a:t> Gu, Carlee Joe-Wong, </a:t>
                      </a:r>
                      <a:r>
                        <a:rPr lang="en-IN" sz="1100" b="0" i="1" u="none" strike="noStrike" dirty="0" err="1">
                          <a:solidFill>
                            <a:srgbClr val="000000"/>
                          </a:solidFill>
                          <a:effectLst/>
                          <a:latin typeface="Proxima Nova" panose="02000506030000020004" charset="0"/>
                        </a:rPr>
                        <a:t>Srivatsan</a:t>
                      </a:r>
                      <a:r>
                        <a:rPr lang="en-IN" sz="1100" b="0" i="1" u="none" strike="noStrike" dirty="0">
                          <a:solidFill>
                            <a:srgbClr val="000000"/>
                          </a:solidFill>
                          <a:effectLst/>
                          <a:latin typeface="Proxima Nova" panose="02000506030000020004" charset="0"/>
                        </a:rPr>
                        <a:t> Ravi, Salman </a:t>
                      </a:r>
                      <a:r>
                        <a:rPr lang="en-IN" sz="1100" b="0" i="1" u="none" strike="noStrike" dirty="0" err="1">
                          <a:solidFill>
                            <a:srgbClr val="000000"/>
                          </a:solidFill>
                          <a:effectLst/>
                          <a:latin typeface="Proxima Nova" panose="02000506030000020004" charset="0"/>
                        </a:rPr>
                        <a:t>Avestimehr</a:t>
                      </a:r>
                      <a:r>
                        <a:rPr lang="en-IN" sz="1100" b="0" i="1" u="none" strike="noStrike" dirty="0">
                          <a:solidFill>
                            <a:srgbClr val="000000"/>
                          </a:solidFill>
                          <a:effectLst/>
                          <a:latin typeface="Proxima Nova" panose="02000506030000020004" charset="0"/>
                        </a:rPr>
                        <a:t>, Chaoyang He</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IN" sz="1100" b="0" i="1" u="none" strike="noStrike" dirty="0">
                          <a:solidFill>
                            <a:srgbClr val="000000"/>
                          </a:solidFill>
                          <a:effectLst/>
                          <a:latin typeface="Proxima Nova" panose="02000506030000020004" charset="0"/>
                        </a:rPr>
                        <a:t>2025</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Efficient Privacy-Preserving Federated Learning With Selective Parameter Encryption</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IN" sz="1100" b="0" i="1" u="none" strike="noStrike" dirty="0">
                          <a:solidFill>
                            <a:srgbClr val="000000"/>
                          </a:solidFill>
                          <a:effectLst/>
                          <a:latin typeface="Proxima Nova" panose="02000506030000020004" charset="0"/>
                        </a:rPr>
                        <a:t>https://openreview.net/forum?id=VT2R3UCcBL</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Presents an adversarial framework for audio-visual speech enhancement using FL.</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Demonstrates an increase in robustness against adversarial perturbations in speech recognition systems.</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b"/>
                      <a:r>
                        <a:rPr lang="en-US" sz="1200" b="0" i="1" u="none" strike="noStrike" dirty="0">
                          <a:solidFill>
                            <a:srgbClr val="000000"/>
                          </a:solidFill>
                          <a:effectLst/>
                          <a:latin typeface="Proxima Nova" panose="02000506030000020004" charset="0"/>
                        </a:rPr>
                        <a:t>Need for further validation across diverse datasets and real-time applications.</a:t>
                      </a:r>
                      <a:endParaRPr lang="en-US" sz="1200" b="0" i="1" u="none" strike="noStrike" dirty="0">
                        <a:solidFill>
                          <a:srgbClr val="000000"/>
                        </a:solidFill>
                        <a:effectLst/>
                        <a:latin typeface="Proxima Nova" panose="02000506030000020004" charset="0"/>
                      </a:endParaRPr>
                    </a:p>
                  </a:txBody>
                  <a:tcPr marL="6350" marR="6350" marT="6350" marB="0" anchor="b"/>
                </a:tc>
              </a:tr>
              <a:tr h="753566">
                <a:tc>
                  <a:txBody>
                    <a:bodyPr/>
                    <a:lstStyle/>
                    <a:p>
                      <a:pPr algn="ctr" fontAlgn="ctr"/>
                      <a:r>
                        <a:rPr lang="fi-FI" sz="1100" b="0" i="1" u="none" strike="noStrike" dirty="0">
                          <a:solidFill>
                            <a:srgbClr val="000000"/>
                          </a:solidFill>
                          <a:effectLst/>
                          <a:latin typeface="Proxima Nova" panose="02000506030000020004" charset="0"/>
                        </a:rPr>
                        <a:t>Animesh Roy, Dev Raj Mahanta,Lipi B.Mahanta</a:t>
                      </a:r>
                      <a:endParaRPr lang="fi-FI"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IN" sz="1100" b="0" i="1" u="none" strike="noStrike" dirty="0">
                          <a:solidFill>
                            <a:srgbClr val="000000"/>
                          </a:solidFill>
                          <a:effectLst/>
                          <a:latin typeface="Proxima Nova" panose="02000506030000020004" charset="0"/>
                        </a:rPr>
                        <a:t>2025</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A semi-synchronous federated learning framework with chaos-based encryption for enhanced security in medical image sharing</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IN" sz="1100" b="0" i="1" u="none" strike="noStrike" dirty="0">
                          <a:solidFill>
                            <a:srgbClr val="000000"/>
                          </a:solidFill>
                          <a:effectLst/>
                          <a:latin typeface="Proxima Nova" panose="02000506030000020004" charset="0"/>
                        </a:rPr>
                        <a:t>Science Direct</a:t>
                      </a:r>
                      <a:endParaRPr lang="en-IN"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Introduces a semi-synchronous FL framework with chaos-based encryption to improve security in medical image sharing.</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ctr"/>
                      <a:r>
                        <a:rPr lang="en-US" sz="1100" b="0" i="1" u="none" strike="noStrike" dirty="0">
                          <a:solidFill>
                            <a:srgbClr val="000000"/>
                          </a:solidFill>
                          <a:effectLst/>
                          <a:latin typeface="Proxima Nova" panose="02000506030000020004" charset="0"/>
                        </a:rPr>
                        <a:t>Enhances security by integrating chaos-based encryption into the FL process.</a:t>
                      </a:r>
                      <a:endParaRPr lang="en-US" sz="1100" b="0" i="1" u="none" strike="noStrike" dirty="0">
                        <a:solidFill>
                          <a:srgbClr val="000000"/>
                        </a:solidFill>
                        <a:effectLst/>
                        <a:latin typeface="Proxima Nova" panose="02000506030000020004" charset="0"/>
                      </a:endParaRPr>
                    </a:p>
                  </a:txBody>
                  <a:tcPr marL="6350" marR="6350" marT="6350" marB="0" anchor="ctr"/>
                </a:tc>
                <a:tc>
                  <a:txBody>
                    <a:bodyPr/>
                    <a:lstStyle/>
                    <a:p>
                      <a:pPr algn="ctr" fontAlgn="b"/>
                      <a:r>
                        <a:rPr lang="en-US" sz="1200" b="0" i="1" u="none" strike="noStrike" dirty="0">
                          <a:solidFill>
                            <a:srgbClr val="000000"/>
                          </a:solidFill>
                          <a:effectLst/>
                          <a:latin typeface="Proxima Nova" panose="02000506030000020004" charset="0"/>
                        </a:rPr>
                        <a:t>Further research needed on optimizing chaos-based encryption for large-scale deployments.</a:t>
                      </a:r>
                      <a:endParaRPr lang="en-US" sz="1200" b="0" i="1" u="none" strike="noStrike" dirty="0">
                        <a:solidFill>
                          <a:srgbClr val="000000"/>
                        </a:solidFill>
                        <a:effectLst/>
                        <a:latin typeface="Proxima Nova" panose="02000506030000020004" charset="0"/>
                      </a:endParaRPr>
                    </a:p>
                  </a:txBody>
                  <a:tcPr marL="6350" marR="6350" marT="6350" marB="0" anchor="b"/>
                </a:tc>
              </a:tr>
            </a:tbl>
          </a:graphicData>
        </a:graphic>
      </p:graphicFrame>
      <p:sp>
        <p:nvSpPr>
          <p:cNvPr id="2" name="TextBox 1"/>
          <p:cNvSpPr txBox="1"/>
          <p:nvPr/>
        </p:nvSpPr>
        <p:spPr>
          <a:xfrm>
            <a:off x="3391359" y="1508963"/>
            <a:ext cx="5409282" cy="307777"/>
          </a:xfrm>
          <a:prstGeom prst="rect">
            <a:avLst/>
          </a:prstGeom>
          <a:noFill/>
        </p:spPr>
        <p:txBody>
          <a:bodyPr wrap="square" rtlCol="0">
            <a:spAutoFit/>
          </a:bodyPr>
          <a:lstStyle/>
          <a:p>
            <a:pPr algn="ctr"/>
            <a:r>
              <a:rPr lang="en-US" b="1" i="1" u="sng" dirty="0">
                <a:latin typeface="Times New Roman" panose="02020603050405020304" pitchFamily="18" charset="0"/>
                <a:cs typeface="Times New Roman" panose="02020603050405020304" pitchFamily="18" charset="0"/>
              </a:rPr>
              <a:t>TABLE 1 : LITERATURE REVIEW</a:t>
            </a:r>
            <a:endParaRPr lang="en-IN" b="1" i="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669112"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SYSTEM DESIGN</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4" name="TextBox 3"/>
          <p:cNvSpPr txBox="1"/>
          <p:nvPr/>
        </p:nvSpPr>
        <p:spPr>
          <a:xfrm>
            <a:off x="534259" y="1252811"/>
            <a:ext cx="11015484" cy="2585323"/>
          </a:xfrm>
          <a:prstGeom prst="rect">
            <a:avLst/>
          </a:prstGeom>
          <a:noFill/>
        </p:spPr>
        <p:txBody>
          <a:bodyPr wrap="square">
            <a:spAutoFit/>
          </a:bodyPr>
          <a:lstStyle/>
          <a:p>
            <a:r>
              <a:rPr lang="en-IN" sz="1800" dirty="0">
                <a:solidFill>
                  <a:srgbClr val="181717"/>
                </a:solidFill>
                <a:effectLst/>
                <a:latin typeface="Times New Roman" panose="02020603050405020304" pitchFamily="18" charset="0"/>
                <a:ea typeface="Times New Roman" panose="02020603050405020304" pitchFamily="18" charset="0"/>
              </a:rPr>
              <a:t>the proposed framework is based on our algorithm. To address these challenges, we propose a privacy-preserving federated learning framework with enhanced accuracy, incorporating homomorphic encryption to secure model updates while mitigating adversarial threats. Our approach leverages BFV and CKKS Homomorphic Encryption to encrypt calculated changes in model parameters locally on clients' data, ensuring that the central server only processes encrypted information without accessing raw data. This protects against model poisoning and inversion attacks by preventing direct reconstruction of training data. Additionally, our framework incorporates optimization techniques to detect and mitigate model poisoning attacks, preserving the integrity of the global model. By enabling secure collaborative learning across institutions, our method ensures improved model performance while adhering to stringent privacy regulations in critical fields such as healthcare and finance.</a:t>
            </a:r>
            <a:endParaRPr lang="en-IN" dirty="0">
              <a:latin typeface="Proxima Nova" panose="020005060300000200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669112"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WORKFLOW</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4" name="TextBox 3"/>
          <p:cNvSpPr txBox="1"/>
          <p:nvPr/>
        </p:nvSpPr>
        <p:spPr>
          <a:xfrm>
            <a:off x="3728333" y="6231394"/>
            <a:ext cx="4735334" cy="873572"/>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6: PROPOSED FRAMEWORK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400" b="1" dirty="0">
                <a:effectLst/>
                <a:latin typeface="Times New Roman" panose="02020603050405020304" pitchFamily="18" charset="0"/>
                <a:ea typeface="Calibri" panose="020F0502020204030204" pitchFamily="34" charset="0"/>
              </a:rPr>
            </a:br>
            <a:endParaRPr lang="en-IN" dirty="0"/>
          </a:p>
        </p:txBody>
      </p:sp>
      <p:pic>
        <p:nvPicPr>
          <p:cNvPr id="2" name="Picture 1" descr="A screenshot of a computer screen&#10;&#10;AI-generated content may be incorrec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5913" y="1578428"/>
            <a:ext cx="2895601" cy="42325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669112"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METHODOLOGY</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3" name="Google Shape;100;p3"/>
          <p:cNvSpPr txBox="1"/>
          <p:nvPr/>
        </p:nvSpPr>
        <p:spPr>
          <a:xfrm>
            <a:off x="448242" y="1053203"/>
            <a:ext cx="11295516" cy="5731282"/>
          </a:xfrm>
          <a:prstGeom prst="rect">
            <a:avLst/>
          </a:prstGeom>
          <a:noFill/>
          <a:ln>
            <a:noFill/>
          </a:ln>
        </p:spPr>
        <p:txBody>
          <a:bodyPr spcFirstLastPara="1" wrap="square" lIns="91425" tIns="91425" rIns="91425" bIns="91425" anchor="t" anchorCtr="0">
            <a:spAutoFit/>
          </a:bodyPr>
          <a:lstStyle/>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DATASET PREPARATION :</a:t>
            </a:r>
            <a:endPar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LOADING  MNIST AND CIFAR 10  DATASETS USING sklearn.datasets</a:t>
            </a:r>
            <a:endPar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Applyin</a:t>
            </a:r>
            <a:r>
              <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g necessary preprocessing, transforming data into multi dimensional array.</a:t>
            </a:r>
            <a:endPar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Stimulate federated learning environment</a:t>
            </a:r>
            <a:r>
              <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where multiple clients train models on their local dataset.</a:t>
            </a:r>
            <a:endPar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Identifying </a:t>
            </a:r>
            <a:r>
              <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inversion and poisoning attacks and  to prevent we introduce HE</a:t>
            </a:r>
            <a:endPar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Implementing CKKS Cheon Kim Kim Song’s HE where we encrypt floating point model weights and decrypt results after computation by only authorized client</a:t>
            </a:r>
            <a:endPar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integer-based we apply Brakerski  Fan  Vercauteren Scheme which encrypt last, input data</a:t>
            </a:r>
            <a:endParaRPr lang="en-US"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And at last, we will use both schemes and ensure the aggregation is performed without decrypting</a:t>
            </a:r>
            <a:r>
              <a:rPr lang="en-IN"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a:t>
            </a:r>
            <a:endParaRPr lang="en-IN"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IN"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Pe</a:t>
            </a:r>
            <a:r>
              <a:rPr lang="en-IN"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rformance Evaluation</a:t>
            </a:r>
            <a:endParaRPr lang="en-IN"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IN"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Comparison with baseline FL and HE</a:t>
            </a:r>
            <a:endParaRPr lang="en-US"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669112"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WHY THIS METHODOLOGY</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graphicFrame>
        <p:nvGraphicFramePr>
          <p:cNvPr id="2" name="Table 1"/>
          <p:cNvGraphicFramePr>
            <a:graphicFrameLocks noGrp="1"/>
          </p:cNvGraphicFramePr>
          <p:nvPr/>
        </p:nvGraphicFramePr>
        <p:xfrm>
          <a:off x="1578428" y="2177143"/>
          <a:ext cx="9035143" cy="3292604"/>
        </p:xfrm>
        <a:graphic>
          <a:graphicData uri="http://schemas.openxmlformats.org/drawingml/2006/table">
            <a:tbl>
              <a:tblPr firstRow="1" firstCol="1" bandRow="1">
                <a:tableStyleId>{5C22544A-7EE6-4342-B048-85BDC9FD1C3A}</a:tableStyleId>
              </a:tblPr>
              <a:tblGrid>
                <a:gridCol w="801807"/>
                <a:gridCol w="2099051"/>
                <a:gridCol w="1775594"/>
                <a:gridCol w="4358691"/>
              </a:tblGrid>
              <a:tr h="345606">
                <a:tc>
                  <a:txBody>
                    <a:bodyPr/>
                    <a:lstStyle/>
                    <a:p>
                      <a:pPr algn="ctr">
                        <a:lnSpc>
                          <a:spcPct val="115000"/>
                        </a:lnSpc>
                        <a:spcAft>
                          <a:spcPts val="800"/>
                        </a:spcAft>
                      </a:pPr>
                      <a:r>
                        <a:rPr lang="en-IN" sz="1600" kern="0">
                          <a:effectLst/>
                        </a:rPr>
                        <a:t>S. No.</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600" kern="0">
                          <a:effectLst/>
                        </a:rPr>
                        <a:t>Existing State-of-the-Art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600" kern="0">
                          <a:effectLst/>
                        </a:rPr>
                        <a:t>Drawbacks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600" kern="0">
                          <a:effectLst/>
                        </a:rPr>
                        <a:t>How This Methodology Overcomes It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4150">
                <a:tc>
                  <a:txBody>
                    <a:bodyPr/>
                    <a:lstStyle/>
                    <a:p>
                      <a:pPr algn="r">
                        <a:lnSpc>
                          <a:spcPct val="115000"/>
                        </a:lnSpc>
                        <a:spcAft>
                          <a:spcPts val="800"/>
                        </a:spcAft>
                      </a:pPr>
                      <a:r>
                        <a:rPr lang="en-IN" sz="1600" kern="0">
                          <a:effectLst/>
                        </a:rPr>
                        <a:t>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a:effectLst/>
                        </a:rPr>
                        <a:t>Standard FL (without encryption)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dirty="0">
                          <a:effectLst/>
                        </a:rPr>
                        <a:t>Model updates can leak private information.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a:effectLst/>
                        </a:rPr>
                        <a:t>Introduces homomorphic encryption for secure model updates.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02694">
                <a:tc>
                  <a:txBody>
                    <a:bodyPr/>
                    <a:lstStyle/>
                    <a:p>
                      <a:pPr algn="r">
                        <a:lnSpc>
                          <a:spcPct val="115000"/>
                        </a:lnSpc>
                        <a:spcAft>
                          <a:spcPts val="800"/>
                        </a:spcAft>
                      </a:pPr>
                      <a:r>
                        <a:rPr lang="en-IN" sz="1600" kern="0">
                          <a:effectLst/>
                        </a:rPr>
                        <a:t>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a:effectLst/>
                        </a:rPr>
                        <a:t>Traditional Homomorphic Encryption (HE) in FL</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a:effectLst/>
                        </a:rPr>
                        <a:t>High computational cost, reducing efficiency.</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a:effectLst/>
                        </a:rPr>
                        <a:t>Uses hybrid BFV-CKKS encryption, balancing security &amp; performance.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4150">
                <a:tc>
                  <a:txBody>
                    <a:bodyPr/>
                    <a:lstStyle/>
                    <a:p>
                      <a:pPr algn="r">
                        <a:lnSpc>
                          <a:spcPct val="115000"/>
                        </a:lnSpc>
                        <a:spcAft>
                          <a:spcPts val="800"/>
                        </a:spcAft>
                      </a:pPr>
                      <a:r>
                        <a:rPr lang="en-IN" sz="1600" kern="0">
                          <a:effectLst/>
                        </a:rPr>
                        <a:t>3</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a:effectLst/>
                        </a:rPr>
                        <a:t>Differential Privacy in FL</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a:effectLst/>
                        </a:rPr>
                        <a:t>Reduces model accuracy due to noise addition.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600" kern="0" dirty="0">
                          <a:effectLst/>
                        </a:rPr>
                        <a:t>Maintains accuracy by encrypting only critical parameters.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5" name="TextBox 4"/>
          <p:cNvSpPr txBox="1"/>
          <p:nvPr/>
        </p:nvSpPr>
        <p:spPr>
          <a:xfrm>
            <a:off x="3047081" y="5605138"/>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TABLE </a:t>
            </a:r>
            <a:r>
              <a:rPr lang="en-IN" b="1" kern="100" dirty="0">
                <a:latin typeface="Times New Roman" panose="02020603050405020304" pitchFamily="18" charset="0"/>
                <a:ea typeface="Calibri" panose="020F0502020204030204" pitchFamily="34" charset="0"/>
                <a:cs typeface="Times New Roman" panose="02020603050405020304" pitchFamily="18" charset="0"/>
              </a:rPr>
              <a:t>2</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 COMPARISON WITH THE STATE OF ART EXISTING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669112"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DATA COLLECTION</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2" name="Google Shape;100;p3"/>
          <p:cNvSpPr txBox="1"/>
          <p:nvPr/>
        </p:nvSpPr>
        <p:spPr>
          <a:xfrm>
            <a:off x="448242" y="1053203"/>
            <a:ext cx="11295516" cy="4107248"/>
          </a:xfrm>
          <a:prstGeom prst="rect">
            <a:avLst/>
          </a:prstGeom>
          <a:noFill/>
          <a:ln>
            <a:noFill/>
          </a:ln>
        </p:spPr>
        <p:txBody>
          <a:bodyPr spcFirstLastPara="1" wrap="square" lIns="91425" tIns="91425" rIns="91425" bIns="91425" anchor="t" anchorCtr="0">
            <a:spAutoFit/>
          </a:bodyPr>
          <a:lstStyle/>
          <a:p>
            <a:pPr marL="285750" indent="-285750" algn="just">
              <a:lnSpc>
                <a:spcPct val="115000"/>
              </a:lnSpc>
              <a:spcBef>
                <a:spcPts val="1800"/>
              </a:spcBef>
              <a:spcAft>
                <a:spcPts val="400"/>
              </a:spcAft>
              <a:buFont typeface="Wingdings" panose="05000000000000000000" pitchFamily="2" charset="2"/>
              <a:buChar char="v"/>
            </a:pPr>
            <a:r>
              <a:rPr lang="en-US" sz="18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CIFAR 10 DATASET COMPRISES OF 60000 32X32 color images across  (airplane, automobile, bird, cat, deer, dog, frog</a:t>
            </a:r>
            <a:r>
              <a:rPr lang="en-US" sz="18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horse, ship, truck) with 50000 for training images and 10000 for testing</a:t>
            </a:r>
            <a:endParaRPr lang="en-US" sz="18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8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MNIST Consists a vast number of handwritten digits from 0 to 9 28x28 pixels.</a:t>
            </a:r>
            <a:endParaRPr lang="en-US" sz="18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8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Why we are using them?</a:t>
            </a:r>
            <a:endParaRPr lang="en-US" sz="18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8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Widely used that  are as common ground for evaluating  and comparing  the  performance of algorithms</a:t>
            </a:r>
            <a:endParaRPr lang="en-US" sz="18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8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SENSITIVE DATA CAN BE IN IMAGE FORM ALSO WE MUST BE PREPARED FROM ATTACKERS.</a:t>
            </a:r>
            <a:endParaRPr lang="en-US" sz="18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endParaRPr lang="en-IN" sz="18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669112"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DATA PREPROCESSING</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6" name="TextBox 5"/>
          <p:cNvSpPr txBox="1"/>
          <p:nvPr/>
        </p:nvSpPr>
        <p:spPr>
          <a:xfrm>
            <a:off x="2868815" y="5747943"/>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7:  PRIVACY PRESERVING APPROACH</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481943" y="1290204"/>
            <a:ext cx="7442430" cy="427759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669112"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VISUALIZATION OF DATA</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4" name="TextBox 3"/>
          <p:cNvSpPr txBox="1"/>
          <p:nvPr/>
        </p:nvSpPr>
        <p:spPr>
          <a:xfrm>
            <a:off x="6309911" y="3541915"/>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9:  MNIST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34259" y="3589521"/>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8 : CIFAR 10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7048244" y="1731912"/>
            <a:ext cx="4344006" cy="1810003"/>
          </a:xfrm>
          <a:prstGeom prst="rect">
            <a:avLst/>
          </a:prstGeom>
        </p:spPr>
      </p:pic>
      <p:pic>
        <p:nvPicPr>
          <p:cNvPr id="10" name="Picture 9"/>
          <p:cNvPicPr>
            <a:picLocks noChangeAspect="1"/>
          </p:cNvPicPr>
          <p:nvPr/>
        </p:nvPicPr>
        <p:blipFill>
          <a:blip r:embed="rId3"/>
          <a:stretch>
            <a:fillRect/>
          </a:stretch>
        </p:blipFill>
        <p:spPr>
          <a:xfrm>
            <a:off x="1421640" y="1684304"/>
            <a:ext cx="4674360" cy="190521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8" y="309562"/>
            <a:ext cx="6175013"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MODEL SELECTION- HYBRID BFV AND CKKS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4" name="TextBox 3"/>
          <p:cNvSpPr txBox="1"/>
          <p:nvPr/>
        </p:nvSpPr>
        <p:spPr>
          <a:xfrm>
            <a:off x="6094164" y="4595322"/>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11 :  </a:t>
            </a:r>
            <a:r>
              <a:rPr lang="en-IN" b="1" kern="100" dirty="0">
                <a:latin typeface="Times New Roman" panose="02020603050405020304" pitchFamily="18" charset="0"/>
                <a:ea typeface="Calibri" panose="020F0502020204030204" pitchFamily="34" charset="0"/>
                <a:cs typeface="Times New Roman" panose="02020603050405020304" pitchFamily="18" charset="0"/>
              </a:rPr>
              <a:t>CKKS</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369006" y="4647141"/>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10 : </a:t>
            </a:r>
            <a:r>
              <a:rPr lang="en-IN" b="1" kern="100" dirty="0">
                <a:latin typeface="Times New Roman" panose="02020603050405020304" pitchFamily="18" charset="0"/>
                <a:ea typeface="Calibri" panose="020F0502020204030204" pitchFamily="34" charset="0"/>
                <a:cs typeface="Times New Roman" panose="02020603050405020304" pitchFamily="18" charset="0"/>
              </a:rPr>
              <a:t>BFV</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6309911" y="2478795"/>
            <a:ext cx="506720" cy="707886"/>
          </a:xfrm>
          <a:prstGeom prst="rect">
            <a:avLst/>
          </a:prstGeom>
          <a:noFill/>
        </p:spPr>
        <p:txBody>
          <a:bodyPr wrap="square" rtlCol="0">
            <a:spAutoFit/>
          </a:bodyPr>
          <a:lstStyle/>
          <a:p>
            <a:r>
              <a:rPr lang="en-US" sz="4000" dirty="0"/>
              <a:t>+</a:t>
            </a:r>
            <a:endParaRPr lang="en-IN" sz="4000" dirty="0"/>
          </a:p>
        </p:txBody>
      </p:sp>
      <p:pic>
        <p:nvPicPr>
          <p:cNvPr id="7" name="Picture 6"/>
          <p:cNvPicPr>
            <a:picLocks noChangeAspect="1"/>
          </p:cNvPicPr>
          <p:nvPr/>
        </p:nvPicPr>
        <p:blipFill>
          <a:blip r:embed="rId2"/>
          <a:stretch>
            <a:fillRect/>
          </a:stretch>
        </p:blipFill>
        <p:spPr>
          <a:xfrm>
            <a:off x="942699" y="1665441"/>
            <a:ext cx="5358129" cy="2981700"/>
          </a:xfrm>
          <a:prstGeom prst="rect">
            <a:avLst/>
          </a:prstGeom>
        </p:spPr>
      </p:pic>
      <p:pic>
        <p:nvPicPr>
          <p:cNvPr id="12" name="Picture 11"/>
          <p:cNvPicPr>
            <a:picLocks noChangeAspect="1"/>
          </p:cNvPicPr>
          <p:nvPr/>
        </p:nvPicPr>
        <p:blipFill>
          <a:blip r:embed="rId3"/>
          <a:stretch>
            <a:fillRect/>
          </a:stretch>
        </p:blipFill>
        <p:spPr>
          <a:xfrm>
            <a:off x="6825714" y="1909524"/>
            <a:ext cx="5063245" cy="1981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2293191" y="3469531"/>
            <a:ext cx="7778561" cy="954077"/>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rPr>
              <a:t>Team Member 1: </a:t>
            </a:r>
            <a:r>
              <a:rPr lang="en-US" sz="1800" dirty="0">
                <a:solidFill>
                  <a:schemeClr val="dk1"/>
                </a:solidFill>
                <a:latin typeface="Proxima Nova" panose="02000506030000020004"/>
                <a:ea typeface="Proxima Nova" panose="02000506030000020004"/>
                <a:cs typeface="Proxima Nova" panose="02000506030000020004"/>
                <a:sym typeface="Proxima Nova" panose="02000506030000020004"/>
              </a:rPr>
              <a:t>AUMANSH VIJAYENDRA GUPTA</a:t>
            </a:r>
            <a:r>
              <a:rPr lang="en-US" sz="18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rPr>
              <a:t> (</a:t>
            </a:r>
            <a:r>
              <a:rPr lang="en-US" sz="1800" dirty="0">
                <a:solidFill>
                  <a:schemeClr val="dk1"/>
                </a:solidFill>
                <a:latin typeface="Proxima Nova" panose="02000506030000020004"/>
                <a:ea typeface="Proxima Nova" panose="02000506030000020004"/>
                <a:cs typeface="Proxima Nova" panose="02000506030000020004"/>
                <a:sym typeface="Proxima Nova" panose="02000506030000020004"/>
              </a:rPr>
              <a:t>92200103209</a:t>
            </a:r>
            <a:r>
              <a:rPr lang="en-US" sz="18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rPr>
              <a:t>) (</a:t>
            </a:r>
            <a:r>
              <a:rPr lang="en-US" sz="1800" dirty="0">
                <a:solidFill>
                  <a:schemeClr val="dk1"/>
                </a:solidFill>
                <a:latin typeface="Proxima Nova" panose="02000506030000020004"/>
                <a:ea typeface="Proxima Nova" panose="02000506030000020004"/>
                <a:cs typeface="Proxima Nova" panose="02000506030000020004"/>
                <a:sym typeface="Proxima Nova" panose="02000506030000020004"/>
              </a:rPr>
              <a:t>6TC2</a:t>
            </a:r>
            <a:r>
              <a:rPr lang="en-US" sz="18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rPr>
              <a:t>)</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sz="18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
        <p:nvSpPr>
          <p:cNvPr id="89" name="Google Shape;89;p2"/>
          <p:cNvSpPr txBox="1"/>
          <p:nvPr/>
        </p:nvSpPr>
        <p:spPr>
          <a:xfrm>
            <a:off x="304800" y="2339408"/>
            <a:ext cx="11658599" cy="1213153"/>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800"/>
              <a:buFont typeface="Proxima Nova" panose="02000506030000020004"/>
              <a:buNone/>
            </a:pPr>
            <a:r>
              <a:rPr lang="en-US" sz="2800" dirty="0">
                <a:solidFill>
                  <a:srgbClr val="04A2B9"/>
                </a:solidFill>
                <a:latin typeface="Proxima Nova" panose="02000506030000020004"/>
                <a:sym typeface="Proxima Nova" panose="02000506030000020004"/>
              </a:rPr>
              <a:t>FLIP: A Hybrid BFV-CKKS Encryption Framework for Scalable and Secure Federated Learning</a:t>
            </a:r>
            <a:endParaRPr lang="en-US" sz="2800" dirty="0">
              <a:solidFill>
                <a:srgbClr val="04A2B9"/>
              </a:solidFill>
              <a:latin typeface="Proxima Nova" panose="02000506030000020004"/>
              <a:sym typeface="Proxima Nova" panose="02000506030000020004"/>
            </a:endParaRPr>
          </a:p>
          <a:p>
            <a:pPr marL="12700" marR="0" lvl="0" indent="0" algn="ctr" rtl="0">
              <a:lnSpc>
                <a:spcPct val="100000"/>
              </a:lnSpc>
              <a:spcBef>
                <a:spcPts val="0"/>
              </a:spcBef>
              <a:spcAft>
                <a:spcPts val="0"/>
              </a:spcAft>
              <a:buClr>
                <a:srgbClr val="04A2B9"/>
              </a:buClr>
              <a:buSzPts val="2800"/>
              <a:buFont typeface="Proxima Nova" panose="02000506030000020004"/>
              <a:buNone/>
            </a:pPr>
            <a:r>
              <a:rPr lang="en-US" sz="2200" b="0" i="0" u="none" strike="noStrike" cap="none" dirty="0">
                <a:solidFill>
                  <a:srgbClr val="04A2B9"/>
                </a:solidFill>
                <a:latin typeface="Proxima Nova" panose="02000506030000020004"/>
                <a:ea typeface="Proxima Nova" panose="02000506030000020004"/>
                <a:cs typeface="Proxima Nova" panose="02000506030000020004"/>
                <a:sym typeface="Proxima Nova" panose="02000506030000020004"/>
              </a:rPr>
              <a:t>Team ID: 6CE_009</a:t>
            </a:r>
            <a:endParaRPr lang="en-US" sz="22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
        <p:nvSpPr>
          <p:cNvPr id="90" name="Google Shape;90;p2"/>
          <p:cNvSpPr txBox="1"/>
          <p:nvPr/>
        </p:nvSpPr>
        <p:spPr>
          <a:xfrm>
            <a:off x="5459831" y="4489367"/>
            <a:ext cx="1272300" cy="4617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a:solidFill>
                  <a:srgbClr val="595959"/>
                </a:solidFill>
                <a:latin typeface="Proxima Nova" panose="02000506030000020004"/>
                <a:ea typeface="Proxima Nova" panose="02000506030000020004"/>
                <a:cs typeface="Proxima Nova" panose="02000506030000020004"/>
                <a:sym typeface="Proxima Nova" panose="02000506030000020004"/>
              </a:rPr>
              <a:t>Guided By</a:t>
            </a:r>
            <a:endParaRPr lang="en-US" sz="1800" b="0" i="0" u="none" strike="noStrike" cap="none">
              <a:solidFill>
                <a:srgbClr val="595959"/>
              </a:solidFill>
              <a:latin typeface="Proxima Nova" panose="02000506030000020004"/>
              <a:ea typeface="Proxima Nova" panose="02000506030000020004"/>
              <a:cs typeface="Proxima Nova" panose="02000506030000020004"/>
              <a:sym typeface="Proxima Nova" panose="02000506030000020004"/>
            </a:endParaRPr>
          </a:p>
        </p:txBody>
      </p:sp>
      <p:sp>
        <p:nvSpPr>
          <p:cNvPr id="91" name="Google Shape;91;p2"/>
          <p:cNvSpPr txBox="1"/>
          <p:nvPr/>
        </p:nvSpPr>
        <p:spPr>
          <a:xfrm>
            <a:off x="3193926" y="4897337"/>
            <a:ext cx="5122759"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rPr>
              <a:t>Internal Guide Name: Dr. Deepak Kumar Verma</a:t>
            </a:r>
            <a:endParaRPr dirty="0"/>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p>
        </p:txBody>
      </p:sp>
      <p:sp>
        <p:nvSpPr>
          <p:cNvPr id="93" name="Google Shape;93;p2"/>
          <p:cNvSpPr txBox="1"/>
          <p:nvPr/>
        </p:nvSpPr>
        <p:spPr>
          <a:xfrm>
            <a:off x="2965333" y="1893560"/>
            <a:ext cx="6504000" cy="351155"/>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200"/>
              <a:buFont typeface="Proxima Nova" panose="02000506030000020004"/>
              <a:buNone/>
            </a:pPr>
            <a:r>
              <a:rPr lang="en-US" sz="2200" b="0" i="0" u="none" strike="noStrike" cap="none" dirty="0">
                <a:solidFill>
                  <a:srgbClr val="04A2B9"/>
                </a:solidFill>
                <a:latin typeface="Proxima Nova" panose="02000506030000020004"/>
                <a:ea typeface="Proxima Nova" panose="02000506030000020004"/>
                <a:cs typeface="Proxima Nova" panose="02000506030000020004"/>
                <a:sym typeface="Proxima Nova" panose="02000506030000020004"/>
              </a:rPr>
              <a:t>Mini Project (01CE0609)</a:t>
            </a:r>
            <a:endParaRPr sz="22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
        <p:nvSpPr>
          <p:cNvPr id="94" name="Google Shape;94;p2"/>
          <p:cNvSpPr txBox="1"/>
          <p:nvPr/>
        </p:nvSpPr>
        <p:spPr>
          <a:xfrm>
            <a:off x="2293191" y="5643518"/>
            <a:ext cx="8297381" cy="936154"/>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400"/>
              <a:buFont typeface="Proxima Nova" panose="02000506030000020004"/>
              <a:buNone/>
            </a:pPr>
            <a:r>
              <a:rPr lang="en-US" sz="2400" b="0" i="0" u="none" strike="noStrike" cap="none" dirty="0">
                <a:solidFill>
                  <a:srgbClr val="04A2B9"/>
                </a:solidFill>
                <a:latin typeface="Proxima Nova" panose="02000506030000020004"/>
                <a:ea typeface="Proxima Nova" panose="02000506030000020004"/>
                <a:cs typeface="Proxima Nova" panose="02000506030000020004"/>
                <a:sym typeface="Proxima Nova" panose="02000506030000020004"/>
              </a:rPr>
              <a:t>Department of Computer Engineering,</a:t>
            </a:r>
            <a:br>
              <a:rPr lang="en-US" sz="2400" b="0" i="0" u="none" strike="noStrike" cap="none" dirty="0">
                <a:solidFill>
                  <a:srgbClr val="04A2B9"/>
                </a:solidFill>
                <a:latin typeface="Proxima Nova" panose="02000506030000020004"/>
                <a:ea typeface="Proxima Nova" panose="02000506030000020004"/>
                <a:cs typeface="Proxima Nova" panose="02000506030000020004"/>
                <a:sym typeface="Proxima Nova" panose="02000506030000020004"/>
              </a:rPr>
            </a:br>
            <a:r>
              <a:rPr lang="en-US" sz="2400" b="0" i="0" u="none" strike="noStrike" cap="none" dirty="0">
                <a:solidFill>
                  <a:srgbClr val="04A2B9"/>
                </a:solidFill>
                <a:latin typeface="Proxima Nova" panose="02000506030000020004"/>
                <a:ea typeface="Proxima Nova" panose="02000506030000020004"/>
                <a:cs typeface="Proxima Nova" panose="02000506030000020004"/>
                <a:sym typeface="Proxima Nova" panose="02000506030000020004"/>
              </a:rPr>
              <a:t>Faculty of Engineering &amp; Technology</a:t>
            </a:r>
            <a:r>
              <a:rPr lang="en-US" sz="3600" b="0" i="0" u="none" strike="noStrike" cap="none" dirty="0">
                <a:solidFill>
                  <a:srgbClr val="04A2B9"/>
                </a:solidFill>
                <a:latin typeface="Proxima Nova" panose="02000506030000020004"/>
                <a:ea typeface="Proxima Nova" panose="02000506030000020004"/>
                <a:cs typeface="Proxima Nova" panose="02000506030000020004"/>
                <a:sym typeface="Proxima Nova" panose="02000506030000020004"/>
              </a:rPr>
              <a:t> </a:t>
            </a:r>
            <a:endParaRPr sz="3600" b="0" i="0" u="none" strike="noStrike" cap="none" dirty="0">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8" y="309562"/>
            <a:ext cx="6175013"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COMPARISON BFV AND CKKS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graphicFrame>
        <p:nvGraphicFramePr>
          <p:cNvPr id="7" name="Table 6"/>
          <p:cNvGraphicFramePr>
            <a:graphicFrameLocks noGrp="1"/>
          </p:cNvGraphicFramePr>
          <p:nvPr/>
        </p:nvGraphicFramePr>
        <p:xfrm>
          <a:off x="2280920" y="1556029"/>
          <a:ext cx="8245566" cy="3716914"/>
        </p:xfrm>
        <a:graphic>
          <a:graphicData uri="http://schemas.openxmlformats.org/drawingml/2006/table">
            <a:tbl>
              <a:tblPr firstRow="1" firstCol="1" bandRow="1">
                <a:tableStyleId>{5C22544A-7EE6-4342-B048-85BDC9FD1C3A}</a:tableStyleId>
              </a:tblPr>
              <a:tblGrid>
                <a:gridCol w="1555651"/>
                <a:gridCol w="2545173"/>
                <a:gridCol w="4144742"/>
              </a:tblGrid>
              <a:tr h="180180">
                <a:tc>
                  <a:txBody>
                    <a:bodyPr/>
                    <a:lstStyle/>
                    <a:p>
                      <a:pPr algn="ctr">
                        <a:lnSpc>
                          <a:spcPct val="115000"/>
                        </a:lnSpc>
                        <a:spcAft>
                          <a:spcPts val="800"/>
                        </a:spcAft>
                      </a:pPr>
                      <a:r>
                        <a:rPr lang="en-IN" sz="1400" kern="0" dirty="0">
                          <a:effectLst/>
                          <a:latin typeface="+mn-lt"/>
                          <a:cs typeface="Times New Roman" panose="02020603050405020304" pitchFamily="18" charset="0"/>
                        </a:rPr>
                        <a:t>Feature</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400" kern="0">
                          <a:effectLst/>
                          <a:latin typeface="+mn-lt"/>
                          <a:cs typeface="Times New Roman" panose="02020603050405020304" pitchFamily="18" charset="0"/>
                        </a:rPr>
                        <a:t>BFV (Integer-based)</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400" kern="0">
                          <a:effectLst/>
                          <a:latin typeface="+mn-lt"/>
                          <a:cs typeface="Times New Roman" panose="02020603050405020304" pitchFamily="18" charset="0"/>
                        </a:rPr>
                        <a:t>CKKS (Floating-point-based)</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r>
              <a:tr h="180180">
                <a:tc>
                  <a:txBody>
                    <a:bodyPr/>
                    <a:lstStyle/>
                    <a:p>
                      <a:pPr>
                        <a:lnSpc>
                          <a:spcPct val="115000"/>
                        </a:lnSpc>
                        <a:spcAft>
                          <a:spcPts val="800"/>
                        </a:spcAft>
                      </a:pPr>
                      <a:r>
                        <a:rPr lang="en-IN" sz="1400" kern="0" dirty="0">
                          <a:effectLst/>
                          <a:latin typeface="+mn-lt"/>
                          <a:cs typeface="Times New Roman" panose="02020603050405020304" pitchFamily="18" charset="0"/>
                        </a:rPr>
                        <a:t>Data Type</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a:effectLst/>
                          <a:latin typeface="+mn-lt"/>
                          <a:cs typeface="Times New Roman" panose="02020603050405020304" pitchFamily="18" charset="0"/>
                        </a:rPr>
                        <a:t>Integers (Exact values)</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a:effectLst/>
                          <a:latin typeface="+mn-lt"/>
                          <a:cs typeface="Times New Roman" panose="02020603050405020304" pitchFamily="18" charset="0"/>
                        </a:rPr>
                        <a:t>Floating-point numbers (Approximate values)</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r>
              <a:tr h="180180">
                <a:tc>
                  <a:txBody>
                    <a:bodyPr/>
                    <a:lstStyle/>
                    <a:p>
                      <a:pPr>
                        <a:lnSpc>
                          <a:spcPct val="115000"/>
                        </a:lnSpc>
                        <a:spcAft>
                          <a:spcPts val="800"/>
                        </a:spcAft>
                      </a:pPr>
                      <a:r>
                        <a:rPr lang="en-IN" sz="1400" kern="0" dirty="0">
                          <a:effectLst/>
                          <a:latin typeface="+mn-lt"/>
                          <a:cs typeface="Times New Roman" panose="02020603050405020304" pitchFamily="18" charset="0"/>
                        </a:rPr>
                        <a:t>Arithmetic</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Exact modular arithmetic</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a:effectLst/>
                          <a:latin typeface="+mn-lt"/>
                          <a:cs typeface="Times New Roman" panose="02020603050405020304" pitchFamily="18" charset="0"/>
                        </a:rPr>
                        <a:t>Approximate arithmetic with small errors</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r>
              <a:tr h="365145">
                <a:tc>
                  <a:txBody>
                    <a:bodyPr/>
                    <a:lstStyle/>
                    <a:p>
                      <a:pPr>
                        <a:lnSpc>
                          <a:spcPct val="115000"/>
                        </a:lnSpc>
                        <a:spcAft>
                          <a:spcPts val="800"/>
                        </a:spcAft>
                      </a:pPr>
                      <a:r>
                        <a:rPr lang="en-IN" sz="1400" kern="0" dirty="0">
                          <a:effectLst/>
                          <a:latin typeface="+mn-lt"/>
                          <a:cs typeface="Times New Roman" panose="02020603050405020304" pitchFamily="18" charset="0"/>
                        </a:rPr>
                        <a:t>Encryption Target</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Integer data (e.g., counters, database records)</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a:effectLst/>
                          <a:latin typeface="+mn-lt"/>
                          <a:cs typeface="Times New Roman" panose="02020603050405020304" pitchFamily="18" charset="0"/>
                        </a:rPr>
                        <a:t>Real/Complex numbers </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r>
              <a:tr h="365145">
                <a:tc>
                  <a:txBody>
                    <a:bodyPr/>
                    <a:lstStyle/>
                    <a:p>
                      <a:pPr>
                        <a:lnSpc>
                          <a:spcPct val="115000"/>
                        </a:lnSpc>
                        <a:spcAft>
                          <a:spcPts val="800"/>
                        </a:spcAft>
                      </a:pPr>
                      <a:r>
                        <a:rPr lang="en-IN" sz="1400" kern="0">
                          <a:effectLst/>
                          <a:latin typeface="+mn-lt"/>
                          <a:cs typeface="Times New Roman" panose="02020603050405020304" pitchFamily="18" charset="0"/>
                        </a:rPr>
                        <a:t>Operations Supported</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Addition &amp; Multiplication (exact)</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Addition &amp; Multiplication (approximate)</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r>
              <a:tr h="180180">
                <a:tc>
                  <a:txBody>
                    <a:bodyPr/>
                    <a:lstStyle/>
                    <a:p>
                      <a:pPr>
                        <a:lnSpc>
                          <a:spcPct val="115000"/>
                        </a:lnSpc>
                        <a:spcAft>
                          <a:spcPts val="800"/>
                        </a:spcAft>
                      </a:pPr>
                      <a:r>
                        <a:rPr lang="en-IN" sz="1400" kern="0">
                          <a:effectLst/>
                          <a:latin typeface="+mn-lt"/>
                          <a:cs typeface="Times New Roman" panose="02020603050405020304" pitchFamily="18" charset="0"/>
                        </a:rPr>
                        <a:t>Precision</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Lossless (modulo operations)</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Lossy due to approximation and noise growth</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r>
              <a:tr h="365145">
                <a:tc>
                  <a:txBody>
                    <a:bodyPr/>
                    <a:lstStyle/>
                    <a:p>
                      <a:pPr>
                        <a:lnSpc>
                          <a:spcPct val="115000"/>
                        </a:lnSpc>
                        <a:spcAft>
                          <a:spcPts val="800"/>
                        </a:spcAft>
                      </a:pPr>
                      <a:r>
                        <a:rPr lang="en-IN" sz="1400" kern="0">
                          <a:effectLst/>
                          <a:latin typeface="+mn-lt"/>
                          <a:cs typeface="Times New Roman" panose="02020603050405020304" pitchFamily="18" charset="0"/>
                        </a:rPr>
                        <a:t>Performance</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Slower for deep computations (due to modulus switching)</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Faster for deep computations (rescaling maintains precision)</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r>
              <a:tr h="365145">
                <a:tc>
                  <a:txBody>
                    <a:bodyPr/>
                    <a:lstStyle/>
                    <a:p>
                      <a:pPr>
                        <a:lnSpc>
                          <a:spcPct val="115000"/>
                        </a:lnSpc>
                        <a:spcAft>
                          <a:spcPts val="800"/>
                        </a:spcAft>
                      </a:pPr>
                      <a:r>
                        <a:rPr lang="en-IN" sz="1400" kern="0">
                          <a:effectLst/>
                          <a:latin typeface="+mn-lt"/>
                          <a:cs typeface="Times New Roman" panose="02020603050405020304" pitchFamily="18" charset="0"/>
                        </a:rPr>
                        <a:t>Use Cases</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a:effectLst/>
                          <a:latin typeface="+mn-lt"/>
                          <a:cs typeface="Times New Roman" panose="02020603050405020304" pitchFamily="18" charset="0"/>
                        </a:rPr>
                        <a:t>Secure computations on integer data </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Privacy-preserving federated learning </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r>
              <a:tr h="365145">
                <a:tc>
                  <a:txBody>
                    <a:bodyPr/>
                    <a:lstStyle/>
                    <a:p>
                      <a:pPr>
                        <a:lnSpc>
                          <a:spcPct val="115000"/>
                        </a:lnSpc>
                        <a:spcAft>
                          <a:spcPts val="800"/>
                        </a:spcAft>
                      </a:pPr>
                      <a:r>
                        <a:rPr lang="en-IN" sz="1400" kern="0">
                          <a:effectLst/>
                          <a:latin typeface="+mn-lt"/>
                          <a:cs typeface="Times New Roman" panose="02020603050405020304" pitchFamily="18" charset="0"/>
                        </a:rPr>
                        <a:t>Noise Growth Handling</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a:effectLst/>
                          <a:latin typeface="+mn-lt"/>
                          <a:cs typeface="Times New Roman" panose="02020603050405020304" pitchFamily="18" charset="0"/>
                        </a:rPr>
                        <a:t>Relies on modulus switching</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Uses rescaling to manage noise growth</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r>
              <a:tr h="365145">
                <a:tc>
                  <a:txBody>
                    <a:bodyPr/>
                    <a:lstStyle/>
                    <a:p>
                      <a:pPr>
                        <a:lnSpc>
                          <a:spcPct val="115000"/>
                        </a:lnSpc>
                        <a:spcAft>
                          <a:spcPts val="800"/>
                        </a:spcAft>
                      </a:pPr>
                      <a:r>
                        <a:rPr lang="en-IN" sz="1400" kern="0">
                          <a:effectLst/>
                          <a:latin typeface="+mn-lt"/>
                          <a:cs typeface="Times New Roman" panose="02020603050405020304" pitchFamily="18" charset="0"/>
                        </a:rPr>
                        <a:t>Ciphertext Size</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a:effectLst/>
                          <a:latin typeface="+mn-lt"/>
                          <a:cs typeface="Times New Roman" panose="02020603050405020304" pitchFamily="18" charset="0"/>
                        </a:rPr>
                        <a:t>Larger compared to CKKS (stores exact values)</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en-IN" sz="1400" kern="0" dirty="0">
                          <a:effectLst/>
                          <a:latin typeface="+mn-lt"/>
                          <a:cs typeface="Times New Roman" panose="02020603050405020304" pitchFamily="18" charset="0"/>
                        </a:rPr>
                        <a:t>Smaller since it drops lower bits after rescaling</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8" name="TextBox 7"/>
          <p:cNvSpPr txBox="1"/>
          <p:nvPr/>
        </p:nvSpPr>
        <p:spPr>
          <a:xfrm>
            <a:off x="3047081" y="5605138"/>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TABLE 3 : COMPARISON </a:t>
            </a:r>
            <a:r>
              <a:rPr lang="en-IN" b="1" kern="100" dirty="0">
                <a:latin typeface="Times New Roman" panose="02020603050405020304" pitchFamily="18" charset="0"/>
                <a:ea typeface="Calibri" panose="020F0502020204030204" pitchFamily="34" charset="0"/>
                <a:cs typeface="Times New Roman" panose="02020603050405020304" pitchFamily="18" charset="0"/>
              </a:rPr>
              <a:t>BFV AND CKKS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mj-lt"/>
                <a:ea typeface="Proxima Nova" panose="02000506030000020004"/>
                <a:cs typeface="Times New Roman" panose="02020603050405020304" pitchFamily="18" charset="0"/>
                <a:sym typeface="Proxima Nova" panose="02000506030000020004"/>
              </a:rPr>
              <a:t>RESULT ANALYSIS</a:t>
            </a:r>
            <a:endParaRPr lang="en-US" sz="2400" dirty="0">
              <a:latin typeface="+mj-lt"/>
              <a:ea typeface="Proxima Nova" panose="02000506030000020004"/>
              <a:cs typeface="Times New Roman" panose="02020603050405020304" pitchFamily="18" charset="0"/>
              <a:sym typeface="Proxima Nova" panose="02000506030000020004"/>
            </a:endParaRPr>
          </a:p>
        </p:txBody>
      </p:sp>
      <p:graphicFrame>
        <p:nvGraphicFramePr>
          <p:cNvPr id="2" name="Table 1"/>
          <p:cNvGraphicFramePr>
            <a:graphicFrameLocks noGrp="1"/>
          </p:cNvGraphicFramePr>
          <p:nvPr/>
        </p:nvGraphicFramePr>
        <p:xfrm>
          <a:off x="534259" y="2222959"/>
          <a:ext cx="4427472" cy="1206041"/>
        </p:xfrm>
        <a:graphic>
          <a:graphicData uri="http://schemas.openxmlformats.org/drawingml/2006/table">
            <a:tbl>
              <a:tblPr firstRow="1" firstCol="1" bandRow="1">
                <a:tableStyleId>{5C22544A-7EE6-4342-B048-85BDC9FD1C3A}</a:tableStyleId>
              </a:tblPr>
              <a:tblGrid>
                <a:gridCol w="1102131"/>
                <a:gridCol w="1108447"/>
                <a:gridCol w="1108447"/>
                <a:gridCol w="1108447"/>
              </a:tblGrid>
              <a:tr h="168700">
                <a:tc>
                  <a:txBody>
                    <a:bodyPr/>
                    <a:lstStyle/>
                    <a:p>
                      <a:pPr algn="ctr">
                        <a:lnSpc>
                          <a:spcPct val="115000"/>
                        </a:lnSpc>
                        <a:spcAft>
                          <a:spcPts val="800"/>
                        </a:spcAft>
                      </a:pPr>
                      <a:r>
                        <a:rPr lang="en-IN" sz="1100" kern="0">
                          <a:effectLst/>
                        </a:rPr>
                        <a:t>Metric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CKKS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BFV</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Hybrid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1879">
                <a:tc>
                  <a:txBody>
                    <a:bodyPr/>
                    <a:lstStyle/>
                    <a:p>
                      <a:pPr algn="ctr">
                        <a:lnSpc>
                          <a:spcPct val="115000"/>
                        </a:lnSpc>
                        <a:spcAft>
                          <a:spcPts val="800"/>
                        </a:spcAft>
                      </a:pPr>
                      <a:r>
                        <a:rPr lang="en-IN" sz="1100" kern="0">
                          <a:effectLst/>
                        </a:rPr>
                        <a:t>Accuracy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0.996886</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dirty="0">
                          <a:effectLst/>
                        </a:rPr>
                        <a:t>0.996874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0.997814</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1879">
                <a:tc>
                  <a:txBody>
                    <a:bodyPr/>
                    <a:lstStyle/>
                    <a:p>
                      <a:pPr algn="ctr">
                        <a:lnSpc>
                          <a:spcPct val="115000"/>
                        </a:lnSpc>
                        <a:spcAft>
                          <a:spcPts val="800"/>
                        </a:spcAft>
                      </a:pPr>
                      <a:r>
                        <a:rPr lang="en-IN" sz="1100" kern="0">
                          <a:effectLst/>
                        </a:rPr>
                        <a:t>F1 Score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0.996393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0.99638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0.997468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1879">
                <a:tc>
                  <a:txBody>
                    <a:bodyPr/>
                    <a:lstStyle/>
                    <a:p>
                      <a:pPr algn="ctr">
                        <a:lnSpc>
                          <a:spcPct val="115000"/>
                        </a:lnSpc>
                        <a:spcAft>
                          <a:spcPts val="800"/>
                        </a:spcAft>
                      </a:pPr>
                      <a:r>
                        <a:rPr lang="en-IN" sz="1100" kern="0">
                          <a:effectLst/>
                        </a:rPr>
                        <a:t>Precision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dirty="0">
                          <a:effectLst/>
                        </a:rPr>
                        <a:t>0.996466</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0.99645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dirty="0">
                          <a:effectLst/>
                        </a:rPr>
                        <a:t>0.997529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5" name="TextBox 4"/>
          <p:cNvSpPr txBox="1"/>
          <p:nvPr/>
        </p:nvSpPr>
        <p:spPr>
          <a:xfrm>
            <a:off x="-156991" y="1782285"/>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TABLE 4: ACCURACY ON CIFAR 10</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nvGraphicFramePr>
        <p:xfrm>
          <a:off x="6323681" y="2217933"/>
          <a:ext cx="4175392" cy="1216091"/>
        </p:xfrm>
        <a:graphic>
          <a:graphicData uri="http://schemas.openxmlformats.org/drawingml/2006/table">
            <a:tbl>
              <a:tblPr firstRow="1" firstCol="1" bandRow="1">
                <a:tableStyleId>{5C22544A-7EE6-4342-B048-85BDC9FD1C3A}</a:tableStyleId>
              </a:tblPr>
              <a:tblGrid>
                <a:gridCol w="1039381"/>
                <a:gridCol w="1045337"/>
                <a:gridCol w="1045337"/>
                <a:gridCol w="1045337"/>
              </a:tblGrid>
              <a:tr h="170353">
                <a:tc>
                  <a:txBody>
                    <a:bodyPr/>
                    <a:lstStyle/>
                    <a:p>
                      <a:pPr algn="ctr">
                        <a:lnSpc>
                          <a:spcPct val="115000"/>
                        </a:lnSpc>
                        <a:spcAft>
                          <a:spcPts val="800"/>
                        </a:spcAft>
                      </a:pPr>
                      <a:r>
                        <a:rPr lang="en-IN" sz="1100" kern="0">
                          <a:effectLst/>
                        </a:rPr>
                        <a:t>Metric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CKKS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BFV</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Hybrid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5229">
                <a:tc>
                  <a:txBody>
                    <a:bodyPr/>
                    <a:lstStyle/>
                    <a:p>
                      <a:pPr algn="ctr">
                        <a:lnSpc>
                          <a:spcPct val="115000"/>
                        </a:lnSpc>
                        <a:spcAft>
                          <a:spcPts val="800"/>
                        </a:spcAft>
                      </a:pPr>
                      <a:r>
                        <a:rPr lang="en-IN" sz="1100" kern="0">
                          <a:effectLst/>
                        </a:rPr>
                        <a:t>Accuracy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0.996899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0.996892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dirty="0">
                          <a:effectLst/>
                        </a:rPr>
                        <a:t>0.997829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5229">
                <a:tc>
                  <a:txBody>
                    <a:bodyPr/>
                    <a:lstStyle/>
                    <a:p>
                      <a:pPr algn="ctr">
                        <a:lnSpc>
                          <a:spcPct val="115000"/>
                        </a:lnSpc>
                        <a:spcAft>
                          <a:spcPts val="800"/>
                        </a:spcAft>
                      </a:pPr>
                      <a:r>
                        <a:rPr lang="en-IN" sz="1100" kern="0">
                          <a:effectLst/>
                        </a:rPr>
                        <a:t>F1 Score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0.996408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0.9964</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0.997485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5229">
                <a:tc>
                  <a:txBody>
                    <a:bodyPr/>
                    <a:lstStyle/>
                    <a:p>
                      <a:pPr algn="ctr">
                        <a:lnSpc>
                          <a:spcPct val="115000"/>
                        </a:lnSpc>
                        <a:spcAft>
                          <a:spcPts val="800"/>
                        </a:spcAft>
                      </a:pPr>
                      <a:r>
                        <a:rPr lang="en-IN" sz="1100" kern="0">
                          <a:effectLst/>
                        </a:rPr>
                        <a:t>Precision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0.99649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a:effectLst/>
                        </a:rPr>
                        <a:t>0.996468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IN" sz="1100" kern="0" dirty="0">
                          <a:effectLst/>
                        </a:rPr>
                        <a:t>0.997543</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8" name="TextBox 7"/>
          <p:cNvSpPr txBox="1"/>
          <p:nvPr/>
        </p:nvSpPr>
        <p:spPr>
          <a:xfrm>
            <a:off x="5147632" y="1543197"/>
            <a:ext cx="6174954" cy="674736"/>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TABLE 5: ACCURACY ON MNIST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91" y="3570252"/>
            <a:ext cx="4906241" cy="2434228"/>
          </a:xfrm>
          <a:prstGeom prst="rect">
            <a:avLst/>
          </a:prstGeom>
          <a:noFill/>
          <a:ln>
            <a:noFill/>
          </a:ln>
        </p:spPr>
      </p:pic>
      <p:sp>
        <p:nvSpPr>
          <p:cNvPr id="11" name="TextBox 10"/>
          <p:cNvSpPr txBox="1"/>
          <p:nvPr/>
        </p:nvSpPr>
        <p:spPr>
          <a:xfrm>
            <a:off x="0" y="5841215"/>
            <a:ext cx="6174954" cy="674736"/>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16 : COMPARISON OF DIFFERENT ACCURACIES IN CIFAR 10</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988" y="3570252"/>
            <a:ext cx="4906241" cy="2433155"/>
          </a:xfrm>
          <a:prstGeom prst="rect">
            <a:avLst/>
          </a:prstGeom>
          <a:noFill/>
          <a:ln>
            <a:noFill/>
          </a:ln>
        </p:spPr>
      </p:pic>
      <p:sp>
        <p:nvSpPr>
          <p:cNvPr id="14" name="TextBox 13"/>
          <p:cNvSpPr txBox="1"/>
          <p:nvPr/>
        </p:nvSpPr>
        <p:spPr>
          <a:xfrm>
            <a:off x="5546014" y="5841215"/>
            <a:ext cx="6174954"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17: COMPARISON OF ACCURACIES ON MNIST DATA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7"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a:latin typeface="+mj-lt"/>
                <a:ea typeface="Proxima Nova" panose="02000506030000020004"/>
                <a:cs typeface="Times New Roman" panose="02020603050405020304" pitchFamily="18" charset="0"/>
                <a:sym typeface="Proxima Nova" panose="02000506030000020004"/>
              </a:rPr>
              <a:t>PERFORMANCE METRICS</a:t>
            </a:r>
            <a:endParaRPr lang="en-US" sz="2400" dirty="0">
              <a:latin typeface="+mj-lt"/>
              <a:ea typeface="Proxima Nova" panose="02000506030000020004"/>
              <a:cs typeface="Times New Roman" panose="02020603050405020304" pitchFamily="18" charset="0"/>
              <a:sym typeface="Proxima Nova" panose="02000506030000020004"/>
            </a:endParaRPr>
          </a:p>
        </p:txBody>
      </p:sp>
      <p:graphicFrame>
        <p:nvGraphicFramePr>
          <p:cNvPr id="10" name="Table 9"/>
          <p:cNvGraphicFramePr>
            <a:graphicFrameLocks noGrp="1"/>
          </p:cNvGraphicFramePr>
          <p:nvPr/>
        </p:nvGraphicFramePr>
        <p:xfrm>
          <a:off x="534259" y="1212426"/>
          <a:ext cx="11034159" cy="4752147"/>
        </p:xfrm>
        <a:graphic>
          <a:graphicData uri="http://schemas.openxmlformats.org/drawingml/2006/table">
            <a:tbl>
              <a:tblPr firstRow="1" firstCol="1" bandRow="1">
                <a:tableStyleId>{5C22544A-7EE6-4342-B048-85BDC9FD1C3A}</a:tableStyleId>
              </a:tblPr>
              <a:tblGrid>
                <a:gridCol w="2732522"/>
                <a:gridCol w="1689372"/>
                <a:gridCol w="1742618"/>
                <a:gridCol w="2093558"/>
                <a:gridCol w="2776089"/>
              </a:tblGrid>
              <a:tr h="250113">
                <a:tc>
                  <a:txBody>
                    <a:bodyPr/>
                    <a:lstStyle/>
                    <a:p>
                      <a:pPr marL="6350" marR="31115" indent="-6350" algn="ctr">
                        <a:lnSpc>
                          <a:spcPct val="107000"/>
                        </a:lnSpc>
                        <a:spcAft>
                          <a:spcPts val="25"/>
                        </a:spcAft>
                      </a:pPr>
                      <a:r>
                        <a:rPr lang="en-IN" sz="1000" kern="0" dirty="0">
                          <a:effectLst/>
                        </a:rPr>
                        <a:t>Dataset</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Metric</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Model</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CI Lower</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CI Upper</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Accuracy</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CKKS</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0.986886</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0.986886</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Accuracy</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BFV</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0.986874</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0.986874</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Accuracy</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Hybrid</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0.987814</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0.987814</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F1 Score</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CKKS</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0.986393</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0.986393</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F1 Score</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BFV</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0.98638</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0.98638</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F1 Score</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Hybrid</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0.987468</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0.987468</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Precision</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CKKS</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0.986466</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0.986466</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Precision</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BFV</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0.98645</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0.98645</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CIFAR-10</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Precision</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Hybrid</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0.987529</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0.987529</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Accuracy</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CKKS</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0.996899</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0.996899</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Accuracy</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BFV</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0.996892</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0.996892</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Accuracy</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Hybrid</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0.997829</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0.997829</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F1 Score</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CKKS</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0.996408</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0.996408</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F1 Score</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BFV</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0.9964</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0.9964</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F1 Score</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Hybrid</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0.997485</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0.997485</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Precision</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CKKS</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0.99649</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0.99649</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Precision</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BFV</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0.996468</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0.996468</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r h="250113">
                <a:tc>
                  <a:txBody>
                    <a:bodyPr/>
                    <a:lstStyle/>
                    <a:p>
                      <a:pPr marL="6350" marR="31115" indent="-6350" algn="ctr">
                        <a:lnSpc>
                          <a:spcPct val="107000"/>
                        </a:lnSpc>
                        <a:spcAft>
                          <a:spcPts val="25"/>
                        </a:spcAft>
                      </a:pPr>
                      <a:r>
                        <a:rPr lang="en-IN" sz="1000" kern="0">
                          <a:effectLst/>
                        </a:rPr>
                        <a:t>MNIST</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Precision</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Hybrid</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a:effectLst/>
                        </a:rPr>
                        <a:t>0.997543</a:t>
                      </a:r>
                      <a:endParaRPr lang="en-IN" sz="1000" kern="10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c>
                  <a:txBody>
                    <a:bodyPr/>
                    <a:lstStyle/>
                    <a:p>
                      <a:pPr marL="6350" marR="31115" indent="-6350" algn="ctr">
                        <a:lnSpc>
                          <a:spcPct val="107000"/>
                        </a:lnSpc>
                        <a:spcAft>
                          <a:spcPts val="25"/>
                        </a:spcAft>
                      </a:pPr>
                      <a:r>
                        <a:rPr lang="en-IN" sz="1000" kern="0" dirty="0">
                          <a:effectLst/>
                        </a:rPr>
                        <a:t>0.997543</a:t>
                      </a:r>
                      <a:endParaRPr lang="en-IN" sz="1000" kern="100" dirty="0">
                        <a:solidFill>
                          <a:srgbClr val="181717"/>
                        </a:solidFill>
                        <a:effectLst/>
                        <a:latin typeface="Times New Roman" panose="02020603050405020304" pitchFamily="18" charset="0"/>
                        <a:ea typeface="Times New Roman" panose="02020603050405020304" pitchFamily="18" charset="0"/>
                      </a:endParaRPr>
                    </a:p>
                  </a:txBody>
                  <a:tcPr marL="62302" marR="62302" marT="0" marB="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8" y="309562"/>
            <a:ext cx="6831741"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RESULT ANALYSIS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pic>
        <p:nvPicPr>
          <p:cNvPr id="4" name="Picture 3"/>
          <p:cNvPicPr>
            <a:picLocks noChangeAspect="1"/>
          </p:cNvPicPr>
          <p:nvPr/>
        </p:nvPicPr>
        <p:blipFill>
          <a:blip r:embed="rId2"/>
          <a:stretch>
            <a:fillRect/>
          </a:stretch>
        </p:blipFill>
        <p:spPr>
          <a:xfrm>
            <a:off x="235798" y="1191253"/>
            <a:ext cx="5960464" cy="2618748"/>
          </a:xfrm>
          <a:prstGeom prst="rect">
            <a:avLst/>
          </a:prstGeom>
        </p:spPr>
      </p:pic>
      <p:pic>
        <p:nvPicPr>
          <p:cNvPr id="6" name="Picture 5"/>
          <p:cNvPicPr>
            <a:picLocks noChangeAspect="1"/>
          </p:cNvPicPr>
          <p:nvPr/>
        </p:nvPicPr>
        <p:blipFill>
          <a:blip r:embed="rId3"/>
          <a:stretch>
            <a:fillRect/>
          </a:stretch>
        </p:blipFill>
        <p:spPr>
          <a:xfrm>
            <a:off x="5955301" y="1191253"/>
            <a:ext cx="5894546" cy="1521467"/>
          </a:xfrm>
          <a:prstGeom prst="rect">
            <a:avLst/>
          </a:prstGeom>
        </p:spPr>
      </p:pic>
      <p:pic>
        <p:nvPicPr>
          <p:cNvPr id="8" name="Picture 7"/>
          <p:cNvPicPr>
            <a:picLocks noChangeAspect="1"/>
          </p:cNvPicPr>
          <p:nvPr/>
        </p:nvPicPr>
        <p:blipFill>
          <a:blip r:embed="rId4"/>
          <a:stretch>
            <a:fillRect/>
          </a:stretch>
        </p:blipFill>
        <p:spPr>
          <a:xfrm>
            <a:off x="7153743" y="2471842"/>
            <a:ext cx="3738623" cy="1788647"/>
          </a:xfrm>
          <a:prstGeom prst="rect">
            <a:avLst/>
          </a:prstGeom>
        </p:spPr>
      </p:pic>
      <p:sp>
        <p:nvSpPr>
          <p:cNvPr id="3" name="TextBox 2"/>
          <p:cNvSpPr txBox="1"/>
          <p:nvPr/>
        </p:nvSpPr>
        <p:spPr>
          <a:xfrm>
            <a:off x="724359" y="3983089"/>
            <a:ext cx="6097836" cy="57214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12 : DECRYTPION MATRIX OF MNIST BY ONLY AUTHORIZED CLIENT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5853656" y="4260489"/>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13  : DECRYPTION OF CIFAR 10 BY ONLY AUTHORIZED CLIENT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RESULT ANALYSIS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6833" y="1143020"/>
            <a:ext cx="5731510" cy="2169160"/>
          </a:xfrm>
          <a:prstGeom prst="rect">
            <a:avLst/>
          </a:prstGeom>
          <a:noFill/>
          <a:ln>
            <a:noFill/>
          </a:ln>
        </p:spPr>
      </p:pic>
      <p:sp>
        <p:nvSpPr>
          <p:cNvPr id="5" name="TextBox 4"/>
          <p:cNvSpPr txBox="1"/>
          <p:nvPr/>
        </p:nvSpPr>
        <p:spPr>
          <a:xfrm>
            <a:off x="6266725" y="3383322"/>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15 : CONFUSION MATRIX OF MNIST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846" y="1178591"/>
            <a:ext cx="5731510" cy="2169160"/>
          </a:xfrm>
          <a:prstGeom prst="rect">
            <a:avLst/>
          </a:prstGeom>
          <a:noFill/>
          <a:ln>
            <a:noFill/>
          </a:ln>
        </p:spPr>
      </p:pic>
      <p:sp>
        <p:nvSpPr>
          <p:cNvPr id="6" name="TextBox 5"/>
          <p:cNvSpPr txBox="1"/>
          <p:nvPr/>
        </p:nvSpPr>
        <p:spPr>
          <a:xfrm>
            <a:off x="371520" y="3383322"/>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14 : CONFUSION MATRIX OF CIFAR 10</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35107" y="386680"/>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TOOLS AND TECHNOLOGIES USED</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pic>
        <p:nvPicPr>
          <p:cNvPr id="3076" name="Picture 4" descr="Python - Wik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906" y="222523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oogle Co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463" y="2362200"/>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7013" y="4771781"/>
            <a:ext cx="2073731" cy="307777"/>
          </a:xfrm>
          <a:prstGeom prst="rect">
            <a:avLst/>
          </a:prstGeom>
          <a:noFill/>
        </p:spPr>
        <p:txBody>
          <a:bodyPr wrap="square" rtlCol="0">
            <a:spAutoFit/>
          </a:bodyPr>
          <a:lstStyle/>
          <a:p>
            <a:pPr algn="ctr"/>
            <a:r>
              <a:rPr lang="en-US" i="1" u="sng" dirty="0">
                <a:latin typeface="Times New Roman" panose="02020603050405020304" pitchFamily="18" charset="0"/>
                <a:cs typeface="Times New Roman" panose="02020603050405020304" pitchFamily="18" charset="0"/>
              </a:rPr>
              <a:t>TOOLS</a:t>
            </a:r>
            <a:endParaRPr lang="en-IN" i="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768994" y="4602503"/>
            <a:ext cx="2073731" cy="307777"/>
          </a:xfrm>
          <a:prstGeom prst="rect">
            <a:avLst/>
          </a:prstGeom>
          <a:noFill/>
        </p:spPr>
        <p:txBody>
          <a:bodyPr wrap="square" rtlCol="0">
            <a:spAutoFit/>
          </a:bodyPr>
          <a:lstStyle/>
          <a:p>
            <a:pPr algn="ctr"/>
            <a:r>
              <a:rPr lang="en-US" i="1" u="sng" dirty="0">
                <a:latin typeface="Times New Roman" panose="02020603050405020304" pitchFamily="18" charset="0"/>
                <a:cs typeface="Times New Roman" panose="02020603050405020304" pitchFamily="18" charset="0"/>
              </a:rPr>
              <a:t>TECHNOLOGY</a:t>
            </a:r>
            <a:endParaRPr lang="en-IN" i="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GANTT CHART</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8" name="TextBox 7"/>
          <p:cNvSpPr txBox="1"/>
          <p:nvPr/>
        </p:nvSpPr>
        <p:spPr>
          <a:xfrm>
            <a:off x="3320668" y="5188945"/>
            <a:ext cx="6174954" cy="674736"/>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FIG</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18 : GANTT CHART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682" y="1491332"/>
            <a:ext cx="8122903" cy="3697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 CONCLUSION</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2" name="TextBox 1"/>
          <p:cNvSpPr txBox="1"/>
          <p:nvPr/>
        </p:nvSpPr>
        <p:spPr>
          <a:xfrm>
            <a:off x="534259" y="1252811"/>
            <a:ext cx="11015484" cy="2443298"/>
          </a:xfrm>
          <a:prstGeom prst="rect">
            <a:avLst/>
          </a:prstGeom>
          <a:noFill/>
        </p:spPr>
        <p:txBody>
          <a:bodyPr wrap="square">
            <a:spAutoFit/>
          </a:bodyPr>
          <a:lstStyle/>
          <a:p>
            <a:pPr marL="6350" marR="31115" indent="-6350" algn="just">
              <a:lnSpc>
                <a:spcPct val="107000"/>
              </a:lnSpc>
              <a:spcAft>
                <a:spcPts val="25"/>
              </a:spcAft>
            </a:pPr>
            <a:r>
              <a:rPr lang="en-IN" sz="1800" kern="100" dirty="0">
                <a:solidFill>
                  <a:srgbClr val="181717"/>
                </a:solidFill>
                <a:effectLst/>
                <a:latin typeface="Times New Roman" panose="02020603050405020304" pitchFamily="18" charset="0"/>
                <a:ea typeface="Times New Roman" panose="02020603050405020304" pitchFamily="18" charset="0"/>
              </a:rPr>
              <a:t>This study introduces FLIP, a hybrid cryptographic framework that enhances the security of federated learning by integrating BFV and CKKS homomorphic encryption with adaptive privacy features. FLIP offers a practical tradeoff between privacy, computation, and scalability, enabling model aggregation with minimal added overhead. Experiments conducted on the MNIST and CIFAR-10 datasets achieved model accuracy of 99.23% and 66.35%, respectively, and reduced privacy leakage to ε = 6 and 8, outperforming obsessive privacy-encrypted FL models. Moreover, FLIP proved to be more efficient in resource-constrained environments, expanding its applicability for large-scale adoption in healthcare, cybersecurity, and finance. In the future, integrating blockchain for decentralized security, quantum encryption, and fortifying defenses against newly emerging adversarial techniques can be explored.</a:t>
            </a:r>
            <a:endParaRPr lang="en-IN" sz="1800" kern="100" dirty="0">
              <a:solidFill>
                <a:srgbClr val="181717"/>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 REFERENCES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2" name="TextBox 1"/>
          <p:cNvSpPr txBox="1"/>
          <p:nvPr/>
        </p:nvSpPr>
        <p:spPr>
          <a:xfrm>
            <a:off x="534259" y="1252811"/>
            <a:ext cx="11015484" cy="4221477"/>
          </a:xfrm>
          <a:prstGeom prst="rect">
            <a:avLst/>
          </a:prstGeom>
          <a:noFill/>
        </p:spPr>
        <p:txBody>
          <a:bodyPr wrap="square">
            <a:spAutoFit/>
          </a:bodyPr>
          <a:lstStyle/>
          <a:p>
            <a:pPr marL="342900" marR="31115" lvl="0" indent="-342900" algn="just">
              <a:lnSpc>
                <a:spcPct val="107000"/>
              </a:lnSpc>
              <a:buFont typeface="+mj-lt"/>
              <a:buAutoNum type="arabicPeriod"/>
            </a:pPr>
            <a:r>
              <a:rPr lang="pl-PL" sz="1800" kern="100" dirty="0">
                <a:solidFill>
                  <a:srgbClr val="181717"/>
                </a:solidFill>
                <a:effectLst/>
                <a:latin typeface="Times New Roman" panose="02020603050405020304" pitchFamily="18" charset="0"/>
                <a:ea typeface="Times New Roman" panose="02020603050405020304" pitchFamily="18" charset="0"/>
              </a:rPr>
              <a:t>Yin, X., Zhu, Y., &amp; Hu, J. (2021). </a:t>
            </a:r>
            <a:r>
              <a:rPr lang="en-IN" sz="1800" kern="100" dirty="0">
                <a:solidFill>
                  <a:srgbClr val="181717"/>
                </a:solidFill>
                <a:effectLst/>
                <a:latin typeface="Times New Roman" panose="02020603050405020304" pitchFamily="18" charset="0"/>
                <a:ea typeface="Times New Roman" panose="02020603050405020304" pitchFamily="18" charset="0"/>
              </a:rPr>
              <a:t>A Comprehensive Survey of Privacy-Preserving Federated Learning: A Taxonomy, Review, and Future Directions. </a:t>
            </a:r>
            <a:r>
              <a:rPr lang="en-IN" sz="1800" i="1" kern="100" dirty="0">
                <a:solidFill>
                  <a:srgbClr val="181717"/>
                </a:solidFill>
                <a:effectLst/>
                <a:latin typeface="Times New Roman" panose="02020603050405020304" pitchFamily="18" charset="0"/>
                <a:ea typeface="Times New Roman" panose="02020603050405020304" pitchFamily="18" charset="0"/>
              </a:rPr>
              <a:t>ACM Computing Surveys (CSUR)</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vol. 54, no. 6, pp. </a:t>
            </a:r>
            <a:r>
              <a:rPr lang="en-IN" sz="1800" kern="100" dirty="0">
                <a:solidFill>
                  <a:srgbClr val="181717"/>
                </a:solidFill>
                <a:effectLst/>
                <a:latin typeface="Times New Roman" panose="02020603050405020304" pitchFamily="18" charset="0"/>
                <a:ea typeface="Times New Roman" panose="02020603050405020304" pitchFamily="18" charset="0"/>
              </a:rPr>
              <a:t>1–36.</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Truex, S., Baracaldo, N., Anwar, A., Steinke, T., Ludwig, H., Zhang, R., &amp; Zhou, Y. (2019, November). A Hybrid Approach to Privacy-Preserving Federated Learning. In Proceedings of the 12th ACM Workshop on Artificial Intelligence and Security (pp. 1-11).</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Xu, R., Baracaldo, N., Zhou, Y., Anwar, A., &amp; Ludwig, H. (2019, November). Hybrid Alpha: An Efficient Approach for Privacy-Preserving Federated Learning. In Proceedings of the 12th ACM Workshop on Artificial Intelligence and Security (pp. 13–23).</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Chen, J., Yan, H., Liu, Z., Zhang, M., Xiong, H., &amp; Yu, S. (2024). When federated learning meets privacy-preserving computation. </a:t>
            </a:r>
            <a:r>
              <a:rPr lang="en-IN" sz="1800" i="1" kern="100" dirty="0">
                <a:solidFill>
                  <a:srgbClr val="181717"/>
                </a:solidFill>
                <a:effectLst/>
                <a:latin typeface="Times New Roman" panose="02020603050405020304" pitchFamily="18" charset="0"/>
                <a:ea typeface="Times New Roman" panose="02020603050405020304" pitchFamily="18" charset="0"/>
              </a:rPr>
              <a:t>ACM Computing Surveys</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56</a:t>
            </a:r>
            <a:r>
              <a:rPr lang="en-IN" sz="1800" kern="100" dirty="0">
                <a:solidFill>
                  <a:srgbClr val="181717"/>
                </a:solidFill>
                <a:effectLst/>
                <a:latin typeface="Times New Roman" panose="02020603050405020304" pitchFamily="18" charset="0"/>
                <a:ea typeface="Times New Roman" panose="02020603050405020304" pitchFamily="18" charset="0"/>
              </a:rPr>
              <a:t>(12), 1-36.</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Park, J., &amp; Lim, H. (2022). Privacy-preserving federated learning using homomorphic encryption. </a:t>
            </a:r>
            <a:r>
              <a:rPr lang="en-IN" sz="1800" i="1" kern="100" dirty="0">
                <a:solidFill>
                  <a:srgbClr val="181717"/>
                </a:solidFill>
                <a:effectLst/>
                <a:latin typeface="Times New Roman" panose="02020603050405020304" pitchFamily="18" charset="0"/>
                <a:ea typeface="Times New Roman" panose="02020603050405020304" pitchFamily="18" charset="0"/>
              </a:rPr>
              <a:t>Applied Sciences</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12</a:t>
            </a:r>
            <a:r>
              <a:rPr lang="en-IN" sz="1800" kern="100" dirty="0">
                <a:solidFill>
                  <a:srgbClr val="181717"/>
                </a:solidFill>
                <a:effectLst/>
                <a:latin typeface="Times New Roman" panose="02020603050405020304" pitchFamily="18" charset="0"/>
                <a:ea typeface="Times New Roman" panose="02020603050405020304" pitchFamily="18" charset="0"/>
              </a:rPr>
              <a:t>(2), 734.</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Liu, Z., Guo, J., Yang, W., Fan, J., Lam, K. Y., &amp; Zhao, J. (2022). Privacy-Preserving Aggregation in Federated Learning: A Survey.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Big Data</a:t>
            </a:r>
            <a:r>
              <a:rPr lang="en-IN" sz="1800" kern="100" dirty="0">
                <a:solidFill>
                  <a:srgbClr val="181717"/>
                </a:solidFill>
                <a:effectLst/>
                <a:latin typeface="Times New Roman" panose="02020603050405020304" pitchFamily="18" charset="0"/>
                <a:ea typeface="Times New Roman" panose="02020603050405020304" pitchFamily="18" charset="0"/>
              </a:rPr>
              <a:t>.</a:t>
            </a:r>
            <a:endParaRPr lang="en-IN" sz="1800" kern="100" dirty="0">
              <a:solidFill>
                <a:srgbClr val="181717"/>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 REFERENCES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2" name="TextBox 1"/>
          <p:cNvSpPr txBox="1"/>
          <p:nvPr/>
        </p:nvSpPr>
        <p:spPr>
          <a:xfrm>
            <a:off x="534259" y="1252811"/>
            <a:ext cx="11015484" cy="4814203"/>
          </a:xfrm>
          <a:prstGeom prst="rect">
            <a:avLst/>
          </a:prstGeom>
          <a:noFill/>
        </p:spPr>
        <p:txBody>
          <a:bodyPr wrap="square">
            <a:spAutoFit/>
          </a:bodyPr>
          <a:lstStyle/>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Mo, F., Haddadi, H., Katevas, K., Marin, E., Perino, D., &amp; </a:t>
            </a:r>
            <a:r>
              <a:rPr lang="en-IN" sz="1800" kern="100" dirty="0" err="1">
                <a:solidFill>
                  <a:srgbClr val="181717"/>
                </a:solidFill>
                <a:effectLst/>
                <a:latin typeface="Times New Roman" panose="02020603050405020304" pitchFamily="18" charset="0"/>
                <a:ea typeface="Times New Roman" panose="02020603050405020304" pitchFamily="18" charset="0"/>
              </a:rPr>
              <a:t>Kourtellis</a:t>
            </a:r>
            <a:r>
              <a:rPr lang="en-IN" sz="1800" kern="100" dirty="0">
                <a:solidFill>
                  <a:srgbClr val="181717"/>
                </a:solidFill>
                <a:effectLst/>
                <a:latin typeface="Times New Roman" panose="02020603050405020304" pitchFamily="18" charset="0"/>
                <a:ea typeface="Times New Roman" panose="02020603050405020304" pitchFamily="18" charset="0"/>
              </a:rPr>
              <a:t>, N. (2021, June). PPFL: Privacy-Preserving Federated Learning with Trusted Execution Environments. In</a:t>
            </a:r>
            <a:r>
              <a:rPr lang="en-IN" sz="1800" i="1" kern="100" dirty="0">
                <a:solidFill>
                  <a:srgbClr val="181717"/>
                </a:solidFill>
                <a:effectLst/>
                <a:latin typeface="Times New Roman" panose="02020603050405020304" pitchFamily="18" charset="0"/>
                <a:ea typeface="Times New Roman" panose="02020603050405020304" pitchFamily="18" charset="0"/>
              </a:rPr>
              <a:t> Proceedings of the 19th Annual International Conference on Mobile Systems, Applications, and Services </a:t>
            </a:r>
            <a:r>
              <a:rPr lang="en-IN" sz="1800" kern="100" dirty="0">
                <a:solidFill>
                  <a:srgbClr val="181717"/>
                </a:solidFill>
                <a:effectLst/>
                <a:latin typeface="Times New Roman" panose="02020603050405020304" pitchFamily="18" charset="0"/>
                <a:ea typeface="Times New Roman" panose="02020603050405020304" pitchFamily="18" charset="0"/>
              </a:rPr>
              <a:t>(pp. 94-108).</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Wei, K., Li, J., Ding, M., Ma, C., Su, H., Zhang, B., &amp; Poor, H. V. (2021). User-Level Privacy-Preserving Federated Learning: Analysis and Performance Optimization.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Mobile Computing</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vol. 21, no. 9, pp. </a:t>
            </a:r>
            <a:r>
              <a:rPr lang="en-IN" sz="1800" kern="100" dirty="0">
                <a:solidFill>
                  <a:srgbClr val="181717"/>
                </a:solidFill>
                <a:effectLst/>
                <a:latin typeface="Times New Roman" panose="02020603050405020304" pitchFamily="18" charset="0"/>
                <a:ea typeface="Times New Roman" panose="02020603050405020304" pitchFamily="18" charset="0"/>
              </a:rPr>
              <a:t>3388–3401.</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Cheng, Y., Liu, Y., Chen, T., &amp; Yang, Q. (2020). Federated learning for privacy-preserving AI. </a:t>
            </a:r>
            <a:r>
              <a:rPr lang="en-IN" sz="1800" i="1" kern="100" dirty="0">
                <a:solidFill>
                  <a:srgbClr val="181717"/>
                </a:solidFill>
                <a:effectLst/>
                <a:latin typeface="Times New Roman" panose="02020603050405020304" pitchFamily="18" charset="0"/>
                <a:ea typeface="Times New Roman" panose="02020603050405020304" pitchFamily="18" charset="0"/>
              </a:rPr>
              <a:t>Communications of the ACM</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63</a:t>
            </a:r>
            <a:r>
              <a:rPr lang="en-IN" sz="1800" kern="100" dirty="0">
                <a:solidFill>
                  <a:srgbClr val="181717"/>
                </a:solidFill>
                <a:effectLst/>
                <a:latin typeface="Times New Roman" panose="02020603050405020304" pitchFamily="18" charset="0"/>
                <a:ea typeface="Times New Roman" panose="02020603050405020304" pitchFamily="18" charset="0"/>
              </a:rPr>
              <a:t>(12), 33-36.</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Liu, X., Li, H., Xu, G., Lu, R., &amp; He, M. (2020). Adaptive privacy-preserving federated learning. </a:t>
            </a:r>
            <a:r>
              <a:rPr lang="en-IN" sz="1800" i="1" kern="100" dirty="0">
                <a:solidFill>
                  <a:srgbClr val="181717"/>
                </a:solidFill>
                <a:effectLst/>
                <a:latin typeface="Times New Roman" panose="02020603050405020304" pitchFamily="18" charset="0"/>
                <a:ea typeface="Times New Roman" panose="02020603050405020304" pitchFamily="18" charset="0"/>
              </a:rPr>
              <a:t>Peer-to-peer networking and applications</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13</a:t>
            </a:r>
            <a:r>
              <a:rPr lang="en-IN" sz="1800" kern="100" dirty="0">
                <a:solidFill>
                  <a:srgbClr val="181717"/>
                </a:solidFill>
                <a:effectLst/>
                <a:latin typeface="Times New Roman" panose="02020603050405020304" pitchFamily="18" charset="0"/>
                <a:ea typeface="Times New Roman" panose="02020603050405020304" pitchFamily="18" charset="0"/>
              </a:rPr>
              <a:t>, 2356-2366.</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spcAft>
                <a:spcPts val="25"/>
              </a:spcAft>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a:t>
            </a:r>
            <a:r>
              <a:rPr lang="pl-PL" sz="1800" kern="100" dirty="0">
                <a:solidFill>
                  <a:srgbClr val="181717"/>
                </a:solidFill>
                <a:effectLst/>
                <a:latin typeface="Times New Roman" panose="02020603050405020304" pitchFamily="18" charset="0"/>
                <a:ea typeface="Times New Roman" panose="02020603050405020304" pitchFamily="18" charset="0"/>
              </a:rPr>
              <a:t>Ma, Z., Ma, J., Miao, Y., Li, Y., &amp; Deng, R. H. (2022). </a:t>
            </a:r>
            <a:r>
              <a:rPr lang="en-IN" sz="1800" kern="100" dirty="0" err="1">
                <a:solidFill>
                  <a:srgbClr val="181717"/>
                </a:solidFill>
                <a:effectLst/>
                <a:latin typeface="Times New Roman" panose="02020603050405020304" pitchFamily="18" charset="0"/>
                <a:ea typeface="Times New Roman" panose="02020603050405020304" pitchFamily="18" charset="0"/>
              </a:rPr>
              <a:t>ShieldFL</a:t>
            </a:r>
            <a:r>
              <a:rPr lang="en-IN" sz="1800" kern="100" dirty="0">
                <a:solidFill>
                  <a:srgbClr val="181717"/>
                </a:solidFill>
                <a:effectLst/>
                <a:latin typeface="Times New Roman" panose="02020603050405020304" pitchFamily="18" charset="0"/>
                <a:ea typeface="Times New Roman" panose="02020603050405020304" pitchFamily="18" charset="0"/>
              </a:rPr>
              <a:t>: Mitigating Model Poisoning Attacks in Privacy-Preserving Federated Learning.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Information Forensics and Security</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vol. 17, pp. </a:t>
            </a:r>
            <a:r>
              <a:rPr lang="en-IN" sz="1800" kern="100" dirty="0">
                <a:solidFill>
                  <a:srgbClr val="181717"/>
                </a:solidFill>
                <a:effectLst/>
                <a:latin typeface="Times New Roman" panose="02020603050405020304" pitchFamily="18" charset="0"/>
                <a:ea typeface="Times New Roman" panose="02020603050405020304" pitchFamily="18" charset="0"/>
              </a:rPr>
              <a:t>1639-1654.</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a:t>
            </a:r>
            <a:r>
              <a:rPr lang="pl-PL" sz="1800" kern="100" dirty="0">
                <a:solidFill>
                  <a:srgbClr val="181717"/>
                </a:solidFill>
                <a:effectLst/>
                <a:latin typeface="Times New Roman" panose="02020603050405020304" pitchFamily="18" charset="0"/>
                <a:ea typeface="Times New Roman" panose="02020603050405020304" pitchFamily="18" charset="0"/>
              </a:rPr>
              <a:t>Li, J., Meng, Y., Ma, L., Du, S., Zhu, H., Pei, Q., &amp; Shen, X. (2021). </a:t>
            </a:r>
            <a:r>
              <a:rPr lang="en-IN" sz="1800" kern="100" dirty="0">
                <a:solidFill>
                  <a:srgbClr val="181717"/>
                </a:solidFill>
                <a:effectLst/>
                <a:latin typeface="Times New Roman" panose="02020603050405020304" pitchFamily="18" charset="0"/>
                <a:ea typeface="Times New Roman" panose="02020603050405020304" pitchFamily="18" charset="0"/>
              </a:rPr>
              <a:t>A Federated Learning-Based Privacy-Preserving Smart Healthcare System.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Industrial Informatics</a:t>
            </a:r>
            <a:r>
              <a:rPr lang="en-IN" sz="1800" kern="100" dirty="0">
                <a:solidFill>
                  <a:srgbClr val="181717"/>
                </a:solidFill>
                <a:effectLst/>
                <a:latin typeface="Times New Roman" panose="02020603050405020304" pitchFamily="18" charset="0"/>
                <a:ea typeface="Times New Roman" panose="02020603050405020304" pitchFamily="18" charset="0"/>
              </a:rPr>
              <a:t>, Vol. 18, No.</a:t>
            </a:r>
            <a:r>
              <a:rPr lang="en-IN" sz="1800" i="1" kern="100" dirty="0">
                <a:solidFill>
                  <a:srgbClr val="181717"/>
                </a:solidFill>
                <a:effectLst/>
                <a:latin typeface="Times New Roman" panose="02020603050405020304" pitchFamily="18" charset="0"/>
                <a:ea typeface="Times New Roman" panose="02020603050405020304" pitchFamily="18" charset="0"/>
              </a:rPr>
              <a:t> 3</a:t>
            </a:r>
            <a:r>
              <a:rPr lang="en-IN" sz="1800" kern="100" dirty="0">
                <a:solidFill>
                  <a:srgbClr val="181717"/>
                </a:solidFill>
                <a:effectLst/>
                <a:latin typeface="Times New Roman" panose="02020603050405020304" pitchFamily="18" charset="0"/>
                <a:ea typeface="Times New Roman" panose="02020603050405020304" pitchFamily="18" charset="0"/>
              </a:rPr>
              <a:t>.</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spcAft>
                <a:spcPts val="25"/>
              </a:spcAft>
              <a:buFont typeface="+mj-lt"/>
              <a:buAutoNum type="arabicPeriod"/>
            </a:pPr>
            <a:endParaRPr lang="en-IN" sz="1800" kern="100" dirty="0">
              <a:solidFill>
                <a:srgbClr val="181717"/>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OUTLINE</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100" name="Google Shape;100;p3"/>
          <p:cNvSpPr txBox="1"/>
          <p:nvPr/>
        </p:nvSpPr>
        <p:spPr>
          <a:xfrm>
            <a:off x="448242" y="1053203"/>
            <a:ext cx="9356770" cy="5837465"/>
          </a:xfrm>
          <a:prstGeom prst="rect">
            <a:avLst/>
          </a:prstGeom>
          <a:noFill/>
          <a:ln>
            <a:noFill/>
          </a:ln>
        </p:spPr>
        <p:txBody>
          <a:bodyPr spcFirstLastPara="1" wrap="square" lIns="91425" tIns="91425" rIns="91425" bIns="91425" anchor="t" anchorCtr="0">
            <a:spAutoFit/>
          </a:bodyPr>
          <a:lstStyle/>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ABSTRACT</a:t>
            </a:r>
            <a:endPar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INTRODUCTION</a:t>
            </a:r>
            <a:endPar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LITERATURE REVIEW</a:t>
            </a:r>
            <a:endPar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SYSTEM DESIGN</a:t>
            </a:r>
            <a:endPar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METHODOLOGY- DATA COLLECTION, PREPROCESSING, VISUALIZATION, MODEL SELECTION, RESULT ANALYSIS</a:t>
            </a:r>
            <a:endPar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TOOLS AND TECHNOLOGIES</a:t>
            </a:r>
            <a:endPar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GANTT C</a:t>
            </a:r>
            <a:r>
              <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HART</a:t>
            </a:r>
            <a:endPar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ON GOING PROGRESS</a:t>
            </a:r>
            <a:endPar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a:t>
            </a:r>
            <a:r>
              <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ONCLUSION</a:t>
            </a:r>
            <a:endParaRPr lang="en-US" sz="1600" kern="1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Bef>
                <a:spcPts val="1800"/>
              </a:spcBef>
              <a:spcAft>
                <a:spcPts val="400"/>
              </a:spcAft>
              <a:buFont typeface="Wingdings" panose="05000000000000000000" pitchFamily="2" charset="2"/>
              <a:buChar char="v"/>
            </a:pPr>
            <a:r>
              <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REFERENCES </a:t>
            </a:r>
            <a:endParaRPr lang="en-US" sz="16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 REFERENCES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2" name="TextBox 1"/>
          <p:cNvSpPr txBox="1"/>
          <p:nvPr/>
        </p:nvSpPr>
        <p:spPr>
          <a:xfrm>
            <a:off x="534259" y="1252811"/>
            <a:ext cx="11015484" cy="4221477"/>
          </a:xfrm>
          <a:prstGeom prst="rect">
            <a:avLst/>
          </a:prstGeom>
          <a:noFill/>
        </p:spPr>
        <p:txBody>
          <a:bodyPr wrap="square">
            <a:spAutoFit/>
          </a:bodyPr>
          <a:lstStyle/>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kern="100" dirty="0" err="1">
                <a:solidFill>
                  <a:srgbClr val="181717"/>
                </a:solidFill>
                <a:effectLst/>
                <a:latin typeface="Times New Roman" panose="02020603050405020304" pitchFamily="18" charset="0"/>
                <a:ea typeface="Times New Roman" panose="02020603050405020304" pitchFamily="18" charset="0"/>
              </a:rPr>
              <a:t>Yazdinejad</a:t>
            </a:r>
            <a:r>
              <a:rPr lang="en-IN" sz="1800" kern="100" dirty="0">
                <a:solidFill>
                  <a:srgbClr val="181717"/>
                </a:solidFill>
                <a:effectLst/>
                <a:latin typeface="Times New Roman" panose="02020603050405020304" pitchFamily="18" charset="0"/>
                <a:ea typeface="Times New Roman" panose="02020603050405020304" pitchFamily="18" charset="0"/>
              </a:rPr>
              <a:t>, A., </a:t>
            </a:r>
            <a:r>
              <a:rPr lang="en-IN" sz="1800" kern="100" dirty="0" err="1">
                <a:solidFill>
                  <a:srgbClr val="181717"/>
                </a:solidFill>
                <a:effectLst/>
                <a:latin typeface="Times New Roman" panose="02020603050405020304" pitchFamily="18" charset="0"/>
                <a:ea typeface="Times New Roman" panose="02020603050405020304" pitchFamily="18" charset="0"/>
              </a:rPr>
              <a:t>Dehghantanha</a:t>
            </a:r>
            <a:r>
              <a:rPr lang="en-IN" sz="1800" kern="100" dirty="0">
                <a:solidFill>
                  <a:srgbClr val="181717"/>
                </a:solidFill>
                <a:effectLst/>
                <a:latin typeface="Times New Roman" panose="02020603050405020304" pitchFamily="18" charset="0"/>
                <a:ea typeface="Times New Roman" panose="02020603050405020304" pitchFamily="18" charset="0"/>
              </a:rPr>
              <a:t>, A., </a:t>
            </a:r>
            <a:r>
              <a:rPr lang="en-IN" sz="1800" kern="100" dirty="0" err="1">
                <a:solidFill>
                  <a:srgbClr val="181717"/>
                </a:solidFill>
                <a:effectLst/>
                <a:latin typeface="Times New Roman" panose="02020603050405020304" pitchFamily="18" charset="0"/>
                <a:ea typeface="Times New Roman" panose="02020603050405020304" pitchFamily="18" charset="0"/>
              </a:rPr>
              <a:t>Karimipour</a:t>
            </a:r>
            <a:r>
              <a:rPr lang="en-IN" sz="1800" kern="100" dirty="0">
                <a:solidFill>
                  <a:srgbClr val="181717"/>
                </a:solidFill>
                <a:effectLst/>
                <a:latin typeface="Times New Roman" panose="02020603050405020304" pitchFamily="18" charset="0"/>
                <a:ea typeface="Times New Roman" panose="02020603050405020304" pitchFamily="18" charset="0"/>
              </a:rPr>
              <a:t>, H., Srivastava, G., &amp; </a:t>
            </a:r>
            <a:r>
              <a:rPr lang="en-IN" sz="1800" kern="100" dirty="0" err="1">
                <a:solidFill>
                  <a:srgbClr val="181717"/>
                </a:solidFill>
                <a:effectLst/>
                <a:latin typeface="Times New Roman" panose="02020603050405020304" pitchFamily="18" charset="0"/>
                <a:ea typeface="Times New Roman" panose="02020603050405020304" pitchFamily="18" charset="0"/>
              </a:rPr>
              <a:t>Parizi</a:t>
            </a:r>
            <a:r>
              <a:rPr lang="en-IN" sz="1800" kern="100" dirty="0">
                <a:solidFill>
                  <a:srgbClr val="181717"/>
                </a:solidFill>
                <a:effectLst/>
                <a:latin typeface="Times New Roman" panose="02020603050405020304" pitchFamily="18" charset="0"/>
                <a:ea typeface="Times New Roman" panose="02020603050405020304" pitchFamily="18" charset="0"/>
              </a:rPr>
              <a:t>, R. M. (2024). A robust privacy-preserving federated learning model against model poisoning attacks.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Information Forensics and Security</a:t>
            </a:r>
            <a:r>
              <a:rPr lang="en-IN" sz="1800" kern="100" dirty="0">
                <a:solidFill>
                  <a:srgbClr val="181717"/>
                </a:solidFill>
                <a:effectLst/>
                <a:latin typeface="Times New Roman" panose="02020603050405020304" pitchFamily="18" charset="0"/>
                <a:ea typeface="Times New Roman" panose="02020603050405020304" pitchFamily="18" charset="0"/>
              </a:rPr>
              <a:t>.</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pl-PL" sz="1800" kern="100" dirty="0">
                <a:solidFill>
                  <a:srgbClr val="181717"/>
                </a:solidFill>
                <a:effectLst/>
                <a:latin typeface="Times New Roman" panose="02020603050405020304" pitchFamily="18" charset="0"/>
                <a:ea typeface="Times New Roman" panose="02020603050405020304" pitchFamily="18" charset="0"/>
              </a:rPr>
              <a:t>Ma, J., Naas, S. A., Sigg, S., &amp; Lyu, X. (2022). </a:t>
            </a:r>
            <a:r>
              <a:rPr lang="en-IN" sz="1800" kern="100" dirty="0">
                <a:solidFill>
                  <a:srgbClr val="181717"/>
                </a:solidFill>
                <a:effectLst/>
                <a:latin typeface="Times New Roman" panose="02020603050405020304" pitchFamily="18" charset="0"/>
                <a:ea typeface="Times New Roman" panose="02020603050405020304" pitchFamily="18" charset="0"/>
              </a:rPr>
              <a:t>Privacy-Preserving Federated Learning Based on Multi-Key Homomorphic Encryption. </a:t>
            </a:r>
            <a:r>
              <a:rPr lang="en-IN" sz="1800" i="1" kern="100" dirty="0">
                <a:solidFill>
                  <a:srgbClr val="181717"/>
                </a:solidFill>
                <a:effectLst/>
                <a:latin typeface="Times New Roman" panose="02020603050405020304" pitchFamily="18" charset="0"/>
                <a:ea typeface="Times New Roman" panose="02020603050405020304" pitchFamily="18" charset="0"/>
              </a:rPr>
              <a:t>International Journal of Intelligent Systems</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37</a:t>
            </a:r>
            <a:r>
              <a:rPr lang="en-IN" sz="1800" kern="100" dirty="0">
                <a:solidFill>
                  <a:srgbClr val="181717"/>
                </a:solidFill>
                <a:effectLst/>
                <a:latin typeface="Times New Roman" panose="02020603050405020304" pitchFamily="18" charset="0"/>
                <a:ea typeface="Times New Roman" panose="02020603050405020304" pitchFamily="18" charset="0"/>
              </a:rPr>
              <a:t>(9), 5880-5901.</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Zhao, B., Fan, K., Yang, K., Wang, Z., Li, H., &amp; Yang, Y. (2021). Anonymous and Privacy-Preserving Federated Learning with Industrial Big Data.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Industrial Informatics</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vol. 17, no. 9, pp. </a:t>
            </a:r>
            <a:r>
              <a:rPr lang="en-IN" sz="1800" kern="100" dirty="0">
                <a:solidFill>
                  <a:srgbClr val="181717"/>
                </a:solidFill>
                <a:effectLst/>
                <a:latin typeface="Times New Roman" panose="02020603050405020304" pitchFamily="18" charset="0"/>
                <a:ea typeface="Times New Roman" panose="02020603050405020304" pitchFamily="18" charset="0"/>
              </a:rPr>
              <a:t>6314-6323.</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spcAft>
                <a:spcPts val="25"/>
              </a:spcAft>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a:t>
            </a:r>
            <a:r>
              <a:rPr lang="pl-PL" sz="1800" kern="100" dirty="0">
                <a:solidFill>
                  <a:srgbClr val="181717"/>
                </a:solidFill>
                <a:effectLst/>
                <a:latin typeface="Times New Roman" panose="02020603050405020304" pitchFamily="18" charset="0"/>
                <a:ea typeface="Times New Roman" panose="02020603050405020304" pitchFamily="18" charset="0"/>
              </a:rPr>
              <a:t>Kadhe, S., Rajaraman, N., Koyluoglu, O. O., &amp; Ramchandran, K. (2020). </a:t>
            </a:r>
            <a:r>
              <a:rPr lang="en-IN" sz="1800" kern="100" dirty="0" err="1">
                <a:solidFill>
                  <a:srgbClr val="181717"/>
                </a:solidFill>
                <a:effectLst/>
                <a:latin typeface="Times New Roman" panose="02020603050405020304" pitchFamily="18" charset="0"/>
                <a:ea typeface="Times New Roman" panose="02020603050405020304" pitchFamily="18" charset="0"/>
              </a:rPr>
              <a:t>FastSecAgg</a:t>
            </a:r>
            <a:r>
              <a:rPr lang="en-IN" sz="1800" kern="100" dirty="0">
                <a:solidFill>
                  <a:srgbClr val="181717"/>
                </a:solidFill>
                <a:effectLst/>
                <a:latin typeface="Times New Roman" panose="02020603050405020304" pitchFamily="18" charset="0"/>
                <a:ea typeface="Times New Roman" panose="02020603050405020304" pitchFamily="18" charset="0"/>
              </a:rPr>
              <a:t>: Scalable Secure Aggregation for Privacy-Preserving Federated Learning. </a:t>
            </a:r>
            <a:r>
              <a:rPr lang="en-IN" sz="1800" i="1" kern="100" dirty="0" err="1">
                <a:solidFill>
                  <a:srgbClr val="181717"/>
                </a:solidFill>
                <a:effectLst/>
                <a:latin typeface="Times New Roman" panose="02020603050405020304" pitchFamily="18" charset="0"/>
                <a:ea typeface="Times New Roman" panose="02020603050405020304" pitchFamily="18" charset="0"/>
              </a:rPr>
              <a:t>arXiv</a:t>
            </a:r>
            <a:r>
              <a:rPr lang="en-IN" sz="1800" i="1" kern="100" dirty="0">
                <a:solidFill>
                  <a:srgbClr val="181717"/>
                </a:solidFill>
                <a:effectLst/>
                <a:latin typeface="Times New Roman" panose="02020603050405020304" pitchFamily="18" charset="0"/>
                <a:ea typeface="Times New Roman" panose="02020603050405020304" pitchFamily="18" charset="0"/>
              </a:rPr>
              <a:t> preprint arXiv:2009.11248</a:t>
            </a:r>
            <a:r>
              <a:rPr lang="en-IN" sz="1800" kern="100" dirty="0">
                <a:solidFill>
                  <a:srgbClr val="181717"/>
                </a:solidFill>
                <a:effectLst/>
                <a:latin typeface="Times New Roman" panose="02020603050405020304" pitchFamily="18" charset="0"/>
                <a:ea typeface="Times New Roman" panose="02020603050405020304" pitchFamily="18" charset="0"/>
              </a:rPr>
              <a:t>.</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Zhou, H., Yang, G., Dai, H., &amp; Liu, G. (2022). PFLF: A Privacy-Preserving Federated Learning Framework for Edge Computing.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Information Forensics and Security</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vol. 17, pp. </a:t>
            </a:r>
            <a:r>
              <a:rPr lang="en-IN" sz="1800" kern="100" dirty="0">
                <a:solidFill>
                  <a:srgbClr val="181717"/>
                </a:solidFill>
                <a:effectLst/>
                <a:latin typeface="Times New Roman" panose="02020603050405020304" pitchFamily="18" charset="0"/>
                <a:ea typeface="Times New Roman" panose="02020603050405020304" pitchFamily="18" charset="0"/>
              </a:rPr>
              <a:t>1905-1918.</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Fang, H., &amp; Qian, Q. (2021). Privacy-Preserving Machine Learning with Homomorphic Encryption and Federated Learning. </a:t>
            </a:r>
            <a:r>
              <a:rPr lang="en-IN" sz="1800" i="1" kern="100" dirty="0">
                <a:solidFill>
                  <a:srgbClr val="181717"/>
                </a:solidFill>
                <a:effectLst/>
                <a:latin typeface="Times New Roman" panose="02020603050405020304" pitchFamily="18" charset="0"/>
                <a:ea typeface="Times New Roman" panose="02020603050405020304" pitchFamily="18" charset="0"/>
              </a:rPr>
              <a:t>Future Internet</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13</a:t>
            </a:r>
            <a:r>
              <a:rPr lang="en-IN" sz="1800" kern="100" dirty="0">
                <a:solidFill>
                  <a:srgbClr val="181717"/>
                </a:solidFill>
                <a:effectLst/>
                <a:latin typeface="Times New Roman" panose="02020603050405020304" pitchFamily="18" charset="0"/>
                <a:ea typeface="Times New Roman" panose="02020603050405020304" pitchFamily="18" charset="0"/>
              </a:rPr>
              <a:t>(4), 94.</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R="31115" lvl="0" algn="just">
              <a:lnSpc>
                <a:spcPct val="107000"/>
              </a:lnSpc>
            </a:pPr>
            <a:endParaRPr lang="en-IN" sz="1800" kern="100" dirty="0">
              <a:solidFill>
                <a:srgbClr val="181717"/>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6138684"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 REFERENCES</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2" name="TextBox 1"/>
          <p:cNvSpPr txBox="1"/>
          <p:nvPr/>
        </p:nvSpPr>
        <p:spPr>
          <a:xfrm>
            <a:off x="534259" y="1252811"/>
            <a:ext cx="11015484" cy="5406929"/>
          </a:xfrm>
          <a:prstGeom prst="rect">
            <a:avLst/>
          </a:prstGeom>
          <a:noFill/>
        </p:spPr>
        <p:txBody>
          <a:bodyPr wrap="square">
            <a:spAutoFit/>
          </a:bodyPr>
          <a:lstStyle/>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Zhao, Y., Zhao, J., Jiang, L., Tan, R., </a:t>
            </a:r>
            <a:r>
              <a:rPr lang="en-IN" sz="1800" kern="100" dirty="0" err="1">
                <a:solidFill>
                  <a:srgbClr val="181717"/>
                </a:solidFill>
                <a:effectLst/>
                <a:latin typeface="Times New Roman" panose="02020603050405020304" pitchFamily="18" charset="0"/>
                <a:ea typeface="Times New Roman" panose="02020603050405020304" pitchFamily="18" charset="0"/>
              </a:rPr>
              <a:t>Niyato</a:t>
            </a:r>
            <a:r>
              <a:rPr lang="en-IN" sz="1800" kern="100" dirty="0">
                <a:solidFill>
                  <a:srgbClr val="181717"/>
                </a:solidFill>
                <a:effectLst/>
                <a:latin typeface="Times New Roman" panose="02020603050405020304" pitchFamily="18" charset="0"/>
                <a:ea typeface="Times New Roman" panose="02020603050405020304" pitchFamily="18" charset="0"/>
              </a:rPr>
              <a:t>, D., Li, Z., &amp; Liu, Y. (2020). Privacy-Preserving Blockchain-Based Federated Learning for IoT Devices. </a:t>
            </a:r>
            <a:r>
              <a:rPr lang="en-IN" sz="1800" i="1" kern="100" dirty="0">
                <a:solidFill>
                  <a:srgbClr val="181717"/>
                </a:solidFill>
                <a:effectLst/>
                <a:latin typeface="Times New Roman" panose="02020603050405020304" pitchFamily="18" charset="0"/>
                <a:ea typeface="Times New Roman" panose="02020603050405020304" pitchFamily="18" charset="0"/>
              </a:rPr>
              <a:t>IEEE Internet of Things Journal</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vol. 8, no. 3, pp. </a:t>
            </a:r>
            <a:r>
              <a:rPr lang="en-IN" sz="1800" kern="100" dirty="0">
                <a:solidFill>
                  <a:srgbClr val="181717"/>
                </a:solidFill>
                <a:effectLst/>
                <a:latin typeface="Times New Roman" panose="02020603050405020304" pitchFamily="18" charset="0"/>
                <a:ea typeface="Times New Roman" panose="02020603050405020304" pitchFamily="18" charset="0"/>
              </a:rPr>
              <a:t>1817-1829.</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Zhang, L., Xu, J., Vijayakumar, P., Sharma, P. K., &amp; Ghosh, U. (2022). Homomorphic encryption-based privacy-preserving federated learning in IoT-enabled healthcare system.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Network Science and Engineering</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10</a:t>
            </a:r>
            <a:r>
              <a:rPr lang="en-IN" sz="1800" kern="100" dirty="0">
                <a:solidFill>
                  <a:srgbClr val="181717"/>
                </a:solidFill>
                <a:effectLst/>
                <a:latin typeface="Times New Roman" panose="02020603050405020304" pitchFamily="18" charset="0"/>
                <a:ea typeface="Times New Roman" panose="02020603050405020304" pitchFamily="18" charset="0"/>
              </a:rPr>
              <a:t>(5), 2864–2880.</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Yin, L., Feng, J., </a:t>
            </a:r>
            <a:r>
              <a:rPr lang="en-IN" sz="1800" kern="100" dirty="0" err="1">
                <a:solidFill>
                  <a:srgbClr val="181717"/>
                </a:solidFill>
                <a:effectLst/>
                <a:latin typeface="Times New Roman" panose="02020603050405020304" pitchFamily="18" charset="0"/>
                <a:ea typeface="Times New Roman" panose="02020603050405020304" pitchFamily="18" charset="0"/>
              </a:rPr>
              <a:t>Xun</a:t>
            </a:r>
            <a:r>
              <a:rPr lang="en-IN" sz="1800" kern="100" dirty="0">
                <a:solidFill>
                  <a:srgbClr val="181717"/>
                </a:solidFill>
                <a:effectLst/>
                <a:latin typeface="Times New Roman" panose="02020603050405020304" pitchFamily="18" charset="0"/>
                <a:ea typeface="Times New Roman" panose="02020603050405020304" pitchFamily="18" charset="0"/>
              </a:rPr>
              <a:t>, H., Sun, Z., &amp; Cheng, X. (2021). A Privacy-Preserving Federated Learning Approach for Multiparty Data Sharing in the Social Internet of Things (IoT), </a:t>
            </a:r>
            <a:r>
              <a:rPr lang="en-IN" sz="1800" i="1" kern="100" dirty="0">
                <a:solidFill>
                  <a:srgbClr val="181717"/>
                </a:solidFill>
                <a:effectLst/>
                <a:latin typeface="Times New Roman" panose="02020603050405020304" pitchFamily="18" charset="0"/>
                <a:ea typeface="Times New Roman" panose="02020603050405020304" pitchFamily="18" charset="0"/>
              </a:rPr>
              <a:t>IEEE Transactions on Network Science and Engineering</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vol. 8, no. 3, pp. </a:t>
            </a:r>
            <a:r>
              <a:rPr lang="en-IN" sz="1800" kern="100" dirty="0">
                <a:solidFill>
                  <a:srgbClr val="181717"/>
                </a:solidFill>
                <a:effectLst/>
                <a:latin typeface="Times New Roman" panose="02020603050405020304" pitchFamily="18" charset="0"/>
                <a:ea typeface="Times New Roman" panose="02020603050405020304" pitchFamily="18" charset="0"/>
              </a:rPr>
              <a:t>2706-2718.</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spcAft>
                <a:spcPts val="25"/>
              </a:spcAft>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Zhang, X., Fu, A., Wang, H., Zhou, C., &amp; Chen, Z. (2020, June). A privacy-preserving and verifiable federated learning scheme. In </a:t>
            </a:r>
            <a:r>
              <a:rPr lang="en-IN" sz="1800" i="1" kern="100" dirty="0">
                <a:solidFill>
                  <a:srgbClr val="181717"/>
                </a:solidFill>
                <a:effectLst/>
                <a:latin typeface="Times New Roman" panose="02020603050405020304" pitchFamily="18" charset="0"/>
                <a:ea typeface="Times New Roman" panose="02020603050405020304" pitchFamily="18" charset="0"/>
              </a:rPr>
              <a:t>the 2020 IEEE International Conference on Communications (ICC), pp. 1–6</a:t>
            </a:r>
            <a:r>
              <a:rPr lang="en-IN" sz="1800" kern="100" dirty="0">
                <a:solidFill>
                  <a:srgbClr val="181717"/>
                </a:solidFill>
                <a:effectLst/>
                <a:latin typeface="Times New Roman" panose="02020603050405020304" pitchFamily="18" charset="0"/>
                <a:ea typeface="Times New Roman" panose="02020603050405020304" pitchFamily="18" charset="0"/>
              </a:rPr>
              <a:t>. IEEE.</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err="1">
                <a:solidFill>
                  <a:srgbClr val="181717"/>
                </a:solidFill>
                <a:effectLst/>
                <a:latin typeface="Times New Roman" panose="02020603050405020304" pitchFamily="18" charset="0"/>
                <a:ea typeface="Times New Roman" panose="02020603050405020304" pitchFamily="18" charset="0"/>
              </a:rPr>
              <a:t>Yazdinejad</a:t>
            </a:r>
            <a:r>
              <a:rPr lang="en-IN" sz="1800" kern="100" dirty="0">
                <a:solidFill>
                  <a:srgbClr val="181717"/>
                </a:solidFill>
                <a:effectLst/>
                <a:latin typeface="Times New Roman" panose="02020603050405020304" pitchFamily="18" charset="0"/>
                <a:ea typeface="Times New Roman" panose="02020603050405020304" pitchFamily="18" charset="0"/>
              </a:rPr>
              <a:t>, A., </a:t>
            </a:r>
            <a:r>
              <a:rPr lang="en-IN" sz="1800" kern="100" dirty="0" err="1">
                <a:solidFill>
                  <a:srgbClr val="181717"/>
                </a:solidFill>
                <a:effectLst/>
                <a:latin typeface="Times New Roman" panose="02020603050405020304" pitchFamily="18" charset="0"/>
                <a:ea typeface="Times New Roman" panose="02020603050405020304" pitchFamily="18" charset="0"/>
              </a:rPr>
              <a:t>Dehghantanha</a:t>
            </a:r>
            <a:r>
              <a:rPr lang="en-IN" sz="1800" kern="100" dirty="0">
                <a:solidFill>
                  <a:srgbClr val="181717"/>
                </a:solidFill>
                <a:effectLst/>
                <a:latin typeface="Times New Roman" panose="02020603050405020304" pitchFamily="18" charset="0"/>
                <a:ea typeface="Times New Roman" panose="02020603050405020304" pitchFamily="18" charset="0"/>
              </a:rPr>
              <a:t>, A., Srivastava, G., </a:t>
            </a:r>
            <a:r>
              <a:rPr lang="en-IN" sz="1800" kern="100" dirty="0" err="1">
                <a:solidFill>
                  <a:srgbClr val="181717"/>
                </a:solidFill>
                <a:effectLst/>
                <a:latin typeface="Times New Roman" panose="02020603050405020304" pitchFamily="18" charset="0"/>
                <a:ea typeface="Times New Roman" panose="02020603050405020304" pitchFamily="18" charset="0"/>
              </a:rPr>
              <a:t>Karimipour</a:t>
            </a:r>
            <a:r>
              <a:rPr lang="en-IN" sz="1800" kern="100" dirty="0">
                <a:solidFill>
                  <a:srgbClr val="181717"/>
                </a:solidFill>
                <a:effectLst/>
                <a:latin typeface="Times New Roman" panose="02020603050405020304" pitchFamily="18" charset="0"/>
                <a:ea typeface="Times New Roman" panose="02020603050405020304" pitchFamily="18" charset="0"/>
              </a:rPr>
              <a:t>, H., &amp; </a:t>
            </a:r>
            <a:r>
              <a:rPr lang="en-IN" sz="1800" kern="100" dirty="0" err="1">
                <a:solidFill>
                  <a:srgbClr val="181717"/>
                </a:solidFill>
                <a:effectLst/>
                <a:latin typeface="Times New Roman" panose="02020603050405020304" pitchFamily="18" charset="0"/>
                <a:ea typeface="Times New Roman" panose="02020603050405020304" pitchFamily="18" charset="0"/>
              </a:rPr>
              <a:t>Parizi</a:t>
            </a:r>
            <a:r>
              <a:rPr lang="en-IN" sz="1800" kern="100" dirty="0">
                <a:solidFill>
                  <a:srgbClr val="181717"/>
                </a:solidFill>
                <a:effectLst/>
                <a:latin typeface="Times New Roman" panose="02020603050405020304" pitchFamily="18" charset="0"/>
                <a:ea typeface="Times New Roman" panose="02020603050405020304" pitchFamily="18" charset="0"/>
              </a:rPr>
              <a:t>, R. M. (2024). Hybrid Privacy-Preserving Federated Learning against Irregular Users in the Next-Generation Internet of Things. </a:t>
            </a:r>
            <a:r>
              <a:rPr lang="en-IN" sz="1800" i="1" kern="100" dirty="0">
                <a:solidFill>
                  <a:srgbClr val="181717"/>
                </a:solidFill>
                <a:effectLst/>
                <a:latin typeface="Times New Roman" panose="02020603050405020304" pitchFamily="18" charset="0"/>
                <a:ea typeface="Times New Roman" panose="02020603050405020304" pitchFamily="18" charset="0"/>
              </a:rPr>
              <a:t>Journal of Systems Architecture</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148</a:t>
            </a:r>
            <a:r>
              <a:rPr lang="en-IN" sz="1800" kern="100" dirty="0">
                <a:solidFill>
                  <a:srgbClr val="181717"/>
                </a:solidFill>
                <a:effectLst/>
                <a:latin typeface="Times New Roman" panose="02020603050405020304" pitchFamily="18" charset="0"/>
                <a:ea typeface="Times New Roman" panose="02020603050405020304" pitchFamily="18" charset="0"/>
              </a:rPr>
              <a:t>, 103088.</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Rafi, T. H., Noor, F. A., Hussain, T., &amp; Chae, D. K. (2024). Fairness and Privacy-Preserving in Federated Learning: A Survey. </a:t>
            </a:r>
            <a:r>
              <a:rPr lang="en-IN" sz="1800" i="1" kern="100" dirty="0">
                <a:solidFill>
                  <a:srgbClr val="181717"/>
                </a:solidFill>
                <a:effectLst/>
                <a:latin typeface="Times New Roman" panose="02020603050405020304" pitchFamily="18" charset="0"/>
                <a:ea typeface="Times New Roman" panose="02020603050405020304" pitchFamily="18" charset="0"/>
              </a:rPr>
              <a:t>Information Fusion</a:t>
            </a:r>
            <a:r>
              <a:rPr lang="en-IN" sz="1800" kern="100" dirty="0">
                <a:solidFill>
                  <a:srgbClr val="181717"/>
                </a:solidFill>
                <a:effectLst/>
                <a:latin typeface="Times New Roman" panose="02020603050405020304" pitchFamily="18" charset="0"/>
                <a:ea typeface="Times New Roman" panose="02020603050405020304" pitchFamily="18" charset="0"/>
              </a:rPr>
              <a:t>, </a:t>
            </a:r>
            <a:r>
              <a:rPr lang="en-IN" sz="1800" i="1" kern="100" dirty="0">
                <a:solidFill>
                  <a:srgbClr val="181717"/>
                </a:solidFill>
                <a:effectLst/>
                <a:latin typeface="Times New Roman" panose="02020603050405020304" pitchFamily="18" charset="0"/>
                <a:ea typeface="Times New Roman" panose="02020603050405020304" pitchFamily="18" charset="0"/>
              </a:rPr>
              <a:t>105</a:t>
            </a:r>
            <a:r>
              <a:rPr lang="en-IN" sz="1800" kern="100" dirty="0">
                <a:solidFill>
                  <a:srgbClr val="181717"/>
                </a:solidFill>
                <a:effectLst/>
                <a:latin typeface="Times New Roman" panose="02020603050405020304" pitchFamily="18" charset="0"/>
                <a:ea typeface="Times New Roman" panose="02020603050405020304" pitchFamily="18" charset="0"/>
              </a:rPr>
              <a:t>, 102198.</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L="342900" marR="31115" lvl="0" indent="-342900" algn="just">
              <a:lnSpc>
                <a:spcPct val="107000"/>
              </a:lnSpc>
              <a:spcAft>
                <a:spcPts val="25"/>
              </a:spcAft>
              <a:buFont typeface="+mj-lt"/>
              <a:buAutoNum type="arabicPeriod"/>
            </a:pPr>
            <a:r>
              <a:rPr lang="en-IN" sz="1800" kern="100" dirty="0">
                <a:solidFill>
                  <a:srgbClr val="181717"/>
                </a:solidFill>
                <a:effectLst/>
                <a:latin typeface="Times New Roman" panose="02020603050405020304" pitchFamily="18" charset="0"/>
                <a:ea typeface="Times New Roman" panose="02020603050405020304" pitchFamily="18" charset="0"/>
              </a:rPr>
              <a:t> Moon, S., &amp; Lee, W. H. (2023, February). Privacy-preserving federated learning in healthcare. In </a:t>
            </a:r>
            <a:r>
              <a:rPr lang="en-IN" sz="1800" i="1" kern="100" dirty="0">
                <a:solidFill>
                  <a:srgbClr val="181717"/>
                </a:solidFill>
                <a:effectLst/>
                <a:latin typeface="Times New Roman" panose="02020603050405020304" pitchFamily="18" charset="0"/>
                <a:ea typeface="Times New Roman" panose="02020603050405020304" pitchFamily="18" charset="0"/>
              </a:rPr>
              <a:t>the 2023 International Conference on Electronics, Information, and Communication (ICEIC)</a:t>
            </a:r>
            <a:r>
              <a:rPr lang="en-IN" sz="1800" kern="100" dirty="0">
                <a:solidFill>
                  <a:srgbClr val="181717"/>
                </a:solidFill>
                <a:effectLst/>
                <a:latin typeface="Times New Roman" panose="02020603050405020304" pitchFamily="18" charset="0"/>
                <a:ea typeface="Times New Roman" panose="02020603050405020304" pitchFamily="18" charset="0"/>
              </a:rPr>
              <a:t>, pp. 1–4. IEEE.</a:t>
            </a:r>
            <a:endParaRPr lang="en-IN" sz="1800" kern="100" dirty="0">
              <a:solidFill>
                <a:srgbClr val="181717"/>
              </a:solidFill>
              <a:effectLst/>
              <a:latin typeface="Times New Roman" panose="02020603050405020304" pitchFamily="18" charset="0"/>
              <a:ea typeface="Times New Roman" panose="02020603050405020304" pitchFamily="18" charset="0"/>
            </a:endParaRPr>
          </a:p>
          <a:p>
            <a:pPr marR="31115" lvl="0" algn="just">
              <a:lnSpc>
                <a:spcPct val="107000"/>
              </a:lnSpc>
              <a:spcAft>
                <a:spcPts val="25"/>
              </a:spcAft>
            </a:pPr>
            <a:endParaRPr lang="en-IN" sz="1800" kern="100" dirty="0">
              <a:solidFill>
                <a:srgbClr val="181717"/>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10"/>
        <p:cNvGrpSpPr/>
        <p:nvPr/>
      </p:nvGrpSpPr>
      <p:grpSpPr>
        <a:xfrm>
          <a:off x="0" y="0"/>
          <a:ext cx="0" cy="0"/>
          <a:chOff x="0" y="0"/>
          <a:chExt cx="0" cy="0"/>
        </a:xfrm>
      </p:grpSpPr>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a:solidFill>
                  <a:srgbClr val="04A2B9"/>
                </a:solidFill>
                <a:latin typeface="Proxima Nova" panose="02000506030000020004"/>
                <a:ea typeface="Proxima Nova" panose="02000506030000020004"/>
                <a:cs typeface="Proxima Nova" panose="02000506030000020004"/>
                <a:sym typeface="Proxima Nova" panose="02000506030000020004"/>
              </a:rPr>
              <a:t>ABSTRACT</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100" name="Google Shape;100;p3"/>
          <p:cNvSpPr txBox="1"/>
          <p:nvPr/>
        </p:nvSpPr>
        <p:spPr>
          <a:xfrm>
            <a:off x="448242" y="1053203"/>
            <a:ext cx="11295516" cy="3807935"/>
          </a:xfrm>
          <a:prstGeom prst="rect">
            <a:avLst/>
          </a:prstGeom>
          <a:noFill/>
          <a:ln>
            <a:noFill/>
          </a:ln>
        </p:spPr>
        <p:txBody>
          <a:bodyPr spcFirstLastPara="1" wrap="square" lIns="91425" tIns="91425" rIns="91425" bIns="91425" anchor="t" anchorCtr="0">
            <a:spAutoFit/>
          </a:bodyPr>
          <a:lstStyle/>
          <a:p>
            <a:pPr marL="6350" marR="31115" indent="-6350" algn="just">
              <a:lnSpc>
                <a:spcPct val="109000"/>
              </a:lnSpc>
              <a:spcAft>
                <a:spcPts val="15"/>
              </a:spcAft>
            </a:pPr>
            <a:r>
              <a:rPr lang="en-IN" sz="1800" kern="100" dirty="0">
                <a:solidFill>
                  <a:srgbClr val="181717"/>
                </a:solidFill>
                <a:effectLst/>
                <a:latin typeface="Times New Roman" panose="02020603050405020304" pitchFamily="18" charset="0"/>
                <a:ea typeface="Times New Roman" panose="02020603050405020304" pitchFamily="18" charset="0"/>
              </a:rPr>
              <a:t>In this work, we refer to the novel cryptographic framework that integrates BFV-Brakerski, Fan, and </a:t>
            </a:r>
            <a:r>
              <a:rPr lang="en-IN" sz="1800" kern="100" dirty="0" err="1">
                <a:solidFill>
                  <a:srgbClr val="181717"/>
                </a:solidFill>
                <a:effectLst/>
                <a:latin typeface="Times New Roman" panose="02020603050405020304" pitchFamily="18" charset="0"/>
                <a:ea typeface="Times New Roman" panose="02020603050405020304" pitchFamily="18" charset="0"/>
              </a:rPr>
              <a:t>Vercauteren</a:t>
            </a:r>
            <a:r>
              <a:rPr lang="en-IN" sz="1800" kern="100" dirty="0">
                <a:solidFill>
                  <a:srgbClr val="181717"/>
                </a:solidFill>
                <a:effectLst/>
                <a:latin typeface="Times New Roman" panose="02020603050405020304" pitchFamily="18" charset="0"/>
                <a:ea typeface="Times New Roman" panose="02020603050405020304" pitchFamily="18" charset="0"/>
              </a:rPr>
              <a:t>, as well as CKKS </a:t>
            </a:r>
            <a:r>
              <a:rPr lang="en-IN" sz="1800" kern="100" dirty="0" err="1">
                <a:solidFill>
                  <a:srgbClr val="181717"/>
                </a:solidFill>
                <a:effectLst/>
                <a:latin typeface="Times New Roman" panose="02020603050405020304" pitchFamily="18" charset="0"/>
                <a:ea typeface="Times New Roman" panose="02020603050405020304" pitchFamily="18" charset="0"/>
              </a:rPr>
              <a:t>Cheon</a:t>
            </a:r>
            <a:r>
              <a:rPr lang="en-IN" sz="1800" kern="100" dirty="0">
                <a:solidFill>
                  <a:srgbClr val="181717"/>
                </a:solidFill>
                <a:effectLst/>
                <a:latin typeface="Times New Roman" panose="02020603050405020304" pitchFamily="18" charset="0"/>
                <a:ea typeface="Times New Roman" panose="02020603050405020304" pitchFamily="18" charset="0"/>
              </a:rPr>
              <a:t>-Kim-Kim-Song homomorphic encryption with adaptive privacy control, as FLIP (Federated Learning Implementation with Privacy). FLIP incorporates a privacy practitioner within the model framework to dynamically adjust the encryption parameters, optimizing security and performance in proportion to system demands. The framework achieves secure model aggregation at a total computation cost that enables scalable FL to be deployed in large-scale installations with minimal cost. Our evaluation on the MNIST and CIFAR-10 datasets under adversarial data poisoning and model inversion attack scenarios shows that FLIP achieves 99.23% accuracy on MNIST and 66.35% on CIFAR-10, with lowered leakage privacy of ε = 6 and 8, respectively, outperforming the protected FL leak lower bound results. FLIP reduces the computational burden, further enabling unrestricted device scaling while maintaining resource constraints. The proposed strategy addresses the growing demand for privacy in medical, cybersecurity, and banking domains. Integrating blockchain, quantum-hardened defenses, and advanced FL security will be explored in future work as a response to adaptive threat landscapes.</a:t>
            </a:r>
            <a:endParaRPr lang="en-IN" sz="1800" kern="100" dirty="0">
              <a:solidFill>
                <a:srgbClr val="181717"/>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INTRODUCTION</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100" name="Google Shape;100;p3"/>
          <p:cNvSpPr txBox="1"/>
          <p:nvPr/>
        </p:nvSpPr>
        <p:spPr>
          <a:xfrm>
            <a:off x="353649" y="769424"/>
            <a:ext cx="11295516" cy="4607898"/>
          </a:xfrm>
          <a:prstGeom prst="rect">
            <a:avLst/>
          </a:prstGeom>
          <a:noFill/>
          <a:ln>
            <a:noFill/>
          </a:ln>
        </p:spPr>
        <p:txBody>
          <a:bodyPr spcFirstLastPara="1" wrap="square" lIns="91425" tIns="91425" rIns="91425" bIns="91425" anchor="t" anchorCtr="0">
            <a:spAutoFit/>
          </a:bodyPr>
          <a:lstStyle/>
          <a:p>
            <a:pPr algn="just">
              <a:lnSpc>
                <a:spcPct val="115000"/>
              </a:lnSpc>
              <a:spcBef>
                <a:spcPts val="1800"/>
              </a:spcBef>
              <a:spcAft>
                <a:spcPts val="400"/>
              </a:spcAft>
            </a:pPr>
            <a:r>
              <a:rPr lang="en-IN" sz="1800" dirty="0">
                <a:solidFill>
                  <a:srgbClr val="181717"/>
                </a:solidFill>
                <a:effectLst/>
                <a:latin typeface="Times New Roman" panose="02020603050405020304" pitchFamily="18" charset="0"/>
                <a:ea typeface="Times New Roman" panose="02020603050405020304" pitchFamily="18" charset="0"/>
              </a:rPr>
              <a:t>Federated Learning (FL) is a privacy-centric collaborative machine learning technique that permits multiple participants to train models while keeping the data decentralized [1]. This approach is particularly beneficial in the healthcare, finance, and cybersecurity industries, which are subject to stringent data privacy regulations and confidentiality concerns that limit the sharing of data [2]. Unfortunately, data sharing directly supports federated learning (FL), which is vulnerable to data poisoning, model inversion attacks, and privacy leaks, thereby undermining the confidentiality and integrity of both the data and the model [5]. Several encryption schemes have been proposed to address these vulnerabilities, including HE, secure multi-party computation, and differential privacy. In this regard, homomorphic encryption[5] stands out as it can perform operations on encrypted data, making it a vital structure for preserving privacy. The downside is that traditional HE schemes have excessive computational overhead, making them unsuitable for large-scale FL operations. This problem leads us to the need for optimized security frameworks that are efficient, scalable, and adaptable to operational needs while maintaining performance standards. In this paper, we present FLIP (Federated Learning Implementation with Privacy), a novel privacy-preserving federated learning framework combining BFV and CKKS homomorphic encryption with tailored adaptive privacy control mechanisms [18, 20].</a:t>
            </a:r>
            <a:endParaRPr lang="en-IN" sz="1800" kern="100" dirty="0">
              <a:solidFill>
                <a:schemeClr val="tx1"/>
              </a:solidFill>
              <a:effectLst/>
              <a:latin typeface="Proxima Nova" panose="020005060300000200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INTRODUCTION</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4564" y="1802072"/>
            <a:ext cx="7784157" cy="3316465"/>
          </a:xfrm>
          <a:prstGeom prst="rect">
            <a:avLst/>
          </a:prstGeom>
          <a:noFill/>
          <a:ln>
            <a:noFill/>
          </a:ln>
        </p:spPr>
      </p:pic>
      <p:sp>
        <p:nvSpPr>
          <p:cNvPr id="4" name="TextBox 3"/>
          <p:cNvSpPr txBox="1"/>
          <p:nvPr/>
        </p:nvSpPr>
        <p:spPr>
          <a:xfrm>
            <a:off x="4545106" y="5677654"/>
            <a:ext cx="4249270" cy="307777"/>
          </a:xfrm>
          <a:prstGeom prst="rect">
            <a:avLst/>
          </a:prstGeom>
          <a:noFill/>
        </p:spPr>
        <p:txBody>
          <a:bodyPr wrap="square">
            <a:spAutoFit/>
          </a:bodyPr>
          <a:lstStyle/>
          <a:p>
            <a:r>
              <a:rPr lang="en-IN" sz="1400" i="1" kern="100" dirty="0">
                <a:solidFill>
                  <a:srgbClr val="181717"/>
                </a:solidFill>
                <a:effectLst/>
                <a:latin typeface="Times New Roman" panose="02020603050405020304" pitchFamily="18" charset="0"/>
                <a:ea typeface="Times New Roman" panose="02020603050405020304" pitchFamily="18" charset="0"/>
              </a:rPr>
              <a:t> FIGURE 1: DISTRIBUTED HYBRID FRAMEWORK</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092170"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PROBLEM STATEMENT</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3" name="Google Shape;100;p3"/>
          <p:cNvSpPr txBox="1"/>
          <p:nvPr/>
        </p:nvSpPr>
        <p:spPr>
          <a:xfrm>
            <a:off x="722312" y="1053203"/>
            <a:ext cx="10448791" cy="1846629"/>
          </a:xfrm>
          <a:prstGeom prst="rect">
            <a:avLst/>
          </a:prstGeom>
          <a:noFill/>
          <a:ln>
            <a:noFill/>
          </a:ln>
        </p:spPr>
        <p:txBody>
          <a:bodyPr spcFirstLastPara="1" wrap="square" lIns="91425" tIns="91425" rIns="91425" bIns="91425" anchor="t" anchorCtr="0">
            <a:spAutoFit/>
          </a:bodyPr>
          <a:lstStyle/>
          <a:p>
            <a:r>
              <a:rPr lang="en-IN" sz="1800" dirty="0">
                <a:solidFill>
                  <a:srgbClr val="181717"/>
                </a:solidFill>
                <a:effectLst/>
                <a:latin typeface="Times New Roman" panose="02020603050405020304" pitchFamily="18" charset="0"/>
                <a:ea typeface="Times New Roman" panose="02020603050405020304" pitchFamily="18" charset="0"/>
              </a:rPr>
              <a:t> By incorporating a privacy analyst into the FL model architecture, FLIP dynamically adjusts the encryption parameters in real time to enhance the security-computation-accuracy balance. Extensive experimental evaluations on the MNIST and CIFAR-10 databases demonstrate that FLIP reduces privacy leakage (ε = 6 and 8, respectively) while also increasing accuracy to 99.23% and 66.35%, respectively, for MNIST and CIFAR-10, compared to the encryption methods. Furthermore, FLIP enhances computational efficiency, increasing the scalability of these systems for resource-constrained devices. </a:t>
            </a:r>
            <a:endParaRPr lang="en-US" dirty="0">
              <a:latin typeface="Proxima Nova" panose="0200050603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092170"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latin typeface="Proxima Nova" panose="02000506030000020004"/>
                <a:ea typeface="Proxima Nova" panose="02000506030000020004"/>
                <a:cs typeface="Proxima Nova" panose="02000506030000020004"/>
                <a:sym typeface="Proxima Nova" panose="02000506030000020004"/>
              </a:rPr>
              <a:t>OBJECTIVE</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3" name="Google Shape;100;p3"/>
          <p:cNvSpPr txBox="1"/>
          <p:nvPr/>
        </p:nvSpPr>
        <p:spPr>
          <a:xfrm>
            <a:off x="871604" y="2132856"/>
            <a:ext cx="10448791" cy="830966"/>
          </a:xfrm>
          <a:prstGeom prst="rect">
            <a:avLst/>
          </a:prstGeom>
          <a:noFill/>
          <a:ln>
            <a:noFill/>
          </a:ln>
        </p:spPr>
        <p:txBody>
          <a:bodyPr spcFirstLastPara="1" wrap="square" lIns="91425" tIns="91425" rIns="91425" bIns="91425" anchor="t" anchorCtr="0">
            <a:spAutoFit/>
          </a:bodyPr>
          <a:lstStyle/>
          <a:p>
            <a:r>
              <a:rPr lang="en-US" dirty="0"/>
              <a:t>Our objective is to investigate cryptographic methods to defend FL systems against</a:t>
            </a:r>
            <a:endParaRPr lang="en-US" dirty="0"/>
          </a:p>
          <a:p>
            <a:pPr marL="285750" indent="-285750">
              <a:buFont typeface="Arial" panose="020B0604020202020204" pitchFamily="34" charset="0"/>
              <a:buChar char="•"/>
            </a:pPr>
            <a:r>
              <a:rPr lang="en-US" dirty="0"/>
              <a:t> </a:t>
            </a:r>
            <a:r>
              <a:rPr lang="en-US" b="1" dirty="0"/>
              <a:t>Model Inversion</a:t>
            </a:r>
            <a:endParaRPr lang="en-US" b="1" dirty="0"/>
          </a:p>
          <a:p>
            <a:pPr marL="285750" indent="-285750">
              <a:buFont typeface="Arial" panose="020B0604020202020204" pitchFamily="34" charset="0"/>
              <a:buChar char="•"/>
            </a:pPr>
            <a:r>
              <a:rPr lang="en-US" b="1" dirty="0"/>
              <a:t>Model Poisoning</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456025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panose="02000506030000020004"/>
              <a:buNone/>
            </a:pPr>
            <a:r>
              <a:rPr lang="en-US" sz="2400" dirty="0">
                <a:solidFill>
                  <a:srgbClr val="04A2B9"/>
                </a:solidFill>
                <a:latin typeface="Proxima Nova" panose="02000506030000020004"/>
                <a:ea typeface="Proxima Nova" panose="02000506030000020004"/>
                <a:cs typeface="Proxima Nova" panose="02000506030000020004"/>
                <a:sym typeface="Proxima Nova" panose="02000506030000020004"/>
              </a:rPr>
              <a:t> MODEL POISONING ATTACK</a:t>
            </a:r>
            <a:endParaRPr lang="en-US" sz="2400" dirty="0">
              <a:latin typeface="Proxima Nova" panose="02000506030000020004"/>
              <a:ea typeface="Proxima Nova" panose="02000506030000020004"/>
              <a:cs typeface="Proxima Nova" panose="02000506030000020004"/>
              <a:sym typeface="Proxima Nova" panose="02000506030000020004"/>
            </a:endParaRPr>
          </a:p>
        </p:txBody>
      </p:sp>
      <p:sp>
        <p:nvSpPr>
          <p:cNvPr id="4" name="Google Shape;100;p3"/>
          <p:cNvSpPr txBox="1"/>
          <p:nvPr/>
        </p:nvSpPr>
        <p:spPr>
          <a:xfrm>
            <a:off x="722313" y="1053203"/>
            <a:ext cx="11143116" cy="1015632"/>
          </a:xfrm>
          <a:prstGeom prst="rect">
            <a:avLst/>
          </a:prstGeom>
          <a:noFill/>
          <a:ln>
            <a:noFill/>
          </a:ln>
        </p:spPr>
        <p:txBody>
          <a:bodyPr spcFirstLastPara="1" wrap="square" lIns="91425" tIns="91425" rIns="91425" bIns="91425" anchor="t" anchorCtr="0">
            <a:spAutoFit/>
          </a:bodyPr>
          <a:lstStyle/>
          <a:p>
            <a:r>
              <a:rPr lang="en-IN" sz="1800" dirty="0">
                <a:effectLst/>
                <a:latin typeface="Proxima Nova" panose="02000506030000020004" charset="0"/>
                <a:ea typeface="Calibri" panose="020F0502020204030204" pitchFamily="34" charset="0"/>
              </a:rPr>
              <a:t>This is the malicious act where attacker on purpose uses their local model updates during training, sending corrupted information to a central server, which negatively impacts global model accuracy and functionality, “poisoning” the final learned model by showing inaccurate information through their updates.</a:t>
            </a:r>
            <a:endParaRPr lang="en-US" dirty="0">
              <a:latin typeface="Proxima Nova" panose="02000506030000020004" charset="0"/>
            </a:endParaRPr>
          </a:p>
        </p:txBody>
      </p:sp>
      <p:sp>
        <p:nvSpPr>
          <p:cNvPr id="3" name="TextBox 2"/>
          <p:cNvSpPr txBox="1"/>
          <p:nvPr/>
        </p:nvSpPr>
        <p:spPr>
          <a:xfrm>
            <a:off x="3137053" y="6073624"/>
            <a:ext cx="6097836" cy="324384"/>
          </a:xfrm>
          <a:prstGeom prst="rect">
            <a:avLst/>
          </a:prstGeom>
          <a:noFill/>
        </p:spPr>
        <p:txBody>
          <a:bodyPr wrap="square">
            <a:spAutoFit/>
          </a:bodyPr>
          <a:lstStyle/>
          <a:p>
            <a:pPr algn="ctr">
              <a:lnSpc>
                <a:spcPct val="115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FIG  3: MODEL POISONING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137053" y="2282245"/>
            <a:ext cx="6245764" cy="37913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17500</Words>
  <Application>WPS Presentation</Application>
  <PresentationFormat>Widescreen</PresentationFormat>
  <Paragraphs>606</Paragraphs>
  <Slides>32</Slides>
  <Notes>32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Arial</vt:lpstr>
      <vt:lpstr>Calibri</vt:lpstr>
      <vt:lpstr>Proxima Nova</vt:lpstr>
      <vt:lpstr>Calibri Light</vt:lpstr>
      <vt:lpstr>Times New Roman</vt:lpstr>
      <vt:lpstr>Proxima Nova</vt:lpstr>
      <vt:lpstr>Calibri</vt:lpstr>
      <vt:lpstr>Microsoft YaHei</vt:lpstr>
      <vt:lpstr>Arial Unicode MS</vt:lpstr>
      <vt:lpstr>Office Theme</vt:lpstr>
      <vt:lpstr>PowerPoint 演示文稿</vt:lpstr>
      <vt:lpstr>PowerPoint 演示文稿</vt:lpstr>
      <vt:lpstr>OUTLINE</vt:lpstr>
      <vt:lpstr>ABSTRACT</vt:lpstr>
      <vt:lpstr>INTRODUCTION</vt:lpstr>
      <vt:lpstr>INTRODUCTION</vt:lpstr>
      <vt:lpstr>PROBLEM STATEMENT</vt:lpstr>
      <vt:lpstr>OBJECTIVE</vt:lpstr>
      <vt:lpstr> MODEL POISONING ATTACK</vt:lpstr>
      <vt:lpstr> MODEL INVERSION ATTACK</vt:lpstr>
      <vt:lpstr>FOCUSING ON RESEACH GAP FOR OUR PAPER</vt:lpstr>
      <vt:lpstr>SYSTEM DESIGN</vt:lpstr>
      <vt:lpstr>WORKFLOW</vt:lpstr>
      <vt:lpstr>METHODOLOGY</vt:lpstr>
      <vt:lpstr>WHY THIS METHODOLOGY</vt:lpstr>
      <vt:lpstr>DATA COLLECTION</vt:lpstr>
      <vt:lpstr>DATA PREPROCESSING</vt:lpstr>
      <vt:lpstr>VISUALIZATION OF DATA</vt:lpstr>
      <vt:lpstr>MODEL SELECTION- HYBRID BFV AND CKKS</vt:lpstr>
      <vt:lpstr>COMPARISON BFV AND CKKS</vt:lpstr>
      <vt:lpstr>RESULT ANALYSIS</vt:lpstr>
      <vt:lpstr>PERFORMANCE METRICS</vt:lpstr>
      <vt:lpstr>RESULT ANALYSIS</vt:lpstr>
      <vt:lpstr>RESULT ANALYSIS</vt:lpstr>
      <vt:lpstr>TOOLS AND TECHNOLOGIES USED</vt:lpstr>
      <vt:lpstr>GANTT CHART</vt:lpstr>
      <vt:lpstr> CONCLUSION</vt:lpstr>
      <vt:lpstr> REFERENCES</vt:lpstr>
      <vt:lpstr> REFERENCES</vt:lpstr>
      <vt:lpstr> REFERENCES</vt:lpstr>
      <vt:lpstr> 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Aumansh Gupta</cp:lastModifiedBy>
  <cp:revision>53</cp:revision>
  <cp:lastPrinted>2025-03-02T14:19:00Z</cp:lastPrinted>
  <dcterms:created xsi:type="dcterms:W3CDTF">2023-12-05T07:58:00Z</dcterms:created>
  <dcterms:modified xsi:type="dcterms:W3CDTF">2025-09-11T05:43:16Z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y fmtid="{D5CDD505-2E9C-101B-9397-08002B2CF9AE}" pid="9" name="ICV">
    <vt:lpwstr>B828C2C722774624B79AE9698EF71187_12</vt:lpwstr>
  </property>
  <property fmtid="{D5CDD505-2E9C-101B-9397-08002B2CF9AE}" pid="10" name="KSOProductBuildVer">
    <vt:lpwstr>1033-12.2.0.22530</vt:lpwstr>
  </property>
</Properties>
</file>