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83" r:id="rId3"/>
    <p:sldId id="258" r:id="rId4"/>
    <p:sldId id="261" r:id="rId5"/>
    <p:sldId id="262" r:id="rId6"/>
    <p:sldId id="260" r:id="rId7"/>
    <p:sldId id="279" r:id="rId8"/>
    <p:sldId id="275" r:id="rId9"/>
    <p:sldId id="280" r:id="rId10"/>
    <p:sldId id="265" r:id="rId11"/>
    <p:sldId id="281" r:id="rId12"/>
    <p:sldId id="282" r:id="rId13"/>
    <p:sldId id="285" r:id="rId14"/>
    <p:sldId id="256" r:id="rId15"/>
  </p:sldIdLst>
  <p:sldSz cx="12192000" cy="6858000"/>
  <p:notesSz cx="6858000" cy="1657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FAEBD-769C-4201-994B-B06B3BD34488}" v="4" dt="2019-04-13T00:28:24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FEADD-ADD8-468E-B13F-3352A18DD5A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EAC3-861F-4CD2-80B8-0DB8A50A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0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3B370-57F1-42C5-BBDE-809CDC07BE43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8079C-6EB1-4C3A-A299-D5128BD3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>
              <a:cs typeface="Calibri"/>
            </a:endParaRPr>
          </a:p>
          <a:p>
            <a:endParaRPr lang="en-NZ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8079C-6EB1-4C3A-A299-D5128BD319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6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this example the query would return all column relating to 'Sarah Johnson' as she has the student id '8268654'</a:t>
            </a:r>
          </a:p>
          <a:p>
            <a:r>
              <a:rPr lang="en-US">
                <a:cs typeface="Calibri"/>
              </a:rPr>
              <a:t>Note that the * means select everything meaing all columns.</a:t>
            </a:r>
          </a:p>
          <a:p>
            <a:r>
              <a:rPr lang="en-US">
                <a:cs typeface="Calibri"/>
              </a:rPr>
              <a:t>It is also important to note sql queries end with a semi-colon ';'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8079C-6EB1-4C3A-A299-D5128BD31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Name,</a:t>
            </a:r>
            <a:br>
              <a:rPr lang="en-US" dirty="0"/>
            </a:br>
            <a:r>
              <a:rPr lang="en-US" dirty="0"/>
              <a:t>Role,</a:t>
            </a:r>
            <a:br>
              <a:rPr lang="en-US" dirty="0"/>
            </a:br>
            <a:r>
              <a:rPr lang="en-US" dirty="0"/>
              <a:t>Microsoft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EDD80FB-3701-48B5-A35B-2AB693260CE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2DE40E6-FA12-4FFC-A9E7-1009CF204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090" y="2659751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6221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80FB-3701-48B5-A35B-2AB693260C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60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docs/specification/api-host-and-base-path/" TargetMode="External"/><Relationship Id="rId2" Type="http://schemas.openxmlformats.org/officeDocument/2006/relationships/hyperlink" Target="https://restfulapi.net/rest-architectural-constrai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tapitutorial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hyperlink" Target="https://beginner-sql-tutorial.com/sql-command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e7Pr1VgPK4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latin typeface="Segoe UI Light"/>
                <a:cs typeface="Segoe UI Light"/>
              </a:rPr>
              <a:t>Intro to Databases and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700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latin typeface="Segoe UI Light"/>
                <a:cs typeface="Segoe UI Light"/>
              </a:rPr>
              <a:t>Deepsea Dev, </a:t>
            </a:r>
            <a:r>
              <a:rPr lang="en-NZ" dirty="0" err="1">
                <a:latin typeface="Segoe UI Light"/>
                <a:cs typeface="Segoe UI Light"/>
              </a:rPr>
              <a:t>Xiaobin</a:t>
            </a:r>
            <a:r>
              <a:rPr lang="en-NZ" dirty="0">
                <a:latin typeface="Segoe UI Light"/>
                <a:cs typeface="Segoe UI Light"/>
              </a:rPr>
              <a:t> Lin</a:t>
            </a:r>
            <a:endParaRPr lang="en-NZ" dirty="0"/>
          </a:p>
          <a:p>
            <a:r>
              <a:rPr lang="en-NZ" dirty="0">
                <a:latin typeface="Segoe UI Light"/>
                <a:cs typeface="Segoe UI Light"/>
              </a:rPr>
              <a:t>Microsoft Student Partners</a:t>
            </a:r>
            <a:endParaRPr lang="en-US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390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44B0-B121-494C-921B-15B9B28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/>
                <a:cs typeface="Segoe UI Light"/>
              </a:rPr>
              <a:t>RESTful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7B44-7353-42B5-9AE3-A7485F86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860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latin typeface="Segoe UI Light"/>
                <a:cs typeface="Segoe UI Light"/>
              </a:rPr>
              <a:t>API </a:t>
            </a:r>
            <a:endParaRPr lang="en-US" dirty="0"/>
          </a:p>
          <a:p>
            <a:pPr lvl="1"/>
            <a:r>
              <a:rPr lang="en-US">
                <a:latin typeface="Segoe UI Light"/>
                <a:cs typeface="Segoe UI Light"/>
              </a:rPr>
              <a:t>Application Programming Interface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r>
              <a:rPr lang="en-US">
                <a:latin typeface="Segoe UI Light"/>
                <a:cs typeface="Segoe UI Light"/>
              </a:rPr>
              <a:t>REST Architectural</a:t>
            </a:r>
          </a:p>
          <a:p>
            <a:pPr lvl="1"/>
            <a:r>
              <a:rPr lang="en-US">
                <a:latin typeface="Segoe UI Light"/>
                <a:cs typeface="Segoe UI Light"/>
              </a:rPr>
              <a:t>Uniform interface, Client – Server, Stateless, Cacheable, Layered System, Code on demand</a:t>
            </a:r>
            <a:endParaRPr lang="en-US" dirty="0">
              <a:latin typeface="Segoe UI Light"/>
              <a:cs typeface="Segoe UI Light"/>
            </a:endParaRPr>
          </a:p>
          <a:p>
            <a:pPr lvl="1"/>
            <a:r>
              <a:rPr lang="en-US" u="sng" dirty="0">
                <a:latin typeface="Segoe UI Light"/>
                <a:cs typeface="Segoe UI Light"/>
              </a:rPr>
              <a:t>Re</a:t>
            </a:r>
            <a:r>
              <a:rPr lang="en-US" dirty="0">
                <a:latin typeface="Segoe UI Light"/>
                <a:cs typeface="Segoe UI Light"/>
              </a:rPr>
              <a:t>presentational </a:t>
            </a:r>
            <a:r>
              <a:rPr lang="en-US" u="sng" dirty="0">
                <a:latin typeface="Segoe UI Light"/>
                <a:cs typeface="Segoe UI Light"/>
              </a:rPr>
              <a:t>S</a:t>
            </a:r>
            <a:r>
              <a:rPr lang="en-US" dirty="0">
                <a:latin typeface="Segoe UI Light"/>
                <a:cs typeface="Segoe UI Light"/>
              </a:rPr>
              <a:t>tate </a:t>
            </a:r>
            <a:r>
              <a:rPr lang="en-US" u="sng">
                <a:latin typeface="Segoe UI Light"/>
                <a:cs typeface="Segoe UI Light"/>
              </a:rPr>
              <a:t>T</a:t>
            </a:r>
            <a:r>
              <a:rPr lang="en-US">
                <a:latin typeface="Segoe UI Light"/>
                <a:cs typeface="Segoe UI Light"/>
              </a:rPr>
              <a:t>ransfer</a:t>
            </a:r>
          </a:p>
          <a:p>
            <a:pPr lvl="1"/>
            <a:endParaRPr lang="en-US" dirty="0">
              <a:latin typeface="Segoe UI Light"/>
              <a:cs typeface="Segoe U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7FD403-7DE8-4592-971D-A5C1077F4DCC}"/>
              </a:ext>
            </a:extLst>
          </p:cNvPr>
          <p:cNvSpPr txBox="1">
            <a:spLocks/>
          </p:cNvSpPr>
          <p:nvPr/>
        </p:nvSpPr>
        <p:spPr>
          <a:xfrm>
            <a:off x="833718" y="4499348"/>
            <a:ext cx="10504395" cy="877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Segoe UI Light"/>
                <a:cs typeface="Segoe UI Light"/>
              </a:rPr>
              <a:t>RESTful API provides a simple way for one service to communicate with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9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44B0-B121-494C-921B-15B9B28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HTTP methods for CRUD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7B44-7353-42B5-9AE3-A7485F86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latin typeface="Segoe UI Light"/>
                <a:cs typeface="Segoe UI Light"/>
              </a:rPr>
              <a:t>POST (Create new information)</a:t>
            </a:r>
            <a:endParaRPr lang="en-US" sz="2500" dirty="0"/>
          </a:p>
          <a:p>
            <a:r>
              <a:rPr lang="en-US" sz="2500" dirty="0">
                <a:latin typeface="Segoe UI Light"/>
                <a:cs typeface="Segoe UI Light"/>
              </a:rPr>
              <a:t>GET (Read information)</a:t>
            </a:r>
          </a:p>
          <a:p>
            <a:r>
              <a:rPr lang="en-US" sz="2500" dirty="0">
                <a:latin typeface="Segoe UI Light"/>
                <a:cs typeface="Segoe UI Light"/>
              </a:rPr>
              <a:t>PUT (Update information)</a:t>
            </a:r>
            <a:endParaRPr lang="en-US" sz="2500" dirty="0"/>
          </a:p>
          <a:p>
            <a:r>
              <a:rPr lang="en-US" sz="2500" dirty="0">
                <a:latin typeface="Segoe UI Light"/>
                <a:cs typeface="Segoe UI Light"/>
              </a:rPr>
              <a:t>DELETE (Delete information)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2E55FC-4243-4F9C-B88C-27A6722F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076" y="2272121"/>
            <a:ext cx="2743200" cy="26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44B0-B121-494C-921B-15B9B28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HTTP Status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7B44-7353-42B5-9AE3-A7485F86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8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latin typeface="Segoe UI Light"/>
                <a:cs typeface="Segoe UI Light"/>
              </a:rPr>
              <a:t>2XX: Success</a:t>
            </a:r>
            <a:endParaRPr lang="en-US" sz="2500" dirty="0">
              <a:latin typeface="Segoe UI Light"/>
              <a:cs typeface="Segoe UI Light"/>
            </a:endParaRPr>
          </a:p>
          <a:p>
            <a:r>
              <a:rPr lang="en-US" sz="2500">
                <a:latin typeface="Segoe UI Light"/>
                <a:cs typeface="Segoe UI Light"/>
              </a:rPr>
              <a:t>4XX: Client Side error</a:t>
            </a:r>
            <a:endParaRPr lang="en-US"/>
          </a:p>
          <a:p>
            <a:r>
              <a:rPr lang="en-US" sz="2500">
                <a:latin typeface="Segoe UI Light"/>
                <a:cs typeface="Segoe UI Light"/>
              </a:rPr>
              <a:t>5XX: Server side error</a:t>
            </a:r>
            <a:endParaRPr lang="en-US" sz="2500"/>
          </a:p>
          <a:p>
            <a:r>
              <a:rPr lang="en-US" sz="2500">
                <a:latin typeface="Segoe UI Light"/>
                <a:cs typeface="Segoe UI Light"/>
              </a:rPr>
              <a:t>…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3BDA-FFCC-4BCA-ADEE-EE9B97A1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/>
                <a:cs typeface="Segoe UI Light"/>
              </a:rPr>
              <a:t>Additional Resources for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1F87-B5E4-4C55-B8E9-7BE6152C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/>
                <a:cs typeface="Segoe UI Light"/>
                <a:hlinkClick r:id="rId2"/>
              </a:rPr>
              <a:t>https://restfulapi.net/rest-architectural-constraints/</a:t>
            </a:r>
          </a:p>
          <a:p>
            <a:r>
              <a:rPr lang="en-US" dirty="0">
                <a:latin typeface="Segoe UI Light"/>
                <a:cs typeface="Segoe UI Light"/>
                <a:hlinkClick r:id="rId3"/>
              </a:rPr>
              <a:t>https://swagger.io/docs/specification/api-host-and-base-path/</a:t>
            </a:r>
          </a:p>
          <a:p>
            <a:r>
              <a:rPr lang="en-US" dirty="0">
                <a:latin typeface="Segoe UI Light"/>
                <a:cs typeface="Segoe UI Light"/>
                <a:hlinkClick r:id="rId4"/>
              </a:rPr>
              <a:t>https://www.restapitutorial.com/</a:t>
            </a:r>
            <a:endParaRPr lang="en-US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898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24945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44B0-B121-494C-921B-15B9B28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Creating the Database and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7B44-7353-42B5-9AE3-A7485F86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50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egoe UI Light"/>
                <a:cs typeface="Segoe UI Light"/>
              </a:rPr>
              <a:t>API</a:t>
            </a:r>
            <a:endParaRPr lang="en-US" dirty="0"/>
          </a:p>
          <a:p>
            <a:pPr lvl="1"/>
            <a:r>
              <a:rPr lang="en-US" sz="2100">
                <a:latin typeface="Segoe UI Light"/>
                <a:cs typeface="Segoe UI Light"/>
              </a:rPr>
              <a:t>ASP.NET Core in Visual Studio</a:t>
            </a:r>
            <a:endParaRPr lang="en-US" sz="2100"/>
          </a:p>
          <a:p>
            <a:pPr marL="457200" lvl="1" indent="0">
              <a:buNone/>
            </a:pPr>
            <a:endParaRPr lang="en-US" sz="2100" dirty="0"/>
          </a:p>
          <a:p>
            <a:r>
              <a:rPr lang="en-US">
                <a:latin typeface="Segoe UI Light"/>
                <a:cs typeface="Segoe UI Light"/>
              </a:rPr>
              <a:t>Database</a:t>
            </a:r>
          </a:p>
          <a:p>
            <a:pPr lvl="1"/>
            <a:r>
              <a:rPr lang="en-US">
                <a:latin typeface="Segoe UI Light"/>
                <a:cs typeface="Segoe UI Light"/>
              </a:rPr>
              <a:t>Azure SQL Server</a:t>
            </a:r>
            <a:endParaRPr lang="en-US" dirty="0">
              <a:latin typeface="Segoe UI Light"/>
              <a:cs typeface="Segoe UI Light"/>
            </a:endParaRPr>
          </a:p>
          <a:p>
            <a:pPr lvl="1"/>
            <a:endParaRPr lang="en-US" dirty="0">
              <a:latin typeface="Segoe UI Light"/>
              <a:cs typeface="Segoe UI Light"/>
            </a:endParaRPr>
          </a:p>
          <a:p>
            <a:pPr>
              <a:buFont typeface="Arial"/>
              <a:buChar char="•"/>
            </a:pPr>
            <a:r>
              <a:rPr lang="en-US">
                <a:latin typeface="Segoe UI Light"/>
                <a:cs typeface="Segoe UI Light"/>
              </a:rPr>
              <a:t>Source Control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latin typeface="Segoe UI Light"/>
                <a:cs typeface="Segoe UI Light"/>
              </a:rPr>
              <a:t>GitHub</a:t>
            </a:r>
            <a:endParaRPr lang="en-US"/>
          </a:p>
          <a:p>
            <a:pPr lvl="1"/>
            <a:endParaRPr lang="en-US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3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Segoe UI Light"/>
                <a:cs typeface="Segoe UI Light"/>
              </a:rPr>
              <a:t>Introduction 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Why Databases?</a:t>
            </a:r>
          </a:p>
          <a:p>
            <a:endParaRPr lang="en-US" dirty="0">
              <a:latin typeface="Segoe UI Light"/>
              <a:cs typeface="Segoe UI Light"/>
            </a:endParaRPr>
          </a:p>
          <a:p>
            <a:r>
              <a:rPr lang="en-US" dirty="0">
                <a:latin typeface="Segoe UI Light"/>
                <a:cs typeface="Segoe UI Light"/>
              </a:rPr>
              <a:t>Basics</a:t>
            </a:r>
          </a:p>
          <a:p>
            <a:pPr lvl="1"/>
            <a:r>
              <a:rPr lang="en-US" dirty="0">
                <a:latin typeface="Segoe UI Light"/>
                <a:cs typeface="Segoe UI Light"/>
              </a:rPr>
              <a:t>Fields and records</a:t>
            </a:r>
          </a:p>
          <a:p>
            <a:pPr lvl="1"/>
            <a:endParaRPr lang="en-US" dirty="0">
              <a:latin typeface="Segoe UI Light"/>
              <a:cs typeface="Segoe UI Light"/>
            </a:endParaRPr>
          </a:p>
          <a:p>
            <a:r>
              <a:rPr lang="en-US" sz="2400" dirty="0">
                <a:latin typeface="Segoe UI Light"/>
                <a:cs typeface="Segoe UI Light"/>
              </a:rPr>
              <a:t>Interacting with the database</a:t>
            </a:r>
            <a:endParaRPr lang="en-US" sz="2400" dirty="0"/>
          </a:p>
          <a:p>
            <a:pPr lvl="1"/>
            <a:r>
              <a:rPr lang="en-US" dirty="0">
                <a:latin typeface="Segoe UI Light"/>
                <a:cs typeface="Segoe UI Light"/>
              </a:rPr>
              <a:t>SQL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436D-7F45-480C-A5E0-5C42675A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u="sng" dirty="0">
                <a:latin typeface="Segoe UI Light"/>
                <a:cs typeface="Segoe UI Light"/>
              </a:rPr>
              <a:t>Why databases?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C634-0AB4-4BF7-A44C-C020CCA1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Large volumes of information are generated everyday through devices such as</a:t>
            </a:r>
            <a:endParaRPr lang="en-US"/>
          </a:p>
          <a:p>
            <a:pPr lvl="1"/>
            <a:r>
              <a:rPr lang="en-US" dirty="0"/>
              <a:t>Smartphones</a:t>
            </a:r>
            <a:endParaRPr lang="en-US"/>
          </a:p>
          <a:p>
            <a:pPr lvl="1"/>
            <a:r>
              <a:rPr lang="en-US" dirty="0"/>
              <a:t>Laptops</a:t>
            </a:r>
            <a:endParaRPr lang="en-US"/>
          </a:p>
          <a:p>
            <a:pPr lvl="1"/>
            <a:r>
              <a:rPr lang="en-US" dirty="0"/>
              <a:t>Cars</a:t>
            </a:r>
            <a:endParaRPr lang="en-US"/>
          </a:p>
          <a:p>
            <a:pPr lvl="1"/>
            <a:endParaRPr lang="en-US" dirty="0">
              <a:latin typeface="Segoe UI Light"/>
              <a:cs typeface="Segoe UI Light"/>
            </a:endParaRPr>
          </a:p>
          <a:p>
            <a:r>
              <a:rPr lang="en-US" dirty="0">
                <a:latin typeface="Segoe UI Light"/>
                <a:cs typeface="Segoe UI Light"/>
              </a:rPr>
              <a:t>Databases help organize this information so that it easy to </a:t>
            </a:r>
            <a:endParaRPr lang="en-US" dirty="0"/>
          </a:p>
          <a:p>
            <a:pPr lvl="1"/>
            <a:r>
              <a:rPr lang="en-US" dirty="0">
                <a:latin typeface="Segoe UI Light"/>
                <a:cs typeface="Segoe UI Light"/>
              </a:rPr>
              <a:t>Query</a:t>
            </a:r>
          </a:p>
          <a:p>
            <a:pPr lvl="1"/>
            <a:r>
              <a:rPr lang="en-US" dirty="0">
                <a:latin typeface="Segoe UI Light"/>
                <a:cs typeface="Segoe UI Light"/>
              </a:rPr>
              <a:t>Sort </a:t>
            </a:r>
          </a:p>
          <a:p>
            <a:pPr lvl="1"/>
            <a:r>
              <a:rPr lang="en-US" dirty="0">
                <a:latin typeface="Segoe UI Light"/>
                <a:cs typeface="Segoe UI Light"/>
              </a:rPr>
              <a:t>And manipulate this data.</a:t>
            </a:r>
          </a:p>
          <a:p>
            <a:pPr lvl="1"/>
            <a:endParaRPr lang="en-US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52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A236-76F0-4723-B8C6-67174156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/>
                <a:cs typeface="Segoe UI Light"/>
              </a:rPr>
              <a:t>Database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0440-80B9-4958-B441-C2FD7665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Databases are usually presented in the form of a number of tables</a:t>
            </a:r>
          </a:p>
          <a:p>
            <a:r>
              <a:rPr lang="en-US" dirty="0">
                <a:latin typeface="Segoe UI Light"/>
                <a:cs typeface="Segoe UI Light"/>
              </a:rPr>
              <a:t>Students Table: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C760A7-CE11-4A42-99AC-02884BA15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22652"/>
              </p:ext>
            </p:extLst>
          </p:nvPr>
        </p:nvGraphicFramePr>
        <p:xfrm>
          <a:off x="1694688" y="3386428"/>
          <a:ext cx="8168637" cy="1490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4234886955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522374349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4265976606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r>
                        <a:rPr lang="en-US" dirty="0"/>
                        <a:t>Student 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9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3/4/1997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6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Adams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2/5/1998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6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Sarah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6/12/1997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43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90E7994-66FF-4AE4-A927-9AD703834B96}"/>
              </a:ext>
            </a:extLst>
          </p:cNvPr>
          <p:cNvSpPr/>
          <p:nvPr/>
        </p:nvSpPr>
        <p:spPr>
          <a:xfrm>
            <a:off x="7077456" y="3154680"/>
            <a:ext cx="2889504" cy="20848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71FD8-6A0B-449A-A519-1800E6CFCC23}"/>
              </a:ext>
            </a:extLst>
          </p:cNvPr>
          <p:cNvSpPr txBox="1"/>
          <p:nvPr/>
        </p:nvSpPr>
        <p:spPr>
          <a:xfrm>
            <a:off x="10550652" y="4533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Tuple or record</a:t>
            </a:r>
            <a:endParaRPr lang="en-US">
              <a:solidFill>
                <a:srgbClr val="00B0F0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9EB0E-7AEE-4ABF-9FD3-57C168E5AC75}"/>
              </a:ext>
            </a:extLst>
          </p:cNvPr>
          <p:cNvSpPr txBox="1"/>
          <p:nvPr/>
        </p:nvSpPr>
        <p:spPr>
          <a:xfrm>
            <a:off x="7078599" y="52376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C00000"/>
                </a:solidFill>
              </a:rPr>
              <a:t>Attribute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A4F21-BEDE-428F-A8A4-0EDE6120385F}"/>
              </a:ext>
            </a:extLst>
          </p:cNvPr>
          <p:cNvSpPr/>
          <p:nvPr/>
        </p:nvSpPr>
        <p:spPr>
          <a:xfrm>
            <a:off x="1369314" y="4536186"/>
            <a:ext cx="9180576" cy="402336"/>
          </a:xfrm>
          <a:prstGeom prst="rect">
            <a:avLst/>
          </a:prstGeom>
          <a:noFill/>
          <a:ln w="28575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1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>
                <a:latin typeface="Segoe UI Light"/>
                <a:cs typeface="Segoe UI Light"/>
              </a:rPr>
              <a:t>Interacting with DB's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SQL (Structured Query Language)</a:t>
            </a:r>
          </a:p>
          <a:p>
            <a:pPr lvl="1"/>
            <a:r>
              <a:rPr lang="en-US" dirty="0">
                <a:latin typeface="Segoe UI Light"/>
                <a:cs typeface="Segoe UI Light"/>
              </a:rPr>
              <a:t>SQL is a way for you to interact with these tables and will allow you to query sort and manipulate the data.</a:t>
            </a:r>
            <a:endParaRPr lang="en-US" dirty="0"/>
          </a:p>
          <a:p>
            <a:pPr lvl="1"/>
            <a:r>
              <a:rPr lang="en-US" dirty="0">
                <a:latin typeface="Segoe UI Light"/>
                <a:cs typeface="Segoe UI Light"/>
              </a:rPr>
              <a:t>Example of an SQL Query</a:t>
            </a:r>
            <a:endParaRPr lang="en-US" dirty="0"/>
          </a:p>
          <a:p>
            <a:pPr lvl="2"/>
            <a:r>
              <a:rPr lang="en-US" dirty="0">
                <a:latin typeface="Segoe UI Light"/>
                <a:cs typeface="Segoe UI Light"/>
              </a:rPr>
              <a:t>SELECT * FROM STUDENTS WHERE Student ID = '8268654';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52E57F-48EE-42FD-A5B0-17A94A69B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54171"/>
              </p:ext>
            </p:extLst>
          </p:nvPr>
        </p:nvGraphicFramePr>
        <p:xfrm>
          <a:off x="964602" y="4453856"/>
          <a:ext cx="8168637" cy="748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4234886955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522374349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4265976606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r>
                        <a:rPr lang="en-US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9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8268654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Sarah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6/12/1997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1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18D8-7EC9-4A22-AC29-62FF00FD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/>
                <a:cs typeface="Segoe UI Light"/>
              </a:rPr>
              <a:t>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CE39-BD41-4631-B58B-8565BAD5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The statement to create a new table in the database</a:t>
            </a:r>
            <a:endParaRPr lang="en-US" dirty="0"/>
          </a:p>
          <a:p>
            <a:r>
              <a:rPr lang="en-US" dirty="0">
                <a:latin typeface="Segoe UI Light"/>
                <a:cs typeface="Segoe UI Light"/>
              </a:rPr>
              <a:t>Example</a:t>
            </a:r>
          </a:p>
          <a:p>
            <a:pPr marL="0" indent="0">
              <a:buNone/>
            </a:pPr>
            <a:r>
              <a:rPr lang="en-US" sz="2000" dirty="0">
                <a:latin typeface="Segoe UI Light"/>
                <a:cs typeface="Segoe UI Light"/>
              </a:rPr>
              <a:t>CREATE TABLE [Students](</a:t>
            </a:r>
            <a:br>
              <a:rPr lang="en-US" sz="2000" dirty="0">
                <a:latin typeface="Segoe UI Light"/>
                <a:cs typeface="Segoe UI Light"/>
              </a:rPr>
            </a:br>
            <a:r>
              <a:rPr lang="en-US" sz="2000" dirty="0">
                <a:latin typeface="Segoe UI Light"/>
                <a:cs typeface="Segoe UI Light"/>
              </a:rPr>
              <a:t>    id INT NOT NULL IDENTITY(1,1) PRIMARY KEY,</a:t>
            </a:r>
            <a:br>
              <a:rPr lang="en-US" sz="2000" dirty="0">
                <a:latin typeface="Segoe UI Light"/>
                <a:cs typeface="Segoe UI Light"/>
              </a:rPr>
            </a:br>
            <a:r>
              <a:rPr lang="en-US" sz="2000" dirty="0">
                <a:latin typeface="Segoe UI Light"/>
                <a:cs typeface="Segoe UI Light"/>
              </a:rPr>
              <a:t>    name VARCHAR(50),</a:t>
            </a:r>
            <a:br>
              <a:rPr lang="en-US" sz="2000" dirty="0">
                <a:latin typeface="Segoe UI Light"/>
                <a:cs typeface="Segoe UI Light"/>
              </a:rPr>
            </a:br>
            <a:r>
              <a:rPr lang="en-US" sz="2000" dirty="0">
                <a:latin typeface="Segoe UI Light"/>
                <a:cs typeface="Segoe UI Light"/>
              </a:rPr>
              <a:t>    dob DATE</a:t>
            </a:r>
            <a:br>
              <a:rPr lang="en-US" sz="2000" dirty="0">
                <a:latin typeface="Segoe UI Light"/>
                <a:cs typeface="Segoe UI Light"/>
              </a:rPr>
            </a:br>
            <a:r>
              <a:rPr lang="en-US" sz="2000" dirty="0">
                <a:latin typeface="Segoe UI Light"/>
                <a:cs typeface="Segoe UI Light"/>
              </a:rPr>
              <a:t>);</a:t>
            </a:r>
            <a:endParaRPr lang="en-US" dirty="0"/>
          </a:p>
          <a:p>
            <a:endParaRPr lang="en-US" dirty="0">
              <a:latin typeface="Segoe UI Light"/>
              <a:cs typeface="Segoe UI Light"/>
            </a:endParaRPr>
          </a:p>
          <a:p>
            <a:endParaRPr lang="en-US" dirty="0">
              <a:latin typeface="Segoe UI Light"/>
              <a:cs typeface="Segoe UI Light"/>
            </a:endParaRPr>
          </a:p>
          <a:p>
            <a:endParaRPr lang="en-US" dirty="0">
              <a:latin typeface="Segoe UI Light"/>
              <a:cs typeface="Segoe U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39EF9C-93C6-4BAB-B1A2-BDB195BBC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77883"/>
              </p:ext>
            </p:extLst>
          </p:nvPr>
        </p:nvGraphicFramePr>
        <p:xfrm>
          <a:off x="3571988" y="4403384"/>
          <a:ext cx="8168637" cy="11196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4234886955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522374349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4265976606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9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658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686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6283B0-D87D-4733-A3EC-101973864B4E}"/>
              </a:ext>
            </a:extLst>
          </p:cNvPr>
          <p:cNvSpPr txBox="1"/>
          <p:nvPr/>
        </p:nvSpPr>
        <p:spPr>
          <a:xfrm>
            <a:off x="6315636" y="39960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0052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3BDA-FFCC-4BCA-ADEE-EE9B97A1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/>
                <a:cs typeface="Segoe UI Light"/>
              </a:rPr>
              <a:t>Additional Resources for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1F87-B5E4-4C55-B8E9-7BE6152C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https://beginner-sql-tutorial.com/sql-commands.htm</a:t>
            </a:r>
          </a:p>
          <a:p>
            <a:r>
              <a:rPr lang="en-US" dirty="0">
                <a:latin typeface="Segoe UI Light"/>
                <a:cs typeface="Segoe UI Light"/>
                <a:hlinkClick r:id="rId3"/>
              </a:rPr>
              <a:t>https://www.w3schools.com/SQl/</a:t>
            </a:r>
            <a:endParaRPr lang="en-US" dirty="0">
              <a:solidFill>
                <a:srgbClr val="7030A0"/>
              </a:solidFill>
              <a:latin typeface="Segoe UI Light"/>
              <a:cs typeface="Segoe UI Light"/>
              <a:hlinkClick r:id="rId3"/>
            </a:endParaRPr>
          </a:p>
          <a:p>
            <a:r>
              <a:rPr lang="en-US" dirty="0">
                <a:solidFill>
                  <a:srgbClr val="7030A0"/>
                </a:solidFill>
                <a:latin typeface="Segoe UI Light"/>
                <a:cs typeface="Segoe UI Light"/>
              </a:rPr>
              <a:t>Old but gold</a:t>
            </a:r>
            <a:endParaRPr lang="en-US"/>
          </a:p>
          <a:p>
            <a:pPr lvl="1"/>
            <a:r>
              <a:rPr lang="en-US" u="sng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Light"/>
                <a:cs typeface="Segoe UI Light"/>
                <a:hlinkClick r:id="rId4"/>
              </a:rPr>
              <a:t>https://youtu.be/e7Pr1VgPK4w</a:t>
            </a:r>
            <a:endParaRPr lang="en-US" u="sng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090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Segoe UI Light"/>
                <a:cs typeface="Segoe UI Light"/>
              </a:rPr>
              <a:t>Introduction to RESTful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What is an API?</a:t>
            </a:r>
          </a:p>
          <a:p>
            <a:pPr lvl="1"/>
            <a:r>
              <a:rPr lang="en-US" dirty="0">
                <a:latin typeface="Segoe UI Light"/>
                <a:cs typeface="Segoe UI Light"/>
              </a:rPr>
              <a:t>RESTful API?</a:t>
            </a:r>
          </a:p>
          <a:p>
            <a:pPr lvl="1"/>
            <a:endParaRPr lang="en-US" dirty="0">
              <a:latin typeface="Segoe UI Light"/>
              <a:cs typeface="Segoe UI Light"/>
            </a:endParaRPr>
          </a:p>
          <a:p>
            <a:r>
              <a:rPr lang="en-US" dirty="0">
                <a:latin typeface="Segoe UI Light"/>
                <a:cs typeface="Segoe UI Light"/>
              </a:rPr>
              <a:t>HTTP request</a:t>
            </a:r>
          </a:p>
          <a:p>
            <a:pPr lvl="1"/>
            <a:r>
              <a:rPr lang="en-US" dirty="0">
                <a:latin typeface="Segoe UI Light"/>
                <a:cs typeface="Segoe UI Light"/>
              </a:rPr>
              <a:t>Create/Read/Update/Delete</a:t>
            </a:r>
          </a:p>
          <a:p>
            <a:pPr lvl="1"/>
            <a:endParaRPr lang="en-US" dirty="0">
              <a:latin typeface="Segoe UI Light"/>
              <a:cs typeface="Segoe UI Light"/>
            </a:endParaRPr>
          </a:p>
          <a:p>
            <a:r>
              <a:rPr lang="en-US" sz="2400" dirty="0">
                <a:latin typeface="Segoe UI Light"/>
                <a:cs typeface="Segoe UI Light"/>
              </a:rPr>
              <a:t>Interacting with the database</a:t>
            </a:r>
            <a:endParaRPr lang="en-US" sz="2400" dirty="0"/>
          </a:p>
          <a:p>
            <a:pPr lvl="1"/>
            <a:r>
              <a:rPr lang="en-US" dirty="0">
                <a:latin typeface="Segoe UI Light"/>
                <a:cs typeface="Segoe UI Light"/>
              </a:rPr>
              <a:t>SQL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7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030A0"/>
      </a:dk1>
      <a:lt1>
        <a:srgbClr val="E7E6E6"/>
      </a:lt1>
      <a:dk2>
        <a:srgbClr val="E7E6E6"/>
      </a:dk2>
      <a:lt2>
        <a:srgbClr val="FFFFFF"/>
      </a:lt2>
      <a:accent1>
        <a:srgbClr val="ED7D31"/>
      </a:accent1>
      <a:accent2>
        <a:srgbClr val="C00000"/>
      </a:accent2>
      <a:accent3>
        <a:srgbClr val="375623"/>
      </a:accent3>
      <a:accent4>
        <a:srgbClr val="02316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63</Words>
  <Application>Microsoft Office PowerPoint</Application>
  <PresentationFormat>Widescreen</PresentationFormat>
  <Paragraphs>11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 to Databases and API</vt:lpstr>
      <vt:lpstr>Creating the Database and API</vt:lpstr>
      <vt:lpstr>Introduction to database</vt:lpstr>
      <vt:lpstr>Why databases?</vt:lpstr>
      <vt:lpstr>Database Basics</vt:lpstr>
      <vt:lpstr>Interacting with DB's</vt:lpstr>
      <vt:lpstr>CREATE TABLE</vt:lpstr>
      <vt:lpstr>Additional Resources for database</vt:lpstr>
      <vt:lpstr>Introduction to RESTful API</vt:lpstr>
      <vt:lpstr>RESTful API</vt:lpstr>
      <vt:lpstr>HTTP methods for CRUD operations</vt:lpstr>
      <vt:lpstr>HTTP Status code</vt:lpstr>
      <vt:lpstr>Additional Resources for API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Janarthanan</dc:creator>
  <cp:lastModifiedBy>Edwin Tsang</cp:lastModifiedBy>
  <cp:revision>1279</cp:revision>
  <dcterms:created xsi:type="dcterms:W3CDTF">2016-10-31T07:07:10Z</dcterms:created>
  <dcterms:modified xsi:type="dcterms:W3CDTF">2019-04-13T10:24:03Z</dcterms:modified>
</cp:coreProperties>
</file>