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3"/>
  </p:notesMasterIdLst>
  <p:sldIdLst>
    <p:sldId id="298" r:id="rId2"/>
    <p:sldId id="306" r:id="rId3"/>
    <p:sldId id="307" r:id="rId4"/>
    <p:sldId id="338" r:id="rId5"/>
    <p:sldId id="308" r:id="rId6"/>
    <p:sldId id="339" r:id="rId7"/>
    <p:sldId id="299" r:id="rId8"/>
    <p:sldId id="300" r:id="rId9"/>
    <p:sldId id="301" r:id="rId10"/>
    <p:sldId id="303" r:id="rId11"/>
    <p:sldId id="304" r:id="rId12"/>
    <p:sldId id="342" r:id="rId13"/>
    <p:sldId id="309" r:id="rId14"/>
    <p:sldId id="311" r:id="rId15"/>
    <p:sldId id="344" r:id="rId16"/>
    <p:sldId id="340" r:id="rId17"/>
    <p:sldId id="345" r:id="rId18"/>
    <p:sldId id="341" r:id="rId19"/>
    <p:sldId id="327" r:id="rId20"/>
    <p:sldId id="334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5730" autoAdjust="0"/>
  </p:normalViewPr>
  <p:slideViewPr>
    <p:cSldViewPr snapToGrid="0" snapToObjects="1">
      <p:cViewPr varScale="1">
        <p:scale>
          <a:sx n="70" d="100"/>
          <a:sy n="70" d="100"/>
        </p:scale>
        <p:origin x="9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DEE3-5C97-B04E-8E2E-8FC97A8E22A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B873-4D51-5A41-859D-663F4C2E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D1D301-ACA9-4867-8FC6-582A884D4DA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65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39CD-7EC2-DB47-9AA5-1AEB22C97D1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29C7-39AE-A541-B1C2-8B3D62AB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nstats.bts.gov/DL_SelectFields.asp?Table_ID=236&amp;DB_Short_Name=On-Time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1015066" y="1653505"/>
            <a:ext cx="7731125" cy="1871516"/>
          </a:xfrm>
          <a:prstGeom prst="rect">
            <a:avLst/>
          </a:prstGeom>
          <a:noFill/>
        </p:spPr>
        <p:txBody>
          <a:bodyPr wrap="square" lIns="24616" tIns="12308" rIns="24616" bIns="12308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>
              <a:defRPr/>
            </a:pPr>
            <a:r>
              <a:rPr lang="en-US" sz="6000" b="1" dirty="0">
                <a:solidFill>
                  <a:srgbClr val="FF0000"/>
                </a:solidFill>
              </a:rPr>
              <a:t>Predictive Analytics of US Airline Flight Delays</a:t>
            </a:r>
            <a:endParaRPr lang="en-US" sz="6000" b="1" dirty="0">
              <a:ln w="12700">
                <a:solidFill>
                  <a:srgbClr val="D62824"/>
                </a:solidFill>
                <a:prstDash val="solid"/>
              </a:ln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863" y="5057591"/>
            <a:ext cx="865663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 smtClean="0"/>
              <a:t>           Karan </a:t>
            </a:r>
            <a:r>
              <a:rPr lang="en-US" sz="2500" dirty="0" err="1" smtClean="0"/>
              <a:t>Kashyap</a:t>
            </a:r>
            <a:r>
              <a:rPr lang="en-US" sz="2500" dirty="0" smtClean="0"/>
              <a:t> | Lester Pereira | Prasad </a:t>
            </a:r>
            <a:r>
              <a:rPr lang="en-US" sz="2500" dirty="0" err="1" smtClean="0"/>
              <a:t>Revalkar</a:t>
            </a:r>
            <a:r>
              <a:rPr lang="en-US" sz="2500" dirty="0" smtClean="0"/>
              <a:t> </a:t>
            </a:r>
          </a:p>
          <a:p>
            <a:pPr 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044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2755320" y="1044811"/>
            <a:ext cx="5661025" cy="4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819" tIns="16409" rIns="32819" bIns="16409">
            <a:spAutoFit/>
          </a:bodyPr>
          <a:lstStyle>
            <a:lvl1pPr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33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2634310" y="56625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/>
              <a:t>Bar Chart Plot for no of flights by </a:t>
            </a:r>
            <a:r>
              <a:rPr lang="en-US" i="1" dirty="0" smtClean="0"/>
              <a:t>carriers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638710"/>
            <a:ext cx="4989513" cy="39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2322"/>
              </p:ext>
            </p:extLst>
          </p:nvPr>
        </p:nvGraphicFramePr>
        <p:xfrm>
          <a:off x="465137" y="3346337"/>
          <a:ext cx="2169173" cy="23289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63412"/>
                <a:gridCol w="1105761"/>
              </a:tblGrid>
              <a:tr h="552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Airline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39.98%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B6(Jet Blue)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NK(Spirit)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OO(SkyWest)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UA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WN(southwest)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2755320" y="1044811"/>
            <a:ext cx="5661025" cy="4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819" tIns="16409" rIns="32819" bIns="16409">
            <a:spAutoFit/>
          </a:bodyPr>
          <a:lstStyle>
            <a:lvl1pPr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33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269927" y="5560351"/>
            <a:ext cx="736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Bar Chart Plot for no of </a:t>
            </a:r>
            <a:r>
              <a:rPr lang="en-US" i="1" dirty="0" smtClean="0"/>
              <a:t>flight delays.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1615205"/>
            <a:ext cx="5030788" cy="394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94582"/>
              </p:ext>
            </p:extLst>
          </p:nvPr>
        </p:nvGraphicFramePr>
        <p:xfrm>
          <a:off x="465137" y="3175000"/>
          <a:ext cx="2476501" cy="147320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5677"/>
                <a:gridCol w="820824"/>
              </a:tblGrid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Delay</a:t>
                      </a:r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Status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 Delay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Delay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2755320" y="1044811"/>
            <a:ext cx="5661025" cy="4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819" tIns="16409" rIns="32819" bIns="16409">
            <a:spAutoFit/>
          </a:bodyPr>
          <a:lstStyle>
            <a:lvl1pPr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33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777802" y="5560351"/>
            <a:ext cx="736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Bar Chart </a:t>
            </a:r>
            <a:r>
              <a:rPr lang="en-US" i="1" dirty="0" smtClean="0"/>
              <a:t>for carrier wise flight delays</a:t>
            </a:r>
            <a:endParaRPr lang="en-US" i="1" dirty="0"/>
          </a:p>
        </p:txBody>
      </p:sp>
      <p:pic>
        <p:nvPicPr>
          <p:cNvPr id="6146" name="Picture 2" descr="C:\Users\LesterIgnatius\Desktop\UMD Assignments\Semester 2 ~ Spring 2016\INST737\Project1\carrier wise statu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2" y="1753489"/>
            <a:ext cx="4600575" cy="360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33754"/>
              </p:ext>
            </p:extLst>
          </p:nvPr>
        </p:nvGraphicFramePr>
        <p:xfrm>
          <a:off x="430212" y="3228610"/>
          <a:ext cx="2024129" cy="2500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88368"/>
                <a:gridCol w="1335761"/>
              </a:tblGrid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Airline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34.31%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NK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8.88%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OO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0.22%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30.43%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WN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17.97%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8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928688" y="1189039"/>
            <a:ext cx="7886700" cy="68262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Classification Algorithms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55675" y="1995488"/>
            <a:ext cx="7886700" cy="27463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16629" y="1023942"/>
            <a:ext cx="7886700" cy="746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Classification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Algorithms: 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000" y="2022476"/>
            <a:ext cx="7886700" cy="2809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7665" y="2043114"/>
            <a:ext cx="80098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Logistic Regression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Logistic </a:t>
            </a:r>
            <a:r>
              <a:rPr lang="en-US" sz="2100" dirty="0"/>
              <a:t>regression predicts the probability of an outcome that can only have two values. The prediction is based on the use of one or several predictors (numerical and categorical). </a:t>
            </a:r>
            <a:endParaRPr lang="en-US" sz="2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A </a:t>
            </a:r>
            <a:r>
              <a:rPr lang="en-US" sz="2100" dirty="0"/>
              <a:t>logistic regression produces a logistic curve, which is limited to values between 0 and 1. </a:t>
            </a:r>
            <a:endParaRPr lang="en-US" sz="2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Logistic </a:t>
            </a:r>
            <a:r>
              <a:rPr lang="en-US" sz="2100" dirty="0"/>
              <a:t>regression is similar to a linear regression, but the curve is constructed using the natural logarithm of the “odds” of the target variable, rather than the probability.</a:t>
            </a:r>
          </a:p>
        </p:txBody>
      </p:sp>
    </p:spTree>
    <p:extLst>
      <p:ext uri="{BB962C8B-B14F-4D97-AF65-F5344CB8AC3E}">
        <p14:creationId xmlns:p14="http://schemas.microsoft.com/office/powerpoint/2010/main" val="9852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16629" y="1023942"/>
            <a:ext cx="7886700" cy="746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Classification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Algorithms: 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000" y="2022476"/>
            <a:ext cx="7886700" cy="2809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016" y="1579566"/>
            <a:ext cx="78001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Logistic Regression</a:t>
            </a:r>
          </a:p>
          <a:p>
            <a:endParaRPr lang="en-US" sz="2500" dirty="0"/>
          </a:p>
          <a:p>
            <a:endParaRPr lang="en-US" sz="25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41872"/>
              </p:ext>
            </p:extLst>
          </p:nvPr>
        </p:nvGraphicFramePr>
        <p:xfrm>
          <a:off x="992061" y="2142317"/>
          <a:ext cx="6640639" cy="2875771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5370639"/>
                <a:gridCol w="1270000"/>
              </a:tblGrid>
              <a:tr h="497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Combination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Accuracy 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 err="1">
                          <a:effectLst/>
                        </a:rPr>
                        <a:t>Carrier_Delay_Status~DAY_OF_WEEK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97.29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 err="1">
                          <a:effectLst/>
                        </a:rPr>
                        <a:t>Carrier_Delay_Status~DAY_OF_WEEK</a:t>
                      </a:r>
                      <a:r>
                        <a:rPr lang="en-US" sz="1800" b="0" u="none" strike="noStrike" dirty="0">
                          <a:effectLst/>
                        </a:rPr>
                        <a:t>+ ORIGIN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97.72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 err="1">
                          <a:effectLst/>
                        </a:rPr>
                        <a:t>Carrier_Delay_Status~DAY_OF_WEEK+ORIGIN+ARR_TIME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98.14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effectLst/>
                        </a:rPr>
                        <a:t>Carrier_Delay_Status~DAY_OF_WEEK+ORIGIN+ARR_TIME+DEST+Unique_CARRIER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effectLst/>
                        </a:rPr>
                        <a:t>99.21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50" y="5244921"/>
            <a:ext cx="795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feature combination of DAY_OF_WEEK + ORIGIN + ARR_TIME + DEST + </a:t>
            </a:r>
            <a:r>
              <a:rPr lang="en-US" dirty="0" err="1" smtClean="0"/>
              <a:t>Unique_CARRIER</a:t>
            </a:r>
            <a:endParaRPr lang="en-US" dirty="0">
              <a:latin typeface="Helvetica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16629" y="1023942"/>
            <a:ext cx="7886700" cy="746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Classification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Algorithms: 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000" y="2022476"/>
            <a:ext cx="7886700" cy="2809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0275" y="2133600"/>
            <a:ext cx="762158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Naïve </a:t>
            </a:r>
            <a:r>
              <a:rPr lang="en-US" sz="2500" dirty="0" smtClean="0"/>
              <a:t>Bayes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/>
              <a:t>Naive Bayes classifiers are a family of simple probabilistic classifiers based on applying </a:t>
            </a:r>
            <a:r>
              <a:rPr lang="en-US" sz="2100" dirty="0" smtClean="0"/>
              <a:t>Bayes theorem </a:t>
            </a:r>
            <a:r>
              <a:rPr lang="en-US" sz="2100" dirty="0"/>
              <a:t>with strong (naive) independence assumptions between the features. </a:t>
            </a:r>
            <a:endParaRPr lang="en-US" sz="2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They </a:t>
            </a:r>
            <a:r>
              <a:rPr lang="en-US" sz="2100" dirty="0"/>
              <a:t>can handle both continuous and discrete predictors; it assumes a distribution (can be chosen) for the continuous predictor.</a:t>
            </a:r>
          </a:p>
        </p:txBody>
      </p:sp>
    </p:spTree>
    <p:extLst>
      <p:ext uri="{BB962C8B-B14F-4D97-AF65-F5344CB8AC3E}">
        <p14:creationId xmlns:p14="http://schemas.microsoft.com/office/powerpoint/2010/main" val="39648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16629" y="1023942"/>
            <a:ext cx="7886700" cy="746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Classification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Algorithms: 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000" y="2022476"/>
            <a:ext cx="7886700" cy="2809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0275" y="1599283"/>
            <a:ext cx="762158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Naïve </a:t>
            </a:r>
            <a:r>
              <a:rPr lang="en-US" sz="2500" dirty="0" smtClean="0"/>
              <a:t>Bayes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79700" y="5601256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accuracy for Naïve Bayes is 98.7 %</a:t>
            </a:r>
            <a:endParaRPr lang="en-US" dirty="0"/>
          </a:p>
        </p:txBody>
      </p:sp>
      <p:pic>
        <p:nvPicPr>
          <p:cNvPr id="1026" name="Picture 2" descr="C:\Users\LesterIgnatius\Desktop\UMD Assignments\Semester 2 ~ Spring 2016\INST737\Project1\naive bayes lift curv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9" y="2022476"/>
            <a:ext cx="6123802" cy="35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16629" y="1023942"/>
            <a:ext cx="7886700" cy="746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Classification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Algorithms: 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000" y="2022476"/>
            <a:ext cx="7886700" cy="2809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0250" y="1744666"/>
            <a:ext cx="762158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</a:t>
            </a:r>
            <a:r>
              <a:rPr lang="en-US" sz="2400" dirty="0" smtClean="0"/>
              <a:t>Forest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/>
              <a:t>Random Forests classify instances by creating many decision trees and then combining the results across these trees to make a prediction. </a:t>
            </a:r>
            <a:endParaRPr lang="en-US" sz="2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Random </a:t>
            </a:r>
            <a:r>
              <a:rPr lang="en-US" sz="2100" dirty="0"/>
              <a:t>Forest has many advantages over single decision trees. For example, it can handle many input variables, both categorical and continuous. </a:t>
            </a:r>
            <a:endParaRPr lang="en-US" sz="2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It </a:t>
            </a:r>
            <a:r>
              <a:rPr lang="en-US" sz="2100" dirty="0"/>
              <a:t>also “runs efficiently on large databases”. (</a:t>
            </a:r>
            <a:r>
              <a:rPr lang="en-US" sz="2100" dirty="0" err="1"/>
              <a:t>Breiman</a:t>
            </a:r>
            <a:r>
              <a:rPr lang="en-US" sz="2100" dirty="0"/>
              <a:t> </a:t>
            </a:r>
            <a:r>
              <a:rPr lang="en-US" sz="2100" dirty="0" smtClean="0"/>
              <a:t>&amp;</a:t>
            </a:r>
            <a:r>
              <a:rPr lang="en-US" sz="2100" dirty="0"/>
              <a:t> </a:t>
            </a:r>
            <a:r>
              <a:rPr lang="en-US" sz="2100" dirty="0" smtClean="0"/>
              <a:t>Cutler</a:t>
            </a:r>
            <a:r>
              <a:rPr lang="en-US" sz="2100" dirty="0"/>
              <a:t>) </a:t>
            </a:r>
            <a:endParaRPr lang="en-US" sz="2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/>
              <a:t>The accuracy for the model created using Random forest is 99.47%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9648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946150" y="1274763"/>
            <a:ext cx="8229600" cy="7254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Limitations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58851" y="2054225"/>
            <a:ext cx="75438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the number of flights that were delayed were much less compared to the number of flights that were not delayed, we get a very high accuracy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Delay can be due to other factors which are not dependent on the carrier.</a:t>
            </a:r>
          </a:p>
          <a:p>
            <a:r>
              <a:rPr lang="en-US" dirty="0" smtClean="0"/>
              <a:t>For our analysis we have not taken into consideration the weather delay, but if we had considered it our results could have been different.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itle 1"/>
          <p:cNvSpPr txBox="1">
            <a:spLocks/>
          </p:cNvSpPr>
          <p:nvPr/>
        </p:nvSpPr>
        <p:spPr>
          <a:xfrm>
            <a:off x="889000" y="1300164"/>
            <a:ext cx="7886700" cy="715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Table of Content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89000" y="2030413"/>
            <a:ext cx="7886700" cy="327025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Dataset Details</a:t>
            </a:r>
          </a:p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971550" y="1285876"/>
            <a:ext cx="7886700" cy="65087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Conclusion</a:t>
            </a:r>
          </a:p>
          <a:p>
            <a:endParaRPr lang="en-US" b="1" dirty="0">
              <a:solidFill>
                <a:srgbClr val="FF0000"/>
              </a:solidFill>
              <a:latin typeface="+mn-lt"/>
            </a:endParaRPr>
          </a:p>
          <a:p>
            <a:r>
              <a:rPr lang="en-US" dirty="0" smtClean="0">
                <a:latin typeface="+mn-lt"/>
              </a:rPr>
              <a:t>Out of all the three classification algorithms used random forest gives us the best result with an accuracy of 99.47 %</a:t>
            </a:r>
          </a:p>
          <a:p>
            <a:endParaRPr lang="en-US" b="1" dirty="0">
              <a:solidFill>
                <a:srgbClr val="FF0000"/>
              </a:solidFill>
              <a:latin typeface="+mn-lt"/>
            </a:endParaRPr>
          </a:p>
          <a:p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61091" y="2024063"/>
            <a:ext cx="7886700" cy="2921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855695" y="1992908"/>
            <a:ext cx="3430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0661" y="2967335"/>
            <a:ext cx="3402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Questions?</a:t>
            </a:r>
            <a:endParaRPr lang="en-US" sz="54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4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914400" y="1301752"/>
            <a:ext cx="7886700" cy="65087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Project Overview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46150" y="2016125"/>
            <a:ext cx="7886700" cy="2952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MOTIVATION: </a:t>
            </a:r>
          </a:p>
          <a:p>
            <a:r>
              <a:rPr lang="en-US" sz="1800" dirty="0"/>
              <a:t>According to the International Air Transport Association, there would be nearly 3.6 billion annual passengers in </a:t>
            </a:r>
            <a:r>
              <a:rPr lang="en-US" sz="1800" dirty="0" smtClean="0"/>
              <a:t>2016. </a:t>
            </a:r>
            <a:endParaRPr lang="en-US" sz="1800" dirty="0"/>
          </a:p>
          <a:p>
            <a:r>
              <a:rPr lang="en-US" sz="1800" dirty="0"/>
              <a:t>D</a:t>
            </a:r>
            <a:r>
              <a:rPr lang="en-US" sz="1800" dirty="0" smtClean="0"/>
              <a:t>elayed </a:t>
            </a:r>
            <a:r>
              <a:rPr lang="en-US" sz="1800" dirty="0"/>
              <a:t>flights affect the Airline Company in terms of revenue, profit and </a:t>
            </a:r>
            <a:r>
              <a:rPr lang="en-US" sz="1800" dirty="0" smtClean="0"/>
              <a:t>reputation.</a:t>
            </a:r>
          </a:p>
          <a:p>
            <a:r>
              <a:rPr lang="en-US" sz="1800" dirty="0" smtClean="0"/>
              <a:t>According to Joint Economic Committee report the annual cost of domestic flight delays  to the US economy was estimated to be $31-40 </a:t>
            </a:r>
            <a:r>
              <a:rPr lang="en-US" sz="1800" dirty="0" smtClean="0"/>
              <a:t>billion USD </a:t>
            </a:r>
            <a:r>
              <a:rPr lang="en-US" sz="1800" dirty="0" smtClean="0"/>
              <a:t>in 2007.</a:t>
            </a:r>
          </a:p>
          <a:p>
            <a:r>
              <a:rPr lang="en-US" sz="1800" dirty="0"/>
              <a:t>Choosing an airline with the least delay is a challenging </a:t>
            </a:r>
            <a:r>
              <a:rPr lang="en-US" sz="1800" dirty="0" smtClean="0"/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3639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914400" y="1301752"/>
            <a:ext cx="7886700" cy="65087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Project Overview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46150" y="2016125"/>
            <a:ext cx="7886700" cy="2952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GOAL: </a:t>
            </a:r>
          </a:p>
          <a:p>
            <a:r>
              <a:rPr lang="en-US" sz="1800" dirty="0" smtClean="0"/>
              <a:t>According to the US department of transportation a flight is considered to be delayed if it is delayed by 15 minutes or more.</a:t>
            </a:r>
          </a:p>
          <a:p>
            <a:r>
              <a:rPr lang="en-US" sz="1800" dirty="0" smtClean="0"/>
              <a:t>Thus in this project we are considering a 15 minute threshold to predict whether a flight will be delayed or not by using different classification algorithms.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562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89000" y="1295401"/>
            <a:ext cx="7886700" cy="4825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Dataset Details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9800" y="2000250"/>
            <a:ext cx="7886700" cy="32067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dataset was obtained from </a:t>
            </a:r>
            <a:r>
              <a:rPr lang="en-US" sz="1800" dirty="0"/>
              <a:t>the website of the Bureau of Transportation Statistics </a:t>
            </a:r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www.transtats.bts.gov/DL_SelectFields.asp?Table_ID=236&amp;DB_Short_Name=On-Time</a:t>
            </a:r>
            <a:endParaRPr lang="en-US" sz="1800" dirty="0" smtClean="0"/>
          </a:p>
          <a:p>
            <a:r>
              <a:rPr lang="en-US" sz="1800" dirty="0" smtClean="0"/>
              <a:t>The Dataset consist of 14374 domestic flight details of the year 2015 , consisting of 25 variables.</a:t>
            </a:r>
          </a:p>
          <a:p>
            <a:r>
              <a:rPr lang="en-US" sz="1800" dirty="0" smtClean="0"/>
              <a:t>It includes variables like origin city, destination city, origin airport, destination airport, year, day of the week, delay minutes etc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8" name="Picture 15" descr="letterhead-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tag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ischool-umd-LOGO_300dp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2" name="Picture 20" descr="red-dot-onl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1" descr="red-dot-onl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2" descr="dotted-li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3" descr="dotted-li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889000" y="1295401"/>
            <a:ext cx="7886700" cy="4825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Data Processing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9800" y="2000250"/>
            <a:ext cx="7886700" cy="32067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For simplifying the dataset we have considered only 25 variables out of the total 110 variables.</a:t>
            </a:r>
          </a:p>
          <a:p>
            <a:r>
              <a:rPr lang="en-US" sz="1800" dirty="0" smtClean="0"/>
              <a:t>We have considered New York as the origin city with JFK and LaGuardia(LGA) as the airports and Chicago as the </a:t>
            </a:r>
            <a:r>
              <a:rPr lang="en-US" sz="1800" dirty="0"/>
              <a:t>d</a:t>
            </a:r>
            <a:r>
              <a:rPr lang="en-US" sz="1800" dirty="0" smtClean="0"/>
              <a:t>estination city with O’Hare (ORD) and Chicago Midway (MDW) as the airports.</a:t>
            </a:r>
          </a:p>
          <a:p>
            <a:r>
              <a:rPr lang="en-US" sz="1800" dirty="0" smtClean="0"/>
              <a:t>Merged Data of all months of the year 2015 using Excel and R.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41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2755320" y="1075047"/>
            <a:ext cx="5661025" cy="4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819" tIns="16409" rIns="32819" bIns="16409">
            <a:spAutoFit/>
          </a:bodyPr>
          <a:lstStyle>
            <a:lvl1pPr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33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2955265" y="5662540"/>
            <a:ext cx="528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  Bar Plot </a:t>
            </a:r>
            <a:r>
              <a:rPr lang="en-US" i="1" dirty="0"/>
              <a:t>for </a:t>
            </a:r>
            <a:r>
              <a:rPr lang="en-US" i="1" dirty="0" smtClean="0"/>
              <a:t>number of flights by origin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1539073"/>
            <a:ext cx="5303838" cy="41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04195"/>
              </p:ext>
            </p:extLst>
          </p:nvPr>
        </p:nvGraphicFramePr>
        <p:xfrm>
          <a:off x="94242" y="3353594"/>
          <a:ext cx="2348920" cy="1131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5892"/>
                <a:gridCol w="703028"/>
              </a:tblGrid>
              <a:tr h="61367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 Airport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24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69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2755320" y="1044811"/>
            <a:ext cx="5661025" cy="4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819" tIns="16409" rIns="32819" bIns="16409">
            <a:spAutoFit/>
          </a:bodyPr>
          <a:lstStyle>
            <a:lvl1pPr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33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769073" y="5570069"/>
            <a:ext cx="6561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Bar </a:t>
            </a:r>
            <a:r>
              <a:rPr lang="en-US" i="1" dirty="0"/>
              <a:t>Chart Plot for n</a:t>
            </a:r>
            <a:r>
              <a:rPr lang="en-US" i="1" dirty="0" smtClean="0"/>
              <a:t>o of flights by destination 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20" y="1460377"/>
            <a:ext cx="5246688" cy="411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31564"/>
              </p:ext>
            </p:extLst>
          </p:nvPr>
        </p:nvGraphicFramePr>
        <p:xfrm>
          <a:off x="169863" y="3429000"/>
          <a:ext cx="2471157" cy="12827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62601"/>
                <a:gridCol w="1108556"/>
              </a:tblGrid>
              <a:tr h="7540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Destination Airport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MDW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16%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ORD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2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2729340" y="1044811"/>
            <a:ext cx="5661025" cy="4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819" tIns="16409" rIns="32819" bIns="16409">
            <a:spAutoFit/>
          </a:bodyPr>
          <a:lstStyle>
            <a:lvl1pPr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2192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33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362" name="Rectangle 17"/>
          <p:cNvSpPr>
            <a:spLocks noChangeArrowheads="1"/>
          </p:cNvSpPr>
          <p:nvPr/>
        </p:nvSpPr>
        <p:spPr bwMode="auto">
          <a:xfrm>
            <a:off x="8255000" y="5675313"/>
            <a:ext cx="889000" cy="630237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3979863" y="-255588"/>
            <a:ext cx="9144000" cy="117475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4" name="Straight Connector 27"/>
          <p:cNvCxnSpPr>
            <a:cxnSpLocks noChangeShapeType="1"/>
          </p:cNvCxnSpPr>
          <p:nvPr/>
        </p:nvCxnSpPr>
        <p:spPr bwMode="auto">
          <a:xfrm>
            <a:off x="0" y="6443663"/>
            <a:ext cx="9144000" cy="15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28"/>
          <p:cNvSpPr>
            <a:spLocks noChangeArrowheads="1"/>
          </p:cNvSpPr>
          <p:nvPr/>
        </p:nvSpPr>
        <p:spPr bwMode="auto">
          <a:xfrm>
            <a:off x="9017000" y="2916238"/>
            <a:ext cx="127000" cy="39417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366" name="Straight Connector 32"/>
          <p:cNvCxnSpPr>
            <a:cxnSpLocks noChangeShapeType="1"/>
          </p:cNvCxnSpPr>
          <p:nvPr/>
        </p:nvCxnSpPr>
        <p:spPr bwMode="auto">
          <a:xfrm>
            <a:off x="889000" y="847725"/>
            <a:ext cx="8255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Rectangle 33"/>
          <p:cNvSpPr>
            <a:spLocks noChangeArrowheads="1"/>
          </p:cNvSpPr>
          <p:nvPr/>
        </p:nvSpPr>
        <p:spPr bwMode="auto">
          <a:xfrm>
            <a:off x="8826500" y="5360988"/>
            <a:ext cx="254000" cy="6096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616" tIns="12308" rIns="24616" bIns="12308"/>
          <a:lstStyle>
            <a:lvl1pPr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8" name="Picture 15" descr="letterhead-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9302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6" descr="tag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545263"/>
            <a:ext cx="23272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7" descr="ischool-umd-LOGO_300dp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0975"/>
            <a:ext cx="2771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3005138" y="6562725"/>
            <a:ext cx="3873500" cy="119063"/>
            <a:chOff x="11318631" y="21599769"/>
            <a:chExt cx="13941669" cy="463062"/>
          </a:xfrm>
        </p:grpSpPr>
        <p:pic>
          <p:nvPicPr>
            <p:cNvPr id="15374" name="Picture 20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631" y="21599769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1" descr="red-dot-onl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0" y="21624681"/>
              <a:ext cx="495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22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0" y="2179320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3" descr="dotted-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6100" y="21812250"/>
              <a:ext cx="632460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2571283" y="5356101"/>
            <a:ext cx="476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Bar plot of Number of flights on day of the week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9" y="1508837"/>
            <a:ext cx="4700142" cy="368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5936"/>
              </p:ext>
            </p:extLst>
          </p:nvPr>
        </p:nvGraphicFramePr>
        <p:xfrm>
          <a:off x="347663" y="3260884"/>
          <a:ext cx="1721033" cy="211176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9862"/>
                <a:gridCol w="711171"/>
              </a:tblGrid>
              <a:tr h="5551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Wed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Thu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Fri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Sat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Sun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6553</TotalTime>
  <Words>860</Words>
  <Application>Microsoft Office PowerPoint</Application>
  <PresentationFormat>On-screen Show (4:3)</PresentationFormat>
  <Paragraphs>175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맑은 고딕</vt:lpstr>
      <vt:lpstr>MS PGothic</vt:lpstr>
      <vt:lpstr>MS PGothic</vt:lpstr>
      <vt:lpstr>Arial</vt:lpstr>
      <vt:lpstr>Calibri</vt:lpstr>
      <vt:lpstr>Calibri (body)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Sohini Sarkar</dc:creator>
  <cp:lastModifiedBy>karan.kashyap26@gmail.com</cp:lastModifiedBy>
  <cp:revision>142</cp:revision>
  <dcterms:created xsi:type="dcterms:W3CDTF">2015-11-29T13:48:27Z</dcterms:created>
  <dcterms:modified xsi:type="dcterms:W3CDTF">2016-05-12T21:04:27Z</dcterms:modified>
</cp:coreProperties>
</file>