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Photo Credit: www.palaestratraining.com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Photo credit to xkcd.com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Photo Credit: www.palaestratraining.com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Photo Credit: www.palaestratraining.com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3012325" y="2220412"/>
            <a:ext cx="5445899" cy="180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SzPct val="100000"/>
              <a:defRPr sz="4800"/>
            </a:lvl1pPr>
            <a:lvl2pPr algn="r">
              <a:spcBef>
                <a:spcPts val="0"/>
              </a:spcBef>
              <a:buSzPct val="100000"/>
              <a:defRPr sz="6000"/>
            </a:lvl2pPr>
            <a:lvl3pPr algn="r">
              <a:spcBef>
                <a:spcPts val="0"/>
              </a:spcBef>
              <a:buSzPct val="100000"/>
              <a:defRPr sz="6000"/>
            </a:lvl3pPr>
            <a:lvl4pPr algn="r">
              <a:spcBef>
                <a:spcPts val="0"/>
              </a:spcBef>
              <a:buSzPct val="100000"/>
              <a:defRPr sz="6000"/>
            </a:lvl4pPr>
            <a:lvl5pPr algn="r">
              <a:spcBef>
                <a:spcPts val="0"/>
              </a:spcBef>
              <a:buSzPct val="100000"/>
              <a:defRPr sz="6000"/>
            </a:lvl5pPr>
            <a:lvl6pPr algn="r">
              <a:spcBef>
                <a:spcPts val="0"/>
              </a:spcBef>
              <a:buSzPct val="100000"/>
              <a:defRPr sz="6000"/>
            </a:lvl6pPr>
            <a:lvl7pPr algn="r">
              <a:spcBef>
                <a:spcPts val="0"/>
              </a:spcBef>
              <a:buSzPct val="100000"/>
              <a:defRPr sz="6000"/>
            </a:lvl7pPr>
            <a:lvl8pPr algn="r">
              <a:spcBef>
                <a:spcPts val="0"/>
              </a:spcBef>
              <a:buSzPct val="100000"/>
              <a:defRPr sz="6000"/>
            </a:lvl8pPr>
            <a:lvl9pPr algn="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6208125" y="4214587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5680600" y="0"/>
            <a:ext cx="34631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897793"/>
            <a:ext cx="4505399" cy="143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27677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65233" y="1146049"/>
            <a:ext cx="4809000" cy="325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buSzPct val="100000"/>
              <a:defRPr sz="16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/>
        </p:txBody>
      </p:sp>
      <p:grpSp>
        <p:nvGrpSpPr>
          <p:cNvPr id="17" name="Shape 17"/>
          <p:cNvGrpSpPr/>
          <p:nvPr/>
        </p:nvGrpSpPr>
        <p:grpSpPr>
          <a:xfrm>
            <a:off x="801025" y="1254240"/>
            <a:ext cx="1957200" cy="710984"/>
            <a:chOff x="801025" y="1367520"/>
            <a:chExt cx="1957200" cy="947979"/>
          </a:xfrm>
        </p:grpSpPr>
        <p:sp>
          <p:nvSpPr>
            <p:cNvPr id="18" name="Shape 18"/>
            <p:cNvSpPr txBox="1"/>
            <p:nvPr/>
          </p:nvSpPr>
          <p:spPr>
            <a:xfrm>
              <a:off x="801025" y="1367520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19" name="Shape 19"/>
            <p:cNvSpPr/>
            <p:nvPr/>
          </p:nvSpPr>
          <p:spPr>
            <a:xfrm>
              <a:off x="1397398" y="1543299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91200" y="0"/>
            <a:ext cx="7761599" cy="96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91200" y="1358703"/>
            <a:ext cx="7761599" cy="33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813272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813272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91200" y="1393425"/>
            <a:ext cx="2501699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3321087" y="1393425"/>
            <a:ext cx="2501699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950975" y="1393425"/>
            <a:ext cx="2501699" cy="35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6" name="Shape 36"/>
          <p:cNvSpPr/>
          <p:nvPr/>
        </p:nvSpPr>
        <p:spPr>
          <a:xfrm>
            <a:off x="813272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0" y="0"/>
            <a:ext cx="137699" cy="51434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13272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360"/>
              </a:spcBef>
              <a:buClr>
                <a:srgbClr val="738498"/>
              </a:buClr>
              <a:buSzPct val="1000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4" name="Shape 44"/>
          <p:cNvSpPr/>
          <p:nvPr/>
        </p:nvSpPr>
        <p:spPr>
          <a:xfrm>
            <a:off x="3805198" y="42889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-3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-3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7F464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91200" y="1358703"/>
            <a:ext cx="7761599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6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BCjUbpIzRs8" TargetMode="External"/><Relationship Id="rId4" Type="http://schemas.openxmlformats.org/officeDocument/2006/relationships/hyperlink" Target="www.google.com" TargetMode="External"/><Relationship Id="rId5" Type="http://schemas.openxmlformats.org/officeDocument/2006/relationships/hyperlink" Target="www.goog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hyperlink" Target="http://www.goog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712700" y="2220425"/>
            <a:ext cx="7745399" cy="180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Internet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Part 1: DNS Lookup and Information Transfer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91200" y="0"/>
            <a:ext cx="7761599" cy="96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Packets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91200" y="1358703"/>
            <a:ext cx="7761599" cy="33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/>
              <a:t>Akin to a letter containing an address with “delivery instructions” and some amount of information ~128 bytes total.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Used to carry pieces of your data in discrete packets.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Statistics: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 MB song file requires 24,000 packets to send!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 700 billion packets sent every second worldwide!*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*Based on ~21 exabytes global data transfer each month.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134" name="Shape 134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4294967295" type="subTitle"/>
          </p:nvPr>
        </p:nvSpPr>
        <p:spPr>
          <a:xfrm>
            <a:off x="438750" y="3389425"/>
            <a:ext cx="82665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From lab - Ping times how long it takes to send and receive packets from a website.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91200" y="1393425"/>
            <a:ext cx="3885599" cy="35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Packets are fast but not instantaneous.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Delays open windows for sneaky attacks.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Packet delays limit how much information can be transferred.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Can this delay compromise…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Reliability?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Confidentiality?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Integrity?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Authenticity?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691200" y="475724"/>
            <a:ext cx="7761599" cy="49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Delays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250" y="901900"/>
            <a:ext cx="3473524" cy="3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685800" y="2897793"/>
            <a:ext cx="4505399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Thank you!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2897793"/>
            <a:ext cx="4505399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DNS Lookup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begin!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972900" y="2987546"/>
            <a:ext cx="71981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What happens when we type an address into the URL bar?</a:t>
            </a:r>
          </a:p>
        </p:txBody>
      </p:sp>
      <p:grpSp>
        <p:nvGrpSpPr>
          <p:cNvPr id="61" name="Shape 61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62" name="Shape 62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450" y="1514000"/>
            <a:ext cx="4071093" cy="9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91200" y="0"/>
            <a:ext cx="7761599" cy="96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(Domain Name Service)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91200" y="1206303"/>
            <a:ext cx="7761599" cy="33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How Does DNS Work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https://youtu.be/BCjUbpIzRs8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Goal: Turn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www.google.com</a:t>
            </a:r>
            <a:r>
              <a:rPr lang="en" sz="1800"/>
              <a:t> into 74.125.239.113.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Like an address, DNS “zooms in” by analyzing parts of the URL before others.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Before sending a package to the correct address, packages are first sent to the correct city.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What are the steps?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1. Send request to “.” root DNS server.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2. Send request to returned “.com” DNS server.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3. Send request to returned “google.com” DNS server.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4. This issues the location of “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www.google.com</a:t>
            </a:r>
            <a:r>
              <a:rPr lang="en" sz="1600"/>
              <a:t>” as 74.125.239.113.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5. Save address and continue communication with the correct IP.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subTitle"/>
          </p:nvPr>
        </p:nvSpPr>
        <p:spPr>
          <a:xfrm>
            <a:off x="397575" y="2124900"/>
            <a:ext cx="14829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DNS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79" name="Shape 79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850" y="146925"/>
            <a:ext cx="6267950" cy="47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972900" y="2987546"/>
            <a:ext cx="71981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454F5B"/>
                </a:solidFill>
              </a:rPr>
              <a:t>What kind of vulnerabilities can you see with this system?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90" name="Shape 90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850" y="1346325"/>
            <a:ext cx="1210274" cy="12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4294967295" type="subTitle"/>
          </p:nvPr>
        </p:nvSpPr>
        <p:spPr>
          <a:xfrm>
            <a:off x="972900" y="2987546"/>
            <a:ext cx="71981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What can we do to prevent such an attack?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101" name="Shape 101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850" y="1346325"/>
            <a:ext cx="1210274" cy="12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685800" y="2897793"/>
            <a:ext cx="4505399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96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Information Transfer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Alice send a message to Bob over the internet?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3568955" y="828796"/>
            <a:ext cx="2006084" cy="1504563"/>
            <a:chOff x="3782699" y="1538287"/>
            <a:chExt cx="1578600" cy="1578600"/>
          </a:xfrm>
        </p:grpSpPr>
        <p:sp>
          <p:nvSpPr>
            <p:cNvPr id="117" name="Shape 117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12" y="223250"/>
            <a:ext cx="6259774" cy="35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4294967295" type="subTitle"/>
          </p:nvPr>
        </p:nvSpPr>
        <p:spPr>
          <a:xfrm>
            <a:off x="438750" y="3844525"/>
            <a:ext cx="82665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454F5B"/>
                </a:solidFill>
              </a:rPr>
              <a:t>Traceroute from lab shows all the computers your information crosses before reaching the designated website “</a:t>
            </a:r>
            <a:r>
              <a:rPr lang="en" sz="1700" u="sng">
                <a:solidFill>
                  <a:srgbClr val="454F5B"/>
                </a:solidFill>
                <a:hlinkClick r:id="rId4"/>
              </a:rPr>
              <a:t>www.google.com</a:t>
            </a:r>
            <a:r>
              <a:rPr lang="en" sz="1700">
                <a:solidFill>
                  <a:srgbClr val="454F5B"/>
                </a:solidFill>
              </a:rPr>
              <a:t>”.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454F5B"/>
                </a:solidFill>
              </a:rPr>
              <a:t>How could more “hops” increase the vulnerability of your communication?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