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Photo credit to xkcd.com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Photo credit to xkcd.com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Photo Credit: www.palaestratraining.com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7" name="Shape 7"/>
        <p:cNvGrpSpPr/>
        <p:nvPr/>
      </p:nvGrpSpPr>
      <p:grpSpPr>
        <a:xfrm>
          <a:off x="0" y="0"/>
          <a:ext cx="0" cy="0"/>
          <a:chOff x="0" y="0"/>
          <a:chExt cx="0" cy="0"/>
        </a:xfrm>
      </p:grpSpPr>
      <p:sp>
        <p:nvSpPr>
          <p:cNvPr id="8" name="Shape 8"/>
          <p:cNvSpPr txBox="1"/>
          <p:nvPr>
            <p:ph type="ctrTitle"/>
          </p:nvPr>
        </p:nvSpPr>
        <p:spPr>
          <a:xfrm>
            <a:off x="3012325" y="2220412"/>
            <a:ext cx="5445899" cy="1804200"/>
          </a:xfrm>
          <a:prstGeom prst="rect">
            <a:avLst/>
          </a:prstGeom>
        </p:spPr>
        <p:txBody>
          <a:bodyPr anchorCtr="0" anchor="b" bIns="91425" lIns="91425" rIns="91425" tIns="91425"/>
          <a:lstStyle>
            <a:lvl1pPr algn="r">
              <a:spcBef>
                <a:spcPts val="0"/>
              </a:spcBef>
              <a:buSzPct val="100000"/>
              <a:defRPr sz="4800"/>
            </a:lvl1pPr>
            <a:lvl2pPr algn="r">
              <a:spcBef>
                <a:spcPts val="0"/>
              </a:spcBef>
              <a:buSzPct val="100000"/>
              <a:defRPr sz="6000"/>
            </a:lvl2pPr>
            <a:lvl3pPr algn="r">
              <a:spcBef>
                <a:spcPts val="0"/>
              </a:spcBef>
              <a:buSzPct val="100000"/>
              <a:defRPr sz="6000"/>
            </a:lvl3pPr>
            <a:lvl4pPr algn="r">
              <a:spcBef>
                <a:spcPts val="0"/>
              </a:spcBef>
              <a:buSzPct val="100000"/>
              <a:defRPr sz="6000"/>
            </a:lvl4pPr>
            <a:lvl5pPr algn="r">
              <a:spcBef>
                <a:spcPts val="0"/>
              </a:spcBef>
              <a:buSzPct val="100000"/>
              <a:defRPr sz="6000"/>
            </a:lvl5pPr>
            <a:lvl6pPr algn="r">
              <a:spcBef>
                <a:spcPts val="0"/>
              </a:spcBef>
              <a:buSzPct val="100000"/>
              <a:defRPr sz="6000"/>
            </a:lvl6pPr>
            <a:lvl7pPr algn="r">
              <a:spcBef>
                <a:spcPts val="0"/>
              </a:spcBef>
              <a:buSzPct val="100000"/>
              <a:defRPr sz="6000"/>
            </a:lvl7pPr>
            <a:lvl8pPr algn="r">
              <a:spcBef>
                <a:spcPts val="0"/>
              </a:spcBef>
              <a:buSzPct val="100000"/>
              <a:defRPr sz="6000"/>
            </a:lvl8pPr>
            <a:lvl9pPr algn="r">
              <a:spcBef>
                <a:spcPts val="0"/>
              </a:spcBef>
              <a:buSzPct val="100000"/>
              <a:defRPr sz="6000"/>
            </a:lvl9pPr>
          </a:lstStyle>
          <a:p/>
        </p:txBody>
      </p:sp>
      <p:sp>
        <p:nvSpPr>
          <p:cNvPr id="9" name="Shape 9"/>
          <p:cNvSpPr/>
          <p:nvPr/>
        </p:nvSpPr>
        <p:spPr>
          <a:xfrm>
            <a:off x="6208125" y="4214587"/>
            <a:ext cx="22500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0" name="Shape 10"/>
        <p:cNvGrpSpPr/>
        <p:nvPr/>
      </p:nvGrpSpPr>
      <p:grpSpPr>
        <a:xfrm>
          <a:off x="0" y="0"/>
          <a:ext cx="0" cy="0"/>
          <a:chOff x="0" y="0"/>
          <a:chExt cx="0" cy="0"/>
        </a:xfrm>
      </p:grpSpPr>
      <p:sp>
        <p:nvSpPr>
          <p:cNvPr id="11" name="Shape 11"/>
          <p:cNvSpPr/>
          <p:nvPr/>
        </p:nvSpPr>
        <p:spPr>
          <a:xfrm>
            <a:off x="5680600" y="0"/>
            <a:ext cx="3463199" cy="51434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12" name="Shape 12"/>
          <p:cNvSpPr txBox="1"/>
          <p:nvPr>
            <p:ph type="ctrTitle"/>
          </p:nvPr>
        </p:nvSpPr>
        <p:spPr>
          <a:xfrm>
            <a:off x="685800" y="2897793"/>
            <a:ext cx="4505399" cy="1432800"/>
          </a:xfrm>
          <a:prstGeom prst="rect">
            <a:avLst/>
          </a:prstGeom>
        </p:spPr>
        <p:txBody>
          <a:bodyPr anchorCtr="0" anchor="b" bIns="91425" lIns="91425" rIns="91425" tIns="91425"/>
          <a:lstStyle>
            <a:lvl1pPr rtl="0" algn="r">
              <a:spcBef>
                <a:spcPts val="0"/>
              </a:spcBef>
              <a:buClr>
                <a:srgbClr val="FFFFFF"/>
              </a:buClr>
              <a:buSzPct val="100000"/>
              <a:defRPr sz="4000">
                <a:solidFill>
                  <a:srgbClr val="FFFFFF"/>
                </a:solidFill>
              </a:defRPr>
            </a:lvl1pPr>
            <a:lvl2pPr rtl="0" algn="ctr">
              <a:spcBef>
                <a:spcPts val="0"/>
              </a:spcBef>
              <a:buClr>
                <a:srgbClr val="FFFFFF"/>
              </a:buClr>
              <a:buSzPct val="100000"/>
              <a:defRPr sz="4800">
                <a:solidFill>
                  <a:srgbClr val="FFFFFF"/>
                </a:solidFill>
              </a:defRPr>
            </a:lvl2pPr>
            <a:lvl3pPr rtl="0" algn="ctr">
              <a:spcBef>
                <a:spcPts val="0"/>
              </a:spcBef>
              <a:buClr>
                <a:srgbClr val="FFFFFF"/>
              </a:buClr>
              <a:buSzPct val="100000"/>
              <a:defRPr sz="4800">
                <a:solidFill>
                  <a:srgbClr val="FFFFFF"/>
                </a:solidFill>
              </a:defRPr>
            </a:lvl3pPr>
            <a:lvl4pPr rtl="0" algn="ctr">
              <a:spcBef>
                <a:spcPts val="0"/>
              </a:spcBef>
              <a:buClr>
                <a:srgbClr val="FFFFFF"/>
              </a:buClr>
              <a:buSzPct val="100000"/>
              <a:defRPr sz="4800">
                <a:solidFill>
                  <a:srgbClr val="FFFFFF"/>
                </a:solidFill>
              </a:defRPr>
            </a:lvl4pPr>
            <a:lvl5pPr rtl="0" algn="ctr">
              <a:spcBef>
                <a:spcPts val="0"/>
              </a:spcBef>
              <a:buClr>
                <a:srgbClr val="FFFFFF"/>
              </a:buClr>
              <a:buSzPct val="100000"/>
              <a:defRPr sz="4800">
                <a:solidFill>
                  <a:srgbClr val="FFFFFF"/>
                </a:solidFill>
              </a:defRPr>
            </a:lvl5pPr>
            <a:lvl6pPr rtl="0" algn="ctr">
              <a:spcBef>
                <a:spcPts val="0"/>
              </a:spcBef>
              <a:buClr>
                <a:srgbClr val="FFFFFF"/>
              </a:buClr>
              <a:buSzPct val="100000"/>
              <a:defRPr sz="4800">
                <a:solidFill>
                  <a:srgbClr val="FFFFFF"/>
                </a:solidFill>
              </a:defRPr>
            </a:lvl6pPr>
            <a:lvl7pPr rtl="0" algn="ctr">
              <a:spcBef>
                <a:spcPts val="0"/>
              </a:spcBef>
              <a:buClr>
                <a:srgbClr val="FFFFFF"/>
              </a:buClr>
              <a:buSzPct val="100000"/>
              <a:defRPr sz="4800">
                <a:solidFill>
                  <a:srgbClr val="FFFFFF"/>
                </a:solidFill>
              </a:defRPr>
            </a:lvl7pPr>
            <a:lvl8pPr rtl="0" algn="ctr">
              <a:spcBef>
                <a:spcPts val="0"/>
              </a:spcBef>
              <a:buClr>
                <a:srgbClr val="FFFFFF"/>
              </a:buClr>
              <a:buSzPct val="100000"/>
              <a:defRPr sz="4800">
                <a:solidFill>
                  <a:srgbClr val="FFFFFF"/>
                </a:solidFill>
              </a:defRPr>
            </a:lvl8pPr>
            <a:lvl9pPr rtl="0" algn="ctr">
              <a:spcBef>
                <a:spcPts val="0"/>
              </a:spcBef>
              <a:buClr>
                <a:srgbClr val="FFFFFF"/>
              </a:buClr>
              <a:buSzPct val="100000"/>
              <a:defRPr sz="4800">
                <a:solidFill>
                  <a:srgbClr val="FFFFFF"/>
                </a:solidFill>
              </a:defRPr>
            </a:lvl9pPr>
          </a:lstStyle>
          <a:p/>
        </p:txBody>
      </p:sp>
      <p:sp>
        <p:nvSpPr>
          <p:cNvPr id="13" name="Shape 13"/>
          <p:cNvSpPr txBox="1"/>
          <p:nvPr>
            <p:ph idx="1" type="subTitle"/>
          </p:nvPr>
        </p:nvSpPr>
        <p:spPr>
          <a:xfrm>
            <a:off x="6101100" y="2863389"/>
            <a:ext cx="2446500" cy="1432800"/>
          </a:xfrm>
          <a:prstGeom prst="rect">
            <a:avLst/>
          </a:prstGeom>
        </p:spPr>
        <p:txBody>
          <a:bodyPr anchorCtr="0" anchor="b" bIns="91425" lIns="91425" rIns="91425" tIns="91425"/>
          <a:lstStyle>
            <a:lvl1pPr rtl="0">
              <a:spcBef>
                <a:spcPts val="0"/>
              </a:spcBef>
              <a:buClr>
                <a:srgbClr val="738498"/>
              </a:buClr>
              <a:buSzPct val="100000"/>
              <a:buNone/>
              <a:defRPr sz="2200">
                <a:solidFill>
                  <a:srgbClr val="738498"/>
                </a:solidFill>
              </a:defRPr>
            </a:lvl1pPr>
            <a:lvl2pPr rtl="0">
              <a:spcBef>
                <a:spcPts val="0"/>
              </a:spcBef>
              <a:buClr>
                <a:srgbClr val="738498"/>
              </a:buClr>
              <a:buSzPct val="100000"/>
              <a:buNone/>
              <a:defRPr sz="2200">
                <a:solidFill>
                  <a:srgbClr val="738498"/>
                </a:solidFill>
              </a:defRPr>
            </a:lvl2pPr>
            <a:lvl3pPr rtl="0">
              <a:spcBef>
                <a:spcPts val="0"/>
              </a:spcBef>
              <a:buClr>
                <a:srgbClr val="738498"/>
              </a:buClr>
              <a:buSzPct val="100000"/>
              <a:buNone/>
              <a:defRPr sz="2200">
                <a:solidFill>
                  <a:srgbClr val="738498"/>
                </a:solidFill>
              </a:defRPr>
            </a:lvl3pPr>
            <a:lvl4pPr rtl="0">
              <a:spcBef>
                <a:spcPts val="0"/>
              </a:spcBef>
              <a:buClr>
                <a:srgbClr val="738498"/>
              </a:buClr>
              <a:buSzPct val="100000"/>
              <a:buNone/>
              <a:defRPr sz="2200">
                <a:solidFill>
                  <a:srgbClr val="738498"/>
                </a:solidFill>
              </a:defRPr>
            </a:lvl4pPr>
            <a:lvl5pPr rtl="0">
              <a:spcBef>
                <a:spcPts val="0"/>
              </a:spcBef>
              <a:buClr>
                <a:srgbClr val="738498"/>
              </a:buClr>
              <a:buSzPct val="100000"/>
              <a:buNone/>
              <a:defRPr sz="2200">
                <a:solidFill>
                  <a:srgbClr val="738498"/>
                </a:solidFill>
              </a:defRPr>
            </a:lvl5pPr>
            <a:lvl6pPr rtl="0">
              <a:spcBef>
                <a:spcPts val="0"/>
              </a:spcBef>
              <a:buClr>
                <a:srgbClr val="738498"/>
              </a:buClr>
              <a:buSzPct val="100000"/>
              <a:buNone/>
              <a:defRPr sz="2200">
                <a:solidFill>
                  <a:srgbClr val="738498"/>
                </a:solidFill>
              </a:defRPr>
            </a:lvl6pPr>
            <a:lvl7pPr rtl="0">
              <a:spcBef>
                <a:spcPts val="0"/>
              </a:spcBef>
              <a:buClr>
                <a:srgbClr val="738498"/>
              </a:buClr>
              <a:buSzPct val="100000"/>
              <a:buNone/>
              <a:defRPr sz="2200">
                <a:solidFill>
                  <a:srgbClr val="738498"/>
                </a:solidFill>
              </a:defRPr>
            </a:lvl7pPr>
            <a:lvl8pPr rtl="0">
              <a:spcBef>
                <a:spcPts val="0"/>
              </a:spcBef>
              <a:buClr>
                <a:srgbClr val="738498"/>
              </a:buClr>
              <a:buSzPct val="100000"/>
              <a:buNone/>
              <a:defRPr sz="2200">
                <a:solidFill>
                  <a:srgbClr val="738498"/>
                </a:solidFill>
              </a:defRPr>
            </a:lvl8pPr>
            <a:lvl9pPr rtl="0">
              <a:spcBef>
                <a:spcPts val="0"/>
              </a:spcBef>
              <a:buClr>
                <a:srgbClr val="738498"/>
              </a:buClr>
              <a:buSzPct val="100000"/>
              <a:buNone/>
              <a:defRPr sz="2200">
                <a:solidFill>
                  <a:srgbClr val="73849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4" name="Shape 14"/>
        <p:cNvGrpSpPr/>
        <p:nvPr/>
      </p:nvGrpSpPr>
      <p:grpSpPr>
        <a:xfrm>
          <a:off x="0" y="0"/>
          <a:ext cx="0" cy="0"/>
          <a:chOff x="0" y="0"/>
          <a:chExt cx="0" cy="0"/>
        </a:xfrm>
      </p:grpSpPr>
      <p:sp>
        <p:nvSpPr>
          <p:cNvPr id="15" name="Shape 15"/>
          <p:cNvSpPr/>
          <p:nvPr/>
        </p:nvSpPr>
        <p:spPr>
          <a:xfrm>
            <a:off x="0" y="0"/>
            <a:ext cx="2767799" cy="5143499"/>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16" name="Shape 16"/>
          <p:cNvSpPr txBox="1"/>
          <p:nvPr>
            <p:ph idx="1" type="body"/>
          </p:nvPr>
        </p:nvSpPr>
        <p:spPr>
          <a:xfrm>
            <a:off x="3165233" y="1146049"/>
            <a:ext cx="4809000" cy="3251399"/>
          </a:xfrm>
          <a:prstGeom prst="rect">
            <a:avLst/>
          </a:prstGeom>
        </p:spPr>
        <p:txBody>
          <a:bodyPr anchorCtr="0" anchor="t" bIns="91425" lIns="91425" rIns="91425" tIns="91425"/>
          <a:lstStyle>
            <a:lvl1pPr rtl="0">
              <a:spcBef>
                <a:spcPts val="0"/>
              </a:spcBef>
              <a:buSzPct val="100000"/>
              <a:defRPr sz="2200"/>
            </a:lvl1pPr>
            <a:lvl2pPr rtl="0">
              <a:spcBef>
                <a:spcPts val="0"/>
              </a:spcBef>
              <a:defRPr/>
            </a:lvl2pPr>
            <a:lvl3pPr rtl="0">
              <a:spcBef>
                <a:spcPts val="0"/>
              </a:spcBef>
              <a:buSzPct val="100000"/>
              <a:defRPr sz="1800"/>
            </a:lvl3pPr>
            <a:lvl4pPr rtl="0">
              <a:spcBef>
                <a:spcPts val="0"/>
              </a:spcBef>
              <a:buSzPct val="100000"/>
              <a:defRPr sz="16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a:spcBef>
                <a:spcPts val="0"/>
              </a:spcBef>
              <a:buSzPct val="100000"/>
              <a:defRPr sz="1400"/>
            </a:lvl9pPr>
          </a:lstStyle>
          <a:p/>
        </p:txBody>
      </p:sp>
      <p:grpSp>
        <p:nvGrpSpPr>
          <p:cNvPr id="17" name="Shape 17"/>
          <p:cNvGrpSpPr/>
          <p:nvPr/>
        </p:nvGrpSpPr>
        <p:grpSpPr>
          <a:xfrm>
            <a:off x="801025" y="1254240"/>
            <a:ext cx="1957200" cy="710984"/>
            <a:chOff x="801025" y="1367520"/>
            <a:chExt cx="1957200" cy="947979"/>
          </a:xfrm>
        </p:grpSpPr>
        <p:sp>
          <p:nvSpPr>
            <p:cNvPr id="18" name="Shape 18"/>
            <p:cNvSpPr txBox="1"/>
            <p:nvPr/>
          </p:nvSpPr>
          <p:spPr>
            <a:xfrm>
              <a:off x="801025" y="1367520"/>
              <a:ext cx="1957200" cy="871499"/>
            </a:xfrm>
            <a:prstGeom prst="rect">
              <a:avLst/>
            </a:prstGeom>
            <a:noFill/>
            <a:ln>
              <a:noFill/>
            </a:ln>
          </p:spPr>
          <p:txBody>
            <a:bodyPr anchorCtr="0" anchor="t" bIns="91425" lIns="91425" rIns="91425" tIns="91425">
              <a:noAutofit/>
            </a:bodyPr>
            <a:lstStyle/>
            <a:p>
              <a:pPr lvl="0" rtl="0" algn="ctr">
                <a:spcBef>
                  <a:spcPts val="0"/>
                </a:spcBef>
                <a:buNone/>
              </a:pPr>
              <a:r>
                <a:rPr b="1" lang="en" sz="9400">
                  <a:solidFill>
                    <a:srgbClr val="454F5B"/>
                  </a:solidFill>
                </a:rPr>
                <a:t>‘’</a:t>
              </a:r>
            </a:p>
          </p:txBody>
        </p:sp>
        <p:sp>
          <p:nvSpPr>
            <p:cNvPr id="19" name="Shape 19"/>
            <p:cNvSpPr/>
            <p:nvPr/>
          </p:nvSpPr>
          <p:spPr>
            <a:xfrm>
              <a:off x="1397398" y="1543299"/>
              <a:ext cx="772200" cy="772200"/>
            </a:xfrm>
            <a:prstGeom prst="rect">
              <a:avLst/>
            </a:prstGeom>
            <a:noFill/>
            <a:ln cap="flat" cmpd="sng" w="76200">
              <a:solidFill>
                <a:srgbClr val="454F5B"/>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0" name="Shape 20"/>
        <p:cNvGrpSpPr/>
        <p:nvPr/>
      </p:nvGrpSpPr>
      <p:grpSpPr>
        <a:xfrm>
          <a:off x="0" y="0"/>
          <a:ext cx="0" cy="0"/>
          <a:chOff x="0" y="0"/>
          <a:chExt cx="0" cy="0"/>
        </a:xfrm>
      </p:grpSpPr>
      <p:sp>
        <p:nvSpPr>
          <p:cNvPr id="21" name="Shape 21"/>
          <p:cNvSpPr txBox="1"/>
          <p:nvPr>
            <p:ph type="title"/>
          </p:nvPr>
        </p:nvSpPr>
        <p:spPr>
          <a:xfrm>
            <a:off x="691200" y="0"/>
            <a:ext cx="7761599" cy="969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691200" y="1358703"/>
            <a:ext cx="7761599" cy="3309000"/>
          </a:xfrm>
          <a:prstGeom prst="rect">
            <a:avLst/>
          </a:prstGeom>
        </p:spPr>
        <p:txBody>
          <a:bodyPr anchorCtr="0" anchor="t" bIns="91425" lIns="91425" rIns="91425" tIns="91425"/>
          <a:lstStyle>
            <a:lvl1pPr>
              <a:spcBef>
                <a:spcPts val="0"/>
              </a:spcBef>
              <a:buSzPct val="100000"/>
              <a:defRPr sz="1800"/>
            </a:lvl1pPr>
            <a:lvl2pPr>
              <a:spcBef>
                <a:spcPts val="0"/>
              </a:spcBef>
              <a:buSzPct val="100000"/>
              <a:defRPr sz="1600"/>
            </a:lvl2pPr>
            <a:lvl3pPr>
              <a:spcBef>
                <a:spcPts val="0"/>
              </a:spcBef>
              <a:buSzPct val="100000"/>
              <a:defRPr sz="16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5" name="Shape 25"/>
        <p:cNvGrpSpPr/>
        <p:nvPr/>
      </p:nvGrpSpPr>
      <p:grpSpPr>
        <a:xfrm>
          <a:off x="0" y="0"/>
          <a:ext cx="0" cy="0"/>
          <a:chOff x="0" y="0"/>
          <a:chExt cx="0" cy="0"/>
        </a:xfrm>
      </p:grpSpPr>
      <p:sp>
        <p:nvSpPr>
          <p:cNvPr id="26" name="Shape 26"/>
          <p:cNvSpPr txBox="1"/>
          <p:nvPr>
            <p:ph type="title"/>
          </p:nvPr>
        </p:nvSpPr>
        <p:spPr>
          <a:xfrm>
            <a:off x="691200" y="475724"/>
            <a:ext cx="7761599" cy="493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691200" y="1393425"/>
            <a:ext cx="3767400" cy="3532500"/>
          </a:xfrm>
          <a:prstGeom prst="rect">
            <a:avLst/>
          </a:prstGeom>
        </p:spPr>
        <p:txBody>
          <a:bodyPr anchorCtr="0" anchor="t" bIns="91425" lIns="91425" rIns="91425" tIns="91425"/>
          <a:lstStyle>
            <a:lvl1pPr>
              <a:spcBef>
                <a:spcPts val="0"/>
              </a:spcBef>
              <a:buSzPct val="100000"/>
              <a:defRPr sz="2200"/>
            </a:lvl1pPr>
            <a:lvl2pPr>
              <a:spcBef>
                <a:spcPts val="0"/>
              </a:spcBef>
              <a:defRPr/>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2" type="body"/>
          </p:nvPr>
        </p:nvSpPr>
        <p:spPr>
          <a:xfrm>
            <a:off x="4685500" y="1393425"/>
            <a:ext cx="3767400" cy="3532500"/>
          </a:xfrm>
          <a:prstGeom prst="rect">
            <a:avLst/>
          </a:prstGeom>
        </p:spPr>
        <p:txBody>
          <a:bodyPr anchorCtr="0" anchor="t" bIns="91425" lIns="91425" rIns="91425" tIns="91425"/>
          <a:lstStyle>
            <a:lvl1pPr>
              <a:spcBef>
                <a:spcPts val="0"/>
              </a:spcBef>
              <a:buSzPct val="100000"/>
              <a:defRPr sz="2200"/>
            </a:lvl1pPr>
            <a:lvl2pPr>
              <a:spcBef>
                <a:spcPts val="0"/>
              </a:spcBef>
              <a:defRPr/>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1" name="Shape 31"/>
        <p:cNvGrpSpPr/>
        <p:nvPr/>
      </p:nvGrpSpPr>
      <p:grpSpPr>
        <a:xfrm>
          <a:off x="0" y="0"/>
          <a:ext cx="0" cy="0"/>
          <a:chOff x="0" y="0"/>
          <a:chExt cx="0" cy="0"/>
        </a:xfrm>
      </p:grpSpPr>
      <p:sp>
        <p:nvSpPr>
          <p:cNvPr id="32" name="Shape 32"/>
          <p:cNvSpPr txBox="1"/>
          <p:nvPr>
            <p:ph type="title"/>
          </p:nvPr>
        </p:nvSpPr>
        <p:spPr>
          <a:xfrm>
            <a:off x="691200" y="475724"/>
            <a:ext cx="7761599" cy="4934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691200" y="1393425"/>
            <a:ext cx="2501699" cy="3532500"/>
          </a:xfrm>
          <a:prstGeom prst="rect">
            <a:avLst/>
          </a:prstGeom>
        </p:spPr>
        <p:txBody>
          <a:bodyPr anchorCtr="0" anchor="t" bIns="91425" lIns="91425" rIns="91425" tIns="91425"/>
          <a:lstStyle>
            <a:lvl1pPr rtl="0">
              <a:spcBef>
                <a:spcPts val="0"/>
              </a:spcBef>
              <a:buSzPct val="100000"/>
              <a:defRPr sz="2000"/>
            </a:lvl1pPr>
            <a:lvl2pPr rtl="0">
              <a:spcBef>
                <a:spcPts val="0"/>
              </a:spcBef>
              <a:defRPr/>
            </a:lvl2pPr>
            <a:lvl3pPr rtl="0">
              <a:spcBef>
                <a:spcPts val="0"/>
              </a:spcBef>
              <a:defRPr/>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
        <p:nvSpPr>
          <p:cNvPr id="34" name="Shape 34"/>
          <p:cNvSpPr txBox="1"/>
          <p:nvPr>
            <p:ph idx="2" type="body"/>
          </p:nvPr>
        </p:nvSpPr>
        <p:spPr>
          <a:xfrm>
            <a:off x="3321087" y="1393425"/>
            <a:ext cx="2501699" cy="3532500"/>
          </a:xfrm>
          <a:prstGeom prst="rect">
            <a:avLst/>
          </a:prstGeom>
        </p:spPr>
        <p:txBody>
          <a:bodyPr anchorCtr="0" anchor="t" bIns="91425" lIns="91425" rIns="91425" tIns="91425"/>
          <a:lstStyle>
            <a:lvl1pPr rtl="0">
              <a:spcBef>
                <a:spcPts val="0"/>
              </a:spcBef>
              <a:buSzPct val="100000"/>
              <a:defRPr sz="2000"/>
            </a:lvl1pPr>
            <a:lvl2pPr rtl="0">
              <a:spcBef>
                <a:spcPts val="0"/>
              </a:spcBef>
              <a:defRPr/>
            </a:lvl2pPr>
            <a:lvl3pPr rtl="0">
              <a:spcBef>
                <a:spcPts val="0"/>
              </a:spcBef>
              <a:defRPr/>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
        <p:nvSpPr>
          <p:cNvPr id="35" name="Shape 35"/>
          <p:cNvSpPr txBox="1"/>
          <p:nvPr>
            <p:ph idx="3" type="body"/>
          </p:nvPr>
        </p:nvSpPr>
        <p:spPr>
          <a:xfrm>
            <a:off x="5950975" y="1393425"/>
            <a:ext cx="2501699" cy="3532500"/>
          </a:xfrm>
          <a:prstGeom prst="rect">
            <a:avLst/>
          </a:prstGeom>
        </p:spPr>
        <p:txBody>
          <a:bodyPr anchorCtr="0" anchor="t" bIns="91425" lIns="91425" rIns="91425" tIns="91425"/>
          <a:lstStyle>
            <a:lvl1pPr rtl="0">
              <a:spcBef>
                <a:spcPts val="0"/>
              </a:spcBef>
              <a:buSzPct val="100000"/>
              <a:defRPr sz="2000"/>
            </a:lvl1pPr>
            <a:lvl2pPr rtl="0">
              <a:spcBef>
                <a:spcPts val="0"/>
              </a:spcBef>
              <a:defRPr/>
            </a:lvl2pPr>
            <a:lvl3pPr rtl="0">
              <a:spcBef>
                <a:spcPts val="0"/>
              </a:spcBef>
              <a:defRPr/>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
        <p:nvSpPr>
          <p:cNvPr id="36" name="Shape 36"/>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691200" y="475724"/>
            <a:ext cx="7761599" cy="493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0" name="Shape 40"/>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41" name="Shape 41"/>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457200" y="4335075"/>
            <a:ext cx="8229600" cy="705300"/>
          </a:xfrm>
          <a:prstGeom prst="rect">
            <a:avLst/>
          </a:prstGeom>
        </p:spPr>
        <p:txBody>
          <a:bodyPr anchorCtr="0" anchor="ctr" bIns="91425" lIns="91425" rIns="91425" tIns="91425"/>
          <a:lstStyle>
            <a:lvl1pPr algn="ctr">
              <a:spcBef>
                <a:spcPts val="360"/>
              </a:spcBef>
              <a:buClr>
                <a:srgbClr val="738498"/>
              </a:buClr>
              <a:buSzPct val="100000"/>
              <a:buNone/>
              <a:defRPr sz="1800">
                <a:solidFill>
                  <a:srgbClr val="738498"/>
                </a:solidFill>
              </a:defRPr>
            </a:lvl1pPr>
          </a:lstStyle>
          <a:p/>
        </p:txBody>
      </p:sp>
      <p:sp>
        <p:nvSpPr>
          <p:cNvPr id="44" name="Shape 44"/>
          <p:cNvSpPr/>
          <p:nvPr/>
        </p:nvSpPr>
        <p:spPr>
          <a:xfrm>
            <a:off x="3805198" y="4288941"/>
            <a:ext cx="1533600" cy="103200"/>
          </a:xfrm>
          <a:prstGeom prst="rect">
            <a:avLst/>
          </a:prstGeom>
          <a:solidFill>
            <a:srgbClr val="4ECDC4"/>
          </a:solidFill>
          <a:ln>
            <a:noFill/>
          </a:ln>
        </p:spPr>
        <p:txBody>
          <a:bodyPr anchorCtr="0" anchor="ctr" bIns="91425" lIns="91425" rIns="91425" tIns="91425">
            <a:noAutofit/>
          </a:bodyPr>
          <a:lstStyle/>
          <a:p>
            <a:pPr>
              <a:spcBef>
                <a:spcPts val="0"/>
              </a:spcBef>
              <a:buNone/>
            </a:pPr>
            <a:r>
              <a:t/>
            </a:r>
            <a:endParaRPr/>
          </a:p>
        </p:txBody>
      </p:sp>
      <p:sp>
        <p:nvSpPr>
          <p:cNvPr id="45" name="Shape 45"/>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x="0" y="0"/>
          <a:ext cx="0" cy="0"/>
          <a:chOff x="0" y="0"/>
          <a:chExt cx="0" cy="0"/>
        </a:xfrm>
      </p:grpSpPr>
      <p:sp>
        <p:nvSpPr>
          <p:cNvPr id="47" name="Shape 47"/>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7F464"/>
        </a:solidFill>
      </p:bgPr>
    </p:bg>
    <p:spTree>
      <p:nvGrpSpPr>
        <p:cNvPr id="4" name="Shape 4"/>
        <p:cNvGrpSpPr/>
        <p:nvPr/>
      </p:nvGrpSpPr>
      <p:grpSpPr>
        <a:xfrm>
          <a:off x="0" y="0"/>
          <a:ext cx="0" cy="0"/>
          <a:chOff x="0" y="0"/>
          <a:chExt cx="0" cy="0"/>
        </a:xfrm>
      </p:grpSpPr>
      <p:sp>
        <p:nvSpPr>
          <p:cNvPr id="5" name="Shape 5"/>
          <p:cNvSpPr txBox="1"/>
          <p:nvPr>
            <p:ph type="title"/>
          </p:nvPr>
        </p:nvSpPr>
        <p:spPr>
          <a:xfrm>
            <a:off x="691200" y="475724"/>
            <a:ext cx="7761599" cy="493499"/>
          </a:xfrm>
          <a:prstGeom prst="rect">
            <a:avLst/>
          </a:prstGeom>
          <a:noFill/>
          <a:ln>
            <a:noFill/>
          </a:ln>
        </p:spPr>
        <p:txBody>
          <a:bodyPr anchorCtr="0" anchor="b" bIns="91425" lIns="91425" rIns="91425" tIns="91425"/>
          <a:lstStyle>
            <a:lvl1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1pPr>
            <a:lvl2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2pPr>
            <a:lvl3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3pPr>
            <a:lvl4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4pPr>
            <a:lvl5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5pPr>
            <a:lvl6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6pPr>
            <a:lvl7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7pPr>
            <a:lvl8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8pPr>
            <a:lvl9pPr>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9pPr>
          </a:lstStyle>
          <a:p/>
        </p:txBody>
      </p:sp>
      <p:sp>
        <p:nvSpPr>
          <p:cNvPr id="6" name="Shape 6"/>
          <p:cNvSpPr txBox="1"/>
          <p:nvPr>
            <p:ph idx="1" type="body"/>
          </p:nvPr>
        </p:nvSpPr>
        <p:spPr>
          <a:xfrm>
            <a:off x="691200" y="1358703"/>
            <a:ext cx="7761599" cy="3309000"/>
          </a:xfrm>
          <a:prstGeom prst="rect">
            <a:avLst/>
          </a:prstGeom>
          <a:noFill/>
          <a:ln>
            <a:noFill/>
          </a:ln>
        </p:spPr>
        <p:txBody>
          <a:bodyPr anchorCtr="0" anchor="t" bIns="91425" lIns="91425" rIns="91425" tIns="91425"/>
          <a:lstStyle>
            <a:lvl1pPr>
              <a:spcBef>
                <a:spcPts val="600"/>
              </a:spcBef>
              <a:buClr>
                <a:srgbClr val="C7F464"/>
              </a:buClr>
              <a:buSzPct val="100000"/>
              <a:buFont typeface="Montserrat"/>
              <a:buChar char="▣"/>
              <a:defRPr sz="1800">
                <a:solidFill>
                  <a:srgbClr val="454F5B"/>
                </a:solidFill>
                <a:latin typeface="Montserrat"/>
                <a:ea typeface="Montserrat"/>
                <a:cs typeface="Montserrat"/>
                <a:sym typeface="Montserrat"/>
              </a:defRPr>
            </a:lvl1pPr>
            <a:lvl2pPr>
              <a:spcBef>
                <a:spcPts val="480"/>
              </a:spcBef>
              <a:buClr>
                <a:srgbClr val="C7F464"/>
              </a:buClr>
              <a:buSzPct val="100000"/>
              <a:buFont typeface="Montserrat"/>
              <a:buChar char="□"/>
              <a:defRPr sz="1600">
                <a:solidFill>
                  <a:srgbClr val="454F5B"/>
                </a:solidFill>
                <a:latin typeface="Montserrat"/>
                <a:ea typeface="Montserrat"/>
                <a:cs typeface="Montserrat"/>
                <a:sym typeface="Montserrat"/>
              </a:defRPr>
            </a:lvl2pPr>
            <a:lvl3pPr>
              <a:spcBef>
                <a:spcPts val="480"/>
              </a:spcBef>
              <a:buClr>
                <a:srgbClr val="C7F464"/>
              </a:buClr>
              <a:buSzPct val="100000"/>
              <a:buFont typeface="Montserrat"/>
              <a:defRPr sz="1600">
                <a:solidFill>
                  <a:srgbClr val="454F5B"/>
                </a:solidFill>
                <a:latin typeface="Montserrat"/>
                <a:ea typeface="Montserrat"/>
                <a:cs typeface="Montserrat"/>
                <a:sym typeface="Montserrat"/>
              </a:defRPr>
            </a:lvl3pPr>
            <a:lvl4pPr>
              <a:spcBef>
                <a:spcPts val="360"/>
              </a:spcBef>
              <a:buClr>
                <a:srgbClr val="C7F464"/>
              </a:buClr>
              <a:buSzPct val="100000"/>
              <a:buFont typeface="Montserrat"/>
              <a:defRPr sz="1600">
                <a:solidFill>
                  <a:srgbClr val="454F5B"/>
                </a:solidFill>
                <a:latin typeface="Montserrat"/>
                <a:ea typeface="Montserrat"/>
                <a:cs typeface="Montserrat"/>
                <a:sym typeface="Montserrat"/>
              </a:defRPr>
            </a:lvl4pPr>
            <a:lvl5pPr>
              <a:spcBef>
                <a:spcPts val="360"/>
              </a:spcBef>
              <a:buClr>
                <a:srgbClr val="C7F464"/>
              </a:buClr>
              <a:buSzPct val="100000"/>
              <a:buFont typeface="Montserrat"/>
              <a:defRPr sz="1600">
                <a:solidFill>
                  <a:srgbClr val="454F5B"/>
                </a:solidFill>
                <a:latin typeface="Montserrat"/>
                <a:ea typeface="Montserrat"/>
                <a:cs typeface="Montserrat"/>
                <a:sym typeface="Montserrat"/>
              </a:defRPr>
            </a:lvl5pPr>
            <a:lvl6pPr>
              <a:spcBef>
                <a:spcPts val="360"/>
              </a:spcBef>
              <a:buClr>
                <a:srgbClr val="C7F464"/>
              </a:buClr>
              <a:buSzPct val="100000"/>
              <a:buFont typeface="Montserrat"/>
              <a:defRPr sz="1600">
                <a:solidFill>
                  <a:srgbClr val="454F5B"/>
                </a:solidFill>
                <a:latin typeface="Montserrat"/>
                <a:ea typeface="Montserrat"/>
                <a:cs typeface="Montserrat"/>
                <a:sym typeface="Montserrat"/>
              </a:defRPr>
            </a:lvl6pPr>
            <a:lvl7pPr>
              <a:spcBef>
                <a:spcPts val="360"/>
              </a:spcBef>
              <a:buClr>
                <a:srgbClr val="C7F464"/>
              </a:buClr>
              <a:buSzPct val="100000"/>
              <a:buFont typeface="Montserrat"/>
              <a:defRPr sz="1600">
                <a:solidFill>
                  <a:srgbClr val="454F5B"/>
                </a:solidFill>
                <a:latin typeface="Montserrat"/>
                <a:ea typeface="Montserrat"/>
                <a:cs typeface="Montserrat"/>
                <a:sym typeface="Montserrat"/>
              </a:defRPr>
            </a:lvl7pPr>
            <a:lvl8pPr>
              <a:spcBef>
                <a:spcPts val="360"/>
              </a:spcBef>
              <a:buClr>
                <a:srgbClr val="C7F464"/>
              </a:buClr>
              <a:buSzPct val="100000"/>
              <a:buFont typeface="Montserrat"/>
              <a:defRPr sz="1600">
                <a:solidFill>
                  <a:srgbClr val="454F5B"/>
                </a:solidFill>
                <a:latin typeface="Montserrat"/>
                <a:ea typeface="Montserrat"/>
                <a:cs typeface="Montserrat"/>
                <a:sym typeface="Montserrat"/>
              </a:defRPr>
            </a:lvl8pPr>
            <a:lvl9pPr>
              <a:spcBef>
                <a:spcPts val="360"/>
              </a:spcBef>
              <a:buClr>
                <a:srgbClr val="C7F464"/>
              </a:buClr>
              <a:buSzPct val="100000"/>
              <a:buFont typeface="Montserrat"/>
              <a:defRPr sz="1600">
                <a:solidFill>
                  <a:srgbClr val="454F5B"/>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pcworld.com/article/209333/how_to_hijack_facebook_using_firesheep.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money.cnn.com/2013/10/28/technology/barack-obama-twitter-ha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wired.com/2011/12/iran-drone-hack-g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youtu.be/OhA9PAfkJ10" TargetMode="External"/><Relationship Id="rId4" Type="http://schemas.openxmlformats.org/officeDocument/2006/relationships/hyperlink" Target="http://bjc.link/ddosattackma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pcworld.com/article/209333/how_to_hijack_facebook_using_fireshee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ctrTitle"/>
          </p:nvPr>
        </p:nvSpPr>
        <p:spPr>
          <a:xfrm>
            <a:off x="772825" y="2220425"/>
            <a:ext cx="7685400" cy="1804200"/>
          </a:xfrm>
          <a:prstGeom prst="rect">
            <a:avLst/>
          </a:prstGeom>
        </p:spPr>
        <p:txBody>
          <a:bodyPr anchorCtr="0" anchor="b" bIns="91425" lIns="91425" rIns="91425" tIns="91425">
            <a:noAutofit/>
          </a:bodyPr>
          <a:lstStyle/>
          <a:p>
            <a:pPr rtl="0">
              <a:spcBef>
                <a:spcPts val="0"/>
              </a:spcBef>
              <a:buNone/>
            </a:pPr>
            <a:r>
              <a:rPr lang="en"/>
              <a:t>The Internet</a:t>
            </a:r>
          </a:p>
          <a:p>
            <a:pPr>
              <a:spcBef>
                <a:spcPts val="0"/>
              </a:spcBef>
              <a:buNone/>
            </a:pPr>
            <a:r>
              <a:rPr lang="en" sz="2400"/>
              <a:t>Part 2: Priorities in Internet Communication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spcBef>
                <a:spcPts val="0"/>
              </a:spcBef>
              <a:buNone/>
            </a:pPr>
            <a:r>
              <a:rPr lang="en"/>
              <a:t>Remember how many “hops” we saw in TraceRoute.</a:t>
            </a:r>
          </a:p>
          <a:p>
            <a:pPr lvl="0" rtl="0">
              <a:spcBef>
                <a:spcPts val="0"/>
              </a:spcBef>
              <a:buNone/>
            </a:pPr>
            <a:r>
              <a:t/>
            </a:r>
            <a:endParaRPr/>
          </a:p>
          <a:p>
            <a:pPr lvl="0" rtl="0">
              <a:spcBef>
                <a:spcPts val="0"/>
              </a:spcBef>
              <a:buNone/>
            </a:pPr>
            <a:r>
              <a:rPr lang="en"/>
              <a:t>Each of the computers along the path sees the internet traffic.</a:t>
            </a:r>
          </a:p>
          <a:p>
            <a:pPr lvl="0" rtl="0">
              <a:spcBef>
                <a:spcPts val="0"/>
              </a:spcBef>
              <a:buNone/>
            </a:pPr>
            <a:r>
              <a:t/>
            </a:r>
            <a:endParaRPr/>
          </a:p>
          <a:p>
            <a:pPr rtl="0">
              <a:spcBef>
                <a:spcPts val="0"/>
              </a:spcBef>
              <a:buNone/>
            </a:pPr>
            <a:r>
              <a:rPr lang="en" u="sng">
                <a:solidFill>
                  <a:schemeClr val="hlink"/>
                </a:solidFill>
                <a:hlinkClick r:id="rId3"/>
              </a:rPr>
              <a:t>How to Hijack Facebook Using Firesheep</a:t>
            </a:r>
          </a:p>
          <a:p>
            <a:pPr rtl="0">
              <a:spcBef>
                <a:spcPts val="0"/>
              </a:spcBef>
              <a:buNone/>
            </a:pPr>
            <a:r>
              <a:t/>
            </a:r>
            <a:endParaRPr/>
          </a:p>
          <a:p>
            <a:pPr lvl="0" rtl="0">
              <a:spcBef>
                <a:spcPts val="0"/>
              </a:spcBef>
              <a:buNone/>
            </a:pPr>
            <a:r>
              <a:rPr b="1" lang="en"/>
              <a:t>How can we protect against this kind of attack?</a:t>
            </a:r>
          </a:p>
        </p:txBody>
      </p:sp>
      <p:sp>
        <p:nvSpPr>
          <p:cNvPr id="114" name="Shape 114"/>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Eavesdropping*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1" type="body"/>
          </p:nvPr>
        </p:nvSpPr>
        <p:spPr>
          <a:xfrm>
            <a:off x="691200" y="1358703"/>
            <a:ext cx="7761599" cy="3309000"/>
          </a:xfrm>
          <a:prstGeom prst="rect">
            <a:avLst/>
          </a:prstGeom>
        </p:spPr>
        <p:txBody>
          <a:bodyPr anchorCtr="0" anchor="t" bIns="91425" lIns="91425" rIns="91425" tIns="91425">
            <a:noAutofit/>
          </a:bodyPr>
          <a:lstStyle/>
          <a:p>
            <a:pPr rtl="0">
              <a:lnSpc>
                <a:spcPct val="150000"/>
              </a:lnSpc>
              <a:spcBef>
                <a:spcPts val="0"/>
              </a:spcBef>
              <a:buNone/>
            </a:pPr>
            <a:r>
              <a:rPr lang="en"/>
              <a:t>We can protect our information by encoding our traffic with a special key that only lets the owner of that key read the message.</a:t>
            </a:r>
          </a:p>
          <a:p>
            <a:pPr rtl="0">
              <a:lnSpc>
                <a:spcPct val="150000"/>
              </a:lnSpc>
              <a:spcBef>
                <a:spcPts val="0"/>
              </a:spcBef>
              <a:buNone/>
            </a:pPr>
            <a:r>
              <a:t/>
            </a:r>
            <a:endParaRPr/>
          </a:p>
          <a:p>
            <a:pPr lvl="0" rtl="0">
              <a:lnSpc>
                <a:spcPct val="150000"/>
              </a:lnSpc>
              <a:spcBef>
                <a:spcPts val="0"/>
              </a:spcBef>
              <a:buNone/>
            </a:pPr>
            <a:r>
              <a:rPr lang="en"/>
              <a:t>Look for                               in the URL before entering passwords or any other information you want kept private.</a:t>
            </a:r>
          </a:p>
        </p:txBody>
      </p:sp>
      <p:sp>
        <p:nvSpPr>
          <p:cNvPr id="120" name="Shape 120"/>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Encryption</a:t>
            </a:r>
          </a:p>
        </p:txBody>
      </p:sp>
      <p:pic>
        <p:nvPicPr>
          <p:cNvPr id="121" name="Shape 121"/>
          <p:cNvPicPr preferRelativeResize="0"/>
          <p:nvPr/>
        </p:nvPicPr>
        <p:blipFill>
          <a:blip r:embed="rId3">
            <a:alphaModFix/>
          </a:blip>
          <a:stretch>
            <a:fillRect/>
          </a:stretch>
        </p:blipFill>
        <p:spPr>
          <a:xfrm>
            <a:off x="1937375" y="2768161"/>
            <a:ext cx="1547949" cy="490100"/>
          </a:xfrm>
          <a:prstGeom prst="rect">
            <a:avLst/>
          </a:prstGeom>
          <a:noFill/>
          <a:ln>
            <a:noFill/>
          </a:ln>
        </p:spPr>
      </p:pic>
      <p:sp>
        <p:nvSpPr>
          <p:cNvPr id="122" name="Shape 122"/>
          <p:cNvSpPr/>
          <p:nvPr/>
        </p:nvSpPr>
        <p:spPr>
          <a:xfrm>
            <a:off x="7863386" y="252747"/>
            <a:ext cx="589411" cy="716253"/>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Integrity?</a:t>
            </a:r>
          </a:p>
        </p:txBody>
      </p:sp>
      <p:sp>
        <p:nvSpPr>
          <p:cNvPr id="128" name="Shape 128"/>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691200" y="1358703"/>
            <a:ext cx="7761599" cy="3309000"/>
          </a:xfrm>
          <a:prstGeom prst="rect">
            <a:avLst/>
          </a:prstGeom>
        </p:spPr>
        <p:txBody>
          <a:bodyPr anchorCtr="0" anchor="t" bIns="91425" lIns="91425" rIns="91425" tIns="91425">
            <a:noAutofit/>
          </a:bodyPr>
          <a:lstStyle/>
          <a:p>
            <a:pPr rtl="0">
              <a:lnSpc>
                <a:spcPct val="115000"/>
              </a:lnSpc>
              <a:spcBef>
                <a:spcPts val="0"/>
              </a:spcBef>
              <a:buNone/>
            </a:pPr>
            <a:r>
              <a:rPr lang="en"/>
              <a:t>Alice wants to make a deposit in Bob’s bank account by sending the amount and Bob’s bank account to the bank website. Eve as usual has access to all communication between Alice and Bob. Eve can intercept and change the account number from Bob’s to her own!</a:t>
            </a:r>
          </a:p>
          <a:p>
            <a:pPr rtl="0">
              <a:lnSpc>
                <a:spcPct val="115000"/>
              </a:lnSpc>
              <a:spcBef>
                <a:spcPts val="0"/>
              </a:spcBef>
              <a:buNone/>
            </a:pPr>
            <a:r>
              <a:t/>
            </a:r>
            <a:endParaRPr/>
          </a:p>
          <a:p>
            <a:pPr rtl="0">
              <a:lnSpc>
                <a:spcPct val="115000"/>
              </a:lnSpc>
              <a:spcBef>
                <a:spcPts val="0"/>
              </a:spcBef>
              <a:buNone/>
            </a:pPr>
            <a:r>
              <a:rPr lang="en" u="sng">
                <a:solidFill>
                  <a:schemeClr val="hlink"/>
                </a:solidFill>
                <a:hlinkClick r:id="rId3"/>
              </a:rPr>
              <a:t>Barack Obama’s Tweets Hacked</a:t>
            </a:r>
          </a:p>
          <a:p>
            <a:pPr rtl="0">
              <a:lnSpc>
                <a:spcPct val="115000"/>
              </a:lnSpc>
              <a:spcBef>
                <a:spcPts val="0"/>
              </a:spcBef>
              <a:buNone/>
            </a:pPr>
            <a:r>
              <a:t/>
            </a:r>
            <a:endParaRPr/>
          </a:p>
          <a:p>
            <a:pPr lvl="0" rtl="0">
              <a:lnSpc>
                <a:spcPct val="115000"/>
              </a:lnSpc>
              <a:spcBef>
                <a:spcPts val="0"/>
              </a:spcBef>
              <a:buNone/>
            </a:pPr>
            <a:r>
              <a:rPr b="1" lang="en"/>
              <a:t>How can we protect against this?</a:t>
            </a:r>
          </a:p>
        </p:txBody>
      </p:sp>
      <p:sp>
        <p:nvSpPr>
          <p:cNvPr id="134" name="Shape 134"/>
          <p:cNvSpPr txBox="1"/>
          <p:nvPr>
            <p:ph type="title"/>
          </p:nvPr>
        </p:nvSpPr>
        <p:spPr>
          <a:xfrm>
            <a:off x="691200" y="152400"/>
            <a:ext cx="7761599" cy="969000"/>
          </a:xfrm>
          <a:prstGeom prst="rect">
            <a:avLst/>
          </a:prstGeom>
        </p:spPr>
        <p:txBody>
          <a:bodyPr anchorCtr="0" anchor="b" bIns="91425" lIns="91425" rIns="91425" tIns="91425">
            <a:noAutofit/>
          </a:bodyPr>
          <a:lstStyle/>
          <a:p>
            <a:pPr lvl="0" rtl="0">
              <a:spcBef>
                <a:spcPts val="0"/>
              </a:spcBef>
              <a:buNone/>
            </a:pPr>
            <a:r>
              <a:rPr lang="en"/>
              <a:t>Data Modification (Compromised Integrity)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lang="en"/>
              <a:t>Again, encryption can help by making it impossible for Eve to know what part of the message to modify.</a:t>
            </a:r>
          </a:p>
        </p:txBody>
      </p:sp>
      <p:sp>
        <p:nvSpPr>
          <p:cNvPr id="140" name="Shape 140"/>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Encryption!</a:t>
            </a:r>
          </a:p>
        </p:txBody>
      </p:sp>
      <p:pic>
        <p:nvPicPr>
          <p:cNvPr id="141" name="Shape 141"/>
          <p:cNvPicPr preferRelativeResize="0"/>
          <p:nvPr/>
        </p:nvPicPr>
        <p:blipFill>
          <a:blip r:embed="rId3">
            <a:alphaModFix/>
          </a:blip>
          <a:stretch>
            <a:fillRect/>
          </a:stretch>
        </p:blipFill>
        <p:spPr>
          <a:xfrm>
            <a:off x="3798025" y="2768161"/>
            <a:ext cx="1547949" cy="490100"/>
          </a:xfrm>
          <a:prstGeom prst="rect">
            <a:avLst/>
          </a:prstGeom>
          <a:noFill/>
          <a:ln>
            <a:noFill/>
          </a:ln>
        </p:spPr>
      </p:pic>
      <p:sp>
        <p:nvSpPr>
          <p:cNvPr id="142" name="Shape 142"/>
          <p:cNvSpPr/>
          <p:nvPr/>
        </p:nvSpPr>
        <p:spPr>
          <a:xfrm>
            <a:off x="7863386" y="252747"/>
            <a:ext cx="589411" cy="716253"/>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Authenticity?</a:t>
            </a:r>
          </a:p>
        </p:txBody>
      </p:sp>
      <p:sp>
        <p:nvSpPr>
          <p:cNvPr id="148" name="Shape 148"/>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691200" y="1358703"/>
            <a:ext cx="7761599" cy="3309000"/>
          </a:xfrm>
          <a:prstGeom prst="rect">
            <a:avLst/>
          </a:prstGeom>
        </p:spPr>
        <p:txBody>
          <a:bodyPr anchorCtr="0" anchor="t" bIns="91425" lIns="91425" rIns="91425" tIns="91425">
            <a:noAutofit/>
          </a:bodyPr>
          <a:lstStyle/>
          <a:p>
            <a:pPr rtl="0">
              <a:lnSpc>
                <a:spcPct val="150000"/>
              </a:lnSpc>
              <a:spcBef>
                <a:spcPts val="0"/>
              </a:spcBef>
              <a:buNone/>
            </a:pPr>
            <a:r>
              <a:rPr lang="en"/>
              <a:t>As an attacker, we can alter communication to act as someone else. How can we ever know that the person we are communicating with is truly them?</a:t>
            </a:r>
          </a:p>
          <a:p>
            <a:pPr rtl="0">
              <a:lnSpc>
                <a:spcPct val="150000"/>
              </a:lnSpc>
              <a:spcBef>
                <a:spcPts val="0"/>
              </a:spcBef>
              <a:buNone/>
            </a:pPr>
            <a:r>
              <a:t/>
            </a:r>
            <a:endParaRPr/>
          </a:p>
          <a:p>
            <a:pPr rtl="0">
              <a:lnSpc>
                <a:spcPct val="150000"/>
              </a:lnSpc>
              <a:spcBef>
                <a:spcPts val="0"/>
              </a:spcBef>
              <a:buNone/>
            </a:pPr>
            <a:r>
              <a:rPr lang="en" u="sng">
                <a:solidFill>
                  <a:schemeClr val="hlink"/>
                </a:solidFill>
                <a:hlinkClick r:id="rId3"/>
              </a:rPr>
              <a:t>Iran’s Alleged Drone Hack</a:t>
            </a:r>
          </a:p>
          <a:p>
            <a:pPr rtl="0">
              <a:lnSpc>
                <a:spcPct val="150000"/>
              </a:lnSpc>
              <a:spcBef>
                <a:spcPts val="0"/>
              </a:spcBef>
              <a:buNone/>
            </a:pPr>
            <a:r>
              <a:t/>
            </a:r>
            <a:endParaRPr/>
          </a:p>
          <a:p>
            <a:pPr lvl="0" rtl="0">
              <a:lnSpc>
                <a:spcPct val="150000"/>
              </a:lnSpc>
              <a:spcBef>
                <a:spcPts val="0"/>
              </a:spcBef>
              <a:buNone/>
            </a:pPr>
            <a:r>
              <a:rPr b="1" lang="en"/>
              <a:t>How could you try to protect against an attack like this?</a:t>
            </a:r>
          </a:p>
        </p:txBody>
      </p:sp>
      <p:sp>
        <p:nvSpPr>
          <p:cNvPr id="154" name="Shape 154"/>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Spoof!*</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691200" y="1393425"/>
            <a:ext cx="3885599" cy="3532500"/>
          </a:xfrm>
          <a:prstGeom prst="rect">
            <a:avLst/>
          </a:prstGeom>
        </p:spPr>
        <p:txBody>
          <a:bodyPr anchorCtr="0" anchor="t" bIns="91425" lIns="91425" rIns="91425" tIns="91425">
            <a:noAutofit/>
          </a:bodyPr>
          <a:lstStyle/>
          <a:p>
            <a:pPr rtl="0">
              <a:spcBef>
                <a:spcPts val="0"/>
              </a:spcBef>
              <a:buNone/>
            </a:pPr>
            <a:r>
              <a:rPr lang="en" sz="1800"/>
              <a:t>Authenticity is a very difficult aspect to ensure and some go to great lengths to achieve it.</a:t>
            </a:r>
          </a:p>
          <a:p>
            <a:pPr rtl="0">
              <a:spcBef>
                <a:spcPts val="0"/>
              </a:spcBef>
              <a:buNone/>
            </a:pPr>
            <a:r>
              <a:t/>
            </a:r>
            <a:endParaRPr sz="1800"/>
          </a:p>
          <a:p>
            <a:pPr lvl="0" rtl="0">
              <a:spcBef>
                <a:spcPts val="0"/>
              </a:spcBef>
              <a:buNone/>
            </a:pPr>
            <a:r>
              <a:rPr lang="en" sz="1800"/>
              <a:t>At key signing parties, participants exchange encryption information in person.</a:t>
            </a:r>
          </a:p>
        </p:txBody>
      </p:sp>
      <p:sp>
        <p:nvSpPr>
          <p:cNvPr id="160" name="Shape 160"/>
          <p:cNvSpPr txBox="1"/>
          <p:nvPr>
            <p:ph type="title"/>
          </p:nvPr>
        </p:nvSpPr>
        <p:spPr>
          <a:xfrm>
            <a:off x="691200" y="475725"/>
            <a:ext cx="7990199" cy="493499"/>
          </a:xfrm>
          <a:prstGeom prst="rect">
            <a:avLst/>
          </a:prstGeom>
        </p:spPr>
        <p:txBody>
          <a:bodyPr anchorCtr="0" anchor="b" bIns="91425" lIns="91425" rIns="91425" tIns="91425">
            <a:noAutofit/>
          </a:bodyPr>
          <a:lstStyle/>
          <a:p>
            <a:pPr lvl="0" rtl="0">
              <a:spcBef>
                <a:spcPts val="0"/>
              </a:spcBef>
              <a:buNone/>
            </a:pPr>
            <a:r>
              <a:rPr lang="en"/>
              <a:t>Key Signing Parties! (Extreme Example)</a:t>
            </a:r>
          </a:p>
        </p:txBody>
      </p:sp>
      <p:pic>
        <p:nvPicPr>
          <p:cNvPr id="161" name="Shape 161"/>
          <p:cNvPicPr preferRelativeResize="0"/>
          <p:nvPr/>
        </p:nvPicPr>
        <p:blipFill>
          <a:blip r:embed="rId3">
            <a:alphaModFix/>
          </a:blip>
          <a:stretch>
            <a:fillRect/>
          </a:stretch>
        </p:blipFill>
        <p:spPr>
          <a:xfrm>
            <a:off x="5529775" y="1071950"/>
            <a:ext cx="2445875" cy="37257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Thank you!</a:t>
            </a:r>
          </a:p>
        </p:txBody>
      </p:sp>
      <p:sp>
        <p:nvSpPr>
          <p:cNvPr id="167" name="Shape 167"/>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See you next week!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4294967295" type="subTitle"/>
          </p:nvPr>
        </p:nvSpPr>
        <p:spPr>
          <a:xfrm>
            <a:off x="972900" y="2987546"/>
            <a:ext cx="7198199" cy="784799"/>
          </a:xfrm>
          <a:prstGeom prst="rect">
            <a:avLst/>
          </a:prstGeom>
          <a:noFill/>
          <a:ln>
            <a:noFill/>
          </a:ln>
        </p:spPr>
        <p:txBody>
          <a:bodyPr anchorCtr="0" anchor="t" bIns="91425" lIns="91425" rIns="91425" tIns="91425">
            <a:noAutofit/>
          </a:bodyPr>
          <a:lstStyle/>
          <a:p>
            <a:pPr lvl="0" rtl="0" algn="ctr">
              <a:spcBef>
                <a:spcPts val="0"/>
              </a:spcBef>
              <a:buNone/>
            </a:pPr>
            <a:r>
              <a:rPr b="1" lang="en" sz="3000"/>
              <a:t>What do we care about in regards to secure communication over the internet?</a:t>
            </a:r>
          </a:p>
        </p:txBody>
      </p:sp>
      <p:grpSp>
        <p:nvGrpSpPr>
          <p:cNvPr id="55" name="Shape 55"/>
          <p:cNvGrpSpPr/>
          <p:nvPr/>
        </p:nvGrpSpPr>
        <p:grpSpPr>
          <a:xfrm>
            <a:off x="3568955" y="828796"/>
            <a:ext cx="2006084" cy="1504563"/>
            <a:chOff x="3782699" y="1538287"/>
            <a:chExt cx="1578600" cy="1578600"/>
          </a:xfrm>
        </p:grpSpPr>
        <p:sp>
          <p:nvSpPr>
            <p:cNvPr id="56" name="Shape 56"/>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57" name="Shape 57"/>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58" name="Shape 58"/>
            <p:cNvSpPr/>
            <p:nvPr/>
          </p:nvSpPr>
          <p:spPr>
            <a:xfrm rot="5400000">
              <a:off x="37826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59" name="Shape 59"/>
            <p:cNvSpPr/>
            <p:nvPr/>
          </p:nvSpPr>
          <p:spPr>
            <a:xfrm rot="10800000">
              <a:off x="50018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grpSp>
      <p:pic>
        <p:nvPicPr>
          <p:cNvPr id="60" name="Shape 60"/>
          <p:cNvPicPr preferRelativeResize="0"/>
          <p:nvPr/>
        </p:nvPicPr>
        <p:blipFill>
          <a:blip r:embed="rId3">
            <a:alphaModFix/>
          </a:blip>
          <a:stretch>
            <a:fillRect/>
          </a:stretch>
        </p:blipFill>
        <p:spPr>
          <a:xfrm>
            <a:off x="3966850" y="1346325"/>
            <a:ext cx="1210274" cy="12102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691200" y="171750"/>
            <a:ext cx="7761599" cy="969000"/>
          </a:xfrm>
          <a:prstGeom prst="rect">
            <a:avLst/>
          </a:prstGeom>
        </p:spPr>
        <p:txBody>
          <a:bodyPr anchorCtr="0" anchor="b" bIns="91425" lIns="91425" rIns="91425" tIns="91425">
            <a:noAutofit/>
          </a:bodyPr>
          <a:lstStyle/>
          <a:p>
            <a:pPr lvl="0" rtl="0">
              <a:spcBef>
                <a:spcPts val="0"/>
              </a:spcBef>
              <a:buNone/>
            </a:pPr>
            <a:r>
              <a:rPr lang="en"/>
              <a:t>Aspects of Internet Communication Security</a:t>
            </a:r>
          </a:p>
        </p:txBody>
      </p:sp>
      <p:sp>
        <p:nvSpPr>
          <p:cNvPr id="66" name="Shape 66"/>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b="1" lang="en"/>
              <a:t>Reliability:</a:t>
            </a:r>
            <a:r>
              <a:rPr lang="en"/>
              <a:t> Ensure that information arrives uncorrupted.</a:t>
            </a:r>
          </a:p>
          <a:p>
            <a:pPr lvl="0" rtl="0">
              <a:lnSpc>
                <a:spcPct val="150000"/>
              </a:lnSpc>
              <a:spcBef>
                <a:spcPts val="0"/>
              </a:spcBef>
              <a:buNone/>
            </a:pPr>
            <a:r>
              <a:rPr b="1" lang="en"/>
              <a:t>Confidentiality:</a:t>
            </a:r>
            <a:r>
              <a:rPr lang="en"/>
              <a:t> Ensure only the intended reader can read the message.</a:t>
            </a:r>
          </a:p>
          <a:p>
            <a:pPr lvl="0" rtl="0">
              <a:lnSpc>
                <a:spcPct val="150000"/>
              </a:lnSpc>
              <a:spcBef>
                <a:spcPts val="0"/>
              </a:spcBef>
              <a:buNone/>
            </a:pPr>
            <a:r>
              <a:rPr b="1" lang="en"/>
              <a:t>Integrity:</a:t>
            </a:r>
            <a:r>
              <a:rPr lang="en"/>
              <a:t> Ensure that the message delivered is not manipulated or changed.</a:t>
            </a:r>
          </a:p>
          <a:p>
            <a:pPr lvl="0" rtl="0">
              <a:lnSpc>
                <a:spcPct val="150000"/>
              </a:lnSpc>
              <a:spcBef>
                <a:spcPts val="0"/>
              </a:spcBef>
              <a:buNone/>
            </a:pPr>
            <a:r>
              <a:rPr b="1" lang="en"/>
              <a:t>Authenticity:</a:t>
            </a:r>
            <a:r>
              <a:rPr lang="en"/>
              <a:t> Ensure that you are communicating with the desired party.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685800" y="2897793"/>
            <a:ext cx="4505399" cy="1432800"/>
          </a:xfrm>
          <a:prstGeom prst="rect">
            <a:avLst/>
          </a:prstGeom>
        </p:spPr>
        <p:txBody>
          <a:bodyPr anchorCtr="0" anchor="b" bIns="91425" lIns="91425" rIns="91425" tIns="91425">
            <a:noAutofit/>
          </a:bodyPr>
          <a:lstStyle/>
          <a:p>
            <a:pPr rtl="0">
              <a:spcBef>
                <a:spcPts val="0"/>
              </a:spcBef>
              <a:buNone/>
            </a:pPr>
            <a:r>
              <a:rPr lang="en" sz="9600">
                <a:solidFill>
                  <a:srgbClr val="C7F464"/>
                </a:solidFill>
              </a:rPr>
              <a:t>1.</a:t>
            </a:r>
          </a:p>
          <a:p>
            <a:pPr lvl="0" rtl="0">
              <a:spcBef>
                <a:spcPts val="0"/>
              </a:spcBef>
              <a:buNone/>
            </a:pPr>
            <a:r>
              <a:rPr lang="en">
                <a:solidFill>
                  <a:schemeClr val="accent4"/>
                </a:solidFill>
              </a:rPr>
              <a:t>Compromised Reliability?</a:t>
            </a:r>
          </a:p>
        </p:txBody>
      </p:sp>
      <p:sp>
        <p:nvSpPr>
          <p:cNvPr id="72" name="Shape 72"/>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spcBef>
                <a:spcPts val="0"/>
              </a:spcBef>
              <a:buNone/>
            </a:pPr>
            <a:r>
              <a:rPr b="1" lang="en"/>
              <a:t>Goal:</a:t>
            </a:r>
            <a:r>
              <a:rPr lang="en"/>
              <a:t> Cut off communication between Alice and Bob.</a:t>
            </a:r>
          </a:p>
          <a:p>
            <a:pPr rtl="0">
              <a:spcBef>
                <a:spcPts val="0"/>
              </a:spcBef>
              <a:buNone/>
            </a:pPr>
            <a:r>
              <a:rPr lang="en"/>
              <a:t>Packet delays limit how much information can be transferred.</a:t>
            </a:r>
          </a:p>
          <a:p>
            <a:pPr rtl="0">
              <a:spcBef>
                <a:spcPts val="0"/>
              </a:spcBef>
              <a:buNone/>
            </a:pPr>
            <a:r>
              <a:rPr lang="en"/>
              <a:t>Too much communication leads to Denial of Service.</a:t>
            </a:r>
          </a:p>
          <a:p>
            <a:pPr rtl="0">
              <a:spcBef>
                <a:spcPts val="0"/>
              </a:spcBef>
              <a:buNone/>
            </a:pPr>
            <a:r>
              <a:rPr lang="en"/>
              <a:t>	Think of a traffic jam!</a:t>
            </a:r>
          </a:p>
          <a:p>
            <a:pPr rtl="0">
              <a:spcBef>
                <a:spcPts val="0"/>
              </a:spcBef>
              <a:buNone/>
            </a:pPr>
            <a:r>
              <a:t/>
            </a:r>
            <a:endParaRPr/>
          </a:p>
          <a:p>
            <a:pPr rtl="0">
              <a:spcBef>
                <a:spcPts val="0"/>
              </a:spcBef>
              <a:buNone/>
            </a:pPr>
            <a:r>
              <a:rPr lang="en"/>
              <a:t>What are DDos Attacks? </a:t>
            </a:r>
            <a:r>
              <a:rPr lang="en" u="sng">
                <a:solidFill>
                  <a:schemeClr val="hlink"/>
                </a:solidFill>
                <a:hlinkClick r:id="rId3"/>
              </a:rPr>
              <a:t>https://youtu.be/OhA9PAfkJ10</a:t>
            </a:r>
          </a:p>
          <a:p>
            <a:pPr rtl="0">
              <a:spcBef>
                <a:spcPts val="0"/>
              </a:spcBef>
              <a:buNone/>
            </a:pPr>
            <a:r>
              <a:rPr lang="en"/>
              <a:t>Attack Map: </a:t>
            </a:r>
            <a:r>
              <a:rPr lang="en" u="sng">
                <a:solidFill>
                  <a:schemeClr val="hlink"/>
                </a:solidFill>
                <a:hlinkClick r:id="rId4"/>
              </a:rPr>
              <a:t>bjc.link/ddosattackmap</a:t>
            </a:r>
          </a:p>
          <a:p>
            <a:pPr rtl="0">
              <a:spcBef>
                <a:spcPts val="0"/>
              </a:spcBef>
              <a:buNone/>
            </a:pPr>
            <a:r>
              <a:t/>
            </a:r>
            <a:endParaRPr/>
          </a:p>
          <a:p>
            <a:pPr lvl="0" rtl="0">
              <a:spcBef>
                <a:spcPts val="0"/>
              </a:spcBef>
              <a:buNone/>
            </a:pPr>
            <a:r>
              <a:rPr b="1" lang="en"/>
              <a:t>How can we protect against this?</a:t>
            </a:r>
          </a:p>
        </p:txBody>
      </p:sp>
      <p:sp>
        <p:nvSpPr>
          <p:cNvPr id="78" name="Shape 78"/>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DDoS (Compromised Reliability)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691200" y="1393425"/>
            <a:ext cx="3885599" cy="3532500"/>
          </a:xfrm>
          <a:prstGeom prst="rect">
            <a:avLst/>
          </a:prstGeom>
        </p:spPr>
        <p:txBody>
          <a:bodyPr anchorCtr="0" anchor="t" bIns="91425" lIns="91425" rIns="91425" tIns="91425">
            <a:noAutofit/>
          </a:bodyPr>
          <a:lstStyle/>
          <a:p>
            <a:pPr lvl="0" rtl="0">
              <a:spcBef>
                <a:spcPts val="0"/>
              </a:spcBef>
              <a:buNone/>
            </a:pPr>
            <a:r>
              <a:rPr lang="en" sz="1800"/>
              <a:t>Use scalable server resources which allow you to use more servers only when you need them.</a:t>
            </a:r>
          </a:p>
        </p:txBody>
      </p:sp>
      <p:sp>
        <p:nvSpPr>
          <p:cNvPr id="84" name="Shape 84"/>
          <p:cNvSpPr txBox="1"/>
          <p:nvPr>
            <p:ph type="title"/>
          </p:nvPr>
        </p:nvSpPr>
        <p:spPr>
          <a:xfrm>
            <a:off x="691200" y="475724"/>
            <a:ext cx="7761599" cy="493499"/>
          </a:xfrm>
          <a:prstGeom prst="rect">
            <a:avLst/>
          </a:prstGeom>
        </p:spPr>
        <p:txBody>
          <a:bodyPr anchorCtr="0" anchor="b" bIns="91425" lIns="91425" rIns="91425" tIns="91425">
            <a:noAutofit/>
          </a:bodyPr>
          <a:lstStyle/>
          <a:p>
            <a:pPr lvl="0" rtl="0">
              <a:spcBef>
                <a:spcPts val="0"/>
              </a:spcBef>
              <a:buNone/>
            </a:pPr>
            <a:r>
              <a:rPr lang="en"/>
              <a:t>Use more servers!*</a:t>
            </a:r>
          </a:p>
        </p:txBody>
      </p:sp>
      <p:pic>
        <p:nvPicPr>
          <p:cNvPr id="85" name="Shape 85"/>
          <p:cNvPicPr preferRelativeResize="0"/>
          <p:nvPr/>
        </p:nvPicPr>
        <p:blipFill>
          <a:blip r:embed="rId3">
            <a:alphaModFix/>
          </a:blip>
          <a:stretch>
            <a:fillRect/>
          </a:stretch>
        </p:blipFill>
        <p:spPr>
          <a:xfrm>
            <a:off x="5514625" y="707675"/>
            <a:ext cx="2777825" cy="40980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Confidentiality?</a:t>
            </a:r>
          </a:p>
        </p:txBody>
      </p:sp>
      <p:sp>
        <p:nvSpPr>
          <p:cNvPr id="91" name="Shape 91"/>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691200" y="1358703"/>
            <a:ext cx="7761599" cy="3309000"/>
          </a:xfrm>
          <a:prstGeom prst="rect">
            <a:avLst/>
          </a:prstGeom>
        </p:spPr>
        <p:txBody>
          <a:bodyPr anchorCtr="0" anchor="t" bIns="91425" lIns="91425" rIns="91425" tIns="91425">
            <a:noAutofit/>
          </a:bodyPr>
          <a:lstStyle/>
          <a:p>
            <a:pPr rtl="0">
              <a:spcBef>
                <a:spcPts val="0"/>
              </a:spcBef>
              <a:buNone/>
            </a:pPr>
            <a:r>
              <a:rPr lang="en"/>
              <a:t>Remember how many “hops” we saw in TraceRoute.</a:t>
            </a:r>
          </a:p>
          <a:p>
            <a:pPr rtl="0">
              <a:spcBef>
                <a:spcPts val="0"/>
              </a:spcBef>
              <a:buNone/>
            </a:pPr>
            <a:r>
              <a:t/>
            </a:r>
            <a:endParaRPr/>
          </a:p>
          <a:p>
            <a:pPr rtl="0">
              <a:spcBef>
                <a:spcPts val="0"/>
              </a:spcBef>
              <a:buNone/>
            </a:pPr>
            <a:r>
              <a:rPr lang="en"/>
              <a:t>Each of the computers along the path sees the internet traffic.</a:t>
            </a:r>
          </a:p>
          <a:p>
            <a:pPr rtl="0">
              <a:spcBef>
                <a:spcPts val="0"/>
              </a:spcBef>
              <a:buNone/>
            </a:pPr>
            <a:r>
              <a:t/>
            </a:r>
            <a:endParaRPr/>
          </a:p>
          <a:p>
            <a:pPr lvl="0" rtl="0">
              <a:spcBef>
                <a:spcPts val="0"/>
              </a:spcBef>
              <a:buNone/>
            </a:pPr>
            <a:r>
              <a:rPr lang="en" u="sng">
                <a:solidFill>
                  <a:schemeClr val="hlink"/>
                </a:solidFill>
                <a:hlinkClick r:id="rId3"/>
              </a:rPr>
              <a:t>How to Hijack Facebook Using Firesheep (No Longer Works!)</a:t>
            </a:r>
          </a:p>
        </p:txBody>
      </p:sp>
      <p:sp>
        <p:nvSpPr>
          <p:cNvPr id="97" name="Shape 97"/>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Eavesdropping*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grpSp>
        <p:nvGrpSpPr>
          <p:cNvPr id="102" name="Shape 102"/>
          <p:cNvGrpSpPr/>
          <p:nvPr/>
        </p:nvGrpSpPr>
        <p:grpSpPr>
          <a:xfrm>
            <a:off x="3568955" y="828796"/>
            <a:ext cx="2006084" cy="1504563"/>
            <a:chOff x="3782699" y="1538287"/>
            <a:chExt cx="1578600" cy="1578600"/>
          </a:xfrm>
        </p:grpSpPr>
        <p:sp>
          <p:nvSpPr>
            <p:cNvPr id="103" name="Shape 103"/>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104" name="Shape 104"/>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105" name="Shape 105"/>
            <p:cNvSpPr/>
            <p:nvPr/>
          </p:nvSpPr>
          <p:spPr>
            <a:xfrm rot="5400000">
              <a:off x="37826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sp>
          <p:nvSpPr>
            <p:cNvPr id="106" name="Shape 106"/>
            <p:cNvSpPr/>
            <p:nvPr/>
          </p:nvSpPr>
          <p:spPr>
            <a:xfrm rot="10800000">
              <a:off x="50018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a:spcBef>
                  <a:spcPts val="0"/>
                </a:spcBef>
                <a:buNone/>
              </a:pPr>
              <a:r>
                <a:t/>
              </a:r>
              <a:endParaRPr/>
            </a:p>
          </p:txBody>
        </p:sp>
      </p:grpSp>
      <p:sp>
        <p:nvSpPr>
          <p:cNvPr id="107" name="Shape 107"/>
          <p:cNvSpPr txBox="1"/>
          <p:nvPr>
            <p:ph idx="4294967295" type="subTitle"/>
          </p:nvPr>
        </p:nvSpPr>
        <p:spPr>
          <a:xfrm>
            <a:off x="438750" y="3844525"/>
            <a:ext cx="8266500" cy="1032900"/>
          </a:xfrm>
          <a:prstGeom prst="rect">
            <a:avLst/>
          </a:prstGeom>
          <a:noFill/>
          <a:ln>
            <a:noFill/>
          </a:ln>
        </p:spPr>
        <p:txBody>
          <a:bodyPr anchorCtr="0" anchor="t" bIns="91425" lIns="91425" rIns="91425" tIns="91425">
            <a:noAutofit/>
          </a:bodyPr>
          <a:lstStyle/>
          <a:p>
            <a:pPr lvl="0" rtl="0" algn="ctr">
              <a:spcBef>
                <a:spcPts val="0"/>
              </a:spcBef>
              <a:buNone/>
            </a:pPr>
            <a:r>
              <a:rPr lang="en"/>
              <a:t>Firesheep allows a user to see all unprotected communication on a network. This included sending passwords and financial data!</a:t>
            </a:r>
          </a:p>
        </p:txBody>
      </p:sp>
      <p:pic>
        <p:nvPicPr>
          <p:cNvPr id="108" name="Shape 108"/>
          <p:cNvPicPr preferRelativeResize="0"/>
          <p:nvPr/>
        </p:nvPicPr>
        <p:blipFill>
          <a:blip r:embed="rId3">
            <a:alphaModFix/>
          </a:blip>
          <a:stretch>
            <a:fillRect/>
          </a:stretch>
        </p:blipFill>
        <p:spPr>
          <a:xfrm>
            <a:off x="1837322" y="590800"/>
            <a:ext cx="5469349" cy="30927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