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</p:sldIdLst>
  <p:sldSz cy="5143500" cx="9144000"/>
  <p:notesSz cx="6858000" cy="9144000"/>
  <p:embeddedFontLst>
    <p:embeddedFont>
      <p:font typeface="Open Sans"/>
      <p:regular r:id="rId36"/>
      <p:bold r:id="rId37"/>
      <p:italic r:id="rId38"/>
      <p:boldItalic r:id="rId39"/>
    </p:embeddedFont>
  </p:embeddedFontLst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font" Target="fonts/OpenSans-bold.fntdata"/><Relationship Id="rId14" Type="http://schemas.openxmlformats.org/officeDocument/2006/relationships/slide" Target="slides/slide10.xml"/><Relationship Id="rId36" Type="http://schemas.openxmlformats.org/officeDocument/2006/relationships/font" Target="fonts/OpenSans-regular.fntdata"/><Relationship Id="rId17" Type="http://schemas.openxmlformats.org/officeDocument/2006/relationships/slide" Target="slides/slide13.xml"/><Relationship Id="rId39" Type="http://schemas.openxmlformats.org/officeDocument/2006/relationships/font" Target="fonts/OpenSans-boldItalic.fntdata"/><Relationship Id="rId16" Type="http://schemas.openxmlformats.org/officeDocument/2006/relationships/slide" Target="slides/slide12.xml"/><Relationship Id="rId38" Type="http://schemas.openxmlformats.org/officeDocument/2006/relationships/font" Target="fonts/OpenSans-italic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3" name="Shape 20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9" name="Shape 20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15" name="Shape 21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22" name="Shape 22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28" name="Shape 22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/>
          <p:nvPr>
            <p:ph idx="1" type="subTitle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buClr>
                <a:schemeClr val="lt2"/>
              </a:buClr>
              <a:buNone/>
              <a:defRPr>
                <a:solidFill>
                  <a:schemeClr val="lt2"/>
                </a:solidFill>
              </a:defRPr>
            </a:lvl1pPr>
            <a:lvl2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2pPr>
            <a:lvl3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3pPr>
            <a:lvl4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4pPr>
            <a:lvl5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5pPr>
            <a:lvl6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6pPr>
            <a:lvl7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7pPr>
            <a:lvl8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8pPr>
            <a:lvl9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9" name="Shape 9"/>
          <p:cNvSpPr txBox="1"/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2" type="body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idx="1" type="body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buSzPct val="100000"/>
              <a:buNone/>
              <a:defRPr sz="1800"/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chemeClr val="dk2"/>
            </a:gs>
            <a:gs pos="100000">
              <a:schemeClr val="dk1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600"/>
              </a:spcBef>
              <a:buClr>
                <a:schemeClr val="lt1"/>
              </a:buClr>
              <a:buSzPct val="100000"/>
              <a:defRPr sz="3000">
                <a:solidFill>
                  <a:schemeClr val="lt1"/>
                </a:solidFill>
              </a:defRPr>
            </a:lvl1pPr>
            <a:lvl2pPr>
              <a:spcBef>
                <a:spcPts val="480"/>
              </a:spcBef>
              <a:buClr>
                <a:schemeClr val="lt1"/>
              </a:buClr>
              <a:buSzPct val="100000"/>
              <a:defRPr sz="2400">
                <a:solidFill>
                  <a:schemeClr val="lt1"/>
                </a:solidFill>
              </a:defRPr>
            </a:lvl2pPr>
            <a:lvl3pPr>
              <a:spcBef>
                <a:spcPts val="480"/>
              </a:spcBef>
              <a:buClr>
                <a:schemeClr val="lt1"/>
              </a:buClr>
              <a:buSzPct val="100000"/>
              <a:defRPr sz="2400">
                <a:solidFill>
                  <a:schemeClr val="lt1"/>
                </a:solidFill>
              </a:defRPr>
            </a:lvl3pPr>
            <a:lvl4pPr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4pPr>
            <a:lvl5pPr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5pPr>
            <a:lvl6pPr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6pPr>
            <a:lvl7pPr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7pPr>
            <a:lvl8pPr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8pPr>
            <a:lvl9pPr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0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0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01.png"/><Relationship Id="rId4" Type="http://schemas.openxmlformats.org/officeDocument/2006/relationships/image" Target="../media/image0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0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ctrTitle"/>
          </p:nvPr>
        </p:nvSpPr>
        <p:spPr>
          <a:xfrm>
            <a:off x="685800" y="2179347"/>
            <a:ext cx="7772400" cy="784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Python</a:t>
            </a:r>
          </a:p>
          <a:p>
            <a:pPr>
              <a:spcBef>
                <a:spcPts val="0"/>
              </a:spcBef>
              <a:buNone/>
            </a:pPr>
            <a:r>
              <a:rPr lang="en" sz="3000">
                <a:latin typeface="Open Sans"/>
                <a:ea typeface="Open Sans"/>
                <a:cs typeface="Open Sans"/>
                <a:sym typeface="Open Sans"/>
              </a:rPr>
              <a:t>Part 1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If / Elif / Else</a:t>
            </a:r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457200" y="983725"/>
            <a:ext cx="7061099" cy="4123500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600">
                <a:latin typeface="Consolas"/>
                <a:ea typeface="Consolas"/>
                <a:cs typeface="Consolas"/>
                <a:sym typeface="Consolas"/>
              </a:rPr>
              <a:t>&gt;&gt;&gt; if 9 == 5: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600">
                <a:latin typeface="Consolas"/>
                <a:ea typeface="Consolas"/>
                <a:cs typeface="Consolas"/>
                <a:sym typeface="Consolas"/>
              </a:rPr>
              <a:t>...     print(“if case”)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600">
                <a:latin typeface="Consolas"/>
                <a:ea typeface="Consolas"/>
                <a:cs typeface="Consolas"/>
                <a:sym typeface="Consolas"/>
              </a:rPr>
              <a:t>... elif 47 &lt;= 47: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600">
                <a:latin typeface="Consolas"/>
                <a:ea typeface="Consolas"/>
                <a:cs typeface="Consolas"/>
                <a:sym typeface="Consolas"/>
              </a:rPr>
              <a:t>...     print(“else if case”)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600">
                <a:latin typeface="Consolas"/>
                <a:ea typeface="Consolas"/>
                <a:cs typeface="Consolas"/>
                <a:sym typeface="Consolas"/>
              </a:rPr>
              <a:t>... else: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600">
                <a:latin typeface="Consolas"/>
                <a:ea typeface="Consolas"/>
                <a:cs typeface="Consolas"/>
                <a:sym typeface="Consolas"/>
              </a:rPr>
              <a:t>...     print(“else case”)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600">
                <a:latin typeface="Consolas"/>
                <a:ea typeface="Consolas"/>
                <a:cs typeface="Consolas"/>
                <a:sym typeface="Consolas"/>
              </a:rPr>
              <a:t>...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600">
                <a:latin typeface="Consolas"/>
                <a:ea typeface="Consolas"/>
                <a:cs typeface="Consolas"/>
                <a:sym typeface="Consolas"/>
              </a:rPr>
              <a:t>else if case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Your friend, the while loop</a:t>
            </a:r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457200" y="1200150"/>
            <a:ext cx="7416900" cy="1808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600">
                <a:latin typeface="Consolas"/>
                <a:ea typeface="Consolas"/>
                <a:cs typeface="Consolas"/>
                <a:sym typeface="Consolas"/>
              </a:rPr>
              <a:t>&gt;&gt;&gt; while </a:t>
            </a:r>
            <a:r>
              <a:rPr lang="en" sz="26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&lt;this is true&gt;</a:t>
            </a:r>
            <a:r>
              <a:rPr lang="en" sz="2600">
                <a:latin typeface="Consolas"/>
                <a:ea typeface="Consolas"/>
                <a:cs typeface="Consolas"/>
                <a:sym typeface="Consolas"/>
              </a:rPr>
              <a:t>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600">
                <a:latin typeface="Consolas"/>
                <a:ea typeface="Consolas"/>
                <a:cs typeface="Consolas"/>
                <a:sym typeface="Consolas"/>
              </a:rPr>
              <a:t>... 		</a:t>
            </a:r>
            <a:r>
              <a:rPr lang="en" sz="2600">
                <a:solidFill>
                  <a:srgbClr val="00FFFF"/>
                </a:solidFill>
                <a:latin typeface="Consolas"/>
                <a:ea typeface="Consolas"/>
                <a:cs typeface="Consolas"/>
                <a:sym typeface="Consolas"/>
              </a:rPr>
              <a:t>&lt;do some stuff&gt;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600">
                <a:latin typeface="Consolas"/>
                <a:ea typeface="Consolas"/>
                <a:cs typeface="Consolas"/>
                <a:sym typeface="Consolas"/>
              </a:rPr>
              <a:t>... 		</a:t>
            </a:r>
            <a:r>
              <a:rPr lang="en" sz="2600">
                <a:solidFill>
                  <a:srgbClr val="00FFFF"/>
                </a:solidFill>
                <a:latin typeface="Consolas"/>
                <a:ea typeface="Consolas"/>
                <a:cs typeface="Consolas"/>
                <a:sym typeface="Consolas"/>
              </a:rPr>
              <a:t>&lt;get closer to stopping loop&gt;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600">
              <a:solidFill>
                <a:srgbClr val="00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6" name="Shape 106"/>
          <p:cNvSpPr txBox="1"/>
          <p:nvPr>
            <p:ph idx="2" type="body"/>
          </p:nvPr>
        </p:nvSpPr>
        <p:spPr>
          <a:xfrm>
            <a:off x="1777950" y="3516850"/>
            <a:ext cx="5588099" cy="1359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F6B26B"/>
                </a:solidFill>
                <a:latin typeface="Courier New"/>
                <a:ea typeface="Courier New"/>
                <a:cs typeface="Courier New"/>
                <a:sym typeface="Courier New"/>
              </a:rPr>
              <a:t>The ‘while loop’ will repeat until the </a:t>
            </a:r>
            <a:r>
              <a:rPr lang="en" sz="24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&lt;this is true&gt;</a:t>
            </a:r>
            <a:r>
              <a:rPr lang="en" sz="2400">
                <a:solidFill>
                  <a:srgbClr val="F6B26B"/>
                </a:solidFill>
                <a:latin typeface="Courier New"/>
                <a:ea typeface="Courier New"/>
                <a:cs typeface="Courier New"/>
                <a:sym typeface="Courier New"/>
              </a:rPr>
              <a:t> condition becomes false.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A quickie</a:t>
            </a:r>
          </a:p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457200" y="916350"/>
            <a:ext cx="8229600" cy="3712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700">
                <a:latin typeface="Consolas"/>
                <a:ea typeface="Consolas"/>
                <a:cs typeface="Consolas"/>
                <a:sym typeface="Consolas"/>
              </a:rPr>
              <a:t>&gt;&gt;&gt; count = 1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700">
                <a:latin typeface="Consolas"/>
                <a:ea typeface="Consolas"/>
                <a:cs typeface="Consolas"/>
                <a:sym typeface="Consolas"/>
              </a:rPr>
              <a:t>&gt;&gt;&gt; python = ‘revolutionary’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700">
                <a:latin typeface="Consolas"/>
                <a:ea typeface="Consolas"/>
                <a:cs typeface="Consolas"/>
                <a:sym typeface="Consolas"/>
              </a:rPr>
              <a:t>&gt;&gt;&gt; while count &lt; 4: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700">
                <a:latin typeface="Consolas"/>
                <a:ea typeface="Consolas"/>
                <a:cs typeface="Consolas"/>
                <a:sym typeface="Consolas"/>
              </a:rPr>
              <a:t>... 		python += ‘!’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700">
                <a:latin typeface="Consolas"/>
                <a:ea typeface="Consolas"/>
                <a:cs typeface="Consolas"/>
                <a:sym typeface="Consolas"/>
              </a:rPr>
              <a:t>... 		count += 1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700">
                <a:latin typeface="Consolas"/>
                <a:ea typeface="Consolas"/>
                <a:cs typeface="Consolas"/>
                <a:sym typeface="Consolas"/>
              </a:rPr>
              <a:t>...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700">
                <a:latin typeface="Consolas"/>
                <a:ea typeface="Consolas"/>
                <a:cs typeface="Consolas"/>
                <a:sym typeface="Consolas"/>
              </a:rPr>
              <a:t>&gt;&gt;&gt; python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700">
                <a:latin typeface="Consolas"/>
                <a:ea typeface="Consolas"/>
                <a:cs typeface="Consolas"/>
                <a:sym typeface="Consolas"/>
              </a:rPr>
              <a:t>‘revolutionary!!!’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Defining Functions</a:t>
            </a:r>
          </a:p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457200" y="1200150"/>
            <a:ext cx="8294699" cy="3849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&gt;&gt;&gt; </a:t>
            </a:r>
            <a:r>
              <a:rPr lang="en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my_func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00FFFF"/>
                </a:solidFill>
                <a:latin typeface="Consolas"/>
                <a:ea typeface="Consolas"/>
                <a:cs typeface="Consolas"/>
                <a:sym typeface="Consolas"/>
              </a:rPr>
              <a:t>x, y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):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...  		return x * y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...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&gt;&gt;&gt; my_func(5, 6)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30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>
              <a:spcBef>
                <a:spcPts val="0"/>
              </a:spcBef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9" name="Shape 119"/>
          <p:cNvSpPr txBox="1"/>
          <p:nvPr>
            <p:ph idx="2" type="body"/>
          </p:nvPr>
        </p:nvSpPr>
        <p:spPr>
          <a:xfrm>
            <a:off x="5929825" y="589525"/>
            <a:ext cx="3030300" cy="4460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F6B26B"/>
                </a:solidFill>
                <a:latin typeface="Courier New"/>
                <a:ea typeface="Courier New"/>
                <a:cs typeface="Courier New"/>
                <a:sym typeface="Courier New"/>
              </a:rPr>
              <a:t>It’s easy to write functions in Python! “</a:t>
            </a:r>
            <a:r>
              <a:rPr lang="en" sz="24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2400">
                <a:solidFill>
                  <a:srgbClr val="F6B26B"/>
                </a:solidFill>
                <a:latin typeface="Courier New"/>
                <a:ea typeface="Courier New"/>
                <a:cs typeface="Courier New"/>
                <a:sym typeface="Courier New"/>
              </a:rPr>
              <a:t>” followed by </a:t>
            </a:r>
            <a:r>
              <a:rPr lang="en" sz="24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your function’s name</a:t>
            </a:r>
            <a:r>
              <a:rPr lang="en" sz="2400">
                <a:solidFill>
                  <a:srgbClr val="F6B26B"/>
                </a:solidFill>
                <a:latin typeface="Courier New"/>
                <a:ea typeface="Courier New"/>
                <a:cs typeface="Courier New"/>
                <a:sym typeface="Courier New"/>
              </a:rPr>
              <a:t>, followed by </a:t>
            </a:r>
            <a:r>
              <a:rPr lang="en"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240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your variables</a:t>
            </a:r>
            <a:r>
              <a:rPr lang="en"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  <a:r>
              <a:rPr lang="en" sz="2400">
                <a:solidFill>
                  <a:srgbClr val="F6B26B"/>
                </a:solidFill>
                <a:latin typeface="Courier New"/>
                <a:ea typeface="Courier New"/>
                <a:cs typeface="Courier New"/>
                <a:sym typeface="Courier New"/>
              </a:rPr>
              <a:t> will get you started!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517725" y="3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A note on Indentation</a:t>
            </a:r>
          </a:p>
        </p:txBody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485175" y="1355650"/>
            <a:ext cx="8294699" cy="3236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800">
                <a:latin typeface="Consolas"/>
                <a:ea typeface="Consolas"/>
                <a:cs typeface="Consolas"/>
                <a:sym typeface="Consolas"/>
              </a:rPr>
              <a:t>&gt;&gt;&gt; def exclaimer(word):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800">
                <a:latin typeface="Consolas"/>
                <a:ea typeface="Consolas"/>
                <a:cs typeface="Consolas"/>
                <a:sym typeface="Consolas"/>
              </a:rPr>
              <a:t>...     for i in range(1, 3):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800">
                <a:latin typeface="Consolas"/>
                <a:ea typeface="Consolas"/>
                <a:cs typeface="Consolas"/>
                <a:sym typeface="Consolas"/>
              </a:rPr>
              <a:t>...         k = 1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800">
                <a:latin typeface="Consolas"/>
                <a:ea typeface="Consolas"/>
                <a:cs typeface="Consolas"/>
                <a:sym typeface="Consolas"/>
              </a:rPr>
              <a:t>...         while k &lt; 4: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800">
                <a:latin typeface="Consolas"/>
                <a:ea typeface="Consolas"/>
                <a:cs typeface="Consolas"/>
                <a:sym typeface="Consolas"/>
              </a:rPr>
              <a:t>...             word = word + ‘!’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800">
                <a:latin typeface="Consolas"/>
                <a:ea typeface="Consolas"/>
                <a:cs typeface="Consolas"/>
                <a:sym typeface="Consolas"/>
              </a:rPr>
              <a:t>... 				    k = k + 1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800">
                <a:latin typeface="Consolas"/>
                <a:ea typeface="Consolas"/>
                <a:cs typeface="Consolas"/>
                <a:sym typeface="Consolas"/>
              </a:rPr>
              <a:t>...     return word</a:t>
            </a:r>
          </a:p>
        </p:txBody>
      </p:sp>
      <p:sp>
        <p:nvSpPr>
          <p:cNvPr id="126" name="Shape 126"/>
          <p:cNvSpPr txBox="1"/>
          <p:nvPr>
            <p:ph idx="2" type="body"/>
          </p:nvPr>
        </p:nvSpPr>
        <p:spPr>
          <a:xfrm>
            <a:off x="607775" y="613150"/>
            <a:ext cx="7819200" cy="1007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300">
                <a:solidFill>
                  <a:srgbClr val="F6B26B"/>
                </a:solidFill>
                <a:latin typeface="Courier New"/>
                <a:ea typeface="Courier New"/>
                <a:cs typeface="Courier New"/>
                <a:sym typeface="Courier New"/>
              </a:rPr>
              <a:t>Indents (4 spaces) are important in Python when they are preceding statements.</a:t>
            </a:r>
          </a:p>
        </p:txBody>
      </p:sp>
      <p:sp>
        <p:nvSpPr>
          <p:cNvPr id="127" name="Shape 127"/>
          <p:cNvSpPr txBox="1"/>
          <p:nvPr>
            <p:ph idx="3" type="body"/>
          </p:nvPr>
        </p:nvSpPr>
        <p:spPr>
          <a:xfrm>
            <a:off x="6130625" y="2575425"/>
            <a:ext cx="2901899" cy="1007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93C47D"/>
                </a:solidFill>
                <a:latin typeface="Courier New"/>
                <a:ea typeface="Courier New"/>
                <a:cs typeface="Courier New"/>
                <a:sym typeface="Courier New"/>
              </a:rPr>
              <a:t>Think of it like nesting in Snap!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idx="1" type="body"/>
          </p:nvPr>
        </p:nvSpPr>
        <p:spPr>
          <a:xfrm>
            <a:off x="424650" y="995525"/>
            <a:ext cx="8294699" cy="3855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800">
                <a:latin typeface="Consolas"/>
                <a:ea typeface="Consolas"/>
                <a:cs typeface="Consolas"/>
                <a:sym typeface="Consolas"/>
              </a:rPr>
              <a:t>&gt;&gt;&gt; cookie = “delicious”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800">
                <a:latin typeface="Consolas"/>
                <a:ea typeface="Consolas"/>
                <a:cs typeface="Consolas"/>
                <a:sym typeface="Consolas"/>
              </a:rPr>
              <a:t>&gt;&gt;&gt; if len(cookie) == 9: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800">
                <a:latin typeface="Consolas"/>
                <a:ea typeface="Consolas"/>
                <a:cs typeface="Consolas"/>
                <a:sym typeface="Consolas"/>
              </a:rPr>
              <a:t>...     print(exclaimer(cookie))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800">
                <a:latin typeface="Consolas"/>
                <a:ea typeface="Consolas"/>
                <a:cs typeface="Consolas"/>
                <a:sym typeface="Consolas"/>
              </a:rPr>
              <a:t>... else: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800">
                <a:latin typeface="Consolas"/>
                <a:ea typeface="Consolas"/>
                <a:cs typeface="Consolas"/>
                <a:sym typeface="Consolas"/>
              </a:rPr>
              <a:t>...     print(‘not 9 characters’)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800">
                <a:latin typeface="Consolas"/>
                <a:ea typeface="Consolas"/>
                <a:cs typeface="Consolas"/>
                <a:sym typeface="Consolas"/>
              </a:rPr>
              <a:t>...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800">
                <a:latin typeface="Consolas"/>
                <a:ea typeface="Consolas"/>
                <a:cs typeface="Consolas"/>
                <a:sym typeface="Consolas"/>
              </a:rPr>
              <a:t>delicious!!!!!!</a:t>
            </a:r>
          </a:p>
        </p:txBody>
      </p:sp>
      <p:sp>
        <p:nvSpPr>
          <p:cNvPr id="133" name="Shape 13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If / Else and Indentation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x="2612250" y="2143050"/>
            <a:ext cx="3919499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To the Prompts!</a:t>
            </a:r>
          </a:p>
        </p:txBody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4158750" y="3000450"/>
            <a:ext cx="826499" cy="85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&gt;&gt;&gt;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Greetings!</a:t>
            </a:r>
          </a:p>
        </p:txBody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greet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00FFFF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):</a:t>
            </a:r>
          </a:p>
          <a:p>
            <a:pPr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>
                <a:solidFill>
                  <a:srgbClr val="FFD966"/>
                </a:solidFill>
                <a:latin typeface="Consolas"/>
                <a:ea typeface="Consolas"/>
                <a:cs typeface="Consolas"/>
                <a:sym typeface="Consolas"/>
              </a:rPr>
              <a:t>“””Give a greeting.</a:t>
            </a:r>
          </a:p>
          <a:p>
            <a:pPr indent="457200" rtl="0">
              <a:spcBef>
                <a:spcPts val="0"/>
              </a:spcBef>
              <a:buNone/>
            </a:pPr>
            <a:r>
              <a:rPr lang="en">
                <a:solidFill>
                  <a:srgbClr val="FFD966"/>
                </a:solidFill>
                <a:latin typeface="Consolas"/>
                <a:ea typeface="Consolas"/>
                <a:cs typeface="Consolas"/>
                <a:sym typeface="Consolas"/>
              </a:rPr>
              <a:t>&gt;&gt;&gt; greet(“Johnny”)</a:t>
            </a:r>
          </a:p>
          <a:p>
            <a:pPr indent="457200" rtl="0">
              <a:spcBef>
                <a:spcPts val="0"/>
              </a:spcBef>
              <a:buNone/>
            </a:pPr>
            <a:r>
              <a:rPr lang="en">
                <a:solidFill>
                  <a:srgbClr val="FFD966"/>
                </a:solidFill>
                <a:latin typeface="Consolas"/>
                <a:ea typeface="Consolas"/>
                <a:cs typeface="Consolas"/>
                <a:sym typeface="Consolas"/>
              </a:rPr>
              <a:t>Hello Johnny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">
                <a:solidFill>
                  <a:srgbClr val="FFD966"/>
                </a:solidFill>
                <a:latin typeface="Consolas"/>
                <a:ea typeface="Consolas"/>
                <a:cs typeface="Consolas"/>
                <a:sym typeface="Consolas"/>
              </a:rPr>
              <a:t>”””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Greetings!</a:t>
            </a:r>
          </a:p>
        </p:txBody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457200" y="1200150"/>
            <a:ext cx="7931699" cy="3808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greet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00FFFF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):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print(“Hello ” + name)	</a:t>
            </a: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Factorial (again…):</a:t>
            </a:r>
          </a:p>
        </p:txBody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factorial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00FFFF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):</a:t>
            </a:r>
          </a:p>
          <a:p>
            <a:pPr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>
                <a:solidFill>
                  <a:srgbClr val="FFD966"/>
                </a:solidFill>
                <a:latin typeface="Consolas"/>
                <a:ea typeface="Consolas"/>
                <a:cs typeface="Consolas"/>
                <a:sym typeface="Consolas"/>
              </a:rPr>
              <a:t>“””Return the factorial of x.”””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idx="1" type="body"/>
          </p:nvPr>
        </p:nvSpPr>
        <p:spPr>
          <a:xfrm>
            <a:off x="185250" y="1551850"/>
            <a:ext cx="8773499" cy="2883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700">
                <a:latin typeface="Consolas"/>
                <a:ea typeface="Consolas"/>
                <a:cs typeface="Consolas"/>
                <a:sym typeface="Consolas"/>
              </a:rPr>
              <a:t>&gt;&gt;&gt; print(“</a:t>
            </a:r>
            <a:r>
              <a:rPr lang="en" sz="27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My code goes next to the carrots</a:t>
            </a:r>
            <a:r>
              <a:rPr lang="en" sz="2700">
                <a:latin typeface="Consolas"/>
                <a:ea typeface="Consolas"/>
                <a:cs typeface="Consolas"/>
                <a:sym typeface="Consolas"/>
              </a:rPr>
              <a:t>”)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700">
                <a:latin typeface="Consolas"/>
                <a:ea typeface="Consolas"/>
                <a:cs typeface="Consolas"/>
                <a:sym typeface="Consolas"/>
              </a:rPr>
              <a:t>My code goes next to the carrots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7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700">
                <a:latin typeface="Consolas"/>
                <a:ea typeface="Consolas"/>
                <a:cs typeface="Consolas"/>
                <a:sym typeface="Consolas"/>
              </a:rPr>
              <a:t>&gt;&gt;&gt; print(“The output goes in a new line”)</a:t>
            </a:r>
          </a:p>
          <a:p>
            <a:pPr>
              <a:spcBef>
                <a:spcPts val="0"/>
              </a:spcBef>
              <a:buNone/>
            </a:pPr>
            <a:r>
              <a:rPr lang="en" sz="2700">
                <a:latin typeface="Consolas"/>
                <a:ea typeface="Consolas"/>
                <a:cs typeface="Consolas"/>
                <a:sym typeface="Consolas"/>
              </a:rPr>
              <a:t>The output goes in a new line</a:t>
            </a:r>
          </a:p>
        </p:txBody>
      </p:sp>
      <p:sp>
        <p:nvSpPr>
          <p:cNvPr id="32" name="Shape 3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In the “Interpreter”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Factorial (again…):</a:t>
            </a:r>
          </a:p>
        </p:txBody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457200" y="1200150"/>
            <a:ext cx="7931699" cy="3808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factorial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00FFFF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):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if x == 1:</a:t>
            </a:r>
          </a:p>
          <a:p>
            <a:pPr indent="457200" lvl="0" marL="45720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return 1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else:</a:t>
            </a:r>
          </a:p>
          <a:p>
            <a:pPr indent="457200" lvl="0" marL="45720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return x * factorial(x - 1)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&gt;&gt;&gt; factorial(5)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120</a:t>
            </a: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Factorial (Snap</a:t>
            </a:r>
            <a:r>
              <a:rPr i="1" lang="en">
                <a:latin typeface="Open Sans"/>
                <a:ea typeface="Open Sans"/>
                <a:cs typeface="Open Sans"/>
                <a:sym typeface="Open Sans"/>
              </a:rPr>
              <a:t>!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):</a:t>
            </a:r>
          </a:p>
        </p:txBody>
      </p:sp>
      <p:pic>
        <p:nvPicPr>
          <p:cNvPr id="169" name="Shape 1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6475" y="1578037"/>
            <a:ext cx="4591050" cy="282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Has seven?</a:t>
            </a:r>
          </a:p>
        </p:txBody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457200" y="1063375"/>
            <a:ext cx="8229600" cy="3862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has_seven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400">
                <a:solidFill>
                  <a:srgbClr val="00FFFF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):</a:t>
            </a:r>
          </a:p>
          <a:p>
            <a:pPr indent="0" marL="457200" rtl="0">
              <a:spcBef>
                <a:spcPts val="0"/>
              </a:spcBef>
              <a:buNone/>
            </a:pPr>
            <a:r>
              <a:rPr lang="en" sz="2000">
                <a:solidFill>
                  <a:srgbClr val="FFD966"/>
                </a:solidFill>
                <a:latin typeface="Consolas"/>
                <a:ea typeface="Consolas"/>
                <a:cs typeface="Consolas"/>
                <a:sym typeface="Consolas"/>
              </a:rPr>
              <a:t>“““Given a number n, return whether any of its digits is a 7.</a:t>
            </a:r>
          </a:p>
          <a:p>
            <a:pPr indent="0" marL="457200" rtl="0">
              <a:spcBef>
                <a:spcPts val="0"/>
              </a:spcBef>
              <a:buNone/>
            </a:pPr>
            <a:r>
              <a:rPr lang="en" sz="2000">
                <a:solidFill>
                  <a:srgbClr val="FFD966"/>
                </a:solidFill>
                <a:latin typeface="Consolas"/>
                <a:ea typeface="Consolas"/>
                <a:cs typeface="Consolas"/>
                <a:sym typeface="Consolas"/>
              </a:rPr>
              <a:t>(hint: floor division and modulo might be helpful) 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2000">
                <a:solidFill>
                  <a:srgbClr val="FFD966"/>
                </a:solidFill>
                <a:latin typeface="Consolas"/>
                <a:ea typeface="Consolas"/>
                <a:cs typeface="Consolas"/>
                <a:sym typeface="Consolas"/>
              </a:rPr>
              <a:t>”””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&gt;&gt;&gt; has_seven(45)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False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&gt;&gt;&gt; has_seven(20178)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True</a:t>
            </a:r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Has seven?</a:t>
            </a:r>
          </a:p>
        </p:txBody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457200" y="965800"/>
            <a:ext cx="8229600" cy="3862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has_seven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800">
                <a:solidFill>
                  <a:srgbClr val="00FFFF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):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if n % 10 == 7:</a:t>
            </a:r>
          </a:p>
          <a:p>
            <a:pPr indent="457200" lvl="0" marL="457200" rtl="0"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return True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elif n == 0:</a:t>
            </a:r>
          </a:p>
          <a:p>
            <a:pPr indent="457200" lvl="0" marL="457200" rtl="0"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return False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else:</a:t>
            </a:r>
          </a:p>
          <a:p>
            <a:pPr indent="457200" lvl="0" marL="457200" rtl="0"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return has_seven(n // 10)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&gt;&gt;&gt; has_seven(453)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False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&gt;&gt;&gt; has_seven(979)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True</a:t>
            </a:r>
          </a:p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Has seven (Snap</a:t>
            </a:r>
            <a:r>
              <a:rPr i="1" lang="en">
                <a:latin typeface="Open Sans"/>
                <a:ea typeface="Open Sans"/>
                <a:cs typeface="Open Sans"/>
                <a:sym typeface="Open Sans"/>
              </a:rPr>
              <a:t>!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)?</a:t>
            </a:r>
          </a:p>
        </p:txBody>
      </p:sp>
      <p:pic>
        <p:nvPicPr>
          <p:cNvPr id="187" name="Shape 1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2450" y="1431621"/>
            <a:ext cx="3899074" cy="3085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Every other character in string</a:t>
            </a:r>
          </a:p>
        </p:txBody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486225" y="1214650"/>
            <a:ext cx="83982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every_other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400">
                <a:solidFill>
                  <a:srgbClr val="00FFFF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):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2400">
                <a:solidFill>
                  <a:srgbClr val="FFD966"/>
                </a:solidFill>
                <a:latin typeface="Consolas"/>
                <a:ea typeface="Consolas"/>
                <a:cs typeface="Consolas"/>
                <a:sym typeface="Consolas"/>
              </a:rPr>
              <a:t>“””Given a string, return a new string with only every other character of the original.”””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Every other character in string</a:t>
            </a:r>
          </a:p>
        </p:txBody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every_other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400">
                <a:solidFill>
                  <a:srgbClr val="00FFFF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):</a:t>
            </a:r>
          </a:p>
          <a:p>
            <a:pPr indent="457200" lvl="0" rtl="0">
              <a:spcBef>
                <a:spcPts val="0"/>
              </a:spcBef>
              <a:buClr>
                <a:schemeClr val="dk1"/>
              </a:buClr>
              <a:buSzPct val="47826"/>
              <a:buFont typeface="Arial"/>
              <a:buNone/>
            </a:pPr>
            <a:r>
              <a:rPr lang="en" sz="2300">
                <a:latin typeface="Consolas"/>
                <a:ea typeface="Consolas"/>
                <a:cs typeface="Consolas"/>
                <a:sym typeface="Consolas"/>
              </a:rPr>
              <a:t>output_string = “”</a:t>
            </a:r>
          </a:p>
          <a:p>
            <a:pPr indent="457200" lvl="0" rtl="0">
              <a:spcBef>
                <a:spcPts val="0"/>
              </a:spcBef>
              <a:buClr>
                <a:schemeClr val="dk1"/>
              </a:buClr>
              <a:buSzPct val="47826"/>
              <a:buFont typeface="Arial"/>
              <a:buNone/>
            </a:pPr>
            <a:r>
              <a:rPr lang="en" sz="2300">
                <a:latin typeface="Consolas"/>
                <a:ea typeface="Consolas"/>
                <a:cs typeface="Consolas"/>
                <a:sym typeface="Consolas"/>
              </a:rPr>
              <a:t>for i in range(len(string)):</a:t>
            </a:r>
          </a:p>
          <a:p>
            <a:pPr indent="457200" lvl="0" marL="457200" rtl="0">
              <a:spcBef>
                <a:spcPts val="0"/>
              </a:spcBef>
              <a:buClr>
                <a:schemeClr val="dk1"/>
              </a:buClr>
              <a:buSzPct val="47826"/>
              <a:buFont typeface="Arial"/>
              <a:buNone/>
            </a:pPr>
            <a:r>
              <a:rPr lang="en" sz="2300">
                <a:latin typeface="Consolas"/>
                <a:ea typeface="Consolas"/>
                <a:cs typeface="Consolas"/>
                <a:sym typeface="Consolas"/>
              </a:rPr>
              <a:t>if i % 2 == 0:</a:t>
            </a:r>
          </a:p>
          <a:p>
            <a:pPr indent="457200" lvl="0" marL="914400" rtl="0">
              <a:spcBef>
                <a:spcPts val="0"/>
              </a:spcBef>
              <a:buClr>
                <a:schemeClr val="dk1"/>
              </a:buClr>
              <a:buSzPct val="47826"/>
              <a:buFont typeface="Arial"/>
              <a:buNone/>
            </a:pPr>
            <a:r>
              <a:rPr lang="en" sz="2300">
                <a:latin typeface="Consolas"/>
                <a:ea typeface="Consolas"/>
                <a:cs typeface="Consolas"/>
                <a:sym typeface="Consolas"/>
              </a:rPr>
              <a:t>output_string = output_string + string[i]</a:t>
            </a:r>
          </a:p>
          <a:p>
            <a:pPr indent="457200" lvl="0" rtl="0">
              <a:spcBef>
                <a:spcPts val="0"/>
              </a:spcBef>
              <a:buClr>
                <a:schemeClr val="dk1"/>
              </a:buClr>
              <a:buSzPct val="47826"/>
              <a:buFont typeface="Arial"/>
              <a:buNone/>
            </a:pPr>
            <a:r>
              <a:rPr lang="en" sz="2300">
                <a:latin typeface="Consolas"/>
                <a:ea typeface="Consolas"/>
                <a:cs typeface="Consolas"/>
                <a:sym typeface="Consolas"/>
              </a:rPr>
              <a:t>return output_string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0" name="Shape 200"/>
          <p:cNvSpPr txBox="1"/>
          <p:nvPr/>
        </p:nvSpPr>
        <p:spPr>
          <a:xfrm>
            <a:off x="6080850" y="1063375"/>
            <a:ext cx="2806200" cy="2647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60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>
                <a:solidFill>
                  <a:srgbClr val="B7B7B7"/>
                </a:solidFill>
                <a:latin typeface="Consolas"/>
                <a:ea typeface="Consolas"/>
                <a:cs typeface="Consolas"/>
                <a:sym typeface="Consolas"/>
              </a:rPr>
              <a:t>Notice that “i” here represents the </a:t>
            </a:r>
            <a:r>
              <a:rPr i="1" lang="en" sz="2400">
                <a:solidFill>
                  <a:srgbClr val="B7B7B7"/>
                </a:solidFill>
                <a:latin typeface="Consolas"/>
                <a:ea typeface="Consolas"/>
                <a:cs typeface="Consolas"/>
                <a:sym typeface="Consolas"/>
              </a:rPr>
              <a:t>index</a:t>
            </a:r>
            <a:r>
              <a:rPr lang="en" sz="2400">
                <a:solidFill>
                  <a:srgbClr val="B7B7B7"/>
                </a:solidFill>
                <a:latin typeface="Consolas"/>
                <a:ea typeface="Consolas"/>
                <a:cs typeface="Consolas"/>
                <a:sym typeface="Consolas"/>
              </a:rPr>
              <a:t> in the string</a:t>
            </a:r>
          </a:p>
          <a:p>
            <a:pPr lvl="0" rtl="0">
              <a:spcBef>
                <a:spcPts val="60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Factorion</a:t>
            </a:r>
          </a:p>
        </p:txBody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ln cap="flat" cmpd="sng" w="9525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200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2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is_factorion</a:t>
            </a: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200">
                <a:solidFill>
                  <a:srgbClr val="00FFFF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):</a:t>
            </a:r>
          </a:p>
          <a:p>
            <a:pPr indent="0" marL="0" rtl="0">
              <a:spcBef>
                <a:spcPts val="0"/>
              </a:spcBef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2200">
                <a:solidFill>
                  <a:srgbClr val="FFD966"/>
                </a:solidFill>
                <a:latin typeface="Consolas"/>
                <a:ea typeface="Consolas"/>
                <a:cs typeface="Consolas"/>
                <a:sym typeface="Consolas"/>
              </a:rPr>
              <a:t>“””Return whether the sum of the factorials of</a:t>
            </a:r>
            <a:br>
              <a:rPr lang="en" sz="2200">
                <a:solidFill>
                  <a:srgbClr val="FFD966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200">
                <a:solidFill>
                  <a:srgbClr val="FFD966"/>
                </a:solidFill>
                <a:latin typeface="Consolas"/>
                <a:ea typeface="Consolas"/>
                <a:cs typeface="Consolas"/>
                <a:sym typeface="Consolas"/>
              </a:rPr>
              <a:t>   n’s digits add up to n.</a:t>
            </a:r>
          </a:p>
          <a:p>
            <a:pPr indent="457200" rtl="0">
              <a:spcBef>
                <a:spcPts val="0"/>
              </a:spcBef>
              <a:buNone/>
            </a:pPr>
            <a:r>
              <a:rPr lang="en" sz="2200">
                <a:solidFill>
                  <a:srgbClr val="FFD966"/>
                </a:solidFill>
                <a:latin typeface="Consolas"/>
                <a:ea typeface="Consolas"/>
                <a:cs typeface="Consolas"/>
                <a:sym typeface="Consolas"/>
              </a:rPr>
              <a:t>(hint: floor division and modulo might be 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" sz="2200">
                <a:solidFill>
                  <a:srgbClr val="FFD966"/>
                </a:solidFill>
                <a:latin typeface="Consolas"/>
                <a:ea typeface="Consolas"/>
                <a:cs typeface="Consolas"/>
                <a:sym typeface="Consolas"/>
              </a:rPr>
              <a:t>helpful) ”””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2200">
                <a:solidFill>
                  <a:srgbClr val="B7B7B7"/>
                </a:solidFill>
                <a:latin typeface="Consolas"/>
                <a:ea typeface="Consolas"/>
                <a:cs typeface="Consolas"/>
                <a:sym typeface="Consolas"/>
              </a:rPr>
              <a:t># The ‘#’ is used to create one-line comments. 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" sz="2200">
                <a:solidFill>
                  <a:srgbClr val="B7B7B7"/>
                </a:solidFill>
                <a:latin typeface="Consolas"/>
                <a:ea typeface="Consolas"/>
                <a:cs typeface="Consolas"/>
                <a:sym typeface="Consolas"/>
              </a:rPr>
              <a:t># You can assume factorial(n) is already written.</a:t>
            </a:r>
          </a:p>
        </p:txBody>
      </p:sp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Factorion - Recursive</a:t>
            </a:r>
          </a:p>
        </p:txBody>
      </p:sp>
      <p:sp>
        <p:nvSpPr>
          <p:cNvPr id="212" name="Shape 212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50000"/>
              <a:buFont typeface="Arial"/>
              <a:buNone/>
            </a:pPr>
            <a:r>
              <a:rPr lang="en" sz="2200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2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is_factorion</a:t>
            </a: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200">
                <a:solidFill>
                  <a:srgbClr val="00FFFF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):</a:t>
            </a:r>
          </a:p>
          <a:p>
            <a:pPr indent="457200" lvl="0" marL="0" rtl="0">
              <a:spcBef>
                <a:spcPts val="0"/>
              </a:spcBef>
              <a:buClr>
                <a:schemeClr val="dk1"/>
              </a:buClr>
              <a:buSzPct val="50000"/>
              <a:buFont typeface="Arial"/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return n == calc_factorion(n)</a:t>
            </a:r>
          </a:p>
          <a:p>
            <a:pPr indent="457200" lvl="0" mar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buClr>
                <a:schemeClr val="dk1"/>
              </a:buClr>
              <a:buSzPct val="50000"/>
              <a:buFont typeface="Arial"/>
              <a:buNone/>
            </a:pPr>
            <a:r>
              <a:rPr lang="en" sz="2200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2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calc_factorion</a:t>
            </a: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200">
                <a:solidFill>
                  <a:srgbClr val="00FFFF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):</a:t>
            </a:r>
          </a:p>
          <a:p>
            <a:pPr indent="0" lvl="0" marL="457200" rtl="0">
              <a:spcBef>
                <a:spcPts val="0"/>
              </a:spcBef>
              <a:buClr>
                <a:schemeClr val="dk1"/>
              </a:buClr>
              <a:buSzPct val="50000"/>
              <a:buFont typeface="Arial"/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if n == 0:</a:t>
            </a:r>
          </a:p>
          <a:p>
            <a:pPr indent="0" lvl="0" marL="914400" rtl="0">
              <a:spcBef>
                <a:spcPts val="0"/>
              </a:spcBef>
              <a:buClr>
                <a:schemeClr val="dk1"/>
              </a:buClr>
              <a:buSzPct val="50000"/>
              <a:buFont typeface="Arial"/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return 0</a:t>
            </a:r>
          </a:p>
          <a:p>
            <a:pPr indent="457200" lvl="0" marL="0" rtl="0">
              <a:spcBef>
                <a:spcPts val="0"/>
              </a:spcBef>
              <a:buClr>
                <a:schemeClr val="dk1"/>
              </a:buClr>
              <a:buSzPct val="50000"/>
              <a:buFont typeface="Arial"/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return calc_factorion(n//10) + factorial(n%10)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>
              <a:spcBef>
                <a:spcPts val="0"/>
              </a:spcBef>
              <a:buNone/>
            </a:pPr>
            <a:r>
              <a:t/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Factorion - Recursive</a:t>
            </a:r>
          </a:p>
        </p:txBody>
      </p:sp>
      <p:pic>
        <p:nvPicPr>
          <p:cNvPr id="218" name="Shape 2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7375" y="1324926"/>
            <a:ext cx="3462450" cy="109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Shape 2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47362" y="2568825"/>
            <a:ext cx="6649274" cy="218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Elementary, my dear Python</a:t>
            </a:r>
          </a:p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457200" y="1200150"/>
            <a:ext cx="3049199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&gt;&gt;&gt; 5 + 4 - 1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8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&gt;&gt;&gt; 6 / 4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1.5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&gt;&gt;&gt; 5 * 4</a:t>
            </a:r>
          </a:p>
          <a:p>
            <a:pPr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20</a:t>
            </a:r>
          </a:p>
        </p:txBody>
      </p:sp>
      <p:cxnSp>
        <p:nvCxnSpPr>
          <p:cNvPr id="39" name="Shape 39"/>
          <p:cNvCxnSpPr/>
          <p:nvPr/>
        </p:nvCxnSpPr>
        <p:spPr>
          <a:xfrm>
            <a:off x="4562250" y="1337700"/>
            <a:ext cx="19500" cy="3145799"/>
          </a:xfrm>
          <a:prstGeom prst="straightConnector1">
            <a:avLst/>
          </a:prstGeom>
          <a:noFill/>
          <a:ln cap="flat" cmpd="sng" w="38100">
            <a:solidFill>
              <a:srgbClr val="F3F3F3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40" name="Shape 40"/>
          <p:cNvSpPr txBox="1"/>
          <p:nvPr>
            <p:ph idx="2" type="body"/>
          </p:nvPr>
        </p:nvSpPr>
        <p:spPr>
          <a:xfrm>
            <a:off x="4786925" y="1200150"/>
            <a:ext cx="3899700" cy="3725699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&gt;&gt;&gt; 14 % 5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4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&gt;&gt;&gt; 6 // 4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1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&gt;&gt;&gt; 3 ** 3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27</a:t>
            </a:r>
          </a:p>
        </p:txBody>
      </p:sp>
      <p:sp>
        <p:nvSpPr>
          <p:cNvPr id="41" name="Shape 41"/>
          <p:cNvSpPr txBox="1"/>
          <p:nvPr>
            <p:ph idx="3" type="body"/>
          </p:nvPr>
        </p:nvSpPr>
        <p:spPr>
          <a:xfrm>
            <a:off x="180100" y="4470075"/>
            <a:ext cx="8936099" cy="639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F6B26B"/>
                </a:solidFill>
                <a:latin typeface="Courier New"/>
                <a:ea typeface="Courier New"/>
                <a:cs typeface="Courier New"/>
                <a:sym typeface="Courier New"/>
              </a:rPr>
              <a:t>*In Python 2.7, both / and // are floor divide. (ew)</a:t>
            </a:r>
          </a:p>
        </p:txBody>
      </p:sp>
    </p:spTree>
  </p:cSld>
  <p:clrMapOvr>
    <a:masterClrMapping/>
  </p:clrMapOvr>
  <p:transition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Factorion - Iterative</a:t>
            </a:r>
          </a:p>
        </p:txBody>
      </p:sp>
      <p:sp>
        <p:nvSpPr>
          <p:cNvPr id="225" name="Shape 225"/>
          <p:cNvSpPr txBox="1"/>
          <p:nvPr>
            <p:ph idx="1" type="body"/>
          </p:nvPr>
        </p:nvSpPr>
        <p:spPr>
          <a:xfrm>
            <a:off x="457200" y="1063375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50000"/>
              <a:buFont typeface="Arial"/>
              <a:buNone/>
            </a:pPr>
            <a:r>
              <a:rPr lang="en" sz="2200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2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iter_factorion</a:t>
            </a: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200">
                <a:solidFill>
                  <a:srgbClr val="00FFFF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):</a:t>
            </a:r>
          </a:p>
          <a:p>
            <a:pPr indent="457200" lvl="0" rtl="0">
              <a:spcBef>
                <a:spcPts val="0"/>
              </a:spcBef>
              <a:buClr>
                <a:schemeClr val="dk1"/>
              </a:buClr>
              <a:buSzPct val="50000"/>
              <a:buFont typeface="Arial"/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result = 0</a:t>
            </a:r>
          </a:p>
          <a:p>
            <a:pPr indent="457200" lvl="0" rtl="0">
              <a:spcBef>
                <a:spcPts val="0"/>
              </a:spcBef>
              <a:buClr>
                <a:schemeClr val="dk1"/>
              </a:buClr>
              <a:buSzPct val="50000"/>
              <a:buFont typeface="Arial"/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x = n // 10</a:t>
            </a:r>
          </a:p>
          <a:p>
            <a:pPr indent="457200" lvl="0" rtl="0">
              <a:spcBef>
                <a:spcPts val="0"/>
              </a:spcBef>
              <a:buClr>
                <a:schemeClr val="dk1"/>
              </a:buClr>
              <a:buSzPct val="50000"/>
              <a:buFont typeface="Arial"/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y = n % 10</a:t>
            </a:r>
          </a:p>
          <a:p>
            <a:pPr indent="457200" lvl="0" rtl="0">
              <a:spcBef>
                <a:spcPts val="0"/>
              </a:spcBef>
              <a:buClr>
                <a:schemeClr val="dk1"/>
              </a:buClr>
              <a:buSzPct val="50000"/>
              <a:buFont typeface="Arial"/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while not(x==0 and y==0):</a:t>
            </a:r>
          </a:p>
          <a:p>
            <a:pPr indent="457200" lvl="0" marL="457200" rtl="0">
              <a:spcBef>
                <a:spcPts val="0"/>
              </a:spcBef>
              <a:buClr>
                <a:schemeClr val="dk1"/>
              </a:buClr>
              <a:buSzPct val="50000"/>
              <a:buFont typeface="Arial"/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result += factorial(y)</a:t>
            </a:r>
          </a:p>
          <a:p>
            <a:pPr indent="457200" lvl="0" marL="457200" rtl="0">
              <a:spcBef>
                <a:spcPts val="0"/>
              </a:spcBef>
              <a:buClr>
                <a:schemeClr val="dk1"/>
              </a:buClr>
              <a:buSzPct val="50000"/>
              <a:buFont typeface="Arial"/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y = x % 10</a:t>
            </a:r>
          </a:p>
          <a:p>
            <a:pPr indent="457200" lvl="0" marL="457200" rtl="0">
              <a:spcBef>
                <a:spcPts val="0"/>
              </a:spcBef>
              <a:buClr>
                <a:schemeClr val="dk1"/>
              </a:buClr>
              <a:buSzPct val="50000"/>
              <a:buFont typeface="Arial"/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x = x // 10</a:t>
            </a:r>
          </a:p>
          <a:p>
            <a:pPr indent="0" lvl="0" marL="457200" rtl="0">
              <a:spcBef>
                <a:spcPts val="0"/>
              </a:spcBef>
              <a:buClr>
                <a:schemeClr val="dk1"/>
              </a:buClr>
              <a:buSzPct val="50000"/>
              <a:buFont typeface="Arial"/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return n == result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ransition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Factorion - Iterative</a:t>
            </a:r>
          </a:p>
        </p:txBody>
      </p:sp>
      <p:pic>
        <p:nvPicPr>
          <p:cNvPr id="231" name="Shape 2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6525" y="1163900"/>
            <a:ext cx="3508149" cy="373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Assigning a variable</a:t>
            </a:r>
          </a:p>
        </p:txBody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x="457200" y="1200150"/>
            <a:ext cx="48240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&gt;&gt;&gt; my_variable = 14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&gt;&gt;&gt; my_variable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14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&gt;&gt;&gt; foo = 1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&gt;&gt;&gt; my_variable + foo</a:t>
            </a:r>
          </a:p>
          <a:p>
            <a:pPr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15</a:t>
            </a:r>
          </a:p>
        </p:txBody>
      </p:sp>
      <p:sp>
        <p:nvSpPr>
          <p:cNvPr id="48" name="Shape 48"/>
          <p:cNvSpPr txBox="1"/>
          <p:nvPr>
            <p:ph idx="2" type="body"/>
          </p:nvPr>
        </p:nvSpPr>
        <p:spPr>
          <a:xfrm>
            <a:off x="4884900" y="1670400"/>
            <a:ext cx="4276500" cy="1923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F6B26B"/>
                </a:solidFill>
                <a:latin typeface="Courier New"/>
                <a:ea typeface="Courier New"/>
                <a:cs typeface="Courier New"/>
                <a:sym typeface="Courier New"/>
              </a:rPr>
              <a:t>Setting the value of my_variable to 14, setting the value of foo to 1.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idx="1" type="body"/>
          </p:nvPr>
        </p:nvSpPr>
        <p:spPr>
          <a:xfrm>
            <a:off x="457200" y="932600"/>
            <a:ext cx="2613600" cy="38594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&gt;&gt;&gt; bar = 5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&gt;&gt;&gt; bar = 6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&gt;&gt;&gt; bar / 2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3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&gt;&gt;&gt; bar</a:t>
            </a:r>
          </a:p>
          <a:p>
            <a:pPr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6</a:t>
            </a:r>
          </a:p>
        </p:txBody>
      </p:sp>
      <p:sp>
        <p:nvSpPr>
          <p:cNvPr id="54" name="Shape 54"/>
          <p:cNvSpPr txBox="1"/>
          <p:nvPr>
            <p:ph idx="2" type="body"/>
          </p:nvPr>
        </p:nvSpPr>
        <p:spPr>
          <a:xfrm>
            <a:off x="3719025" y="1670400"/>
            <a:ext cx="5231699" cy="2088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F6B26B"/>
                </a:solidFill>
                <a:latin typeface="Courier New"/>
                <a:ea typeface="Courier New"/>
                <a:cs typeface="Courier New"/>
                <a:sym typeface="Courier New"/>
              </a:rPr>
              <a:t>Performing an elementary operation on a variable assigned to a number does not change the value of the variable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A useful operation</a:t>
            </a:r>
          </a:p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457200" y="957375"/>
            <a:ext cx="5482499" cy="3968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&gt;&gt;&gt; counter = 3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&gt;&gt;&gt; counter += 1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&gt;&gt;&gt; counter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4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&gt;&gt;&gt; counter -= 1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counter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3</a:t>
            </a:r>
          </a:p>
        </p:txBody>
      </p:sp>
      <p:sp>
        <p:nvSpPr>
          <p:cNvPr id="61" name="Shape 61"/>
          <p:cNvSpPr txBox="1"/>
          <p:nvPr>
            <p:ph idx="2" type="body"/>
          </p:nvPr>
        </p:nvSpPr>
        <p:spPr>
          <a:xfrm>
            <a:off x="4337550" y="1257750"/>
            <a:ext cx="4806600" cy="3197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F6B26B"/>
                </a:solidFill>
                <a:latin typeface="Courier New"/>
                <a:ea typeface="Courier New"/>
                <a:cs typeface="Courier New"/>
                <a:sym typeface="Courier New"/>
              </a:rPr>
              <a:t>+= or -= do two things: They perform an addition/subtraction on the variable, then set the variable to that new value!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F6B26B"/>
                </a:solidFill>
                <a:latin typeface="Courier New"/>
                <a:ea typeface="Courier New"/>
                <a:cs typeface="Courier New"/>
                <a:sym typeface="Courier New"/>
              </a:rPr>
              <a:t>How could this be useful?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Strings</a:t>
            </a:r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&gt;&gt;&gt; name = “Steven”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&gt;&gt;&gt; name + “ is a pretty cool guy”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‘Steven is a pretty cool guy’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&gt;&gt;&gt; print(name)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Steven</a:t>
            </a:r>
          </a:p>
        </p:txBody>
      </p:sp>
      <p:sp>
        <p:nvSpPr>
          <p:cNvPr id="68" name="Shape 68"/>
          <p:cNvSpPr txBox="1"/>
          <p:nvPr>
            <p:ph idx="2" type="body"/>
          </p:nvPr>
        </p:nvSpPr>
        <p:spPr>
          <a:xfrm>
            <a:off x="4617475" y="2924400"/>
            <a:ext cx="4276500" cy="2219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F6B26B"/>
                </a:solidFill>
                <a:latin typeface="Courier New"/>
                <a:ea typeface="Courier New"/>
                <a:cs typeface="Courier New"/>
                <a:sym typeface="Courier New"/>
              </a:rPr>
              <a:t>Variables can be assigned to words as well! They are called ‘strings’, and are surrounded by “ or ‘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idx="1" type="body"/>
          </p:nvPr>
        </p:nvSpPr>
        <p:spPr>
          <a:xfrm>
            <a:off x="457200" y="1031450"/>
            <a:ext cx="5816399" cy="395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s[1:]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s[:-1]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 + x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x in s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x not in s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s[n:k]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4" name="Shape 74"/>
          <p:cNvSpPr txBox="1"/>
          <p:nvPr>
            <p:ph idx="2" type="body"/>
          </p:nvPr>
        </p:nvSpPr>
        <p:spPr>
          <a:xfrm>
            <a:off x="3936125" y="1084850"/>
            <a:ext cx="4311599" cy="751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F6B26B"/>
                </a:solidFill>
                <a:latin typeface="Courier New"/>
                <a:ea typeface="Courier New"/>
                <a:cs typeface="Courier New"/>
                <a:sym typeface="Courier New"/>
              </a:rPr>
              <a:t>“All but first”</a:t>
            </a:r>
          </a:p>
        </p:txBody>
      </p:sp>
      <p:sp>
        <p:nvSpPr>
          <p:cNvPr id="75" name="Shape 75"/>
          <p:cNvSpPr txBox="1"/>
          <p:nvPr>
            <p:ph type="title"/>
          </p:nvPr>
        </p:nvSpPr>
        <p:spPr>
          <a:xfrm>
            <a:off x="457200" y="227453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Some Utilities (Strings)</a:t>
            </a:r>
          </a:p>
        </p:txBody>
      </p:sp>
      <p:sp>
        <p:nvSpPr>
          <p:cNvPr id="76" name="Shape 76"/>
          <p:cNvSpPr txBox="1"/>
          <p:nvPr>
            <p:ph idx="3" type="body"/>
          </p:nvPr>
        </p:nvSpPr>
        <p:spPr>
          <a:xfrm>
            <a:off x="3936150" y="1621275"/>
            <a:ext cx="4311599" cy="751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F6B26B"/>
                </a:solidFill>
                <a:latin typeface="Courier New"/>
                <a:ea typeface="Courier New"/>
                <a:cs typeface="Courier New"/>
                <a:sym typeface="Courier New"/>
              </a:rPr>
              <a:t>“All but last”</a:t>
            </a:r>
          </a:p>
        </p:txBody>
      </p:sp>
      <p:sp>
        <p:nvSpPr>
          <p:cNvPr id="77" name="Shape 77"/>
          <p:cNvSpPr txBox="1"/>
          <p:nvPr>
            <p:ph idx="4" type="body"/>
          </p:nvPr>
        </p:nvSpPr>
        <p:spPr>
          <a:xfrm>
            <a:off x="3936150" y="2195850"/>
            <a:ext cx="5111099" cy="751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900">
                <a:solidFill>
                  <a:srgbClr val="F6B26B"/>
                </a:solidFill>
                <a:latin typeface="Courier New"/>
                <a:ea typeface="Courier New"/>
                <a:cs typeface="Courier New"/>
                <a:sym typeface="Courier New"/>
              </a:rPr>
              <a:t>“Add x to the end of s”</a:t>
            </a:r>
          </a:p>
        </p:txBody>
      </p:sp>
      <p:sp>
        <p:nvSpPr>
          <p:cNvPr id="78" name="Shape 78"/>
          <p:cNvSpPr txBox="1"/>
          <p:nvPr>
            <p:ph idx="5" type="body"/>
          </p:nvPr>
        </p:nvSpPr>
        <p:spPr>
          <a:xfrm>
            <a:off x="3307000" y="2760025"/>
            <a:ext cx="5816399" cy="751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6B26B"/>
                </a:solidFill>
                <a:latin typeface="Courier New"/>
                <a:ea typeface="Courier New"/>
                <a:cs typeface="Courier New"/>
                <a:sym typeface="Courier New"/>
              </a:rPr>
              <a:t>True if chars of x appear in order in s</a:t>
            </a:r>
          </a:p>
        </p:txBody>
      </p:sp>
      <p:sp>
        <p:nvSpPr>
          <p:cNvPr id="79" name="Shape 79"/>
          <p:cNvSpPr txBox="1"/>
          <p:nvPr>
            <p:ph idx="6" type="body"/>
          </p:nvPr>
        </p:nvSpPr>
        <p:spPr>
          <a:xfrm>
            <a:off x="3915425" y="3746375"/>
            <a:ext cx="5207999" cy="1269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200">
                <a:solidFill>
                  <a:srgbClr val="F6B26B"/>
                </a:solidFill>
                <a:latin typeface="Courier New"/>
                <a:ea typeface="Courier New"/>
                <a:cs typeface="Courier New"/>
                <a:sym typeface="Courier New"/>
              </a:rPr>
              <a:t>char n to char k not including char k from s</a:t>
            </a:r>
          </a:p>
        </p:txBody>
      </p:sp>
      <p:cxnSp>
        <p:nvCxnSpPr>
          <p:cNvPr id="80" name="Shape 80"/>
          <p:cNvCxnSpPr/>
          <p:nvPr/>
        </p:nvCxnSpPr>
        <p:spPr>
          <a:xfrm>
            <a:off x="339150" y="1711225"/>
            <a:ext cx="8465699" cy="48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81" name="Shape 81"/>
          <p:cNvCxnSpPr/>
          <p:nvPr/>
        </p:nvCxnSpPr>
        <p:spPr>
          <a:xfrm>
            <a:off x="339150" y="2236087"/>
            <a:ext cx="8465699" cy="48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82" name="Shape 82"/>
          <p:cNvCxnSpPr/>
          <p:nvPr/>
        </p:nvCxnSpPr>
        <p:spPr>
          <a:xfrm>
            <a:off x="339150" y="2786400"/>
            <a:ext cx="8465699" cy="48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83" name="Shape 83"/>
          <p:cNvCxnSpPr/>
          <p:nvPr/>
        </p:nvCxnSpPr>
        <p:spPr>
          <a:xfrm>
            <a:off x="339150" y="3322862"/>
            <a:ext cx="8465699" cy="48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84" name="Shape 84"/>
          <p:cNvCxnSpPr/>
          <p:nvPr/>
        </p:nvCxnSpPr>
        <p:spPr>
          <a:xfrm>
            <a:off x="339150" y="3835050"/>
            <a:ext cx="8465699" cy="48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85" name="Shape 85"/>
          <p:cNvSpPr txBox="1"/>
          <p:nvPr>
            <p:ph idx="7" type="body"/>
          </p:nvPr>
        </p:nvSpPr>
        <p:spPr>
          <a:xfrm>
            <a:off x="3307000" y="3283950"/>
            <a:ext cx="5816399" cy="751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6B26B"/>
                </a:solidFill>
                <a:latin typeface="Courier New"/>
                <a:ea typeface="Courier New"/>
                <a:cs typeface="Courier New"/>
                <a:sym typeface="Courier New"/>
              </a:rPr>
              <a:t>False if chars of x appear in order in s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Booleans and Logic</a:t>
            </a:r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457200" y="1200150"/>
            <a:ext cx="38022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600">
                <a:latin typeface="Consolas"/>
                <a:ea typeface="Consolas"/>
                <a:cs typeface="Consolas"/>
                <a:sym typeface="Consolas"/>
              </a:rPr>
              <a:t>&gt;&gt;&gt; 5 == 5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600">
                <a:latin typeface="Consolas"/>
                <a:ea typeface="Consolas"/>
                <a:cs typeface="Consolas"/>
                <a:sym typeface="Consolas"/>
              </a:rPr>
              <a:t>True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600">
                <a:latin typeface="Consolas"/>
                <a:ea typeface="Consolas"/>
                <a:cs typeface="Consolas"/>
                <a:sym typeface="Consolas"/>
              </a:rPr>
              <a:t>&gt;&gt;&gt; 5 != 5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600">
                <a:latin typeface="Consolas"/>
                <a:ea typeface="Consolas"/>
                <a:cs typeface="Consolas"/>
                <a:sym typeface="Consolas"/>
              </a:rPr>
              <a:t>False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600">
                <a:latin typeface="Consolas"/>
                <a:ea typeface="Consolas"/>
                <a:cs typeface="Consolas"/>
                <a:sym typeface="Consolas"/>
              </a:rPr>
              <a:t>&gt;&gt;&gt; 5 &lt; 4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600">
                <a:latin typeface="Consolas"/>
                <a:ea typeface="Consolas"/>
                <a:cs typeface="Consolas"/>
                <a:sym typeface="Consolas"/>
              </a:rPr>
              <a:t>False</a:t>
            </a:r>
          </a:p>
        </p:txBody>
      </p:sp>
      <p:cxnSp>
        <p:nvCxnSpPr>
          <p:cNvPr id="92" name="Shape 92"/>
          <p:cNvCxnSpPr/>
          <p:nvPr/>
        </p:nvCxnSpPr>
        <p:spPr>
          <a:xfrm>
            <a:off x="4562250" y="1337700"/>
            <a:ext cx="19500" cy="3145799"/>
          </a:xfrm>
          <a:prstGeom prst="straightConnector1">
            <a:avLst/>
          </a:prstGeom>
          <a:noFill/>
          <a:ln cap="flat" cmpd="sng" w="38100">
            <a:solidFill>
              <a:srgbClr val="F3F3F3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93" name="Shape 93"/>
          <p:cNvSpPr txBox="1"/>
          <p:nvPr>
            <p:ph idx="2" type="body"/>
          </p:nvPr>
        </p:nvSpPr>
        <p:spPr>
          <a:xfrm>
            <a:off x="4786925" y="1200150"/>
            <a:ext cx="3899700" cy="3725699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600">
                <a:latin typeface="Consolas"/>
                <a:ea typeface="Consolas"/>
                <a:cs typeface="Consolas"/>
                <a:sym typeface="Consolas"/>
              </a:rPr>
              <a:t>&gt;&gt;&gt; True </a:t>
            </a:r>
            <a:r>
              <a:rPr lang="en" sz="2600">
                <a:solidFill>
                  <a:srgbClr val="00FFFF"/>
                </a:solidFill>
                <a:latin typeface="Consolas"/>
                <a:ea typeface="Consolas"/>
                <a:cs typeface="Consolas"/>
                <a:sym typeface="Consolas"/>
              </a:rPr>
              <a:t>and</a:t>
            </a:r>
            <a:r>
              <a:rPr lang="en" sz="2600">
                <a:latin typeface="Consolas"/>
                <a:ea typeface="Consolas"/>
                <a:cs typeface="Consolas"/>
                <a:sym typeface="Consolas"/>
              </a:rPr>
              <a:t> False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600">
                <a:latin typeface="Consolas"/>
                <a:ea typeface="Consolas"/>
                <a:cs typeface="Consolas"/>
                <a:sym typeface="Consolas"/>
              </a:rPr>
              <a:t>False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600">
                <a:latin typeface="Consolas"/>
                <a:ea typeface="Consolas"/>
                <a:cs typeface="Consolas"/>
                <a:sym typeface="Consolas"/>
              </a:rPr>
              <a:t>&gt;&gt;&gt; True </a:t>
            </a:r>
            <a:r>
              <a:rPr lang="en" sz="2600">
                <a:solidFill>
                  <a:srgbClr val="00FFFF"/>
                </a:solidFill>
                <a:latin typeface="Consolas"/>
                <a:ea typeface="Consolas"/>
                <a:cs typeface="Consolas"/>
                <a:sym typeface="Consolas"/>
              </a:rPr>
              <a:t>or</a:t>
            </a:r>
            <a:r>
              <a:rPr lang="en" sz="2600">
                <a:latin typeface="Consolas"/>
                <a:ea typeface="Consolas"/>
                <a:cs typeface="Consolas"/>
                <a:sym typeface="Consolas"/>
              </a:rPr>
              <a:t> False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600">
                <a:latin typeface="Consolas"/>
                <a:ea typeface="Consolas"/>
                <a:cs typeface="Consolas"/>
                <a:sym typeface="Consolas"/>
              </a:rPr>
              <a:t>True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600">
                <a:latin typeface="Consolas"/>
                <a:ea typeface="Consolas"/>
                <a:cs typeface="Consolas"/>
                <a:sym typeface="Consolas"/>
              </a:rPr>
              <a:t>&gt;&gt;&gt; </a:t>
            </a:r>
            <a:r>
              <a:rPr lang="en" sz="2600">
                <a:solidFill>
                  <a:srgbClr val="00FFFF"/>
                </a:solidFill>
                <a:latin typeface="Consolas"/>
                <a:ea typeface="Consolas"/>
                <a:cs typeface="Consolas"/>
                <a:sym typeface="Consolas"/>
              </a:rPr>
              <a:t>not</a:t>
            </a:r>
            <a:r>
              <a:rPr lang="en" sz="2600">
                <a:latin typeface="Consolas"/>
                <a:ea typeface="Consolas"/>
                <a:cs typeface="Consolas"/>
                <a:sym typeface="Consolas"/>
              </a:rPr>
              <a:t> True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600">
                <a:latin typeface="Consolas"/>
                <a:ea typeface="Consolas"/>
                <a:cs typeface="Consolas"/>
                <a:sym typeface="Consolas"/>
              </a:rPr>
              <a:t>False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ark-gradient">
  <a:themeElements>
    <a:clrScheme name="Custom 346">
      <a:dk1>
        <a:srgbClr val="000000"/>
      </a:dk1>
      <a:lt1>
        <a:srgbClr val="FFFFFF"/>
      </a:lt1>
      <a:dk2>
        <a:srgbClr val="4C4C4C"/>
      </a:dk2>
      <a:lt2>
        <a:srgbClr val="CCCCCC"/>
      </a:lt2>
      <a:accent1>
        <a:srgbClr val="89B4B8"/>
      </a:accent1>
      <a:accent2>
        <a:srgbClr val="AFA6CA"/>
      </a:accent2>
      <a:accent3>
        <a:srgbClr val="A5B492"/>
      </a:accent3>
      <a:accent4>
        <a:srgbClr val="E8CD6D"/>
      </a:accent4>
      <a:accent5>
        <a:srgbClr val="F4A447"/>
      </a:accent5>
      <a:accent6>
        <a:srgbClr val="D09D94"/>
      </a:accent6>
      <a:hlink>
        <a:srgbClr val="5EA7AA"/>
      </a:hlink>
      <a:folHlink>
        <a:srgbClr val="A295B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