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x = [0,1,2,3,4]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x = x[1:]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21793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Part 2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09600" y="3445700"/>
            <a:ext cx="7772400" cy="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“**” means not testable material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031450"/>
            <a:ext cx="5816399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lst[1:]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lst.append(x)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in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not in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lst[n:k]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936125" y="1084850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first”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 Utilities (Lists)</a:t>
            </a:r>
          </a:p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3936150" y="1621275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last”</a:t>
            </a:r>
          </a:p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3936150" y="2195850"/>
            <a:ext cx="51110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“Add x as the last item of lst”</a:t>
            </a:r>
          </a:p>
        </p:txBody>
      </p:sp>
      <p:sp>
        <p:nvSpPr>
          <p:cNvPr id="100" name="Shape 100"/>
          <p:cNvSpPr txBox="1"/>
          <p:nvPr>
            <p:ph idx="5" type="body"/>
          </p:nvPr>
        </p:nvSpPr>
        <p:spPr>
          <a:xfrm>
            <a:off x="3915425" y="2683825"/>
            <a:ext cx="52079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x is an item of lst</a:t>
            </a:r>
          </a:p>
        </p:txBody>
      </p:sp>
      <p:sp>
        <p:nvSpPr>
          <p:cNvPr id="101" name="Shape 101"/>
          <p:cNvSpPr txBox="1"/>
          <p:nvPr>
            <p:ph idx="6" type="body"/>
          </p:nvPr>
        </p:nvSpPr>
        <p:spPr>
          <a:xfrm>
            <a:off x="3915425" y="3746375"/>
            <a:ext cx="5207999" cy="12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Item n to item k not including item k from lst</a:t>
            </a:r>
          </a:p>
        </p:txBody>
      </p:sp>
      <p:sp>
        <p:nvSpPr>
          <p:cNvPr id="102" name="Shape 102"/>
          <p:cNvSpPr txBox="1"/>
          <p:nvPr>
            <p:ph idx="7" type="body"/>
          </p:nvPr>
        </p:nvSpPr>
        <p:spPr>
          <a:xfrm>
            <a:off x="3936150" y="3248025"/>
            <a:ext cx="52079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x is not an item of lst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339150" y="1711225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339150" y="2236087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339150" y="278640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339150" y="3322862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339150" y="383505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simple list loop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boop = [‘iterate’, ‘over’, ‘me’]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for beep in boop: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		print(beep)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‘iterate’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‘over’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‘me’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3778625" y="2884575"/>
            <a:ext cx="5299800" cy="19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easy to iterate over lists in Python! Use: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&gt;&gt;&gt;for (thing) in (list):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...    do stuff here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Dictionaries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92250"/>
            <a:ext cx="8357100" cy="327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 = {‘key’:‘value’, ‘key2’:‘value2’}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my_dict[‘key2’] == ‘value2’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my_dict[‘key3’] = ‘value3’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my_dict[‘key3’]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‘value3’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93450" y="270150"/>
            <a:ext cx="8357100" cy="44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 =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num = 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for task in [‘hw’, ‘quiz’, ‘test’]: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    scores[task] = num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		num += 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{‘hw’: 60, ‘quiz’: 80, ‘test’: 100}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.get method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52175"/>
            <a:ext cx="8357100" cy="308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{‘hw’: 60, ‘quiz’: 80, ‘test’: 100}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Scores.get(80)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Scores.get(‘quiz’)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80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766800" y="2164200"/>
            <a:ext cx="5300999" cy="7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&lt;--Doesn’t return anything!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Dictionaries are Mutable!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2250"/>
            <a:ext cx="8357100" cy="327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 = {‘IE’:‘good’, ‘Firefox’:‘better’, ‘Chrome’:‘best’}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browsers[‘IE’] = ‘supreme’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{‘Chrome’:‘best’, ‘IE’:‘supreme’, ‘Firefox’:‘better’}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12250" y="2143050"/>
            <a:ext cx="391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the Prompts!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158750" y="3000450"/>
            <a:ext cx="8264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in a list: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even_numbers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num_lst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return the even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numbers in this list.”””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in a list: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063375"/>
            <a:ext cx="8457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even_numbers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num_lst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[item for item in num_lst if item % 2 == 0]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&gt;&gt;&gt; even_numbers([3, 2, 5, 8])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[2, 8]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724900" y="2022925"/>
            <a:ext cx="3189900" cy="180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Alternative is even_list.append(item)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00" y="1439800"/>
            <a:ext cx="36861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HOFs with lambdas **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8775" y="1211400"/>
            <a:ext cx="9065099" cy="37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nums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foo = list(map(lambda x: x*x, nums))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4, 9, 16]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bar = list(filter(lambda y: y % 2 == 0, nums))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[2, 4]</a:t>
            </a:r>
          </a:p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2508150" y="4336775"/>
            <a:ext cx="4127700" cy="6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*filter == keep, btw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Letters with Ascii: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letters_with_ascii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letters_list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 list of letters, return a dictionary that binds each letter to its ascii value (unicode in Snap).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Ascii values can be determined by the </a:t>
            </a:r>
            <a:r>
              <a:rPr b="1" i="1"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r>
              <a:rPr b="1" i="1"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1" i="1"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function. For example, ord(‘a’) = 97."""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Letters with Ascii: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letters_with_ascii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letters_list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dictionary = {}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letter in letters_list: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	dictionary[letter] = ord(letter)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dictionary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letters = [‘c’,‘s’,‘f’,‘u’,‘n’]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letters_with_ascii(letters)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‘n’:110, ‘u’:117, ‘c’:99, ‘s’:115}</a:t>
            </a:r>
          </a:p>
          <a:p>
            <a:pPr indent="0" lvl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evil_changer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dictionary, letter, new_value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"""Dr. Evil is trying to teach you a lesson about using ASCII! Guess you ASKiied for it!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Given a dictionary, change the value for the key “letter” to be “new_value”, and return the dictionary."""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evil_changer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dictionary, letter, value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letter in dictionary.keys():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	dictionary[letter] = value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dictionary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962075"/>
            <a:ext cx="8400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 = letters_with_ascii(letters)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‘n’:110,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evil_changer(dictionary,'n',5)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The dictionary itself is changed!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177625"/>
            <a:ext cx="8397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evil_changer(dictionary,‘s’, [‘I WIN’, ‘YOU LOSE’])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‘s’:[‘I WIN’, ‘YOU LOSE’]}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dictionaries can hold anything, including lists!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match_word, 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“““Print the words in the word_list that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have at least k of the same letters as match_word.”””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matching([‘cat’,‘bat’,‘row’],‘rat’,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‘cat’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‘bat’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word_to_match, 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_______ in __________: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for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_____: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_____ in ________: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______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______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&gt;= k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___________________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match_word, 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word_list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for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match_word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&gt;= k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 (word)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break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600575" y="3367650"/>
            <a:ext cx="30240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“break” gets out of the inner ‘for’ loop and goes back to the outer loop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5695525" y="1519350"/>
            <a:ext cx="28341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What is the runtime?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item in list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return every other item in this list.”””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Lambdas: you hate to love them **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6712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square = lambda x: x*x</a:t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1905400"/>
            <a:ext cx="7984200" cy="144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What the heck is that?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a </a:t>
            </a:r>
            <a:r>
              <a:rPr lang="en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lambda expression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, and they’re quite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2975850" y="3851125"/>
            <a:ext cx="2946899" cy="78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lambda x: x*x</a:t>
            </a:r>
          </a:p>
        </p:txBody>
      </p:sp>
      <p:cxnSp>
        <p:nvCxnSpPr>
          <p:cNvPr id="43" name="Shape 43"/>
          <p:cNvCxnSpPr/>
          <p:nvPr/>
        </p:nvCxnSpPr>
        <p:spPr>
          <a:xfrm flipH="1" rot="10800000">
            <a:off x="675300" y="3758850"/>
            <a:ext cx="3309000" cy="2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x="2476075" y="4625775"/>
            <a:ext cx="2178000" cy="1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 rot="10800000">
            <a:off x="5459249" y="3862399"/>
            <a:ext cx="1068600" cy="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x="3984100" y="3759237"/>
            <a:ext cx="299" cy="270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" name="Shape 47"/>
          <p:cNvCxnSpPr/>
          <p:nvPr/>
        </p:nvCxnSpPr>
        <p:spPr>
          <a:xfrm flipH="1">
            <a:off x="4654449" y="4513225"/>
            <a:ext cx="5100" cy="1385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 flipH="1">
            <a:off x="5459299" y="3871700"/>
            <a:ext cx="5100" cy="1385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 txBox="1"/>
          <p:nvPr>
            <p:ph idx="4" type="body"/>
          </p:nvPr>
        </p:nvSpPr>
        <p:spPr>
          <a:xfrm>
            <a:off x="658400" y="3655825"/>
            <a:ext cx="2242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word “lambda” begins a lambda expression.</a:t>
            </a:r>
          </a:p>
        </p:txBody>
      </p:sp>
      <p:sp>
        <p:nvSpPr>
          <p:cNvPr id="50" name="Shape 50"/>
          <p:cNvSpPr txBox="1"/>
          <p:nvPr>
            <p:ph idx="5" type="body"/>
          </p:nvPr>
        </p:nvSpPr>
        <p:spPr>
          <a:xfrm>
            <a:off x="2352300" y="4527900"/>
            <a:ext cx="4040399" cy="51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variables used are noted here.</a:t>
            </a:r>
          </a:p>
        </p:txBody>
      </p:sp>
      <p:sp>
        <p:nvSpPr>
          <p:cNvPr id="51" name="Shape 51"/>
          <p:cNvSpPr txBox="1"/>
          <p:nvPr>
            <p:ph idx="6" type="body"/>
          </p:nvPr>
        </p:nvSpPr>
        <p:spPr>
          <a:xfrm>
            <a:off x="6546300" y="3610800"/>
            <a:ext cx="189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action of the function goes last!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item in list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output_list = []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i in range(len(lst)):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i % 2 == 0:</a:t>
            </a:r>
          </a:p>
          <a:p>
            <a:pPr indent="457200" lvl="0" marL="9144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output_list.append(lst[i])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output_list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6080850" y="598700"/>
            <a:ext cx="2806200" cy="26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Notice that “i” here represents the </a:t>
            </a:r>
            <a:r>
              <a:rPr i="1"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in the list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list: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swap item_x and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item_y in the list.”””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assume item_x and item_y are indices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61000" y="138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list: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895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temp = lst[item_x]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lst[item_x] = lst[item_y]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lst[item_y] 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swap(0, 2, 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[3, 2, 1, 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	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619725"/>
            <a:ext cx="57531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plurals: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make_plurals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 of words, return a list with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all the words plural.”””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plurals: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make_plurals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return list(map(lambda string: string + ‘s’, lst))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 = [‘car’, ‘cdr’]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make_plurals(lst)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[‘cars’, ‘cdrs’]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[‘car’, ‘cdr’]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	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398500"/>
            <a:ext cx="26384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425" y="3048062"/>
            <a:ext cx="4629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0150"/>
            <a:ext cx="8229600" cy="1546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find_missing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an unordered list from 0 to n but missing one number (e.g. [5,3,0,4,1]), find the missing number."""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57200" y="2746950"/>
            <a:ext cx="4561799" cy="191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alist = list(range(5))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alist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[0,1,2,3,4]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5019000" y="2746950"/>
            <a:ext cx="3416700" cy="199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5 in alist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33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find_missing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an unordered list from 0 to n but missing one number (e.g. [5,3,0,4,1]), find the missing number."""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num in range(len(lst)+1):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if num not in lst: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print(num)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355425" y="1314750"/>
            <a:ext cx="3449399" cy="25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Leading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Why is it (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of (lst)) </a:t>
            </a:r>
            <a:r>
              <a:rPr lang="en" sz="1600">
                <a:solidFill>
                  <a:srgbClr val="FFFFFF"/>
                </a:solidFill>
              </a:rPr>
              <a:t>and not ((length of (lst)) + 1))?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What would happen if we tried to report inside a for loop in Snap!? What about in Python?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5" y="1419475"/>
            <a:ext cx="4305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[‘Lists’, ‘are’, ‘the’, ‘greatest’]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my_list = [7, 6, 5, 4, 3]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print(my_list)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[7, 6, 5, 4, 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names = [‘Spongebob’, ‘Patrick’, ‘Sandy’]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555500" y="4149600"/>
            <a:ext cx="6032999" cy="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Lists can hold lots of types of data: numbers, strings, even other lists!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0"/>
            <a:ext cx="8374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bin_search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item, lst, low, high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"""Search for ITEM in range LOW to HIGH of a sorted list LST."""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bin_search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item, lst, low, high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"""Search for ITEM in range LOW to HIGH of a sorted list LST."""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while high &gt;= low: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midpoint = (high + low) //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if lst[midpoint] == item: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#return index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return midpoint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elif lst[midpoint] &lt; item: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#search upper half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low = midpoint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else: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#search lower half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high = midpoint - 1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return "Item not found."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25" y="1105775"/>
            <a:ext cx="3591925" cy="3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HOFs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2419200"/>
            <a:ext cx="6107700" cy="255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my_list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list(map(square, my_list))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4, 9, 16]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list(filter(odd, my_list))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3]</a:t>
            </a:r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919700" y="877500"/>
            <a:ext cx="7879499" cy="154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We can also use functions that we created using “def” and variables assigned to functions! Let’s use square from two slides back. odd(x) returns “True” if x is odd.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Manipulating Lists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06600" y="1297625"/>
            <a:ext cx="853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 = [1, ‘thing’, 2, ‘do’, 3, ‘words’]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white = [4, ‘you’]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theres_only = plain + 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theres_only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[1, ‘thing’, 2, ‘do’, 3, ‘words’, 4, ‘you’]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88300" y="1200150"/>
            <a:ext cx="8814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 = [1, ‘thing’, 2, ‘do’, 3, ‘words’]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white = [4, ‘you’]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plain.append(white)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[1, ‘thing’, 2, ‘do’, 3, ‘words’, [4, ‘you’]]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note on append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110025"/>
            <a:ext cx="8322599" cy="44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 = [‘Ah’, ‘luhv’, ‘kittehz’]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‘Ah’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‘luhv’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‘kittehz’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866850" y="1921275"/>
            <a:ext cx="4913099" cy="28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You can get items from a list with this notation &lt;--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number in the hard brackets indicates the index of the item you want.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 Indices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 Length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06600" y="1063375"/>
            <a:ext cx="853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length function in Python noted by  len()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len([item0, item1, item2])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031450"/>
            <a:ext cx="8229600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 = [17, 45, 100]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my_list[1] = ‘altered’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[17, ‘altered’, 100]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my_list[3]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IndexError: list index out of range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96550" y="2312450"/>
            <a:ext cx="4276500" cy="19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Lists are “mutable” data, which means you can change them after they are created.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Mutability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