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Quicksand"/>
      <p:regular r:id="rId27"/>
      <p:bold r:id="rId28"/>
    </p:embeddedFont>
    <p:embeddedFont>
      <p:font typeface="Source Sans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3B947D6-F7E9-46DD-BDF8-A98610DBB263}">
  <a:tblStyle styleId="{A3B947D6-F7E9-46DD-BDF8-A98610DBB263}"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Quicksand-bold.fntdata"/><Relationship Id="rId27" Type="http://schemas.openxmlformats.org/officeDocument/2006/relationships/font" Target="fonts/Quicksan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italic.fntdata"/><Relationship Id="rId30" Type="http://schemas.openxmlformats.org/officeDocument/2006/relationships/font" Target="fonts/SourceSansPr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SourceSansPr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ap.berkeley.edu/snapsource/snap.html#present:Username=laralinmcc&amp;ProjectName=Deadlock"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news.nationalgeographic.com/news/2008/10/photogalleries/best-animal-wildlife-photos/photo4.htm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lnSpc>
                <a:spcPct val="115000"/>
              </a:lnSpc>
              <a:spcBef>
                <a:spcPts val="0"/>
              </a:spcBef>
              <a:buNone/>
            </a:pPr>
            <a:r>
              <a:rPr lang="en" u="sng">
                <a:solidFill>
                  <a:srgbClr val="1155CC"/>
                </a:solidFill>
                <a:hlinkClick r:id="rId2"/>
              </a:rPr>
              <a:t>http://snap.berkeley.edu/snapsource/snap.html#present:Username=laralinmcc&amp;ProjectName=Deadlock</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According to photographer, locked like this for 3 hours. he didn’t stick around to see who won…</a:t>
            </a:r>
          </a:p>
          <a:p>
            <a:pPr lvl="0">
              <a:spcBef>
                <a:spcPts val="0"/>
              </a:spcBef>
              <a:buNone/>
            </a:pPr>
            <a:r>
              <a:rPr lang="en">
                <a:solidFill>
                  <a:schemeClr val="dk1"/>
                </a:solidFill>
              </a:rPr>
              <a:t>Article can be found </a:t>
            </a:r>
            <a:r>
              <a:rPr lang="en" u="sng">
                <a:solidFill>
                  <a:srgbClr val="0000EE"/>
                </a:solidFill>
                <a:hlinkClick r:id="rId2"/>
              </a:rPr>
              <a:t>here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Do Worksheet problem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1319175" y="2157318"/>
            <a:ext cx="6680399" cy="1159799"/>
          </a:xfrm>
          <a:prstGeom prst="rect">
            <a:avLst/>
          </a:prstGeom>
        </p:spPr>
        <p:txBody>
          <a:bodyPr anchorCtr="0" anchor="t"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cxnSp>
        <p:nvCxnSpPr>
          <p:cNvPr id="10" name="Shape 10"/>
          <p:cNvCxnSpPr>
            <a:stCxn id="11" idx="4"/>
          </p:cNvCxnSpPr>
          <p:nvPr/>
        </p:nvCxnSpPr>
        <p:spPr>
          <a:xfrm>
            <a:off x="879749" y="2672925"/>
            <a:ext cx="0" cy="2470800"/>
          </a:xfrm>
          <a:prstGeom prst="straightConnector1">
            <a:avLst/>
          </a:prstGeom>
          <a:noFill/>
          <a:ln cap="flat" cmpd="sng" w="9525">
            <a:solidFill>
              <a:srgbClr val="999FA9"/>
            </a:solidFill>
            <a:prstDash val="solid"/>
            <a:round/>
            <a:headEnd len="lg" w="lg" type="none"/>
            <a:tailEnd len="lg" w="lg" type="none"/>
          </a:ln>
        </p:spPr>
      </p:cxnSp>
      <p:sp>
        <p:nvSpPr>
          <p:cNvPr id="11" name="Shape 11"/>
          <p:cNvSpPr/>
          <p:nvPr/>
        </p:nvSpPr>
        <p:spPr>
          <a:xfrm>
            <a:off x="769050" y="2470725"/>
            <a:ext cx="221399" cy="2022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key color">
    <p:bg>
      <p:bgPr>
        <a:solidFill>
          <a:srgbClr val="39C0BA"/>
        </a:solidFill>
      </p:bgPr>
    </p:bg>
    <p:spTree>
      <p:nvGrpSpPr>
        <p:cNvPr id="54" name="Shape 54"/>
        <p:cNvGrpSpPr/>
        <p:nvPr/>
      </p:nvGrpSpPr>
      <p:grpSpPr>
        <a:xfrm>
          <a:off x="0" y="0"/>
          <a:ext cx="0" cy="0"/>
          <a:chOff x="0" y="0"/>
          <a:chExt cx="0" cy="0"/>
        </a:xfrm>
      </p:grpSpPr>
      <p:cxnSp>
        <p:nvCxnSpPr>
          <p:cNvPr id="55" name="Shape 55"/>
          <p:cNvCxnSpPr/>
          <p:nvPr/>
        </p:nvCxnSpPr>
        <p:spPr>
          <a:xfrm>
            <a:off x="903825" y="-5943"/>
            <a:ext cx="0" cy="5149500"/>
          </a:xfrm>
          <a:prstGeom prst="straightConnector1">
            <a:avLst/>
          </a:prstGeom>
          <a:noFill/>
          <a:ln cap="flat" cmpd="sng" w="9525">
            <a:solidFill>
              <a:srgbClr val="2E3037"/>
            </a:solidFill>
            <a:prstDash val="solid"/>
            <a:round/>
            <a:headEnd len="lg" w="lg" type="none"/>
            <a:tailEnd len="lg" w="lg" type="none"/>
          </a:ln>
        </p:spPr>
      </p:cxnSp>
      <p:sp>
        <p:nvSpPr>
          <p:cNvPr id="56" name="Shape 56"/>
          <p:cNvSpPr/>
          <p:nvPr/>
        </p:nvSpPr>
        <p:spPr>
          <a:xfrm>
            <a:off x="808650" y="2500425"/>
            <a:ext cx="190200" cy="187800"/>
          </a:xfrm>
          <a:prstGeom prst="ellipse">
            <a:avLst/>
          </a:prstGeom>
          <a:solidFill>
            <a:srgbClr val="39C0BA"/>
          </a:solidFill>
          <a:ln cap="flat" cmpd="sng" w="952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2" name="Shape 12"/>
        <p:cNvGrpSpPr/>
        <p:nvPr/>
      </p:nvGrpSpPr>
      <p:grpSpPr>
        <a:xfrm>
          <a:off x="0" y="0"/>
          <a:ext cx="0" cy="0"/>
          <a:chOff x="0" y="0"/>
          <a:chExt cx="0" cy="0"/>
        </a:xfrm>
      </p:grpSpPr>
      <p:sp>
        <p:nvSpPr>
          <p:cNvPr id="13" name="Shape 13"/>
          <p:cNvSpPr txBox="1"/>
          <p:nvPr>
            <p:ph type="ctrTitle"/>
          </p:nvPr>
        </p:nvSpPr>
        <p:spPr>
          <a:xfrm>
            <a:off x="1530175" y="2307787"/>
            <a:ext cx="6767100" cy="532199"/>
          </a:xfrm>
          <a:prstGeom prst="rect">
            <a:avLst/>
          </a:prstGeom>
        </p:spPr>
        <p:txBody>
          <a:bodyPr anchorCtr="0" anchor="ctr"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sp>
        <p:nvSpPr>
          <p:cNvPr id="14" name="Shape 14"/>
          <p:cNvSpPr txBox="1"/>
          <p:nvPr>
            <p:ph idx="1" type="subTitle"/>
          </p:nvPr>
        </p:nvSpPr>
        <p:spPr>
          <a:xfrm>
            <a:off x="1530175" y="2782912"/>
            <a:ext cx="6927899" cy="353100"/>
          </a:xfrm>
          <a:prstGeom prst="rect">
            <a:avLst/>
          </a:prstGeom>
        </p:spPr>
        <p:txBody>
          <a:bodyPr anchorCtr="0" anchor="t" bIns="91425" lIns="91425" rIns="91425" tIns="91425"/>
          <a:lstStyle>
            <a:lvl1pPr lvl="0" rtl="0">
              <a:spcBef>
                <a:spcPts val="0"/>
              </a:spcBef>
              <a:buSzPct val="100000"/>
              <a:buNone/>
              <a:defRPr sz="1800"/>
            </a:lvl1pPr>
            <a:lvl2pPr lvl="1" rtl="0">
              <a:spcBef>
                <a:spcPts val="0"/>
              </a:spcBef>
              <a:buSzPct val="100000"/>
              <a:buNone/>
              <a:defRPr sz="1800"/>
            </a:lvl2pPr>
            <a:lvl3pPr lvl="2" rtl="0">
              <a:spcBef>
                <a:spcPts val="0"/>
              </a:spcBef>
              <a:buSzPct val="100000"/>
              <a:buNone/>
              <a:defRPr sz="1800"/>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cxnSp>
        <p:nvCxnSpPr>
          <p:cNvPr id="15" name="Shape 15"/>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16" name="Shape 16"/>
          <p:cNvSpPr/>
          <p:nvPr/>
        </p:nvSpPr>
        <p:spPr>
          <a:xfrm>
            <a:off x="569800" y="2264150"/>
            <a:ext cx="653699" cy="615299"/>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17" name="Shape 17"/>
        <p:cNvGrpSpPr/>
        <p:nvPr/>
      </p:nvGrpSpPr>
      <p:grpSpPr>
        <a:xfrm>
          <a:off x="0" y="0"/>
          <a:ext cx="0" cy="0"/>
          <a:chOff x="0" y="0"/>
          <a:chExt cx="0" cy="0"/>
        </a:xfrm>
      </p:grpSpPr>
      <p:sp>
        <p:nvSpPr>
          <p:cNvPr id="18" name="Shape 18"/>
          <p:cNvSpPr txBox="1"/>
          <p:nvPr>
            <p:ph idx="1" type="body"/>
          </p:nvPr>
        </p:nvSpPr>
        <p:spPr>
          <a:xfrm>
            <a:off x="1633225" y="2161800"/>
            <a:ext cx="6700500" cy="819899"/>
          </a:xfrm>
          <a:prstGeom prst="rect">
            <a:avLst/>
          </a:prstGeom>
        </p:spPr>
        <p:txBody>
          <a:bodyPr anchorCtr="0" anchor="ctr" bIns="91425" lIns="91425" rIns="91425" tIns="91425"/>
          <a:lstStyle>
            <a:lvl1pPr lvl="0" rtl="0">
              <a:spcBef>
                <a:spcPts val="0"/>
              </a:spcBef>
              <a:buClr>
                <a:srgbClr val="39C0BA"/>
              </a:buClr>
              <a:buSzPct val="100000"/>
              <a:defRPr i="1" sz="2800">
                <a:solidFill>
                  <a:srgbClr val="39C0BA"/>
                </a:solidFill>
              </a:defRPr>
            </a:lvl1pPr>
            <a:lvl2pPr lvl="1" rtl="0">
              <a:spcBef>
                <a:spcPts val="0"/>
              </a:spcBef>
              <a:buClr>
                <a:srgbClr val="39C0BA"/>
              </a:buClr>
              <a:buSzPct val="100000"/>
              <a:defRPr i="1" sz="2800">
                <a:solidFill>
                  <a:srgbClr val="39C0BA"/>
                </a:solidFill>
              </a:defRPr>
            </a:lvl2pPr>
            <a:lvl3pPr lvl="2" rtl="0">
              <a:spcBef>
                <a:spcPts val="0"/>
              </a:spcBef>
              <a:buClr>
                <a:srgbClr val="39C0BA"/>
              </a:buClr>
              <a:buSzPct val="100000"/>
              <a:defRPr i="1" sz="2800">
                <a:solidFill>
                  <a:srgbClr val="39C0BA"/>
                </a:solidFill>
              </a:defRPr>
            </a:lvl3pPr>
            <a:lvl4pPr lvl="3" rtl="0">
              <a:spcBef>
                <a:spcPts val="0"/>
              </a:spcBef>
              <a:buClr>
                <a:srgbClr val="39C0BA"/>
              </a:buClr>
              <a:buSzPct val="100000"/>
              <a:defRPr i="1" sz="2800">
                <a:solidFill>
                  <a:srgbClr val="39C0BA"/>
                </a:solidFill>
              </a:defRPr>
            </a:lvl4pPr>
            <a:lvl5pPr lvl="4" rtl="0">
              <a:spcBef>
                <a:spcPts val="0"/>
              </a:spcBef>
              <a:buClr>
                <a:srgbClr val="39C0BA"/>
              </a:buClr>
              <a:buSzPct val="100000"/>
              <a:defRPr i="1" sz="2800">
                <a:solidFill>
                  <a:srgbClr val="39C0BA"/>
                </a:solidFill>
              </a:defRPr>
            </a:lvl5pPr>
            <a:lvl6pPr lvl="5" rtl="0">
              <a:spcBef>
                <a:spcPts val="0"/>
              </a:spcBef>
              <a:buClr>
                <a:srgbClr val="39C0BA"/>
              </a:buClr>
              <a:buSzPct val="100000"/>
              <a:defRPr i="1" sz="2800">
                <a:solidFill>
                  <a:srgbClr val="39C0BA"/>
                </a:solidFill>
              </a:defRPr>
            </a:lvl6pPr>
            <a:lvl7pPr lvl="6" rtl="0">
              <a:spcBef>
                <a:spcPts val="0"/>
              </a:spcBef>
              <a:buClr>
                <a:srgbClr val="39C0BA"/>
              </a:buClr>
              <a:buSzPct val="100000"/>
              <a:defRPr i="1" sz="2800">
                <a:solidFill>
                  <a:srgbClr val="39C0BA"/>
                </a:solidFill>
              </a:defRPr>
            </a:lvl7pPr>
            <a:lvl8pPr lvl="7" rtl="0">
              <a:spcBef>
                <a:spcPts val="0"/>
              </a:spcBef>
              <a:buClr>
                <a:srgbClr val="39C0BA"/>
              </a:buClr>
              <a:buSzPct val="100000"/>
              <a:defRPr i="1" sz="2800">
                <a:solidFill>
                  <a:srgbClr val="39C0BA"/>
                </a:solidFill>
              </a:defRPr>
            </a:lvl8pPr>
            <a:lvl9pPr lvl="8">
              <a:spcBef>
                <a:spcPts val="0"/>
              </a:spcBef>
              <a:buClr>
                <a:srgbClr val="39C0BA"/>
              </a:buClr>
              <a:buSzPct val="100000"/>
              <a:defRPr i="1" sz="2800">
                <a:solidFill>
                  <a:srgbClr val="39C0BA"/>
                </a:solidFill>
              </a:defRPr>
            </a:lvl9pPr>
          </a:lstStyle>
          <a:p/>
        </p:txBody>
      </p:sp>
      <p:cxnSp>
        <p:nvCxnSpPr>
          <p:cNvPr id="19" name="Shape 19"/>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20" name="Shape 20"/>
          <p:cNvSpPr/>
          <p:nvPr/>
        </p:nvSpPr>
        <p:spPr>
          <a:xfrm>
            <a:off x="569800" y="2264150"/>
            <a:ext cx="688199" cy="615299"/>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 name="Shape 21"/>
          <p:cNvSpPr txBox="1"/>
          <p:nvPr/>
        </p:nvSpPr>
        <p:spPr>
          <a:xfrm>
            <a:off x="208000" y="2245928"/>
            <a:ext cx="1306200" cy="653699"/>
          </a:xfrm>
          <a:prstGeom prst="rect">
            <a:avLst/>
          </a:prstGeom>
          <a:noFill/>
          <a:ln>
            <a:noFill/>
          </a:ln>
        </p:spPr>
        <p:txBody>
          <a:bodyPr anchorCtr="0" anchor="t" bIns="91425" lIns="91425" rIns="91425" tIns="91425">
            <a:noAutofit/>
          </a:bodyPr>
          <a:lstStyle/>
          <a:p>
            <a:pPr lvl="0" rtl="0" algn="ctr">
              <a:spcBef>
                <a:spcPts val="0"/>
              </a:spcBef>
              <a:buNone/>
            </a:pPr>
            <a:r>
              <a:rPr b="1" lang="en" sz="4800">
                <a:solidFill>
                  <a:srgbClr val="39C0BA"/>
                </a:solidFill>
                <a:latin typeface="Quicksand"/>
                <a:ea typeface="Quicksand"/>
                <a:cs typeface="Quicksand"/>
                <a:sym typeface="Quicksand"/>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22" name="Shape 22"/>
        <p:cNvGrpSpPr/>
        <p:nvPr/>
      </p:nvGrpSpPr>
      <p:grpSpPr>
        <a:xfrm>
          <a:off x="0" y="0"/>
          <a:ext cx="0" cy="0"/>
          <a:chOff x="0" y="0"/>
          <a:chExt cx="0" cy="0"/>
        </a:xfrm>
      </p:grpSpPr>
      <p:cxnSp>
        <p:nvCxnSpPr>
          <p:cNvPr id="23" name="Shape 23"/>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24" name="Shape 24"/>
          <p:cNvSpPr/>
          <p:nvPr/>
        </p:nvSpPr>
        <p:spPr>
          <a:xfrm>
            <a:off x="808725" y="600581"/>
            <a:ext cx="190200" cy="1836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808650" y="1338675"/>
            <a:ext cx="190200" cy="1836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 name="Shape 26"/>
          <p:cNvSpPr txBox="1"/>
          <p:nvPr>
            <p:ph type="title"/>
          </p:nvPr>
        </p:nvSpPr>
        <p:spPr>
          <a:xfrm>
            <a:off x="1165475" y="575681"/>
            <a:ext cx="6858000" cy="345000"/>
          </a:xfrm>
          <a:prstGeom prst="rect">
            <a:avLst/>
          </a:prstGeom>
        </p:spPr>
        <p:txBody>
          <a:bodyPr anchorCtr="0" anchor="b" bIns="91425" lIns="91425" rIns="91425" tIns="91425"/>
          <a:lstStyle>
            <a:lvl1pPr lvl="0" rtl="0">
              <a:spcBef>
                <a:spcPts val="0"/>
              </a:spcBef>
              <a:buClr>
                <a:srgbClr val="39C0BA"/>
              </a:buClr>
              <a:buSzPct val="100000"/>
              <a:buFont typeface="Quicksand"/>
              <a:buNone/>
              <a:defRPr sz="2600">
                <a:solidFill>
                  <a:srgbClr val="39C0BA"/>
                </a:solidFill>
                <a:latin typeface="Quicksand"/>
                <a:ea typeface="Quicksand"/>
                <a:cs typeface="Quicksand"/>
                <a:sym typeface="Quicksand"/>
              </a:defRPr>
            </a:lvl1pPr>
            <a:lvl2pPr lvl="1"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p:txBody>
      </p:sp>
      <p:sp>
        <p:nvSpPr>
          <p:cNvPr id="27" name="Shape 27"/>
          <p:cNvSpPr txBox="1"/>
          <p:nvPr>
            <p:ph idx="1" type="body"/>
          </p:nvPr>
        </p:nvSpPr>
        <p:spPr>
          <a:xfrm>
            <a:off x="1165497" y="1123950"/>
            <a:ext cx="6858000" cy="3725699"/>
          </a:xfrm>
          <a:prstGeom prst="rect">
            <a:avLst/>
          </a:prstGeom>
        </p:spPr>
        <p:txBody>
          <a:bodyPr anchorCtr="0" anchor="t" bIns="91425" lIns="91425" rIns="91425" tIns="91425"/>
          <a:lstStyle>
            <a:lvl1pPr lvl="0" rtl="0">
              <a:spcBef>
                <a:spcPts val="600"/>
              </a:spcBef>
              <a:buClr>
                <a:srgbClr val="F3F3F3"/>
              </a:buClr>
              <a:buSzPct val="100000"/>
              <a:buFont typeface="Source Sans Pro"/>
              <a:buChar char="◦"/>
              <a:defRPr sz="2000">
                <a:solidFill>
                  <a:srgbClr val="F3F3F3"/>
                </a:solidFill>
                <a:latin typeface="Source Sans Pro"/>
                <a:ea typeface="Source Sans Pro"/>
                <a:cs typeface="Source Sans Pro"/>
                <a:sym typeface="Source Sans Pro"/>
              </a:defRPr>
            </a:lvl1pPr>
            <a:lvl2pPr lvl="1" rtl="0">
              <a:spcBef>
                <a:spcPts val="480"/>
              </a:spcBef>
              <a:buClr>
                <a:srgbClr val="F3F3F3"/>
              </a:buClr>
              <a:buSzPct val="100000"/>
              <a:buFont typeface="Source Sans Pro"/>
              <a:buChar char="▫"/>
              <a:defRPr sz="1800">
                <a:solidFill>
                  <a:srgbClr val="F3F3F3"/>
                </a:solidFill>
                <a:latin typeface="Source Sans Pro"/>
                <a:ea typeface="Source Sans Pro"/>
                <a:cs typeface="Source Sans Pro"/>
                <a:sym typeface="Source Sans Pro"/>
              </a:defRPr>
            </a:lvl2pPr>
            <a:lvl3pPr lvl="2" rtl="0">
              <a:spcBef>
                <a:spcPts val="480"/>
              </a:spcBef>
              <a:buClr>
                <a:srgbClr val="F3F3F3"/>
              </a:buClr>
              <a:buSzPct val="100000"/>
              <a:buFont typeface="Source Sans Pro"/>
              <a:defRPr sz="1600">
                <a:solidFill>
                  <a:srgbClr val="F3F3F3"/>
                </a:solidFill>
                <a:latin typeface="Source Sans Pro"/>
                <a:ea typeface="Source Sans Pro"/>
                <a:cs typeface="Source Sans Pro"/>
                <a:sym typeface="Source Sans Pro"/>
              </a:defRPr>
            </a:lvl3pPr>
            <a:lvl4pPr lvl="3" rtl="0">
              <a:spcBef>
                <a:spcPts val="360"/>
              </a:spcBef>
              <a:buClr>
                <a:srgbClr val="F3F3F3"/>
              </a:buClr>
              <a:buFont typeface="Source Sans Pro"/>
              <a:defRPr>
                <a:solidFill>
                  <a:srgbClr val="F3F3F3"/>
                </a:solidFill>
                <a:latin typeface="Source Sans Pro"/>
                <a:ea typeface="Source Sans Pro"/>
                <a:cs typeface="Source Sans Pro"/>
                <a:sym typeface="Source Sans Pro"/>
              </a:defRPr>
            </a:lvl4pPr>
            <a:lvl5pPr lvl="4" rtl="0">
              <a:spcBef>
                <a:spcPts val="360"/>
              </a:spcBef>
              <a:buClr>
                <a:srgbClr val="F3F3F3"/>
              </a:buClr>
              <a:buFont typeface="Source Sans Pro"/>
              <a:defRPr>
                <a:solidFill>
                  <a:srgbClr val="F3F3F3"/>
                </a:solidFill>
                <a:latin typeface="Source Sans Pro"/>
                <a:ea typeface="Source Sans Pro"/>
                <a:cs typeface="Source Sans Pro"/>
                <a:sym typeface="Source Sans Pro"/>
              </a:defRPr>
            </a:lvl5pPr>
            <a:lvl6pPr lvl="5" rtl="0">
              <a:spcBef>
                <a:spcPts val="360"/>
              </a:spcBef>
              <a:buClr>
                <a:srgbClr val="F3F3F3"/>
              </a:buClr>
              <a:buFont typeface="Source Sans Pro"/>
              <a:defRPr>
                <a:solidFill>
                  <a:srgbClr val="F3F3F3"/>
                </a:solidFill>
                <a:latin typeface="Source Sans Pro"/>
                <a:ea typeface="Source Sans Pro"/>
                <a:cs typeface="Source Sans Pro"/>
                <a:sym typeface="Source Sans Pro"/>
              </a:defRPr>
            </a:lvl6pPr>
            <a:lvl7pPr lvl="6" rtl="0">
              <a:spcBef>
                <a:spcPts val="360"/>
              </a:spcBef>
              <a:buClr>
                <a:srgbClr val="F3F3F3"/>
              </a:buClr>
              <a:buFont typeface="Source Sans Pro"/>
              <a:defRPr>
                <a:solidFill>
                  <a:srgbClr val="F3F3F3"/>
                </a:solidFill>
                <a:latin typeface="Source Sans Pro"/>
                <a:ea typeface="Source Sans Pro"/>
                <a:cs typeface="Source Sans Pro"/>
                <a:sym typeface="Source Sans Pro"/>
              </a:defRPr>
            </a:lvl7pPr>
            <a:lvl8pPr lvl="7" rtl="0">
              <a:spcBef>
                <a:spcPts val="360"/>
              </a:spcBef>
              <a:buClr>
                <a:srgbClr val="F3F3F3"/>
              </a:buClr>
              <a:buFont typeface="Source Sans Pro"/>
              <a:defRPr>
                <a:solidFill>
                  <a:srgbClr val="F3F3F3"/>
                </a:solidFill>
                <a:latin typeface="Source Sans Pro"/>
                <a:ea typeface="Source Sans Pro"/>
                <a:cs typeface="Source Sans Pro"/>
                <a:sym typeface="Source Sans Pro"/>
              </a:defRPr>
            </a:lvl8pPr>
            <a:lvl9pPr lvl="8" rtl="0">
              <a:spcBef>
                <a:spcPts val="360"/>
              </a:spcBef>
              <a:buClr>
                <a:srgbClr val="F3F3F3"/>
              </a:buClr>
              <a:buFont typeface="Source Sans Pro"/>
              <a:defRPr>
                <a:solidFill>
                  <a:srgbClr val="F3F3F3"/>
                </a:solidFill>
                <a:latin typeface="Source Sans Pro"/>
                <a:ea typeface="Source Sans Pro"/>
                <a:cs typeface="Source Sans Pro"/>
                <a:sym typeface="Source Sans Pr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28" name="Shape 28"/>
        <p:cNvGrpSpPr/>
        <p:nvPr/>
      </p:nvGrpSpPr>
      <p:grpSpPr>
        <a:xfrm>
          <a:off x="0" y="0"/>
          <a:ext cx="0" cy="0"/>
          <a:chOff x="0" y="0"/>
          <a:chExt cx="0" cy="0"/>
        </a:xfrm>
      </p:grpSpPr>
      <p:sp>
        <p:nvSpPr>
          <p:cNvPr id="29" name="Shape 29"/>
          <p:cNvSpPr txBox="1"/>
          <p:nvPr>
            <p:ph type="title"/>
          </p:nvPr>
        </p:nvSpPr>
        <p:spPr>
          <a:xfrm>
            <a:off x="1165475" y="499481"/>
            <a:ext cx="6858000" cy="345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 type="body"/>
          </p:nvPr>
        </p:nvSpPr>
        <p:spPr>
          <a:xfrm>
            <a:off x="1165474" y="1200150"/>
            <a:ext cx="3306900" cy="3725699"/>
          </a:xfrm>
          <a:prstGeom prst="rect">
            <a:avLst/>
          </a:prstGeom>
        </p:spPr>
        <p:txBody>
          <a:bodyPr anchorCtr="0" anchor="t" bIns="91425" lIns="91425" rIns="91425" tIns="91425"/>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p:txBody>
      </p:sp>
      <p:sp>
        <p:nvSpPr>
          <p:cNvPr id="31" name="Shape 31"/>
          <p:cNvSpPr txBox="1"/>
          <p:nvPr>
            <p:ph idx="2" type="body"/>
          </p:nvPr>
        </p:nvSpPr>
        <p:spPr>
          <a:xfrm>
            <a:off x="4671569" y="1200150"/>
            <a:ext cx="3306900" cy="3725699"/>
          </a:xfrm>
          <a:prstGeom prst="rect">
            <a:avLst/>
          </a:prstGeom>
        </p:spPr>
        <p:txBody>
          <a:bodyPr anchorCtr="0" anchor="t" bIns="91425" lIns="91425" rIns="91425" tIns="91425"/>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p:txBody>
      </p:sp>
      <p:cxnSp>
        <p:nvCxnSpPr>
          <p:cNvPr id="32" name="Shape 32"/>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33" name="Shape 33"/>
          <p:cNvSpPr/>
          <p:nvPr/>
        </p:nvSpPr>
        <p:spPr>
          <a:xfrm>
            <a:off x="808725" y="600581"/>
            <a:ext cx="190200" cy="1836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808650" y="1414875"/>
            <a:ext cx="190200" cy="1836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35" name="Shape 35"/>
        <p:cNvGrpSpPr/>
        <p:nvPr/>
      </p:nvGrpSpPr>
      <p:grpSpPr>
        <a:xfrm>
          <a:off x="0" y="0"/>
          <a:ext cx="0" cy="0"/>
          <a:chOff x="0" y="0"/>
          <a:chExt cx="0" cy="0"/>
        </a:xfrm>
      </p:grpSpPr>
      <p:sp>
        <p:nvSpPr>
          <p:cNvPr id="36" name="Shape 36"/>
          <p:cNvSpPr txBox="1"/>
          <p:nvPr>
            <p:ph type="title"/>
          </p:nvPr>
        </p:nvSpPr>
        <p:spPr>
          <a:xfrm>
            <a:off x="1165475" y="499481"/>
            <a:ext cx="6858000" cy="3450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1165475" y="1255481"/>
            <a:ext cx="2403599" cy="36705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38" name="Shape 38"/>
          <p:cNvSpPr txBox="1"/>
          <p:nvPr>
            <p:ph idx="2" type="body"/>
          </p:nvPr>
        </p:nvSpPr>
        <p:spPr>
          <a:xfrm>
            <a:off x="3692249" y="1255481"/>
            <a:ext cx="2403599" cy="36705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39" name="Shape 39"/>
          <p:cNvSpPr txBox="1"/>
          <p:nvPr>
            <p:ph idx="3" type="body"/>
          </p:nvPr>
        </p:nvSpPr>
        <p:spPr>
          <a:xfrm>
            <a:off x="6219023" y="1255481"/>
            <a:ext cx="2403599" cy="36705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cxnSp>
        <p:nvCxnSpPr>
          <p:cNvPr id="40" name="Shape 40"/>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41" name="Shape 41"/>
          <p:cNvSpPr/>
          <p:nvPr/>
        </p:nvSpPr>
        <p:spPr>
          <a:xfrm>
            <a:off x="808725" y="600581"/>
            <a:ext cx="190200" cy="1836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 name="Shape 42"/>
          <p:cNvSpPr/>
          <p:nvPr/>
        </p:nvSpPr>
        <p:spPr>
          <a:xfrm>
            <a:off x="808650" y="1414875"/>
            <a:ext cx="190200" cy="1836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1165475" y="499481"/>
            <a:ext cx="6858000" cy="345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cxnSp>
        <p:nvCxnSpPr>
          <p:cNvPr id="45" name="Shape 45"/>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46" name="Shape 46"/>
          <p:cNvSpPr/>
          <p:nvPr/>
        </p:nvSpPr>
        <p:spPr>
          <a:xfrm>
            <a:off x="808725" y="600581"/>
            <a:ext cx="190200" cy="1836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7" name="Shape 47"/>
        <p:cNvGrpSpPr/>
        <p:nvPr/>
      </p:nvGrpSpPr>
      <p:grpSpPr>
        <a:xfrm>
          <a:off x="0" y="0"/>
          <a:ext cx="0" cy="0"/>
          <a:chOff x="0" y="0"/>
          <a:chExt cx="0" cy="0"/>
        </a:xfrm>
      </p:grpSpPr>
      <p:sp>
        <p:nvSpPr>
          <p:cNvPr id="48" name="Shape 48"/>
          <p:cNvSpPr txBox="1"/>
          <p:nvPr>
            <p:ph idx="1" type="body"/>
          </p:nvPr>
        </p:nvSpPr>
        <p:spPr>
          <a:xfrm>
            <a:off x="1165475" y="4331317"/>
            <a:ext cx="7521300" cy="434100"/>
          </a:xfrm>
          <a:prstGeom prst="rect">
            <a:avLst/>
          </a:prstGeom>
        </p:spPr>
        <p:txBody>
          <a:bodyPr anchorCtr="0" anchor="t" bIns="91425" lIns="91425" rIns="91425" tIns="91425"/>
          <a:lstStyle>
            <a:lvl1pPr lvl="0">
              <a:spcBef>
                <a:spcPts val="360"/>
              </a:spcBef>
              <a:buSzPct val="100000"/>
              <a:buNone/>
              <a:defRPr sz="1800"/>
            </a:lvl1pPr>
          </a:lstStyle>
          <a:p/>
        </p:txBody>
      </p:sp>
      <p:cxnSp>
        <p:nvCxnSpPr>
          <p:cNvPr id="49" name="Shape 49"/>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50" name="Shape 50"/>
          <p:cNvSpPr/>
          <p:nvPr/>
        </p:nvSpPr>
        <p:spPr>
          <a:xfrm>
            <a:off x="808650" y="4462875"/>
            <a:ext cx="190200" cy="1836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1" name="Shape 51"/>
        <p:cNvGrpSpPr/>
        <p:nvPr/>
      </p:nvGrpSpPr>
      <p:grpSpPr>
        <a:xfrm>
          <a:off x="0" y="0"/>
          <a:ext cx="0" cy="0"/>
          <a:chOff x="0" y="0"/>
          <a:chExt cx="0" cy="0"/>
        </a:xfrm>
      </p:grpSpPr>
      <p:cxnSp>
        <p:nvCxnSpPr>
          <p:cNvPr id="52" name="Shape 52"/>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53" name="Shape 53"/>
          <p:cNvSpPr/>
          <p:nvPr/>
        </p:nvSpPr>
        <p:spPr>
          <a:xfrm>
            <a:off x="808650" y="2481675"/>
            <a:ext cx="190200" cy="1836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E3037"/>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65475" y="499481"/>
            <a:ext cx="6858000" cy="345000"/>
          </a:xfrm>
          <a:prstGeom prst="rect">
            <a:avLst/>
          </a:prstGeom>
          <a:noFill/>
          <a:ln>
            <a:noFill/>
          </a:ln>
        </p:spPr>
        <p:txBody>
          <a:bodyPr anchorCtr="0" anchor="b" bIns="91425" lIns="91425" rIns="91425" tIns="91425"/>
          <a:lstStyle>
            <a:lvl1pPr lvl="0">
              <a:spcBef>
                <a:spcPts val="0"/>
              </a:spcBef>
              <a:buClr>
                <a:srgbClr val="39C0BA"/>
              </a:buClr>
              <a:buSzPct val="100000"/>
              <a:buFont typeface="Quicksand"/>
              <a:buNone/>
              <a:defRPr sz="2400">
                <a:solidFill>
                  <a:srgbClr val="39C0BA"/>
                </a:solidFill>
                <a:latin typeface="Quicksand"/>
                <a:ea typeface="Quicksand"/>
                <a:cs typeface="Quicksand"/>
                <a:sym typeface="Quicksand"/>
              </a:defRPr>
            </a:lvl1pPr>
            <a:lvl2pPr lvl="1">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p:txBody>
      </p:sp>
      <p:sp>
        <p:nvSpPr>
          <p:cNvPr id="7" name="Shape 7"/>
          <p:cNvSpPr txBox="1"/>
          <p:nvPr>
            <p:ph idx="1" type="body"/>
          </p:nvPr>
        </p:nvSpPr>
        <p:spPr>
          <a:xfrm>
            <a:off x="1165497" y="1200150"/>
            <a:ext cx="6858000" cy="3725699"/>
          </a:xfrm>
          <a:prstGeom prst="rect">
            <a:avLst/>
          </a:prstGeom>
          <a:noFill/>
          <a:ln>
            <a:noFill/>
          </a:ln>
        </p:spPr>
        <p:txBody>
          <a:bodyPr anchorCtr="0" anchor="t" bIns="91425" lIns="91425" rIns="91425" tIns="91425"/>
          <a:lstStyle>
            <a:lvl1pPr lvl="0">
              <a:spcBef>
                <a:spcPts val="600"/>
              </a:spcBef>
              <a:buClr>
                <a:srgbClr val="F3F3F3"/>
              </a:buClr>
              <a:buSzPct val="100000"/>
              <a:buFont typeface="Source Sans Pro"/>
              <a:buChar char="◦"/>
              <a:defRPr sz="2000">
                <a:solidFill>
                  <a:srgbClr val="F3F3F3"/>
                </a:solidFill>
                <a:latin typeface="Source Sans Pro"/>
                <a:ea typeface="Source Sans Pro"/>
                <a:cs typeface="Source Sans Pro"/>
                <a:sym typeface="Source Sans Pro"/>
              </a:defRPr>
            </a:lvl1pPr>
            <a:lvl2pPr lvl="1">
              <a:spcBef>
                <a:spcPts val="480"/>
              </a:spcBef>
              <a:buClr>
                <a:srgbClr val="F3F3F3"/>
              </a:buClr>
              <a:buSzPct val="100000"/>
              <a:buFont typeface="Source Sans Pro"/>
              <a:buChar char="▫"/>
              <a:defRPr sz="1800">
                <a:solidFill>
                  <a:srgbClr val="F3F3F3"/>
                </a:solidFill>
                <a:latin typeface="Source Sans Pro"/>
                <a:ea typeface="Source Sans Pro"/>
                <a:cs typeface="Source Sans Pro"/>
                <a:sym typeface="Source Sans Pro"/>
              </a:defRPr>
            </a:lvl2pPr>
            <a:lvl3pPr lvl="2">
              <a:spcBef>
                <a:spcPts val="480"/>
              </a:spcBef>
              <a:buClr>
                <a:srgbClr val="F3F3F3"/>
              </a:buClr>
              <a:buSzPct val="100000"/>
              <a:buFont typeface="Source Sans Pro"/>
              <a:defRPr sz="1600">
                <a:solidFill>
                  <a:srgbClr val="F3F3F3"/>
                </a:solidFill>
                <a:latin typeface="Source Sans Pro"/>
                <a:ea typeface="Source Sans Pro"/>
                <a:cs typeface="Source Sans Pro"/>
                <a:sym typeface="Source Sans Pro"/>
              </a:defRPr>
            </a:lvl3pPr>
            <a:lvl4pPr lvl="3">
              <a:spcBef>
                <a:spcPts val="360"/>
              </a:spcBef>
              <a:buClr>
                <a:srgbClr val="F3F3F3"/>
              </a:buClr>
              <a:buSzPct val="100000"/>
              <a:buFont typeface="Source Sans Pro"/>
              <a:defRPr sz="1600">
                <a:solidFill>
                  <a:srgbClr val="F3F3F3"/>
                </a:solidFill>
                <a:latin typeface="Source Sans Pro"/>
                <a:ea typeface="Source Sans Pro"/>
                <a:cs typeface="Source Sans Pro"/>
                <a:sym typeface="Source Sans Pro"/>
              </a:defRPr>
            </a:lvl4pPr>
            <a:lvl5pPr lvl="4">
              <a:spcBef>
                <a:spcPts val="360"/>
              </a:spcBef>
              <a:buClr>
                <a:srgbClr val="F3F3F3"/>
              </a:buClr>
              <a:buSzPct val="100000"/>
              <a:buFont typeface="Source Sans Pro"/>
              <a:defRPr sz="1600">
                <a:solidFill>
                  <a:srgbClr val="F3F3F3"/>
                </a:solidFill>
                <a:latin typeface="Source Sans Pro"/>
                <a:ea typeface="Source Sans Pro"/>
                <a:cs typeface="Source Sans Pro"/>
                <a:sym typeface="Source Sans Pro"/>
              </a:defRPr>
            </a:lvl5pPr>
            <a:lvl6pPr lvl="5">
              <a:spcBef>
                <a:spcPts val="360"/>
              </a:spcBef>
              <a:buClr>
                <a:srgbClr val="F3F3F3"/>
              </a:buClr>
              <a:buSzPct val="100000"/>
              <a:buFont typeface="Source Sans Pro"/>
              <a:defRPr sz="1600">
                <a:solidFill>
                  <a:srgbClr val="F3F3F3"/>
                </a:solidFill>
                <a:latin typeface="Source Sans Pro"/>
                <a:ea typeface="Source Sans Pro"/>
                <a:cs typeface="Source Sans Pro"/>
                <a:sym typeface="Source Sans Pro"/>
              </a:defRPr>
            </a:lvl6pPr>
            <a:lvl7pPr lvl="6">
              <a:spcBef>
                <a:spcPts val="360"/>
              </a:spcBef>
              <a:buClr>
                <a:srgbClr val="F3F3F3"/>
              </a:buClr>
              <a:buSzPct val="100000"/>
              <a:buFont typeface="Source Sans Pro"/>
              <a:defRPr sz="1600">
                <a:solidFill>
                  <a:srgbClr val="F3F3F3"/>
                </a:solidFill>
                <a:latin typeface="Source Sans Pro"/>
                <a:ea typeface="Source Sans Pro"/>
                <a:cs typeface="Source Sans Pro"/>
                <a:sym typeface="Source Sans Pro"/>
              </a:defRPr>
            </a:lvl7pPr>
            <a:lvl8pPr lvl="7">
              <a:spcBef>
                <a:spcPts val="360"/>
              </a:spcBef>
              <a:buClr>
                <a:srgbClr val="F3F3F3"/>
              </a:buClr>
              <a:buSzPct val="100000"/>
              <a:buFont typeface="Source Sans Pro"/>
              <a:defRPr sz="1600">
                <a:solidFill>
                  <a:srgbClr val="F3F3F3"/>
                </a:solidFill>
                <a:latin typeface="Source Sans Pro"/>
                <a:ea typeface="Source Sans Pro"/>
                <a:cs typeface="Source Sans Pro"/>
                <a:sym typeface="Source Sans Pro"/>
              </a:defRPr>
            </a:lvl8pPr>
            <a:lvl9pPr lvl="8">
              <a:spcBef>
                <a:spcPts val="360"/>
              </a:spcBef>
              <a:buClr>
                <a:srgbClr val="F3F3F3"/>
              </a:buClr>
              <a:buSzPct val="100000"/>
              <a:buFont typeface="Source Sans Pro"/>
              <a:defRPr sz="1600">
                <a:solidFill>
                  <a:srgbClr val="F3F3F3"/>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06.png"/><Relationship Id="rId4" Type="http://schemas.openxmlformats.org/officeDocument/2006/relationships/image" Target="../media/image04.png"/><Relationship Id="rId9" Type="http://schemas.openxmlformats.org/officeDocument/2006/relationships/image" Target="../media/image10.png"/><Relationship Id="rId5" Type="http://schemas.openxmlformats.org/officeDocument/2006/relationships/image" Target="../media/image03.png"/><Relationship Id="rId6" Type="http://schemas.openxmlformats.org/officeDocument/2006/relationships/image" Target="../media/image08.png"/><Relationship Id="rId7" Type="http://schemas.openxmlformats.org/officeDocument/2006/relationships/image" Target="../media/image07.png"/><Relationship Id="rId8" Type="http://schemas.openxmlformats.org/officeDocument/2006/relationships/image" Target="../media/image0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06.png"/><Relationship Id="rId4" Type="http://schemas.openxmlformats.org/officeDocument/2006/relationships/image" Target="../media/image04.png"/><Relationship Id="rId10" Type="http://schemas.openxmlformats.org/officeDocument/2006/relationships/image" Target="../media/image11.png"/><Relationship Id="rId9" Type="http://schemas.openxmlformats.org/officeDocument/2006/relationships/image" Target="../media/image10.png"/><Relationship Id="rId5" Type="http://schemas.openxmlformats.org/officeDocument/2006/relationships/image" Target="../media/image03.png"/><Relationship Id="rId6" Type="http://schemas.openxmlformats.org/officeDocument/2006/relationships/image" Target="../media/image08.png"/><Relationship Id="rId7" Type="http://schemas.openxmlformats.org/officeDocument/2006/relationships/image" Target="../media/image07.png"/><Relationship Id="rId8" Type="http://schemas.openxmlformats.org/officeDocument/2006/relationships/image" Target="../media/image0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06.png"/><Relationship Id="rId4" Type="http://schemas.openxmlformats.org/officeDocument/2006/relationships/image" Target="../media/image04.png"/><Relationship Id="rId11" Type="http://schemas.openxmlformats.org/officeDocument/2006/relationships/image" Target="../media/image12.png"/><Relationship Id="rId10" Type="http://schemas.openxmlformats.org/officeDocument/2006/relationships/image" Target="../media/image11.png"/><Relationship Id="rId9" Type="http://schemas.openxmlformats.org/officeDocument/2006/relationships/image" Target="../media/image10.png"/><Relationship Id="rId5" Type="http://schemas.openxmlformats.org/officeDocument/2006/relationships/image" Target="../media/image03.png"/><Relationship Id="rId6" Type="http://schemas.openxmlformats.org/officeDocument/2006/relationships/image" Target="../media/image08.png"/><Relationship Id="rId7" Type="http://schemas.openxmlformats.org/officeDocument/2006/relationships/image" Target="../media/image07.png"/><Relationship Id="rId8" Type="http://schemas.openxmlformats.org/officeDocument/2006/relationships/image" Target="../media/image0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06.png"/><Relationship Id="rId4" Type="http://schemas.openxmlformats.org/officeDocument/2006/relationships/image" Target="../media/image04.png"/><Relationship Id="rId11" Type="http://schemas.openxmlformats.org/officeDocument/2006/relationships/image" Target="../media/image12.png"/><Relationship Id="rId10" Type="http://schemas.openxmlformats.org/officeDocument/2006/relationships/image" Target="../media/image11.png"/><Relationship Id="rId9" Type="http://schemas.openxmlformats.org/officeDocument/2006/relationships/image" Target="../media/image10.png"/><Relationship Id="rId5" Type="http://schemas.openxmlformats.org/officeDocument/2006/relationships/image" Target="../media/image03.png"/><Relationship Id="rId6" Type="http://schemas.openxmlformats.org/officeDocument/2006/relationships/image" Target="../media/image08.png"/><Relationship Id="rId7" Type="http://schemas.openxmlformats.org/officeDocument/2006/relationships/image" Target="../media/image07.png"/><Relationship Id="rId8" Type="http://schemas.openxmlformats.org/officeDocument/2006/relationships/image" Target="../media/image0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7.gif"/><Relationship Id="rId5" Type="http://schemas.openxmlformats.org/officeDocument/2006/relationships/image" Target="../media/image13.png"/><Relationship Id="rId6"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00.png"/><Relationship Id="rId4" Type="http://schemas.openxmlformats.org/officeDocument/2006/relationships/image" Target="../media/image01.png"/><Relationship Id="rId5" Type="http://schemas.openxmlformats.org/officeDocument/2006/relationships/image" Target="../media/image02.png"/><Relationship Id="rId6" Type="http://schemas.openxmlformats.org/officeDocument/2006/relationships/image" Target="../media/image0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22.png"/><Relationship Id="rId10" Type="http://schemas.openxmlformats.org/officeDocument/2006/relationships/image" Target="../media/image27.png"/><Relationship Id="rId9"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1.png"/><Relationship Id="rId7" Type="http://schemas.openxmlformats.org/officeDocument/2006/relationships/image" Target="../media/image23.png"/><Relationship Id="rId8"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22.png"/><Relationship Id="rId10" Type="http://schemas.openxmlformats.org/officeDocument/2006/relationships/image" Target="../media/image27.png"/><Relationship Id="rId9"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1.png"/><Relationship Id="rId7" Type="http://schemas.openxmlformats.org/officeDocument/2006/relationships/image" Target="../media/image23.png"/><Relationship Id="rId8"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nap.berkeley.edu/snapsource/snap.html#present:Username=laralinmcc&amp;ProjectName=withdra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06.png"/><Relationship Id="rId4" Type="http://schemas.openxmlformats.org/officeDocument/2006/relationships/image" Target="../media/image04.png"/><Relationship Id="rId5"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06.png"/><Relationship Id="rId4" Type="http://schemas.openxmlformats.org/officeDocument/2006/relationships/image" Target="../media/image04.png"/><Relationship Id="rId5" Type="http://schemas.openxmlformats.org/officeDocument/2006/relationships/image" Target="../media/image03.png"/><Relationship Id="rId6" Type="http://schemas.openxmlformats.org/officeDocument/2006/relationships/image" Target="../media/image0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06.png"/><Relationship Id="rId4" Type="http://schemas.openxmlformats.org/officeDocument/2006/relationships/image" Target="../media/image04.png"/><Relationship Id="rId5" Type="http://schemas.openxmlformats.org/officeDocument/2006/relationships/image" Target="../media/image03.png"/><Relationship Id="rId6" Type="http://schemas.openxmlformats.org/officeDocument/2006/relationships/image" Target="../media/image08.png"/><Relationship Id="rId7" Type="http://schemas.openxmlformats.org/officeDocument/2006/relationships/image" Target="../media/image0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06.png"/><Relationship Id="rId4" Type="http://schemas.openxmlformats.org/officeDocument/2006/relationships/image" Target="../media/image04.png"/><Relationship Id="rId5" Type="http://schemas.openxmlformats.org/officeDocument/2006/relationships/image" Target="../media/image03.png"/><Relationship Id="rId6" Type="http://schemas.openxmlformats.org/officeDocument/2006/relationships/image" Target="../media/image08.png"/><Relationship Id="rId7" Type="http://schemas.openxmlformats.org/officeDocument/2006/relationships/image" Target="../media/image07.png"/><Relationship Id="rId8" Type="http://schemas.openxmlformats.org/officeDocument/2006/relationships/image" Target="../media/image0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ctrTitle"/>
          </p:nvPr>
        </p:nvSpPr>
        <p:spPr>
          <a:xfrm>
            <a:off x="1319175" y="2157318"/>
            <a:ext cx="6680399" cy="1159799"/>
          </a:xfrm>
          <a:prstGeom prst="rect">
            <a:avLst/>
          </a:prstGeom>
        </p:spPr>
        <p:txBody>
          <a:bodyPr anchorCtr="0" anchor="t" bIns="91425" lIns="91425" rIns="91425" tIns="91425">
            <a:noAutofit/>
          </a:bodyPr>
          <a:lstStyle/>
          <a:p>
            <a:pPr lvl="0">
              <a:spcBef>
                <a:spcPts val="0"/>
              </a:spcBef>
              <a:buNone/>
            </a:pPr>
            <a:r>
              <a:rPr lang="en"/>
              <a:t>Concurrency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1165475" y="575681"/>
            <a:ext cx="6858000" cy="345000"/>
          </a:xfrm>
          <a:prstGeom prst="rect">
            <a:avLst/>
          </a:prstGeom>
        </p:spPr>
        <p:txBody>
          <a:bodyPr anchorCtr="0" anchor="b" bIns="91425" lIns="91425" rIns="91425" tIns="91425">
            <a:noAutofit/>
          </a:bodyPr>
          <a:lstStyle/>
          <a:p>
            <a:pPr lvl="0" rtl="0">
              <a:spcBef>
                <a:spcPts val="0"/>
              </a:spcBef>
              <a:buNone/>
            </a:pPr>
            <a:r>
              <a:rPr lang="en"/>
              <a:t>Race Condition - Example</a:t>
            </a:r>
          </a:p>
        </p:txBody>
      </p:sp>
      <p:graphicFrame>
        <p:nvGraphicFramePr>
          <p:cNvPr id="151" name="Shape 151"/>
          <p:cNvGraphicFramePr/>
          <p:nvPr/>
        </p:nvGraphicFramePr>
        <p:xfrm>
          <a:off x="1142075" y="954881"/>
          <a:ext cx="3000000" cy="3000000"/>
        </p:xfrm>
        <a:graphic>
          <a:graphicData uri="http://schemas.openxmlformats.org/drawingml/2006/table">
            <a:tbl>
              <a:tblPr>
                <a:noFill/>
                <a:tableStyleId>{A3B947D6-F7E9-46DD-BDF8-A98610DBB263}</a:tableStyleId>
              </a:tblPr>
              <a:tblGrid>
                <a:gridCol w="2316875"/>
                <a:gridCol w="2691375"/>
                <a:gridCol w="2341000"/>
              </a:tblGrid>
              <a:tr h="483325">
                <a:tc>
                  <a:txBody>
                    <a:bodyPr>
                      <a:noAutofit/>
                    </a:bodyPr>
                    <a:lstStyle/>
                    <a:p>
                      <a:pPr lvl="0" rtl="0">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p>
                      <a:pPr lvl="0" rtl="0" algn="ctr">
                        <a:spcBef>
                          <a:spcPts val="0"/>
                        </a:spcBef>
                        <a:buNone/>
                      </a:pPr>
                      <a:r>
                        <a:rPr lang="en" sz="1200">
                          <a:solidFill>
                            <a:srgbClr val="F3F3F3"/>
                          </a:solidFill>
                          <a:latin typeface="Quicksand"/>
                          <a:ea typeface="Quicksand"/>
                          <a:cs typeface="Quicksand"/>
                          <a:sym typeface="Quicksand"/>
                        </a:rPr>
                        <a:t>(Global Integer Value)</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3F3F3"/>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3F3F3"/>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3F3F3"/>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FFFFF"/>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Clr>
                          <a:schemeClr val="dk1"/>
                        </a:buClr>
                        <a:buSzPct val="91666"/>
                        <a:buFont typeface="Arial"/>
                        <a:buNone/>
                      </a:pPr>
                      <a:r>
                        <a:rPr b="1" lang="en" sz="1200">
                          <a:solidFill>
                            <a:srgbClr val="FFFFFF"/>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spcBef>
                          <a:spcPts val="0"/>
                        </a:spcBef>
                        <a:buNone/>
                      </a:pPr>
                      <a:r>
                        <a:t/>
                      </a:r>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c>
                  <a:txBody>
                    <a:bodyPr>
                      <a:noAutofit/>
                    </a:bodyPr>
                    <a:lstStyle/>
                    <a:p>
                      <a:pPr lvl="0" rtl="0">
                        <a:spcBef>
                          <a:spcPts val="0"/>
                        </a:spcBef>
                        <a:buNone/>
                      </a:pPr>
                      <a:r>
                        <a:t/>
                      </a:r>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r>
            </a:tbl>
          </a:graphicData>
        </a:graphic>
      </p:graphicFrame>
      <p:pic>
        <p:nvPicPr>
          <p:cNvPr id="152" name="Shape 152"/>
          <p:cNvPicPr preferRelativeResize="0"/>
          <p:nvPr/>
        </p:nvPicPr>
        <p:blipFill>
          <a:blip r:embed="rId3">
            <a:alphaModFix/>
          </a:blip>
          <a:stretch>
            <a:fillRect/>
          </a:stretch>
        </p:blipFill>
        <p:spPr>
          <a:xfrm>
            <a:off x="1691762" y="1006098"/>
            <a:ext cx="1165082" cy="331724"/>
          </a:xfrm>
          <a:prstGeom prst="rect">
            <a:avLst/>
          </a:prstGeom>
          <a:noFill/>
          <a:ln>
            <a:noFill/>
          </a:ln>
        </p:spPr>
      </p:pic>
      <p:pic>
        <p:nvPicPr>
          <p:cNvPr id="153" name="Shape 153"/>
          <p:cNvPicPr preferRelativeResize="0"/>
          <p:nvPr/>
        </p:nvPicPr>
        <p:blipFill>
          <a:blip r:embed="rId4">
            <a:alphaModFix/>
          </a:blip>
          <a:stretch>
            <a:fillRect/>
          </a:stretch>
        </p:blipFill>
        <p:spPr>
          <a:xfrm>
            <a:off x="4283875" y="999123"/>
            <a:ext cx="1214165" cy="345700"/>
          </a:xfrm>
          <a:prstGeom prst="rect">
            <a:avLst/>
          </a:prstGeom>
          <a:noFill/>
          <a:ln>
            <a:noFill/>
          </a:ln>
        </p:spPr>
      </p:pic>
      <p:pic>
        <p:nvPicPr>
          <p:cNvPr id="154" name="Shape 154"/>
          <p:cNvPicPr preferRelativeResize="0"/>
          <p:nvPr/>
        </p:nvPicPr>
        <p:blipFill>
          <a:blip r:embed="rId5">
            <a:alphaModFix/>
          </a:blip>
          <a:stretch>
            <a:fillRect/>
          </a:stretch>
        </p:blipFill>
        <p:spPr>
          <a:xfrm>
            <a:off x="6925062" y="928162"/>
            <a:ext cx="714375" cy="276225"/>
          </a:xfrm>
          <a:prstGeom prst="rect">
            <a:avLst/>
          </a:prstGeom>
          <a:noFill/>
          <a:ln>
            <a:noFill/>
          </a:ln>
        </p:spPr>
      </p:pic>
      <p:pic>
        <p:nvPicPr>
          <p:cNvPr id="155" name="Shape 155"/>
          <p:cNvPicPr preferRelativeResize="0"/>
          <p:nvPr/>
        </p:nvPicPr>
        <p:blipFill>
          <a:blip r:embed="rId6">
            <a:alphaModFix/>
          </a:blip>
          <a:stretch>
            <a:fillRect/>
          </a:stretch>
        </p:blipFill>
        <p:spPr>
          <a:xfrm>
            <a:off x="1334345" y="1910933"/>
            <a:ext cx="1879898" cy="345000"/>
          </a:xfrm>
          <a:prstGeom prst="rect">
            <a:avLst/>
          </a:prstGeom>
          <a:noFill/>
          <a:ln>
            <a:noFill/>
          </a:ln>
        </p:spPr>
      </p:pic>
      <p:pic>
        <p:nvPicPr>
          <p:cNvPr id="156" name="Shape 156"/>
          <p:cNvPicPr preferRelativeResize="0"/>
          <p:nvPr/>
        </p:nvPicPr>
        <p:blipFill>
          <a:blip r:embed="rId7">
            <a:alphaModFix/>
          </a:blip>
          <a:stretch>
            <a:fillRect/>
          </a:stretch>
        </p:blipFill>
        <p:spPr>
          <a:xfrm>
            <a:off x="3876821" y="2295896"/>
            <a:ext cx="1879900" cy="345000"/>
          </a:xfrm>
          <a:prstGeom prst="rect">
            <a:avLst/>
          </a:prstGeom>
          <a:noFill/>
          <a:ln>
            <a:noFill/>
          </a:ln>
        </p:spPr>
      </p:pic>
      <p:sp>
        <p:nvSpPr>
          <p:cNvPr id="157" name="Shape 157"/>
          <p:cNvSpPr txBox="1"/>
          <p:nvPr/>
        </p:nvSpPr>
        <p:spPr>
          <a:xfrm>
            <a:off x="1142075" y="4398575"/>
            <a:ext cx="7349400" cy="506699"/>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FFFFFF"/>
                </a:solidFill>
                <a:latin typeface="Source Sans Pro"/>
                <a:ea typeface="Source Sans Pro"/>
                <a:cs typeface="Source Sans Pro"/>
                <a:sym typeface="Source Sans Pro"/>
              </a:rPr>
              <a:t>Increments Value - increases the value of ‘temp2’ by 2</a:t>
            </a:r>
          </a:p>
        </p:txBody>
      </p:sp>
      <p:pic>
        <p:nvPicPr>
          <p:cNvPr id="158" name="Shape 158"/>
          <p:cNvPicPr preferRelativeResize="0"/>
          <p:nvPr/>
        </p:nvPicPr>
        <p:blipFill>
          <a:blip r:embed="rId8">
            <a:alphaModFix/>
          </a:blip>
          <a:stretch>
            <a:fillRect/>
          </a:stretch>
        </p:blipFill>
        <p:spPr>
          <a:xfrm>
            <a:off x="1334350" y="2707158"/>
            <a:ext cx="1879900" cy="322080"/>
          </a:xfrm>
          <a:prstGeom prst="rect">
            <a:avLst/>
          </a:prstGeom>
          <a:noFill/>
          <a:ln>
            <a:noFill/>
          </a:ln>
        </p:spPr>
      </p:pic>
      <p:pic>
        <p:nvPicPr>
          <p:cNvPr id="159" name="Shape 159"/>
          <p:cNvPicPr preferRelativeResize="0"/>
          <p:nvPr/>
        </p:nvPicPr>
        <p:blipFill>
          <a:blip r:embed="rId9">
            <a:alphaModFix/>
          </a:blip>
          <a:stretch>
            <a:fillRect/>
          </a:stretch>
        </p:blipFill>
        <p:spPr>
          <a:xfrm>
            <a:off x="3848962" y="3103975"/>
            <a:ext cx="1919030" cy="32207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1165475" y="575681"/>
            <a:ext cx="6858000" cy="345000"/>
          </a:xfrm>
          <a:prstGeom prst="rect">
            <a:avLst/>
          </a:prstGeom>
        </p:spPr>
        <p:txBody>
          <a:bodyPr anchorCtr="0" anchor="b" bIns="91425" lIns="91425" rIns="91425" tIns="91425">
            <a:noAutofit/>
          </a:bodyPr>
          <a:lstStyle/>
          <a:p>
            <a:pPr lvl="0" rtl="0">
              <a:spcBef>
                <a:spcPts val="0"/>
              </a:spcBef>
              <a:buNone/>
            </a:pPr>
            <a:r>
              <a:rPr lang="en"/>
              <a:t>Race Condition - Example</a:t>
            </a:r>
          </a:p>
        </p:txBody>
      </p:sp>
      <p:graphicFrame>
        <p:nvGraphicFramePr>
          <p:cNvPr id="165" name="Shape 165"/>
          <p:cNvGraphicFramePr/>
          <p:nvPr/>
        </p:nvGraphicFramePr>
        <p:xfrm>
          <a:off x="1142075" y="954881"/>
          <a:ext cx="3000000" cy="3000000"/>
        </p:xfrm>
        <a:graphic>
          <a:graphicData uri="http://schemas.openxmlformats.org/drawingml/2006/table">
            <a:tbl>
              <a:tblPr>
                <a:noFill/>
                <a:tableStyleId>{A3B947D6-F7E9-46DD-BDF8-A98610DBB263}</a:tableStyleId>
              </a:tblPr>
              <a:tblGrid>
                <a:gridCol w="2316875"/>
                <a:gridCol w="2691375"/>
                <a:gridCol w="2341000"/>
              </a:tblGrid>
              <a:tr h="483325">
                <a:tc>
                  <a:txBody>
                    <a:bodyPr>
                      <a:noAutofit/>
                    </a:bodyPr>
                    <a:lstStyle/>
                    <a:p>
                      <a:pPr lvl="0" rtl="0">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p>
                      <a:pPr lvl="0" rtl="0" algn="ctr">
                        <a:spcBef>
                          <a:spcPts val="0"/>
                        </a:spcBef>
                        <a:buNone/>
                      </a:pPr>
                      <a:r>
                        <a:rPr lang="en" sz="1200">
                          <a:solidFill>
                            <a:srgbClr val="F3F3F3"/>
                          </a:solidFill>
                          <a:latin typeface="Quicksand"/>
                          <a:ea typeface="Quicksand"/>
                          <a:cs typeface="Quicksand"/>
                          <a:sym typeface="Quicksand"/>
                        </a:rPr>
                        <a:t>(Global Integer Value)</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3F3F3"/>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3F3F3"/>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3F3F3"/>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FFFFF"/>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FFFFF"/>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Clr>
                          <a:schemeClr val="dk1"/>
                        </a:buClr>
                        <a:buSzPct val="91666"/>
                        <a:buFont typeface="Arial"/>
                        <a:buNone/>
                      </a:pPr>
                      <a:r>
                        <a:rPr b="1" lang="en" sz="1200">
                          <a:solidFill>
                            <a:srgbClr val="FFFFFF"/>
                          </a:solidFill>
                          <a:latin typeface="Quicksand"/>
                          <a:ea typeface="Quicksand"/>
                          <a:cs typeface="Quicksand"/>
                          <a:sym typeface="Quicksand"/>
                        </a:rPr>
                        <a:t>1</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c>
                  <a:txBody>
                    <a:bodyPr>
                      <a:noAutofit/>
                    </a:bodyPr>
                    <a:lstStyle/>
                    <a:p>
                      <a:pPr lvl="0" rtl="0">
                        <a:spcBef>
                          <a:spcPts val="0"/>
                        </a:spcBef>
                        <a:buNone/>
                      </a:pPr>
                      <a:r>
                        <a:t/>
                      </a:r>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r>
            </a:tbl>
          </a:graphicData>
        </a:graphic>
      </p:graphicFrame>
      <p:pic>
        <p:nvPicPr>
          <p:cNvPr id="166" name="Shape 166"/>
          <p:cNvPicPr preferRelativeResize="0"/>
          <p:nvPr/>
        </p:nvPicPr>
        <p:blipFill>
          <a:blip r:embed="rId3">
            <a:alphaModFix/>
          </a:blip>
          <a:stretch>
            <a:fillRect/>
          </a:stretch>
        </p:blipFill>
        <p:spPr>
          <a:xfrm>
            <a:off x="1691762" y="1006098"/>
            <a:ext cx="1165082" cy="331724"/>
          </a:xfrm>
          <a:prstGeom prst="rect">
            <a:avLst/>
          </a:prstGeom>
          <a:noFill/>
          <a:ln>
            <a:noFill/>
          </a:ln>
        </p:spPr>
      </p:pic>
      <p:pic>
        <p:nvPicPr>
          <p:cNvPr id="167" name="Shape 167"/>
          <p:cNvPicPr preferRelativeResize="0"/>
          <p:nvPr/>
        </p:nvPicPr>
        <p:blipFill>
          <a:blip r:embed="rId4">
            <a:alphaModFix/>
          </a:blip>
          <a:stretch>
            <a:fillRect/>
          </a:stretch>
        </p:blipFill>
        <p:spPr>
          <a:xfrm>
            <a:off x="4283875" y="999123"/>
            <a:ext cx="1214165" cy="345700"/>
          </a:xfrm>
          <a:prstGeom prst="rect">
            <a:avLst/>
          </a:prstGeom>
          <a:noFill/>
          <a:ln>
            <a:noFill/>
          </a:ln>
        </p:spPr>
      </p:pic>
      <p:pic>
        <p:nvPicPr>
          <p:cNvPr id="168" name="Shape 168"/>
          <p:cNvPicPr preferRelativeResize="0"/>
          <p:nvPr/>
        </p:nvPicPr>
        <p:blipFill>
          <a:blip r:embed="rId5">
            <a:alphaModFix/>
          </a:blip>
          <a:stretch>
            <a:fillRect/>
          </a:stretch>
        </p:blipFill>
        <p:spPr>
          <a:xfrm>
            <a:off x="6925062" y="928162"/>
            <a:ext cx="714375" cy="276225"/>
          </a:xfrm>
          <a:prstGeom prst="rect">
            <a:avLst/>
          </a:prstGeom>
          <a:noFill/>
          <a:ln>
            <a:noFill/>
          </a:ln>
        </p:spPr>
      </p:pic>
      <p:pic>
        <p:nvPicPr>
          <p:cNvPr id="169" name="Shape 169"/>
          <p:cNvPicPr preferRelativeResize="0"/>
          <p:nvPr/>
        </p:nvPicPr>
        <p:blipFill>
          <a:blip r:embed="rId6">
            <a:alphaModFix/>
          </a:blip>
          <a:stretch>
            <a:fillRect/>
          </a:stretch>
        </p:blipFill>
        <p:spPr>
          <a:xfrm>
            <a:off x="1334345" y="1910933"/>
            <a:ext cx="1879898" cy="345000"/>
          </a:xfrm>
          <a:prstGeom prst="rect">
            <a:avLst/>
          </a:prstGeom>
          <a:noFill/>
          <a:ln>
            <a:noFill/>
          </a:ln>
        </p:spPr>
      </p:pic>
      <p:pic>
        <p:nvPicPr>
          <p:cNvPr id="170" name="Shape 170"/>
          <p:cNvPicPr preferRelativeResize="0"/>
          <p:nvPr/>
        </p:nvPicPr>
        <p:blipFill>
          <a:blip r:embed="rId7">
            <a:alphaModFix/>
          </a:blip>
          <a:stretch>
            <a:fillRect/>
          </a:stretch>
        </p:blipFill>
        <p:spPr>
          <a:xfrm>
            <a:off x="3876821" y="2295896"/>
            <a:ext cx="1879900" cy="345000"/>
          </a:xfrm>
          <a:prstGeom prst="rect">
            <a:avLst/>
          </a:prstGeom>
          <a:noFill/>
          <a:ln>
            <a:noFill/>
          </a:ln>
        </p:spPr>
      </p:pic>
      <p:sp>
        <p:nvSpPr>
          <p:cNvPr id="171" name="Shape 171"/>
          <p:cNvSpPr txBox="1"/>
          <p:nvPr/>
        </p:nvSpPr>
        <p:spPr>
          <a:xfrm>
            <a:off x="1142075" y="4398575"/>
            <a:ext cx="7349400" cy="506699"/>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FFFFFF"/>
                </a:solidFill>
                <a:latin typeface="Source Sans Pro"/>
                <a:ea typeface="Source Sans Pro"/>
                <a:cs typeface="Source Sans Pro"/>
                <a:sym typeface="Source Sans Pro"/>
              </a:rPr>
              <a:t>Sets Value - sets ‘num’ to the value of ‘temp1’, which is 1</a:t>
            </a:r>
          </a:p>
        </p:txBody>
      </p:sp>
      <p:pic>
        <p:nvPicPr>
          <p:cNvPr id="172" name="Shape 172"/>
          <p:cNvPicPr preferRelativeResize="0"/>
          <p:nvPr/>
        </p:nvPicPr>
        <p:blipFill>
          <a:blip r:embed="rId8">
            <a:alphaModFix/>
          </a:blip>
          <a:stretch>
            <a:fillRect/>
          </a:stretch>
        </p:blipFill>
        <p:spPr>
          <a:xfrm>
            <a:off x="1334350" y="2707158"/>
            <a:ext cx="1879900" cy="322080"/>
          </a:xfrm>
          <a:prstGeom prst="rect">
            <a:avLst/>
          </a:prstGeom>
          <a:noFill/>
          <a:ln>
            <a:noFill/>
          </a:ln>
        </p:spPr>
      </p:pic>
      <p:pic>
        <p:nvPicPr>
          <p:cNvPr id="173" name="Shape 173"/>
          <p:cNvPicPr preferRelativeResize="0"/>
          <p:nvPr/>
        </p:nvPicPr>
        <p:blipFill>
          <a:blip r:embed="rId9">
            <a:alphaModFix/>
          </a:blip>
          <a:stretch>
            <a:fillRect/>
          </a:stretch>
        </p:blipFill>
        <p:spPr>
          <a:xfrm>
            <a:off x="3848962" y="3103975"/>
            <a:ext cx="1919030" cy="322074"/>
          </a:xfrm>
          <a:prstGeom prst="rect">
            <a:avLst/>
          </a:prstGeom>
          <a:noFill/>
          <a:ln>
            <a:noFill/>
          </a:ln>
        </p:spPr>
      </p:pic>
      <p:pic>
        <p:nvPicPr>
          <p:cNvPr id="174" name="Shape 174"/>
          <p:cNvPicPr preferRelativeResize="0"/>
          <p:nvPr/>
        </p:nvPicPr>
        <p:blipFill>
          <a:blip r:embed="rId10">
            <a:alphaModFix/>
          </a:blip>
          <a:stretch>
            <a:fillRect/>
          </a:stretch>
        </p:blipFill>
        <p:spPr>
          <a:xfrm>
            <a:off x="1354525" y="3505125"/>
            <a:ext cx="1879900" cy="33171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1165475" y="575681"/>
            <a:ext cx="6858000" cy="345000"/>
          </a:xfrm>
          <a:prstGeom prst="rect">
            <a:avLst/>
          </a:prstGeom>
        </p:spPr>
        <p:txBody>
          <a:bodyPr anchorCtr="0" anchor="b" bIns="91425" lIns="91425" rIns="91425" tIns="91425">
            <a:noAutofit/>
          </a:bodyPr>
          <a:lstStyle/>
          <a:p>
            <a:pPr lvl="0" rtl="0">
              <a:spcBef>
                <a:spcPts val="0"/>
              </a:spcBef>
              <a:buNone/>
            </a:pPr>
            <a:r>
              <a:rPr lang="en"/>
              <a:t>Race Condition - Example</a:t>
            </a:r>
          </a:p>
        </p:txBody>
      </p:sp>
      <p:graphicFrame>
        <p:nvGraphicFramePr>
          <p:cNvPr id="180" name="Shape 180"/>
          <p:cNvGraphicFramePr/>
          <p:nvPr/>
        </p:nvGraphicFramePr>
        <p:xfrm>
          <a:off x="1142075" y="954881"/>
          <a:ext cx="3000000" cy="3000000"/>
        </p:xfrm>
        <a:graphic>
          <a:graphicData uri="http://schemas.openxmlformats.org/drawingml/2006/table">
            <a:tbl>
              <a:tblPr>
                <a:noFill/>
                <a:tableStyleId>{A3B947D6-F7E9-46DD-BDF8-A98610DBB263}</a:tableStyleId>
              </a:tblPr>
              <a:tblGrid>
                <a:gridCol w="2316875"/>
                <a:gridCol w="2691375"/>
                <a:gridCol w="2341000"/>
              </a:tblGrid>
              <a:tr h="483325">
                <a:tc>
                  <a:txBody>
                    <a:bodyPr>
                      <a:noAutofit/>
                    </a:bodyPr>
                    <a:lstStyle/>
                    <a:p>
                      <a:pPr lvl="0" rtl="0">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p>
                      <a:pPr lvl="0" rtl="0" algn="ctr">
                        <a:spcBef>
                          <a:spcPts val="0"/>
                        </a:spcBef>
                        <a:buNone/>
                      </a:pPr>
                      <a:r>
                        <a:rPr lang="en" sz="1200">
                          <a:solidFill>
                            <a:srgbClr val="F3F3F3"/>
                          </a:solidFill>
                          <a:latin typeface="Quicksand"/>
                          <a:ea typeface="Quicksand"/>
                          <a:cs typeface="Quicksand"/>
                          <a:sym typeface="Quicksand"/>
                        </a:rPr>
                        <a:t>(Global Integer Value)</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3F3F3"/>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3F3F3"/>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3F3F3"/>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FFFFF"/>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FFFFF"/>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FFFFF"/>
                          </a:solidFill>
                          <a:latin typeface="Quicksand"/>
                          <a:ea typeface="Quicksand"/>
                          <a:cs typeface="Quicksand"/>
                          <a:sym typeface="Quicksand"/>
                        </a:rPr>
                        <a:t>1</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c>
                  <a:txBody>
                    <a:bodyPr>
                      <a:noAutofit/>
                    </a:bodyPr>
                    <a:lstStyle/>
                    <a:p>
                      <a:pPr lvl="0" rtl="0" algn="ctr">
                        <a:spcBef>
                          <a:spcPts val="0"/>
                        </a:spcBef>
                        <a:buClr>
                          <a:schemeClr val="dk1"/>
                        </a:buClr>
                        <a:buSzPct val="91666"/>
                        <a:buFont typeface="Arial"/>
                        <a:buNone/>
                      </a:pPr>
                      <a:r>
                        <a:rPr b="1" lang="en" sz="1200">
                          <a:solidFill>
                            <a:srgbClr val="FFFFFF"/>
                          </a:solidFill>
                          <a:latin typeface="Quicksand"/>
                          <a:ea typeface="Quicksand"/>
                          <a:cs typeface="Quicksand"/>
                          <a:sym typeface="Quicksand"/>
                        </a:rPr>
                        <a:t>2</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r>
            </a:tbl>
          </a:graphicData>
        </a:graphic>
      </p:graphicFrame>
      <p:pic>
        <p:nvPicPr>
          <p:cNvPr id="181" name="Shape 181"/>
          <p:cNvPicPr preferRelativeResize="0"/>
          <p:nvPr/>
        </p:nvPicPr>
        <p:blipFill>
          <a:blip r:embed="rId3">
            <a:alphaModFix/>
          </a:blip>
          <a:stretch>
            <a:fillRect/>
          </a:stretch>
        </p:blipFill>
        <p:spPr>
          <a:xfrm>
            <a:off x="1691762" y="1006098"/>
            <a:ext cx="1165082" cy="331724"/>
          </a:xfrm>
          <a:prstGeom prst="rect">
            <a:avLst/>
          </a:prstGeom>
          <a:noFill/>
          <a:ln>
            <a:noFill/>
          </a:ln>
        </p:spPr>
      </p:pic>
      <p:pic>
        <p:nvPicPr>
          <p:cNvPr id="182" name="Shape 182"/>
          <p:cNvPicPr preferRelativeResize="0"/>
          <p:nvPr/>
        </p:nvPicPr>
        <p:blipFill>
          <a:blip r:embed="rId4">
            <a:alphaModFix/>
          </a:blip>
          <a:stretch>
            <a:fillRect/>
          </a:stretch>
        </p:blipFill>
        <p:spPr>
          <a:xfrm>
            <a:off x="4283875" y="999123"/>
            <a:ext cx="1214165" cy="345700"/>
          </a:xfrm>
          <a:prstGeom prst="rect">
            <a:avLst/>
          </a:prstGeom>
          <a:noFill/>
          <a:ln>
            <a:noFill/>
          </a:ln>
        </p:spPr>
      </p:pic>
      <p:pic>
        <p:nvPicPr>
          <p:cNvPr id="183" name="Shape 183"/>
          <p:cNvPicPr preferRelativeResize="0"/>
          <p:nvPr/>
        </p:nvPicPr>
        <p:blipFill>
          <a:blip r:embed="rId5">
            <a:alphaModFix/>
          </a:blip>
          <a:stretch>
            <a:fillRect/>
          </a:stretch>
        </p:blipFill>
        <p:spPr>
          <a:xfrm>
            <a:off x="6925062" y="928162"/>
            <a:ext cx="714375" cy="276225"/>
          </a:xfrm>
          <a:prstGeom prst="rect">
            <a:avLst/>
          </a:prstGeom>
          <a:noFill/>
          <a:ln>
            <a:noFill/>
          </a:ln>
        </p:spPr>
      </p:pic>
      <p:pic>
        <p:nvPicPr>
          <p:cNvPr id="184" name="Shape 184"/>
          <p:cNvPicPr preferRelativeResize="0"/>
          <p:nvPr/>
        </p:nvPicPr>
        <p:blipFill>
          <a:blip r:embed="rId6">
            <a:alphaModFix/>
          </a:blip>
          <a:stretch>
            <a:fillRect/>
          </a:stretch>
        </p:blipFill>
        <p:spPr>
          <a:xfrm>
            <a:off x="1334345" y="1910933"/>
            <a:ext cx="1879898" cy="345000"/>
          </a:xfrm>
          <a:prstGeom prst="rect">
            <a:avLst/>
          </a:prstGeom>
          <a:noFill/>
          <a:ln>
            <a:noFill/>
          </a:ln>
        </p:spPr>
      </p:pic>
      <p:pic>
        <p:nvPicPr>
          <p:cNvPr id="185" name="Shape 185"/>
          <p:cNvPicPr preferRelativeResize="0"/>
          <p:nvPr/>
        </p:nvPicPr>
        <p:blipFill>
          <a:blip r:embed="rId7">
            <a:alphaModFix/>
          </a:blip>
          <a:stretch>
            <a:fillRect/>
          </a:stretch>
        </p:blipFill>
        <p:spPr>
          <a:xfrm>
            <a:off x="3876821" y="2295896"/>
            <a:ext cx="1879900" cy="345000"/>
          </a:xfrm>
          <a:prstGeom prst="rect">
            <a:avLst/>
          </a:prstGeom>
          <a:noFill/>
          <a:ln>
            <a:noFill/>
          </a:ln>
        </p:spPr>
      </p:pic>
      <p:sp>
        <p:nvSpPr>
          <p:cNvPr id="186" name="Shape 186"/>
          <p:cNvSpPr txBox="1"/>
          <p:nvPr/>
        </p:nvSpPr>
        <p:spPr>
          <a:xfrm>
            <a:off x="1142075" y="4398575"/>
            <a:ext cx="7349400" cy="506699"/>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FFFFFF"/>
                </a:solidFill>
                <a:latin typeface="Source Sans Pro"/>
                <a:ea typeface="Source Sans Pro"/>
                <a:cs typeface="Source Sans Pro"/>
                <a:sym typeface="Source Sans Pro"/>
              </a:rPr>
              <a:t>Sets Value - sets ‘num’ to the value of ‘temp2’, which is 2</a:t>
            </a:r>
          </a:p>
        </p:txBody>
      </p:sp>
      <p:pic>
        <p:nvPicPr>
          <p:cNvPr id="187" name="Shape 187"/>
          <p:cNvPicPr preferRelativeResize="0"/>
          <p:nvPr/>
        </p:nvPicPr>
        <p:blipFill>
          <a:blip r:embed="rId8">
            <a:alphaModFix/>
          </a:blip>
          <a:stretch>
            <a:fillRect/>
          </a:stretch>
        </p:blipFill>
        <p:spPr>
          <a:xfrm>
            <a:off x="1334350" y="2707158"/>
            <a:ext cx="1879900" cy="322080"/>
          </a:xfrm>
          <a:prstGeom prst="rect">
            <a:avLst/>
          </a:prstGeom>
          <a:noFill/>
          <a:ln>
            <a:noFill/>
          </a:ln>
        </p:spPr>
      </p:pic>
      <p:pic>
        <p:nvPicPr>
          <p:cNvPr id="188" name="Shape 188"/>
          <p:cNvPicPr preferRelativeResize="0"/>
          <p:nvPr/>
        </p:nvPicPr>
        <p:blipFill>
          <a:blip r:embed="rId9">
            <a:alphaModFix/>
          </a:blip>
          <a:stretch>
            <a:fillRect/>
          </a:stretch>
        </p:blipFill>
        <p:spPr>
          <a:xfrm>
            <a:off x="3848962" y="3103975"/>
            <a:ext cx="1919030" cy="322074"/>
          </a:xfrm>
          <a:prstGeom prst="rect">
            <a:avLst/>
          </a:prstGeom>
          <a:noFill/>
          <a:ln>
            <a:noFill/>
          </a:ln>
        </p:spPr>
      </p:pic>
      <p:pic>
        <p:nvPicPr>
          <p:cNvPr id="189" name="Shape 189"/>
          <p:cNvPicPr preferRelativeResize="0"/>
          <p:nvPr/>
        </p:nvPicPr>
        <p:blipFill>
          <a:blip r:embed="rId10">
            <a:alphaModFix/>
          </a:blip>
          <a:stretch>
            <a:fillRect/>
          </a:stretch>
        </p:blipFill>
        <p:spPr>
          <a:xfrm>
            <a:off x="1354525" y="3505125"/>
            <a:ext cx="1879900" cy="331719"/>
          </a:xfrm>
          <a:prstGeom prst="rect">
            <a:avLst/>
          </a:prstGeom>
          <a:noFill/>
          <a:ln>
            <a:noFill/>
          </a:ln>
        </p:spPr>
      </p:pic>
      <p:pic>
        <p:nvPicPr>
          <p:cNvPr id="190" name="Shape 190"/>
          <p:cNvPicPr preferRelativeResize="0"/>
          <p:nvPr/>
        </p:nvPicPr>
        <p:blipFill>
          <a:blip r:embed="rId11">
            <a:alphaModFix/>
          </a:blip>
          <a:stretch>
            <a:fillRect/>
          </a:stretch>
        </p:blipFill>
        <p:spPr>
          <a:xfrm>
            <a:off x="3857175" y="3915434"/>
            <a:ext cx="1919025" cy="345706"/>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1165475" y="575681"/>
            <a:ext cx="6858000" cy="345000"/>
          </a:xfrm>
          <a:prstGeom prst="rect">
            <a:avLst/>
          </a:prstGeom>
        </p:spPr>
        <p:txBody>
          <a:bodyPr anchorCtr="0" anchor="b" bIns="91425" lIns="91425" rIns="91425" tIns="91425">
            <a:noAutofit/>
          </a:bodyPr>
          <a:lstStyle/>
          <a:p>
            <a:pPr lvl="0" rtl="0">
              <a:spcBef>
                <a:spcPts val="0"/>
              </a:spcBef>
              <a:buNone/>
            </a:pPr>
            <a:r>
              <a:rPr lang="en"/>
              <a:t>Race Condition - Example</a:t>
            </a:r>
          </a:p>
        </p:txBody>
      </p:sp>
      <p:graphicFrame>
        <p:nvGraphicFramePr>
          <p:cNvPr id="196" name="Shape 196"/>
          <p:cNvGraphicFramePr/>
          <p:nvPr/>
        </p:nvGraphicFramePr>
        <p:xfrm>
          <a:off x="1142075" y="954881"/>
          <a:ext cx="3000000" cy="3000000"/>
        </p:xfrm>
        <a:graphic>
          <a:graphicData uri="http://schemas.openxmlformats.org/drawingml/2006/table">
            <a:tbl>
              <a:tblPr>
                <a:noFill/>
                <a:tableStyleId>{A3B947D6-F7E9-46DD-BDF8-A98610DBB263}</a:tableStyleId>
              </a:tblPr>
              <a:tblGrid>
                <a:gridCol w="2316875"/>
                <a:gridCol w="2691375"/>
                <a:gridCol w="2341000"/>
              </a:tblGrid>
              <a:tr h="483325">
                <a:tc>
                  <a:txBody>
                    <a:bodyPr>
                      <a:noAutofit/>
                    </a:bodyPr>
                    <a:lstStyle/>
                    <a:p>
                      <a:pPr lvl="0" rtl="0">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p>
                      <a:pPr lvl="0" rtl="0" algn="ctr">
                        <a:spcBef>
                          <a:spcPts val="0"/>
                        </a:spcBef>
                        <a:buNone/>
                      </a:pPr>
                      <a:r>
                        <a:rPr lang="en" sz="1200">
                          <a:solidFill>
                            <a:srgbClr val="F3F3F3"/>
                          </a:solidFill>
                          <a:latin typeface="Quicksand"/>
                          <a:ea typeface="Quicksand"/>
                          <a:cs typeface="Quicksand"/>
                          <a:sym typeface="Quicksand"/>
                        </a:rPr>
                        <a:t>(Global Integer Value)</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3F3F3"/>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3F3F3"/>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3F3F3"/>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FFFFF"/>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FFFFF"/>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FFFFF"/>
                          </a:solidFill>
                          <a:latin typeface="Quicksand"/>
                          <a:ea typeface="Quicksand"/>
                          <a:cs typeface="Quicksand"/>
                          <a:sym typeface="Quicksand"/>
                        </a:rPr>
                        <a:t>1</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c>
                  <a:txBody>
                    <a:bodyPr>
                      <a:noAutofit/>
                    </a:bodyPr>
                    <a:lstStyle/>
                    <a:p>
                      <a:pPr lvl="0" rtl="0" algn="ctr">
                        <a:spcBef>
                          <a:spcPts val="0"/>
                        </a:spcBef>
                        <a:buNone/>
                      </a:pPr>
                      <a:r>
                        <a:rPr b="1" lang="en" sz="1200">
                          <a:solidFill>
                            <a:srgbClr val="FFFFFF"/>
                          </a:solidFill>
                          <a:latin typeface="Quicksand"/>
                          <a:ea typeface="Quicksand"/>
                          <a:cs typeface="Quicksand"/>
                          <a:sym typeface="Quicksand"/>
                        </a:rPr>
                        <a:t>2</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r>
            </a:tbl>
          </a:graphicData>
        </a:graphic>
      </p:graphicFrame>
      <p:pic>
        <p:nvPicPr>
          <p:cNvPr id="197" name="Shape 197"/>
          <p:cNvPicPr preferRelativeResize="0"/>
          <p:nvPr/>
        </p:nvPicPr>
        <p:blipFill>
          <a:blip r:embed="rId3">
            <a:alphaModFix/>
          </a:blip>
          <a:stretch>
            <a:fillRect/>
          </a:stretch>
        </p:blipFill>
        <p:spPr>
          <a:xfrm>
            <a:off x="1691762" y="1006098"/>
            <a:ext cx="1165082" cy="331724"/>
          </a:xfrm>
          <a:prstGeom prst="rect">
            <a:avLst/>
          </a:prstGeom>
          <a:noFill/>
          <a:ln>
            <a:noFill/>
          </a:ln>
        </p:spPr>
      </p:pic>
      <p:pic>
        <p:nvPicPr>
          <p:cNvPr id="198" name="Shape 198"/>
          <p:cNvPicPr preferRelativeResize="0"/>
          <p:nvPr/>
        </p:nvPicPr>
        <p:blipFill>
          <a:blip r:embed="rId4">
            <a:alphaModFix/>
          </a:blip>
          <a:stretch>
            <a:fillRect/>
          </a:stretch>
        </p:blipFill>
        <p:spPr>
          <a:xfrm>
            <a:off x="4283875" y="999123"/>
            <a:ext cx="1214165" cy="345700"/>
          </a:xfrm>
          <a:prstGeom prst="rect">
            <a:avLst/>
          </a:prstGeom>
          <a:noFill/>
          <a:ln>
            <a:noFill/>
          </a:ln>
        </p:spPr>
      </p:pic>
      <p:pic>
        <p:nvPicPr>
          <p:cNvPr id="199" name="Shape 199"/>
          <p:cNvPicPr preferRelativeResize="0"/>
          <p:nvPr/>
        </p:nvPicPr>
        <p:blipFill>
          <a:blip r:embed="rId5">
            <a:alphaModFix/>
          </a:blip>
          <a:stretch>
            <a:fillRect/>
          </a:stretch>
        </p:blipFill>
        <p:spPr>
          <a:xfrm>
            <a:off x="6925062" y="928162"/>
            <a:ext cx="714375" cy="276225"/>
          </a:xfrm>
          <a:prstGeom prst="rect">
            <a:avLst/>
          </a:prstGeom>
          <a:noFill/>
          <a:ln>
            <a:noFill/>
          </a:ln>
        </p:spPr>
      </p:pic>
      <p:pic>
        <p:nvPicPr>
          <p:cNvPr id="200" name="Shape 200"/>
          <p:cNvPicPr preferRelativeResize="0"/>
          <p:nvPr/>
        </p:nvPicPr>
        <p:blipFill>
          <a:blip r:embed="rId6">
            <a:alphaModFix/>
          </a:blip>
          <a:stretch>
            <a:fillRect/>
          </a:stretch>
        </p:blipFill>
        <p:spPr>
          <a:xfrm>
            <a:off x="1334345" y="1910933"/>
            <a:ext cx="1879898" cy="345000"/>
          </a:xfrm>
          <a:prstGeom prst="rect">
            <a:avLst/>
          </a:prstGeom>
          <a:noFill/>
          <a:ln>
            <a:noFill/>
          </a:ln>
        </p:spPr>
      </p:pic>
      <p:pic>
        <p:nvPicPr>
          <p:cNvPr id="201" name="Shape 201"/>
          <p:cNvPicPr preferRelativeResize="0"/>
          <p:nvPr/>
        </p:nvPicPr>
        <p:blipFill>
          <a:blip r:embed="rId7">
            <a:alphaModFix/>
          </a:blip>
          <a:stretch>
            <a:fillRect/>
          </a:stretch>
        </p:blipFill>
        <p:spPr>
          <a:xfrm>
            <a:off x="3876821" y="2295896"/>
            <a:ext cx="1879900" cy="345000"/>
          </a:xfrm>
          <a:prstGeom prst="rect">
            <a:avLst/>
          </a:prstGeom>
          <a:noFill/>
          <a:ln>
            <a:noFill/>
          </a:ln>
        </p:spPr>
      </p:pic>
      <p:sp>
        <p:nvSpPr>
          <p:cNvPr id="202" name="Shape 202"/>
          <p:cNvSpPr txBox="1"/>
          <p:nvPr/>
        </p:nvSpPr>
        <p:spPr>
          <a:xfrm>
            <a:off x="1142075" y="4398575"/>
            <a:ext cx="7349400" cy="506699"/>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FF0000"/>
                </a:solidFill>
                <a:latin typeface="Source Sans Pro"/>
                <a:ea typeface="Source Sans Pro"/>
                <a:cs typeface="Source Sans Pro"/>
                <a:sym typeface="Source Sans Pro"/>
              </a:rPr>
              <a:t>This is NOT the expected output. ‘num’ is only 2!</a:t>
            </a:r>
          </a:p>
        </p:txBody>
      </p:sp>
      <p:pic>
        <p:nvPicPr>
          <p:cNvPr id="203" name="Shape 203"/>
          <p:cNvPicPr preferRelativeResize="0"/>
          <p:nvPr/>
        </p:nvPicPr>
        <p:blipFill>
          <a:blip r:embed="rId8">
            <a:alphaModFix/>
          </a:blip>
          <a:stretch>
            <a:fillRect/>
          </a:stretch>
        </p:blipFill>
        <p:spPr>
          <a:xfrm>
            <a:off x="1334350" y="2707158"/>
            <a:ext cx="1879900" cy="322080"/>
          </a:xfrm>
          <a:prstGeom prst="rect">
            <a:avLst/>
          </a:prstGeom>
          <a:noFill/>
          <a:ln>
            <a:noFill/>
          </a:ln>
        </p:spPr>
      </p:pic>
      <p:pic>
        <p:nvPicPr>
          <p:cNvPr id="204" name="Shape 204"/>
          <p:cNvPicPr preferRelativeResize="0"/>
          <p:nvPr/>
        </p:nvPicPr>
        <p:blipFill>
          <a:blip r:embed="rId9">
            <a:alphaModFix/>
          </a:blip>
          <a:stretch>
            <a:fillRect/>
          </a:stretch>
        </p:blipFill>
        <p:spPr>
          <a:xfrm>
            <a:off x="3848962" y="3103975"/>
            <a:ext cx="1919030" cy="322074"/>
          </a:xfrm>
          <a:prstGeom prst="rect">
            <a:avLst/>
          </a:prstGeom>
          <a:noFill/>
          <a:ln>
            <a:noFill/>
          </a:ln>
        </p:spPr>
      </p:pic>
      <p:pic>
        <p:nvPicPr>
          <p:cNvPr id="205" name="Shape 205"/>
          <p:cNvPicPr preferRelativeResize="0"/>
          <p:nvPr/>
        </p:nvPicPr>
        <p:blipFill>
          <a:blip r:embed="rId10">
            <a:alphaModFix/>
          </a:blip>
          <a:stretch>
            <a:fillRect/>
          </a:stretch>
        </p:blipFill>
        <p:spPr>
          <a:xfrm>
            <a:off x="1354525" y="3505125"/>
            <a:ext cx="1879900" cy="331719"/>
          </a:xfrm>
          <a:prstGeom prst="rect">
            <a:avLst/>
          </a:prstGeom>
          <a:noFill/>
          <a:ln>
            <a:noFill/>
          </a:ln>
        </p:spPr>
      </p:pic>
      <p:pic>
        <p:nvPicPr>
          <p:cNvPr id="206" name="Shape 206"/>
          <p:cNvPicPr preferRelativeResize="0"/>
          <p:nvPr/>
        </p:nvPicPr>
        <p:blipFill>
          <a:blip r:embed="rId11">
            <a:alphaModFix/>
          </a:blip>
          <a:stretch>
            <a:fillRect/>
          </a:stretch>
        </p:blipFill>
        <p:spPr>
          <a:xfrm>
            <a:off x="3857175" y="3915434"/>
            <a:ext cx="1919025" cy="345706"/>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1165475" y="575681"/>
            <a:ext cx="6858000" cy="345000"/>
          </a:xfrm>
          <a:prstGeom prst="rect">
            <a:avLst/>
          </a:prstGeom>
        </p:spPr>
        <p:txBody>
          <a:bodyPr anchorCtr="0" anchor="b" bIns="91425" lIns="91425" rIns="91425" tIns="91425">
            <a:noAutofit/>
          </a:bodyPr>
          <a:lstStyle/>
          <a:p>
            <a:pPr lvl="0">
              <a:spcBef>
                <a:spcPts val="0"/>
              </a:spcBef>
              <a:buNone/>
            </a:pPr>
            <a:r>
              <a:rPr lang="en"/>
              <a:t>Takeaway</a:t>
            </a:r>
          </a:p>
        </p:txBody>
      </p:sp>
      <p:sp>
        <p:nvSpPr>
          <p:cNvPr id="212" name="Shape 212"/>
          <p:cNvSpPr txBox="1"/>
          <p:nvPr>
            <p:ph idx="1" type="body"/>
          </p:nvPr>
        </p:nvSpPr>
        <p:spPr>
          <a:xfrm>
            <a:off x="1165497" y="1123950"/>
            <a:ext cx="6858000" cy="3725699"/>
          </a:xfrm>
          <a:prstGeom prst="rect">
            <a:avLst/>
          </a:prstGeom>
        </p:spPr>
        <p:txBody>
          <a:bodyPr anchorCtr="0" anchor="t" bIns="91425" lIns="91425" rIns="91425" tIns="91425">
            <a:noAutofit/>
          </a:bodyPr>
          <a:lstStyle/>
          <a:p>
            <a:pPr lvl="0">
              <a:lnSpc>
                <a:spcPct val="150000"/>
              </a:lnSpc>
              <a:spcBef>
                <a:spcPts val="0"/>
              </a:spcBef>
              <a:buNone/>
            </a:pPr>
            <a:r>
              <a:rPr lang="en"/>
              <a:t>Concurrency is great because it allows for tasks to be broken up and completed almost simultaneously. However, you have to be careful how you break up the tasks so you don’t get erroneous behavior.</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1165475" y="575681"/>
            <a:ext cx="6858000" cy="345000"/>
          </a:xfrm>
          <a:prstGeom prst="rect">
            <a:avLst/>
          </a:prstGeom>
        </p:spPr>
        <p:txBody>
          <a:bodyPr anchorCtr="0" anchor="b" bIns="91425" lIns="91425" rIns="91425" tIns="91425">
            <a:noAutofit/>
          </a:bodyPr>
          <a:lstStyle/>
          <a:p>
            <a:pPr lvl="0">
              <a:spcBef>
                <a:spcPts val="0"/>
              </a:spcBef>
              <a:buNone/>
            </a:pPr>
            <a:r>
              <a:rPr lang="en"/>
              <a:t>Race Condition Example: Withdrawing</a:t>
            </a:r>
          </a:p>
        </p:txBody>
      </p:sp>
      <p:sp>
        <p:nvSpPr>
          <p:cNvPr id="218" name="Shape 218"/>
          <p:cNvSpPr txBox="1"/>
          <p:nvPr>
            <p:ph idx="1" type="body"/>
          </p:nvPr>
        </p:nvSpPr>
        <p:spPr>
          <a:xfrm>
            <a:off x="1165500" y="1123950"/>
            <a:ext cx="3366299" cy="2647499"/>
          </a:xfrm>
          <a:prstGeom prst="rect">
            <a:avLst/>
          </a:prstGeom>
        </p:spPr>
        <p:txBody>
          <a:bodyPr anchorCtr="0" anchor="t" bIns="91425" lIns="91425" rIns="91425" tIns="91425">
            <a:noAutofit/>
          </a:bodyPr>
          <a:lstStyle/>
          <a:p>
            <a:pPr lvl="0" rtl="0">
              <a:spcBef>
                <a:spcPts val="0"/>
              </a:spcBef>
              <a:buNone/>
            </a:pPr>
            <a:r>
              <a:rPr lang="en"/>
              <a:t>What if two people were calling withdraw at the same time?</a:t>
            </a:r>
          </a:p>
          <a:p>
            <a:pPr indent="-228600" lvl="0" marL="457200" rtl="0">
              <a:spcBef>
                <a:spcPts val="0"/>
              </a:spcBef>
            </a:pPr>
            <a:r>
              <a:rPr lang="en"/>
              <a:t>e.g., balance = 100 and two withdrew 75 each</a:t>
            </a:r>
          </a:p>
          <a:p>
            <a:pPr indent="-228600" lvl="0" marL="457200" rtl="0">
              <a:spcBef>
                <a:spcPts val="0"/>
              </a:spcBef>
            </a:pPr>
            <a:r>
              <a:rPr lang="en"/>
              <a:t>Can anyone see what the problem </a:t>
            </a:r>
            <a:r>
              <a:rPr i="1" lang="en"/>
              <a:t>could</a:t>
            </a:r>
            <a:r>
              <a:rPr lang="en"/>
              <a:t> be?</a:t>
            </a:r>
          </a:p>
          <a:p>
            <a:pPr indent="-228600" lvl="0" marL="457200" rtl="0">
              <a:spcBef>
                <a:spcPts val="0"/>
              </a:spcBef>
            </a:pPr>
            <a:r>
              <a:rPr lang="en"/>
              <a:t>This is a </a:t>
            </a:r>
            <a:r>
              <a:rPr i="1" lang="en">
                <a:solidFill>
                  <a:srgbClr val="F35B69"/>
                </a:solidFill>
              </a:rPr>
              <a:t>race condition</a:t>
            </a:r>
            <a:r>
              <a:rPr lang="en"/>
              <a:t>.</a:t>
            </a:r>
          </a:p>
        </p:txBody>
      </p:sp>
      <p:pic>
        <p:nvPicPr>
          <p:cNvPr id="219" name="Shape 219"/>
          <p:cNvPicPr preferRelativeResize="0"/>
          <p:nvPr/>
        </p:nvPicPr>
        <p:blipFill>
          <a:blip r:embed="rId3">
            <a:alphaModFix/>
          </a:blip>
          <a:stretch>
            <a:fillRect/>
          </a:stretch>
        </p:blipFill>
        <p:spPr>
          <a:xfrm>
            <a:off x="4736647" y="1405497"/>
            <a:ext cx="3915149" cy="2289699"/>
          </a:xfrm>
          <a:prstGeom prst="rect">
            <a:avLst/>
          </a:prstGeom>
          <a:noFill/>
          <a:ln>
            <a:noFill/>
          </a:ln>
        </p:spPr>
      </p:pic>
      <p:sp>
        <p:nvSpPr>
          <p:cNvPr id="220" name="Shape 220"/>
          <p:cNvSpPr txBox="1"/>
          <p:nvPr/>
        </p:nvSpPr>
        <p:spPr>
          <a:xfrm>
            <a:off x="1165500" y="3802800"/>
            <a:ext cx="7719899" cy="824699"/>
          </a:xfrm>
          <a:prstGeom prst="rect">
            <a:avLst/>
          </a:prstGeom>
          <a:noFill/>
          <a:ln>
            <a:noFill/>
          </a:ln>
        </p:spPr>
        <p:txBody>
          <a:bodyPr anchorCtr="0" anchor="t" bIns="91425" lIns="91425" rIns="91425" tIns="91425">
            <a:noAutofit/>
          </a:bodyPr>
          <a:lstStyle/>
          <a:p>
            <a:pPr lvl="0" rtl="0">
              <a:spcBef>
                <a:spcPts val="600"/>
              </a:spcBef>
              <a:buClr>
                <a:schemeClr val="dk1"/>
              </a:buClr>
              <a:buSzPct val="55000"/>
              <a:buFont typeface="Arial"/>
              <a:buNone/>
            </a:pPr>
            <a:r>
              <a:rPr lang="en" sz="2000">
                <a:solidFill>
                  <a:srgbClr val="F3F3F3"/>
                </a:solidFill>
                <a:latin typeface="Source Sans Pro"/>
                <a:ea typeface="Source Sans Pro"/>
                <a:cs typeface="Source Sans Pro"/>
                <a:sym typeface="Source Sans Pro"/>
              </a:rPr>
              <a:t>In most languages, this is a problem.</a:t>
            </a:r>
          </a:p>
          <a:p>
            <a:pPr indent="-355600" lvl="0" marL="457200" rtl="0">
              <a:spcBef>
                <a:spcPts val="600"/>
              </a:spcBef>
              <a:buClr>
                <a:srgbClr val="F3F3F3"/>
              </a:buClr>
              <a:buSzPct val="100000"/>
              <a:buFont typeface="Source Sans Pro"/>
              <a:buChar char="-"/>
            </a:pPr>
            <a:r>
              <a:rPr lang="en" sz="2000">
                <a:solidFill>
                  <a:srgbClr val="F3F3F3"/>
                </a:solidFill>
                <a:latin typeface="Source Sans Pro"/>
                <a:ea typeface="Source Sans Pro"/>
                <a:cs typeface="Source Sans Pro"/>
                <a:sym typeface="Source Sans Pro"/>
              </a:rPr>
              <a:t>In Scratch, the system doesn’t let two of these run at once.</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ctrTitle"/>
          </p:nvPr>
        </p:nvSpPr>
        <p:spPr>
          <a:xfrm>
            <a:off x="1530175" y="2307787"/>
            <a:ext cx="6767100" cy="532199"/>
          </a:xfrm>
          <a:prstGeom prst="rect">
            <a:avLst/>
          </a:prstGeom>
        </p:spPr>
        <p:txBody>
          <a:bodyPr anchorCtr="0" anchor="ctr" bIns="91425" lIns="91425" rIns="91425" tIns="91425">
            <a:noAutofit/>
          </a:bodyPr>
          <a:lstStyle/>
          <a:p>
            <a:pPr lvl="0" rtl="0">
              <a:spcBef>
                <a:spcPts val="0"/>
              </a:spcBef>
              <a:buNone/>
            </a:pPr>
            <a:r>
              <a:rPr lang="en"/>
              <a:t>Deadlock</a:t>
            </a:r>
          </a:p>
        </p:txBody>
      </p:sp>
      <p:sp>
        <p:nvSpPr>
          <p:cNvPr id="226" name="Shape 226"/>
          <p:cNvSpPr txBox="1"/>
          <p:nvPr/>
        </p:nvSpPr>
        <p:spPr>
          <a:xfrm>
            <a:off x="502600" y="2279925"/>
            <a:ext cx="802500" cy="589800"/>
          </a:xfrm>
          <a:prstGeom prst="rect">
            <a:avLst/>
          </a:prstGeom>
          <a:noFill/>
          <a:ln>
            <a:noFill/>
          </a:ln>
        </p:spPr>
        <p:txBody>
          <a:bodyPr anchorCtr="0" anchor="ctr" bIns="91425" lIns="91425" rIns="91425" tIns="91425">
            <a:noAutofit/>
          </a:bodyPr>
          <a:lstStyle/>
          <a:p>
            <a:pPr lvl="0" rtl="0" algn="ctr">
              <a:spcBef>
                <a:spcPts val="0"/>
              </a:spcBef>
              <a:buNone/>
            </a:pPr>
            <a:r>
              <a:rPr lang="en" sz="3000">
                <a:solidFill>
                  <a:srgbClr val="2E3037"/>
                </a:solidFill>
                <a:latin typeface="Quicksand"/>
                <a:ea typeface="Quicksand"/>
                <a:cs typeface="Quicksand"/>
                <a:sym typeface="Quicksand"/>
              </a:rPr>
              <a:t>3</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1165475" y="575681"/>
            <a:ext cx="6858000" cy="345000"/>
          </a:xfrm>
          <a:prstGeom prst="rect">
            <a:avLst/>
          </a:prstGeom>
        </p:spPr>
        <p:txBody>
          <a:bodyPr anchorCtr="0" anchor="b" bIns="91425" lIns="91425" rIns="91425" tIns="91425">
            <a:noAutofit/>
          </a:bodyPr>
          <a:lstStyle/>
          <a:p>
            <a:pPr lvl="0">
              <a:spcBef>
                <a:spcPts val="0"/>
              </a:spcBef>
              <a:buNone/>
            </a:pPr>
            <a:r>
              <a:rPr lang="en"/>
              <a:t>Deadlock</a:t>
            </a:r>
          </a:p>
        </p:txBody>
      </p:sp>
      <p:sp>
        <p:nvSpPr>
          <p:cNvPr id="232" name="Shape 232"/>
          <p:cNvSpPr txBox="1"/>
          <p:nvPr>
            <p:ph idx="1" type="body"/>
          </p:nvPr>
        </p:nvSpPr>
        <p:spPr>
          <a:xfrm>
            <a:off x="1165497" y="819150"/>
            <a:ext cx="6858000" cy="3725699"/>
          </a:xfrm>
          <a:prstGeom prst="rect">
            <a:avLst/>
          </a:prstGeom>
        </p:spPr>
        <p:txBody>
          <a:bodyPr anchorCtr="0" anchor="t" bIns="91425" lIns="91425" rIns="91425" tIns="91425">
            <a:noAutofit/>
          </a:bodyPr>
          <a:lstStyle/>
          <a:p>
            <a:pPr lvl="0" rtl="0">
              <a:spcBef>
                <a:spcPts val="0"/>
              </a:spcBef>
              <a:buNone/>
            </a:pPr>
            <a:r>
              <a:rPr lang="en"/>
              <a:t>Definition:</a:t>
            </a:r>
          </a:p>
          <a:p>
            <a:pPr lvl="0">
              <a:spcBef>
                <a:spcPts val="0"/>
              </a:spcBef>
              <a:buNone/>
            </a:pPr>
            <a:r>
              <a:rPr lang="en"/>
              <a:t>A situation in which two or more competing actions are each waiting for the other(s) to finish, and thus no one ever finishes.</a:t>
            </a:r>
          </a:p>
        </p:txBody>
      </p:sp>
      <p:pic>
        <p:nvPicPr>
          <p:cNvPr id="233" name="Shape 233"/>
          <p:cNvPicPr preferRelativeResize="0"/>
          <p:nvPr/>
        </p:nvPicPr>
        <p:blipFill rotWithShape="1">
          <a:blip r:embed="rId3">
            <a:alphaModFix/>
          </a:blip>
          <a:srcRect b="26741" l="5294" r="57810" t="12674"/>
          <a:stretch/>
        </p:blipFill>
        <p:spPr>
          <a:xfrm>
            <a:off x="1683025" y="2086600"/>
            <a:ext cx="2498750" cy="2458249"/>
          </a:xfrm>
          <a:prstGeom prst="rect">
            <a:avLst/>
          </a:prstGeom>
          <a:noFill/>
          <a:ln>
            <a:noFill/>
          </a:ln>
        </p:spPr>
      </p:pic>
      <p:sp>
        <p:nvSpPr>
          <p:cNvPr id="234" name="Shape 234"/>
          <p:cNvSpPr txBox="1"/>
          <p:nvPr/>
        </p:nvSpPr>
        <p:spPr>
          <a:xfrm>
            <a:off x="2058525" y="4633425"/>
            <a:ext cx="1745399" cy="3450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35B69"/>
                </a:solidFill>
              </a:rPr>
              <a:t>Deadlock Possible</a:t>
            </a:r>
          </a:p>
        </p:txBody>
      </p:sp>
      <p:sp>
        <p:nvSpPr>
          <p:cNvPr id="235" name="Shape 235"/>
          <p:cNvSpPr txBox="1"/>
          <p:nvPr/>
        </p:nvSpPr>
        <p:spPr>
          <a:xfrm>
            <a:off x="5462075" y="4633425"/>
            <a:ext cx="1745399" cy="3450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35B69"/>
                </a:solidFill>
              </a:rPr>
              <a:t>Deadlock</a:t>
            </a:r>
          </a:p>
        </p:txBody>
      </p:sp>
      <p:pic>
        <p:nvPicPr>
          <p:cNvPr id="236" name="Shape 236"/>
          <p:cNvPicPr preferRelativeResize="0"/>
          <p:nvPr/>
        </p:nvPicPr>
        <p:blipFill rotWithShape="1">
          <a:blip r:embed="rId3">
            <a:alphaModFix/>
          </a:blip>
          <a:srcRect b="26741" l="55630" r="7474" t="12674"/>
          <a:stretch/>
        </p:blipFill>
        <p:spPr>
          <a:xfrm>
            <a:off x="5085400" y="2086600"/>
            <a:ext cx="2498750" cy="245824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1165475" y="575681"/>
            <a:ext cx="6858000" cy="345000"/>
          </a:xfrm>
          <a:prstGeom prst="rect">
            <a:avLst/>
          </a:prstGeom>
        </p:spPr>
        <p:txBody>
          <a:bodyPr anchorCtr="0" anchor="b" bIns="91425" lIns="91425" rIns="91425" tIns="91425">
            <a:noAutofit/>
          </a:bodyPr>
          <a:lstStyle/>
          <a:p>
            <a:pPr lvl="0" rtl="0">
              <a:spcBef>
                <a:spcPts val="0"/>
              </a:spcBef>
              <a:buNone/>
            </a:pPr>
            <a:r>
              <a:t/>
            </a:r>
            <a:endParaRPr/>
          </a:p>
          <a:p>
            <a:pPr lvl="0">
              <a:spcBef>
                <a:spcPts val="0"/>
              </a:spcBef>
              <a:buNone/>
            </a:pPr>
            <a:r>
              <a:rPr lang="en"/>
              <a:t>Deadlock Example</a:t>
            </a:r>
          </a:p>
        </p:txBody>
      </p:sp>
      <p:pic>
        <p:nvPicPr>
          <p:cNvPr id="242" name="Shape 242"/>
          <p:cNvPicPr preferRelativeResize="0"/>
          <p:nvPr/>
        </p:nvPicPr>
        <p:blipFill rotWithShape="1">
          <a:blip r:embed="rId3">
            <a:alphaModFix/>
          </a:blip>
          <a:srcRect b="0" l="0" r="0" t="7749"/>
          <a:stretch/>
        </p:blipFill>
        <p:spPr>
          <a:xfrm>
            <a:off x="1595925" y="1127025"/>
            <a:ext cx="5952149" cy="3657974"/>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1165475" y="575681"/>
            <a:ext cx="6858000" cy="345000"/>
          </a:xfrm>
          <a:prstGeom prst="rect">
            <a:avLst/>
          </a:prstGeom>
        </p:spPr>
        <p:txBody>
          <a:bodyPr anchorCtr="0" anchor="b" bIns="91425" lIns="91425" rIns="91425" tIns="91425">
            <a:noAutofit/>
          </a:bodyPr>
          <a:lstStyle/>
          <a:p>
            <a:pPr lvl="0">
              <a:spcBef>
                <a:spcPts val="0"/>
              </a:spcBef>
              <a:buNone/>
            </a:pPr>
            <a:r>
              <a:rPr lang="en"/>
              <a:t>Dining Philosopher Problem</a:t>
            </a:r>
          </a:p>
        </p:txBody>
      </p:sp>
      <p:pic>
        <p:nvPicPr>
          <p:cNvPr id="248" name="Shape 248"/>
          <p:cNvPicPr preferRelativeResize="0"/>
          <p:nvPr/>
        </p:nvPicPr>
        <p:blipFill>
          <a:blip r:embed="rId3">
            <a:alphaModFix/>
          </a:blip>
          <a:stretch>
            <a:fillRect/>
          </a:stretch>
        </p:blipFill>
        <p:spPr>
          <a:xfrm>
            <a:off x="1165475" y="1377550"/>
            <a:ext cx="2605650" cy="3456824"/>
          </a:xfrm>
          <a:prstGeom prst="rect">
            <a:avLst/>
          </a:prstGeom>
          <a:noFill/>
          <a:ln>
            <a:noFill/>
          </a:ln>
        </p:spPr>
      </p:pic>
      <p:pic>
        <p:nvPicPr>
          <p:cNvPr id="249" name="Shape 249"/>
          <p:cNvPicPr preferRelativeResize="0"/>
          <p:nvPr/>
        </p:nvPicPr>
        <p:blipFill>
          <a:blip r:embed="rId4">
            <a:alphaModFix/>
          </a:blip>
          <a:stretch>
            <a:fillRect/>
          </a:stretch>
        </p:blipFill>
        <p:spPr>
          <a:xfrm>
            <a:off x="5417825" y="1368851"/>
            <a:ext cx="2605650" cy="3474211"/>
          </a:xfrm>
          <a:prstGeom prst="rect">
            <a:avLst/>
          </a:prstGeom>
          <a:noFill/>
          <a:ln>
            <a:noFill/>
          </a:ln>
        </p:spPr>
      </p:pic>
      <p:pic>
        <p:nvPicPr>
          <p:cNvPr id="250" name="Shape 250"/>
          <p:cNvPicPr preferRelativeResize="0"/>
          <p:nvPr/>
        </p:nvPicPr>
        <p:blipFill>
          <a:blip r:embed="rId5">
            <a:alphaModFix/>
          </a:blip>
          <a:stretch>
            <a:fillRect/>
          </a:stretch>
        </p:blipFill>
        <p:spPr>
          <a:xfrm rot="5400000">
            <a:off x="3166399" y="3465300"/>
            <a:ext cx="1597250" cy="1140900"/>
          </a:xfrm>
          <a:prstGeom prst="rect">
            <a:avLst/>
          </a:prstGeom>
          <a:noFill/>
          <a:ln>
            <a:noFill/>
          </a:ln>
        </p:spPr>
      </p:pic>
      <p:pic>
        <p:nvPicPr>
          <p:cNvPr id="251" name="Shape 251"/>
          <p:cNvPicPr preferRelativeResize="0"/>
          <p:nvPr/>
        </p:nvPicPr>
        <p:blipFill>
          <a:blip r:embed="rId6">
            <a:alphaModFix/>
          </a:blip>
          <a:stretch>
            <a:fillRect/>
          </a:stretch>
        </p:blipFill>
        <p:spPr>
          <a:xfrm rot="-5400000">
            <a:off x="4314375" y="3245824"/>
            <a:ext cx="1597250" cy="159725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1165475" y="575681"/>
            <a:ext cx="6858000" cy="345000"/>
          </a:xfrm>
          <a:prstGeom prst="rect">
            <a:avLst/>
          </a:prstGeom>
        </p:spPr>
        <p:txBody>
          <a:bodyPr anchorCtr="0" anchor="b" bIns="91425" lIns="91425" rIns="91425" tIns="91425">
            <a:noAutofit/>
          </a:bodyPr>
          <a:lstStyle/>
          <a:p>
            <a:pPr lvl="0">
              <a:spcBef>
                <a:spcPts val="0"/>
              </a:spcBef>
              <a:buNone/>
            </a:pPr>
            <a:r>
              <a:rPr lang="en"/>
              <a:t>Concurrency</a:t>
            </a:r>
          </a:p>
        </p:txBody>
      </p:sp>
      <p:sp>
        <p:nvSpPr>
          <p:cNvPr id="67" name="Shape 67"/>
          <p:cNvSpPr txBox="1"/>
          <p:nvPr>
            <p:ph idx="1" type="body"/>
          </p:nvPr>
        </p:nvSpPr>
        <p:spPr>
          <a:xfrm>
            <a:off x="1165497" y="1123950"/>
            <a:ext cx="6858000" cy="3725699"/>
          </a:xfrm>
          <a:prstGeom prst="rect">
            <a:avLst/>
          </a:prstGeom>
        </p:spPr>
        <p:txBody>
          <a:bodyPr anchorCtr="0" anchor="t" bIns="91425" lIns="91425" rIns="91425" tIns="91425">
            <a:noAutofit/>
          </a:bodyPr>
          <a:lstStyle/>
          <a:p>
            <a:pPr lvl="0">
              <a:lnSpc>
                <a:spcPct val="150000"/>
              </a:lnSpc>
              <a:spcBef>
                <a:spcPts val="0"/>
              </a:spcBef>
              <a:buNone/>
            </a:pPr>
            <a:r>
              <a:rPr lang="en"/>
              <a:t>Definition: several scripts are executing simultaneously and potentially interacting with each other.</a:t>
            </a:r>
          </a:p>
        </p:txBody>
      </p:sp>
      <p:pic>
        <p:nvPicPr>
          <p:cNvPr id="68" name="Shape 68"/>
          <p:cNvPicPr preferRelativeResize="0"/>
          <p:nvPr/>
        </p:nvPicPr>
        <p:blipFill>
          <a:blip r:embed="rId3">
            <a:alphaModFix/>
          </a:blip>
          <a:stretch>
            <a:fillRect/>
          </a:stretch>
        </p:blipFill>
        <p:spPr>
          <a:xfrm>
            <a:off x="1198450" y="2306575"/>
            <a:ext cx="2114550" cy="838200"/>
          </a:xfrm>
          <a:prstGeom prst="rect">
            <a:avLst/>
          </a:prstGeom>
          <a:noFill/>
          <a:ln>
            <a:noFill/>
          </a:ln>
        </p:spPr>
      </p:pic>
      <p:pic>
        <p:nvPicPr>
          <p:cNvPr id="69" name="Shape 69"/>
          <p:cNvPicPr preferRelativeResize="0"/>
          <p:nvPr/>
        </p:nvPicPr>
        <p:blipFill>
          <a:blip r:embed="rId4">
            <a:alphaModFix/>
          </a:blip>
          <a:stretch>
            <a:fillRect/>
          </a:stretch>
        </p:blipFill>
        <p:spPr>
          <a:xfrm>
            <a:off x="3645575" y="2306575"/>
            <a:ext cx="2114550" cy="838200"/>
          </a:xfrm>
          <a:prstGeom prst="rect">
            <a:avLst/>
          </a:prstGeom>
          <a:noFill/>
          <a:ln>
            <a:noFill/>
          </a:ln>
        </p:spPr>
      </p:pic>
      <p:pic>
        <p:nvPicPr>
          <p:cNvPr id="70" name="Shape 70"/>
          <p:cNvPicPr preferRelativeResize="0"/>
          <p:nvPr/>
        </p:nvPicPr>
        <p:blipFill>
          <a:blip r:embed="rId5">
            <a:alphaModFix/>
          </a:blip>
          <a:stretch>
            <a:fillRect/>
          </a:stretch>
        </p:blipFill>
        <p:spPr>
          <a:xfrm>
            <a:off x="6092687" y="2306575"/>
            <a:ext cx="2124075" cy="838200"/>
          </a:xfrm>
          <a:prstGeom prst="rect">
            <a:avLst/>
          </a:prstGeom>
          <a:noFill/>
          <a:ln>
            <a:noFill/>
          </a:ln>
        </p:spPr>
      </p:pic>
      <p:pic>
        <p:nvPicPr>
          <p:cNvPr id="71" name="Shape 71"/>
          <p:cNvPicPr preferRelativeResize="0"/>
          <p:nvPr/>
        </p:nvPicPr>
        <p:blipFill>
          <a:blip r:embed="rId6">
            <a:alphaModFix/>
          </a:blip>
          <a:stretch>
            <a:fillRect/>
          </a:stretch>
        </p:blipFill>
        <p:spPr>
          <a:xfrm>
            <a:off x="1193687" y="3453275"/>
            <a:ext cx="2124075" cy="838200"/>
          </a:xfrm>
          <a:prstGeom prst="rect">
            <a:avLst/>
          </a:prstGeom>
          <a:noFill/>
          <a:ln>
            <a:noFill/>
          </a:ln>
        </p:spPr>
      </p:pic>
      <p:sp>
        <p:nvSpPr>
          <p:cNvPr id="72" name="Shape 72"/>
          <p:cNvSpPr txBox="1"/>
          <p:nvPr/>
        </p:nvSpPr>
        <p:spPr>
          <a:xfrm>
            <a:off x="3770775" y="3575675"/>
            <a:ext cx="4344900" cy="715800"/>
          </a:xfrm>
          <a:prstGeom prst="rect">
            <a:avLst/>
          </a:prstGeom>
          <a:noFill/>
          <a:ln>
            <a:noFill/>
          </a:ln>
        </p:spPr>
        <p:txBody>
          <a:bodyPr anchorCtr="0" anchor="t" bIns="91425" lIns="91425" rIns="91425" tIns="91425">
            <a:noAutofit/>
          </a:bodyPr>
          <a:lstStyle/>
          <a:p>
            <a:pPr lvl="0" rtl="0">
              <a:spcBef>
                <a:spcPts val="0"/>
              </a:spcBef>
              <a:buNone/>
            </a:pPr>
            <a:r>
              <a:rPr lang="en" sz="1200">
                <a:solidFill>
                  <a:srgbClr val="FFFFFF"/>
                </a:solidFill>
                <a:latin typeface="Source Sans Pro"/>
                <a:ea typeface="Source Sans Pro"/>
                <a:cs typeface="Source Sans Pro"/>
                <a:sym typeface="Source Sans Pro"/>
              </a:rPr>
              <a:t>This is how we assign grades! Based on the Birkahni Theorem, we usually get the grades to average to a B+, though due to the size of the class this semester, the average will be a C+ (jk)</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1165475" y="575681"/>
            <a:ext cx="6858000" cy="345000"/>
          </a:xfrm>
          <a:prstGeom prst="rect">
            <a:avLst/>
          </a:prstGeom>
        </p:spPr>
        <p:txBody>
          <a:bodyPr anchorCtr="0" anchor="b" bIns="91425" lIns="91425" rIns="91425" tIns="91425">
            <a:noAutofit/>
          </a:bodyPr>
          <a:lstStyle/>
          <a:p>
            <a:pPr lvl="0">
              <a:spcBef>
                <a:spcPts val="0"/>
              </a:spcBef>
              <a:buNone/>
            </a:pPr>
            <a:r>
              <a:rPr lang="en"/>
              <a:t>Question 12: Dining Philosophers (5 pts)</a:t>
            </a:r>
          </a:p>
        </p:txBody>
      </p:sp>
      <p:sp>
        <p:nvSpPr>
          <p:cNvPr id="257" name="Shape 257"/>
          <p:cNvSpPr txBox="1"/>
          <p:nvPr>
            <p:ph idx="1" type="body"/>
          </p:nvPr>
        </p:nvSpPr>
        <p:spPr>
          <a:xfrm>
            <a:off x="1165500" y="819150"/>
            <a:ext cx="5884200" cy="1013700"/>
          </a:xfrm>
          <a:prstGeom prst="rect">
            <a:avLst/>
          </a:prstGeom>
        </p:spPr>
        <p:txBody>
          <a:bodyPr anchorCtr="0" anchor="ctr" bIns="91425" lIns="91425" rIns="91425" tIns="91425">
            <a:noAutofit/>
          </a:bodyPr>
          <a:lstStyle/>
          <a:p>
            <a:pPr lvl="0">
              <a:spcBef>
                <a:spcPts val="0"/>
              </a:spcBef>
              <a:buNone/>
            </a:pPr>
            <a:r>
              <a:rPr lang="en" sz="1200"/>
              <a:t>Two philosophers (left and right) are having dinner, sitting across from each other. There is a NORTH and a SOUTH chopstick on the table. Each philosopher continually looks down to see if a chopstick is on the table, and tries to grab it; if both are ever grabbed by one person, that person eats, updates HISTORY (a record of what happened) and puts the chopsticks down. Ten seconds after the green flag is clicked, what should HISTORY be?</a:t>
            </a:r>
          </a:p>
        </p:txBody>
      </p:sp>
      <p:pic>
        <p:nvPicPr>
          <p:cNvPr id="258" name="Shape 258"/>
          <p:cNvPicPr preferRelativeResize="0"/>
          <p:nvPr/>
        </p:nvPicPr>
        <p:blipFill>
          <a:blip r:embed="rId3">
            <a:alphaModFix/>
          </a:blip>
          <a:stretch>
            <a:fillRect/>
          </a:stretch>
        </p:blipFill>
        <p:spPr>
          <a:xfrm>
            <a:off x="7100950" y="971550"/>
            <a:ext cx="1681424" cy="1178576"/>
          </a:xfrm>
          <a:prstGeom prst="rect">
            <a:avLst/>
          </a:prstGeom>
          <a:noFill/>
          <a:ln>
            <a:noFill/>
          </a:ln>
        </p:spPr>
      </p:pic>
      <p:pic>
        <p:nvPicPr>
          <p:cNvPr id="259" name="Shape 259"/>
          <p:cNvPicPr preferRelativeResize="0"/>
          <p:nvPr/>
        </p:nvPicPr>
        <p:blipFill>
          <a:blip r:embed="rId4">
            <a:alphaModFix/>
          </a:blip>
          <a:stretch>
            <a:fillRect/>
          </a:stretch>
        </p:blipFill>
        <p:spPr>
          <a:xfrm>
            <a:off x="566471" y="1938971"/>
            <a:ext cx="2215624" cy="939750"/>
          </a:xfrm>
          <a:prstGeom prst="rect">
            <a:avLst/>
          </a:prstGeom>
          <a:noFill/>
          <a:ln>
            <a:noFill/>
          </a:ln>
        </p:spPr>
      </p:pic>
      <p:pic>
        <p:nvPicPr>
          <p:cNvPr id="260" name="Shape 260"/>
          <p:cNvPicPr preferRelativeResize="0"/>
          <p:nvPr/>
        </p:nvPicPr>
        <p:blipFill>
          <a:blip r:embed="rId5">
            <a:alphaModFix/>
          </a:blip>
          <a:stretch>
            <a:fillRect/>
          </a:stretch>
        </p:blipFill>
        <p:spPr>
          <a:xfrm>
            <a:off x="566483" y="4056021"/>
            <a:ext cx="2215624" cy="939754"/>
          </a:xfrm>
          <a:prstGeom prst="rect">
            <a:avLst/>
          </a:prstGeom>
          <a:noFill/>
          <a:ln>
            <a:noFill/>
          </a:ln>
        </p:spPr>
      </p:pic>
      <p:pic>
        <p:nvPicPr>
          <p:cNvPr id="261" name="Shape 261"/>
          <p:cNvPicPr preferRelativeResize="0"/>
          <p:nvPr/>
        </p:nvPicPr>
        <p:blipFill>
          <a:blip r:embed="rId6">
            <a:alphaModFix/>
          </a:blip>
          <a:stretch>
            <a:fillRect/>
          </a:stretch>
        </p:blipFill>
        <p:spPr>
          <a:xfrm>
            <a:off x="2985850" y="1920787"/>
            <a:ext cx="2301375" cy="976125"/>
          </a:xfrm>
          <a:prstGeom prst="rect">
            <a:avLst/>
          </a:prstGeom>
          <a:noFill/>
          <a:ln>
            <a:noFill/>
          </a:ln>
        </p:spPr>
      </p:pic>
      <p:pic>
        <p:nvPicPr>
          <p:cNvPr id="262" name="Shape 262"/>
          <p:cNvPicPr preferRelativeResize="0"/>
          <p:nvPr/>
        </p:nvPicPr>
        <p:blipFill>
          <a:blip r:embed="rId7">
            <a:alphaModFix/>
          </a:blip>
          <a:stretch>
            <a:fillRect/>
          </a:stretch>
        </p:blipFill>
        <p:spPr>
          <a:xfrm>
            <a:off x="566483" y="2997496"/>
            <a:ext cx="2215615" cy="939750"/>
          </a:xfrm>
          <a:prstGeom prst="rect">
            <a:avLst/>
          </a:prstGeom>
          <a:noFill/>
          <a:ln>
            <a:noFill/>
          </a:ln>
        </p:spPr>
      </p:pic>
      <p:pic>
        <p:nvPicPr>
          <p:cNvPr id="263" name="Shape 263"/>
          <p:cNvPicPr preferRelativeResize="0"/>
          <p:nvPr/>
        </p:nvPicPr>
        <p:blipFill>
          <a:blip r:embed="rId8">
            <a:alphaModFix/>
          </a:blip>
          <a:stretch>
            <a:fillRect/>
          </a:stretch>
        </p:blipFill>
        <p:spPr>
          <a:xfrm>
            <a:off x="5109975" y="3615062"/>
            <a:ext cx="3816074" cy="1380725"/>
          </a:xfrm>
          <a:prstGeom prst="rect">
            <a:avLst/>
          </a:prstGeom>
          <a:noFill/>
          <a:ln>
            <a:noFill/>
          </a:ln>
        </p:spPr>
      </p:pic>
      <p:pic>
        <p:nvPicPr>
          <p:cNvPr id="264" name="Shape 264"/>
          <p:cNvPicPr preferRelativeResize="0"/>
          <p:nvPr/>
        </p:nvPicPr>
        <p:blipFill>
          <a:blip r:embed="rId9">
            <a:alphaModFix/>
          </a:blip>
          <a:stretch>
            <a:fillRect/>
          </a:stretch>
        </p:blipFill>
        <p:spPr>
          <a:xfrm>
            <a:off x="5490975" y="2071687"/>
            <a:ext cx="3215204" cy="1380725"/>
          </a:xfrm>
          <a:prstGeom prst="rect">
            <a:avLst/>
          </a:prstGeom>
          <a:noFill/>
          <a:ln>
            <a:noFill/>
          </a:ln>
        </p:spPr>
      </p:pic>
      <p:pic>
        <p:nvPicPr>
          <p:cNvPr id="265" name="Shape 265"/>
          <p:cNvPicPr preferRelativeResize="0"/>
          <p:nvPr/>
        </p:nvPicPr>
        <p:blipFill rotWithShape="1">
          <a:blip r:embed="rId10">
            <a:alphaModFix/>
          </a:blip>
          <a:srcRect b="15289" l="31512" r="42890" t="43852"/>
          <a:stretch/>
        </p:blipFill>
        <p:spPr>
          <a:xfrm>
            <a:off x="3138250" y="3025325"/>
            <a:ext cx="1650245" cy="1970450"/>
          </a:xfrm>
          <a:prstGeom prst="rect">
            <a:avLst/>
          </a:prstGeom>
          <a:noFill/>
          <a:ln>
            <a:noFill/>
          </a:ln>
        </p:spPr>
      </p:pic>
      <p:grpSp>
        <p:nvGrpSpPr>
          <p:cNvPr id="266" name="Shape 266"/>
          <p:cNvGrpSpPr/>
          <p:nvPr/>
        </p:nvGrpSpPr>
        <p:grpSpPr>
          <a:xfrm>
            <a:off x="8291998" y="387623"/>
            <a:ext cx="414177" cy="533050"/>
            <a:chOff x="6718575" y="2318625"/>
            <a:chExt cx="256950" cy="407375"/>
          </a:xfrm>
        </p:grpSpPr>
        <p:sp>
          <p:nvSpPr>
            <p:cNvPr id="267" name="Shape 267"/>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8" name="Shape 268"/>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9" name="Shape 269"/>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0" name="Shape 270"/>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1" name="Shape 271"/>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2" name="Shape 272"/>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3" name="Shape 273"/>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4" name="Shape 274"/>
            <p:cNvSpPr/>
            <p:nvPr/>
          </p:nvSpPr>
          <p:spPr>
            <a:xfrm>
              <a:off x="6795900" y="2628550"/>
              <a:ext cx="102300" cy="25"/>
            </a:xfrm>
            <a:custGeom>
              <a:pathLst>
                <a:path extrusionOk="0" fill="none" h="1" w="4092">
                  <a:moveTo>
                    <a:pt x="0" y="1"/>
                  </a:moveTo>
                  <a:lnTo>
                    <a:pt x="4092" y="1"/>
                  </a:lnTo>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1165475" y="575681"/>
            <a:ext cx="6858000" cy="345000"/>
          </a:xfrm>
          <a:prstGeom prst="rect">
            <a:avLst/>
          </a:prstGeom>
        </p:spPr>
        <p:txBody>
          <a:bodyPr anchorCtr="0" anchor="b" bIns="91425" lIns="91425" rIns="91425" tIns="91425">
            <a:noAutofit/>
          </a:bodyPr>
          <a:lstStyle/>
          <a:p>
            <a:pPr lvl="0" rtl="0">
              <a:spcBef>
                <a:spcPts val="0"/>
              </a:spcBef>
              <a:buNone/>
            </a:pPr>
            <a:r>
              <a:rPr lang="en"/>
              <a:t>Question 12: Dining Philosophers (5 pts)</a:t>
            </a:r>
          </a:p>
        </p:txBody>
      </p:sp>
      <p:sp>
        <p:nvSpPr>
          <p:cNvPr id="280" name="Shape 280"/>
          <p:cNvSpPr txBox="1"/>
          <p:nvPr>
            <p:ph idx="1" type="body"/>
          </p:nvPr>
        </p:nvSpPr>
        <p:spPr>
          <a:xfrm>
            <a:off x="1165500" y="819150"/>
            <a:ext cx="5884200" cy="1013700"/>
          </a:xfrm>
          <a:prstGeom prst="rect">
            <a:avLst/>
          </a:prstGeom>
        </p:spPr>
        <p:txBody>
          <a:bodyPr anchorCtr="0" anchor="ctr" bIns="91425" lIns="91425" rIns="91425" tIns="91425">
            <a:noAutofit/>
          </a:bodyPr>
          <a:lstStyle/>
          <a:p>
            <a:pPr lvl="0" rtl="0">
              <a:spcBef>
                <a:spcPts val="0"/>
              </a:spcBef>
              <a:buNone/>
            </a:pPr>
            <a:r>
              <a:rPr lang="en" sz="1200">
                <a:solidFill>
                  <a:srgbClr val="F35B69"/>
                </a:solidFill>
              </a:rPr>
              <a:t>Started…, Left ate…, Right ate…</a:t>
            </a:r>
          </a:p>
          <a:p>
            <a:pPr lvl="0" rtl="0">
              <a:spcBef>
                <a:spcPts val="0"/>
              </a:spcBef>
              <a:buNone/>
            </a:pPr>
            <a:r>
              <a:rPr lang="en" sz="1200">
                <a:solidFill>
                  <a:srgbClr val="F35B69"/>
                </a:solidFill>
              </a:rPr>
              <a:t>Started…, Right ate…, Left ate…</a:t>
            </a:r>
          </a:p>
          <a:p>
            <a:pPr lvl="0" rtl="0">
              <a:spcBef>
                <a:spcPts val="0"/>
              </a:spcBef>
              <a:buNone/>
            </a:pPr>
            <a:r>
              <a:rPr lang="en" sz="1200">
                <a:solidFill>
                  <a:srgbClr val="F35B69"/>
                </a:solidFill>
              </a:rPr>
              <a:t>Started… </a:t>
            </a:r>
          </a:p>
        </p:txBody>
      </p:sp>
      <p:pic>
        <p:nvPicPr>
          <p:cNvPr id="281" name="Shape 281"/>
          <p:cNvPicPr preferRelativeResize="0"/>
          <p:nvPr/>
        </p:nvPicPr>
        <p:blipFill>
          <a:blip r:embed="rId3">
            <a:alphaModFix/>
          </a:blip>
          <a:stretch>
            <a:fillRect/>
          </a:stretch>
        </p:blipFill>
        <p:spPr>
          <a:xfrm>
            <a:off x="7100950" y="971550"/>
            <a:ext cx="1681424" cy="1178576"/>
          </a:xfrm>
          <a:prstGeom prst="rect">
            <a:avLst/>
          </a:prstGeom>
          <a:noFill/>
          <a:ln>
            <a:noFill/>
          </a:ln>
        </p:spPr>
      </p:pic>
      <p:pic>
        <p:nvPicPr>
          <p:cNvPr id="282" name="Shape 282"/>
          <p:cNvPicPr preferRelativeResize="0"/>
          <p:nvPr/>
        </p:nvPicPr>
        <p:blipFill>
          <a:blip r:embed="rId4">
            <a:alphaModFix/>
          </a:blip>
          <a:stretch>
            <a:fillRect/>
          </a:stretch>
        </p:blipFill>
        <p:spPr>
          <a:xfrm>
            <a:off x="566471" y="1938971"/>
            <a:ext cx="2215624" cy="939750"/>
          </a:xfrm>
          <a:prstGeom prst="rect">
            <a:avLst/>
          </a:prstGeom>
          <a:noFill/>
          <a:ln>
            <a:noFill/>
          </a:ln>
        </p:spPr>
      </p:pic>
      <p:pic>
        <p:nvPicPr>
          <p:cNvPr id="283" name="Shape 283"/>
          <p:cNvPicPr preferRelativeResize="0"/>
          <p:nvPr/>
        </p:nvPicPr>
        <p:blipFill>
          <a:blip r:embed="rId5">
            <a:alphaModFix/>
          </a:blip>
          <a:stretch>
            <a:fillRect/>
          </a:stretch>
        </p:blipFill>
        <p:spPr>
          <a:xfrm>
            <a:off x="566483" y="4056021"/>
            <a:ext cx="2215624" cy="939754"/>
          </a:xfrm>
          <a:prstGeom prst="rect">
            <a:avLst/>
          </a:prstGeom>
          <a:noFill/>
          <a:ln>
            <a:noFill/>
          </a:ln>
        </p:spPr>
      </p:pic>
      <p:pic>
        <p:nvPicPr>
          <p:cNvPr id="284" name="Shape 284"/>
          <p:cNvPicPr preferRelativeResize="0"/>
          <p:nvPr/>
        </p:nvPicPr>
        <p:blipFill>
          <a:blip r:embed="rId6">
            <a:alphaModFix/>
          </a:blip>
          <a:stretch>
            <a:fillRect/>
          </a:stretch>
        </p:blipFill>
        <p:spPr>
          <a:xfrm>
            <a:off x="2985850" y="1920787"/>
            <a:ext cx="2301375" cy="976125"/>
          </a:xfrm>
          <a:prstGeom prst="rect">
            <a:avLst/>
          </a:prstGeom>
          <a:noFill/>
          <a:ln>
            <a:noFill/>
          </a:ln>
        </p:spPr>
      </p:pic>
      <p:pic>
        <p:nvPicPr>
          <p:cNvPr id="285" name="Shape 285"/>
          <p:cNvPicPr preferRelativeResize="0"/>
          <p:nvPr/>
        </p:nvPicPr>
        <p:blipFill>
          <a:blip r:embed="rId7">
            <a:alphaModFix/>
          </a:blip>
          <a:stretch>
            <a:fillRect/>
          </a:stretch>
        </p:blipFill>
        <p:spPr>
          <a:xfrm>
            <a:off x="566483" y="2997496"/>
            <a:ext cx="2215615" cy="939750"/>
          </a:xfrm>
          <a:prstGeom prst="rect">
            <a:avLst/>
          </a:prstGeom>
          <a:noFill/>
          <a:ln>
            <a:noFill/>
          </a:ln>
        </p:spPr>
      </p:pic>
      <p:pic>
        <p:nvPicPr>
          <p:cNvPr id="286" name="Shape 286"/>
          <p:cNvPicPr preferRelativeResize="0"/>
          <p:nvPr/>
        </p:nvPicPr>
        <p:blipFill>
          <a:blip r:embed="rId8">
            <a:alphaModFix/>
          </a:blip>
          <a:stretch>
            <a:fillRect/>
          </a:stretch>
        </p:blipFill>
        <p:spPr>
          <a:xfrm>
            <a:off x="5109975" y="3615062"/>
            <a:ext cx="3816074" cy="1380725"/>
          </a:xfrm>
          <a:prstGeom prst="rect">
            <a:avLst/>
          </a:prstGeom>
          <a:noFill/>
          <a:ln>
            <a:noFill/>
          </a:ln>
        </p:spPr>
      </p:pic>
      <p:pic>
        <p:nvPicPr>
          <p:cNvPr id="287" name="Shape 287"/>
          <p:cNvPicPr preferRelativeResize="0"/>
          <p:nvPr/>
        </p:nvPicPr>
        <p:blipFill>
          <a:blip r:embed="rId9">
            <a:alphaModFix/>
          </a:blip>
          <a:stretch>
            <a:fillRect/>
          </a:stretch>
        </p:blipFill>
        <p:spPr>
          <a:xfrm>
            <a:off x="5490975" y="2071687"/>
            <a:ext cx="3215204" cy="1380725"/>
          </a:xfrm>
          <a:prstGeom prst="rect">
            <a:avLst/>
          </a:prstGeom>
          <a:noFill/>
          <a:ln>
            <a:noFill/>
          </a:ln>
        </p:spPr>
      </p:pic>
      <p:pic>
        <p:nvPicPr>
          <p:cNvPr id="288" name="Shape 288"/>
          <p:cNvPicPr preferRelativeResize="0"/>
          <p:nvPr/>
        </p:nvPicPr>
        <p:blipFill rotWithShape="1">
          <a:blip r:embed="rId10">
            <a:alphaModFix/>
          </a:blip>
          <a:srcRect b="15289" l="31512" r="42890" t="43852"/>
          <a:stretch/>
        </p:blipFill>
        <p:spPr>
          <a:xfrm>
            <a:off x="3138250" y="3025325"/>
            <a:ext cx="1650245" cy="1970450"/>
          </a:xfrm>
          <a:prstGeom prst="rect">
            <a:avLst/>
          </a:prstGeom>
          <a:noFill/>
          <a:ln>
            <a:noFill/>
          </a:ln>
        </p:spPr>
      </p:pic>
      <p:sp>
        <p:nvSpPr>
          <p:cNvPr id="289" name="Shape 289"/>
          <p:cNvSpPr/>
          <p:nvPr/>
        </p:nvSpPr>
        <p:spPr>
          <a:xfrm>
            <a:off x="8210475" y="311200"/>
            <a:ext cx="571911" cy="573244"/>
          </a:xfrm>
          <a:custGeom>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00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ctrTitle"/>
          </p:nvPr>
        </p:nvSpPr>
        <p:spPr>
          <a:xfrm>
            <a:off x="1530175" y="2307787"/>
            <a:ext cx="6767100" cy="532199"/>
          </a:xfrm>
          <a:prstGeom prst="rect">
            <a:avLst/>
          </a:prstGeom>
        </p:spPr>
        <p:txBody>
          <a:bodyPr anchorCtr="0" anchor="ctr" bIns="91425" lIns="91425" rIns="91425" tIns="91425">
            <a:noAutofit/>
          </a:bodyPr>
          <a:lstStyle/>
          <a:p>
            <a:pPr lvl="0" rtl="0">
              <a:spcBef>
                <a:spcPts val="0"/>
              </a:spcBef>
              <a:buNone/>
            </a:pPr>
            <a:r>
              <a:rPr lang="en"/>
              <a:t>Race Condition</a:t>
            </a:r>
          </a:p>
        </p:txBody>
      </p:sp>
      <p:sp>
        <p:nvSpPr>
          <p:cNvPr id="78" name="Shape 78"/>
          <p:cNvSpPr txBox="1"/>
          <p:nvPr>
            <p:ph idx="1" type="subTitle"/>
          </p:nvPr>
        </p:nvSpPr>
        <p:spPr>
          <a:xfrm>
            <a:off x="1530175" y="2782912"/>
            <a:ext cx="6927899" cy="353100"/>
          </a:xfrm>
          <a:prstGeom prst="rect">
            <a:avLst/>
          </a:prstGeom>
        </p:spPr>
        <p:txBody>
          <a:bodyPr anchorCtr="0" anchor="t" bIns="91425" lIns="91425" rIns="91425" tIns="91425">
            <a:noAutofit/>
          </a:bodyPr>
          <a:lstStyle/>
          <a:p>
            <a:pPr lvl="0" rtl="0">
              <a:spcBef>
                <a:spcPts val="0"/>
              </a:spcBef>
              <a:buNone/>
            </a:pPr>
            <a:r>
              <a:rPr lang="en"/>
              <a:t>Concurrency Issue</a:t>
            </a:r>
          </a:p>
        </p:txBody>
      </p:sp>
      <p:sp>
        <p:nvSpPr>
          <p:cNvPr id="79" name="Shape 79"/>
          <p:cNvSpPr txBox="1"/>
          <p:nvPr/>
        </p:nvSpPr>
        <p:spPr>
          <a:xfrm>
            <a:off x="502600" y="2279925"/>
            <a:ext cx="802500" cy="589800"/>
          </a:xfrm>
          <a:prstGeom prst="rect">
            <a:avLst/>
          </a:prstGeom>
          <a:noFill/>
          <a:ln>
            <a:noFill/>
          </a:ln>
        </p:spPr>
        <p:txBody>
          <a:bodyPr anchorCtr="0" anchor="ctr" bIns="91425" lIns="91425" rIns="91425" tIns="91425">
            <a:noAutofit/>
          </a:bodyPr>
          <a:lstStyle/>
          <a:p>
            <a:pPr lvl="0" algn="ctr">
              <a:spcBef>
                <a:spcPts val="0"/>
              </a:spcBef>
              <a:buNone/>
            </a:pPr>
            <a:r>
              <a:rPr lang="en" sz="3000">
                <a:solidFill>
                  <a:srgbClr val="2E3037"/>
                </a:solidFill>
                <a:latin typeface="Quicksand"/>
                <a:ea typeface="Quicksand"/>
                <a:cs typeface="Quicksand"/>
                <a:sym typeface="Quicksand"/>
              </a:rPr>
              <a:t>1</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1165475" y="575681"/>
            <a:ext cx="6858000" cy="345000"/>
          </a:xfrm>
          <a:prstGeom prst="rect">
            <a:avLst/>
          </a:prstGeom>
        </p:spPr>
        <p:txBody>
          <a:bodyPr anchorCtr="0" anchor="b" bIns="91425" lIns="91425" rIns="91425" tIns="91425">
            <a:noAutofit/>
          </a:bodyPr>
          <a:lstStyle/>
          <a:p>
            <a:pPr lvl="0">
              <a:spcBef>
                <a:spcPts val="0"/>
              </a:spcBef>
              <a:buNone/>
            </a:pPr>
            <a:r>
              <a:rPr lang="en"/>
              <a:t>Race Condition</a:t>
            </a:r>
          </a:p>
        </p:txBody>
      </p:sp>
      <p:sp>
        <p:nvSpPr>
          <p:cNvPr id="85" name="Shape 85"/>
          <p:cNvSpPr txBox="1"/>
          <p:nvPr>
            <p:ph idx="1" type="body"/>
          </p:nvPr>
        </p:nvSpPr>
        <p:spPr>
          <a:xfrm>
            <a:off x="1165497" y="1123950"/>
            <a:ext cx="6858000" cy="3725699"/>
          </a:xfrm>
          <a:prstGeom prst="rect">
            <a:avLst/>
          </a:prstGeom>
        </p:spPr>
        <p:txBody>
          <a:bodyPr anchorCtr="0" anchor="t" bIns="91425" lIns="91425" rIns="91425" tIns="91425">
            <a:noAutofit/>
          </a:bodyPr>
          <a:lstStyle/>
          <a:p>
            <a:pPr lvl="0" rtl="0">
              <a:spcBef>
                <a:spcPts val="0"/>
              </a:spcBef>
              <a:buNone/>
            </a:pPr>
            <a:r>
              <a:rPr i="1" lang="en"/>
              <a:t>Definition</a:t>
            </a:r>
            <a:r>
              <a:rPr lang="en"/>
              <a:t>: </a:t>
            </a:r>
          </a:p>
          <a:p>
            <a:pPr lvl="0" rtl="0">
              <a:spcBef>
                <a:spcPts val="0"/>
              </a:spcBef>
              <a:buNone/>
            </a:pPr>
            <a:r>
              <a:t/>
            </a:r>
            <a:endParaRPr/>
          </a:p>
          <a:p>
            <a:pPr lvl="0" rtl="0">
              <a:spcBef>
                <a:spcPts val="0"/>
              </a:spcBef>
              <a:buNone/>
            </a:pPr>
            <a:r>
              <a:rPr lang="en"/>
              <a:t>When events of a program don’t happen in the order that the programmer intended.</a:t>
            </a:r>
          </a:p>
          <a:p>
            <a:pPr lvl="0" rtl="0">
              <a:lnSpc>
                <a:spcPct val="115000"/>
              </a:lnSpc>
              <a:spcBef>
                <a:spcPts val="0"/>
              </a:spcBef>
              <a:buNone/>
            </a:pPr>
            <a:r>
              <a:t/>
            </a:r>
            <a:endParaRPr/>
          </a:p>
          <a:p>
            <a:pPr lvl="0" rtl="0">
              <a:lnSpc>
                <a:spcPct val="115000"/>
              </a:lnSpc>
              <a:spcBef>
                <a:spcPts val="0"/>
              </a:spcBef>
              <a:buNone/>
            </a:pPr>
            <a:r>
              <a:t/>
            </a:r>
            <a:endParaRPr/>
          </a:p>
          <a:p>
            <a:pPr lvl="0">
              <a:lnSpc>
                <a:spcPct val="115000"/>
              </a:lnSpc>
              <a:spcBef>
                <a:spcPts val="0"/>
              </a:spcBef>
              <a:buNone/>
            </a:pPr>
            <a:r>
              <a:rPr lang="en" sz="1100" u="sng">
                <a:solidFill>
                  <a:srgbClr val="1155CC"/>
                </a:solidFill>
                <a:latin typeface="Arial"/>
                <a:ea typeface="Arial"/>
                <a:cs typeface="Arial"/>
                <a:sym typeface="Arial"/>
                <a:hlinkClick r:id="rId3"/>
              </a:rPr>
              <a:t>http://snap.berkeley.edu/snapsource/snap.html#present:Username=laralinmcc&amp;ProjectName=withdraw</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ctrTitle"/>
          </p:nvPr>
        </p:nvSpPr>
        <p:spPr>
          <a:xfrm>
            <a:off x="1530175" y="2307787"/>
            <a:ext cx="6767100" cy="532199"/>
          </a:xfrm>
          <a:prstGeom prst="rect">
            <a:avLst/>
          </a:prstGeom>
        </p:spPr>
        <p:txBody>
          <a:bodyPr anchorCtr="0" anchor="ctr" bIns="91425" lIns="91425" rIns="91425" tIns="91425">
            <a:noAutofit/>
          </a:bodyPr>
          <a:lstStyle/>
          <a:p>
            <a:pPr lvl="0">
              <a:spcBef>
                <a:spcPts val="0"/>
              </a:spcBef>
              <a:buNone/>
            </a:pPr>
            <a:r>
              <a:rPr lang="en"/>
              <a:t>What if we interleaved the commands?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1165475" y="575681"/>
            <a:ext cx="6858000" cy="345000"/>
          </a:xfrm>
          <a:prstGeom prst="rect">
            <a:avLst/>
          </a:prstGeom>
        </p:spPr>
        <p:txBody>
          <a:bodyPr anchorCtr="0" anchor="b" bIns="91425" lIns="91425" rIns="91425" tIns="91425">
            <a:noAutofit/>
          </a:bodyPr>
          <a:lstStyle/>
          <a:p>
            <a:pPr lvl="0" rtl="0">
              <a:spcBef>
                <a:spcPts val="0"/>
              </a:spcBef>
              <a:buNone/>
            </a:pPr>
            <a:r>
              <a:rPr lang="en"/>
              <a:t>Race Condition - Example</a:t>
            </a:r>
          </a:p>
        </p:txBody>
      </p:sp>
      <p:graphicFrame>
        <p:nvGraphicFramePr>
          <p:cNvPr id="96" name="Shape 96"/>
          <p:cNvGraphicFramePr/>
          <p:nvPr/>
        </p:nvGraphicFramePr>
        <p:xfrm>
          <a:off x="1142075" y="954881"/>
          <a:ext cx="3000000" cy="3000000"/>
        </p:xfrm>
        <a:graphic>
          <a:graphicData uri="http://schemas.openxmlformats.org/drawingml/2006/table">
            <a:tbl>
              <a:tblPr>
                <a:noFill/>
                <a:tableStyleId>{A3B947D6-F7E9-46DD-BDF8-A98610DBB263}</a:tableStyleId>
              </a:tblPr>
              <a:tblGrid>
                <a:gridCol w="2316875"/>
                <a:gridCol w="2691375"/>
                <a:gridCol w="2341000"/>
              </a:tblGrid>
              <a:tr h="483325">
                <a:tc>
                  <a:txBody>
                    <a:bodyPr>
                      <a:noAutofit/>
                    </a:bodyPr>
                    <a:lstStyle/>
                    <a:p>
                      <a:pPr lvl="0" rtl="0">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p>
                      <a:pPr lvl="0" rtl="0" algn="ctr">
                        <a:spcBef>
                          <a:spcPts val="0"/>
                        </a:spcBef>
                        <a:buNone/>
                      </a:pPr>
                      <a:r>
                        <a:rPr lang="en" sz="1200">
                          <a:solidFill>
                            <a:srgbClr val="F3F3F3"/>
                          </a:solidFill>
                          <a:latin typeface="Quicksand"/>
                          <a:ea typeface="Quicksand"/>
                          <a:cs typeface="Quicksand"/>
                          <a:sym typeface="Quicksand"/>
                        </a:rPr>
                        <a:t>(Global Integer Value)</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3F3F3"/>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spcBef>
                          <a:spcPts val="0"/>
                        </a:spcBef>
                        <a:buNone/>
                      </a:pPr>
                      <a:r>
                        <a:t/>
                      </a:r>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spcBef>
                          <a:spcPts val="0"/>
                        </a:spcBef>
                        <a:buNone/>
                      </a:pPr>
                      <a:r>
                        <a:t/>
                      </a:r>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spcBef>
                          <a:spcPts val="0"/>
                        </a:spcBef>
                        <a:buNone/>
                      </a:pPr>
                      <a:r>
                        <a:t/>
                      </a:r>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spcBef>
                          <a:spcPts val="0"/>
                        </a:spcBef>
                        <a:buNone/>
                      </a:pPr>
                      <a:r>
                        <a:t/>
                      </a:r>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spcBef>
                          <a:spcPts val="0"/>
                        </a:spcBef>
                        <a:buNone/>
                      </a:pPr>
                      <a:r>
                        <a:t/>
                      </a:r>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c>
                  <a:txBody>
                    <a:bodyPr>
                      <a:noAutofit/>
                    </a:bodyPr>
                    <a:lstStyle/>
                    <a:p>
                      <a:pPr lvl="0" rtl="0">
                        <a:spcBef>
                          <a:spcPts val="0"/>
                        </a:spcBef>
                        <a:buNone/>
                      </a:pPr>
                      <a:r>
                        <a:t/>
                      </a:r>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r>
            </a:tbl>
          </a:graphicData>
        </a:graphic>
      </p:graphicFrame>
      <p:pic>
        <p:nvPicPr>
          <p:cNvPr id="97" name="Shape 97"/>
          <p:cNvPicPr preferRelativeResize="0"/>
          <p:nvPr/>
        </p:nvPicPr>
        <p:blipFill>
          <a:blip r:embed="rId3">
            <a:alphaModFix/>
          </a:blip>
          <a:stretch>
            <a:fillRect/>
          </a:stretch>
        </p:blipFill>
        <p:spPr>
          <a:xfrm>
            <a:off x="1691762" y="1006098"/>
            <a:ext cx="1165082" cy="331724"/>
          </a:xfrm>
          <a:prstGeom prst="rect">
            <a:avLst/>
          </a:prstGeom>
          <a:noFill/>
          <a:ln>
            <a:noFill/>
          </a:ln>
        </p:spPr>
      </p:pic>
      <p:pic>
        <p:nvPicPr>
          <p:cNvPr id="98" name="Shape 98"/>
          <p:cNvPicPr preferRelativeResize="0"/>
          <p:nvPr/>
        </p:nvPicPr>
        <p:blipFill>
          <a:blip r:embed="rId4">
            <a:alphaModFix/>
          </a:blip>
          <a:stretch>
            <a:fillRect/>
          </a:stretch>
        </p:blipFill>
        <p:spPr>
          <a:xfrm>
            <a:off x="4283875" y="999123"/>
            <a:ext cx="1214165" cy="345700"/>
          </a:xfrm>
          <a:prstGeom prst="rect">
            <a:avLst/>
          </a:prstGeom>
          <a:noFill/>
          <a:ln>
            <a:noFill/>
          </a:ln>
        </p:spPr>
      </p:pic>
      <p:pic>
        <p:nvPicPr>
          <p:cNvPr id="99" name="Shape 99"/>
          <p:cNvPicPr preferRelativeResize="0"/>
          <p:nvPr/>
        </p:nvPicPr>
        <p:blipFill>
          <a:blip r:embed="rId5">
            <a:alphaModFix/>
          </a:blip>
          <a:stretch>
            <a:fillRect/>
          </a:stretch>
        </p:blipFill>
        <p:spPr>
          <a:xfrm>
            <a:off x="6925062" y="928162"/>
            <a:ext cx="714375" cy="276225"/>
          </a:xfrm>
          <a:prstGeom prst="rect">
            <a:avLst/>
          </a:prstGeom>
          <a:noFill/>
          <a:ln>
            <a:noFill/>
          </a:ln>
        </p:spPr>
      </p:pic>
      <p:sp>
        <p:nvSpPr>
          <p:cNvPr id="100" name="Shape 100"/>
          <p:cNvSpPr txBox="1"/>
          <p:nvPr/>
        </p:nvSpPr>
        <p:spPr>
          <a:xfrm>
            <a:off x="1142075" y="4398575"/>
            <a:ext cx="7349400" cy="506699"/>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FFFFFF"/>
                </a:solidFill>
                <a:latin typeface="Source Sans Pro"/>
                <a:ea typeface="Source Sans Pro"/>
                <a:cs typeface="Source Sans Pro"/>
                <a:sym typeface="Source Sans Pro"/>
              </a:rPr>
              <a:t>‘num’ starts out with the value 0</a:t>
            </a:r>
          </a:p>
        </p:txBody>
      </p:sp>
      <p:grpSp>
        <p:nvGrpSpPr>
          <p:cNvPr id="101" name="Shape 101"/>
          <p:cNvGrpSpPr/>
          <p:nvPr/>
        </p:nvGrpSpPr>
        <p:grpSpPr>
          <a:xfrm>
            <a:off x="8291998" y="387623"/>
            <a:ext cx="414177" cy="533050"/>
            <a:chOff x="6718575" y="2318625"/>
            <a:chExt cx="256950" cy="407375"/>
          </a:xfrm>
        </p:grpSpPr>
        <p:sp>
          <p:nvSpPr>
            <p:cNvPr id="102" name="Shape 102"/>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a:off x="6795900" y="2628550"/>
              <a:ext cx="102300" cy="25"/>
            </a:xfrm>
            <a:custGeom>
              <a:pathLst>
                <a:path extrusionOk="0" fill="none" h="1" w="4092">
                  <a:moveTo>
                    <a:pt x="0" y="1"/>
                  </a:moveTo>
                  <a:lnTo>
                    <a:pt x="4092" y="1"/>
                  </a:lnTo>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1165475" y="575681"/>
            <a:ext cx="6858000" cy="345000"/>
          </a:xfrm>
          <a:prstGeom prst="rect">
            <a:avLst/>
          </a:prstGeom>
        </p:spPr>
        <p:txBody>
          <a:bodyPr anchorCtr="0" anchor="b" bIns="91425" lIns="91425" rIns="91425" tIns="91425">
            <a:noAutofit/>
          </a:bodyPr>
          <a:lstStyle/>
          <a:p>
            <a:pPr lvl="0" rtl="0">
              <a:spcBef>
                <a:spcPts val="0"/>
              </a:spcBef>
              <a:buNone/>
            </a:pPr>
            <a:r>
              <a:rPr lang="en"/>
              <a:t>Race Condition - Example</a:t>
            </a:r>
          </a:p>
        </p:txBody>
      </p:sp>
      <p:graphicFrame>
        <p:nvGraphicFramePr>
          <p:cNvPr id="115" name="Shape 115"/>
          <p:cNvGraphicFramePr/>
          <p:nvPr/>
        </p:nvGraphicFramePr>
        <p:xfrm>
          <a:off x="1142075" y="954881"/>
          <a:ext cx="3000000" cy="3000000"/>
        </p:xfrm>
        <a:graphic>
          <a:graphicData uri="http://schemas.openxmlformats.org/drawingml/2006/table">
            <a:tbl>
              <a:tblPr>
                <a:noFill/>
                <a:tableStyleId>{A3B947D6-F7E9-46DD-BDF8-A98610DBB263}</a:tableStyleId>
              </a:tblPr>
              <a:tblGrid>
                <a:gridCol w="2316875"/>
                <a:gridCol w="2691375"/>
                <a:gridCol w="2341000"/>
              </a:tblGrid>
              <a:tr h="483325">
                <a:tc>
                  <a:txBody>
                    <a:bodyPr>
                      <a:noAutofit/>
                    </a:bodyPr>
                    <a:lstStyle/>
                    <a:p>
                      <a:pPr lvl="0" rtl="0">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p>
                      <a:pPr lvl="0" rtl="0" algn="ctr">
                        <a:spcBef>
                          <a:spcPts val="0"/>
                        </a:spcBef>
                        <a:buNone/>
                      </a:pPr>
                      <a:r>
                        <a:rPr lang="en" sz="1200">
                          <a:solidFill>
                            <a:srgbClr val="F3F3F3"/>
                          </a:solidFill>
                          <a:latin typeface="Quicksand"/>
                          <a:ea typeface="Quicksand"/>
                          <a:cs typeface="Quicksand"/>
                          <a:sym typeface="Quicksand"/>
                        </a:rPr>
                        <a:t>(Global Integer Value)</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3F3F3"/>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3F3F3"/>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spcBef>
                          <a:spcPts val="0"/>
                        </a:spcBef>
                        <a:buNone/>
                      </a:pPr>
                      <a:r>
                        <a:t/>
                      </a:r>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spcBef>
                          <a:spcPts val="0"/>
                        </a:spcBef>
                        <a:buNone/>
                      </a:pPr>
                      <a:r>
                        <a:t/>
                      </a:r>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spcBef>
                          <a:spcPts val="0"/>
                        </a:spcBef>
                        <a:buNone/>
                      </a:pPr>
                      <a:r>
                        <a:t/>
                      </a:r>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spcBef>
                          <a:spcPts val="0"/>
                        </a:spcBef>
                        <a:buNone/>
                      </a:pPr>
                      <a:r>
                        <a:t/>
                      </a:r>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c>
                  <a:txBody>
                    <a:bodyPr>
                      <a:noAutofit/>
                    </a:bodyPr>
                    <a:lstStyle/>
                    <a:p>
                      <a:pPr lvl="0" rtl="0">
                        <a:spcBef>
                          <a:spcPts val="0"/>
                        </a:spcBef>
                        <a:buNone/>
                      </a:pPr>
                      <a:r>
                        <a:t/>
                      </a:r>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r>
            </a:tbl>
          </a:graphicData>
        </a:graphic>
      </p:graphicFrame>
      <p:pic>
        <p:nvPicPr>
          <p:cNvPr id="116" name="Shape 116"/>
          <p:cNvPicPr preferRelativeResize="0"/>
          <p:nvPr/>
        </p:nvPicPr>
        <p:blipFill>
          <a:blip r:embed="rId3">
            <a:alphaModFix/>
          </a:blip>
          <a:stretch>
            <a:fillRect/>
          </a:stretch>
        </p:blipFill>
        <p:spPr>
          <a:xfrm>
            <a:off x="1691762" y="1006098"/>
            <a:ext cx="1165082" cy="331724"/>
          </a:xfrm>
          <a:prstGeom prst="rect">
            <a:avLst/>
          </a:prstGeom>
          <a:noFill/>
          <a:ln>
            <a:noFill/>
          </a:ln>
        </p:spPr>
      </p:pic>
      <p:pic>
        <p:nvPicPr>
          <p:cNvPr id="117" name="Shape 117"/>
          <p:cNvPicPr preferRelativeResize="0"/>
          <p:nvPr/>
        </p:nvPicPr>
        <p:blipFill>
          <a:blip r:embed="rId4">
            <a:alphaModFix/>
          </a:blip>
          <a:stretch>
            <a:fillRect/>
          </a:stretch>
        </p:blipFill>
        <p:spPr>
          <a:xfrm>
            <a:off x="4283875" y="999123"/>
            <a:ext cx="1214165" cy="345700"/>
          </a:xfrm>
          <a:prstGeom prst="rect">
            <a:avLst/>
          </a:prstGeom>
          <a:noFill/>
          <a:ln>
            <a:noFill/>
          </a:ln>
        </p:spPr>
      </p:pic>
      <p:pic>
        <p:nvPicPr>
          <p:cNvPr id="118" name="Shape 118"/>
          <p:cNvPicPr preferRelativeResize="0"/>
          <p:nvPr/>
        </p:nvPicPr>
        <p:blipFill>
          <a:blip r:embed="rId5">
            <a:alphaModFix/>
          </a:blip>
          <a:stretch>
            <a:fillRect/>
          </a:stretch>
        </p:blipFill>
        <p:spPr>
          <a:xfrm>
            <a:off x="6925062" y="928162"/>
            <a:ext cx="714375" cy="276225"/>
          </a:xfrm>
          <a:prstGeom prst="rect">
            <a:avLst/>
          </a:prstGeom>
          <a:noFill/>
          <a:ln>
            <a:noFill/>
          </a:ln>
        </p:spPr>
      </p:pic>
      <p:pic>
        <p:nvPicPr>
          <p:cNvPr id="119" name="Shape 119"/>
          <p:cNvPicPr preferRelativeResize="0"/>
          <p:nvPr/>
        </p:nvPicPr>
        <p:blipFill>
          <a:blip r:embed="rId6">
            <a:alphaModFix/>
          </a:blip>
          <a:stretch>
            <a:fillRect/>
          </a:stretch>
        </p:blipFill>
        <p:spPr>
          <a:xfrm>
            <a:off x="1334345" y="1910933"/>
            <a:ext cx="1879898" cy="345000"/>
          </a:xfrm>
          <a:prstGeom prst="rect">
            <a:avLst/>
          </a:prstGeom>
          <a:noFill/>
          <a:ln>
            <a:noFill/>
          </a:ln>
        </p:spPr>
      </p:pic>
      <p:sp>
        <p:nvSpPr>
          <p:cNvPr id="120" name="Shape 120"/>
          <p:cNvSpPr txBox="1"/>
          <p:nvPr/>
        </p:nvSpPr>
        <p:spPr>
          <a:xfrm>
            <a:off x="1142075" y="4398575"/>
            <a:ext cx="7349400" cy="506699"/>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FFFFFF"/>
                </a:solidFill>
                <a:latin typeface="Source Sans Pro"/>
                <a:ea typeface="Source Sans Pro"/>
                <a:cs typeface="Source Sans Pro"/>
                <a:sym typeface="Source Sans Pro"/>
              </a:rPr>
              <a:t>Read Value - reads the value of ‘num’ and sets ‘temp1’ to that value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1165475" y="575681"/>
            <a:ext cx="6858000" cy="345000"/>
          </a:xfrm>
          <a:prstGeom prst="rect">
            <a:avLst/>
          </a:prstGeom>
        </p:spPr>
        <p:txBody>
          <a:bodyPr anchorCtr="0" anchor="b" bIns="91425" lIns="91425" rIns="91425" tIns="91425">
            <a:noAutofit/>
          </a:bodyPr>
          <a:lstStyle/>
          <a:p>
            <a:pPr lvl="0" rtl="0">
              <a:spcBef>
                <a:spcPts val="0"/>
              </a:spcBef>
              <a:buNone/>
            </a:pPr>
            <a:r>
              <a:rPr lang="en"/>
              <a:t>Race Condition - Example</a:t>
            </a:r>
          </a:p>
        </p:txBody>
      </p:sp>
      <p:graphicFrame>
        <p:nvGraphicFramePr>
          <p:cNvPr id="126" name="Shape 126"/>
          <p:cNvGraphicFramePr/>
          <p:nvPr/>
        </p:nvGraphicFramePr>
        <p:xfrm>
          <a:off x="1142075" y="954881"/>
          <a:ext cx="3000000" cy="3000000"/>
        </p:xfrm>
        <a:graphic>
          <a:graphicData uri="http://schemas.openxmlformats.org/drawingml/2006/table">
            <a:tbl>
              <a:tblPr>
                <a:noFill/>
                <a:tableStyleId>{A3B947D6-F7E9-46DD-BDF8-A98610DBB263}</a:tableStyleId>
              </a:tblPr>
              <a:tblGrid>
                <a:gridCol w="2316875"/>
                <a:gridCol w="2691375"/>
                <a:gridCol w="2341000"/>
              </a:tblGrid>
              <a:tr h="483325">
                <a:tc>
                  <a:txBody>
                    <a:bodyPr>
                      <a:noAutofit/>
                    </a:bodyPr>
                    <a:lstStyle/>
                    <a:p>
                      <a:pPr lvl="0" rtl="0">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p>
                      <a:pPr lvl="0" rtl="0" algn="ctr">
                        <a:spcBef>
                          <a:spcPts val="0"/>
                        </a:spcBef>
                        <a:buNone/>
                      </a:pPr>
                      <a:r>
                        <a:rPr lang="en" sz="1200">
                          <a:solidFill>
                            <a:srgbClr val="F3F3F3"/>
                          </a:solidFill>
                          <a:latin typeface="Quicksand"/>
                          <a:ea typeface="Quicksand"/>
                          <a:cs typeface="Quicksand"/>
                          <a:sym typeface="Quicksand"/>
                        </a:rPr>
                        <a:t>(Global Integer Value)</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3F3F3"/>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3F3F3"/>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3F3F3"/>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spcBef>
                          <a:spcPts val="0"/>
                        </a:spcBef>
                        <a:buNone/>
                      </a:pPr>
                      <a:r>
                        <a:t/>
                      </a:r>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spcBef>
                          <a:spcPts val="0"/>
                        </a:spcBef>
                        <a:buNone/>
                      </a:pPr>
                      <a:r>
                        <a:t/>
                      </a:r>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spcBef>
                          <a:spcPts val="0"/>
                        </a:spcBef>
                        <a:buNone/>
                      </a:pPr>
                      <a:r>
                        <a:t/>
                      </a:r>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c>
                  <a:txBody>
                    <a:bodyPr>
                      <a:noAutofit/>
                    </a:bodyPr>
                    <a:lstStyle/>
                    <a:p>
                      <a:pPr lvl="0" rtl="0">
                        <a:spcBef>
                          <a:spcPts val="0"/>
                        </a:spcBef>
                        <a:buNone/>
                      </a:pPr>
                      <a:r>
                        <a:t/>
                      </a:r>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r>
            </a:tbl>
          </a:graphicData>
        </a:graphic>
      </p:graphicFrame>
      <p:pic>
        <p:nvPicPr>
          <p:cNvPr id="127" name="Shape 127"/>
          <p:cNvPicPr preferRelativeResize="0"/>
          <p:nvPr/>
        </p:nvPicPr>
        <p:blipFill>
          <a:blip r:embed="rId3">
            <a:alphaModFix/>
          </a:blip>
          <a:stretch>
            <a:fillRect/>
          </a:stretch>
        </p:blipFill>
        <p:spPr>
          <a:xfrm>
            <a:off x="1691762" y="1006098"/>
            <a:ext cx="1165082" cy="331724"/>
          </a:xfrm>
          <a:prstGeom prst="rect">
            <a:avLst/>
          </a:prstGeom>
          <a:noFill/>
          <a:ln>
            <a:noFill/>
          </a:ln>
        </p:spPr>
      </p:pic>
      <p:pic>
        <p:nvPicPr>
          <p:cNvPr id="128" name="Shape 128"/>
          <p:cNvPicPr preferRelativeResize="0"/>
          <p:nvPr/>
        </p:nvPicPr>
        <p:blipFill>
          <a:blip r:embed="rId4">
            <a:alphaModFix/>
          </a:blip>
          <a:stretch>
            <a:fillRect/>
          </a:stretch>
        </p:blipFill>
        <p:spPr>
          <a:xfrm>
            <a:off x="4283875" y="999123"/>
            <a:ext cx="1214165" cy="345700"/>
          </a:xfrm>
          <a:prstGeom prst="rect">
            <a:avLst/>
          </a:prstGeom>
          <a:noFill/>
          <a:ln>
            <a:noFill/>
          </a:ln>
        </p:spPr>
      </p:pic>
      <p:pic>
        <p:nvPicPr>
          <p:cNvPr id="129" name="Shape 129"/>
          <p:cNvPicPr preferRelativeResize="0"/>
          <p:nvPr/>
        </p:nvPicPr>
        <p:blipFill>
          <a:blip r:embed="rId5">
            <a:alphaModFix/>
          </a:blip>
          <a:stretch>
            <a:fillRect/>
          </a:stretch>
        </p:blipFill>
        <p:spPr>
          <a:xfrm>
            <a:off x="6925062" y="928162"/>
            <a:ext cx="714375" cy="276225"/>
          </a:xfrm>
          <a:prstGeom prst="rect">
            <a:avLst/>
          </a:prstGeom>
          <a:noFill/>
          <a:ln>
            <a:noFill/>
          </a:ln>
        </p:spPr>
      </p:pic>
      <p:pic>
        <p:nvPicPr>
          <p:cNvPr id="130" name="Shape 130"/>
          <p:cNvPicPr preferRelativeResize="0"/>
          <p:nvPr/>
        </p:nvPicPr>
        <p:blipFill>
          <a:blip r:embed="rId6">
            <a:alphaModFix/>
          </a:blip>
          <a:stretch>
            <a:fillRect/>
          </a:stretch>
        </p:blipFill>
        <p:spPr>
          <a:xfrm>
            <a:off x="1334345" y="1910933"/>
            <a:ext cx="1879898" cy="345000"/>
          </a:xfrm>
          <a:prstGeom prst="rect">
            <a:avLst/>
          </a:prstGeom>
          <a:noFill/>
          <a:ln>
            <a:noFill/>
          </a:ln>
        </p:spPr>
      </p:pic>
      <p:pic>
        <p:nvPicPr>
          <p:cNvPr id="131" name="Shape 131"/>
          <p:cNvPicPr preferRelativeResize="0"/>
          <p:nvPr/>
        </p:nvPicPr>
        <p:blipFill>
          <a:blip r:embed="rId7">
            <a:alphaModFix/>
          </a:blip>
          <a:stretch>
            <a:fillRect/>
          </a:stretch>
        </p:blipFill>
        <p:spPr>
          <a:xfrm>
            <a:off x="3876821" y="2295896"/>
            <a:ext cx="1879900" cy="345000"/>
          </a:xfrm>
          <a:prstGeom prst="rect">
            <a:avLst/>
          </a:prstGeom>
          <a:noFill/>
          <a:ln>
            <a:noFill/>
          </a:ln>
        </p:spPr>
      </p:pic>
      <p:sp>
        <p:nvSpPr>
          <p:cNvPr id="132" name="Shape 132"/>
          <p:cNvSpPr txBox="1"/>
          <p:nvPr/>
        </p:nvSpPr>
        <p:spPr>
          <a:xfrm>
            <a:off x="1142075" y="4398575"/>
            <a:ext cx="7349400" cy="506699"/>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FFFFFF"/>
                </a:solidFill>
                <a:latin typeface="Source Sans Pro"/>
                <a:ea typeface="Source Sans Pro"/>
                <a:cs typeface="Source Sans Pro"/>
                <a:sym typeface="Source Sans Pro"/>
              </a:rPr>
              <a:t>Read Value - reads the value of ‘num’ and sets ‘temp2’ to that value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1165475" y="575681"/>
            <a:ext cx="6858000" cy="345000"/>
          </a:xfrm>
          <a:prstGeom prst="rect">
            <a:avLst/>
          </a:prstGeom>
        </p:spPr>
        <p:txBody>
          <a:bodyPr anchorCtr="0" anchor="b" bIns="91425" lIns="91425" rIns="91425" tIns="91425">
            <a:noAutofit/>
          </a:bodyPr>
          <a:lstStyle/>
          <a:p>
            <a:pPr lvl="0" rtl="0">
              <a:spcBef>
                <a:spcPts val="0"/>
              </a:spcBef>
              <a:buNone/>
            </a:pPr>
            <a:r>
              <a:rPr lang="en"/>
              <a:t>Race Condition - Example</a:t>
            </a:r>
          </a:p>
        </p:txBody>
      </p:sp>
      <p:graphicFrame>
        <p:nvGraphicFramePr>
          <p:cNvPr id="138" name="Shape 138"/>
          <p:cNvGraphicFramePr/>
          <p:nvPr/>
        </p:nvGraphicFramePr>
        <p:xfrm>
          <a:off x="1142075" y="954881"/>
          <a:ext cx="3000000" cy="3000000"/>
        </p:xfrm>
        <a:graphic>
          <a:graphicData uri="http://schemas.openxmlformats.org/drawingml/2006/table">
            <a:tbl>
              <a:tblPr>
                <a:noFill/>
                <a:tableStyleId>{A3B947D6-F7E9-46DD-BDF8-A98610DBB263}</a:tableStyleId>
              </a:tblPr>
              <a:tblGrid>
                <a:gridCol w="2316875"/>
                <a:gridCol w="2691375"/>
                <a:gridCol w="2341000"/>
              </a:tblGrid>
              <a:tr h="483325">
                <a:tc>
                  <a:txBody>
                    <a:bodyPr>
                      <a:noAutofit/>
                    </a:bodyPr>
                    <a:lstStyle/>
                    <a:p>
                      <a:pPr lvl="0" rtl="0">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p>
                      <a:pPr lvl="0" rtl="0" algn="ctr">
                        <a:spcBef>
                          <a:spcPts val="0"/>
                        </a:spcBef>
                        <a:buNone/>
                      </a:pPr>
                      <a:r>
                        <a:rPr lang="en" sz="1200">
                          <a:solidFill>
                            <a:srgbClr val="F3F3F3"/>
                          </a:solidFill>
                          <a:latin typeface="Quicksand"/>
                          <a:ea typeface="Quicksand"/>
                          <a:cs typeface="Quicksand"/>
                          <a:sym typeface="Quicksand"/>
                        </a:rPr>
                        <a:t>(Global Integer Value)</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alpha val="0"/>
                        </a:srgbClr>
                      </a:solidFill>
                      <a:prstDash val="dash"/>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3F3F3"/>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3F3F3"/>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3F3F3"/>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rPr b="1" lang="en" sz="1200">
                          <a:solidFill>
                            <a:srgbClr val="FFFFFF"/>
                          </a:solidFill>
                          <a:latin typeface="Quicksand"/>
                          <a:ea typeface="Quicksand"/>
                          <a:cs typeface="Quicksand"/>
                          <a:sym typeface="Quicksand"/>
                        </a:rPr>
                        <a:t>0</a:t>
                      </a: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spcBef>
                          <a:spcPts val="0"/>
                        </a:spcBef>
                        <a:buNone/>
                      </a:pPr>
                      <a:r>
                        <a:t/>
                      </a:r>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c>
                  <a:txBody>
                    <a:bodyPr>
                      <a:noAutofit/>
                    </a:bodyPr>
                    <a:lstStyle/>
                    <a:p>
                      <a:pPr lvl="0" rtl="0">
                        <a:spcBef>
                          <a:spcPts val="0"/>
                        </a:spcBef>
                        <a:buNone/>
                      </a:pPr>
                      <a:r>
                        <a:t/>
                      </a:r>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solidFill>
                      <a:prstDash val="solid"/>
                      <a:round/>
                      <a:headEnd len="med" w="med" type="none"/>
                      <a:tailEnd len="med" w="med" type="none"/>
                    </a:lnB>
                  </a:tcPr>
                </a:tc>
              </a:tr>
              <a:tr h="401025">
                <a:tc>
                  <a:txBody>
                    <a:bodyPr>
                      <a:noAutofit/>
                    </a:bodyPr>
                    <a:lstStyle/>
                    <a:p>
                      <a:pPr lvl="0" rtl="0" algn="r">
                        <a:spcBef>
                          <a:spcPts val="0"/>
                        </a:spcBef>
                        <a:buNone/>
                      </a:pPr>
                      <a:r>
                        <a:t/>
                      </a:r>
                      <a:endParaRPr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c>
                  <a:txBody>
                    <a:bodyPr>
                      <a:noAutofit/>
                    </a:bodyPr>
                    <a:lstStyle/>
                    <a:p>
                      <a:pPr lvl="0" rtl="0" algn="ctr">
                        <a:spcBef>
                          <a:spcPts val="0"/>
                        </a:spcBef>
                        <a:buNone/>
                      </a:pPr>
                      <a:r>
                        <a:t/>
                      </a:r>
                      <a:endParaRPr b="1" sz="1200">
                        <a:solidFill>
                          <a:srgbClr val="F3F3F3"/>
                        </a:solidFill>
                        <a:latin typeface="Quicksand"/>
                        <a:ea typeface="Quicksand"/>
                        <a:cs typeface="Quicksand"/>
                        <a:sym typeface="Quicksand"/>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c>
                  <a:txBody>
                    <a:bodyPr>
                      <a:noAutofit/>
                    </a:bodyPr>
                    <a:lstStyle/>
                    <a:p>
                      <a:pPr lvl="0" rtl="0">
                        <a:spcBef>
                          <a:spcPts val="0"/>
                        </a:spcBef>
                        <a:buNone/>
                      </a:pPr>
                      <a:r>
                        <a:t/>
                      </a:r>
                      <a:endParaRPr/>
                    </a:p>
                  </a:txBody>
                  <a:tcPr marT="68575" marB="68575" marR="91425" marL="91425" anchor="ctr">
                    <a:lnL cap="flat" cmpd="sng" w="9525">
                      <a:solidFill>
                        <a:srgbClr val="999FA9"/>
                      </a:solidFill>
                      <a:prstDash val="dash"/>
                      <a:round/>
                      <a:headEnd len="med" w="med" type="none"/>
                      <a:tailEnd len="med" w="med" type="none"/>
                    </a:lnL>
                    <a:lnR cap="flat" cmpd="sng" w="9525">
                      <a:solidFill>
                        <a:srgbClr val="999FA9"/>
                      </a:solidFill>
                      <a:prstDash val="dash"/>
                      <a:round/>
                      <a:headEnd len="med" w="med" type="none"/>
                      <a:tailEnd len="med" w="med" type="none"/>
                    </a:lnR>
                    <a:lnT cap="flat" cmpd="sng" w="9525">
                      <a:solidFill>
                        <a:srgbClr val="999FA9"/>
                      </a:solidFill>
                      <a:prstDash val="solid"/>
                      <a:round/>
                      <a:headEnd len="med" w="med" type="none"/>
                      <a:tailEnd len="med" w="med" type="none"/>
                    </a:lnT>
                    <a:lnB cap="flat" cmpd="sng" w="9525">
                      <a:solidFill>
                        <a:srgbClr val="999FA9">
                          <a:alpha val="0"/>
                        </a:srgbClr>
                      </a:solidFill>
                      <a:prstDash val="dash"/>
                      <a:round/>
                      <a:headEnd len="med" w="med" type="none"/>
                      <a:tailEnd len="med" w="med" type="none"/>
                    </a:lnB>
                  </a:tcPr>
                </a:tc>
              </a:tr>
            </a:tbl>
          </a:graphicData>
        </a:graphic>
      </p:graphicFrame>
      <p:pic>
        <p:nvPicPr>
          <p:cNvPr id="139" name="Shape 139"/>
          <p:cNvPicPr preferRelativeResize="0"/>
          <p:nvPr/>
        </p:nvPicPr>
        <p:blipFill>
          <a:blip r:embed="rId3">
            <a:alphaModFix/>
          </a:blip>
          <a:stretch>
            <a:fillRect/>
          </a:stretch>
        </p:blipFill>
        <p:spPr>
          <a:xfrm>
            <a:off x="1691762" y="1006098"/>
            <a:ext cx="1165082" cy="331724"/>
          </a:xfrm>
          <a:prstGeom prst="rect">
            <a:avLst/>
          </a:prstGeom>
          <a:noFill/>
          <a:ln>
            <a:noFill/>
          </a:ln>
        </p:spPr>
      </p:pic>
      <p:pic>
        <p:nvPicPr>
          <p:cNvPr id="140" name="Shape 140"/>
          <p:cNvPicPr preferRelativeResize="0"/>
          <p:nvPr/>
        </p:nvPicPr>
        <p:blipFill>
          <a:blip r:embed="rId4">
            <a:alphaModFix/>
          </a:blip>
          <a:stretch>
            <a:fillRect/>
          </a:stretch>
        </p:blipFill>
        <p:spPr>
          <a:xfrm>
            <a:off x="4283875" y="999123"/>
            <a:ext cx="1214165" cy="345700"/>
          </a:xfrm>
          <a:prstGeom prst="rect">
            <a:avLst/>
          </a:prstGeom>
          <a:noFill/>
          <a:ln>
            <a:noFill/>
          </a:ln>
        </p:spPr>
      </p:pic>
      <p:pic>
        <p:nvPicPr>
          <p:cNvPr id="141" name="Shape 141"/>
          <p:cNvPicPr preferRelativeResize="0"/>
          <p:nvPr/>
        </p:nvPicPr>
        <p:blipFill>
          <a:blip r:embed="rId5">
            <a:alphaModFix/>
          </a:blip>
          <a:stretch>
            <a:fillRect/>
          </a:stretch>
        </p:blipFill>
        <p:spPr>
          <a:xfrm>
            <a:off x="6925062" y="928162"/>
            <a:ext cx="714375" cy="276225"/>
          </a:xfrm>
          <a:prstGeom prst="rect">
            <a:avLst/>
          </a:prstGeom>
          <a:noFill/>
          <a:ln>
            <a:noFill/>
          </a:ln>
        </p:spPr>
      </p:pic>
      <p:pic>
        <p:nvPicPr>
          <p:cNvPr id="142" name="Shape 142"/>
          <p:cNvPicPr preferRelativeResize="0"/>
          <p:nvPr/>
        </p:nvPicPr>
        <p:blipFill>
          <a:blip r:embed="rId6">
            <a:alphaModFix/>
          </a:blip>
          <a:stretch>
            <a:fillRect/>
          </a:stretch>
        </p:blipFill>
        <p:spPr>
          <a:xfrm>
            <a:off x="1334345" y="1910933"/>
            <a:ext cx="1879898" cy="345000"/>
          </a:xfrm>
          <a:prstGeom prst="rect">
            <a:avLst/>
          </a:prstGeom>
          <a:noFill/>
          <a:ln>
            <a:noFill/>
          </a:ln>
        </p:spPr>
      </p:pic>
      <p:pic>
        <p:nvPicPr>
          <p:cNvPr id="143" name="Shape 143"/>
          <p:cNvPicPr preferRelativeResize="0"/>
          <p:nvPr/>
        </p:nvPicPr>
        <p:blipFill>
          <a:blip r:embed="rId7">
            <a:alphaModFix/>
          </a:blip>
          <a:stretch>
            <a:fillRect/>
          </a:stretch>
        </p:blipFill>
        <p:spPr>
          <a:xfrm>
            <a:off x="3876821" y="2295896"/>
            <a:ext cx="1879900" cy="345000"/>
          </a:xfrm>
          <a:prstGeom prst="rect">
            <a:avLst/>
          </a:prstGeom>
          <a:noFill/>
          <a:ln>
            <a:noFill/>
          </a:ln>
        </p:spPr>
      </p:pic>
      <p:sp>
        <p:nvSpPr>
          <p:cNvPr id="144" name="Shape 144"/>
          <p:cNvSpPr txBox="1"/>
          <p:nvPr/>
        </p:nvSpPr>
        <p:spPr>
          <a:xfrm>
            <a:off x="1142075" y="4398575"/>
            <a:ext cx="7349400" cy="506699"/>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FFFFFF"/>
                </a:solidFill>
                <a:latin typeface="Source Sans Pro"/>
                <a:ea typeface="Source Sans Pro"/>
                <a:cs typeface="Source Sans Pro"/>
                <a:sym typeface="Source Sans Pro"/>
              </a:rPr>
              <a:t>Increments Value - increases the value of ‘temp1’ by 1</a:t>
            </a:r>
          </a:p>
        </p:txBody>
      </p:sp>
      <p:pic>
        <p:nvPicPr>
          <p:cNvPr id="145" name="Shape 145"/>
          <p:cNvPicPr preferRelativeResize="0"/>
          <p:nvPr/>
        </p:nvPicPr>
        <p:blipFill>
          <a:blip r:embed="rId8">
            <a:alphaModFix/>
          </a:blip>
          <a:stretch>
            <a:fillRect/>
          </a:stretch>
        </p:blipFill>
        <p:spPr>
          <a:xfrm>
            <a:off x="1334350" y="2707158"/>
            <a:ext cx="1879900" cy="32208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