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811948-9C0D-45A2-9227-FB315DB6D14B}">
  <a:tblStyle styleId="{B1811948-9C0D-45A2-9227-FB315DB6D14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211425" y="1941275"/>
            <a:ext cx="5206199" cy="784799"/>
          </a:xfrm>
          <a:prstGeom prst="rect">
            <a:avLst/>
          </a:prstGeom>
          <a:noFill/>
          <a:ln>
            <a:noFill/>
          </a:ln>
        </p:spPr>
        <p:txBody>
          <a:bodyPr anchorCtr="0" anchor="b" bIns="91425" lIns="91425" rIns="91425" tIns="91425"/>
          <a:lstStyle>
            <a:lvl1pPr rtl="0">
              <a:spcBef>
                <a:spcPts val="0"/>
              </a:spcBef>
              <a:buClr>
                <a:srgbClr val="BE0712"/>
              </a:buClr>
              <a:buSzPct val="100000"/>
              <a:buFont typeface="Calibri"/>
              <a:buNone/>
              <a:defRPr b="1" baseline="0" i="0" sz="3200" u="none" cap="none" strike="noStrike">
                <a:solidFill>
                  <a:srgbClr val="BE0712"/>
                </a:solidFill>
                <a:latin typeface="Calibri"/>
                <a:ea typeface="Calibri"/>
                <a:cs typeface="Calibri"/>
                <a:sym typeface="Calibri"/>
              </a:defRPr>
            </a:lvl1pPr>
            <a:lvl2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2pPr>
            <a:lvl3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3pPr>
            <a:lvl4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4pPr>
            <a:lvl5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5pPr>
            <a:lvl6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6pPr>
            <a:lvl7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7pPr>
            <a:lvl8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8pPr>
            <a:lvl9pPr rtl="0">
              <a:spcBef>
                <a:spcPts val="0"/>
              </a:spcBef>
              <a:buClr>
                <a:schemeClr val="dk1"/>
              </a:buClr>
              <a:buSzPct val="100000"/>
              <a:buFont typeface="Arial"/>
              <a:buNone/>
              <a:defRPr b="1" baseline="0" i="0" sz="3200" u="none" cap="none" strike="noStrike">
                <a:solidFill>
                  <a:schemeClr val="dk1"/>
                </a:solidFill>
                <a:latin typeface="Arial"/>
                <a:ea typeface="Arial"/>
                <a:cs typeface="Arial"/>
                <a:sym typeface="Arial"/>
              </a:defRPr>
            </a:lvl9pPr>
          </a:lstStyle>
          <a:p/>
        </p:txBody>
      </p:sp>
      <p:sp>
        <p:nvSpPr>
          <p:cNvPr id="9" name="Shape 9"/>
          <p:cNvSpPr txBox="1"/>
          <p:nvPr>
            <p:ph idx="1" type="subTitle"/>
          </p:nvPr>
        </p:nvSpPr>
        <p:spPr>
          <a:xfrm>
            <a:off x="161925" y="2612325"/>
            <a:ext cx="5380799" cy="784799"/>
          </a:xfrm>
          <a:prstGeom prst="rect">
            <a:avLst/>
          </a:prstGeom>
          <a:noFill/>
          <a:ln>
            <a:noFill/>
          </a:ln>
        </p:spPr>
        <p:txBody>
          <a:bodyPr anchorCtr="0" anchor="t" bIns="91425" lIns="91425" rIns="91425" tIns="91425"/>
          <a:lstStyle>
            <a:lvl1pPr rtl="0">
              <a:lnSpc>
                <a:spcPct val="100000"/>
              </a:lnSpc>
              <a:spcBef>
                <a:spcPts val="0"/>
              </a:spcBef>
              <a:spcAft>
                <a:spcPts val="0"/>
              </a:spcAft>
              <a:buClr>
                <a:schemeClr val="dk2"/>
              </a:buClr>
              <a:buSzPct val="100000"/>
              <a:buFont typeface="Calibri"/>
              <a:buNone/>
              <a:defRPr b="0" baseline="0" i="0" sz="2400" u="none" cap="none" strike="noStrike">
                <a:solidFill>
                  <a:schemeClr val="dk2"/>
                </a:solidFill>
                <a:latin typeface="Calibri"/>
                <a:ea typeface="Calibri"/>
                <a:cs typeface="Calibri"/>
                <a:sym typeface="Calibri"/>
              </a:defRPr>
            </a:lvl1pPr>
            <a:lvl2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cxnSp>
        <p:nvCxnSpPr>
          <p:cNvPr id="10" name="Shape 10"/>
          <p:cNvCxnSpPr/>
          <p:nvPr/>
        </p:nvCxnSpPr>
        <p:spPr>
          <a:xfrm>
            <a:off x="290700" y="2669200"/>
            <a:ext cx="8443799" cy="0"/>
          </a:xfrm>
          <a:prstGeom prst="straightConnector1">
            <a:avLst/>
          </a:prstGeom>
          <a:noFill/>
          <a:ln cap="flat" cmpd="sng" w="19050">
            <a:solidFill>
              <a:srgbClr val="1072BD"/>
            </a:solidFill>
            <a:prstDash val="dot"/>
            <a:round/>
            <a:headEnd len="lg" w="lg" type="none"/>
            <a:tailEnd len="lg" w="lg"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166800" y="92501"/>
            <a:ext cx="8229600" cy="495299"/>
          </a:xfrm>
          <a:prstGeom prst="rect">
            <a:avLst/>
          </a:prstGeom>
          <a:noFill/>
          <a:ln>
            <a:noFill/>
          </a:ln>
        </p:spPr>
        <p:txBody>
          <a:bodyPr anchorCtr="0" anchor="b" bIns="91425" lIns="91425" rIns="91425" tIns="91425"/>
          <a:lstStyle>
            <a:lvl1pPr rtl="0" algn="l">
              <a:spcBef>
                <a:spcPts val="0"/>
              </a:spcBef>
              <a:buClr>
                <a:srgbClr val="BE0712"/>
              </a:buClr>
              <a:buSzPct val="100000"/>
              <a:buFont typeface="Calibri"/>
              <a:buNone/>
              <a:defRPr b="1" sz="2400">
                <a:solidFill>
                  <a:srgbClr val="BE0712"/>
                </a:solidFill>
                <a:latin typeface="Calibri"/>
                <a:ea typeface="Calibri"/>
                <a:cs typeface="Calibri"/>
                <a:sym typeface="Calibri"/>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cxnSp>
        <p:nvCxnSpPr>
          <p:cNvPr id="13" name="Shape 13"/>
          <p:cNvCxnSpPr/>
          <p:nvPr/>
        </p:nvCxnSpPr>
        <p:spPr>
          <a:xfrm>
            <a:off x="243000" y="587800"/>
            <a:ext cx="8443799" cy="0"/>
          </a:xfrm>
          <a:prstGeom prst="straightConnector1">
            <a:avLst/>
          </a:prstGeom>
          <a:noFill/>
          <a:ln cap="flat" cmpd="sng" w="19050">
            <a:solidFill>
              <a:srgbClr val="1072BD"/>
            </a:solidFill>
            <a:prstDash val="dot"/>
            <a:round/>
            <a:headEnd len="lg" w="lg" type="none"/>
            <a:tailEnd len="lg" w="lg" type="none"/>
          </a:ln>
        </p:spPr>
      </p:cxnSp>
      <p:sp>
        <p:nvSpPr>
          <p:cNvPr id="14" name="Shape 14"/>
          <p:cNvSpPr txBox="1"/>
          <p:nvPr>
            <p:ph idx="1" type="body"/>
          </p:nvPr>
        </p:nvSpPr>
        <p:spPr>
          <a:xfrm>
            <a:off x="243000" y="556500"/>
            <a:ext cx="8443799" cy="4153800"/>
          </a:xfrm>
          <a:prstGeom prst="rect">
            <a:avLst/>
          </a:prstGeom>
          <a:noFill/>
          <a:ln>
            <a:noFill/>
          </a:ln>
        </p:spPr>
        <p:txBody>
          <a:bodyPr anchorCtr="0" anchor="t" bIns="91425" lIns="91425" rIns="91425" tIns="91425"/>
          <a:lstStyle>
            <a:lvl1pPr rtl="0">
              <a:spcBef>
                <a:spcPts val="0"/>
              </a:spcBef>
              <a:buSzPct val="100000"/>
              <a:buFont typeface="Calibri"/>
              <a:buChar char="●"/>
              <a:defRPr sz="2000">
                <a:latin typeface="Calibri"/>
                <a:ea typeface="Calibri"/>
                <a:cs typeface="Calibri"/>
                <a:sym typeface="Calibri"/>
              </a:defRPr>
            </a:lvl1pPr>
            <a:lvl2pPr rtl="0">
              <a:spcBef>
                <a:spcPts val="0"/>
              </a:spcBef>
              <a:buSzPct val="100000"/>
              <a:buFont typeface="Calibri"/>
              <a:buChar char="○"/>
              <a:defRPr sz="2000">
                <a:latin typeface="Calibri"/>
                <a:ea typeface="Calibri"/>
                <a:cs typeface="Calibri"/>
                <a:sym typeface="Calibri"/>
              </a:defRPr>
            </a:lvl2pPr>
            <a:lvl3pPr rtl="0">
              <a:spcBef>
                <a:spcPts val="0"/>
              </a:spcBef>
              <a:buSzPct val="100000"/>
              <a:buFont typeface="Calibri"/>
              <a:buChar char="■"/>
              <a:defRPr sz="1800">
                <a:latin typeface="Calibri"/>
                <a:ea typeface="Calibri"/>
                <a:cs typeface="Calibri"/>
                <a:sym typeface="Calibri"/>
              </a:defRPr>
            </a:lvl3pPr>
            <a:lvl4pPr rtl="0">
              <a:spcBef>
                <a:spcPts val="0"/>
              </a:spcBef>
              <a:buFont typeface="Calibri"/>
              <a:buChar char="●"/>
              <a:defRPr>
                <a:latin typeface="Calibri"/>
                <a:ea typeface="Calibri"/>
                <a:cs typeface="Calibri"/>
                <a:sym typeface="Calibri"/>
              </a:defRPr>
            </a:lvl4pPr>
            <a:lvl5pPr rtl="0">
              <a:spcBef>
                <a:spcPts val="0"/>
              </a:spcBef>
              <a:buFont typeface="Calibri"/>
              <a:buChar char="○"/>
              <a:defRPr sz="1800">
                <a:latin typeface="Calibri"/>
                <a:ea typeface="Calibri"/>
                <a:cs typeface="Calibri"/>
                <a:sym typeface="Calibri"/>
              </a:defRPr>
            </a:lvl5pPr>
            <a:lvl6pPr rtl="0">
              <a:spcBef>
                <a:spcPts val="0"/>
              </a:spcBef>
              <a:buFont typeface="Calibri"/>
              <a:buChar char="■"/>
              <a:defRPr sz="1800">
                <a:latin typeface="Calibri"/>
                <a:ea typeface="Calibri"/>
                <a:cs typeface="Calibri"/>
                <a:sym typeface="Calibri"/>
              </a:defRPr>
            </a:lvl6pPr>
            <a:lvl7pPr rtl="0">
              <a:spcBef>
                <a:spcPts val="0"/>
              </a:spcBef>
              <a:buFont typeface="Calibri"/>
              <a:buChar char="●"/>
              <a:defRPr sz="1800">
                <a:latin typeface="Calibri"/>
                <a:ea typeface="Calibri"/>
                <a:cs typeface="Calibri"/>
                <a:sym typeface="Calibri"/>
              </a:defRPr>
            </a:lvl7pPr>
            <a:lvl8pPr rtl="0">
              <a:spcBef>
                <a:spcPts val="0"/>
              </a:spcBef>
              <a:buFont typeface="Calibri"/>
              <a:buChar char="○"/>
              <a:defRPr sz="1800">
                <a:latin typeface="Calibri"/>
                <a:ea typeface="Calibri"/>
                <a:cs typeface="Calibri"/>
                <a:sym typeface="Calibri"/>
              </a:defRPr>
            </a:lvl8pPr>
            <a:lvl9pPr rtl="0">
              <a:spcBef>
                <a:spcPts val="0"/>
              </a:spcBef>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7" name="Shape 17"/>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8" name="Shape 18"/>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 name="Shape 19"/>
        <p:cNvGrpSpPr/>
        <p:nvPr/>
      </p:nvGrpSpPr>
      <p:grpSpPr>
        <a:xfrm>
          <a:off x="0" y="0"/>
          <a:ext cx="0" cy="0"/>
          <a:chOff x="0" y="0"/>
          <a:chExt cx="0" cy="0"/>
        </a:xfrm>
      </p:grpSpPr>
      <p:sp>
        <p:nvSpPr>
          <p:cNvPr id="20" name="Shape 20"/>
          <p:cNvSpPr txBox="1"/>
          <p:nvPr>
            <p:ph type="title"/>
          </p:nvPr>
        </p:nvSpPr>
        <p:spPr>
          <a:xfrm>
            <a:off x="928950" y="2143050"/>
            <a:ext cx="7286099" cy="857400"/>
          </a:xfrm>
          <a:prstGeom prst="rect">
            <a:avLst/>
          </a:prstGeom>
          <a:noFill/>
          <a:ln>
            <a:noFill/>
          </a:ln>
        </p:spPr>
        <p:txBody>
          <a:bodyPr anchorCtr="0" anchor="b" bIns="91425" lIns="91425" rIns="91425" tIns="91425"/>
          <a:lstStyle>
            <a:lvl1pPr rtl="0" algn="ctr">
              <a:spcBef>
                <a:spcPts val="0"/>
              </a:spcBef>
              <a:buClr>
                <a:srgbClr val="BE0712"/>
              </a:buClr>
              <a:buSzPct val="100000"/>
              <a:buFont typeface="Calibri"/>
              <a:buNone/>
              <a:defRPr b="1" sz="2400">
                <a:solidFill>
                  <a:srgbClr val="BE0712"/>
                </a:solidFill>
                <a:latin typeface="Calibri"/>
                <a:ea typeface="Calibri"/>
                <a:cs typeface="Calibri"/>
                <a:sym typeface="Calibri"/>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1" name="Shape 21"/>
        <p:cNvGrpSpPr/>
        <p:nvPr/>
      </p:nvGrpSpPr>
      <p:grpSpPr>
        <a:xfrm>
          <a:off x="0" y="0"/>
          <a:ext cx="0" cy="0"/>
          <a:chOff x="0" y="0"/>
          <a:chExt cx="0" cy="0"/>
        </a:xfrm>
      </p:grpSpPr>
      <p:sp>
        <p:nvSpPr>
          <p:cNvPr id="22" name="Shape 22"/>
          <p:cNvSpPr txBox="1"/>
          <p:nvPr>
            <p:ph idx="1" type="body"/>
          </p:nvPr>
        </p:nvSpPr>
        <p:spPr>
          <a:xfrm>
            <a:off x="457200" y="4406309"/>
            <a:ext cx="8229600" cy="519599"/>
          </a:xfrm>
          <a:prstGeom prst="rect">
            <a:avLst/>
          </a:prstGeom>
          <a:noFill/>
          <a:ln>
            <a:noFill/>
          </a:ln>
        </p:spPr>
        <p:txBody>
          <a:bodyPr anchorCtr="0" anchor="t" bIns="91425" lIns="91425" rIns="91425" tIns="91425"/>
          <a:lstStyle>
            <a:lvl1pPr rtl="0" algn="ctr">
              <a:lnSpc>
                <a:spcPct val="100000"/>
              </a:lnSpc>
              <a:spcBef>
                <a:spcPts val="360"/>
              </a:spcBef>
              <a:spcAft>
                <a:spcPts val="0"/>
              </a:spcAft>
              <a:buClr>
                <a:schemeClr val="dk1"/>
              </a:buClr>
              <a:buSzPct val="100000"/>
              <a:buFont typeface="Arial"/>
              <a:buChar char="●"/>
              <a:defRPr sz="1800">
                <a:solidFill>
                  <a:schemeClr val="dk1"/>
                </a:solidFill>
              </a:defRPr>
            </a:lvl1pPr>
            <a:lvl2pPr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rtl="0" algn="ctr">
              <a:lnSpc>
                <a:spcPct val="100000"/>
              </a:lnSpc>
              <a:spcBef>
                <a:spcPts val="360"/>
              </a:spcBef>
              <a:spcAft>
                <a:spcPts val="0"/>
              </a:spcAft>
              <a:buClr>
                <a:schemeClr val="dk1"/>
              </a:buClr>
              <a:buSzPct val="100000"/>
              <a:buFont typeface="Wingdings"/>
              <a:buChar char="§"/>
              <a:defRPr sz="1800">
                <a:solidFill>
                  <a:schemeClr val="dk1"/>
                </a:solidFill>
              </a:defRPr>
            </a:lvl3pPr>
            <a:lvl4pPr rtl="0" algn="ctr">
              <a:lnSpc>
                <a:spcPct val="100000"/>
              </a:lnSpc>
              <a:spcBef>
                <a:spcPts val="360"/>
              </a:spcBef>
              <a:spcAft>
                <a:spcPts val="0"/>
              </a:spcAft>
              <a:buClr>
                <a:schemeClr val="dk1"/>
              </a:buClr>
              <a:buSzPct val="100000"/>
              <a:buFont typeface="Arial"/>
              <a:buChar char="●"/>
              <a:defRPr sz="1800">
                <a:solidFill>
                  <a:schemeClr val="dk1"/>
                </a:solidFill>
              </a:defRPr>
            </a:lvl4pPr>
            <a:lvl5pPr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rtl="0" algn="ctr">
              <a:lnSpc>
                <a:spcPct val="100000"/>
              </a:lnSpc>
              <a:spcBef>
                <a:spcPts val="360"/>
              </a:spcBef>
              <a:spcAft>
                <a:spcPts val="0"/>
              </a:spcAft>
              <a:buClr>
                <a:schemeClr val="dk1"/>
              </a:buClr>
              <a:buSzPct val="100000"/>
              <a:buFont typeface="Wingdings"/>
              <a:buChar char="§"/>
              <a:defRPr sz="1800">
                <a:solidFill>
                  <a:schemeClr val="dk1"/>
                </a:solidFill>
              </a:defRPr>
            </a:lvl6pPr>
            <a:lvl7pPr rtl="0" algn="ctr">
              <a:lnSpc>
                <a:spcPct val="100000"/>
              </a:lnSpc>
              <a:spcBef>
                <a:spcPts val="360"/>
              </a:spcBef>
              <a:spcAft>
                <a:spcPts val="0"/>
              </a:spcAft>
              <a:buClr>
                <a:schemeClr val="dk1"/>
              </a:buClr>
              <a:buSzPct val="100000"/>
              <a:buFont typeface="Arial"/>
              <a:buChar char="●"/>
              <a:defRPr sz="1800">
                <a:solidFill>
                  <a:schemeClr val="dk1"/>
                </a:solidFill>
              </a:defRPr>
            </a:lvl7pPr>
            <a:lvl8pPr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3" name="Shape 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slide=id.g64ec631d6_0_39" TargetMode="External"/><Relationship Id="rId4" Type="http://schemas.openxmlformats.org/officeDocument/2006/relationships/hyperlink" Target="#slide=id.g64ec631d6_0_3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collaboration.csc.ncsu.edu/laurie/pair.html" TargetMode="External"/><Relationship Id="rId4" Type="http://schemas.openxmlformats.org/officeDocument/2006/relationships/hyperlink" Target="https://en.wikipedia.org/wiki/Pair_programm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tfcbooks.com/tesla/1926-01-30.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04.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5.png"/><Relationship Id="rId4" Type="http://schemas.openxmlformats.org/officeDocument/2006/relationships/image" Target="../media/image0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8.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riversed.com/images/v2008coursecontent/brakepadal.jpg" TargetMode="External"/><Relationship Id="rId4" Type="http://schemas.openxmlformats.org/officeDocument/2006/relationships/hyperlink" Target="http://cheapautopartsdiscount.pridebike.ru/toyota-4runner-2003/srm3_files/srm3-1.png" TargetMode="External"/><Relationship Id="rId5" Type="http://schemas.openxmlformats.org/officeDocument/2006/relationships/hyperlink" Target="http://www.theguardian.com/technology/2014/may/28/google-self-driving-car-how-does-it-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mailto:hug@cs.berkeley.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cs10.org" TargetMode="External"/><Relationship Id="rId4" Type="http://schemas.openxmlformats.org/officeDocument/2006/relationships/hyperlink" Target="https://piazza.com" TargetMode="External"/><Relationship Id="rId5" Type="http://schemas.openxmlformats.org/officeDocument/2006/relationships/hyperlink" Target="http://piazza.com/berkeley/fall2015/cs10" TargetMode="External"/><Relationship Id="rId6" Type="http://schemas.openxmlformats.org/officeDocument/2006/relationships/hyperlink" Target="https://bcourses.berkeley.edu/courses/1371647" TargetMode="External"/><Relationship Id="rId7" Type="http://schemas.openxmlformats.org/officeDocument/2006/relationships/hyperlink" Target="http://www.gradescope.com" TargetMode="External"/><Relationship Id="rId8" Type="http://schemas.openxmlformats.org/officeDocument/2006/relationships/hyperlink" Target="http://cs10.org/sp15/assign.html?https://docs.google.com/document/d/1Ni9aqcYb9sRVF7JI93M8M_7CIqXiFKL_Oy8B2cBWzPg/pu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 name="Shape 24"/>
        <p:cNvGrpSpPr/>
        <p:nvPr/>
      </p:nvGrpSpPr>
      <p:grpSpPr>
        <a:xfrm>
          <a:off x="0" y="0"/>
          <a:ext cx="0" cy="0"/>
          <a:chOff x="0" y="0"/>
          <a:chExt cx="0" cy="0"/>
        </a:xfrm>
      </p:grpSpPr>
      <p:sp>
        <p:nvSpPr>
          <p:cNvPr id="25" name="Shape 25"/>
          <p:cNvSpPr txBox="1"/>
          <p:nvPr>
            <p:ph type="ctrTitle"/>
          </p:nvPr>
        </p:nvSpPr>
        <p:spPr>
          <a:xfrm>
            <a:off x="211425" y="1941275"/>
            <a:ext cx="8787300" cy="784799"/>
          </a:xfrm>
          <a:prstGeom prst="rect">
            <a:avLst/>
          </a:prstGeom>
        </p:spPr>
        <p:txBody>
          <a:bodyPr anchorCtr="0" anchor="b" bIns="91425" lIns="91425" rIns="91425" tIns="91425">
            <a:noAutofit/>
          </a:bodyPr>
          <a:lstStyle/>
          <a:p>
            <a:pPr lvl="0" rtl="0">
              <a:spcBef>
                <a:spcPts val="0"/>
              </a:spcBef>
              <a:buNone/>
            </a:pPr>
            <a:r>
              <a:rPr lang="en"/>
              <a:t>CS10: The Beauty and Joy of Computing - Fall 2015</a:t>
            </a:r>
          </a:p>
        </p:txBody>
      </p:sp>
      <p:sp>
        <p:nvSpPr>
          <p:cNvPr id="26" name="Shape 26"/>
          <p:cNvSpPr txBox="1"/>
          <p:nvPr>
            <p:ph idx="1" type="subTitle"/>
          </p:nvPr>
        </p:nvSpPr>
        <p:spPr>
          <a:xfrm>
            <a:off x="161925" y="2612325"/>
            <a:ext cx="8557200" cy="784799"/>
          </a:xfrm>
          <a:prstGeom prst="rect">
            <a:avLst/>
          </a:prstGeom>
        </p:spPr>
        <p:txBody>
          <a:bodyPr anchorCtr="0" anchor="t" bIns="91425" lIns="91425" rIns="91425" tIns="91425">
            <a:noAutofit/>
          </a:bodyPr>
          <a:lstStyle/>
          <a:p>
            <a:pPr rtl="0">
              <a:spcBef>
                <a:spcPts val="0"/>
              </a:spcBef>
              <a:buNone/>
            </a:pPr>
            <a:r>
              <a:rPr lang="en"/>
              <a:t>Lecture 1: Introduction, Abstraction</a:t>
            </a:r>
          </a:p>
          <a:p>
            <a:pPr indent="-228600" lvl="0" marL="457200" rtl="0">
              <a:spcBef>
                <a:spcPts val="0"/>
              </a:spcBef>
              <a:buChar char="●"/>
            </a:pPr>
            <a:r>
              <a:rPr lang="en"/>
              <a:t>Introduction</a:t>
            </a:r>
          </a:p>
          <a:p>
            <a:pPr indent="-228600" lvl="0" marL="457200" rtl="0">
              <a:spcBef>
                <a:spcPts val="0"/>
              </a:spcBef>
              <a:buChar char="●"/>
            </a:pPr>
            <a:r>
              <a:rPr lang="en"/>
              <a:t>Course Overview</a:t>
            </a:r>
          </a:p>
          <a:p>
            <a:pPr indent="-228600" lvl="0" marL="457200" rtl="0">
              <a:spcBef>
                <a:spcPts val="0"/>
              </a:spcBef>
              <a:buChar char="●"/>
            </a:pPr>
            <a:r>
              <a:rPr lang="en"/>
              <a:t>Abstraction</a:t>
            </a:r>
          </a:p>
        </p:txBody>
      </p:sp>
      <p:pic>
        <p:nvPicPr>
          <p:cNvPr id="27" name="Shape 27"/>
          <p:cNvPicPr preferRelativeResize="0"/>
          <p:nvPr/>
        </p:nvPicPr>
        <p:blipFill>
          <a:blip r:embed="rId3">
            <a:alphaModFix/>
          </a:blip>
          <a:stretch>
            <a:fillRect/>
          </a:stretch>
        </p:blipFill>
        <p:spPr>
          <a:xfrm>
            <a:off x="3743325" y="129087"/>
            <a:ext cx="1657350" cy="19716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Weekly Workload</a:t>
            </a:r>
          </a:p>
        </p:txBody>
      </p:sp>
      <p:sp>
        <p:nvSpPr>
          <p:cNvPr id="86" name="Shape 86"/>
          <p:cNvSpPr txBox="1"/>
          <p:nvPr>
            <p:ph idx="1" type="body"/>
          </p:nvPr>
        </p:nvSpPr>
        <p:spPr>
          <a:xfrm>
            <a:off x="243000" y="556500"/>
            <a:ext cx="8606700" cy="4153800"/>
          </a:xfrm>
          <a:prstGeom prst="rect">
            <a:avLst/>
          </a:prstGeom>
        </p:spPr>
        <p:txBody>
          <a:bodyPr anchorCtr="0" anchor="t" bIns="91425" lIns="91425" rIns="91425" tIns="91425">
            <a:noAutofit/>
          </a:bodyPr>
          <a:lstStyle/>
          <a:p>
            <a:pPr indent="-228600" lvl="0" marL="457200" rtl="0">
              <a:spcBef>
                <a:spcPts val="0"/>
              </a:spcBef>
            </a:pPr>
            <a:r>
              <a:rPr lang="en"/>
              <a:t>Do weekly readings over weekend (or at least before lab).</a:t>
            </a:r>
          </a:p>
          <a:p>
            <a:pPr indent="-228600" lvl="1" marL="914400" rtl="0">
              <a:spcBef>
                <a:spcPts val="0"/>
              </a:spcBef>
            </a:pPr>
            <a:r>
              <a:rPr lang="en"/>
              <a:t>No required textbook. All readings posted online.</a:t>
            </a:r>
          </a:p>
          <a:p>
            <a:pPr indent="-228600" lvl="0" marL="457200" rtl="0">
              <a:spcBef>
                <a:spcPts val="0"/>
              </a:spcBef>
            </a:pPr>
            <a:r>
              <a:rPr lang="en"/>
              <a:t>Lectures on Monday and Wednesday (2 hours per week)</a:t>
            </a:r>
          </a:p>
          <a:p>
            <a:pPr indent="-228600" lvl="1" marL="914400" rtl="0">
              <a:spcBef>
                <a:spcPts val="0"/>
              </a:spcBef>
            </a:pPr>
            <a:r>
              <a:rPr lang="en"/>
              <a:t>Attendance not required, but clicker questions earn EPA (</a:t>
            </a:r>
            <a:r>
              <a:rPr lang="en" u="sng">
                <a:solidFill>
                  <a:schemeClr val="hlink"/>
                </a:solidFill>
                <a:hlinkClick r:id="rId3"/>
              </a:rPr>
              <a:t>see slide 12</a:t>
            </a:r>
            <a:r>
              <a:rPr lang="en"/>
              <a:t>).</a:t>
            </a:r>
          </a:p>
          <a:p>
            <a:pPr indent="-228600" lvl="0" marL="457200" rtl="0">
              <a:spcBef>
                <a:spcPts val="0"/>
              </a:spcBef>
            </a:pPr>
            <a:r>
              <a:rPr lang="en"/>
              <a:t>Lab (4 hours per week)</a:t>
            </a:r>
          </a:p>
          <a:p>
            <a:pPr indent="-228600" lvl="1" marL="914400" rtl="0">
              <a:spcBef>
                <a:spcPts val="0"/>
              </a:spcBef>
            </a:pPr>
            <a:r>
              <a:rPr lang="en"/>
              <a:t>Attendance required for reading quizzes and lab check offs.</a:t>
            </a:r>
          </a:p>
          <a:p>
            <a:pPr indent="-228600" lvl="0" marL="457200" rtl="0">
              <a:spcBef>
                <a:spcPts val="0"/>
              </a:spcBef>
            </a:pPr>
            <a:r>
              <a:rPr lang="en"/>
              <a:t>Discussion (1 hour per week) on Friday</a:t>
            </a:r>
          </a:p>
          <a:p>
            <a:pPr indent="-228600" lvl="1" marL="914400" rtl="0">
              <a:spcBef>
                <a:spcPts val="0"/>
              </a:spcBef>
            </a:pPr>
            <a:r>
              <a:rPr lang="en"/>
              <a:t>Attendance not required, but can earn EPA (see </a:t>
            </a:r>
            <a:r>
              <a:rPr lang="en" u="sng">
                <a:solidFill>
                  <a:schemeClr val="hlink"/>
                </a:solidFill>
                <a:hlinkClick r:id="rId4"/>
              </a:rPr>
              <a:t>slide 12</a:t>
            </a:r>
            <a:r>
              <a:rPr lang="en"/>
              <a:t>).</a:t>
            </a:r>
          </a:p>
          <a:p>
            <a:pPr indent="-228600" lvl="0" marL="457200">
              <a:spcBef>
                <a:spcPts val="0"/>
              </a:spcBef>
            </a:pPr>
            <a:r>
              <a:rPr lang="en"/>
              <a:t>CS10 is a demanding course, but very fun!</a:t>
            </a:r>
          </a:p>
        </p:txBody>
      </p:sp>
      <p:graphicFrame>
        <p:nvGraphicFramePr>
          <p:cNvPr id="87" name="Shape 87"/>
          <p:cNvGraphicFramePr/>
          <p:nvPr/>
        </p:nvGraphicFramePr>
        <p:xfrm>
          <a:off x="357575" y="3838225"/>
          <a:ext cx="3000000" cy="3000000"/>
        </p:xfrm>
        <a:graphic>
          <a:graphicData uri="http://schemas.openxmlformats.org/drawingml/2006/table">
            <a:tbl>
              <a:tblPr>
                <a:noFill/>
                <a:tableStyleId>{B1811948-9C0D-45A2-9227-FB315DB6D14B}</a:tableStyleId>
              </a:tblPr>
              <a:tblGrid>
                <a:gridCol w="1136100"/>
                <a:gridCol w="1154100"/>
                <a:gridCol w="1412300"/>
                <a:gridCol w="1484200"/>
                <a:gridCol w="1027750"/>
                <a:gridCol w="1190575"/>
                <a:gridCol w="1234175"/>
              </a:tblGrid>
              <a:tr h="381000">
                <a:tc>
                  <a:txBody>
                    <a:bodyPr>
                      <a:noAutofit/>
                    </a:bodyPr>
                    <a:lstStyle/>
                    <a:p>
                      <a:pPr lvl="0" rtl="0">
                        <a:spcBef>
                          <a:spcPts val="0"/>
                        </a:spcBef>
                        <a:buNone/>
                      </a:pPr>
                      <a:r>
                        <a:rPr lang="en" sz="1800">
                          <a:latin typeface="Calibri"/>
                          <a:ea typeface="Calibri"/>
                          <a:cs typeface="Calibri"/>
                          <a:sym typeface="Calibri"/>
                        </a:rPr>
                        <a:t>Weekly Readings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solidFill>
                      <a:srgbClr val="F3F3F3"/>
                    </a:solidFill>
                  </a:tcPr>
                </a:tc>
                <a:tc>
                  <a:txBody>
                    <a:bodyPr>
                      <a:noAutofit/>
                    </a:bodyPr>
                    <a:lstStyle/>
                    <a:p>
                      <a:pPr lvl="0" rtl="0">
                        <a:spcBef>
                          <a:spcPts val="0"/>
                        </a:spcBef>
                        <a:buNone/>
                      </a:pPr>
                      <a:r>
                        <a:rPr lang="en" sz="1800">
                          <a:latin typeface="Calibri"/>
                          <a:ea typeface="Calibri"/>
                          <a:cs typeface="Calibri"/>
                          <a:sym typeface="Calibri"/>
                        </a:rPr>
                        <a:t>Lecture 1</a:t>
                      </a:r>
                    </a:p>
                    <a:p>
                      <a:pPr lvl="0" rtl="0">
                        <a:spcBef>
                          <a:spcPts val="0"/>
                        </a:spcBef>
                        <a:buNone/>
                      </a:pPr>
                      <a:r>
                        <a:rPr lang="en" sz="1800">
                          <a:latin typeface="Calibri"/>
                          <a:ea typeface="Calibri"/>
                          <a:cs typeface="Calibri"/>
                          <a:sym typeface="Calibri"/>
                        </a:rPr>
                        <a:t>(Monday)</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solidFill>
                      <a:srgbClr val="F3F3F3"/>
                    </a:solidFill>
                  </a:tcPr>
                </a:tc>
                <a:tc>
                  <a:txBody>
                    <a:bodyPr>
                      <a:noAutofit/>
                    </a:bodyPr>
                    <a:lstStyle/>
                    <a:p>
                      <a:pPr lvl="0" rtl="0">
                        <a:spcBef>
                          <a:spcPts val="0"/>
                        </a:spcBef>
                        <a:buNone/>
                      </a:pPr>
                      <a:r>
                        <a:rPr lang="en" sz="1800">
                          <a:latin typeface="Calibri"/>
                          <a:ea typeface="Calibri"/>
                          <a:cs typeface="Calibri"/>
                          <a:sym typeface="Calibri"/>
                        </a:rPr>
                        <a:t>Lab 1, incl. reading quiz</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solidFill>
                      <a:srgbClr val="F3F3F3"/>
                    </a:solidFill>
                  </a:tcPr>
                </a:tc>
                <a:tc>
                  <a:txBody>
                    <a:bodyPr>
                      <a:noAutofit/>
                    </a:bodyPr>
                    <a:lstStyle/>
                    <a:p>
                      <a:pPr lvl="0" rtl="0">
                        <a:spcBef>
                          <a:spcPts val="0"/>
                        </a:spcBef>
                        <a:buNone/>
                      </a:pPr>
                      <a:r>
                        <a:rPr lang="en" sz="1800">
                          <a:latin typeface="Calibri"/>
                          <a:ea typeface="Calibri"/>
                          <a:cs typeface="Calibri"/>
                          <a:sym typeface="Calibri"/>
                        </a:rPr>
                        <a:t>Lecture 2</a:t>
                      </a:r>
                    </a:p>
                    <a:p>
                      <a:pPr lvl="0" rtl="0">
                        <a:spcBef>
                          <a:spcPts val="0"/>
                        </a:spcBef>
                        <a:buNone/>
                      </a:pPr>
                      <a:r>
                        <a:rPr lang="en" sz="1800">
                          <a:latin typeface="Calibri"/>
                          <a:ea typeface="Calibri"/>
                          <a:cs typeface="Calibri"/>
                          <a:sym typeface="Calibri"/>
                        </a:rPr>
                        <a:t>(Wednesday)</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solidFill>
                      <a:srgbClr val="F3F3F3"/>
                    </a:solidFill>
                  </a:tcPr>
                </a:tc>
                <a:tc>
                  <a:txBody>
                    <a:bodyPr>
                      <a:noAutofit/>
                    </a:bodyPr>
                    <a:lstStyle/>
                    <a:p>
                      <a:pPr lvl="0" rtl="0">
                        <a:spcBef>
                          <a:spcPts val="0"/>
                        </a:spcBef>
                        <a:buNone/>
                      </a:pPr>
                      <a:r>
                        <a:rPr lang="en" sz="1800">
                          <a:latin typeface="Calibri"/>
                          <a:ea typeface="Calibri"/>
                          <a:cs typeface="Calibri"/>
                          <a:sym typeface="Calibri"/>
                        </a:rPr>
                        <a:t>Lab 2</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solidFill>
                      <a:srgbClr val="F3F3F3"/>
                    </a:solidFill>
                  </a:tcPr>
                </a:tc>
                <a:tc>
                  <a:txBody>
                    <a:bodyPr>
                      <a:noAutofit/>
                    </a:bodyPr>
                    <a:lstStyle/>
                    <a:p>
                      <a:pPr lvl="0" rtl="0">
                        <a:spcBef>
                          <a:spcPts val="0"/>
                        </a:spcBef>
                        <a:buNone/>
                      </a:pPr>
                      <a:r>
                        <a:rPr lang="en" sz="1800">
                          <a:latin typeface="Calibri"/>
                          <a:ea typeface="Calibri"/>
                          <a:cs typeface="Calibri"/>
                          <a:sym typeface="Calibri"/>
                        </a:rPr>
                        <a:t>Discussion</a:t>
                      </a:r>
                    </a:p>
                    <a:p>
                      <a:pPr lvl="0" rtl="0">
                        <a:spcBef>
                          <a:spcPts val="0"/>
                        </a:spcBef>
                        <a:buNone/>
                      </a:pPr>
                      <a:r>
                        <a:rPr lang="en" sz="1800">
                          <a:latin typeface="Calibri"/>
                          <a:ea typeface="Calibri"/>
                          <a:cs typeface="Calibri"/>
                          <a:sym typeface="Calibri"/>
                        </a:rPr>
                        <a:t>(Friday)</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solidFill>
                      <a:srgbClr val="F3F3F3"/>
                    </a:solidFill>
                  </a:tcPr>
                </a:tc>
                <a:tc>
                  <a:txBody>
                    <a:bodyPr>
                      <a:noAutofit/>
                    </a:bodyPr>
                    <a:lstStyle/>
                    <a:p>
                      <a:pPr lvl="0" rtl="0">
                        <a:spcBef>
                          <a:spcPts val="0"/>
                        </a:spcBef>
                        <a:buNone/>
                      </a:pPr>
                      <a:r>
                        <a:rPr lang="en" sz="1800">
                          <a:latin typeface="Calibri"/>
                          <a:ea typeface="Calibri"/>
                          <a:cs typeface="Calibri"/>
                          <a:sym typeface="Calibri"/>
                        </a:rPr>
                        <a:t>Homework (F/Sa/Su)</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solidFill>
                      <a:srgbClr val="F3F3F3"/>
                    </a:solidFill>
                  </a:tcPr>
                </a:tc>
              </a:tr>
              <a:tr h="396200">
                <a:tc>
                  <a:txBody>
                    <a:bodyPr>
                      <a:noAutofit/>
                    </a:bodyPr>
                    <a:lstStyle/>
                    <a:p>
                      <a:pPr lvl="0" rtl="0">
                        <a:spcBef>
                          <a:spcPts val="0"/>
                        </a:spcBef>
                        <a:buNone/>
                      </a:pPr>
                      <a:r>
                        <a:t/>
                      </a:r>
                      <a:endParaRPr sz="1800">
                        <a:latin typeface="Calibri"/>
                        <a:ea typeface="Calibri"/>
                        <a:cs typeface="Calibri"/>
                        <a:sym typeface="Calibri"/>
                      </a:endParaRP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Calibri"/>
                          <a:ea typeface="Calibri"/>
                          <a:cs typeface="Calibri"/>
                          <a:sym typeface="Calibri"/>
                        </a:rPr>
                        <a:t>1 hour</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Calibri"/>
                          <a:ea typeface="Calibri"/>
                          <a:cs typeface="Calibri"/>
                          <a:sym typeface="Calibri"/>
                        </a:rPr>
                        <a:t>2 hours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Calibri"/>
                          <a:ea typeface="Calibri"/>
                          <a:cs typeface="Calibri"/>
                          <a:sym typeface="Calibri"/>
                        </a:rPr>
                        <a:t>1 hour</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Calibri"/>
                          <a:ea typeface="Calibri"/>
                          <a:cs typeface="Calibri"/>
                          <a:sym typeface="Calibri"/>
                        </a:rPr>
                        <a:t>2 hours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lang="en" sz="1800">
                          <a:latin typeface="Calibri"/>
                          <a:ea typeface="Calibri"/>
                          <a:cs typeface="Calibri"/>
                          <a:sym typeface="Calibri"/>
                        </a:rPr>
                        <a:t>1 hour</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t/>
                      </a:r>
                      <a:endParaRPr sz="1800">
                        <a:latin typeface="Calibri"/>
                        <a:ea typeface="Calibri"/>
                        <a:cs typeface="Calibri"/>
                        <a:sym typeface="Calibri"/>
                      </a:endParaRP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Goals of Each Part of the Course</a:t>
            </a:r>
          </a:p>
        </p:txBody>
      </p:sp>
      <p:sp>
        <p:nvSpPr>
          <p:cNvPr id="93" name="Shape 93"/>
          <p:cNvSpPr txBox="1"/>
          <p:nvPr>
            <p:ph idx="1" type="body"/>
          </p:nvPr>
        </p:nvSpPr>
        <p:spPr>
          <a:xfrm>
            <a:off x="243000" y="556500"/>
            <a:ext cx="8443799" cy="4153800"/>
          </a:xfrm>
          <a:prstGeom prst="rect">
            <a:avLst/>
          </a:prstGeom>
        </p:spPr>
        <p:txBody>
          <a:bodyPr anchorCtr="0" anchor="t" bIns="91425" lIns="91425" rIns="91425" tIns="91425">
            <a:noAutofit/>
          </a:bodyPr>
          <a:lstStyle/>
          <a:p>
            <a:pPr rtl="0">
              <a:spcBef>
                <a:spcPts val="0"/>
              </a:spcBef>
              <a:buNone/>
            </a:pPr>
            <a:r>
              <a:rPr lang="en"/>
              <a:t>Lecture: Big picture ideas. Less emphasis on programming language details.</a:t>
            </a:r>
          </a:p>
          <a:p>
            <a:pPr rtl="0">
              <a:spcBef>
                <a:spcPts val="0"/>
              </a:spcBef>
              <a:buNone/>
            </a:pPr>
            <a:r>
              <a:t/>
            </a:r>
            <a:endParaRPr/>
          </a:p>
          <a:p>
            <a:pPr rtl="0">
              <a:spcBef>
                <a:spcPts val="0"/>
              </a:spcBef>
              <a:buNone/>
            </a:pPr>
            <a:r>
              <a:rPr lang="en"/>
              <a:t>Lab: Nuts and bolts of programming. This is where you build fundamental programming skills.</a:t>
            </a:r>
          </a:p>
          <a:p>
            <a:pPr rtl="0">
              <a:spcBef>
                <a:spcPts val="0"/>
              </a:spcBef>
              <a:buNone/>
            </a:pPr>
            <a:r>
              <a:t/>
            </a:r>
            <a:endParaRPr/>
          </a:p>
          <a:p>
            <a:pPr rtl="0">
              <a:spcBef>
                <a:spcPts val="0"/>
              </a:spcBef>
              <a:buNone/>
            </a:pPr>
            <a:r>
              <a:rPr lang="en"/>
              <a:t>HW and Projects: Refinement of programming skills and deeper exploration of topics that most interest you.</a:t>
            </a:r>
          </a:p>
          <a:p>
            <a:pPr rtl="0">
              <a:spcBef>
                <a:spcPts val="0"/>
              </a:spcBef>
              <a:buNone/>
            </a:pPr>
            <a:r>
              <a:t/>
            </a:r>
            <a:endParaRPr/>
          </a:p>
          <a:p>
            <a:pPr rtl="0">
              <a:spcBef>
                <a:spcPts val="0"/>
              </a:spcBef>
              <a:buNone/>
            </a:pPr>
            <a:r>
              <a:rPr lang="en"/>
              <a:t>Discussion: Discussion of big ideas and tricky concepts.</a:t>
            </a:r>
          </a:p>
          <a:p>
            <a:pPr rtl="0">
              <a:spcBef>
                <a:spcPts val="0"/>
              </a:spcBef>
              <a:buNone/>
            </a:pPr>
            <a:r>
              <a:t/>
            </a:r>
            <a:endParaRPr/>
          </a:p>
          <a:p>
            <a:pPr lvl="0" rtl="0">
              <a:spcBef>
                <a:spcPts val="0"/>
              </a:spcBef>
              <a:buNone/>
            </a:pPr>
            <a:r>
              <a:rPr lang="en"/>
              <a:t>Exams: Assess big picture understanding (for both you and your transcript).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Lab Logistics</a:t>
            </a:r>
          </a:p>
        </p:txBody>
      </p:sp>
      <p:sp>
        <p:nvSpPr>
          <p:cNvPr id="99" name="Shape 99"/>
          <p:cNvSpPr txBox="1"/>
          <p:nvPr>
            <p:ph idx="1" type="body"/>
          </p:nvPr>
        </p:nvSpPr>
        <p:spPr>
          <a:xfrm>
            <a:off x="243000" y="556500"/>
            <a:ext cx="8443799" cy="4401900"/>
          </a:xfrm>
          <a:prstGeom prst="rect">
            <a:avLst/>
          </a:prstGeom>
        </p:spPr>
        <p:txBody>
          <a:bodyPr anchorCtr="0" anchor="t" bIns="91425" lIns="91425" rIns="91425" tIns="91425">
            <a:noAutofit/>
          </a:bodyPr>
          <a:lstStyle/>
          <a:p>
            <a:pPr rtl="0">
              <a:spcBef>
                <a:spcPts val="0"/>
              </a:spcBef>
              <a:buNone/>
            </a:pPr>
            <a:r>
              <a:rPr lang="en"/>
              <a:t>Reading quiz: Reflections on the readings (starting next week). </a:t>
            </a:r>
          </a:p>
          <a:p>
            <a:pPr rtl="0">
              <a:spcBef>
                <a:spcPts val="0"/>
              </a:spcBef>
              <a:buNone/>
            </a:pPr>
            <a:r>
              <a:t/>
            </a:r>
            <a:endParaRPr/>
          </a:p>
          <a:p>
            <a:pPr rtl="0">
              <a:spcBef>
                <a:spcPts val="0"/>
              </a:spcBef>
              <a:buNone/>
            </a:pPr>
            <a:r>
              <a:rPr i="1" lang="en"/>
              <a:t>Pair Programming</a:t>
            </a:r>
            <a:r>
              <a:rPr lang="en"/>
              <a:t> exercises: Will work with a partner on labs. </a:t>
            </a:r>
          </a:p>
          <a:p>
            <a:pPr indent="-228600" lvl="0" marL="457200" rtl="0">
              <a:spcBef>
                <a:spcPts val="0"/>
              </a:spcBef>
            </a:pPr>
            <a:r>
              <a:rPr lang="en"/>
              <a:t>One person is the “driver”: Does all the typing and mousing.</a:t>
            </a:r>
          </a:p>
          <a:p>
            <a:pPr indent="-228600" lvl="0" marL="457200" rtl="0">
              <a:spcBef>
                <a:spcPts val="0"/>
              </a:spcBef>
            </a:pPr>
            <a:r>
              <a:rPr lang="en"/>
              <a:t>One person is the “navigator”: Reviews as the other person types.</a:t>
            </a:r>
          </a:p>
          <a:p>
            <a:pPr indent="-228600" lvl="0" marL="457200" rtl="0">
              <a:spcBef>
                <a:spcPts val="0"/>
              </a:spcBef>
            </a:pPr>
            <a:r>
              <a:rPr lang="en"/>
              <a:t>Used to great effect in both </a:t>
            </a:r>
            <a:r>
              <a:rPr lang="en" u="sng">
                <a:solidFill>
                  <a:schemeClr val="hlink"/>
                </a:solidFill>
                <a:hlinkClick r:id="rId3"/>
              </a:rPr>
              <a:t>education</a:t>
            </a:r>
            <a:r>
              <a:rPr lang="en"/>
              <a:t> and </a:t>
            </a:r>
            <a:r>
              <a:rPr lang="en" u="sng">
                <a:solidFill>
                  <a:schemeClr val="hlink"/>
                </a:solidFill>
                <a:hlinkClick r:id="rId4"/>
              </a:rPr>
              <a:t>industry</a:t>
            </a:r>
            <a:r>
              <a:rPr lang="en"/>
              <a:t>. </a:t>
            </a:r>
          </a:p>
          <a:p>
            <a:pPr rtl="0">
              <a:spcBef>
                <a:spcPts val="0"/>
              </a:spcBef>
              <a:buNone/>
            </a:pPr>
            <a:r>
              <a:t/>
            </a:r>
            <a:endParaRPr/>
          </a:p>
          <a:p>
            <a:pPr rtl="0">
              <a:spcBef>
                <a:spcPts val="0"/>
              </a:spcBef>
              <a:buNone/>
            </a:pPr>
            <a:r>
              <a:rPr lang="en"/>
              <a:t>Lab checkoffs (starting next week):</a:t>
            </a:r>
          </a:p>
          <a:p>
            <a:pPr indent="-228600" lvl="0" marL="457200" rtl="0">
              <a:spcBef>
                <a:spcPts val="0"/>
              </a:spcBef>
            </a:pPr>
            <a:r>
              <a:rPr lang="en"/>
              <a:t>Check-off questions: Required, covering only some of each lab.</a:t>
            </a:r>
          </a:p>
          <a:p>
            <a:pPr indent="-228600" lvl="0" marL="457200" rtl="0">
              <a:spcBef>
                <a:spcPts val="0"/>
              </a:spcBef>
            </a:pPr>
            <a:r>
              <a:rPr lang="en"/>
              <a:t>Extra questions: To self-check your own understanding.</a:t>
            </a:r>
          </a:p>
          <a:p>
            <a:pPr indent="-228600" lvl="1" marL="914400" rtl="0">
              <a:spcBef>
                <a:spcPts val="0"/>
              </a:spcBef>
            </a:pPr>
            <a:r>
              <a:rPr lang="en"/>
              <a:t>Experience has shown that students who complete all of the labs do better in CS10. </a:t>
            </a:r>
            <a:br>
              <a:rPr lang="en"/>
            </a:b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Grades and Grading</a:t>
            </a:r>
          </a:p>
        </p:txBody>
      </p:sp>
      <p:sp>
        <p:nvSpPr>
          <p:cNvPr id="105" name="Shape 105"/>
          <p:cNvSpPr txBox="1"/>
          <p:nvPr>
            <p:ph idx="1" type="body"/>
          </p:nvPr>
        </p:nvSpPr>
        <p:spPr>
          <a:xfrm>
            <a:off x="243000" y="556500"/>
            <a:ext cx="8443799" cy="4153800"/>
          </a:xfrm>
          <a:prstGeom prst="rect">
            <a:avLst/>
          </a:prstGeom>
        </p:spPr>
        <p:txBody>
          <a:bodyPr anchorCtr="0" anchor="t" bIns="91425" lIns="91425" rIns="91425" tIns="91425">
            <a:noAutofit/>
          </a:bodyPr>
          <a:lstStyle/>
          <a:p>
            <a:pPr rtl="0">
              <a:spcBef>
                <a:spcPts val="0"/>
              </a:spcBef>
              <a:buNone/>
            </a:pPr>
            <a:r>
              <a:rPr lang="en"/>
              <a:t>Total score is out of 500.</a:t>
            </a:r>
          </a:p>
          <a:p>
            <a:pPr indent="-228600" lvl="0" marL="457200" rtl="0">
              <a:spcBef>
                <a:spcPts val="0"/>
              </a:spcBef>
            </a:pPr>
            <a:r>
              <a:rPr lang="en"/>
              <a:t>In-lab reading quizzes: 	20</a:t>
            </a:r>
          </a:p>
          <a:p>
            <a:pPr indent="-228600" lvl="0" marL="457200" rtl="0">
              <a:spcBef>
                <a:spcPts val="0"/>
              </a:spcBef>
            </a:pPr>
            <a:r>
              <a:rPr lang="en"/>
              <a:t>Lab checkoffs: 			30</a:t>
            </a:r>
          </a:p>
          <a:p>
            <a:pPr indent="-228600" lvl="0" marL="457200" rtl="0">
              <a:spcBef>
                <a:spcPts val="0"/>
              </a:spcBef>
            </a:pPr>
            <a:r>
              <a:rPr lang="en"/>
              <a:t>Homeworks: 10+20+30 = 	60</a:t>
            </a:r>
          </a:p>
          <a:p>
            <a:pPr indent="-228600" lvl="0" marL="457200" rtl="0">
              <a:spcBef>
                <a:spcPts val="0"/>
              </a:spcBef>
            </a:pPr>
            <a:r>
              <a:rPr lang="en"/>
              <a:t>Projects: 75+75 = 		150</a:t>
            </a:r>
          </a:p>
          <a:p>
            <a:pPr indent="-228600" lvl="0" marL="457200" rtl="0">
              <a:spcBef>
                <a:spcPts val="0"/>
              </a:spcBef>
            </a:pPr>
            <a:r>
              <a:rPr lang="en"/>
              <a:t>Exams: 25+75+100 =		200</a:t>
            </a:r>
          </a:p>
          <a:p>
            <a:pPr indent="-228600" lvl="0" marL="457200" rtl="0">
              <a:spcBef>
                <a:spcPts val="0"/>
              </a:spcBef>
            </a:pPr>
            <a:r>
              <a:rPr lang="en"/>
              <a:t>Writing Assignment:		40</a:t>
            </a:r>
          </a:p>
          <a:p>
            <a:pPr rtl="0">
              <a:spcBef>
                <a:spcPts val="0"/>
              </a:spcBef>
              <a:buNone/>
            </a:pPr>
            <a:r>
              <a:t/>
            </a:r>
            <a:endParaRPr/>
          </a:p>
          <a:p>
            <a:pPr rtl="0">
              <a:spcBef>
                <a:spcPts val="0"/>
              </a:spcBef>
              <a:buNone/>
            </a:pPr>
            <a:r>
              <a:rPr lang="en"/>
              <a:t>No curve. Will consider EPA for borderline grades.</a:t>
            </a:r>
          </a:p>
          <a:p>
            <a:pPr indent="-228600" lvl="0" marL="457200" rtl="0">
              <a:spcBef>
                <a:spcPts val="0"/>
              </a:spcBef>
            </a:pPr>
            <a:r>
              <a:rPr lang="en"/>
              <a:t>E: Effort, e.g. office hours, reading Piazza</a:t>
            </a:r>
          </a:p>
          <a:p>
            <a:pPr indent="-228600" lvl="0" marL="457200" rtl="0">
              <a:spcBef>
                <a:spcPts val="0"/>
              </a:spcBef>
            </a:pPr>
            <a:r>
              <a:rPr lang="en"/>
              <a:t>P: Participation, e.g.  lecture, discussion</a:t>
            </a:r>
          </a:p>
          <a:p>
            <a:pPr indent="-228600" lvl="0" marL="457200" rtl="0">
              <a:spcBef>
                <a:spcPts val="0"/>
              </a:spcBef>
            </a:pPr>
            <a:r>
              <a:rPr lang="en"/>
              <a:t>A: Altruism, e.g. helping others in lab or on Piazza</a:t>
            </a:r>
          </a:p>
        </p:txBody>
      </p:sp>
      <p:pic>
        <p:nvPicPr>
          <p:cNvPr id="106" name="Shape 106"/>
          <p:cNvPicPr preferRelativeResize="0"/>
          <p:nvPr/>
        </p:nvPicPr>
        <p:blipFill>
          <a:blip r:embed="rId3">
            <a:alphaModFix/>
          </a:blip>
          <a:stretch>
            <a:fillRect/>
          </a:stretch>
        </p:blipFill>
        <p:spPr>
          <a:xfrm>
            <a:off x="6086462" y="618416"/>
            <a:ext cx="2905125" cy="4457700"/>
          </a:xfrm>
          <a:prstGeom prst="rect">
            <a:avLst/>
          </a:prstGeom>
          <a:noFill/>
          <a:ln>
            <a:noFill/>
          </a:ln>
        </p:spPr>
      </p:pic>
      <p:sp>
        <p:nvSpPr>
          <p:cNvPr id="107" name="Shape 107"/>
          <p:cNvSpPr txBox="1"/>
          <p:nvPr/>
        </p:nvSpPr>
        <p:spPr>
          <a:xfrm>
            <a:off x="4565775" y="1765485"/>
            <a:ext cx="1438499" cy="392399"/>
          </a:xfrm>
          <a:prstGeom prst="rect">
            <a:avLst/>
          </a:prstGeom>
          <a:noFill/>
          <a:ln>
            <a:noFill/>
          </a:ln>
        </p:spPr>
        <p:txBody>
          <a:bodyPr anchorCtr="0" anchor="t" bIns="91425" lIns="91425" rIns="91425" tIns="91425">
            <a:noAutofit/>
          </a:bodyPr>
          <a:lstStyle/>
          <a:p>
            <a:pPr>
              <a:spcBef>
                <a:spcPts val="0"/>
              </a:spcBef>
              <a:buNone/>
            </a:pPr>
            <a:r>
              <a:rPr lang="en"/>
              <a:t>3 slip days. See course policies.</a:t>
            </a:r>
          </a:p>
        </p:txBody>
      </p:sp>
      <p:sp>
        <p:nvSpPr>
          <p:cNvPr id="108" name="Shape 108"/>
          <p:cNvSpPr txBox="1"/>
          <p:nvPr/>
        </p:nvSpPr>
        <p:spPr>
          <a:xfrm>
            <a:off x="4282861" y="2239552"/>
            <a:ext cx="1601999" cy="337799"/>
          </a:xfrm>
          <a:prstGeom prst="rect">
            <a:avLst/>
          </a:prstGeom>
          <a:noFill/>
          <a:ln>
            <a:noFill/>
          </a:ln>
        </p:spPr>
        <p:txBody>
          <a:bodyPr anchorCtr="0" anchor="t" bIns="91425" lIns="91425" rIns="91425" tIns="91425">
            <a:noAutofit/>
          </a:bodyPr>
          <a:lstStyle/>
          <a:p>
            <a:pPr>
              <a:spcBef>
                <a:spcPts val="0"/>
              </a:spcBef>
              <a:buNone/>
            </a:pPr>
            <a:r>
              <a:rPr lang="en"/>
              <a:t>More details later.</a:t>
            </a:r>
          </a:p>
        </p:txBody>
      </p:sp>
      <p:sp>
        <p:nvSpPr>
          <p:cNvPr id="109" name="Shape 109"/>
          <p:cNvSpPr/>
          <p:nvPr/>
        </p:nvSpPr>
        <p:spPr>
          <a:xfrm>
            <a:off x="4325950" y="1809075"/>
            <a:ext cx="250499" cy="495299"/>
          </a:xfrm>
          <a:prstGeom prst="righ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0" name="Shape 110"/>
          <p:cNvSpPr/>
          <p:nvPr/>
        </p:nvSpPr>
        <p:spPr>
          <a:xfrm>
            <a:off x="4021150" y="1809075"/>
            <a:ext cx="250499" cy="1104899"/>
          </a:xfrm>
          <a:prstGeom prst="rightBrace">
            <a:avLst>
              <a:gd fmla="val 8333" name="adj1"/>
              <a:gd fmla="val 57202"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Waitlist</a:t>
            </a:r>
          </a:p>
        </p:txBody>
      </p:sp>
      <p:sp>
        <p:nvSpPr>
          <p:cNvPr id="116" name="Shape 116"/>
          <p:cNvSpPr txBox="1"/>
          <p:nvPr>
            <p:ph idx="1" type="body"/>
          </p:nvPr>
        </p:nvSpPr>
        <p:spPr>
          <a:xfrm>
            <a:off x="243000" y="556500"/>
            <a:ext cx="8443799" cy="4153800"/>
          </a:xfrm>
          <a:prstGeom prst="rect">
            <a:avLst/>
          </a:prstGeom>
        </p:spPr>
        <p:txBody>
          <a:bodyPr anchorCtr="0" anchor="t" bIns="91425" lIns="91425" rIns="91425" tIns="91425">
            <a:noAutofit/>
          </a:bodyPr>
          <a:lstStyle/>
          <a:p>
            <a:pPr lvl="0" rtl="0">
              <a:spcBef>
                <a:spcPts val="0"/>
              </a:spcBef>
              <a:buNone/>
            </a:pPr>
            <a:r>
              <a:rPr lang="en"/>
              <a:t>We will not be adding additional sections, but anticipate being able to accommodate everyone.</a:t>
            </a:r>
          </a:p>
          <a:p>
            <a:pPr indent="-228600" lvl="0" marL="457200" rtl="0">
              <a:spcBef>
                <a:spcPts val="0"/>
              </a:spcBef>
            </a:pPr>
            <a:r>
              <a:rPr lang="en"/>
              <a:t>Drop rate for CS10 is fairly high at the start of the semester.</a:t>
            </a:r>
          </a:p>
          <a:p>
            <a:pPr indent="-228600" lvl="0" marL="457200" rtl="0">
              <a:spcBef>
                <a:spcPts val="0"/>
              </a:spcBef>
            </a:pPr>
            <a:r>
              <a:rPr lang="en"/>
              <a:t>If you are enrolled but need a different section, don’t mess with Telebears, you’ll just end up waitlisting yourself.</a:t>
            </a:r>
          </a:p>
          <a:p>
            <a:pPr indent="-228600" lvl="0" marL="457200" rtl="0">
              <a:spcBef>
                <a:spcPts val="0"/>
              </a:spcBef>
            </a:pPr>
            <a:r>
              <a:rPr lang="en"/>
              <a:t>Feel free to attend a different discussion or lab than the one for which you are officially registered, or if not registered, go to any lab or discussion.</a:t>
            </a:r>
          </a:p>
          <a:p>
            <a:pPr indent="-228600" lvl="1" marL="914400" rtl="0">
              <a:spcBef>
                <a:spcPts val="0"/>
              </a:spcBef>
            </a:pPr>
            <a:r>
              <a:rPr b="1" lang="en"/>
              <a:t>Caveat: If we run out of seats in a particular discussion or lab, priority will go to those officially enrolled (even if they show up late)!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Logistics Questions?</a:t>
            </a:r>
          </a:p>
        </p:txBody>
      </p:sp>
      <p:sp>
        <p:nvSpPr>
          <p:cNvPr id="122" name="Shape 122"/>
          <p:cNvSpPr txBox="1"/>
          <p:nvPr>
            <p:ph idx="1" type="body"/>
          </p:nvPr>
        </p:nvSpPr>
        <p:spPr>
          <a:xfrm>
            <a:off x="243000" y="556500"/>
            <a:ext cx="8443799" cy="4153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EAD3"/>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928950" y="2143050"/>
            <a:ext cx="7286099" cy="857400"/>
          </a:xfrm>
          <a:prstGeom prst="rect">
            <a:avLst/>
          </a:prstGeom>
        </p:spPr>
        <p:txBody>
          <a:bodyPr anchorCtr="0" anchor="b" bIns="91425" lIns="91425" rIns="91425" tIns="91425">
            <a:noAutofit/>
          </a:bodyPr>
          <a:lstStyle/>
          <a:p>
            <a:pPr>
              <a:spcBef>
                <a:spcPts val="0"/>
              </a:spcBef>
              <a:buNone/>
            </a:pPr>
            <a:r>
              <a:rPr lang="en" sz="4800"/>
              <a:t>Abstraction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Complexity and Abstraction</a:t>
            </a:r>
          </a:p>
        </p:txBody>
      </p:sp>
      <p:sp>
        <p:nvSpPr>
          <p:cNvPr id="133" name="Shape 133"/>
          <p:cNvSpPr txBox="1"/>
          <p:nvPr>
            <p:ph idx="1" type="body"/>
          </p:nvPr>
        </p:nvSpPr>
        <p:spPr>
          <a:xfrm>
            <a:off x="243000" y="556500"/>
            <a:ext cx="8443799" cy="4153800"/>
          </a:xfrm>
          <a:prstGeom prst="rect">
            <a:avLst/>
          </a:prstGeom>
        </p:spPr>
        <p:txBody>
          <a:bodyPr anchorCtr="0" anchor="t" bIns="91425" lIns="91425" rIns="91425" tIns="91425">
            <a:noAutofit/>
          </a:bodyPr>
          <a:lstStyle/>
          <a:p>
            <a:pPr rtl="0">
              <a:spcBef>
                <a:spcPts val="0"/>
              </a:spcBef>
              <a:buNone/>
            </a:pPr>
            <a:r>
              <a:rPr lang="en"/>
              <a:t>Programming is easy, so long as your programs are small.</a:t>
            </a:r>
          </a:p>
          <a:p>
            <a:pPr indent="-228600" lvl="0" marL="457200" rtl="0">
              <a:spcBef>
                <a:spcPts val="0"/>
              </a:spcBef>
            </a:pPr>
            <a:r>
              <a:rPr lang="en"/>
              <a:t>Complexity is our enemy.</a:t>
            </a:r>
          </a:p>
          <a:p>
            <a:pPr indent="-228600" lvl="0" marL="457200" rtl="0">
              <a:spcBef>
                <a:spcPts val="0"/>
              </a:spcBef>
            </a:pPr>
            <a:r>
              <a:rPr lang="en"/>
              <a:t>Abstraction is the key to conquering complexity.</a:t>
            </a:r>
          </a:p>
          <a:p>
            <a:pPr rtl="0">
              <a:spcBef>
                <a:spcPts val="0"/>
              </a:spcBef>
              <a:buNone/>
            </a:pPr>
            <a:r>
              <a:t/>
            </a:r>
            <a:endParaRPr/>
          </a:p>
          <a:p>
            <a:pPr rtl="0">
              <a:spcBef>
                <a:spcPts val="0"/>
              </a:spcBef>
              <a:buNone/>
            </a:pPr>
            <a:r>
              <a:t/>
            </a:r>
            <a:endParaRPr/>
          </a:p>
          <a:p>
            <a:pPr lvl="0" rtl="0">
              <a:spcBef>
                <a:spcPts val="0"/>
              </a:spcBef>
              <a:buNone/>
            </a:pPr>
            <a:r>
              <a:rPr lang="en"/>
              <a:t>Learning to reason using the most appropriate abstraction is a key goal of CS10, CS61A, CS61B, CS61C, and beyond.</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Abstraction Allows Us to Hide Unnecessary Details</a:t>
            </a:r>
          </a:p>
        </p:txBody>
      </p:sp>
      <p:sp>
        <p:nvSpPr>
          <p:cNvPr id="139" name="Shape 139"/>
          <p:cNvSpPr txBox="1"/>
          <p:nvPr>
            <p:ph idx="1" type="body"/>
          </p:nvPr>
        </p:nvSpPr>
        <p:spPr>
          <a:xfrm>
            <a:off x="243000" y="556500"/>
            <a:ext cx="8443799" cy="4153800"/>
          </a:xfrm>
          <a:prstGeom prst="rect">
            <a:avLst/>
          </a:prstGeom>
        </p:spPr>
        <p:txBody>
          <a:bodyPr anchorCtr="0" anchor="t" bIns="91425" lIns="91425" rIns="91425" tIns="91425">
            <a:noAutofit/>
          </a:bodyPr>
          <a:lstStyle/>
          <a:p>
            <a:pPr rtl="0">
              <a:spcBef>
                <a:spcPts val="0"/>
              </a:spcBef>
              <a:buNone/>
            </a:pPr>
            <a:r>
              <a:rPr lang="en"/>
              <a:t>Abstraction:</a:t>
            </a:r>
          </a:p>
          <a:p>
            <a:pPr indent="-228600" lvl="0" marL="457200" rtl="0">
              <a:spcBef>
                <a:spcPts val="0"/>
              </a:spcBef>
            </a:pPr>
            <a:r>
              <a:rPr b="1" lang="en"/>
              <a:t>Detail Removal</a:t>
            </a:r>
            <a:r>
              <a:rPr lang="en"/>
              <a:t>: Hide unnecessary details from users.</a:t>
            </a:r>
          </a:p>
          <a:p>
            <a:pPr rtl="0">
              <a:spcBef>
                <a:spcPts val="0"/>
              </a:spcBef>
              <a:buNone/>
            </a:pPr>
            <a:r>
              <a:t/>
            </a:r>
            <a:endParaRPr/>
          </a:p>
          <a:p>
            <a:pPr rtl="0">
              <a:spcBef>
                <a:spcPts val="0"/>
              </a:spcBef>
              <a:buNone/>
            </a:pPr>
            <a:r>
              <a:rPr lang="en"/>
              <a:t>Detail Removal Example:</a:t>
            </a:r>
          </a:p>
          <a:p>
            <a:pPr indent="-228600" lvl="0" marL="457200" rtl="0">
              <a:spcBef>
                <a:spcPts val="0"/>
              </a:spcBef>
            </a:pPr>
            <a:r>
              <a:rPr lang="en"/>
              <a:t>Modern user interface: Right pedal is “accelerate”, left is “decelerate”</a:t>
            </a:r>
          </a:p>
          <a:p>
            <a:pPr indent="-228600" lvl="0" marL="457200" rtl="0">
              <a:spcBef>
                <a:spcPts val="0"/>
              </a:spcBef>
            </a:pPr>
            <a:r>
              <a:rPr lang="en"/>
              <a:t>Even as underlying technology has changed, this abstraction has not!</a:t>
            </a:r>
          </a:p>
          <a:p>
            <a:pPr indent="-228600" lvl="1" marL="914400" rtl="0">
              <a:spcBef>
                <a:spcPts val="0"/>
              </a:spcBef>
            </a:pPr>
            <a:r>
              <a:rPr lang="en"/>
              <a:t>Computer controlled fuel injection.</a:t>
            </a:r>
          </a:p>
          <a:p>
            <a:pPr indent="-228600" lvl="1" marL="914400" rtl="0">
              <a:spcBef>
                <a:spcPts val="0"/>
              </a:spcBef>
            </a:pPr>
            <a:r>
              <a:rPr lang="en"/>
              <a:t>Anti-lock brakes (ABS).</a:t>
            </a:r>
          </a:p>
          <a:p>
            <a:pPr rtl="0">
              <a:spcBef>
                <a:spcPts val="0"/>
              </a:spcBef>
              <a:buNone/>
            </a:pPr>
            <a:r>
              <a:t/>
            </a:r>
            <a:endParaRPr/>
          </a:p>
          <a:p>
            <a:pPr rtl="0">
              <a:spcBef>
                <a:spcPts val="0"/>
              </a:spcBef>
              <a:buNone/>
            </a:pPr>
            <a:r>
              <a:rPr lang="en"/>
              <a:t>Would have been bad design to add more controls!</a:t>
            </a:r>
          </a:p>
          <a:p>
            <a:pPr indent="-228600" lvl="0" marL="457200" rtl="0">
              <a:spcBef>
                <a:spcPts val="0"/>
              </a:spcBef>
            </a:pPr>
            <a:r>
              <a:rPr lang="en"/>
              <a:t>e.g. nobody wants an ABS control knob!</a:t>
            </a:r>
          </a:p>
        </p:txBody>
      </p:sp>
      <p:pic>
        <p:nvPicPr>
          <p:cNvPr id="140" name="Shape 140"/>
          <p:cNvPicPr preferRelativeResize="0"/>
          <p:nvPr/>
        </p:nvPicPr>
        <p:blipFill>
          <a:blip r:embed="rId3">
            <a:alphaModFix/>
          </a:blip>
          <a:stretch>
            <a:fillRect/>
          </a:stretch>
        </p:blipFill>
        <p:spPr>
          <a:xfrm>
            <a:off x="5695400" y="2916225"/>
            <a:ext cx="2857500" cy="20955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66800" y="92501"/>
            <a:ext cx="8229600" cy="495299"/>
          </a:xfrm>
          <a:prstGeom prst="rect">
            <a:avLst/>
          </a:prstGeom>
        </p:spPr>
        <p:txBody>
          <a:bodyPr anchorCtr="0" anchor="b" bIns="91425" lIns="91425" rIns="91425" tIns="91425">
            <a:noAutofit/>
          </a:bodyPr>
          <a:lstStyle/>
          <a:p>
            <a:pPr lvl="0">
              <a:spcBef>
                <a:spcPts val="0"/>
              </a:spcBef>
              <a:buClr>
                <a:schemeClr val="dk1"/>
              </a:buClr>
              <a:buSzPct val="45833"/>
              <a:buFont typeface="Arial"/>
              <a:buNone/>
            </a:pPr>
            <a:r>
              <a:rPr lang="en"/>
              <a:t>Abstraction: Allows Us to Hide Unnecessary Details</a:t>
            </a:r>
          </a:p>
        </p:txBody>
      </p:sp>
      <p:pic>
        <p:nvPicPr>
          <p:cNvPr id="146" name="Shape 146"/>
          <p:cNvPicPr preferRelativeResize="0"/>
          <p:nvPr/>
        </p:nvPicPr>
        <p:blipFill>
          <a:blip r:embed="rId3">
            <a:alphaModFix/>
          </a:blip>
          <a:stretch>
            <a:fillRect/>
          </a:stretch>
        </p:blipFill>
        <p:spPr>
          <a:xfrm>
            <a:off x="1705525" y="2041688"/>
            <a:ext cx="5732948" cy="3101300"/>
          </a:xfrm>
          <a:prstGeom prst="rect">
            <a:avLst/>
          </a:prstGeom>
          <a:noFill/>
          <a:ln>
            <a:noFill/>
          </a:ln>
        </p:spPr>
      </p:pic>
      <p:sp>
        <p:nvSpPr>
          <p:cNvPr id="147" name="Shape 147"/>
          <p:cNvSpPr txBox="1"/>
          <p:nvPr>
            <p:ph idx="1" type="body"/>
          </p:nvPr>
        </p:nvSpPr>
        <p:spPr>
          <a:xfrm>
            <a:off x="243000" y="556500"/>
            <a:ext cx="8443799" cy="1057200"/>
          </a:xfrm>
          <a:prstGeom prst="rect">
            <a:avLst/>
          </a:prstGeom>
        </p:spPr>
        <p:txBody>
          <a:bodyPr anchorCtr="0" anchor="t" bIns="91425" lIns="91425" rIns="91425" tIns="91425">
            <a:noAutofit/>
          </a:bodyPr>
          <a:lstStyle/>
          <a:p>
            <a:pPr lvl="0" rtl="0">
              <a:spcBef>
                <a:spcPts val="0"/>
              </a:spcBef>
              <a:buNone/>
            </a:pPr>
            <a:r>
              <a:rPr lang="en"/>
              <a:t>Abstraction:</a:t>
            </a:r>
          </a:p>
          <a:p>
            <a:pPr indent="-228600" lvl="0" marL="457200" rtl="0">
              <a:spcBef>
                <a:spcPts val="0"/>
              </a:spcBef>
            </a:pPr>
            <a:r>
              <a:rPr b="1" lang="en"/>
              <a:t>Detail Removal</a:t>
            </a:r>
            <a:r>
              <a:rPr lang="en"/>
              <a:t>: Hide unnecessary details from </a:t>
            </a:r>
            <a:r>
              <a:rPr b="1" lang="en"/>
              <a:t>other designers</a:t>
            </a:r>
            <a:r>
              <a:rPr lang="en"/>
              <a:t>.</a:t>
            </a:r>
          </a:p>
          <a:p>
            <a:pPr indent="-228600" lvl="1" marL="914400" rtl="0">
              <a:spcBef>
                <a:spcPts val="0"/>
              </a:spcBef>
            </a:pPr>
            <a:r>
              <a:rPr lang="en"/>
              <a:t>e.g. Engine Control Module designer doesn’t care about the return spring inside the Throttle.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We Live in the Future</a:t>
            </a:r>
          </a:p>
        </p:txBody>
      </p:sp>
      <p:sp>
        <p:nvSpPr>
          <p:cNvPr id="33" name="Shape 33"/>
          <p:cNvSpPr txBox="1"/>
          <p:nvPr>
            <p:ph idx="1" type="body"/>
          </p:nvPr>
        </p:nvSpPr>
        <p:spPr>
          <a:xfrm>
            <a:off x="243000" y="556500"/>
            <a:ext cx="8443799" cy="4468200"/>
          </a:xfrm>
          <a:prstGeom prst="rect">
            <a:avLst/>
          </a:prstGeom>
        </p:spPr>
        <p:txBody>
          <a:bodyPr anchorCtr="0" anchor="t" bIns="91425" lIns="91425" rIns="91425" tIns="91425">
            <a:noAutofit/>
          </a:bodyPr>
          <a:lstStyle/>
          <a:p>
            <a:pPr rtl="0">
              <a:spcBef>
                <a:spcPts val="0"/>
              </a:spcBef>
              <a:buNone/>
            </a:pPr>
            <a:r>
              <a:rPr lang="en"/>
              <a:t>“When wireless is perfectly applied the whole earth will be converted into a huge brain, which in fact it is, all things being particles of a real and rhythmic whole. We shall be able to communicate with one another instantly, irrespective of distance. Not only this, but through television and telephony we shall see and hear one another as perfectly as though we were face to face, despite intervening distances of thousands of miles; and the instruments through which we shall be able to do this will be amazingly simple compared with our present telephone. A man will be able to carry one in his vest pocket.</a:t>
            </a:r>
          </a:p>
          <a:p>
            <a:pPr rtl="0">
              <a:spcBef>
                <a:spcPts val="0"/>
              </a:spcBef>
              <a:buNone/>
            </a:pPr>
            <a:r>
              <a:t/>
            </a:r>
            <a:endParaRPr/>
          </a:p>
          <a:p>
            <a:pPr lvl="0" rtl="0">
              <a:spcBef>
                <a:spcPts val="0"/>
              </a:spcBef>
              <a:buNone/>
            </a:pPr>
            <a:r>
              <a:rPr lang="en"/>
              <a:t>We shall be able to witness and hear events--the inauguration of a President, the playing of a world series game, the havoc of an earthquake or the terror of a battle--just as though we were present.” </a:t>
            </a:r>
          </a:p>
          <a:p>
            <a:pPr lvl="0" rtl="0">
              <a:spcBef>
                <a:spcPts val="0"/>
              </a:spcBef>
              <a:buNone/>
            </a:pPr>
            <a:r>
              <a:rPr lang="en"/>
              <a:t>                              - Nikola Tesla, </a:t>
            </a:r>
            <a:r>
              <a:rPr lang="en" u="sng">
                <a:solidFill>
                  <a:schemeClr val="hlink"/>
                </a:solidFill>
                <a:hlinkClick r:id="rId3"/>
              </a:rPr>
              <a:t>“When Woman Is Boss”</a:t>
            </a:r>
            <a:r>
              <a:rPr lang="en"/>
              <a:t>, Colliers Magazine, 1926</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Clr>
                <a:schemeClr val="dk1"/>
              </a:buClr>
              <a:buSzPct val="45833"/>
              <a:buFont typeface="Arial"/>
              <a:buNone/>
            </a:pPr>
            <a:r>
              <a:rPr lang="en"/>
              <a:t>Abstraction: Allows Us to Hide Unnecessary Details</a:t>
            </a:r>
          </a:p>
        </p:txBody>
      </p:sp>
      <p:sp>
        <p:nvSpPr>
          <p:cNvPr id="153" name="Shape 153"/>
          <p:cNvSpPr txBox="1"/>
          <p:nvPr>
            <p:ph idx="1" type="body"/>
          </p:nvPr>
        </p:nvSpPr>
        <p:spPr>
          <a:xfrm>
            <a:off x="243000" y="556500"/>
            <a:ext cx="8443799" cy="2446799"/>
          </a:xfrm>
          <a:prstGeom prst="rect">
            <a:avLst/>
          </a:prstGeom>
        </p:spPr>
        <p:txBody>
          <a:bodyPr anchorCtr="0" anchor="t" bIns="91425" lIns="91425" rIns="91425" tIns="91425">
            <a:noAutofit/>
          </a:bodyPr>
          <a:lstStyle/>
          <a:p>
            <a:pPr lvl="0" rtl="0">
              <a:spcBef>
                <a:spcPts val="0"/>
              </a:spcBef>
              <a:buNone/>
            </a:pPr>
            <a:r>
              <a:rPr lang="en"/>
              <a:t>Abstraction:</a:t>
            </a:r>
          </a:p>
          <a:p>
            <a:pPr indent="-228600" lvl="0" marL="457200" rtl="0">
              <a:spcBef>
                <a:spcPts val="0"/>
              </a:spcBef>
            </a:pPr>
            <a:r>
              <a:rPr b="1" lang="en"/>
              <a:t>Detail Removal</a:t>
            </a:r>
            <a:r>
              <a:rPr lang="en"/>
              <a:t>: Hide unnecessary details from </a:t>
            </a:r>
            <a:r>
              <a:rPr b="1" lang="en"/>
              <a:t>other designers</a:t>
            </a:r>
            <a:r>
              <a:rPr lang="en"/>
              <a:t>.</a:t>
            </a:r>
          </a:p>
          <a:p>
            <a:pPr indent="-228600" lvl="1" marL="914400" rtl="0">
              <a:spcBef>
                <a:spcPts val="480"/>
              </a:spcBef>
            </a:pPr>
            <a:r>
              <a:rPr lang="en"/>
              <a:t>e.g. Engine Control Module designer doesn’t care about the return spring inside the Throttle. </a:t>
            </a:r>
          </a:p>
          <a:p>
            <a:pPr indent="-228600" lvl="0" marL="457200" rtl="0">
              <a:spcBef>
                <a:spcPts val="480"/>
              </a:spcBef>
            </a:pPr>
            <a:r>
              <a:rPr lang="en"/>
              <a:t>Nice to be able to think of a system as a hierarchy of well defined “chunks” with precise functionality. In CS, we say that we have a </a:t>
            </a:r>
            <a:r>
              <a:rPr b="1" lang="en"/>
              <a:t>separation of concerns</a:t>
            </a:r>
            <a:r>
              <a:rPr lang="en"/>
              <a:t>.</a:t>
            </a:r>
          </a:p>
        </p:txBody>
      </p:sp>
      <p:sp>
        <p:nvSpPr>
          <p:cNvPr id="154" name="Shape 154"/>
          <p:cNvSpPr/>
          <p:nvPr/>
        </p:nvSpPr>
        <p:spPr>
          <a:xfrm>
            <a:off x="3440225" y="3086100"/>
            <a:ext cx="2068799" cy="672299"/>
          </a:xfrm>
          <a:prstGeom prst="rect">
            <a:avLst/>
          </a:prstGeom>
          <a:solidFill>
            <a:srgbClr val="D9D2E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2000">
                <a:latin typeface="Calibri"/>
                <a:ea typeface="Calibri"/>
                <a:cs typeface="Calibri"/>
                <a:sym typeface="Calibri"/>
              </a:rPr>
              <a:t>Engine Control Module</a:t>
            </a:r>
          </a:p>
        </p:txBody>
      </p:sp>
      <p:sp>
        <p:nvSpPr>
          <p:cNvPr id="155" name="Shape 155"/>
          <p:cNvSpPr/>
          <p:nvPr/>
        </p:nvSpPr>
        <p:spPr>
          <a:xfrm>
            <a:off x="2398075" y="4191000"/>
            <a:ext cx="1524000" cy="495299"/>
          </a:xfrm>
          <a:prstGeom prst="rect">
            <a:avLst/>
          </a:prstGeom>
          <a:solidFill>
            <a:srgbClr val="D9D2E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latin typeface="Calibri"/>
                <a:ea typeface="Calibri"/>
                <a:cs typeface="Calibri"/>
                <a:sym typeface="Calibri"/>
              </a:rPr>
              <a:t>Accelerator</a:t>
            </a:r>
          </a:p>
        </p:txBody>
      </p:sp>
      <p:sp>
        <p:nvSpPr>
          <p:cNvPr id="156" name="Shape 156"/>
          <p:cNvSpPr/>
          <p:nvPr/>
        </p:nvSpPr>
        <p:spPr>
          <a:xfrm>
            <a:off x="5497625" y="4191000"/>
            <a:ext cx="1524000" cy="495299"/>
          </a:xfrm>
          <a:prstGeom prst="rect">
            <a:avLst/>
          </a:prstGeom>
          <a:solidFill>
            <a:srgbClr val="D9D2E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latin typeface="Calibri"/>
                <a:ea typeface="Calibri"/>
                <a:cs typeface="Calibri"/>
                <a:sym typeface="Calibri"/>
              </a:rPr>
              <a:t>Throttle</a:t>
            </a:r>
          </a:p>
        </p:txBody>
      </p:sp>
      <p:cxnSp>
        <p:nvCxnSpPr>
          <p:cNvPr id="157" name="Shape 157"/>
          <p:cNvCxnSpPr>
            <a:stCxn id="155" idx="0"/>
            <a:endCxn id="154" idx="2"/>
          </p:cNvCxnSpPr>
          <p:nvPr/>
        </p:nvCxnSpPr>
        <p:spPr>
          <a:xfrm rot="-5400000">
            <a:off x="3601075" y="3317400"/>
            <a:ext cx="432600" cy="1314599"/>
          </a:xfrm>
          <a:prstGeom prst="bentConnector3">
            <a:avLst>
              <a:gd fmla="val 50000" name="adj1"/>
            </a:avLst>
          </a:prstGeom>
          <a:noFill/>
          <a:ln cap="flat" cmpd="sng" w="19050">
            <a:solidFill>
              <a:schemeClr val="dk2"/>
            </a:solidFill>
            <a:prstDash val="solid"/>
            <a:round/>
            <a:headEnd len="lg" w="lg" type="none"/>
            <a:tailEnd len="lg" w="lg" type="triangle"/>
          </a:ln>
        </p:spPr>
      </p:cxnSp>
      <p:cxnSp>
        <p:nvCxnSpPr>
          <p:cNvPr id="158" name="Shape 158"/>
          <p:cNvCxnSpPr>
            <a:stCxn id="154" idx="3"/>
            <a:endCxn id="156" idx="0"/>
          </p:cNvCxnSpPr>
          <p:nvPr/>
        </p:nvCxnSpPr>
        <p:spPr>
          <a:xfrm>
            <a:off x="5509024" y="3422249"/>
            <a:ext cx="750600" cy="768900"/>
          </a:xfrm>
          <a:prstGeom prst="bentConnector2">
            <a:avLst/>
          </a:prstGeom>
          <a:noFill/>
          <a:ln cap="flat" cmpd="sng" w="19050">
            <a:solidFill>
              <a:schemeClr val="dk2"/>
            </a:solidFill>
            <a:prstDash val="solid"/>
            <a:round/>
            <a:headEnd len="lg" w="lg" type="none"/>
            <a:tailEnd len="lg" w="lg" type="triangle"/>
          </a:ln>
        </p:spPr>
      </p:cxnSp>
      <p:cxnSp>
        <p:nvCxnSpPr>
          <p:cNvPr id="159" name="Shape 159"/>
          <p:cNvCxnSpPr>
            <a:stCxn id="156" idx="1"/>
            <a:endCxn id="154" idx="2"/>
          </p:cNvCxnSpPr>
          <p:nvPr/>
        </p:nvCxnSpPr>
        <p:spPr>
          <a:xfrm rot="10800000">
            <a:off x="4474625" y="3758249"/>
            <a:ext cx="1023000" cy="680400"/>
          </a:xfrm>
          <a:prstGeom prst="bentConnector2">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Abstraction: Allows Us to Build General Purpose Artifacts</a:t>
            </a:r>
          </a:p>
        </p:txBody>
      </p:sp>
      <p:sp>
        <p:nvSpPr>
          <p:cNvPr id="165" name="Shape 165"/>
          <p:cNvSpPr txBox="1"/>
          <p:nvPr>
            <p:ph idx="1" type="body"/>
          </p:nvPr>
        </p:nvSpPr>
        <p:spPr>
          <a:xfrm>
            <a:off x="243000" y="556500"/>
            <a:ext cx="8443799" cy="4153800"/>
          </a:xfrm>
          <a:prstGeom prst="rect">
            <a:avLst/>
          </a:prstGeom>
        </p:spPr>
        <p:txBody>
          <a:bodyPr anchorCtr="0" anchor="t" bIns="91425" lIns="91425" rIns="91425" tIns="91425">
            <a:noAutofit/>
          </a:bodyPr>
          <a:lstStyle/>
          <a:p>
            <a:pPr lvl="0" rtl="0">
              <a:spcBef>
                <a:spcPts val="0"/>
              </a:spcBef>
              <a:buNone/>
            </a:pPr>
            <a:r>
              <a:rPr lang="en"/>
              <a:t>Abstraction:</a:t>
            </a:r>
          </a:p>
          <a:p>
            <a:pPr indent="-228600" lvl="0" marL="457200" rtl="0">
              <a:spcBef>
                <a:spcPts val="0"/>
              </a:spcBef>
            </a:pPr>
            <a:r>
              <a:rPr b="1" lang="en"/>
              <a:t>Detail Removal</a:t>
            </a:r>
            <a:r>
              <a:rPr lang="en"/>
              <a:t>: Hide unnecessary details from users and designers.</a:t>
            </a:r>
          </a:p>
          <a:p>
            <a:pPr indent="-228600" lvl="0" marL="457200" rtl="0">
              <a:spcBef>
                <a:spcPts val="0"/>
              </a:spcBef>
            </a:pPr>
            <a:r>
              <a:rPr b="1" lang="en"/>
              <a:t>Generalization</a:t>
            </a:r>
            <a:r>
              <a:rPr lang="en"/>
              <a:t>: Avoid unnecessary repetitive work.</a:t>
            </a:r>
          </a:p>
          <a:p>
            <a:pPr indent="0" marL="0" rtl="0">
              <a:spcBef>
                <a:spcPts val="0"/>
              </a:spcBef>
              <a:buNone/>
            </a:pPr>
            <a:r>
              <a:t/>
            </a:r>
            <a:endParaRPr/>
          </a:p>
          <a:p>
            <a:pPr indent="0" marL="0" rtl="0">
              <a:spcBef>
                <a:spcPts val="0"/>
              </a:spcBef>
              <a:buNone/>
            </a:pPr>
            <a:r>
              <a:rPr lang="en"/>
              <a:t>Generalization Example:</a:t>
            </a:r>
          </a:p>
          <a:p>
            <a:pPr indent="-228600" lvl="0" marL="457200" rtl="0">
              <a:spcBef>
                <a:spcPts val="0"/>
              </a:spcBef>
            </a:pPr>
            <a:r>
              <a:rPr lang="en"/>
              <a:t>Extensible shower rods: Can be used in nearly any shower.</a:t>
            </a:r>
          </a:p>
          <a:p>
            <a:pPr rtl="0">
              <a:spcBef>
                <a:spcPts val="0"/>
              </a:spcBef>
              <a:buNone/>
            </a:pPr>
            <a:r>
              <a:t/>
            </a:r>
            <a:endParaRPr/>
          </a:p>
          <a:p>
            <a:pPr rtl="0">
              <a:spcBef>
                <a:spcPts val="0"/>
              </a:spcBef>
              <a:buNone/>
            </a:pPr>
            <a:r>
              <a:rPr lang="en"/>
              <a:t>Let’s see how these principles apply when we’re writing programs.</a:t>
            </a:r>
          </a:p>
          <a:p>
            <a:pPr indent="-228600" lvl="0" marL="457200" rtl="0">
              <a:spcBef>
                <a:spcPts val="0"/>
              </a:spcBef>
            </a:pPr>
            <a:r>
              <a:rPr lang="en"/>
              <a:t>There will be MANY unfamiliar concepts during this demo. Don’t panic!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Our First Snap! Program: Drawing a Square</a:t>
            </a:r>
          </a:p>
        </p:txBody>
      </p:sp>
      <p:sp>
        <p:nvSpPr>
          <p:cNvPr id="171" name="Shape 171"/>
          <p:cNvSpPr txBox="1"/>
          <p:nvPr>
            <p:ph idx="1" type="body"/>
          </p:nvPr>
        </p:nvSpPr>
        <p:spPr>
          <a:xfrm>
            <a:off x="243000" y="556500"/>
            <a:ext cx="8443799" cy="4153800"/>
          </a:xfrm>
          <a:prstGeom prst="rect">
            <a:avLst/>
          </a:prstGeom>
        </p:spPr>
        <p:txBody>
          <a:bodyPr anchorCtr="0" anchor="t" bIns="91425" lIns="91425" rIns="91425" tIns="91425">
            <a:noAutofit/>
          </a:bodyPr>
          <a:lstStyle/>
          <a:p>
            <a:pPr>
              <a:spcBef>
                <a:spcPts val="0"/>
              </a:spcBef>
              <a:buNone/>
            </a:pPr>
            <a:r>
              <a:rPr lang="en"/>
              <a:t>(See webcast for live demo!)</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Abstraction and Snap! Sneak Preview: Drawing a Square</a:t>
            </a:r>
          </a:p>
        </p:txBody>
      </p:sp>
      <p:sp>
        <p:nvSpPr>
          <p:cNvPr id="177" name="Shape 177"/>
          <p:cNvSpPr txBox="1"/>
          <p:nvPr>
            <p:ph idx="1" type="body"/>
          </p:nvPr>
        </p:nvSpPr>
        <p:spPr>
          <a:xfrm>
            <a:off x="243000" y="556500"/>
            <a:ext cx="8443799" cy="4153800"/>
          </a:xfrm>
          <a:prstGeom prst="rect">
            <a:avLst/>
          </a:prstGeom>
        </p:spPr>
        <p:txBody>
          <a:bodyPr anchorCtr="0" anchor="t" bIns="91425" lIns="91425" rIns="91425" tIns="91425">
            <a:noAutofit/>
          </a:bodyPr>
          <a:lstStyle/>
          <a:p>
            <a:pPr rtl="0">
              <a:spcBef>
                <a:spcPts val="0"/>
              </a:spcBef>
              <a:buNone/>
            </a:pPr>
            <a:r>
              <a:rPr lang="en"/>
              <a:t>The following programs both draw the figure on the far right.</a:t>
            </a:r>
          </a:p>
          <a:p>
            <a:pPr indent="-228600" lvl="0" marL="457200" rtl="0">
              <a:spcBef>
                <a:spcPts val="0"/>
              </a:spcBef>
            </a:pPr>
            <a:r>
              <a:rPr lang="en"/>
              <a:t>The program on the right makes better use of abstraction. We observe that drawing a square is just moving/turning 4 times. This saves us work. </a:t>
            </a:r>
          </a:p>
          <a:p>
            <a:pPr indent="-228600" lvl="1" marL="914400">
              <a:spcBef>
                <a:spcPts val="0"/>
              </a:spcBef>
            </a:pPr>
            <a:r>
              <a:rPr lang="en"/>
              <a:t>Are any details hidden?</a:t>
            </a:r>
          </a:p>
        </p:txBody>
      </p:sp>
      <p:pic>
        <p:nvPicPr>
          <p:cNvPr id="178" name="Shape 178"/>
          <p:cNvPicPr preferRelativeResize="0"/>
          <p:nvPr/>
        </p:nvPicPr>
        <p:blipFill>
          <a:blip r:embed="rId3">
            <a:alphaModFix/>
          </a:blip>
          <a:stretch>
            <a:fillRect/>
          </a:stretch>
        </p:blipFill>
        <p:spPr>
          <a:xfrm>
            <a:off x="7225350" y="2319612"/>
            <a:ext cx="1390650" cy="1171575"/>
          </a:xfrm>
          <a:prstGeom prst="rect">
            <a:avLst/>
          </a:prstGeom>
          <a:noFill/>
          <a:ln>
            <a:noFill/>
          </a:ln>
        </p:spPr>
      </p:pic>
      <p:sp>
        <p:nvSpPr>
          <p:cNvPr id="179" name="Shape 179"/>
          <p:cNvSpPr txBox="1"/>
          <p:nvPr/>
        </p:nvSpPr>
        <p:spPr>
          <a:xfrm>
            <a:off x="3657650" y="4238500"/>
            <a:ext cx="4884899" cy="772200"/>
          </a:xfrm>
          <a:prstGeom prst="rect">
            <a:avLst/>
          </a:prstGeom>
          <a:noFill/>
          <a:ln>
            <a:noFill/>
          </a:ln>
        </p:spPr>
        <p:txBody>
          <a:bodyPr anchorCtr="0" anchor="t" bIns="91425" lIns="91425" rIns="91425" tIns="91425">
            <a:noAutofit/>
          </a:bodyPr>
          <a:lstStyle/>
          <a:p>
            <a:pPr>
              <a:spcBef>
                <a:spcPts val="0"/>
              </a:spcBef>
              <a:buNone/>
            </a:pPr>
            <a:r>
              <a:rPr lang="en"/>
              <a:t>Note: If you’re looking at these slides online and don’t understand the programs above, this is OK. Snap will be covered in this weeks lab!</a:t>
            </a:r>
          </a:p>
        </p:txBody>
      </p:sp>
      <p:pic>
        <p:nvPicPr>
          <p:cNvPr id="180" name="Shape 180"/>
          <p:cNvPicPr preferRelativeResize="0"/>
          <p:nvPr/>
        </p:nvPicPr>
        <p:blipFill>
          <a:blip r:embed="rId4">
            <a:alphaModFix/>
          </a:blip>
          <a:stretch>
            <a:fillRect/>
          </a:stretch>
        </p:blipFill>
        <p:spPr>
          <a:xfrm>
            <a:off x="4126500" y="2319625"/>
            <a:ext cx="2438400" cy="1771650"/>
          </a:xfrm>
          <a:prstGeom prst="rect">
            <a:avLst/>
          </a:prstGeom>
          <a:noFill/>
          <a:ln>
            <a:noFill/>
          </a:ln>
        </p:spPr>
      </p:pic>
      <p:pic>
        <p:nvPicPr>
          <p:cNvPr id="181" name="Shape 181"/>
          <p:cNvPicPr preferRelativeResize="0"/>
          <p:nvPr/>
        </p:nvPicPr>
        <p:blipFill>
          <a:blip r:embed="rId5">
            <a:alphaModFix/>
          </a:blip>
          <a:stretch>
            <a:fillRect/>
          </a:stretch>
        </p:blipFill>
        <p:spPr>
          <a:xfrm>
            <a:off x="839598" y="2103300"/>
            <a:ext cx="2084799" cy="296392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66800" y="92501"/>
            <a:ext cx="8229600" cy="495299"/>
          </a:xfrm>
          <a:prstGeom prst="rect">
            <a:avLst/>
          </a:prstGeom>
        </p:spPr>
        <p:txBody>
          <a:bodyPr anchorCtr="0" anchor="b" bIns="91425" lIns="91425" rIns="91425" tIns="91425">
            <a:noAutofit/>
          </a:bodyPr>
          <a:lstStyle/>
          <a:p>
            <a:pPr lvl="0">
              <a:spcBef>
                <a:spcPts val="0"/>
              </a:spcBef>
              <a:buNone/>
            </a:pPr>
            <a:r>
              <a:rPr lang="en"/>
              <a:t>Abstraction and Snap! Sneak Preview: Drawing Three Squares</a:t>
            </a:r>
          </a:p>
        </p:txBody>
      </p:sp>
      <p:sp>
        <p:nvSpPr>
          <p:cNvPr id="187" name="Shape 187"/>
          <p:cNvSpPr txBox="1"/>
          <p:nvPr>
            <p:ph idx="1" type="body"/>
          </p:nvPr>
        </p:nvSpPr>
        <p:spPr>
          <a:xfrm>
            <a:off x="243000" y="556500"/>
            <a:ext cx="8443799" cy="662699"/>
          </a:xfrm>
          <a:prstGeom prst="rect">
            <a:avLst/>
          </a:prstGeom>
        </p:spPr>
        <p:txBody>
          <a:bodyPr anchorCtr="0" anchor="t" bIns="91425" lIns="91425" rIns="91425" tIns="91425">
            <a:noAutofit/>
          </a:bodyPr>
          <a:lstStyle/>
          <a:p>
            <a:pPr>
              <a:spcBef>
                <a:spcPts val="0"/>
              </a:spcBef>
              <a:buNone/>
            </a:pPr>
            <a:r>
              <a:rPr lang="en"/>
              <a:t>The following program draws a square at positions (0, 0), (100, 0), (75, 75).</a:t>
            </a:r>
          </a:p>
        </p:txBody>
      </p:sp>
      <p:sp>
        <p:nvSpPr>
          <p:cNvPr id="188" name="Shape 188"/>
          <p:cNvSpPr txBox="1"/>
          <p:nvPr>
            <p:ph idx="2" type="body"/>
          </p:nvPr>
        </p:nvSpPr>
        <p:spPr>
          <a:xfrm>
            <a:off x="3295175" y="3931950"/>
            <a:ext cx="5634600" cy="662699"/>
          </a:xfrm>
          <a:prstGeom prst="rect">
            <a:avLst/>
          </a:prstGeom>
        </p:spPr>
        <p:txBody>
          <a:bodyPr anchorCtr="0" anchor="t" bIns="91425" lIns="91425" rIns="91425" tIns="91425">
            <a:noAutofit/>
          </a:bodyPr>
          <a:lstStyle/>
          <a:p>
            <a:pPr lvl="0" rtl="0">
              <a:spcBef>
                <a:spcPts val="0"/>
              </a:spcBef>
              <a:buNone/>
            </a:pPr>
            <a:r>
              <a:rPr lang="en"/>
              <a:t>What is beautiful about this program? What is not?</a:t>
            </a:r>
          </a:p>
        </p:txBody>
      </p:sp>
      <p:pic>
        <p:nvPicPr>
          <p:cNvPr id="189" name="Shape 189"/>
          <p:cNvPicPr preferRelativeResize="0"/>
          <p:nvPr/>
        </p:nvPicPr>
        <p:blipFill>
          <a:blip r:embed="rId3">
            <a:alphaModFix/>
          </a:blip>
          <a:stretch>
            <a:fillRect/>
          </a:stretch>
        </p:blipFill>
        <p:spPr>
          <a:xfrm>
            <a:off x="739677" y="1046258"/>
            <a:ext cx="1473949" cy="4064550"/>
          </a:xfrm>
          <a:prstGeom prst="rect">
            <a:avLst/>
          </a:prstGeom>
          <a:noFill/>
          <a:ln>
            <a:noFill/>
          </a:ln>
        </p:spPr>
      </p:pic>
      <p:pic>
        <p:nvPicPr>
          <p:cNvPr id="190" name="Shape 190"/>
          <p:cNvPicPr preferRelativeResize="0"/>
          <p:nvPr/>
        </p:nvPicPr>
        <p:blipFill>
          <a:blip r:embed="rId4">
            <a:alphaModFix/>
          </a:blip>
          <a:stretch>
            <a:fillRect/>
          </a:stretch>
        </p:blipFill>
        <p:spPr>
          <a:xfrm>
            <a:off x="4447550" y="1751662"/>
            <a:ext cx="1905000" cy="1647825"/>
          </a:xfrm>
          <a:prstGeom prst="rect">
            <a:avLst/>
          </a:prstGeom>
          <a:noFill/>
          <a:ln>
            <a:noFill/>
          </a:ln>
        </p:spPr>
      </p:pic>
      <p:cxnSp>
        <p:nvCxnSpPr>
          <p:cNvPr id="191" name="Shape 191"/>
          <p:cNvCxnSpPr/>
          <p:nvPr/>
        </p:nvCxnSpPr>
        <p:spPr>
          <a:xfrm flipH="1">
            <a:off x="5612249" y="1656500"/>
            <a:ext cx="348600" cy="294299"/>
          </a:xfrm>
          <a:prstGeom prst="straightConnector1">
            <a:avLst/>
          </a:prstGeom>
          <a:noFill/>
          <a:ln cap="flat" cmpd="sng" w="19050">
            <a:solidFill>
              <a:srgbClr val="BE0712"/>
            </a:solidFill>
            <a:prstDash val="solid"/>
            <a:round/>
            <a:headEnd len="lg" w="lg" type="none"/>
            <a:tailEnd len="lg" w="lg" type="triangle"/>
          </a:ln>
        </p:spPr>
      </p:cxnSp>
      <p:sp>
        <p:nvSpPr>
          <p:cNvPr id="192" name="Shape 192"/>
          <p:cNvSpPr txBox="1"/>
          <p:nvPr/>
        </p:nvSpPr>
        <p:spPr>
          <a:xfrm>
            <a:off x="5928250" y="1307725"/>
            <a:ext cx="893699" cy="348900"/>
          </a:xfrm>
          <a:prstGeom prst="rect">
            <a:avLst/>
          </a:prstGeom>
          <a:noFill/>
          <a:ln>
            <a:noFill/>
          </a:ln>
        </p:spPr>
        <p:txBody>
          <a:bodyPr anchorCtr="0" anchor="t" bIns="91425" lIns="91425" rIns="91425" tIns="91425">
            <a:noAutofit/>
          </a:bodyPr>
          <a:lstStyle/>
          <a:p>
            <a:pPr>
              <a:spcBef>
                <a:spcPts val="0"/>
              </a:spcBef>
              <a:buNone/>
            </a:pPr>
            <a:r>
              <a:rPr lang="en">
                <a:solidFill>
                  <a:srgbClr val="BE0712"/>
                </a:solidFill>
              </a:rPr>
              <a:t>(75, 75)</a:t>
            </a:r>
          </a:p>
        </p:txBody>
      </p:sp>
      <p:cxnSp>
        <p:nvCxnSpPr>
          <p:cNvPr id="193" name="Shape 193"/>
          <p:cNvCxnSpPr>
            <a:stCxn id="190" idx="1"/>
          </p:cNvCxnSpPr>
          <p:nvPr/>
        </p:nvCxnSpPr>
        <p:spPr>
          <a:xfrm>
            <a:off x="4447550" y="2575575"/>
            <a:ext cx="249300" cy="147300"/>
          </a:xfrm>
          <a:prstGeom prst="straightConnector1">
            <a:avLst/>
          </a:prstGeom>
          <a:noFill/>
          <a:ln cap="flat" cmpd="sng" w="19050">
            <a:solidFill>
              <a:srgbClr val="BE0712"/>
            </a:solidFill>
            <a:prstDash val="solid"/>
            <a:round/>
            <a:headEnd len="lg" w="lg" type="none"/>
            <a:tailEnd len="lg" w="lg" type="triangle"/>
          </a:ln>
        </p:spPr>
      </p:cxnSp>
      <p:cxnSp>
        <p:nvCxnSpPr>
          <p:cNvPr id="194" name="Shape 194"/>
          <p:cNvCxnSpPr/>
          <p:nvPr/>
        </p:nvCxnSpPr>
        <p:spPr>
          <a:xfrm flipH="1">
            <a:off x="5786352" y="2564677"/>
            <a:ext cx="555300" cy="147300"/>
          </a:xfrm>
          <a:prstGeom prst="straightConnector1">
            <a:avLst/>
          </a:prstGeom>
          <a:noFill/>
          <a:ln cap="flat" cmpd="sng" w="19050">
            <a:solidFill>
              <a:srgbClr val="BE0712"/>
            </a:solidFill>
            <a:prstDash val="solid"/>
            <a:round/>
            <a:headEnd len="lg" w="lg" type="none"/>
            <a:tailEnd len="lg" w="lg" type="triangle"/>
          </a:ln>
        </p:spPr>
      </p:cxnSp>
      <p:sp>
        <p:nvSpPr>
          <p:cNvPr id="195" name="Shape 195"/>
          <p:cNvSpPr txBox="1"/>
          <p:nvPr/>
        </p:nvSpPr>
        <p:spPr>
          <a:xfrm>
            <a:off x="6418455" y="2313947"/>
            <a:ext cx="893699" cy="348900"/>
          </a:xfrm>
          <a:prstGeom prst="rect">
            <a:avLst/>
          </a:prstGeom>
          <a:noFill/>
          <a:ln>
            <a:noFill/>
          </a:ln>
        </p:spPr>
        <p:txBody>
          <a:bodyPr anchorCtr="0" anchor="t" bIns="91425" lIns="91425" rIns="91425" tIns="91425">
            <a:noAutofit/>
          </a:bodyPr>
          <a:lstStyle/>
          <a:p>
            <a:pPr lvl="0" rtl="0">
              <a:spcBef>
                <a:spcPts val="0"/>
              </a:spcBef>
              <a:buNone/>
            </a:pPr>
            <a:r>
              <a:rPr lang="en">
                <a:solidFill>
                  <a:srgbClr val="BE0712"/>
                </a:solidFill>
              </a:rPr>
              <a:t>(100, 0)</a:t>
            </a:r>
          </a:p>
        </p:txBody>
      </p:sp>
      <p:sp>
        <p:nvSpPr>
          <p:cNvPr id="196" name="Shape 196"/>
          <p:cNvSpPr txBox="1"/>
          <p:nvPr/>
        </p:nvSpPr>
        <p:spPr>
          <a:xfrm>
            <a:off x="3846452" y="2303050"/>
            <a:ext cx="893699" cy="348900"/>
          </a:xfrm>
          <a:prstGeom prst="rect">
            <a:avLst/>
          </a:prstGeom>
          <a:noFill/>
          <a:ln>
            <a:noFill/>
          </a:ln>
        </p:spPr>
        <p:txBody>
          <a:bodyPr anchorCtr="0" anchor="t" bIns="91425" lIns="91425" rIns="91425" tIns="91425">
            <a:noAutofit/>
          </a:bodyPr>
          <a:lstStyle/>
          <a:p>
            <a:pPr lvl="0" rtl="0">
              <a:spcBef>
                <a:spcPts val="0"/>
              </a:spcBef>
              <a:buNone/>
            </a:pPr>
            <a:r>
              <a:rPr lang="en">
                <a:solidFill>
                  <a:srgbClr val="BE0712"/>
                </a:solidFill>
              </a:rPr>
              <a:t>(0, 0)</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166800" y="92501"/>
            <a:ext cx="8229600" cy="495299"/>
          </a:xfrm>
          <a:prstGeom prst="rect">
            <a:avLst/>
          </a:prstGeom>
        </p:spPr>
        <p:txBody>
          <a:bodyPr anchorCtr="0" anchor="b" bIns="91425" lIns="91425" rIns="91425" tIns="91425">
            <a:noAutofit/>
          </a:bodyPr>
          <a:lstStyle/>
          <a:p>
            <a:pPr lvl="0">
              <a:spcBef>
                <a:spcPts val="0"/>
              </a:spcBef>
              <a:buClr>
                <a:schemeClr val="dk1"/>
              </a:buClr>
              <a:buSzPct val="45833"/>
              <a:buFont typeface="Arial"/>
              <a:buNone/>
            </a:pPr>
            <a:r>
              <a:rPr lang="en"/>
              <a:t>Abstraction and Snap! Sneak Preview: Drawing Three Squares</a:t>
            </a:r>
          </a:p>
        </p:txBody>
      </p:sp>
      <p:pic>
        <p:nvPicPr>
          <p:cNvPr id="202" name="Shape 202"/>
          <p:cNvPicPr preferRelativeResize="0"/>
          <p:nvPr/>
        </p:nvPicPr>
        <p:blipFill>
          <a:blip r:embed="rId3">
            <a:alphaModFix/>
          </a:blip>
          <a:stretch>
            <a:fillRect/>
          </a:stretch>
        </p:blipFill>
        <p:spPr>
          <a:xfrm>
            <a:off x="644866" y="1048808"/>
            <a:ext cx="1909425" cy="4073025"/>
          </a:xfrm>
          <a:prstGeom prst="rect">
            <a:avLst/>
          </a:prstGeom>
          <a:noFill/>
          <a:ln>
            <a:noFill/>
          </a:ln>
        </p:spPr>
      </p:pic>
      <p:sp>
        <p:nvSpPr>
          <p:cNvPr id="203" name="Shape 203"/>
          <p:cNvSpPr txBox="1"/>
          <p:nvPr>
            <p:ph idx="1" type="body"/>
          </p:nvPr>
        </p:nvSpPr>
        <p:spPr>
          <a:xfrm>
            <a:off x="243000" y="556500"/>
            <a:ext cx="8443799" cy="4153800"/>
          </a:xfrm>
          <a:prstGeom prst="rect">
            <a:avLst/>
          </a:prstGeom>
        </p:spPr>
        <p:txBody>
          <a:bodyPr anchorCtr="0" anchor="t" bIns="91425" lIns="91425" rIns="91425" tIns="91425">
            <a:noAutofit/>
          </a:bodyPr>
          <a:lstStyle/>
          <a:p>
            <a:pPr lvl="0" rtl="0">
              <a:spcBef>
                <a:spcPts val="0"/>
              </a:spcBef>
              <a:buNone/>
            </a:pPr>
            <a:r>
              <a:rPr lang="en"/>
              <a:t>If you were designing Snap!, how would you let your programmers generalize?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166800" y="92501"/>
            <a:ext cx="8229600" cy="495299"/>
          </a:xfrm>
          <a:prstGeom prst="rect">
            <a:avLst/>
          </a:prstGeom>
        </p:spPr>
        <p:txBody>
          <a:bodyPr anchorCtr="0" anchor="b" bIns="91425" lIns="91425" rIns="91425" tIns="91425">
            <a:noAutofit/>
          </a:bodyPr>
          <a:lstStyle/>
          <a:p>
            <a:pPr lvl="0">
              <a:spcBef>
                <a:spcPts val="0"/>
              </a:spcBef>
              <a:buNone/>
            </a:pPr>
            <a:r>
              <a:rPr lang="en"/>
              <a:t>Sneak Prevew of Next Week’s Lab: Building-your-own-blocks</a:t>
            </a:r>
          </a:p>
        </p:txBody>
      </p:sp>
      <p:sp>
        <p:nvSpPr>
          <p:cNvPr id="209" name="Shape 209"/>
          <p:cNvSpPr txBox="1"/>
          <p:nvPr>
            <p:ph idx="1" type="body"/>
          </p:nvPr>
        </p:nvSpPr>
        <p:spPr>
          <a:xfrm>
            <a:off x="243000" y="556500"/>
            <a:ext cx="8443799" cy="4153800"/>
          </a:xfrm>
          <a:prstGeom prst="rect">
            <a:avLst/>
          </a:prstGeom>
        </p:spPr>
        <p:txBody>
          <a:bodyPr anchorCtr="0" anchor="t" bIns="91425" lIns="91425" rIns="91425" tIns="91425">
            <a:noAutofit/>
          </a:bodyPr>
          <a:lstStyle/>
          <a:p>
            <a:pPr lvl="0" rtl="0">
              <a:spcBef>
                <a:spcPts val="0"/>
              </a:spcBef>
              <a:buNone/>
            </a:pPr>
            <a:r>
              <a:rPr lang="en"/>
              <a:t>In Snap!, we build our own blocks. </a:t>
            </a:r>
          </a:p>
          <a:p>
            <a:pPr indent="-228600" lvl="0" marL="457200" rtl="0">
              <a:spcBef>
                <a:spcPts val="0"/>
              </a:spcBef>
            </a:pPr>
            <a:r>
              <a:rPr lang="en"/>
              <a:t>We added a new block called “draw square at x and y”. </a:t>
            </a:r>
          </a:p>
          <a:p>
            <a:pPr indent="-228600" lvl="0" marL="457200" rtl="0">
              <a:spcBef>
                <a:spcPts val="0"/>
              </a:spcBef>
            </a:pPr>
            <a:r>
              <a:rPr lang="en"/>
              <a:t>Details of how it works are hidden from user.</a:t>
            </a:r>
          </a:p>
          <a:p>
            <a:pPr indent="-228600" lvl="0" marL="457200" rtl="0">
              <a:spcBef>
                <a:spcPts val="0"/>
              </a:spcBef>
            </a:pPr>
            <a:r>
              <a:rPr lang="en"/>
              <a:t>Acts as a general square drawing tool. User specifies the x and y coordinate.</a:t>
            </a:r>
          </a:p>
        </p:txBody>
      </p:sp>
      <p:pic>
        <p:nvPicPr>
          <p:cNvPr id="210" name="Shape 210"/>
          <p:cNvPicPr preferRelativeResize="0"/>
          <p:nvPr/>
        </p:nvPicPr>
        <p:blipFill>
          <a:blip r:embed="rId3">
            <a:alphaModFix/>
          </a:blip>
          <a:stretch>
            <a:fillRect/>
          </a:stretch>
        </p:blipFill>
        <p:spPr>
          <a:xfrm>
            <a:off x="339662" y="3392762"/>
            <a:ext cx="3038475" cy="581025"/>
          </a:xfrm>
          <a:prstGeom prst="rect">
            <a:avLst/>
          </a:prstGeom>
          <a:noFill/>
          <a:ln>
            <a:noFill/>
          </a:ln>
        </p:spPr>
      </p:pic>
      <p:pic>
        <p:nvPicPr>
          <p:cNvPr id="211" name="Shape 211"/>
          <p:cNvPicPr preferRelativeResize="0"/>
          <p:nvPr/>
        </p:nvPicPr>
        <p:blipFill>
          <a:blip r:embed="rId4">
            <a:alphaModFix/>
          </a:blip>
          <a:stretch>
            <a:fillRect/>
          </a:stretch>
        </p:blipFill>
        <p:spPr>
          <a:xfrm>
            <a:off x="5306521" y="2296321"/>
            <a:ext cx="3547074" cy="2565224"/>
          </a:xfrm>
          <a:prstGeom prst="rect">
            <a:avLst/>
          </a:prstGeom>
          <a:noFill/>
          <a:ln>
            <a:noFill/>
          </a:ln>
        </p:spPr>
      </p:pic>
      <p:cxnSp>
        <p:nvCxnSpPr>
          <p:cNvPr id="212" name="Shape 212"/>
          <p:cNvCxnSpPr/>
          <p:nvPr/>
        </p:nvCxnSpPr>
        <p:spPr>
          <a:xfrm flipH="1" rot="10800000">
            <a:off x="3280125" y="2288450"/>
            <a:ext cx="2070599" cy="1198799"/>
          </a:xfrm>
          <a:prstGeom prst="straightConnector1">
            <a:avLst/>
          </a:prstGeom>
          <a:noFill/>
          <a:ln cap="flat" cmpd="sng" w="19050">
            <a:solidFill>
              <a:schemeClr val="dk2"/>
            </a:solidFill>
            <a:prstDash val="dash"/>
            <a:round/>
            <a:headEnd len="lg" w="lg" type="none"/>
            <a:tailEnd len="lg" w="lg" type="none"/>
          </a:ln>
        </p:spPr>
      </p:cxnSp>
      <p:cxnSp>
        <p:nvCxnSpPr>
          <p:cNvPr id="213" name="Shape 213"/>
          <p:cNvCxnSpPr/>
          <p:nvPr/>
        </p:nvCxnSpPr>
        <p:spPr>
          <a:xfrm>
            <a:off x="3203925" y="3868250"/>
            <a:ext cx="2179499" cy="1002900"/>
          </a:xfrm>
          <a:prstGeom prst="straightConnector1">
            <a:avLst/>
          </a:prstGeom>
          <a:noFill/>
          <a:ln cap="flat" cmpd="sng" w="19050">
            <a:solidFill>
              <a:schemeClr val="dk2"/>
            </a:solidFill>
            <a:prstDash val="dash"/>
            <a:round/>
            <a:headEnd len="lg" w="lg" type="none"/>
            <a:tailEnd len="lg" w="lg" type="none"/>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Sneak Prevew of Next Week’s Lab: Building-your-own-blocks</a:t>
            </a:r>
          </a:p>
        </p:txBody>
      </p:sp>
      <p:sp>
        <p:nvSpPr>
          <p:cNvPr id="219" name="Shape 219"/>
          <p:cNvSpPr txBox="1"/>
          <p:nvPr>
            <p:ph idx="1" type="body"/>
          </p:nvPr>
        </p:nvSpPr>
        <p:spPr>
          <a:xfrm>
            <a:off x="243000" y="556500"/>
            <a:ext cx="8780100" cy="4153800"/>
          </a:xfrm>
          <a:prstGeom prst="rect">
            <a:avLst/>
          </a:prstGeom>
        </p:spPr>
        <p:txBody>
          <a:bodyPr anchorCtr="0" anchor="t" bIns="91425" lIns="91425" rIns="91425" tIns="91425">
            <a:noAutofit/>
          </a:bodyPr>
          <a:lstStyle/>
          <a:p>
            <a:pPr lvl="0" rtl="0">
              <a:spcBef>
                <a:spcPts val="0"/>
              </a:spcBef>
              <a:buNone/>
            </a:pPr>
            <a:r>
              <a:rPr lang="en"/>
              <a:t>In Snap!, we build our own blocks. Left program is ugly. Right program is nice!</a:t>
            </a:r>
          </a:p>
        </p:txBody>
      </p:sp>
      <p:pic>
        <p:nvPicPr>
          <p:cNvPr id="220" name="Shape 220"/>
          <p:cNvPicPr preferRelativeResize="0"/>
          <p:nvPr/>
        </p:nvPicPr>
        <p:blipFill>
          <a:blip r:embed="rId3">
            <a:alphaModFix/>
          </a:blip>
          <a:stretch>
            <a:fillRect/>
          </a:stretch>
        </p:blipFill>
        <p:spPr>
          <a:xfrm>
            <a:off x="644866" y="1048808"/>
            <a:ext cx="1909425" cy="4073025"/>
          </a:xfrm>
          <a:prstGeom prst="rect">
            <a:avLst/>
          </a:prstGeom>
          <a:noFill/>
          <a:ln>
            <a:noFill/>
          </a:ln>
        </p:spPr>
      </p:pic>
      <p:pic>
        <p:nvPicPr>
          <p:cNvPr id="221" name="Shape 221"/>
          <p:cNvPicPr preferRelativeResize="0"/>
          <p:nvPr/>
        </p:nvPicPr>
        <p:blipFill>
          <a:blip r:embed="rId4">
            <a:alphaModFix/>
          </a:blip>
          <a:stretch>
            <a:fillRect/>
          </a:stretch>
        </p:blipFill>
        <p:spPr>
          <a:xfrm>
            <a:off x="4736112" y="2330750"/>
            <a:ext cx="2447925" cy="9525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Parting Thoughts</a:t>
            </a:r>
          </a:p>
        </p:txBody>
      </p:sp>
      <p:sp>
        <p:nvSpPr>
          <p:cNvPr id="227" name="Shape 227"/>
          <p:cNvSpPr txBox="1"/>
          <p:nvPr>
            <p:ph idx="1" type="body"/>
          </p:nvPr>
        </p:nvSpPr>
        <p:spPr>
          <a:xfrm>
            <a:off x="243000" y="556500"/>
            <a:ext cx="8443799" cy="4153800"/>
          </a:xfrm>
          <a:prstGeom prst="rect">
            <a:avLst/>
          </a:prstGeom>
        </p:spPr>
        <p:txBody>
          <a:bodyPr anchorCtr="0" anchor="t" bIns="91425" lIns="91425" rIns="91425" tIns="91425">
            <a:noAutofit/>
          </a:bodyPr>
          <a:lstStyle/>
          <a:p>
            <a:pPr rtl="0">
              <a:spcBef>
                <a:spcPts val="0"/>
              </a:spcBef>
              <a:buNone/>
            </a:pPr>
            <a:r>
              <a:rPr lang="en"/>
              <a:t>One of the most important challenges in computer science:</a:t>
            </a:r>
          </a:p>
          <a:p>
            <a:pPr indent="-228600" lvl="0" marL="457200" rtl="0">
              <a:spcBef>
                <a:spcPts val="0"/>
              </a:spcBef>
            </a:pPr>
            <a:r>
              <a:rPr lang="en"/>
              <a:t>Identifying the blocks you need to build to solve your problem.</a:t>
            </a:r>
          </a:p>
          <a:p>
            <a:pPr indent="-228600" lvl="0" marL="457200" rtl="0">
              <a:spcBef>
                <a:spcPts val="0"/>
              </a:spcBef>
            </a:pPr>
            <a:r>
              <a:rPr lang="en"/>
              <a:t>Equivalent statement: Identifying the right abstraction that you need to solve your problem.</a:t>
            </a:r>
          </a:p>
          <a:p>
            <a:pPr rtl="0">
              <a:spcBef>
                <a:spcPts val="0"/>
              </a:spcBef>
              <a:buNone/>
            </a:pPr>
            <a:r>
              <a:t/>
            </a:r>
            <a:endParaRPr/>
          </a:p>
          <a:p>
            <a:pPr lvl="0" rtl="0">
              <a:spcBef>
                <a:spcPts val="0"/>
              </a:spcBef>
              <a:buNone/>
            </a:pPr>
            <a:r>
              <a:rPr lang="en"/>
              <a:t>Personal observation: Biggest difference between weak and strong programmers in 61B is the ability to do this!</a:t>
            </a:r>
          </a:p>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Lab This Week</a:t>
            </a:r>
          </a:p>
        </p:txBody>
      </p:sp>
      <p:sp>
        <p:nvSpPr>
          <p:cNvPr id="233" name="Shape 233"/>
          <p:cNvSpPr txBox="1"/>
          <p:nvPr>
            <p:ph idx="1" type="body"/>
          </p:nvPr>
        </p:nvSpPr>
        <p:spPr>
          <a:xfrm>
            <a:off x="243000" y="556500"/>
            <a:ext cx="8443799" cy="4456199"/>
          </a:xfrm>
          <a:prstGeom prst="rect">
            <a:avLst/>
          </a:prstGeom>
        </p:spPr>
        <p:txBody>
          <a:bodyPr anchorCtr="0" anchor="t" bIns="91425" lIns="91425" rIns="91425" tIns="91425">
            <a:noAutofit/>
          </a:bodyPr>
          <a:lstStyle/>
          <a:p>
            <a:pPr rtl="0">
              <a:spcBef>
                <a:spcPts val="0"/>
              </a:spcBef>
              <a:buNone/>
            </a:pPr>
            <a:r>
              <a:rPr lang="en"/>
              <a:t>Make sure to go to your SECOND scheduled lab of the week this week.</a:t>
            </a:r>
          </a:p>
          <a:p>
            <a:pPr indent="-228600" lvl="0" marL="457200" rtl="0">
              <a:spcBef>
                <a:spcPts val="0"/>
              </a:spcBef>
            </a:pPr>
            <a:r>
              <a:rPr lang="en"/>
              <a:t>Example: If your labs are M/W, go to your Wednesday lab.</a:t>
            </a:r>
          </a:p>
          <a:p>
            <a:pPr indent="-228600" lvl="0" marL="457200" rtl="0">
              <a:spcBef>
                <a:spcPts val="0"/>
              </a:spcBef>
            </a:pPr>
            <a:r>
              <a:rPr lang="en"/>
              <a:t>Example 2: If you labs are W/F, go to your Friday lab.</a:t>
            </a:r>
          </a:p>
          <a:p>
            <a:pPr rtl="0">
              <a:spcBef>
                <a:spcPts val="0"/>
              </a:spcBef>
              <a:buNone/>
            </a:pPr>
            <a:r>
              <a:t/>
            </a:r>
            <a:endParaRPr/>
          </a:p>
          <a:p>
            <a:pPr rtl="0">
              <a:spcBef>
                <a:spcPts val="0"/>
              </a:spcBef>
              <a:buNone/>
            </a:pPr>
            <a:r>
              <a:rPr lang="en"/>
              <a:t>Lab will cover many important ideas not discussed in lecture! Lecture will focus more on the big picture, not Snap! minutiae. </a:t>
            </a:r>
          </a:p>
          <a:p>
            <a:pPr indent="-228600" lvl="0" marL="457200" rtl="0">
              <a:spcBef>
                <a:spcPts val="0"/>
              </a:spcBef>
            </a:pPr>
            <a:r>
              <a:rPr lang="en"/>
              <a:t>Snap! language details are easier to learn through your own experimentation rather than by watching me.</a:t>
            </a:r>
          </a:p>
          <a:p>
            <a:pPr rtl="0">
              <a:spcBef>
                <a:spcPts val="0"/>
              </a:spcBef>
              <a:buNone/>
            </a:pPr>
            <a:r>
              <a:t/>
            </a:r>
            <a:endParaRPr/>
          </a:p>
          <a:p>
            <a:pPr lvl="0" rtl="0">
              <a:spcBef>
                <a:spcPts val="0"/>
              </a:spcBef>
              <a:buNone/>
            </a:pPr>
            <a:r>
              <a:rPr lang="en"/>
              <a:t>Reminder: Lecture today was not to teach you how to program, but to introduce you to some big ideas. You’ll gain programming familiarity during your first lab.</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title"/>
          </p:nvPr>
        </p:nvSpPr>
        <p:spPr>
          <a:xfrm>
            <a:off x="166800" y="92501"/>
            <a:ext cx="8229600" cy="495299"/>
          </a:xfrm>
          <a:prstGeom prst="rect">
            <a:avLst/>
          </a:prstGeom>
        </p:spPr>
        <p:txBody>
          <a:bodyPr anchorCtr="0" anchor="b" bIns="91425" lIns="91425" rIns="91425" tIns="91425">
            <a:noAutofit/>
          </a:bodyPr>
          <a:lstStyle/>
          <a:p>
            <a:pPr>
              <a:spcBef>
                <a:spcPts val="0"/>
              </a:spcBef>
              <a:buNone/>
            </a:pPr>
            <a:r>
              <a:rPr lang="en"/>
              <a:t>Why Study CS?</a:t>
            </a:r>
          </a:p>
        </p:txBody>
      </p:sp>
      <p:sp>
        <p:nvSpPr>
          <p:cNvPr id="39" name="Shape 39"/>
          <p:cNvSpPr txBox="1"/>
          <p:nvPr>
            <p:ph idx="1" type="body"/>
          </p:nvPr>
        </p:nvSpPr>
        <p:spPr>
          <a:xfrm>
            <a:off x="243000" y="556500"/>
            <a:ext cx="8443799" cy="4153800"/>
          </a:xfrm>
          <a:prstGeom prst="rect">
            <a:avLst/>
          </a:prstGeom>
        </p:spPr>
        <p:txBody>
          <a:bodyPr anchorCtr="0" anchor="t" bIns="91425" lIns="91425" rIns="91425" tIns="91425">
            <a:noAutofit/>
          </a:bodyPr>
          <a:lstStyle/>
          <a:p>
            <a:pPr indent="-228600" lvl="0" marL="457200" rtl="0">
              <a:spcBef>
                <a:spcPts val="0"/>
              </a:spcBef>
            </a:pPr>
            <a:r>
              <a:rPr lang="en"/>
              <a:t>Massive impact on our lives and society as a whole.</a:t>
            </a:r>
          </a:p>
          <a:p>
            <a:pPr indent="-228600" lvl="0" marL="457200" rtl="0">
              <a:spcBef>
                <a:spcPts val="0"/>
              </a:spcBef>
            </a:pPr>
            <a:r>
              <a:rPr lang="en"/>
              <a:t>Increasingly useful for all fields of study and areas of employment.</a:t>
            </a:r>
          </a:p>
          <a:p>
            <a:pPr indent="-228600" lvl="0" marL="457200">
              <a:spcBef>
                <a:spcPts val="0"/>
              </a:spcBef>
            </a:pPr>
            <a:r>
              <a:rPr lang="en"/>
              <a:t>Beautiful mathematics and ideas.</a:t>
            </a:r>
          </a:p>
        </p:txBody>
      </p:sp>
      <p:pic>
        <p:nvPicPr>
          <p:cNvPr id="40" name="Shape 40"/>
          <p:cNvPicPr preferRelativeResize="0"/>
          <p:nvPr/>
        </p:nvPicPr>
        <p:blipFill>
          <a:blip r:embed="rId3">
            <a:alphaModFix/>
          </a:blip>
          <a:stretch>
            <a:fillRect/>
          </a:stretch>
        </p:blipFill>
        <p:spPr>
          <a:xfrm>
            <a:off x="2998350" y="1834374"/>
            <a:ext cx="3147298" cy="2952124"/>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Citations</a:t>
            </a:r>
          </a:p>
        </p:txBody>
      </p:sp>
      <p:sp>
        <p:nvSpPr>
          <p:cNvPr id="239" name="Shape 239"/>
          <p:cNvSpPr txBox="1"/>
          <p:nvPr>
            <p:ph idx="1" type="body"/>
          </p:nvPr>
        </p:nvSpPr>
        <p:spPr>
          <a:xfrm>
            <a:off x="243000" y="556500"/>
            <a:ext cx="8443799" cy="4153800"/>
          </a:xfrm>
          <a:prstGeom prst="rect">
            <a:avLst/>
          </a:prstGeom>
        </p:spPr>
        <p:txBody>
          <a:bodyPr anchorCtr="0" anchor="t" bIns="91425" lIns="91425" rIns="91425" tIns="91425">
            <a:noAutofit/>
          </a:bodyPr>
          <a:lstStyle/>
          <a:p>
            <a:pPr rtl="0">
              <a:spcBef>
                <a:spcPts val="0"/>
              </a:spcBef>
              <a:buNone/>
            </a:pPr>
            <a:r>
              <a:rPr lang="en"/>
              <a:t>Gas and brake “padal” image from:</a:t>
            </a:r>
          </a:p>
          <a:p>
            <a:pPr rtl="0">
              <a:spcBef>
                <a:spcPts val="0"/>
              </a:spcBef>
              <a:buNone/>
            </a:pPr>
            <a:r>
              <a:rPr lang="en" u="sng">
                <a:solidFill>
                  <a:schemeClr val="hlink"/>
                </a:solidFill>
                <a:hlinkClick r:id="rId3"/>
              </a:rPr>
              <a:t>https://driversed.com/images/v2008coursecontent/brakepadal.jpg</a:t>
            </a:r>
          </a:p>
          <a:p>
            <a:pPr rtl="0">
              <a:spcBef>
                <a:spcPts val="0"/>
              </a:spcBef>
              <a:buNone/>
            </a:pPr>
            <a:r>
              <a:t/>
            </a:r>
            <a:endParaRPr/>
          </a:p>
          <a:p>
            <a:pPr rtl="0">
              <a:spcBef>
                <a:spcPts val="0"/>
              </a:spcBef>
              <a:buNone/>
            </a:pPr>
            <a:r>
              <a:rPr lang="en"/>
              <a:t>Detailed car internals block diagram image from:  </a:t>
            </a:r>
            <a:r>
              <a:rPr lang="en" u="sng">
                <a:solidFill>
                  <a:schemeClr val="hlink"/>
                </a:solidFill>
                <a:hlinkClick r:id="rId4"/>
              </a:rPr>
              <a:t>http://cheapautopartsdiscount.pridebike.ru/toyota-4runner-2003/srm3_files/srm3-1.png</a:t>
            </a:r>
          </a:p>
          <a:p>
            <a:pPr rtl="0">
              <a:spcBef>
                <a:spcPts val="0"/>
              </a:spcBef>
              <a:buNone/>
            </a:pPr>
            <a:r>
              <a:t/>
            </a:r>
            <a:endParaRPr/>
          </a:p>
          <a:p>
            <a:pPr rtl="0">
              <a:spcBef>
                <a:spcPts val="0"/>
              </a:spcBef>
              <a:buNone/>
            </a:pPr>
            <a:r>
              <a:rPr lang="en"/>
              <a:t>Self driving car image from The Guardian: </a:t>
            </a:r>
            <a:r>
              <a:rPr lang="en" u="sng">
                <a:solidFill>
                  <a:schemeClr val="hlink"/>
                </a:solidFill>
                <a:hlinkClick r:id="rId5"/>
              </a:rPr>
              <a:t>http://www.theguardian.com/technology/2014/may/28/google-self-driving-car-how-does-it-work</a:t>
            </a:r>
          </a:p>
          <a:p>
            <a:pPr lvl="0" rtl="0">
              <a:spcBef>
                <a:spcPts val="0"/>
              </a:spcBef>
              <a:buNone/>
            </a:pPr>
            <a:r>
              <a:t/>
            </a:r>
            <a:endParaRPr/>
          </a:p>
          <a:p>
            <a:pPr lvl="0" rtl="0">
              <a:spcBef>
                <a:spcPts val="0"/>
              </a:spcBef>
              <a:buNone/>
            </a:pPr>
            <a:r>
              <a:rPr lang="en"/>
              <a:t>Lecture structure adapted from Dan Garcia, Brian Harvey, and Gerald Friedland.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EAD3"/>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928950" y="2143050"/>
            <a:ext cx="7286099" cy="857400"/>
          </a:xfrm>
          <a:prstGeom prst="rect">
            <a:avLst/>
          </a:prstGeom>
        </p:spPr>
        <p:txBody>
          <a:bodyPr anchorCtr="0" anchor="b" bIns="91425" lIns="91425" rIns="91425" tIns="91425">
            <a:noAutofit/>
          </a:bodyPr>
          <a:lstStyle/>
          <a:p>
            <a:pPr lvl="0" rtl="0">
              <a:spcBef>
                <a:spcPts val="0"/>
              </a:spcBef>
              <a:buNone/>
            </a:pPr>
            <a:r>
              <a:rPr lang="en" sz="4800"/>
              <a:t>Course Overview</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Course Staff</a:t>
            </a:r>
          </a:p>
        </p:txBody>
      </p:sp>
      <p:sp>
        <p:nvSpPr>
          <p:cNvPr id="51" name="Shape 51"/>
          <p:cNvSpPr txBox="1"/>
          <p:nvPr>
            <p:ph idx="1" type="body"/>
          </p:nvPr>
        </p:nvSpPr>
        <p:spPr>
          <a:xfrm>
            <a:off x="243000" y="556500"/>
            <a:ext cx="8443799" cy="4153800"/>
          </a:xfrm>
          <a:prstGeom prst="rect">
            <a:avLst/>
          </a:prstGeom>
        </p:spPr>
        <p:txBody>
          <a:bodyPr anchorCtr="0" anchor="t" bIns="91425" lIns="91425" rIns="91425" tIns="91425">
            <a:noAutofit/>
          </a:bodyPr>
          <a:lstStyle/>
          <a:p>
            <a:pPr lvl="0" rtl="0">
              <a:spcBef>
                <a:spcPts val="0"/>
              </a:spcBef>
              <a:buNone/>
            </a:pPr>
            <a:r>
              <a:rPr lang="en"/>
              <a:t>Instructor: Josh Hug (me)      </a:t>
            </a:r>
            <a:r>
              <a:rPr lang="en" u="sng">
                <a:solidFill>
                  <a:schemeClr val="hlink"/>
                </a:solidFill>
                <a:hlinkClick r:id="rId3"/>
              </a:rPr>
              <a:t>hug@cs.berkeley.edu</a:t>
            </a:r>
            <a:r>
              <a:rPr lang="en"/>
              <a:t>     779 Soda</a:t>
            </a:r>
          </a:p>
          <a:p>
            <a:pPr lvl="0" rtl="0">
              <a:spcBef>
                <a:spcPts val="0"/>
              </a:spcBef>
              <a:buNone/>
            </a:pPr>
            <a:r>
              <a:rPr lang="en"/>
              <a:t>GSIs: </a:t>
            </a:r>
          </a:p>
          <a:p>
            <a:pPr indent="457200" lvl="0" marL="1371600" rtl="0">
              <a:spcBef>
                <a:spcPts val="0"/>
              </a:spcBef>
              <a:buNone/>
            </a:pPr>
            <a:r>
              <a:rPr lang="en"/>
              <a:t>Carlos Flores				Joseph Cawthorne</a:t>
            </a:r>
          </a:p>
          <a:p>
            <a:pPr indent="457200" lvl="0" marL="1371600" rtl="0">
              <a:spcBef>
                <a:spcPts val="0"/>
              </a:spcBef>
              <a:buNone/>
            </a:pPr>
            <a:r>
              <a:rPr lang="en"/>
              <a:t>Arany Uthayakumar		Andy Schmitt</a:t>
            </a:r>
          </a:p>
          <a:p>
            <a:pPr indent="457200" lvl="0" marL="1371600" rtl="0">
              <a:spcBef>
                <a:spcPts val="0"/>
              </a:spcBef>
              <a:buNone/>
            </a:pPr>
            <a:r>
              <a:rPr lang="en"/>
              <a:t>Adam Kuphaldt			Rachel Huang</a:t>
            </a:r>
          </a:p>
          <a:p>
            <a:pPr indent="457200" lvl="0" marL="1371600" rtl="0">
              <a:spcBef>
                <a:spcPts val="0"/>
              </a:spcBef>
              <a:buNone/>
            </a:pPr>
            <a:r>
              <a:rPr lang="en"/>
              <a:t>Steven Traversi			Victoria Shi</a:t>
            </a:r>
          </a:p>
          <a:p>
            <a:pPr indent="457200" lvl="0" marL="1371600" rtl="0">
              <a:spcBef>
                <a:spcPts val="0"/>
              </a:spcBef>
              <a:buNone/>
            </a:pPr>
            <a:r>
              <a:rPr lang="en"/>
              <a:t>Janna Golden			Alex McKinney</a:t>
            </a:r>
          </a:p>
          <a:p>
            <a:pPr indent="457200" lvl="0" marL="1371600" rtl="0">
              <a:spcBef>
                <a:spcPts val="0"/>
              </a:spcBef>
              <a:buNone/>
            </a:pPr>
            <a:r>
              <a:rPr lang="en"/>
              <a:t>Amruta Yelamanchili		Claire Watanabe</a:t>
            </a:r>
          </a:p>
          <a:p>
            <a:pPr indent="0" lvl="0" marL="3200400" rtl="0">
              <a:spcBef>
                <a:spcPts val="0"/>
              </a:spcBef>
              <a:buNone/>
            </a:pPr>
            <a:r>
              <a:rPr lang="en"/>
              <a:t>    Erik Dahlquist</a:t>
            </a:r>
          </a:p>
          <a:p>
            <a:pPr indent="457200" lvl="0" marL="457200" rtl="0">
              <a:spcBef>
                <a:spcPts val="0"/>
              </a:spcBef>
              <a:buNone/>
            </a:pPr>
            <a:r>
              <a:t/>
            </a:r>
            <a:endParaRPr/>
          </a:p>
          <a:p>
            <a:pPr indent="0" lvl="0" marL="1371600" rtl="0">
              <a:spcBef>
                <a:spcPts val="0"/>
              </a:spcBef>
              <a:buNone/>
            </a:pPr>
            <a:r>
              <a:rPr lang="en" sz="1600"/>
              <a:t>(Or just Carjorandy Adarastevijannalex Amrutaclairek for short)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Who Are You Guys?</a:t>
            </a:r>
          </a:p>
        </p:txBody>
      </p:sp>
      <p:sp>
        <p:nvSpPr>
          <p:cNvPr id="57" name="Shape 57"/>
          <p:cNvSpPr txBox="1"/>
          <p:nvPr>
            <p:ph idx="1" type="body"/>
          </p:nvPr>
        </p:nvSpPr>
        <p:spPr>
          <a:xfrm>
            <a:off x="243000" y="556500"/>
            <a:ext cx="8443799" cy="4153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The Snap! and Python Programming Languages</a:t>
            </a:r>
          </a:p>
        </p:txBody>
      </p:sp>
      <p:pic>
        <p:nvPicPr>
          <p:cNvPr id="63" name="Shape 63"/>
          <p:cNvPicPr preferRelativeResize="0"/>
          <p:nvPr/>
        </p:nvPicPr>
        <p:blipFill>
          <a:blip r:embed="rId3">
            <a:alphaModFix/>
          </a:blip>
          <a:stretch>
            <a:fillRect/>
          </a:stretch>
        </p:blipFill>
        <p:spPr>
          <a:xfrm>
            <a:off x="490250" y="1994055"/>
            <a:ext cx="2154049" cy="2222200"/>
          </a:xfrm>
          <a:prstGeom prst="rect">
            <a:avLst/>
          </a:prstGeom>
          <a:noFill/>
          <a:ln>
            <a:noFill/>
          </a:ln>
        </p:spPr>
      </p:pic>
      <p:pic>
        <p:nvPicPr>
          <p:cNvPr id="64" name="Shape 64"/>
          <p:cNvPicPr preferRelativeResize="0"/>
          <p:nvPr/>
        </p:nvPicPr>
        <p:blipFill>
          <a:blip r:embed="rId4">
            <a:alphaModFix/>
          </a:blip>
          <a:stretch>
            <a:fillRect/>
          </a:stretch>
        </p:blipFill>
        <p:spPr>
          <a:xfrm>
            <a:off x="3657125" y="2403334"/>
            <a:ext cx="5105400" cy="1600200"/>
          </a:xfrm>
          <a:prstGeom prst="rect">
            <a:avLst/>
          </a:prstGeom>
          <a:noFill/>
          <a:ln>
            <a:noFill/>
          </a:ln>
        </p:spPr>
      </p:pic>
      <p:sp>
        <p:nvSpPr>
          <p:cNvPr id="65" name="Shape 65"/>
          <p:cNvSpPr txBox="1"/>
          <p:nvPr>
            <p:ph idx="1" type="body"/>
          </p:nvPr>
        </p:nvSpPr>
        <p:spPr>
          <a:xfrm>
            <a:off x="243000" y="556500"/>
            <a:ext cx="8519399" cy="1145100"/>
          </a:xfrm>
          <a:prstGeom prst="rect">
            <a:avLst/>
          </a:prstGeom>
        </p:spPr>
        <p:txBody>
          <a:bodyPr anchorCtr="0" anchor="t" bIns="91425" lIns="91425" rIns="91425" tIns="91425">
            <a:noAutofit/>
          </a:bodyPr>
          <a:lstStyle/>
          <a:p>
            <a:pPr rtl="0">
              <a:spcBef>
                <a:spcPts val="0"/>
              </a:spcBef>
              <a:buNone/>
            </a:pPr>
            <a:r>
              <a:rPr lang="en"/>
              <a:t>Snap!: Super easy to learn. Exactly as powerful as Python.</a:t>
            </a:r>
          </a:p>
          <a:p>
            <a:pPr lvl="0" rtl="0">
              <a:spcBef>
                <a:spcPts val="0"/>
              </a:spcBef>
              <a:buNone/>
            </a:pPr>
            <a:r>
              <a:rPr lang="en"/>
              <a:t>Python: Harder to learn. Faster to use for experts. Wildly popular in real world.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BJC Topics </a:t>
            </a:r>
          </a:p>
        </p:txBody>
      </p:sp>
      <p:sp>
        <p:nvSpPr>
          <p:cNvPr id="71" name="Shape 71"/>
          <p:cNvSpPr txBox="1"/>
          <p:nvPr>
            <p:ph idx="1" type="body"/>
          </p:nvPr>
        </p:nvSpPr>
        <p:spPr>
          <a:xfrm>
            <a:off x="243000" y="556500"/>
            <a:ext cx="4860900" cy="4153800"/>
          </a:xfrm>
          <a:prstGeom prst="rect">
            <a:avLst/>
          </a:prstGeom>
        </p:spPr>
        <p:txBody>
          <a:bodyPr anchorCtr="0" anchor="t" bIns="91425" lIns="91425" rIns="91425" tIns="91425">
            <a:noAutofit/>
          </a:bodyPr>
          <a:lstStyle/>
          <a:p>
            <a:pPr lvl="0" rtl="0">
              <a:spcBef>
                <a:spcPts val="0"/>
              </a:spcBef>
              <a:buNone/>
            </a:pPr>
            <a:r>
              <a:rPr lang="en"/>
              <a:t>Big Ideas of Programming:</a:t>
            </a:r>
          </a:p>
          <a:p>
            <a:pPr indent="-228600" lvl="0" marL="457200" rtl="0">
              <a:spcBef>
                <a:spcPts val="0"/>
              </a:spcBef>
            </a:pPr>
            <a:r>
              <a:rPr lang="en"/>
              <a:t>Abstraction</a:t>
            </a:r>
          </a:p>
          <a:p>
            <a:pPr indent="-228600" lvl="0" marL="457200" rtl="0">
              <a:spcBef>
                <a:spcPts val="0"/>
              </a:spcBef>
            </a:pPr>
            <a:r>
              <a:rPr lang="en"/>
              <a:t>Algorithms (2)</a:t>
            </a:r>
          </a:p>
          <a:p>
            <a:pPr indent="-228600" lvl="0" marL="457200" rtl="0">
              <a:spcBef>
                <a:spcPts val="0"/>
              </a:spcBef>
            </a:pPr>
            <a:r>
              <a:rPr lang="en"/>
              <a:t>Recursion (2)</a:t>
            </a:r>
          </a:p>
          <a:p>
            <a:pPr indent="-228600" lvl="0" marL="457200" rtl="0">
              <a:spcBef>
                <a:spcPts val="0"/>
              </a:spcBef>
            </a:pPr>
            <a:r>
              <a:rPr lang="en"/>
              <a:t>Functions-as-data (2)</a:t>
            </a:r>
          </a:p>
          <a:p>
            <a:pPr indent="-228600" lvl="0" marL="457200" rtl="0">
              <a:spcBef>
                <a:spcPts val="0"/>
              </a:spcBef>
            </a:pPr>
            <a:r>
              <a:rPr lang="en"/>
              <a:t>Programming paradigms</a:t>
            </a:r>
          </a:p>
          <a:p>
            <a:pPr indent="-228600" lvl="0" marL="457200" rtl="0">
              <a:spcBef>
                <a:spcPts val="0"/>
              </a:spcBef>
            </a:pPr>
            <a:r>
              <a:rPr lang="en"/>
              <a:t>Cloud computing</a:t>
            </a:r>
          </a:p>
          <a:p>
            <a:pPr lvl="0" rtl="0">
              <a:spcBef>
                <a:spcPts val="0"/>
              </a:spcBef>
              <a:buNone/>
            </a:pPr>
            <a:r>
              <a:t/>
            </a:r>
            <a:endParaRPr/>
          </a:p>
          <a:p>
            <a:pPr lvl="0" rtl="0">
              <a:spcBef>
                <a:spcPts val="0"/>
              </a:spcBef>
              <a:buNone/>
            </a:pPr>
            <a:r>
              <a:rPr lang="en"/>
              <a:t>Beauty and Joy</a:t>
            </a:r>
          </a:p>
          <a:p>
            <a:pPr indent="-228600" lvl="0" marL="457200" rtl="0">
              <a:spcBef>
                <a:spcPts val="0"/>
              </a:spcBef>
            </a:pPr>
            <a:r>
              <a:rPr lang="en"/>
              <a:t>“CS Unplugged” activities</a:t>
            </a:r>
          </a:p>
          <a:p>
            <a:pPr indent="-228600" lvl="0" marL="457200" rtl="0">
              <a:spcBef>
                <a:spcPts val="0"/>
              </a:spcBef>
            </a:pPr>
            <a:r>
              <a:rPr lang="en"/>
              <a:t>Lab work in pairs</a:t>
            </a:r>
          </a:p>
          <a:p>
            <a:pPr indent="-228600" lvl="0" marL="457200" rtl="0">
              <a:spcBef>
                <a:spcPts val="0"/>
              </a:spcBef>
            </a:pPr>
            <a:r>
              <a:rPr lang="en"/>
              <a:t>“Creation” project (of your own choice)</a:t>
            </a:r>
          </a:p>
          <a:p>
            <a:pPr indent="-228600" lvl="0" marL="457200" rtl="0">
              <a:spcBef>
                <a:spcPts val="0"/>
              </a:spcBef>
            </a:pPr>
            <a:r>
              <a:rPr lang="en"/>
              <a:t>“Explore” project (of your own choice)</a:t>
            </a:r>
            <a:br>
              <a:rPr lang="en"/>
            </a:br>
          </a:p>
        </p:txBody>
      </p:sp>
      <p:sp>
        <p:nvSpPr>
          <p:cNvPr id="72" name="Shape 72"/>
          <p:cNvSpPr txBox="1"/>
          <p:nvPr>
            <p:ph idx="2" type="body"/>
          </p:nvPr>
        </p:nvSpPr>
        <p:spPr>
          <a:xfrm>
            <a:off x="4741225" y="539641"/>
            <a:ext cx="4414200" cy="4153800"/>
          </a:xfrm>
          <a:prstGeom prst="rect">
            <a:avLst/>
          </a:prstGeom>
        </p:spPr>
        <p:txBody>
          <a:bodyPr anchorCtr="0" anchor="t" bIns="91425" lIns="91425" rIns="91425" tIns="91425">
            <a:noAutofit/>
          </a:bodyPr>
          <a:lstStyle/>
          <a:p>
            <a:pPr lvl="0" rtl="0">
              <a:spcBef>
                <a:spcPts val="0"/>
              </a:spcBef>
              <a:buNone/>
            </a:pPr>
            <a:r>
              <a:rPr lang="en"/>
              <a:t>Big Ideas of Computing:</a:t>
            </a:r>
          </a:p>
          <a:p>
            <a:pPr indent="-228600" lvl="0" marL="457200" rtl="0">
              <a:spcBef>
                <a:spcPts val="0"/>
              </a:spcBef>
            </a:pPr>
            <a:r>
              <a:rPr lang="en"/>
              <a:t>How the internet works</a:t>
            </a:r>
          </a:p>
          <a:p>
            <a:pPr indent="-228600" lvl="0" marL="457200" rtl="0">
              <a:spcBef>
                <a:spcPts val="0"/>
              </a:spcBef>
            </a:pPr>
            <a:r>
              <a:rPr lang="en"/>
              <a:t>Research summaries</a:t>
            </a:r>
          </a:p>
          <a:p>
            <a:pPr indent="-228600" lvl="0" marL="457200" rtl="0">
              <a:spcBef>
                <a:spcPts val="0"/>
              </a:spcBef>
            </a:pPr>
            <a:r>
              <a:rPr lang="en"/>
              <a:t>The power of data (big, small)</a:t>
            </a:r>
          </a:p>
          <a:p>
            <a:pPr indent="-228600" lvl="0" marL="457200" rtl="0">
              <a:spcBef>
                <a:spcPts val="0"/>
              </a:spcBef>
            </a:pPr>
            <a:r>
              <a:rPr lang="en"/>
              <a:t>Social implications of computing</a:t>
            </a:r>
          </a:p>
          <a:p>
            <a:pPr indent="-228600" lvl="0" marL="457200" rtl="0">
              <a:spcBef>
                <a:spcPts val="0"/>
              </a:spcBef>
            </a:pPr>
            <a:r>
              <a:rPr lang="en"/>
              <a:t>Saving the world with computing</a:t>
            </a:r>
          </a:p>
          <a:p>
            <a:pPr indent="-228600" lvl="0" marL="457200" rtl="0">
              <a:spcBef>
                <a:spcPts val="0"/>
              </a:spcBef>
            </a:pPr>
            <a:r>
              <a:rPr lang="en"/>
              <a:t>Cloud computing</a:t>
            </a:r>
          </a:p>
          <a:p>
            <a:pPr indent="-228600" lvl="0" marL="457200" rtl="0">
              <a:spcBef>
                <a:spcPts val="0"/>
              </a:spcBef>
            </a:pPr>
            <a:r>
              <a:rPr lang="en"/>
              <a:t>Limits of computing</a:t>
            </a:r>
          </a:p>
          <a:p>
            <a:pPr indent="-228600" lvl="0" marL="457200" rtl="0">
              <a:spcBef>
                <a:spcPts val="0"/>
              </a:spcBef>
            </a:pPr>
            <a:r>
              <a:rPr lang="en"/>
              <a:t>Future of computing</a:t>
            </a:r>
          </a:p>
          <a:p>
            <a:pPr indent="-228600" lvl="0" marL="457200" rtl="0">
              <a:spcBef>
                <a:spcPts val="0"/>
              </a:spcBef>
            </a:pPr>
            <a:r>
              <a:rPr lang="en"/>
              <a:t>Robots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166800" y="92501"/>
            <a:ext cx="8229600" cy="495299"/>
          </a:xfrm>
          <a:prstGeom prst="rect">
            <a:avLst/>
          </a:prstGeom>
        </p:spPr>
        <p:txBody>
          <a:bodyPr anchorCtr="0" anchor="b" bIns="91425" lIns="91425" rIns="91425" tIns="91425">
            <a:noAutofit/>
          </a:bodyPr>
          <a:lstStyle/>
          <a:p>
            <a:pPr lvl="0" rtl="0">
              <a:spcBef>
                <a:spcPts val="0"/>
              </a:spcBef>
              <a:buNone/>
            </a:pPr>
            <a:r>
              <a:rPr lang="en"/>
              <a:t>Course Websites</a:t>
            </a:r>
          </a:p>
        </p:txBody>
      </p:sp>
      <p:sp>
        <p:nvSpPr>
          <p:cNvPr id="78" name="Shape 78"/>
          <p:cNvSpPr txBox="1"/>
          <p:nvPr>
            <p:ph idx="1" type="body"/>
          </p:nvPr>
        </p:nvSpPr>
        <p:spPr>
          <a:xfrm>
            <a:off x="243000" y="556500"/>
            <a:ext cx="8443799" cy="4153800"/>
          </a:xfrm>
          <a:prstGeom prst="rect">
            <a:avLst/>
          </a:prstGeom>
        </p:spPr>
        <p:txBody>
          <a:bodyPr anchorCtr="0" anchor="t" bIns="91425" lIns="91425" rIns="91425" tIns="91425">
            <a:noAutofit/>
          </a:bodyPr>
          <a:lstStyle/>
          <a:p>
            <a:pPr lvl="0" rtl="0">
              <a:spcBef>
                <a:spcPts val="0"/>
              </a:spcBef>
              <a:buNone/>
            </a:pPr>
            <a:r>
              <a:rPr lang="en"/>
              <a:t>Course Websites:</a:t>
            </a:r>
          </a:p>
          <a:p>
            <a:pPr indent="-228600" lvl="0" marL="457200" rtl="0">
              <a:spcBef>
                <a:spcPts val="0"/>
              </a:spcBef>
            </a:pPr>
            <a:r>
              <a:rPr lang="en"/>
              <a:t>Main site, used for everything not listed below: </a:t>
            </a:r>
            <a:r>
              <a:rPr lang="en" u="sng">
                <a:solidFill>
                  <a:schemeClr val="hlink"/>
                </a:solidFill>
                <a:hlinkClick r:id="rId3"/>
              </a:rPr>
              <a:t>http://cs10.org</a:t>
            </a:r>
          </a:p>
          <a:p>
            <a:pPr indent="-228600" lvl="0" marL="457200" rtl="0">
              <a:spcBef>
                <a:spcPts val="0"/>
              </a:spcBef>
            </a:pPr>
            <a:r>
              <a:rPr lang="en"/>
              <a:t>Discussion forums and announcements: </a:t>
            </a:r>
            <a:r>
              <a:rPr lang="en" u="sng">
                <a:solidFill>
                  <a:schemeClr val="hlink"/>
                </a:solidFill>
                <a:hlinkClick r:id="rId4"/>
              </a:rPr>
              <a:t>https://piazza.com</a:t>
            </a:r>
          </a:p>
          <a:p>
            <a:pPr indent="-228600" lvl="1" marL="914400" rtl="0">
              <a:spcBef>
                <a:spcPts val="0"/>
              </a:spcBef>
            </a:pPr>
            <a:r>
              <a:rPr lang="en"/>
              <a:t>You should be enrolled already. Click </a:t>
            </a:r>
            <a:r>
              <a:rPr lang="en" u="sng">
                <a:solidFill>
                  <a:schemeClr val="hlink"/>
                </a:solidFill>
                <a:hlinkClick r:id="rId5"/>
              </a:rPr>
              <a:t>here </a:t>
            </a:r>
            <a:r>
              <a:rPr lang="en"/>
              <a:t>if not.</a:t>
            </a:r>
          </a:p>
          <a:p>
            <a:pPr indent="-228600" lvl="0" marL="457200" rtl="0">
              <a:spcBef>
                <a:spcPts val="0"/>
              </a:spcBef>
            </a:pPr>
            <a:r>
              <a:rPr lang="en"/>
              <a:t>bCourses, used only for submitting homework: </a:t>
            </a:r>
            <a:r>
              <a:rPr lang="en" u="sng">
                <a:solidFill>
                  <a:schemeClr val="hlink"/>
                </a:solidFill>
                <a:hlinkClick r:id="rId6"/>
              </a:rPr>
              <a:t>https://bcourses.berkeley.edu/courses/1371647</a:t>
            </a:r>
          </a:p>
          <a:p>
            <a:pPr indent="-228600" lvl="0" marL="457200" rtl="0">
              <a:spcBef>
                <a:spcPts val="0"/>
              </a:spcBef>
            </a:pPr>
            <a:r>
              <a:rPr lang="en"/>
              <a:t>Exam grades and regrade requests: </a:t>
            </a:r>
            <a:r>
              <a:rPr lang="en" u="sng">
                <a:solidFill>
                  <a:schemeClr val="hlink"/>
                </a:solidFill>
                <a:hlinkClick r:id="rId7"/>
              </a:rPr>
              <a:t>www.gradescope.com</a:t>
            </a:r>
          </a:p>
          <a:p>
            <a:pPr lvl="0" rtl="0">
              <a:spcBef>
                <a:spcPts val="0"/>
              </a:spcBef>
              <a:buNone/>
            </a:pPr>
            <a:r>
              <a:t/>
            </a:r>
            <a:endParaRPr/>
          </a:p>
          <a:p>
            <a:pPr lvl="0" rtl="0">
              <a:spcBef>
                <a:spcPts val="0"/>
              </a:spcBef>
              <a:buNone/>
            </a:pPr>
            <a:r>
              <a:rPr lang="en"/>
              <a:t>Syllabus including all course logistics can be found on our main website at the </a:t>
            </a:r>
            <a:r>
              <a:rPr lang="en" u="sng">
                <a:solidFill>
                  <a:schemeClr val="hlink"/>
                </a:solidFill>
                <a:hlinkClick r:id="rId8"/>
              </a:rPr>
              <a:t>Course Policies</a:t>
            </a:r>
            <a:r>
              <a:rPr lang="en"/>
              <a:t> link.</a:t>
            </a:r>
          </a:p>
          <a:p>
            <a:pPr indent="-228600" lvl="0" marL="457200" rtl="0">
              <a:spcBef>
                <a:spcPts val="0"/>
              </a:spcBef>
            </a:pPr>
            <a:r>
              <a:rPr lang="en"/>
              <a:t>Next 5 slides only summarize most important policies.</a:t>
            </a:r>
          </a:p>
          <a:p>
            <a:pPr indent="-228600" lvl="0" marL="457200" rtl="0">
              <a:spcBef>
                <a:spcPts val="0"/>
              </a:spcBef>
            </a:pPr>
            <a:r>
              <a:rPr lang="en"/>
              <a:t>Make sure to read these policies carefully! We expect you to know them.</a:t>
            </a:r>
          </a:p>
        </p:txBody>
      </p:sp>
      <p:cxnSp>
        <p:nvCxnSpPr>
          <p:cNvPr id="79" name="Shape 79"/>
          <p:cNvCxnSpPr/>
          <p:nvPr/>
        </p:nvCxnSpPr>
        <p:spPr>
          <a:xfrm flipH="1">
            <a:off x="5895649" y="850100"/>
            <a:ext cx="523200" cy="283200"/>
          </a:xfrm>
          <a:prstGeom prst="straightConnector1">
            <a:avLst/>
          </a:prstGeom>
          <a:noFill/>
          <a:ln cap="flat" cmpd="sng" w="19050">
            <a:solidFill>
              <a:srgbClr val="BE0712"/>
            </a:solidFill>
            <a:prstDash val="solid"/>
            <a:round/>
            <a:headEnd len="lg" w="lg" type="none"/>
            <a:tailEnd len="lg" w="lg" type="triangle"/>
          </a:ln>
        </p:spPr>
      </p:cxnSp>
      <p:sp>
        <p:nvSpPr>
          <p:cNvPr id="80" name="Shape 80"/>
          <p:cNvSpPr txBox="1"/>
          <p:nvPr/>
        </p:nvSpPr>
        <p:spPr>
          <a:xfrm>
            <a:off x="6494900" y="566775"/>
            <a:ext cx="2572799" cy="305100"/>
          </a:xfrm>
          <a:prstGeom prst="rect">
            <a:avLst/>
          </a:prstGeom>
          <a:noFill/>
          <a:ln>
            <a:noFill/>
          </a:ln>
        </p:spPr>
        <p:txBody>
          <a:bodyPr anchorCtr="0" anchor="t" bIns="91425" lIns="91425" rIns="91425" tIns="91425">
            <a:noAutofit/>
          </a:bodyPr>
          <a:lstStyle/>
          <a:p>
            <a:pPr rtl="0">
              <a:spcBef>
                <a:spcPts val="0"/>
              </a:spcBef>
              <a:buNone/>
            </a:pPr>
            <a:r>
              <a:rPr lang="en">
                <a:solidFill>
                  <a:srgbClr val="BE0712"/>
                </a:solidFill>
              </a:rPr>
              <a:t>Not quite done yet. </a:t>
            </a:r>
          </a:p>
          <a:p>
            <a:pPr>
              <a:spcBef>
                <a:spcPts val="0"/>
              </a:spcBef>
              <a:buNone/>
            </a:pPr>
            <a:r>
              <a:rPr lang="en">
                <a:solidFill>
                  <a:srgbClr val="BE0712"/>
                </a:solidFill>
              </a:rPr>
              <a:t>Will be later today.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