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800" r:id="rId2"/>
  </p:sldMasterIdLst>
  <p:notesMasterIdLst>
    <p:notesMasterId r:id="rId16"/>
  </p:notesMasterIdLst>
  <p:handoutMasterIdLst>
    <p:handoutMasterId r:id="rId17"/>
  </p:handoutMasterIdLst>
  <p:sldIdLst>
    <p:sldId id="373" r:id="rId3"/>
    <p:sldId id="805" r:id="rId4"/>
    <p:sldId id="818" r:id="rId5"/>
    <p:sldId id="806" r:id="rId6"/>
    <p:sldId id="812" r:id="rId7"/>
    <p:sldId id="814" r:id="rId8"/>
    <p:sldId id="807" r:id="rId9"/>
    <p:sldId id="809" r:id="rId10"/>
    <p:sldId id="810" r:id="rId11"/>
    <p:sldId id="811" r:id="rId12"/>
    <p:sldId id="813" r:id="rId13"/>
    <p:sldId id="257" r:id="rId14"/>
    <p:sldId id="7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373"/>
            <p14:sldId id="805"/>
            <p14:sldId id="818"/>
            <p14:sldId id="806"/>
            <p14:sldId id="812"/>
            <p14:sldId id="814"/>
            <p14:sldId id="807"/>
            <p14:sldId id="809"/>
            <p14:sldId id="810"/>
            <p14:sldId id="811"/>
            <p14:sldId id="813"/>
            <p14:sldId id="257"/>
            <p14:sldId id="7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D27"/>
    <a:srgbClr val="D7D1CC"/>
    <a:srgbClr val="999490"/>
    <a:srgbClr val="962A8B"/>
    <a:srgbClr val="C8AE73"/>
    <a:srgbClr val="FBB800"/>
    <a:srgbClr val="00539B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6095" autoAdjust="0"/>
  </p:normalViewPr>
  <p:slideViewPr>
    <p:cSldViewPr showGuides="1">
      <p:cViewPr>
        <p:scale>
          <a:sx n="85" d="100"/>
          <a:sy n="85" d="100"/>
        </p:scale>
        <p:origin x="66" y="108"/>
      </p:cViewPr>
      <p:guideLst/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20" d="100"/>
        <a:sy n="12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8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1/02/2023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1/02/2023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535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Guidelines for use: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when presenting at UQ or at any site in Australia, when appropriate.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to pause briefly after acknowledging Country as a sign of respect.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more familiar with acknowledging Country you may add a statement about the event, meeting or forum’s connection with Country. </a:t>
            </a:r>
            <a:b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example; at a higher education event you might acknowledge that the campus has always been a space for teaching, learning, research and collaboration tens of thousands of years before it was established as a university campus, and continues today.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1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longer version:</a:t>
            </a:r>
            <a:endParaRPr lang="en-AU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the main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speaker at the event/gathering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the first person to present.</a:t>
            </a:r>
            <a:endParaRPr lang="en-AU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AU" sz="1200" b="0" i="1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use a shorter version: </a:t>
            </a:r>
            <a:endParaRPr lang="en-AU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not the first person to acknowledge Country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more informal setting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Thanking a Traditional Owner for welcoming people to Country. </a:t>
            </a:r>
          </a:p>
          <a:p>
            <a:endParaRPr lang="en-AU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 version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acknowledge the Traditional Owners and their custodianship of the lands on which we meet today. (On behalf of *) I pay our respects to their Ancestors and their descendants, who continue cultural and spiritual connections to Country. We recognise their valuable contributions to Australian and global society.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If you are hosting an event, meeting or seminar, you might say something like “On behalf of the event organisers or your section….” </a:t>
            </a:r>
          </a:p>
          <a:p>
            <a:endParaRPr lang="en-AU" sz="1200" b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Shorter version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(too,) acknowledge the Traditional Owners and their custodianship of the lands on which we meet today and pay my respect to their Ancestors and their descendants.</a:t>
            </a:r>
          </a:p>
          <a:p>
            <a:endParaRPr lang="en-AU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last updated June 2019 – content owner is PVC(IE)/ATSISU (contact Nell Angus).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05BAA-92F6-4DEA-A832-E4B15A2F525C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14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58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A89B-5F40-4031-8108-1BFB255068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E875C-DD57-4708-A99D-D59276162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29219-BCD0-4496-8C5D-775ED0D2783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64A70-781C-4A35-B011-4415D9D685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773C7E2-CDC5-49EC-A9E3-AC0C90373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9668" y="6519171"/>
            <a:ext cx="3360109" cy="240219"/>
          </a:xfrm>
        </p:spPr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23B96-95FF-4790-8D30-9E7B110C438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9D3A3A-6391-449C-98D8-8000F53C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091-B817-4684-B184-7D4087D1A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D46C-E3B9-4EED-8ECB-83007B70F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A529-ABC2-48D5-B054-69D988F2D0E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colour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colour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E2774-14F3-4413-B606-C993C9796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1394-5B89-4C72-9322-C5B01C780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95DD-3DD6-4BE8-8993-CA04B5EDA6E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E2774-14F3-4413-B606-C993C9796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1394-5B89-4C72-9322-C5B01C780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95DD-3DD6-4BE8-8993-CA04B5EDA6E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E2774-14F3-4413-B606-C993C9796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1394-5B89-4C72-9322-C5B01C780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95DD-3DD6-4BE8-8993-CA04B5EDA6E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E802-988F-4822-AAD4-8AB16076B2C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45B7E6-67E2-4417-B8C5-36EEB1A4FA6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56B92F1-D406-4B16-A1AC-4B90521D92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F75C0A-DA87-49E7-AF8C-E35E9D6CA40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FA6D2-EF83-4585-B84E-EC3FACE3286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colour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7241E-C81A-4E97-A038-49339AFE027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091-B817-4684-B184-7D4087D1A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D46C-E3B9-4EED-8ECB-83007B70F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A529-ABC2-48D5-B054-69D988F2D0E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02DF-17BD-46ED-A802-86B361F2E09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DBF07-3CD1-4DDE-9A1A-D0E171973E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7C89-2B79-461C-8BD1-C3E341EC7B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E9733-BF94-4100-BC67-F6D1B238A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DDBB4-F82B-408D-A3AC-301DFBE50D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2EF0-E71D-47A8-8995-F59268EA0BBD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54BAE-986D-4AFD-89E0-A19E4D26592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ABFD-9426-4AE2-BD85-21AAB157C5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2426-C548-4F44-88F3-0399BED6EAB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rowd of people&#10;&#10;Description automatically generated with low confidence">
            <a:extLst>
              <a:ext uri="{FF2B5EF4-FFF2-40B4-BE49-F238E27FC236}">
                <a16:creationId xmlns:a16="http://schemas.microsoft.com/office/drawing/2014/main" id="{92373BC0-CAD6-4099-B4A3-652A1538D7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D1F46-E5D6-4A4A-AA84-D126402FF3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BE3ACD8-F8AB-42A0-B4AD-EF24FEA9E737}"/>
              </a:ext>
            </a:extLst>
          </p:cNvPr>
          <p:cNvSpPr txBox="1">
            <a:spLocks/>
          </p:cNvSpPr>
          <p:nvPr userDrawn="1"/>
        </p:nvSpPr>
        <p:spPr>
          <a:xfrm>
            <a:off x="551211" y="248743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Institute for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Social Science Research</a:t>
            </a:r>
            <a:endParaRPr lang="en-A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1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2264" y="307125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695306" y="-169546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colour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A31F3A54-6CB1-442A-BA4E-6D43995BCCE0}"/>
              </a:ext>
            </a:extLst>
          </p:cNvPr>
          <p:cNvSpPr txBox="1">
            <a:spLocks/>
          </p:cNvSpPr>
          <p:nvPr userDrawn="1"/>
        </p:nvSpPr>
        <p:spPr>
          <a:xfrm>
            <a:off x="623219" y="260648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7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colour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397E74D-6C6A-4E61-BB82-50E70E71C8FF}"/>
              </a:ext>
            </a:extLst>
          </p:cNvPr>
          <p:cNvSpPr txBox="1">
            <a:spLocks/>
          </p:cNvSpPr>
          <p:nvPr userDrawn="1"/>
        </p:nvSpPr>
        <p:spPr>
          <a:xfrm>
            <a:off x="551211" y="248743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Institute for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Social Science Research</a:t>
            </a:r>
            <a:endParaRPr lang="en-A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8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F3AA35-CF6A-4FD5-BB6B-E194CAF6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33524-A11F-45D4-9709-B26BA1E760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BF43F5EB-FAA4-4F7E-B8C9-D4F63046834A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71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2 columns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E6480867-6EA8-4742-BA14-2AFD62168D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0CD4021F-34FA-47E4-A605-F82AC524A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208568" y="6519171"/>
            <a:ext cx="288032" cy="240219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CFE311-769F-4DC2-ABC1-283FAA1426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baseline="0" dirty="0">
                <a:solidFill>
                  <a:schemeClr val="accent3"/>
                </a:solidFill>
              </a:defRPr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CDCED2-3623-4A0E-9118-57CBA2B1D37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>
                <a:solidFill>
                  <a:schemeClr val="accent3"/>
                </a:solidFill>
              </a:defRPr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lvl="5"/>
            <a:r>
              <a:rPr lang="en-AU" dirty="0"/>
              <a:t>Sixth level</a:t>
            </a:r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4CD8373A-CC50-454D-8EA0-A562D14D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FCE862-5EE5-4DB6-862E-5B7F0836E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1501522D-FF42-41EA-8EE7-0A712BD8F4EC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70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2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59BAB201-28B0-4DCA-B436-5F68F9920258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CBE33C-4AA6-4DF1-A173-CCAC9BFE406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9D70F0E-E216-4D1A-8A3B-86B9CF2F21D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AU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794EA6C-EFBF-4924-B8AB-AB2F5A84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600FB61-DCD4-4CBE-B4E4-CE285678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DC104F6-D39F-48E0-9DBA-64C45AD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95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0D6874D-A3F0-42ED-B770-15AF6D4C9BE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010B4-5D90-4F37-AC20-4365EFFD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61A0055E-A06A-4A72-8ED9-6AA10E3511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EA2BDE2-9FBC-4FB7-B646-DBA0285631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636521-7FAC-4314-988B-C82E641D18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F26987D0-AC40-42E6-AF8D-18A5B4D93BE1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42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&amp; Content 2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2C92CB7-4A17-4B5B-81BD-3FD17AD231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C345A38-A8E1-45BB-97B6-86607F0762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8C4B3D8-C056-4A46-9FDC-1F75781F7A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BA744ED-13E8-41C9-80ED-3F261E22FE7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A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2C61C8C-0738-423A-ADB0-4D41378DA3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1A3E-7CA4-4F5C-96D1-09FB11E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CC3CE-EAFD-45A5-A022-75F191130B9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CF976C2-C094-4D63-B8BB-6181EEA0E6F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397A58-E168-48E5-899B-05A29E9177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FC4CFCA5-9890-43B2-A7F5-291AF2ACB72C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8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3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135519-CD4F-4E47-B510-028B364B86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57CF7A7-EA79-4E0E-BFC3-5130648BC13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</a:t>
            </a:r>
          </a:p>
          <a:p>
            <a:pPr marL="0" marR="0" lvl="5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Sixth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1B6EA44-5B7A-497F-8BA7-92ACBF45A3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AU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B33F401-4CFE-4C64-89E2-33196629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C6E7FC-83FE-4F1F-B457-CF2FAF0B6A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4AEEB8B6-3415-4EB7-8127-83A5B2B01EAA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11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One Third Two Thir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8D9A7E-BFF2-468A-90E1-A66AFB9E2C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marR="0" lvl="5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Sixth level</a:t>
            </a:r>
            <a:endParaRPr lang="en-AU" dirty="0"/>
          </a:p>
          <a:p>
            <a:pPr lvl="4"/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E5FE0B-E1C8-4403-80A5-CDE162AB1A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AU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908D168-3E52-483F-B9DC-6577C3CA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AFE1A-D9D3-47E7-9E27-C6FABA74D6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EEF9E1E4-F899-49C4-8F1B-1B9DF35FBF71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5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Two Thirds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9D0E99-B028-473D-A81B-8E32D0EFC0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2BAB73-65A0-4B97-87C6-0E9ADB7E01A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marR="0" lvl="5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Sixth level</a:t>
            </a:r>
            <a:endParaRPr lang="en-AU" dirty="0"/>
          </a:p>
          <a:p>
            <a:pPr lvl="4"/>
            <a:endParaRPr lang="en-AU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70585BD1-5CC8-4E66-AE67-51CC2B0D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E1121-FA8C-4E21-AB7D-EB61E87464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A69C4599-B4DC-4BF9-BE27-BDB5F7E14F0F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64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ackground &amp; Pull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D53F04F-1ADF-4543-8960-9B6CDA740C3E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8A071EC-D5D1-4051-A9D3-BF2A9C7C99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06C164-3D21-420D-AEB7-25D729A75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7B51726-9D84-48C5-BF3D-E6F5695C238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10C2D3-39DD-407A-B65B-5F916B29047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C0FDA-A679-4422-93FB-94BCFB42B1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5F5EE2D6-A0E5-4671-A8A5-FCA2E47DF22D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51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colour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ackground &amp; Pull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1F51CF-B5E3-4E59-9D24-8F8D2920784D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8A071EC-D5D1-4051-A9D3-BF2A9C7C99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accent3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06C164-3D21-420D-AEB7-25D729A75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7B51726-9D84-48C5-BF3D-E6F5695C238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10C2D3-39DD-407A-B65B-5F916B29047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AE2C75-9A2E-4494-9CDC-115F2A0E7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49BCB52B-8A13-42E2-9C57-A6CA1F4DD10C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8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&amp;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3D41C8-D1CC-43B7-B73E-9E392613B58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3E70110-5CBB-414F-8A6E-A81D45E01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7F23DFD8-7E09-40FA-AC3B-FB3BFC58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DCDE9E-22A8-467D-A316-C06C16E24D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A4834BAA-D4AA-4BBD-BA20-2D96958366BD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&amp; Text Leve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8382AE-2372-47F9-B664-F9A39845F1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 baseline="0">
                <a:solidFill>
                  <a:schemeClr val="accent3"/>
                </a:solidFill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772D99-7FDB-4FA7-B7F5-3D794640F6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  <a:latin typeface="+mj-lt"/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A3022F1-FCB2-40A4-A54F-5EB1E30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31D4DB-AD09-499F-9221-50AFFBF88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9CF78721-E890-428C-97BB-F2886001BD0B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8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ext levels 2 paragraph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EA16E9-A847-4971-9938-E6D692A6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B3CB8B0-4691-4C08-9895-DE8274807C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1DE347-3A4E-4F4A-A726-C0D1D748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6B0F2-360B-4FE6-9D0E-07DD50283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527D20A5-5046-4B37-9A26-2E403D3CE5CF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5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Icons &amp;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863B7F5-C8E6-41D0-8609-D2A67687EB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B033DFA-8378-45DC-951F-C2BA057585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BA759435-8DB5-4FB4-B647-353AC1FDB6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FF797DD-AD40-499F-9CAF-FC1B941FFAA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7F764E7-8A86-4EA2-B708-F4CE85092B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6274FB9-3C05-4410-8397-349AC4AD913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61871B7-E7CB-4C5D-B8F8-BE3CEA245A2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925C4B2F-7643-4170-BF26-4426C2F219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244BEEC-8ACB-430C-95C0-63B9E2C05D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CEBC9335-542C-4836-ACB8-9D0721BDC0D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8BBEF13-5973-4198-B4A9-A44E1AEBC0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800774B-F3D3-4AC7-AF62-D3551585CD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56F15EE3-8581-4414-B187-B7ADD4D195B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D026EE6-592F-4D54-B097-4C8750188D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5BEF78BF-D325-4024-8A5A-BBC92DB40B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73DC62D4-37FE-4A15-AF25-FBC83EDC49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398D090B-708E-4F43-86C1-23EDB95D8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076A87C4-B57E-4B01-A782-88867D9760D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itle 5">
            <a:extLst>
              <a:ext uri="{FF2B5EF4-FFF2-40B4-BE49-F238E27FC236}">
                <a16:creationId xmlns:a16="http://schemas.microsoft.com/office/drawing/2014/main" id="{F9CBBA4F-9401-40E9-85A1-228573C2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507B1B2-4F9C-4638-B648-64A705E7E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D9752EFD-E437-4713-AAD1-41AEBF944019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85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Or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E501462-AC57-4A79-A0B3-403F9DD31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91A3265-3813-4B0A-BADC-2200407859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72A57B7-EE40-4FF3-88E2-AD3E5DEE25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AC0976F4-DE24-4E9B-B6C0-85199452697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chemeClr val="accent3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53918A4-8EFF-4749-A2AC-ECBADC29FED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E33D0CB1-8A17-47A3-B886-6BD0D2288DB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0D04510-5806-4884-8ED3-4587F282B1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78420455-B807-4971-A58A-7D876CCC499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00C4295-2516-45B4-A752-76C6FE18B70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96EB0AD-E2A4-43CA-B2DD-34CBAAD0741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0BE6561-FD26-4F55-9036-3C227EEF8A6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3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4F6D489-2FD1-4758-83D9-65EFE5D23FD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itle 5">
            <a:extLst>
              <a:ext uri="{FF2B5EF4-FFF2-40B4-BE49-F238E27FC236}">
                <a16:creationId xmlns:a16="http://schemas.microsoft.com/office/drawing/2014/main" id="{8630FB3B-2597-47BE-8255-5D6A8CFB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D1F906-3763-4CF8-AA46-E2D8BCEC9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26" name="Date Placeholder 5">
            <a:extLst>
              <a:ext uri="{FF2B5EF4-FFF2-40B4-BE49-F238E27FC236}">
                <a16:creationId xmlns:a16="http://schemas.microsoft.com/office/drawing/2014/main" id="{E92BCFD4-CA1C-45C8-81FB-1B0BB948C1D1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16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hree Column Content &amp;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BF96CB4-1483-428D-A5D3-66C84201E9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F519428-2A2A-48C7-BD11-35A55C88E3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6561E0-1623-4AD5-A408-516261C813D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33075B7-8865-4A9E-80B3-BB640CF367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FA670C9-B4E4-4BFE-A9D9-4E322B6DF7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67472C-C3EB-469D-85F5-569494DFBE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EFDFBDFA-4639-4E5F-AA7E-B3A81B31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B68E3E-9BB4-4092-9595-FC62967285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57A43A01-10CD-4CAE-99E2-05E0BEFA4756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5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, Text &amp;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81C0AA1-ABD4-44B1-93AC-BFA626503B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07049" y="692696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BE735AC-D81F-4972-AC7D-DE6EFD7E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AU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CB29C14-E9D1-42D7-A8BD-96FB470B1E6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547470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9BC614-1E5B-4717-A18C-BD8F95668F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92696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787AB5F-D2EF-47DD-8E1E-6806CBF083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547470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BA7AA9-9C6D-4FFA-A619-D7D31BC3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27C630-DB55-4C25-A78D-DA9B0337C8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15D6CD59-5824-4112-8D92-6779EB93DDF1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8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pullou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31602E-BB64-4723-BD18-B5BD8F13AB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82343B7-0DBF-4E09-BFC4-EF842069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D72C363-A552-47D9-8497-40CEDCCE46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chemeClr val="accent3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7D346D8-5C9E-4545-A66B-187C541A0E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2604DF-06AF-4FF7-A406-1B8B128ABC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551C2ABD-BAB9-4D06-9F15-3F03B9864520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61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&amp; 2 Column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BBBC8C8A-15A3-4598-80C1-29C41954410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6DF84C9D-4577-440A-85EC-30BA3C9DE66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5751460-7E02-454A-9505-DCBD98CD43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3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0EBB0F6-5299-4805-8392-4481F78C14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3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2B2EB6E-E59E-488C-AC5E-C8C0E840DF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36D3ACE-DBF9-401E-A09D-81777BF824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2732D4B2-226D-4B68-912C-A75FFF15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92521E2-FDFE-4F49-8074-3A45F70B7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81A56A-41D4-4ED8-B925-172136FC68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63CDD1E0-0800-4276-987F-FCF77D255544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94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90E8D-AADC-422D-A0E1-4CDBF0210103}"/>
              </a:ext>
            </a:extLst>
          </p:cNvPr>
          <p:cNvSpPr txBox="1"/>
          <p:nvPr userDrawn="1"/>
        </p:nvSpPr>
        <p:spPr>
          <a:xfrm>
            <a:off x="0" y="692697"/>
            <a:ext cx="12192000" cy="6165304"/>
          </a:xfrm>
          <a:prstGeom prst="rect">
            <a:avLst/>
          </a:prstGeom>
          <a:solidFill>
            <a:srgbClr val="EFEDEB"/>
          </a:solidFill>
          <a:ln w="19050">
            <a:noFill/>
          </a:ln>
        </p:spPr>
        <p:txBody>
          <a:bodyPr wrap="square" lIns="612000" tIns="396000" rIns="288000" bIns="216000">
            <a:noAutofit/>
          </a:bodyPr>
          <a:lstStyle/>
          <a:p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2FA4A-356B-4AE5-9338-466C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07B7D5-3EEE-48CB-BCA5-965F6CC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B372F-22A9-4C49-B314-917DF37EBF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205106"/>
            <a:ext cx="1237347" cy="324000"/>
          </a:xfrm>
          <a:prstGeom prst="rect">
            <a:avLst/>
          </a:prstGeom>
        </p:spPr>
      </p:pic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6F023F62-BEAD-4F20-9C47-893C655D2752}"/>
              </a:ext>
            </a:extLst>
          </p:cNvPr>
          <p:cNvSpPr txBox="1">
            <a:spLocks/>
          </p:cNvSpPr>
          <p:nvPr userDrawn="1"/>
        </p:nvSpPr>
        <p:spPr>
          <a:xfrm>
            <a:off x="551384" y="133407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0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Image Half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0" y="-1070941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This slide has been adapted for the ‘Acknowledgment of Country’. </a:t>
            </a:r>
          </a:p>
          <a:p>
            <a:r>
              <a:rPr lang="en-AU" sz="1400" dirty="0">
                <a:solidFill>
                  <a:schemeClr val="bg1"/>
                </a:solidFill>
              </a:rPr>
              <a:t>You can change the background colour by right-clicking somewhere on the slide, not in a content placeholder. </a:t>
            </a:r>
            <a:r>
              <a:rPr lang="en-US" sz="1400" dirty="0">
                <a:solidFill>
                  <a:schemeClr val="bg1"/>
                </a:solidFill>
              </a:rPr>
              <a:t>Select ‘Format Background’. Under the ‘Fill’ menu, ‘change ‘Solid fill’ to a colour from the palette.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White &amp; Log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8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1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2264" y="307125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695306" y="-169546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colour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dirty="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A31F3A54-6CB1-442A-BA4E-6D43995BCCE0}"/>
              </a:ext>
            </a:extLst>
          </p:cNvPr>
          <p:cNvSpPr txBox="1">
            <a:spLocks/>
          </p:cNvSpPr>
          <p:nvPr userDrawn="1"/>
        </p:nvSpPr>
        <p:spPr>
          <a:xfrm>
            <a:off x="623219" y="260648"/>
            <a:ext cx="3384549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Institute for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Social Science Research</a:t>
            </a:r>
            <a:endParaRPr lang="en-AU" sz="1100" b="1" dirty="0">
              <a:solidFill>
                <a:schemeClr val="accent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34E3D7-FE95-4D65-817C-EA227C985AA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E87E30-1BDF-41E5-A2AF-B3CF8744D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F82E41-AD27-4D9C-B9DB-4B4071B95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308236E-8C3A-4120-B0CE-9B20D30AF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BBD4929-2FC9-4200-82B2-B46786655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6048D16-01B5-4BF5-A7FE-187AE9A383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9226E14-55DA-4CD7-A6C5-73C544C71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0ED42-5EA9-4D8D-89B2-0DE2214D686E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937149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81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22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827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91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F225F-30EA-4FE3-AAEE-39A8613C3BF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1892FA-066D-4596-B743-D8D2030EB9F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dirty="0"/>
              <a:t>[Presentation Title] | [Date]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B70BFB-816B-4C14-96C9-17BEC65A52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196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  <p:sldLayoutId id="2147483822" r:id="rId22"/>
    <p:sldLayoutId id="2147483823" r:id="rId23"/>
    <p:sldLayoutId id="2147483824" r:id="rId24"/>
    <p:sldLayoutId id="2147483825" r:id="rId25"/>
    <p:sldLayoutId id="2147483826" r:id="rId26"/>
    <p:sldLayoutId id="2147483827" r:id="rId27"/>
    <p:sldLayoutId id="2147483828" r:id="rId28"/>
    <p:sldLayoutId id="2147483829" r:id="rId29"/>
    <p:sldLayoutId id="214748383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dese.gov.au/ncris" TargetMode="External"/><Relationship Id="rId5" Type="http://schemas.openxmlformats.org/officeDocument/2006/relationships/hyperlink" Target="https://ardc.edu.au/" TargetMode="External"/><Relationship Id="rId4" Type="http://schemas.openxmlformats.org/officeDocument/2006/relationships/hyperlink" Target="https://doi.org/10.47486/HIR00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143404"/>
            <a:ext cx="10738247" cy="1997563"/>
          </a:xfrm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AU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Conceptual, methodological and practical issues in spatial data integration – designing the </a:t>
            </a:r>
            <a:r>
              <a:rPr lang="en-AU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GeoSocial</a:t>
            </a:r>
            <a:r>
              <a:rPr lang="en-AU" sz="4000" b="1" dirty="0">
                <a:latin typeface="Calibri" panose="020F0502020204030204" pitchFamily="34" charset="0"/>
                <a:cs typeface="Calibri" panose="020F0502020204030204" pitchFamily="34" charset="0"/>
              </a:rPr>
              <a:t> service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384" y="4077072"/>
            <a:ext cx="11377366" cy="14401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i="1" dirty="0">
                <a:latin typeface="Calibri" panose="020F0502020204030204" pitchFamily="34" charset="0"/>
                <a:cs typeface="Calibri" panose="020F0502020204030204" pitchFamily="34" charset="0"/>
              </a:rPr>
              <a:t>Wojtek Tomaszewski</a:t>
            </a:r>
          </a:p>
          <a:p>
            <a:pPr>
              <a:lnSpc>
                <a:spcPct val="100000"/>
              </a:lnSpc>
            </a:pPr>
            <a:r>
              <a:rPr lang="en-US" sz="3500" i="1" dirty="0">
                <a:latin typeface="Calibri" panose="020F0502020204030204" pitchFamily="34" charset="0"/>
                <a:cs typeface="Calibri" panose="020F0502020204030204" pitchFamily="34" charset="0"/>
              </a:rPr>
              <a:t>Institute for Social Science Research</a:t>
            </a:r>
          </a:p>
          <a:p>
            <a:pPr>
              <a:lnSpc>
                <a:spcPct val="100000"/>
              </a:lnSpc>
            </a:pPr>
            <a:r>
              <a:rPr lang="en-US" sz="3500" i="1" dirty="0">
                <a:latin typeface="Calibri" panose="020F0502020204030204" pitchFamily="34" charset="0"/>
                <a:cs typeface="Calibri" panose="020F0502020204030204" pitchFamily="34" charset="0"/>
              </a:rPr>
              <a:t>The University of Queensland</a:t>
            </a:r>
            <a:endParaRPr lang="en-AU" sz="3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CD442-F016-477B-96A6-D2F208209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0652" y="2060848"/>
            <a:ext cx="10801350" cy="417705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/>
              <a:t>Access requirements, e.g. </a:t>
            </a:r>
            <a:r>
              <a:rPr lang="en-US" sz="2000" dirty="0"/>
              <a:t>establishing a data sharing agreement and/or signing a confidentiality deed poll then registering for the service; downloading the data (an open connection or a secure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Requirements depend on the level of spatial unit for integration: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r>
              <a:rPr lang="en-US" sz="2000" dirty="0"/>
              <a:t>Non-survey area information might not be publicly available at the level of geographical units used in the sampling designs of surveys, such as the CD level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r>
              <a:rPr lang="en-US" sz="2000" dirty="0"/>
              <a:t>Survey data often has additional requirements/restrictions for spatial data at more granular levels (e.g. comes as part of ‘restricted’ version)</a:t>
            </a: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/>
              <a:t>Restrictions associated with safely reporting outputs, e.g. in HILDA reporting at an SA2 level or below is not permitted under the standard HILDA Terms and Conditions of access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240CA-9B09-417D-B540-0D4A8A54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Challenges: data access &amp; governance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54D1-7C3A-4CDB-8E3E-FB047DCEC8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66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CD442-F016-477B-96A6-D2F208209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5" y="1412776"/>
            <a:ext cx="10801350" cy="446509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Targeting advanced user: e.g. service in the form of </a:t>
            </a:r>
            <a:r>
              <a:rPr lang="en-AU" sz="2000" dirty="0"/>
              <a:t>editable scripts integrating data; </a:t>
            </a:r>
            <a:r>
              <a:rPr lang="en-US" sz="2000" dirty="0"/>
              <a:t>script repository (scripts written in R) and HTML web page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GeoSocial</a:t>
            </a:r>
            <a:r>
              <a:rPr lang="en-US" sz="2000" dirty="0"/>
              <a:t> service will not be designed with authentication/</a:t>
            </a:r>
            <a:r>
              <a:rPr lang="en-US" sz="2000" dirty="0" err="1"/>
              <a:t>authorisation</a:t>
            </a:r>
            <a:r>
              <a:rPr lang="en-US" sz="2000" dirty="0"/>
              <a:t> or other access mechanisms. The data integration scripts will run within a working environment that is assumed secured</a:t>
            </a: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/>
              <a:t>Data governance and privacy: executed in the user’s local computer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Connections to other IRISS work package outputs, such as VASSSAL (vocabulary service) and SPIRE (survey package)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Links to relevant external information (e.g. correspondence information from ABS; signup/access AURIN data; metadata, e.g. HILDA, LSAY, ABS), vocabularies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/>
              <a:t>Detailed documentation and warnings/ information on potential issues/ inconsistencies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/>
              <a:t>Pilot services purposefully limited in scope but designed with future evolution/possible extensions in mind (e.g. a wider range of data, a more flexible data integration process, and some analytic solutions)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240CA-9B09-417D-B540-0D4A8A54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4109"/>
            <a:ext cx="10801350" cy="469056"/>
          </a:xfrm>
        </p:spPr>
        <p:txBody>
          <a:bodyPr/>
          <a:lstStyle/>
          <a:p>
            <a:r>
              <a:rPr lang="en-AU" dirty="0"/>
              <a:t>Implications for pilot service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54D1-7C3A-4CDB-8E3E-FB047DCEC8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08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stralian Research Data Commons">
            <a:extLst>
              <a:ext uri="{FF2B5EF4-FFF2-40B4-BE49-F238E27FC236}">
                <a16:creationId xmlns:a16="http://schemas.microsoft.com/office/drawing/2014/main" id="{E5C1187F-D2AE-B181-7723-1EF28C1D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64" y="2204864"/>
            <a:ext cx="51308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ational Collaborative Research Infrastructure Strategy">
            <a:extLst>
              <a:ext uri="{FF2B5EF4-FFF2-40B4-BE49-F238E27FC236}">
                <a16:creationId xmlns:a16="http://schemas.microsoft.com/office/drawing/2014/main" id="{B969A250-1659-C6BF-CCFA-C72B1EB7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201564"/>
            <a:ext cx="3683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FD113-7DDD-7B42-6D38-5B7887CF03E1}"/>
              </a:ext>
            </a:extLst>
          </p:cNvPr>
          <p:cNvSpPr txBox="1"/>
          <p:nvPr/>
        </p:nvSpPr>
        <p:spPr>
          <a:xfrm>
            <a:off x="2053190" y="4797152"/>
            <a:ext cx="853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IRISS project received investment (</a:t>
            </a:r>
            <a:r>
              <a:rPr lang="en-AU" u="sng" dirty="0">
                <a:hlinkClick r:id="rId4"/>
              </a:rPr>
              <a:t>https://doi.org/10.47486/HIR002</a:t>
            </a:r>
            <a:r>
              <a:rPr lang="en-AU" dirty="0"/>
              <a:t>) from the </a:t>
            </a:r>
            <a:r>
              <a:rPr lang="en-AU" u="sng" dirty="0">
                <a:hlinkClick r:id="rId5"/>
              </a:rPr>
              <a:t>Australian Research Data Commons</a:t>
            </a:r>
            <a:r>
              <a:rPr lang="en-AU" dirty="0"/>
              <a:t> (ARDC). The ARDC is funded by the </a:t>
            </a:r>
            <a:r>
              <a:rPr lang="en-AU" u="sng" dirty="0">
                <a:hlinkClick r:id="rId6"/>
              </a:rPr>
              <a:t>National Collaborative Research Infrastructure Strategy</a:t>
            </a:r>
            <a:r>
              <a:rPr lang="en-AU" dirty="0"/>
              <a:t> (NCRIS).</a:t>
            </a:r>
          </a:p>
        </p:txBody>
      </p:sp>
    </p:spTree>
    <p:extLst>
      <p:ext uri="{BB962C8B-B14F-4D97-AF65-F5344CB8AC3E}">
        <p14:creationId xmlns:p14="http://schemas.microsoft.com/office/powerpoint/2010/main" val="10174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143404"/>
            <a:ext cx="10738247" cy="1997563"/>
          </a:xfrm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b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522" y="3429000"/>
            <a:ext cx="11377366" cy="21711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AU" sz="3600" dirty="0">
                <a:latin typeface="Calibri" panose="020F0502020204030204" pitchFamily="34" charset="0"/>
                <a:cs typeface="Calibri" panose="020F0502020204030204" pitchFamily="34" charset="0"/>
              </a:rPr>
              <a:t>UQ contact: A/Prof Wojtek Tomaszewski</a:t>
            </a:r>
          </a:p>
          <a:p>
            <a:pPr>
              <a:lnSpc>
                <a:spcPct val="100000"/>
              </a:lnSpc>
            </a:pPr>
            <a:r>
              <a:rPr lang="en-AU" sz="3600" dirty="0">
                <a:latin typeface="Calibri" panose="020F0502020204030204" pitchFamily="34" charset="0"/>
                <a:cs typeface="Calibri" panose="020F0502020204030204" pitchFamily="34" charset="0"/>
              </a:rPr>
              <a:t>w.tomaszewski@uq.edu.au</a:t>
            </a:r>
          </a:p>
          <a:p>
            <a:pPr>
              <a:lnSpc>
                <a:spcPct val="100000"/>
              </a:lnSpc>
            </a:pPr>
            <a:endParaRPr lang="en-A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3600" dirty="0">
                <a:latin typeface="Calibri" panose="020F0502020204030204" pitchFamily="34" charset="0"/>
                <a:cs typeface="Calibri" panose="020F0502020204030204" pitchFamily="34" charset="0"/>
              </a:rPr>
              <a:t>Project website: https://ausiriss.org.au/</a:t>
            </a:r>
          </a:p>
        </p:txBody>
      </p:sp>
    </p:spTree>
    <p:extLst>
      <p:ext uri="{BB962C8B-B14F-4D97-AF65-F5344CB8AC3E}">
        <p14:creationId xmlns:p14="http://schemas.microsoft.com/office/powerpoint/2010/main" val="330921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67F306-45F7-DE4C-B108-C814C864AF6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" r="49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96B0C-F338-A649-9C62-40BFA48F7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2143888"/>
            <a:ext cx="4896619" cy="3373344"/>
          </a:xfrm>
        </p:spPr>
        <p:txBody>
          <a:bodyPr/>
          <a:lstStyle/>
          <a:p>
            <a:pPr marL="612" lvl="1" indent="0">
              <a:buNone/>
            </a:pPr>
            <a:r>
              <a:rPr lang="en-AU" dirty="0">
                <a:solidFill>
                  <a:srgbClr val="7030A0"/>
                </a:solidFill>
              </a:rPr>
              <a:t>The University of Queensland (UQ) acknowledges the Traditional Owners and their custodianship of the lands on which we meet.</a:t>
            </a:r>
          </a:p>
          <a:p>
            <a:pPr marL="612" lvl="1" indent="0"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612" lvl="1" indent="0">
              <a:buNone/>
            </a:pPr>
            <a:r>
              <a:rPr lang="en-AU" dirty="0">
                <a:solidFill>
                  <a:srgbClr val="7030A0"/>
                </a:solidFill>
              </a:rPr>
              <a:t>We pay our respects to their Ancestors and their descendants, who continue cultural and spiritual connections to Country.</a:t>
            </a:r>
          </a:p>
          <a:p>
            <a:pPr marL="612" lvl="1" indent="0"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612" lvl="1" indent="0">
              <a:buNone/>
            </a:pPr>
            <a:r>
              <a:rPr lang="en-AU" dirty="0">
                <a:solidFill>
                  <a:srgbClr val="7030A0"/>
                </a:solidFill>
              </a:rPr>
              <a:t>We recognise their valuable contributions to Australian and global society.</a:t>
            </a:r>
          </a:p>
          <a:p>
            <a:endParaRPr lang="en-US" dirty="0">
              <a:solidFill>
                <a:srgbClr val="51247A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227FEEF-895B-204C-9420-9FE0102D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40" y="620688"/>
            <a:ext cx="5406952" cy="10690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000" dirty="0">
                <a:solidFill>
                  <a:schemeClr val="accent1"/>
                </a:solidFill>
              </a:rPr>
              <a:t>Acknowledgment of </a:t>
            </a:r>
            <a:br>
              <a:rPr lang="en-AU" sz="3000" dirty="0">
                <a:solidFill>
                  <a:schemeClr val="accent1"/>
                </a:solidFill>
              </a:rPr>
            </a:br>
            <a:r>
              <a:rPr lang="en-AU" sz="3000" b="1" dirty="0">
                <a:solidFill>
                  <a:schemeClr val="accent1"/>
                </a:solidFill>
              </a:rPr>
              <a:t>Country</a:t>
            </a:r>
            <a:endParaRPr lang="en-US" sz="3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FB67A-F6E2-4213-8A52-DC1107B9C5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340768"/>
            <a:ext cx="10801350" cy="4967957"/>
          </a:xfrm>
        </p:spPr>
        <p:txBody>
          <a:bodyPr>
            <a:normAutofit fontScale="92500" lnSpcReduction="20000"/>
          </a:bodyPr>
          <a:lstStyle/>
          <a:p>
            <a:r>
              <a:rPr lang="en-AU" i="1" dirty="0"/>
              <a:t>Getting data ‘research ready’</a:t>
            </a:r>
          </a:p>
          <a:p>
            <a:endParaRPr lang="en-AU" dirty="0"/>
          </a:p>
          <a:p>
            <a:r>
              <a:rPr lang="en-AU" u="sng" dirty="0"/>
              <a:t>Opportunity: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Integrated data on people and places (and time) provides unique opportunities for social science research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Growing interest in place-based approaches among policy makers</a:t>
            </a:r>
          </a:p>
          <a:p>
            <a:endParaRPr lang="en-AU" u="sng" dirty="0"/>
          </a:p>
          <a:p>
            <a:r>
              <a:rPr lang="en-AU" u="sng" dirty="0"/>
              <a:t>Current landscape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Fragmented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Lacking ‘good’ documentation (particularly concerning technical data/issues)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(Spatial) data integration demands deep technical and methodological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u="sng" dirty="0"/>
              <a:t>Consequences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Lack of consistency given need for individualised approaches; lack of reproducibility/scalability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4CA0C3-FC17-42F4-BE88-F000151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764704"/>
            <a:ext cx="10801350" cy="469056"/>
          </a:xfrm>
        </p:spPr>
        <p:txBody>
          <a:bodyPr/>
          <a:lstStyle/>
          <a:p>
            <a:r>
              <a:rPr lang="en-AU" dirty="0"/>
              <a:t>Opportunities and barriers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009F-194C-43CF-95BC-9783CE7BE63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721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CD442-F016-477B-96A6-D2F208209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WP3 </a:t>
            </a:r>
            <a:r>
              <a:rPr lang="en-US" sz="2000" dirty="0" err="1"/>
              <a:t>GeoSocial</a:t>
            </a:r>
            <a:r>
              <a:rPr lang="en-US" sz="2000" dirty="0"/>
              <a:t> </a:t>
            </a:r>
            <a:r>
              <a:rPr lang="en-US" sz="2000" u="sng" dirty="0"/>
              <a:t>aims</a:t>
            </a:r>
            <a:r>
              <a:rPr lang="en-US" sz="2000" dirty="0"/>
              <a:t> </a:t>
            </a:r>
            <a:r>
              <a:rPr lang="en-US" sz="2000" i="1" dirty="0"/>
              <a:t>to design search, retrieval and integration service that can generate data products that integrate people, place, time and space</a:t>
            </a:r>
          </a:p>
          <a:p>
            <a:pPr marL="7029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Linking geospatial statistical data (e.g. Australian Census) to person-centered data from nationally representative longitudinal surveys (e.g. HILDA, LSAY)</a:t>
            </a:r>
          </a:p>
          <a:p>
            <a:pPr lvl="2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Broader </a:t>
            </a:r>
            <a:r>
              <a:rPr lang="en-US" sz="2000" u="sng" dirty="0"/>
              <a:t>objectives</a:t>
            </a:r>
            <a:r>
              <a:rPr lang="en-US" sz="2000" dirty="0"/>
              <a:t>: to establish innovative </a:t>
            </a:r>
            <a:r>
              <a:rPr lang="en-US" sz="2000" i="1" dirty="0"/>
              <a:t>spatially-integrated</a:t>
            </a:r>
            <a:r>
              <a:rPr lang="en-US" sz="2000" dirty="0"/>
              <a:t> approaches to social science research that can directly inform local and national efforts to improve people’s lives</a:t>
            </a:r>
          </a:p>
          <a:p>
            <a:pPr marL="5229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empower cross-disciplinary social research using rich integrated geo-social data</a:t>
            </a:r>
          </a:p>
          <a:p>
            <a:pPr marL="5229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inform policy and facilitate social planning across wide-ranging issues relating to population health, social wellbeing and community cohesion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240CA-9B09-417D-B540-0D4A8A54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WP3 </a:t>
            </a:r>
            <a:r>
              <a:rPr lang="en-AU" dirty="0" err="1"/>
              <a:t>GeoSocial</a:t>
            </a:r>
            <a:r>
              <a:rPr lang="en-AU" dirty="0"/>
              <a:t>: aims &amp; 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54D1-7C3A-4CDB-8E3E-FB047DCEC8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2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CD442-F016-477B-96A6-D2F208209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4650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Advanced user (able to perform advanced data transformations, merging datasets, deriving variables, deploying advanced statistical/analytic methods)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r>
              <a:rPr lang="en-US" sz="2000" dirty="0"/>
              <a:t>Would still benefit from </a:t>
            </a:r>
            <a:r>
              <a:rPr lang="en-AU" sz="2000" dirty="0"/>
              <a:t>easy-to-use, trustworthy, transparent, and reproducible solution: saves time and effort on parts of the research process that can be automated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r>
              <a:rPr lang="en-AU" sz="2000" dirty="0"/>
              <a:t>Allow flexibility while providing advice/information on technical issues</a:t>
            </a:r>
            <a:r>
              <a:rPr lang="en-US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Less-advanced users (limited ability to manipulate data; focus on exploratory/descriptive analysis, data visualization)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r>
              <a:rPr lang="en-US" sz="2000" dirty="0"/>
              <a:t>Broader user base; ability to include non-academic users, e.g. policy departments and service agencies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r>
              <a:rPr lang="en-US" sz="2000" dirty="0"/>
              <a:t>Service would require significantly more features (e.g. ready-to-use data; additional functionalities allowing data analysis and visualization; features to prevent mis-handling or mis-interpretation of data).  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240CA-9B09-417D-B540-0D4A8A54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50" y="877290"/>
            <a:ext cx="10801350" cy="469056"/>
          </a:xfrm>
        </p:spPr>
        <p:txBody>
          <a:bodyPr/>
          <a:lstStyle/>
          <a:p>
            <a:r>
              <a:rPr lang="en-AU" dirty="0"/>
              <a:t>Considering user needs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54D1-7C3A-4CDB-8E3E-FB047DCEC8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8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34E30F-3D6C-4A67-8555-A08701C0D6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392" y="1700212"/>
            <a:ext cx="10873284" cy="468111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Service will assist with integration of (longitudinal) survey data with spatially-structured data defined at some level of geography (e.g. postcode, SA2)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main scenarios to consider: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US" sz="2000" dirty="0"/>
              <a:t>Non-survey area information appended to survey household/person unit record data </a:t>
            </a:r>
          </a:p>
          <a:p>
            <a:pPr marL="1081088" lvl="3" indent="-285750">
              <a:buFontTx/>
              <a:buChar char="-"/>
            </a:pPr>
            <a:r>
              <a:rPr lang="en-US" sz="2000" dirty="0"/>
              <a:t>the resulting dataset is a person-level dataset</a:t>
            </a:r>
          </a:p>
          <a:p>
            <a:pPr marL="1081088" lvl="3" indent="-285750">
              <a:buFontTx/>
              <a:buChar char="-"/>
            </a:pPr>
            <a:r>
              <a:rPr lang="en-US" sz="2000" dirty="0"/>
              <a:t>allows analysis (e.g. regression modelling) with area-level predictors (with some caveats)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US" sz="2000" dirty="0"/>
              <a:t>Area information derived from survey through some aggregation process appended to non-survey (area-level) data</a:t>
            </a:r>
          </a:p>
          <a:p>
            <a:pPr marL="1081088" lvl="3" indent="-285750">
              <a:buFontTx/>
              <a:buChar char="-"/>
            </a:pPr>
            <a:r>
              <a:rPr lang="en-US" sz="2000" dirty="0"/>
              <a:t>the resulting dataset is an area-level dataset, based on some spatial unit</a:t>
            </a:r>
          </a:p>
          <a:p>
            <a:pPr marL="1081088" lvl="3" indent="-285750">
              <a:buFontTx/>
              <a:buChar char="-"/>
            </a:pPr>
            <a:r>
              <a:rPr lang="en-US" sz="2000" dirty="0"/>
              <a:t>aims to facilitate area-level analysis</a:t>
            </a:r>
          </a:p>
          <a:p>
            <a:pPr marL="465750" lvl="1" indent="-285750"/>
            <a:r>
              <a:rPr lang="en-US" sz="2000" dirty="0"/>
              <a:t>Challenges with pursuing either of these options, particularly the second one, in the context of survey data</a:t>
            </a:r>
            <a:endParaRPr lang="en-AU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51C63-1AAF-740C-D5DB-71272A36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Geo-social data integration: two main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21F3-4FDC-77D9-1605-D2BB513B80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78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CD442-F016-477B-96A6-D2F208209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5" y="1679470"/>
            <a:ext cx="10801350" cy="44650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Sample design – e.g. </a:t>
            </a:r>
            <a:r>
              <a:rPr lang="en-AU" sz="2000" dirty="0"/>
              <a:t>observations might be geographically clustered and unrepresentative of different geographical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/>
              <a:t>Patchy coverage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r>
              <a:rPr lang="en-US" sz="2000" dirty="0"/>
              <a:t>For example, of about 38,200 Collection Districts (CDs) in Australia in 2011, only 488 were selected for the first HILDA wave; all consecutive sampling steps were nested within those 488 CDs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sampling (and weighting) is not designed to allow building up reliable estimates from the survey to smaller levels of geography, such as suburbs/SA2s, SA3s or LGAs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r>
              <a:rPr lang="en-US" sz="2000" dirty="0"/>
              <a:t>Usually designed to allow estimates at a state/jurisdiction level (sometimes broken down by metropolitan vs non-metropolitan areas within jurisdictions)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Sample size in surveys – even in large surveys (e.g. HILDA, LSAY) cases can become low when working with small spatial units; exacerbated by attrition in longitudinal surveys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240CA-9B09-417D-B540-0D4A8A54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34" y="877290"/>
            <a:ext cx="10801350" cy="469056"/>
          </a:xfrm>
        </p:spPr>
        <p:txBody>
          <a:bodyPr/>
          <a:lstStyle/>
          <a:p>
            <a:r>
              <a:rPr lang="en-AU" dirty="0"/>
              <a:t>Challenges: survey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54D1-7C3A-4CDB-8E3E-FB047DCEC8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399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CD442-F016-477B-96A6-D2F208209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412777"/>
            <a:ext cx="10801350" cy="216023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Availability of spatial units (and their identifiers) to enable integration</a:t>
            </a:r>
          </a:p>
          <a:p>
            <a:pPr marL="817200" lvl="2" indent="-45720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Ideally, the same spatial unit would be available in the survey and non-survey data (e.g. SA2) but this is not always the 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Aggregation: it might be possible to create higher level geographies from the available geographic information using available concordances (e.g. postcode to SA3); however this is not always straightforward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240CA-9B09-417D-B540-0D4A8A54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55" y="811746"/>
            <a:ext cx="10945290" cy="469056"/>
          </a:xfrm>
        </p:spPr>
        <p:txBody>
          <a:bodyPr>
            <a:normAutofit fontScale="90000"/>
          </a:bodyPr>
          <a:lstStyle/>
          <a:p>
            <a:r>
              <a:rPr lang="en-AU" dirty="0"/>
              <a:t>Challenges: concordance between survey and spatial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54D1-7C3A-4CDB-8E3E-FB047DCEC8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417DE-D4A5-77F5-8AEB-57EFFD1A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573016"/>
            <a:ext cx="9331598" cy="2436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2C563-4303-8311-DB56-0450903D4D51}"/>
              </a:ext>
            </a:extLst>
          </p:cNvPr>
          <p:cNvSpPr txBox="1"/>
          <p:nvPr/>
        </p:nvSpPr>
        <p:spPr>
          <a:xfrm>
            <a:off x="839341" y="5872840"/>
            <a:ext cx="1051324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quality: examples of invalid postcodes in LSAY that don’t exist in the ABS data (POA) for the same year (aside from the many ABS postal areas which aren’t covered in LSAY)</a:t>
            </a:r>
          </a:p>
        </p:txBody>
      </p:sp>
    </p:spTree>
    <p:extLst>
      <p:ext uri="{BB962C8B-B14F-4D97-AF65-F5344CB8AC3E}">
        <p14:creationId xmlns:p14="http://schemas.microsoft.com/office/powerpoint/2010/main" val="8966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CD442-F016-477B-96A6-D2F208209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5" y="1388108"/>
            <a:ext cx="10801350" cy="20168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Changes to classifications, including geographical classifications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Changes to boundaries of spatial units over time (some, like postcodes, tend to change frequently, with changes poorly documented)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Decisions needed around temporal concordance between different spatial units (which type and time point to use)</a:t>
            </a:r>
          </a:p>
          <a:p>
            <a:endParaRPr lang="en-US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240CA-9B09-417D-B540-0D4A8A54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11746"/>
            <a:ext cx="10801350" cy="469056"/>
          </a:xfrm>
        </p:spPr>
        <p:txBody>
          <a:bodyPr/>
          <a:lstStyle/>
          <a:p>
            <a:r>
              <a:rPr lang="en-AU" dirty="0"/>
              <a:t>Challenges: longitudinal dimension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54D1-7C3A-4CDB-8E3E-FB047DCEC8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85E42-D200-CC65-3455-DCBC493B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4" y="3284984"/>
            <a:ext cx="6229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1_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0</TotalTime>
  <Words>1572</Words>
  <Application>Microsoft Office PowerPoint</Application>
  <PresentationFormat>Widescreen</PresentationFormat>
  <Paragraphs>124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University of Queensland</vt:lpstr>
      <vt:lpstr>1_University of Queensland</vt:lpstr>
      <vt:lpstr>Conceptual, methodological and practical issues in spatial data integration – designing the GeoSocial service </vt:lpstr>
      <vt:lpstr>Acknowledgment of  Country</vt:lpstr>
      <vt:lpstr>Opportunities and barriers</vt:lpstr>
      <vt:lpstr>WP3 GeoSocial: aims &amp; objectives</vt:lpstr>
      <vt:lpstr>Considering user needs</vt:lpstr>
      <vt:lpstr>Geo-social data integration: two main scenarios</vt:lpstr>
      <vt:lpstr>Challenges: survey data</vt:lpstr>
      <vt:lpstr>Challenges: concordance between survey and spatial data</vt:lpstr>
      <vt:lpstr>Challenges: longitudinal dimension</vt:lpstr>
      <vt:lpstr>Challenges: data access &amp; governance</vt:lpstr>
      <vt:lpstr>Implications for pilot service design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2021-09-13T00:01:28Z</dcterms:created>
  <dcterms:modified xsi:type="dcterms:W3CDTF">2023-01-31T22:48:49Z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2022-02-08T00:41:14Z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f313786d-10e3-4479-9c15-0f4d7d97ba75</vt:lpwstr>
  </property>
  <property fmtid="{D5CDD505-2E9C-101B-9397-08002B2CF9AE}" pid="8" name="MSIP_Label_0f488380-630a-4f55-a077-a19445e3f360_ContentBits">
    <vt:lpwstr>0</vt:lpwstr>
  </property>
</Properties>
</file>