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76" r:id="rId3"/>
    <p:sldMasterId id="2147483678" r:id="rId4"/>
  </p:sldMasterIdLst>
  <p:notesMasterIdLst>
    <p:notesMasterId r:id="rId16"/>
  </p:notesMasterIdLst>
  <p:sldIdLst>
    <p:sldId id="388" r:id="rId5"/>
    <p:sldId id="863" r:id="rId6"/>
    <p:sldId id="885" r:id="rId7"/>
    <p:sldId id="850" r:id="rId8"/>
    <p:sldId id="918" r:id="rId9"/>
    <p:sldId id="920" r:id="rId10"/>
    <p:sldId id="919" r:id="rId11"/>
    <p:sldId id="914" r:id="rId12"/>
    <p:sldId id="922" r:id="rId13"/>
    <p:sldId id="923" r:id="rId14"/>
    <p:sldId id="9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BA2F"/>
    <a:srgbClr val="E8BC13"/>
    <a:srgbClr val="47A1CE"/>
    <a:srgbClr val="B7CE44"/>
    <a:srgbClr val="1B509F"/>
    <a:srgbClr val="F07D1C"/>
    <a:srgbClr val="FE8E3D"/>
    <a:srgbClr val="FA7735"/>
    <a:srgbClr val="F96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7823" autoAdjust="0"/>
  </p:normalViewPr>
  <p:slideViewPr>
    <p:cSldViewPr snapToGrid="0" snapToObjects="1">
      <p:cViewPr varScale="1">
        <p:scale>
          <a:sx n="98" d="100"/>
          <a:sy n="98" d="100"/>
        </p:scale>
        <p:origin x="1608" y="192"/>
      </p:cViewPr>
      <p:guideLst>
        <p:guide orient="horz" pos="2520"/>
        <p:guide pos="3816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DA3A3-DDC9-48B4-ADE2-21546D04F58D}" type="datetimeFigureOut">
              <a:rPr lang="en-AU" smtClean="0"/>
              <a:t>30/6/2023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24798-FF08-4F53-9012-72ABC86EA79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404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24798-FF08-4F53-9012-72ABC86EA79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21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24798-FF08-4F53-9012-72ABC86EA79B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823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1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73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47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is more complicated that just merging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15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A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Longitudinal surveys contain geographical identifiers (sensitive data). </a:t>
            </a:r>
            <a:r>
              <a:rPr lang="en-AU" sz="12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AU" sz="12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 risk. </a:t>
            </a:r>
            <a:endParaRPr lang="en-AU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A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custodians have strict standards and procedures to access the data. 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A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new user needs to get approval to access the data and satisfy the requirements. 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A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-"/>
              <a:tabLst>
                <a:tab pos="457200" algn="l"/>
              </a:tabLst>
              <a:defRPr/>
            </a:pPr>
            <a:r>
              <a:rPr lang="en-AU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is designed to allow researchers to easily integrate pieces of code into their workflow without interfering with the standards and procedures set by the data custodians. 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A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endParaRPr lang="en-A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5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Stands for “must-have,” “should-have,” “could-have,” and “won't-have”</a:t>
            </a:r>
            <a:endParaRPr lang="en-AU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24798-FF08-4F53-9012-72ABC86EA79B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60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44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24798-FF08-4F53-9012-72ABC86EA79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24798-FF08-4F53-9012-72ABC86EA79B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04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AURIN 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360001"/>
            <a:ext cx="10909619" cy="1738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50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AU" dirty="0"/>
              <a:t>Title Myriad Pro 50pt White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A4CAFF-7AC0-AE42-A816-C9B286FC1E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2459042"/>
            <a:ext cx="10909300" cy="35718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00" b="1">
                <a:solidFill>
                  <a:srgbClr val="E1B82E"/>
                </a:solidFill>
              </a:defRPr>
            </a:lvl1pPr>
          </a:lstStyle>
          <a:p>
            <a:pPr lvl="0"/>
            <a:r>
              <a:rPr lang="en-US"/>
              <a:t>SUB-HEADING TEXT MYRIAD PRO BOLD 18pt GOLD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DC306A1-3DF4-5044-8740-C40173234E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485" y="2924405"/>
            <a:ext cx="10909300" cy="35718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PRESENTED BY NAME MYRIAD PRO 14pt WHITE</a:t>
            </a:r>
          </a:p>
        </p:txBody>
      </p:sp>
    </p:spTree>
    <p:extLst>
      <p:ext uri="{BB962C8B-B14F-4D97-AF65-F5344CB8AC3E}">
        <p14:creationId xmlns:p14="http://schemas.microsoft.com/office/powerpoint/2010/main" val="26706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AURIN Inside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FF678-6301-FF4E-8801-C28C0C89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1711999" cy="57157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F8A2A8-6D5B-2A46-A766-0F858A84A9BC}"/>
              </a:ext>
            </a:extLst>
          </p:cNvPr>
          <p:cNvSpPr/>
          <p:nvPr userDrawn="1"/>
        </p:nvSpPr>
        <p:spPr>
          <a:xfrm>
            <a:off x="-1" y="1144800"/>
            <a:ext cx="11712000" cy="2286000"/>
          </a:xfrm>
          <a:prstGeom prst="rect">
            <a:avLst/>
          </a:prstGeom>
          <a:solidFill>
            <a:srgbClr val="205975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144801"/>
            <a:ext cx="10909619" cy="228599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AU" dirty="0"/>
              <a:t>Quote Text To Go Here. Myriad Pro 33pt White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959D6E-C507-0640-BC4C-96D6EAF08865}"/>
              </a:ext>
            </a:extLst>
          </p:cNvPr>
          <p:cNvSpPr txBox="1">
            <a:spLocks/>
          </p:cNvSpPr>
          <p:nvPr userDrawn="1"/>
        </p:nvSpPr>
        <p:spPr>
          <a:xfrm>
            <a:off x="11713027" y="6492876"/>
            <a:ext cx="478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C46CE8-299A-9D47-9588-E2E980DB373F}" type="slidenum">
              <a:rPr lang="en-US" sz="100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41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AURI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360001"/>
            <a:ext cx="9121200" cy="77380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AU" dirty="0"/>
              <a:t>HEADING MYRIAD PRO 30pt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33E6B9-84F4-A44C-AD7A-AFE5E6C55BC8}"/>
              </a:ext>
            </a:extLst>
          </p:cNvPr>
          <p:cNvSpPr txBox="1">
            <a:spLocks/>
          </p:cNvSpPr>
          <p:nvPr userDrawn="1"/>
        </p:nvSpPr>
        <p:spPr>
          <a:xfrm>
            <a:off x="11713027" y="6492876"/>
            <a:ext cx="478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C46CE8-299A-9D47-9588-E2E980DB373F}" type="slidenum">
              <a:rPr lang="en-US" sz="1000"/>
              <a:pPr/>
              <a:t>‹#›</a:t>
            </a:fld>
            <a:endParaRPr lang="en-US" sz="1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FB23-BC72-F642-816B-24BF96FE21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260000"/>
            <a:ext cx="10603200" cy="103686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 b="1">
                <a:solidFill>
                  <a:srgbClr val="F5822B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r>
              <a:rPr lang="en-AU" sz="1400" b="1" dirty="0">
                <a:solidFill>
                  <a:srgbClr val="F5822B"/>
                </a:solidFill>
              </a:rPr>
              <a:t>Secondary Heading Myriad Pro Bold 14pt. Use any AURIN colour as appropriate.</a:t>
            </a:r>
            <a:endParaRPr lang="en-US" sz="1400" b="1" dirty="0">
              <a:solidFill>
                <a:srgbClr val="F582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595E43-3C2F-234E-97CA-5436CACBF2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550" y="2296865"/>
            <a:ext cx="10605649" cy="4063115"/>
          </a:xfrm>
          <a:prstGeom prst="rect">
            <a:avLst/>
          </a:prstGeom>
        </p:spPr>
        <p:txBody>
          <a:bodyPr lIns="0" tIns="90000" rIns="0" bIns="0"/>
          <a:lstStyle>
            <a:lvl1pPr marL="0" indent="0">
              <a:buNone/>
              <a:defRPr sz="1200">
                <a:solidFill>
                  <a:srgbClr val="2A2A2A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r>
              <a:rPr lang="en-AU" sz="1200" b="0" dirty="0">
                <a:solidFill>
                  <a:srgbClr val="2A2A2A"/>
                </a:solidFill>
              </a:rPr>
              <a:t>Body Text Myriad Pro 12pt set in AURIN Dark Grey.</a:t>
            </a:r>
            <a:endParaRPr lang="en-US" sz="1200" b="0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AURIN BACK 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EA689-5215-F14F-8793-1629542AA409}"/>
              </a:ext>
            </a:extLst>
          </p:cNvPr>
          <p:cNvSpPr txBox="1"/>
          <p:nvPr userDrawn="1"/>
        </p:nvSpPr>
        <p:spPr>
          <a:xfrm>
            <a:off x="2556450" y="2489970"/>
            <a:ext cx="6063675" cy="12926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800" b="1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COME SEE US AT THE AURIN BOOTH</a:t>
            </a:r>
            <a:endParaRPr lang="en-AU" sz="28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8672D-5ADC-854D-A0BE-DABA1436FC24}"/>
              </a:ext>
            </a:extLst>
          </p:cNvPr>
          <p:cNvSpPr txBox="1"/>
          <p:nvPr userDrawn="1"/>
        </p:nvSpPr>
        <p:spPr>
          <a:xfrm>
            <a:off x="480000" y="4259788"/>
            <a:ext cx="10603200" cy="12926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AU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Flavia Barar</a:t>
            </a:r>
          </a:p>
          <a:p>
            <a:r>
              <a:rPr lang="en-AU" sz="14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Data Science Officer</a:t>
            </a:r>
            <a:br>
              <a:rPr lang="en-AU" sz="14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4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E: bararf@aurin.org.au</a:t>
            </a:r>
          </a:p>
          <a:p>
            <a:r>
              <a:rPr lang="en-AU" sz="1400" b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www.aurin.org.au</a:t>
            </a:r>
            <a:endParaRPr lang="en-AU" sz="1400" b="1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4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        @</a:t>
            </a:r>
            <a:r>
              <a:rPr lang="en-AU" sz="1400" b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aurin_org_au</a:t>
            </a:r>
            <a:endParaRPr lang="en-AU" sz="14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kern="1200" dirty="0">
              <a:solidFill>
                <a:schemeClr val="bg1"/>
              </a:solidFill>
              <a:effectLst/>
              <a:latin typeface="+mn-lt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F6FB4-D4F6-9544-AFF4-65BE6C187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100" y="5147765"/>
            <a:ext cx="231497" cy="1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D0945-C949-794B-8352-BE5E9BDC3A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B5CCE4-CA4A-8D47-A7B9-568819A5F6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1393" y="5934270"/>
            <a:ext cx="2020807" cy="720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65AB4-10A9-3F4E-AC54-FE82C87FB5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25076" y="5934269"/>
            <a:ext cx="1119768" cy="7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0254D6-7D87-5A44-BEFF-ECDC84C153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43C9216-CA08-AC44-863E-AED57EC5A1F8}"/>
              </a:ext>
            </a:extLst>
          </p:cNvPr>
          <p:cNvSpPr txBox="1">
            <a:spLocks/>
          </p:cNvSpPr>
          <p:nvPr userDrawn="1"/>
        </p:nvSpPr>
        <p:spPr>
          <a:xfrm>
            <a:off x="11713027" y="6492876"/>
            <a:ext cx="478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C46CE8-299A-9D47-9588-E2E980DB373F}" type="slidenum">
              <a:rPr lang="en-US" sz="1000"/>
              <a:pPr/>
              <a:t>‹#›</a:t>
            </a:fld>
            <a:endParaRPr lang="en-US" sz="1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0CB07-FBBA-1645-B4FC-AEC345B953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70080" y="5934269"/>
            <a:ext cx="1036149" cy="719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77C066-3144-AF4F-8A65-0505815664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20375" y="5932763"/>
            <a:ext cx="778506" cy="721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7D610-316D-425F-BC6E-77B6D01B79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1394" y="5934270"/>
            <a:ext cx="2011282" cy="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7B7ED-C794-E947-BA22-9A972DD99B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61870-661A-5846-A18A-9EC9005300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1275" y="482589"/>
            <a:ext cx="1474299" cy="54045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A984A28-6AD6-1E46-801A-DE0A307A75B8}"/>
              </a:ext>
            </a:extLst>
          </p:cNvPr>
          <p:cNvSpPr txBox="1">
            <a:spLocks/>
          </p:cNvSpPr>
          <p:nvPr userDrawn="1"/>
        </p:nvSpPr>
        <p:spPr>
          <a:xfrm>
            <a:off x="11713027" y="6492876"/>
            <a:ext cx="478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C46CE8-299A-9D47-9588-E2E980DB373F}" type="slidenum">
              <a:rPr lang="en-US" sz="100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2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5B9B5-76A0-E44E-8949-206B77EB54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58457-16FF-F74B-B98F-892D7C4572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1394" y="5934270"/>
            <a:ext cx="2011282" cy="720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A6DCC-E814-2845-800D-5DA917AEBB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44125" y="5935426"/>
            <a:ext cx="1087885" cy="7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RIN-OFFICE/geosocial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://203.101.231.24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D193-264C-8E4F-9E8C-2BC47AD5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0" y="791852"/>
            <a:ext cx="10909619" cy="1306370"/>
          </a:xfrm>
        </p:spPr>
        <p:txBody>
          <a:bodyPr/>
          <a:lstStyle/>
          <a:p>
            <a:r>
              <a:rPr lang="en-US" b="1" dirty="0"/>
              <a:t>WP3: GeoSocial</a:t>
            </a:r>
          </a:p>
        </p:txBody>
      </p:sp>
      <p:pic>
        <p:nvPicPr>
          <p:cNvPr id="3" name="Picture 2" descr="A picture containing large, sitting, lot, many&#10;&#10;Description automatically generated">
            <a:extLst>
              <a:ext uri="{FF2B5EF4-FFF2-40B4-BE49-F238E27FC236}">
                <a16:creationId xmlns:a16="http://schemas.microsoft.com/office/drawing/2014/main" id="{081009E6-3796-203C-1F8D-A3AF2A229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92" b="-677"/>
          <a:stretch/>
        </p:blipFill>
        <p:spPr>
          <a:xfrm>
            <a:off x="-215900" y="2286000"/>
            <a:ext cx="11928384" cy="378014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4C9E8-A8BB-B50C-F98F-F2646E139D27}"/>
              </a:ext>
            </a:extLst>
          </p:cNvPr>
          <p:cNvSpPr txBox="1"/>
          <p:nvPr/>
        </p:nvSpPr>
        <p:spPr>
          <a:xfrm>
            <a:off x="375497" y="1636557"/>
            <a:ext cx="9055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Australian Urban Research Infrastructure Network (AURIN)</a:t>
            </a:r>
          </a:p>
        </p:txBody>
      </p:sp>
    </p:spTree>
    <p:extLst>
      <p:ext uri="{BB962C8B-B14F-4D97-AF65-F5344CB8AC3E}">
        <p14:creationId xmlns:p14="http://schemas.microsoft.com/office/powerpoint/2010/main" val="9938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C8F3-1C93-BB86-02AA-8F4C4DD6C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4619D-3F37-034E-4DC8-71C89927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2091691"/>
            <a:ext cx="28575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C1D03-2953-A091-7535-5B07599E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0" y="2362200"/>
            <a:ext cx="38100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C8EE-E28E-8033-E22F-141BF360B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483" y="2776219"/>
            <a:ext cx="1401717" cy="1401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B384F-C4E2-76C8-0B96-7E785B817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00" y="2457086"/>
            <a:ext cx="3057547" cy="1720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CDF8B-2AA7-8BB9-F22D-496459A0C201}"/>
              </a:ext>
            </a:extLst>
          </p:cNvPr>
          <p:cNvSpPr txBox="1"/>
          <p:nvPr/>
        </p:nvSpPr>
        <p:spPr>
          <a:xfrm>
            <a:off x="1266666" y="5085715"/>
            <a:ext cx="5031634" cy="83099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1200" dirty="0">
                <a:solidFill>
                  <a:srgbClr val="E1B82E"/>
                </a:solidFill>
                <a:effectLst/>
                <a:latin typeface="+mn-lt"/>
                <a:ea typeface="+mn-ea"/>
                <a:cs typeface="Arial"/>
              </a:rPr>
              <a:t>Demo:  </a:t>
            </a:r>
            <a:r>
              <a:rPr lang="en-US" sz="1800" b="1" kern="1200" dirty="0">
                <a:solidFill>
                  <a:srgbClr val="E1B82E"/>
                </a:solidFill>
                <a:effectLst/>
                <a:latin typeface="+mn-lt"/>
                <a:ea typeface="+mn-ea"/>
                <a:cs typeface="Arial"/>
                <a:hlinkClick r:id="rId7"/>
              </a:rPr>
              <a:t>http://203.101.231.244</a:t>
            </a:r>
            <a:endParaRPr lang="en-US" sz="1800" b="1" kern="1200" dirty="0">
              <a:solidFill>
                <a:srgbClr val="E1B82E"/>
              </a:solidFill>
              <a:effectLst/>
              <a:latin typeface="+mn-lt"/>
              <a:ea typeface="+mn-ea"/>
              <a:cs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1200" dirty="0" err="1">
                <a:solidFill>
                  <a:srgbClr val="E1B82E"/>
                </a:solidFill>
                <a:effectLst/>
                <a:latin typeface="+mn-lt"/>
                <a:ea typeface="+mn-ea"/>
                <a:cs typeface="Arial"/>
              </a:rPr>
              <a:t>Github</a:t>
            </a:r>
            <a:r>
              <a:rPr lang="en-US" sz="1800" b="1" kern="1200" dirty="0">
                <a:solidFill>
                  <a:srgbClr val="E1B82E"/>
                </a:solidFill>
                <a:effectLst/>
                <a:latin typeface="+mn-lt"/>
                <a:ea typeface="+mn-ea"/>
                <a:cs typeface="Arial"/>
              </a:rPr>
              <a:t>: </a:t>
            </a:r>
            <a:r>
              <a:rPr lang="en-US" sz="1800" b="1" kern="1200" dirty="0">
                <a:solidFill>
                  <a:srgbClr val="E1B82E"/>
                </a:solidFill>
                <a:effectLst/>
                <a:latin typeface="+mn-lt"/>
                <a:ea typeface="+mn-ea"/>
                <a:cs typeface="Arial"/>
                <a:hlinkClick r:id="rId8"/>
              </a:rPr>
              <a:t>https://github.com/AURIN-OFFICE/geosocial</a:t>
            </a:r>
            <a:endParaRPr lang="en-US" sz="1800" b="1" kern="1200" dirty="0">
              <a:solidFill>
                <a:srgbClr val="E1B82E"/>
              </a:solidFill>
              <a:effectLst/>
              <a:latin typeface="+mn-lt"/>
              <a:ea typeface="+mn-ea"/>
              <a:cs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b="1" kern="1200" dirty="0">
              <a:solidFill>
                <a:srgbClr val="E1B82E"/>
              </a:solidFill>
              <a:effectLst/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9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0" y="358052"/>
            <a:ext cx="9121200" cy="773807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2D525-D14C-E124-7414-2CFA53B99C71}"/>
              </a:ext>
            </a:extLst>
          </p:cNvPr>
          <p:cNvSpPr txBox="1"/>
          <p:nvPr/>
        </p:nvSpPr>
        <p:spPr>
          <a:xfrm>
            <a:off x="4624086" y="3044279"/>
            <a:ext cx="60998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1" dirty="0"/>
              <a:t>Thank you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46103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0" y="358052"/>
            <a:ext cx="9121200" cy="773807"/>
          </a:xfrm>
        </p:spPr>
        <p:txBody>
          <a:bodyPr/>
          <a:lstStyle/>
          <a:p>
            <a:r>
              <a:rPr lang="en-AU" dirty="0"/>
              <a:t>Acknowledgement of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7EFAF-5967-84CB-FAD2-D711402CE1C0}"/>
              </a:ext>
            </a:extLst>
          </p:cNvPr>
          <p:cNvSpPr txBox="1"/>
          <p:nvPr/>
        </p:nvSpPr>
        <p:spPr>
          <a:xfrm>
            <a:off x="856336" y="1678263"/>
            <a:ext cx="10266367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800" dirty="0">
                <a:effectLst/>
              </a:rPr>
              <a:t>We acknowledge the Traditional Owners of the land on which this event is taking place and pay respect to their Elders (past and present) and families.</a:t>
            </a:r>
          </a:p>
          <a:p>
            <a:pPr algn="just"/>
            <a:endParaRPr lang="en-AU" sz="3200" b="0" i="0" u="none" strike="noStrike" dirty="0">
              <a:solidFill>
                <a:srgbClr val="242424"/>
              </a:solidFill>
              <a:effectLst/>
            </a:endParaRPr>
          </a:p>
          <a:p>
            <a:pPr algn="just"/>
            <a:br>
              <a:rPr lang="en-AU" sz="3200" dirty="0"/>
            </a:b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975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05" y="375665"/>
            <a:ext cx="12073405" cy="855106"/>
          </a:xfrm>
        </p:spPr>
        <p:txBody>
          <a:bodyPr/>
          <a:lstStyle/>
          <a:p>
            <a:r>
              <a:rPr lang="en-US" sz="2800" dirty="0"/>
              <a:t>The Integrated Research Infrastructure for the Social Sciences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5AE0BF-1E27-13AD-41FF-02EF24AE3719}"/>
              </a:ext>
            </a:extLst>
          </p:cNvPr>
          <p:cNvSpPr txBox="1"/>
          <p:nvPr/>
        </p:nvSpPr>
        <p:spPr>
          <a:xfrm>
            <a:off x="1214903" y="2908187"/>
            <a:ext cx="5290399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WP1: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Management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WP2: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VASSSAL (Vocabulary Access Service for Social Science in Australia)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WP3: </a:t>
            </a:r>
            <a:r>
              <a:rPr lang="en-A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GeoSocial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WP4: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Demonstrator Projects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WP5: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SPIRE (Survey Project Integrated Research Environment)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WP6: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CARDSS (Curation of Australian Research Data in the Social Sciences)</a:t>
            </a:r>
          </a:p>
        </p:txBody>
      </p:sp>
      <p:pic>
        <p:nvPicPr>
          <p:cNvPr id="44" name="Picture 43" descr="A picture containing text, businesscard, logo, font&#10;&#10;Description automatically generated">
            <a:extLst>
              <a:ext uri="{FF2B5EF4-FFF2-40B4-BE49-F238E27FC236}">
                <a16:creationId xmlns:a16="http://schemas.microsoft.com/office/drawing/2014/main" id="{B2A15973-891A-4BD0-9383-C5A39B8A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02" y="3818616"/>
            <a:ext cx="4691054" cy="227638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CBAAD52-FFB8-714A-6513-2BAC4CE0D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6822" y="2908187"/>
            <a:ext cx="2180632" cy="709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68B82-65CA-1BA5-257B-E699EA4CE2C3}"/>
              </a:ext>
            </a:extLst>
          </p:cNvPr>
          <p:cNvSpPr txBox="1"/>
          <p:nvPr/>
        </p:nvSpPr>
        <p:spPr>
          <a:xfrm>
            <a:off x="1087484" y="1640241"/>
            <a:ext cx="103178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Objective: Address the fragmentation of the Australian social science research infrastructure, establishing a new foundation for integrating data, analysis and platforms for social science research in Australia.</a:t>
            </a:r>
          </a:p>
        </p:txBody>
      </p:sp>
    </p:spTree>
    <p:extLst>
      <p:ext uri="{BB962C8B-B14F-4D97-AF65-F5344CB8AC3E}">
        <p14:creationId xmlns:p14="http://schemas.microsoft.com/office/powerpoint/2010/main" val="717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3989" y="407507"/>
            <a:ext cx="10783622" cy="660851"/>
          </a:xfrm>
        </p:spPr>
        <p:txBody>
          <a:bodyPr/>
          <a:lstStyle/>
          <a:p>
            <a:pPr algn="ctr"/>
            <a:r>
              <a:rPr lang="en-AU" sz="3200" b="0" u="none" strike="noStrike" dirty="0">
                <a:effectLst/>
              </a:rPr>
              <a:t>GeoSocial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C6CC2-B8AE-73C3-F9F6-9262C7815216}"/>
              </a:ext>
            </a:extLst>
          </p:cNvPr>
          <p:cNvSpPr txBox="1"/>
          <p:nvPr/>
        </p:nvSpPr>
        <p:spPr>
          <a:xfrm>
            <a:off x="810242" y="1405024"/>
            <a:ext cx="1078362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Problem</a:t>
            </a:r>
            <a:r>
              <a:rPr lang="en-AU" sz="2800" dirty="0"/>
              <a:t>: The researchers want to bring data on people and places together, but don’t know how to do it and what the issues might be.</a:t>
            </a:r>
          </a:p>
          <a:p>
            <a:endParaRPr lang="en-AU" dirty="0">
              <a:latin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1A5246-1626-BCE9-F5C1-77A40194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64" y="2925610"/>
            <a:ext cx="6157072" cy="32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87375" y="401919"/>
            <a:ext cx="8087717" cy="495638"/>
          </a:xfrm>
        </p:spPr>
        <p:txBody>
          <a:bodyPr/>
          <a:lstStyle/>
          <a:p>
            <a:pPr algn="ctr"/>
            <a:r>
              <a:rPr lang="en-AU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C6CC2-B8AE-73C3-F9F6-9262C7815216}"/>
              </a:ext>
            </a:extLst>
          </p:cNvPr>
          <p:cNvSpPr txBox="1"/>
          <p:nvPr/>
        </p:nvSpPr>
        <p:spPr>
          <a:xfrm>
            <a:off x="900245" y="1412503"/>
            <a:ext cx="10399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dirty="0">
                <a:latin typeface="Calibri" panose="020F0502020204030204" pitchFamily="34" charset="0"/>
              </a:rPr>
              <a:t>The GeoSocial solution allows researchers to link Australia’s largest longitudinal surveys with geospatial statistical data derived from the Australian Census of Population and Housing. GeoSocial will empower Australia's large cross-disciplinary social research community to identify patterns, make predictions, and inform social policy using rich integrated GeoSocial data. </a:t>
            </a:r>
            <a:endParaRPr lang="en-AU" sz="2400" dirty="0"/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85C14ECF-DC63-914B-2650-29F128CD5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5792" y="4452043"/>
            <a:ext cx="1956255" cy="1613212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82A0C2E1-21EC-0169-92A8-4C53B4FDB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00" y="4677596"/>
            <a:ext cx="2046263" cy="1503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4191EF-4242-A049-5B08-7127B9299919}"/>
              </a:ext>
            </a:extLst>
          </p:cNvPr>
          <p:cNvSpPr txBox="1"/>
          <p:nvPr/>
        </p:nvSpPr>
        <p:spPr>
          <a:xfrm>
            <a:off x="6244378" y="30480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Socio-demographic characteristics</a:t>
            </a:r>
            <a:endParaRPr lang="en-AU" b="1" dirty="0"/>
          </a:p>
        </p:txBody>
      </p:sp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9440E5D6-87CF-8332-1E8F-09ACBFC81E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4031" y="3553529"/>
            <a:ext cx="3163051" cy="847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392D47-5EAC-0F2E-E737-39597B71FE3D}"/>
              </a:ext>
            </a:extLst>
          </p:cNvPr>
          <p:cNvSpPr txBox="1"/>
          <p:nvPr/>
        </p:nvSpPr>
        <p:spPr>
          <a:xfrm>
            <a:off x="2812358" y="3048064"/>
            <a:ext cx="567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Longitudinal data</a:t>
            </a:r>
            <a:endParaRPr lang="en-US" dirty="0"/>
          </a:p>
        </p:txBody>
      </p:sp>
      <p:pic>
        <p:nvPicPr>
          <p:cNvPr id="21" name="Picture 20" descr="Timeline&#10;&#10;Description automatically generated with low confidence">
            <a:extLst>
              <a:ext uri="{FF2B5EF4-FFF2-40B4-BE49-F238E27FC236}">
                <a16:creationId xmlns:a16="http://schemas.microsoft.com/office/drawing/2014/main" id="{9ECADEE1-8250-CD57-9AAC-E23187F76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201" y="3516610"/>
            <a:ext cx="2925262" cy="102189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81745D4-9DD1-C6D6-576B-FF2864617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243" y="4027556"/>
            <a:ext cx="1494575" cy="134258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43638AA-3D45-15A0-A08E-9230B1101ADB}"/>
              </a:ext>
            </a:extLst>
          </p:cNvPr>
          <p:cNvSpPr/>
          <p:nvPr/>
        </p:nvSpPr>
        <p:spPr>
          <a:xfrm>
            <a:off x="9397882" y="4646439"/>
            <a:ext cx="490331" cy="506031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03DAE-6E81-A5F8-A252-B37823142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5310" y="4935459"/>
            <a:ext cx="518278" cy="518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6FC7BD-1E9C-0F13-850D-0879FE1A100E}"/>
              </a:ext>
            </a:extLst>
          </p:cNvPr>
          <p:cNvSpPr/>
          <p:nvPr/>
        </p:nvSpPr>
        <p:spPr>
          <a:xfrm>
            <a:off x="504103" y="6124310"/>
            <a:ext cx="1704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Data custodians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D46518-9196-BA67-634F-82A528E9C6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245" y="5325538"/>
            <a:ext cx="798772" cy="7987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73EDB1-1C62-1BFA-8143-4DCE0B85B9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8411" y="4604313"/>
            <a:ext cx="590285" cy="5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5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FB61-6F33-D31E-D06F-6FBD5BC16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pic>
        <p:nvPicPr>
          <p:cNvPr id="25" name="Picture 24" descr="A picture containing text, computer, computer, desk&#10;&#10;Description automatically generated">
            <a:extLst>
              <a:ext uri="{FF2B5EF4-FFF2-40B4-BE49-F238E27FC236}">
                <a16:creationId xmlns:a16="http://schemas.microsoft.com/office/drawing/2014/main" id="{76BF8F31-1295-4592-BBCE-68251920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61" y="1765444"/>
            <a:ext cx="2903126" cy="24305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2D4E19-26BB-1455-EE35-222D78690657}"/>
              </a:ext>
            </a:extLst>
          </p:cNvPr>
          <p:cNvSpPr txBox="1"/>
          <p:nvPr/>
        </p:nvSpPr>
        <p:spPr>
          <a:xfrm>
            <a:off x="2525547" y="4094483"/>
            <a:ext cx="1418593" cy="55399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r>
              <a:rPr lang="en-US" b="1" dirty="0">
                <a:solidFill>
                  <a:srgbClr val="E1B82E"/>
                </a:solidFill>
                <a:cs typeface="Arial"/>
              </a:rPr>
              <a:t>Mid-level user </a:t>
            </a:r>
          </a:p>
          <a:p>
            <a:endParaRPr lang="en-US" b="1" dirty="0">
              <a:solidFill>
                <a:srgbClr val="E1B82E"/>
              </a:solidFill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EA93D-8529-DF37-9920-FCD51FCB12D1}"/>
              </a:ext>
            </a:extLst>
          </p:cNvPr>
          <p:cNvSpPr txBox="1"/>
          <p:nvPr/>
        </p:nvSpPr>
        <p:spPr>
          <a:xfrm>
            <a:off x="7859786" y="40021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1B82E"/>
                </a:solidFill>
                <a:cs typeface="Arial"/>
              </a:rPr>
              <a:t>Advanced user </a:t>
            </a:r>
          </a:p>
          <a:p>
            <a:endParaRPr lang="en-US" b="1" dirty="0">
              <a:solidFill>
                <a:srgbClr val="E1B82E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84BCC-9F6F-024B-E097-470B89E9E3E7}"/>
              </a:ext>
            </a:extLst>
          </p:cNvPr>
          <p:cNvSpPr txBox="1"/>
          <p:nvPr/>
        </p:nvSpPr>
        <p:spPr>
          <a:xfrm>
            <a:off x="6320443" y="4442614"/>
            <a:ext cx="51228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Confident with using Python and/or R for data wrangling, integration,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understanding of geospatial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Needs to integrate longitudinal and geospatial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other social science researchers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F0D95-0AAD-D6ED-1CFC-27E406642F94}"/>
              </a:ext>
            </a:extLst>
          </p:cNvPr>
          <p:cNvSpPr txBox="1"/>
          <p:nvPr/>
        </p:nvSpPr>
        <p:spPr>
          <a:xfrm>
            <a:off x="570746" y="4473315"/>
            <a:ext cx="51228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Confident with understanding and tweaking R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Experienced in the use of Stata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understanding of geospatial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Needs to integrate longitudinal and geospatial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consult with data science researchers to achieve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115CD-17C5-3EAA-0A87-B89A553848BA}"/>
              </a:ext>
            </a:extLst>
          </p:cNvPr>
          <p:cNvSpPr txBox="1"/>
          <p:nvPr/>
        </p:nvSpPr>
        <p:spPr>
          <a:xfrm>
            <a:off x="7928612" y="21038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Arial"/>
              </a:rPr>
              <a:t>Low skills level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06E79-0AB1-E0F4-8A50-8BBE0F83A6CA}"/>
              </a:ext>
            </a:extLst>
          </p:cNvPr>
          <p:cNvSpPr txBox="1"/>
          <p:nvPr/>
        </p:nvSpPr>
        <p:spPr>
          <a:xfrm>
            <a:off x="6320443" y="2659042"/>
            <a:ext cx="4945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Easy access to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Certainty regarding data meanings.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Less room for analytic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Increased data usability and utility to untrained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Reduction of the risk of data breaches.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A445D-01F8-DAB9-8E6C-190CBA702AFC}"/>
              </a:ext>
            </a:extLst>
          </p:cNvPr>
          <p:cNvSpPr txBox="1"/>
          <p:nvPr/>
        </p:nvSpPr>
        <p:spPr>
          <a:xfrm>
            <a:off x="778147" y="1269973"/>
            <a:ext cx="11084592" cy="64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During the ISSR-AURIN Workshop held on August 16, 2022, we worked collaboratively to define functional requirements and prioritize them using the Agile method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MoSCoW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pic>
        <p:nvPicPr>
          <p:cNvPr id="8" name="Picture 7" descr="A red circle with a white x in it&#10;&#10;Description automatically generated with medium confidence">
            <a:extLst>
              <a:ext uri="{FF2B5EF4-FFF2-40B4-BE49-F238E27FC236}">
                <a16:creationId xmlns:a16="http://schemas.microsoft.com/office/drawing/2014/main" id="{FAA88B5E-6DE7-7835-6BBD-F456639CE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048678"/>
            <a:ext cx="496324" cy="479594"/>
          </a:xfrm>
          <a:prstGeom prst="rect">
            <a:avLst/>
          </a:prstGeom>
        </p:spPr>
      </p:pic>
      <p:pic>
        <p:nvPicPr>
          <p:cNvPr id="10" name="Picture 9" descr="A green circle with a white check mark&#10;&#10;Description automatically generated with medium confidence">
            <a:extLst>
              <a:ext uri="{FF2B5EF4-FFF2-40B4-BE49-F238E27FC236}">
                <a16:creationId xmlns:a16="http://schemas.microsoft.com/office/drawing/2014/main" id="{6929D8C7-5DB0-40EA-CFEB-4CAEE89E3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097" y="4008600"/>
            <a:ext cx="449154" cy="434014"/>
          </a:xfrm>
          <a:prstGeom prst="rect">
            <a:avLst/>
          </a:prstGeom>
        </p:spPr>
      </p:pic>
      <p:pic>
        <p:nvPicPr>
          <p:cNvPr id="11" name="Picture 10" descr="A green circle with a white check mark&#10;&#10;Description automatically generated with medium confidence">
            <a:extLst>
              <a:ext uri="{FF2B5EF4-FFF2-40B4-BE49-F238E27FC236}">
                <a16:creationId xmlns:a16="http://schemas.microsoft.com/office/drawing/2014/main" id="{8189B690-FDDC-8640-FB91-3113ACDF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785" y="3977377"/>
            <a:ext cx="449154" cy="4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000" y="1125791"/>
            <a:ext cx="6840900" cy="580355"/>
          </a:xfrm>
        </p:spPr>
        <p:txBody>
          <a:bodyPr/>
          <a:lstStyle/>
          <a:p>
            <a:r>
              <a:rPr lang="en-US" b="1" dirty="0"/>
              <a:t>Considerations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0CB75F-DC34-CB09-73C8-517B3046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34" y="1634575"/>
            <a:ext cx="2294639" cy="13840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DE843B-2651-784F-0D5A-587D0D1495BC}"/>
              </a:ext>
            </a:extLst>
          </p:cNvPr>
          <p:cNvCxnSpPr>
            <a:cxnSpLocks/>
          </p:cNvCxnSpPr>
          <p:nvPr/>
        </p:nvCxnSpPr>
        <p:spPr>
          <a:xfrm>
            <a:off x="6180083" y="1476217"/>
            <a:ext cx="0" cy="1811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53FB4C3-7AC9-187B-144C-A2EE83E230A5}"/>
              </a:ext>
            </a:extLst>
          </p:cNvPr>
          <p:cNvSpPr txBox="1">
            <a:spLocks/>
          </p:cNvSpPr>
          <p:nvPr/>
        </p:nvSpPr>
        <p:spPr>
          <a:xfrm>
            <a:off x="447086" y="269795"/>
            <a:ext cx="6840900" cy="773807"/>
          </a:xfrm>
          <a:prstGeom prst="rect">
            <a:avLst/>
          </a:prstGeom>
        </p:spPr>
        <p:txBody>
          <a:bodyPr lIns="0" tIns="0" rIns="0" bIns="0" anchor="ctr"/>
          <a:lstStyle>
            <a:lvl1pPr algn="l" defTabSz="3429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dirty="0"/>
              <a:t>Additional Considerations</a:t>
            </a:r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C8F34F4-68FB-E4A7-CB9C-A4C1622D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329" y="1457928"/>
            <a:ext cx="2474867" cy="19890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4D442A-A36D-E1B5-6DF2-F44F51CB95AD}"/>
              </a:ext>
            </a:extLst>
          </p:cNvPr>
          <p:cNvSpPr txBox="1"/>
          <p:nvPr/>
        </p:nvSpPr>
        <p:spPr>
          <a:xfrm>
            <a:off x="2434033" y="3611366"/>
            <a:ext cx="3462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Concordance/Correspondence</a:t>
            </a:r>
          </a:p>
          <a:p>
            <a:endParaRPr lang="en-AU" b="1" dirty="0"/>
          </a:p>
          <a:p>
            <a:r>
              <a:rPr lang="en-AU" dirty="0"/>
              <a:t>Comparison between two spatial variables collected in two different moments of the time.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84CCA-8871-4D22-D2CE-421C757F5C09}"/>
              </a:ext>
            </a:extLst>
          </p:cNvPr>
          <p:cNvSpPr txBox="1"/>
          <p:nvPr/>
        </p:nvSpPr>
        <p:spPr>
          <a:xfrm>
            <a:off x="6561939" y="4165364"/>
            <a:ext cx="3196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dirty="0">
                <a:latin typeface="Calibri" panose="020F0502020204030204" pitchFamily="34" charset="0"/>
              </a:rPr>
              <a:t>Classifications and vocabularies change with time and are not in a machine-readable format.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13E21-53E9-7BF1-634F-FCE44123CB69}"/>
              </a:ext>
            </a:extLst>
          </p:cNvPr>
          <p:cNvSpPr txBox="1"/>
          <p:nvPr/>
        </p:nvSpPr>
        <p:spPr>
          <a:xfrm>
            <a:off x="7594613" y="35930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6547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498-0463-4B2A-B200-E340F30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93" y="324218"/>
            <a:ext cx="10783622" cy="660851"/>
          </a:xfrm>
        </p:spPr>
        <p:txBody>
          <a:bodyPr/>
          <a:lstStyle/>
          <a:p>
            <a:r>
              <a:rPr lang="en-AU" sz="3200" b="0" u="none" strike="noStrike" dirty="0">
                <a:effectLst/>
              </a:rPr>
              <a:t>Preliminary </a:t>
            </a:r>
            <a:r>
              <a:rPr lang="en-AU" sz="3200" b="0" u="none" strike="noStrike" dirty="0" err="1">
                <a:effectLst/>
              </a:rPr>
              <a:t>GeoSocial</a:t>
            </a:r>
            <a:r>
              <a:rPr lang="en-AU" sz="3200" b="0" u="none" strike="noStrike" dirty="0">
                <a:effectLst/>
              </a:rPr>
              <a:t> service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FEA50-E484-56F6-2D56-9E5922AB78E1}"/>
              </a:ext>
            </a:extLst>
          </p:cNvPr>
          <p:cNvSpPr txBox="1"/>
          <p:nvPr/>
        </p:nvSpPr>
        <p:spPr>
          <a:xfrm>
            <a:off x="6678176" y="1800762"/>
            <a:ext cx="4767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D73E9-A3D3-9734-AB8E-3C732436C5EE}"/>
              </a:ext>
            </a:extLst>
          </p:cNvPr>
          <p:cNvSpPr txBox="1"/>
          <p:nvPr/>
        </p:nvSpPr>
        <p:spPr>
          <a:xfrm>
            <a:off x="5853231" y="2493736"/>
            <a:ext cx="5733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GeoSocial:</a:t>
            </a: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to meet the needs of mid to advanced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interfere with data custodian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nteroperable and can connect with other work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 transparency and a high level of personalization.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using the FAIR Principles for Research Software.</a:t>
            </a:r>
          </a:p>
          <a:p>
            <a:endParaRPr lang="en-US" sz="1800" kern="1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63C35-6420-7016-B63E-073ADA1DC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3" y="1233421"/>
            <a:ext cx="4648926" cy="52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C8F3-1C93-BB86-02AA-8F4C4DD6C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A0B79-FA8A-8B4B-03CD-5AF8F8F364DE}"/>
              </a:ext>
            </a:extLst>
          </p:cNvPr>
          <p:cNvSpPr txBox="1"/>
          <p:nvPr/>
        </p:nvSpPr>
        <p:spPr>
          <a:xfrm>
            <a:off x="1423607" y="1313119"/>
            <a:ext cx="6115289" cy="3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Longitudinal Survey: 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LSAY 2009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3B4675-D995-1678-11A9-2D62CADF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89" y="1760432"/>
            <a:ext cx="1663067" cy="567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6F9E6-C66C-EB13-2A5D-B79D96EE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783" y="1671748"/>
            <a:ext cx="782531" cy="7126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9D4B89-05AD-BE60-1B9E-79475B075851}"/>
              </a:ext>
            </a:extLst>
          </p:cNvPr>
          <p:cNvSpPr txBox="1"/>
          <p:nvPr/>
        </p:nvSpPr>
        <p:spPr>
          <a:xfrm>
            <a:off x="6553200" y="131311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Geospatial data</a:t>
            </a: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set: 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series profile 2021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7A48B63-11A3-DED4-D1E8-2B1C13C32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67" y="2633696"/>
            <a:ext cx="6524632" cy="38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0960"/>
      </p:ext>
    </p:extLst>
  </p:cSld>
  <p:clrMapOvr>
    <a:masterClrMapping/>
  </p:clrMapOvr>
</p:sld>
</file>

<file path=ppt/theme/theme1.xml><?xml version="1.0" encoding="utf-8"?>
<a:theme xmlns:a="http://schemas.openxmlformats.org/drawingml/2006/main" name="1-AURIN Cover">
  <a:themeElements>
    <a:clrScheme name="AURIN">
      <a:dk1>
        <a:srgbClr val="205975"/>
      </a:dk1>
      <a:lt1>
        <a:srgbClr val="FFFFFF"/>
      </a:lt1>
      <a:dk2>
        <a:srgbClr val="205975"/>
      </a:dk2>
      <a:lt2>
        <a:srgbClr val="B9CAD1"/>
      </a:lt2>
      <a:accent1>
        <a:srgbClr val="205975"/>
      </a:accent1>
      <a:accent2>
        <a:srgbClr val="F5822B"/>
      </a:accent2>
      <a:accent3>
        <a:srgbClr val="E1B82E"/>
      </a:accent3>
      <a:accent4>
        <a:srgbClr val="91AE3B"/>
      </a:accent4>
      <a:accent5>
        <a:srgbClr val="005BAA"/>
      </a:accent5>
      <a:accent6>
        <a:srgbClr val="27A3A0"/>
      </a:accent6>
      <a:hlink>
        <a:srgbClr val="F5822B"/>
      </a:hlink>
      <a:folHlink>
        <a:srgbClr val="E1B82E"/>
      </a:folHlink>
    </a:clrScheme>
    <a:fontScheme name="FInance-Meets-Strategy">
      <a:majorFont>
        <a:latin typeface="Myriad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yriadPro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 anchor="ctr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b="1" kern="1200">
            <a:solidFill>
              <a:srgbClr val="E1B82E"/>
            </a:solidFill>
            <a:effectLst/>
            <a:latin typeface="+mn-lt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-AURIN Inside Page">
  <a:themeElements>
    <a:clrScheme name="AURIN">
      <a:dk1>
        <a:srgbClr val="205975"/>
      </a:dk1>
      <a:lt1>
        <a:srgbClr val="FFFFFF"/>
      </a:lt1>
      <a:dk2>
        <a:srgbClr val="205975"/>
      </a:dk2>
      <a:lt2>
        <a:srgbClr val="B9CAD1"/>
      </a:lt2>
      <a:accent1>
        <a:srgbClr val="205975"/>
      </a:accent1>
      <a:accent2>
        <a:srgbClr val="F5822B"/>
      </a:accent2>
      <a:accent3>
        <a:srgbClr val="E1B82E"/>
      </a:accent3>
      <a:accent4>
        <a:srgbClr val="91AE3B"/>
      </a:accent4>
      <a:accent5>
        <a:srgbClr val="005BAA"/>
      </a:accent5>
      <a:accent6>
        <a:srgbClr val="27A3A0"/>
      </a:accent6>
      <a:hlink>
        <a:srgbClr val="F5822B"/>
      </a:hlink>
      <a:folHlink>
        <a:srgbClr val="E1B82E"/>
      </a:folHlink>
    </a:clrScheme>
    <a:fontScheme name="FInance-Meets-Strategy">
      <a:majorFont>
        <a:latin typeface="Myriad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yriadPro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 anchor="ctr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b="1" kern="1200">
            <a:solidFill>
              <a:srgbClr val="E1B82E"/>
            </a:solidFill>
            <a:effectLst/>
            <a:latin typeface="+mn-lt"/>
            <a:ea typeface="+mn-ea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-AURIN Body">
  <a:themeElements>
    <a:clrScheme name="AURIN">
      <a:dk1>
        <a:srgbClr val="205975"/>
      </a:dk1>
      <a:lt1>
        <a:srgbClr val="FFFFFF"/>
      </a:lt1>
      <a:dk2>
        <a:srgbClr val="205975"/>
      </a:dk2>
      <a:lt2>
        <a:srgbClr val="B9CAD1"/>
      </a:lt2>
      <a:accent1>
        <a:srgbClr val="205975"/>
      </a:accent1>
      <a:accent2>
        <a:srgbClr val="F5822B"/>
      </a:accent2>
      <a:accent3>
        <a:srgbClr val="E1B82E"/>
      </a:accent3>
      <a:accent4>
        <a:srgbClr val="91AE3B"/>
      </a:accent4>
      <a:accent5>
        <a:srgbClr val="005BAA"/>
      </a:accent5>
      <a:accent6>
        <a:srgbClr val="27A3A0"/>
      </a:accent6>
      <a:hlink>
        <a:srgbClr val="F5822B"/>
      </a:hlink>
      <a:folHlink>
        <a:srgbClr val="E1B82E"/>
      </a:folHlink>
    </a:clrScheme>
    <a:fontScheme name="FInance-Meets-Strategy">
      <a:majorFont>
        <a:latin typeface="Myriad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yriadPro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 anchor="ctr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b="1" kern="1200">
            <a:solidFill>
              <a:srgbClr val="E1B82E"/>
            </a:solidFill>
            <a:effectLst/>
            <a:latin typeface="+mn-lt"/>
            <a:ea typeface="+mn-ea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-AURIN BACK Cover">
  <a:themeElements>
    <a:clrScheme name="AURIN">
      <a:dk1>
        <a:srgbClr val="205975"/>
      </a:dk1>
      <a:lt1>
        <a:srgbClr val="FFFFFF"/>
      </a:lt1>
      <a:dk2>
        <a:srgbClr val="205975"/>
      </a:dk2>
      <a:lt2>
        <a:srgbClr val="B9CAD1"/>
      </a:lt2>
      <a:accent1>
        <a:srgbClr val="205975"/>
      </a:accent1>
      <a:accent2>
        <a:srgbClr val="F5822B"/>
      </a:accent2>
      <a:accent3>
        <a:srgbClr val="E1B82E"/>
      </a:accent3>
      <a:accent4>
        <a:srgbClr val="91AE3B"/>
      </a:accent4>
      <a:accent5>
        <a:srgbClr val="005BAA"/>
      </a:accent5>
      <a:accent6>
        <a:srgbClr val="27A3A0"/>
      </a:accent6>
      <a:hlink>
        <a:srgbClr val="F5822B"/>
      </a:hlink>
      <a:folHlink>
        <a:srgbClr val="E1B82E"/>
      </a:folHlink>
    </a:clrScheme>
    <a:fontScheme name="FInance-Meets-Strategy">
      <a:majorFont>
        <a:latin typeface="Myriad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yriadPro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 anchor="ctr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b="1" kern="1200">
            <a:solidFill>
              <a:srgbClr val="E1B82E"/>
            </a:solidFill>
            <a:effectLst/>
            <a:latin typeface="+mn-lt"/>
            <a:ea typeface="+mn-ea"/>
            <a:cs typeface="Arial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61347</TotalTime>
  <Words>590</Words>
  <Application>Microsoft Macintosh PowerPoint</Application>
  <PresentationFormat>Widescreen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MyriadPro</vt:lpstr>
      <vt:lpstr>Times New Roman</vt:lpstr>
      <vt:lpstr>Wingdings</vt:lpstr>
      <vt:lpstr>1-AURIN Cover</vt:lpstr>
      <vt:lpstr>2-AURIN Inside Page</vt:lpstr>
      <vt:lpstr>3-AURIN Body</vt:lpstr>
      <vt:lpstr>4-AURIN BACK Cover</vt:lpstr>
      <vt:lpstr>WP3: GeoSocial</vt:lpstr>
      <vt:lpstr>Acknowledgement of Country</vt:lpstr>
      <vt:lpstr>The Integrated Research Infrastructure for the Social Sciences</vt:lpstr>
      <vt:lpstr>GeoSocial</vt:lpstr>
      <vt:lpstr>Motivation</vt:lpstr>
      <vt:lpstr>Personas</vt:lpstr>
      <vt:lpstr>Considerations</vt:lpstr>
      <vt:lpstr>Preliminary GeoSocial service design</vt:lpstr>
      <vt:lpstr>Demonstrator:</vt:lpstr>
      <vt:lpstr>Interface: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</dc:creator>
  <cp:lastModifiedBy>German Gonzalez Gonzalez</cp:lastModifiedBy>
  <cp:revision>410</cp:revision>
  <dcterms:created xsi:type="dcterms:W3CDTF">2014-06-17T04:21:46Z</dcterms:created>
  <dcterms:modified xsi:type="dcterms:W3CDTF">2023-06-29T23:57:15Z</dcterms:modified>
</cp:coreProperties>
</file>