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8"/>
  </p:notesMasterIdLst>
  <p:sldIdLst>
    <p:sldId id="256" r:id="rId2"/>
    <p:sldId id="349" r:id="rId3"/>
    <p:sldId id="350" r:id="rId4"/>
    <p:sldId id="351" r:id="rId5"/>
    <p:sldId id="352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80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53" r:id="rId22"/>
    <p:sldId id="362" r:id="rId23"/>
    <p:sldId id="303" r:id="rId24"/>
    <p:sldId id="262" r:id="rId25"/>
    <p:sldId id="287" r:id="rId26"/>
    <p:sldId id="263" r:id="rId27"/>
    <p:sldId id="265" r:id="rId28"/>
    <p:sldId id="294" r:id="rId29"/>
    <p:sldId id="291" r:id="rId30"/>
    <p:sldId id="278" r:id="rId31"/>
    <p:sldId id="299" r:id="rId32"/>
    <p:sldId id="280" r:id="rId33"/>
    <p:sldId id="283" r:id="rId34"/>
    <p:sldId id="288" r:id="rId35"/>
    <p:sldId id="296" r:id="rId36"/>
    <p:sldId id="284" r:id="rId37"/>
    <p:sldId id="301" r:id="rId38"/>
    <p:sldId id="286" r:id="rId39"/>
    <p:sldId id="300" r:id="rId40"/>
    <p:sldId id="264" r:id="rId41"/>
    <p:sldId id="292" r:id="rId42"/>
    <p:sldId id="293" r:id="rId43"/>
    <p:sldId id="279" r:id="rId44"/>
    <p:sldId id="281" r:id="rId45"/>
    <p:sldId id="282" r:id="rId46"/>
    <p:sldId id="289" r:id="rId47"/>
    <p:sldId id="290" r:id="rId48"/>
    <p:sldId id="298" r:id="rId49"/>
    <p:sldId id="295" r:id="rId50"/>
    <p:sldId id="266" r:id="rId51"/>
    <p:sldId id="275" r:id="rId52"/>
    <p:sldId id="276" r:id="rId53"/>
    <p:sldId id="302" r:id="rId54"/>
    <p:sldId id="304" r:id="rId55"/>
    <p:sldId id="339" r:id="rId56"/>
    <p:sldId id="270" r:id="rId57"/>
    <p:sldId id="271" r:id="rId58"/>
    <p:sldId id="305" r:id="rId59"/>
    <p:sldId id="307" r:id="rId60"/>
    <p:sldId id="308" r:id="rId61"/>
    <p:sldId id="273" r:id="rId62"/>
    <p:sldId id="309" r:id="rId63"/>
    <p:sldId id="363" r:id="rId64"/>
    <p:sldId id="364" r:id="rId65"/>
    <p:sldId id="365" r:id="rId66"/>
    <p:sldId id="347" r:id="rId67"/>
    <p:sldId id="325" r:id="rId68"/>
    <p:sldId id="261" r:id="rId69"/>
    <p:sldId id="313" r:id="rId70"/>
    <p:sldId id="336" r:id="rId71"/>
    <p:sldId id="257" r:id="rId72"/>
    <p:sldId id="324" r:id="rId73"/>
    <p:sldId id="344" r:id="rId74"/>
    <p:sldId id="327" r:id="rId75"/>
    <p:sldId id="314" r:id="rId76"/>
    <p:sldId id="317" r:id="rId77"/>
    <p:sldId id="320" r:id="rId78"/>
    <p:sldId id="318" r:id="rId79"/>
    <p:sldId id="340" r:id="rId80"/>
    <p:sldId id="272" r:id="rId81"/>
    <p:sldId id="315" r:id="rId82"/>
    <p:sldId id="326" r:id="rId83"/>
    <p:sldId id="345" r:id="rId84"/>
    <p:sldId id="342" r:id="rId85"/>
    <p:sldId id="321" r:id="rId86"/>
    <p:sldId id="341" r:id="rId87"/>
    <p:sldId id="323" r:id="rId88"/>
    <p:sldId id="322" r:id="rId89"/>
    <p:sldId id="337" r:id="rId90"/>
    <p:sldId id="348" r:id="rId91"/>
    <p:sldId id="343" r:id="rId92"/>
    <p:sldId id="346" r:id="rId93"/>
    <p:sldId id="329" r:id="rId94"/>
    <p:sldId id="330" r:id="rId95"/>
    <p:sldId id="332" r:id="rId96"/>
    <p:sldId id="331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AC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686" autoAdjust="0"/>
    <p:restoredTop sz="92094" autoAdjust="0"/>
  </p:normalViewPr>
  <p:slideViewPr>
    <p:cSldViewPr>
      <p:cViewPr>
        <p:scale>
          <a:sx n="130" d="100"/>
          <a:sy n="130" d="100"/>
        </p:scale>
        <p:origin x="2442" y="16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3DD20-4B5D-4466-AB1A-3B3FA54F1869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44CA-AE28-4B42-AC66-36B2A1315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17944F-B764-45DD-B277-168DFD59AF84}" type="slidenum">
              <a:rPr lang="en-US"/>
              <a:pPr/>
              <a:t>6</a:t>
            </a:fld>
            <a:endParaRPr lang="en-US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1055814-6100-4605-B77C-6545B13E4DDA}" type="slidenum">
              <a:rPr lang="en-US"/>
              <a:pPr/>
              <a:t>16</a:t>
            </a:fld>
            <a:endParaRPr lang="en-US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C951F1-F3A6-40D3-97F4-51D197EA8087}" type="slidenum">
              <a:rPr lang="en-US"/>
              <a:pPr/>
              <a:t>17</a:t>
            </a:fld>
            <a:endParaRPr lang="en-US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6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524C6B-3EAF-461A-B386-2F60654B6E78}" type="slidenum">
              <a:rPr lang="en-US"/>
              <a:pPr/>
              <a:t>18</a:t>
            </a:fld>
            <a:endParaRPr lang="en-US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FCA793-2BB4-4F82-BE05-C60FEA52E644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9F0C34-1A31-4163-9C19-FBE43FF8D93D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98E1E-BCF2-470C-9EAC-F555B46D1F90}" type="slidenum">
              <a:rPr lang="en-US"/>
              <a:pPr/>
              <a:t>24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the real costs of transitioning between different kinds of processing (GIS &amp; ESMs).</a:t>
            </a:r>
          </a:p>
          <a:p>
            <a:r>
              <a:rPr lang="en-US"/>
              <a:t>Consistent structure for modeling and all of its related activities.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E81CD3-4148-4983-9634-624804AD1516}" type="slidenum">
              <a:rPr lang="en-US"/>
              <a:pPr/>
              <a:t>7</a:t>
            </a:fld>
            <a:endParaRPr lang="en-US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94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5749E9-02C2-4410-B1E9-AEF4D73F3315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4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0A509B-FEFB-4620-BC64-104B3CF3F4A8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15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136B57-5545-4A9C-9934-39248E780F9A}" type="slidenum">
              <a:rPr lang="en-US"/>
              <a:pPr/>
              <a:t>10</a:t>
            </a:fld>
            <a:endParaRPr lang="en-US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5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B97C50-EA9B-427D-8343-2C475659D71E}" type="slidenum">
              <a:rPr lang="en-US"/>
              <a:pPr/>
              <a:t>11</a:t>
            </a:fld>
            <a:endParaRPr lang="en-US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35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B0E479-CFAA-476B-89EE-F4C8FEEB3AB7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45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0696B9-6393-48CB-85A0-4F5B50811624}" type="slidenum">
              <a:rPr lang="en-US"/>
              <a:pPr/>
              <a:t>14</a:t>
            </a:fld>
            <a:endParaRPr lang="en-US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6129" cy="3427556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8CD105-3653-4766-89BF-5C951F355DE4}" type="slidenum">
              <a:rPr lang="en-US"/>
              <a:pPr/>
              <a:t>15</a:t>
            </a:fld>
            <a:endParaRPr lang="en-US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6129" cy="3427556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2EF2-9C8B-42E1-8988-B7E261D991C3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C0D-554E-4369-A578-BD53F15E74A6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E659-BCEC-48C1-B629-A77ECE7696FC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7880-64C6-4A8B-8D56-503AFE111DD3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1295400" cy="365125"/>
          </a:xfrm>
        </p:spPr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489D-CE88-4338-A46D-33A63CD49343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A735-E83F-441D-8769-991BF304A529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075A-1E64-4BF2-B1E3-9F678A53BAF3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6CE6-1C51-45C3-BDD4-AC3F675D39FA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CAC6-7A84-4652-8F78-0EFF59ED3C9D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9B5-08D4-46AC-BD50-20EE7D28137D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3F19-F2F0-44B6-8F5D-FBEE2361E4C9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AF0E-E509-4FF3-8734-FBCAE376AFCC}" type="datetime1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Olaf David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c.com/mercurial/wiki/index.cgi/KeywordPlan" TargetMode="External"/><Relationship Id="rId2" Type="http://schemas.openxmlformats.org/officeDocument/2006/relationships/hyperlink" Target="http://svnbook.red-bean.com/en/1.5/svn.advanced.props.special.keyword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c.com/mercurial/wiki/index.cgi/KeywordPlan" TargetMode="External"/><Relationship Id="rId2" Type="http://schemas.openxmlformats.org/officeDocument/2006/relationships/hyperlink" Target="http://svnbook.red-bean.com/en/1.5/svn.advanced.props.special.keyword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owl-ref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science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cp.org/en/jsr/detail?id=275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REC-xml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as a Service</a:t>
            </a:r>
            <a:br>
              <a:rPr lang="en-US" dirty="0" smtClean="0"/>
            </a:br>
            <a:r>
              <a:rPr lang="en-US" dirty="0" smtClean="0"/>
              <a:t>NGMF (OMS3), Terracotta, and EC2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Research Questions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How does framework invasiveness impact software quality?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In order to answer the question we must first quantify invasiveness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How do we measure framework to application invasiveness?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Perform an analysis of models implemented in various frameworks,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Invasiveness Properties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8"/>
            <a:ext cx="8228160" cy="4834588"/>
          </a:xfrm>
        </p:spPr>
        <p:txBody>
          <a:bodyPr tIns="22532"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Number of Framework specific data types used/uses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Number of framework specific functions used/uses (API calls)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LOC of model implementation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Boilerplate LOC of model implementation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Application LOC of model implementation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Boilerplate to Application LOC ratio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Size of Framework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Number of classes/modules/functions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Size (LOC)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 rtlCol="0">
            <a:normAutofit fontScale="90000"/>
          </a:bodyPr>
          <a:lstStyle/>
          <a:p>
            <a:pPr defTabSz="914305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 smtClean="0"/>
              <a:t>Model Implementation Investigation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r>
              <a:rPr lang="en-US" dirty="0" smtClean="0"/>
              <a:t> Water balance model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Models allocation/distribution of water among components of hydrological system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Model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FORTRAN Implementation = 244 LOC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8 Modeling Components</a:t>
            </a:r>
          </a:p>
          <a:p>
            <a:pPr marL="1709306" lvl="2" indent="-463687">
              <a:spcAft>
                <a:spcPts val="1032"/>
              </a:spcAft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Climate, </a:t>
            </a:r>
            <a:r>
              <a:rPr lang="en-US" sz="2500" dirty="0" err="1" smtClean="0"/>
              <a:t>Daylen</a:t>
            </a:r>
            <a:r>
              <a:rPr lang="en-US" sz="2500" dirty="0" smtClean="0"/>
              <a:t>, </a:t>
            </a:r>
            <a:r>
              <a:rPr lang="en-US" sz="2500" dirty="0" err="1" smtClean="0"/>
              <a:t>HamonET</a:t>
            </a:r>
            <a:r>
              <a:rPr lang="en-US" sz="2500" dirty="0" smtClean="0"/>
              <a:t>, Snow, Soil moisture, Runoff, Output, Controller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ThornthwaiteMC</a:t>
            </a:r>
            <a:r>
              <a:rPr lang="en-US" dirty="0" smtClean="0"/>
              <a:t> Simulation </a:t>
            </a:r>
            <a:r>
              <a:rPr lang="en-US" dirty="0"/>
              <a:t>Model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DD47-C8BD-4CF8-B28A-64882B733A76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05088" y="4191000"/>
            <a:ext cx="801687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DayLen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06975" y="34798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Snow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27450" y="3062288"/>
            <a:ext cx="800100" cy="320675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SoilMoisture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32325" y="4494213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Runoff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93850" y="3124200"/>
            <a:ext cx="6651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Precipitation </a:t>
            </a: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757363" y="3327400"/>
            <a:ext cx="528637" cy="101600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48" y="3"/>
              </a:cxn>
              <a:cxn ang="0">
                <a:pos x="476" y="0"/>
              </a:cxn>
            </a:cxnLst>
            <a:rect l="0" t="0" r="r" b="b"/>
            <a:pathLst>
              <a:path w="476" h="95">
                <a:moveTo>
                  <a:pt x="0" y="95"/>
                </a:moveTo>
                <a:lnTo>
                  <a:pt x="148" y="3"/>
                </a:lnTo>
                <a:lnTo>
                  <a:pt x="476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019800" y="3378200"/>
            <a:ext cx="950913" cy="479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" y="0"/>
              </a:cxn>
              <a:cxn ang="0">
                <a:pos x="856" y="453"/>
              </a:cxn>
            </a:cxnLst>
            <a:rect l="0" t="0" r="r" b="b"/>
            <a:pathLst>
              <a:path w="856" h="453">
                <a:moveTo>
                  <a:pt x="0" y="0"/>
                </a:moveTo>
                <a:lnTo>
                  <a:pt x="619" y="0"/>
                </a:lnTo>
                <a:lnTo>
                  <a:pt x="856" y="45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39975" y="2717800"/>
            <a:ext cx="3625850" cy="2235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52600" y="3784600"/>
            <a:ext cx="6619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Temperature</a:t>
            </a: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698625" y="3771900"/>
            <a:ext cx="57150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" y="208"/>
              </a:cxn>
              <a:cxn ang="0">
                <a:pos x="513" y="203"/>
              </a:cxn>
            </a:cxnLst>
            <a:rect l="0" t="0" r="r" b="b"/>
            <a:pathLst>
              <a:path w="513" h="208">
                <a:moveTo>
                  <a:pt x="0" y="0"/>
                </a:moveTo>
                <a:lnTo>
                  <a:pt x="124" y="208"/>
                </a:lnTo>
                <a:lnTo>
                  <a:pt x="513" y="20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60550" y="41910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Month</a:t>
            </a: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624013" y="3787775"/>
            <a:ext cx="661987" cy="606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572"/>
              </a:cxn>
              <a:cxn ang="0">
                <a:pos x="596" y="572"/>
              </a:cxn>
            </a:cxnLst>
            <a:rect l="0" t="0" r="r" b="b"/>
            <a:pathLst>
              <a:path w="596" h="572">
                <a:moveTo>
                  <a:pt x="0" y="0"/>
                </a:moveTo>
                <a:lnTo>
                  <a:pt x="192" y="572"/>
                </a:lnTo>
                <a:lnTo>
                  <a:pt x="596" y="57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019800" y="4129088"/>
            <a:ext cx="48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6019800" y="4343400"/>
            <a:ext cx="1033463" cy="355600"/>
          </a:xfrm>
          <a:custGeom>
            <a:avLst/>
            <a:gdLst/>
            <a:ahLst/>
            <a:cxnLst>
              <a:cxn ang="0">
                <a:pos x="0" y="510"/>
              </a:cxn>
              <a:cxn ang="0">
                <a:pos x="805" y="503"/>
              </a:cxn>
              <a:cxn ang="0">
                <a:pos x="930" y="0"/>
              </a:cxn>
            </a:cxnLst>
            <a:rect l="0" t="0" r="r" b="b"/>
            <a:pathLst>
              <a:path w="930" h="510">
                <a:moveTo>
                  <a:pt x="0" y="510"/>
                </a:moveTo>
                <a:lnTo>
                  <a:pt x="805" y="503"/>
                </a:lnTo>
                <a:lnTo>
                  <a:pt x="93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6053138" y="2925763"/>
            <a:ext cx="1033462" cy="1000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2" y="7"/>
              </a:cxn>
              <a:cxn ang="0">
                <a:pos x="893" y="945"/>
              </a:cxn>
            </a:cxnLst>
            <a:rect l="0" t="0" r="r" b="b"/>
            <a:pathLst>
              <a:path w="893" h="945">
                <a:moveTo>
                  <a:pt x="0" y="0"/>
                </a:moveTo>
                <a:lnTo>
                  <a:pt x="782" y="7"/>
                </a:lnTo>
                <a:lnTo>
                  <a:pt x="893" y="945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019800" y="3724275"/>
            <a:ext cx="963613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3" y="2"/>
              </a:cxn>
              <a:cxn ang="0">
                <a:pos x="868" y="200"/>
              </a:cxn>
            </a:cxnLst>
            <a:rect l="0" t="0" r="r" b="b"/>
            <a:pathLst>
              <a:path w="868" h="200">
                <a:moveTo>
                  <a:pt x="0" y="0"/>
                </a:moveTo>
                <a:lnTo>
                  <a:pt x="643" y="2"/>
                </a:lnTo>
                <a:lnTo>
                  <a:pt x="868" y="20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019800" y="3168650"/>
            <a:ext cx="1009650" cy="71755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680" y="0"/>
              </a:cxn>
              <a:cxn ang="0">
                <a:pos x="909" y="679"/>
              </a:cxn>
            </a:cxnLst>
            <a:rect l="0" t="0" r="r" b="b"/>
            <a:pathLst>
              <a:path w="909" h="679">
                <a:moveTo>
                  <a:pt x="0" y="7"/>
                </a:moveTo>
                <a:lnTo>
                  <a:pt x="680" y="0"/>
                </a:lnTo>
                <a:lnTo>
                  <a:pt x="909" y="679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767013" y="2162175"/>
            <a:ext cx="457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Latitude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067050" y="24638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565525" y="2159000"/>
            <a:ext cx="69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Soil Moisture </a:t>
            </a:r>
          </a:p>
          <a:p>
            <a:pPr defTabSz="625475" eaLnBrk="0" hangingPunct="0"/>
            <a:r>
              <a:rPr lang="en-US" sz="900" i="1"/>
              <a:t>Capacity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832225" y="2463800"/>
            <a:ext cx="15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498975" y="2209800"/>
            <a:ext cx="10620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Runoff Factor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740275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95400" y="46482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Input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209800" y="2286000"/>
            <a:ext cx="705299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Parameter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019800" y="2209800"/>
            <a:ext cx="1333500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Output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965825" y="3200400"/>
            <a:ext cx="695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Actual ET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965825" y="3886200"/>
            <a:ext cx="7477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Potential ET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65825" y="4495800"/>
            <a:ext cx="533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Runoff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965824" y="2717800"/>
            <a:ext cx="892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Surface Runoff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965825" y="3540125"/>
            <a:ext cx="8556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SnowStorage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965825" y="2970213"/>
            <a:ext cx="739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SoilMoisture</a:t>
            </a:r>
            <a:endParaRPr lang="en-US" sz="900" i="1" dirty="0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700463" y="3970338"/>
            <a:ext cx="665162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HamonET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384425" y="4394200"/>
            <a:ext cx="2222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2409825" y="4011613"/>
            <a:ext cx="1233488" cy="95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109" y="0"/>
              </a:cxn>
            </a:cxnLst>
            <a:rect l="0" t="0" r="r" b="b"/>
            <a:pathLst>
              <a:path w="1109" h="9">
                <a:moveTo>
                  <a:pt x="0" y="9"/>
                </a:moveTo>
                <a:lnTo>
                  <a:pt x="110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3406775" y="4241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065463" y="2765425"/>
            <a:ext cx="4762" cy="14255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1347"/>
              </a:cxn>
            </a:cxnLst>
            <a:rect l="0" t="0" r="r" b="b"/>
            <a:pathLst>
              <a:path w="3" h="1347">
                <a:moveTo>
                  <a:pt x="3" y="0"/>
                </a:moveTo>
                <a:lnTo>
                  <a:pt x="0" y="1347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429000" y="4267200"/>
            <a:ext cx="4016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daylen</a:t>
            </a:r>
            <a:endParaRPr lang="en-US" sz="900" i="1" dirty="0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2400300" y="3322638"/>
            <a:ext cx="1281113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7"/>
              </a:cxn>
            </a:cxnLst>
            <a:rect l="0" t="0" r="r" b="b"/>
            <a:pathLst>
              <a:path w="1152" h="7">
                <a:moveTo>
                  <a:pt x="0" y="0"/>
                </a:moveTo>
                <a:lnTo>
                  <a:pt x="1152" y="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4365625" y="3394075"/>
            <a:ext cx="87313" cy="746125"/>
          </a:xfrm>
          <a:custGeom>
            <a:avLst/>
            <a:gdLst/>
            <a:ahLst/>
            <a:cxnLst>
              <a:cxn ang="0">
                <a:pos x="0" y="705"/>
              </a:cxn>
              <a:cxn ang="0">
                <a:pos x="78" y="450"/>
              </a:cxn>
              <a:cxn ang="0">
                <a:pos x="70" y="0"/>
              </a:cxn>
            </a:cxnLst>
            <a:rect l="0" t="0" r="r" b="b"/>
            <a:pathLst>
              <a:path w="78" h="705">
                <a:moveTo>
                  <a:pt x="0" y="705"/>
                </a:moveTo>
                <a:lnTo>
                  <a:pt x="78" y="450"/>
                </a:lnTo>
                <a:lnTo>
                  <a:pt x="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098925" y="3733800"/>
            <a:ext cx="331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potet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527550" y="3327400"/>
            <a:ext cx="13858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527550" y="3163888"/>
            <a:ext cx="13858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4722813" y="2730500"/>
            <a:ext cx="19050" cy="1763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68"/>
              </a:cxn>
            </a:cxnLst>
            <a:rect l="0" t="0" r="r" b="b"/>
            <a:pathLst>
              <a:path w="16" h="1668">
                <a:moveTo>
                  <a:pt x="0" y="0"/>
                </a:moveTo>
                <a:lnTo>
                  <a:pt x="16" y="1668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844925" y="2730500"/>
            <a:ext cx="4763" cy="31908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302"/>
              </a:cxn>
            </a:cxnLst>
            <a:rect l="0" t="0" r="r" b="b"/>
            <a:pathLst>
              <a:path w="3" h="302">
                <a:moveTo>
                  <a:pt x="3" y="0"/>
                </a:moveTo>
                <a:lnTo>
                  <a:pt x="0" y="302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2419350" y="3632200"/>
            <a:ext cx="2587625" cy="379413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51" y="0"/>
              </a:cxn>
              <a:cxn ang="0">
                <a:pos x="2328" y="5"/>
              </a:cxn>
            </a:cxnLst>
            <a:rect l="0" t="0" r="r" b="b"/>
            <a:pathLst>
              <a:path w="2328" h="359">
                <a:moveTo>
                  <a:pt x="0" y="359"/>
                </a:moveTo>
                <a:lnTo>
                  <a:pt x="251" y="0"/>
                </a:lnTo>
                <a:lnTo>
                  <a:pt x="2328" y="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273675" y="3835400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4365625" y="4140200"/>
            <a:ext cx="154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5807075" y="3727450"/>
            <a:ext cx="1063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432425" y="469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5219700" y="4200525"/>
            <a:ext cx="520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snowmelt</a:t>
            </a: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4527550" y="3124200"/>
            <a:ext cx="317500" cy="136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153"/>
              </a:cxn>
              <a:cxn ang="0">
                <a:pos x="236" y="1375"/>
              </a:cxn>
            </a:cxnLst>
            <a:rect l="0" t="0" r="r" b="b"/>
            <a:pathLst>
              <a:path w="236" h="1375">
                <a:moveTo>
                  <a:pt x="0" y="0"/>
                </a:moveTo>
                <a:lnTo>
                  <a:pt x="236" y="153"/>
                </a:lnTo>
                <a:lnTo>
                  <a:pt x="236" y="13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527550" y="2921000"/>
            <a:ext cx="1360488" cy="2032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91" y="0"/>
              </a:cxn>
              <a:cxn ang="0">
                <a:pos x="1225" y="3"/>
              </a:cxn>
            </a:cxnLst>
            <a:rect l="0" t="0" r="r" b="b"/>
            <a:pathLst>
              <a:path w="1225" h="136">
                <a:moveTo>
                  <a:pt x="0" y="136"/>
                </a:moveTo>
                <a:lnTo>
                  <a:pt x="291" y="0"/>
                </a:lnTo>
                <a:lnTo>
                  <a:pt x="122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 flipV="1">
            <a:off x="2393950" y="3325813"/>
            <a:ext cx="2613025" cy="211137"/>
          </a:xfrm>
          <a:custGeom>
            <a:avLst/>
            <a:gdLst/>
            <a:ahLst/>
            <a:cxnLst>
              <a:cxn ang="0">
                <a:pos x="0" y="390"/>
              </a:cxn>
              <a:cxn ang="0">
                <a:pos x="246" y="0"/>
              </a:cxn>
              <a:cxn ang="0">
                <a:pos x="2496" y="6"/>
              </a:cxn>
            </a:cxnLst>
            <a:rect l="0" t="0" r="r" b="b"/>
            <a:pathLst>
              <a:path w="2496" h="390">
                <a:moveTo>
                  <a:pt x="0" y="390"/>
                </a:moveTo>
                <a:lnTo>
                  <a:pt x="246" y="0"/>
                </a:lnTo>
                <a:lnTo>
                  <a:pt x="2496" y="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365625" y="3756025"/>
            <a:ext cx="644525" cy="381000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37" y="5"/>
              </a:cxn>
              <a:cxn ang="0">
                <a:pos x="561" y="0"/>
              </a:cxn>
            </a:cxnLst>
            <a:rect l="0" t="0" r="r" b="b"/>
            <a:pathLst>
              <a:path w="561" h="359">
                <a:moveTo>
                  <a:pt x="0" y="359"/>
                </a:moveTo>
                <a:lnTo>
                  <a:pt x="237" y="5"/>
                </a:lnTo>
                <a:lnTo>
                  <a:pt x="56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2393950" y="4121150"/>
            <a:ext cx="1277938" cy="276225"/>
          </a:xfrm>
          <a:custGeom>
            <a:avLst/>
            <a:gdLst/>
            <a:ahLst/>
            <a:cxnLst>
              <a:cxn ang="0">
                <a:pos x="0" y="261"/>
              </a:cxn>
              <a:cxn ang="0">
                <a:pos x="127" y="3"/>
              </a:cxn>
              <a:cxn ang="0">
                <a:pos x="1401" y="0"/>
              </a:cxn>
            </a:cxnLst>
            <a:rect l="0" t="0" r="r" b="b"/>
            <a:pathLst>
              <a:path w="1401" h="261">
                <a:moveTo>
                  <a:pt x="0" y="261"/>
                </a:moveTo>
                <a:lnTo>
                  <a:pt x="127" y="3"/>
                </a:lnTo>
                <a:lnTo>
                  <a:pt x="140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1273175" y="34290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/>
              <a:t>Climate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1219200" y="2159000"/>
            <a:ext cx="6188075" cy="2946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6553200" y="3970338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Output</a:t>
            </a:r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5800" y="1524000"/>
            <a:ext cx="7162800" cy="3810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6248401" y="48768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err="1" smtClean="0">
                <a:solidFill>
                  <a:schemeClr val="accent2"/>
                </a:solidFill>
              </a:rPr>
              <a:t>Thornthwaite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400800" y="5105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Monte Carlo Simulation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2743200" y="1752600"/>
            <a:ext cx="266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Random number generation in @Range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3048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3810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47244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762000" y="1600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1..1000000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7" name="Rectangle 61"/>
          <p:cNvSpPr>
            <a:spLocks noChangeArrowheads="1"/>
          </p:cNvSpPr>
          <p:nvPr/>
        </p:nvSpPr>
        <p:spPr bwMode="auto">
          <a:xfrm>
            <a:off x="1905000" y="16002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 smtClean="0"/>
              <a:t>OF</a:t>
            </a:r>
            <a:endParaRPr lang="en-US" sz="1000" dirty="0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1828800" y="1982536"/>
            <a:ext cx="224337" cy="1169737"/>
          </a:xfrm>
          <a:custGeom>
            <a:avLst/>
            <a:gdLst>
              <a:gd name="connsiteX0" fmla="*/ 0 w 339"/>
              <a:gd name="connsiteY0" fmla="*/ 141 h 141"/>
              <a:gd name="connsiteX1" fmla="*/ 148 w 339"/>
              <a:gd name="connsiteY1" fmla="*/ 49 h 141"/>
              <a:gd name="connsiteX2" fmla="*/ 339 w 339"/>
              <a:gd name="connsiteY2" fmla="*/ 0 h 141"/>
              <a:gd name="connsiteX0" fmla="*/ 0 w 339"/>
              <a:gd name="connsiteY0" fmla="*/ 141 h 141"/>
              <a:gd name="connsiteX1" fmla="*/ 339 w 339"/>
              <a:gd name="connsiteY1" fmla="*/ 0 h 141"/>
              <a:gd name="connsiteX0" fmla="*/ 0 w 202"/>
              <a:gd name="connsiteY0" fmla="*/ 175 h 175"/>
              <a:gd name="connsiteX1" fmla="*/ 202 w 202"/>
              <a:gd name="connsiteY1" fmla="*/ 0 h 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" h="175">
                <a:moveTo>
                  <a:pt x="0" y="175"/>
                </a:moveTo>
                <a:lnTo>
                  <a:pt x="202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>
            <a:off x="2786062" y="1677046"/>
            <a:ext cx="4813936" cy="3021953"/>
          </a:xfrm>
          <a:custGeom>
            <a:avLst/>
            <a:gdLst>
              <a:gd name="connsiteX0" fmla="*/ 0 w 930"/>
              <a:gd name="connsiteY0" fmla="*/ 1226 h 1226"/>
              <a:gd name="connsiteX1" fmla="*/ 805 w 930"/>
              <a:gd name="connsiteY1" fmla="*/ 1219 h 1226"/>
              <a:gd name="connsiteX2" fmla="*/ 930 w 930"/>
              <a:gd name="connsiteY2" fmla="*/ 0 h 1226"/>
              <a:gd name="connsiteX0" fmla="*/ 0 w 951"/>
              <a:gd name="connsiteY0" fmla="*/ 1226 h 1226"/>
              <a:gd name="connsiteX1" fmla="*/ 805 w 951"/>
              <a:gd name="connsiteY1" fmla="*/ 1219 h 1226"/>
              <a:gd name="connsiteX2" fmla="*/ 873 w 951"/>
              <a:gd name="connsiteY2" fmla="*/ 555 h 1226"/>
              <a:gd name="connsiteX3" fmla="*/ 930 w 951"/>
              <a:gd name="connsiteY3" fmla="*/ 0 h 1226"/>
              <a:gd name="connsiteX0" fmla="*/ 3399 w 4971"/>
              <a:gd name="connsiteY0" fmla="*/ 1291 h 1291"/>
              <a:gd name="connsiteX1" fmla="*/ 4204 w 4971"/>
              <a:gd name="connsiteY1" fmla="*/ 1284 h 1291"/>
              <a:gd name="connsiteX2" fmla="*/ 4272 w 4971"/>
              <a:gd name="connsiteY2" fmla="*/ 620 h 1291"/>
              <a:gd name="connsiteX3" fmla="*/ 9 w 4971"/>
              <a:gd name="connsiteY3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263"/>
              <a:gd name="connsiteY0" fmla="*/ 1291 h 1291"/>
              <a:gd name="connsiteX1" fmla="*/ 4195 w 4263"/>
              <a:gd name="connsiteY1" fmla="*/ 1284 h 1291"/>
              <a:gd name="connsiteX2" fmla="*/ 4263 w 4263"/>
              <a:gd name="connsiteY2" fmla="*/ 620 h 1291"/>
              <a:gd name="connsiteX3" fmla="*/ 4116 w 4263"/>
              <a:gd name="connsiteY3" fmla="*/ 99 h 1291"/>
              <a:gd name="connsiteX4" fmla="*/ 0 w 4263"/>
              <a:gd name="connsiteY4" fmla="*/ 0 h 1291"/>
              <a:gd name="connsiteX0" fmla="*/ 3390 w 4355"/>
              <a:gd name="connsiteY0" fmla="*/ 1291 h 1291"/>
              <a:gd name="connsiteX1" fmla="*/ 4332 w 4355"/>
              <a:gd name="connsiteY1" fmla="*/ 1284 h 1291"/>
              <a:gd name="connsiteX2" fmla="*/ 4263 w 4355"/>
              <a:gd name="connsiteY2" fmla="*/ 620 h 1291"/>
              <a:gd name="connsiteX3" fmla="*/ 4116 w 4355"/>
              <a:gd name="connsiteY3" fmla="*/ 99 h 1291"/>
              <a:gd name="connsiteX4" fmla="*/ 0 w 4355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487"/>
              <a:gd name="connsiteY0" fmla="*/ 1291 h 1291"/>
              <a:gd name="connsiteX1" fmla="*/ 4332 w 4487"/>
              <a:gd name="connsiteY1" fmla="*/ 1284 h 1291"/>
              <a:gd name="connsiteX2" fmla="*/ 4322 w 4487"/>
              <a:gd name="connsiteY2" fmla="*/ 99 h 1291"/>
              <a:gd name="connsiteX3" fmla="*/ 4309 w 4487"/>
              <a:gd name="connsiteY3" fmla="*/ 35 h 1291"/>
              <a:gd name="connsiteX4" fmla="*/ 0 w 4487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" h="1291">
                <a:moveTo>
                  <a:pt x="3390" y="1291"/>
                </a:moveTo>
                <a:lnTo>
                  <a:pt x="4332" y="1284"/>
                </a:lnTo>
                <a:cubicBezTo>
                  <a:pt x="4329" y="889"/>
                  <a:pt x="4325" y="494"/>
                  <a:pt x="4322" y="99"/>
                </a:cubicBezTo>
                <a:cubicBezTo>
                  <a:pt x="4318" y="78"/>
                  <a:pt x="4313" y="56"/>
                  <a:pt x="4309" y="35"/>
                </a:cubicBezTo>
                <a:lnTo>
                  <a:pt x="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Invasiveness Measures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6720" cy="4497593"/>
          </a:xfrm>
        </p:spPr>
        <p:txBody>
          <a:bodyPr tIns="0" rtlCol="0">
            <a:normAutofit lnSpcReduction="10000"/>
          </a:bodyPr>
          <a:lstStyle/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Source code size (bytes)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Lines of Code (LOC)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Framework dependent </a:t>
            </a:r>
            <a:r>
              <a:rPr lang="en-US" dirty="0" err="1" smtClean="0"/>
              <a:t>datatypes</a:t>
            </a:r>
            <a:r>
              <a:rPr lang="en-US" dirty="0" smtClean="0"/>
              <a:t> used/uses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Framework specific functions used/uses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Framework dependent code lines of code (FDLOC)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Does not compile if framework removed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Must be </a:t>
            </a:r>
            <a:r>
              <a:rPr lang="en-US" dirty="0" err="1" smtClean="0"/>
              <a:t>refactored</a:t>
            </a:r>
            <a:r>
              <a:rPr lang="en-US" dirty="0" smtClean="0"/>
              <a:t> if framework removed or changed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600" dirty="0" smtClean="0"/>
              <a:t>Model Implementation Investigation - 2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6720" cy="4444307"/>
          </a:xfrm>
        </p:spPr>
        <p:txBody>
          <a:bodyPr tIns="0"/>
          <a:lstStyle/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Model implementation in 4 Languages, 5 Frameworks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Produce identical output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Same functional decomposition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Time step driven by input </a:t>
            </a:r>
            <a:r>
              <a:rPr lang="en-US" dirty="0" err="1" smtClean="0"/>
              <a:t>datafile</a:t>
            </a:r>
            <a:endParaRPr lang="en-US" dirty="0" smtClean="0"/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endParaRPr lang="en-US" dirty="0" smtClean="0"/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How do the implementations differ?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Preliminary Measurements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Source Code Size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990720" y="2743489"/>
          <a:ext cx="7161120" cy="2805822"/>
        </p:xfrm>
        <a:graphic>
          <a:graphicData uri="http://schemas.openxmlformats.org/drawingml/2006/table">
            <a:tbl>
              <a:tblPr/>
              <a:tblGrid>
                <a:gridCol w="5015520"/>
                <a:gridCol w="2145600"/>
              </a:tblGrid>
              <a:tr h="3117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Size (bytes)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12437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21846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11843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24002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44473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10678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581901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40408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Lines of Code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760320" y="2737728"/>
          <a:ext cx="7823520" cy="2805822"/>
        </p:xfrm>
        <a:graphic>
          <a:graphicData uri="http://schemas.openxmlformats.org/drawingml/2006/table">
            <a:tbl>
              <a:tblPr/>
              <a:tblGrid>
                <a:gridCol w="5706720"/>
                <a:gridCol w="2116800"/>
              </a:tblGrid>
              <a:tr h="3117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Size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cpp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364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444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496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9926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700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532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</a:t>
            </a:r>
            <a:r>
              <a:rPr lang="en-US" dirty="0" err="1" smtClean="0"/>
              <a:t>Datatype</a:t>
            </a:r>
            <a:r>
              <a:rPr lang="en-US" dirty="0" smtClean="0"/>
              <a:t> Usage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218881" y="2533226"/>
          <a:ext cx="8701920" cy="3423925"/>
        </p:xfrm>
        <a:graphic>
          <a:graphicData uri="http://schemas.openxmlformats.org/drawingml/2006/table">
            <a:tbl>
              <a:tblPr/>
              <a:tblGrid>
                <a:gridCol w="5433120"/>
                <a:gridCol w="1434240"/>
                <a:gridCol w="1834560"/>
              </a:tblGrid>
              <a:tr h="82664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datatypes used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datatype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uses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2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113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30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137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Specific Functions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264960" y="2538988"/>
          <a:ext cx="8710560" cy="3850965"/>
        </p:xfrm>
        <a:graphic>
          <a:graphicData uri="http://schemas.openxmlformats.org/drawingml/2006/table">
            <a:tbl>
              <a:tblPr/>
              <a:tblGrid>
                <a:gridCol w="4353120"/>
                <a:gridCol w="2175840"/>
                <a:gridCol w="2181600"/>
              </a:tblGrid>
              <a:tr h="570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functions used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function uses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0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570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55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138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0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?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1480*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231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– a Noninvasive modeling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rtlCol="0">
            <a:normAutofit fontScale="90000"/>
          </a:bodyPr>
          <a:lstStyle/>
          <a:p>
            <a:pPr defTabSz="914305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 smtClean="0"/>
              <a:t>Framework Dependent </a:t>
            </a:r>
            <a:br>
              <a:rPr lang="en-US" dirty="0" smtClean="0"/>
            </a:br>
            <a:r>
              <a:rPr lang="en-US" dirty="0" smtClean="0"/>
              <a:t>Lines of Code (FDLOC)</a:t>
            </a: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167040" y="2439616"/>
          <a:ext cx="8745120" cy="3485165"/>
        </p:xfrm>
        <a:graphic>
          <a:graphicData uri="http://schemas.openxmlformats.org/drawingml/2006/table">
            <a:tbl>
              <a:tblPr/>
              <a:tblGrid>
                <a:gridCol w="5179680"/>
                <a:gridCol w="1231200"/>
                <a:gridCol w="1245600"/>
                <a:gridCol w="1088640"/>
              </a:tblGrid>
              <a:tr h="3341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LOC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FDC LOC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% FDC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8533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(.cpp and .h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364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032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 (.F90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876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444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324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72.90%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032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87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35.60%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884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496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229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46.16%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3411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 (.F90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700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270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39.00%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571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9926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9716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97.88%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0036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532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305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57.00%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6439" name="Text Box 124"/>
          <p:cNvSpPr txBox="1">
            <a:spLocks noChangeArrowheads="1"/>
          </p:cNvSpPr>
          <p:nvPr/>
        </p:nvSpPr>
        <p:spPr bwMode="auto">
          <a:xfrm>
            <a:off x="456481" y="1571206"/>
            <a:ext cx="8228160" cy="4444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471" rIns="0" bIns="0"/>
          <a:lstStyle/>
          <a:p>
            <a:pPr marL="390246" indent="-293764">
              <a:spcAft>
                <a:spcPts val="1293"/>
              </a:spcAft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900" dirty="0" err="1">
                <a:cs typeface="Arial Unicode MS" charset="0"/>
              </a:rPr>
              <a:t>Thornthwaite</a:t>
            </a:r>
            <a:endParaRPr lang="en-US" sz="2900" dirty="0">
              <a:cs typeface="Arial Unicode MS" charset="0"/>
            </a:endParaRPr>
          </a:p>
          <a:p>
            <a:pPr marL="390246" indent="-293764">
              <a:spcAft>
                <a:spcPts val="1293"/>
              </a:spcAft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>
                <a:solidFill>
                  <a:srgbClr val="FFFFFF"/>
                </a:solidFill>
                <a:cs typeface="Arial Unicode MS" charset="0"/>
              </a:rPr>
              <a:t>* ESMF C implementation uses global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Infrastructure complexity</a:t>
            </a:r>
          </a:p>
          <a:p>
            <a:r>
              <a:rPr lang="en-US" dirty="0" smtClean="0"/>
              <a:t>Commitment level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App and Framework lifelines</a:t>
            </a:r>
          </a:p>
          <a:p>
            <a:r>
              <a:rPr lang="en-US" dirty="0" smtClean="0"/>
              <a:t>Legacy user code</a:t>
            </a:r>
          </a:p>
          <a:p>
            <a:r>
              <a:rPr lang="en-US" dirty="0" smtClean="0"/>
              <a:t>API/Type overlap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Invasive vs. non-invasive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Annotations/metadata over API</a:t>
            </a:r>
          </a:p>
          <a:p>
            <a:r>
              <a:rPr lang="en-US" dirty="0" smtClean="0"/>
              <a:t>Minimize the API or eliminate it entirely.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 Techniques</a:t>
            </a:r>
          </a:p>
          <a:p>
            <a:pPr lvl="1"/>
            <a:r>
              <a:rPr lang="en-US" dirty="0" smtClean="0"/>
              <a:t>Annotations / Attributes</a:t>
            </a:r>
          </a:p>
          <a:p>
            <a:pPr lvl="1"/>
            <a:r>
              <a:rPr lang="en-US" dirty="0" smtClean="0"/>
              <a:t>Runtime introspection / Reflection</a:t>
            </a:r>
          </a:p>
          <a:p>
            <a:pPr lvl="1"/>
            <a:r>
              <a:rPr lang="en-US" dirty="0" smtClean="0"/>
              <a:t>Dynamic class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Component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8B94-EC57-41B6-A1D0-2958CACEBAE9}" type="slidenum">
              <a:rPr lang="en-US"/>
              <a:pPr/>
              <a:t>24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Next Generation Modeling Framework (work title)</a:t>
            </a:r>
          </a:p>
          <a:p>
            <a:pPr lvl="1"/>
            <a:r>
              <a:rPr lang="en-US" dirty="0" smtClean="0"/>
              <a:t>Component-based </a:t>
            </a:r>
            <a:endParaRPr lang="en-US" dirty="0"/>
          </a:p>
          <a:p>
            <a:pPr lvl="1"/>
            <a:r>
              <a:rPr lang="en-US" dirty="0" smtClean="0"/>
              <a:t>lightweight (non-invasive)</a:t>
            </a:r>
            <a:endParaRPr lang="en-US" dirty="0"/>
          </a:p>
          <a:p>
            <a:pPr lvl="1"/>
            <a:r>
              <a:rPr lang="en-US" dirty="0"/>
              <a:t>Dataflow </a:t>
            </a:r>
            <a:r>
              <a:rPr lang="en-US" dirty="0" smtClean="0"/>
              <a:t>driven execution</a:t>
            </a:r>
            <a:endParaRPr lang="en-US" dirty="0"/>
          </a:p>
          <a:p>
            <a:pPr lvl="1"/>
            <a:r>
              <a:rPr lang="en-US" dirty="0" smtClean="0"/>
              <a:t>Default Multithreaded execution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&amp; 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Conceptually similar, Init/Run/Cleanup</a:t>
            </a:r>
          </a:p>
          <a:p>
            <a:r>
              <a:rPr lang="en-US" dirty="0" smtClean="0"/>
              <a:t>What is different?</a:t>
            </a:r>
          </a:p>
          <a:p>
            <a:pPr lvl="1"/>
            <a:r>
              <a:rPr lang="en-US" dirty="0" smtClean="0"/>
              <a:t>No Framework data types in NGMF</a:t>
            </a:r>
          </a:p>
          <a:p>
            <a:pPr lvl="1"/>
            <a:r>
              <a:rPr lang="en-US" dirty="0" smtClean="0"/>
              <a:t>No interfaces provided by NGMF</a:t>
            </a:r>
          </a:p>
          <a:p>
            <a:pPr lvl="1"/>
            <a:r>
              <a:rPr lang="en-US" dirty="0" smtClean="0"/>
              <a:t>Default Multithreading in NGMF</a:t>
            </a:r>
          </a:p>
          <a:p>
            <a:pPr lvl="1"/>
            <a:r>
              <a:rPr lang="en-US" dirty="0" smtClean="0"/>
              <a:t>NGMF Annotated POJOS vs. OMS2 API Interface implementations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D6C5-6E6C-416E-94C5-85CF8B50C0CA}" type="slidenum">
              <a:rPr lang="en-US"/>
              <a:pPr/>
              <a:t>26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Component</a:t>
            </a:r>
            <a:endParaRPr lang="en-US" dirty="0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838450" y="2133600"/>
            <a:ext cx="3276600" cy="2389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838450" y="272956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5842000" y="272956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1473200" y="3088340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V="1">
            <a:off x="6115050" y="3088340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1200150" y="2370790"/>
            <a:ext cx="16383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input(s)</a:t>
            </a:r>
            <a:endParaRPr lang="en-US" sz="4000" dirty="0">
              <a:latin typeface="Arial" charset="0"/>
            </a:endParaRP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6305550" y="23622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output(s)</a:t>
            </a:r>
            <a:endParaRPr lang="en-US" sz="3600" dirty="0">
              <a:latin typeface="Arial" charset="0"/>
            </a:endParaRPr>
          </a:p>
        </p:txBody>
      </p:sp>
      <p:sp>
        <p:nvSpPr>
          <p:cNvPr id="142349" name="AutoShape 13"/>
          <p:cNvSpPr>
            <a:spLocks noChangeArrowheads="1"/>
          </p:cNvSpPr>
          <p:nvPr/>
        </p:nvSpPr>
        <p:spPr bwMode="auto">
          <a:xfrm>
            <a:off x="3505200" y="2895600"/>
            <a:ext cx="1911350" cy="923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/>
            <a:r>
              <a:rPr lang="en-US" sz="1600" dirty="0" smtClean="0">
                <a:latin typeface="Arial" charset="0"/>
              </a:rPr>
              <a:t>processing</a:t>
            </a:r>
            <a:endParaRPr lang="en-US" sz="3600" dirty="0">
              <a:latin typeface="Arial" charset="0"/>
            </a:endParaRP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2838450" y="344711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>
            <a:off x="1473200" y="3803897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5842000" y="344711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3" name="Line 17"/>
          <p:cNvSpPr>
            <a:spLocks noChangeShapeType="1"/>
          </p:cNvSpPr>
          <p:nvPr/>
        </p:nvSpPr>
        <p:spPr bwMode="auto">
          <a:xfrm flipV="1">
            <a:off x="6115050" y="3803897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9585325" y="11747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9B9F-B469-4ABD-8D97-87F161EE1C9E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</a:t>
            </a:r>
            <a:endParaRPr lang="en-US" dirty="0"/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85800" y="53340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3600" i="1" dirty="0" smtClean="0"/>
              <a:t> </a:t>
            </a:r>
            <a:r>
              <a:rPr lang="en-US" sz="2000" i="1" dirty="0" smtClean="0"/>
              <a:t>Input </a:t>
            </a:r>
            <a:r>
              <a:rPr lang="en-US" sz="2000" i="1" dirty="0" err="1" smtClean="0"/>
              <a:t>ouput</a:t>
            </a:r>
            <a:endParaRPr lang="en-US" sz="3600" i="1" dirty="0"/>
          </a:p>
        </p:txBody>
      </p:sp>
      <p:sp>
        <p:nvSpPr>
          <p:cNvPr id="144389" name="AutoShape 5"/>
          <p:cNvSpPr>
            <a:spLocks noChangeAspect="1" noChangeArrowheads="1"/>
          </p:cNvSpPr>
          <p:nvPr/>
        </p:nvSpPr>
        <p:spPr bwMode="auto">
          <a:xfrm>
            <a:off x="-3352800" y="1295400"/>
            <a:ext cx="15468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770188" y="2693661"/>
            <a:ext cx="3249612" cy="18243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2770188" y="3228975"/>
            <a:ext cx="322263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5697537" y="3228975"/>
            <a:ext cx="322263" cy="646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1158875" y="3551238"/>
            <a:ext cx="1611313" cy="179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V="1">
            <a:off x="6019800" y="3551238"/>
            <a:ext cx="1611313" cy="179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2667000" y="2209800"/>
            <a:ext cx="354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i="1" dirty="0" err="1"/>
              <a:t>CircleArea</a:t>
            </a:r>
            <a:endParaRPr lang="en-US" sz="4000" dirty="0"/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1371600" y="2971800"/>
            <a:ext cx="1317457" cy="42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dirty="0"/>
              <a:t>radius</a:t>
            </a:r>
            <a:endParaRPr lang="en-US" sz="4000" dirty="0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6019801" y="3551239"/>
            <a:ext cx="1371599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dirty="0"/>
              <a:t>area</a:t>
            </a:r>
            <a:endParaRPr lang="en-US" sz="40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505200" y="3352800"/>
          <a:ext cx="2000250" cy="355600"/>
        </p:xfrm>
        <a:graphic>
          <a:graphicData uri="http://schemas.openxmlformats.org/presentationml/2006/ole">
            <p:oleObj spid="_x0000_s1026" name="Equation" r:id="rId3" imgW="1143000" imgH="203040" progId="Equation.3">
              <p:embed/>
            </p:oleObj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(cont.)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import ngmf.ann.*;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ourierPS" pitchFamily="49" charset="0"/>
              </a:rPr>
              <a:t>@Description(“Circle computation”)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ourierPS" pitchFamily="49" charset="0"/>
              </a:rPr>
              <a:t>@Author(“me”)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err="1" smtClean="0">
                <a:latin typeface="CourierPS" pitchFamily="49" charset="0"/>
              </a:rPr>
              <a:t>publ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ic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class 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 @Description(“Radius”)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 @Range(min=0)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@In public double r;    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 </a:t>
            </a:r>
            <a:endParaRPr lang="en-US" dirty="0" smtClean="0">
              <a:latin typeface="CourierPS" pitchFamily="49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@Out public double area; 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@Execute 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</a:t>
            </a:r>
            <a:r>
              <a:rPr lang="en-US" dirty="0" smtClean="0">
                <a:latin typeface="CourierPS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void 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runme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(){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area = 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Math.PI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* r * r; 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29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component. </a:t>
            </a:r>
            <a:r>
              <a:rPr lang="en-US" sz="2000" b="1" i="1" dirty="0" smtClean="0"/>
              <a:t>Any</a:t>
            </a:r>
            <a:r>
              <a:rPr lang="en-US" sz="2000" i="1" dirty="0" smtClean="0"/>
              <a:t> Plain Old java Object (POJO) is a component in NGMF.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public class Component </a:t>
            </a:r>
            <a:r>
              <a:rPr lang="en-US" sz="1800" dirty="0" smtClean="0">
                <a:latin typeface="CourierPS" pitchFamily="49" charset="0"/>
              </a:rPr>
              <a:t>{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...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ourierPS"/>
              </a:rPr>
              <a:t>Public</a:t>
            </a:r>
            <a:r>
              <a:rPr lang="en-US" sz="2000" dirty="0" smtClean="0"/>
              <a:t> component class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Default </a:t>
            </a:r>
            <a:r>
              <a:rPr lang="en-US" sz="2000" dirty="0">
                <a:latin typeface="CourierPS" pitchFamily="49" charset="0"/>
              </a:rPr>
              <a:t>public</a:t>
            </a:r>
            <a:r>
              <a:rPr lang="en-US" sz="2000" dirty="0"/>
              <a:t> </a:t>
            </a:r>
            <a:r>
              <a:rPr lang="en-US" sz="2000" dirty="0" smtClean="0"/>
              <a:t>, non argument constructor.  It can be omitted if there is no other constructor given.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No need to subclass or implement interfaces.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447800" y="5168205"/>
            <a:ext cx="6324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 eaLnBrk="1" hangingPunct="1"/>
            <a:r>
              <a:rPr lang="en-US" sz="2800" i="1" dirty="0" smtClean="0"/>
              <a:t>Component </a:t>
            </a:r>
          </a:p>
          <a:p>
            <a:pPr lvl="1" algn="ctr" eaLnBrk="1" hangingPunct="1"/>
            <a:r>
              <a:rPr lang="en-US" sz="2800" i="1" dirty="0" smtClean="0"/>
              <a:t>= </a:t>
            </a:r>
          </a:p>
          <a:p>
            <a:pPr lvl="1" algn="ctr" eaLnBrk="1" hangingPunct="1"/>
            <a:r>
              <a:rPr lang="en-US" sz="2800" i="1" dirty="0" smtClean="0"/>
              <a:t>POJO </a:t>
            </a:r>
            <a:r>
              <a:rPr lang="en-US" sz="2800" i="1" dirty="0"/>
              <a:t>+ </a:t>
            </a:r>
            <a:r>
              <a:rPr lang="en-US" sz="2800" i="1" dirty="0" smtClean="0"/>
              <a:t>Meta data</a:t>
            </a:r>
            <a:endParaRPr lang="en-US" sz="2800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. Modeling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the development &amp; application of environmental models</a:t>
            </a:r>
          </a:p>
          <a:p>
            <a:pPr lvl="1"/>
            <a:r>
              <a:rPr lang="en-US" dirty="0" smtClean="0"/>
              <a:t>Coupling, Execution management</a:t>
            </a:r>
          </a:p>
          <a:p>
            <a:pPr lvl="1"/>
            <a:r>
              <a:rPr lang="en-US" dirty="0" smtClean="0"/>
              <a:t>Analysis, Statistics, Visualization</a:t>
            </a:r>
          </a:p>
          <a:p>
            <a:pPr lvl="1"/>
            <a:r>
              <a:rPr lang="en-US" dirty="0" smtClean="0"/>
              <a:t>Spatial / Temporal relationships and management</a:t>
            </a:r>
          </a:p>
          <a:p>
            <a:pPr lvl="1"/>
            <a:r>
              <a:rPr lang="en-US" dirty="0" smtClean="0"/>
              <a:t>Calibration/Parameter Estimation/Uncertainty Analysis/Solver/…</a:t>
            </a:r>
          </a:p>
          <a:p>
            <a:pPr lvl="1"/>
            <a:r>
              <a:rPr lang="en-US" dirty="0" smtClean="0"/>
              <a:t>Data I/O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control and connectivity</a:t>
            </a:r>
          </a:p>
          <a:p>
            <a:r>
              <a:rPr lang="en-US" dirty="0" smtClean="0"/>
              <a:t>Execution support</a:t>
            </a:r>
          </a:p>
          <a:p>
            <a:r>
              <a:rPr lang="en-US" dirty="0" smtClean="0"/>
              <a:t>Documentation/Repository support</a:t>
            </a:r>
          </a:p>
          <a:p>
            <a:r>
              <a:rPr lang="en-US" dirty="0" smtClean="0"/>
              <a:t>Testing support</a:t>
            </a:r>
          </a:p>
          <a:p>
            <a:r>
              <a:rPr lang="en-US" dirty="0" smtClean="0"/>
              <a:t>Runtime consistency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7237"/>
            <a:ext cx="29718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CourierPS"/>
              </a:rPr>
              <a:t>@Description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@Author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@Bibliography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@Status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</a:t>
            </a:r>
            <a:r>
              <a:rPr lang="en-US" sz="2800" dirty="0" err="1" smtClean="0">
                <a:latin typeface="CourierPS"/>
              </a:rPr>
              <a:t>VersionInfo</a:t>
            </a:r>
            <a:endParaRPr lang="en-US" sz="2800" dirty="0" smtClean="0">
              <a:latin typeface="CourierPS"/>
            </a:endParaRP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</a:t>
            </a:r>
            <a:r>
              <a:rPr lang="en-US" sz="2800" dirty="0" err="1" smtClean="0">
                <a:latin typeface="CourierPS"/>
              </a:rPr>
              <a:t>SourceInfo</a:t>
            </a:r>
            <a:endParaRPr lang="en-US" sz="2800" dirty="0" smtClean="0">
              <a:latin typeface="CourierPS"/>
            </a:endParaRP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@Keywords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@Label</a:t>
            </a:r>
            <a:endParaRPr lang="en-US" sz="2800" dirty="0">
              <a:latin typeface="CourierP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2027237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@Unit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@Range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@Role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CourierPS"/>
              </a:rPr>
              <a:t>@Bound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@Label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027237"/>
            <a:ext cx="2667000" cy="307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@Execute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@Initialize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@Finalize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2152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Component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447800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Field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1447800"/>
            <a:ext cx="1524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Method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371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71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1295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32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 smtClean="0"/>
              <a:t>A component with more descriptive information.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PS" pitchFamily="49" charset="0"/>
              </a:rPr>
              <a:t>@Description(“Circle Area Calculation.”)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</a:t>
            </a:r>
            <a:r>
              <a:rPr lang="en-US" sz="1800" dirty="0" err="1" smtClean="0">
                <a:latin typeface="CourierPS" pitchFamily="49" charset="0"/>
              </a:rPr>
              <a:t>CircleArea</a:t>
            </a:r>
            <a:r>
              <a:rPr lang="en-US" sz="1800" dirty="0" smtClean="0">
                <a:latin typeface="CourierPS" pitchFamily="49" charset="0"/>
              </a:rPr>
              <a:t>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</a:t>
            </a:r>
            <a:r>
              <a:rPr lang="en-US" sz="1800" b="1" dirty="0" smtClean="0">
                <a:latin typeface="CourierPS" pitchFamily="49" charset="0"/>
              </a:rPr>
              <a:t>@Description (“Radius”)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PS" pitchFamily="49" charset="0"/>
              </a:rPr>
              <a:t>    </a:t>
            </a:r>
            <a:r>
              <a:rPr lang="en-US" sz="1800" dirty="0" smtClean="0">
                <a:latin typeface="CourierPS" pitchFamily="49" charset="0"/>
              </a:rPr>
              <a:t>@In public double r; 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Tag the Component and the fields being used for input and output </a:t>
            </a:r>
            <a:r>
              <a:rPr lang="en-US" sz="2000" dirty="0"/>
              <a:t>with </a:t>
            </a:r>
            <a:r>
              <a:rPr lang="en-US" sz="2000" dirty="0" smtClean="0"/>
              <a:t>the </a:t>
            </a:r>
            <a:r>
              <a:rPr lang="en-US" sz="2000" b="1" dirty="0" smtClean="0">
                <a:latin typeface="CourierPS"/>
              </a:rPr>
              <a:t>@Description </a:t>
            </a:r>
            <a:r>
              <a:rPr lang="en-US" sz="2000" dirty="0" smtClean="0"/>
              <a:t>annotation.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optional metadata.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47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C,F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 smtClean="0"/>
              <a:t>Simple Example component with author information.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/>
              </a:rPr>
              <a:t>	</a:t>
            </a:r>
            <a:r>
              <a:rPr lang="en-US" sz="2000" b="1" dirty="0" smtClean="0">
                <a:latin typeface="CourierPS"/>
              </a:rPr>
              <a:t>@Author(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PS"/>
              </a:rPr>
              <a:t>    name="Joe Scientist",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PS"/>
              </a:rPr>
              <a:t>    org=“Joe’s Research Org",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PS"/>
              </a:rPr>
              <a:t>    contact="joe.scientist@research-org.edu")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PS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public class ET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}	</a:t>
            </a:r>
            <a:endParaRPr lang="en-US" sz="14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ourierPS"/>
              </a:rPr>
              <a:t>@Author </a:t>
            </a:r>
            <a:r>
              <a:rPr lang="en-US" sz="2400" dirty="0" smtClean="0"/>
              <a:t>provides some contact information.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Attribute name is mandatory, </a:t>
            </a:r>
            <a:r>
              <a:rPr lang="en-US" sz="2400" dirty="0" smtClean="0">
                <a:latin typeface="CourierPS"/>
              </a:rPr>
              <a:t>org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PS"/>
              </a:rPr>
              <a:t>contact</a:t>
            </a:r>
            <a:r>
              <a:rPr lang="en-US" sz="2400" dirty="0" smtClean="0"/>
              <a:t> are optional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component with </a:t>
            </a:r>
            <a:r>
              <a:rPr lang="en-US" sz="2000" i="1" dirty="0" smtClean="0"/>
              <a:t>Bibliography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@Description(“Circle Area Calculation.”)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CourierPS"/>
              </a:rPr>
              <a:t>@Bibliography(“Journal of Geometry, Vol.1, p..”)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Attach 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@Bibliography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component to refer to Literature background</a:t>
            </a:r>
            <a:r>
              <a:rPr lang="en-US" sz="2000" noProof="0" dirty="0" smtClean="0"/>
              <a:t>, Web sites that contain detailed documentation, etc.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This annotation does have the same purpose like a Bibliography list in a scientific paper.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 is a separate string, multiple references are comma separated.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optional metadata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can be used to document components.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000" i="1" dirty="0" smtClean="0"/>
              <a:t>C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omponent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</a:t>
            </a:r>
            <a:r>
              <a:rPr lang="en-US" sz="2000" i="1" dirty="0" smtClean="0"/>
              <a:t>s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information. A status is a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 indicator.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@Description(“Circle Area Calculation.”)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>
                <a:latin typeface="CourierPS" pitchFamily="49" charset="0"/>
              </a:rPr>
              <a:t>@Status(</a:t>
            </a:r>
            <a:r>
              <a:rPr lang="en-US" b="1" dirty="0" err="1" smtClean="0">
                <a:latin typeface="CourierPS" pitchFamily="49" charset="0"/>
              </a:rPr>
              <a:t>Status.TESTED</a:t>
            </a:r>
            <a:r>
              <a:rPr lang="en-US" b="1" dirty="0" smtClean="0">
                <a:latin typeface="CourierPS" pitchFamily="49" charset="0"/>
              </a:rPr>
              <a:t>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an optional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A developer can specify the level of completeness  or maturity of a component with this tag.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Predefined values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PS"/>
              </a:rPr>
              <a:t>DRAFT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, SHARED, TESTED, VALIDATED, CERTIFIED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optional metadata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can be used to classify, verify stored components in a repository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VersionInfo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 smtClean="0"/>
              <a:t>Simple Example component with version information. Can (Should) be used in conjunction with a VCS.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/>
              </a:rPr>
              <a:t>	</a:t>
            </a:r>
            <a:r>
              <a:rPr lang="en-US" sz="1800" b="1" dirty="0" smtClean="0">
                <a:latin typeface="CourierPS"/>
              </a:rPr>
              <a:t>@</a:t>
            </a:r>
            <a:r>
              <a:rPr lang="en-US" sz="1800" b="1" dirty="0" err="1" smtClean="0">
                <a:latin typeface="CourierPS"/>
              </a:rPr>
              <a:t>VersionInfo</a:t>
            </a:r>
            <a:r>
              <a:rPr lang="en-US" sz="1800" b="1" dirty="0" smtClean="0">
                <a:latin typeface="CourierPS"/>
              </a:rPr>
              <a:t>(“</a:t>
            </a:r>
            <a:r>
              <a:rPr lang="pl-PL" sz="1800" b="1" dirty="0" smtClean="0">
                <a:latin typeface="CourierPS"/>
              </a:rPr>
              <a:t>$Id: </a:t>
            </a:r>
            <a:r>
              <a:rPr lang="en-US" sz="1800" b="1" dirty="0" smtClean="0">
                <a:latin typeface="CourierPS"/>
              </a:rPr>
              <a:t>ET.</a:t>
            </a:r>
            <a:r>
              <a:rPr lang="pl-PL" sz="1800" b="1" dirty="0" smtClean="0">
                <a:latin typeface="CourierPS"/>
              </a:rPr>
              <a:t>java 20 2008-07-25 22:31:07Z od $</a:t>
            </a:r>
            <a:r>
              <a:rPr lang="en-US" sz="1800" b="1" dirty="0" smtClean="0">
                <a:latin typeface="CourierPS"/>
              </a:rPr>
              <a:t>”)</a:t>
            </a:r>
            <a:r>
              <a:rPr lang="pl-PL" sz="1800" b="1" dirty="0" smtClean="0">
                <a:latin typeface="CourierPS"/>
              </a:rPr>
              <a:t> </a:t>
            </a:r>
            <a:endParaRPr lang="en-US" sz="1800" b="1" dirty="0" smtClean="0">
              <a:latin typeface="CourierPS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PS" pitchFamily="49" charset="0"/>
              </a:rPr>
              <a:t>	public class ET {</a:t>
            </a:r>
            <a:br>
              <a:rPr lang="en-US" sz="1600" dirty="0" smtClean="0">
                <a:latin typeface="CourierPS" pitchFamily="49" charset="0"/>
              </a:rPr>
            </a:br>
            <a:endParaRPr lang="en-US" sz="16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PS" pitchFamily="49" charset="0"/>
              </a:rPr>
              <a:t>	}	</a:t>
            </a:r>
            <a:endParaRPr lang="en-US" sz="14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@</a:t>
            </a:r>
            <a:r>
              <a:rPr lang="en-US" sz="2400" dirty="0" err="1" smtClean="0"/>
              <a:t>VersionInfo</a:t>
            </a:r>
            <a:r>
              <a:rPr lang="en-US" sz="2400" dirty="0" smtClean="0"/>
              <a:t> might contain more than just a number.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Version control systems  such as CVS, Subversion, or Mercurial provide keyword substitution that present revision number, last modification time, or developer id.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@</a:t>
            </a:r>
            <a:r>
              <a:rPr lang="en-US" sz="2400" dirty="0" err="1" smtClean="0"/>
              <a:t>VersionInfo</a:t>
            </a:r>
            <a:r>
              <a:rPr lang="en-US" sz="2400" dirty="0" smtClean="0"/>
              <a:t> is optional but is good practice.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Component repositories can use and present this information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1004" y="6211669"/>
            <a:ext cx="522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http://svnbook.red-bean.com/en/1.5/svn.advanced.props.special.keywords.html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http://www.selenic.com/mercurial/wiki/index.cgi/KeywordPlan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 smtClean="0"/>
              <a:t>Simple Example component with source information. Can (Should) be used in conjunction with a VCS.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/>
              </a:rPr>
              <a:t>	</a:t>
            </a:r>
            <a:r>
              <a:rPr lang="en-US" sz="1600" b="1" dirty="0" smtClean="0">
                <a:latin typeface="CourierPS"/>
              </a:rPr>
              <a:t>@</a:t>
            </a:r>
            <a:r>
              <a:rPr lang="en-US" sz="1600" b="1" dirty="0" err="1" smtClean="0">
                <a:latin typeface="CourierPS"/>
              </a:rPr>
              <a:t>SourceInfo</a:t>
            </a:r>
            <a:r>
              <a:rPr lang="en-US" sz="1600" b="1" dirty="0" smtClean="0">
                <a:latin typeface="CourierPS"/>
              </a:rPr>
              <a:t>(“$</a:t>
            </a:r>
            <a:r>
              <a:rPr lang="en-US" sz="1600" b="1" dirty="0" err="1" smtClean="0">
                <a:latin typeface="CourierPS"/>
              </a:rPr>
              <a:t>HeadURL</a:t>
            </a:r>
            <a:r>
              <a:rPr lang="en-US" sz="1600" b="1" dirty="0" smtClean="0">
                <a:latin typeface="CourierPS"/>
              </a:rPr>
              <a:t>: http://www.test.org/repo/ET.java $”)</a:t>
            </a:r>
            <a:r>
              <a:rPr lang="pl-PL" sz="1600" b="1" dirty="0" smtClean="0">
                <a:latin typeface="CourierPS"/>
              </a:rPr>
              <a:t> </a:t>
            </a:r>
            <a:endParaRPr lang="en-US" sz="1600" b="1" dirty="0" smtClean="0">
              <a:latin typeface="CourierPS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PS" pitchFamily="49" charset="0"/>
              </a:rPr>
              <a:t>	public class ET {</a:t>
            </a:r>
            <a:br>
              <a:rPr lang="en-US" sz="1400" dirty="0" smtClean="0">
                <a:latin typeface="CourierPS" pitchFamily="49" charset="0"/>
              </a:rPr>
            </a:br>
            <a:endParaRPr lang="en-US" sz="14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PS" pitchFamily="49" charset="0"/>
              </a:rPr>
              <a:t>	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ourierPS"/>
              </a:rPr>
              <a:t>@</a:t>
            </a:r>
            <a:r>
              <a:rPr lang="en-US" sz="2400" dirty="0" err="1" smtClean="0">
                <a:latin typeface="CourierPS"/>
              </a:rPr>
              <a:t>SourceInfo</a:t>
            </a:r>
            <a:r>
              <a:rPr lang="en-US" sz="2400" dirty="0" smtClean="0">
                <a:latin typeface="CourierPS"/>
              </a:rPr>
              <a:t> </a:t>
            </a:r>
            <a:r>
              <a:rPr lang="en-US" sz="2400" dirty="0" smtClean="0"/>
              <a:t>provides some link to the source.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Version control systems  such as CVS, Subversion, or Mercurial provide keyword substitution that fills in the Repository URL.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ourierPS"/>
              </a:rPr>
              <a:t>@</a:t>
            </a:r>
            <a:r>
              <a:rPr lang="en-US" sz="2400" dirty="0" err="1" smtClean="0">
                <a:latin typeface="CourierPS"/>
              </a:rPr>
              <a:t>SourceInfo</a:t>
            </a:r>
            <a:r>
              <a:rPr lang="en-US" sz="2400" dirty="0" smtClean="0">
                <a:latin typeface="CourierPS"/>
              </a:rPr>
              <a:t> </a:t>
            </a:r>
            <a:r>
              <a:rPr lang="en-US" sz="2400" dirty="0" smtClean="0"/>
              <a:t>is optional.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Component repositories can use and present this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1004" y="6211669"/>
            <a:ext cx="522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http://svnbook.red-bean.com/en/1.5/svn.advanced.props.special.keywords.html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http://www.selenic.com/mercurial/wiki/index.cgi/KeywordPlan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component with descriptive information.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@Description(“Circle Area Calculation.”)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>
                <a:latin typeface="CourierPS" pitchFamily="49" charset="0"/>
              </a:rPr>
              <a:t>@Keywords(“Geometry, 2D”)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 the Component with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@Keywords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characterize it.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This annotation does have the same purpose like a Keyword list in a scientific paper.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optional metadata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can be used to index, search, and retrieve archived and stored components. It is optional meta data.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39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/>
              <a:t>Simple Example component </a:t>
            </a:r>
            <a:r>
              <a:rPr lang="en-US" sz="2400" i="1" dirty="0" smtClean="0"/>
              <a:t>with label information. Labels relate to </a:t>
            </a:r>
            <a:r>
              <a:rPr lang="en-US" sz="2400" i="1" dirty="0" err="1" smtClean="0"/>
              <a:t>ontologies</a:t>
            </a:r>
            <a:r>
              <a:rPr lang="en-US" sz="2400" i="1" dirty="0" smtClean="0"/>
              <a:t> (label is an OWL annotation)</a:t>
            </a:r>
            <a:endParaRPr lang="en-US" sz="24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Calc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</a:t>
            </a:r>
            <a:r>
              <a:rPr lang="en-US" sz="1800" b="1" dirty="0" smtClean="0">
                <a:latin typeface="CourierPS" pitchFamily="49" charset="0"/>
              </a:rPr>
              <a:t>@Label</a:t>
            </a:r>
            <a:r>
              <a:rPr lang="en-US" sz="1800" b="1" smtClean="0">
                <a:latin typeface="CourierPS" pitchFamily="49" charset="0"/>
              </a:rPr>
              <a:t>(“latitude</a:t>
            </a:r>
            <a:r>
              <a:rPr lang="en-US" sz="1800" b="1" dirty="0" smtClean="0">
                <a:latin typeface="CourierPS" pitchFamily="49" charset="0"/>
              </a:rPr>
              <a:t>”)</a:t>
            </a: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@In public double lat; 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Labeling a field or component offers alternative names.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Labels might be used to relate components or fields to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Labels are optional.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b="1" dirty="0">
              <a:latin typeface="CourierP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47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86740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http://www.w3.org/TR/owl-ref/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. Modeling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optional!</a:t>
            </a:r>
          </a:p>
          <a:p>
            <a:r>
              <a:rPr lang="en-US" dirty="0" smtClean="0"/>
              <a:t>Driven by research organizations</a:t>
            </a:r>
          </a:p>
          <a:p>
            <a:r>
              <a:rPr lang="en-US" dirty="0" smtClean="0"/>
              <a:t>Reflecting a domain views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Eliminate redundancy</a:t>
            </a:r>
          </a:p>
          <a:p>
            <a:pPr lvl="1"/>
            <a:r>
              <a:rPr lang="en-US" dirty="0" smtClean="0"/>
              <a:t>Improve efficiency</a:t>
            </a:r>
          </a:p>
          <a:p>
            <a:pPr lvl="1"/>
            <a:r>
              <a:rPr lang="en-US" dirty="0" smtClean="0"/>
              <a:t>Simplify complicated tasks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40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 with execution method.  This method provides the implementation logic of the component where the input is being transformed to output.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class Component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>
                <a:latin typeface="CourierPS" pitchFamily="49" charset="0"/>
              </a:rPr>
              <a:t>@Execute</a:t>
            </a:r>
            <a:r>
              <a:rPr lang="en-US" sz="1800" dirty="0">
                <a:latin typeface="CourierPS" pitchFamily="49" charset="0"/>
              </a:rPr>
              <a:t>                     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public void </a:t>
            </a:r>
            <a:r>
              <a:rPr lang="en-US" sz="1800" dirty="0" err="1">
                <a:latin typeface="CourierPS" pitchFamily="49" charset="0"/>
              </a:rPr>
              <a:t>executemethod</a:t>
            </a:r>
            <a:r>
              <a:rPr lang="en-US" sz="1800" dirty="0">
                <a:latin typeface="CourierPS" pitchFamily="49" charset="0"/>
              </a:rPr>
              <a:t>() {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   // execute code here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Name the execution method any name you want, but annotate it with </a:t>
            </a:r>
            <a:r>
              <a:rPr lang="en-US" sz="2000" dirty="0">
                <a:latin typeface="CourierPS"/>
              </a:rPr>
              <a:t>@</a:t>
            </a:r>
            <a:r>
              <a:rPr lang="en-US" sz="2000" dirty="0" smtClean="0">
                <a:latin typeface="CourierPS"/>
              </a:rPr>
              <a:t>Execute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The execute methods has to be non-static, public, void, no arguments.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required meta data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41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 with init method. In this method the internal state of a component should be initialized. (e.g. opening a file for reading)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PS" pitchFamily="49" charset="0"/>
              </a:rPr>
              <a:t>import ngmf.ann.*;                         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public class Component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 smtClean="0">
                <a:latin typeface="CourierPS" pitchFamily="49" charset="0"/>
              </a:rPr>
              <a:t>@Initialize				    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public void </a:t>
            </a:r>
            <a:r>
              <a:rPr lang="en-US" sz="1800" dirty="0" smtClean="0">
                <a:latin typeface="CourierPS" pitchFamily="49" charset="0"/>
              </a:rPr>
              <a:t>start() </a:t>
            </a:r>
            <a:r>
              <a:rPr lang="en-US" sz="1800" dirty="0">
                <a:latin typeface="CourierPS" pitchFamily="49" charset="0"/>
              </a:rPr>
              <a:t>{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   // </a:t>
            </a:r>
            <a:r>
              <a:rPr lang="en-US" sz="1800" dirty="0" smtClean="0">
                <a:latin typeface="CourierPS" pitchFamily="49" charset="0"/>
              </a:rPr>
              <a:t>initialization code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dirty="0" smtClean="0">
                <a:latin typeface="CourierPS" pitchFamily="49" charset="0"/>
              </a:rPr>
              <a:t>}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Name </a:t>
            </a:r>
            <a:r>
              <a:rPr lang="en-US" sz="2000" dirty="0"/>
              <a:t>the execution method any name you want, but annotate it with </a:t>
            </a:r>
            <a:r>
              <a:rPr lang="en-US" sz="2000" dirty="0" smtClean="0">
                <a:latin typeface="CourierPS"/>
              </a:rPr>
              <a:t>@Initialize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The init methods has to be non-static, public, void, and has no arguments.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method gets called once after Component instantiation and before the first execution.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optional meta data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42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 with finalize method.  This method provides the notion of a final cleanup after model execution (e.g. closing a DB connection)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class Component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 smtClean="0">
                <a:latin typeface="CourierPS" pitchFamily="49" charset="0"/>
              </a:rPr>
              <a:t>@Finalize				    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public void </a:t>
            </a:r>
            <a:r>
              <a:rPr lang="en-US" sz="1800" dirty="0" smtClean="0">
                <a:latin typeface="CourierPS" pitchFamily="49" charset="0"/>
              </a:rPr>
              <a:t>cleanup() </a:t>
            </a:r>
            <a:r>
              <a:rPr lang="en-US" sz="1800" dirty="0">
                <a:latin typeface="CourierPS" pitchFamily="49" charset="0"/>
              </a:rPr>
              <a:t>{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   // execute code here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dirty="0" smtClean="0">
                <a:latin typeface="CourierPS" pitchFamily="49" charset="0"/>
              </a:rPr>
              <a:t>}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Name </a:t>
            </a:r>
            <a:r>
              <a:rPr lang="en-US" sz="2000" dirty="0"/>
              <a:t>the </a:t>
            </a:r>
            <a:r>
              <a:rPr lang="en-US" sz="2000" dirty="0" smtClean="0"/>
              <a:t>finalization method </a:t>
            </a:r>
            <a:r>
              <a:rPr lang="en-US" sz="2000" dirty="0"/>
              <a:t>any name you want, but annotate it with </a:t>
            </a:r>
            <a:r>
              <a:rPr lang="en-US" sz="2000" dirty="0" smtClean="0">
                <a:latin typeface="CourierPS"/>
              </a:rPr>
              <a:t>@Finalize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The method has to be non-static, public, void, and has no arguments.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Finalize overlaps with Java’s finalize() method that gets called from the garbage collector.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optional meta data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43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&amp; Out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Simple Example component </a:t>
            </a:r>
            <a:r>
              <a:rPr lang="en-US" sz="2000" i="1" dirty="0" smtClean="0"/>
              <a:t>with annotated I/O fields 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</a:t>
            </a:r>
            <a:r>
              <a:rPr lang="en-US" sz="1800" dirty="0" err="1" smtClean="0">
                <a:latin typeface="CourierPS" pitchFamily="49" charset="0"/>
              </a:rPr>
              <a:t>CircleArea</a:t>
            </a:r>
            <a:r>
              <a:rPr lang="en-US" sz="1800" dirty="0" smtClean="0">
                <a:latin typeface="CourierPS" pitchFamily="49" charset="0"/>
              </a:rPr>
              <a:t> {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@In  </a:t>
            </a:r>
            <a:r>
              <a:rPr lang="en-US" sz="1800" dirty="0" smtClean="0">
                <a:latin typeface="CourierPS" pitchFamily="49" charset="0"/>
              </a:rPr>
              <a:t>public double radius;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@Out </a:t>
            </a:r>
            <a:r>
              <a:rPr lang="en-US" sz="1800" dirty="0" smtClean="0">
                <a:latin typeface="CourierPS" pitchFamily="49" charset="0"/>
              </a:rPr>
              <a:t>public double area;           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@Execute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public void </a:t>
            </a:r>
            <a:r>
              <a:rPr lang="en-US" sz="1800" dirty="0" err="1" smtClean="0">
                <a:latin typeface="CourierPS" pitchFamily="49" charset="0"/>
              </a:rPr>
              <a:t>runme</a:t>
            </a:r>
            <a:r>
              <a:rPr lang="en-US" sz="1800" dirty="0" smtClean="0">
                <a:latin typeface="CourierPS" pitchFamily="49" charset="0"/>
              </a:rPr>
              <a:t>() {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   area = </a:t>
            </a:r>
            <a:r>
              <a:rPr lang="en-US" sz="1800" dirty="0" err="1" smtClean="0">
                <a:latin typeface="CourierPS" pitchFamily="49" charset="0"/>
              </a:rPr>
              <a:t>Math.PI</a:t>
            </a:r>
            <a:r>
              <a:rPr lang="en-US" sz="1800" dirty="0" smtClean="0">
                <a:latin typeface="CourierPS" pitchFamily="49" charset="0"/>
              </a:rPr>
              <a:t> * radius * radius;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}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Tag the fields being used for input and output </a:t>
            </a:r>
            <a:r>
              <a:rPr lang="en-US" sz="2000" dirty="0"/>
              <a:t>with </a:t>
            </a:r>
            <a:r>
              <a:rPr lang="en-US" sz="2000" dirty="0" smtClean="0">
                <a:latin typeface="CourierPS"/>
              </a:rPr>
              <a:t>@In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PS"/>
              </a:rPr>
              <a:t>@Out </a:t>
            </a:r>
            <a:endParaRPr lang="en-US" sz="2000" dirty="0">
              <a:latin typeface="CourierPS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Fields can have any data type (primitive or objects) and should be public.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No arguments for </a:t>
            </a:r>
            <a:r>
              <a:rPr lang="en-US" sz="2000" dirty="0" smtClean="0">
                <a:latin typeface="CourierPS"/>
              </a:rPr>
              <a:t>@In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PS"/>
              </a:rPr>
              <a:t>@Out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Required Meta data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Simple Example component </a:t>
            </a:r>
            <a:r>
              <a:rPr lang="en-US" sz="2000" i="1" dirty="0" smtClean="0"/>
              <a:t>with unit information.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Calc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</a:t>
            </a:r>
            <a:r>
              <a:rPr lang="en-US" sz="1800" b="1" dirty="0" smtClean="0">
                <a:latin typeface="CourierPS" pitchFamily="49" charset="0"/>
              </a:rPr>
              <a:t>@Unit(“degree”)</a:t>
            </a: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@In public double latitude; 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Unit information for IO fields</a:t>
            </a:r>
            <a:endParaRPr lang="en-US" sz="2000" dirty="0">
              <a:latin typeface="CourierPS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Usually used for scalars and arrays.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Allows frameworks to support unit checking/validation and conversion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Optional Meta data.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86740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http://jscience.org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http://www.jcp.org/en/jsr/detail?id=275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45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Simple Example component </a:t>
            </a:r>
            <a:r>
              <a:rPr lang="en-US" sz="2000" i="1" dirty="0" smtClean="0"/>
              <a:t>with range information.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Calc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@Unit(“degree”)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</a:t>
            </a:r>
            <a:r>
              <a:rPr lang="en-US" sz="1800" b="1" dirty="0" smtClean="0">
                <a:latin typeface="CourierPS" pitchFamily="49" charset="0"/>
              </a:rPr>
              <a:t>@Range(min = -90, max = 90)</a:t>
            </a: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@In public double latitude; 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Range information for valid input and output values.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Min and max inclusive.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Default value for min if omitted: </a:t>
            </a:r>
            <a:r>
              <a:rPr lang="en-US" sz="2000" dirty="0" err="1" smtClean="0">
                <a:latin typeface="CourierPS"/>
              </a:rPr>
              <a:t>Double.MinValue</a:t>
            </a:r>
            <a:endParaRPr lang="en-US" sz="2000" dirty="0" smtClean="0">
              <a:latin typeface="CourierPS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Default value for max if omitted : </a:t>
            </a:r>
            <a:r>
              <a:rPr lang="en-US" sz="2000" dirty="0" err="1" smtClean="0">
                <a:latin typeface="CourierPS"/>
              </a:rPr>
              <a:t>Double.MaxValue</a:t>
            </a:r>
            <a:endParaRPr lang="en-US" sz="2000" dirty="0" smtClean="0">
              <a:latin typeface="CourierPS"/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b="1" dirty="0">
              <a:latin typeface="CourierP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Uses cases for Range</a:t>
            </a:r>
          </a:p>
          <a:p>
            <a:pPr lvl="1">
              <a:buNone/>
            </a:pPr>
            <a:r>
              <a:rPr lang="en-US" sz="2400" dirty="0" smtClean="0">
                <a:latin typeface="CourierPS"/>
              </a:rPr>
              <a:t>@Range(min=0)   </a:t>
            </a:r>
            <a:r>
              <a:rPr lang="en-US" sz="2400" dirty="0" smtClean="0"/>
              <a:t>//  value has to be &gt;=0</a:t>
            </a:r>
          </a:p>
          <a:p>
            <a:pPr lvl="1">
              <a:buNone/>
            </a:pPr>
            <a:r>
              <a:rPr lang="en-US" sz="2400" dirty="0" smtClean="0">
                <a:latin typeface="CourierPS"/>
              </a:rPr>
              <a:t>@Range(min=32, max=50) </a:t>
            </a:r>
          </a:p>
          <a:p>
            <a:r>
              <a:rPr lang="en-US" sz="2800" dirty="0" smtClean="0"/>
              <a:t>Use cases</a:t>
            </a:r>
          </a:p>
          <a:p>
            <a:pPr lvl="1"/>
            <a:r>
              <a:rPr lang="en-US" sz="2400" dirty="0" smtClean="0"/>
              <a:t>Runtime value exchange check</a:t>
            </a:r>
          </a:p>
          <a:p>
            <a:pPr lvl="1"/>
            <a:r>
              <a:rPr lang="en-US" sz="2400" dirty="0" smtClean="0"/>
              <a:t>Component testing based on statistical data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 information. A role is a modeling concept such as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‘parameter’ or ‘state variable’ that applies for a field.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ET {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	@Description(“Jensen-</a:t>
            </a:r>
            <a:r>
              <a:rPr lang="en-US" dirty="0" err="1" smtClean="0">
                <a:latin typeface="CourierPS" pitchFamily="49" charset="0"/>
              </a:rPr>
              <a:t>Haise</a:t>
            </a:r>
            <a:r>
              <a:rPr lang="en-US" dirty="0" smtClean="0">
                <a:latin typeface="CourierPS" pitchFamily="49" charset="0"/>
              </a:rPr>
              <a:t> Coefficient”)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	</a:t>
            </a:r>
            <a:r>
              <a:rPr lang="en-US" b="1" dirty="0" smtClean="0">
                <a:latin typeface="CourierPS" pitchFamily="49" charset="0"/>
              </a:rPr>
              <a:t>@Role(</a:t>
            </a:r>
            <a:r>
              <a:rPr lang="en-US" b="1" dirty="0" err="1" smtClean="0">
                <a:latin typeface="CourierPS" pitchFamily="49" charset="0"/>
              </a:rPr>
              <a:t>Role.Parameter</a:t>
            </a:r>
            <a:r>
              <a:rPr lang="en-US" b="1" dirty="0" smtClean="0">
                <a:latin typeface="CourierPS" pitchFamily="49" charset="0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@In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</a:t>
            </a:r>
            <a:r>
              <a:rPr lang="en-US" dirty="0" err="1" smtClean="0">
                <a:latin typeface="CourierPS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 double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jh_coeff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 the Field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@</a:t>
            </a:r>
            <a:r>
              <a:rPr lang="en-US" sz="2000" b="1" dirty="0" smtClean="0">
                <a:latin typeface="CourierPS"/>
              </a:rPr>
              <a:t>Role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characterize its role in this component.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Choose from a predefined set: </a:t>
            </a:r>
            <a:r>
              <a:rPr lang="en-US" sz="2000" dirty="0" err="1" smtClean="0">
                <a:latin typeface="CourierPS"/>
              </a:rPr>
              <a:t>Role.Parameter</a:t>
            </a:r>
            <a:r>
              <a:rPr lang="en-US" sz="2000" dirty="0" smtClean="0">
                <a:latin typeface="CourierPS"/>
              </a:rPr>
              <a:t>, </a:t>
            </a:r>
            <a:r>
              <a:rPr lang="en-US" sz="2000" dirty="0" err="1" smtClean="0">
                <a:latin typeface="CourierPS"/>
              </a:rPr>
              <a:t>Role.Variable</a:t>
            </a:r>
            <a:r>
              <a:rPr lang="en-US" sz="2000" dirty="0" smtClean="0">
                <a:latin typeface="CourierPS"/>
              </a:rPr>
              <a:t>, </a:t>
            </a:r>
            <a:r>
              <a:rPr lang="en-US" sz="2000" dirty="0" err="1" smtClean="0">
                <a:latin typeface="CourierPS"/>
              </a:rPr>
              <a:t>Role.Simulated</a:t>
            </a:r>
            <a:r>
              <a:rPr lang="en-US" sz="2000" dirty="0" smtClean="0">
                <a:latin typeface="CourierPS"/>
              </a:rPr>
              <a:t>, </a:t>
            </a:r>
            <a:r>
              <a:rPr lang="en-US" sz="2000" dirty="0" err="1" smtClean="0">
                <a:latin typeface="CourierPS"/>
              </a:rPr>
              <a:t>Role.Observed</a:t>
            </a:r>
            <a:r>
              <a:rPr lang="en-US" sz="2000" dirty="0" smtClean="0"/>
              <a:t>) or create your own Role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Role annotation takes a string argument.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optional meta data.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field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might have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information. A 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 defines a binding to another field. This could be a dimension for an array.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ET {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	</a:t>
            </a:r>
            <a:r>
              <a:rPr lang="en-US" b="1" dirty="0" smtClean="0">
                <a:latin typeface="CourierPS" pitchFamily="49" charset="0"/>
              </a:rPr>
              <a:t>@Bound(“</a:t>
            </a:r>
            <a:r>
              <a:rPr lang="en-US" b="1" dirty="0" err="1" smtClean="0">
                <a:latin typeface="CourierPS" pitchFamily="49" charset="0"/>
              </a:rPr>
              <a:t>nsim</a:t>
            </a:r>
            <a:r>
              <a:rPr lang="en-US" b="1" dirty="0" smtClean="0">
                <a:latin typeface="CourierPS" pitchFamily="49" charset="0"/>
              </a:rPr>
              <a:t>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@In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</a:t>
            </a:r>
            <a:r>
              <a:rPr lang="en-US" dirty="0" err="1" smtClean="0">
                <a:latin typeface="CourierPS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 double[]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jh_coeff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;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ourierPS" pitchFamily="49" charset="0"/>
              </a:rPr>
              <a:t>	@In public </a:t>
            </a:r>
            <a:r>
              <a:rPr lang="en-US" dirty="0" err="1" smtClean="0">
                <a:latin typeface="CourierPS" pitchFamily="49" charset="0"/>
              </a:rPr>
              <a:t>int</a:t>
            </a:r>
            <a:r>
              <a:rPr lang="en-US" dirty="0" smtClean="0">
                <a:latin typeface="CourierPS" pitchFamily="49" charset="0"/>
              </a:rPr>
              <a:t> </a:t>
            </a:r>
            <a:r>
              <a:rPr lang="en-US" dirty="0" err="1" smtClean="0">
                <a:latin typeface="CourierPS" pitchFamily="49" charset="0"/>
              </a:rPr>
              <a:t>nsim</a:t>
            </a:r>
            <a:r>
              <a:rPr lang="en-US" dirty="0" smtClean="0">
                <a:latin typeface="CourierPS" pitchFamily="49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Bound annotation takes a string argument.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It allows a GUI to present dependencies between fields.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optional meta data.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Jh_coeff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 has the named dimension </a:t>
            </a:r>
            <a:r>
              <a:rPr lang="en-US" sz="2000" dirty="0" err="1" smtClean="0">
                <a:latin typeface="CourierPS"/>
              </a:rPr>
              <a:t>nsim</a:t>
            </a:r>
            <a:r>
              <a:rPr lang="en-US" sz="2000" dirty="0" smtClean="0"/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Metadata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different syntaxes to provide for the same Component meta data semantics using (</a:t>
            </a:r>
            <a:r>
              <a:rPr lang="en-US" dirty="0" err="1" smtClean="0"/>
              <a:t>i</a:t>
            </a:r>
            <a:r>
              <a:rPr lang="en-US" dirty="0" smtClean="0"/>
              <a:t>) Annotations or (ii) XML</a:t>
            </a:r>
          </a:p>
          <a:p>
            <a:pPr>
              <a:buNone/>
            </a:pPr>
            <a:endParaRPr lang="en-US" dirty="0" smtClean="0"/>
          </a:p>
          <a:p>
            <a:pPr marL="971550" lvl="1" indent="-514350">
              <a:buAutoNum type="arabicParenR"/>
            </a:pPr>
            <a:r>
              <a:rPr lang="en-US" dirty="0" smtClean="0"/>
              <a:t>Embedded Metadata using Annotations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Attached Metadata using Annotations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Attached Metadata using XML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Earth System Modeling Framework</a:t>
            </a:r>
          </a:p>
          <a:p>
            <a:r>
              <a:rPr lang="en-US" dirty="0" smtClean="0"/>
              <a:t>Common Component Architecture</a:t>
            </a:r>
          </a:p>
          <a:p>
            <a:r>
              <a:rPr lang="en-US" dirty="0" smtClean="0"/>
              <a:t>Object Modeling System</a:t>
            </a:r>
          </a:p>
          <a:p>
            <a:r>
              <a:rPr lang="en-US" dirty="0" err="1" smtClean="0"/>
              <a:t>OpenMI</a:t>
            </a:r>
            <a:endParaRPr lang="en-US" dirty="0" smtClean="0"/>
          </a:p>
          <a:p>
            <a:r>
              <a:rPr lang="en-US" dirty="0" smtClean="0"/>
              <a:t>Frames</a:t>
            </a:r>
          </a:p>
          <a:p>
            <a:r>
              <a:rPr lang="en-US" dirty="0" smtClean="0"/>
              <a:t>      and probably 20 more …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50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Embedded Metadata Annotations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PS" pitchFamily="49" charset="0"/>
              </a:rPr>
              <a:t>import ngmf.ann.*;                        </a:t>
            </a:r>
            <a:r>
              <a:rPr lang="en-US" sz="1800" dirty="0" smtClean="0">
                <a:latin typeface="CourierPS" pitchFamily="49" charset="0"/>
              </a:rPr>
              <a:t>// </a:t>
            </a:r>
            <a:r>
              <a:rPr lang="en-US" sz="1800" dirty="0">
                <a:latin typeface="CourierPS" pitchFamily="49" charset="0"/>
              </a:rPr>
              <a:t>(1)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class </a:t>
            </a:r>
            <a:r>
              <a:rPr lang="en-US" sz="1800" dirty="0" err="1">
                <a:latin typeface="CourierPS" pitchFamily="49" charset="0"/>
              </a:rPr>
              <a:t>CircleArea</a:t>
            </a:r>
            <a:r>
              <a:rPr lang="en-US" sz="1800" dirty="0">
                <a:latin typeface="CourierPS" pitchFamily="49" charset="0"/>
              </a:rPr>
              <a:t>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</a:t>
            </a:r>
            <a:r>
              <a:rPr lang="en-US" sz="1800" b="1" dirty="0">
                <a:latin typeface="CourierPS" pitchFamily="49" charset="0"/>
              </a:rPr>
              <a:t>In  </a:t>
            </a:r>
            <a:r>
              <a:rPr lang="en-US" sz="1800" dirty="0">
                <a:latin typeface="CourierPS" pitchFamily="49" charset="0"/>
              </a:rPr>
              <a:t>public double radius;           // (2)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</a:t>
            </a:r>
            <a:r>
              <a:rPr lang="en-US" sz="1800" b="1" dirty="0">
                <a:latin typeface="CourierPS" pitchFamily="49" charset="0"/>
              </a:rPr>
              <a:t>Out </a:t>
            </a:r>
            <a:r>
              <a:rPr lang="en-US" sz="1800" dirty="0">
                <a:latin typeface="CourierPS" pitchFamily="49" charset="0"/>
              </a:rPr>
              <a:t>public double area;             // (2)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endParaRPr lang="en-US" sz="1800" dirty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>
                <a:latin typeface="CourierPS" pitchFamily="49" charset="0"/>
              </a:rPr>
              <a:t>@Execute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</a:t>
            </a: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void </a:t>
            </a:r>
            <a:r>
              <a:rPr lang="en-US" sz="1800" dirty="0" err="1" smtClean="0">
                <a:latin typeface="CourierPS" pitchFamily="49" charset="0"/>
              </a:rPr>
              <a:t>runme</a:t>
            </a:r>
            <a:r>
              <a:rPr lang="en-US" sz="1800" dirty="0" smtClean="0">
                <a:latin typeface="CourierPS" pitchFamily="49" charset="0"/>
              </a:rPr>
              <a:t>() </a:t>
            </a:r>
            <a:r>
              <a:rPr lang="en-US" sz="1800" dirty="0">
                <a:latin typeface="CourierPS" pitchFamily="49" charset="0"/>
              </a:rPr>
              <a:t>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</a:t>
            </a:r>
            <a:r>
              <a:rPr lang="en-US" sz="1800" dirty="0" smtClean="0">
                <a:latin typeface="CourierPS" pitchFamily="49" charset="0"/>
              </a:rPr>
              <a:t>   </a:t>
            </a:r>
            <a:r>
              <a:rPr lang="en-US" sz="1800" dirty="0">
                <a:latin typeface="CourierPS" pitchFamily="49" charset="0"/>
              </a:rPr>
              <a:t>area = </a:t>
            </a:r>
            <a:r>
              <a:rPr lang="en-US" sz="1800" dirty="0" err="1">
                <a:latin typeface="CourierPS" pitchFamily="49" charset="0"/>
              </a:rPr>
              <a:t>Math.PI</a:t>
            </a:r>
            <a:r>
              <a:rPr lang="en-US" sz="1800" dirty="0">
                <a:latin typeface="CourierPS" pitchFamily="49" charset="0"/>
              </a:rPr>
              <a:t> * radius * radius</a:t>
            </a:r>
            <a:r>
              <a:rPr lang="en-US" sz="1800" dirty="0" smtClean="0">
                <a:latin typeface="CourierPS" pitchFamily="49" charset="0"/>
              </a:rPr>
              <a:t>;  // </a:t>
            </a:r>
            <a:r>
              <a:rPr lang="en-US" sz="1800" dirty="0">
                <a:latin typeface="CourierPS" pitchFamily="49" charset="0"/>
              </a:rPr>
              <a:t>(3)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</a:t>
            </a:r>
            <a:r>
              <a:rPr lang="en-US" sz="1800" dirty="0" smtClean="0">
                <a:latin typeface="CourierPS" pitchFamily="49" charset="0"/>
              </a:rPr>
              <a:t>}</a:t>
            </a:r>
            <a:endParaRPr lang="en-US" sz="1800" dirty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1800" dirty="0">
                <a:latin typeface="CourierPS" pitchFamily="49" charset="0"/>
              </a:rPr>
              <a:t>}	</a:t>
            </a: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endParaRPr lang="en-US" sz="1800" b="1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1800" b="1" dirty="0" smtClean="0">
                <a:latin typeface="CourierPS" pitchFamily="49" charset="0"/>
              </a:rPr>
              <a:t>CircleArea.java</a:t>
            </a: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P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181599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meta data is part of the component via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noProof="0" dirty="0" smtClean="0"/>
              <a:t>Annotations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have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access to source code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51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Attached Metadata Annotations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419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public class </a:t>
            </a:r>
            <a:r>
              <a:rPr lang="en-US" sz="1400" dirty="0" err="1" smtClean="0">
                <a:latin typeface="CourierPS" pitchFamily="49" charset="0"/>
              </a:rPr>
              <a:t>CircleArea</a:t>
            </a:r>
            <a:r>
              <a:rPr lang="en-US" sz="1400" dirty="0" smtClean="0">
                <a:latin typeface="CourierPS" pitchFamily="49" charset="0"/>
              </a:rPr>
              <a:t> {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radius;    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area;   </a:t>
            </a:r>
          </a:p>
          <a:p>
            <a:r>
              <a:rPr lang="en-US" sz="1400" dirty="0" smtClean="0">
                <a:latin typeface="CourierPS" pitchFamily="49" charset="0"/>
              </a:rPr>
              <a:t> </a:t>
            </a:r>
          </a:p>
          <a:p>
            <a:r>
              <a:rPr lang="en-US" sz="1400" dirty="0" smtClean="0">
                <a:latin typeface="CourierPS" pitchFamily="49" charset="0"/>
              </a:rPr>
              <a:t>   public void exec() {</a:t>
            </a:r>
          </a:p>
          <a:p>
            <a:r>
              <a:rPr lang="en-US" sz="1400" dirty="0" smtClean="0">
                <a:latin typeface="CourierPS" pitchFamily="49" charset="0"/>
              </a:rPr>
              <a:t>     area = </a:t>
            </a:r>
            <a:r>
              <a:rPr lang="en-US" sz="1400" dirty="0" err="1" smtClean="0">
                <a:latin typeface="CourierPS" pitchFamily="49" charset="0"/>
              </a:rPr>
              <a:t>Math.PI</a:t>
            </a:r>
            <a:r>
              <a:rPr lang="en-US" sz="1400" dirty="0" smtClean="0">
                <a:latin typeface="CourierPS" pitchFamily="49" charset="0"/>
              </a:rPr>
              <a:t> * </a:t>
            </a:r>
          </a:p>
          <a:p>
            <a:r>
              <a:rPr lang="en-US" sz="1400" dirty="0" smtClean="0">
                <a:latin typeface="CourierPS" pitchFamily="49" charset="0"/>
              </a:rPr>
              <a:t>         radius * radius;  </a:t>
            </a:r>
          </a:p>
          <a:p>
            <a:r>
              <a:rPr lang="en-US" sz="1400" dirty="0" smtClean="0">
                <a:latin typeface="CourierPS" pitchFamily="49" charset="0"/>
              </a:rPr>
              <a:t>   }</a:t>
            </a:r>
          </a:p>
          <a:p>
            <a:r>
              <a:rPr lang="en-US" sz="1400" dirty="0" smtClean="0">
                <a:latin typeface="CourierPS" pitchFamily="49" charset="0"/>
              </a:rPr>
              <a:t>}</a:t>
            </a:r>
            <a:r>
              <a:rPr lang="en-US" sz="1400" b="1" dirty="0" smtClean="0">
                <a:latin typeface="CourierPS" pitchFamily="49" charset="0"/>
              </a:rPr>
              <a:t>	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CircleArea.java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554301"/>
            <a:ext cx="472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PS" pitchFamily="49" charset="0"/>
              </a:rPr>
              <a:t>import ngmf.ann.*;  </a:t>
            </a:r>
            <a:r>
              <a:rPr lang="en-US" sz="1400" dirty="0" smtClean="0">
                <a:latin typeface="CourierPS" pitchFamily="49" charset="0"/>
              </a:rPr>
              <a:t>// (1)</a:t>
            </a:r>
          </a:p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public </a:t>
            </a:r>
            <a:r>
              <a:rPr lang="en-US" sz="1400" b="1" dirty="0" smtClean="0">
                <a:latin typeface="CourierPS" pitchFamily="49" charset="0"/>
              </a:rPr>
              <a:t>abstract</a:t>
            </a:r>
            <a:r>
              <a:rPr lang="en-US" sz="1400" dirty="0" smtClean="0">
                <a:latin typeface="CourierPS" pitchFamily="49" charset="0"/>
              </a:rPr>
              <a:t> class </a:t>
            </a:r>
            <a:r>
              <a:rPr lang="en-US" sz="1400" dirty="0" err="1" smtClean="0">
                <a:latin typeface="CourierPS" pitchFamily="49" charset="0"/>
              </a:rPr>
              <a:t>CircleArea</a:t>
            </a:r>
            <a:r>
              <a:rPr lang="en-US" sz="1400" b="1" dirty="0" err="1" smtClean="0">
                <a:latin typeface="CourierPS" pitchFamily="49" charset="0"/>
              </a:rPr>
              <a:t>CompInfo</a:t>
            </a:r>
            <a:r>
              <a:rPr lang="en-US" sz="1400" dirty="0" smtClean="0">
                <a:latin typeface="CourierPS" pitchFamily="49" charset="0"/>
              </a:rPr>
              <a:t> {</a:t>
            </a:r>
          </a:p>
          <a:p>
            <a:r>
              <a:rPr lang="en-US" sz="1400" dirty="0" smtClean="0">
                <a:latin typeface="CourierPS" pitchFamily="49" charset="0"/>
              </a:rPr>
              <a:t>   </a:t>
            </a:r>
            <a:r>
              <a:rPr lang="en-US" sz="1400" b="1" dirty="0" smtClean="0">
                <a:latin typeface="CourierPS" pitchFamily="49" charset="0"/>
              </a:rPr>
              <a:t>@In  </a:t>
            </a:r>
            <a:r>
              <a:rPr lang="en-US" sz="1400" dirty="0" smtClean="0">
                <a:latin typeface="CourierPS" pitchFamily="49" charset="0"/>
              </a:rPr>
              <a:t>public double radius;  // (2)  </a:t>
            </a:r>
          </a:p>
          <a:p>
            <a:r>
              <a:rPr lang="en-US" sz="1400" dirty="0" smtClean="0">
                <a:latin typeface="CourierPS" pitchFamily="49" charset="0"/>
              </a:rPr>
              <a:t>   </a:t>
            </a:r>
            <a:r>
              <a:rPr lang="en-US" sz="1400" b="1" dirty="0" smtClean="0">
                <a:latin typeface="CourierPS" pitchFamily="49" charset="0"/>
              </a:rPr>
              <a:t>@Out </a:t>
            </a:r>
            <a:r>
              <a:rPr lang="en-US" sz="1400" dirty="0" smtClean="0">
                <a:latin typeface="CourierPS" pitchFamily="49" charset="0"/>
              </a:rPr>
              <a:t>public double area;    // (2)</a:t>
            </a:r>
          </a:p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   </a:t>
            </a:r>
            <a:r>
              <a:rPr lang="en-US" sz="1400" b="1" dirty="0" smtClean="0">
                <a:latin typeface="CourierPS" pitchFamily="49" charset="0"/>
              </a:rPr>
              <a:t>@Execute </a:t>
            </a:r>
          </a:p>
          <a:p>
            <a:r>
              <a:rPr lang="en-US" sz="1400" dirty="0" smtClean="0">
                <a:latin typeface="CourierPS" pitchFamily="49" charset="0"/>
              </a:rPr>
              <a:t>   public </a:t>
            </a:r>
            <a:r>
              <a:rPr lang="en-US" sz="1400" b="1" dirty="0" smtClean="0">
                <a:latin typeface="CourierPS" pitchFamily="49" charset="0"/>
              </a:rPr>
              <a:t>abstract</a:t>
            </a:r>
            <a:r>
              <a:rPr lang="en-US" sz="1400" dirty="0" smtClean="0">
                <a:latin typeface="CourierPS" pitchFamily="49" charset="0"/>
              </a:rPr>
              <a:t> void exec();</a:t>
            </a:r>
          </a:p>
          <a:p>
            <a:r>
              <a:rPr lang="en-US" sz="1400" dirty="0" smtClean="0">
                <a:latin typeface="CourierPS" pitchFamily="49" charset="0"/>
              </a:rPr>
              <a:t>}</a:t>
            </a:r>
            <a:r>
              <a:rPr lang="en-US" sz="1400" b="1" dirty="0" smtClean="0">
                <a:latin typeface="CourierPS" pitchFamily="49" charset="0"/>
              </a:rPr>
              <a:t>	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CircleAreaCompInfo.java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POJO, no NGMF dependency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class/jar sufficient, no source required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48006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Abstract Class (cannot run), abstract methods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Required ‘</a:t>
            </a:r>
            <a:r>
              <a:rPr lang="en-US" dirty="0" err="1" smtClean="0">
                <a:latin typeface="CourierPS"/>
              </a:rPr>
              <a:t>CompInfo</a:t>
            </a:r>
            <a:r>
              <a:rPr lang="en-US" dirty="0" smtClean="0"/>
              <a:t>’ Extension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Names for Component, fields and methods must match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1219200"/>
            <a:ext cx="20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Separate files!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52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Attached Metadata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419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public class </a:t>
            </a:r>
            <a:r>
              <a:rPr lang="en-US" sz="1400" dirty="0" err="1" smtClean="0">
                <a:latin typeface="CourierPS" pitchFamily="49" charset="0"/>
              </a:rPr>
              <a:t>CircleArea</a:t>
            </a:r>
            <a:r>
              <a:rPr lang="en-US" sz="1400" dirty="0" smtClean="0">
                <a:latin typeface="CourierPS" pitchFamily="49" charset="0"/>
              </a:rPr>
              <a:t> {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radius;    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area;   </a:t>
            </a:r>
          </a:p>
          <a:p>
            <a:r>
              <a:rPr lang="en-US" sz="1400" dirty="0" smtClean="0">
                <a:latin typeface="CourierPS" pitchFamily="49" charset="0"/>
              </a:rPr>
              <a:t> </a:t>
            </a:r>
          </a:p>
          <a:p>
            <a:r>
              <a:rPr lang="en-US" sz="1400" dirty="0" smtClean="0">
                <a:latin typeface="CourierPS" pitchFamily="49" charset="0"/>
              </a:rPr>
              <a:t>   public void exec() {</a:t>
            </a:r>
          </a:p>
          <a:p>
            <a:r>
              <a:rPr lang="en-US" sz="1400" dirty="0" smtClean="0">
                <a:latin typeface="CourierPS" pitchFamily="49" charset="0"/>
              </a:rPr>
              <a:t>     area = </a:t>
            </a:r>
            <a:r>
              <a:rPr lang="en-US" sz="1400" dirty="0" err="1" smtClean="0">
                <a:latin typeface="CourierPS" pitchFamily="49" charset="0"/>
              </a:rPr>
              <a:t>Math.PI</a:t>
            </a:r>
            <a:r>
              <a:rPr lang="en-US" sz="1400" dirty="0" smtClean="0">
                <a:latin typeface="CourierPS" pitchFamily="49" charset="0"/>
              </a:rPr>
              <a:t> * </a:t>
            </a:r>
          </a:p>
          <a:p>
            <a:r>
              <a:rPr lang="en-US" sz="1400" dirty="0" smtClean="0">
                <a:latin typeface="CourierPS" pitchFamily="49" charset="0"/>
              </a:rPr>
              <a:t>         radius * radius;  </a:t>
            </a:r>
          </a:p>
          <a:p>
            <a:r>
              <a:rPr lang="en-US" sz="1400" dirty="0" smtClean="0">
                <a:latin typeface="CourierPS" pitchFamily="49" charset="0"/>
              </a:rPr>
              <a:t>   }</a:t>
            </a:r>
          </a:p>
          <a:p>
            <a:r>
              <a:rPr lang="en-US" sz="1400" dirty="0" smtClean="0">
                <a:latin typeface="CourierPS" pitchFamily="49" charset="0"/>
              </a:rPr>
              <a:t>}</a:t>
            </a:r>
            <a:r>
              <a:rPr lang="en-US" sz="1400" b="1" dirty="0" smtClean="0">
                <a:latin typeface="CourierPS" pitchFamily="49" charset="0"/>
              </a:rPr>
              <a:t>	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CircleArea.java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752601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CircleArea:Component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r>
              <a:rPr lang="en-US" sz="1400" dirty="0" smtClean="0">
                <a:latin typeface="CourierPS" pitchFamily="49" charset="0"/>
              </a:rPr>
              <a:t>  &lt;</a:t>
            </a:r>
            <a:r>
              <a:rPr lang="en-US" sz="1400" dirty="0" err="1" smtClean="0">
                <a:latin typeface="CourierPS" pitchFamily="49" charset="0"/>
              </a:rPr>
              <a:t>radius:In</a:t>
            </a:r>
            <a:r>
              <a:rPr lang="en-US" sz="1400" dirty="0" smtClean="0">
                <a:latin typeface="CourierPS" pitchFamily="49" charset="0"/>
              </a:rPr>
              <a:t>/&gt;	</a:t>
            </a:r>
          </a:p>
          <a:p>
            <a:r>
              <a:rPr lang="en-US" sz="1400" dirty="0" smtClean="0">
                <a:latin typeface="CourierPS" pitchFamily="49" charset="0"/>
              </a:rPr>
              <a:t>  &lt;</a:t>
            </a:r>
            <a:r>
              <a:rPr lang="en-US" sz="1400" dirty="0" err="1" smtClean="0">
                <a:latin typeface="CourierPS" pitchFamily="49" charset="0"/>
              </a:rPr>
              <a:t>area:Out</a:t>
            </a:r>
            <a:r>
              <a:rPr lang="en-US" sz="1400" dirty="0" smtClean="0">
                <a:latin typeface="CourierPS" pitchFamily="49" charset="0"/>
              </a:rPr>
              <a:t>/&gt;</a:t>
            </a:r>
          </a:p>
          <a:p>
            <a:r>
              <a:rPr lang="en-US" sz="1400" dirty="0" smtClean="0">
                <a:latin typeface="CourierPS" pitchFamily="49" charset="0"/>
              </a:rPr>
              <a:t>  &lt;</a:t>
            </a:r>
            <a:r>
              <a:rPr lang="en-US" sz="1400" dirty="0" err="1" smtClean="0">
                <a:latin typeface="CourierPS" pitchFamily="49" charset="0"/>
              </a:rPr>
              <a:t>exec:Execute</a:t>
            </a:r>
            <a:r>
              <a:rPr lang="en-US" sz="1400" dirty="0" smtClean="0">
                <a:latin typeface="CourierPS" pitchFamily="49" charset="0"/>
              </a:rPr>
              <a:t>/&gt;</a:t>
            </a:r>
          </a:p>
          <a:p>
            <a:r>
              <a:rPr lang="en-US" sz="1400" dirty="0" smtClean="0">
                <a:latin typeface="CourierPS" pitchFamily="49" charset="0"/>
              </a:rPr>
              <a:t>&lt;/</a:t>
            </a:r>
            <a:r>
              <a:rPr lang="en-US" sz="1400" dirty="0" err="1" smtClean="0">
                <a:latin typeface="CourierPS" pitchFamily="49" charset="0"/>
              </a:rPr>
              <a:t>CircleArea:Component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CircleAreaCompInfo.xml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724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POJO, no NGMF dependency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class/jar sufficient, no source required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724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XML namespaces for component and  field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Annotations  </a:t>
            </a:r>
            <a:r>
              <a:rPr lang="en-US" dirty="0" smtClean="0">
                <a:sym typeface="Wingdings" pitchFamily="2" charset="2"/>
              </a:rPr>
              <a:t> XML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Attached Metadata XML (cont)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620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Java Annotation – XML equivalence</a:t>
            </a:r>
          </a:p>
          <a:p>
            <a:pPr lvl="1"/>
            <a:r>
              <a:rPr lang="en-US" dirty="0" smtClean="0"/>
              <a:t>Annotation Type name </a:t>
            </a:r>
            <a:r>
              <a:rPr lang="en-US" dirty="0" smtClean="0">
                <a:sym typeface="Wingdings" pitchFamily="2" charset="2"/>
              </a:rPr>
              <a:t>↔</a:t>
            </a:r>
            <a:r>
              <a:rPr lang="en-US" dirty="0" smtClean="0"/>
              <a:t>  </a:t>
            </a:r>
            <a:r>
              <a:rPr lang="en-US" dirty="0" err="1" smtClean="0"/>
              <a:t>QName</a:t>
            </a:r>
            <a:r>
              <a:rPr lang="en-US" dirty="0" smtClean="0"/>
              <a:t> Local part</a:t>
            </a:r>
          </a:p>
          <a:p>
            <a:pPr lvl="1"/>
            <a:r>
              <a:rPr lang="en-US" dirty="0" smtClean="0"/>
              <a:t>Field name </a:t>
            </a:r>
            <a:r>
              <a:rPr lang="en-US" dirty="0" smtClean="0">
                <a:sym typeface="Wingdings" pitchFamily="2" charset="2"/>
              </a:rPr>
              <a:t>↔</a:t>
            </a:r>
            <a:r>
              <a:rPr lang="en-US" dirty="0" smtClean="0"/>
              <a:t> </a:t>
            </a:r>
            <a:r>
              <a:rPr lang="en-US" dirty="0" err="1" smtClean="0"/>
              <a:t>QName</a:t>
            </a:r>
            <a:r>
              <a:rPr lang="en-US" dirty="0" smtClean="0"/>
              <a:t> Prefix</a:t>
            </a:r>
          </a:p>
          <a:p>
            <a:pPr lvl="1"/>
            <a:r>
              <a:rPr lang="en-US" dirty="0" smtClean="0"/>
              <a:t>Annotation attribute </a:t>
            </a:r>
            <a:r>
              <a:rPr lang="en-US" dirty="0" smtClean="0">
                <a:sym typeface="Wingdings" pitchFamily="2" charset="2"/>
              </a:rPr>
              <a:t>↔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Element Attribute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Annotation attribute value ↔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Element Attribute value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Annotation content ↔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Element PCDATA content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441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@Description(“Groundwater Reservoirs”)</a:t>
            </a:r>
          </a:p>
          <a:p>
            <a:r>
              <a:rPr lang="en-US" sz="1400" dirty="0" smtClean="0">
                <a:latin typeface="CourierPS" pitchFamily="49" charset="0"/>
              </a:rPr>
              <a:t>@Range(min=10, max=20)</a:t>
            </a:r>
          </a:p>
          <a:p>
            <a:r>
              <a:rPr lang="en-US" sz="1400" dirty="0" smtClean="0">
                <a:latin typeface="CourierPS" pitchFamily="49" charset="0"/>
              </a:rPr>
              <a:t>@In public </a:t>
            </a:r>
            <a:r>
              <a:rPr lang="en-US" sz="1400" dirty="0" err="1" smtClean="0">
                <a:latin typeface="CourierPS" pitchFamily="49" charset="0"/>
              </a:rPr>
              <a:t>int</a:t>
            </a:r>
            <a:r>
              <a:rPr lang="en-US" sz="1400" dirty="0" smtClean="0">
                <a:latin typeface="CourierPS" pitchFamily="49" charset="0"/>
              </a:rPr>
              <a:t> </a:t>
            </a:r>
            <a:r>
              <a:rPr lang="en-US" sz="1400" dirty="0" err="1" smtClean="0">
                <a:latin typeface="CourierPS" pitchFamily="49" charset="0"/>
              </a:rPr>
              <a:t>ngwres</a:t>
            </a:r>
            <a:r>
              <a:rPr lang="en-US" sz="1400" dirty="0" smtClean="0">
                <a:latin typeface="CourierPS" pitchFamily="49" charset="0"/>
              </a:rPr>
              <a:t>;</a:t>
            </a:r>
          </a:p>
          <a:p>
            <a:r>
              <a:rPr lang="en-US" sz="1400" dirty="0" smtClean="0">
                <a:latin typeface="CourierPS" pitchFamily="49" charset="0"/>
              </a:rPr>
              <a:t>...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240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gwres:Description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r>
              <a:rPr lang="en-US" sz="1400" dirty="0" smtClean="0">
                <a:latin typeface="CourierPS" pitchFamily="49" charset="0"/>
              </a:rPr>
              <a:t>      Groundwater Reservoirs</a:t>
            </a:r>
          </a:p>
          <a:p>
            <a:r>
              <a:rPr lang="en-US" sz="1400" dirty="0" smtClean="0">
                <a:latin typeface="CourierPS" pitchFamily="49" charset="0"/>
              </a:rPr>
              <a:t>&lt;/</a:t>
            </a:r>
            <a:r>
              <a:rPr lang="en-US" sz="1400" dirty="0" err="1" smtClean="0">
                <a:latin typeface="CourierPS" pitchFamily="49" charset="0"/>
              </a:rPr>
              <a:t>gwres:Description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gwres:Range</a:t>
            </a:r>
            <a:r>
              <a:rPr lang="en-US" sz="1400" dirty="0" smtClean="0">
                <a:latin typeface="CourierPS" pitchFamily="49" charset="0"/>
              </a:rPr>
              <a:t> min=’10’ max=’20’/&gt;</a:t>
            </a: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gwres:In</a:t>
            </a:r>
            <a:r>
              <a:rPr lang="en-US" sz="1400" dirty="0" smtClean="0">
                <a:latin typeface="CourierPS" pitchFamily="49" charset="0"/>
              </a:rPr>
              <a:t>/&gt;	</a:t>
            </a:r>
          </a:p>
          <a:p>
            <a:endParaRPr lang="en-US" sz="1400" dirty="0" smtClean="0">
              <a:latin typeface="CourierPS" pitchFamily="49" charset="0"/>
            </a:endParaRPr>
          </a:p>
          <a:p>
            <a:endParaRPr lang="en-US" sz="1400" dirty="0" smtClean="0">
              <a:latin typeface="CourierP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5867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http://www.w3.org/TR/REC-xml/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Component 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US" dirty="0" smtClean="0"/>
              <a:t>Is a more complex component (but still POJO)</a:t>
            </a:r>
          </a:p>
          <a:p>
            <a:r>
              <a:rPr lang="en-US" dirty="0" smtClean="0"/>
              <a:t>Contains other, internal components</a:t>
            </a:r>
          </a:p>
          <a:p>
            <a:r>
              <a:rPr lang="en-US" dirty="0" smtClean="0"/>
              <a:t>Responsible for internal connectivity, In/Out mapping</a:t>
            </a:r>
          </a:p>
          <a:p>
            <a:r>
              <a:rPr lang="en-US" dirty="0" smtClean="0"/>
              <a:t>Contains an internal NGMF Controller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914400" y="1752600"/>
            <a:ext cx="7315200" cy="4267200"/>
          </a:xfrm>
          <a:prstGeom prst="roundRect">
            <a:avLst>
              <a:gd name="adj" fmla="val 422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438400" y="3048000"/>
            <a:ext cx="1828800" cy="1143000"/>
          </a:xfrm>
          <a:prstGeom prst="roundRect">
            <a:avLst>
              <a:gd name="adj" fmla="val 9375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876800" y="2667000"/>
            <a:ext cx="1828800" cy="2057400"/>
          </a:xfrm>
          <a:prstGeom prst="roundRect">
            <a:avLst>
              <a:gd name="adj" fmla="val 9375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438400" y="4495800"/>
            <a:ext cx="1752600" cy="1143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6F41-B25D-48D3-8833-E6EB0273FEF6}" type="slidenum">
              <a:rPr lang="en-US"/>
              <a:pPr/>
              <a:t>56</a:t>
            </a:fld>
            <a:endParaRPr lang="en-US"/>
          </a:p>
        </p:txBody>
      </p:sp>
      <p:sp>
        <p:nvSpPr>
          <p:cNvPr id="149507" name="AutoShape 3"/>
          <p:cNvSpPr>
            <a:spLocks noChangeAspect="1" noChangeArrowheads="1"/>
          </p:cNvSpPr>
          <p:nvPr/>
        </p:nvSpPr>
        <p:spPr bwMode="auto">
          <a:xfrm>
            <a:off x="0" y="16764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52500" y="33909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8001000" y="35814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2476500" y="3391274"/>
            <a:ext cx="190500" cy="38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4000500" y="3391274"/>
            <a:ext cx="190500" cy="381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1143000" y="3581400"/>
            <a:ext cx="1333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V="1">
            <a:off x="6667500" y="3771900"/>
            <a:ext cx="1333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990600" y="1752600"/>
            <a:ext cx="2476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 dirty="0" err="1">
                <a:solidFill>
                  <a:srgbClr val="000000"/>
                </a:solidFill>
              </a:rPr>
              <a:t>CylinderCompound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2397125" y="2732088"/>
            <a:ext cx="209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000000"/>
                </a:solidFill>
              </a:rPr>
              <a:t>CircleArea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952500" y="30099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rad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2476500" y="3009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radius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3429000" y="3771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area</a:t>
            </a:r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381000" y="3581400"/>
            <a:ext cx="57150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8191500" y="3771900"/>
            <a:ext cx="57150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6667500" y="39624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mapOut</a:t>
            </a:r>
            <a:endParaRPr lang="en-US"/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2667000" y="2247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mapIn</a:t>
            </a:r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76500" y="4850186"/>
            <a:ext cx="1714500" cy="381871"/>
            <a:chOff x="4140" y="3060"/>
            <a:chExt cx="1620" cy="361"/>
          </a:xfrm>
        </p:grpSpPr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4140" y="3060"/>
              <a:ext cx="1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5580" y="3060"/>
              <a:ext cx="180" cy="3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531" name="Rectangle 27"/>
          <p:cNvSpPr>
            <a:spLocks noChangeArrowheads="1"/>
          </p:cNvSpPr>
          <p:nvPr/>
        </p:nvSpPr>
        <p:spPr bwMode="auto">
          <a:xfrm>
            <a:off x="4953000" y="3516313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>
            <a:off x="6477000" y="3581400"/>
            <a:ext cx="190500" cy="382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4953000" y="28194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4953000" y="41529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9535" name="AutoShape 31"/>
          <p:cNvCxnSpPr>
            <a:cxnSpLocks noChangeShapeType="1"/>
            <a:stCxn id="149529" idx="3"/>
            <a:endCxn id="149534" idx="1"/>
          </p:cNvCxnSpPr>
          <p:nvPr/>
        </p:nvCxnSpPr>
        <p:spPr bwMode="auto">
          <a:xfrm flipV="1">
            <a:off x="4191000" y="4343400"/>
            <a:ext cx="762000" cy="698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49536" name="AutoShape 32"/>
          <p:cNvCxnSpPr>
            <a:cxnSpLocks noChangeShapeType="1"/>
            <a:stCxn id="149514" idx="3"/>
            <a:endCxn id="149531" idx="1"/>
          </p:cNvCxnSpPr>
          <p:nvPr/>
        </p:nvCxnSpPr>
        <p:spPr bwMode="auto">
          <a:xfrm>
            <a:off x="4191000" y="3582988"/>
            <a:ext cx="762000" cy="123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952500" y="24384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9538" name="AutoShape 34"/>
          <p:cNvCxnSpPr>
            <a:cxnSpLocks noChangeShapeType="1"/>
            <a:stCxn id="149537" idx="3"/>
            <a:endCxn id="149533" idx="1"/>
          </p:cNvCxnSpPr>
          <p:nvPr/>
        </p:nvCxnSpPr>
        <p:spPr bwMode="auto">
          <a:xfrm>
            <a:off x="1143000" y="2628900"/>
            <a:ext cx="3810000" cy="381000"/>
          </a:xfrm>
          <a:prstGeom prst="bentConnector3">
            <a:avLst>
              <a:gd name="adj1" fmla="val 8925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49539" name="AutoShape 35"/>
          <p:cNvCxnSpPr>
            <a:cxnSpLocks noChangeShapeType="1"/>
            <a:stCxn id="149515" idx="0"/>
            <a:endCxn id="149528" idx="1"/>
          </p:cNvCxnSpPr>
          <p:nvPr/>
        </p:nvCxnSpPr>
        <p:spPr bwMode="auto">
          <a:xfrm rot="5400000" flipV="1">
            <a:off x="1080293" y="3644107"/>
            <a:ext cx="1458913" cy="1333500"/>
          </a:xfrm>
          <a:prstGeom prst="bentConnector4">
            <a:avLst>
              <a:gd name="adj1" fmla="val 2102"/>
              <a:gd name="adj2" fmla="val 5841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2476500" y="4533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radius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3048000" y="51816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/>
              <a:t>perimeter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5715000" y="32004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surface</a:t>
            </a:r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1143000" y="22479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height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2381250" y="4216400"/>
            <a:ext cx="209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000000"/>
                </a:solidFill>
              </a:rPr>
              <a:t>CirclePerimeter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4849813" y="2295525"/>
            <a:ext cx="209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 dirty="0" err="1" smtClean="0">
                <a:solidFill>
                  <a:srgbClr val="000000"/>
                </a:solidFill>
              </a:rPr>
              <a:t>CylinderSurface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9546" name="Line 42"/>
          <p:cNvSpPr>
            <a:spLocks noChangeShapeType="1"/>
          </p:cNvSpPr>
          <p:nvPr/>
        </p:nvSpPr>
        <p:spPr bwMode="auto">
          <a:xfrm>
            <a:off x="381000" y="2627313"/>
            <a:ext cx="57150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1143000" y="35814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mapIn</a:t>
            </a:r>
            <a:endParaRPr lang="en-US"/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4167188" y="4929188"/>
            <a:ext cx="110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connect</a:t>
            </a:r>
            <a:endParaRPr lang="en-US"/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1397000" y="32004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mapIn</a:t>
            </a:r>
            <a:endParaRPr lang="en-US"/>
          </a:p>
        </p:txBody>
      </p:sp>
      <p:sp>
        <p:nvSpPr>
          <p:cNvPr id="149550" name="Text Box 46"/>
          <p:cNvSpPr txBox="1">
            <a:spLocks noChangeArrowheads="1"/>
          </p:cNvSpPr>
          <p:nvPr/>
        </p:nvSpPr>
        <p:spPr bwMode="auto">
          <a:xfrm>
            <a:off x="4090988" y="3200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connect</a:t>
            </a:r>
            <a:endParaRPr lang="en-US"/>
          </a:p>
        </p:txBody>
      </p:sp>
      <p:sp>
        <p:nvSpPr>
          <p:cNvPr id="149551" name="Text Box 47"/>
          <p:cNvSpPr txBox="1">
            <a:spLocks noChangeArrowheads="1"/>
          </p:cNvSpPr>
          <p:nvPr/>
        </p:nvSpPr>
        <p:spPr bwMode="auto">
          <a:xfrm>
            <a:off x="7162800" y="3276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surface</a:t>
            </a:r>
          </a:p>
        </p:txBody>
      </p:sp>
      <p:sp>
        <p:nvSpPr>
          <p:cNvPr id="149552" name="Text Box 48"/>
          <p:cNvSpPr txBox="1">
            <a:spLocks noChangeArrowheads="1"/>
          </p:cNvSpPr>
          <p:nvPr/>
        </p:nvSpPr>
        <p:spPr bwMode="auto">
          <a:xfrm>
            <a:off x="5181600" y="41529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/>
              <a:t>perimeter</a:t>
            </a:r>
          </a:p>
        </p:txBody>
      </p:sp>
      <p:sp>
        <p:nvSpPr>
          <p:cNvPr id="149553" name="Text Box 49"/>
          <p:cNvSpPr txBox="1">
            <a:spLocks noChangeArrowheads="1"/>
          </p:cNvSpPr>
          <p:nvPr/>
        </p:nvSpPr>
        <p:spPr bwMode="auto">
          <a:xfrm>
            <a:off x="5143500" y="35814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area</a:t>
            </a:r>
          </a:p>
        </p:txBody>
      </p:sp>
      <p:sp>
        <p:nvSpPr>
          <p:cNvPr id="149554" name="Text Box 50"/>
          <p:cNvSpPr txBox="1">
            <a:spLocks noChangeArrowheads="1"/>
          </p:cNvSpPr>
          <p:nvPr/>
        </p:nvSpPr>
        <p:spPr bwMode="auto">
          <a:xfrm>
            <a:off x="5143500" y="28194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height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Cylinder Compound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191-A729-41E4-8A36-F7FBFB29D8F7}" type="slidenum">
              <a:rPr lang="en-US"/>
              <a:pPr/>
              <a:t>57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 Compound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CylinderCompound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extends Compound {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@In  public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@In  public double height;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@Out public double surface;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Object p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CirclePerimeter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Object s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CylSurface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Object a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CircleArea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public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CylinderCompound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{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(“height”, s, “height”);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 a, “radius”);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 p, “radius”);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connect(a, “area”, s, “area”);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connect(p, “perimeter”, s, “perimeter”);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mapOut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(“surface”, s, “surface”);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connect(..)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Connects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@Out </a:t>
            </a:r>
            <a:r>
              <a:rPr lang="en-US" dirty="0" smtClean="0"/>
              <a:t>with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@In </a:t>
            </a:r>
            <a:r>
              <a:rPr lang="en-US" dirty="0" smtClean="0"/>
              <a:t>field of two components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connect(Object out, String outfield,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Object in, String infield);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connect (Object out, String field,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Object…in);</a:t>
            </a:r>
          </a:p>
          <a:p>
            <a:pPr lvl="1">
              <a:buNone/>
            </a:pPr>
            <a:r>
              <a:rPr lang="en-US" sz="2000" dirty="0" smtClean="0">
                <a:cs typeface="Courier New" pitchFamily="49" charset="0"/>
              </a:rPr>
              <a:t>(if the same field name is being used in out and in objects)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Compound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 of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inner component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field,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Object in, String infield1);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field,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Object…in);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(if the same field name is being used in all ‘in’ objects)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3321" y="3276600"/>
            <a:ext cx="5485679" cy="2361592"/>
          </a:xfrm>
        </p:spPr>
        <p:txBody>
          <a:bodyPr lIns="0" tIns="0" rIns="0" bIns="0" rtlCol="0" anchor="ctr">
            <a:normAutofit fontScale="55000" lnSpcReduction="20000"/>
          </a:bodyPr>
          <a:lstStyle/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A study of how differences between scientific modeling frameworks impacts the quality of the model implementation</a:t>
            </a:r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US" dirty="0" smtClean="0"/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Wes Lloyd, Olaf David </a:t>
            </a:r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US" dirty="0" smtClean="0"/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Colorado State University,  Civil Engineering, Computer Science</a:t>
            </a:r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US Department of Agriculture ARS,NRCS</a:t>
            </a:r>
          </a:p>
          <a:p>
            <a:pPr marL="309605" indent="-309605" defTabSz="914305">
              <a:buFont typeface="Times New Roman" pitchFamily="16" charset="0"/>
              <a:buChar char="•"/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mapOut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Compound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@Out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@Out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 of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inner component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field,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Object out, String outfield1);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field,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Object…out);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(if the same field name is being used in all ‘out’ objects)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6866-A7CB-4C12-B8C6-CA004D5F04AE}" type="slidenum">
              <a:rPr lang="en-US"/>
              <a:pPr/>
              <a:t>61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Geoprocessing</a:t>
            </a:r>
            <a:endParaRPr lang="en-US" dirty="0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304800" y="1828800"/>
            <a:ext cx="8582025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989138" y="2168525"/>
            <a:ext cx="5481637" cy="33337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515938" y="2536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2468563" y="2373313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Fill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55625" y="5024438"/>
            <a:ext cx="1658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</a:rPr>
              <a:t>Consequence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3070225" y="2849563"/>
            <a:ext cx="1082675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FlowDir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3792538" y="3394075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FlowAcc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4513263" y="3938588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Cond</a:t>
            </a:r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5307013" y="4481513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StrmSeg</a:t>
            </a: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5956300" y="5026025"/>
            <a:ext cx="1441450" cy="284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ContribAreas</a:t>
            </a: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606425" y="4221163"/>
            <a:ext cx="1658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</a:rPr>
              <a:t>Condition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968375" y="2236788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</a:rPr>
              <a:t>DEM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77825" y="3597275"/>
            <a:ext cx="1082675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 flipV="1">
            <a:off x="608013" y="2576513"/>
            <a:ext cx="504825" cy="1020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1" name="Line 25"/>
          <p:cNvSpPr>
            <a:spLocks noChangeShapeType="1"/>
          </p:cNvSpPr>
          <p:nvPr/>
        </p:nvSpPr>
        <p:spPr bwMode="auto">
          <a:xfrm flipV="1">
            <a:off x="1112838" y="2576513"/>
            <a:ext cx="865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2" name="Line 26"/>
          <p:cNvSpPr>
            <a:spLocks noChangeShapeType="1"/>
          </p:cNvSpPr>
          <p:nvPr/>
        </p:nvSpPr>
        <p:spPr bwMode="auto">
          <a:xfrm flipV="1">
            <a:off x="2060575" y="2576513"/>
            <a:ext cx="361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3" name="Line 27"/>
          <p:cNvSpPr>
            <a:spLocks noChangeShapeType="1"/>
          </p:cNvSpPr>
          <p:nvPr/>
        </p:nvSpPr>
        <p:spPr bwMode="auto">
          <a:xfrm>
            <a:off x="588963" y="3994150"/>
            <a:ext cx="504825" cy="1019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4" name="Line 28"/>
          <p:cNvSpPr>
            <a:spLocks noChangeShapeType="1"/>
          </p:cNvSpPr>
          <p:nvPr/>
        </p:nvSpPr>
        <p:spPr bwMode="auto">
          <a:xfrm>
            <a:off x="1112838" y="5013325"/>
            <a:ext cx="865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 flipV="1">
            <a:off x="3549650" y="4210050"/>
            <a:ext cx="963613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896938" y="3994150"/>
            <a:ext cx="144462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>
            <a:off x="1041400" y="4265613"/>
            <a:ext cx="865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2060575" y="4210050"/>
            <a:ext cx="2452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52609" name="AutoShape 33"/>
          <p:cNvCxnSpPr>
            <a:cxnSpLocks noChangeShapeType="1"/>
            <a:stCxn id="152586" idx="3"/>
            <a:endCxn id="152589" idx="0"/>
          </p:cNvCxnSpPr>
          <p:nvPr/>
        </p:nvCxnSpPr>
        <p:spPr bwMode="auto">
          <a:xfrm>
            <a:off x="3549650" y="2511813"/>
            <a:ext cx="61913" cy="33775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0" name="AutoShape 34"/>
          <p:cNvCxnSpPr>
            <a:cxnSpLocks noChangeShapeType="1"/>
            <a:stCxn id="152589" idx="3"/>
            <a:endCxn id="152590" idx="0"/>
          </p:cNvCxnSpPr>
          <p:nvPr/>
        </p:nvCxnSpPr>
        <p:spPr bwMode="auto">
          <a:xfrm>
            <a:off x="4152900" y="2988063"/>
            <a:ext cx="180182" cy="40601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1" name="AutoShape 35"/>
          <p:cNvCxnSpPr>
            <a:cxnSpLocks noChangeShapeType="1"/>
            <a:stCxn id="152590" idx="3"/>
            <a:endCxn id="152591" idx="0"/>
          </p:cNvCxnSpPr>
          <p:nvPr/>
        </p:nvCxnSpPr>
        <p:spPr bwMode="auto">
          <a:xfrm>
            <a:off x="4873625" y="3532575"/>
            <a:ext cx="180182" cy="40601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2" name="AutoShape 36"/>
          <p:cNvCxnSpPr>
            <a:cxnSpLocks noChangeShapeType="1"/>
            <a:stCxn id="152591" idx="3"/>
            <a:endCxn id="152592" idx="0"/>
          </p:cNvCxnSpPr>
          <p:nvPr/>
        </p:nvCxnSpPr>
        <p:spPr bwMode="auto">
          <a:xfrm>
            <a:off x="5594350" y="4077088"/>
            <a:ext cx="253207" cy="4044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3" name="AutoShape 37"/>
          <p:cNvCxnSpPr>
            <a:cxnSpLocks noChangeShapeType="1"/>
            <a:stCxn id="152592" idx="3"/>
            <a:endCxn id="152593" idx="0"/>
          </p:cNvCxnSpPr>
          <p:nvPr/>
        </p:nvCxnSpPr>
        <p:spPr bwMode="auto">
          <a:xfrm>
            <a:off x="6388100" y="4620013"/>
            <a:ext cx="288925" cy="40601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5" name="AutoShape 39"/>
          <p:cNvCxnSpPr>
            <a:cxnSpLocks noChangeShapeType="1"/>
            <a:stCxn id="152589" idx="3"/>
            <a:endCxn id="152593" idx="0"/>
          </p:cNvCxnSpPr>
          <p:nvPr/>
        </p:nvCxnSpPr>
        <p:spPr bwMode="auto">
          <a:xfrm>
            <a:off x="4152900" y="2988063"/>
            <a:ext cx="2524125" cy="20379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9" name="AutoShape 43"/>
          <p:cNvCxnSpPr>
            <a:cxnSpLocks noChangeShapeType="1"/>
            <a:stCxn id="152589" idx="3"/>
            <a:endCxn id="152592" idx="0"/>
          </p:cNvCxnSpPr>
          <p:nvPr/>
        </p:nvCxnSpPr>
        <p:spPr bwMode="auto">
          <a:xfrm>
            <a:off x="4152900" y="2988063"/>
            <a:ext cx="1694657" cy="149345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7877175" y="3597275"/>
            <a:ext cx="935038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152627" name="Line 51"/>
          <p:cNvSpPr>
            <a:spLocks noChangeShapeType="1"/>
          </p:cNvSpPr>
          <p:nvPr/>
        </p:nvSpPr>
        <p:spPr bwMode="auto">
          <a:xfrm>
            <a:off x="7516813" y="380206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29" name="Line 53"/>
          <p:cNvSpPr>
            <a:spLocks noChangeShapeType="1"/>
          </p:cNvSpPr>
          <p:nvPr/>
        </p:nvSpPr>
        <p:spPr bwMode="auto">
          <a:xfrm>
            <a:off x="2035175" y="4957763"/>
            <a:ext cx="1514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30" name="Line 54"/>
          <p:cNvSpPr>
            <a:spLocks noChangeShapeType="1"/>
          </p:cNvSpPr>
          <p:nvPr/>
        </p:nvSpPr>
        <p:spPr bwMode="auto">
          <a:xfrm flipV="1">
            <a:off x="7083425" y="4414838"/>
            <a:ext cx="0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31" name="Line 55"/>
          <p:cNvSpPr>
            <a:spLocks noChangeShapeType="1"/>
          </p:cNvSpPr>
          <p:nvPr/>
        </p:nvSpPr>
        <p:spPr bwMode="auto">
          <a:xfrm flipV="1">
            <a:off x="7083425" y="3870325"/>
            <a:ext cx="360363" cy="544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34" name="Text Box 58"/>
          <p:cNvSpPr txBox="1">
            <a:spLocks noChangeArrowheads="1"/>
          </p:cNvSpPr>
          <p:nvPr/>
        </p:nvSpPr>
        <p:spPr bwMode="auto">
          <a:xfrm>
            <a:off x="7772400" y="5181600"/>
            <a:ext cx="989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err="1"/>
              <a:t>Hillslope</a:t>
            </a:r>
            <a:endParaRPr lang="en-US" i="1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+ EC2 + Terracotta</a:t>
            </a:r>
            <a:br>
              <a:rPr lang="en-US" dirty="0" smtClean="0"/>
            </a:br>
            <a:r>
              <a:rPr lang="en-US" dirty="0" smtClean="0"/>
              <a:t>(Preparation)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r>
              <a:rPr lang="en-US" dirty="0" smtClean="0"/>
              <a:t>Develop a scalable architecture for simulation models based on OMS (NGMF),</a:t>
            </a:r>
          </a:p>
          <a:p>
            <a:r>
              <a:rPr lang="en-US" dirty="0" smtClean="0"/>
              <a:t>Exercise model deployment into a cloud computing environment such Amazon Web Services</a:t>
            </a:r>
          </a:p>
          <a:p>
            <a:r>
              <a:rPr lang="en-US" dirty="0" smtClean="0"/>
              <a:t>Prototype an on-demand Service Oriented Architecture using AWS/EC2 for computational intensive models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– Amazon Web Service</a:t>
            </a:r>
          </a:p>
          <a:p>
            <a:pPr lvl="1"/>
            <a:r>
              <a:rPr lang="en-US" dirty="0" smtClean="0"/>
              <a:t>S3 – Simple Storage Service (part of AWS)</a:t>
            </a:r>
          </a:p>
          <a:p>
            <a:pPr lvl="1"/>
            <a:r>
              <a:rPr lang="en-US" dirty="0" smtClean="0"/>
              <a:t>EC2 – Elastic Compute Cloud (part of AWS)</a:t>
            </a:r>
          </a:p>
          <a:p>
            <a:pPr lvl="1"/>
            <a:r>
              <a:rPr lang="en-US" dirty="0" smtClean="0"/>
              <a:t>EBS – Elastic Block Storage (part of AWS)</a:t>
            </a:r>
          </a:p>
          <a:p>
            <a:pPr lvl="1"/>
            <a:r>
              <a:rPr lang="en-US" dirty="0" smtClean="0"/>
              <a:t>AMI – Amazon Machine Image (Part of EC2)</a:t>
            </a:r>
          </a:p>
          <a:p>
            <a:r>
              <a:rPr lang="en-US" dirty="0" smtClean="0"/>
              <a:t>TC – Terracotta</a:t>
            </a:r>
          </a:p>
          <a:p>
            <a:r>
              <a:rPr lang="en-US" dirty="0" smtClean="0"/>
              <a:t>NGMF – Next Generation Modeling Framework  (OMS3 core)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Stack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2514600" y="1828800"/>
            <a:ext cx="4114800" cy="2895600"/>
            <a:chOff x="2590800" y="2133600"/>
            <a:chExt cx="4114800" cy="28956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5" name="Rectangle 4"/>
            <p:cNvSpPr/>
            <p:nvPr/>
          </p:nvSpPr>
          <p:spPr>
            <a:xfrm>
              <a:off x="2590800" y="31242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NGMF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0800" y="38100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Terracotta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4958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EC2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21336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2819400"/>
            <a:ext cx="457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1910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657600" y="2819400"/>
            <a:ext cx="1524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7244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71600" y="3352800"/>
            <a:ext cx="5181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410200" y="2819400"/>
            <a:ext cx="1143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4102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0198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295400" y="1981200"/>
            <a:ext cx="609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0" y="1981200"/>
            <a:ext cx="1371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1676400"/>
            <a:ext cx="57912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50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5146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981200" y="2819400"/>
            <a:ext cx="1524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480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56114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37314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5720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Single CPU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 Core/CPU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Cluster (physical/virtual)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Cloud computing platform provided by Amazon</a:t>
            </a:r>
          </a:p>
          <a:p>
            <a:r>
              <a:rPr lang="en-US" dirty="0" smtClean="0"/>
              <a:t>Collection of “on-demand” infrastructure services</a:t>
            </a:r>
          </a:p>
          <a:p>
            <a:pPr lvl="1"/>
            <a:r>
              <a:rPr lang="en-US" dirty="0" smtClean="0"/>
              <a:t>Elastic Compute Cloud (EC2)</a:t>
            </a:r>
          </a:p>
          <a:p>
            <a:pPr lvl="1"/>
            <a:r>
              <a:rPr lang="en-US" dirty="0" smtClean="0"/>
              <a:t>Simple Storage Service  (S3)</a:t>
            </a:r>
          </a:p>
          <a:p>
            <a:pPr lvl="1"/>
            <a:r>
              <a:rPr lang="en-US" dirty="0" smtClean="0"/>
              <a:t>Simple DB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“Pay as you go”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22430" t="31566" r="20000" b="8878"/>
          <a:stretch>
            <a:fillRect/>
          </a:stretch>
        </p:blipFill>
        <p:spPr bwMode="auto">
          <a:xfrm>
            <a:off x="381000" y="1371600"/>
            <a:ext cx="4495800" cy="352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152400" y="3429000"/>
            <a:ext cx="762000" cy="533400"/>
          </a:xfrm>
          <a:prstGeom prst="roundRect">
            <a:avLst>
              <a:gd name="adj" fmla="val 8117"/>
            </a:avLst>
          </a:prstGeom>
          <a:solidFill>
            <a:srgbClr val="D8CAC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Attached Memory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14400" y="3810000"/>
            <a:ext cx="381000" cy="76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219200"/>
            <a:ext cx="3124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 “Terracotta is </a:t>
            </a:r>
            <a:r>
              <a:rPr lang="en-US" sz="1600" b="1" i="1" dirty="0" smtClean="0"/>
              <a:t>open source infrastructure software</a:t>
            </a:r>
            <a:r>
              <a:rPr lang="en-US" sz="1600" i="1" dirty="0" smtClean="0"/>
              <a:t> that makes it inexpensive and easy to scale a Java application to as many computers as needed, without the usual custom application code and databases used to share data in a cluster.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Terracotta </a:t>
            </a:r>
            <a:r>
              <a:rPr lang="en-US" sz="1600" b="1" i="1" dirty="0" smtClean="0"/>
              <a:t>manages mission critical data using Network-Attached Memory</a:t>
            </a:r>
            <a:r>
              <a:rPr lang="en-US" sz="1600" i="1" dirty="0" smtClean="0"/>
              <a:t> (NAM) technology. 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NAM enables Terracotta to </a:t>
            </a:r>
            <a:r>
              <a:rPr lang="en-US" sz="1600" b="1" i="1" dirty="0" smtClean="0"/>
              <a:t>cluster Java Virtual Machines</a:t>
            </a:r>
            <a:r>
              <a:rPr lang="en-US" sz="1600" i="1" dirty="0" smtClean="0"/>
              <a:t> (JVMs) directly underneath applications, and is a proven runtime approach to providing Java applications both </a:t>
            </a:r>
            <a:r>
              <a:rPr lang="en-US" sz="1600" b="1" i="1" dirty="0" smtClean="0"/>
              <a:t>high availability and scalability</a:t>
            </a:r>
            <a:r>
              <a:rPr lang="en-US" sz="1600" i="1" dirty="0" smtClean="0"/>
              <a:t>”</a:t>
            </a:r>
          </a:p>
          <a:p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AWS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Amazon account</a:t>
            </a:r>
          </a:p>
          <a:p>
            <a:r>
              <a:rPr lang="en-US" dirty="0" smtClean="0"/>
              <a:t>Sign up for S3 and EC2</a:t>
            </a:r>
          </a:p>
          <a:p>
            <a:r>
              <a:rPr lang="en-US" dirty="0" smtClean="0"/>
              <a:t>Configured client tools</a:t>
            </a:r>
          </a:p>
          <a:p>
            <a:pPr lvl="1"/>
            <a:r>
              <a:rPr lang="en-US" dirty="0" smtClean="0"/>
              <a:t>AWS credentials (access key + secret access key)</a:t>
            </a:r>
          </a:p>
          <a:p>
            <a:pPr lvl="1"/>
            <a:r>
              <a:rPr lang="en-US" dirty="0" smtClean="0"/>
              <a:t>SSH keys</a:t>
            </a:r>
          </a:p>
          <a:p>
            <a:pPr lvl="1"/>
            <a:r>
              <a:rPr lang="en-US" dirty="0" smtClean="0"/>
              <a:t>Regions (US, EU)</a:t>
            </a:r>
          </a:p>
          <a:p>
            <a:pPr lvl="1"/>
            <a:r>
              <a:rPr lang="en-US" dirty="0" smtClean="0"/>
              <a:t>Security groups  (open </a:t>
            </a:r>
            <a:r>
              <a:rPr lang="en-US" dirty="0" err="1" smtClean="0"/>
              <a:t>ssh</a:t>
            </a:r>
            <a:r>
              <a:rPr lang="en-US" dirty="0" smtClean="0"/>
              <a:t> and </a:t>
            </a:r>
            <a:r>
              <a:rPr lang="en-US" dirty="0" err="1" smtClean="0"/>
              <a:t>jmx</a:t>
            </a:r>
            <a:r>
              <a:rPr lang="en-US" dirty="0" smtClean="0"/>
              <a:t> ports)</a:t>
            </a:r>
          </a:p>
          <a:p>
            <a:pPr lvl="1"/>
            <a:r>
              <a:rPr lang="en-US" dirty="0" smtClean="0"/>
              <a:t>EBS (for installation package)</a:t>
            </a:r>
          </a:p>
          <a:p>
            <a:endParaRPr lang="en-US" dirty="0" smtClean="0"/>
          </a:p>
          <a:p>
            <a:r>
              <a:rPr lang="en-US" dirty="0" smtClean="0"/>
              <a:t>Good Clients: AWS (timkay.com), </a:t>
            </a:r>
            <a:r>
              <a:rPr lang="en-US" dirty="0" err="1" smtClean="0"/>
              <a:t>elasticfox</a:t>
            </a:r>
            <a:r>
              <a:rPr lang="en-US" dirty="0" smtClean="0"/>
              <a:t>, s3fox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How does the use of a particular framework impact an application's quality?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Quality with respect to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Maintainability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Portability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Reusability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Understandability (of code)</a:t>
            </a:r>
          </a:p>
          <a:p>
            <a:pPr marL="1346420" lvl="1" indent="-51552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 l="1556" t="25579" r="1946" b="9151"/>
          <a:stretch>
            <a:fillRect/>
          </a:stretch>
        </p:blipFill>
        <p:spPr bwMode="auto">
          <a:xfrm>
            <a:off x="457200" y="1371600"/>
            <a:ext cx="8153400" cy="4865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 (instance FW)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600200" y="5486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00200" y="5105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Machine Image Bundling</a:t>
            </a:r>
            <a:endParaRPr lang="en-US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896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RH FC8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1219200"/>
            <a:ext cx="86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 2.7</a:t>
            </a:r>
          </a:p>
          <a:p>
            <a:r>
              <a:rPr lang="en-US" dirty="0" smtClean="0"/>
              <a:t>JDK 1.6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7338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ngmfimage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373380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ami-21a74048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267200"/>
            <a:ext cx="76962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 existing AMI (FC8), started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Installed Terracotta 2.7, JDK 1.6, NGMF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 EBS install disk (4GB)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Bundled/Uploaded/Registered as new AMI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ngmfimage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“ami-21a74048”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2337" t="25579" r="1850" b="9151"/>
          <a:stretch>
            <a:fillRect/>
          </a:stretch>
        </p:blipFill>
        <p:spPr bwMode="auto">
          <a:xfrm>
            <a:off x="228600" y="1295400"/>
            <a:ext cx="8458200" cy="5088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NGMF AMI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219200" y="3048000"/>
            <a:ext cx="533400" cy="304800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Olaf 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452" t="28884" r="1270" b="8096"/>
          <a:stretch>
            <a:fillRect/>
          </a:stretch>
        </p:blipFill>
        <p:spPr bwMode="auto">
          <a:xfrm>
            <a:off x="533400" y="1371600"/>
            <a:ext cx="7924800" cy="4258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00" y="5943600"/>
            <a:ext cx="531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GB volume, Installation packages (Terracotta, java,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Cluster control (NC2)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Cluster Control (nc2)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Purpose: manage a set of machines</a:t>
            </a:r>
          </a:p>
          <a:p>
            <a:pPr lvl="1"/>
            <a:r>
              <a:rPr lang="en-US" dirty="0" smtClean="0"/>
              <a:t>Copy files</a:t>
            </a:r>
          </a:p>
          <a:p>
            <a:pPr lvl="1"/>
            <a:r>
              <a:rPr lang="en-US" dirty="0" smtClean="0"/>
              <a:t>Execute commands</a:t>
            </a:r>
          </a:p>
          <a:p>
            <a:r>
              <a:rPr lang="en-US" dirty="0" smtClean="0"/>
              <a:t>Physical and Virtual machine cluster</a:t>
            </a:r>
          </a:p>
          <a:p>
            <a:r>
              <a:rPr lang="en-US" dirty="0" smtClean="0"/>
              <a:t>Part of NGMF library</a:t>
            </a:r>
          </a:p>
          <a:p>
            <a:r>
              <a:rPr lang="en-US" dirty="0" smtClean="0"/>
              <a:t>Other tools such as C3 (</a:t>
            </a:r>
            <a:r>
              <a:rPr lang="en-US" dirty="0" err="1" smtClean="0"/>
              <a:t>Globus</a:t>
            </a:r>
            <a:r>
              <a:rPr lang="en-US" dirty="0" smtClean="0"/>
              <a:t>) insufficient</a:t>
            </a:r>
          </a:p>
          <a:p>
            <a:pPr lvl="1"/>
            <a:r>
              <a:rPr lang="en-US" dirty="0" smtClean="0"/>
              <a:t>No output serialization/merging</a:t>
            </a:r>
          </a:p>
          <a:p>
            <a:pPr lvl="1"/>
            <a:r>
              <a:rPr lang="en-US" dirty="0" smtClean="0"/>
              <a:t>Insufficient Configuration for EC2, </a:t>
            </a:r>
            <a:r>
              <a:rPr lang="en-US" dirty="0" err="1" smtClean="0"/>
              <a:t>ssh</a:t>
            </a:r>
            <a:r>
              <a:rPr lang="en-US" dirty="0" smtClean="0"/>
              <a:t> vs. </a:t>
            </a:r>
            <a:r>
              <a:rPr lang="en-US" dirty="0" err="1" smtClean="0"/>
              <a:t>rsync</a:t>
            </a:r>
            <a:r>
              <a:rPr lang="en-US" dirty="0" smtClean="0"/>
              <a:t> vs. </a:t>
            </a:r>
            <a:r>
              <a:rPr lang="en-US" dirty="0" err="1" smtClean="0"/>
              <a:t>rsh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nc2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</a:t>
            </a:r>
          </a:p>
          <a:p>
            <a:pPr>
              <a:buNone/>
            </a:pPr>
            <a:r>
              <a:rPr lang="en-US" sz="2000" dirty="0" smtClean="0"/>
              <a:t>	serialize output with node, default is merged output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-v </a:t>
            </a:r>
          </a:p>
          <a:p>
            <a:pPr>
              <a:buNone/>
            </a:pPr>
            <a:r>
              <a:rPr lang="en-US" sz="2000" dirty="0" smtClean="0"/>
              <a:t>	verbose output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-c&lt;cluster name&gt;:&lt;node 0&gt;[-&lt;node n&gt;]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select a cluster and node set (default is ‘default’)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-c ec2:0-*         all nodes in cluster ‘ec2’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-c ec2:0           first node in ‘ec2’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-c def:0,1-3,5,7-* node 0,1,2,3,5,7,rest in ‘def’       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-put &lt;local file&gt; &lt;remote file&gt;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copy &lt;local file&gt; in to &lt;remote file&gt; on nodes in selected cluster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-exec &lt;command&gt;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executes &lt;command&gt; on nodes in cluster in parallel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$HOME/nc2.conf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524000"/>
            <a:ext cx="655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location of the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executable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location of the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executable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scp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key file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 = /home/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/ec2-keys/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id_odkey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remote user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user = root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cluster definition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cluster.&lt;name&gt; = &lt;node0&gt; &lt;node1&gt; ...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cluster.ec2 =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ec2-174-129-169-130.compute-1.amazonaws.com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ec2-75-101-218-88.compute-1.amazonaws.com  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ec2-75-101-218-146.compute-1.amazonaws.com  \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$nc2 -v -c ec2:0-4 -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$nc2 -v -c ec2:0  -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tc-start-server.sh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$nc2 -c ec2:1-* -put /model.jar /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/model.jar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$nc2 -c ec2:1-5 -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java -jar model.jar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EC2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 - 2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846109"/>
          </a:xfrm>
        </p:spPr>
        <p:txBody>
          <a:bodyPr rtlCol="0">
            <a:normAutofit lnSpcReduction="10000"/>
          </a:bodyPr>
          <a:lstStyle/>
          <a:p>
            <a:pPr marL="390246" indent="-293764" defTabSz="914305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Coupling between application and framework code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Use of Framework APIs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Use of Framework Interfaces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Use of Framework Custom Data Types</a:t>
            </a:r>
          </a:p>
          <a:p>
            <a:pPr marL="390246" indent="-293764" defTabSz="914305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Mass of boilerplate code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Mass should account for both Lines of Code (LOC) and source code size in bytes</a:t>
            </a:r>
          </a:p>
          <a:p>
            <a:pPr marL="390246" indent="-293764" defTabSz="914305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External framework dependencies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Required non-framework APIs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ThornthwaiteMC</a:t>
            </a:r>
            <a:r>
              <a:rPr lang="en-US" dirty="0" smtClean="0"/>
              <a:t> Simulation </a:t>
            </a:r>
            <a:r>
              <a:rPr lang="en-US" dirty="0"/>
              <a:t>Model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DD47-C8BD-4CF8-B28A-64882B733A76}" type="slidenum">
              <a:rPr lang="en-US"/>
              <a:pPr/>
              <a:t>80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05088" y="4191000"/>
            <a:ext cx="801687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DayLen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06975" y="34798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Snow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27450" y="3062288"/>
            <a:ext cx="800100" cy="320675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SoilMoisture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32325" y="4494213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Runoff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93850" y="3124200"/>
            <a:ext cx="6651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Precipitation </a:t>
            </a: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757363" y="3327400"/>
            <a:ext cx="528637" cy="101600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48" y="3"/>
              </a:cxn>
              <a:cxn ang="0">
                <a:pos x="476" y="0"/>
              </a:cxn>
            </a:cxnLst>
            <a:rect l="0" t="0" r="r" b="b"/>
            <a:pathLst>
              <a:path w="476" h="95">
                <a:moveTo>
                  <a:pt x="0" y="95"/>
                </a:moveTo>
                <a:lnTo>
                  <a:pt x="148" y="3"/>
                </a:lnTo>
                <a:lnTo>
                  <a:pt x="476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019800" y="3378200"/>
            <a:ext cx="950913" cy="479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" y="0"/>
              </a:cxn>
              <a:cxn ang="0">
                <a:pos x="856" y="453"/>
              </a:cxn>
            </a:cxnLst>
            <a:rect l="0" t="0" r="r" b="b"/>
            <a:pathLst>
              <a:path w="856" h="453">
                <a:moveTo>
                  <a:pt x="0" y="0"/>
                </a:moveTo>
                <a:lnTo>
                  <a:pt x="619" y="0"/>
                </a:lnTo>
                <a:lnTo>
                  <a:pt x="856" y="45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39975" y="2717800"/>
            <a:ext cx="3625850" cy="2235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52600" y="3784600"/>
            <a:ext cx="6619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Temperature</a:t>
            </a: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698625" y="3771900"/>
            <a:ext cx="57150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" y="208"/>
              </a:cxn>
              <a:cxn ang="0">
                <a:pos x="513" y="203"/>
              </a:cxn>
            </a:cxnLst>
            <a:rect l="0" t="0" r="r" b="b"/>
            <a:pathLst>
              <a:path w="513" h="208">
                <a:moveTo>
                  <a:pt x="0" y="0"/>
                </a:moveTo>
                <a:lnTo>
                  <a:pt x="124" y="208"/>
                </a:lnTo>
                <a:lnTo>
                  <a:pt x="513" y="20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60550" y="41910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Month</a:t>
            </a: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624013" y="3787775"/>
            <a:ext cx="661987" cy="606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572"/>
              </a:cxn>
              <a:cxn ang="0">
                <a:pos x="596" y="572"/>
              </a:cxn>
            </a:cxnLst>
            <a:rect l="0" t="0" r="r" b="b"/>
            <a:pathLst>
              <a:path w="596" h="572">
                <a:moveTo>
                  <a:pt x="0" y="0"/>
                </a:moveTo>
                <a:lnTo>
                  <a:pt x="192" y="572"/>
                </a:lnTo>
                <a:lnTo>
                  <a:pt x="596" y="57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019800" y="4129088"/>
            <a:ext cx="48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6019800" y="4343400"/>
            <a:ext cx="1033463" cy="355600"/>
          </a:xfrm>
          <a:custGeom>
            <a:avLst/>
            <a:gdLst/>
            <a:ahLst/>
            <a:cxnLst>
              <a:cxn ang="0">
                <a:pos x="0" y="510"/>
              </a:cxn>
              <a:cxn ang="0">
                <a:pos x="805" y="503"/>
              </a:cxn>
              <a:cxn ang="0">
                <a:pos x="930" y="0"/>
              </a:cxn>
            </a:cxnLst>
            <a:rect l="0" t="0" r="r" b="b"/>
            <a:pathLst>
              <a:path w="930" h="510">
                <a:moveTo>
                  <a:pt x="0" y="510"/>
                </a:moveTo>
                <a:lnTo>
                  <a:pt x="805" y="503"/>
                </a:lnTo>
                <a:lnTo>
                  <a:pt x="93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6053138" y="2925763"/>
            <a:ext cx="1033462" cy="1000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2" y="7"/>
              </a:cxn>
              <a:cxn ang="0">
                <a:pos x="893" y="945"/>
              </a:cxn>
            </a:cxnLst>
            <a:rect l="0" t="0" r="r" b="b"/>
            <a:pathLst>
              <a:path w="893" h="945">
                <a:moveTo>
                  <a:pt x="0" y="0"/>
                </a:moveTo>
                <a:lnTo>
                  <a:pt x="782" y="7"/>
                </a:lnTo>
                <a:lnTo>
                  <a:pt x="893" y="945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019800" y="3724275"/>
            <a:ext cx="963613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3" y="2"/>
              </a:cxn>
              <a:cxn ang="0">
                <a:pos x="868" y="200"/>
              </a:cxn>
            </a:cxnLst>
            <a:rect l="0" t="0" r="r" b="b"/>
            <a:pathLst>
              <a:path w="868" h="200">
                <a:moveTo>
                  <a:pt x="0" y="0"/>
                </a:moveTo>
                <a:lnTo>
                  <a:pt x="643" y="2"/>
                </a:lnTo>
                <a:lnTo>
                  <a:pt x="868" y="20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019800" y="3168650"/>
            <a:ext cx="1009650" cy="71755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680" y="0"/>
              </a:cxn>
              <a:cxn ang="0">
                <a:pos x="909" y="679"/>
              </a:cxn>
            </a:cxnLst>
            <a:rect l="0" t="0" r="r" b="b"/>
            <a:pathLst>
              <a:path w="909" h="679">
                <a:moveTo>
                  <a:pt x="0" y="7"/>
                </a:moveTo>
                <a:lnTo>
                  <a:pt x="680" y="0"/>
                </a:lnTo>
                <a:lnTo>
                  <a:pt x="909" y="679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767013" y="2162175"/>
            <a:ext cx="457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Latitude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067050" y="24638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565525" y="2159000"/>
            <a:ext cx="69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Soil Moisture </a:t>
            </a:r>
          </a:p>
          <a:p>
            <a:pPr defTabSz="625475" eaLnBrk="0" hangingPunct="0"/>
            <a:r>
              <a:rPr lang="en-US" sz="900" i="1"/>
              <a:t>Capacity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832225" y="2463800"/>
            <a:ext cx="15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498975" y="2209800"/>
            <a:ext cx="10620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Runoff Factor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740275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95400" y="46482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Input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209800" y="2286000"/>
            <a:ext cx="705299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Parameter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019800" y="2209800"/>
            <a:ext cx="1333500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Output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965825" y="3200400"/>
            <a:ext cx="695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Actual ET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965825" y="3886200"/>
            <a:ext cx="7477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Potential ET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65825" y="4495800"/>
            <a:ext cx="533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Runoff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965824" y="2717800"/>
            <a:ext cx="892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Surface Runoff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965825" y="3540125"/>
            <a:ext cx="8556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SnowStorage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965825" y="2970213"/>
            <a:ext cx="739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SoilMoisture</a:t>
            </a:r>
            <a:endParaRPr lang="en-US" sz="900" i="1" dirty="0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700463" y="3970338"/>
            <a:ext cx="665162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HamonET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384425" y="4394200"/>
            <a:ext cx="2222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2409825" y="4011613"/>
            <a:ext cx="1233488" cy="95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109" y="0"/>
              </a:cxn>
            </a:cxnLst>
            <a:rect l="0" t="0" r="r" b="b"/>
            <a:pathLst>
              <a:path w="1109" h="9">
                <a:moveTo>
                  <a:pt x="0" y="9"/>
                </a:moveTo>
                <a:lnTo>
                  <a:pt x="110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3406775" y="4241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065463" y="2765425"/>
            <a:ext cx="4762" cy="14255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1347"/>
              </a:cxn>
            </a:cxnLst>
            <a:rect l="0" t="0" r="r" b="b"/>
            <a:pathLst>
              <a:path w="3" h="1347">
                <a:moveTo>
                  <a:pt x="3" y="0"/>
                </a:moveTo>
                <a:lnTo>
                  <a:pt x="0" y="1347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429000" y="4267200"/>
            <a:ext cx="4016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daylen</a:t>
            </a:r>
            <a:endParaRPr lang="en-US" sz="900" i="1" dirty="0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2400300" y="3322638"/>
            <a:ext cx="1281113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7"/>
              </a:cxn>
            </a:cxnLst>
            <a:rect l="0" t="0" r="r" b="b"/>
            <a:pathLst>
              <a:path w="1152" h="7">
                <a:moveTo>
                  <a:pt x="0" y="0"/>
                </a:moveTo>
                <a:lnTo>
                  <a:pt x="1152" y="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4365625" y="3394075"/>
            <a:ext cx="87313" cy="746125"/>
          </a:xfrm>
          <a:custGeom>
            <a:avLst/>
            <a:gdLst/>
            <a:ahLst/>
            <a:cxnLst>
              <a:cxn ang="0">
                <a:pos x="0" y="705"/>
              </a:cxn>
              <a:cxn ang="0">
                <a:pos x="78" y="450"/>
              </a:cxn>
              <a:cxn ang="0">
                <a:pos x="70" y="0"/>
              </a:cxn>
            </a:cxnLst>
            <a:rect l="0" t="0" r="r" b="b"/>
            <a:pathLst>
              <a:path w="78" h="705">
                <a:moveTo>
                  <a:pt x="0" y="705"/>
                </a:moveTo>
                <a:lnTo>
                  <a:pt x="78" y="450"/>
                </a:lnTo>
                <a:lnTo>
                  <a:pt x="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098925" y="3733800"/>
            <a:ext cx="331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potet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527550" y="3327400"/>
            <a:ext cx="13858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527550" y="3163888"/>
            <a:ext cx="13858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4722813" y="2730500"/>
            <a:ext cx="19050" cy="1763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68"/>
              </a:cxn>
            </a:cxnLst>
            <a:rect l="0" t="0" r="r" b="b"/>
            <a:pathLst>
              <a:path w="16" h="1668">
                <a:moveTo>
                  <a:pt x="0" y="0"/>
                </a:moveTo>
                <a:lnTo>
                  <a:pt x="16" y="1668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844925" y="2730500"/>
            <a:ext cx="4763" cy="31908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302"/>
              </a:cxn>
            </a:cxnLst>
            <a:rect l="0" t="0" r="r" b="b"/>
            <a:pathLst>
              <a:path w="3" h="302">
                <a:moveTo>
                  <a:pt x="3" y="0"/>
                </a:moveTo>
                <a:lnTo>
                  <a:pt x="0" y="302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2419350" y="3632200"/>
            <a:ext cx="2587625" cy="379413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51" y="0"/>
              </a:cxn>
              <a:cxn ang="0">
                <a:pos x="2328" y="5"/>
              </a:cxn>
            </a:cxnLst>
            <a:rect l="0" t="0" r="r" b="b"/>
            <a:pathLst>
              <a:path w="2328" h="359">
                <a:moveTo>
                  <a:pt x="0" y="359"/>
                </a:moveTo>
                <a:lnTo>
                  <a:pt x="251" y="0"/>
                </a:lnTo>
                <a:lnTo>
                  <a:pt x="2328" y="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273675" y="3835400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4365625" y="4140200"/>
            <a:ext cx="154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5807075" y="3727450"/>
            <a:ext cx="1063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432425" y="469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5219700" y="4200525"/>
            <a:ext cx="520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snowmelt</a:t>
            </a: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4527550" y="3124200"/>
            <a:ext cx="317500" cy="136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153"/>
              </a:cxn>
              <a:cxn ang="0">
                <a:pos x="236" y="1375"/>
              </a:cxn>
            </a:cxnLst>
            <a:rect l="0" t="0" r="r" b="b"/>
            <a:pathLst>
              <a:path w="236" h="1375">
                <a:moveTo>
                  <a:pt x="0" y="0"/>
                </a:moveTo>
                <a:lnTo>
                  <a:pt x="236" y="153"/>
                </a:lnTo>
                <a:lnTo>
                  <a:pt x="236" y="13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527550" y="2921000"/>
            <a:ext cx="1360488" cy="2032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91" y="0"/>
              </a:cxn>
              <a:cxn ang="0">
                <a:pos x="1225" y="3"/>
              </a:cxn>
            </a:cxnLst>
            <a:rect l="0" t="0" r="r" b="b"/>
            <a:pathLst>
              <a:path w="1225" h="136">
                <a:moveTo>
                  <a:pt x="0" y="136"/>
                </a:moveTo>
                <a:lnTo>
                  <a:pt x="291" y="0"/>
                </a:lnTo>
                <a:lnTo>
                  <a:pt x="122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 flipV="1">
            <a:off x="2393950" y="3325813"/>
            <a:ext cx="2613025" cy="211137"/>
          </a:xfrm>
          <a:custGeom>
            <a:avLst/>
            <a:gdLst/>
            <a:ahLst/>
            <a:cxnLst>
              <a:cxn ang="0">
                <a:pos x="0" y="390"/>
              </a:cxn>
              <a:cxn ang="0">
                <a:pos x="246" y="0"/>
              </a:cxn>
              <a:cxn ang="0">
                <a:pos x="2496" y="6"/>
              </a:cxn>
            </a:cxnLst>
            <a:rect l="0" t="0" r="r" b="b"/>
            <a:pathLst>
              <a:path w="2496" h="390">
                <a:moveTo>
                  <a:pt x="0" y="390"/>
                </a:moveTo>
                <a:lnTo>
                  <a:pt x="246" y="0"/>
                </a:lnTo>
                <a:lnTo>
                  <a:pt x="2496" y="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365625" y="3756025"/>
            <a:ext cx="644525" cy="381000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37" y="5"/>
              </a:cxn>
              <a:cxn ang="0">
                <a:pos x="561" y="0"/>
              </a:cxn>
            </a:cxnLst>
            <a:rect l="0" t="0" r="r" b="b"/>
            <a:pathLst>
              <a:path w="561" h="359">
                <a:moveTo>
                  <a:pt x="0" y="359"/>
                </a:moveTo>
                <a:lnTo>
                  <a:pt x="237" y="5"/>
                </a:lnTo>
                <a:lnTo>
                  <a:pt x="56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2393950" y="4121150"/>
            <a:ext cx="1277938" cy="276225"/>
          </a:xfrm>
          <a:custGeom>
            <a:avLst/>
            <a:gdLst/>
            <a:ahLst/>
            <a:cxnLst>
              <a:cxn ang="0">
                <a:pos x="0" y="261"/>
              </a:cxn>
              <a:cxn ang="0">
                <a:pos x="127" y="3"/>
              </a:cxn>
              <a:cxn ang="0">
                <a:pos x="1401" y="0"/>
              </a:cxn>
            </a:cxnLst>
            <a:rect l="0" t="0" r="r" b="b"/>
            <a:pathLst>
              <a:path w="1401" h="261">
                <a:moveTo>
                  <a:pt x="0" y="261"/>
                </a:moveTo>
                <a:lnTo>
                  <a:pt x="127" y="3"/>
                </a:lnTo>
                <a:lnTo>
                  <a:pt x="140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1273175" y="34290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/>
              <a:t>Climate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1219200" y="2159000"/>
            <a:ext cx="6188075" cy="2946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6553200" y="3970338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Output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8200" y="5486400"/>
            <a:ext cx="753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Thornthwaite</a:t>
            </a:r>
            <a:r>
              <a:rPr lang="en-US" dirty="0" smtClean="0"/>
              <a:t> Water Balance Model (</a:t>
            </a:r>
            <a:r>
              <a:rPr lang="en-US" dirty="0" err="1" smtClean="0"/>
              <a:t>Thornthwaite</a:t>
            </a:r>
            <a:r>
              <a:rPr lang="en-US" dirty="0" smtClean="0"/>
              <a:t>, 1948; Mather, 1978; 1979)</a:t>
            </a:r>
            <a:endParaRPr lang="en-US" dirty="0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5800" y="1524000"/>
            <a:ext cx="7162800" cy="3810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6248401" y="48768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err="1" smtClean="0">
                <a:solidFill>
                  <a:schemeClr val="accent2"/>
                </a:solidFill>
              </a:rPr>
              <a:t>Thornthwaite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400800" y="5105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Monte Carlo Simulation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2743200" y="1752600"/>
            <a:ext cx="266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Random number generation in @Range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3048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3810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47244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762000" y="1600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1..1000000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7" name="Rectangle 61"/>
          <p:cNvSpPr>
            <a:spLocks noChangeArrowheads="1"/>
          </p:cNvSpPr>
          <p:nvPr/>
        </p:nvSpPr>
        <p:spPr bwMode="auto">
          <a:xfrm>
            <a:off x="1905000" y="16002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 smtClean="0"/>
              <a:t>OF</a:t>
            </a:r>
            <a:endParaRPr lang="en-US" sz="1000" dirty="0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1828800" y="1982536"/>
            <a:ext cx="224337" cy="1169737"/>
          </a:xfrm>
          <a:custGeom>
            <a:avLst/>
            <a:gdLst>
              <a:gd name="connsiteX0" fmla="*/ 0 w 339"/>
              <a:gd name="connsiteY0" fmla="*/ 141 h 141"/>
              <a:gd name="connsiteX1" fmla="*/ 148 w 339"/>
              <a:gd name="connsiteY1" fmla="*/ 49 h 141"/>
              <a:gd name="connsiteX2" fmla="*/ 339 w 339"/>
              <a:gd name="connsiteY2" fmla="*/ 0 h 141"/>
              <a:gd name="connsiteX0" fmla="*/ 0 w 339"/>
              <a:gd name="connsiteY0" fmla="*/ 141 h 141"/>
              <a:gd name="connsiteX1" fmla="*/ 339 w 339"/>
              <a:gd name="connsiteY1" fmla="*/ 0 h 141"/>
              <a:gd name="connsiteX0" fmla="*/ 0 w 202"/>
              <a:gd name="connsiteY0" fmla="*/ 175 h 175"/>
              <a:gd name="connsiteX1" fmla="*/ 202 w 202"/>
              <a:gd name="connsiteY1" fmla="*/ 0 h 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" h="175">
                <a:moveTo>
                  <a:pt x="0" y="175"/>
                </a:moveTo>
                <a:lnTo>
                  <a:pt x="202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>
            <a:off x="2786062" y="1677046"/>
            <a:ext cx="4813936" cy="3021953"/>
          </a:xfrm>
          <a:custGeom>
            <a:avLst/>
            <a:gdLst>
              <a:gd name="connsiteX0" fmla="*/ 0 w 930"/>
              <a:gd name="connsiteY0" fmla="*/ 1226 h 1226"/>
              <a:gd name="connsiteX1" fmla="*/ 805 w 930"/>
              <a:gd name="connsiteY1" fmla="*/ 1219 h 1226"/>
              <a:gd name="connsiteX2" fmla="*/ 930 w 930"/>
              <a:gd name="connsiteY2" fmla="*/ 0 h 1226"/>
              <a:gd name="connsiteX0" fmla="*/ 0 w 951"/>
              <a:gd name="connsiteY0" fmla="*/ 1226 h 1226"/>
              <a:gd name="connsiteX1" fmla="*/ 805 w 951"/>
              <a:gd name="connsiteY1" fmla="*/ 1219 h 1226"/>
              <a:gd name="connsiteX2" fmla="*/ 873 w 951"/>
              <a:gd name="connsiteY2" fmla="*/ 555 h 1226"/>
              <a:gd name="connsiteX3" fmla="*/ 930 w 951"/>
              <a:gd name="connsiteY3" fmla="*/ 0 h 1226"/>
              <a:gd name="connsiteX0" fmla="*/ 3399 w 4971"/>
              <a:gd name="connsiteY0" fmla="*/ 1291 h 1291"/>
              <a:gd name="connsiteX1" fmla="*/ 4204 w 4971"/>
              <a:gd name="connsiteY1" fmla="*/ 1284 h 1291"/>
              <a:gd name="connsiteX2" fmla="*/ 4272 w 4971"/>
              <a:gd name="connsiteY2" fmla="*/ 620 h 1291"/>
              <a:gd name="connsiteX3" fmla="*/ 9 w 4971"/>
              <a:gd name="connsiteY3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263"/>
              <a:gd name="connsiteY0" fmla="*/ 1291 h 1291"/>
              <a:gd name="connsiteX1" fmla="*/ 4195 w 4263"/>
              <a:gd name="connsiteY1" fmla="*/ 1284 h 1291"/>
              <a:gd name="connsiteX2" fmla="*/ 4263 w 4263"/>
              <a:gd name="connsiteY2" fmla="*/ 620 h 1291"/>
              <a:gd name="connsiteX3" fmla="*/ 4116 w 4263"/>
              <a:gd name="connsiteY3" fmla="*/ 99 h 1291"/>
              <a:gd name="connsiteX4" fmla="*/ 0 w 4263"/>
              <a:gd name="connsiteY4" fmla="*/ 0 h 1291"/>
              <a:gd name="connsiteX0" fmla="*/ 3390 w 4355"/>
              <a:gd name="connsiteY0" fmla="*/ 1291 h 1291"/>
              <a:gd name="connsiteX1" fmla="*/ 4332 w 4355"/>
              <a:gd name="connsiteY1" fmla="*/ 1284 h 1291"/>
              <a:gd name="connsiteX2" fmla="*/ 4263 w 4355"/>
              <a:gd name="connsiteY2" fmla="*/ 620 h 1291"/>
              <a:gd name="connsiteX3" fmla="*/ 4116 w 4355"/>
              <a:gd name="connsiteY3" fmla="*/ 99 h 1291"/>
              <a:gd name="connsiteX4" fmla="*/ 0 w 4355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487"/>
              <a:gd name="connsiteY0" fmla="*/ 1291 h 1291"/>
              <a:gd name="connsiteX1" fmla="*/ 4332 w 4487"/>
              <a:gd name="connsiteY1" fmla="*/ 1284 h 1291"/>
              <a:gd name="connsiteX2" fmla="*/ 4322 w 4487"/>
              <a:gd name="connsiteY2" fmla="*/ 99 h 1291"/>
              <a:gd name="connsiteX3" fmla="*/ 4309 w 4487"/>
              <a:gd name="connsiteY3" fmla="*/ 35 h 1291"/>
              <a:gd name="connsiteX4" fmla="*/ 0 w 4487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" h="1291">
                <a:moveTo>
                  <a:pt x="3390" y="1291"/>
                </a:moveTo>
                <a:lnTo>
                  <a:pt x="4332" y="1284"/>
                </a:lnTo>
                <a:cubicBezTo>
                  <a:pt x="4329" y="889"/>
                  <a:pt x="4325" y="494"/>
                  <a:pt x="4322" y="99"/>
                </a:cubicBezTo>
                <a:cubicBezTo>
                  <a:pt x="4318" y="78"/>
                  <a:pt x="4313" y="56"/>
                  <a:pt x="4309" y="35"/>
                </a:cubicBezTo>
                <a:lnTo>
                  <a:pt x="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32120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4992" y="153566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30163" y="1828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30163" y="2286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30163" y="2667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3048794" y="4495006"/>
            <a:ext cx="152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8600" y="3886200"/>
            <a:ext cx="4447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Fetching cluster information, configure nc2</a:t>
            </a:r>
          </a:p>
          <a:p>
            <a:r>
              <a:rPr lang="en-US" dirty="0" smtClean="0"/>
              <a:t>3) Copy model files to all nodes</a:t>
            </a:r>
          </a:p>
          <a:p>
            <a:r>
              <a:rPr lang="en-US" dirty="0" smtClean="0"/>
              <a:t>4) Start the TC server on node 0</a:t>
            </a:r>
          </a:p>
          <a:p>
            <a:r>
              <a:rPr lang="en-US" dirty="0" smtClean="0"/>
              <a:t>5) Execute model on all nodes</a:t>
            </a:r>
          </a:p>
          <a:p>
            <a:r>
              <a:rPr lang="en-US" dirty="0" smtClean="0"/>
              <a:t>6) Get results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0800000">
            <a:off x="4800600" y="2438400"/>
            <a:ext cx="144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53000" y="1752600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Instantiate </a:t>
            </a:r>
            <a:r>
              <a:rPr lang="en-US" dirty="0" err="1" smtClean="0"/>
              <a:t>ngmf</a:t>
            </a:r>
            <a:r>
              <a:rPr lang="en-US" dirty="0" smtClean="0"/>
              <a:t> cluster on EC2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6553200" y="2209800"/>
            <a:ext cx="1371600" cy="609600"/>
          </a:xfrm>
          <a:prstGeom prst="snip1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NGMF AMI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0" y="5486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EC2 Controller</a:t>
            </a:r>
          </a:p>
          <a:p>
            <a:r>
              <a:rPr lang="en-US" dirty="0" smtClean="0"/>
              <a:t> - Desktop</a:t>
            </a:r>
          </a:p>
          <a:p>
            <a:r>
              <a:rPr lang="en-US" dirty="0" smtClean="0"/>
              <a:t> - Web Service </a:t>
            </a:r>
            <a:endParaRPr lang="en-US" dirty="0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3276600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9072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6786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4500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2214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19928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17642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15356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/>
          <a:srcRect l="7595" t="6639" r="11392" b="7054"/>
          <a:stretch>
            <a:fillRect/>
          </a:stretch>
        </p:blipFill>
        <p:spPr bwMode="auto">
          <a:xfrm>
            <a:off x="2133600" y="5105400"/>
            <a:ext cx="121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581400" y="5638800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NGMF AMI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 l="21918" t="22315" r="22244" b="14876"/>
          <a:stretch>
            <a:fillRect/>
          </a:stretch>
        </p:blipFill>
        <p:spPr bwMode="auto">
          <a:xfrm>
            <a:off x="1371600" y="1447800"/>
            <a:ext cx="6477000" cy="460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instances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1313" t="23673" r="1559" b="6939"/>
          <a:stretch>
            <a:fillRect/>
          </a:stretch>
        </p:blipFill>
        <p:spPr bwMode="auto">
          <a:xfrm>
            <a:off x="381000" y="1447800"/>
            <a:ext cx="8077200" cy="463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Cluster 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(aws_to_c3.sh)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cluster.default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\\" 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aws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din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running |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-F "|" '{ print $6 "\\" }'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echo " 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0480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./aws_to_c3.sh 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cluster.default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ec2-174-129-169-130.compute-1.amazonaws.com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ec2-75-101-218-88.compute-1.amazonaws.com  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ec2-75-101-218-146.compute-1.amazonaws.com  \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648200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./aws_to_c3.sh &gt;&gt; ~/nc2.conf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Server Configuration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762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&lt;servers&gt;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&lt;!-- Tell DSO where the Terracotta server can be found. --&gt;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&lt;server host="ec2-174-129-169-130.compute-1.amazonaws.com"&gt;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&lt;data&gt;%(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user.home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)/terracotta/server-data&lt;/data&gt;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&lt;logs&gt;%(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user.home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)/terracotta/server-logs&lt;/logs&gt;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&lt;/server&gt;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&lt;/servers&gt;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NGMF TC  configuration file  (tc.xml)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Server host attribute customization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public DNS 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needed for JMX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724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model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25019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ngmf.jar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ngmf.jar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ngmf.models.jar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ngmf.models.jar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climate.cst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climate.cst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tc.xml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tc.xml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981200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Put these on all nodes in cluster ‘ec2’</a:t>
            </a:r>
            <a:endParaRPr lang="en-US" i="1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2247900" y="2019300"/>
            <a:ext cx="228600" cy="9144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1148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NGMF jar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Model jar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Climate input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TC configuration</a:t>
            </a:r>
            <a:endParaRPr lang="en-US" sz="1600" i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Staring the TC Server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95601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$nc2 –c ec2:0 –exec /opt/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/bin/start-tc-server.sh -f /root/tc.xml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286000"/>
            <a:ext cx="356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 on the first node in cluster ‘ec2’</a:t>
            </a:r>
            <a:endParaRPr lang="en-US" i="1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1600200" y="2438400"/>
            <a:ext cx="228600" cy="685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38862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</a:t>
            </a:r>
            <a:endParaRPr lang="en-US" i="1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5400000" flipH="1" flipV="1">
            <a:off x="3425657" y="3425658"/>
            <a:ext cx="685800" cy="23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3962400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 configuration</a:t>
            </a:r>
            <a:endParaRPr lang="en-US" i="1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rot="5400000" flipH="1" flipV="1">
            <a:off x="6608840" y="3179839"/>
            <a:ext cx="609600" cy="95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Server Admin console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b="21211"/>
          <a:stretch>
            <a:fillRect/>
          </a:stretch>
        </p:blipFill>
        <p:spPr bwMode="auto">
          <a:xfrm>
            <a:off x="1371600" y="1371600"/>
            <a:ext cx="6696075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5029200" y="3733800"/>
            <a:ext cx="1676400" cy="609600"/>
          </a:xfrm>
          <a:prstGeom prst="wedgeRectCallout">
            <a:avLst>
              <a:gd name="adj1" fmla="val -42045"/>
              <a:gd name="adj2" fmla="val -958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EC2 IP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28600" y="3352800"/>
            <a:ext cx="1676400" cy="609600"/>
          </a:xfrm>
          <a:prstGeom prst="wedgeRectCallout">
            <a:avLst>
              <a:gd name="adj1" fmla="val 44679"/>
              <a:gd name="adj2" fmla="val -1253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EC2 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380672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Connect to running TC server(s)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Throughput  analysis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Shared Data object  content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 on all nodes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120" y="3198674"/>
            <a:ext cx="542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time nc2 –c ec2:1-*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-exec /opt/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/bin/dso-java.sh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-cp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ngmf.jar:ngmf.models.jar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Dtc.config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=/root/tc.xml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tw.ThornthwaiteMC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334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 the overall cluster execution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2602468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 on nodes 1..max in cluster ‘ec2’</a:t>
            </a:r>
            <a:endParaRPr lang="en-US" i="1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762000" y="2819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>
            <a:off x="2628900" y="2324100"/>
            <a:ext cx="228600" cy="1524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7400" y="2971800"/>
            <a:ext cx="27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Instrumented DSO Java (TC)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classpath</a:t>
            </a:r>
            <a:r>
              <a:rPr lang="en-US" i="1" dirty="0" smtClean="0"/>
              <a:t> (</a:t>
            </a:r>
            <a:r>
              <a:rPr lang="en-US" i="1" dirty="0" err="1" smtClean="0"/>
              <a:t>ngmf</a:t>
            </a:r>
            <a:r>
              <a:rPr lang="en-US" i="1" dirty="0" smtClean="0"/>
              <a:t> + model)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4114800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configuration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81600" y="48768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Model class</a:t>
            </a:r>
            <a:endParaRPr lang="en-US" i="1" dirty="0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 rot="10800000">
            <a:off x="3886200" y="4648200"/>
            <a:ext cx="12954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rot="10800000">
            <a:off x="5029200" y="4191000"/>
            <a:ext cx="10668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1"/>
          </p:cNvCxnSpPr>
          <p:nvPr/>
        </p:nvCxnSpPr>
        <p:spPr>
          <a:xfrm rot="10800000" flipV="1">
            <a:off x="5791200" y="3842266"/>
            <a:ext cx="5334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1"/>
          </p:cNvCxnSpPr>
          <p:nvPr/>
        </p:nvCxnSpPr>
        <p:spPr>
          <a:xfrm rot="10800000" flipV="1">
            <a:off x="4800600" y="3156466"/>
            <a:ext cx="10668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 – 3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Other framework couplings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Language dependencies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Platform dependencies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For example CCA required </a:t>
            </a:r>
            <a:r>
              <a:rPr lang="en-US" dirty="0" err="1" smtClean="0"/>
              <a:t>Redhat</a:t>
            </a:r>
            <a:r>
              <a:rPr lang="en-US" dirty="0" smtClean="0"/>
              <a:t> 8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Organizational dependency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Training cost/investment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Hardware cost/investment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Support cost/investment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Instrumentation for NAM &amp; synchronization  (tc.xml)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295400"/>
            <a:ext cx="67858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dso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&lt;roots&gt;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&lt;root&gt;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&lt;field-name&gt;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tw.ThornthwaiteMC.app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&lt;/field-name&gt;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&lt;/root&gt;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&lt;/roots&gt;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&lt;instrumented-classes&gt;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&lt;include&gt;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&lt;class-expression&gt;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tw.ThornthwaiteMC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&lt;/class-expression&gt;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&lt;/include&gt;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&lt;include&gt;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&lt;class-expression&gt;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models.CompoundExecutor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*&lt;/class-expression&gt;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&lt;/include&gt;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&lt;/instrumented-classes&gt;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&lt;locks&gt;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autolock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&lt;lock-level&gt;write&lt;/lock-level&gt;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&lt;method-expression&gt;* *..*.*(..)&lt;/method-expression&gt;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autolock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&lt;/locks&gt;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dso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19200"/>
            <a:ext cx="659988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Starting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BootJarTool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Starting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BootJarTool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Starting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BootJarTool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Terracotta client...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Terracotta client...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Terracotta client...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19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18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17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16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15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14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356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 on the first node in cluster ‘ec2’</a:t>
            </a:r>
            <a:endParaRPr lang="en-US" i="1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1981200" y="2209800"/>
            <a:ext cx="228600" cy="1143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4200" y="38862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rot="5400000" flipH="1" flipV="1">
            <a:off x="3425657" y="3425658"/>
            <a:ext cx="685800" cy="23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3962400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 configuration</a:t>
            </a:r>
            <a:endParaRPr lang="en-US" i="1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rot="5400000" flipH="1" flipV="1">
            <a:off x="6113539" y="3598940"/>
            <a:ext cx="685800" cy="41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2895601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 –exec ./stop-tc-server.sh -f /root/tc.xml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code Access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Native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</a:p>
          <a:p>
            <a:r>
              <a:rPr lang="en-US" dirty="0" smtClean="0"/>
              <a:t>Simplify native code integration</a:t>
            </a:r>
          </a:p>
          <a:p>
            <a:pPr lvl="1"/>
            <a:r>
              <a:rPr lang="en-US" dirty="0" smtClean="0"/>
              <a:t>Generic dynamic dispatch</a:t>
            </a:r>
          </a:p>
          <a:p>
            <a:pPr lvl="1"/>
            <a:r>
              <a:rPr lang="en-US" dirty="0" smtClean="0"/>
              <a:t>No bridging code (JNI) required</a:t>
            </a:r>
          </a:p>
          <a:p>
            <a:pPr lvl="1"/>
            <a:r>
              <a:rPr lang="en-US" dirty="0" smtClean="0"/>
              <a:t>Direct call from Java -&gt; DLL (Shared Object)</a:t>
            </a:r>
          </a:p>
          <a:p>
            <a:pPr lvl="1"/>
            <a:r>
              <a:rPr lang="en-US" dirty="0" smtClean="0"/>
              <a:t>Direct data type mapping</a:t>
            </a:r>
          </a:p>
          <a:p>
            <a:r>
              <a:rPr lang="en-US" dirty="0" smtClean="0"/>
              <a:t>32 and 64 bit, all major 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F95 Subroutine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 File:   ftest.f90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 Author: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temp, days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BIND(C, name='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hamon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  !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REAL*8,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daylen,temp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! 2}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INTEGER*4,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days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REAL*8 ::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REAL*8 :: Wt,D2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Wt = 4.95 * exp(0.062 * temp) / 100.0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D2 =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 12.0) *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 12.0)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0.55 * days * D2 * Wt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print *, Wt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&lt;= 0.0) then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(temp &lt;= -1.0) then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25.4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4648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F03 C name binding  as ‘</a:t>
            </a:r>
            <a:r>
              <a:rPr lang="en-US" dirty="0" err="1" smtClean="0"/>
              <a:t>hamon</a:t>
            </a:r>
            <a:r>
              <a:rPr lang="en-US" dirty="0" smtClean="0"/>
              <a:t>’ (no underscoring)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Argument passing as value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NGMF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0842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Interface binding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extends Library { 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1)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hamon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double temp,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days);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Binds the native library ‘F90Lib.dll’ to 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’    // 2)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Native.loadLibrary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(“F90Lib",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ETLib.class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@Execute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execute()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month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currentTime.get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etlib.hamon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temp, DAYS[month]);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876800"/>
            <a:ext cx="7930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Define a Java interface for all DLL functions that should be accessible. Can be a </a:t>
            </a:r>
            <a:br>
              <a:rPr lang="en-US" dirty="0" smtClean="0"/>
            </a:br>
            <a:r>
              <a:rPr lang="en-US" dirty="0" smtClean="0"/>
              <a:t>subset of available DLL functions.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Bind the external DLL to the Java interface.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Call the </a:t>
            </a:r>
            <a:r>
              <a:rPr lang="en-US" dirty="0" err="1" smtClean="0"/>
              <a:t>dll</a:t>
            </a:r>
            <a:r>
              <a:rPr lang="en-US" dirty="0" smtClean="0"/>
              <a:t> using the binding object, pass in java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6496</TotalTime>
  <Words>3904</Words>
  <Application>Microsoft Office PowerPoint</Application>
  <PresentationFormat>On-screen Show (4:3)</PresentationFormat>
  <Paragraphs>1304</Paragraphs>
  <Slides>96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8" baseType="lpstr">
      <vt:lpstr>Office Theme</vt:lpstr>
      <vt:lpstr>Equation</vt:lpstr>
      <vt:lpstr>Modeling as a Service NGMF (OMS3), Terracotta, and EC2 </vt:lpstr>
      <vt:lpstr>NGMF – a Noninvasive modeling Framework</vt:lpstr>
      <vt:lpstr>Env. Modeling Frameworks</vt:lpstr>
      <vt:lpstr>Env. Modeling Frameworks</vt:lpstr>
      <vt:lpstr>Major Efforts</vt:lpstr>
      <vt:lpstr>Framework Invasiveness</vt:lpstr>
      <vt:lpstr>Framework Invasiveness</vt:lpstr>
      <vt:lpstr>Framework Invasiveness - 2</vt:lpstr>
      <vt:lpstr>Framework Invasiveness – 3</vt:lpstr>
      <vt:lpstr>Research Questions</vt:lpstr>
      <vt:lpstr>Invasiveness Properties</vt:lpstr>
      <vt:lpstr>Model Implementation Investigation</vt:lpstr>
      <vt:lpstr>ThornthwaiteMC Simulation Model</vt:lpstr>
      <vt:lpstr>Invasiveness Measures</vt:lpstr>
      <vt:lpstr>Model Implementation Investigation - 2</vt:lpstr>
      <vt:lpstr>Source Code Size</vt:lpstr>
      <vt:lpstr>Lines of Code</vt:lpstr>
      <vt:lpstr>Framework Datatype Usage</vt:lpstr>
      <vt:lpstr>Framework Specific Functions</vt:lpstr>
      <vt:lpstr>Framework Dependent  Lines of Code (FDLOC)</vt:lpstr>
      <vt:lpstr>Issues</vt:lpstr>
      <vt:lpstr>Methods</vt:lpstr>
      <vt:lpstr>NGMF Component basics</vt:lpstr>
      <vt:lpstr>NGMF</vt:lpstr>
      <vt:lpstr>NGMF &amp; OMS</vt:lpstr>
      <vt:lpstr>A Component</vt:lpstr>
      <vt:lpstr>Example Component</vt:lpstr>
      <vt:lpstr>Example Component (cont.)</vt:lpstr>
      <vt:lpstr>Component</vt:lpstr>
      <vt:lpstr>Meta data purpose</vt:lpstr>
      <vt:lpstr>Meta Data</vt:lpstr>
      <vt:lpstr>Description</vt:lpstr>
      <vt:lpstr>Author</vt:lpstr>
      <vt:lpstr>Bibliography</vt:lpstr>
      <vt:lpstr>Status</vt:lpstr>
      <vt:lpstr>VersionInfo</vt:lpstr>
      <vt:lpstr>SourceInfo</vt:lpstr>
      <vt:lpstr>Keywords</vt:lpstr>
      <vt:lpstr>Label</vt:lpstr>
      <vt:lpstr>Execute</vt:lpstr>
      <vt:lpstr>Initialize</vt:lpstr>
      <vt:lpstr>Finalize</vt:lpstr>
      <vt:lpstr>In &amp; Out</vt:lpstr>
      <vt:lpstr>Unit</vt:lpstr>
      <vt:lpstr>Ranges</vt:lpstr>
      <vt:lpstr>Ranges (cont.)</vt:lpstr>
      <vt:lpstr>Role</vt:lpstr>
      <vt:lpstr>Bound</vt:lpstr>
      <vt:lpstr>Component Metadata Variants</vt:lpstr>
      <vt:lpstr>1) Embedded Metadata Annotations</vt:lpstr>
      <vt:lpstr>2) Attached Metadata Annotations</vt:lpstr>
      <vt:lpstr>3) Attached Metadata XML</vt:lpstr>
      <vt:lpstr>3) Attached Metadata XML (cont)</vt:lpstr>
      <vt:lpstr>NGMF Component Integration</vt:lpstr>
      <vt:lpstr>Compound</vt:lpstr>
      <vt:lpstr>Cylinder Compound</vt:lpstr>
      <vt:lpstr>Cylinder Compound</vt:lpstr>
      <vt:lpstr>connect(..)</vt:lpstr>
      <vt:lpstr>mapIn()</vt:lpstr>
      <vt:lpstr>mapOut()</vt:lpstr>
      <vt:lpstr>Example: Geoprocessing</vt:lpstr>
      <vt:lpstr>NGMF + EC2 + Terracotta (Preparation)</vt:lpstr>
      <vt:lpstr>Objective</vt:lpstr>
      <vt:lpstr>Terminology</vt:lpstr>
      <vt:lpstr>Modeling Stack</vt:lpstr>
      <vt:lpstr>Scalability Concept</vt:lpstr>
      <vt:lpstr>Amazon Web Services</vt:lpstr>
      <vt:lpstr>Terracotta</vt:lpstr>
      <vt:lpstr>General AWS Preparation</vt:lpstr>
      <vt:lpstr>Security Groups (instance FW)</vt:lpstr>
      <vt:lpstr>Amazon Machine Image Bundling</vt:lpstr>
      <vt:lpstr>Published NGMF AMI</vt:lpstr>
      <vt:lpstr>Elastic Block Store </vt:lpstr>
      <vt:lpstr>NGMF Cluster control (NC2)</vt:lpstr>
      <vt:lpstr>NGMF Cluster Control (nc2)</vt:lpstr>
      <vt:lpstr>nc2 Options</vt:lpstr>
      <vt:lpstr>Configuration: $HOME/nc2.conf</vt:lpstr>
      <vt:lpstr>nc2 Examples</vt:lpstr>
      <vt:lpstr>TW EC2 example</vt:lpstr>
      <vt:lpstr>ThornthwaiteMC Simulation Model</vt:lpstr>
      <vt:lpstr>Modeling Workflow</vt:lpstr>
      <vt:lpstr>Start NGMF AMI</vt:lpstr>
      <vt:lpstr>Running instances</vt:lpstr>
      <vt:lpstr>Fetching Cluster IPs</vt:lpstr>
      <vt:lpstr>TC Server Configuration</vt:lpstr>
      <vt:lpstr>Copy model files</vt:lpstr>
      <vt:lpstr>Staring the TC Server </vt:lpstr>
      <vt:lpstr>TC Server Admin console</vt:lpstr>
      <vt:lpstr>Running the model on all nodes</vt:lpstr>
      <vt:lpstr>Instrumentation for NAM &amp; synchronization  (tc.xml)</vt:lpstr>
      <vt:lpstr>Model Output</vt:lpstr>
      <vt:lpstr>Stopping the server</vt:lpstr>
      <vt:lpstr>Native code Access</vt:lpstr>
      <vt:lpstr>Java Native Architecture</vt:lpstr>
      <vt:lpstr>A F95 Subroutine</vt:lpstr>
      <vt:lpstr>Example in NGMF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697</cp:revision>
  <dcterms:created xsi:type="dcterms:W3CDTF">2009-01-07T17:01:33Z</dcterms:created>
  <dcterms:modified xsi:type="dcterms:W3CDTF">2009-07-15T13:43:26Z</dcterms:modified>
</cp:coreProperties>
</file>