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73" r:id="rId6"/>
    <p:sldId id="275" r:id="rId7"/>
    <p:sldId id="277" r:id="rId8"/>
    <p:sldId id="278" r:id="rId9"/>
    <p:sldId id="280" r:id="rId10"/>
    <p:sldId id="279" r:id="rId11"/>
    <p:sldId id="298" r:id="rId12"/>
    <p:sldId id="281" r:id="rId13"/>
    <p:sldId id="282" r:id="rId14"/>
    <p:sldId id="284" r:id="rId15"/>
    <p:sldId id="285" r:id="rId16"/>
    <p:sldId id="288" r:id="rId17"/>
    <p:sldId id="286" r:id="rId18"/>
    <p:sldId id="287" r:id="rId19"/>
    <p:sldId id="291" r:id="rId20"/>
    <p:sldId id="292" r:id="rId21"/>
    <p:sldId id="290" r:id="rId22"/>
    <p:sldId id="293" r:id="rId23"/>
    <p:sldId id="316" r:id="rId24"/>
    <p:sldId id="294" r:id="rId25"/>
    <p:sldId id="297" r:id="rId26"/>
    <p:sldId id="299" r:id="rId27"/>
    <p:sldId id="300" r:id="rId28"/>
    <p:sldId id="296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89" r:id="rId41"/>
    <p:sldId id="313" r:id="rId42"/>
    <p:sldId id="314" r:id="rId43"/>
    <p:sldId id="317" r:id="rId44"/>
    <p:sldId id="315" r:id="rId45"/>
    <p:sldId id="318" r:id="rId46"/>
    <p:sldId id="319" r:id="rId47"/>
    <p:sldId id="320" r:id="rId48"/>
    <p:sldId id="351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5" r:id="rId63"/>
    <p:sldId id="336" r:id="rId64"/>
    <p:sldId id="334" r:id="rId65"/>
    <p:sldId id="337" r:id="rId66"/>
    <p:sldId id="338" r:id="rId67"/>
    <p:sldId id="339" r:id="rId68"/>
    <p:sldId id="340" r:id="rId69"/>
    <p:sldId id="343" r:id="rId70"/>
    <p:sldId id="341" r:id="rId71"/>
    <p:sldId id="342" r:id="rId72"/>
    <p:sldId id="344" r:id="rId73"/>
    <p:sldId id="345" r:id="rId74"/>
    <p:sldId id="346" r:id="rId75"/>
    <p:sldId id="347" r:id="rId76"/>
    <p:sldId id="349" r:id="rId77"/>
    <p:sldId id="348" r:id="rId78"/>
    <p:sldId id="350" r:id="rId79"/>
    <p:sldId id="272" r:id="rId8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zMaHsU859elbM/CsHGplQYaq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35628-C11E-40D4-AD04-CCD745854548}" v="746" dt="2021-09-13T11:09:3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76448" autoAdjust="0"/>
  </p:normalViewPr>
  <p:slideViewPr>
    <p:cSldViewPr snapToGrid="0">
      <p:cViewPr varScale="1">
        <p:scale>
          <a:sx n="87" d="100"/>
          <a:sy n="87" d="100"/>
        </p:scale>
        <p:origin x="1440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! 5</a:t>
            </a:r>
            <a:r>
              <a:rPr lang="ko-KR" altLang="en-US" dirty="0"/>
              <a:t>기로 활동하고 있는 황성찬입니다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오늘은 제가 사이드 프로젝트를 하면서 </a:t>
            </a:r>
            <a:r>
              <a:rPr lang="en-US" altLang="ko-KR" dirty="0"/>
              <a:t>CORS</a:t>
            </a:r>
            <a:r>
              <a:rPr lang="ko-KR" altLang="en-US" dirty="0"/>
              <a:t>를 어떻게 정복하고 있는지에 대해서 이야기 해보겠습니다</a:t>
            </a:r>
            <a:r>
              <a:rPr lang="en-US" altLang="ko-KR" dirty="0"/>
              <a:t>.</a:t>
            </a: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워낙 프레임워크들이 지원하는 기능이 </a:t>
            </a:r>
            <a:r>
              <a:rPr lang="ko-KR" altLang="en-US" dirty="0" err="1"/>
              <a:t>많다보니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간단하게 해결해버릴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근데 이렇게 </a:t>
            </a:r>
            <a:r>
              <a:rPr lang="ko-KR" altLang="en-US" dirty="0" err="1"/>
              <a:t>해결하는게</a:t>
            </a:r>
            <a:r>
              <a:rPr lang="ko-KR" altLang="en-US" dirty="0"/>
              <a:t> 보안에 상당히 큰 위협이 되는 거였습니다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왜 이렇게 </a:t>
            </a:r>
            <a:r>
              <a:rPr lang="ko-KR" altLang="en-US" dirty="0" err="1"/>
              <a:t>했냐구요</a:t>
            </a:r>
            <a:r>
              <a:rPr lang="en-US" altLang="ko-KR" dirty="0"/>
              <a:t>? </a:t>
            </a:r>
            <a:r>
              <a:rPr lang="ko-KR" altLang="en-US" dirty="0"/>
              <a:t>일단 해결이 </a:t>
            </a:r>
            <a:r>
              <a:rPr lang="ko-KR" altLang="en-US" dirty="0" err="1"/>
              <a:t>됐잖아요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6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명색이 </a:t>
            </a:r>
            <a:r>
              <a:rPr lang="ko-KR" altLang="en-US" dirty="0" err="1"/>
              <a:t>백엔드</a:t>
            </a:r>
            <a:r>
              <a:rPr lang="ko-KR" altLang="en-US" dirty="0"/>
              <a:t> 개발자가 보안이 위협받는데 일단 해결됐다고 </a:t>
            </a:r>
            <a:r>
              <a:rPr lang="ko-KR" altLang="en-US" dirty="0" err="1"/>
              <a:t>생각한게</a:t>
            </a:r>
            <a:r>
              <a:rPr lang="ko-KR" altLang="en-US" dirty="0"/>
              <a:t> 참 부끄럽습니다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들어가야겠죠</a:t>
            </a:r>
            <a:r>
              <a:rPr lang="en-US" altLang="ko-KR" dirty="0"/>
              <a:t>? </a:t>
            </a:r>
            <a:r>
              <a:rPr lang="ko-KR" altLang="en-US" dirty="0"/>
              <a:t>그런데 저만 </a:t>
            </a:r>
            <a:r>
              <a:rPr lang="ko-KR" altLang="en-US" dirty="0" err="1"/>
              <a:t>이런거</a:t>
            </a:r>
            <a:r>
              <a:rPr lang="ko-KR" altLang="en-US" dirty="0"/>
              <a:t> 아니죠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75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6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120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이전의 웹에서는 이런 구조가 당연했습니다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클라이언트도 </a:t>
            </a:r>
            <a:r>
              <a:rPr lang="en-US" altLang="ko-KR" dirty="0"/>
              <a:t>~ </a:t>
            </a:r>
            <a:r>
              <a:rPr lang="ko-KR" altLang="en-US" dirty="0" err="1"/>
              <a:t>도메인이구요</a:t>
            </a:r>
            <a:r>
              <a:rPr lang="ko-KR" altLang="en-US" dirty="0"/>
              <a:t> 서버도 </a:t>
            </a:r>
            <a:r>
              <a:rPr lang="en-US" altLang="ko-KR" dirty="0"/>
              <a:t>~ </a:t>
            </a:r>
            <a:r>
              <a:rPr lang="ko-KR" altLang="en-US" dirty="0"/>
              <a:t>도메인입니다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그러니까 서버에서 </a:t>
            </a:r>
            <a:r>
              <a:rPr lang="en-US" altLang="ko-KR" dirty="0"/>
              <a:t>HTML </a:t>
            </a:r>
            <a:r>
              <a:rPr lang="ko-KR" altLang="en-US" dirty="0"/>
              <a:t>파일도 </a:t>
            </a:r>
            <a:r>
              <a:rPr lang="ko-KR" altLang="en-US" dirty="0" err="1"/>
              <a:t>내려줬구요</a:t>
            </a:r>
            <a:r>
              <a:rPr lang="ko-KR" altLang="en-US" dirty="0"/>
              <a:t> 비즈니스 로직을 통해서 </a:t>
            </a:r>
            <a:r>
              <a:rPr lang="en-US" altLang="ko-KR" dirty="0"/>
              <a:t>JSON </a:t>
            </a:r>
            <a:r>
              <a:rPr lang="ko-KR" altLang="en-US" dirty="0"/>
              <a:t>이라고 썼지만 다른 무언가 자원을 내려줬습니다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그렇다보니까</a:t>
            </a:r>
            <a:r>
              <a:rPr lang="ko-KR" altLang="en-US" dirty="0"/>
              <a:t> 무조건 클라이언트와 서버의 도메인이 </a:t>
            </a:r>
            <a:r>
              <a:rPr lang="ko-KR" altLang="en-US" dirty="0" err="1"/>
              <a:t>같아야했어요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도메인이 다르면 악의적으로 공격을 당하는 것이라고 간주했습니다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도메인이 다른 곳에서 요청이 들어오면 자원을 </a:t>
            </a:r>
            <a:r>
              <a:rPr lang="ko-KR" altLang="en-US" dirty="0" err="1"/>
              <a:t>안줬어요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이런 정책을 </a:t>
            </a:r>
            <a:r>
              <a:rPr lang="en-US" altLang="ko-KR" dirty="0"/>
              <a:t>SOP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48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기술이 발전하고 웹에서 할 수 있는 일들이 많아지면서 이런 일들이 발생했습니다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경우가 생겨요</a:t>
            </a:r>
            <a:r>
              <a:rPr lang="en-US" altLang="ko-KR" dirty="0"/>
              <a:t>. </a:t>
            </a:r>
            <a:r>
              <a:rPr lang="ko-KR" altLang="en-US" dirty="0"/>
              <a:t>클라이언트의 도메인이 </a:t>
            </a:r>
            <a:r>
              <a:rPr lang="en-US" altLang="ko-KR" dirty="0"/>
              <a:t>~~</a:t>
            </a:r>
            <a:r>
              <a:rPr lang="ko-KR" altLang="en-US" dirty="0"/>
              <a:t>이고 과 서버의 도메인 </a:t>
            </a:r>
            <a:r>
              <a:rPr lang="en-US" altLang="ko-KR" dirty="0"/>
              <a:t>~~</a:t>
            </a:r>
            <a:r>
              <a:rPr lang="ko-KR" altLang="en-US" dirty="0"/>
              <a:t>로 서로 다른 경우가 발생합니다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16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도메인이 다르니 불가능했어요</a:t>
            </a:r>
            <a:r>
              <a:rPr lang="en-US" altLang="ko-KR" dirty="0"/>
              <a:t>. </a:t>
            </a:r>
            <a:r>
              <a:rPr lang="ko-KR" altLang="en-US" dirty="0"/>
              <a:t>근데 하지말라고 하면 더 하고 </a:t>
            </a:r>
            <a:r>
              <a:rPr lang="ko-KR" altLang="en-US" dirty="0" err="1"/>
              <a:t>싶잖아요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SOP</a:t>
            </a:r>
            <a:r>
              <a:rPr lang="ko-KR" altLang="en-US" dirty="0"/>
              <a:t>를 우회하기 위한 방법들이 생겨납니다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script, iframe </a:t>
            </a:r>
            <a:r>
              <a:rPr lang="ko-KR" altLang="en-US" dirty="0"/>
              <a:t>태그 등을 창의적인 방법으로 </a:t>
            </a:r>
            <a:r>
              <a:rPr lang="en-US" altLang="ko-KR" dirty="0"/>
              <a:t>SOP</a:t>
            </a:r>
            <a:r>
              <a:rPr lang="ko-KR" altLang="en-US" dirty="0"/>
              <a:t>를 우회하면서 다른 도메인의 서버에서 자원들을 뽑아옵니다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35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나쁜 사람들은 그 방법을 악용해서 서버를 공격하기 시작했습니다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사태를 눈 뜨고 지켜볼 수 없었던 웹 생태계에서는 </a:t>
            </a:r>
            <a:r>
              <a:rPr lang="en-US" altLang="ko-KR" dirty="0"/>
              <a:t>CORS </a:t>
            </a:r>
            <a:r>
              <a:rPr lang="ko-KR" altLang="en-US" dirty="0"/>
              <a:t>를 허용하도록 결정이 되었고 </a:t>
            </a:r>
            <a:r>
              <a:rPr lang="en-US" altLang="ko-KR" dirty="0"/>
              <a:t>CORS </a:t>
            </a:r>
            <a:r>
              <a:rPr lang="ko-KR" altLang="en-US" dirty="0"/>
              <a:t>프로토콜이 정의되었습니다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6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좀 어지러워지니까 조심하세요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최대한 쉽고 간단하게 설명해보겠습니다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9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CORS </a:t>
            </a:r>
            <a:r>
              <a:rPr lang="ko-KR" altLang="en-US" dirty="0"/>
              <a:t>는 </a:t>
            </a:r>
            <a:r>
              <a:rPr lang="en-US" altLang="ko-KR" dirty="0"/>
              <a:t>Cross Origin Resource Sharing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한글로 볼까요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93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저를 소개해보겠습니다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~~ </a:t>
            </a:r>
            <a:r>
              <a:rPr lang="ko-KR" altLang="en-US" dirty="0" err="1"/>
              <a:t>했구요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오늘 살펴볼 내용은 </a:t>
            </a:r>
            <a:r>
              <a:rPr lang="en-US" altLang="ko-KR" dirty="0"/>
              <a:t>DDD 5</a:t>
            </a:r>
            <a:r>
              <a:rPr lang="ko-KR" altLang="en-US" dirty="0"/>
              <a:t>기로 활동하면서 개발에 참여한 프로젝트에서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CORS </a:t>
            </a:r>
            <a:r>
              <a:rPr lang="ko-KR" altLang="en-US" dirty="0"/>
              <a:t>관련 어려움을 겪었고 해결하는 과정을 공유하고 싶어서 준비하게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서로 다른 출처끼리 자원을 공유하자는 말입니다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그러면 </a:t>
            </a:r>
            <a:r>
              <a:rPr lang="en-US" altLang="ko-KR" dirty="0"/>
              <a:t>CORS</a:t>
            </a:r>
            <a:r>
              <a:rPr lang="ko-KR" altLang="en-US" dirty="0"/>
              <a:t> 프로토콜에 따르면 도메인이 달라고 통신이 가능합니다</a:t>
            </a:r>
            <a:r>
              <a:rPr lang="en-US" altLang="ko-KR" dirty="0"/>
              <a:t>. </a:t>
            </a:r>
            <a:r>
              <a:rPr lang="ko-KR" altLang="en-US" dirty="0"/>
              <a:t>도메인이 달라도 통신을 시켜준다고 </a:t>
            </a:r>
            <a:r>
              <a:rPr lang="ko-KR" altLang="en-US" dirty="0" err="1"/>
              <a:t>했었잖아요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그러면 </a:t>
            </a:r>
            <a:r>
              <a:rPr lang="en-US" altLang="ko-KR" dirty="0"/>
              <a:t>CORS</a:t>
            </a:r>
            <a:r>
              <a:rPr lang="ko-KR" altLang="en-US" dirty="0"/>
              <a:t>가 아니라 </a:t>
            </a:r>
            <a:r>
              <a:rPr lang="en-US" altLang="ko-KR" dirty="0"/>
              <a:t>CDRS</a:t>
            </a:r>
            <a:r>
              <a:rPr lang="ko-KR" altLang="en-US" dirty="0"/>
              <a:t>여야 </a:t>
            </a:r>
            <a:r>
              <a:rPr lang="ko-KR" altLang="en-US" dirty="0" err="1"/>
              <a:t>하는거</a:t>
            </a:r>
            <a:r>
              <a:rPr lang="ko-KR" altLang="en-US" dirty="0"/>
              <a:t> 아닐까요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사실 도메인만 같으면 되는게 </a:t>
            </a:r>
            <a:r>
              <a:rPr lang="ko-KR" altLang="en-US" dirty="0" err="1"/>
              <a:t>아니였습니다</a:t>
            </a:r>
            <a:r>
              <a:rPr lang="en-US" altLang="ko-KR" dirty="0"/>
              <a:t>. Origin</a:t>
            </a:r>
            <a:r>
              <a:rPr lang="ko-KR" altLang="en-US" dirty="0"/>
              <a:t>이라는 것을 알아보겠습니다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21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URL</a:t>
            </a:r>
            <a:r>
              <a:rPr lang="ko-KR" altLang="en-US" dirty="0"/>
              <a:t>을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Origin</a:t>
            </a:r>
            <a:r>
              <a:rPr lang="ko-KR" altLang="en-US" dirty="0"/>
              <a:t>은 프로토콜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포트 셋을 의미합니다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셋 중 하나만 달라도 </a:t>
            </a:r>
            <a:r>
              <a:rPr lang="en-US" altLang="ko-KR" dirty="0"/>
              <a:t>CORS</a:t>
            </a:r>
            <a:r>
              <a:rPr lang="ko-KR" altLang="en-US" dirty="0"/>
              <a:t>에 위배됩니다</a:t>
            </a:r>
            <a:r>
              <a:rPr lang="en-US" altLang="ko-KR" dirty="0"/>
              <a:t>. </a:t>
            </a:r>
            <a:r>
              <a:rPr lang="ko-KR" altLang="en-US" dirty="0" err="1"/>
              <a:t>예를들어볼게요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088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프로토콜이 다르거나</a:t>
            </a: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프로토콜이 다르거나</a:t>
            </a: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03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포트가 다르면 </a:t>
            </a: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965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그러니까 따로 </a:t>
            </a:r>
            <a:r>
              <a:rPr lang="en-US" altLang="ko-KR" dirty="0"/>
              <a:t>CORS</a:t>
            </a:r>
            <a:r>
              <a:rPr lang="ko-KR" altLang="en-US" dirty="0"/>
              <a:t>에 대한 설정을 해주지 않았다면 </a:t>
            </a:r>
            <a:r>
              <a:rPr lang="en-US" altLang="ko-KR" dirty="0"/>
              <a:t>SOP</a:t>
            </a:r>
            <a:r>
              <a:rPr lang="ko-KR" altLang="en-US" dirty="0"/>
              <a:t>가 적용될 것이고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Cross Origin</a:t>
            </a:r>
            <a:r>
              <a:rPr lang="ko-KR" altLang="en-US" dirty="0" err="1"/>
              <a:t>끼리는</a:t>
            </a:r>
            <a:r>
              <a:rPr lang="ko-KR" altLang="en-US" dirty="0"/>
              <a:t> 통신이 안되겠죠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Cross Origin </a:t>
            </a:r>
            <a:r>
              <a:rPr lang="ko-KR" altLang="en-US" dirty="0"/>
              <a:t>간의 </a:t>
            </a:r>
            <a:r>
              <a:rPr lang="en-US" altLang="ko-KR" dirty="0"/>
              <a:t>Resource Sharing</a:t>
            </a:r>
            <a:r>
              <a:rPr lang="ko-KR" altLang="en-US" dirty="0"/>
              <a:t>을 어떻게 허용하는지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737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 브라우저에서 </a:t>
            </a:r>
            <a:r>
              <a:rPr lang="en-US" altLang="ko-KR" dirty="0"/>
              <a:t>CORS</a:t>
            </a:r>
            <a:r>
              <a:rPr lang="ko-KR" altLang="en-US" dirty="0"/>
              <a:t>를 허용하기 위해서 </a:t>
            </a:r>
            <a:r>
              <a:rPr lang="en-US" altLang="ko-KR" dirty="0"/>
              <a:t>Preflight</a:t>
            </a:r>
            <a:r>
              <a:rPr lang="ko-KR" altLang="en-US" dirty="0"/>
              <a:t>라는 녀석을 사용합니다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저는 영어를 못하니까 한글로 보겠습니다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667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</a:t>
            </a:r>
            <a:r>
              <a:rPr lang="ko-KR" altLang="en-US" dirty="0"/>
              <a:t>라는 접두사와 </a:t>
            </a:r>
            <a:r>
              <a:rPr lang="en-US" altLang="ko-KR" dirty="0"/>
              <a:t>flight</a:t>
            </a:r>
            <a:r>
              <a:rPr lang="ko-KR" altLang="en-US" dirty="0"/>
              <a:t>라는 단어가 합성된 것 같은데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날리다 정도로 해석할 수 있을 것 같아요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Preflight</a:t>
            </a:r>
            <a:r>
              <a:rPr lang="ko-KR" altLang="en-US" dirty="0"/>
              <a:t>는 본 요청을 서버에 보내기 전에 먼저 서버로 보내는 사전 요청입니다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사전 요청은 본 요청의 정보를 가지고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이 본 요청의 정보들을 서버에게 알려주고 서버한테 이거 안전하냐고 물어보는 역할을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이 </a:t>
            </a:r>
            <a:r>
              <a:rPr lang="en-US" altLang="ko-KR" dirty="0"/>
              <a:t>Preflight</a:t>
            </a:r>
            <a:r>
              <a:rPr lang="ko-KR" altLang="en-US" dirty="0"/>
              <a:t>는 웹 브라우저에서만 날아갑니다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338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방식으로 동작하는데요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순서대로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665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Cross Origin </a:t>
            </a:r>
            <a:r>
              <a:rPr lang="ko-KR" altLang="en-US" dirty="0"/>
              <a:t>간의 통신 상황입니다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63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ko-KR" altLang="en-US" dirty="0" err="1"/>
              <a:t>볼꺼냐면요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CORS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에 대해서 잠깐 공부하고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 프로젝트에 어떻게 도입을 했는지 살펴보고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 나아가서 어떤 것들을 계획하고 있고 어떤 것을 느꼈는지 이야기 해보겠습니다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브라우저는 메인 요청의 헤더 정보들을 기반으로 </a:t>
            </a:r>
            <a:r>
              <a:rPr lang="en-US" altLang="ko-KR" dirty="0"/>
              <a:t>Preflight </a:t>
            </a:r>
            <a:r>
              <a:rPr lang="ko-KR" altLang="en-US" dirty="0"/>
              <a:t> 요청을 만들어서 서버로 보냅니다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434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2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86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934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방식이 </a:t>
            </a:r>
            <a:r>
              <a:rPr lang="en-US" altLang="ko-KR" dirty="0"/>
              <a:t>CORS </a:t>
            </a:r>
            <a:r>
              <a:rPr lang="ko-KR" altLang="en-US" dirty="0"/>
              <a:t>프로토콜의 기본적인 </a:t>
            </a:r>
            <a:r>
              <a:rPr lang="ko-KR" altLang="en-US" dirty="0" err="1"/>
              <a:t>동작방식입니다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근데 </a:t>
            </a:r>
            <a:r>
              <a:rPr lang="en-US" altLang="ko-KR" dirty="0"/>
              <a:t>Preflight</a:t>
            </a:r>
            <a:r>
              <a:rPr lang="ko-KR" altLang="en-US" dirty="0"/>
              <a:t>는 </a:t>
            </a:r>
            <a:r>
              <a:rPr lang="en-US" altLang="ko-KR" dirty="0"/>
              <a:t>Cross Origin </a:t>
            </a:r>
            <a:r>
              <a:rPr lang="ko-KR" altLang="en-US" dirty="0"/>
              <a:t>끼리 </a:t>
            </a:r>
            <a:r>
              <a:rPr lang="ko-KR" altLang="en-US" dirty="0" err="1"/>
              <a:t>통신한다고해서</a:t>
            </a:r>
            <a:r>
              <a:rPr lang="ko-KR" altLang="en-US" dirty="0"/>
              <a:t> 무조건 </a:t>
            </a:r>
            <a:r>
              <a:rPr lang="ko-KR" altLang="en-US" dirty="0" err="1"/>
              <a:t>발생하는건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Simple Request</a:t>
            </a:r>
            <a:r>
              <a:rPr lang="ko-KR" altLang="en-US" dirty="0"/>
              <a:t> 라는 것이 있는데요</a:t>
            </a:r>
            <a:r>
              <a:rPr lang="en-US" altLang="ko-KR" dirty="0"/>
              <a:t>. </a:t>
            </a:r>
            <a:r>
              <a:rPr lang="ko-KR" altLang="en-US" dirty="0"/>
              <a:t>이 녀석은 </a:t>
            </a:r>
            <a:r>
              <a:rPr lang="en-US" altLang="ko-KR" dirty="0"/>
              <a:t>Cross Origin</a:t>
            </a:r>
            <a:r>
              <a:rPr lang="ko-KR" altLang="en-US" dirty="0" err="1"/>
              <a:t>이여도</a:t>
            </a:r>
            <a:r>
              <a:rPr lang="ko-KR" altLang="en-US" dirty="0"/>
              <a:t> 어떤 조건을 만족하면 </a:t>
            </a:r>
            <a:r>
              <a:rPr lang="en-US" altLang="ko-KR" dirty="0"/>
              <a:t>Preflight </a:t>
            </a:r>
            <a:r>
              <a:rPr lang="ko-KR" altLang="en-US" dirty="0"/>
              <a:t>없이 본 요청을 보낼 수 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766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조건을 가진 </a:t>
            </a:r>
            <a:r>
              <a:rPr lang="en-US" altLang="ko-KR" dirty="0"/>
              <a:t>API </a:t>
            </a:r>
            <a:r>
              <a:rPr lang="ko-KR" altLang="en-US" dirty="0"/>
              <a:t>요청이라면 </a:t>
            </a:r>
            <a:r>
              <a:rPr lang="en-US" altLang="ko-KR" dirty="0"/>
              <a:t>Preflight </a:t>
            </a:r>
            <a:r>
              <a:rPr lang="ko-KR" altLang="en-US" dirty="0"/>
              <a:t>없이 그냥 요청이 진행됩니다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진짜 그런지 예제를 작성해서 </a:t>
            </a:r>
            <a:r>
              <a:rPr lang="ko-KR" altLang="en-US" dirty="0" err="1"/>
              <a:t>살펴볼게요</a:t>
            </a: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70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Localhost:8080 -&gt; 8081 </a:t>
            </a:r>
            <a:r>
              <a:rPr lang="ko-KR" altLang="en-US" dirty="0"/>
              <a:t>로 보내는 요청입니다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리퀘스트</a:t>
            </a:r>
            <a:r>
              <a:rPr lang="ko-KR" altLang="en-US" dirty="0"/>
              <a:t> 객체의 헤더를 추가했죠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즉</a:t>
            </a:r>
            <a:r>
              <a:rPr lang="en-US" altLang="ko-KR" dirty="0"/>
              <a:t>, Simple Request</a:t>
            </a:r>
            <a:r>
              <a:rPr lang="ko-KR" altLang="en-US" dirty="0"/>
              <a:t>의 조건인 </a:t>
            </a:r>
            <a:r>
              <a:rPr lang="en-US" altLang="ko-KR" dirty="0"/>
              <a:t>“</a:t>
            </a:r>
            <a:r>
              <a:rPr lang="ko-KR" altLang="en-US" dirty="0"/>
              <a:t>헤더를 추가하지 않는다 를 어겼습니다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45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개발자 도구를 켜고 네트워크 탭에 들어가면 </a:t>
            </a:r>
            <a:r>
              <a:rPr lang="en-US" altLang="ko-KR" dirty="0"/>
              <a:t>preflight</a:t>
            </a:r>
            <a:r>
              <a:rPr lang="ko-KR" altLang="en-US" dirty="0"/>
              <a:t>라고 나와있습니다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 별다른 설정은 하지 않았기 때문에 </a:t>
            </a:r>
            <a:r>
              <a:rPr lang="en-US" altLang="ko-KR" dirty="0"/>
              <a:t>CORS </a:t>
            </a:r>
            <a:r>
              <a:rPr lang="ko-KR" altLang="en-US" dirty="0"/>
              <a:t>오류가 발생하는 모습입니다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Simple Request</a:t>
            </a:r>
            <a:r>
              <a:rPr lang="ko-KR" altLang="en-US" dirty="0"/>
              <a:t> 를 날려서 </a:t>
            </a:r>
            <a:r>
              <a:rPr lang="en-US" altLang="ko-KR" dirty="0"/>
              <a:t>preflight</a:t>
            </a:r>
            <a:r>
              <a:rPr lang="ko-KR" altLang="en-US" dirty="0"/>
              <a:t>가 없는지 </a:t>
            </a:r>
            <a:r>
              <a:rPr lang="ko-KR" altLang="en-US" dirty="0" err="1"/>
              <a:t>살펴볼게요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027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마찬가지로 </a:t>
            </a:r>
            <a:r>
              <a:rPr lang="en-US" altLang="ko-KR" dirty="0"/>
              <a:t>8080 -&gt; 8081 </a:t>
            </a:r>
            <a:r>
              <a:rPr lang="ko-KR" altLang="en-US" dirty="0"/>
              <a:t>요청입니다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ko-KR" altLang="en-US" dirty="0" err="1"/>
              <a:t>리퀘스트</a:t>
            </a:r>
            <a:r>
              <a:rPr lang="ko-KR" altLang="en-US" dirty="0"/>
              <a:t> 객체를 전혀 건드리지 않았죠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메소드도 </a:t>
            </a:r>
            <a:r>
              <a:rPr lang="en-US" altLang="ko-KR" dirty="0"/>
              <a:t>GET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Simple Request</a:t>
            </a:r>
            <a:r>
              <a:rPr lang="ko-KR" altLang="en-US" dirty="0"/>
              <a:t>의 조건을 모두 만족했어요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215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요청을 날려보면 </a:t>
            </a:r>
            <a:r>
              <a:rPr lang="en-US" altLang="ko-KR" dirty="0"/>
              <a:t>preflight</a:t>
            </a:r>
            <a:r>
              <a:rPr lang="ko-KR" altLang="en-US" dirty="0"/>
              <a:t>는 없고 그냥 본 요청이 날아갔어요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마찬가지로 </a:t>
            </a:r>
            <a:r>
              <a:rPr lang="en-US" altLang="ko-KR" dirty="0"/>
              <a:t>CORS </a:t>
            </a:r>
            <a:r>
              <a:rPr lang="ko-KR" altLang="en-US" dirty="0"/>
              <a:t>설정을 하지 않았기 때문에 요청은 실패한 모습입니다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Simple Request</a:t>
            </a:r>
            <a:r>
              <a:rPr lang="ko-KR" altLang="en-US" dirty="0"/>
              <a:t>는 </a:t>
            </a:r>
            <a:r>
              <a:rPr lang="en-US" altLang="ko-KR" dirty="0"/>
              <a:t>Preflight</a:t>
            </a:r>
            <a:r>
              <a:rPr lang="ko-KR" altLang="en-US" dirty="0"/>
              <a:t>가 없기 때문에 서버에서 </a:t>
            </a:r>
            <a:r>
              <a:rPr lang="en-US" altLang="ko-KR" dirty="0"/>
              <a:t>Response</a:t>
            </a:r>
            <a:r>
              <a:rPr lang="ko-KR" altLang="en-US" dirty="0"/>
              <a:t>를 받아 올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브라우저가 </a:t>
            </a:r>
            <a:r>
              <a:rPr lang="en-US" altLang="ko-KR" dirty="0"/>
              <a:t>Response</a:t>
            </a:r>
            <a:r>
              <a:rPr lang="ko-KR" altLang="en-US" dirty="0"/>
              <a:t>의 헤더를 살펴보고 </a:t>
            </a:r>
            <a:r>
              <a:rPr lang="en-US" altLang="ko-KR" dirty="0"/>
              <a:t>Response</a:t>
            </a:r>
            <a:r>
              <a:rPr lang="ko-KR" altLang="en-US" dirty="0"/>
              <a:t>를 버립니다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 이제 </a:t>
            </a:r>
            <a:r>
              <a:rPr lang="en-US" altLang="ko-KR" dirty="0"/>
              <a:t>CORS</a:t>
            </a:r>
            <a:r>
              <a:rPr lang="ko-KR" altLang="en-US" dirty="0"/>
              <a:t>를 어떻게 허용하는지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29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336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CORS </a:t>
            </a:r>
            <a:r>
              <a:rPr lang="ko-KR" altLang="en-US" dirty="0"/>
              <a:t>프로토콜은 </a:t>
            </a:r>
            <a:r>
              <a:rPr lang="en-US" altLang="ko-KR" dirty="0"/>
              <a:t>Request </a:t>
            </a:r>
            <a:r>
              <a:rPr lang="ko-KR" altLang="en-US" dirty="0"/>
              <a:t>객체와 </a:t>
            </a:r>
            <a:r>
              <a:rPr lang="en-US" altLang="ko-KR" dirty="0"/>
              <a:t>Response </a:t>
            </a:r>
            <a:r>
              <a:rPr lang="ko-KR" altLang="en-US" dirty="0"/>
              <a:t>객체의 헤더를 조작해서 허용하거나 거절합니다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아까 보냈던 </a:t>
            </a:r>
            <a:r>
              <a:rPr lang="en-US" altLang="ko-KR" dirty="0"/>
              <a:t>something new</a:t>
            </a:r>
            <a:r>
              <a:rPr lang="ko-KR" altLang="en-US" dirty="0"/>
              <a:t>의 </a:t>
            </a:r>
            <a:r>
              <a:rPr lang="en-US" altLang="ko-KR" dirty="0"/>
              <a:t>Request </a:t>
            </a:r>
            <a:r>
              <a:rPr lang="ko-KR" altLang="en-US" dirty="0"/>
              <a:t>객체를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METHOD </a:t>
            </a:r>
            <a:r>
              <a:rPr lang="ko-KR" altLang="en-US" dirty="0"/>
              <a:t>는 </a:t>
            </a:r>
            <a:r>
              <a:rPr lang="en-US" altLang="ko-KR" dirty="0"/>
              <a:t>GET</a:t>
            </a:r>
            <a:r>
              <a:rPr lang="ko-KR" altLang="en-US" dirty="0" err="1"/>
              <a:t>이었구요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요청을 보내는 </a:t>
            </a:r>
            <a:r>
              <a:rPr lang="en-US" altLang="ko-KR" dirty="0" err="1"/>
              <a:t>origi</a:t>
            </a:r>
            <a:r>
              <a:rPr lang="ko-KR" altLang="en-US" dirty="0"/>
              <a:t>은 </a:t>
            </a:r>
            <a:r>
              <a:rPr lang="en-US" altLang="ko-KR" dirty="0"/>
              <a:t>localhost:8080</a:t>
            </a:r>
            <a:r>
              <a:rPr lang="ko-KR" altLang="en-US" dirty="0"/>
              <a:t>이었죠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Something: new </a:t>
            </a:r>
            <a:r>
              <a:rPr lang="ko-KR" altLang="en-US" dirty="0"/>
              <a:t>라는 헤더가 추가되어 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144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아까 그 요청의 </a:t>
            </a:r>
            <a:r>
              <a:rPr lang="en-US" altLang="ko-KR" dirty="0"/>
              <a:t>preflight </a:t>
            </a:r>
            <a:r>
              <a:rPr lang="ko-KR" altLang="en-US" dirty="0"/>
              <a:t>요청입니다</a:t>
            </a:r>
            <a:r>
              <a:rPr lang="en-US" altLang="ko-KR" dirty="0"/>
              <a:t>. </a:t>
            </a:r>
            <a:r>
              <a:rPr lang="ko-KR" altLang="en-US" dirty="0"/>
              <a:t>본 요청의 </a:t>
            </a:r>
            <a:r>
              <a:rPr lang="en-US" altLang="ko-KR" dirty="0"/>
              <a:t>Request </a:t>
            </a:r>
            <a:r>
              <a:rPr lang="ko-KR" altLang="en-US" dirty="0"/>
              <a:t>객체 입니다</a:t>
            </a:r>
            <a:r>
              <a:rPr lang="en-US" altLang="ko-KR" dirty="0"/>
              <a:t>. </a:t>
            </a:r>
            <a:r>
              <a:rPr lang="ko-KR" altLang="en-US" dirty="0"/>
              <a:t>웹 브라우저가 자동으로 만들어줘요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메서드는 </a:t>
            </a:r>
            <a:r>
              <a:rPr lang="en-US" altLang="ko-KR" dirty="0"/>
              <a:t>OPTIONS</a:t>
            </a:r>
            <a:r>
              <a:rPr lang="ko-KR" altLang="en-US" dirty="0"/>
              <a:t>이구요</a:t>
            </a:r>
            <a:r>
              <a:rPr lang="en-US" altLang="ko-KR" dirty="0"/>
              <a:t>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Access-Control-Request- </a:t>
            </a:r>
            <a:r>
              <a:rPr lang="ko-KR" altLang="en-US" dirty="0"/>
              <a:t>로 시작하는 헤더들이 추가되어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그 헤더들의 값은 아까 어디서 많이 본 녀석들이 추가 되어 있죠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 요청의 정보들을 </a:t>
            </a:r>
            <a:r>
              <a:rPr lang="en-US" altLang="ko-KR" dirty="0"/>
              <a:t>Preflight</a:t>
            </a:r>
            <a:r>
              <a:rPr lang="ko-KR" altLang="en-US" dirty="0"/>
              <a:t>가 가져가서 </a:t>
            </a:r>
            <a:r>
              <a:rPr lang="ko-KR" altLang="en-US" dirty="0" err="1"/>
              <a:t>서버에가서</a:t>
            </a:r>
            <a:r>
              <a:rPr lang="ko-KR" altLang="en-US" dirty="0"/>
              <a:t> 허락을 </a:t>
            </a:r>
            <a:r>
              <a:rPr lang="ko-KR" altLang="en-US" dirty="0" err="1"/>
              <a:t>받는거에요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서버에서는 이 </a:t>
            </a:r>
            <a:r>
              <a:rPr lang="en-US" altLang="ko-KR" dirty="0"/>
              <a:t>Preflight</a:t>
            </a:r>
            <a:r>
              <a:rPr lang="ko-KR" altLang="en-US" dirty="0"/>
              <a:t>의 정보들을 살펴본 후 안전한 요청인지 아닌지 판단하고 응답을 내려줍니다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이 응답을 보고 브라우저가 본 요청을 보낼지 말지 결정합니다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이걸 그림으로 볼까요</a:t>
            </a:r>
            <a:r>
              <a:rPr lang="en-US" altLang="ko-KR" dirty="0"/>
              <a:t>?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65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브라우저는 메인 요청의 헤더 정보들을 기반으로 </a:t>
            </a:r>
            <a:r>
              <a:rPr lang="en-US" altLang="ko-KR" dirty="0"/>
              <a:t>Preflight </a:t>
            </a:r>
            <a:r>
              <a:rPr lang="ko-KR" altLang="en-US" dirty="0"/>
              <a:t> 요청을 만들어서 서버로 보냅니다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675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를 </a:t>
            </a:r>
            <a:r>
              <a:rPr lang="ko-KR" altLang="en-US" dirty="0" err="1"/>
              <a:t>보낼꺼에요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Preflight </a:t>
            </a:r>
            <a:r>
              <a:rPr lang="ko-KR" altLang="en-US" dirty="0"/>
              <a:t>의 </a:t>
            </a:r>
            <a:r>
              <a:rPr lang="en-US" altLang="ko-KR" dirty="0"/>
              <a:t>Response </a:t>
            </a:r>
            <a:r>
              <a:rPr lang="ko-KR" altLang="en-US" dirty="0"/>
              <a:t>객체인데요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</a:t>
            </a:r>
            <a:r>
              <a:rPr lang="en-US" altLang="ko-KR" dirty="0"/>
              <a:t>Response </a:t>
            </a:r>
            <a:r>
              <a:rPr lang="ko-KR" altLang="en-US" dirty="0"/>
              <a:t>객체에 </a:t>
            </a:r>
            <a:r>
              <a:rPr lang="en-US" altLang="ko-KR" dirty="0"/>
              <a:t>Access-Control-Allow- </a:t>
            </a:r>
            <a:r>
              <a:rPr lang="ko-KR" altLang="en-US" dirty="0"/>
              <a:t>로 시작하는 헤더들을 추가해서 응답을 </a:t>
            </a:r>
            <a:r>
              <a:rPr lang="ko-KR" altLang="en-US" dirty="0" err="1"/>
              <a:t>내려주면됩니다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 요청에서 사용하는 </a:t>
            </a:r>
            <a:r>
              <a:rPr lang="en-US" altLang="ko-KR" dirty="0"/>
              <a:t>something </a:t>
            </a:r>
            <a:r>
              <a:rPr lang="ko-KR" altLang="en-US" dirty="0"/>
              <a:t>헤더를 허용하겠다</a:t>
            </a:r>
            <a:r>
              <a:rPr lang="en-US" altLang="ko-KR" dirty="0"/>
              <a:t>. GET </a:t>
            </a:r>
            <a:r>
              <a:rPr lang="ko-KR" altLang="en-US" dirty="0"/>
              <a:t>메서드를 허용하겠다</a:t>
            </a:r>
            <a:r>
              <a:rPr lang="en-US" altLang="ko-KR" dirty="0"/>
              <a:t>. Localhost:8080 Origin</a:t>
            </a:r>
            <a:r>
              <a:rPr lang="ko-KR" altLang="en-US" dirty="0"/>
              <a:t>에서 오는 요청을 허용하겠다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747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1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452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참여한 사이드 프로젝트의 구조를 살펴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Cross Origin</a:t>
            </a:r>
            <a:r>
              <a:rPr lang="ko-KR" altLang="en-US" dirty="0"/>
              <a:t>이 둘이었습니다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499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참여한 사이드 프로젝트의 구조를 살펴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Cross Origin</a:t>
            </a:r>
            <a:r>
              <a:rPr lang="ko-KR" altLang="en-US" dirty="0"/>
              <a:t>이 둘이었습니다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507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JWT </a:t>
            </a:r>
            <a:r>
              <a:rPr lang="ko-KR" altLang="en-US" dirty="0"/>
              <a:t>방식의 인증을 구현했기 때문에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로그인 요청을 제외한 모든 요청에 </a:t>
            </a:r>
            <a:r>
              <a:rPr lang="en-US" altLang="ko-KR" dirty="0"/>
              <a:t>Authorization </a:t>
            </a:r>
            <a:r>
              <a:rPr lang="ko-KR" altLang="en-US" dirty="0"/>
              <a:t>헤더를 추가했습니다</a:t>
            </a:r>
            <a:r>
              <a:rPr lang="en-US" altLang="ko-KR" dirty="0"/>
              <a:t>. 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71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본격적으로 시작하기 전에 공감대 형성을 좀 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</a:t>
            </a:r>
            <a:r>
              <a:rPr lang="en-US" altLang="ko-KR" dirty="0" err="1"/>
              <a:t>cors</a:t>
            </a:r>
            <a:r>
              <a:rPr lang="ko-KR" altLang="en-US" dirty="0"/>
              <a:t>를 대했던 자세를 </a:t>
            </a:r>
            <a:r>
              <a:rPr lang="ko-KR" altLang="en-US" dirty="0" err="1"/>
              <a:t>이야기해볼게요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16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GET, POST, DELETE, PUT </a:t>
            </a:r>
            <a:r>
              <a:rPr lang="ko-KR" altLang="en-US" dirty="0"/>
              <a:t>네 가지의 </a:t>
            </a:r>
            <a:r>
              <a:rPr lang="en-US" altLang="ko-KR" dirty="0"/>
              <a:t>HTTP METHOD</a:t>
            </a:r>
            <a:r>
              <a:rPr lang="ko-KR" altLang="en-US" dirty="0"/>
              <a:t>로 구성된 </a:t>
            </a:r>
            <a:r>
              <a:rPr lang="en-US" altLang="ko-KR" dirty="0"/>
              <a:t>API</a:t>
            </a:r>
            <a:r>
              <a:rPr lang="ko-KR" altLang="en-US" dirty="0"/>
              <a:t>만 정의되어 있었습니다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74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위의 내용을 기반으로 정의한 안전한 요청입니다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3579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GET, POST, DELETE, PUT </a:t>
            </a:r>
            <a:r>
              <a:rPr lang="ko-KR" altLang="en-US" dirty="0"/>
              <a:t>네 가지의 </a:t>
            </a:r>
            <a:r>
              <a:rPr lang="en-US" altLang="ko-KR" dirty="0"/>
              <a:t>HTTP METHOD</a:t>
            </a:r>
            <a:r>
              <a:rPr lang="ko-KR" altLang="en-US" dirty="0"/>
              <a:t>로 구성된 </a:t>
            </a:r>
            <a:r>
              <a:rPr lang="en-US" altLang="ko-KR" dirty="0"/>
              <a:t>API</a:t>
            </a:r>
            <a:r>
              <a:rPr lang="ko-KR" altLang="en-US" dirty="0"/>
              <a:t>만 정의되어 있었습니다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961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결정했습니다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결정하기 전에는 어떻게 응답을 내려줬는지 </a:t>
            </a:r>
            <a:r>
              <a:rPr lang="ko-KR" altLang="en-US" dirty="0" err="1"/>
              <a:t>살펴볼게요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4940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이전에는 어떻게 </a:t>
            </a:r>
            <a:r>
              <a:rPr lang="ko-KR" altLang="en-US" dirty="0" err="1"/>
              <a:t>해놨을까요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아래에 </a:t>
            </a:r>
            <a:r>
              <a:rPr lang="en-US" altLang="ko-KR" dirty="0"/>
              <a:t>Preflight Request</a:t>
            </a:r>
            <a:r>
              <a:rPr lang="ko-KR" altLang="en-US" dirty="0"/>
              <a:t>에서는 나 이거만 허용해줘 라고 요청하고 있지만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위에 </a:t>
            </a:r>
            <a:r>
              <a:rPr lang="en-US" altLang="ko-KR" dirty="0"/>
              <a:t>Preflight Response </a:t>
            </a:r>
            <a:r>
              <a:rPr lang="ko-KR" altLang="en-US" dirty="0"/>
              <a:t>에서는 묻지도 따지지도 않고 다 허용해버리고 있는 모습입니다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692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AUSG </a:t>
            </a:r>
            <a:r>
              <a:rPr lang="ko-KR" altLang="en-US" dirty="0"/>
              <a:t>첫 소개 때 </a:t>
            </a:r>
            <a:r>
              <a:rPr lang="ko-KR" altLang="en-US" dirty="0" err="1"/>
              <a:t>쉬운남자라고</a:t>
            </a:r>
            <a:r>
              <a:rPr lang="ko-KR" altLang="en-US" dirty="0"/>
              <a:t> 했는데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진짜 쉽네요</a:t>
            </a:r>
            <a:r>
              <a:rPr lang="en-US" altLang="ko-KR" dirty="0"/>
              <a:t>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이제부터라도</a:t>
            </a:r>
            <a:r>
              <a:rPr lang="ko-KR" altLang="en-US" dirty="0"/>
              <a:t> 바로 잡아보겠습니다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8796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17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Response</a:t>
            </a:r>
            <a:r>
              <a:rPr lang="ko-KR" altLang="en-US" dirty="0"/>
              <a:t>와 </a:t>
            </a:r>
            <a:r>
              <a:rPr lang="en-US" altLang="ko-KR" dirty="0"/>
              <a:t>Request </a:t>
            </a:r>
            <a:r>
              <a:rPr lang="ko-KR" altLang="en-US" dirty="0"/>
              <a:t>객체를 조작해서 </a:t>
            </a:r>
            <a:r>
              <a:rPr lang="en-US" altLang="ko-KR" dirty="0"/>
              <a:t>Access-Control-Request </a:t>
            </a:r>
            <a:r>
              <a:rPr lang="ko-KR" altLang="en-US" dirty="0"/>
              <a:t>객체는 검증하고 </a:t>
            </a:r>
            <a:r>
              <a:rPr lang="en-US" altLang="ko-KR" dirty="0"/>
              <a:t>Access-Control-Allow </a:t>
            </a:r>
            <a:r>
              <a:rPr lang="ko-KR" altLang="en-US" dirty="0"/>
              <a:t>객체를 </a:t>
            </a:r>
            <a:r>
              <a:rPr lang="ko-KR" altLang="en-US" dirty="0" err="1"/>
              <a:t>넣어줘야했습니다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근데 제 사이드 프로젝트는 앞에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프록시 서버를 두고 있었기 때문에 어디서 </a:t>
            </a:r>
            <a:r>
              <a:rPr lang="ko-KR" altLang="en-US" dirty="0" err="1"/>
              <a:t>해야할지</a:t>
            </a:r>
            <a:r>
              <a:rPr lang="ko-KR" altLang="en-US" dirty="0"/>
              <a:t> </a:t>
            </a:r>
            <a:r>
              <a:rPr lang="ko-KR" altLang="en-US" dirty="0" err="1"/>
              <a:t>결정해야했어요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199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프록시 서버에서 조작하고자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실패했습니다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4340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실패했습니다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프리플라이트는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ko-KR" altLang="en-US" dirty="0"/>
              <a:t>에서 정상적으로 허용했는데요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6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658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 설명하자면 본 요청에는 </a:t>
            </a:r>
            <a:r>
              <a:rPr lang="en-US" altLang="ko-KR" dirty="0"/>
              <a:t>Access-Control-Allow-</a:t>
            </a:r>
            <a:r>
              <a:rPr lang="ko-KR" altLang="en-US" dirty="0"/>
              <a:t> 관련 헤더들이 없었기 때문입니다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Preflight</a:t>
            </a:r>
            <a:r>
              <a:rPr lang="ko-KR" altLang="en-US" dirty="0"/>
              <a:t>는 </a:t>
            </a:r>
            <a:r>
              <a:rPr lang="en-US" altLang="ko-KR" dirty="0" err="1"/>
              <a:t>NginX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Main </a:t>
            </a:r>
            <a:r>
              <a:rPr lang="ko-KR" altLang="en-US" dirty="0"/>
              <a:t>은 </a:t>
            </a:r>
            <a:r>
              <a:rPr lang="en-US" altLang="ko-KR" dirty="0" err="1"/>
              <a:t>SpringBoot</a:t>
            </a:r>
            <a:r>
              <a:rPr lang="ko-KR" altLang="en-US" dirty="0"/>
              <a:t>에서 해결해야 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109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Spring Security</a:t>
            </a:r>
            <a:r>
              <a:rPr lang="ko-KR" altLang="en-US" dirty="0"/>
              <a:t>와 </a:t>
            </a:r>
            <a:r>
              <a:rPr lang="en-US" altLang="ko-KR" dirty="0"/>
              <a:t>Spring AOP</a:t>
            </a:r>
            <a:r>
              <a:rPr lang="ko-KR" altLang="en-US" dirty="0"/>
              <a:t>가 후보였지만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결국 </a:t>
            </a:r>
            <a:r>
              <a:rPr lang="en-US" altLang="ko-KR" dirty="0"/>
              <a:t>Spring Security</a:t>
            </a:r>
            <a:r>
              <a:rPr lang="ko-KR" altLang="en-US" dirty="0"/>
              <a:t>로 결정하게 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JWT </a:t>
            </a:r>
            <a:r>
              <a:rPr lang="ko-KR" altLang="en-US" dirty="0"/>
              <a:t>기능을 구현하며 </a:t>
            </a:r>
            <a:r>
              <a:rPr lang="en-US" altLang="ko-KR" dirty="0"/>
              <a:t>Spring Security</a:t>
            </a:r>
            <a:r>
              <a:rPr lang="ko-KR" altLang="en-US" dirty="0"/>
              <a:t>의 </a:t>
            </a:r>
            <a:r>
              <a:rPr lang="en-US" altLang="ko-KR" dirty="0" err="1"/>
              <a:t>FilterChain</a:t>
            </a:r>
            <a:r>
              <a:rPr lang="ko-KR" altLang="en-US" dirty="0"/>
              <a:t>에 필터를 추가하며 </a:t>
            </a:r>
            <a:r>
              <a:rPr lang="en-US" altLang="ko-KR" dirty="0"/>
              <a:t>Request , </a:t>
            </a:r>
            <a:r>
              <a:rPr lang="en-US" altLang="ko-KR" dirty="0" err="1"/>
              <a:t>Rseponse</a:t>
            </a:r>
            <a:r>
              <a:rPr lang="en-US" altLang="ko-KR" dirty="0"/>
              <a:t> </a:t>
            </a:r>
            <a:r>
              <a:rPr lang="ko-KR" altLang="en-US" dirty="0"/>
              <a:t>객체를 이미 조작하고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AOP</a:t>
            </a:r>
            <a:r>
              <a:rPr lang="ko-KR" altLang="en-US" dirty="0"/>
              <a:t>도 </a:t>
            </a:r>
            <a:r>
              <a:rPr lang="en-US" altLang="ko-KR" dirty="0"/>
              <a:t>Request, Response </a:t>
            </a:r>
            <a:r>
              <a:rPr lang="ko-KR" altLang="en-US" dirty="0"/>
              <a:t>를 조작할 수 있지만 </a:t>
            </a:r>
            <a:r>
              <a:rPr lang="en-US" altLang="ko-KR" dirty="0"/>
              <a:t>Spring Security</a:t>
            </a:r>
            <a:r>
              <a:rPr lang="ko-KR" altLang="en-US" dirty="0"/>
              <a:t>를 이미 사용하고 있었기 때문에 </a:t>
            </a:r>
            <a:r>
              <a:rPr lang="en-US" altLang="ko-KR" dirty="0"/>
              <a:t>Spring Security</a:t>
            </a:r>
            <a:r>
              <a:rPr lang="ko-KR" altLang="en-US" dirty="0"/>
              <a:t>가 더욱 일관성 있다고 생각했습니다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3889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2975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OPTIONS</a:t>
            </a:r>
            <a:r>
              <a:rPr lang="ko-KR" altLang="en-US" dirty="0"/>
              <a:t> 요청이 오면 그냥 다 허용해버렸습니다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4444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코드는 길어졌지만 일단 </a:t>
            </a:r>
            <a:r>
              <a:rPr lang="ko-KR" altLang="en-US" dirty="0" err="1"/>
              <a:t>프리플라이트인지</a:t>
            </a:r>
            <a:r>
              <a:rPr lang="ko-KR" altLang="en-US" dirty="0"/>
              <a:t> 확인합니다</a:t>
            </a:r>
            <a:r>
              <a:rPr lang="en-US" altLang="ko-KR" dirty="0"/>
              <a:t>. </a:t>
            </a:r>
            <a:r>
              <a:rPr lang="ko-KR" altLang="en-US" dirty="0" err="1"/>
              <a:t>프리플라이트라면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제가 허용하는 </a:t>
            </a:r>
            <a:r>
              <a:rPr lang="en-US" altLang="ko-KR" dirty="0"/>
              <a:t>Origin</a:t>
            </a:r>
            <a:r>
              <a:rPr lang="ko-KR" altLang="en-US" dirty="0"/>
              <a:t>인지 확인합니다</a:t>
            </a:r>
            <a:r>
              <a:rPr lang="en-US" altLang="ko-KR" dirty="0"/>
              <a:t>. </a:t>
            </a:r>
            <a:r>
              <a:rPr lang="ko-KR" altLang="en-US" dirty="0" err="1"/>
              <a:t>맞다면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AB</a:t>
            </a:r>
            <a:r>
              <a:rPr lang="ko-KR" altLang="en-US" dirty="0"/>
              <a:t>라면 출처의 </a:t>
            </a:r>
            <a:r>
              <a:rPr lang="en-US" altLang="ko-KR" dirty="0"/>
              <a:t>Origin</a:t>
            </a:r>
            <a:r>
              <a:rPr lang="ko-KR" altLang="en-US" dirty="0"/>
              <a:t>만 추가하고 사용하는 </a:t>
            </a:r>
            <a:r>
              <a:rPr lang="en-US" altLang="ko-KR" dirty="0"/>
              <a:t>METHOD</a:t>
            </a:r>
            <a:r>
              <a:rPr lang="ko-KR" altLang="en-US" dirty="0"/>
              <a:t>들만 추가하고 사용하는 헤더만 허용합니다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이외의 헤더</a:t>
            </a:r>
            <a:r>
              <a:rPr lang="en-US" altLang="ko-KR" dirty="0"/>
              <a:t>, </a:t>
            </a:r>
            <a:r>
              <a:rPr lang="ko-KR" altLang="en-US" dirty="0"/>
              <a:t>메서드가 추가되어 있다면 공격받은 요청이라고 간주합니다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8441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OPTIONS</a:t>
            </a:r>
            <a:r>
              <a:rPr lang="ko-KR" altLang="en-US" dirty="0"/>
              <a:t> 요청이 오면 그냥 다 허용해버렸습니다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40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OPTIONS</a:t>
            </a:r>
            <a:r>
              <a:rPr lang="ko-KR" altLang="en-US" dirty="0"/>
              <a:t> 요청이 오면 그냥 다 허용해버렸습니다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2738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결국 이렇게 동작하고 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43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154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CORS </a:t>
            </a:r>
            <a:r>
              <a:rPr lang="ko-KR" altLang="en-US" dirty="0"/>
              <a:t>관련 로직은 모두 </a:t>
            </a:r>
            <a:r>
              <a:rPr lang="en-US" altLang="ko-KR" dirty="0" err="1"/>
              <a:t>NginX</a:t>
            </a:r>
            <a:r>
              <a:rPr lang="ko-KR" altLang="en-US" dirty="0"/>
              <a:t>에서 처리하고 싶습니다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지금은 </a:t>
            </a:r>
            <a:r>
              <a:rPr lang="en-US" altLang="ko-KR" dirty="0" err="1"/>
              <a:t>SpringBoot</a:t>
            </a:r>
            <a:r>
              <a:rPr lang="ko-KR" altLang="en-US" dirty="0"/>
              <a:t>에 </a:t>
            </a:r>
            <a:r>
              <a:rPr lang="en-US" altLang="ko-KR" dirty="0"/>
              <a:t>Request </a:t>
            </a:r>
            <a:r>
              <a:rPr lang="ko-KR" altLang="en-US" dirty="0"/>
              <a:t>객체가 온전히 넘어오지 않습니다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리서치를 해보니 </a:t>
            </a:r>
            <a:r>
              <a:rPr lang="en-US" altLang="ko-KR" dirty="0" err="1"/>
              <a:t>NginX</a:t>
            </a:r>
            <a:r>
              <a:rPr lang="ko-KR" altLang="en-US" dirty="0"/>
              <a:t>와 </a:t>
            </a:r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로우한</a:t>
            </a:r>
            <a:r>
              <a:rPr lang="ko-KR" altLang="en-US" dirty="0"/>
              <a:t> 부분의 동작 방식 때문으로 대충파악하고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갑자기 공채들이 막 열려서 잠시 미뤄뒀습니다만 분명히 가능할 것 같습니다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00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6134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CORS </a:t>
            </a:r>
            <a:r>
              <a:rPr lang="ko-KR" altLang="en-US" dirty="0"/>
              <a:t>관련 로직은 모두 </a:t>
            </a:r>
            <a:r>
              <a:rPr lang="en-US" altLang="ko-KR" dirty="0" err="1"/>
              <a:t>NginX</a:t>
            </a:r>
            <a:r>
              <a:rPr lang="ko-KR" altLang="en-US" dirty="0"/>
              <a:t>에서 처리하고 싶습니다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지금은 </a:t>
            </a:r>
            <a:r>
              <a:rPr lang="en-US" altLang="ko-KR" dirty="0" err="1"/>
              <a:t>SpringBoot</a:t>
            </a:r>
            <a:r>
              <a:rPr lang="ko-KR" altLang="en-US" dirty="0"/>
              <a:t>에 </a:t>
            </a:r>
            <a:r>
              <a:rPr lang="en-US" altLang="ko-KR" dirty="0"/>
              <a:t>Request </a:t>
            </a:r>
            <a:r>
              <a:rPr lang="ko-KR" altLang="en-US" dirty="0"/>
              <a:t>객체가 온전히 넘어오지 않습니다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리서치를 해보니 </a:t>
            </a:r>
            <a:r>
              <a:rPr lang="en-US" altLang="ko-KR" dirty="0" err="1"/>
              <a:t>NginX</a:t>
            </a:r>
            <a:r>
              <a:rPr lang="ko-KR" altLang="en-US" dirty="0"/>
              <a:t>와 </a:t>
            </a:r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로우한</a:t>
            </a:r>
            <a:r>
              <a:rPr lang="ko-KR" altLang="en-US" dirty="0"/>
              <a:t> 부분의 동작 방식 때문으로 대충파악하고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갑자기 공채들이 막 열려서 잠시 미뤄뒀습니다만 분명히 가능할 것 같습니다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771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Origin </a:t>
            </a:r>
            <a:r>
              <a:rPr lang="ko-KR" altLang="en-US" dirty="0"/>
              <a:t>헤더가 없는 </a:t>
            </a:r>
            <a:r>
              <a:rPr lang="en-US" altLang="ko-KR" dirty="0"/>
              <a:t>Request</a:t>
            </a:r>
            <a:r>
              <a:rPr lang="ko-KR" altLang="en-US" dirty="0"/>
              <a:t>가 도착합니다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이유 파악을 아직 하지 못했습니다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원인을 파악할 예정입니다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0481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276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위의 내용을 개선하려면 이것저것 더 많이 뜯어봐야 할 것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디버깅이 너무 어렵습니다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7722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테스트를 직접 할 수가 없었어요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Client 1 </a:t>
            </a:r>
            <a:r>
              <a:rPr lang="ko-KR" altLang="en-US" dirty="0"/>
              <a:t>은 배포 환경이기 때문에 버전이 상대적으로 늦을 수 밖에 없었고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Client 2</a:t>
            </a:r>
            <a:r>
              <a:rPr lang="ko-KR" altLang="en-US" dirty="0"/>
              <a:t> 는 개발 환경이기 때문에 </a:t>
            </a:r>
            <a:r>
              <a:rPr lang="en-US" altLang="ko-KR" dirty="0"/>
              <a:t>Client 1</a:t>
            </a:r>
            <a:r>
              <a:rPr lang="ko-KR" altLang="en-US" dirty="0"/>
              <a:t>에는 없는 기능들이 존재했습니다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제가 테스트해볼 수가 없었습니다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무조건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개발자님들께 요청을 드려야 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1783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Localhost:8080 </a:t>
            </a:r>
            <a:r>
              <a:rPr lang="ko-KR" altLang="en-US" dirty="0"/>
              <a:t>에서 디버깅하고 싶었습니다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IntelliJ</a:t>
            </a:r>
            <a:r>
              <a:rPr lang="ko-KR" altLang="en-US" dirty="0"/>
              <a:t>로 디버그 포인트 걸어 놓고 하나하나 움직이면서 하면 참 좋겠죠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로컬 환경에서는 </a:t>
            </a:r>
            <a:r>
              <a:rPr lang="ko-KR" altLang="en-US" dirty="0" err="1"/>
              <a:t>앞단에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ko-KR" altLang="en-US" dirty="0"/>
              <a:t>가 없기 때문에 제대로 테스트 할 수가 없었습니다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2261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이곳 저곳에 로그를 걸어 놓고 재실행을 자주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과정에서 서버는 계속 내려가 있게 되죠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뭐 접속하는 사람은 없지만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개발자들에게 배포 후 요청 다시 </a:t>
            </a:r>
            <a:r>
              <a:rPr lang="ko-KR" altLang="en-US" dirty="0" err="1"/>
              <a:t>날려달라고</a:t>
            </a:r>
            <a:r>
              <a:rPr lang="ko-KR" altLang="en-US" dirty="0"/>
              <a:t> 요청을 해야 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로깅을 잘못했다면 죄송하다고 요청을 다시 </a:t>
            </a:r>
            <a:r>
              <a:rPr lang="ko-KR" altLang="en-US" dirty="0" err="1"/>
              <a:t>날려달라고</a:t>
            </a:r>
            <a:r>
              <a:rPr lang="ko-KR" altLang="en-US" dirty="0"/>
              <a:t> 해야 했습니다</a:t>
            </a:r>
            <a:r>
              <a:rPr lang="en-US" altLang="ko-KR" dirty="0"/>
              <a:t>. </a:t>
            </a:r>
            <a:r>
              <a:rPr lang="ko-KR" altLang="en-US" dirty="0"/>
              <a:t>아우 속상해</a:t>
            </a:r>
            <a:endParaRPr lang="en-US" altLang="ko-KR"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6464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테스트 서버를 구축할까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그러면 프론트 엔드에도 </a:t>
            </a:r>
            <a:r>
              <a:rPr lang="en-US" altLang="ko-KR" dirty="0"/>
              <a:t>API </a:t>
            </a:r>
            <a:r>
              <a:rPr lang="ko-KR" altLang="en-US" dirty="0"/>
              <a:t>요청</a:t>
            </a:r>
            <a:r>
              <a:rPr lang="en-US" altLang="ko-KR" dirty="0"/>
              <a:t> URL</a:t>
            </a:r>
            <a:r>
              <a:rPr lang="ko-KR" altLang="en-US" dirty="0"/>
              <a:t>도 </a:t>
            </a:r>
            <a:r>
              <a:rPr lang="ko-KR" altLang="en-US" dirty="0" err="1"/>
              <a:t>바껴야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DDD </a:t>
            </a:r>
            <a:r>
              <a:rPr lang="ko-KR" altLang="en-US" dirty="0"/>
              <a:t>동아리에서 만난 팀원들인데 코로나로 인해서 오프라인 만남은 물론 온라인으로도 소통하기가 너무 어려웠습니다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사실 혼자 구축은 </a:t>
            </a:r>
            <a:r>
              <a:rPr lang="ko-KR" altLang="en-US" dirty="0" err="1"/>
              <a:t>해놨습니다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523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 지식을 습득하자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테스트 환경 배포 환경을 구축하고 개발을 시작하자 </a:t>
            </a:r>
            <a:r>
              <a:rPr lang="en-US" altLang="ko-KR" dirty="0"/>
              <a:t>.CI / CD</a:t>
            </a:r>
            <a:r>
              <a:rPr lang="ko-KR" altLang="en-US" dirty="0"/>
              <a:t>를 잘 </a:t>
            </a:r>
            <a:r>
              <a:rPr lang="ko-KR" altLang="en-US" dirty="0" err="1"/>
              <a:t>해놨으면</a:t>
            </a:r>
            <a:r>
              <a:rPr lang="ko-KR" altLang="en-US" dirty="0"/>
              <a:t> 이런 걱정이 좀 덜했지 않을까 싶습니다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8946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에러를 마주하면 일단 개발이 진행이 안됩니다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이렇게 검색하구요</a:t>
            </a:r>
            <a:endParaRPr dirty="0"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9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731763" y="-1079790"/>
            <a:ext cx="7022337" cy="3994543"/>
          </a:xfrm>
          <a:custGeom>
            <a:avLst/>
            <a:gdLst/>
            <a:ahLst/>
            <a:cxnLst/>
            <a:rect l="l" t="t" r="r" b="b"/>
            <a:pathLst>
              <a:path w="8423844" h="5951247" extrusionOk="0">
                <a:moveTo>
                  <a:pt x="175071" y="1581595"/>
                </a:moveTo>
                <a:cubicBezTo>
                  <a:pt x="-263079" y="2229295"/>
                  <a:pt x="171896" y="3578670"/>
                  <a:pt x="918021" y="3886645"/>
                </a:cubicBezTo>
                <a:cubicBezTo>
                  <a:pt x="1664146" y="4194620"/>
                  <a:pt x="3880296" y="3134170"/>
                  <a:pt x="4651821" y="3429445"/>
                </a:cubicBezTo>
                <a:cubicBezTo>
                  <a:pt x="5423346" y="3724720"/>
                  <a:pt x="4947096" y="5318570"/>
                  <a:pt x="5547171" y="5658295"/>
                </a:cubicBezTo>
                <a:cubicBezTo>
                  <a:pt x="6147246" y="5998020"/>
                  <a:pt x="7903021" y="6163120"/>
                  <a:pt x="8252271" y="5467795"/>
                </a:cubicBezTo>
                <a:cubicBezTo>
                  <a:pt x="8601521" y="4772470"/>
                  <a:pt x="8426896" y="2397570"/>
                  <a:pt x="7642671" y="1486345"/>
                </a:cubicBezTo>
                <a:cubicBezTo>
                  <a:pt x="6858446" y="575120"/>
                  <a:pt x="4797871" y="-18605"/>
                  <a:pt x="3546921" y="445"/>
                </a:cubicBezTo>
                <a:cubicBezTo>
                  <a:pt x="2295971" y="19495"/>
                  <a:pt x="613221" y="933895"/>
                  <a:pt x="175071" y="1581595"/>
                </a:cubicBezTo>
                <a:close/>
              </a:path>
            </a:pathLst>
          </a:custGeom>
          <a:gradFill>
            <a:gsLst>
              <a:gs pos="0">
                <a:srgbClr val="571CFF">
                  <a:alpha val="60000"/>
                </a:srgbClr>
              </a:gs>
              <a:gs pos="100000">
                <a:srgbClr val="571CFF"/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 rot="8092257">
            <a:off x="-2712369" y="5827605"/>
            <a:ext cx="6852719" cy="4830275"/>
          </a:xfrm>
          <a:custGeom>
            <a:avLst/>
            <a:gdLst/>
            <a:ahLst/>
            <a:cxnLst/>
            <a:rect l="l" t="t" r="r" b="b"/>
            <a:pathLst>
              <a:path w="6337888" h="4136113" extrusionOk="0">
                <a:moveTo>
                  <a:pt x="111858" y="1086621"/>
                </a:moveTo>
                <a:cubicBezTo>
                  <a:pt x="413483" y="629421"/>
                  <a:pt x="1680308" y="-132579"/>
                  <a:pt x="2264508" y="19821"/>
                </a:cubicBezTo>
                <a:cubicBezTo>
                  <a:pt x="2848708" y="172221"/>
                  <a:pt x="3121758" y="1654946"/>
                  <a:pt x="3617058" y="2001021"/>
                </a:cubicBezTo>
                <a:cubicBezTo>
                  <a:pt x="4112358" y="2347096"/>
                  <a:pt x="4810858" y="1927996"/>
                  <a:pt x="5236308" y="2096271"/>
                </a:cubicBezTo>
                <a:cubicBezTo>
                  <a:pt x="5661758" y="2264546"/>
                  <a:pt x="6753958" y="2670946"/>
                  <a:pt x="6169758" y="3010671"/>
                </a:cubicBezTo>
                <a:cubicBezTo>
                  <a:pt x="5585558" y="3350396"/>
                  <a:pt x="2683608" y="4175896"/>
                  <a:pt x="1731108" y="4134621"/>
                </a:cubicBezTo>
                <a:cubicBezTo>
                  <a:pt x="778608" y="4093346"/>
                  <a:pt x="724633" y="3267846"/>
                  <a:pt x="454758" y="2763021"/>
                </a:cubicBezTo>
                <a:cubicBezTo>
                  <a:pt x="184883" y="2258196"/>
                  <a:pt x="-189767" y="1543821"/>
                  <a:pt x="111858" y="1086621"/>
                </a:cubicBezTo>
                <a:close/>
              </a:path>
            </a:pathLst>
          </a:custGeom>
          <a:gradFill>
            <a:gsLst>
              <a:gs pos="0">
                <a:srgbClr val="FF2F92">
                  <a:alpha val="29803"/>
                </a:srgbClr>
              </a:gs>
              <a:gs pos="100000">
                <a:srgbClr val="FF2F92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745749" y="2983091"/>
            <a:ext cx="3594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36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36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689050" y="5672210"/>
            <a:ext cx="16898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3A3838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AUSG </a:t>
            </a:r>
            <a:r>
              <a:rPr lang="en-US" altLang="ko-KR" sz="1600" dirty="0">
                <a:solidFill>
                  <a:srgbClr val="3A3838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5</a:t>
            </a:r>
            <a:r>
              <a:rPr lang="ko-KR" sz="1600" dirty="0">
                <a:solidFill>
                  <a:srgbClr val="3A3838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기</a:t>
            </a:r>
            <a:endParaRPr lang="en-US" altLang="ko-KR" sz="1600" dirty="0">
              <a:solidFill>
                <a:srgbClr val="3A3838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3A3838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황성찬</a:t>
            </a:r>
            <a:endParaRPr sz="1600" dirty="0">
              <a:solidFill>
                <a:srgbClr val="3A3838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b="1">
                <a:solidFill>
                  <a:srgbClr val="262626"/>
                </a:solidFill>
                <a:sym typeface="Arial"/>
              </a:rPr>
              <a:t>1</a:t>
            </a:fld>
            <a:endParaRPr b="1" dirty="0">
              <a:solidFill>
                <a:srgbClr val="262626"/>
              </a:solidFill>
              <a:sym typeface="Arial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18;p2">
            <a:extLst>
              <a:ext uri="{FF2B5EF4-FFF2-40B4-BE49-F238E27FC236}">
                <a16:creationId xmlns:a16="http://schemas.microsoft.com/office/drawing/2014/main" id="{4E1A1404-0671-492A-93D1-5C8963D92372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10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087192D-1BF6-4EBB-A37E-CC9B88936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389" y="2047682"/>
            <a:ext cx="749722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1B1FD-BA14-468E-9F55-09516D84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894736"/>
            <a:ext cx="21431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7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12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8F2477EA-B95F-4C59-9E85-80CE48427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703" y="1527949"/>
            <a:ext cx="6892593" cy="38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</a:t>
            </a: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란</a:t>
            </a:r>
            <a:r>
              <a:rPr lang="en-US" altLang="ko-KR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?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13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45103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등장배경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4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등장배경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3" name="Google Shape;106;p2">
            <a:extLst>
              <a:ext uri="{FF2B5EF4-FFF2-40B4-BE49-F238E27FC236}">
                <a16:creationId xmlns:a16="http://schemas.microsoft.com/office/drawing/2014/main" id="{5F92A3CE-AD8C-440C-9E43-C1865D08952F}"/>
              </a:ext>
            </a:extLst>
          </p:cNvPr>
          <p:cNvSpPr txBox="1"/>
          <p:nvPr/>
        </p:nvSpPr>
        <p:spPr>
          <a:xfrm>
            <a:off x="7798694" y="2844188"/>
            <a:ext cx="165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E639925B-D728-43A0-9D38-B5137AC40C1D}"/>
              </a:ext>
            </a:extLst>
          </p:cNvPr>
          <p:cNvSpPr txBox="1"/>
          <p:nvPr/>
        </p:nvSpPr>
        <p:spPr>
          <a:xfrm>
            <a:off x="2482449" y="2844188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9C087-499A-42B0-BE78-B9BF612B7C26}"/>
              </a:ext>
            </a:extLst>
          </p:cNvPr>
          <p:cNvSpPr txBox="1"/>
          <p:nvPr/>
        </p:nvSpPr>
        <p:spPr>
          <a:xfrm>
            <a:off x="7528263" y="3319128"/>
            <a:ext cx="314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AE9D2-F33B-4936-99EF-97100C63D247}"/>
              </a:ext>
            </a:extLst>
          </p:cNvPr>
          <p:cNvSpPr txBox="1"/>
          <p:nvPr/>
        </p:nvSpPr>
        <p:spPr>
          <a:xfrm>
            <a:off x="2130640" y="3316909"/>
            <a:ext cx="286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70143D-7B21-43B9-BCFB-47EDC9B82E22}"/>
              </a:ext>
            </a:extLst>
          </p:cNvPr>
          <p:cNvCxnSpPr>
            <a:cxnSpLocks/>
          </p:cNvCxnSpPr>
          <p:nvPr/>
        </p:nvCxnSpPr>
        <p:spPr>
          <a:xfrm>
            <a:off x="4305670" y="3045041"/>
            <a:ext cx="3027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3817C7-F9E6-4B50-92C3-6FEF16F93F88}"/>
              </a:ext>
            </a:extLst>
          </p:cNvPr>
          <p:cNvCxnSpPr>
            <a:cxnSpLocks/>
          </p:cNvCxnSpPr>
          <p:nvPr/>
        </p:nvCxnSpPr>
        <p:spPr>
          <a:xfrm flipH="1">
            <a:off x="4296793" y="3406066"/>
            <a:ext cx="3036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1E9C7-718C-4C4F-B13B-0D37C4DD6C27}"/>
              </a:ext>
            </a:extLst>
          </p:cNvPr>
          <p:cNvSpPr/>
          <p:nvPr/>
        </p:nvSpPr>
        <p:spPr>
          <a:xfrm>
            <a:off x="4847209" y="3582894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HTML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66170A-2FBB-455F-9772-7E80585EA100}"/>
              </a:ext>
            </a:extLst>
          </p:cNvPr>
          <p:cNvSpPr/>
          <p:nvPr/>
        </p:nvSpPr>
        <p:spPr>
          <a:xfrm>
            <a:off x="6110797" y="3583257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JSON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28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등장배경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3" name="Google Shape;106;p2">
            <a:extLst>
              <a:ext uri="{FF2B5EF4-FFF2-40B4-BE49-F238E27FC236}">
                <a16:creationId xmlns:a16="http://schemas.microsoft.com/office/drawing/2014/main" id="{5F92A3CE-AD8C-440C-9E43-C1865D08952F}"/>
              </a:ext>
            </a:extLst>
          </p:cNvPr>
          <p:cNvSpPr txBox="1"/>
          <p:nvPr/>
        </p:nvSpPr>
        <p:spPr>
          <a:xfrm>
            <a:off x="6359371" y="80681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E639925B-D728-43A0-9D38-B5137AC40C1D}"/>
              </a:ext>
            </a:extLst>
          </p:cNvPr>
          <p:cNvSpPr txBox="1"/>
          <p:nvPr/>
        </p:nvSpPr>
        <p:spPr>
          <a:xfrm>
            <a:off x="2759308" y="3143847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9C087-499A-42B0-BE78-B9BF612B7C26}"/>
              </a:ext>
            </a:extLst>
          </p:cNvPr>
          <p:cNvSpPr txBox="1"/>
          <p:nvPr/>
        </p:nvSpPr>
        <p:spPr>
          <a:xfrm>
            <a:off x="6514076" y="5643835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70143D-7B21-43B9-BCFB-47EDC9B82E22}"/>
              </a:ext>
            </a:extLst>
          </p:cNvPr>
          <p:cNvCxnSpPr>
            <a:cxnSpLocks/>
          </p:cNvCxnSpPr>
          <p:nvPr/>
        </p:nvCxnSpPr>
        <p:spPr>
          <a:xfrm flipV="1">
            <a:off x="4014427" y="1268437"/>
            <a:ext cx="2125963" cy="1624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3817C7-F9E6-4B50-92C3-6FEF16F93F88}"/>
              </a:ext>
            </a:extLst>
          </p:cNvPr>
          <p:cNvCxnSpPr>
            <a:cxnSpLocks/>
          </p:cNvCxnSpPr>
          <p:nvPr/>
        </p:nvCxnSpPr>
        <p:spPr>
          <a:xfrm flipH="1">
            <a:off x="4134037" y="1422325"/>
            <a:ext cx="2204621" cy="1683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1E9C7-718C-4C4F-B13B-0D37C4DD6C27}"/>
              </a:ext>
            </a:extLst>
          </p:cNvPr>
          <p:cNvSpPr/>
          <p:nvPr/>
        </p:nvSpPr>
        <p:spPr>
          <a:xfrm>
            <a:off x="4411894" y="876163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HTML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7EA09-6DB0-455C-8CD0-9167B516B9DD}"/>
              </a:ext>
            </a:extLst>
          </p:cNvPr>
          <p:cNvSpPr txBox="1"/>
          <p:nvPr/>
        </p:nvSpPr>
        <p:spPr>
          <a:xfrm>
            <a:off x="6514077" y="1268437"/>
            <a:ext cx="264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1" name="Google Shape;106;p2">
            <a:extLst>
              <a:ext uri="{FF2B5EF4-FFF2-40B4-BE49-F238E27FC236}">
                <a16:creationId xmlns:a16="http://schemas.microsoft.com/office/drawing/2014/main" id="{8AF37A48-C0E1-426F-8FD9-8711872FF7D8}"/>
              </a:ext>
            </a:extLst>
          </p:cNvPr>
          <p:cNvSpPr txBox="1"/>
          <p:nvPr/>
        </p:nvSpPr>
        <p:spPr>
          <a:xfrm>
            <a:off x="6566517" y="518221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47453F-4D8B-44F0-BADA-FD1CE5BD07B6}"/>
              </a:ext>
            </a:extLst>
          </p:cNvPr>
          <p:cNvCxnSpPr>
            <a:cxnSpLocks/>
          </p:cNvCxnSpPr>
          <p:nvPr/>
        </p:nvCxnSpPr>
        <p:spPr>
          <a:xfrm flipH="1" flipV="1">
            <a:off x="4254055" y="3770456"/>
            <a:ext cx="2167390" cy="1522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32E4AE-F9CF-41B2-9C95-467B33479AB2}"/>
              </a:ext>
            </a:extLst>
          </p:cNvPr>
          <p:cNvCxnSpPr>
            <a:cxnSpLocks/>
          </p:cNvCxnSpPr>
          <p:nvPr/>
        </p:nvCxnSpPr>
        <p:spPr>
          <a:xfrm>
            <a:off x="4156266" y="3990912"/>
            <a:ext cx="2173514" cy="1491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A5D1DE-12E2-40F6-AD15-EEB883EC9EFD}"/>
              </a:ext>
            </a:extLst>
          </p:cNvPr>
          <p:cNvSpPr/>
          <p:nvPr/>
        </p:nvSpPr>
        <p:spPr>
          <a:xfrm>
            <a:off x="4411894" y="4791815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JSON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A4238-DB50-4EBB-87AE-8C344B7CC683}"/>
              </a:ext>
            </a:extLst>
          </p:cNvPr>
          <p:cNvSpPr txBox="1"/>
          <p:nvPr/>
        </p:nvSpPr>
        <p:spPr>
          <a:xfrm>
            <a:off x="2250349" y="3473024"/>
            <a:ext cx="28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5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16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등장배경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3" name="Google Shape;106;p2">
            <a:extLst>
              <a:ext uri="{FF2B5EF4-FFF2-40B4-BE49-F238E27FC236}">
                <a16:creationId xmlns:a16="http://schemas.microsoft.com/office/drawing/2014/main" id="{5F92A3CE-AD8C-440C-9E43-C1865D08952F}"/>
              </a:ext>
            </a:extLst>
          </p:cNvPr>
          <p:cNvSpPr txBox="1"/>
          <p:nvPr/>
        </p:nvSpPr>
        <p:spPr>
          <a:xfrm>
            <a:off x="6359371" y="80681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E639925B-D728-43A0-9D38-B5137AC40C1D}"/>
              </a:ext>
            </a:extLst>
          </p:cNvPr>
          <p:cNvSpPr txBox="1"/>
          <p:nvPr/>
        </p:nvSpPr>
        <p:spPr>
          <a:xfrm>
            <a:off x="2759308" y="3143847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9C087-499A-42B0-BE78-B9BF612B7C26}"/>
              </a:ext>
            </a:extLst>
          </p:cNvPr>
          <p:cNvSpPr txBox="1"/>
          <p:nvPr/>
        </p:nvSpPr>
        <p:spPr>
          <a:xfrm>
            <a:off x="6514076" y="5643835"/>
            <a:ext cx="314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AE9D2-F33B-4936-99EF-97100C63D247}"/>
              </a:ext>
            </a:extLst>
          </p:cNvPr>
          <p:cNvSpPr txBox="1"/>
          <p:nvPr/>
        </p:nvSpPr>
        <p:spPr>
          <a:xfrm>
            <a:off x="2250349" y="3473024"/>
            <a:ext cx="28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70143D-7B21-43B9-BCFB-47EDC9B82E22}"/>
              </a:ext>
            </a:extLst>
          </p:cNvPr>
          <p:cNvCxnSpPr>
            <a:cxnSpLocks/>
          </p:cNvCxnSpPr>
          <p:nvPr/>
        </p:nvCxnSpPr>
        <p:spPr>
          <a:xfrm flipV="1">
            <a:off x="4014427" y="1268437"/>
            <a:ext cx="2125963" cy="1624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3817C7-F9E6-4B50-92C3-6FEF16F93F88}"/>
              </a:ext>
            </a:extLst>
          </p:cNvPr>
          <p:cNvCxnSpPr>
            <a:cxnSpLocks/>
          </p:cNvCxnSpPr>
          <p:nvPr/>
        </p:nvCxnSpPr>
        <p:spPr>
          <a:xfrm flipH="1">
            <a:off x="4134037" y="1422325"/>
            <a:ext cx="2204621" cy="1683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1E9C7-718C-4C4F-B13B-0D37C4DD6C27}"/>
              </a:ext>
            </a:extLst>
          </p:cNvPr>
          <p:cNvSpPr/>
          <p:nvPr/>
        </p:nvSpPr>
        <p:spPr>
          <a:xfrm>
            <a:off x="4411894" y="876163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HTML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7EA09-6DB0-455C-8CD0-9167B516B9DD}"/>
              </a:ext>
            </a:extLst>
          </p:cNvPr>
          <p:cNvSpPr txBox="1"/>
          <p:nvPr/>
        </p:nvSpPr>
        <p:spPr>
          <a:xfrm>
            <a:off x="6514077" y="1268437"/>
            <a:ext cx="286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1" name="Google Shape;106;p2">
            <a:extLst>
              <a:ext uri="{FF2B5EF4-FFF2-40B4-BE49-F238E27FC236}">
                <a16:creationId xmlns:a16="http://schemas.microsoft.com/office/drawing/2014/main" id="{8AF37A48-C0E1-426F-8FD9-8711872FF7D8}"/>
              </a:ext>
            </a:extLst>
          </p:cNvPr>
          <p:cNvSpPr txBox="1"/>
          <p:nvPr/>
        </p:nvSpPr>
        <p:spPr>
          <a:xfrm>
            <a:off x="6566517" y="518221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47453F-4D8B-44F0-BADA-FD1CE5BD07B6}"/>
              </a:ext>
            </a:extLst>
          </p:cNvPr>
          <p:cNvCxnSpPr>
            <a:cxnSpLocks/>
          </p:cNvCxnSpPr>
          <p:nvPr/>
        </p:nvCxnSpPr>
        <p:spPr>
          <a:xfrm flipH="1" flipV="1">
            <a:off x="4254055" y="3770456"/>
            <a:ext cx="2167390" cy="1522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32E4AE-F9CF-41B2-9C95-467B33479AB2}"/>
              </a:ext>
            </a:extLst>
          </p:cNvPr>
          <p:cNvCxnSpPr>
            <a:cxnSpLocks/>
          </p:cNvCxnSpPr>
          <p:nvPr/>
        </p:nvCxnSpPr>
        <p:spPr>
          <a:xfrm>
            <a:off x="4156266" y="3990912"/>
            <a:ext cx="2173514" cy="1491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6A47DD-D40A-477F-B536-B787EE204838}"/>
              </a:ext>
            </a:extLst>
          </p:cNvPr>
          <p:cNvCxnSpPr>
            <a:cxnSpLocks/>
          </p:cNvCxnSpPr>
          <p:nvPr/>
        </p:nvCxnSpPr>
        <p:spPr>
          <a:xfrm flipH="1">
            <a:off x="4760925" y="4270316"/>
            <a:ext cx="803861" cy="5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9C6F6E-B4C6-42A1-A241-1F215BEECA9B}"/>
              </a:ext>
            </a:extLst>
          </p:cNvPr>
          <p:cNvCxnSpPr>
            <a:cxnSpLocks/>
          </p:cNvCxnSpPr>
          <p:nvPr/>
        </p:nvCxnSpPr>
        <p:spPr>
          <a:xfrm>
            <a:off x="4951917" y="4094986"/>
            <a:ext cx="421879" cy="9376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4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등장배경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3" name="Google Shape;106;p2">
            <a:extLst>
              <a:ext uri="{FF2B5EF4-FFF2-40B4-BE49-F238E27FC236}">
                <a16:creationId xmlns:a16="http://schemas.microsoft.com/office/drawing/2014/main" id="{5F92A3CE-AD8C-440C-9E43-C1865D08952F}"/>
              </a:ext>
            </a:extLst>
          </p:cNvPr>
          <p:cNvSpPr txBox="1"/>
          <p:nvPr/>
        </p:nvSpPr>
        <p:spPr>
          <a:xfrm>
            <a:off x="6359371" y="80681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E639925B-D728-43A0-9D38-B5137AC40C1D}"/>
              </a:ext>
            </a:extLst>
          </p:cNvPr>
          <p:cNvSpPr txBox="1"/>
          <p:nvPr/>
        </p:nvSpPr>
        <p:spPr>
          <a:xfrm>
            <a:off x="2759308" y="3143847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9C087-499A-42B0-BE78-B9BF612B7C26}"/>
              </a:ext>
            </a:extLst>
          </p:cNvPr>
          <p:cNvSpPr txBox="1"/>
          <p:nvPr/>
        </p:nvSpPr>
        <p:spPr>
          <a:xfrm>
            <a:off x="6514076" y="5643835"/>
            <a:ext cx="249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AE9D2-F33B-4936-99EF-97100C63D247}"/>
              </a:ext>
            </a:extLst>
          </p:cNvPr>
          <p:cNvSpPr txBox="1"/>
          <p:nvPr/>
        </p:nvSpPr>
        <p:spPr>
          <a:xfrm>
            <a:off x="2407499" y="3616568"/>
            <a:ext cx="49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7EA09-6DB0-455C-8CD0-9167B516B9DD}"/>
              </a:ext>
            </a:extLst>
          </p:cNvPr>
          <p:cNvSpPr txBox="1"/>
          <p:nvPr/>
        </p:nvSpPr>
        <p:spPr>
          <a:xfrm>
            <a:off x="6514077" y="1268437"/>
            <a:ext cx="240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http://i-am-client.com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1" name="Google Shape;106;p2">
            <a:extLst>
              <a:ext uri="{FF2B5EF4-FFF2-40B4-BE49-F238E27FC236}">
                <a16:creationId xmlns:a16="http://schemas.microsoft.com/office/drawing/2014/main" id="{8AF37A48-C0E1-426F-8FD9-8711872FF7D8}"/>
              </a:ext>
            </a:extLst>
          </p:cNvPr>
          <p:cNvSpPr txBox="1"/>
          <p:nvPr/>
        </p:nvSpPr>
        <p:spPr>
          <a:xfrm>
            <a:off x="6566517" y="518221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06;p2">
            <a:extLst>
              <a:ext uri="{FF2B5EF4-FFF2-40B4-BE49-F238E27FC236}">
                <a16:creationId xmlns:a16="http://schemas.microsoft.com/office/drawing/2014/main" id="{DF4FF5D3-E5AE-4041-835C-AB92442B4493}"/>
              </a:ext>
            </a:extLst>
          </p:cNvPr>
          <p:cNvSpPr txBox="1"/>
          <p:nvPr/>
        </p:nvSpPr>
        <p:spPr>
          <a:xfrm>
            <a:off x="2407499" y="5164260"/>
            <a:ext cx="23986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Black Hacker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6E80E1-00CA-4162-988B-8A39D43AE1DB}"/>
              </a:ext>
            </a:extLst>
          </p:cNvPr>
          <p:cNvSpPr txBox="1"/>
          <p:nvPr/>
        </p:nvSpPr>
        <p:spPr>
          <a:xfrm>
            <a:off x="2494775" y="5635727"/>
            <a:ext cx="318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http://i-am-hacker.com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14ED455-940D-4E93-80C0-434FF3C78C12}"/>
              </a:ext>
            </a:extLst>
          </p:cNvPr>
          <p:cNvCxnSpPr>
            <a:cxnSpLocks/>
          </p:cNvCxnSpPr>
          <p:nvPr/>
        </p:nvCxnSpPr>
        <p:spPr>
          <a:xfrm>
            <a:off x="4873839" y="5397624"/>
            <a:ext cx="15417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DD2445-5807-48C2-82A3-F52A9613F681}"/>
              </a:ext>
            </a:extLst>
          </p:cNvPr>
          <p:cNvSpPr txBox="1"/>
          <p:nvPr/>
        </p:nvSpPr>
        <p:spPr>
          <a:xfrm>
            <a:off x="5247513" y="4982114"/>
            <a:ext cx="183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Attack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55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</a:t>
            </a: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란</a:t>
            </a:r>
            <a:r>
              <a:rPr lang="en-US" altLang="ko-KR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?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18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45103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81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19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455938" y="2825098"/>
            <a:ext cx="9910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</a:t>
            </a: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ross </a:t>
            </a:r>
            <a:r>
              <a:rPr 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</a:t>
            </a: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rigin </a:t>
            </a:r>
            <a:r>
              <a:rPr 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</a:t>
            </a: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esource </a:t>
            </a:r>
            <a:r>
              <a:rPr 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</a:t>
            </a: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haring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5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60400" y="1050190"/>
            <a:ext cx="38282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발표자를 소개합니다.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762000" y="1770574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571CFF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991027" y="2443345"/>
            <a:ext cx="3161973" cy="31619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329477" y="2568893"/>
            <a:ext cx="25746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황성찬</a:t>
            </a:r>
            <a:r>
              <a:rPr lang="ko-KR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AUSG </a:t>
            </a:r>
            <a:r>
              <a:rPr lang="en-US" altLang="ko-KR" sz="1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</a:t>
            </a:r>
            <a:r>
              <a:rPr lang="ko-KR" sz="1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기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449979" y="3030558"/>
            <a:ext cx="532751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DDD 5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기 활동 </a:t>
            </a: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– </a:t>
            </a:r>
            <a:r>
              <a:rPr lang="ko-KR" altLang="en-US" sz="1800" dirty="0" err="1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백엔드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 개발자</a:t>
            </a:r>
            <a:endParaRPr lang="en-US" altLang="ko-KR" sz="1800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백수</a:t>
            </a:r>
            <a:endParaRPr lang="en-US" altLang="ko-KR" sz="1800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AUSG 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크루 </a:t>
            </a: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11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명 </a:t>
            </a:r>
            <a:r>
              <a:rPr lang="ko-KR" altLang="en-US" sz="1800" dirty="0" err="1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만나봄</a:t>
            </a:r>
            <a:endParaRPr lang="en-US" altLang="ko-KR" sz="1800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 err="1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클라이밍</a:t>
            </a: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등산 번개 계획 중</a:t>
            </a:r>
            <a:endParaRPr lang="en-US" altLang="ko-KR" sz="1800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AUSG 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스프링</a:t>
            </a:r>
            <a:r>
              <a: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코딩 테스트 스터디 참여 중</a:t>
            </a:r>
            <a:endParaRPr lang="en-US" altLang="ko-KR" sz="1800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 rot="2700000">
            <a:off x="8885434" y="5775829"/>
            <a:ext cx="2197426" cy="1583513"/>
          </a:xfrm>
          <a:custGeom>
            <a:avLst/>
            <a:gdLst/>
            <a:ahLst/>
            <a:cxnLst/>
            <a:rect l="l" t="t" r="r" b="b"/>
            <a:pathLst>
              <a:path w="2197426" h="1583513" extrusionOk="0">
                <a:moveTo>
                  <a:pt x="2086489" y="233490"/>
                </a:moveTo>
                <a:cubicBezTo>
                  <a:pt x="1908689" y="103668"/>
                  <a:pt x="1299089" y="-45910"/>
                  <a:pt x="1036622" y="13357"/>
                </a:cubicBezTo>
                <a:cubicBezTo>
                  <a:pt x="774155" y="72624"/>
                  <a:pt x="683845" y="357668"/>
                  <a:pt x="511689" y="589090"/>
                </a:cubicBezTo>
                <a:cubicBezTo>
                  <a:pt x="339533" y="820512"/>
                  <a:pt x="-41467" y="1238201"/>
                  <a:pt x="3689" y="1401890"/>
                </a:cubicBezTo>
                <a:cubicBezTo>
                  <a:pt x="48844" y="1565579"/>
                  <a:pt x="531444" y="1607913"/>
                  <a:pt x="782622" y="1571224"/>
                </a:cubicBezTo>
                <a:cubicBezTo>
                  <a:pt x="1033800" y="1534535"/>
                  <a:pt x="1290622" y="1311579"/>
                  <a:pt x="1510755" y="1181757"/>
                </a:cubicBezTo>
                <a:cubicBezTo>
                  <a:pt x="1730888" y="1051935"/>
                  <a:pt x="2010289" y="953157"/>
                  <a:pt x="2103422" y="792290"/>
                </a:cubicBezTo>
                <a:cubicBezTo>
                  <a:pt x="2196555" y="631423"/>
                  <a:pt x="2264289" y="363312"/>
                  <a:pt x="2086489" y="233490"/>
                </a:cubicBezTo>
                <a:close/>
              </a:path>
            </a:pathLst>
          </a:custGeom>
          <a:gradFill>
            <a:gsLst>
              <a:gs pos="0">
                <a:srgbClr val="571CFF">
                  <a:alpha val="60000"/>
                </a:srgbClr>
              </a:gs>
              <a:gs pos="100000">
                <a:srgbClr val="571CFF"/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15" name="Google Shape;11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"/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 descr="사람, 테이블, 실내, 앉아있는이(가) 표시된 사진&#10;&#10;자동 생성된 설명">
            <a:extLst>
              <a:ext uri="{FF2B5EF4-FFF2-40B4-BE49-F238E27FC236}">
                <a16:creationId xmlns:a16="http://schemas.microsoft.com/office/drawing/2014/main" id="{389BDDC0-89A4-4659-BA79-8135026D3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99" y="2378314"/>
            <a:ext cx="3346713" cy="33672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20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455938" y="2825098"/>
            <a:ext cx="9910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서로 다른 출처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끼리 </a:t>
            </a:r>
            <a:r>
              <a:rPr lang="ko-KR" alt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자원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을 </a:t>
            </a:r>
            <a:r>
              <a:rPr lang="ko-KR" altLang="en-US" sz="48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공유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하자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33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2" name="Google Shape;106;p2">
            <a:extLst>
              <a:ext uri="{FF2B5EF4-FFF2-40B4-BE49-F238E27FC236}">
                <a16:creationId xmlns:a16="http://schemas.microsoft.com/office/drawing/2014/main" id="{BA87B6E1-1808-47F8-A8C7-C3429953ECBE}"/>
              </a:ext>
            </a:extLst>
          </p:cNvPr>
          <p:cNvSpPr txBox="1"/>
          <p:nvPr/>
        </p:nvSpPr>
        <p:spPr>
          <a:xfrm>
            <a:off x="3167170" y="2980260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sz="2800" b="1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ausg.me</a:t>
            </a:r>
            <a:r>
              <a:rPr lang="en-US" sz="28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:443</a:t>
            </a:r>
            <a:r>
              <a:rPr 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F1F3-36BC-4311-87CE-429072BB204D}"/>
              </a:ext>
            </a:extLst>
          </p:cNvPr>
          <p:cNvSpPr txBox="1"/>
          <p:nvPr/>
        </p:nvSpPr>
        <p:spPr>
          <a:xfrm>
            <a:off x="3167170" y="3475852"/>
            <a:ext cx="714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프로토콜</a:t>
            </a:r>
            <a:r>
              <a:rPr lang="ko-KR" altLang="en-US" sz="1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        </a:t>
            </a:r>
            <a:r>
              <a:rPr lang="ko-KR" altLang="en-US" sz="1600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호스트</a:t>
            </a:r>
            <a:r>
              <a:rPr lang="ko-KR" altLang="en-US" sz="1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    </a:t>
            </a:r>
            <a:r>
              <a:rPr lang="ko-KR" altLang="en-US" sz="1600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2473034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22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2" name="Google Shape;106;p2">
            <a:extLst>
              <a:ext uri="{FF2B5EF4-FFF2-40B4-BE49-F238E27FC236}">
                <a16:creationId xmlns:a16="http://schemas.microsoft.com/office/drawing/2014/main" id="{BA87B6E1-1808-47F8-A8C7-C3429953ECBE}"/>
              </a:ext>
            </a:extLst>
          </p:cNvPr>
          <p:cNvSpPr txBox="1"/>
          <p:nvPr/>
        </p:nvSpPr>
        <p:spPr>
          <a:xfrm>
            <a:off x="3409323" y="2718670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ausg.me/people</a:t>
            </a:r>
          </a:p>
        </p:txBody>
      </p:sp>
      <p:sp>
        <p:nvSpPr>
          <p:cNvPr id="11" name="Google Shape;106;p2">
            <a:extLst>
              <a:ext uri="{FF2B5EF4-FFF2-40B4-BE49-F238E27FC236}">
                <a16:creationId xmlns:a16="http://schemas.microsoft.com/office/drawing/2014/main" id="{5B6FA616-CFBC-48A0-819C-7698F8ABA9BC}"/>
              </a:ext>
            </a:extLst>
          </p:cNvPr>
          <p:cNvSpPr txBox="1"/>
          <p:nvPr/>
        </p:nvSpPr>
        <p:spPr>
          <a:xfrm>
            <a:off x="3409322" y="3552816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ausg.me/people</a:t>
            </a:r>
          </a:p>
        </p:txBody>
      </p:sp>
    </p:spTree>
    <p:extLst>
      <p:ext uri="{BB962C8B-B14F-4D97-AF65-F5344CB8AC3E}">
        <p14:creationId xmlns:p14="http://schemas.microsoft.com/office/powerpoint/2010/main" val="118477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2" name="Google Shape;106;p2">
            <a:extLst>
              <a:ext uri="{FF2B5EF4-FFF2-40B4-BE49-F238E27FC236}">
                <a16:creationId xmlns:a16="http://schemas.microsoft.com/office/drawing/2014/main" id="{BA87B6E1-1808-47F8-A8C7-C3429953ECBE}"/>
              </a:ext>
            </a:extLst>
          </p:cNvPr>
          <p:cNvSpPr txBox="1"/>
          <p:nvPr/>
        </p:nvSpPr>
        <p:spPr>
          <a:xfrm>
            <a:off x="3409323" y="2718670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sz="2800" b="1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api.ausg.me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/people</a:t>
            </a:r>
          </a:p>
        </p:txBody>
      </p:sp>
      <p:sp>
        <p:nvSpPr>
          <p:cNvPr id="11" name="Google Shape;106;p2">
            <a:extLst>
              <a:ext uri="{FF2B5EF4-FFF2-40B4-BE49-F238E27FC236}">
                <a16:creationId xmlns:a16="http://schemas.microsoft.com/office/drawing/2014/main" id="{5B6FA616-CFBC-48A0-819C-7698F8ABA9BC}"/>
              </a:ext>
            </a:extLst>
          </p:cNvPr>
          <p:cNvSpPr txBox="1"/>
          <p:nvPr/>
        </p:nvSpPr>
        <p:spPr>
          <a:xfrm>
            <a:off x="3409322" y="3552816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sz="2800" b="1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ausg.me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/people</a:t>
            </a:r>
          </a:p>
        </p:txBody>
      </p:sp>
    </p:spTree>
    <p:extLst>
      <p:ext uri="{BB962C8B-B14F-4D97-AF65-F5344CB8AC3E}">
        <p14:creationId xmlns:p14="http://schemas.microsoft.com/office/powerpoint/2010/main" val="278571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lang="ko-KR" altLang="en-US"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2" name="Google Shape;106;p2">
            <a:extLst>
              <a:ext uri="{FF2B5EF4-FFF2-40B4-BE49-F238E27FC236}">
                <a16:creationId xmlns:a16="http://schemas.microsoft.com/office/drawing/2014/main" id="{BA87B6E1-1808-47F8-A8C7-C3429953ECBE}"/>
              </a:ext>
            </a:extLst>
          </p:cNvPr>
          <p:cNvSpPr txBox="1"/>
          <p:nvPr/>
        </p:nvSpPr>
        <p:spPr>
          <a:xfrm>
            <a:off x="3409323" y="2718670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http://ausg.me</a:t>
            </a:r>
            <a:r>
              <a:rPr lang="en-US" sz="28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:8080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/people</a:t>
            </a:r>
          </a:p>
        </p:txBody>
      </p:sp>
      <p:sp>
        <p:nvSpPr>
          <p:cNvPr id="11" name="Google Shape;106;p2">
            <a:extLst>
              <a:ext uri="{FF2B5EF4-FFF2-40B4-BE49-F238E27FC236}">
                <a16:creationId xmlns:a16="http://schemas.microsoft.com/office/drawing/2014/main" id="{5B6FA616-CFBC-48A0-819C-7698F8ABA9BC}"/>
              </a:ext>
            </a:extLst>
          </p:cNvPr>
          <p:cNvSpPr txBox="1"/>
          <p:nvPr/>
        </p:nvSpPr>
        <p:spPr>
          <a:xfrm>
            <a:off x="3409322" y="3552816"/>
            <a:ext cx="7719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http://ausg.me</a:t>
            </a:r>
            <a:r>
              <a:rPr lang="en-US" sz="28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:8081</a:t>
            </a:r>
            <a:r>
              <a:rPr lang="en-US" sz="2800" b="1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/people</a:t>
            </a:r>
          </a:p>
        </p:txBody>
      </p:sp>
    </p:spTree>
    <p:extLst>
      <p:ext uri="{BB962C8B-B14F-4D97-AF65-F5344CB8AC3E}">
        <p14:creationId xmlns:p14="http://schemas.microsoft.com/office/powerpoint/2010/main" val="304512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57D10B-6E24-4AFF-89D9-B5310E4F196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3" name="Google Shape;106;p2">
            <a:extLst>
              <a:ext uri="{FF2B5EF4-FFF2-40B4-BE49-F238E27FC236}">
                <a16:creationId xmlns:a16="http://schemas.microsoft.com/office/drawing/2014/main" id="{5F92A3CE-AD8C-440C-9E43-C1865D08952F}"/>
              </a:ext>
            </a:extLst>
          </p:cNvPr>
          <p:cNvSpPr txBox="1"/>
          <p:nvPr/>
        </p:nvSpPr>
        <p:spPr>
          <a:xfrm>
            <a:off x="7798694" y="2844188"/>
            <a:ext cx="165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E639925B-D728-43A0-9D38-B5137AC40C1D}"/>
              </a:ext>
            </a:extLst>
          </p:cNvPr>
          <p:cNvSpPr txBox="1"/>
          <p:nvPr/>
        </p:nvSpPr>
        <p:spPr>
          <a:xfrm>
            <a:off x="2482449" y="2844188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9C087-499A-42B0-BE78-B9BF612B7C26}"/>
              </a:ext>
            </a:extLst>
          </p:cNvPr>
          <p:cNvSpPr txBox="1"/>
          <p:nvPr/>
        </p:nvSpPr>
        <p:spPr>
          <a:xfrm>
            <a:off x="7528263" y="331912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http://i-am-server.com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AE9D2-F33B-4936-99EF-97100C63D247}"/>
              </a:ext>
            </a:extLst>
          </p:cNvPr>
          <p:cNvSpPr txBox="1"/>
          <p:nvPr/>
        </p:nvSpPr>
        <p:spPr>
          <a:xfrm>
            <a:off x="1845767" y="3257573"/>
            <a:ext cx="3403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i-am-server.com</a:t>
            </a:r>
          </a:p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i-am-client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https://i-am-server</a:t>
            </a:r>
            <a:r>
              <a:rPr lang="en-US" altLang="ko-KR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:8080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.com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70143D-7B21-43B9-BCFB-47EDC9B82E22}"/>
              </a:ext>
            </a:extLst>
          </p:cNvPr>
          <p:cNvCxnSpPr>
            <a:cxnSpLocks/>
          </p:cNvCxnSpPr>
          <p:nvPr/>
        </p:nvCxnSpPr>
        <p:spPr>
          <a:xfrm>
            <a:off x="4305670" y="3045041"/>
            <a:ext cx="3027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3817C7-F9E6-4B50-92C3-6FEF16F93F88}"/>
              </a:ext>
            </a:extLst>
          </p:cNvPr>
          <p:cNvCxnSpPr>
            <a:cxnSpLocks/>
          </p:cNvCxnSpPr>
          <p:nvPr/>
        </p:nvCxnSpPr>
        <p:spPr>
          <a:xfrm flipH="1">
            <a:off x="4296793" y="3406066"/>
            <a:ext cx="3036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D1927C-17D5-4FA4-9F85-3F9984DC0D32}"/>
              </a:ext>
            </a:extLst>
          </p:cNvPr>
          <p:cNvCxnSpPr>
            <a:cxnSpLocks/>
          </p:cNvCxnSpPr>
          <p:nvPr/>
        </p:nvCxnSpPr>
        <p:spPr>
          <a:xfrm flipH="1">
            <a:off x="5316161" y="2516819"/>
            <a:ext cx="1163343" cy="1296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D0FDCE-BF6D-4509-8C5F-98E083F37BCE}"/>
              </a:ext>
            </a:extLst>
          </p:cNvPr>
          <p:cNvCxnSpPr>
            <a:cxnSpLocks/>
          </p:cNvCxnSpPr>
          <p:nvPr/>
        </p:nvCxnSpPr>
        <p:spPr>
          <a:xfrm>
            <a:off x="5296386" y="2516819"/>
            <a:ext cx="1288741" cy="1296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26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4731798" y="2727443"/>
            <a:ext cx="35777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06DF639E-2D11-400E-8896-ABAACBADB8E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37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27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4307149" y="2745199"/>
            <a:ext cx="35777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먼저 날리다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9" name="Google Shape;185;p6">
            <a:extLst>
              <a:ext uri="{FF2B5EF4-FFF2-40B4-BE49-F238E27FC236}">
                <a16:creationId xmlns:a16="http://schemas.microsoft.com/office/drawing/2014/main" id="{5BD57293-09A0-4779-B4B8-BB6E3766806F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25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925472D-1A61-4460-B152-91E9C07F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00" y="1479800"/>
            <a:ext cx="45148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A0E75886-70F2-42F5-A58C-D01A812B6407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91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29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3190F-4917-4E1E-9A3D-6C022117231E}"/>
              </a:ext>
            </a:extLst>
          </p:cNvPr>
          <p:cNvSpPr txBox="1"/>
          <p:nvPr/>
        </p:nvSpPr>
        <p:spPr>
          <a:xfrm>
            <a:off x="6420036" y="3610243"/>
            <a:ext cx="8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대기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Google Shape;185;p6">
            <a:extLst>
              <a:ext uri="{FF2B5EF4-FFF2-40B4-BE49-F238E27FC236}">
                <a16:creationId xmlns:a16="http://schemas.microsoft.com/office/drawing/2014/main" id="{D405CF3B-D7B1-493B-8358-B693B66A6944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1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730726" y="-1501624"/>
            <a:ext cx="24561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FF2F9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CONTENTS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660400" y="-1475978"/>
            <a:ext cx="0" cy="533482"/>
          </a:xfrm>
          <a:prstGeom prst="straightConnector1">
            <a:avLst/>
          </a:prstGeom>
          <a:noFill/>
          <a:ln w="21575" cap="rnd" cmpd="sng">
            <a:solidFill>
              <a:srgbClr val="571C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b="1">
                <a:solidFill>
                  <a:srgbClr val="262626"/>
                </a:solidFill>
                <a:sym typeface="Arial"/>
              </a:rPr>
              <a:t>3</a:t>
            </a:fld>
            <a:endParaRPr b="1" dirty="0">
              <a:solidFill>
                <a:srgbClr val="262626"/>
              </a:solidFill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660400" y="1050190"/>
            <a:ext cx="37144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오늘 함께 할 내용은?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62000" y="1770574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D4277A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31" name="Google Shape;131;p3"/>
          <p:cNvSpPr/>
          <p:nvPr/>
        </p:nvSpPr>
        <p:spPr>
          <a:xfrm rot="-315160">
            <a:off x="3841416" y="5979701"/>
            <a:ext cx="6995409" cy="1756597"/>
          </a:xfrm>
          <a:custGeom>
            <a:avLst/>
            <a:gdLst/>
            <a:ahLst/>
            <a:cxnLst/>
            <a:rect l="l" t="t" r="r" b="b"/>
            <a:pathLst>
              <a:path w="6995409" h="1756597" extrusionOk="0">
                <a:moveTo>
                  <a:pt x="305668" y="1437678"/>
                </a:moveTo>
                <a:cubicBezTo>
                  <a:pt x="-552287" y="1152634"/>
                  <a:pt x="610468" y="201544"/>
                  <a:pt x="1169268" y="32211"/>
                </a:cubicBezTo>
                <a:cubicBezTo>
                  <a:pt x="1728068" y="-137122"/>
                  <a:pt x="3105313" y="416033"/>
                  <a:pt x="3658468" y="421678"/>
                </a:cubicBezTo>
                <a:cubicBezTo>
                  <a:pt x="4211624" y="427322"/>
                  <a:pt x="4186223" y="60433"/>
                  <a:pt x="4488201" y="66078"/>
                </a:cubicBezTo>
                <a:cubicBezTo>
                  <a:pt x="4790179" y="71722"/>
                  <a:pt x="5216334" y="337012"/>
                  <a:pt x="5470334" y="455545"/>
                </a:cubicBezTo>
                <a:cubicBezTo>
                  <a:pt x="5724334" y="574078"/>
                  <a:pt x="5786423" y="664389"/>
                  <a:pt x="6012201" y="777278"/>
                </a:cubicBezTo>
                <a:cubicBezTo>
                  <a:pt x="6237979" y="890167"/>
                  <a:pt x="6774201" y="972011"/>
                  <a:pt x="6825001" y="1132878"/>
                </a:cubicBezTo>
                <a:cubicBezTo>
                  <a:pt x="6875801" y="1293745"/>
                  <a:pt x="7397912" y="1694500"/>
                  <a:pt x="6317001" y="1742478"/>
                </a:cubicBezTo>
                <a:cubicBezTo>
                  <a:pt x="5236090" y="1790456"/>
                  <a:pt x="1163623" y="1722722"/>
                  <a:pt x="305668" y="1437678"/>
                </a:cubicBezTo>
                <a:close/>
              </a:path>
            </a:pathLst>
          </a:custGeom>
          <a:gradFill>
            <a:gsLst>
              <a:gs pos="0">
                <a:srgbClr val="FF2F92">
                  <a:alpha val="29803"/>
                </a:srgbClr>
              </a:gs>
              <a:gs pos="100000">
                <a:srgbClr val="FF2F92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1745749" y="3028890"/>
            <a:ext cx="2808496" cy="2215951"/>
            <a:chOff x="1745749" y="3028890"/>
            <a:chExt cx="1451038" cy="2215951"/>
          </a:xfrm>
        </p:grpSpPr>
        <p:sp>
          <p:nvSpPr>
            <p:cNvPr id="133" name="Google Shape;133;p3"/>
            <p:cNvSpPr txBox="1"/>
            <p:nvPr/>
          </p:nvSpPr>
          <p:spPr>
            <a:xfrm>
              <a:off x="1745749" y="3028890"/>
              <a:ext cx="1451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CORS</a:t>
              </a:r>
              <a:r>
                <a:rPr lang="ko-KR" altLang="en-US" sz="2400" b="1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란</a:t>
              </a:r>
              <a:r>
                <a:rPr lang="en-US" altLang="ko-KR" sz="2400" b="1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?</a:t>
              </a:r>
              <a:endParaRPr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1793518" y="3490555"/>
              <a:ext cx="1393330" cy="175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등장</a:t>
              </a: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배경</a:t>
              </a:r>
              <a:endPara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스펙 살펴보기</a:t>
              </a:r>
              <a:endPara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허용 방법</a:t>
              </a:r>
              <a:endParaRPr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5027244" y="3028890"/>
            <a:ext cx="2358977" cy="2215951"/>
            <a:chOff x="5030704" y="3028890"/>
            <a:chExt cx="1451038" cy="2215951"/>
          </a:xfrm>
        </p:grpSpPr>
        <p:sp>
          <p:nvSpPr>
            <p:cNvPr id="136" name="Google Shape;136;p3"/>
            <p:cNvSpPr txBox="1"/>
            <p:nvPr/>
          </p:nvSpPr>
          <p:spPr>
            <a:xfrm>
              <a:off x="5030704" y="3028890"/>
              <a:ext cx="1451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실전 적용</a:t>
              </a:r>
              <a:endParaRPr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5078473" y="3490555"/>
              <a:ext cx="1393330" cy="175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프로젝트 구조 파악</a:t>
              </a:r>
              <a:endParaRPr lang="en-US" altLang="ko-KR"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의사 결정 과정</a:t>
              </a:r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적용</a:t>
              </a:r>
              <a:endParaRPr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308742" y="3028890"/>
            <a:ext cx="2450994" cy="1661953"/>
            <a:chOff x="8308742" y="3028890"/>
            <a:chExt cx="1451038" cy="1661953"/>
          </a:xfrm>
        </p:grpSpPr>
        <p:sp>
          <p:nvSpPr>
            <p:cNvPr id="139" name="Google Shape;139;p3"/>
            <p:cNvSpPr txBox="1"/>
            <p:nvPr/>
          </p:nvSpPr>
          <p:spPr>
            <a:xfrm>
              <a:off x="8308742" y="3028890"/>
              <a:ext cx="145103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더 나아가기</a:t>
              </a:r>
              <a:endParaRPr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8356511" y="3490555"/>
              <a:ext cx="139333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개선계획</a:t>
              </a:r>
              <a:endParaRPr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  <a:sym typeface="Arial"/>
                </a:rPr>
                <a:t>느낀 점</a:t>
              </a:r>
              <a:endParaRPr sz="1800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endParaRPr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42" name="Google Shape;14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118;p2">
            <a:extLst>
              <a:ext uri="{FF2B5EF4-FFF2-40B4-BE49-F238E27FC236}">
                <a16:creationId xmlns:a16="http://schemas.microsoft.com/office/drawing/2014/main" id="{A01DBCB1-9272-46A8-B17E-7EE06D4D5B3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Google Shape;106;p2">
            <a:extLst>
              <a:ext uri="{FF2B5EF4-FFF2-40B4-BE49-F238E27FC236}">
                <a16:creationId xmlns:a16="http://schemas.microsoft.com/office/drawing/2014/main" id="{66BF0CF2-B679-403F-8D3C-9CC6F7B5B007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30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3190F-4917-4E1E-9A3D-6C022117231E}"/>
              </a:ext>
            </a:extLst>
          </p:cNvPr>
          <p:cNvSpPr txBox="1"/>
          <p:nvPr/>
        </p:nvSpPr>
        <p:spPr>
          <a:xfrm>
            <a:off x="6420036" y="3610243"/>
            <a:ext cx="8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대기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 (Preflight)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Google Shape;185;p6">
            <a:extLst>
              <a:ext uri="{FF2B5EF4-FFF2-40B4-BE49-F238E27FC236}">
                <a16:creationId xmlns:a16="http://schemas.microsoft.com/office/drawing/2014/main" id="{764BD8E4-D461-48E9-9382-C3E01A7BD757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38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3190F-4917-4E1E-9A3D-6C022117231E}"/>
              </a:ext>
            </a:extLst>
          </p:cNvPr>
          <p:cNvSpPr txBox="1"/>
          <p:nvPr/>
        </p:nvSpPr>
        <p:spPr>
          <a:xfrm>
            <a:off x="6383045" y="3601365"/>
            <a:ext cx="8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대기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 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B3B444-07AF-4DF9-9D81-65CBEA372B6E}"/>
              </a:ext>
            </a:extLst>
          </p:cNvPr>
          <p:cNvCxnSpPr>
            <a:cxnSpLocks/>
          </p:cNvCxnSpPr>
          <p:nvPr/>
        </p:nvCxnSpPr>
        <p:spPr>
          <a:xfrm flipH="1">
            <a:off x="3790765" y="2737281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789D9-0C89-47E5-9C31-672BA104B22F}"/>
              </a:ext>
            </a:extLst>
          </p:cNvPr>
          <p:cNvSpPr txBox="1"/>
          <p:nvPr/>
        </p:nvSpPr>
        <p:spPr>
          <a:xfrm>
            <a:off x="6806211" y="2755024"/>
            <a:ext cx="6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ㅇㅇ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Google Shape;185;p6">
            <a:extLst>
              <a:ext uri="{FF2B5EF4-FFF2-40B4-BE49-F238E27FC236}">
                <a16:creationId xmlns:a16="http://schemas.microsoft.com/office/drawing/2014/main" id="{40692ED6-CAA2-4870-9BD1-096807D65E7A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32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32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전송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 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B3B444-07AF-4DF9-9D81-65CBEA372B6E}"/>
              </a:ext>
            </a:extLst>
          </p:cNvPr>
          <p:cNvCxnSpPr>
            <a:cxnSpLocks/>
          </p:cNvCxnSpPr>
          <p:nvPr/>
        </p:nvCxnSpPr>
        <p:spPr>
          <a:xfrm flipH="1">
            <a:off x="3790765" y="2737281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789D9-0C89-47E5-9C31-672BA104B22F}"/>
              </a:ext>
            </a:extLst>
          </p:cNvPr>
          <p:cNvSpPr txBox="1"/>
          <p:nvPr/>
        </p:nvSpPr>
        <p:spPr>
          <a:xfrm>
            <a:off x="6806211" y="2755024"/>
            <a:ext cx="6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ㅇㅇ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D1742E-760B-41FC-983E-9658B4074C4E}"/>
              </a:ext>
            </a:extLst>
          </p:cNvPr>
          <p:cNvCxnSpPr>
            <a:cxnSpLocks/>
          </p:cNvCxnSpPr>
          <p:nvPr/>
        </p:nvCxnSpPr>
        <p:spPr>
          <a:xfrm flipH="1">
            <a:off x="3801121" y="3999390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38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3190F-4917-4E1E-9A3D-6C022117231E}"/>
              </a:ext>
            </a:extLst>
          </p:cNvPr>
          <p:cNvSpPr txBox="1"/>
          <p:nvPr/>
        </p:nvSpPr>
        <p:spPr>
          <a:xfrm>
            <a:off x="6383045" y="3601365"/>
            <a:ext cx="8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대기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 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B3B444-07AF-4DF9-9D81-65CBEA372B6E}"/>
              </a:ext>
            </a:extLst>
          </p:cNvPr>
          <p:cNvCxnSpPr>
            <a:cxnSpLocks/>
          </p:cNvCxnSpPr>
          <p:nvPr/>
        </p:nvCxnSpPr>
        <p:spPr>
          <a:xfrm flipH="1">
            <a:off x="3790765" y="2737281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789D9-0C89-47E5-9C31-672BA104B22F}"/>
              </a:ext>
            </a:extLst>
          </p:cNvPr>
          <p:cNvSpPr txBox="1"/>
          <p:nvPr/>
        </p:nvSpPr>
        <p:spPr>
          <a:xfrm>
            <a:off x="6806211" y="2755024"/>
            <a:ext cx="6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ㄴㄴ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901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폐기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 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B3B444-07AF-4DF9-9D81-65CBEA372B6E}"/>
              </a:ext>
            </a:extLst>
          </p:cNvPr>
          <p:cNvCxnSpPr>
            <a:cxnSpLocks/>
          </p:cNvCxnSpPr>
          <p:nvPr/>
        </p:nvCxnSpPr>
        <p:spPr>
          <a:xfrm flipH="1">
            <a:off x="3790765" y="2737281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4E43E-4F99-454E-9A97-BAF175EE032D}"/>
              </a:ext>
            </a:extLst>
          </p:cNvPr>
          <p:cNvCxnSpPr/>
          <p:nvPr/>
        </p:nvCxnSpPr>
        <p:spPr>
          <a:xfrm flipH="1">
            <a:off x="6161103" y="3595456"/>
            <a:ext cx="363984" cy="372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B4E142-4E10-403F-8DBF-6DBA9448F7A0}"/>
              </a:ext>
            </a:extLst>
          </p:cNvPr>
          <p:cNvCxnSpPr>
            <a:cxnSpLocks/>
          </p:cNvCxnSpPr>
          <p:nvPr/>
        </p:nvCxnSpPr>
        <p:spPr>
          <a:xfrm>
            <a:off x="6161103" y="3595456"/>
            <a:ext cx="363984" cy="372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38CEF3-6749-405B-A482-CE03A608C6DA}"/>
              </a:ext>
            </a:extLst>
          </p:cNvPr>
          <p:cNvSpPr txBox="1"/>
          <p:nvPr/>
        </p:nvSpPr>
        <p:spPr>
          <a:xfrm>
            <a:off x="6806211" y="2755024"/>
            <a:ext cx="6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ㄴㄴ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Google Shape;185;p6">
            <a:extLst>
              <a:ext uri="{FF2B5EF4-FFF2-40B4-BE49-F238E27FC236}">
                <a16:creationId xmlns:a16="http://schemas.microsoft.com/office/drawing/2014/main" id="{DE56B305-D8CB-455D-BA20-EB41FD994321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38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8;p6">
            <a:extLst>
              <a:ext uri="{FF2B5EF4-FFF2-40B4-BE49-F238E27FC236}">
                <a16:creationId xmlns:a16="http://schemas.microsoft.com/office/drawing/2014/main" id="{3CB91419-D262-484B-98C1-32946AD1B2BA}"/>
              </a:ext>
            </a:extLst>
          </p:cNvPr>
          <p:cNvSpPr txBox="1"/>
          <p:nvPr/>
        </p:nvSpPr>
        <p:spPr>
          <a:xfrm>
            <a:off x="1426346" y="2008352"/>
            <a:ext cx="93393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Simple Request</a:t>
            </a: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조건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B8DAB-00A6-4EF0-9FE8-E2B3C4EAA739}"/>
              </a:ext>
            </a:extLst>
          </p:cNvPr>
          <p:cNvSpPr txBox="1"/>
          <p:nvPr/>
        </p:nvSpPr>
        <p:spPr>
          <a:xfrm>
            <a:off x="1553592" y="2787588"/>
            <a:ext cx="10813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HTTP Method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가 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GET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혹은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HEAD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혹은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POST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일 때</a:t>
            </a:r>
            <a:b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</a:b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Request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객체 생성 후 어떤 헤더도 추가하지 않았을 때</a:t>
            </a:r>
            <a:b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</a:b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Content-Type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헤더의 값이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application/x-www-form-</a:t>
            </a:r>
            <a:r>
              <a:rPr lang="en-US" altLang="ko-KR" dirty="0" err="1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url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-encoded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혹은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multipart/form-data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혹은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text/plain 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일 때</a:t>
            </a:r>
            <a:b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</a:b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XHR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객체를 사용한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API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콜일 때 </a:t>
            </a:r>
            <a:r>
              <a:rPr lang="en-US" altLang="ko-KR" dirty="0" err="1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xhr.upload.addEventListener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()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를 호출하지 않았을 때</a:t>
            </a:r>
            <a:b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</a:b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API </a:t>
            </a:r>
            <a:r>
              <a:rPr lang="ko-KR" altLang="en-US" dirty="0" err="1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콜할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때 </a:t>
            </a:r>
            <a:r>
              <a:rPr lang="en-US" altLang="ko-KR" dirty="0" err="1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ReadableStream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객체가 사용되지 않았을 때</a:t>
            </a: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4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36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F63AFE4-EC19-42C7-B673-5F629FC7B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498" y="2442032"/>
            <a:ext cx="8301003" cy="20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B8EF6-34B5-4B16-B0A3-AB53898F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95" y="1783578"/>
            <a:ext cx="7237535" cy="35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2317E8-7E7D-4C21-97C8-DDEE35FDB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664" y="-1782288"/>
            <a:ext cx="916432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92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A673D29-887B-4C57-A09D-F10E4A48F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901" y="2472426"/>
            <a:ext cx="8937719" cy="1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2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39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스펙보기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D77B7F-B699-4B50-A8DE-7F0400A7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84" y="2115003"/>
            <a:ext cx="8040832" cy="30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</a:t>
            </a: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란</a:t>
            </a:r>
            <a:r>
              <a:rPr lang="en-US" altLang="ko-KR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?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4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</a:t>
            </a: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란</a:t>
            </a:r>
            <a:r>
              <a:rPr lang="en-US" altLang="ko-KR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?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40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45103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367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13039E19-AB4C-4972-AE22-B3010DC16162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7A1158-ECA5-4FF2-B4D8-808A8F302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04" y="923615"/>
            <a:ext cx="6344535" cy="4972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8E914F-5AC8-41AE-9209-A5AA10648516}"/>
              </a:ext>
            </a:extLst>
          </p:cNvPr>
          <p:cNvSpPr/>
          <p:nvPr/>
        </p:nvSpPr>
        <p:spPr>
          <a:xfrm>
            <a:off x="4853354" y="2578648"/>
            <a:ext cx="2965938" cy="26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D63B62-DF51-4AAE-A967-0FFB33885914}"/>
              </a:ext>
            </a:extLst>
          </p:cNvPr>
          <p:cNvSpPr/>
          <p:nvPr/>
        </p:nvSpPr>
        <p:spPr>
          <a:xfrm>
            <a:off x="4853354" y="5075663"/>
            <a:ext cx="1500554" cy="26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7563611-D254-4CA2-AC33-80C277D5D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38" y="2578648"/>
            <a:ext cx="4086795" cy="14194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F1376-0E14-4D2B-BCB1-959AB5D3D561}"/>
              </a:ext>
            </a:extLst>
          </p:cNvPr>
          <p:cNvSpPr/>
          <p:nvPr/>
        </p:nvSpPr>
        <p:spPr>
          <a:xfrm>
            <a:off x="470274" y="2848279"/>
            <a:ext cx="1850895" cy="307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18;p2">
            <a:extLst>
              <a:ext uri="{FF2B5EF4-FFF2-40B4-BE49-F238E27FC236}">
                <a16:creationId xmlns:a16="http://schemas.microsoft.com/office/drawing/2014/main" id="{B18094CB-CEF4-46DA-A3D7-7BD7D848C094}"/>
              </a:ext>
            </a:extLst>
          </p:cNvPr>
          <p:cNvSpPr txBox="1"/>
          <p:nvPr/>
        </p:nvSpPr>
        <p:spPr>
          <a:xfrm>
            <a:off x="470274" y="1208567"/>
            <a:ext cx="3101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본 요청의 </a:t>
            </a:r>
            <a:r>
              <a:rPr lang="en-US" altLang="ko-KR" sz="1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sz="1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객체</a:t>
            </a:r>
            <a:endParaRPr sz="1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97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42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CB3C55-62BF-49C6-AE99-25819907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24" y="1284783"/>
            <a:ext cx="4983040" cy="42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10A454-DA7D-47C5-AB14-5F596C0813FC}"/>
              </a:ext>
            </a:extLst>
          </p:cNvPr>
          <p:cNvSpPr/>
          <p:nvPr/>
        </p:nvSpPr>
        <p:spPr>
          <a:xfrm>
            <a:off x="729346" y="2110154"/>
            <a:ext cx="2348247" cy="30831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FB2B942A-0DAC-4063-8A17-8811DEA5A35E}"/>
              </a:ext>
            </a:extLst>
          </p:cNvPr>
          <p:cNvSpPr txBox="1"/>
          <p:nvPr/>
        </p:nvSpPr>
        <p:spPr>
          <a:xfrm>
            <a:off x="909953" y="2246169"/>
            <a:ext cx="27259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본 요청의 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객체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7064F9F5-076F-45D8-82DF-7D8D80E9218B}"/>
              </a:ext>
            </a:extLst>
          </p:cNvPr>
          <p:cNvSpPr txBox="1"/>
          <p:nvPr/>
        </p:nvSpPr>
        <p:spPr>
          <a:xfrm>
            <a:off x="784789" y="3154122"/>
            <a:ext cx="241310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추가헤더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something </a:t>
            </a:r>
            <a:b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</a:br>
            <a:b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</a:b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메서드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GET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3DB1D7-23CB-4F8A-BC0E-6EAE47BFD597}"/>
              </a:ext>
            </a:extLst>
          </p:cNvPr>
          <p:cNvCxnSpPr>
            <a:cxnSpLocks/>
          </p:cNvCxnSpPr>
          <p:nvPr/>
        </p:nvCxnSpPr>
        <p:spPr>
          <a:xfrm>
            <a:off x="1991343" y="3745735"/>
            <a:ext cx="3070981" cy="1542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18;p2">
            <a:extLst>
              <a:ext uri="{FF2B5EF4-FFF2-40B4-BE49-F238E27FC236}">
                <a16:creationId xmlns:a16="http://schemas.microsoft.com/office/drawing/2014/main" id="{E1C3F271-FC62-46D9-B82A-F5B03F381D9E}"/>
              </a:ext>
            </a:extLst>
          </p:cNvPr>
          <p:cNvSpPr txBox="1"/>
          <p:nvPr/>
        </p:nvSpPr>
        <p:spPr>
          <a:xfrm>
            <a:off x="5062324" y="806813"/>
            <a:ext cx="3101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Request </a:t>
            </a:r>
            <a:r>
              <a:rPr lang="ko-KR" altLang="en-US" sz="1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객체</a:t>
            </a:r>
            <a:endParaRPr sz="1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E25043-7DCE-4C96-8D8C-A90EAFFFB5FC}"/>
              </a:ext>
            </a:extLst>
          </p:cNvPr>
          <p:cNvCxnSpPr>
            <a:cxnSpLocks/>
          </p:cNvCxnSpPr>
          <p:nvPr/>
        </p:nvCxnSpPr>
        <p:spPr>
          <a:xfrm>
            <a:off x="2720976" y="3333312"/>
            <a:ext cx="2341348" cy="157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85;p6">
            <a:extLst>
              <a:ext uri="{FF2B5EF4-FFF2-40B4-BE49-F238E27FC236}">
                <a16:creationId xmlns:a16="http://schemas.microsoft.com/office/drawing/2014/main" id="{846324B4-9366-40A4-9B87-CAED6A324228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069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259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3190F-4917-4E1E-9A3D-6C022117231E}"/>
              </a:ext>
            </a:extLst>
          </p:cNvPr>
          <p:cNvSpPr txBox="1"/>
          <p:nvPr/>
        </p:nvSpPr>
        <p:spPr>
          <a:xfrm>
            <a:off x="6420036" y="3610243"/>
            <a:ext cx="8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대기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3A55-4FF9-40C8-B5A5-27B8226982DF}"/>
              </a:ext>
            </a:extLst>
          </p:cNvPr>
          <p:cNvSpPr txBox="1"/>
          <p:nvPr/>
        </p:nvSpPr>
        <p:spPr>
          <a:xfrm>
            <a:off x="3910613" y="2179106"/>
            <a:ext cx="25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아래 애가 이거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해달래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4B505C59-0149-4750-8F87-18332D0F752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77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08CCE49-74B5-4835-BBEB-D23105661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548" y="890233"/>
            <a:ext cx="4334480" cy="50775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C3E9A-8E23-49EB-9EC4-20C559C5F824}"/>
              </a:ext>
            </a:extLst>
          </p:cNvPr>
          <p:cNvSpPr/>
          <p:nvPr/>
        </p:nvSpPr>
        <p:spPr>
          <a:xfrm>
            <a:off x="4362336" y="2867302"/>
            <a:ext cx="4007941" cy="736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85;p6">
            <a:extLst>
              <a:ext uri="{FF2B5EF4-FFF2-40B4-BE49-F238E27FC236}">
                <a16:creationId xmlns:a16="http://schemas.microsoft.com/office/drawing/2014/main" id="{2B1D772B-ED0A-4559-8CB0-600F5904FA1F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39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82D95-CA01-4828-BED3-51595218C3E1}"/>
              </a:ext>
            </a:extLst>
          </p:cNvPr>
          <p:cNvCxnSpPr/>
          <p:nvPr/>
        </p:nvCxnSpPr>
        <p:spPr>
          <a:xfrm>
            <a:off x="3790764" y="1857652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B2FBC-5246-4187-BE2D-1EECA7E38F64}"/>
              </a:ext>
            </a:extLst>
          </p:cNvPr>
          <p:cNvCxnSpPr/>
          <p:nvPr/>
        </p:nvCxnSpPr>
        <p:spPr>
          <a:xfrm>
            <a:off x="7432088" y="1788110"/>
            <a:ext cx="0" cy="3142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8C290D-6985-4771-A413-A5A7645358D9}"/>
              </a:ext>
            </a:extLst>
          </p:cNvPr>
          <p:cNvSpPr txBox="1"/>
          <p:nvPr/>
        </p:nvSpPr>
        <p:spPr>
          <a:xfrm>
            <a:off x="3400148" y="1402672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Browser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BFB38-C6A8-4D31-BEE1-FCBE6882CFEE}"/>
              </a:ext>
            </a:extLst>
          </p:cNvPr>
          <p:cNvSpPr txBox="1"/>
          <p:nvPr/>
        </p:nvSpPr>
        <p:spPr>
          <a:xfrm>
            <a:off x="7023717" y="1402671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Server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FBFBB3-FCBB-42A1-B6C4-BB99FBB9A8EC}"/>
              </a:ext>
            </a:extLst>
          </p:cNvPr>
          <p:cNvCxnSpPr>
            <a:cxnSpLocks/>
          </p:cNvCxnSpPr>
          <p:nvPr/>
        </p:nvCxnSpPr>
        <p:spPr>
          <a:xfrm>
            <a:off x="3790764" y="3755254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425170-146D-4EA1-9D10-F7469CD50171}"/>
              </a:ext>
            </a:extLst>
          </p:cNvPr>
          <p:cNvSpPr txBox="1"/>
          <p:nvPr/>
        </p:nvSpPr>
        <p:spPr>
          <a:xfrm>
            <a:off x="3910614" y="3447477"/>
            <a:ext cx="142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요청 전송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645-7122-4C51-BFA9-986742C70F57}"/>
              </a:ext>
            </a:extLst>
          </p:cNvPr>
          <p:cNvCxnSpPr>
            <a:cxnSpLocks/>
          </p:cNvCxnSpPr>
          <p:nvPr/>
        </p:nvCxnSpPr>
        <p:spPr>
          <a:xfrm>
            <a:off x="3790764" y="2496105"/>
            <a:ext cx="364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B3B444-07AF-4DF9-9D81-65CBEA372B6E}"/>
              </a:ext>
            </a:extLst>
          </p:cNvPr>
          <p:cNvCxnSpPr>
            <a:cxnSpLocks/>
          </p:cNvCxnSpPr>
          <p:nvPr/>
        </p:nvCxnSpPr>
        <p:spPr>
          <a:xfrm flipH="1">
            <a:off x="3790765" y="2737281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789D9-0C89-47E5-9C31-672BA104B22F}"/>
              </a:ext>
            </a:extLst>
          </p:cNvPr>
          <p:cNvSpPr txBox="1"/>
          <p:nvPr/>
        </p:nvSpPr>
        <p:spPr>
          <a:xfrm>
            <a:off x="6806211" y="2755024"/>
            <a:ext cx="6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ㅇㅇ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D1742E-760B-41FC-983E-9658B4074C4E}"/>
              </a:ext>
            </a:extLst>
          </p:cNvPr>
          <p:cNvCxnSpPr>
            <a:cxnSpLocks/>
          </p:cNvCxnSpPr>
          <p:nvPr/>
        </p:nvCxnSpPr>
        <p:spPr>
          <a:xfrm flipH="1">
            <a:off x="3801121" y="3999390"/>
            <a:ext cx="36413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35CF82-2154-4EB0-9CB4-F6F291D77C15}"/>
              </a:ext>
            </a:extLst>
          </p:cNvPr>
          <p:cNvSpPr txBox="1"/>
          <p:nvPr/>
        </p:nvSpPr>
        <p:spPr>
          <a:xfrm>
            <a:off x="3910613" y="2179106"/>
            <a:ext cx="170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이거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해달래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괜춘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Google Shape;185;p6">
            <a:extLst>
              <a:ext uri="{FF2B5EF4-FFF2-40B4-BE49-F238E27FC236}">
                <a16:creationId xmlns:a16="http://schemas.microsoft.com/office/drawing/2014/main" id="{FB0209E7-67FA-44ED-BE46-088DA93A904D}"/>
              </a:ext>
            </a:extLst>
          </p:cNvPr>
          <p:cNvSpPr txBox="1"/>
          <p:nvPr/>
        </p:nvSpPr>
        <p:spPr>
          <a:xfrm>
            <a:off x="10957920" y="468259"/>
            <a:ext cx="1080745" cy="33855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허용방법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148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실전적용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46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880594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905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7" name="Google Shape;106;p2">
            <a:extLst>
              <a:ext uri="{FF2B5EF4-FFF2-40B4-BE49-F238E27FC236}">
                <a16:creationId xmlns:a16="http://schemas.microsoft.com/office/drawing/2014/main" id="{05DED4E1-328D-48E4-8B6D-58848DF6662D}"/>
              </a:ext>
            </a:extLst>
          </p:cNvPr>
          <p:cNvSpPr txBox="1"/>
          <p:nvPr/>
        </p:nvSpPr>
        <p:spPr>
          <a:xfrm>
            <a:off x="7358039" y="248890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8" name="Google Shape;106;p2">
            <a:extLst>
              <a:ext uri="{FF2B5EF4-FFF2-40B4-BE49-F238E27FC236}">
                <a16:creationId xmlns:a16="http://schemas.microsoft.com/office/drawing/2014/main" id="{D7DB057D-9EA7-4989-9933-4FB0C937FE2B}"/>
              </a:ext>
            </a:extLst>
          </p:cNvPr>
          <p:cNvSpPr txBox="1"/>
          <p:nvPr/>
        </p:nvSpPr>
        <p:spPr>
          <a:xfrm>
            <a:off x="3145616" y="2507389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E7A3A-57A5-4243-84A2-02B9F9F3D14B}"/>
              </a:ext>
            </a:extLst>
          </p:cNvPr>
          <p:cNvSpPr txBox="1"/>
          <p:nvPr/>
        </p:nvSpPr>
        <p:spPr>
          <a:xfrm>
            <a:off x="7458097" y="4435791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https://api.sgsg.space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B99EC3-977D-448C-9DA9-F5EF8192CA0A}"/>
              </a:ext>
            </a:extLst>
          </p:cNvPr>
          <p:cNvCxnSpPr>
            <a:cxnSpLocks/>
          </p:cNvCxnSpPr>
          <p:nvPr/>
        </p:nvCxnSpPr>
        <p:spPr>
          <a:xfrm>
            <a:off x="4795069" y="2738201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0AB905-AF04-4063-A643-F6AC1378D374}"/>
              </a:ext>
            </a:extLst>
          </p:cNvPr>
          <p:cNvCxnSpPr>
            <a:cxnSpLocks/>
          </p:cNvCxnSpPr>
          <p:nvPr/>
        </p:nvCxnSpPr>
        <p:spPr>
          <a:xfrm flipH="1">
            <a:off x="4795070" y="2872476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7A7ADB-0760-41DF-9DD2-A229F8356783}"/>
              </a:ext>
            </a:extLst>
          </p:cNvPr>
          <p:cNvSpPr/>
          <p:nvPr/>
        </p:nvSpPr>
        <p:spPr>
          <a:xfrm>
            <a:off x="5601114" y="2261177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HTML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0BC7E-C63A-48AB-8859-FE134A519C9A}"/>
              </a:ext>
            </a:extLst>
          </p:cNvPr>
          <p:cNvSpPr txBox="1"/>
          <p:nvPr/>
        </p:nvSpPr>
        <p:spPr>
          <a:xfrm>
            <a:off x="7512745" y="2950525"/>
            <a:ext cx="264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4" name="Google Shape;106;p2">
            <a:extLst>
              <a:ext uri="{FF2B5EF4-FFF2-40B4-BE49-F238E27FC236}">
                <a16:creationId xmlns:a16="http://schemas.microsoft.com/office/drawing/2014/main" id="{7FA3C14C-FBAE-4DE3-A540-FD99DB241AB6}"/>
              </a:ext>
            </a:extLst>
          </p:cNvPr>
          <p:cNvSpPr txBox="1"/>
          <p:nvPr/>
        </p:nvSpPr>
        <p:spPr>
          <a:xfrm>
            <a:off x="7510538" y="3974167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93C6EB-012B-4C60-82D1-26E77FD43C90}"/>
              </a:ext>
            </a:extLst>
          </p:cNvPr>
          <p:cNvCxnSpPr>
            <a:cxnSpLocks/>
          </p:cNvCxnSpPr>
          <p:nvPr/>
        </p:nvCxnSpPr>
        <p:spPr>
          <a:xfrm flipH="1" flipV="1">
            <a:off x="4803535" y="3300077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BC17AE-CDD5-4035-AC6D-16C6A8EB4C42}"/>
              </a:ext>
            </a:extLst>
          </p:cNvPr>
          <p:cNvCxnSpPr>
            <a:cxnSpLocks/>
          </p:cNvCxnSpPr>
          <p:nvPr/>
        </p:nvCxnSpPr>
        <p:spPr>
          <a:xfrm>
            <a:off x="4803535" y="3375553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25EAD9-7692-4C16-9B48-83A1D9636CDC}"/>
              </a:ext>
            </a:extLst>
          </p:cNvPr>
          <p:cNvSpPr txBox="1"/>
          <p:nvPr/>
        </p:nvSpPr>
        <p:spPr>
          <a:xfrm>
            <a:off x="2897618" y="295052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3" name="Google Shape;106;p2">
            <a:extLst>
              <a:ext uri="{FF2B5EF4-FFF2-40B4-BE49-F238E27FC236}">
                <a16:creationId xmlns:a16="http://schemas.microsoft.com/office/drawing/2014/main" id="{76097D34-0E18-4CD0-A4F9-B3BCFDB01956}"/>
              </a:ext>
            </a:extLst>
          </p:cNvPr>
          <p:cNvSpPr txBox="1"/>
          <p:nvPr/>
        </p:nvSpPr>
        <p:spPr>
          <a:xfrm>
            <a:off x="3145616" y="3950716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77EA69-5182-4604-80CB-6CCD7060D011}"/>
              </a:ext>
            </a:extLst>
          </p:cNvPr>
          <p:cNvSpPr txBox="1"/>
          <p:nvPr/>
        </p:nvSpPr>
        <p:spPr>
          <a:xfrm>
            <a:off x="2897618" y="4393852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solidFill>
                <a:schemeClr val="accent6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823593-A1E1-44F8-9B88-E6D0A8A7150A}"/>
              </a:ext>
            </a:extLst>
          </p:cNvPr>
          <p:cNvCxnSpPr>
            <a:cxnSpLocks/>
          </p:cNvCxnSpPr>
          <p:nvPr/>
        </p:nvCxnSpPr>
        <p:spPr>
          <a:xfrm flipH="1">
            <a:off x="5032507" y="4393852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E747E6-26D2-482B-BF2C-5C24F6084D28}"/>
              </a:ext>
            </a:extLst>
          </p:cNvPr>
          <p:cNvCxnSpPr>
            <a:cxnSpLocks/>
          </p:cNvCxnSpPr>
          <p:nvPr/>
        </p:nvCxnSpPr>
        <p:spPr>
          <a:xfrm>
            <a:off x="5044230" y="4492866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981ED7-8F50-4EE8-A734-0DFA0D459874}"/>
              </a:ext>
            </a:extLst>
          </p:cNvPr>
          <p:cNvSpPr/>
          <p:nvPr/>
        </p:nvSpPr>
        <p:spPr>
          <a:xfrm>
            <a:off x="5564105" y="3554430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JSON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51" name="Google Shape;106;p2">
            <a:extLst>
              <a:ext uri="{FF2B5EF4-FFF2-40B4-BE49-F238E27FC236}">
                <a16:creationId xmlns:a16="http://schemas.microsoft.com/office/drawing/2014/main" id="{2E511C96-333E-46E0-AD28-E42685EB3E0B}"/>
              </a:ext>
            </a:extLst>
          </p:cNvPr>
          <p:cNvSpPr txBox="1"/>
          <p:nvPr/>
        </p:nvSpPr>
        <p:spPr>
          <a:xfrm>
            <a:off x="1257827" y="1529306"/>
            <a:ext cx="4306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Cross Origin</a:t>
            </a:r>
            <a:r>
              <a:rPr lang="ko-KR" alt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이 존재한다</a:t>
            </a:r>
            <a:r>
              <a:rPr lang="en-US" altLang="ko-KR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.</a:t>
            </a:r>
            <a:endParaRPr sz="28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36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7" name="Google Shape;106;p2">
            <a:extLst>
              <a:ext uri="{FF2B5EF4-FFF2-40B4-BE49-F238E27FC236}">
                <a16:creationId xmlns:a16="http://schemas.microsoft.com/office/drawing/2014/main" id="{05DED4E1-328D-48E4-8B6D-58848DF6662D}"/>
              </a:ext>
            </a:extLst>
          </p:cNvPr>
          <p:cNvSpPr txBox="1"/>
          <p:nvPr/>
        </p:nvSpPr>
        <p:spPr>
          <a:xfrm>
            <a:off x="7358039" y="248890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8" name="Google Shape;106;p2">
            <a:extLst>
              <a:ext uri="{FF2B5EF4-FFF2-40B4-BE49-F238E27FC236}">
                <a16:creationId xmlns:a16="http://schemas.microsoft.com/office/drawing/2014/main" id="{D7DB057D-9EA7-4989-9933-4FB0C937FE2B}"/>
              </a:ext>
            </a:extLst>
          </p:cNvPr>
          <p:cNvSpPr txBox="1"/>
          <p:nvPr/>
        </p:nvSpPr>
        <p:spPr>
          <a:xfrm>
            <a:off x="3145616" y="2507389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E7A3A-57A5-4243-84A2-02B9F9F3D14B}"/>
              </a:ext>
            </a:extLst>
          </p:cNvPr>
          <p:cNvSpPr txBox="1"/>
          <p:nvPr/>
        </p:nvSpPr>
        <p:spPr>
          <a:xfrm>
            <a:off x="7458097" y="4435791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https://api.sgsg.space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B99EC3-977D-448C-9DA9-F5EF8192CA0A}"/>
              </a:ext>
            </a:extLst>
          </p:cNvPr>
          <p:cNvCxnSpPr>
            <a:cxnSpLocks/>
          </p:cNvCxnSpPr>
          <p:nvPr/>
        </p:nvCxnSpPr>
        <p:spPr>
          <a:xfrm>
            <a:off x="4795069" y="2738201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0AB905-AF04-4063-A643-F6AC1378D374}"/>
              </a:ext>
            </a:extLst>
          </p:cNvPr>
          <p:cNvCxnSpPr>
            <a:cxnSpLocks/>
          </p:cNvCxnSpPr>
          <p:nvPr/>
        </p:nvCxnSpPr>
        <p:spPr>
          <a:xfrm flipH="1">
            <a:off x="4795070" y="2872476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7A7ADB-0760-41DF-9DD2-A229F8356783}"/>
              </a:ext>
            </a:extLst>
          </p:cNvPr>
          <p:cNvSpPr/>
          <p:nvPr/>
        </p:nvSpPr>
        <p:spPr>
          <a:xfrm>
            <a:off x="5601114" y="2261177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HTML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0BC7E-C63A-48AB-8859-FE134A519C9A}"/>
              </a:ext>
            </a:extLst>
          </p:cNvPr>
          <p:cNvSpPr txBox="1"/>
          <p:nvPr/>
        </p:nvSpPr>
        <p:spPr>
          <a:xfrm>
            <a:off x="7512745" y="2950525"/>
            <a:ext cx="264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4" name="Google Shape;106;p2">
            <a:extLst>
              <a:ext uri="{FF2B5EF4-FFF2-40B4-BE49-F238E27FC236}">
                <a16:creationId xmlns:a16="http://schemas.microsoft.com/office/drawing/2014/main" id="{7FA3C14C-FBAE-4DE3-A540-FD99DB241AB6}"/>
              </a:ext>
            </a:extLst>
          </p:cNvPr>
          <p:cNvSpPr txBox="1"/>
          <p:nvPr/>
        </p:nvSpPr>
        <p:spPr>
          <a:xfrm>
            <a:off x="7510538" y="3974167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93C6EB-012B-4C60-82D1-26E77FD43C90}"/>
              </a:ext>
            </a:extLst>
          </p:cNvPr>
          <p:cNvCxnSpPr>
            <a:cxnSpLocks/>
          </p:cNvCxnSpPr>
          <p:nvPr/>
        </p:nvCxnSpPr>
        <p:spPr>
          <a:xfrm flipH="1" flipV="1">
            <a:off x="4803535" y="3300077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BC17AE-CDD5-4035-AC6D-16C6A8EB4C42}"/>
              </a:ext>
            </a:extLst>
          </p:cNvPr>
          <p:cNvCxnSpPr>
            <a:cxnSpLocks/>
          </p:cNvCxnSpPr>
          <p:nvPr/>
        </p:nvCxnSpPr>
        <p:spPr>
          <a:xfrm>
            <a:off x="4803535" y="3375553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25EAD9-7692-4C16-9B48-83A1D9636CDC}"/>
              </a:ext>
            </a:extLst>
          </p:cNvPr>
          <p:cNvSpPr txBox="1"/>
          <p:nvPr/>
        </p:nvSpPr>
        <p:spPr>
          <a:xfrm>
            <a:off x="2897618" y="295052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3" name="Google Shape;106;p2">
            <a:extLst>
              <a:ext uri="{FF2B5EF4-FFF2-40B4-BE49-F238E27FC236}">
                <a16:creationId xmlns:a16="http://schemas.microsoft.com/office/drawing/2014/main" id="{76097D34-0E18-4CD0-A4F9-B3BCFDB01956}"/>
              </a:ext>
            </a:extLst>
          </p:cNvPr>
          <p:cNvSpPr txBox="1"/>
          <p:nvPr/>
        </p:nvSpPr>
        <p:spPr>
          <a:xfrm>
            <a:off x="3145616" y="3950716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77EA69-5182-4604-80CB-6CCD7060D011}"/>
              </a:ext>
            </a:extLst>
          </p:cNvPr>
          <p:cNvSpPr txBox="1"/>
          <p:nvPr/>
        </p:nvSpPr>
        <p:spPr>
          <a:xfrm>
            <a:off x="2897618" y="4393852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solidFill>
                <a:schemeClr val="accent6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823593-A1E1-44F8-9B88-E6D0A8A7150A}"/>
              </a:ext>
            </a:extLst>
          </p:cNvPr>
          <p:cNvCxnSpPr>
            <a:cxnSpLocks/>
          </p:cNvCxnSpPr>
          <p:nvPr/>
        </p:nvCxnSpPr>
        <p:spPr>
          <a:xfrm flipH="1">
            <a:off x="5032507" y="4393852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E747E6-26D2-482B-BF2C-5C24F6084D28}"/>
              </a:ext>
            </a:extLst>
          </p:cNvPr>
          <p:cNvCxnSpPr>
            <a:cxnSpLocks/>
          </p:cNvCxnSpPr>
          <p:nvPr/>
        </p:nvCxnSpPr>
        <p:spPr>
          <a:xfrm>
            <a:off x="5044230" y="4492866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981ED7-8F50-4EE8-A734-0DFA0D459874}"/>
              </a:ext>
            </a:extLst>
          </p:cNvPr>
          <p:cNvSpPr/>
          <p:nvPr/>
        </p:nvSpPr>
        <p:spPr>
          <a:xfrm>
            <a:off x="5564105" y="3554430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JSON</a:t>
            </a:r>
            <a:endParaRPr lang="ko-KR" altLang="en-US" dirty="0">
              <a:solidFill>
                <a:schemeClr val="tx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51" name="Google Shape;106;p2">
            <a:extLst>
              <a:ext uri="{FF2B5EF4-FFF2-40B4-BE49-F238E27FC236}">
                <a16:creationId xmlns:a16="http://schemas.microsoft.com/office/drawing/2014/main" id="{2E511C96-333E-46E0-AD28-E42685EB3E0B}"/>
              </a:ext>
            </a:extLst>
          </p:cNvPr>
          <p:cNvSpPr txBox="1"/>
          <p:nvPr/>
        </p:nvSpPr>
        <p:spPr>
          <a:xfrm>
            <a:off x="1257827" y="1529306"/>
            <a:ext cx="4306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Cross Origin</a:t>
            </a:r>
            <a:r>
              <a:rPr lang="ko-KR" alt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이 존재한다</a:t>
            </a:r>
            <a:r>
              <a:rPr lang="en-US" altLang="ko-KR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.</a:t>
            </a:r>
            <a:endParaRPr sz="28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572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49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59" name="Google Shape;106;p2">
            <a:extLst>
              <a:ext uri="{FF2B5EF4-FFF2-40B4-BE49-F238E27FC236}">
                <a16:creationId xmlns:a16="http://schemas.microsoft.com/office/drawing/2014/main" id="{76252883-B782-470F-B550-3D0C1B6860B7}"/>
              </a:ext>
            </a:extLst>
          </p:cNvPr>
          <p:cNvSpPr txBox="1"/>
          <p:nvPr/>
        </p:nvSpPr>
        <p:spPr>
          <a:xfrm>
            <a:off x="1257827" y="1529306"/>
            <a:ext cx="4306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헤더를 추가한다</a:t>
            </a:r>
            <a:r>
              <a:rPr lang="en-US" altLang="ko-KR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.</a:t>
            </a:r>
            <a:endParaRPr sz="28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76" name="Google Shape;106;p2">
            <a:extLst>
              <a:ext uri="{FF2B5EF4-FFF2-40B4-BE49-F238E27FC236}">
                <a16:creationId xmlns:a16="http://schemas.microsoft.com/office/drawing/2014/main" id="{4F05FF8C-B412-474D-B025-59A55227C656}"/>
              </a:ext>
            </a:extLst>
          </p:cNvPr>
          <p:cNvSpPr txBox="1"/>
          <p:nvPr/>
        </p:nvSpPr>
        <p:spPr>
          <a:xfrm>
            <a:off x="7358039" y="248890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77" name="Google Shape;106;p2">
            <a:extLst>
              <a:ext uri="{FF2B5EF4-FFF2-40B4-BE49-F238E27FC236}">
                <a16:creationId xmlns:a16="http://schemas.microsoft.com/office/drawing/2014/main" id="{166578FC-3FA8-48BC-B29A-EF4FED53D40C}"/>
              </a:ext>
            </a:extLst>
          </p:cNvPr>
          <p:cNvSpPr txBox="1"/>
          <p:nvPr/>
        </p:nvSpPr>
        <p:spPr>
          <a:xfrm>
            <a:off x="3145616" y="2507389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F605B1-CCC3-44A5-88BF-91441DE56FF0}"/>
              </a:ext>
            </a:extLst>
          </p:cNvPr>
          <p:cNvSpPr txBox="1"/>
          <p:nvPr/>
        </p:nvSpPr>
        <p:spPr>
          <a:xfrm>
            <a:off x="7458097" y="4435791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https://api.sgsg.space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BFEC8FD-B40F-4C67-B90E-559EC6ECB8C5}"/>
              </a:ext>
            </a:extLst>
          </p:cNvPr>
          <p:cNvCxnSpPr>
            <a:cxnSpLocks/>
          </p:cNvCxnSpPr>
          <p:nvPr/>
        </p:nvCxnSpPr>
        <p:spPr>
          <a:xfrm>
            <a:off x="4795069" y="2738201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5B13474-A829-4C00-88D3-39E6BBB05F9E}"/>
              </a:ext>
            </a:extLst>
          </p:cNvPr>
          <p:cNvCxnSpPr>
            <a:cxnSpLocks/>
          </p:cNvCxnSpPr>
          <p:nvPr/>
        </p:nvCxnSpPr>
        <p:spPr>
          <a:xfrm flipH="1">
            <a:off x="4795070" y="2872476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5E79BFE-33CD-4F33-90D9-2B058FA7F54F}"/>
              </a:ext>
            </a:extLst>
          </p:cNvPr>
          <p:cNvSpPr txBox="1"/>
          <p:nvPr/>
        </p:nvSpPr>
        <p:spPr>
          <a:xfrm>
            <a:off x="7512745" y="2950525"/>
            <a:ext cx="264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3" name="Google Shape;106;p2">
            <a:extLst>
              <a:ext uri="{FF2B5EF4-FFF2-40B4-BE49-F238E27FC236}">
                <a16:creationId xmlns:a16="http://schemas.microsoft.com/office/drawing/2014/main" id="{4001456E-893F-4693-9603-5A12B537D00C}"/>
              </a:ext>
            </a:extLst>
          </p:cNvPr>
          <p:cNvSpPr txBox="1"/>
          <p:nvPr/>
        </p:nvSpPr>
        <p:spPr>
          <a:xfrm>
            <a:off x="7510538" y="3974167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A6E4-A7F7-455A-9EE0-614D36BF3755}"/>
              </a:ext>
            </a:extLst>
          </p:cNvPr>
          <p:cNvCxnSpPr>
            <a:cxnSpLocks/>
          </p:cNvCxnSpPr>
          <p:nvPr/>
        </p:nvCxnSpPr>
        <p:spPr>
          <a:xfrm flipH="1" flipV="1">
            <a:off x="4803535" y="3300077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A7BA8D-8727-408F-91E1-B7EB78498457}"/>
              </a:ext>
            </a:extLst>
          </p:cNvPr>
          <p:cNvCxnSpPr>
            <a:cxnSpLocks/>
          </p:cNvCxnSpPr>
          <p:nvPr/>
        </p:nvCxnSpPr>
        <p:spPr>
          <a:xfrm>
            <a:off x="4803535" y="3375553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374496-D163-41AB-8CAF-96F0C1B5705E}"/>
              </a:ext>
            </a:extLst>
          </p:cNvPr>
          <p:cNvSpPr txBox="1"/>
          <p:nvPr/>
        </p:nvSpPr>
        <p:spPr>
          <a:xfrm>
            <a:off x="2897618" y="295052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7" name="Google Shape;106;p2">
            <a:extLst>
              <a:ext uri="{FF2B5EF4-FFF2-40B4-BE49-F238E27FC236}">
                <a16:creationId xmlns:a16="http://schemas.microsoft.com/office/drawing/2014/main" id="{055AC624-DE60-44AA-AAC9-E37AA81F7CC4}"/>
              </a:ext>
            </a:extLst>
          </p:cNvPr>
          <p:cNvSpPr txBox="1"/>
          <p:nvPr/>
        </p:nvSpPr>
        <p:spPr>
          <a:xfrm>
            <a:off x="3145616" y="3950716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670A4E-6472-42B0-9DC5-C018648579B3}"/>
              </a:ext>
            </a:extLst>
          </p:cNvPr>
          <p:cNvSpPr txBox="1"/>
          <p:nvPr/>
        </p:nvSpPr>
        <p:spPr>
          <a:xfrm>
            <a:off x="2897618" y="4393852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solidFill>
                <a:schemeClr val="accent6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D744785-E40D-4462-B20E-7E4EB12E83EE}"/>
              </a:ext>
            </a:extLst>
          </p:cNvPr>
          <p:cNvCxnSpPr>
            <a:cxnSpLocks/>
          </p:cNvCxnSpPr>
          <p:nvPr/>
        </p:nvCxnSpPr>
        <p:spPr>
          <a:xfrm flipH="1">
            <a:off x="5032507" y="4393852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4DAD6E-0C65-408C-B24A-8B92D8ABABB9}"/>
              </a:ext>
            </a:extLst>
          </p:cNvPr>
          <p:cNvCxnSpPr>
            <a:cxnSpLocks/>
          </p:cNvCxnSpPr>
          <p:nvPr/>
        </p:nvCxnSpPr>
        <p:spPr>
          <a:xfrm>
            <a:off x="5044230" y="4492866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19C8BE-47DA-4110-88B3-9B62B86F22A0}"/>
              </a:ext>
            </a:extLst>
          </p:cNvPr>
          <p:cNvSpPr/>
          <p:nvPr/>
        </p:nvSpPr>
        <p:spPr>
          <a:xfrm>
            <a:off x="5492261" y="3331373"/>
            <a:ext cx="1207477" cy="1663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A2289-9BD4-469B-AFE7-958A7A7BA111}"/>
              </a:ext>
            </a:extLst>
          </p:cNvPr>
          <p:cNvSpPr txBox="1"/>
          <p:nvPr/>
        </p:nvSpPr>
        <p:spPr>
          <a:xfrm>
            <a:off x="5548719" y="3392025"/>
            <a:ext cx="173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sz="12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객체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2BDF4E-386C-4739-941D-9C9952BA34E9}"/>
              </a:ext>
            </a:extLst>
          </p:cNvPr>
          <p:cNvSpPr txBox="1"/>
          <p:nvPr/>
        </p:nvSpPr>
        <p:spPr>
          <a:xfrm>
            <a:off x="5491990" y="4033363"/>
            <a:ext cx="173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Authorization</a:t>
            </a:r>
            <a:endParaRPr lang="ko-KR" altLang="en-US" sz="1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6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2335348" y="2762954"/>
            <a:ext cx="77674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CORS 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얼마나 알고 계셨나요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664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50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7" name="Google Shape;106;p2">
            <a:extLst>
              <a:ext uri="{FF2B5EF4-FFF2-40B4-BE49-F238E27FC236}">
                <a16:creationId xmlns:a16="http://schemas.microsoft.com/office/drawing/2014/main" id="{1B99CD1C-BEE3-4604-B3B4-E06094F8E53C}"/>
              </a:ext>
            </a:extLst>
          </p:cNvPr>
          <p:cNvSpPr txBox="1"/>
          <p:nvPr/>
        </p:nvSpPr>
        <p:spPr>
          <a:xfrm>
            <a:off x="7358039" y="2488901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8" name="Google Shape;106;p2">
            <a:extLst>
              <a:ext uri="{FF2B5EF4-FFF2-40B4-BE49-F238E27FC236}">
                <a16:creationId xmlns:a16="http://schemas.microsoft.com/office/drawing/2014/main" id="{9EAC5E68-EF9E-4BAE-A06F-70E8368F063F}"/>
              </a:ext>
            </a:extLst>
          </p:cNvPr>
          <p:cNvSpPr txBox="1"/>
          <p:nvPr/>
        </p:nvSpPr>
        <p:spPr>
          <a:xfrm>
            <a:off x="3145616" y="2507389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5F0AD-D62F-48BE-A64A-01B48EC60B46}"/>
              </a:ext>
            </a:extLst>
          </p:cNvPr>
          <p:cNvSpPr txBox="1"/>
          <p:nvPr/>
        </p:nvSpPr>
        <p:spPr>
          <a:xfrm>
            <a:off x="7458097" y="4435791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https://api.sgsg.space</a:t>
            </a:r>
            <a:endParaRPr lang="ko-KR" altLang="en-US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B55882-1BA4-42F9-A24D-0C36DE9BC222}"/>
              </a:ext>
            </a:extLst>
          </p:cNvPr>
          <p:cNvCxnSpPr>
            <a:cxnSpLocks/>
          </p:cNvCxnSpPr>
          <p:nvPr/>
        </p:nvCxnSpPr>
        <p:spPr>
          <a:xfrm>
            <a:off x="4795069" y="2738201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2C5355-8CA0-41F6-9AC5-5E48A1A2BBB6}"/>
              </a:ext>
            </a:extLst>
          </p:cNvPr>
          <p:cNvCxnSpPr>
            <a:cxnSpLocks/>
          </p:cNvCxnSpPr>
          <p:nvPr/>
        </p:nvCxnSpPr>
        <p:spPr>
          <a:xfrm flipH="1">
            <a:off x="4795070" y="2872476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FF9C6C-51B0-4078-90CD-C184DE20921B}"/>
              </a:ext>
            </a:extLst>
          </p:cNvPr>
          <p:cNvSpPr txBox="1"/>
          <p:nvPr/>
        </p:nvSpPr>
        <p:spPr>
          <a:xfrm>
            <a:off x="7512745" y="2950525"/>
            <a:ext cx="264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3" name="Google Shape;106;p2">
            <a:extLst>
              <a:ext uri="{FF2B5EF4-FFF2-40B4-BE49-F238E27FC236}">
                <a16:creationId xmlns:a16="http://schemas.microsoft.com/office/drawing/2014/main" id="{1DB0D646-CB76-4EE5-BDC2-14B7A003F414}"/>
              </a:ext>
            </a:extLst>
          </p:cNvPr>
          <p:cNvSpPr txBox="1"/>
          <p:nvPr/>
        </p:nvSpPr>
        <p:spPr>
          <a:xfrm>
            <a:off x="7510538" y="3974167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1F2C71-1DD2-41CB-B46E-3A4732AFD66F}"/>
              </a:ext>
            </a:extLst>
          </p:cNvPr>
          <p:cNvCxnSpPr>
            <a:cxnSpLocks/>
          </p:cNvCxnSpPr>
          <p:nvPr/>
        </p:nvCxnSpPr>
        <p:spPr>
          <a:xfrm flipH="1" flipV="1">
            <a:off x="4803535" y="3300077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C83F3D0-F8D8-42E4-8EFF-B2BB277B2072}"/>
              </a:ext>
            </a:extLst>
          </p:cNvPr>
          <p:cNvCxnSpPr>
            <a:cxnSpLocks/>
          </p:cNvCxnSpPr>
          <p:nvPr/>
        </p:nvCxnSpPr>
        <p:spPr>
          <a:xfrm>
            <a:off x="4803535" y="3375553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4EE0CD-18D8-441E-A2F4-44126784D482}"/>
              </a:ext>
            </a:extLst>
          </p:cNvPr>
          <p:cNvSpPr txBox="1"/>
          <p:nvPr/>
        </p:nvSpPr>
        <p:spPr>
          <a:xfrm>
            <a:off x="2897618" y="295052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8" name="Google Shape;106;p2">
            <a:extLst>
              <a:ext uri="{FF2B5EF4-FFF2-40B4-BE49-F238E27FC236}">
                <a16:creationId xmlns:a16="http://schemas.microsoft.com/office/drawing/2014/main" id="{57DC06F2-B08B-4BB5-9932-B23C51B08763}"/>
              </a:ext>
            </a:extLst>
          </p:cNvPr>
          <p:cNvSpPr txBox="1"/>
          <p:nvPr/>
        </p:nvSpPr>
        <p:spPr>
          <a:xfrm>
            <a:off x="3145616" y="3950716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678EA8-E3D7-4493-AB0E-EDFD0ED14A56}"/>
              </a:ext>
            </a:extLst>
          </p:cNvPr>
          <p:cNvSpPr txBox="1"/>
          <p:nvPr/>
        </p:nvSpPr>
        <p:spPr>
          <a:xfrm>
            <a:off x="2897618" y="4393852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solidFill>
                <a:schemeClr val="accent6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A2DA29-F4F1-4E7C-B05C-E788FA84349C}"/>
              </a:ext>
            </a:extLst>
          </p:cNvPr>
          <p:cNvCxnSpPr>
            <a:cxnSpLocks/>
          </p:cNvCxnSpPr>
          <p:nvPr/>
        </p:nvCxnSpPr>
        <p:spPr>
          <a:xfrm flipH="1">
            <a:off x="5032507" y="4393852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E5270F6-55E6-40A7-BA36-2E2CC562D4BB}"/>
              </a:ext>
            </a:extLst>
          </p:cNvPr>
          <p:cNvCxnSpPr>
            <a:cxnSpLocks/>
          </p:cNvCxnSpPr>
          <p:nvPr/>
        </p:nvCxnSpPr>
        <p:spPr>
          <a:xfrm>
            <a:off x="5044230" y="4492866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6690C-25D0-4536-871A-521F160DCB10}"/>
              </a:ext>
            </a:extLst>
          </p:cNvPr>
          <p:cNvGrpSpPr/>
          <p:nvPr/>
        </p:nvGrpSpPr>
        <p:grpSpPr>
          <a:xfrm>
            <a:off x="5443281" y="3255729"/>
            <a:ext cx="1789801" cy="1663163"/>
            <a:chOff x="5474677" y="3002621"/>
            <a:chExt cx="1789801" cy="16631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919C8BE-47DA-4110-88B3-9B62B86F22A0}"/>
                </a:ext>
              </a:extLst>
            </p:cNvPr>
            <p:cNvSpPr/>
            <p:nvPr/>
          </p:nvSpPr>
          <p:spPr>
            <a:xfrm>
              <a:off x="5474677" y="3002621"/>
              <a:ext cx="1207477" cy="16631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BA2289-9BD4-469B-AFE7-958A7A7BA111}"/>
                </a:ext>
              </a:extLst>
            </p:cNvPr>
            <p:cNvSpPr txBox="1"/>
            <p:nvPr/>
          </p:nvSpPr>
          <p:spPr>
            <a:xfrm>
              <a:off x="5531135" y="3063273"/>
              <a:ext cx="173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Request </a:t>
              </a:r>
              <a:r>
                <a:rPr lang="ko-KR" altLang="en-US" sz="12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객체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2BDF4E-386C-4739-941D-9C9952BA34E9}"/>
                </a:ext>
              </a:extLst>
            </p:cNvPr>
            <p:cNvSpPr txBox="1"/>
            <p:nvPr/>
          </p:nvSpPr>
          <p:spPr>
            <a:xfrm>
              <a:off x="5497852" y="3704611"/>
              <a:ext cx="1733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GET, POST</a:t>
              </a:r>
            </a:p>
            <a:p>
              <a:r>
                <a:rPr lang="en-US" altLang="ko-KR" sz="12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DELETE, PUT</a:t>
              </a:r>
              <a:endParaRPr lang="ko-KR" altLang="en-US" sz="1200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57" name="Google Shape;106;p2">
            <a:extLst>
              <a:ext uri="{FF2B5EF4-FFF2-40B4-BE49-F238E27FC236}">
                <a16:creationId xmlns:a16="http://schemas.microsoft.com/office/drawing/2014/main" id="{649990C5-AA2B-4171-BFE9-30A0B6075C48}"/>
              </a:ext>
            </a:extLst>
          </p:cNvPr>
          <p:cNvSpPr txBox="1"/>
          <p:nvPr/>
        </p:nvSpPr>
        <p:spPr>
          <a:xfrm>
            <a:off x="1257826" y="1529306"/>
            <a:ext cx="52200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HTTP </a:t>
            </a:r>
            <a:r>
              <a:rPr lang="ko-KR" altLang="en-US" sz="28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메서드는 네 개만 쓴다</a:t>
            </a:r>
            <a:endParaRPr sz="28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769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7" name="Google Shape;118;p2">
            <a:extLst>
              <a:ext uri="{FF2B5EF4-FFF2-40B4-BE49-F238E27FC236}">
                <a16:creationId xmlns:a16="http://schemas.microsoft.com/office/drawing/2014/main" id="{709F050E-BDAC-40F9-9B4E-05BF226C0D83}"/>
              </a:ext>
            </a:extLst>
          </p:cNvPr>
          <p:cNvSpPr txBox="1"/>
          <p:nvPr/>
        </p:nvSpPr>
        <p:spPr>
          <a:xfrm>
            <a:off x="1327116" y="1719693"/>
            <a:ext cx="73479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내 프로젝트에서 안전한 요청 정의하기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9" name="Google Shape;118;p2">
            <a:extLst>
              <a:ext uri="{FF2B5EF4-FFF2-40B4-BE49-F238E27FC236}">
                <a16:creationId xmlns:a16="http://schemas.microsoft.com/office/drawing/2014/main" id="{0C1BCC09-EE39-4F27-A2C2-5A5A1FE83FD0}"/>
              </a:ext>
            </a:extLst>
          </p:cNvPr>
          <p:cNvSpPr txBox="1"/>
          <p:nvPr/>
        </p:nvSpPr>
        <p:spPr>
          <a:xfrm>
            <a:off x="1327116" y="2535162"/>
            <a:ext cx="826236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GET,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POST,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PUT,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DELETE, OPTIONS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요청</a:t>
            </a: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Origin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이 </a:t>
            </a:r>
            <a:r>
              <a:rPr 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http://localhost:3000, https://sgsg.space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인 요청</a:t>
            </a: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Authorization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헤더만 추가된 요청</a:t>
            </a: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770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52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Google Shape;118;p2">
            <a:extLst>
              <a:ext uri="{FF2B5EF4-FFF2-40B4-BE49-F238E27FC236}">
                <a16:creationId xmlns:a16="http://schemas.microsoft.com/office/drawing/2014/main" id="{0C1BCC09-EE39-4F27-A2C2-5A5A1FE83FD0}"/>
              </a:ext>
            </a:extLst>
          </p:cNvPr>
          <p:cNvSpPr txBox="1"/>
          <p:nvPr/>
        </p:nvSpPr>
        <p:spPr>
          <a:xfrm>
            <a:off x="1479516" y="2859181"/>
            <a:ext cx="11240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Access-Control-Allow- </a:t>
            </a: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헤더들에 허용 가능한 녀석들만 넣자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713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Google Shape;118;p2">
            <a:extLst>
              <a:ext uri="{FF2B5EF4-FFF2-40B4-BE49-F238E27FC236}">
                <a16:creationId xmlns:a16="http://schemas.microsoft.com/office/drawing/2014/main" id="{0C1BCC09-EE39-4F27-A2C2-5A5A1FE83FD0}"/>
              </a:ext>
            </a:extLst>
          </p:cNvPr>
          <p:cNvSpPr txBox="1"/>
          <p:nvPr/>
        </p:nvSpPr>
        <p:spPr>
          <a:xfrm>
            <a:off x="1092474" y="2873715"/>
            <a:ext cx="11240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결론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Access-Control-Allow- </a:t>
            </a: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헤더들에 허용 가능한 녀석들만 넣자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538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DDA1F9-6D96-479B-8339-1BFEEE524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904875"/>
            <a:ext cx="63912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084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내 프로젝트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18;p2">
            <a:extLst>
              <a:ext uri="{FF2B5EF4-FFF2-40B4-BE49-F238E27FC236}">
                <a16:creationId xmlns:a16="http://schemas.microsoft.com/office/drawing/2014/main" id="{01285A84-492D-4451-AA64-BEB2F7A29FBA}"/>
              </a:ext>
            </a:extLst>
          </p:cNvPr>
          <p:cNvSpPr txBox="1"/>
          <p:nvPr/>
        </p:nvSpPr>
        <p:spPr>
          <a:xfrm>
            <a:off x="3542382" y="3075077"/>
            <a:ext cx="11240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어쩌면 나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.. </a:t>
            </a:r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개방적일지도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36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실전적용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56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880594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271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2574023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2574023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2574023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051870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296006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051870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296006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18;p2">
            <a:extLst>
              <a:ext uri="{FF2B5EF4-FFF2-40B4-BE49-F238E27FC236}">
                <a16:creationId xmlns:a16="http://schemas.microsoft.com/office/drawing/2014/main" id="{A3B56507-D504-4C76-B48E-623216E7D3EA}"/>
              </a:ext>
            </a:extLst>
          </p:cNvPr>
          <p:cNvSpPr txBox="1"/>
          <p:nvPr/>
        </p:nvSpPr>
        <p:spPr>
          <a:xfrm>
            <a:off x="1463940" y="1713195"/>
            <a:ext cx="53800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Response, Request </a:t>
            </a:r>
            <a:r>
              <a:rPr lang="ko-KR" alt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객체 조작 지점 결정하기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907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2574023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2574023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2574023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051870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296006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051870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296006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382CEFA6-2FE9-4E6E-880E-E6D70E4B6C91}"/>
              </a:ext>
            </a:extLst>
          </p:cNvPr>
          <p:cNvSpPr txBox="1"/>
          <p:nvPr/>
        </p:nvSpPr>
        <p:spPr>
          <a:xfrm>
            <a:off x="1420287" y="1851852"/>
            <a:ext cx="93514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프록시 서버</a:t>
            </a:r>
            <a:r>
              <a:rPr lang="en-US" altLang="ko-KR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en-US" altLang="ko-KR" sz="20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NginX</a:t>
            </a:r>
            <a:r>
              <a:rPr lang="en-US" altLang="ko-KR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조작하자</a:t>
            </a:r>
            <a:r>
              <a:rPr lang="en-US" altLang="ko-KR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538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59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2574023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2574023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2574023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051870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296006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051870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296006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382CEFA6-2FE9-4E6E-880E-E6D70E4B6C91}"/>
              </a:ext>
            </a:extLst>
          </p:cNvPr>
          <p:cNvSpPr txBox="1"/>
          <p:nvPr/>
        </p:nvSpPr>
        <p:spPr>
          <a:xfrm>
            <a:off x="3529703" y="2574023"/>
            <a:ext cx="2013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Req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Google Shape;118;p2">
            <a:extLst>
              <a:ext uri="{FF2B5EF4-FFF2-40B4-BE49-F238E27FC236}">
                <a16:creationId xmlns:a16="http://schemas.microsoft.com/office/drawing/2014/main" id="{EFB73869-24A1-4D6A-86BA-EA6463492B76}"/>
              </a:ext>
            </a:extLst>
          </p:cNvPr>
          <p:cNvSpPr txBox="1"/>
          <p:nvPr/>
        </p:nvSpPr>
        <p:spPr>
          <a:xfrm>
            <a:off x="3565195" y="3414893"/>
            <a:ext cx="18773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Res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26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3672658" y="2789588"/>
            <a:ext cx="491770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 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X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도 몰랐습니다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59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60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2574023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2574023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2574023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051870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296006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051870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296006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382CEFA6-2FE9-4E6E-880E-E6D70E4B6C91}"/>
              </a:ext>
            </a:extLst>
          </p:cNvPr>
          <p:cNvSpPr txBox="1"/>
          <p:nvPr/>
        </p:nvSpPr>
        <p:spPr>
          <a:xfrm>
            <a:off x="3534131" y="2574023"/>
            <a:ext cx="2013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Req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Google Shape;118;p2">
            <a:extLst>
              <a:ext uri="{FF2B5EF4-FFF2-40B4-BE49-F238E27FC236}">
                <a16:creationId xmlns:a16="http://schemas.microsoft.com/office/drawing/2014/main" id="{EFB73869-24A1-4D6A-86BA-EA6463492B76}"/>
              </a:ext>
            </a:extLst>
          </p:cNvPr>
          <p:cNvSpPr txBox="1"/>
          <p:nvPr/>
        </p:nvSpPr>
        <p:spPr>
          <a:xfrm>
            <a:off x="3534131" y="3427138"/>
            <a:ext cx="18773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Res</a:t>
            </a:r>
            <a:endParaRPr sz="2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77459C2D-9E36-41C9-87C5-252797981184}"/>
              </a:ext>
            </a:extLst>
          </p:cNvPr>
          <p:cNvSpPr txBox="1"/>
          <p:nvPr/>
        </p:nvSpPr>
        <p:spPr>
          <a:xfrm>
            <a:off x="7627024" y="2574023"/>
            <a:ext cx="2013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Main Req</a:t>
            </a:r>
            <a:endParaRPr sz="2000" dirty="0">
              <a:solidFill>
                <a:srgbClr val="FF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Google Shape;185;p6">
            <a:extLst>
              <a:ext uri="{FF2B5EF4-FFF2-40B4-BE49-F238E27FC236}">
                <a16:creationId xmlns:a16="http://schemas.microsoft.com/office/drawing/2014/main" id="{18DEE18A-B628-4B98-A118-7FEBF552BECB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450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2" name="Google Shape;118;p2">
            <a:extLst>
              <a:ext uri="{FF2B5EF4-FFF2-40B4-BE49-F238E27FC236}">
                <a16:creationId xmlns:a16="http://schemas.microsoft.com/office/drawing/2014/main" id="{5EF7AF6A-D1D8-409D-B908-B2FE61954CCE}"/>
              </a:ext>
            </a:extLst>
          </p:cNvPr>
          <p:cNvSpPr txBox="1"/>
          <p:nvPr/>
        </p:nvSpPr>
        <p:spPr>
          <a:xfrm>
            <a:off x="1233333" y="1612731"/>
            <a:ext cx="578879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SpringBoot</a:t>
            </a:r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허용하기 후보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33CC5-A086-489A-9746-F58F373BD4A9}"/>
              </a:ext>
            </a:extLst>
          </p:cNvPr>
          <p:cNvSpPr txBox="1"/>
          <p:nvPr/>
        </p:nvSpPr>
        <p:spPr>
          <a:xfrm>
            <a:off x="1395046" y="2403231"/>
            <a:ext cx="91908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CORS filter                     -&gt;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편의 기능을 제공하지만 의존성을 추가해야 한다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Spring CORS filter       -&gt; Request, Response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객체를 조작할 수 없다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Spring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 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MVC                     -&gt; Request, Response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객체를 조작할 수 없다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Spring AOP                     -&gt; </a:t>
            </a:r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Request, Response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를 조작할 수 있다</a:t>
            </a:r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Spring Security             -&gt; </a:t>
            </a:r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Request, Response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를 조작할 수 있다</a:t>
            </a:r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</p:txBody>
      </p:sp>
      <p:sp>
        <p:nvSpPr>
          <p:cNvPr id="23" name="Google Shape;185;p6">
            <a:extLst>
              <a:ext uri="{FF2B5EF4-FFF2-40B4-BE49-F238E27FC236}">
                <a16:creationId xmlns:a16="http://schemas.microsoft.com/office/drawing/2014/main" id="{73A96DE1-272D-4699-81C8-B25213217519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의사결정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403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1872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실전적용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62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880594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01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16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12D71A-8330-4A0A-B3FE-0325A80E2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94" y="1389767"/>
            <a:ext cx="11081069" cy="4598126"/>
          </a:xfrm>
          <a:prstGeom prst="rect">
            <a:avLst/>
          </a:prstGeom>
        </p:spPr>
      </p:pic>
      <p:sp>
        <p:nvSpPr>
          <p:cNvPr id="12" name="Google Shape;118;p2">
            <a:extLst>
              <a:ext uri="{FF2B5EF4-FFF2-40B4-BE49-F238E27FC236}">
                <a16:creationId xmlns:a16="http://schemas.microsoft.com/office/drawing/2014/main" id="{FB778BB8-05BA-4DB8-A935-963BAF525F1F}"/>
              </a:ext>
            </a:extLst>
          </p:cNvPr>
          <p:cNvSpPr txBox="1"/>
          <p:nvPr/>
        </p:nvSpPr>
        <p:spPr>
          <a:xfrm>
            <a:off x="4829909" y="1401490"/>
            <a:ext cx="4794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Nginx Before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990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A7AFBAD-2C86-4CA7-8E89-16303644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1" y="468259"/>
            <a:ext cx="9857624" cy="5951425"/>
          </a:xfrm>
          <a:prstGeom prst="rect">
            <a:avLst/>
          </a:prstGeom>
        </p:spPr>
      </p:pic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8A6A8991-257B-480B-B992-645AE36DDD84}"/>
              </a:ext>
            </a:extLst>
          </p:cNvPr>
          <p:cNvSpPr txBox="1"/>
          <p:nvPr/>
        </p:nvSpPr>
        <p:spPr>
          <a:xfrm>
            <a:off x="3950678" y="468259"/>
            <a:ext cx="4794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Nginx After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Google Shape;185;p6">
            <a:extLst>
              <a:ext uri="{FF2B5EF4-FFF2-40B4-BE49-F238E27FC236}">
                <a16:creationId xmlns:a16="http://schemas.microsoft.com/office/drawing/2014/main" id="{4225D7E2-1F96-4F4C-BBFE-56056D4C5E6D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16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797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벽, 모니터, 스크린샷이(가) 표시된 사진&#10;&#10;자동 생성된 설명">
            <a:extLst>
              <a:ext uri="{FF2B5EF4-FFF2-40B4-BE49-F238E27FC236}">
                <a16:creationId xmlns:a16="http://schemas.microsoft.com/office/drawing/2014/main" id="{A4A9208A-2B7B-4CC0-A04E-778BA36F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29" y="1096753"/>
            <a:ext cx="10540064" cy="4891140"/>
          </a:xfrm>
          <a:prstGeom prst="rect">
            <a:avLst/>
          </a:prstGeom>
        </p:spPr>
      </p:pic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2" name="Google Shape;118;p2">
            <a:extLst>
              <a:ext uri="{FF2B5EF4-FFF2-40B4-BE49-F238E27FC236}">
                <a16:creationId xmlns:a16="http://schemas.microsoft.com/office/drawing/2014/main" id="{FB778BB8-05BA-4DB8-A935-963BAF525F1F}"/>
              </a:ext>
            </a:extLst>
          </p:cNvPr>
          <p:cNvSpPr txBox="1"/>
          <p:nvPr/>
        </p:nvSpPr>
        <p:spPr>
          <a:xfrm>
            <a:off x="4233410" y="1096753"/>
            <a:ext cx="4794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SpringBoot</a:t>
            </a: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Before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Google Shape;185;p6">
            <a:extLst>
              <a:ext uri="{FF2B5EF4-FFF2-40B4-BE49-F238E27FC236}">
                <a16:creationId xmlns:a16="http://schemas.microsoft.com/office/drawing/2014/main" id="{4B9EA53C-0498-4F47-9622-43E90056B500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16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938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CC6EF5-6E67-4653-95CD-5A7FDE66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50" y="147923"/>
            <a:ext cx="9129934" cy="6573552"/>
          </a:xfrm>
          <a:prstGeom prst="rect">
            <a:avLst/>
          </a:prstGeom>
        </p:spPr>
      </p:pic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66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2" name="Google Shape;118;p2">
            <a:extLst>
              <a:ext uri="{FF2B5EF4-FFF2-40B4-BE49-F238E27FC236}">
                <a16:creationId xmlns:a16="http://schemas.microsoft.com/office/drawing/2014/main" id="{FB778BB8-05BA-4DB8-A935-963BAF525F1F}"/>
              </a:ext>
            </a:extLst>
          </p:cNvPr>
          <p:cNvSpPr txBox="1"/>
          <p:nvPr/>
        </p:nvSpPr>
        <p:spPr>
          <a:xfrm>
            <a:off x="3952057" y="176726"/>
            <a:ext cx="47947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SpringBoot</a:t>
            </a:r>
            <a:r>
              <a:rPr 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After</a:t>
            </a:r>
            <a:endParaRPr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85;p6">
            <a:extLst>
              <a:ext uri="{FF2B5EF4-FFF2-40B4-BE49-F238E27FC236}">
                <a16:creationId xmlns:a16="http://schemas.microsoft.com/office/drawing/2014/main" id="{876FC89F-A018-482B-93DC-E7C7D32428A6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16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304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3133257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3133257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3133257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611104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855240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611104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855240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77459C2D-9E36-41C9-87C5-252797981184}"/>
              </a:ext>
            </a:extLst>
          </p:cNvPr>
          <p:cNvSpPr txBox="1"/>
          <p:nvPr/>
        </p:nvSpPr>
        <p:spPr>
          <a:xfrm>
            <a:off x="5474678" y="1730058"/>
            <a:ext cx="2013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661BF6E-B6EA-490A-8614-5D914FB9E5F8}"/>
              </a:ext>
            </a:extLst>
          </p:cNvPr>
          <p:cNvCxnSpPr>
            <a:cxnSpLocks/>
          </p:cNvCxnSpPr>
          <p:nvPr/>
        </p:nvCxnSpPr>
        <p:spPr>
          <a:xfrm>
            <a:off x="6307016" y="2235634"/>
            <a:ext cx="0" cy="79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18;p2">
            <a:extLst>
              <a:ext uri="{FF2B5EF4-FFF2-40B4-BE49-F238E27FC236}">
                <a16:creationId xmlns:a16="http://schemas.microsoft.com/office/drawing/2014/main" id="{FF997123-D128-4E29-B75E-DA1316CC4B48}"/>
              </a:ext>
            </a:extLst>
          </p:cNvPr>
          <p:cNvSpPr txBox="1"/>
          <p:nvPr/>
        </p:nvSpPr>
        <p:spPr>
          <a:xfrm>
            <a:off x="9171694" y="1730058"/>
            <a:ext cx="27431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Main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E5C031-4A89-4396-BDD6-D755F58BF916}"/>
              </a:ext>
            </a:extLst>
          </p:cNvPr>
          <p:cNvCxnSpPr>
            <a:cxnSpLocks/>
          </p:cNvCxnSpPr>
          <p:nvPr/>
        </p:nvCxnSpPr>
        <p:spPr>
          <a:xfrm>
            <a:off x="10271559" y="2235634"/>
            <a:ext cx="0" cy="79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85;p6">
            <a:extLst>
              <a:ext uri="{FF2B5EF4-FFF2-40B4-BE49-F238E27FC236}">
                <a16:creationId xmlns:a16="http://schemas.microsoft.com/office/drawing/2014/main" id="{B3A83A8C-F2FA-4B6D-BC3B-6D7F233A1267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적용</a:t>
            </a:r>
            <a:endParaRPr sz="16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489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23758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 나아가기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68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880594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개선계획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429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69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개선계획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18;p2">
            <a:extLst>
              <a:ext uri="{FF2B5EF4-FFF2-40B4-BE49-F238E27FC236}">
                <a16:creationId xmlns:a16="http://schemas.microsoft.com/office/drawing/2014/main" id="{FF997123-D128-4E29-B75E-DA1316CC4B48}"/>
              </a:ext>
            </a:extLst>
          </p:cNvPr>
          <p:cNvSpPr txBox="1"/>
          <p:nvPr/>
        </p:nvSpPr>
        <p:spPr>
          <a:xfrm>
            <a:off x="960082" y="1524325"/>
            <a:ext cx="2743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개선 계획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413041A7-EBC7-4571-B600-D4413A26C388}"/>
              </a:ext>
            </a:extLst>
          </p:cNvPr>
          <p:cNvSpPr txBox="1"/>
          <p:nvPr/>
        </p:nvSpPr>
        <p:spPr>
          <a:xfrm>
            <a:off x="960081" y="2622057"/>
            <a:ext cx="420979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CORS </a:t>
            </a:r>
            <a:r>
              <a:rPr lang="ko-KR" alt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관련 로직 </a:t>
            </a:r>
            <a:r>
              <a:rPr lang="en-US" altLang="ko-KR" dirty="0" err="1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NginX</a:t>
            </a:r>
            <a:r>
              <a:rPr lang="ko-KR" alt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에 위임하기</a:t>
            </a:r>
            <a:endParaRPr lang="en-US" altLang="ko-KR" dirty="0">
              <a:solidFill>
                <a:schemeClr val="tx1"/>
              </a:solidFill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Origin </a:t>
            </a:r>
            <a:r>
              <a:rPr lang="ko-KR" alt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이 없는 </a:t>
            </a:r>
            <a:r>
              <a:rPr lang="en-US" altLang="ko-KR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Request</a:t>
            </a:r>
            <a:r>
              <a:rPr lang="ko-KR" alt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가 도착하는 이슈</a:t>
            </a:r>
            <a:endParaRPr dirty="0">
              <a:solidFill>
                <a:schemeClr val="tx1"/>
              </a:solidFill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3672658" y="2789588"/>
            <a:ext cx="491770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 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도 몰랐습니다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5786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70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3133257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3133257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3133257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611104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855240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611104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855240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77459C2D-9E36-41C9-87C5-252797981184}"/>
              </a:ext>
            </a:extLst>
          </p:cNvPr>
          <p:cNvSpPr txBox="1"/>
          <p:nvPr/>
        </p:nvSpPr>
        <p:spPr>
          <a:xfrm>
            <a:off x="5397134" y="6265340"/>
            <a:ext cx="2013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Preflight 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661BF6E-B6EA-490A-8614-5D914FB9E5F8}"/>
              </a:ext>
            </a:extLst>
          </p:cNvPr>
          <p:cNvCxnSpPr>
            <a:cxnSpLocks/>
          </p:cNvCxnSpPr>
          <p:nvPr/>
        </p:nvCxnSpPr>
        <p:spPr>
          <a:xfrm flipV="1">
            <a:off x="6330462" y="4754767"/>
            <a:ext cx="0" cy="93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18;p2">
            <a:extLst>
              <a:ext uri="{FF2B5EF4-FFF2-40B4-BE49-F238E27FC236}">
                <a16:creationId xmlns:a16="http://schemas.microsoft.com/office/drawing/2014/main" id="{FF997123-D128-4E29-B75E-DA1316CC4B48}"/>
              </a:ext>
            </a:extLst>
          </p:cNvPr>
          <p:cNvSpPr txBox="1"/>
          <p:nvPr/>
        </p:nvSpPr>
        <p:spPr>
          <a:xfrm>
            <a:off x="5032507" y="5860314"/>
            <a:ext cx="27431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Main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Google Shape;118;p2">
            <a:extLst>
              <a:ext uri="{FF2B5EF4-FFF2-40B4-BE49-F238E27FC236}">
                <a16:creationId xmlns:a16="http://schemas.microsoft.com/office/drawing/2014/main" id="{0C01DF34-5EFB-415B-A5F4-4450F51993FF}"/>
              </a:ext>
            </a:extLst>
          </p:cNvPr>
          <p:cNvSpPr txBox="1"/>
          <p:nvPr/>
        </p:nvSpPr>
        <p:spPr>
          <a:xfrm>
            <a:off x="960082" y="1328248"/>
            <a:ext cx="40724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CORS </a:t>
            </a: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 로직 위임하기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Google Shape;185;p6">
            <a:extLst>
              <a:ext uri="{FF2B5EF4-FFF2-40B4-BE49-F238E27FC236}">
                <a16:creationId xmlns:a16="http://schemas.microsoft.com/office/drawing/2014/main" id="{1D2867E3-3FD0-4096-A8A2-DDF2DBC2AB1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개선계획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3224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71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E956A-C11B-41F3-A0D7-90EBF6D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476" y="3133257"/>
            <a:ext cx="1230167" cy="133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87D98-F3F4-437A-82FC-BB6CA1441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40" y="3133257"/>
            <a:ext cx="1268098" cy="1268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EBDA4-FF42-419C-847F-0CE181ED7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58" y="3133257"/>
            <a:ext cx="1057969" cy="162151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0AC91-61AC-4710-9EC7-9779C697A308}"/>
              </a:ext>
            </a:extLst>
          </p:cNvPr>
          <p:cNvCxnSpPr>
            <a:cxnSpLocks/>
          </p:cNvCxnSpPr>
          <p:nvPr/>
        </p:nvCxnSpPr>
        <p:spPr>
          <a:xfrm>
            <a:off x="2970149" y="3611104"/>
            <a:ext cx="265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478842-F9DA-4E5C-8000-7712787540C2}"/>
              </a:ext>
            </a:extLst>
          </p:cNvPr>
          <p:cNvCxnSpPr>
            <a:cxnSpLocks/>
          </p:cNvCxnSpPr>
          <p:nvPr/>
        </p:nvCxnSpPr>
        <p:spPr>
          <a:xfrm flipH="1">
            <a:off x="2980507" y="3855240"/>
            <a:ext cx="2658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EBFC57-5367-4EAC-A5EB-646B68D52D12}"/>
              </a:ext>
            </a:extLst>
          </p:cNvPr>
          <p:cNvCxnSpPr>
            <a:cxnSpLocks/>
          </p:cNvCxnSpPr>
          <p:nvPr/>
        </p:nvCxnSpPr>
        <p:spPr>
          <a:xfrm>
            <a:off x="7044727" y="3611104"/>
            <a:ext cx="2357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DA3980-CB6F-41C7-949B-FD1E7631381E}"/>
              </a:ext>
            </a:extLst>
          </p:cNvPr>
          <p:cNvCxnSpPr>
            <a:cxnSpLocks/>
          </p:cNvCxnSpPr>
          <p:nvPr/>
        </p:nvCxnSpPr>
        <p:spPr>
          <a:xfrm flipH="1">
            <a:off x="7055085" y="3855240"/>
            <a:ext cx="2346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C12671-8D0C-4EFA-BA5B-27627DADDB63}"/>
              </a:ext>
            </a:extLst>
          </p:cNvPr>
          <p:cNvSpPr/>
          <p:nvPr/>
        </p:nvSpPr>
        <p:spPr>
          <a:xfrm>
            <a:off x="7996294" y="2550601"/>
            <a:ext cx="822664" cy="9384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lack" panose="020B0A00000000000000" pitchFamily="34" charset="-127"/>
              </a:rPr>
              <a:t>Origin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없음</a:t>
            </a:r>
          </a:p>
        </p:txBody>
      </p:sp>
      <p:sp>
        <p:nvSpPr>
          <p:cNvPr id="24" name="Google Shape;118;p2">
            <a:extLst>
              <a:ext uri="{FF2B5EF4-FFF2-40B4-BE49-F238E27FC236}">
                <a16:creationId xmlns:a16="http://schemas.microsoft.com/office/drawing/2014/main" id="{E057328C-6AEF-4501-93B9-A0365ECB2391}"/>
              </a:ext>
            </a:extLst>
          </p:cNvPr>
          <p:cNvSpPr txBox="1"/>
          <p:nvPr/>
        </p:nvSpPr>
        <p:spPr>
          <a:xfrm>
            <a:off x="960082" y="1328248"/>
            <a:ext cx="48578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Origin</a:t>
            </a: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없는 </a:t>
            </a:r>
            <a:r>
              <a:rPr lang="en-US" altLang="ko-KR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</a:t>
            </a: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도착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Google Shape;185;p6">
            <a:extLst>
              <a:ext uri="{FF2B5EF4-FFF2-40B4-BE49-F238E27FC236}">
                <a16:creationId xmlns:a16="http://schemas.microsoft.com/office/drawing/2014/main" id="{81EA5B0A-A24F-43C5-B87D-C58C31813848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개선계획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93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2AB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660400" y="3103565"/>
            <a:ext cx="23758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 나아가기</a:t>
            </a:r>
            <a:endParaRPr sz="32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762000" y="3823949"/>
            <a:ext cx="4994223" cy="0"/>
          </a:xfrm>
          <a:prstGeom prst="straightConnector1">
            <a:avLst/>
          </a:prstGeom>
          <a:noFill/>
          <a:ln w="21575" cap="rnd" cmpd="sng">
            <a:solidFill>
              <a:srgbClr val="F5F7FC"/>
            </a:solidFill>
            <a:prstDash val="solid"/>
            <a:round/>
            <a:headEnd type="diamond" w="med" len="med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lt1"/>
                </a:solidFill>
              </a:rPr>
              <a:t>72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18;p2">
            <a:extLst>
              <a:ext uri="{FF2B5EF4-FFF2-40B4-BE49-F238E27FC236}">
                <a16:creationId xmlns:a16="http://schemas.microsoft.com/office/drawing/2014/main" id="{AED25646-7187-47B1-B09B-A5CE1E0BA99E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Google Shape;106;p2">
            <a:extLst>
              <a:ext uri="{FF2B5EF4-FFF2-40B4-BE49-F238E27FC236}">
                <a16:creationId xmlns:a16="http://schemas.microsoft.com/office/drawing/2014/main" id="{8B950481-CA16-4AE2-8075-20CA72CF43C8}"/>
              </a:ext>
            </a:extLst>
          </p:cNvPr>
          <p:cNvSpPr txBox="1"/>
          <p:nvPr/>
        </p:nvSpPr>
        <p:spPr>
          <a:xfrm>
            <a:off x="10546672" y="256886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ED9B4688-8804-4AFC-9444-23A97A532A0E}"/>
              </a:ext>
            </a:extLst>
          </p:cNvPr>
          <p:cNvSpPr txBox="1"/>
          <p:nvPr/>
        </p:nvSpPr>
        <p:spPr>
          <a:xfrm>
            <a:off x="1155683" y="4141860"/>
            <a:ext cx="1880594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912A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2400" b="1" dirty="0">
              <a:solidFill>
                <a:srgbClr val="3912A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82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73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5" name="Google Shape;185;p6">
            <a:extLst>
              <a:ext uri="{FF2B5EF4-FFF2-40B4-BE49-F238E27FC236}">
                <a16:creationId xmlns:a16="http://schemas.microsoft.com/office/drawing/2014/main" id="{4F02580D-0B34-4B20-B54D-8959A486DC7A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3" name="Google Shape;118;p2">
            <a:extLst>
              <a:ext uri="{FF2B5EF4-FFF2-40B4-BE49-F238E27FC236}">
                <a16:creationId xmlns:a16="http://schemas.microsoft.com/office/drawing/2014/main" id="{FF997123-D128-4E29-B75E-DA1316CC4B48}"/>
              </a:ext>
            </a:extLst>
          </p:cNvPr>
          <p:cNvSpPr txBox="1"/>
          <p:nvPr/>
        </p:nvSpPr>
        <p:spPr>
          <a:xfrm>
            <a:off x="960082" y="1524325"/>
            <a:ext cx="2743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느낀 점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413041A7-EBC7-4571-B600-D4413A26C388}"/>
              </a:ext>
            </a:extLst>
          </p:cNvPr>
          <p:cNvSpPr txBox="1"/>
          <p:nvPr/>
        </p:nvSpPr>
        <p:spPr>
          <a:xfrm>
            <a:off x="960081" y="2622057"/>
            <a:ext cx="42097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디버깅이 너무 어렵다</a:t>
            </a:r>
            <a:endParaRPr lang="en-US" altLang="ko-KR" dirty="0">
              <a:solidFill>
                <a:schemeClr val="tx1"/>
              </a:solidFill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8985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74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7" name="Google Shape;106;p2">
            <a:extLst>
              <a:ext uri="{FF2B5EF4-FFF2-40B4-BE49-F238E27FC236}">
                <a16:creationId xmlns:a16="http://schemas.microsoft.com/office/drawing/2014/main" id="{167083DE-29EC-4958-A4C9-DA79267605AC}"/>
              </a:ext>
            </a:extLst>
          </p:cNvPr>
          <p:cNvSpPr txBox="1"/>
          <p:nvPr/>
        </p:nvSpPr>
        <p:spPr>
          <a:xfrm>
            <a:off x="7369762" y="241418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9" name="Google Shape;106;p2">
            <a:extLst>
              <a:ext uri="{FF2B5EF4-FFF2-40B4-BE49-F238E27FC236}">
                <a16:creationId xmlns:a16="http://schemas.microsoft.com/office/drawing/2014/main" id="{490FFA04-7324-4E63-9946-5C0CC1892E50}"/>
              </a:ext>
            </a:extLst>
          </p:cNvPr>
          <p:cNvSpPr txBox="1"/>
          <p:nvPr/>
        </p:nvSpPr>
        <p:spPr>
          <a:xfrm>
            <a:off x="3157339" y="2432671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D249A-4AA1-4516-9E1A-F7E2888112D0}"/>
              </a:ext>
            </a:extLst>
          </p:cNvPr>
          <p:cNvSpPr txBox="1"/>
          <p:nvPr/>
        </p:nvSpPr>
        <p:spPr>
          <a:xfrm>
            <a:off x="7469820" y="4361073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https://api.sgsg.space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00145D3-F0A4-4C20-BA2E-B27F39D9186B}"/>
              </a:ext>
            </a:extLst>
          </p:cNvPr>
          <p:cNvCxnSpPr>
            <a:cxnSpLocks/>
          </p:cNvCxnSpPr>
          <p:nvPr/>
        </p:nvCxnSpPr>
        <p:spPr>
          <a:xfrm>
            <a:off x="4806792" y="2663483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CDC6B4-8DD8-4094-ABC0-38EB1CC3458A}"/>
              </a:ext>
            </a:extLst>
          </p:cNvPr>
          <p:cNvCxnSpPr>
            <a:cxnSpLocks/>
          </p:cNvCxnSpPr>
          <p:nvPr/>
        </p:nvCxnSpPr>
        <p:spPr>
          <a:xfrm flipH="1">
            <a:off x="4806793" y="2797758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6;p2">
            <a:extLst>
              <a:ext uri="{FF2B5EF4-FFF2-40B4-BE49-F238E27FC236}">
                <a16:creationId xmlns:a16="http://schemas.microsoft.com/office/drawing/2014/main" id="{23C312A9-6DDA-4F87-8AF4-D4250824AF3A}"/>
              </a:ext>
            </a:extLst>
          </p:cNvPr>
          <p:cNvSpPr txBox="1"/>
          <p:nvPr/>
        </p:nvSpPr>
        <p:spPr>
          <a:xfrm>
            <a:off x="7522261" y="3899449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5563D30-8F5E-424C-91FE-3F49B9F8E1C4}"/>
              </a:ext>
            </a:extLst>
          </p:cNvPr>
          <p:cNvCxnSpPr>
            <a:cxnSpLocks/>
          </p:cNvCxnSpPr>
          <p:nvPr/>
        </p:nvCxnSpPr>
        <p:spPr>
          <a:xfrm flipH="1" flipV="1">
            <a:off x="4815258" y="3225359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3E4330-F2A1-4D8E-BDF5-41F44EB8B069}"/>
              </a:ext>
            </a:extLst>
          </p:cNvPr>
          <p:cNvCxnSpPr>
            <a:cxnSpLocks/>
          </p:cNvCxnSpPr>
          <p:nvPr/>
        </p:nvCxnSpPr>
        <p:spPr>
          <a:xfrm>
            <a:off x="4815258" y="3300835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F389D5-6A05-40DC-B1DA-D263350E92DE}"/>
              </a:ext>
            </a:extLst>
          </p:cNvPr>
          <p:cNvSpPr txBox="1"/>
          <p:nvPr/>
        </p:nvSpPr>
        <p:spPr>
          <a:xfrm>
            <a:off x="2939768" y="288757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3" name="Google Shape;106;p2">
            <a:extLst>
              <a:ext uri="{FF2B5EF4-FFF2-40B4-BE49-F238E27FC236}">
                <a16:creationId xmlns:a16="http://schemas.microsoft.com/office/drawing/2014/main" id="{9B473D6A-3D17-4099-B1FD-579AB32B1EA3}"/>
              </a:ext>
            </a:extLst>
          </p:cNvPr>
          <p:cNvSpPr txBox="1"/>
          <p:nvPr/>
        </p:nvSpPr>
        <p:spPr>
          <a:xfrm>
            <a:off x="3157339" y="3875998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A0D857-B3ED-431E-88C0-44A424EF7758}"/>
              </a:ext>
            </a:extLst>
          </p:cNvPr>
          <p:cNvSpPr txBox="1"/>
          <p:nvPr/>
        </p:nvSpPr>
        <p:spPr>
          <a:xfrm>
            <a:off x="2827279" y="4266085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8048388-FF16-45F0-8A07-17F459E9068B}"/>
              </a:ext>
            </a:extLst>
          </p:cNvPr>
          <p:cNvCxnSpPr>
            <a:cxnSpLocks/>
          </p:cNvCxnSpPr>
          <p:nvPr/>
        </p:nvCxnSpPr>
        <p:spPr>
          <a:xfrm flipH="1">
            <a:off x="5044230" y="4319134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FE5B023-2507-4E71-9530-A4476B945BC6}"/>
              </a:ext>
            </a:extLst>
          </p:cNvPr>
          <p:cNvCxnSpPr>
            <a:cxnSpLocks/>
          </p:cNvCxnSpPr>
          <p:nvPr/>
        </p:nvCxnSpPr>
        <p:spPr>
          <a:xfrm>
            <a:off x="5055953" y="4418148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7B6F65-CC36-4045-AA2C-A95809912FF5}"/>
              </a:ext>
            </a:extLst>
          </p:cNvPr>
          <p:cNvSpPr txBox="1"/>
          <p:nvPr/>
        </p:nvSpPr>
        <p:spPr>
          <a:xfrm>
            <a:off x="3165805" y="2108503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1.0.0v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FAA90-825C-4789-9698-1D987A53799D}"/>
              </a:ext>
            </a:extLst>
          </p:cNvPr>
          <p:cNvSpPr txBox="1"/>
          <p:nvPr/>
        </p:nvSpPr>
        <p:spPr>
          <a:xfrm>
            <a:off x="3196232" y="3609376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1.0.1v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27" name="Google Shape;118;p2">
            <a:extLst>
              <a:ext uri="{FF2B5EF4-FFF2-40B4-BE49-F238E27FC236}">
                <a16:creationId xmlns:a16="http://schemas.microsoft.com/office/drawing/2014/main" id="{2331DA17-3826-4DB8-8590-196B63395F3A}"/>
              </a:ext>
            </a:extLst>
          </p:cNvPr>
          <p:cNvSpPr txBox="1"/>
          <p:nvPr/>
        </p:nvSpPr>
        <p:spPr>
          <a:xfrm>
            <a:off x="960082" y="1328248"/>
            <a:ext cx="53586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테스트를 직접 할 수가 없었다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8" name="Google Shape;185;p6">
            <a:extLst>
              <a:ext uri="{FF2B5EF4-FFF2-40B4-BE49-F238E27FC236}">
                <a16:creationId xmlns:a16="http://schemas.microsoft.com/office/drawing/2014/main" id="{4608E869-5F7D-46E7-83C4-18098DD14A98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5231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75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29" name="Google Shape;118;p2">
            <a:extLst>
              <a:ext uri="{FF2B5EF4-FFF2-40B4-BE49-F238E27FC236}">
                <a16:creationId xmlns:a16="http://schemas.microsoft.com/office/drawing/2014/main" id="{583ED107-0E72-4ACE-A300-CBF1437D4F78}"/>
              </a:ext>
            </a:extLst>
          </p:cNvPr>
          <p:cNvSpPr txBox="1"/>
          <p:nvPr/>
        </p:nvSpPr>
        <p:spPr>
          <a:xfrm>
            <a:off x="960082" y="1328248"/>
            <a:ext cx="40724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로컬에서 테스트 하고 싶다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Google Shape;106;p2">
            <a:extLst>
              <a:ext uri="{FF2B5EF4-FFF2-40B4-BE49-F238E27FC236}">
                <a16:creationId xmlns:a16="http://schemas.microsoft.com/office/drawing/2014/main" id="{4B234EC6-1481-42F3-9425-E2F20E2EE443}"/>
              </a:ext>
            </a:extLst>
          </p:cNvPr>
          <p:cNvSpPr txBox="1"/>
          <p:nvPr/>
        </p:nvSpPr>
        <p:spPr>
          <a:xfrm>
            <a:off x="7369762" y="241418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1" name="Google Shape;106;p2">
            <a:extLst>
              <a:ext uri="{FF2B5EF4-FFF2-40B4-BE49-F238E27FC236}">
                <a16:creationId xmlns:a16="http://schemas.microsoft.com/office/drawing/2014/main" id="{DDDCDAEC-857B-48FE-AB74-94586C42901D}"/>
              </a:ext>
            </a:extLst>
          </p:cNvPr>
          <p:cNvSpPr txBox="1"/>
          <p:nvPr/>
        </p:nvSpPr>
        <p:spPr>
          <a:xfrm>
            <a:off x="3157339" y="2432671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538A1-533C-4CEB-B85F-689D9D885B66}"/>
              </a:ext>
            </a:extLst>
          </p:cNvPr>
          <p:cNvSpPr txBox="1"/>
          <p:nvPr/>
        </p:nvSpPr>
        <p:spPr>
          <a:xfrm>
            <a:off x="7469820" y="4361073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http://localhost:8080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0AAAA6-20A6-4D0F-86CB-72987B43BBC1}"/>
              </a:ext>
            </a:extLst>
          </p:cNvPr>
          <p:cNvCxnSpPr>
            <a:cxnSpLocks/>
          </p:cNvCxnSpPr>
          <p:nvPr/>
        </p:nvCxnSpPr>
        <p:spPr>
          <a:xfrm>
            <a:off x="4806792" y="2663483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8305EE-16FE-4C4C-BBA5-68B64354E34D}"/>
              </a:ext>
            </a:extLst>
          </p:cNvPr>
          <p:cNvCxnSpPr>
            <a:cxnSpLocks/>
          </p:cNvCxnSpPr>
          <p:nvPr/>
        </p:nvCxnSpPr>
        <p:spPr>
          <a:xfrm flipH="1">
            <a:off x="4806793" y="2797758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06;p2">
            <a:extLst>
              <a:ext uri="{FF2B5EF4-FFF2-40B4-BE49-F238E27FC236}">
                <a16:creationId xmlns:a16="http://schemas.microsoft.com/office/drawing/2014/main" id="{90073603-DC4B-49F8-9052-3DFCF242AD94}"/>
              </a:ext>
            </a:extLst>
          </p:cNvPr>
          <p:cNvSpPr txBox="1"/>
          <p:nvPr/>
        </p:nvSpPr>
        <p:spPr>
          <a:xfrm>
            <a:off x="7522261" y="3899449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Server2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5DC9F6-7338-4FC0-89F2-86CEBC725C0F}"/>
              </a:ext>
            </a:extLst>
          </p:cNvPr>
          <p:cNvCxnSpPr>
            <a:cxnSpLocks/>
          </p:cNvCxnSpPr>
          <p:nvPr/>
        </p:nvCxnSpPr>
        <p:spPr>
          <a:xfrm flipH="1" flipV="1">
            <a:off x="4815258" y="3225359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1302E4-1058-4C58-91FC-1D7E3820E28C}"/>
              </a:ext>
            </a:extLst>
          </p:cNvPr>
          <p:cNvCxnSpPr>
            <a:cxnSpLocks/>
          </p:cNvCxnSpPr>
          <p:nvPr/>
        </p:nvCxnSpPr>
        <p:spPr>
          <a:xfrm>
            <a:off x="4815258" y="3300835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AE14BB-16B5-4A2C-AF3F-85CE90BC99AB}"/>
              </a:ext>
            </a:extLst>
          </p:cNvPr>
          <p:cNvSpPr txBox="1"/>
          <p:nvPr/>
        </p:nvSpPr>
        <p:spPr>
          <a:xfrm>
            <a:off x="2939768" y="288757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4" name="Google Shape;106;p2">
            <a:extLst>
              <a:ext uri="{FF2B5EF4-FFF2-40B4-BE49-F238E27FC236}">
                <a16:creationId xmlns:a16="http://schemas.microsoft.com/office/drawing/2014/main" id="{EB8609CB-DD63-443E-83F2-403231A2A51C}"/>
              </a:ext>
            </a:extLst>
          </p:cNvPr>
          <p:cNvSpPr txBox="1"/>
          <p:nvPr/>
        </p:nvSpPr>
        <p:spPr>
          <a:xfrm>
            <a:off x="3157339" y="3875998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8F5C6D-4D4F-4E75-B58D-91E92E9A3322}"/>
              </a:ext>
            </a:extLst>
          </p:cNvPr>
          <p:cNvSpPr txBox="1"/>
          <p:nvPr/>
        </p:nvSpPr>
        <p:spPr>
          <a:xfrm>
            <a:off x="2827279" y="4266085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B31F5E-2ECB-41FD-9058-C4C540B6748E}"/>
              </a:ext>
            </a:extLst>
          </p:cNvPr>
          <p:cNvCxnSpPr>
            <a:cxnSpLocks/>
          </p:cNvCxnSpPr>
          <p:nvPr/>
        </p:nvCxnSpPr>
        <p:spPr>
          <a:xfrm flipH="1">
            <a:off x="5044230" y="4319134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EA8D2C-C594-49D1-9EEC-6D9018B42CF0}"/>
              </a:ext>
            </a:extLst>
          </p:cNvPr>
          <p:cNvCxnSpPr>
            <a:cxnSpLocks/>
          </p:cNvCxnSpPr>
          <p:nvPr/>
        </p:nvCxnSpPr>
        <p:spPr>
          <a:xfrm>
            <a:off x="5055953" y="4418148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F7F3A4-74FB-4405-B00F-AAFC19B5459C}"/>
              </a:ext>
            </a:extLst>
          </p:cNvPr>
          <p:cNvSpPr txBox="1"/>
          <p:nvPr/>
        </p:nvSpPr>
        <p:spPr>
          <a:xfrm>
            <a:off x="3165805" y="2108503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1.0.0v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8A18F3-34AA-4A89-83A0-F69A919D775F}"/>
              </a:ext>
            </a:extLst>
          </p:cNvPr>
          <p:cNvSpPr txBox="1"/>
          <p:nvPr/>
        </p:nvSpPr>
        <p:spPr>
          <a:xfrm>
            <a:off x="3196232" y="3609376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1.0.1v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E6BF11-BA58-417C-85FF-53C7030B273C}"/>
              </a:ext>
            </a:extLst>
          </p:cNvPr>
          <p:cNvSpPr txBox="1"/>
          <p:nvPr/>
        </p:nvSpPr>
        <p:spPr>
          <a:xfrm>
            <a:off x="7524828" y="3609376"/>
            <a:ext cx="195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여기서 디버깅하고 싶음</a:t>
            </a:r>
          </a:p>
        </p:txBody>
      </p:sp>
      <p:sp>
        <p:nvSpPr>
          <p:cNvPr id="59" name="Google Shape;185;p6">
            <a:extLst>
              <a:ext uri="{FF2B5EF4-FFF2-40B4-BE49-F238E27FC236}">
                <a16:creationId xmlns:a16="http://schemas.microsoft.com/office/drawing/2014/main" id="{E207A927-C652-49C1-9299-F32AAD097843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7686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76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0" name="Google Shape;118;p2">
            <a:extLst>
              <a:ext uri="{FF2B5EF4-FFF2-40B4-BE49-F238E27FC236}">
                <a16:creationId xmlns:a16="http://schemas.microsoft.com/office/drawing/2014/main" id="{A46502E0-597B-4C95-925C-8A04872FC408}"/>
              </a:ext>
            </a:extLst>
          </p:cNvPr>
          <p:cNvSpPr txBox="1"/>
          <p:nvPr/>
        </p:nvSpPr>
        <p:spPr>
          <a:xfrm>
            <a:off x="960082" y="1328248"/>
            <a:ext cx="47021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로깅을 하자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DB9EE21-B581-4DCC-A2EC-ED45F8555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707" y="2573660"/>
            <a:ext cx="1230167" cy="133115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1732129-450E-434A-AFFE-764119B90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189" y="2573660"/>
            <a:ext cx="1057969" cy="162151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DAB9C0-557F-42ED-86AF-A25095D3A36A}"/>
              </a:ext>
            </a:extLst>
          </p:cNvPr>
          <p:cNvCxnSpPr>
            <a:cxnSpLocks/>
          </p:cNvCxnSpPr>
          <p:nvPr/>
        </p:nvCxnSpPr>
        <p:spPr>
          <a:xfrm>
            <a:off x="4189896" y="4195170"/>
            <a:ext cx="0" cy="87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18;p2">
            <a:extLst>
              <a:ext uri="{FF2B5EF4-FFF2-40B4-BE49-F238E27FC236}">
                <a16:creationId xmlns:a16="http://schemas.microsoft.com/office/drawing/2014/main" id="{EA5ED9FF-5600-46CA-A39D-6751B6AFCD49}"/>
              </a:ext>
            </a:extLst>
          </p:cNvPr>
          <p:cNvSpPr txBox="1"/>
          <p:nvPr/>
        </p:nvSpPr>
        <p:spPr>
          <a:xfrm>
            <a:off x="3441275" y="5075896"/>
            <a:ext cx="14972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커스텀 로깅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E0CB599-0D92-4E04-84F0-BACA73253772}"/>
              </a:ext>
            </a:extLst>
          </p:cNvPr>
          <p:cNvCxnSpPr>
            <a:cxnSpLocks/>
          </p:cNvCxnSpPr>
          <p:nvPr/>
        </p:nvCxnSpPr>
        <p:spPr>
          <a:xfrm>
            <a:off x="8105403" y="4101385"/>
            <a:ext cx="0" cy="87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18;p2">
            <a:extLst>
              <a:ext uri="{FF2B5EF4-FFF2-40B4-BE49-F238E27FC236}">
                <a16:creationId xmlns:a16="http://schemas.microsoft.com/office/drawing/2014/main" id="{FD64B66C-F204-48E9-B16C-30136246C304}"/>
              </a:ext>
            </a:extLst>
          </p:cNvPr>
          <p:cNvSpPr txBox="1"/>
          <p:nvPr/>
        </p:nvSpPr>
        <p:spPr>
          <a:xfrm>
            <a:off x="6564435" y="5050362"/>
            <a:ext cx="333461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Request Response </a:t>
            </a:r>
            <a:r>
              <a:rPr lang="ko-KR" altLang="en-US" sz="20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로깅</a:t>
            </a:r>
            <a:endParaRPr sz="20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Google Shape;185;p6">
            <a:extLst>
              <a:ext uri="{FF2B5EF4-FFF2-40B4-BE49-F238E27FC236}">
                <a16:creationId xmlns:a16="http://schemas.microsoft.com/office/drawing/2014/main" id="{7130EEBF-B2D8-4C66-9B87-ED4EFB5B3F2E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423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77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0" name="Google Shape;118;p2">
            <a:extLst>
              <a:ext uri="{FF2B5EF4-FFF2-40B4-BE49-F238E27FC236}">
                <a16:creationId xmlns:a16="http://schemas.microsoft.com/office/drawing/2014/main" id="{A46502E0-597B-4C95-925C-8A04872FC408}"/>
              </a:ext>
            </a:extLst>
          </p:cNvPr>
          <p:cNvSpPr txBox="1"/>
          <p:nvPr/>
        </p:nvSpPr>
        <p:spPr>
          <a:xfrm>
            <a:off x="960082" y="1328248"/>
            <a:ext cx="40724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테스트 서버를 구축하자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1" name="Google Shape;106;p2">
            <a:extLst>
              <a:ext uri="{FF2B5EF4-FFF2-40B4-BE49-F238E27FC236}">
                <a16:creationId xmlns:a16="http://schemas.microsoft.com/office/drawing/2014/main" id="{476C5511-3F2C-4CC5-B2AB-71DB28DCA6F4}"/>
              </a:ext>
            </a:extLst>
          </p:cNvPr>
          <p:cNvSpPr txBox="1"/>
          <p:nvPr/>
        </p:nvSpPr>
        <p:spPr>
          <a:xfrm>
            <a:off x="7369762" y="2414183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View Server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2" name="Google Shape;106;p2">
            <a:extLst>
              <a:ext uri="{FF2B5EF4-FFF2-40B4-BE49-F238E27FC236}">
                <a16:creationId xmlns:a16="http://schemas.microsoft.com/office/drawing/2014/main" id="{2239DCF4-6D15-403E-8881-423A4D039CB3}"/>
              </a:ext>
            </a:extLst>
          </p:cNvPr>
          <p:cNvSpPr txBox="1"/>
          <p:nvPr/>
        </p:nvSpPr>
        <p:spPr>
          <a:xfrm>
            <a:off x="3157339" y="2432671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1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7D184-E07B-450F-9586-C360B93A630F}"/>
              </a:ext>
            </a:extLst>
          </p:cNvPr>
          <p:cNvSpPr txBox="1"/>
          <p:nvPr/>
        </p:nvSpPr>
        <p:spPr>
          <a:xfrm>
            <a:off x="7469820" y="4361073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http://test.sgsg.space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C5C954-BB6D-46EC-8B0F-C70C2FF42AC4}"/>
              </a:ext>
            </a:extLst>
          </p:cNvPr>
          <p:cNvCxnSpPr>
            <a:cxnSpLocks/>
          </p:cNvCxnSpPr>
          <p:nvPr/>
        </p:nvCxnSpPr>
        <p:spPr>
          <a:xfrm>
            <a:off x="4806792" y="2663483"/>
            <a:ext cx="234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4EE668-1A13-48CF-AE92-B2A5E93A291E}"/>
              </a:ext>
            </a:extLst>
          </p:cNvPr>
          <p:cNvCxnSpPr>
            <a:cxnSpLocks/>
          </p:cNvCxnSpPr>
          <p:nvPr/>
        </p:nvCxnSpPr>
        <p:spPr>
          <a:xfrm flipH="1">
            <a:off x="4806793" y="2797758"/>
            <a:ext cx="2297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06;p2">
            <a:extLst>
              <a:ext uri="{FF2B5EF4-FFF2-40B4-BE49-F238E27FC236}">
                <a16:creationId xmlns:a16="http://schemas.microsoft.com/office/drawing/2014/main" id="{B7460F15-B908-4313-8D36-18990DA31A35}"/>
              </a:ext>
            </a:extLst>
          </p:cNvPr>
          <p:cNvSpPr txBox="1"/>
          <p:nvPr/>
        </p:nvSpPr>
        <p:spPr>
          <a:xfrm>
            <a:off x="7522261" y="3899449"/>
            <a:ext cx="2269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API Server2</a:t>
            </a:r>
            <a:endParaRPr sz="2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63033DA-E5D2-4CE7-B9E3-8401BEAD7EF0}"/>
              </a:ext>
            </a:extLst>
          </p:cNvPr>
          <p:cNvCxnSpPr>
            <a:cxnSpLocks/>
          </p:cNvCxnSpPr>
          <p:nvPr/>
        </p:nvCxnSpPr>
        <p:spPr>
          <a:xfrm flipH="1" flipV="1">
            <a:off x="4815258" y="3225359"/>
            <a:ext cx="2417823" cy="94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279230-58A5-47F6-86B4-68E2494AE68B}"/>
              </a:ext>
            </a:extLst>
          </p:cNvPr>
          <p:cNvCxnSpPr>
            <a:cxnSpLocks/>
          </p:cNvCxnSpPr>
          <p:nvPr/>
        </p:nvCxnSpPr>
        <p:spPr>
          <a:xfrm>
            <a:off x="4815258" y="3300835"/>
            <a:ext cx="2417823" cy="965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D676B2-198F-4AFB-935F-CC4FB87D68C1}"/>
              </a:ext>
            </a:extLst>
          </p:cNvPr>
          <p:cNvSpPr txBox="1"/>
          <p:nvPr/>
        </p:nvSpPr>
        <p:spPr>
          <a:xfrm>
            <a:off x="2939768" y="2887575"/>
            <a:ext cx="1905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https://sgsg.space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4" name="Google Shape;106;p2">
            <a:extLst>
              <a:ext uri="{FF2B5EF4-FFF2-40B4-BE49-F238E27FC236}">
                <a16:creationId xmlns:a16="http://schemas.microsoft.com/office/drawing/2014/main" id="{09443A73-0ED5-4635-A832-1A4EC89B10AF}"/>
              </a:ext>
            </a:extLst>
          </p:cNvPr>
          <p:cNvSpPr txBox="1"/>
          <p:nvPr/>
        </p:nvSpPr>
        <p:spPr>
          <a:xfrm>
            <a:off x="3157339" y="3875998"/>
            <a:ext cx="14947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Client 2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B0302-1B49-448A-8E27-0D5BCC587695}"/>
              </a:ext>
            </a:extLst>
          </p:cNvPr>
          <p:cNvSpPr txBox="1"/>
          <p:nvPr/>
        </p:nvSpPr>
        <p:spPr>
          <a:xfrm>
            <a:off x="2827279" y="4266085"/>
            <a:ext cx="24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http://localhost:3000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62E03A-0815-481F-978F-9627027C5EAF}"/>
              </a:ext>
            </a:extLst>
          </p:cNvPr>
          <p:cNvCxnSpPr>
            <a:cxnSpLocks/>
          </p:cNvCxnSpPr>
          <p:nvPr/>
        </p:nvCxnSpPr>
        <p:spPr>
          <a:xfrm flipH="1">
            <a:off x="5044230" y="4319134"/>
            <a:ext cx="2188851" cy="19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BC7A09-C0F2-4902-8DC9-68E0698DDA3B}"/>
              </a:ext>
            </a:extLst>
          </p:cNvPr>
          <p:cNvCxnSpPr>
            <a:cxnSpLocks/>
          </p:cNvCxnSpPr>
          <p:nvPr/>
        </p:nvCxnSpPr>
        <p:spPr>
          <a:xfrm>
            <a:off x="5055953" y="4418148"/>
            <a:ext cx="218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C9CBA5-6EA2-4CF7-9D15-42266945FBAD}"/>
              </a:ext>
            </a:extLst>
          </p:cNvPr>
          <p:cNvSpPr txBox="1"/>
          <p:nvPr/>
        </p:nvSpPr>
        <p:spPr>
          <a:xfrm>
            <a:off x="3165805" y="2108503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1.0.0v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4BBD6E-420F-4B10-A432-0ACDB40E5F37}"/>
              </a:ext>
            </a:extLst>
          </p:cNvPr>
          <p:cNvSpPr txBox="1"/>
          <p:nvPr/>
        </p:nvSpPr>
        <p:spPr>
          <a:xfrm>
            <a:off x="3196232" y="3609376"/>
            <a:ext cx="164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1.0.1v </a:t>
            </a:r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프로젝트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B3FBA3-E9E9-4DAE-BF47-A695D514DF19}"/>
              </a:ext>
            </a:extLst>
          </p:cNvPr>
          <p:cNvSpPr txBox="1"/>
          <p:nvPr/>
        </p:nvSpPr>
        <p:spPr>
          <a:xfrm>
            <a:off x="7524828" y="3609376"/>
            <a:ext cx="195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여기서 디버깅하고 싶음</a:t>
            </a:r>
          </a:p>
        </p:txBody>
      </p:sp>
      <p:sp>
        <p:nvSpPr>
          <p:cNvPr id="58" name="Google Shape;185;p6">
            <a:extLst>
              <a:ext uri="{FF2B5EF4-FFF2-40B4-BE49-F238E27FC236}">
                <a16:creationId xmlns:a16="http://schemas.microsoft.com/office/drawing/2014/main" id="{B149C199-8565-4E83-B617-DA08F1AED174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2001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78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sp>
        <p:nvSpPr>
          <p:cNvPr id="30" name="Google Shape;118;p2">
            <a:extLst>
              <a:ext uri="{FF2B5EF4-FFF2-40B4-BE49-F238E27FC236}">
                <a16:creationId xmlns:a16="http://schemas.microsoft.com/office/drawing/2014/main" id="{A46502E0-597B-4C95-925C-8A04872FC408}"/>
              </a:ext>
            </a:extLst>
          </p:cNvPr>
          <p:cNvSpPr txBox="1"/>
          <p:nvPr/>
        </p:nvSpPr>
        <p:spPr>
          <a:xfrm>
            <a:off x="960082" y="1328248"/>
            <a:ext cx="40724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결론</a:t>
            </a:r>
            <a:endParaRPr sz="28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11C2D-C487-4341-BA5A-70AEC694A3DE}"/>
              </a:ext>
            </a:extLst>
          </p:cNvPr>
          <p:cNvSpPr txBox="1"/>
          <p:nvPr/>
        </p:nvSpPr>
        <p:spPr>
          <a:xfrm>
            <a:off x="1092474" y="2227385"/>
            <a:ext cx="868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아키텍처 지식을 습득하자</a:t>
            </a: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CJK JP Regular" panose="020B0500000000000000" pitchFamily="34" charset="-127"/>
              <a:ea typeface="Noto Sans CJK JP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테스트 환경</a:t>
            </a:r>
            <a:r>
              <a:rPr lang="en-US" altLang="ko-KR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, </a:t>
            </a:r>
            <a:r>
              <a:rPr lang="ko-KR" altLang="en-US" dirty="0">
                <a:latin typeface="Noto Sans CJK JP Regular" panose="020B0500000000000000" pitchFamily="34" charset="-127"/>
                <a:ea typeface="Noto Sans CJK JP Regular" panose="020B0500000000000000" pitchFamily="34" charset="-127"/>
              </a:rPr>
              <a:t>배포 환경을 구축하고 개발을 시작하자</a:t>
            </a:r>
          </a:p>
        </p:txBody>
      </p:sp>
      <p:sp>
        <p:nvSpPr>
          <p:cNvPr id="27" name="Google Shape;185;p6">
            <a:extLst>
              <a:ext uri="{FF2B5EF4-FFF2-40B4-BE49-F238E27FC236}">
                <a16:creationId xmlns:a16="http://schemas.microsoft.com/office/drawing/2014/main" id="{EC653E0E-A609-4C2E-B4BD-6C36E24532BF}"/>
              </a:ext>
            </a:extLst>
          </p:cNvPr>
          <p:cNvSpPr txBox="1"/>
          <p:nvPr/>
        </p:nvSpPr>
        <p:spPr>
          <a:xfrm>
            <a:off x="10815366" y="468259"/>
            <a:ext cx="1223300" cy="338514"/>
          </a:xfrm>
          <a:prstGeom prst="rect">
            <a:avLst/>
          </a:prstGeom>
          <a:solidFill>
            <a:srgbClr val="3811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느낀 점</a:t>
            </a:r>
            <a:endParaRPr sz="1600" b="1" dirty="0">
              <a:solidFill>
                <a:schemeClr val="l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3365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/>
          <p:nvPr/>
        </p:nvSpPr>
        <p:spPr>
          <a:xfrm rot="9000000">
            <a:off x="8885909" y="-826237"/>
            <a:ext cx="4869846" cy="486984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71CFF">
                  <a:alpha val="60000"/>
                </a:srgbClr>
              </a:gs>
              <a:gs pos="100000">
                <a:srgbClr val="571CFF"/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7"/>
          <p:cNvSpPr/>
          <p:nvPr/>
        </p:nvSpPr>
        <p:spPr>
          <a:xfrm rot="7288162">
            <a:off x="8224633" y="2104484"/>
            <a:ext cx="1226630" cy="12266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2F92">
                  <a:alpha val="29803"/>
                </a:srgbClr>
              </a:gs>
              <a:gs pos="100000">
                <a:srgbClr val="FF2F92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1324515" y="2914753"/>
            <a:ext cx="23086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감사합니다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b="1">
                <a:solidFill>
                  <a:srgbClr val="262626"/>
                </a:solidFill>
                <a:sym typeface="Arial"/>
              </a:rPr>
              <a:t>79</a:t>
            </a:fld>
            <a:endParaRPr b="1" dirty="0">
              <a:solidFill>
                <a:srgbClr val="262626"/>
              </a:solidFill>
              <a:sym typeface="Arial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370" name="Google Shape;37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18;p2">
            <a:extLst>
              <a:ext uri="{FF2B5EF4-FFF2-40B4-BE49-F238E27FC236}">
                <a16:creationId xmlns:a16="http://schemas.microsoft.com/office/drawing/2014/main" id="{56CF15AA-0426-4492-9289-CE401FD15CFA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8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77B22C-9A29-4EDD-A404-3F81A4B0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63" y="2637767"/>
            <a:ext cx="8598674" cy="11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1623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chemeClr val="dk1"/>
                </a:solidFill>
              </a:rPr>
              <a:t>9</a:t>
            </a:fld>
            <a:endParaRPr dirty="0">
              <a:solidFill>
                <a:schemeClr val="dk1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253422" y="6538912"/>
            <a:ext cx="839052" cy="126497"/>
            <a:chOff x="7218986" y="3285686"/>
            <a:chExt cx="1853254" cy="279400"/>
          </a:xfrm>
        </p:grpSpPr>
        <p:pic>
          <p:nvPicPr>
            <p:cNvPr id="190" name="Google Shape;19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8986" y="3285686"/>
              <a:ext cx="478972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740" y="3285686"/>
              <a:ext cx="1333500" cy="27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18;p2">
            <a:extLst>
              <a:ext uri="{FF2B5EF4-FFF2-40B4-BE49-F238E27FC236}">
                <a16:creationId xmlns:a16="http://schemas.microsoft.com/office/drawing/2014/main" id="{A6F9E4C0-BE9E-4007-A714-F3B8443CF074}"/>
              </a:ext>
            </a:extLst>
          </p:cNvPr>
          <p:cNvSpPr txBox="1"/>
          <p:nvPr/>
        </p:nvSpPr>
        <p:spPr>
          <a:xfrm>
            <a:off x="82056" y="130580"/>
            <a:ext cx="11512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AUSG </a:t>
            </a:r>
            <a:r>
              <a:rPr lang="ko-KR" altLang="en-US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빅챗</a:t>
            </a:r>
            <a:endParaRPr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E2D578E7-4A0F-4529-8096-907080F6F064}"/>
              </a:ext>
            </a:extLst>
          </p:cNvPr>
          <p:cNvSpPr txBox="1"/>
          <p:nvPr/>
        </p:nvSpPr>
        <p:spPr>
          <a:xfrm>
            <a:off x="10886643" y="130580"/>
            <a:ext cx="12233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CORS </a:t>
            </a:r>
            <a:r>
              <a:rPr lang="ko-KR" altLang="en-US" sz="1400" b="1" dirty="0">
                <a:solidFill>
                  <a:schemeClr val="dk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sym typeface="Arial"/>
              </a:rPr>
              <a:t>정복기</a:t>
            </a:r>
            <a:endParaRPr sz="1400" b="1" dirty="0">
              <a:solidFill>
                <a:schemeClr val="dk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5489B6-86A4-47BD-8761-930349D2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639971"/>
            <a:ext cx="7867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EB8C73-CF1D-4532-A49E-4BC38AF5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555248"/>
            <a:ext cx="7924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0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2908</Words>
  <Application>Microsoft Office PowerPoint</Application>
  <PresentationFormat>와이드스크린</PresentationFormat>
  <Paragraphs>763</Paragraphs>
  <Slides>79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4" baseType="lpstr">
      <vt:lpstr>Noto Sans CJK JP Regular</vt:lpstr>
      <vt:lpstr>Noto Sans CJK KR Black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janghyerin</dc:creator>
  <cp:lastModifiedBy>dbfpzk142@gmail.com</cp:lastModifiedBy>
  <cp:revision>6</cp:revision>
  <dcterms:created xsi:type="dcterms:W3CDTF">2020-01-03T05:38:21Z</dcterms:created>
  <dcterms:modified xsi:type="dcterms:W3CDTF">2021-09-13T14:39:42Z</dcterms:modified>
</cp:coreProperties>
</file>