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38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5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7FB-794E-E840-B096-EA56EA9E8A98}" type="datetimeFigureOut">
              <a:rPr kumimoji="1" lang="zh-CN" altLang="en-US" smtClean="0"/>
              <a:t>2020/5/5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9C1D-7FB5-5B49-8A59-0E3685991C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227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7FB-794E-E840-B096-EA56EA9E8A98}" type="datetimeFigureOut">
              <a:rPr kumimoji="1" lang="zh-CN" altLang="en-US" smtClean="0"/>
              <a:t>2020/5/5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9C1D-7FB5-5B49-8A59-0E3685991C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116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7FB-794E-E840-B096-EA56EA9E8A98}" type="datetimeFigureOut">
              <a:rPr kumimoji="1" lang="zh-CN" altLang="en-US" smtClean="0"/>
              <a:t>2020/5/5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9C1D-7FB5-5B49-8A59-0E3685991C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184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7FB-794E-E840-B096-EA56EA9E8A98}" type="datetimeFigureOut">
              <a:rPr kumimoji="1" lang="zh-CN" altLang="en-US" smtClean="0"/>
              <a:t>2020/5/5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9C1D-7FB5-5B49-8A59-0E3685991C1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2014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7FB-794E-E840-B096-EA56EA9E8A98}" type="datetimeFigureOut">
              <a:rPr kumimoji="1" lang="zh-CN" altLang="en-US" smtClean="0"/>
              <a:t>2020/5/5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9C1D-7FB5-5B49-8A59-0E3685991C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1022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7FB-794E-E840-B096-EA56EA9E8A98}" type="datetimeFigureOut">
              <a:rPr kumimoji="1" lang="zh-CN" altLang="en-US" smtClean="0"/>
              <a:t>2020/5/5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9C1D-7FB5-5B49-8A59-0E3685991C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1936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7FB-794E-E840-B096-EA56EA9E8A98}" type="datetimeFigureOut">
              <a:rPr kumimoji="1" lang="zh-CN" altLang="en-US" smtClean="0"/>
              <a:t>2020/5/5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9C1D-7FB5-5B49-8A59-0E3685991C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0752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7FB-794E-E840-B096-EA56EA9E8A98}" type="datetimeFigureOut">
              <a:rPr kumimoji="1" lang="zh-CN" altLang="en-US" smtClean="0"/>
              <a:t>2020/5/5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9C1D-7FB5-5B49-8A59-0E3685991C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7271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7FB-794E-E840-B096-EA56EA9E8A98}" type="datetimeFigureOut">
              <a:rPr kumimoji="1" lang="zh-CN" altLang="en-US" smtClean="0"/>
              <a:t>2020/5/5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9C1D-7FB5-5B49-8A59-0E3685991C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71898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7FB-794E-E840-B096-EA56EA9E8A98}" type="datetimeFigureOut">
              <a:rPr kumimoji="1" lang="zh-CN" altLang="en-US" smtClean="0"/>
              <a:t>2020/5/5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9C1D-7FB5-5B49-8A59-0E3685991C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728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7FB-794E-E840-B096-EA56EA9E8A98}" type="datetimeFigureOut">
              <a:rPr kumimoji="1" lang="zh-CN" altLang="en-US" smtClean="0"/>
              <a:t>2020/5/5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9C1D-7FB5-5B49-8A59-0E3685991C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433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7FB-794E-E840-B096-EA56EA9E8A98}" type="datetimeFigureOut">
              <a:rPr kumimoji="1" lang="zh-CN" altLang="en-US" smtClean="0"/>
              <a:t>2020/5/5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9C1D-7FB5-5B49-8A59-0E3685991C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303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7FB-794E-E840-B096-EA56EA9E8A98}" type="datetimeFigureOut">
              <a:rPr kumimoji="1" lang="zh-CN" altLang="en-US" smtClean="0"/>
              <a:t>2020/5/5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9C1D-7FB5-5B49-8A59-0E3685991C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020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7FB-794E-E840-B096-EA56EA9E8A98}" type="datetimeFigureOut">
              <a:rPr kumimoji="1" lang="zh-CN" altLang="en-US" smtClean="0"/>
              <a:t>2020/5/5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9C1D-7FB5-5B49-8A59-0E3685991C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180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7FB-794E-E840-B096-EA56EA9E8A98}" type="datetimeFigureOut">
              <a:rPr kumimoji="1" lang="zh-CN" altLang="en-US" smtClean="0"/>
              <a:t>2020/5/5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9C1D-7FB5-5B49-8A59-0E3685991C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654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7FB-794E-E840-B096-EA56EA9E8A98}" type="datetimeFigureOut">
              <a:rPr kumimoji="1" lang="zh-CN" altLang="en-US" smtClean="0"/>
              <a:t>2020/5/5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9C1D-7FB5-5B49-8A59-0E3685991C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286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7FB-794E-E840-B096-EA56EA9E8A98}" type="datetimeFigureOut">
              <a:rPr kumimoji="1" lang="zh-CN" altLang="en-US" smtClean="0"/>
              <a:t>2020/5/5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9C1D-7FB5-5B49-8A59-0E3685991C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045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7FB-794E-E840-B096-EA56EA9E8A98}" type="datetimeFigureOut">
              <a:rPr kumimoji="1" lang="zh-CN" altLang="en-US" smtClean="0"/>
              <a:t>2020/5/5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9C1D-7FB5-5B49-8A59-0E3685991C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573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C2C57FB-794E-E840-B096-EA56EA9E8A98}" type="datetimeFigureOut">
              <a:rPr kumimoji="1" lang="zh-CN" altLang="en-US" smtClean="0"/>
              <a:t>2020/5/5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1869C1D-7FB5-5B49-8A59-0E3685991C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614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48.png"/><Relationship Id="rId2" Type="http://schemas.openxmlformats.org/officeDocument/2006/relationships/image" Target="../media/image4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4.png"/><Relationship Id="rId11" Type="http://schemas.openxmlformats.org/officeDocument/2006/relationships/image" Target="../media/image36.png"/><Relationship Id="rId5" Type="http://schemas.openxmlformats.org/officeDocument/2006/relationships/image" Target="../media/image15.png"/><Relationship Id="rId15" Type="http://schemas.openxmlformats.org/officeDocument/2006/relationships/image" Target="../media/image51.png"/><Relationship Id="rId10" Type="http://schemas.openxmlformats.org/officeDocument/2006/relationships/image" Target="../media/image47.png"/><Relationship Id="rId4" Type="http://schemas.openxmlformats.org/officeDocument/2006/relationships/image" Target="../media/image43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E3164-7ED0-0540-AAA2-102BB757E2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 dirty="0"/>
              <a:t>SVD</a:t>
            </a:r>
            <a:r>
              <a:rPr kumimoji="1" lang="zh-CN" altLang="en-US" b="1" dirty="0"/>
              <a:t>奇异值分解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DF35ED-A15C-AC47-9AF4-6125CC4346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Python</a:t>
            </a:r>
            <a:r>
              <a:rPr kumimoji="1" lang="zh-CN" altLang="en-US" dirty="0"/>
              <a:t>与算法之美</a:t>
            </a:r>
          </a:p>
        </p:txBody>
      </p:sp>
    </p:spTree>
    <p:extLst>
      <p:ext uri="{BB962C8B-B14F-4D97-AF65-F5344CB8AC3E}">
        <p14:creationId xmlns:p14="http://schemas.microsoft.com/office/powerpoint/2010/main" val="344073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59A5CD3-32D0-5B40-A94C-DEDD9593C509}"/>
              </a:ext>
            </a:extLst>
          </p:cNvPr>
          <p:cNvSpPr/>
          <p:nvPr/>
        </p:nvSpPr>
        <p:spPr>
          <a:xfrm>
            <a:off x="800100" y="1543050"/>
            <a:ext cx="1790700" cy="30035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3F4F32-12B7-B448-9C24-D97E500EC656}"/>
              </a:ext>
            </a:extLst>
          </p:cNvPr>
          <p:cNvSpPr/>
          <p:nvPr/>
        </p:nvSpPr>
        <p:spPr>
          <a:xfrm>
            <a:off x="3415507" y="1543050"/>
            <a:ext cx="2908300" cy="30035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90E0D0-49B9-A74F-84A2-C40B706C501C}"/>
              </a:ext>
            </a:extLst>
          </p:cNvPr>
          <p:cNvSpPr/>
          <p:nvPr/>
        </p:nvSpPr>
        <p:spPr>
          <a:xfrm>
            <a:off x="9601200" y="2144969"/>
            <a:ext cx="1790700" cy="1695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64093B-D00F-2043-8A54-4DD78F11E7F8}"/>
              </a:ext>
            </a:extLst>
          </p:cNvPr>
          <p:cNvSpPr/>
          <p:nvPr/>
        </p:nvSpPr>
        <p:spPr>
          <a:xfrm>
            <a:off x="7042545" y="1543050"/>
            <a:ext cx="1790700" cy="30035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BD31D2D-6FCF-6A48-A763-BEEA6746BD5D}"/>
                  </a:ext>
                </a:extLst>
              </p:cNvPr>
              <p:cNvSpPr txBox="1"/>
              <p:nvPr/>
            </p:nvSpPr>
            <p:spPr>
              <a:xfrm>
                <a:off x="867569" y="4782234"/>
                <a:ext cx="1674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zh-CN" alt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zh-CN" alt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zh-CN" altLang="en-US" sz="36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BD31D2D-6FCF-6A48-A763-BEEA6746B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69" y="4782234"/>
                <a:ext cx="1674812" cy="646331"/>
              </a:xfrm>
              <a:prstGeom prst="rect">
                <a:avLst/>
              </a:prstGeom>
              <a:blipFill>
                <a:blip r:embed="rId2"/>
                <a:stretch>
                  <a:fillRect b="-25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97CBC25-C711-BA46-8566-815CBCEDE76E}"/>
                  </a:ext>
                </a:extLst>
              </p:cNvPr>
              <p:cNvSpPr txBox="1"/>
              <p:nvPr/>
            </p:nvSpPr>
            <p:spPr>
              <a:xfrm>
                <a:off x="1154113" y="2489705"/>
                <a:ext cx="11017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6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zh-CN" altLang="en-US" sz="60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97CBC25-C711-BA46-8566-815CBCEDE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113" y="2489705"/>
                <a:ext cx="1101725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6B7D55F-62AB-3B46-90E6-7DDE4034EA09}"/>
                  </a:ext>
                </a:extLst>
              </p:cNvPr>
              <p:cNvSpPr txBox="1"/>
              <p:nvPr/>
            </p:nvSpPr>
            <p:spPr>
              <a:xfrm>
                <a:off x="4093369" y="4782233"/>
                <a:ext cx="1674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zh-CN" alt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zh-CN" alt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zh-CN" altLang="en-US" sz="36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6B7D55F-62AB-3B46-90E6-7DDE4034E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369" y="4782233"/>
                <a:ext cx="1674812" cy="646331"/>
              </a:xfrm>
              <a:prstGeom prst="rect">
                <a:avLst/>
              </a:prstGeom>
              <a:blipFill>
                <a:blip r:embed="rId4"/>
                <a:stretch>
                  <a:fillRect b="-25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FB63480-9C03-FC44-8211-5D554BE419E7}"/>
                  </a:ext>
                </a:extLst>
              </p:cNvPr>
              <p:cNvSpPr txBox="1"/>
              <p:nvPr/>
            </p:nvSpPr>
            <p:spPr>
              <a:xfrm>
                <a:off x="7158433" y="4782233"/>
                <a:ext cx="1674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zh-CN" alt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zh-CN" alt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zh-CN" altLang="en-US" sz="36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FB63480-9C03-FC44-8211-5D554BE41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433" y="4782233"/>
                <a:ext cx="1674812" cy="646331"/>
              </a:xfrm>
              <a:prstGeom prst="rect">
                <a:avLst/>
              </a:prstGeom>
              <a:blipFill>
                <a:blip r:embed="rId5"/>
                <a:stretch>
                  <a:fillRect b="-25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7E09ACA-F80D-B04B-9292-34A86E870455}"/>
                  </a:ext>
                </a:extLst>
              </p:cNvPr>
              <p:cNvSpPr txBox="1"/>
              <p:nvPr/>
            </p:nvSpPr>
            <p:spPr>
              <a:xfrm>
                <a:off x="9659144" y="4782233"/>
                <a:ext cx="1674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zh-CN" alt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zh-CN" alt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zh-CN" altLang="en-US" sz="36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7E09ACA-F80D-B04B-9292-34A86E870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9144" y="4782233"/>
                <a:ext cx="1674812" cy="646331"/>
              </a:xfrm>
              <a:prstGeom prst="rect">
                <a:avLst/>
              </a:prstGeom>
              <a:blipFill>
                <a:blip r:embed="rId6"/>
                <a:stretch>
                  <a:fillRect b="-25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6A04C1A-D5E0-9848-9A96-B4182B6EFDB4}"/>
                  </a:ext>
                </a:extLst>
              </p:cNvPr>
              <p:cNvSpPr txBox="1"/>
              <p:nvPr/>
            </p:nvSpPr>
            <p:spPr>
              <a:xfrm>
                <a:off x="4260454" y="2536992"/>
                <a:ext cx="11017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6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zh-CN" altLang="en-US" sz="60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6A04C1A-D5E0-9848-9A96-B4182B6EF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454" y="2536992"/>
                <a:ext cx="1101725" cy="10156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6F41809-4B83-7644-81E6-78E0FA5D99AE}"/>
                  </a:ext>
                </a:extLst>
              </p:cNvPr>
              <p:cNvSpPr txBox="1"/>
              <p:nvPr/>
            </p:nvSpPr>
            <p:spPr>
              <a:xfrm>
                <a:off x="7373937" y="2521284"/>
                <a:ext cx="11017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600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en-US" altLang="zh-CN" sz="6000" b="0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6F41809-4B83-7644-81E6-78E0FA5D9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937" y="2521284"/>
                <a:ext cx="1101725" cy="1015663"/>
              </a:xfrm>
              <a:prstGeom prst="rect">
                <a:avLst/>
              </a:prstGeom>
              <a:blipFill>
                <a:blip r:embed="rId8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A598B6B-44B9-6346-99B2-B5F9D77FAB71}"/>
                  </a:ext>
                </a:extLst>
              </p:cNvPr>
              <p:cNvSpPr txBox="1"/>
              <p:nvPr/>
            </p:nvSpPr>
            <p:spPr>
              <a:xfrm>
                <a:off x="10068321" y="2536992"/>
                <a:ext cx="11017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6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6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n-US" altLang="zh-CN" sz="6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en-US" altLang="zh-CN" sz="6000" b="0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A598B6B-44B9-6346-99B2-B5F9D77FA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321" y="2536992"/>
                <a:ext cx="1101725" cy="1015663"/>
              </a:xfrm>
              <a:prstGeom prst="rect">
                <a:avLst/>
              </a:prstGeom>
              <a:blipFill>
                <a:blip r:embed="rId9"/>
                <a:stretch>
                  <a:fillRect l="-13636" r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99A52EB-C8F8-064D-BCAA-BB4AAB0D4C57}"/>
                  </a:ext>
                </a:extLst>
              </p:cNvPr>
              <p:cNvSpPr txBox="1"/>
              <p:nvPr/>
            </p:nvSpPr>
            <p:spPr>
              <a:xfrm>
                <a:off x="2538410" y="2489705"/>
                <a:ext cx="94615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6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sz="6000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99A52EB-C8F8-064D-BCAA-BB4AAB0D4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410" y="2489705"/>
                <a:ext cx="946153" cy="10156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5FEA8D-4D23-084E-8A81-2F3D20D92F99}"/>
                  </a:ext>
                </a:extLst>
              </p:cNvPr>
              <p:cNvSpPr txBox="1"/>
              <p:nvPr/>
            </p:nvSpPr>
            <p:spPr>
              <a:xfrm>
                <a:off x="6112670" y="2521284"/>
                <a:ext cx="11017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60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zh-CN" altLang="en-US" sz="6000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5FEA8D-4D23-084E-8A81-2F3D20D92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670" y="2521284"/>
                <a:ext cx="1101725" cy="10156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6B159FB-9277-EA41-BC0B-16E6F9BD6286}"/>
                  </a:ext>
                </a:extLst>
              </p:cNvPr>
              <p:cNvSpPr txBox="1"/>
              <p:nvPr/>
            </p:nvSpPr>
            <p:spPr>
              <a:xfrm>
                <a:off x="8635204" y="2492876"/>
                <a:ext cx="11017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60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zh-CN" altLang="en-US" sz="600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6B159FB-9277-EA41-BC0B-16E6F9BD6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204" y="2492876"/>
                <a:ext cx="1101725" cy="10156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AC0139D8-63DC-214F-9033-A677097A581E}"/>
              </a:ext>
            </a:extLst>
          </p:cNvPr>
          <p:cNvCxnSpPr/>
          <p:nvPr/>
        </p:nvCxnSpPr>
        <p:spPr>
          <a:xfrm>
            <a:off x="7042545" y="1543050"/>
            <a:ext cx="1790700" cy="154613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E7904EAA-E638-8A46-905D-CA25D94DFB34}"/>
              </a:ext>
            </a:extLst>
          </p:cNvPr>
          <p:cNvSpPr txBox="1"/>
          <p:nvPr/>
        </p:nvSpPr>
        <p:spPr>
          <a:xfrm>
            <a:off x="595536" y="501818"/>
            <a:ext cx="2618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SVD</a:t>
            </a:r>
            <a:r>
              <a:rPr kumimoji="1" lang="zh-CN" altLang="en-US" sz="2400" b="1" dirty="0"/>
              <a:t>矩阵分解公式</a:t>
            </a:r>
          </a:p>
        </p:txBody>
      </p:sp>
    </p:spTree>
    <p:extLst>
      <p:ext uri="{BB962C8B-B14F-4D97-AF65-F5344CB8AC3E}">
        <p14:creationId xmlns:p14="http://schemas.microsoft.com/office/powerpoint/2010/main" val="334126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59A5CD3-32D0-5B40-A94C-DEDD9593C509}"/>
              </a:ext>
            </a:extLst>
          </p:cNvPr>
          <p:cNvSpPr/>
          <p:nvPr/>
        </p:nvSpPr>
        <p:spPr>
          <a:xfrm>
            <a:off x="2233485" y="1505979"/>
            <a:ext cx="1790700" cy="30035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3F4F32-12B7-B448-9C24-D97E500EC656}"/>
              </a:ext>
            </a:extLst>
          </p:cNvPr>
          <p:cNvSpPr/>
          <p:nvPr/>
        </p:nvSpPr>
        <p:spPr>
          <a:xfrm>
            <a:off x="4848892" y="1505979"/>
            <a:ext cx="799081" cy="30035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90E0D0-49B9-A74F-84A2-C40B706C501C}"/>
              </a:ext>
            </a:extLst>
          </p:cNvPr>
          <p:cNvSpPr/>
          <p:nvPr/>
        </p:nvSpPr>
        <p:spPr>
          <a:xfrm>
            <a:off x="8563030" y="2527974"/>
            <a:ext cx="1790700" cy="857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64093B-D00F-2043-8A54-4DD78F11E7F8}"/>
              </a:ext>
            </a:extLst>
          </p:cNvPr>
          <p:cNvSpPr/>
          <p:nvPr/>
        </p:nvSpPr>
        <p:spPr>
          <a:xfrm>
            <a:off x="6671840" y="2568663"/>
            <a:ext cx="853423" cy="8294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BD31D2D-6FCF-6A48-A763-BEEA6746BD5D}"/>
                  </a:ext>
                </a:extLst>
              </p:cNvPr>
              <p:cNvSpPr txBox="1"/>
              <p:nvPr/>
            </p:nvSpPr>
            <p:spPr>
              <a:xfrm>
                <a:off x="2300954" y="4745163"/>
                <a:ext cx="1674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zh-CN" alt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zh-CN" alt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zh-CN" altLang="en-US" sz="36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BD31D2D-6FCF-6A48-A763-BEEA6746B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954" y="4745163"/>
                <a:ext cx="1674812" cy="646331"/>
              </a:xfrm>
              <a:prstGeom prst="rect">
                <a:avLst/>
              </a:prstGeom>
              <a:blipFill>
                <a:blip r:embed="rId2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97CBC25-C711-BA46-8566-815CBCEDE76E}"/>
                  </a:ext>
                </a:extLst>
              </p:cNvPr>
              <p:cNvSpPr txBox="1"/>
              <p:nvPr/>
            </p:nvSpPr>
            <p:spPr>
              <a:xfrm>
                <a:off x="2587498" y="2452634"/>
                <a:ext cx="11017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6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zh-CN" altLang="en-US" sz="60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97CBC25-C711-BA46-8566-815CBCEDE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498" y="2452634"/>
                <a:ext cx="1101725" cy="1015663"/>
              </a:xfrm>
              <a:prstGeom prst="rect">
                <a:avLst/>
              </a:prstGeom>
              <a:blipFill>
                <a:blip r:embed="rId3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6B7D55F-62AB-3B46-90E6-7DDE4034EA09}"/>
                  </a:ext>
                </a:extLst>
              </p:cNvPr>
              <p:cNvSpPr txBox="1"/>
              <p:nvPr/>
            </p:nvSpPr>
            <p:spPr>
              <a:xfrm>
                <a:off x="4392483" y="4715476"/>
                <a:ext cx="1674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zh-CN" alt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zh-CN" alt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zh-CN" altLang="en-US" sz="36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6B7D55F-62AB-3B46-90E6-7DDE4034E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483" y="4715476"/>
                <a:ext cx="1674812" cy="646331"/>
              </a:xfrm>
              <a:prstGeom prst="rect">
                <a:avLst/>
              </a:prstGeom>
              <a:blipFill>
                <a:blip r:embed="rId4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FB63480-9C03-FC44-8211-5D554BE419E7}"/>
                  </a:ext>
                </a:extLst>
              </p:cNvPr>
              <p:cNvSpPr txBox="1"/>
              <p:nvPr/>
            </p:nvSpPr>
            <p:spPr>
              <a:xfrm>
                <a:off x="6202326" y="4715475"/>
                <a:ext cx="1674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zh-CN" alt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zh-CN" altLang="en-US" sz="36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FB63480-9C03-FC44-8211-5D554BE41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326" y="4715475"/>
                <a:ext cx="1674812" cy="646331"/>
              </a:xfrm>
              <a:prstGeom prst="rect">
                <a:avLst/>
              </a:prstGeom>
              <a:blipFill>
                <a:blip r:embed="rId5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7E09ACA-F80D-B04B-9292-34A86E870455}"/>
                  </a:ext>
                </a:extLst>
              </p:cNvPr>
              <p:cNvSpPr txBox="1"/>
              <p:nvPr/>
            </p:nvSpPr>
            <p:spPr>
              <a:xfrm>
                <a:off x="8533399" y="4710670"/>
                <a:ext cx="1674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zh-CN" alt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zh-CN" alt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zh-CN" altLang="en-US" sz="36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7E09ACA-F80D-B04B-9292-34A86E870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399" y="4710670"/>
                <a:ext cx="1674812" cy="646331"/>
              </a:xfrm>
              <a:prstGeom prst="rect">
                <a:avLst/>
              </a:prstGeom>
              <a:blipFill>
                <a:blip r:embed="rId6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6A04C1A-D5E0-9848-9A96-B4182B6EFDB4}"/>
                  </a:ext>
                </a:extLst>
              </p:cNvPr>
              <p:cNvSpPr txBox="1"/>
              <p:nvPr/>
            </p:nvSpPr>
            <p:spPr>
              <a:xfrm>
                <a:off x="4785416" y="2499922"/>
                <a:ext cx="80183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6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zh-CN" sz="6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zh-CN" altLang="en-US" sz="60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6A04C1A-D5E0-9848-9A96-B4182B6EF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416" y="2499922"/>
                <a:ext cx="801836" cy="1015663"/>
              </a:xfrm>
              <a:prstGeom prst="rect">
                <a:avLst/>
              </a:prstGeom>
              <a:blipFill>
                <a:blip r:embed="rId7"/>
                <a:stretch>
                  <a:fillRect l="-25000" r="-37500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A598B6B-44B9-6346-99B2-B5F9D77FAB71}"/>
                  </a:ext>
                </a:extLst>
              </p:cNvPr>
              <p:cNvSpPr txBox="1"/>
              <p:nvPr/>
            </p:nvSpPr>
            <p:spPr>
              <a:xfrm>
                <a:off x="8907517" y="2499922"/>
                <a:ext cx="11017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6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6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kumimoji="1" lang="en-US" altLang="zh-CN" sz="6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kumimoji="1" lang="en-US" altLang="zh-CN" sz="6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en-US" altLang="zh-CN" sz="6000" b="0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A598B6B-44B9-6346-99B2-B5F9D77FA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517" y="2499922"/>
                <a:ext cx="1101725" cy="1015663"/>
              </a:xfrm>
              <a:prstGeom prst="rect">
                <a:avLst/>
              </a:prstGeom>
              <a:blipFill>
                <a:blip r:embed="rId8"/>
                <a:stretch>
                  <a:fillRect l="-17045" r="-15909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5FEA8D-4D23-084E-8A81-2F3D20D92F99}"/>
                  </a:ext>
                </a:extLst>
              </p:cNvPr>
              <p:cNvSpPr txBox="1"/>
              <p:nvPr/>
            </p:nvSpPr>
            <p:spPr>
              <a:xfrm>
                <a:off x="5652474" y="2499922"/>
                <a:ext cx="11017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60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zh-CN" altLang="en-US" sz="6000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5FEA8D-4D23-084E-8A81-2F3D20D92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474" y="2499922"/>
                <a:ext cx="1101725" cy="10156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82744171-2F8F-884F-B1B2-5975D964C8AA}"/>
              </a:ext>
            </a:extLst>
          </p:cNvPr>
          <p:cNvCxnSpPr>
            <a:cxnSpLocks/>
          </p:cNvCxnSpPr>
          <p:nvPr/>
        </p:nvCxnSpPr>
        <p:spPr>
          <a:xfrm>
            <a:off x="6664926" y="2584789"/>
            <a:ext cx="858692" cy="80096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6B159FB-9277-EA41-BC0B-16E6F9BD6286}"/>
                  </a:ext>
                </a:extLst>
              </p:cNvPr>
              <p:cNvSpPr txBox="1"/>
              <p:nvPr/>
            </p:nvSpPr>
            <p:spPr>
              <a:xfrm>
                <a:off x="7461305" y="2455805"/>
                <a:ext cx="11017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60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zh-CN" altLang="en-US" sz="600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6B159FB-9277-EA41-BC0B-16E6F9BD6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305" y="2455805"/>
                <a:ext cx="1101725" cy="10156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1C3A4DC-DB91-3243-BB38-141008C58ED1}"/>
                  </a:ext>
                </a:extLst>
              </p:cNvPr>
              <p:cNvSpPr txBox="1"/>
              <p:nvPr/>
            </p:nvSpPr>
            <p:spPr>
              <a:xfrm>
                <a:off x="4004557" y="2527974"/>
                <a:ext cx="775853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en-US" altLang="zh-CN" sz="6000" b="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1C3A4DC-DB91-3243-BB38-141008C58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557" y="2527974"/>
                <a:ext cx="775853" cy="923330"/>
              </a:xfrm>
              <a:prstGeom prst="rect">
                <a:avLst/>
              </a:prstGeom>
              <a:blipFill>
                <a:blip r:embed="rId11"/>
                <a:stretch>
                  <a:fillRect l="-8065" r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6F41809-4B83-7644-81E6-78E0FA5D99AE}"/>
                  </a:ext>
                </a:extLst>
              </p:cNvPr>
              <p:cNvSpPr txBox="1"/>
              <p:nvPr/>
            </p:nvSpPr>
            <p:spPr>
              <a:xfrm>
                <a:off x="6700582" y="2476917"/>
                <a:ext cx="85342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600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zh-CN" sz="6000" b="0" i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sz="6000" b="0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6F41809-4B83-7644-81E6-78E0FA5D9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582" y="2476917"/>
                <a:ext cx="853423" cy="1015663"/>
              </a:xfrm>
              <a:prstGeom prst="rect">
                <a:avLst/>
              </a:prstGeom>
              <a:blipFill>
                <a:blip r:embed="rId12"/>
                <a:stretch>
                  <a:fillRect l="-17910" r="-19403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8FD52F11-A834-3641-A1D4-241F8D4494F4}"/>
              </a:ext>
            </a:extLst>
          </p:cNvPr>
          <p:cNvSpPr txBox="1"/>
          <p:nvPr/>
        </p:nvSpPr>
        <p:spPr>
          <a:xfrm>
            <a:off x="603400" y="478654"/>
            <a:ext cx="2898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SVD</a:t>
            </a:r>
            <a:r>
              <a:rPr kumimoji="1" lang="zh-CN" altLang="en-US" sz="2400" b="1" dirty="0"/>
              <a:t>分解与数据压缩</a:t>
            </a:r>
          </a:p>
        </p:txBody>
      </p:sp>
    </p:spTree>
    <p:extLst>
      <p:ext uri="{BB962C8B-B14F-4D97-AF65-F5344CB8AC3E}">
        <p14:creationId xmlns:p14="http://schemas.microsoft.com/office/powerpoint/2010/main" val="272548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59A5CD3-32D0-5B40-A94C-DEDD9593C509}"/>
              </a:ext>
            </a:extLst>
          </p:cNvPr>
          <p:cNvSpPr/>
          <p:nvPr/>
        </p:nvSpPr>
        <p:spPr>
          <a:xfrm>
            <a:off x="837171" y="1629548"/>
            <a:ext cx="974087" cy="241111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3F4F32-12B7-B448-9C24-D97E500EC656}"/>
              </a:ext>
            </a:extLst>
          </p:cNvPr>
          <p:cNvSpPr/>
          <p:nvPr/>
        </p:nvSpPr>
        <p:spPr>
          <a:xfrm>
            <a:off x="2572617" y="1629548"/>
            <a:ext cx="2445054" cy="24704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90E0D0-49B9-A74F-84A2-C40B706C501C}"/>
              </a:ext>
            </a:extLst>
          </p:cNvPr>
          <p:cNvSpPr/>
          <p:nvPr/>
        </p:nvSpPr>
        <p:spPr>
          <a:xfrm>
            <a:off x="8004540" y="2117204"/>
            <a:ext cx="1790700" cy="1695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64093B-D00F-2043-8A54-4DD78F11E7F8}"/>
              </a:ext>
            </a:extLst>
          </p:cNvPr>
          <p:cNvSpPr/>
          <p:nvPr/>
        </p:nvSpPr>
        <p:spPr>
          <a:xfrm>
            <a:off x="5667023" y="1629548"/>
            <a:ext cx="1703565" cy="24704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BD31D2D-6FCF-6A48-A763-BEEA6746BD5D}"/>
                  </a:ext>
                </a:extLst>
              </p:cNvPr>
              <p:cNvSpPr txBox="1"/>
              <p:nvPr/>
            </p:nvSpPr>
            <p:spPr>
              <a:xfrm>
                <a:off x="558465" y="4312673"/>
                <a:ext cx="1674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zh-CN" alt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zh-CN" altLang="en-US" sz="3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zh-CN" alt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sz="36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BD31D2D-6FCF-6A48-A763-BEEA6746B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65" y="4312673"/>
                <a:ext cx="1674812" cy="646331"/>
              </a:xfrm>
              <a:prstGeom prst="rect">
                <a:avLst/>
              </a:prstGeom>
              <a:blipFill>
                <a:blip r:embed="rId2"/>
                <a:stretch>
                  <a:fillRect r="-3008" b="-25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97CBC25-C711-BA46-8566-815CBCEDE76E}"/>
                  </a:ext>
                </a:extLst>
              </p:cNvPr>
              <p:cNvSpPr txBox="1"/>
              <p:nvPr/>
            </p:nvSpPr>
            <p:spPr>
              <a:xfrm>
                <a:off x="893418" y="2327272"/>
                <a:ext cx="94615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6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6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zh-CN" altLang="en-US" sz="60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97CBC25-C711-BA46-8566-815CBCEDE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18" y="2327272"/>
                <a:ext cx="946153" cy="1015663"/>
              </a:xfrm>
              <a:prstGeom prst="rect">
                <a:avLst/>
              </a:prstGeom>
              <a:blipFill>
                <a:blip r:embed="rId3"/>
                <a:stretch>
                  <a:fillRect l="-15789" r="-15789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6B7D55F-62AB-3B46-90E6-7DDE4034EA09}"/>
                  </a:ext>
                </a:extLst>
              </p:cNvPr>
              <p:cNvSpPr txBox="1"/>
              <p:nvPr/>
            </p:nvSpPr>
            <p:spPr>
              <a:xfrm>
                <a:off x="2841813" y="4337386"/>
                <a:ext cx="1674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zh-CN" alt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zh-CN" alt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zh-CN" altLang="en-US" sz="36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6B7D55F-62AB-3B46-90E6-7DDE4034E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813" y="4337386"/>
                <a:ext cx="1674812" cy="646331"/>
              </a:xfrm>
              <a:prstGeom prst="rect">
                <a:avLst/>
              </a:prstGeom>
              <a:blipFill>
                <a:blip r:embed="rId4"/>
                <a:stretch>
                  <a:fillRect b="-25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FB63480-9C03-FC44-8211-5D554BE419E7}"/>
                  </a:ext>
                </a:extLst>
              </p:cNvPr>
              <p:cNvSpPr txBox="1"/>
              <p:nvPr/>
            </p:nvSpPr>
            <p:spPr>
              <a:xfrm>
                <a:off x="5698200" y="4300485"/>
                <a:ext cx="1674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zh-CN" alt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zh-CN" alt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zh-CN" altLang="en-US" sz="36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FB63480-9C03-FC44-8211-5D554BE41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200" y="4300485"/>
                <a:ext cx="1674812" cy="646331"/>
              </a:xfrm>
              <a:prstGeom prst="rect">
                <a:avLst/>
              </a:prstGeom>
              <a:blipFill>
                <a:blip r:embed="rId5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7E09ACA-F80D-B04B-9292-34A86E870455}"/>
                  </a:ext>
                </a:extLst>
              </p:cNvPr>
              <p:cNvSpPr txBox="1"/>
              <p:nvPr/>
            </p:nvSpPr>
            <p:spPr>
              <a:xfrm>
                <a:off x="7966265" y="4288458"/>
                <a:ext cx="1674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zh-CN" alt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zh-CN" alt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zh-CN" altLang="en-US" sz="36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7E09ACA-F80D-B04B-9292-34A86E870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265" y="4288458"/>
                <a:ext cx="1674812" cy="646331"/>
              </a:xfrm>
              <a:prstGeom prst="rect">
                <a:avLst/>
              </a:prstGeom>
              <a:blipFill>
                <a:blip r:embed="rId6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6A04C1A-D5E0-9848-9A96-B4182B6EFDB4}"/>
                  </a:ext>
                </a:extLst>
              </p:cNvPr>
              <p:cNvSpPr txBox="1"/>
              <p:nvPr/>
            </p:nvSpPr>
            <p:spPr>
              <a:xfrm>
                <a:off x="3309980" y="2366666"/>
                <a:ext cx="11017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6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zh-CN" altLang="en-US" sz="60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6A04C1A-D5E0-9848-9A96-B4182B6EF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980" y="2366666"/>
                <a:ext cx="1101725" cy="1015663"/>
              </a:xfrm>
              <a:prstGeom prst="rect">
                <a:avLst/>
              </a:prstGeom>
              <a:blipFill>
                <a:blip r:embed="rId7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6F41809-4B83-7644-81E6-78E0FA5D99AE}"/>
                  </a:ext>
                </a:extLst>
              </p:cNvPr>
              <p:cNvSpPr txBox="1"/>
              <p:nvPr/>
            </p:nvSpPr>
            <p:spPr>
              <a:xfrm>
                <a:off x="5743010" y="2356965"/>
                <a:ext cx="11017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600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en-US" altLang="zh-CN" sz="6000" b="0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6F41809-4B83-7644-81E6-78E0FA5D9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010" y="2356965"/>
                <a:ext cx="1101725" cy="10156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A598B6B-44B9-6346-99B2-B5F9D77FAB71}"/>
                  </a:ext>
                </a:extLst>
              </p:cNvPr>
              <p:cNvSpPr txBox="1"/>
              <p:nvPr/>
            </p:nvSpPr>
            <p:spPr>
              <a:xfrm>
                <a:off x="8363081" y="2413423"/>
                <a:ext cx="11017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6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6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n-US" altLang="zh-CN" sz="6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en-US" altLang="zh-CN" sz="6000" b="0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A598B6B-44B9-6346-99B2-B5F9D77FA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081" y="2413423"/>
                <a:ext cx="1101725" cy="1015663"/>
              </a:xfrm>
              <a:prstGeom prst="rect">
                <a:avLst/>
              </a:prstGeom>
              <a:blipFill>
                <a:blip r:embed="rId9"/>
                <a:stretch>
                  <a:fillRect l="-13793" r="-2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99A52EB-C8F8-064D-BCAA-BB4AAB0D4C57}"/>
                  </a:ext>
                </a:extLst>
              </p:cNvPr>
              <p:cNvSpPr txBox="1"/>
              <p:nvPr/>
            </p:nvSpPr>
            <p:spPr>
              <a:xfrm>
                <a:off x="1827474" y="2346153"/>
                <a:ext cx="76949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6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sz="6000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99A52EB-C8F8-064D-BCAA-BB4AAB0D4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474" y="2346153"/>
                <a:ext cx="769494" cy="1015663"/>
              </a:xfrm>
              <a:prstGeom prst="rect">
                <a:avLst/>
              </a:prstGeom>
              <a:blipFill>
                <a:blip r:embed="rId10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5FEA8D-4D23-084E-8A81-2F3D20D92F99}"/>
                  </a:ext>
                </a:extLst>
              </p:cNvPr>
              <p:cNvSpPr txBox="1"/>
              <p:nvPr/>
            </p:nvSpPr>
            <p:spPr>
              <a:xfrm>
                <a:off x="4758676" y="2314914"/>
                <a:ext cx="11017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60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zh-CN" altLang="en-US" sz="6000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5FEA8D-4D23-084E-8A81-2F3D20D92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676" y="2314914"/>
                <a:ext cx="1101725" cy="10156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6B159FB-9277-EA41-BC0B-16E6F9BD6286}"/>
                  </a:ext>
                </a:extLst>
              </p:cNvPr>
              <p:cNvSpPr txBox="1"/>
              <p:nvPr/>
            </p:nvSpPr>
            <p:spPr>
              <a:xfrm>
                <a:off x="7128734" y="2346153"/>
                <a:ext cx="11017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60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zh-CN" altLang="en-US" sz="600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6B159FB-9277-EA41-BC0B-16E6F9BD6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734" y="2346153"/>
                <a:ext cx="1101725" cy="10156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AC0139D8-63DC-214F-9033-A677097A581E}"/>
              </a:ext>
            </a:extLst>
          </p:cNvPr>
          <p:cNvCxnSpPr>
            <a:cxnSpLocks/>
          </p:cNvCxnSpPr>
          <p:nvPr/>
        </p:nvCxnSpPr>
        <p:spPr>
          <a:xfrm>
            <a:off x="5667023" y="1629547"/>
            <a:ext cx="1703565" cy="145765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E7904EAA-E638-8A46-905D-CA25D94DFB34}"/>
              </a:ext>
            </a:extLst>
          </p:cNvPr>
          <p:cNvSpPr txBox="1"/>
          <p:nvPr/>
        </p:nvSpPr>
        <p:spPr>
          <a:xfrm>
            <a:off x="592413" y="394391"/>
            <a:ext cx="4015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SVD</a:t>
            </a:r>
            <a:r>
              <a:rPr kumimoji="1" lang="zh-CN" altLang="en-US" sz="2400" b="1" dirty="0"/>
              <a:t>分解与</a:t>
            </a:r>
            <a:r>
              <a:rPr kumimoji="1" lang="en-US" altLang="zh-CN" sz="2400" b="1" dirty="0"/>
              <a:t>PCA</a:t>
            </a:r>
            <a:r>
              <a:rPr kumimoji="1" lang="zh-CN" altLang="en-US" sz="2400" b="1" dirty="0"/>
              <a:t>降维</a:t>
            </a:r>
            <a:r>
              <a:rPr kumimoji="1" lang="en-US" altLang="zh-CN" sz="2400" b="1" dirty="0"/>
              <a:t>(</a:t>
            </a:r>
            <a:r>
              <a:rPr kumimoji="1" lang="zh-CN" altLang="en-US" sz="2400" b="1" dirty="0"/>
              <a:t>列降维</a:t>
            </a:r>
            <a:r>
              <a:rPr kumimoji="1" lang="en-US" altLang="zh-CN" sz="2400" b="1" dirty="0"/>
              <a:t>)</a:t>
            </a:r>
            <a:endParaRPr kumimoji="1" lang="zh-CN" altLang="en-US" sz="2400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2A0152F-0423-EE40-94AF-52D4E2AF393A}"/>
              </a:ext>
            </a:extLst>
          </p:cNvPr>
          <p:cNvSpPr/>
          <p:nvPr/>
        </p:nvSpPr>
        <p:spPr>
          <a:xfrm>
            <a:off x="10331003" y="2117204"/>
            <a:ext cx="971956" cy="1695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F804F2F-9F6B-E34D-B024-F3A8CD42AE1F}"/>
                  </a:ext>
                </a:extLst>
              </p:cNvPr>
              <p:cNvSpPr txBox="1"/>
              <p:nvPr/>
            </p:nvSpPr>
            <p:spPr>
              <a:xfrm>
                <a:off x="9893889" y="4288457"/>
                <a:ext cx="1674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zh-CN" alt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zh-CN" alt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zh-CN" altLang="en-US" sz="3600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F804F2F-9F6B-E34D-B024-F3A8CD42A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889" y="4288457"/>
                <a:ext cx="1674812" cy="646331"/>
              </a:xfrm>
              <a:prstGeom prst="rect">
                <a:avLst/>
              </a:prstGeom>
              <a:blipFill>
                <a:blip r:embed="rId13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290E065-1699-A74A-AC8E-90DDE811F673}"/>
                  </a:ext>
                </a:extLst>
              </p:cNvPr>
              <p:cNvSpPr txBox="1"/>
              <p:nvPr/>
            </p:nvSpPr>
            <p:spPr>
              <a:xfrm>
                <a:off x="10331003" y="2343482"/>
                <a:ext cx="11017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6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zh-CN" sz="6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sz="6000" b="0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290E065-1699-A74A-AC8E-90DDE811F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1003" y="2343482"/>
                <a:ext cx="1101725" cy="1015663"/>
              </a:xfrm>
              <a:prstGeom prst="rect">
                <a:avLst/>
              </a:prstGeom>
              <a:blipFill>
                <a:blip r:embed="rId14"/>
                <a:stretch>
                  <a:fillRect l="-6818" r="-6818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7FA5DE6-C72B-B347-82C4-1778E2A5B131}"/>
                  </a:ext>
                </a:extLst>
              </p:cNvPr>
              <p:cNvSpPr txBox="1"/>
              <p:nvPr/>
            </p:nvSpPr>
            <p:spPr>
              <a:xfrm>
                <a:off x="9512259" y="2343483"/>
                <a:ext cx="11017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60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zh-CN" altLang="en-US" sz="6000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7FA5DE6-C72B-B347-82C4-1778E2A5B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259" y="2343483"/>
                <a:ext cx="1101725" cy="101566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26F08270-79DF-B74D-9CCE-6F7004FE2D18}"/>
              </a:ext>
            </a:extLst>
          </p:cNvPr>
          <p:cNvSpPr/>
          <p:nvPr/>
        </p:nvSpPr>
        <p:spPr>
          <a:xfrm>
            <a:off x="2535517" y="1198606"/>
            <a:ext cx="7309152" cy="395416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598919F-3274-6043-ADE4-2F08BE3B7C55}"/>
                  </a:ext>
                </a:extLst>
              </p:cNvPr>
              <p:cNvSpPr txBox="1"/>
              <p:nvPr/>
            </p:nvSpPr>
            <p:spPr>
              <a:xfrm>
                <a:off x="5309538" y="5048200"/>
                <a:ext cx="11017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6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zh-CN" altLang="en-US" sz="6000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598919F-3274-6043-ADE4-2F08BE3B7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538" y="5048200"/>
                <a:ext cx="1101725" cy="1015663"/>
              </a:xfrm>
              <a:prstGeom prst="rect">
                <a:avLst/>
              </a:prstGeom>
              <a:blipFill>
                <a:blip r:embed="rId16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555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59A5CD3-32D0-5B40-A94C-DEDD9593C509}"/>
              </a:ext>
            </a:extLst>
          </p:cNvPr>
          <p:cNvSpPr/>
          <p:nvPr/>
        </p:nvSpPr>
        <p:spPr>
          <a:xfrm>
            <a:off x="193244" y="2248024"/>
            <a:ext cx="1674812" cy="10732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3F4F32-12B7-B448-9C24-D97E500EC656}"/>
              </a:ext>
            </a:extLst>
          </p:cNvPr>
          <p:cNvSpPr/>
          <p:nvPr/>
        </p:nvSpPr>
        <p:spPr>
          <a:xfrm>
            <a:off x="5519920" y="1804503"/>
            <a:ext cx="2217562" cy="22641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90E0D0-49B9-A74F-84A2-C40B706C501C}"/>
              </a:ext>
            </a:extLst>
          </p:cNvPr>
          <p:cNvSpPr/>
          <p:nvPr/>
        </p:nvSpPr>
        <p:spPr>
          <a:xfrm>
            <a:off x="10278197" y="2030706"/>
            <a:ext cx="1636537" cy="1614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64093B-D00F-2043-8A54-4DD78F11E7F8}"/>
              </a:ext>
            </a:extLst>
          </p:cNvPr>
          <p:cNvSpPr/>
          <p:nvPr/>
        </p:nvSpPr>
        <p:spPr>
          <a:xfrm>
            <a:off x="8204583" y="1743635"/>
            <a:ext cx="1576577" cy="23069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BD31D2D-6FCF-6A48-A763-BEEA6746BD5D}"/>
                  </a:ext>
                </a:extLst>
              </p:cNvPr>
              <p:cNvSpPr txBox="1"/>
              <p:nvPr/>
            </p:nvSpPr>
            <p:spPr>
              <a:xfrm>
                <a:off x="286614" y="4226175"/>
                <a:ext cx="1674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zh-CN" alt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zh-CN" altLang="en-US" sz="3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zh-CN" alt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sz="36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BD31D2D-6FCF-6A48-A763-BEEA6746B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14" y="4226175"/>
                <a:ext cx="1674812" cy="646331"/>
              </a:xfrm>
              <a:prstGeom prst="rect">
                <a:avLst/>
              </a:prstGeom>
              <a:blipFill>
                <a:blip r:embed="rId2"/>
                <a:stretch>
                  <a:fillRect r="-758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97CBC25-C711-BA46-8566-815CBCEDE76E}"/>
                  </a:ext>
                </a:extLst>
              </p:cNvPr>
              <p:cNvSpPr txBox="1"/>
              <p:nvPr/>
            </p:nvSpPr>
            <p:spPr>
              <a:xfrm>
                <a:off x="519209" y="2333164"/>
                <a:ext cx="94615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6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6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zh-CN" altLang="en-US" sz="60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97CBC25-C711-BA46-8566-815CBCEDE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09" y="2333164"/>
                <a:ext cx="946153" cy="1015663"/>
              </a:xfrm>
              <a:prstGeom prst="rect">
                <a:avLst/>
              </a:prstGeom>
              <a:blipFill>
                <a:blip r:embed="rId3"/>
                <a:stretch>
                  <a:fillRect l="-16000" r="-17333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6B7D55F-62AB-3B46-90E6-7DDE4034EA09}"/>
                  </a:ext>
                </a:extLst>
              </p:cNvPr>
              <p:cNvSpPr txBox="1"/>
              <p:nvPr/>
            </p:nvSpPr>
            <p:spPr>
              <a:xfrm>
                <a:off x="5784813" y="4214320"/>
                <a:ext cx="1674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zh-CN" alt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zh-CN" alt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zh-CN" altLang="en-US" sz="36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6B7D55F-62AB-3B46-90E6-7DDE4034E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813" y="4214320"/>
                <a:ext cx="1674812" cy="646331"/>
              </a:xfrm>
              <a:prstGeom prst="rect">
                <a:avLst/>
              </a:prstGeom>
              <a:blipFill>
                <a:blip r:embed="rId4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FB63480-9C03-FC44-8211-5D554BE419E7}"/>
                  </a:ext>
                </a:extLst>
              </p:cNvPr>
              <p:cNvSpPr txBox="1"/>
              <p:nvPr/>
            </p:nvSpPr>
            <p:spPr>
              <a:xfrm>
                <a:off x="8155465" y="4176571"/>
                <a:ext cx="1674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zh-CN" alt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zh-CN" alt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zh-CN" altLang="en-US" sz="36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FB63480-9C03-FC44-8211-5D554BE41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465" y="4176571"/>
                <a:ext cx="1674812" cy="646331"/>
              </a:xfrm>
              <a:prstGeom prst="rect">
                <a:avLst/>
              </a:prstGeom>
              <a:blipFill>
                <a:blip r:embed="rId5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7E09ACA-F80D-B04B-9292-34A86E870455}"/>
                  </a:ext>
                </a:extLst>
              </p:cNvPr>
              <p:cNvSpPr txBox="1"/>
              <p:nvPr/>
            </p:nvSpPr>
            <p:spPr>
              <a:xfrm>
                <a:off x="10116352" y="4201960"/>
                <a:ext cx="1674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zh-CN" alt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zh-CN" alt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zh-CN" altLang="en-US" sz="36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7E09ACA-F80D-B04B-9292-34A86E870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352" y="4201960"/>
                <a:ext cx="1674812" cy="646331"/>
              </a:xfrm>
              <a:prstGeom prst="rect">
                <a:avLst/>
              </a:prstGeom>
              <a:blipFill>
                <a:blip r:embed="rId6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6A04C1A-D5E0-9848-9A96-B4182B6EFDB4}"/>
                  </a:ext>
                </a:extLst>
              </p:cNvPr>
              <p:cNvSpPr txBox="1"/>
              <p:nvPr/>
            </p:nvSpPr>
            <p:spPr>
              <a:xfrm>
                <a:off x="6124905" y="2331126"/>
                <a:ext cx="11017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6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zh-CN" altLang="en-US" sz="60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6A04C1A-D5E0-9848-9A96-B4182B6EF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905" y="2331126"/>
                <a:ext cx="1101725" cy="10156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6F41809-4B83-7644-81E6-78E0FA5D99AE}"/>
                  </a:ext>
                </a:extLst>
              </p:cNvPr>
              <p:cNvSpPr txBox="1"/>
              <p:nvPr/>
            </p:nvSpPr>
            <p:spPr>
              <a:xfrm>
                <a:off x="8398002" y="2305579"/>
                <a:ext cx="11017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600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en-US" altLang="zh-CN" sz="6000" b="0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6F41809-4B83-7644-81E6-78E0FA5D9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002" y="2305579"/>
                <a:ext cx="1101725" cy="10156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A598B6B-44B9-6346-99B2-B5F9D77FAB71}"/>
                  </a:ext>
                </a:extLst>
              </p:cNvPr>
              <p:cNvSpPr txBox="1"/>
              <p:nvPr/>
            </p:nvSpPr>
            <p:spPr>
              <a:xfrm>
                <a:off x="10690106" y="2326925"/>
                <a:ext cx="11017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6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6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n-US" altLang="zh-CN" sz="6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en-US" altLang="zh-CN" sz="6000" b="0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A598B6B-44B9-6346-99B2-B5F9D77FA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0106" y="2326925"/>
                <a:ext cx="1101725" cy="1015663"/>
              </a:xfrm>
              <a:prstGeom prst="rect">
                <a:avLst/>
              </a:prstGeom>
              <a:blipFill>
                <a:blip r:embed="rId9"/>
                <a:stretch>
                  <a:fillRect l="-14943" r="-3448" b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99A52EB-C8F8-064D-BCAA-BB4AAB0D4C57}"/>
                  </a:ext>
                </a:extLst>
              </p:cNvPr>
              <p:cNvSpPr txBox="1"/>
              <p:nvPr/>
            </p:nvSpPr>
            <p:spPr>
              <a:xfrm>
                <a:off x="1821406" y="2268303"/>
                <a:ext cx="76949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6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sz="6000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99A52EB-C8F8-064D-BCAA-BB4AAB0D4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406" y="2268303"/>
                <a:ext cx="769494" cy="1015663"/>
              </a:xfrm>
              <a:prstGeom prst="rect">
                <a:avLst/>
              </a:prstGeom>
              <a:blipFill>
                <a:blip r:embed="rId10"/>
                <a:stretch>
                  <a:fillRect l="-6452" r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5FEA8D-4D23-084E-8A81-2F3D20D92F99}"/>
                  </a:ext>
                </a:extLst>
              </p:cNvPr>
              <p:cNvSpPr txBox="1"/>
              <p:nvPr/>
            </p:nvSpPr>
            <p:spPr>
              <a:xfrm>
                <a:off x="7418812" y="2273036"/>
                <a:ext cx="11017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60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zh-CN" altLang="en-US" sz="6000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5FEA8D-4D23-084E-8A81-2F3D20D92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812" y="2273036"/>
                <a:ext cx="1101725" cy="10156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6B159FB-9277-EA41-BC0B-16E6F9BD6286}"/>
                  </a:ext>
                </a:extLst>
              </p:cNvPr>
              <p:cNvSpPr txBox="1"/>
              <p:nvPr/>
            </p:nvSpPr>
            <p:spPr>
              <a:xfrm>
                <a:off x="9448659" y="2270979"/>
                <a:ext cx="11017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60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zh-CN" altLang="en-US" sz="600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6B159FB-9277-EA41-BC0B-16E6F9BD6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659" y="2270979"/>
                <a:ext cx="1101725" cy="10156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AC0139D8-63DC-214F-9033-A677097A581E}"/>
              </a:ext>
            </a:extLst>
          </p:cNvPr>
          <p:cNvCxnSpPr>
            <a:cxnSpLocks/>
          </p:cNvCxnSpPr>
          <p:nvPr/>
        </p:nvCxnSpPr>
        <p:spPr>
          <a:xfrm>
            <a:off x="8218193" y="1753587"/>
            <a:ext cx="1549356" cy="111210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E7904EAA-E638-8A46-905D-CA25D94DFB34}"/>
              </a:ext>
            </a:extLst>
          </p:cNvPr>
          <p:cNvSpPr txBox="1"/>
          <p:nvPr/>
        </p:nvSpPr>
        <p:spPr>
          <a:xfrm>
            <a:off x="595536" y="501818"/>
            <a:ext cx="2618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SVD</a:t>
            </a:r>
            <a:r>
              <a:rPr kumimoji="1" lang="zh-CN" altLang="en-US" sz="2400" b="1" dirty="0"/>
              <a:t>分解与行降维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F08270-79DF-B74D-9CCE-6F7004FE2D18}"/>
              </a:ext>
            </a:extLst>
          </p:cNvPr>
          <p:cNvSpPr/>
          <p:nvPr/>
        </p:nvSpPr>
        <p:spPr>
          <a:xfrm>
            <a:off x="5399903" y="1112108"/>
            <a:ext cx="6594852" cy="395416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598919F-3274-6043-ADE4-2F08BE3B7C55}"/>
                  </a:ext>
                </a:extLst>
              </p:cNvPr>
              <p:cNvSpPr txBox="1"/>
              <p:nvPr/>
            </p:nvSpPr>
            <p:spPr>
              <a:xfrm>
                <a:off x="8346934" y="5016098"/>
                <a:ext cx="11017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6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zh-CN" altLang="en-US" sz="6000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598919F-3274-6043-ADE4-2F08BE3B7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934" y="5016098"/>
                <a:ext cx="1101725" cy="101566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0F15C8D4-75B9-0E4C-AA0F-410C6E14B9AC}"/>
              </a:ext>
            </a:extLst>
          </p:cNvPr>
          <p:cNvSpPr/>
          <p:nvPr/>
        </p:nvSpPr>
        <p:spPr>
          <a:xfrm>
            <a:off x="2551748" y="2281352"/>
            <a:ext cx="1988982" cy="10156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44B4565-E5C7-A848-81E7-EE09BD0BA30C}"/>
                  </a:ext>
                </a:extLst>
              </p:cNvPr>
              <p:cNvSpPr txBox="1"/>
              <p:nvPr/>
            </p:nvSpPr>
            <p:spPr>
              <a:xfrm>
                <a:off x="2609043" y="4226175"/>
                <a:ext cx="1674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zh-CN" alt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zh-CN" altLang="en-US" sz="3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zh-CN" alt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sz="3600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44B4565-E5C7-A848-81E7-EE09BD0BA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043" y="4226175"/>
                <a:ext cx="1674812" cy="646331"/>
              </a:xfrm>
              <a:prstGeom prst="rect">
                <a:avLst/>
              </a:prstGeom>
              <a:blipFill>
                <a:blip r:embed="rId14"/>
                <a:stretch>
                  <a:fillRect r="-3759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EAB9892-B1C6-0047-BB99-C25A0F335BEA}"/>
                  </a:ext>
                </a:extLst>
              </p:cNvPr>
              <p:cNvSpPr txBox="1"/>
              <p:nvPr/>
            </p:nvSpPr>
            <p:spPr>
              <a:xfrm>
                <a:off x="3042019" y="2281353"/>
                <a:ext cx="11017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6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6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kumimoji="1" lang="en-US" altLang="zh-CN" sz="6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kumimoji="1" lang="en-US" altLang="zh-CN" sz="6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zh-CN" altLang="en-US" sz="6000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EAB9892-B1C6-0047-BB99-C25A0F335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019" y="2281353"/>
                <a:ext cx="1101725" cy="1015663"/>
              </a:xfrm>
              <a:prstGeom prst="rect">
                <a:avLst/>
              </a:prstGeom>
              <a:blipFill>
                <a:blip r:embed="rId15"/>
                <a:stretch>
                  <a:fillRect l="-19767" r="-20930" b="-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D5CE5EF-0442-E640-9A9A-42BB5DDDED71}"/>
                  </a:ext>
                </a:extLst>
              </p:cNvPr>
              <p:cNvSpPr txBox="1"/>
              <p:nvPr/>
            </p:nvSpPr>
            <p:spPr>
              <a:xfrm>
                <a:off x="4395515" y="2252438"/>
                <a:ext cx="11017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60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zh-CN" altLang="en-US" sz="6000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D5CE5EF-0442-E640-9A9A-42BB5DDDE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515" y="2252438"/>
                <a:ext cx="1101725" cy="101566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94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96D7CE7-49EE-5347-B586-FC09FFEF6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174" y="1709197"/>
            <a:ext cx="6735393" cy="343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32743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{DE1D1990-6548-CA4E-A493-0B48F9235500}tf10001073</Template>
  <TotalTime>57</TotalTime>
  <Words>134</Words>
  <Application>Microsoft Macintosh PowerPoint</Application>
  <PresentationFormat>宽屏</PresentationFormat>
  <Paragraphs>58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Cambria Math</vt:lpstr>
      <vt:lpstr>Tw Cen MT</vt:lpstr>
      <vt:lpstr>水滴</vt:lpstr>
      <vt:lpstr>SVD奇异值分解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SVD奇异值分解</dc:title>
  <dc:creator>梁云</dc:creator>
  <cp:lastModifiedBy>梁云</cp:lastModifiedBy>
  <cp:revision>7</cp:revision>
  <dcterms:created xsi:type="dcterms:W3CDTF">2020-05-05T00:52:38Z</dcterms:created>
  <dcterms:modified xsi:type="dcterms:W3CDTF">2020-05-05T01:50:24Z</dcterms:modified>
</cp:coreProperties>
</file>