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327" r:id="rId2"/>
    <p:sldId id="257" r:id="rId3"/>
    <p:sldId id="309" r:id="rId4"/>
    <p:sldId id="310" r:id="rId5"/>
    <p:sldId id="333" r:id="rId6"/>
    <p:sldId id="334" r:id="rId7"/>
    <p:sldId id="328" r:id="rId8"/>
    <p:sldId id="329" r:id="rId9"/>
    <p:sldId id="330" r:id="rId10"/>
    <p:sldId id="331" r:id="rId11"/>
    <p:sldId id="332" r:id="rId12"/>
    <p:sldId id="335" r:id="rId13"/>
    <p:sldId id="313" r:id="rId14"/>
    <p:sldId id="312" r:id="rId15"/>
    <p:sldId id="314" r:id="rId16"/>
    <p:sldId id="316" r:id="rId17"/>
    <p:sldId id="318" r:id="rId18"/>
    <p:sldId id="317" r:id="rId19"/>
    <p:sldId id="319" r:id="rId20"/>
    <p:sldId id="282" r:id="rId21"/>
    <p:sldId id="320" r:id="rId22"/>
    <p:sldId id="321" r:id="rId23"/>
    <p:sldId id="322" r:id="rId24"/>
    <p:sldId id="266" r:id="rId25"/>
  </p:sldIdLst>
  <p:sldSz cx="9144000" cy="6858000" type="screen4x3"/>
  <p:notesSz cx="9144000" cy="6858000"/>
  <p:defaultTextStyle>
    <a:defPPr>
      <a:defRPr lang="en-US"/>
    </a:defPPr>
    <a:lvl1pPr algn="l" rtl="0" eaLnBrk="0" fontAlgn="base" hangingPunct="0">
      <a:spcBef>
        <a:spcPct val="0"/>
      </a:spcBef>
      <a:spcAft>
        <a:spcPct val="0"/>
      </a:spcAft>
      <a:defRPr sz="2400" kern="1200">
        <a:solidFill>
          <a:schemeClr val="tx1"/>
        </a:solidFill>
        <a:latin typeface="Helvetica" pitchFamily="-96" charset="0"/>
        <a:ea typeface="+mn-ea"/>
        <a:cs typeface="+mn-cs"/>
      </a:defRPr>
    </a:lvl1pPr>
    <a:lvl2pPr marL="457200" algn="l" rtl="0" eaLnBrk="0" fontAlgn="base" hangingPunct="0">
      <a:spcBef>
        <a:spcPct val="0"/>
      </a:spcBef>
      <a:spcAft>
        <a:spcPct val="0"/>
      </a:spcAft>
      <a:defRPr sz="2400" kern="1200">
        <a:solidFill>
          <a:schemeClr val="tx1"/>
        </a:solidFill>
        <a:latin typeface="Helvetica" pitchFamily="-96" charset="0"/>
        <a:ea typeface="+mn-ea"/>
        <a:cs typeface="+mn-cs"/>
      </a:defRPr>
    </a:lvl2pPr>
    <a:lvl3pPr marL="914400" algn="l" rtl="0" eaLnBrk="0" fontAlgn="base" hangingPunct="0">
      <a:spcBef>
        <a:spcPct val="0"/>
      </a:spcBef>
      <a:spcAft>
        <a:spcPct val="0"/>
      </a:spcAft>
      <a:defRPr sz="2400" kern="1200">
        <a:solidFill>
          <a:schemeClr val="tx1"/>
        </a:solidFill>
        <a:latin typeface="Helvetica" pitchFamily="-96" charset="0"/>
        <a:ea typeface="+mn-ea"/>
        <a:cs typeface="+mn-cs"/>
      </a:defRPr>
    </a:lvl3pPr>
    <a:lvl4pPr marL="1371600" algn="l" rtl="0" eaLnBrk="0" fontAlgn="base" hangingPunct="0">
      <a:spcBef>
        <a:spcPct val="0"/>
      </a:spcBef>
      <a:spcAft>
        <a:spcPct val="0"/>
      </a:spcAft>
      <a:defRPr sz="2400" kern="1200">
        <a:solidFill>
          <a:schemeClr val="tx1"/>
        </a:solidFill>
        <a:latin typeface="Helvetica" pitchFamily="-96" charset="0"/>
        <a:ea typeface="+mn-ea"/>
        <a:cs typeface="+mn-cs"/>
      </a:defRPr>
    </a:lvl4pPr>
    <a:lvl5pPr marL="1828800" algn="l" rtl="0" eaLnBrk="0" fontAlgn="base" hangingPunct="0">
      <a:spcBef>
        <a:spcPct val="0"/>
      </a:spcBef>
      <a:spcAft>
        <a:spcPct val="0"/>
      </a:spcAft>
      <a:defRPr sz="2400" kern="1200">
        <a:solidFill>
          <a:schemeClr val="tx1"/>
        </a:solidFill>
        <a:latin typeface="Helvetica" pitchFamily="-96" charset="0"/>
        <a:ea typeface="+mn-ea"/>
        <a:cs typeface="+mn-cs"/>
      </a:defRPr>
    </a:lvl5pPr>
    <a:lvl6pPr marL="2286000" algn="l" defTabSz="914400" rtl="0" eaLnBrk="1" latinLnBrk="0" hangingPunct="1">
      <a:defRPr sz="2400" kern="1200">
        <a:solidFill>
          <a:schemeClr val="tx1"/>
        </a:solidFill>
        <a:latin typeface="Helvetica" pitchFamily="-96" charset="0"/>
        <a:ea typeface="+mn-ea"/>
        <a:cs typeface="+mn-cs"/>
      </a:defRPr>
    </a:lvl6pPr>
    <a:lvl7pPr marL="2743200" algn="l" defTabSz="914400" rtl="0" eaLnBrk="1" latinLnBrk="0" hangingPunct="1">
      <a:defRPr sz="2400" kern="1200">
        <a:solidFill>
          <a:schemeClr val="tx1"/>
        </a:solidFill>
        <a:latin typeface="Helvetica" pitchFamily="-96" charset="0"/>
        <a:ea typeface="+mn-ea"/>
        <a:cs typeface="+mn-cs"/>
      </a:defRPr>
    </a:lvl7pPr>
    <a:lvl8pPr marL="3200400" algn="l" defTabSz="914400" rtl="0" eaLnBrk="1" latinLnBrk="0" hangingPunct="1">
      <a:defRPr sz="2400" kern="1200">
        <a:solidFill>
          <a:schemeClr val="tx1"/>
        </a:solidFill>
        <a:latin typeface="Helvetica" pitchFamily="-96" charset="0"/>
        <a:ea typeface="+mn-ea"/>
        <a:cs typeface="+mn-cs"/>
      </a:defRPr>
    </a:lvl8pPr>
    <a:lvl9pPr marL="3657600" algn="l" defTabSz="914400" rtl="0" eaLnBrk="1" latinLnBrk="0" hangingPunct="1">
      <a:defRPr sz="2400" kern="1200">
        <a:solidFill>
          <a:schemeClr val="tx1"/>
        </a:solidFill>
        <a:latin typeface="Helvetica" pitchFamily="-9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FFFF"/>
    <a:srgbClr val="FF0000"/>
    <a:srgbClr val="666666"/>
    <a:srgbClr val="999999"/>
    <a:srgbClr val="666633"/>
    <a:srgbClr val="9999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0" autoAdjust="0"/>
    <p:restoredTop sz="94719" autoAdjust="0"/>
  </p:normalViewPr>
  <p:slideViewPr>
    <p:cSldViewPr>
      <p:cViewPr>
        <p:scale>
          <a:sx n="75" d="100"/>
          <a:sy n="75" d="100"/>
        </p:scale>
        <p:origin x="111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8194"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48195" name="Rectangle 3"/>
          <p:cNvSpPr>
            <a:spLocks noGrp="1" noChangeArrowheads="1"/>
          </p:cNvSpPr>
          <p:nvPr>
            <p:ph type="dt" sz="quarter"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648196" name="Rectangle 4"/>
          <p:cNvSpPr>
            <a:spLocks noGrp="1" noChangeArrowheads="1"/>
          </p:cNvSpPr>
          <p:nvPr>
            <p:ph type="ftr" sz="quarter" idx="2"/>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48197" name="Rectangle 5"/>
          <p:cNvSpPr>
            <a:spLocks noGrp="1" noChangeArrowheads="1"/>
          </p:cNvSpPr>
          <p:nvPr>
            <p:ph type="sldNum" sz="quarter" idx="3"/>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04A6515-8FDF-4147-8C03-D720C85D6B21}" type="slidenum">
              <a:rPr lang="en-US"/>
              <a:pPr>
                <a:defRPr/>
              </a:pPr>
              <a:t>‹#›</a:t>
            </a:fld>
            <a:endParaRPr lang="en-US"/>
          </a:p>
        </p:txBody>
      </p:sp>
    </p:spTree>
    <p:extLst>
      <p:ext uri="{BB962C8B-B14F-4D97-AF65-F5344CB8AC3E}">
        <p14:creationId xmlns:p14="http://schemas.microsoft.com/office/powerpoint/2010/main" val="3499308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96" charset="0"/>
              </a:defRPr>
            </a:lvl1pPr>
          </a:lstStyle>
          <a:p>
            <a:pPr>
              <a:defRPr/>
            </a:pPr>
            <a:endParaRPr lang="en-US"/>
          </a:p>
        </p:txBody>
      </p:sp>
      <p:sp>
        <p:nvSpPr>
          <p:cNvPr id="97283" name="Rectangle 3"/>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96"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7286" name="Rectangle 6"/>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96" charset="0"/>
              </a:defRPr>
            </a:lvl1pPr>
          </a:lstStyle>
          <a:p>
            <a:pPr>
              <a:defRPr/>
            </a:pPr>
            <a:endParaRPr lang="en-US"/>
          </a:p>
        </p:txBody>
      </p:sp>
      <p:sp>
        <p:nvSpPr>
          <p:cNvPr id="97287" name="Rectangle 7"/>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96" charset="0"/>
              </a:defRPr>
            </a:lvl1pPr>
          </a:lstStyle>
          <a:p>
            <a:pPr>
              <a:defRPr/>
            </a:pPr>
            <a:fld id="{4F8827A2-1B26-479E-91D3-A3EA0F424C5B}" type="slidenum">
              <a:rPr lang="en-US"/>
              <a:pPr>
                <a:defRPr/>
              </a:pPr>
              <a:t>‹#›</a:t>
            </a:fld>
            <a:endParaRPr lang="en-US"/>
          </a:p>
        </p:txBody>
      </p:sp>
    </p:spTree>
    <p:extLst>
      <p:ext uri="{BB962C8B-B14F-4D97-AF65-F5344CB8AC3E}">
        <p14:creationId xmlns:p14="http://schemas.microsoft.com/office/powerpoint/2010/main" val="2581886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96"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96"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96"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96"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9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5D341D38-D363-45C8-88E3-76D7F399F15B}" type="slidenum">
              <a:rPr lang="en-US" sz="1200" smtClean="0">
                <a:latin typeface="Times" pitchFamily="-96" charset="0"/>
              </a:rPr>
              <a:pPr/>
              <a:t>2</a:t>
            </a:fld>
            <a:endParaRPr lang="en-US" sz="1200" smtClean="0">
              <a:latin typeface="Times" pitchFamily="-96" charset="0"/>
            </a:endParaRPr>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424637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ECAAE539-59E7-448D-864D-4D8E9121048D}" type="slidenum">
              <a:rPr lang="en-US" sz="1200" smtClean="0">
                <a:latin typeface="Times" pitchFamily="-96" charset="0"/>
              </a:rPr>
              <a:pPr/>
              <a:t>11</a:t>
            </a:fld>
            <a:endParaRPr lang="en-US" sz="1200" smtClean="0">
              <a:latin typeface="Times" pitchFamily="-96" charset="0"/>
            </a:endParaRPr>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260445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8E8FC2E7-7719-47B0-AFC9-CAE05EADAC65}" type="slidenum">
              <a:rPr lang="en-US" sz="1200" smtClean="0">
                <a:latin typeface="Times" pitchFamily="-96" charset="0"/>
              </a:rPr>
              <a:pPr/>
              <a:t>12</a:t>
            </a:fld>
            <a:endParaRPr lang="en-US" sz="1200" smtClean="0">
              <a:latin typeface="Times" pitchFamily="-96" charset="0"/>
            </a:endParaRPr>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2426354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47530ABC-0E8B-49AD-ABBA-062430D3C5AD}" type="slidenum">
              <a:rPr lang="en-US" sz="1200" smtClean="0">
                <a:latin typeface="Times" pitchFamily="-96" charset="0"/>
              </a:rPr>
              <a:pPr/>
              <a:t>13</a:t>
            </a:fld>
            <a:endParaRPr lang="en-US" sz="1200" smtClean="0">
              <a:latin typeface="Times" pitchFamily="-96" charset="0"/>
            </a:endParaRPr>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653535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52E2C8AE-2BDE-4044-BBFE-EBA9E369DEB7}" type="slidenum">
              <a:rPr lang="en-US" sz="1200" smtClean="0">
                <a:latin typeface="Times" pitchFamily="-96" charset="0"/>
              </a:rPr>
              <a:pPr/>
              <a:t>14</a:t>
            </a:fld>
            <a:endParaRPr lang="en-US" sz="1200" smtClean="0">
              <a:latin typeface="Times" pitchFamily="-96" charset="0"/>
            </a:endParaRPr>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650636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6C55086F-C3CA-433A-9877-67DE9F78D9BE}" type="slidenum">
              <a:rPr lang="en-US" sz="1200" smtClean="0">
                <a:latin typeface="Times" pitchFamily="-96" charset="0"/>
              </a:rPr>
              <a:pPr/>
              <a:t>15</a:t>
            </a:fld>
            <a:endParaRPr lang="en-US" sz="1200" smtClean="0">
              <a:latin typeface="Times" pitchFamily="-96"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977196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CF183B8C-3766-42A0-A25E-997489891613}" type="slidenum">
              <a:rPr lang="en-US" sz="1200" smtClean="0">
                <a:latin typeface="Times" pitchFamily="-96" charset="0"/>
              </a:rPr>
              <a:pPr/>
              <a:t>16</a:t>
            </a:fld>
            <a:endParaRPr lang="en-US" sz="1200" smtClean="0">
              <a:latin typeface="Times" pitchFamily="-96" charset="0"/>
            </a:endParaRPr>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285532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B08F4A43-5B4B-4CD8-8DC4-287DE8845247}" type="slidenum">
              <a:rPr lang="en-US" sz="1200" smtClean="0">
                <a:latin typeface="Times" pitchFamily="-96" charset="0"/>
              </a:rPr>
              <a:pPr/>
              <a:t>17</a:t>
            </a:fld>
            <a:endParaRPr lang="en-US" sz="1200" smtClean="0">
              <a:latin typeface="Times" pitchFamily="-96" charset="0"/>
            </a:endParaRPr>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195802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41FBB3C8-26DF-46F4-A0FE-0ACFCF8E1968}" type="slidenum">
              <a:rPr lang="en-US" sz="1200" smtClean="0">
                <a:latin typeface="Times" pitchFamily="-96" charset="0"/>
              </a:rPr>
              <a:pPr/>
              <a:t>18</a:t>
            </a:fld>
            <a:endParaRPr lang="en-US" sz="1200" smtClean="0">
              <a:latin typeface="Times" pitchFamily="-96" charset="0"/>
            </a:endParaRPr>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904135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586F5C8E-2CB7-482A-BDAF-4295D124FF44}" type="slidenum">
              <a:rPr lang="en-US" sz="1200" smtClean="0">
                <a:latin typeface="Times" pitchFamily="-96" charset="0"/>
              </a:rPr>
              <a:pPr/>
              <a:t>19</a:t>
            </a:fld>
            <a:endParaRPr lang="en-US" sz="1200" smtClean="0">
              <a:latin typeface="Times" pitchFamily="-96" charset="0"/>
            </a:endParaRPr>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468924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5A199DA6-77B9-476D-A62C-3FA0F7BE27A1}" type="slidenum">
              <a:rPr lang="en-US" sz="1200" smtClean="0">
                <a:latin typeface="Times" pitchFamily="-96" charset="0"/>
              </a:rPr>
              <a:pPr/>
              <a:t>20</a:t>
            </a:fld>
            <a:endParaRPr lang="en-US" sz="1200" smtClean="0">
              <a:latin typeface="Times" pitchFamily="-96" charset="0"/>
            </a:endParaRPr>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54973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11BB971E-8A94-43A6-9979-003CC1E3A812}" type="slidenum">
              <a:rPr lang="en-US" sz="1200" smtClean="0">
                <a:latin typeface="Times" pitchFamily="-96" charset="0"/>
              </a:rPr>
              <a:pPr/>
              <a:t>3</a:t>
            </a:fld>
            <a:endParaRPr lang="en-US" sz="1200" smtClean="0">
              <a:latin typeface="Times" pitchFamily="-96" charset="0"/>
            </a:endParaRPr>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047106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C24F8225-2D30-4970-979F-0E9A557849FF}" type="slidenum">
              <a:rPr lang="en-US" sz="1200" smtClean="0">
                <a:latin typeface="Times" pitchFamily="-96" charset="0"/>
              </a:rPr>
              <a:pPr/>
              <a:t>21</a:t>
            </a:fld>
            <a:endParaRPr lang="en-US" sz="1200" smtClean="0">
              <a:latin typeface="Times" pitchFamily="-96" charset="0"/>
            </a:endParaRPr>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143869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20B4400D-8110-4341-A1F9-A992C9FFFAAC}" type="slidenum">
              <a:rPr lang="en-US" sz="1200" smtClean="0">
                <a:latin typeface="Times" pitchFamily="-96" charset="0"/>
              </a:rPr>
              <a:pPr/>
              <a:t>22</a:t>
            </a:fld>
            <a:endParaRPr lang="en-US" sz="1200" smtClean="0">
              <a:latin typeface="Times" pitchFamily="-96" charset="0"/>
            </a:endParaRPr>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154511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28464B52-8AD7-4923-A66D-10D0B41BC1C3}" type="slidenum">
              <a:rPr lang="en-US" sz="1200" smtClean="0">
                <a:latin typeface="Times" pitchFamily="-96" charset="0"/>
              </a:rPr>
              <a:pPr/>
              <a:t>23</a:t>
            </a:fld>
            <a:endParaRPr lang="en-US" sz="1200" smtClean="0">
              <a:latin typeface="Times" pitchFamily="-96" charset="0"/>
            </a:endParaRPr>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r>
              <a:rPr lang="en-US" dirty="0" smtClean="0"/>
              <a:t>Integer X = 5;</a:t>
            </a:r>
          </a:p>
          <a:p>
            <a:r>
              <a:rPr lang="en-US" dirty="0" smtClean="0"/>
              <a:t>Integer Y = new Integer(X);</a:t>
            </a:r>
          </a:p>
          <a:p>
            <a:r>
              <a:rPr lang="en-US" dirty="0" smtClean="0"/>
              <a:t>X==Y </a:t>
            </a:r>
            <a:r>
              <a:rPr lang="en-US" dirty="0" smtClean="0">
                <a:sym typeface="Wingdings" panose="05000000000000000000" pitchFamily="2" charset="2"/>
              </a:rPr>
              <a:t> false</a:t>
            </a:r>
            <a:endParaRPr lang="en-US" dirty="0" smtClean="0"/>
          </a:p>
          <a:p>
            <a:r>
              <a:rPr lang="en-US" dirty="0" smtClean="0"/>
              <a:t>X &lt; Y </a:t>
            </a:r>
            <a:r>
              <a:rPr lang="en-US" dirty="0" smtClean="0">
                <a:sym typeface="Wingdings" panose="05000000000000000000" pitchFamily="2" charset="2"/>
              </a:rPr>
              <a:t> false</a:t>
            </a:r>
          </a:p>
          <a:p>
            <a:r>
              <a:rPr lang="en-US" dirty="0" smtClean="0">
                <a:sym typeface="Wingdings" panose="05000000000000000000" pitchFamily="2" charset="2"/>
              </a:rPr>
              <a:t>Java 5</a:t>
            </a:r>
            <a:endParaRPr lang="en-US" dirty="0" smtClean="0"/>
          </a:p>
          <a:p>
            <a:endParaRPr lang="en-US" dirty="0" smtClean="0"/>
          </a:p>
        </p:txBody>
      </p:sp>
    </p:spTree>
    <p:extLst>
      <p:ext uri="{BB962C8B-B14F-4D97-AF65-F5344CB8AC3E}">
        <p14:creationId xmlns:p14="http://schemas.microsoft.com/office/powerpoint/2010/main" val="792616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9101E955-44C5-4094-96E2-B308A637F5B7}" type="slidenum">
              <a:rPr lang="en-US" sz="1200" smtClean="0">
                <a:latin typeface="Times" pitchFamily="-96" charset="0"/>
              </a:rPr>
              <a:pPr/>
              <a:t>24</a:t>
            </a:fld>
            <a:endParaRPr lang="en-US" sz="1200" smtClean="0">
              <a:latin typeface="Times" pitchFamily="-96" charset="0"/>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38534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5CC9A21E-770A-47B0-B68B-93E7120CBEA2}" type="slidenum">
              <a:rPr lang="en-US" sz="1200" smtClean="0">
                <a:latin typeface="Times" pitchFamily="-96" charset="0"/>
              </a:rPr>
              <a:pPr/>
              <a:t>4</a:t>
            </a:fld>
            <a:endParaRPr lang="en-US" sz="1200" smtClean="0">
              <a:latin typeface="Times" pitchFamily="-96" charset="0"/>
            </a:endParaRPr>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56249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63246A58-F9A4-4E70-B266-938E75F32F16}" type="slidenum">
              <a:rPr lang="en-US" sz="1200" smtClean="0">
                <a:latin typeface="Times" pitchFamily="-96" charset="0"/>
              </a:rPr>
              <a:pPr/>
              <a:t>5</a:t>
            </a:fld>
            <a:endParaRPr lang="en-US" sz="1200" smtClean="0">
              <a:latin typeface="Times" pitchFamily="-96" charset="0"/>
            </a:endParaRPr>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623503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37E370C8-716F-426F-8630-C9B7585AAF82}" type="slidenum">
              <a:rPr lang="en-US" sz="1200" smtClean="0">
                <a:latin typeface="Times" pitchFamily="-96" charset="0"/>
              </a:rPr>
              <a:pPr/>
              <a:t>6</a:t>
            </a:fld>
            <a:endParaRPr lang="en-US" sz="1200" smtClean="0">
              <a:latin typeface="Times" pitchFamily="-96" charset="0"/>
            </a:endParaRPr>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402535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BEB19FB4-2A21-4A2D-9E12-CCD256B18F53}" type="slidenum">
              <a:rPr lang="en-US" sz="1200" smtClean="0">
                <a:latin typeface="Times" pitchFamily="-96" charset="0"/>
              </a:rPr>
              <a:pPr/>
              <a:t>7</a:t>
            </a:fld>
            <a:endParaRPr lang="en-US" sz="1200" smtClean="0">
              <a:latin typeface="Times" pitchFamily="-96" charset="0"/>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83354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DB82AD42-3FB5-45DA-8747-705F262EB1B8}" type="slidenum">
              <a:rPr lang="en-US" sz="1200" smtClean="0">
                <a:latin typeface="Times" pitchFamily="-96" charset="0"/>
              </a:rPr>
              <a:pPr/>
              <a:t>8</a:t>
            </a:fld>
            <a:endParaRPr lang="en-US" sz="1200" smtClean="0">
              <a:latin typeface="Times" pitchFamily="-96" charset="0"/>
            </a:endParaRPr>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301572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E9FCC8F8-86A0-45A2-9244-8AF4BE6E7F46}" type="slidenum">
              <a:rPr lang="en-US" sz="1200" smtClean="0">
                <a:latin typeface="Times" pitchFamily="-96" charset="0"/>
              </a:rPr>
              <a:pPr/>
              <a:t>9</a:t>
            </a:fld>
            <a:endParaRPr lang="en-US" sz="1200" smtClean="0">
              <a:latin typeface="Times" pitchFamily="-96" charset="0"/>
            </a:endParaRPr>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913039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fld id="{E494A6B5-7887-4CD8-B43A-F8EB6CF014E2}" type="slidenum">
              <a:rPr lang="en-US" sz="1200" smtClean="0">
                <a:latin typeface="Times" pitchFamily="-96" charset="0"/>
              </a:rPr>
              <a:pPr/>
              <a:t>10</a:t>
            </a:fld>
            <a:endParaRPr lang="en-US" sz="1200" smtClean="0">
              <a:latin typeface="Times" pitchFamily="-96" charset="0"/>
            </a:endParaRPr>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171325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10F949C-BAEC-45C4-9EE9-1313363CFB51}" type="slidenum">
              <a:rPr lang="en-US"/>
              <a:pPr>
                <a:defRPr/>
              </a:pPr>
              <a:t>‹#›</a:t>
            </a:fld>
            <a:endParaRPr lang="en-US"/>
          </a:p>
        </p:txBody>
      </p:sp>
    </p:spTree>
    <p:extLst>
      <p:ext uri="{BB962C8B-B14F-4D97-AF65-F5344CB8AC3E}">
        <p14:creationId xmlns:p14="http://schemas.microsoft.com/office/powerpoint/2010/main" val="189888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B99D57-187F-4CFB-ACBC-6017D79DE4E2}" type="slidenum">
              <a:rPr lang="en-US"/>
              <a:pPr>
                <a:defRPr/>
              </a:pPr>
              <a:t>‹#›</a:t>
            </a:fld>
            <a:endParaRPr lang="en-US"/>
          </a:p>
        </p:txBody>
      </p:sp>
    </p:spTree>
    <p:extLst>
      <p:ext uri="{BB962C8B-B14F-4D97-AF65-F5344CB8AC3E}">
        <p14:creationId xmlns:p14="http://schemas.microsoft.com/office/powerpoint/2010/main" val="41779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7ABC7A-B940-4FD1-B732-07755D358048}" type="slidenum">
              <a:rPr lang="en-US"/>
              <a:pPr>
                <a:defRPr/>
              </a:pPr>
              <a:t>‹#›</a:t>
            </a:fld>
            <a:endParaRPr lang="en-US"/>
          </a:p>
        </p:txBody>
      </p:sp>
    </p:spTree>
    <p:extLst>
      <p:ext uri="{BB962C8B-B14F-4D97-AF65-F5344CB8AC3E}">
        <p14:creationId xmlns:p14="http://schemas.microsoft.com/office/powerpoint/2010/main" val="143688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DFF0DE-FC6A-4938-B80E-37AA5AFB23BC}" type="slidenum">
              <a:rPr lang="en-US"/>
              <a:pPr>
                <a:defRPr/>
              </a:pPr>
              <a:t>‹#›</a:t>
            </a:fld>
            <a:endParaRPr lang="en-US"/>
          </a:p>
        </p:txBody>
      </p:sp>
    </p:spTree>
    <p:extLst>
      <p:ext uri="{BB962C8B-B14F-4D97-AF65-F5344CB8AC3E}">
        <p14:creationId xmlns:p14="http://schemas.microsoft.com/office/powerpoint/2010/main" val="342685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AE7CA38-2C14-4E07-A955-9C7402102010}" type="slidenum">
              <a:rPr lang="en-US"/>
              <a:pPr>
                <a:defRPr/>
              </a:pPr>
              <a:t>‹#›</a:t>
            </a:fld>
            <a:endParaRPr lang="en-US"/>
          </a:p>
        </p:txBody>
      </p:sp>
    </p:spTree>
    <p:extLst>
      <p:ext uri="{BB962C8B-B14F-4D97-AF65-F5344CB8AC3E}">
        <p14:creationId xmlns:p14="http://schemas.microsoft.com/office/powerpoint/2010/main" val="79040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D8A1CD-DB44-4C27-B2E3-62C08EC185A0}" type="slidenum">
              <a:rPr lang="en-US"/>
              <a:pPr>
                <a:defRPr/>
              </a:pPr>
              <a:t>‹#›</a:t>
            </a:fld>
            <a:endParaRPr lang="en-US"/>
          </a:p>
        </p:txBody>
      </p:sp>
    </p:spTree>
    <p:extLst>
      <p:ext uri="{BB962C8B-B14F-4D97-AF65-F5344CB8AC3E}">
        <p14:creationId xmlns:p14="http://schemas.microsoft.com/office/powerpoint/2010/main" val="361033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1B7CB2F-9231-42F8-B4F5-6EC252EA4592}" type="slidenum">
              <a:rPr lang="en-US"/>
              <a:pPr>
                <a:defRPr/>
              </a:pPr>
              <a:t>‹#›</a:t>
            </a:fld>
            <a:endParaRPr lang="en-US"/>
          </a:p>
        </p:txBody>
      </p:sp>
    </p:spTree>
    <p:extLst>
      <p:ext uri="{BB962C8B-B14F-4D97-AF65-F5344CB8AC3E}">
        <p14:creationId xmlns:p14="http://schemas.microsoft.com/office/powerpoint/2010/main" val="202922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970565B-D8C0-49AA-96D8-C74EF13CB2B2}" type="slidenum">
              <a:rPr lang="en-US"/>
              <a:pPr>
                <a:defRPr/>
              </a:pPr>
              <a:t>‹#›</a:t>
            </a:fld>
            <a:endParaRPr lang="en-US"/>
          </a:p>
        </p:txBody>
      </p:sp>
    </p:spTree>
    <p:extLst>
      <p:ext uri="{BB962C8B-B14F-4D97-AF65-F5344CB8AC3E}">
        <p14:creationId xmlns:p14="http://schemas.microsoft.com/office/powerpoint/2010/main" val="59079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3EA477F-9F72-4EC1-BF56-1E5F70831E71}" type="slidenum">
              <a:rPr lang="en-US"/>
              <a:pPr>
                <a:defRPr/>
              </a:pPr>
              <a:t>‹#›</a:t>
            </a:fld>
            <a:endParaRPr lang="en-US"/>
          </a:p>
        </p:txBody>
      </p:sp>
    </p:spTree>
    <p:extLst>
      <p:ext uri="{BB962C8B-B14F-4D97-AF65-F5344CB8AC3E}">
        <p14:creationId xmlns:p14="http://schemas.microsoft.com/office/powerpoint/2010/main" val="101121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5A94CD-D4A4-4B2B-817B-6D99B6C260BC}" type="slidenum">
              <a:rPr lang="en-US"/>
              <a:pPr>
                <a:defRPr/>
              </a:pPr>
              <a:t>‹#›</a:t>
            </a:fld>
            <a:endParaRPr lang="en-US"/>
          </a:p>
        </p:txBody>
      </p:sp>
    </p:spTree>
    <p:extLst>
      <p:ext uri="{BB962C8B-B14F-4D97-AF65-F5344CB8AC3E}">
        <p14:creationId xmlns:p14="http://schemas.microsoft.com/office/powerpoint/2010/main" val="346063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FF52CE-AEEB-41A5-81E8-8C815F450BBF}" type="slidenum">
              <a:rPr lang="en-US"/>
              <a:pPr>
                <a:defRPr/>
              </a:pPr>
              <a:t>‹#›</a:t>
            </a:fld>
            <a:endParaRPr lang="en-US"/>
          </a:p>
        </p:txBody>
      </p:sp>
    </p:spTree>
    <p:extLst>
      <p:ext uri="{BB962C8B-B14F-4D97-AF65-F5344CB8AC3E}">
        <p14:creationId xmlns:p14="http://schemas.microsoft.com/office/powerpoint/2010/main" val="337131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7861DA93-182D-442C-A49A-72E2A7FD2C7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96" charset="0"/>
        </a:defRPr>
      </a:lvl2pPr>
      <a:lvl3pPr algn="ctr" rtl="0" eaLnBrk="0" fontAlgn="base" hangingPunct="0">
        <a:spcBef>
          <a:spcPct val="0"/>
        </a:spcBef>
        <a:spcAft>
          <a:spcPct val="0"/>
        </a:spcAft>
        <a:defRPr sz="4400">
          <a:solidFill>
            <a:schemeClr val="tx2"/>
          </a:solidFill>
          <a:latin typeface="Times" pitchFamily="-96" charset="0"/>
        </a:defRPr>
      </a:lvl3pPr>
      <a:lvl4pPr algn="ctr" rtl="0" eaLnBrk="0" fontAlgn="base" hangingPunct="0">
        <a:spcBef>
          <a:spcPct val="0"/>
        </a:spcBef>
        <a:spcAft>
          <a:spcPct val="0"/>
        </a:spcAft>
        <a:defRPr sz="4400">
          <a:solidFill>
            <a:schemeClr val="tx2"/>
          </a:solidFill>
          <a:latin typeface="Times" pitchFamily="-96" charset="0"/>
        </a:defRPr>
      </a:lvl4pPr>
      <a:lvl5pPr algn="ctr" rtl="0" eaLnBrk="0" fontAlgn="base" hangingPunct="0">
        <a:spcBef>
          <a:spcPct val="0"/>
        </a:spcBef>
        <a:spcAft>
          <a:spcPct val="0"/>
        </a:spcAft>
        <a:defRPr sz="4400">
          <a:solidFill>
            <a:schemeClr val="tx2"/>
          </a:solidFill>
          <a:latin typeface="Times" pitchFamily="-96" charset="0"/>
        </a:defRPr>
      </a:lvl5pPr>
      <a:lvl6pPr marL="457200" algn="ctr" rtl="0" eaLnBrk="0" fontAlgn="base" hangingPunct="0">
        <a:spcBef>
          <a:spcPct val="0"/>
        </a:spcBef>
        <a:spcAft>
          <a:spcPct val="0"/>
        </a:spcAft>
        <a:defRPr sz="4400">
          <a:solidFill>
            <a:schemeClr val="tx2"/>
          </a:solidFill>
          <a:latin typeface="Times" pitchFamily="-96" charset="0"/>
        </a:defRPr>
      </a:lvl6pPr>
      <a:lvl7pPr marL="914400" algn="ctr" rtl="0" eaLnBrk="0" fontAlgn="base" hangingPunct="0">
        <a:spcBef>
          <a:spcPct val="0"/>
        </a:spcBef>
        <a:spcAft>
          <a:spcPct val="0"/>
        </a:spcAft>
        <a:defRPr sz="4400">
          <a:solidFill>
            <a:schemeClr val="tx2"/>
          </a:solidFill>
          <a:latin typeface="Times" pitchFamily="-96" charset="0"/>
        </a:defRPr>
      </a:lvl7pPr>
      <a:lvl8pPr marL="1371600" algn="ctr" rtl="0" eaLnBrk="0" fontAlgn="base" hangingPunct="0">
        <a:spcBef>
          <a:spcPct val="0"/>
        </a:spcBef>
        <a:spcAft>
          <a:spcPct val="0"/>
        </a:spcAft>
        <a:defRPr sz="4400">
          <a:solidFill>
            <a:schemeClr val="tx2"/>
          </a:solidFill>
          <a:latin typeface="Times" pitchFamily="-96" charset="0"/>
        </a:defRPr>
      </a:lvl8pPr>
      <a:lvl9pPr marL="1828800" algn="ctr" rtl="0" eaLnBrk="0" fontAlgn="base" hangingPunct="0">
        <a:spcBef>
          <a:spcPct val="0"/>
        </a:spcBef>
        <a:spcAft>
          <a:spcPct val="0"/>
        </a:spcAft>
        <a:defRPr sz="4400">
          <a:solidFill>
            <a:schemeClr val="tx2"/>
          </a:solidFill>
          <a:latin typeface="Times" pitchFamily="-9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2.wmf"/><Relationship Id="rId7" Type="http://schemas.openxmlformats.org/officeDocument/2006/relationships/slide" Target="slide4.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slide" Target="slide2.x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p:nvPr>
        </p:nvSpPr>
        <p:spPr>
          <a:xfrm>
            <a:off x="0" y="6400800"/>
            <a:ext cx="9144000" cy="1143000"/>
          </a:xfrm>
        </p:spPr>
        <p:txBody>
          <a:bodyPr/>
          <a:lstStyle/>
          <a:p>
            <a:pPr algn="r"/>
            <a:r>
              <a:rPr lang="en-US" sz="1400" smtClean="0">
                <a:solidFill>
                  <a:schemeClr val="tx1"/>
                </a:solidFill>
                <a:latin typeface="Times New Roman" pitchFamily="18" charset="0"/>
              </a:rPr>
              <a:t>Chapter 7—Objects and Memory</a:t>
            </a:r>
          </a:p>
        </p:txBody>
      </p:sp>
      <p:grpSp>
        <p:nvGrpSpPr>
          <p:cNvPr id="1028" name="Group 20"/>
          <p:cNvGrpSpPr>
            <a:grpSpLocks/>
          </p:cNvGrpSpPr>
          <p:nvPr/>
        </p:nvGrpSpPr>
        <p:grpSpPr bwMode="auto">
          <a:xfrm>
            <a:off x="7162800" y="76200"/>
            <a:ext cx="1676400" cy="2155825"/>
            <a:chOff x="4512" y="48"/>
            <a:chExt cx="1056" cy="1358"/>
          </a:xfrm>
        </p:grpSpPr>
        <p:pic>
          <p:nvPicPr>
            <p:cNvPr id="1039"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 y="110"/>
              <a:ext cx="1047"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0" name="Text Box 22"/>
            <p:cNvSpPr txBox="1">
              <a:spLocks noChangeArrowheads="1"/>
            </p:cNvSpPr>
            <p:nvPr/>
          </p:nvSpPr>
          <p:spPr bwMode="auto">
            <a:xfrm>
              <a:off x="4526" y="155"/>
              <a:ext cx="9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700">
                  <a:solidFill>
                    <a:srgbClr val="CF8847"/>
                  </a:solidFill>
                  <a:latin typeface="Garamond" pitchFamily="18" charset="0"/>
                  <a:ea typeface="ＭＳ Ｐゴシック" pitchFamily="-80" charset="-128"/>
                </a:rPr>
                <a:t>The Art and Science of</a:t>
              </a:r>
            </a:p>
          </p:txBody>
        </p:sp>
        <p:sp>
          <p:nvSpPr>
            <p:cNvPr id="1041" name="Text Box 23"/>
            <p:cNvSpPr txBox="1">
              <a:spLocks noChangeArrowheads="1"/>
            </p:cNvSpPr>
            <p:nvPr/>
          </p:nvSpPr>
          <p:spPr bwMode="auto">
            <a:xfrm>
              <a:off x="5148" y="284"/>
              <a:ext cx="33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500" i="1">
                  <a:solidFill>
                    <a:schemeClr val="bg1"/>
                  </a:solidFill>
                  <a:latin typeface="Garamond" pitchFamily="18" charset="0"/>
                  <a:ea typeface="ＭＳ Ｐゴシック" pitchFamily="-80" charset="-128"/>
                </a:rPr>
                <a:t>An Introduction</a:t>
              </a:r>
              <a:endParaRPr lang="en-US" sz="500">
                <a:solidFill>
                  <a:schemeClr val="bg1"/>
                </a:solidFill>
                <a:latin typeface="Garamond" pitchFamily="18" charset="0"/>
                <a:ea typeface="ＭＳ Ｐゴシック" pitchFamily="-80" charset="-128"/>
              </a:endParaRPr>
            </a:p>
          </p:txBody>
        </p:sp>
        <p:sp>
          <p:nvSpPr>
            <p:cNvPr id="1042" name="Text Box 24"/>
            <p:cNvSpPr txBox="1">
              <a:spLocks noChangeArrowheads="1"/>
            </p:cNvSpPr>
            <p:nvPr/>
          </p:nvSpPr>
          <p:spPr bwMode="auto">
            <a:xfrm>
              <a:off x="5160" y="325"/>
              <a:ext cx="3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500" i="1">
                  <a:solidFill>
                    <a:schemeClr val="bg1"/>
                  </a:solidFill>
                  <a:latin typeface="Garamond" pitchFamily="18" charset="0"/>
                  <a:ea typeface="ＭＳ Ｐゴシック" pitchFamily="-80" charset="-128"/>
                </a:rPr>
                <a:t>to Computer Science</a:t>
              </a:r>
              <a:endParaRPr lang="en-US" sz="500">
                <a:solidFill>
                  <a:schemeClr val="bg1"/>
                </a:solidFill>
                <a:latin typeface="Garamond" pitchFamily="18" charset="0"/>
                <a:ea typeface="ＭＳ Ｐゴシック" pitchFamily="-80" charset="-128"/>
              </a:endParaRPr>
            </a:p>
          </p:txBody>
        </p:sp>
        <p:sp>
          <p:nvSpPr>
            <p:cNvPr id="1043" name="Text Box 25"/>
            <p:cNvSpPr txBox="1">
              <a:spLocks noChangeArrowheads="1"/>
            </p:cNvSpPr>
            <p:nvPr/>
          </p:nvSpPr>
          <p:spPr bwMode="auto">
            <a:xfrm>
              <a:off x="4512" y="332"/>
              <a:ext cx="55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700">
                  <a:solidFill>
                    <a:schemeClr val="bg1"/>
                  </a:solidFill>
                  <a:latin typeface="Garamond" pitchFamily="18" charset="0"/>
                  <a:ea typeface="ＭＳ Ｐゴシック" pitchFamily="-80" charset="-128"/>
                </a:rPr>
                <a:t>ERIC S. ROBERTS</a:t>
              </a:r>
            </a:p>
          </p:txBody>
        </p:sp>
        <p:sp>
          <p:nvSpPr>
            <p:cNvPr id="1044" name="Text Box 26"/>
            <p:cNvSpPr txBox="1">
              <a:spLocks noChangeArrowheads="1"/>
            </p:cNvSpPr>
            <p:nvPr/>
          </p:nvSpPr>
          <p:spPr bwMode="auto">
            <a:xfrm>
              <a:off x="5075" y="48"/>
              <a:ext cx="49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2700">
                  <a:solidFill>
                    <a:schemeClr val="bg1"/>
                  </a:solidFill>
                  <a:latin typeface="Garamond" pitchFamily="18" charset="0"/>
                  <a:ea typeface="ＭＳ Ｐゴシック" pitchFamily="-80" charset="-128"/>
                </a:rPr>
                <a:t>Java</a:t>
              </a:r>
            </a:p>
          </p:txBody>
        </p:sp>
      </p:grpSp>
      <p:graphicFrame>
        <p:nvGraphicFramePr>
          <p:cNvPr id="1026" name="Object 27"/>
          <p:cNvGraphicFramePr>
            <a:graphicFrameLocks noChangeAspect="1"/>
          </p:cNvGraphicFramePr>
          <p:nvPr/>
        </p:nvGraphicFramePr>
        <p:xfrm>
          <a:off x="304800" y="182563"/>
          <a:ext cx="2057400" cy="2057400"/>
        </p:xfrm>
        <a:graphic>
          <a:graphicData uri="http://schemas.openxmlformats.org/presentationml/2006/ole">
            <mc:AlternateContent xmlns:mc="http://schemas.openxmlformats.org/markup-compatibility/2006">
              <mc:Choice xmlns:v="urn:schemas-microsoft-com:vml" Requires="v">
                <p:oleObj spid="_x0000_s1056" name="Document" r:id="rId4" imgW="1853184" imgH="1853184" progId="Word.Document.8">
                  <p:embed/>
                </p:oleObj>
              </mc:Choice>
              <mc:Fallback>
                <p:oleObj name="Document" r:id="rId4" imgW="1853184" imgH="1853184" progId="Word.Document.8">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l="1480" t="1480" r="1480" b="1480"/>
                      <a:stretch>
                        <a:fillRect/>
                      </a:stretch>
                    </p:blipFill>
                    <p:spPr bwMode="auto">
                      <a:xfrm>
                        <a:off x="304800" y="182563"/>
                        <a:ext cx="2057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28"/>
          <p:cNvSpPr>
            <a:spLocks noChangeArrowheads="1"/>
          </p:cNvSpPr>
          <p:nvPr/>
        </p:nvSpPr>
        <p:spPr bwMode="auto">
          <a:xfrm>
            <a:off x="1658938" y="935038"/>
            <a:ext cx="34766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b="1" i="1">
                <a:solidFill>
                  <a:srgbClr val="000000"/>
                </a:solidFill>
                <a:latin typeface="Times New Roman" pitchFamily="18" charset="0"/>
              </a:rPr>
              <a:t>Objects and Memory</a:t>
            </a:r>
            <a:endParaRPr lang="en-US" sz="1000">
              <a:latin typeface="Times New Roman" pitchFamily="18" charset="0"/>
            </a:endParaRPr>
          </a:p>
        </p:txBody>
      </p:sp>
      <p:sp>
        <p:nvSpPr>
          <p:cNvPr id="1030" name="Rectangle 29"/>
          <p:cNvSpPr>
            <a:spLocks noChangeArrowheads="1"/>
          </p:cNvSpPr>
          <p:nvPr/>
        </p:nvSpPr>
        <p:spPr bwMode="auto">
          <a:xfrm>
            <a:off x="1671638" y="573088"/>
            <a:ext cx="14017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ea typeface="ＭＳ Ｐゴシック" pitchFamily="-80" charset="-128"/>
              </a:rPr>
              <a:t>C H A P T E R   7</a:t>
            </a:r>
            <a:endParaRPr lang="en-US" sz="1400">
              <a:ea typeface="ＭＳ Ｐゴシック" pitchFamily="-80" charset="-128"/>
            </a:endParaRPr>
          </a:p>
        </p:txBody>
      </p:sp>
      <p:sp>
        <p:nvSpPr>
          <p:cNvPr id="1031" name="Line 30"/>
          <p:cNvSpPr>
            <a:spLocks noChangeShapeType="1"/>
          </p:cNvSpPr>
          <p:nvPr/>
        </p:nvSpPr>
        <p:spPr bwMode="auto">
          <a:xfrm flipV="1">
            <a:off x="1589088" y="885825"/>
            <a:ext cx="4951412" cy="7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2" name="Rectangle 31"/>
          <p:cNvSpPr>
            <a:spLocks noChangeArrowheads="1"/>
          </p:cNvSpPr>
          <p:nvPr/>
        </p:nvSpPr>
        <p:spPr bwMode="auto">
          <a:xfrm>
            <a:off x="2927350" y="1597025"/>
            <a:ext cx="3294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a:solidFill>
                  <a:srgbClr val="000000"/>
                </a:solidFill>
                <a:latin typeface="Times New Roman" pitchFamily="18" charset="0"/>
              </a:rPr>
              <a:t>Yea, from the table of my memory</a:t>
            </a:r>
          </a:p>
          <a:p>
            <a:r>
              <a:rPr lang="en-US" sz="1000">
                <a:solidFill>
                  <a:srgbClr val="000000"/>
                </a:solidFill>
                <a:latin typeface="Times New Roman" pitchFamily="18" charset="0"/>
              </a:rPr>
              <a:t>I’ll wipe away all trivial fond records.</a:t>
            </a:r>
          </a:p>
        </p:txBody>
      </p:sp>
      <p:sp>
        <p:nvSpPr>
          <p:cNvPr id="1033" name="Rectangle 32"/>
          <p:cNvSpPr>
            <a:spLocks noChangeArrowheads="1"/>
          </p:cNvSpPr>
          <p:nvPr/>
        </p:nvSpPr>
        <p:spPr bwMode="auto">
          <a:xfrm>
            <a:off x="3157538" y="1905000"/>
            <a:ext cx="3448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000">
                <a:solidFill>
                  <a:srgbClr val="000000"/>
                </a:solidFill>
                <a:latin typeface="Times New Roman" pitchFamily="18" charset="0"/>
              </a:rPr>
              <a:t>—William Shakespeare, </a:t>
            </a:r>
            <a:r>
              <a:rPr lang="en-US" sz="1000" i="1">
                <a:solidFill>
                  <a:srgbClr val="000000"/>
                </a:solidFill>
                <a:latin typeface="Times New Roman" pitchFamily="18" charset="0"/>
              </a:rPr>
              <a:t>Hamlet,</a:t>
            </a:r>
            <a:r>
              <a:rPr lang="en-US" sz="1000">
                <a:solidFill>
                  <a:srgbClr val="000000"/>
                </a:solidFill>
                <a:latin typeface="Times New Roman" pitchFamily="18" charset="0"/>
              </a:rPr>
              <a:t> c. 1600 </a:t>
            </a:r>
          </a:p>
        </p:txBody>
      </p:sp>
      <p:sp>
        <p:nvSpPr>
          <p:cNvPr id="1034" name="Text Box 33">
            <a:hlinkClick r:id="rId6" action="ppaction://hlinksldjump"/>
          </p:cNvPr>
          <p:cNvSpPr txBox="1">
            <a:spLocks noChangeArrowheads="1"/>
          </p:cNvSpPr>
          <p:nvPr/>
        </p:nvSpPr>
        <p:spPr bwMode="auto">
          <a:xfrm>
            <a:off x="609600" y="28956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u="sng">
                <a:solidFill>
                  <a:schemeClr val="accent2"/>
                </a:solidFill>
                <a:latin typeface="Times New Roman" pitchFamily="18" charset="0"/>
              </a:rPr>
              <a:t>7.1  The structure of memory</a:t>
            </a:r>
          </a:p>
        </p:txBody>
      </p:sp>
      <p:sp>
        <p:nvSpPr>
          <p:cNvPr id="1035" name="Text Box 34">
            <a:hlinkClick r:id="rId7" action="ppaction://hlinksldjump"/>
          </p:cNvPr>
          <p:cNvSpPr txBox="1">
            <a:spLocks noChangeArrowheads="1"/>
          </p:cNvSpPr>
          <p:nvPr/>
        </p:nvSpPr>
        <p:spPr bwMode="auto">
          <a:xfrm>
            <a:off x="609600" y="37338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u="sng">
                <a:solidFill>
                  <a:schemeClr val="accent2"/>
                </a:solidFill>
                <a:latin typeface="Times New Roman" pitchFamily="18" charset="0"/>
              </a:rPr>
              <a:t>7.3  The allocation of memory to variables</a:t>
            </a:r>
          </a:p>
        </p:txBody>
      </p:sp>
      <p:sp>
        <p:nvSpPr>
          <p:cNvPr id="1036" name="Text Box 35">
            <a:hlinkClick r:id="rId8" action="ppaction://hlinksldjump"/>
          </p:cNvPr>
          <p:cNvSpPr txBox="1">
            <a:spLocks noChangeArrowheads="1"/>
          </p:cNvSpPr>
          <p:nvPr/>
        </p:nvSpPr>
        <p:spPr bwMode="auto">
          <a:xfrm>
            <a:off x="609600" y="4151313"/>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u="sng">
                <a:solidFill>
                  <a:schemeClr val="accent2"/>
                </a:solidFill>
                <a:latin typeface="Times New Roman" pitchFamily="18" charset="0"/>
              </a:rPr>
              <a:t>7.4  Primitive types </a:t>
            </a:r>
            <a:r>
              <a:rPr lang="en-US" i="1" u="sng">
                <a:solidFill>
                  <a:schemeClr val="accent2"/>
                </a:solidFill>
                <a:latin typeface="Times New Roman" pitchFamily="18" charset="0"/>
              </a:rPr>
              <a:t>vs.</a:t>
            </a:r>
            <a:r>
              <a:rPr lang="en-US" u="sng">
                <a:solidFill>
                  <a:schemeClr val="accent2"/>
                </a:solidFill>
                <a:latin typeface="Times New Roman" pitchFamily="18" charset="0"/>
              </a:rPr>
              <a:t> objects</a:t>
            </a:r>
          </a:p>
        </p:txBody>
      </p:sp>
      <p:sp>
        <p:nvSpPr>
          <p:cNvPr id="19" name="Text Box 37">
            <a:hlinkClick r:id="" action="ppaction://noaction"/>
          </p:cNvPr>
          <p:cNvSpPr txBox="1">
            <a:spLocks noChangeArrowheads="1"/>
          </p:cNvSpPr>
          <p:nvPr/>
        </p:nvSpPr>
        <p:spPr bwMode="auto">
          <a:xfrm>
            <a:off x="609600" y="3352800"/>
            <a:ext cx="2895600" cy="420688"/>
          </a:xfrm>
          <a:prstGeom prst="rect">
            <a:avLst/>
          </a:prstGeom>
          <a:noFill/>
          <a:ln w="9525">
            <a:noFill/>
            <a:miter lim="800000"/>
            <a:headEnd/>
            <a:tailEnd/>
          </a:ln>
          <a:effectLst/>
        </p:spPr>
        <p:txBody>
          <a:bodyPr>
            <a:spAutoFit/>
          </a:bodyPr>
          <a:lstStyle/>
          <a:p>
            <a:pPr>
              <a:lnSpc>
                <a:spcPct val="90000"/>
              </a:lnSpc>
              <a:defRPr/>
            </a:pPr>
            <a:r>
              <a:rPr lang="en-US" u="sng" dirty="0">
                <a:solidFill>
                  <a:schemeClr val="accent2"/>
                </a:solidFill>
                <a:latin typeface="+mn-lt"/>
              </a:rPr>
              <a:t>7.2  Rational numbers</a:t>
            </a:r>
          </a:p>
        </p:txBody>
      </p:sp>
      <p:sp>
        <p:nvSpPr>
          <p:cNvPr id="2" name="Slide Number Placeholder 1"/>
          <p:cNvSpPr>
            <a:spLocks noGrp="1"/>
          </p:cNvSpPr>
          <p:nvPr>
            <p:ph type="sldNum" sz="quarter" idx="12"/>
          </p:nvPr>
        </p:nvSpPr>
        <p:spPr/>
        <p:txBody>
          <a:bodyPr/>
          <a:lstStyle/>
          <a:p>
            <a:pPr>
              <a:defRPr/>
            </a:pPr>
            <a:fld id="{710F949C-BAEC-45C4-9EE9-1313363CFB5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702467" name="Text Box 3"/>
          <p:cNvSpPr txBox="1">
            <a:spLocks noChangeArrowheads="1"/>
          </p:cNvSpPr>
          <p:nvPr/>
        </p:nvSpPr>
        <p:spPr bwMode="auto">
          <a:xfrm>
            <a:off x="398463" y="1193800"/>
            <a:ext cx="8351837"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Subtracts the rational number r from this one.</a:t>
            </a:r>
          </a:p>
          <a:p>
            <a:r>
              <a:rPr lang="en-US" sz="1600" b="1" noProof="1">
                <a:solidFill>
                  <a:srgbClr val="0404FF"/>
                </a:solidFill>
                <a:latin typeface="Courier New" pitchFamily="49" charset="0"/>
              </a:rPr>
              <a:t> * @param r The rational number to be subtracted</a:t>
            </a:r>
          </a:p>
          <a:p>
            <a:r>
              <a:rPr lang="en-US" sz="1600" b="1" noProof="1">
                <a:solidFill>
                  <a:srgbClr val="0404FF"/>
                </a:solidFill>
                <a:latin typeface="Courier New" pitchFamily="49" charset="0"/>
              </a:rPr>
              <a:t> * @return The result of subtracting r from the current number</a:t>
            </a:r>
          </a:p>
          <a:p>
            <a:r>
              <a:rPr lang="en-US" sz="1600" b="1" noProof="1">
                <a:solidFill>
                  <a:srgbClr val="0404FF"/>
                </a:solidFill>
                <a:latin typeface="Courier New" pitchFamily="49" charset="0"/>
              </a:rPr>
              <a:t> */</a:t>
            </a:r>
          </a:p>
          <a:p>
            <a:r>
              <a:rPr lang="en-US" sz="1600" b="1" noProof="1">
                <a:latin typeface="Courier New" pitchFamily="49" charset="0"/>
              </a:rPr>
              <a:t>   public Rational subtract(Rational r) {</a:t>
            </a:r>
          </a:p>
          <a:p>
            <a:r>
              <a:rPr lang="en-US" sz="1600" b="1" noProof="1">
                <a:latin typeface="Courier New" pitchFamily="49" charset="0"/>
              </a:rPr>
              <a:t>      return new Rational(this.num * r.den - r.num * this.den,</a:t>
            </a:r>
          </a:p>
          <a:p>
            <a:r>
              <a:rPr lang="en-US" sz="1600" b="1" noProof="1">
                <a:latin typeface="Courier New" pitchFamily="49" charset="0"/>
              </a:rPr>
              <a:t>                          this.den * r.den);</a:t>
            </a:r>
          </a:p>
          <a:p>
            <a:r>
              <a:rPr lang="en-US" sz="1600" b="1" noProof="1">
                <a:latin typeface="Courier New" pitchFamily="49" charset="0"/>
              </a:rPr>
              <a:t>   }</a:t>
            </a:r>
          </a:p>
          <a:p>
            <a:endParaRPr lang="en-US" sz="1600" b="1" noProof="1">
              <a:latin typeface="Courier New" pitchFamily="49" charset="0"/>
            </a:endParaRPr>
          </a:p>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Multiplies this number by the rational number r.</a:t>
            </a:r>
          </a:p>
          <a:p>
            <a:r>
              <a:rPr lang="en-US" sz="1600" b="1" noProof="1">
                <a:solidFill>
                  <a:srgbClr val="0404FF"/>
                </a:solidFill>
                <a:latin typeface="Courier New" pitchFamily="49" charset="0"/>
              </a:rPr>
              <a:t> * @param r The rational number used as a multiplier</a:t>
            </a:r>
          </a:p>
          <a:p>
            <a:r>
              <a:rPr lang="en-US" sz="1600" b="1" noProof="1">
                <a:solidFill>
                  <a:srgbClr val="0404FF"/>
                </a:solidFill>
                <a:latin typeface="Courier New" pitchFamily="49" charset="0"/>
              </a:rPr>
              <a:t> * @return The result of multiplying the current number by r</a:t>
            </a:r>
          </a:p>
          <a:p>
            <a:r>
              <a:rPr lang="en-US" sz="1600" b="1" noProof="1">
                <a:solidFill>
                  <a:srgbClr val="0404FF"/>
                </a:solidFill>
                <a:latin typeface="Courier New" pitchFamily="49" charset="0"/>
              </a:rPr>
              <a:t> */</a:t>
            </a:r>
          </a:p>
          <a:p>
            <a:r>
              <a:rPr lang="en-US" sz="1600" b="1" noProof="1">
                <a:latin typeface="Courier New" pitchFamily="49" charset="0"/>
              </a:rPr>
              <a:t>   public Rational multiply(Rational r) {</a:t>
            </a:r>
          </a:p>
          <a:p>
            <a:r>
              <a:rPr lang="en-US" sz="1600" b="1" noProof="1">
                <a:latin typeface="Courier New" pitchFamily="49" charset="0"/>
              </a:rPr>
              <a:t>      return new Rational(this.num * r.num, this.den * r.den);</a:t>
            </a:r>
          </a:p>
          <a:p>
            <a:r>
              <a:rPr lang="en-US" sz="1600" b="1" noProof="1">
                <a:latin typeface="Courier New" pitchFamily="49" charset="0"/>
              </a:rPr>
              <a:t>   }</a:t>
            </a:r>
          </a:p>
          <a:p>
            <a:endParaRPr lang="en-US" sz="1600" b="1" noProof="1">
              <a:latin typeface="Courier New" pitchFamily="49" charset="0"/>
            </a:endParaRPr>
          </a:p>
        </p:txBody>
      </p:sp>
      <p:grpSp>
        <p:nvGrpSpPr>
          <p:cNvPr id="2" name="Group 4"/>
          <p:cNvGrpSpPr>
            <a:grpSpLocks/>
          </p:cNvGrpSpPr>
          <p:nvPr/>
        </p:nvGrpSpPr>
        <p:grpSpPr bwMode="auto">
          <a:xfrm>
            <a:off x="381000" y="1143000"/>
            <a:ext cx="8382000" cy="5257800"/>
            <a:chOff x="240" y="720"/>
            <a:chExt cx="5280" cy="3312"/>
          </a:xfrm>
        </p:grpSpPr>
        <p:sp>
          <p:nvSpPr>
            <p:cNvPr id="11275" name="Rectangle 5"/>
            <p:cNvSpPr>
              <a:spLocks noChangeArrowheads="1"/>
            </p:cNvSpPr>
            <p:nvPr/>
          </p:nvSpPr>
          <p:spPr bwMode="auto">
            <a:xfrm>
              <a:off x="240" y="720"/>
              <a:ext cx="5280" cy="3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76" name="Text Box 6"/>
            <p:cNvSpPr txBox="1">
              <a:spLocks noChangeArrowheads="1"/>
            </p:cNvSpPr>
            <p:nvPr/>
          </p:nvSpPr>
          <p:spPr bwMode="auto">
            <a:xfrm>
              <a:off x="251" y="752"/>
              <a:ext cx="5261" cy="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Divides this number by the rational number r.</a:t>
              </a:r>
            </a:p>
            <a:p>
              <a:r>
                <a:rPr lang="en-US" sz="1600" b="1" noProof="1">
                  <a:solidFill>
                    <a:srgbClr val="0404FF"/>
                  </a:solidFill>
                  <a:latin typeface="Courier New" pitchFamily="49" charset="0"/>
                </a:rPr>
                <a:t> * @param r The rational number used as a divisor</a:t>
              </a:r>
            </a:p>
            <a:p>
              <a:r>
                <a:rPr lang="en-US" sz="1600" b="1" noProof="1">
                  <a:solidFill>
                    <a:srgbClr val="0404FF"/>
                  </a:solidFill>
                  <a:latin typeface="Courier New" pitchFamily="49" charset="0"/>
                </a:rPr>
                <a:t> * @return The result of dividing the current number by r</a:t>
              </a:r>
            </a:p>
            <a:p>
              <a:r>
                <a:rPr lang="en-US" sz="1600" b="1" noProof="1">
                  <a:solidFill>
                    <a:srgbClr val="0404FF"/>
                  </a:solidFill>
                  <a:latin typeface="Courier New" pitchFamily="49" charset="0"/>
                </a:rPr>
                <a:t> */</a:t>
              </a:r>
            </a:p>
            <a:p>
              <a:r>
                <a:rPr lang="en-US" sz="1600" b="1" noProof="1">
                  <a:latin typeface="Courier New" pitchFamily="49" charset="0"/>
                </a:rPr>
                <a:t>   public Rational divide(Rational r) {</a:t>
              </a:r>
            </a:p>
            <a:p>
              <a:r>
                <a:rPr lang="en-US" sz="1600" b="1" noProof="1">
                  <a:latin typeface="Courier New" pitchFamily="49" charset="0"/>
                </a:rPr>
                <a:t>      return new Rational(this.num * r.den, this.den * r.num);</a:t>
              </a:r>
            </a:p>
            <a:p>
              <a:r>
                <a:rPr lang="en-US" sz="1600" b="1" noProof="1">
                  <a:latin typeface="Courier New" pitchFamily="49" charset="0"/>
                </a:rPr>
                <a:t>   }</a:t>
              </a:r>
            </a:p>
            <a:p>
              <a:endParaRPr lang="en-US" sz="1600" b="1" noProof="1">
                <a:latin typeface="Courier New" pitchFamily="49" charset="0"/>
              </a:endParaRPr>
            </a:p>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Creates a string representation of this rational number.</a:t>
              </a:r>
            </a:p>
            <a:p>
              <a:r>
                <a:rPr lang="en-US" sz="1600" b="1" noProof="1">
                  <a:solidFill>
                    <a:srgbClr val="0404FF"/>
                  </a:solidFill>
                  <a:latin typeface="Courier New" pitchFamily="49" charset="0"/>
                </a:rPr>
                <a:t> * @return The string representation of this rational number</a:t>
              </a:r>
            </a:p>
            <a:p>
              <a:r>
                <a:rPr lang="en-US" sz="1600" b="1" noProof="1">
                  <a:solidFill>
                    <a:srgbClr val="0404FF"/>
                  </a:solidFill>
                  <a:latin typeface="Courier New" pitchFamily="49" charset="0"/>
                </a:rPr>
                <a:t> */</a:t>
              </a:r>
            </a:p>
            <a:p>
              <a:r>
                <a:rPr lang="en-US" sz="1600" b="1" noProof="1">
                  <a:latin typeface="Courier New" pitchFamily="49" charset="0"/>
                </a:rPr>
                <a:t>   public String toString() {</a:t>
              </a:r>
            </a:p>
            <a:p>
              <a:r>
                <a:rPr lang="en-US" sz="1600" b="1" noProof="1">
                  <a:latin typeface="Courier New" pitchFamily="49" charset="0"/>
                </a:rPr>
                <a:t>      if (den == 1) {</a:t>
              </a:r>
            </a:p>
            <a:p>
              <a:r>
                <a:rPr lang="en-US" sz="1600" b="1" noProof="1">
                  <a:latin typeface="Courier New" pitchFamily="49" charset="0"/>
                </a:rPr>
                <a:t>         return "" + num;</a:t>
              </a:r>
            </a:p>
            <a:p>
              <a:r>
                <a:rPr lang="en-US" sz="1600" b="1" noProof="1">
                  <a:latin typeface="Courier New" pitchFamily="49" charset="0"/>
                </a:rPr>
                <a:t>      } else {</a:t>
              </a:r>
            </a:p>
            <a:p>
              <a:r>
                <a:rPr lang="en-US" sz="1600" b="1" noProof="1">
                  <a:latin typeface="Courier New" pitchFamily="49" charset="0"/>
                </a:rPr>
                <a:t>         return num + "/" + den;</a:t>
              </a:r>
            </a:p>
            <a:p>
              <a:r>
                <a:rPr lang="en-US" sz="1600" b="1" noProof="1">
                  <a:latin typeface="Courier New" pitchFamily="49" charset="0"/>
                </a:rPr>
                <a:t>      }</a:t>
              </a:r>
            </a:p>
            <a:p>
              <a:r>
                <a:rPr lang="en-US" sz="1600" b="1" noProof="1">
                  <a:latin typeface="Courier New" pitchFamily="49" charset="0"/>
                </a:rPr>
                <a:t>   }</a:t>
              </a:r>
            </a:p>
          </p:txBody>
        </p:sp>
      </p:grpSp>
      <p:sp>
        <p:nvSpPr>
          <p:cNvPr id="11269" name="Rectangle 7"/>
          <p:cNvSpPr>
            <a:spLocks noChangeArrowheads="1"/>
          </p:cNvSpPr>
          <p:nvPr/>
        </p:nvSpPr>
        <p:spPr bwMode="auto">
          <a:xfrm>
            <a:off x="0" y="0"/>
            <a:ext cx="9131300" cy="1089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70" name="Rectangle 8"/>
          <p:cNvSpPr>
            <a:spLocks noChangeArrowheads="1"/>
          </p:cNvSpPr>
          <p:nvPr/>
        </p:nvSpPr>
        <p:spPr bwMode="auto">
          <a:xfrm>
            <a:off x="0" y="6567488"/>
            <a:ext cx="9131300" cy="2905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271" name="Rectangle 9"/>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The </a:t>
            </a:r>
            <a:r>
              <a:rPr lang="en-US" sz="4000" b="1" smtClean="0">
                <a:solidFill>
                  <a:srgbClr val="FF0000"/>
                </a:solidFill>
                <a:latin typeface="Courier New" pitchFamily="49" charset="0"/>
              </a:rPr>
              <a:t>Rational</a:t>
            </a:r>
            <a:r>
              <a:rPr lang="en-US" smtClean="0">
                <a:solidFill>
                  <a:srgbClr val="FF0000"/>
                </a:solidFill>
                <a:latin typeface="Times New Roman" pitchFamily="18" charset="0"/>
              </a:rPr>
              <a:t> Class</a:t>
            </a:r>
          </a:p>
        </p:txBody>
      </p:sp>
      <p:sp>
        <p:nvSpPr>
          <p:cNvPr id="11272"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1273" name="Text Box 17">
            <a:hlinkClick r:id="" action="ppaction://noaction"/>
          </p:cNvPr>
          <p:cNvSpPr txBox="1">
            <a:spLocks noChangeArrowheads="1"/>
          </p:cNvSpPr>
          <p:nvPr/>
        </p:nvSpPr>
        <p:spPr bwMode="auto">
          <a:xfrm>
            <a:off x="8267700" y="6553200"/>
            <a:ext cx="723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dirty="0"/>
              <a:t>skip code</a:t>
            </a:r>
          </a:p>
        </p:txBody>
      </p:sp>
      <p:sp>
        <p:nvSpPr>
          <p:cNvPr id="11274" name="Text Box 18"/>
          <p:cNvSpPr txBox="1">
            <a:spLocks noChangeArrowheads="1"/>
          </p:cNvSpPr>
          <p:nvPr/>
        </p:nvSpPr>
        <p:spPr bwMode="auto">
          <a:xfrm>
            <a:off x="304800" y="655002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t>page 4 of 5</a:t>
            </a:r>
          </a:p>
        </p:txBody>
      </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10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fill="hold" grpId="0" nodeType="afterEffect">
                                  <p:stCondLst>
                                    <p:cond delay="0"/>
                                  </p:stCondLst>
                                  <p:childTnLst>
                                    <p:anim calcmode="lin" valueType="num">
                                      <p:cBhvr additive="base">
                                        <p:cTn id="6" dur="1000"/>
                                        <p:tgtEl>
                                          <p:spTgt spid="702467"/>
                                        </p:tgtEl>
                                        <p:attrNameLst>
                                          <p:attrName>ppt_x</p:attrName>
                                        </p:attrNameLst>
                                      </p:cBhvr>
                                      <p:tavLst>
                                        <p:tav tm="0">
                                          <p:val>
                                            <p:strVal val="ppt_x"/>
                                          </p:val>
                                        </p:tav>
                                        <p:tav tm="100000">
                                          <p:val>
                                            <p:strVal val="ppt_x"/>
                                          </p:val>
                                        </p:tav>
                                      </p:tavLst>
                                    </p:anim>
                                    <p:anim calcmode="lin" valueType="num">
                                      <p:cBhvr additive="base">
                                        <p:cTn id="7" dur="1000"/>
                                        <p:tgtEl>
                                          <p:spTgt spid="702467"/>
                                        </p:tgtEl>
                                        <p:attrNameLst>
                                          <p:attrName>ppt_y</p:attrName>
                                        </p:attrNameLst>
                                      </p:cBhvr>
                                      <p:tavLst>
                                        <p:tav tm="0">
                                          <p:val>
                                            <p:strVal val="ppt_y"/>
                                          </p:val>
                                        </p:tav>
                                        <p:tav tm="100000">
                                          <p:val>
                                            <p:strVal val="0-ppt_h/2"/>
                                          </p:val>
                                        </p:tav>
                                      </p:tavLst>
                                    </p:anim>
                                    <p:set>
                                      <p:cBhvr>
                                        <p:cTn id="8" dur="1" fill="hold">
                                          <p:stCondLst>
                                            <p:cond delay="999"/>
                                          </p:stCondLst>
                                        </p:cTn>
                                        <p:tgtEl>
                                          <p:spTgt spid="702467"/>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704515" name="Text Box 3"/>
          <p:cNvSpPr txBox="1">
            <a:spLocks noChangeArrowheads="1"/>
          </p:cNvSpPr>
          <p:nvPr/>
        </p:nvSpPr>
        <p:spPr bwMode="auto">
          <a:xfrm>
            <a:off x="398463" y="1193800"/>
            <a:ext cx="8351837"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Divides this number by the rational number r.</a:t>
            </a:r>
          </a:p>
          <a:p>
            <a:r>
              <a:rPr lang="en-US" sz="1600" b="1" noProof="1">
                <a:solidFill>
                  <a:srgbClr val="0404FF"/>
                </a:solidFill>
                <a:latin typeface="Courier New" pitchFamily="49" charset="0"/>
              </a:rPr>
              <a:t> * @param r The rational number used as a divisor</a:t>
            </a:r>
          </a:p>
          <a:p>
            <a:r>
              <a:rPr lang="en-US" sz="1600" b="1" noProof="1">
                <a:solidFill>
                  <a:srgbClr val="0404FF"/>
                </a:solidFill>
                <a:latin typeface="Courier New" pitchFamily="49" charset="0"/>
              </a:rPr>
              <a:t> * @return The result of dividing the current number by r</a:t>
            </a:r>
          </a:p>
          <a:p>
            <a:r>
              <a:rPr lang="en-US" sz="1600" b="1" noProof="1">
                <a:solidFill>
                  <a:srgbClr val="0404FF"/>
                </a:solidFill>
                <a:latin typeface="Courier New" pitchFamily="49" charset="0"/>
              </a:rPr>
              <a:t> */</a:t>
            </a:r>
          </a:p>
          <a:p>
            <a:r>
              <a:rPr lang="en-US" sz="1600" b="1" noProof="1">
                <a:latin typeface="Courier New" pitchFamily="49" charset="0"/>
              </a:rPr>
              <a:t>   public Rational divide(Rational r) {</a:t>
            </a:r>
          </a:p>
          <a:p>
            <a:r>
              <a:rPr lang="en-US" sz="1600" b="1" noProof="1">
                <a:latin typeface="Courier New" pitchFamily="49" charset="0"/>
              </a:rPr>
              <a:t>      return new Rational(this.num * r.den, this.den * r.num);</a:t>
            </a:r>
          </a:p>
          <a:p>
            <a:r>
              <a:rPr lang="en-US" sz="1600" b="1" noProof="1">
                <a:latin typeface="Courier New" pitchFamily="49" charset="0"/>
              </a:rPr>
              <a:t>   }</a:t>
            </a:r>
          </a:p>
          <a:p>
            <a:endParaRPr lang="en-US" sz="1600" b="1" noProof="1">
              <a:latin typeface="Courier New" pitchFamily="49" charset="0"/>
            </a:endParaRPr>
          </a:p>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Creates a string representation of this rational number.</a:t>
            </a:r>
          </a:p>
          <a:p>
            <a:r>
              <a:rPr lang="en-US" sz="1600" b="1" noProof="1">
                <a:solidFill>
                  <a:srgbClr val="0404FF"/>
                </a:solidFill>
                <a:latin typeface="Courier New" pitchFamily="49" charset="0"/>
              </a:rPr>
              <a:t> * @return The string representation of this rational number</a:t>
            </a:r>
          </a:p>
          <a:p>
            <a:r>
              <a:rPr lang="en-US" sz="1600" b="1" noProof="1">
                <a:solidFill>
                  <a:srgbClr val="0404FF"/>
                </a:solidFill>
                <a:latin typeface="Courier New" pitchFamily="49" charset="0"/>
              </a:rPr>
              <a:t> */</a:t>
            </a:r>
          </a:p>
          <a:p>
            <a:r>
              <a:rPr lang="en-US" sz="1600" b="1" noProof="1">
                <a:latin typeface="Courier New" pitchFamily="49" charset="0"/>
              </a:rPr>
              <a:t>   public String toString() {</a:t>
            </a:r>
          </a:p>
          <a:p>
            <a:r>
              <a:rPr lang="en-US" sz="1600" b="1" noProof="1">
                <a:latin typeface="Courier New" pitchFamily="49" charset="0"/>
              </a:rPr>
              <a:t>      if (den == 1) {</a:t>
            </a:r>
          </a:p>
          <a:p>
            <a:r>
              <a:rPr lang="en-US" sz="1600" b="1" noProof="1">
                <a:latin typeface="Courier New" pitchFamily="49" charset="0"/>
              </a:rPr>
              <a:t>         return "" + num;</a:t>
            </a:r>
          </a:p>
          <a:p>
            <a:r>
              <a:rPr lang="en-US" sz="1600" b="1" noProof="1">
                <a:latin typeface="Courier New" pitchFamily="49" charset="0"/>
              </a:rPr>
              <a:t>      } else {</a:t>
            </a:r>
          </a:p>
          <a:p>
            <a:r>
              <a:rPr lang="en-US" sz="1600" b="1" noProof="1">
                <a:latin typeface="Courier New" pitchFamily="49" charset="0"/>
              </a:rPr>
              <a:t>         return num + "/" + den;</a:t>
            </a:r>
          </a:p>
          <a:p>
            <a:r>
              <a:rPr lang="en-US" sz="1600" b="1" noProof="1">
                <a:latin typeface="Courier New" pitchFamily="49" charset="0"/>
              </a:rPr>
              <a:t>      }</a:t>
            </a:r>
          </a:p>
          <a:p>
            <a:r>
              <a:rPr lang="en-US" sz="1600" b="1" noProof="1">
                <a:latin typeface="Courier New" pitchFamily="49" charset="0"/>
              </a:rPr>
              <a:t>   }</a:t>
            </a:r>
          </a:p>
        </p:txBody>
      </p:sp>
      <p:grpSp>
        <p:nvGrpSpPr>
          <p:cNvPr id="2" name="Group 4"/>
          <p:cNvGrpSpPr>
            <a:grpSpLocks/>
          </p:cNvGrpSpPr>
          <p:nvPr/>
        </p:nvGrpSpPr>
        <p:grpSpPr bwMode="auto">
          <a:xfrm>
            <a:off x="381000" y="1143000"/>
            <a:ext cx="8382000" cy="5257800"/>
            <a:chOff x="240" y="720"/>
            <a:chExt cx="5280" cy="3312"/>
          </a:xfrm>
        </p:grpSpPr>
        <p:sp>
          <p:nvSpPr>
            <p:cNvPr id="12299" name="Rectangle 5"/>
            <p:cNvSpPr>
              <a:spLocks noChangeArrowheads="1"/>
            </p:cNvSpPr>
            <p:nvPr/>
          </p:nvSpPr>
          <p:spPr bwMode="auto">
            <a:xfrm>
              <a:off x="240" y="720"/>
              <a:ext cx="5280" cy="3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00" name="Text Box 6"/>
            <p:cNvSpPr txBox="1">
              <a:spLocks noChangeArrowheads="1"/>
            </p:cNvSpPr>
            <p:nvPr/>
          </p:nvSpPr>
          <p:spPr bwMode="auto">
            <a:xfrm>
              <a:off x="251" y="752"/>
              <a:ext cx="5261" cy="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Calculates</a:t>
              </a:r>
              <a:r>
                <a:rPr lang="en-US" sz="1400" b="1" noProof="1">
                  <a:solidFill>
                    <a:srgbClr val="0404FF"/>
                  </a:solidFill>
                  <a:latin typeface="Courier New" pitchFamily="49" charset="0"/>
                </a:rPr>
                <a:t> </a:t>
              </a:r>
              <a:r>
                <a:rPr lang="en-US" sz="1600" b="1" noProof="1">
                  <a:solidFill>
                    <a:srgbClr val="0404FF"/>
                  </a:solidFill>
                  <a:latin typeface="Courier New" pitchFamily="49" charset="0"/>
                </a:rPr>
                <a:t>the</a:t>
              </a:r>
              <a:r>
                <a:rPr lang="en-US" sz="1400" b="1" noProof="1">
                  <a:solidFill>
                    <a:srgbClr val="0404FF"/>
                  </a:solidFill>
                  <a:latin typeface="Courier New" pitchFamily="49" charset="0"/>
                </a:rPr>
                <a:t> </a:t>
              </a:r>
              <a:r>
                <a:rPr lang="en-US" sz="1600" b="1" noProof="1">
                  <a:solidFill>
                    <a:srgbClr val="0404FF"/>
                  </a:solidFill>
                  <a:latin typeface="Courier New" pitchFamily="49" charset="0"/>
                </a:rPr>
                <a:t>greatest</a:t>
              </a:r>
              <a:r>
                <a:rPr lang="en-US" sz="1400" b="1" noProof="1">
                  <a:solidFill>
                    <a:srgbClr val="0404FF"/>
                  </a:solidFill>
                  <a:latin typeface="Courier New" pitchFamily="49" charset="0"/>
                </a:rPr>
                <a:t> </a:t>
              </a:r>
              <a:r>
                <a:rPr lang="en-US" sz="1600" b="1" noProof="1">
                  <a:solidFill>
                    <a:srgbClr val="0404FF"/>
                  </a:solidFill>
                  <a:latin typeface="Courier New" pitchFamily="49" charset="0"/>
                </a:rPr>
                <a:t>common</a:t>
              </a:r>
              <a:r>
                <a:rPr lang="en-US" sz="1400" b="1" noProof="1">
                  <a:solidFill>
                    <a:srgbClr val="0404FF"/>
                  </a:solidFill>
                  <a:latin typeface="Courier New" pitchFamily="49" charset="0"/>
                </a:rPr>
                <a:t> </a:t>
              </a:r>
              <a:r>
                <a:rPr lang="en-US" sz="1600" b="1" noProof="1">
                  <a:solidFill>
                    <a:srgbClr val="0404FF"/>
                  </a:solidFill>
                  <a:latin typeface="Courier New" pitchFamily="49" charset="0"/>
                </a:rPr>
                <a:t>divisor</a:t>
              </a:r>
              <a:r>
                <a:rPr lang="en-US" sz="1400" b="1" noProof="1">
                  <a:solidFill>
                    <a:srgbClr val="0404FF"/>
                  </a:solidFill>
                  <a:latin typeface="Courier New" pitchFamily="49" charset="0"/>
                </a:rPr>
                <a:t> </a:t>
              </a:r>
              <a:r>
                <a:rPr lang="en-US" sz="1600" b="1" noProof="1">
                  <a:solidFill>
                    <a:srgbClr val="0404FF"/>
                  </a:solidFill>
                  <a:latin typeface="Courier New" pitchFamily="49" charset="0"/>
                </a:rPr>
                <a:t>using</a:t>
              </a:r>
              <a:r>
                <a:rPr lang="en-US" sz="1400" b="1" noProof="1">
                  <a:solidFill>
                    <a:srgbClr val="0404FF"/>
                  </a:solidFill>
                  <a:latin typeface="Courier New" pitchFamily="49" charset="0"/>
                </a:rPr>
                <a:t> </a:t>
              </a:r>
              <a:r>
                <a:rPr lang="en-US" sz="1600" b="1" noProof="1">
                  <a:solidFill>
                    <a:srgbClr val="0404FF"/>
                  </a:solidFill>
                  <a:latin typeface="Courier New" pitchFamily="49" charset="0"/>
                </a:rPr>
                <a:t>Euclid's</a:t>
              </a:r>
              <a:r>
                <a:rPr lang="en-US" sz="1400" b="1" noProof="1">
                  <a:solidFill>
                    <a:srgbClr val="0404FF"/>
                  </a:solidFill>
                  <a:latin typeface="Courier New" pitchFamily="49" charset="0"/>
                </a:rPr>
                <a:t> </a:t>
              </a:r>
              <a:r>
                <a:rPr lang="en-US" sz="1600" b="1" noProof="1">
                  <a:solidFill>
                    <a:srgbClr val="0404FF"/>
                  </a:solidFill>
                  <a:latin typeface="Courier New" pitchFamily="49" charset="0"/>
                </a:rPr>
                <a:t>algorithm.</a:t>
              </a:r>
            </a:p>
            <a:p>
              <a:r>
                <a:rPr lang="en-US" sz="1600" b="1" noProof="1">
                  <a:solidFill>
                    <a:srgbClr val="0404FF"/>
                  </a:solidFill>
                  <a:latin typeface="Courier New" pitchFamily="49" charset="0"/>
                </a:rPr>
                <a:t> * @param x First integer</a:t>
              </a:r>
            </a:p>
            <a:p>
              <a:r>
                <a:rPr lang="en-US" sz="1600" b="1" noProof="1">
                  <a:solidFill>
                    <a:srgbClr val="0404FF"/>
                  </a:solidFill>
                  <a:latin typeface="Courier New" pitchFamily="49" charset="0"/>
                </a:rPr>
                <a:t> * @param y Second integer</a:t>
              </a:r>
            </a:p>
            <a:p>
              <a:r>
                <a:rPr lang="en-US" sz="1600" b="1" noProof="1">
                  <a:solidFill>
                    <a:srgbClr val="0404FF"/>
                  </a:solidFill>
                  <a:latin typeface="Courier New" pitchFamily="49" charset="0"/>
                </a:rPr>
                <a:t> * @return The greatest common divisor of x and y</a:t>
              </a:r>
            </a:p>
            <a:p>
              <a:r>
                <a:rPr lang="en-US" sz="1600" b="1" noProof="1">
                  <a:solidFill>
                    <a:srgbClr val="0404FF"/>
                  </a:solidFill>
                  <a:latin typeface="Courier New" pitchFamily="49" charset="0"/>
                </a:rPr>
                <a:t> */</a:t>
              </a:r>
            </a:p>
            <a:p>
              <a:r>
                <a:rPr lang="en-US" sz="1600" b="1" noProof="1">
                  <a:latin typeface="Courier New" pitchFamily="49" charset="0"/>
                </a:rPr>
                <a:t>   private int gcd(int x, int y) {</a:t>
              </a:r>
            </a:p>
            <a:p>
              <a:r>
                <a:rPr lang="en-US" sz="1600" b="1" noProof="1">
                  <a:latin typeface="Courier New" pitchFamily="49" charset="0"/>
                </a:rPr>
                <a:t>      int r = x % y;</a:t>
              </a:r>
            </a:p>
            <a:p>
              <a:r>
                <a:rPr lang="en-US" sz="1600" b="1" noProof="1">
                  <a:latin typeface="Courier New" pitchFamily="49" charset="0"/>
                </a:rPr>
                <a:t>      while (r != 0) {</a:t>
              </a:r>
            </a:p>
            <a:p>
              <a:r>
                <a:rPr lang="en-US" sz="1600" b="1" noProof="1">
                  <a:latin typeface="Courier New" pitchFamily="49" charset="0"/>
                </a:rPr>
                <a:t>         x = y;</a:t>
              </a:r>
            </a:p>
            <a:p>
              <a:r>
                <a:rPr lang="en-US" sz="1600" b="1" noProof="1">
                  <a:latin typeface="Courier New" pitchFamily="49" charset="0"/>
                </a:rPr>
                <a:t>         y = r;</a:t>
              </a:r>
            </a:p>
            <a:p>
              <a:r>
                <a:rPr lang="en-US" sz="1600" b="1" noProof="1">
                  <a:latin typeface="Courier New" pitchFamily="49" charset="0"/>
                </a:rPr>
                <a:t>         r = x % y;</a:t>
              </a:r>
            </a:p>
            <a:p>
              <a:r>
                <a:rPr lang="en-US" sz="1600" b="1" noProof="1">
                  <a:latin typeface="Courier New" pitchFamily="49" charset="0"/>
                </a:rPr>
                <a:t>      }</a:t>
              </a:r>
            </a:p>
            <a:p>
              <a:r>
                <a:rPr lang="en-US" sz="1600" b="1" noProof="1">
                  <a:latin typeface="Courier New" pitchFamily="49" charset="0"/>
                </a:rPr>
                <a:t>      return y;</a:t>
              </a:r>
            </a:p>
            <a:p>
              <a:r>
                <a:rPr lang="en-US" sz="1600" b="1" noProof="1">
                  <a:latin typeface="Courier New" pitchFamily="49" charset="0"/>
                </a:rPr>
                <a:t>   }</a:t>
              </a:r>
            </a:p>
            <a:p>
              <a:endParaRPr lang="en-US" sz="1600" b="1" noProof="1">
                <a:latin typeface="Courier New" pitchFamily="49" charset="0"/>
              </a:endParaRPr>
            </a:p>
            <a:p>
              <a:r>
                <a:rPr lang="en-US" sz="1600" b="1" noProof="1">
                  <a:solidFill>
                    <a:srgbClr val="0404FF"/>
                  </a:solidFill>
                  <a:latin typeface="Courier New" pitchFamily="49" charset="0"/>
                </a:rPr>
                <a:t>/* Private instance variables */</a:t>
              </a:r>
            </a:p>
            <a:p>
              <a:r>
                <a:rPr lang="en-US" sz="1600" b="1" noProof="1">
                  <a:latin typeface="Courier New" pitchFamily="49" charset="0"/>
                </a:rPr>
                <a:t>   private int num;    </a:t>
              </a:r>
              <a:r>
                <a:rPr lang="en-US" sz="1600" b="1" noProof="1">
                  <a:solidFill>
                    <a:srgbClr val="0404FF"/>
                  </a:solidFill>
                  <a:latin typeface="Courier New" pitchFamily="49" charset="0"/>
                </a:rPr>
                <a:t>/* The numerator of this Rational   */</a:t>
              </a:r>
              <a:endParaRPr lang="en-US" sz="1600" b="1" noProof="1">
                <a:latin typeface="Courier New" pitchFamily="49" charset="0"/>
              </a:endParaRPr>
            </a:p>
            <a:p>
              <a:r>
                <a:rPr lang="en-US" sz="1600" b="1" noProof="1">
                  <a:latin typeface="Courier New" pitchFamily="49" charset="0"/>
                </a:rPr>
                <a:t>   private int den;    </a:t>
              </a:r>
              <a:r>
                <a:rPr lang="en-US" sz="1600" b="1" noProof="1">
                  <a:solidFill>
                    <a:srgbClr val="0404FF"/>
                  </a:solidFill>
                  <a:latin typeface="Courier New" pitchFamily="49" charset="0"/>
                </a:rPr>
                <a:t>/* The denominator of this Rational */</a:t>
              </a:r>
              <a:endParaRPr lang="en-US" sz="1600" b="1" noProof="1">
                <a:latin typeface="Courier New" pitchFamily="49" charset="0"/>
              </a:endParaRPr>
            </a:p>
            <a:p>
              <a:endParaRPr lang="en-US" sz="1000" b="1" noProof="1">
                <a:latin typeface="Courier New" pitchFamily="49" charset="0"/>
              </a:endParaRPr>
            </a:p>
            <a:p>
              <a:r>
                <a:rPr lang="en-US" sz="1600" b="1" noProof="1">
                  <a:latin typeface="Courier New" pitchFamily="49" charset="0"/>
                </a:rPr>
                <a:t>}</a:t>
              </a:r>
            </a:p>
          </p:txBody>
        </p:sp>
      </p:grpSp>
      <p:sp>
        <p:nvSpPr>
          <p:cNvPr id="12293" name="Rectangle 7"/>
          <p:cNvSpPr>
            <a:spLocks noChangeArrowheads="1"/>
          </p:cNvSpPr>
          <p:nvPr/>
        </p:nvSpPr>
        <p:spPr bwMode="auto">
          <a:xfrm>
            <a:off x="0" y="0"/>
            <a:ext cx="9131300" cy="1089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294" name="Rectangle 8"/>
          <p:cNvSpPr>
            <a:spLocks noChangeArrowheads="1"/>
          </p:cNvSpPr>
          <p:nvPr/>
        </p:nvSpPr>
        <p:spPr bwMode="auto">
          <a:xfrm>
            <a:off x="0" y="6567488"/>
            <a:ext cx="9131300" cy="2905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295" name="Rectangle 9"/>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The </a:t>
            </a:r>
            <a:r>
              <a:rPr lang="en-US" sz="4000" b="1" smtClean="0">
                <a:solidFill>
                  <a:srgbClr val="FF0000"/>
                </a:solidFill>
                <a:latin typeface="Courier New" pitchFamily="49" charset="0"/>
              </a:rPr>
              <a:t>Rational</a:t>
            </a:r>
            <a:r>
              <a:rPr lang="en-US" smtClean="0">
                <a:solidFill>
                  <a:srgbClr val="FF0000"/>
                </a:solidFill>
                <a:latin typeface="Times New Roman" pitchFamily="18" charset="0"/>
              </a:rPr>
              <a:t> Class</a:t>
            </a:r>
          </a:p>
        </p:txBody>
      </p:sp>
      <p:sp>
        <p:nvSpPr>
          <p:cNvPr id="12296"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297" name="Text Box 25">
            <a:hlinkClick r:id="" action="ppaction://noaction"/>
          </p:cNvPr>
          <p:cNvSpPr txBox="1">
            <a:spLocks noChangeArrowheads="1"/>
          </p:cNvSpPr>
          <p:nvPr/>
        </p:nvSpPr>
        <p:spPr bwMode="auto">
          <a:xfrm>
            <a:off x="8267700" y="6553200"/>
            <a:ext cx="723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t>skip code</a:t>
            </a:r>
          </a:p>
        </p:txBody>
      </p:sp>
      <p:sp>
        <p:nvSpPr>
          <p:cNvPr id="12298" name="Text Box 26"/>
          <p:cNvSpPr txBox="1">
            <a:spLocks noChangeArrowheads="1"/>
          </p:cNvSpPr>
          <p:nvPr/>
        </p:nvSpPr>
        <p:spPr bwMode="auto">
          <a:xfrm>
            <a:off x="304800" y="655002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t>page 5 of 5</a:t>
            </a:r>
          </a:p>
        </p:txBody>
      </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11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fill="hold" grpId="0" nodeType="afterEffect">
                                  <p:stCondLst>
                                    <p:cond delay="0"/>
                                  </p:stCondLst>
                                  <p:childTnLst>
                                    <p:anim calcmode="lin" valueType="num">
                                      <p:cBhvr additive="base">
                                        <p:cTn id="6" dur="1000"/>
                                        <p:tgtEl>
                                          <p:spTgt spid="704515"/>
                                        </p:tgtEl>
                                        <p:attrNameLst>
                                          <p:attrName>ppt_x</p:attrName>
                                        </p:attrNameLst>
                                      </p:cBhvr>
                                      <p:tavLst>
                                        <p:tav tm="0">
                                          <p:val>
                                            <p:strVal val="ppt_x"/>
                                          </p:val>
                                        </p:tav>
                                        <p:tav tm="100000">
                                          <p:val>
                                            <p:strVal val="ppt_x"/>
                                          </p:val>
                                        </p:tav>
                                      </p:tavLst>
                                    </p:anim>
                                    <p:anim calcmode="lin" valueType="num">
                                      <p:cBhvr additive="base">
                                        <p:cTn id="7" dur="1000"/>
                                        <p:tgtEl>
                                          <p:spTgt spid="704515"/>
                                        </p:tgtEl>
                                        <p:attrNameLst>
                                          <p:attrName>ppt_y</p:attrName>
                                        </p:attrNameLst>
                                      </p:cBhvr>
                                      <p:tavLst>
                                        <p:tav tm="0">
                                          <p:val>
                                            <p:strVal val="ppt_y"/>
                                          </p:val>
                                        </p:tav>
                                        <p:tav tm="100000">
                                          <p:val>
                                            <p:strVal val="0-ppt_h/2"/>
                                          </p:val>
                                        </p:tav>
                                      </p:tavLst>
                                    </p:anim>
                                    <p:set>
                                      <p:cBhvr>
                                        <p:cTn id="8" dur="1" fill="hold">
                                          <p:stCondLst>
                                            <p:cond delay="999"/>
                                          </p:stCondLst>
                                        </p:cTn>
                                        <p:tgtEl>
                                          <p:spTgt spid="70451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76200"/>
            <a:ext cx="9144000" cy="1143000"/>
          </a:xfrm>
          <a:noFill/>
        </p:spPr>
        <p:txBody>
          <a:bodyPr/>
          <a:lstStyle/>
          <a:p>
            <a:r>
              <a:rPr lang="en-US" sz="4200" smtClean="0">
                <a:solidFill>
                  <a:srgbClr val="FF0000"/>
                </a:solidFill>
                <a:latin typeface="Times New Roman" pitchFamily="18" charset="0"/>
              </a:rPr>
              <a:t>Heap-Stack Diagrams</a:t>
            </a:r>
            <a:endParaRPr lang="en-US" smtClean="0">
              <a:solidFill>
                <a:schemeClr val="tx1"/>
              </a:solidFill>
            </a:endParaRPr>
          </a:p>
        </p:txBody>
      </p:sp>
      <p:sp>
        <p:nvSpPr>
          <p:cNvPr id="13315" name="Rectangle 3"/>
          <p:cNvSpPr>
            <a:spLocks noChangeArrowheads="1"/>
          </p:cNvSpPr>
          <p:nvPr/>
        </p:nvSpPr>
        <p:spPr bwMode="auto">
          <a:xfrm>
            <a:off x="482600" y="1155700"/>
            <a:ext cx="8128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It is easier to understand how Java works if you have a good mental model of its use of memory.  The text illustrates this model using </a:t>
            </a:r>
            <a:r>
              <a:rPr lang="en-US" b="1">
                <a:latin typeface="Times New Roman" pitchFamily="18" charset="0"/>
              </a:rPr>
              <a:t>heap-stack diagrams</a:t>
            </a:r>
            <a:r>
              <a:rPr lang="en-US">
                <a:latin typeface="Times New Roman" pitchFamily="18" charset="0"/>
              </a:rPr>
              <a:t>, which show the heap on the left and the stack on the right, separated by a dotted line.</a:t>
            </a:r>
          </a:p>
        </p:txBody>
      </p:sp>
      <p:sp>
        <p:nvSpPr>
          <p:cNvPr id="761880" name="Rectangle 24"/>
          <p:cNvSpPr>
            <a:spLocks noChangeArrowheads="1"/>
          </p:cNvSpPr>
          <p:nvPr/>
        </p:nvSpPr>
        <p:spPr bwMode="auto">
          <a:xfrm>
            <a:off x="482600" y="2590800"/>
            <a:ext cx="81280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Whenever your program creates a new object, you need to add a block of memory to the heap side of the diagram.  That block must be large enough to store the instance variables for the object, along with some extra space, called </a:t>
            </a:r>
            <a:r>
              <a:rPr lang="en-US" b="1">
                <a:latin typeface="Times New Roman" pitchFamily="18" charset="0"/>
              </a:rPr>
              <a:t>overhead</a:t>
            </a:r>
            <a:r>
              <a:rPr lang="en-US">
                <a:latin typeface="Times New Roman" pitchFamily="18" charset="0"/>
              </a:rPr>
              <a:t>, that is required for any object.  Overhead space is indicated in heap-stack diagrams as a crosshatched box.</a:t>
            </a:r>
          </a:p>
        </p:txBody>
      </p:sp>
      <p:sp>
        <p:nvSpPr>
          <p:cNvPr id="761881" name="Rectangle 25"/>
          <p:cNvSpPr>
            <a:spLocks noChangeArrowheads="1"/>
          </p:cNvSpPr>
          <p:nvPr/>
        </p:nvSpPr>
        <p:spPr bwMode="auto">
          <a:xfrm>
            <a:off x="482600" y="4660900"/>
            <a:ext cx="81280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Whenever your program calls a method, you need to create a new stack frame by adding a block of memory to the stack side.  For method calls, you need to add enough space to store the local variables for the method, again with some overhead information that tracks what the program is doing.  When a method returns, Java reclaims the memory in its frame.  </a:t>
            </a:r>
          </a:p>
        </p:txBody>
      </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18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18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80" grpId="0" build="p" autoUpdateAnimBg="0"/>
      <p:bldP spid="7618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76200"/>
            <a:ext cx="9144000" cy="1143000"/>
          </a:xfrm>
          <a:noFill/>
        </p:spPr>
        <p:txBody>
          <a:bodyPr/>
          <a:lstStyle/>
          <a:p>
            <a:r>
              <a:rPr lang="en-US" sz="4200" smtClean="0">
                <a:solidFill>
                  <a:srgbClr val="FF0000"/>
                </a:solidFill>
                <a:latin typeface="Times New Roman" pitchFamily="18" charset="0"/>
              </a:rPr>
              <a:t>Object References</a:t>
            </a:r>
            <a:endParaRPr lang="en-US" smtClean="0">
              <a:solidFill>
                <a:schemeClr val="tx1"/>
              </a:solidFill>
            </a:endParaRPr>
          </a:p>
        </p:txBody>
      </p:sp>
      <p:sp>
        <p:nvSpPr>
          <p:cNvPr id="14339" name="Rectangle 3"/>
          <p:cNvSpPr>
            <a:spLocks noChangeArrowheads="1"/>
          </p:cNvSpPr>
          <p:nvPr/>
        </p:nvSpPr>
        <p:spPr bwMode="auto">
          <a:xfrm>
            <a:off x="482600" y="1155700"/>
            <a:ext cx="812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Internally, Java identifies an object by its address in memory.  That address is called a </a:t>
            </a:r>
            <a:r>
              <a:rPr lang="en-US" b="1">
                <a:latin typeface="Times New Roman" pitchFamily="18" charset="0"/>
              </a:rPr>
              <a:t>reference</a:t>
            </a:r>
            <a:r>
              <a:rPr lang="en-US">
                <a:latin typeface="Times New Roman" pitchFamily="18" charset="0"/>
              </a:rPr>
              <a:t>.</a:t>
            </a:r>
          </a:p>
        </p:txBody>
      </p:sp>
      <p:grpSp>
        <p:nvGrpSpPr>
          <p:cNvPr id="2" name="Group 27"/>
          <p:cNvGrpSpPr>
            <a:grpSpLocks/>
          </p:cNvGrpSpPr>
          <p:nvPr/>
        </p:nvGrpSpPr>
        <p:grpSpPr bwMode="auto">
          <a:xfrm>
            <a:off x="482600" y="3911600"/>
            <a:ext cx="8128000" cy="1716088"/>
            <a:chOff x="304" y="2464"/>
            <a:chExt cx="5120" cy="1081"/>
          </a:xfrm>
        </p:grpSpPr>
        <p:sp>
          <p:nvSpPr>
            <p:cNvPr id="14355" name="Text Box 17"/>
            <p:cNvSpPr txBox="1">
              <a:spLocks noChangeArrowheads="1"/>
            </p:cNvSpPr>
            <p:nvPr/>
          </p:nvSpPr>
          <p:spPr bwMode="auto">
            <a:xfrm>
              <a:off x="3473" y="2928"/>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sp>
          <p:nvSpPr>
            <p:cNvPr id="14356" name="Rectangle 18"/>
            <p:cNvSpPr>
              <a:spLocks noChangeArrowheads="1"/>
            </p:cNvSpPr>
            <p:nvPr/>
          </p:nvSpPr>
          <p:spPr bwMode="auto">
            <a:xfrm>
              <a:off x="3480" y="3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1000</a:t>
              </a:r>
            </a:p>
          </p:txBody>
        </p:sp>
        <p:sp>
          <p:nvSpPr>
            <p:cNvPr id="14357" name="Rectangle 19"/>
            <p:cNvSpPr>
              <a:spLocks noChangeArrowheads="1"/>
            </p:cNvSpPr>
            <p:nvPr/>
          </p:nvSpPr>
          <p:spPr bwMode="auto">
            <a:xfrm>
              <a:off x="3168" y="3372"/>
              <a:ext cx="3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r1</a:t>
              </a:r>
            </a:p>
          </p:txBody>
        </p:sp>
        <p:sp>
          <p:nvSpPr>
            <p:cNvPr id="14358" name="Rectangle 20"/>
            <p:cNvSpPr>
              <a:spLocks noChangeArrowheads="1"/>
            </p:cNvSpPr>
            <p:nvPr/>
          </p:nvSpPr>
          <p:spPr bwMode="auto">
            <a:xfrm>
              <a:off x="4075" y="3378"/>
              <a:ext cx="3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FFFC</a:t>
              </a:r>
            </a:p>
          </p:txBody>
        </p:sp>
        <p:sp>
          <p:nvSpPr>
            <p:cNvPr id="14359" name="Rectangle 21"/>
            <p:cNvSpPr>
              <a:spLocks noChangeArrowheads="1"/>
            </p:cNvSpPr>
            <p:nvPr/>
          </p:nvSpPr>
          <p:spPr bwMode="auto">
            <a:xfrm>
              <a:off x="304" y="2464"/>
              <a:ext cx="51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The local variable </a:t>
              </a:r>
              <a:r>
                <a:rPr lang="en-US" sz="2200" b="1">
                  <a:latin typeface="Courier New" pitchFamily="49" charset="0"/>
                </a:rPr>
                <a:t>r1</a:t>
              </a:r>
              <a:r>
                <a:rPr lang="en-US">
                  <a:latin typeface="Times New Roman" pitchFamily="18" charset="0"/>
                </a:rPr>
                <a:t> is allocated in the current stack frame and is assigned the value </a:t>
              </a:r>
              <a:r>
                <a:rPr lang="en-US" sz="2200"/>
                <a:t>1000</a:t>
              </a:r>
              <a:r>
                <a:rPr lang="en-US">
                  <a:latin typeface="Times New Roman" pitchFamily="18" charset="0"/>
                </a:rPr>
                <a:t>, which identifies the object. </a:t>
              </a:r>
            </a:p>
          </p:txBody>
        </p:sp>
        <p:sp>
          <p:nvSpPr>
            <p:cNvPr id="14360" name="Line 22"/>
            <p:cNvSpPr>
              <a:spLocks noChangeShapeType="1"/>
            </p:cNvSpPr>
            <p:nvPr/>
          </p:nvSpPr>
          <p:spPr bwMode="auto">
            <a:xfrm>
              <a:off x="2880" y="2997"/>
              <a:ext cx="0" cy="531"/>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65975" name="Rectangle 23"/>
          <p:cNvSpPr>
            <a:spLocks noChangeArrowheads="1"/>
          </p:cNvSpPr>
          <p:nvPr/>
        </p:nvSpPr>
        <p:spPr bwMode="auto">
          <a:xfrm>
            <a:off x="482600" y="5778500"/>
            <a:ext cx="812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The next slide traces the execution of the </a:t>
            </a:r>
            <a:r>
              <a:rPr lang="en-US" sz="2200" b="1">
                <a:latin typeface="Courier New" pitchFamily="49" charset="0"/>
              </a:rPr>
              <a:t>TestRational</a:t>
            </a:r>
            <a:r>
              <a:rPr lang="en-US">
                <a:latin typeface="Times New Roman" pitchFamily="18" charset="0"/>
              </a:rPr>
              <a:t> program from Chapter 6 using heap-stack model.  </a:t>
            </a:r>
          </a:p>
        </p:txBody>
      </p:sp>
      <p:grpSp>
        <p:nvGrpSpPr>
          <p:cNvPr id="3" name="Group 25"/>
          <p:cNvGrpSpPr>
            <a:grpSpLocks/>
          </p:cNvGrpSpPr>
          <p:nvPr/>
        </p:nvGrpSpPr>
        <p:grpSpPr bwMode="auto">
          <a:xfrm>
            <a:off x="482600" y="1955800"/>
            <a:ext cx="8128000" cy="3678238"/>
            <a:chOff x="304" y="1232"/>
            <a:chExt cx="5120" cy="2317"/>
          </a:xfrm>
        </p:grpSpPr>
        <p:sp>
          <p:nvSpPr>
            <p:cNvPr id="14343" name="Rectangle 4"/>
            <p:cNvSpPr>
              <a:spLocks noChangeArrowheads="1"/>
            </p:cNvSpPr>
            <p:nvPr/>
          </p:nvSpPr>
          <p:spPr bwMode="auto">
            <a:xfrm>
              <a:off x="800" y="1536"/>
              <a:ext cx="4240" cy="336"/>
            </a:xfrm>
            <a:prstGeom prst="rect">
              <a:avLst/>
            </a:prstGeom>
            <a:solidFill>
              <a:schemeClr val="bg1"/>
            </a:solidFill>
            <a:ln w="9525">
              <a:solidFill>
                <a:schemeClr val="tx1"/>
              </a:solidFill>
              <a:miter lim="800000"/>
              <a:headEnd/>
              <a:tailEnd/>
            </a:ln>
          </p:spPr>
          <p:txBody>
            <a:bodyPr wrap="none" anchor="ctr"/>
            <a:lstStyle/>
            <a:p>
              <a:r>
                <a:rPr lang="en-US" sz="2000" b="1">
                  <a:latin typeface="Courier New" pitchFamily="49" charset="0"/>
                </a:rPr>
                <a:t>Rational r1 = new Rational(1, 2);</a:t>
              </a:r>
            </a:p>
          </p:txBody>
        </p:sp>
        <p:sp>
          <p:nvSpPr>
            <p:cNvPr id="14344" name="Text Box 6"/>
            <p:cNvSpPr txBox="1">
              <a:spLocks noChangeArrowheads="1"/>
            </p:cNvSpPr>
            <p:nvPr/>
          </p:nvSpPr>
          <p:spPr bwMode="auto">
            <a:xfrm>
              <a:off x="1680" y="2928"/>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14345" name="Rectangle 7"/>
            <p:cNvSpPr>
              <a:spLocks noChangeArrowheads="1"/>
            </p:cNvSpPr>
            <p:nvPr/>
          </p:nvSpPr>
          <p:spPr bwMode="auto">
            <a:xfrm>
              <a:off x="1687" y="3391"/>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a:t>
              </a:r>
            </a:p>
          </p:txBody>
        </p:sp>
        <p:sp>
          <p:nvSpPr>
            <p:cNvPr id="14346" name="Rectangle 8"/>
            <p:cNvSpPr>
              <a:spLocks noChangeArrowheads="1"/>
            </p:cNvSpPr>
            <p:nvPr/>
          </p:nvSpPr>
          <p:spPr bwMode="auto">
            <a:xfrm>
              <a:off x="1375" y="3376"/>
              <a:ext cx="3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4347" name="Rectangle 9"/>
            <p:cNvSpPr>
              <a:spLocks noChangeArrowheads="1"/>
            </p:cNvSpPr>
            <p:nvPr/>
          </p:nvSpPr>
          <p:spPr bwMode="auto">
            <a:xfrm>
              <a:off x="1687" y="3263"/>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4348" name="Rectangle 10"/>
            <p:cNvSpPr>
              <a:spLocks noChangeArrowheads="1"/>
            </p:cNvSpPr>
            <p:nvPr/>
          </p:nvSpPr>
          <p:spPr bwMode="auto">
            <a:xfrm>
              <a:off x="1375" y="3248"/>
              <a:ext cx="3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4349" name="Rectangle 11" descr="Small checker board"/>
            <p:cNvSpPr>
              <a:spLocks noChangeArrowheads="1"/>
            </p:cNvSpPr>
            <p:nvPr/>
          </p:nvSpPr>
          <p:spPr bwMode="auto">
            <a:xfrm>
              <a:off x="1687" y="3135"/>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4350" name="Rectangle 12"/>
            <p:cNvSpPr>
              <a:spLocks noChangeArrowheads="1"/>
            </p:cNvSpPr>
            <p:nvPr/>
          </p:nvSpPr>
          <p:spPr bwMode="auto">
            <a:xfrm>
              <a:off x="2282" y="3382"/>
              <a:ext cx="3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1008</a:t>
              </a:r>
            </a:p>
          </p:txBody>
        </p:sp>
        <p:sp>
          <p:nvSpPr>
            <p:cNvPr id="14351" name="Rectangle 13"/>
            <p:cNvSpPr>
              <a:spLocks noChangeArrowheads="1"/>
            </p:cNvSpPr>
            <p:nvPr/>
          </p:nvSpPr>
          <p:spPr bwMode="auto">
            <a:xfrm>
              <a:off x="2282" y="3254"/>
              <a:ext cx="3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1004</a:t>
              </a:r>
            </a:p>
          </p:txBody>
        </p:sp>
        <p:sp>
          <p:nvSpPr>
            <p:cNvPr id="14352" name="Rectangle 14"/>
            <p:cNvSpPr>
              <a:spLocks noChangeArrowheads="1"/>
            </p:cNvSpPr>
            <p:nvPr/>
          </p:nvSpPr>
          <p:spPr bwMode="auto">
            <a:xfrm>
              <a:off x="2281" y="3126"/>
              <a:ext cx="36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1000</a:t>
              </a:r>
            </a:p>
          </p:txBody>
        </p:sp>
        <p:sp>
          <p:nvSpPr>
            <p:cNvPr id="14353" name="Rectangle 15"/>
            <p:cNvSpPr>
              <a:spLocks noChangeArrowheads="1"/>
            </p:cNvSpPr>
            <p:nvPr/>
          </p:nvSpPr>
          <p:spPr bwMode="auto">
            <a:xfrm>
              <a:off x="304" y="1968"/>
              <a:ext cx="512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pPr>
              <a:r>
                <a:rPr lang="en-US">
                  <a:latin typeface="Times New Roman" pitchFamily="18" charset="0"/>
                </a:rPr>
                <a:t>	it allocates heap space for the new </a:t>
              </a:r>
              <a:r>
                <a:rPr lang="en-US" sz="2200" b="1">
                  <a:latin typeface="Courier New" pitchFamily="49" charset="0"/>
                </a:rPr>
                <a:t>Rational</a:t>
              </a:r>
              <a:r>
                <a:rPr lang="en-US">
                  <a:latin typeface="Times New Roman" pitchFamily="18" charset="0"/>
                </a:rPr>
                <a:t> object.  For this example, imagine that the object is created at address </a:t>
              </a:r>
              <a:r>
                <a:rPr lang="en-US" sz="2200"/>
                <a:t>1000</a:t>
              </a:r>
              <a:r>
                <a:rPr lang="en-US">
                  <a:latin typeface="Times New Roman" pitchFamily="18" charset="0"/>
                </a:rPr>
                <a:t>.</a:t>
              </a:r>
            </a:p>
          </p:txBody>
        </p:sp>
        <p:sp>
          <p:nvSpPr>
            <p:cNvPr id="14354" name="Rectangle 24"/>
            <p:cNvSpPr>
              <a:spLocks noChangeArrowheads="1"/>
            </p:cNvSpPr>
            <p:nvPr/>
          </p:nvSpPr>
          <p:spPr bwMode="auto">
            <a:xfrm>
              <a:off x="304" y="1232"/>
              <a:ext cx="512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As an example, when Java evaluates the declaration </a:t>
              </a:r>
            </a:p>
          </p:txBody>
        </p:sp>
      </p:grpSp>
      <p:sp>
        <p:nvSpPr>
          <p:cNvPr id="4" name="Slide Number Placeholder 3"/>
          <p:cNvSpPr>
            <a:spLocks noGrp="1"/>
          </p:cNvSpPr>
          <p:nvPr>
            <p:ph type="sldNum" sz="quarter" idx="12"/>
          </p:nvPr>
        </p:nvSpPr>
        <p:spPr/>
        <p:txBody>
          <a:bodyPr/>
          <a:lstStyle/>
          <a:p>
            <a:pPr>
              <a:defRPr/>
            </a:pPr>
            <a:fld id="{99DFF0DE-FC6A-4938-B80E-37AA5AFB23BC}"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59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7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A Complete Heap-Stack Trace</a:t>
            </a:r>
            <a:endParaRPr lang="en-US" i="1" smtClean="0">
              <a:solidFill>
                <a:srgbClr val="FF0000"/>
              </a:solidFill>
              <a:latin typeface="Times New Roman" pitchFamily="18" charset="0"/>
            </a:endParaRPr>
          </a:p>
        </p:txBody>
      </p:sp>
      <p:sp>
        <p:nvSpPr>
          <p:cNvPr id="15363" name="Text Box 12">
            <a:hlinkClick r:id="" action="ppaction://hlinkshowjump?jump=nextslide"/>
          </p:cNvPr>
          <p:cNvSpPr txBox="1">
            <a:spLocks noChangeArrowheads="1"/>
          </p:cNvSpPr>
          <p:nvPr/>
        </p:nvSpPr>
        <p:spPr bwMode="auto">
          <a:xfrm>
            <a:off x="7848600" y="6400800"/>
            <a:ext cx="1143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latin typeface="Times New Roman" pitchFamily="18" charset="0"/>
              </a:rPr>
              <a:t>skip simulation</a:t>
            </a:r>
          </a:p>
        </p:txBody>
      </p:sp>
      <p:sp>
        <p:nvSpPr>
          <p:cNvPr id="15364" name="Line 89"/>
          <p:cNvSpPr>
            <a:spLocks noChangeShapeType="1"/>
          </p:cNvSpPr>
          <p:nvPr/>
        </p:nvSpPr>
        <p:spPr bwMode="auto">
          <a:xfrm>
            <a:off x="3236913" y="3297238"/>
            <a:ext cx="0" cy="3332162"/>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365" name="Group 112"/>
          <p:cNvGrpSpPr>
            <a:grpSpLocks/>
          </p:cNvGrpSpPr>
          <p:nvPr/>
        </p:nvGrpSpPr>
        <p:grpSpPr bwMode="auto">
          <a:xfrm>
            <a:off x="3351213" y="5588000"/>
            <a:ext cx="2592387" cy="1069975"/>
            <a:chOff x="2111" y="3520"/>
            <a:chExt cx="1633" cy="674"/>
          </a:xfrm>
        </p:grpSpPr>
        <p:sp>
          <p:nvSpPr>
            <p:cNvPr id="15628" name="Rectangle 113" descr="Small checker board"/>
            <p:cNvSpPr>
              <a:spLocks noChangeArrowheads="1"/>
            </p:cNvSpPr>
            <p:nvPr/>
          </p:nvSpPr>
          <p:spPr bwMode="auto">
            <a:xfrm>
              <a:off x="2623" y="4047"/>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629" name="Rectangle 114"/>
            <p:cNvSpPr>
              <a:spLocks noChangeArrowheads="1"/>
            </p:cNvSpPr>
            <p:nvPr/>
          </p:nvSpPr>
          <p:spPr bwMode="auto">
            <a:xfrm>
              <a:off x="2623" y="3919"/>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630" name="Rectangle 115"/>
            <p:cNvSpPr>
              <a:spLocks noChangeArrowheads="1"/>
            </p:cNvSpPr>
            <p:nvPr/>
          </p:nvSpPr>
          <p:spPr bwMode="auto">
            <a:xfrm>
              <a:off x="2623" y="3791"/>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631" name="Rectangle 116"/>
            <p:cNvSpPr>
              <a:spLocks noChangeArrowheads="1"/>
            </p:cNvSpPr>
            <p:nvPr/>
          </p:nvSpPr>
          <p:spPr bwMode="auto">
            <a:xfrm>
              <a:off x="2623" y="3663"/>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632" name="Rectangle 117"/>
            <p:cNvSpPr>
              <a:spLocks noChangeArrowheads="1"/>
            </p:cNvSpPr>
            <p:nvPr/>
          </p:nvSpPr>
          <p:spPr bwMode="auto">
            <a:xfrm>
              <a:off x="2623" y="3535"/>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633" name="Rectangle 118"/>
            <p:cNvSpPr>
              <a:spLocks noChangeArrowheads="1"/>
            </p:cNvSpPr>
            <p:nvPr/>
          </p:nvSpPr>
          <p:spPr bwMode="auto">
            <a:xfrm>
              <a:off x="2111" y="3904"/>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a</a:t>
              </a:r>
            </a:p>
          </p:txBody>
        </p:sp>
        <p:sp>
          <p:nvSpPr>
            <p:cNvPr id="15634" name="Rectangle 119"/>
            <p:cNvSpPr>
              <a:spLocks noChangeArrowheads="1"/>
            </p:cNvSpPr>
            <p:nvPr/>
          </p:nvSpPr>
          <p:spPr bwMode="auto">
            <a:xfrm>
              <a:off x="2111" y="3776"/>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b</a:t>
              </a:r>
            </a:p>
          </p:txBody>
        </p:sp>
        <p:sp>
          <p:nvSpPr>
            <p:cNvPr id="15635" name="Rectangle 120"/>
            <p:cNvSpPr>
              <a:spLocks noChangeArrowheads="1"/>
            </p:cNvSpPr>
            <p:nvPr/>
          </p:nvSpPr>
          <p:spPr bwMode="auto">
            <a:xfrm>
              <a:off x="2111" y="3648"/>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a:t>
              </a:r>
            </a:p>
          </p:txBody>
        </p:sp>
        <p:sp>
          <p:nvSpPr>
            <p:cNvPr id="15636" name="Rectangle 121"/>
            <p:cNvSpPr>
              <a:spLocks noChangeArrowheads="1"/>
            </p:cNvSpPr>
            <p:nvPr/>
          </p:nvSpPr>
          <p:spPr bwMode="auto">
            <a:xfrm>
              <a:off x="2111" y="3520"/>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sum</a:t>
              </a:r>
            </a:p>
          </p:txBody>
        </p:sp>
        <p:sp>
          <p:nvSpPr>
            <p:cNvPr id="15637" name="Rectangle 122"/>
            <p:cNvSpPr>
              <a:spLocks noChangeArrowheads="1"/>
            </p:cNvSpPr>
            <p:nvPr/>
          </p:nvSpPr>
          <p:spPr bwMode="auto">
            <a:xfrm>
              <a:off x="3215" y="4040"/>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FFFC</a:t>
              </a:r>
            </a:p>
          </p:txBody>
        </p:sp>
        <p:sp>
          <p:nvSpPr>
            <p:cNvPr id="15638" name="Rectangle 123"/>
            <p:cNvSpPr>
              <a:spLocks noChangeArrowheads="1"/>
            </p:cNvSpPr>
            <p:nvPr/>
          </p:nvSpPr>
          <p:spPr bwMode="auto">
            <a:xfrm>
              <a:off x="3215" y="3912"/>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FFF8</a:t>
              </a:r>
            </a:p>
          </p:txBody>
        </p:sp>
        <p:sp>
          <p:nvSpPr>
            <p:cNvPr id="15639" name="Rectangle 124"/>
            <p:cNvSpPr>
              <a:spLocks noChangeArrowheads="1"/>
            </p:cNvSpPr>
            <p:nvPr/>
          </p:nvSpPr>
          <p:spPr bwMode="auto">
            <a:xfrm>
              <a:off x="3215" y="3784"/>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FFF4</a:t>
              </a:r>
            </a:p>
          </p:txBody>
        </p:sp>
        <p:sp>
          <p:nvSpPr>
            <p:cNvPr id="15640" name="Rectangle 125"/>
            <p:cNvSpPr>
              <a:spLocks noChangeArrowheads="1"/>
            </p:cNvSpPr>
            <p:nvPr/>
          </p:nvSpPr>
          <p:spPr bwMode="auto">
            <a:xfrm>
              <a:off x="3215" y="3656"/>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FFF0</a:t>
              </a:r>
            </a:p>
          </p:txBody>
        </p:sp>
        <p:sp>
          <p:nvSpPr>
            <p:cNvPr id="15641" name="Rectangle 126"/>
            <p:cNvSpPr>
              <a:spLocks noChangeArrowheads="1"/>
            </p:cNvSpPr>
            <p:nvPr/>
          </p:nvSpPr>
          <p:spPr bwMode="auto">
            <a:xfrm>
              <a:off x="3215" y="3528"/>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FFEC</a:t>
              </a:r>
            </a:p>
          </p:txBody>
        </p:sp>
      </p:grpSp>
      <p:sp>
        <p:nvSpPr>
          <p:cNvPr id="764044" name="Rectangle 140"/>
          <p:cNvSpPr>
            <a:spLocks noChangeArrowheads="1"/>
          </p:cNvSpPr>
          <p:nvPr/>
        </p:nvSpPr>
        <p:spPr bwMode="auto">
          <a:xfrm>
            <a:off x="4240213" y="6207125"/>
            <a:ext cx="839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1000</a:t>
            </a:r>
          </a:p>
        </p:txBody>
      </p:sp>
      <p:sp>
        <p:nvSpPr>
          <p:cNvPr id="764045" name="Rectangle 141"/>
          <p:cNvSpPr>
            <a:spLocks noChangeArrowheads="1"/>
          </p:cNvSpPr>
          <p:nvPr/>
        </p:nvSpPr>
        <p:spPr bwMode="auto">
          <a:xfrm>
            <a:off x="4240213" y="6016625"/>
            <a:ext cx="839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100C</a:t>
            </a:r>
          </a:p>
        </p:txBody>
      </p:sp>
      <p:sp>
        <p:nvSpPr>
          <p:cNvPr id="764046" name="Rectangle 142"/>
          <p:cNvSpPr>
            <a:spLocks noChangeArrowheads="1"/>
          </p:cNvSpPr>
          <p:nvPr/>
        </p:nvSpPr>
        <p:spPr bwMode="auto">
          <a:xfrm>
            <a:off x="4240213" y="5813425"/>
            <a:ext cx="839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1018</a:t>
            </a:r>
          </a:p>
        </p:txBody>
      </p:sp>
      <p:sp>
        <p:nvSpPr>
          <p:cNvPr id="764047" name="Rectangle 143"/>
          <p:cNvSpPr>
            <a:spLocks noChangeArrowheads="1"/>
          </p:cNvSpPr>
          <p:nvPr/>
        </p:nvSpPr>
        <p:spPr bwMode="auto">
          <a:xfrm>
            <a:off x="4240213" y="5597525"/>
            <a:ext cx="839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1030</a:t>
            </a:r>
          </a:p>
        </p:txBody>
      </p:sp>
      <p:pic>
        <p:nvPicPr>
          <p:cNvPr id="15370" name="Picture 3" descr="Console (nar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429000"/>
            <a:ext cx="3043238"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 Box 4"/>
          <p:cNvSpPr txBox="1">
            <a:spLocks noChangeArrowheads="1"/>
          </p:cNvSpPr>
          <p:nvPr/>
        </p:nvSpPr>
        <p:spPr bwMode="auto">
          <a:xfrm>
            <a:off x="5576888" y="3416300"/>
            <a:ext cx="3021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r>
              <a:rPr lang="en-US" sz="1000" b="1">
                <a:solidFill>
                  <a:srgbClr val="333333"/>
                </a:solidFill>
              </a:rPr>
              <a:t>TestRational</a:t>
            </a:r>
            <a:endParaRPr lang="en-US" sz="1000">
              <a:solidFill>
                <a:srgbClr val="333333"/>
              </a:solidFill>
              <a:latin typeface="Charcoal CY" pitchFamily="-80" charset="-52"/>
            </a:endParaRPr>
          </a:p>
        </p:txBody>
      </p:sp>
      <p:sp>
        <p:nvSpPr>
          <p:cNvPr id="15372" name="Text Box 91"/>
          <p:cNvSpPr txBox="1">
            <a:spLocks noChangeArrowheads="1"/>
          </p:cNvSpPr>
          <p:nvPr/>
        </p:nvSpPr>
        <p:spPr bwMode="auto">
          <a:xfrm>
            <a:off x="4176713" y="3306763"/>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grpSp>
        <p:nvGrpSpPr>
          <p:cNvPr id="3" name="Group 190"/>
          <p:cNvGrpSpPr>
            <a:grpSpLocks/>
          </p:cNvGrpSpPr>
          <p:nvPr/>
        </p:nvGrpSpPr>
        <p:grpSpPr bwMode="auto">
          <a:xfrm>
            <a:off x="876300" y="4724400"/>
            <a:ext cx="4838700" cy="1304925"/>
            <a:chOff x="552" y="2976"/>
            <a:chExt cx="3048" cy="822"/>
          </a:xfrm>
        </p:grpSpPr>
        <p:sp>
          <p:nvSpPr>
            <p:cNvPr id="15626" name="Rectangle 188"/>
            <p:cNvSpPr>
              <a:spLocks noChangeArrowheads="1"/>
            </p:cNvSpPr>
            <p:nvPr/>
          </p:nvSpPr>
          <p:spPr bwMode="auto">
            <a:xfrm>
              <a:off x="552" y="3416"/>
              <a:ext cx="1182" cy="38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627" name="AutoShape 189"/>
            <p:cNvSpPr>
              <a:spLocks noChangeArrowheads="1"/>
            </p:cNvSpPr>
            <p:nvPr/>
          </p:nvSpPr>
          <p:spPr bwMode="auto">
            <a:xfrm>
              <a:off x="1776" y="2976"/>
              <a:ext cx="1824" cy="336"/>
            </a:xfrm>
            <a:prstGeom prst="wedgeRectCallout">
              <a:avLst>
                <a:gd name="adj1" fmla="val -52579"/>
                <a:gd name="adj2" fmla="val 79764"/>
              </a:avLst>
            </a:prstGeom>
            <a:solidFill>
              <a:srgbClr val="FFFF99"/>
            </a:solidFill>
            <a:ln w="9525">
              <a:solidFill>
                <a:schemeClr val="tx1"/>
              </a:solidFill>
              <a:miter lim="800000"/>
              <a:headEnd/>
              <a:tailEnd/>
            </a:ln>
          </p:spPr>
          <p:txBody>
            <a:bodyPr wrap="none" anchor="ctr"/>
            <a:lstStyle/>
            <a:p>
              <a:pPr>
                <a:lnSpc>
                  <a:spcPct val="85000"/>
                </a:lnSpc>
              </a:pPr>
              <a:r>
                <a:rPr lang="en-US" sz="1600" i="1">
                  <a:latin typeface="Times New Roman" pitchFamily="18" charset="0"/>
                </a:rPr>
                <a:t>This</a:t>
              </a:r>
              <a:r>
                <a:rPr lang="en-US" sz="700" i="1">
                  <a:latin typeface="Times New Roman" pitchFamily="18" charset="0"/>
                </a:rPr>
                <a:t>  </a:t>
              </a:r>
              <a:r>
                <a:rPr lang="en-US" sz="1600" i="1">
                  <a:latin typeface="Times New Roman" pitchFamily="18" charset="0"/>
                </a:rPr>
                <a:t>object</a:t>
              </a:r>
              <a:r>
                <a:rPr lang="en-US" sz="700" i="1">
                  <a:latin typeface="Times New Roman" pitchFamily="18" charset="0"/>
                </a:rPr>
                <a:t>  </a:t>
              </a:r>
              <a:r>
                <a:rPr lang="en-US" sz="1600" i="1">
                  <a:latin typeface="Times New Roman" pitchFamily="18" charset="0"/>
                </a:rPr>
                <a:t>is</a:t>
              </a:r>
              <a:r>
                <a:rPr lang="en-US" sz="700" i="1">
                  <a:latin typeface="Times New Roman" pitchFamily="18" charset="0"/>
                </a:rPr>
                <a:t>  </a:t>
              </a:r>
              <a:r>
                <a:rPr lang="en-US" sz="1600" i="1">
                  <a:latin typeface="Times New Roman" pitchFamily="18" charset="0"/>
                </a:rPr>
                <a:t>a</a:t>
              </a:r>
              <a:r>
                <a:rPr lang="en-US" sz="700" i="1">
                  <a:latin typeface="Times New Roman" pitchFamily="18" charset="0"/>
                </a:rPr>
                <a:t>  </a:t>
              </a:r>
              <a:r>
                <a:rPr lang="en-US" sz="1600" i="1">
                  <a:latin typeface="Times New Roman" pitchFamily="18" charset="0"/>
                </a:rPr>
                <a:t>temporary</a:t>
              </a:r>
              <a:r>
                <a:rPr lang="en-US" sz="700" i="1">
                  <a:latin typeface="Times New Roman" pitchFamily="18" charset="0"/>
                </a:rPr>
                <a:t>  </a:t>
              </a:r>
              <a:r>
                <a:rPr lang="en-US" sz="1600" i="1">
                  <a:latin typeface="Times New Roman" pitchFamily="18" charset="0"/>
                </a:rPr>
                <a:t>value</a:t>
              </a:r>
            </a:p>
            <a:p>
              <a:pPr>
                <a:lnSpc>
                  <a:spcPct val="85000"/>
                </a:lnSpc>
              </a:pPr>
              <a:r>
                <a:rPr lang="en-US" sz="1600" i="1">
                  <a:latin typeface="Times New Roman" pitchFamily="18" charset="0"/>
                </a:rPr>
                <a:t>used only during the calculation.</a:t>
              </a:r>
            </a:p>
          </p:txBody>
        </p:sp>
      </p:grpSp>
      <p:sp>
        <p:nvSpPr>
          <p:cNvPr id="763909" name="Text Box 5"/>
          <p:cNvSpPr txBox="1">
            <a:spLocks noChangeArrowheads="1"/>
          </p:cNvSpPr>
          <p:nvPr/>
        </p:nvSpPr>
        <p:spPr bwMode="auto">
          <a:xfrm>
            <a:off x="5568950" y="3644900"/>
            <a:ext cx="2457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200" b="1">
                <a:latin typeface="Courier New" pitchFamily="49" charset="0"/>
              </a:rPr>
              <a:t>1/2 + 1/3 + 1/6 = 1</a:t>
            </a:r>
          </a:p>
        </p:txBody>
      </p:sp>
      <p:sp>
        <p:nvSpPr>
          <p:cNvPr id="15375" name="Rectangle 6"/>
          <p:cNvSpPr>
            <a:spLocks noChangeArrowheads="1"/>
          </p:cNvSpPr>
          <p:nvPr/>
        </p:nvSpPr>
        <p:spPr bwMode="auto">
          <a:xfrm>
            <a:off x="533400" y="1104900"/>
            <a:ext cx="8001000" cy="1943100"/>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5376" name="Text Box 7"/>
          <p:cNvSpPr txBox="1">
            <a:spLocks noChangeArrowheads="1"/>
          </p:cNvSpPr>
          <p:nvPr/>
        </p:nvSpPr>
        <p:spPr bwMode="auto">
          <a:xfrm>
            <a:off x="647700" y="1168400"/>
            <a:ext cx="79629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latin typeface="Courier New" pitchFamily="49" charset="0"/>
              </a:rPr>
              <a:t>public void run()</a:t>
            </a:r>
            <a:r>
              <a:rPr lang="en-US" sz="800" b="1" noProof="1">
                <a:latin typeface="Courier New" pitchFamily="49" charset="0"/>
              </a:rPr>
              <a:t> </a:t>
            </a:r>
            <a:r>
              <a:rPr lang="en-US" sz="1600" b="1" noProof="1">
                <a:latin typeface="Courier New" pitchFamily="49" charset="0"/>
              </a:rPr>
              <a:t>{</a:t>
            </a:r>
          </a:p>
          <a:p>
            <a:r>
              <a:rPr lang="en-US" sz="1600" b="1">
                <a:latin typeface="Courier New" pitchFamily="49" charset="0"/>
              </a:rPr>
              <a:t>   Rational a = new Rational(1, 2);</a:t>
            </a:r>
          </a:p>
          <a:p>
            <a:r>
              <a:rPr lang="en-US" sz="1600" b="1">
                <a:latin typeface="Courier New" pitchFamily="49" charset="0"/>
              </a:rPr>
              <a:t>   Rational b = new Rational(1, 3);</a:t>
            </a:r>
          </a:p>
          <a:p>
            <a:r>
              <a:rPr lang="en-US" sz="1600" b="1">
                <a:latin typeface="Courier New" pitchFamily="49" charset="0"/>
              </a:rPr>
              <a:t>   Rational c = new Rational(1, 6);</a:t>
            </a:r>
          </a:p>
          <a:p>
            <a:r>
              <a:rPr lang="en-US" sz="1600" b="1">
                <a:latin typeface="Courier New" pitchFamily="49" charset="0"/>
              </a:rPr>
              <a:t>   Rational sum = a.add(b).add(c);</a:t>
            </a:r>
          </a:p>
          <a:p>
            <a:r>
              <a:rPr lang="en-US" sz="1600" b="1">
                <a:latin typeface="Courier New" pitchFamily="49" charset="0"/>
              </a:rPr>
              <a:t>   println(a + " + " + b + " + " + c + " = " + sum);</a:t>
            </a:r>
          </a:p>
          <a:p>
            <a:r>
              <a:rPr lang="en-US" sz="1600" b="1" noProof="1">
                <a:latin typeface="Courier New" pitchFamily="49" charset="0"/>
              </a:rPr>
              <a:t>}</a:t>
            </a:r>
          </a:p>
        </p:txBody>
      </p:sp>
      <p:sp>
        <p:nvSpPr>
          <p:cNvPr id="763912" name="Rectangle 8"/>
          <p:cNvSpPr>
            <a:spLocks noChangeArrowheads="1"/>
          </p:cNvSpPr>
          <p:nvPr/>
        </p:nvSpPr>
        <p:spPr bwMode="auto">
          <a:xfrm>
            <a:off x="1041400" y="1452563"/>
            <a:ext cx="4030663"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13" name="Rectangle 9"/>
          <p:cNvSpPr>
            <a:spLocks noChangeArrowheads="1"/>
          </p:cNvSpPr>
          <p:nvPr/>
        </p:nvSpPr>
        <p:spPr bwMode="auto">
          <a:xfrm>
            <a:off x="1041400" y="1693863"/>
            <a:ext cx="4030663"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14" name="Rectangle 10"/>
          <p:cNvSpPr>
            <a:spLocks noChangeArrowheads="1"/>
          </p:cNvSpPr>
          <p:nvPr/>
        </p:nvSpPr>
        <p:spPr bwMode="auto">
          <a:xfrm>
            <a:off x="1041400" y="1947863"/>
            <a:ext cx="4030663"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15" name="Rectangle 11"/>
          <p:cNvSpPr>
            <a:spLocks noChangeArrowheads="1"/>
          </p:cNvSpPr>
          <p:nvPr/>
        </p:nvSpPr>
        <p:spPr bwMode="auto">
          <a:xfrm>
            <a:off x="1041400" y="2189163"/>
            <a:ext cx="4030663"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17" name="Rectangle 13"/>
          <p:cNvSpPr>
            <a:spLocks noChangeArrowheads="1"/>
          </p:cNvSpPr>
          <p:nvPr/>
        </p:nvSpPr>
        <p:spPr bwMode="auto">
          <a:xfrm>
            <a:off x="1041400" y="2425700"/>
            <a:ext cx="6111875"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18" name="Rectangle 14"/>
          <p:cNvSpPr>
            <a:spLocks noChangeArrowheads="1"/>
          </p:cNvSpPr>
          <p:nvPr/>
        </p:nvSpPr>
        <p:spPr bwMode="auto">
          <a:xfrm>
            <a:off x="2878138" y="2189163"/>
            <a:ext cx="1031875" cy="2301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19" name="Rectangle 15"/>
          <p:cNvSpPr>
            <a:spLocks noChangeArrowheads="1"/>
          </p:cNvSpPr>
          <p:nvPr/>
        </p:nvSpPr>
        <p:spPr bwMode="auto">
          <a:xfrm>
            <a:off x="2879725" y="2184400"/>
            <a:ext cx="1887538" cy="2571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 name="Group 16"/>
          <p:cNvGrpSpPr>
            <a:grpSpLocks/>
          </p:cNvGrpSpPr>
          <p:nvPr/>
        </p:nvGrpSpPr>
        <p:grpSpPr bwMode="auto">
          <a:xfrm>
            <a:off x="469900" y="6008688"/>
            <a:ext cx="2566988" cy="668337"/>
            <a:chOff x="1081" y="3785"/>
            <a:chExt cx="1617" cy="421"/>
          </a:xfrm>
        </p:grpSpPr>
        <p:sp>
          <p:nvSpPr>
            <p:cNvPr id="15618" name="Rectangle 17"/>
            <p:cNvSpPr>
              <a:spLocks noChangeArrowheads="1"/>
            </p:cNvSpPr>
            <p:nvPr/>
          </p:nvSpPr>
          <p:spPr bwMode="auto">
            <a:xfrm>
              <a:off x="1585" y="404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619" name="Rectangle 18"/>
            <p:cNvSpPr>
              <a:spLocks noChangeArrowheads="1"/>
            </p:cNvSpPr>
            <p:nvPr/>
          </p:nvSpPr>
          <p:spPr bwMode="auto">
            <a:xfrm>
              <a:off x="1081" y="403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620" name="Rectangle 19"/>
            <p:cNvSpPr>
              <a:spLocks noChangeArrowheads="1"/>
            </p:cNvSpPr>
            <p:nvPr/>
          </p:nvSpPr>
          <p:spPr bwMode="auto">
            <a:xfrm>
              <a:off x="2169"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621" name="Rectangle 20"/>
            <p:cNvSpPr>
              <a:spLocks noChangeArrowheads="1"/>
            </p:cNvSpPr>
            <p:nvPr/>
          </p:nvSpPr>
          <p:spPr bwMode="auto">
            <a:xfrm>
              <a:off x="1585" y="392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622" name="Rectangle 21"/>
            <p:cNvSpPr>
              <a:spLocks noChangeArrowheads="1"/>
            </p:cNvSpPr>
            <p:nvPr/>
          </p:nvSpPr>
          <p:spPr bwMode="auto">
            <a:xfrm>
              <a:off x="1081" y="390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623" name="Rectangle 22"/>
            <p:cNvSpPr>
              <a:spLocks noChangeArrowheads="1"/>
            </p:cNvSpPr>
            <p:nvPr/>
          </p:nvSpPr>
          <p:spPr bwMode="auto">
            <a:xfrm>
              <a:off x="2169"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624" name="Rectangle 23" descr="Small checker board"/>
            <p:cNvSpPr>
              <a:spLocks noChangeArrowheads="1"/>
            </p:cNvSpPr>
            <p:nvPr/>
          </p:nvSpPr>
          <p:spPr bwMode="auto">
            <a:xfrm>
              <a:off x="1585" y="3792"/>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625" name="Rectangle 24"/>
            <p:cNvSpPr>
              <a:spLocks noChangeArrowheads="1"/>
            </p:cNvSpPr>
            <p:nvPr/>
          </p:nvSpPr>
          <p:spPr bwMode="auto">
            <a:xfrm>
              <a:off x="2169"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5" name="Group 25"/>
          <p:cNvGrpSpPr>
            <a:grpSpLocks/>
          </p:cNvGrpSpPr>
          <p:nvPr/>
        </p:nvGrpSpPr>
        <p:grpSpPr bwMode="auto">
          <a:xfrm>
            <a:off x="469900" y="5399088"/>
            <a:ext cx="2566988" cy="668337"/>
            <a:chOff x="1081" y="3401"/>
            <a:chExt cx="1617" cy="421"/>
          </a:xfrm>
        </p:grpSpPr>
        <p:sp>
          <p:nvSpPr>
            <p:cNvPr id="15610" name="Rectangle 26"/>
            <p:cNvSpPr>
              <a:spLocks noChangeArrowheads="1"/>
            </p:cNvSpPr>
            <p:nvPr/>
          </p:nvSpPr>
          <p:spPr bwMode="auto">
            <a:xfrm>
              <a:off x="1585" y="366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5611" name="Rectangle 27"/>
            <p:cNvSpPr>
              <a:spLocks noChangeArrowheads="1"/>
            </p:cNvSpPr>
            <p:nvPr/>
          </p:nvSpPr>
          <p:spPr bwMode="auto">
            <a:xfrm>
              <a:off x="1081" y="364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612" name="Rectangle 28"/>
            <p:cNvSpPr>
              <a:spLocks noChangeArrowheads="1"/>
            </p:cNvSpPr>
            <p:nvPr/>
          </p:nvSpPr>
          <p:spPr bwMode="auto">
            <a:xfrm>
              <a:off x="2169"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613" name="Rectangle 29"/>
            <p:cNvSpPr>
              <a:spLocks noChangeArrowheads="1"/>
            </p:cNvSpPr>
            <p:nvPr/>
          </p:nvSpPr>
          <p:spPr bwMode="auto">
            <a:xfrm>
              <a:off x="1585" y="353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5</a:t>
              </a:r>
            </a:p>
          </p:txBody>
        </p:sp>
        <p:sp>
          <p:nvSpPr>
            <p:cNvPr id="15614" name="Rectangle 30"/>
            <p:cNvSpPr>
              <a:spLocks noChangeArrowheads="1"/>
            </p:cNvSpPr>
            <p:nvPr/>
          </p:nvSpPr>
          <p:spPr bwMode="auto">
            <a:xfrm>
              <a:off x="1081" y="352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615" name="Rectangle 31"/>
            <p:cNvSpPr>
              <a:spLocks noChangeArrowheads="1"/>
            </p:cNvSpPr>
            <p:nvPr/>
          </p:nvSpPr>
          <p:spPr bwMode="auto">
            <a:xfrm>
              <a:off x="2169"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616" name="Rectangle 32" descr="Small checker board"/>
            <p:cNvSpPr>
              <a:spLocks noChangeArrowheads="1"/>
            </p:cNvSpPr>
            <p:nvPr/>
          </p:nvSpPr>
          <p:spPr bwMode="auto">
            <a:xfrm>
              <a:off x="1585" y="3408"/>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617" name="Rectangle 33"/>
            <p:cNvSpPr>
              <a:spLocks noChangeArrowheads="1"/>
            </p:cNvSpPr>
            <p:nvPr/>
          </p:nvSpPr>
          <p:spPr bwMode="auto">
            <a:xfrm>
              <a:off x="2169"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6" name="Group 34"/>
          <p:cNvGrpSpPr>
            <a:grpSpLocks/>
          </p:cNvGrpSpPr>
          <p:nvPr/>
        </p:nvGrpSpPr>
        <p:grpSpPr bwMode="auto">
          <a:xfrm>
            <a:off x="469900" y="4789488"/>
            <a:ext cx="2566988" cy="668337"/>
            <a:chOff x="1081" y="3017"/>
            <a:chExt cx="1617" cy="421"/>
          </a:xfrm>
        </p:grpSpPr>
        <p:sp>
          <p:nvSpPr>
            <p:cNvPr id="15602" name="Rectangle 35"/>
            <p:cNvSpPr>
              <a:spLocks noChangeArrowheads="1"/>
            </p:cNvSpPr>
            <p:nvPr/>
          </p:nvSpPr>
          <p:spPr bwMode="auto">
            <a:xfrm>
              <a:off x="1585" y="328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5603" name="Rectangle 36"/>
            <p:cNvSpPr>
              <a:spLocks noChangeArrowheads="1"/>
            </p:cNvSpPr>
            <p:nvPr/>
          </p:nvSpPr>
          <p:spPr bwMode="auto">
            <a:xfrm>
              <a:off x="1081" y="326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604" name="Rectangle 37"/>
            <p:cNvSpPr>
              <a:spLocks noChangeArrowheads="1"/>
            </p:cNvSpPr>
            <p:nvPr/>
          </p:nvSpPr>
          <p:spPr bwMode="auto">
            <a:xfrm>
              <a:off x="2169"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605" name="Rectangle 38"/>
            <p:cNvSpPr>
              <a:spLocks noChangeArrowheads="1"/>
            </p:cNvSpPr>
            <p:nvPr/>
          </p:nvSpPr>
          <p:spPr bwMode="auto">
            <a:xfrm>
              <a:off x="1585" y="315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606" name="Rectangle 39"/>
            <p:cNvSpPr>
              <a:spLocks noChangeArrowheads="1"/>
            </p:cNvSpPr>
            <p:nvPr/>
          </p:nvSpPr>
          <p:spPr bwMode="auto">
            <a:xfrm>
              <a:off x="1081" y="313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607" name="Rectangle 40"/>
            <p:cNvSpPr>
              <a:spLocks noChangeArrowheads="1"/>
            </p:cNvSpPr>
            <p:nvPr/>
          </p:nvSpPr>
          <p:spPr bwMode="auto">
            <a:xfrm>
              <a:off x="2169"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608" name="Rectangle 41" descr="Small checker board"/>
            <p:cNvSpPr>
              <a:spLocks noChangeArrowheads="1"/>
            </p:cNvSpPr>
            <p:nvPr/>
          </p:nvSpPr>
          <p:spPr bwMode="auto">
            <a:xfrm>
              <a:off x="1585" y="302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609" name="Rectangle 42"/>
            <p:cNvSpPr>
              <a:spLocks noChangeArrowheads="1"/>
            </p:cNvSpPr>
            <p:nvPr/>
          </p:nvSpPr>
          <p:spPr bwMode="auto">
            <a:xfrm>
              <a:off x="2169"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7" name="Group 43"/>
          <p:cNvGrpSpPr>
            <a:grpSpLocks/>
          </p:cNvGrpSpPr>
          <p:nvPr/>
        </p:nvGrpSpPr>
        <p:grpSpPr bwMode="auto">
          <a:xfrm>
            <a:off x="469900" y="4179888"/>
            <a:ext cx="2566988" cy="668337"/>
            <a:chOff x="1081" y="2633"/>
            <a:chExt cx="1617" cy="421"/>
          </a:xfrm>
        </p:grpSpPr>
        <p:sp>
          <p:nvSpPr>
            <p:cNvPr id="15594" name="Rectangle 44"/>
            <p:cNvSpPr>
              <a:spLocks noChangeArrowheads="1"/>
            </p:cNvSpPr>
            <p:nvPr/>
          </p:nvSpPr>
          <p:spPr bwMode="auto">
            <a:xfrm>
              <a:off x="1585" y="289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3</a:t>
              </a:r>
            </a:p>
          </p:txBody>
        </p:sp>
        <p:sp>
          <p:nvSpPr>
            <p:cNvPr id="15595" name="Rectangle 45"/>
            <p:cNvSpPr>
              <a:spLocks noChangeArrowheads="1"/>
            </p:cNvSpPr>
            <p:nvPr/>
          </p:nvSpPr>
          <p:spPr bwMode="auto">
            <a:xfrm>
              <a:off x="1081" y="288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596" name="Rectangle 46"/>
            <p:cNvSpPr>
              <a:spLocks noChangeArrowheads="1"/>
            </p:cNvSpPr>
            <p:nvPr/>
          </p:nvSpPr>
          <p:spPr bwMode="auto">
            <a:xfrm>
              <a:off x="2169"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97" name="Rectangle 47"/>
            <p:cNvSpPr>
              <a:spLocks noChangeArrowheads="1"/>
            </p:cNvSpPr>
            <p:nvPr/>
          </p:nvSpPr>
          <p:spPr bwMode="auto">
            <a:xfrm>
              <a:off x="1585" y="276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598" name="Rectangle 48"/>
            <p:cNvSpPr>
              <a:spLocks noChangeArrowheads="1"/>
            </p:cNvSpPr>
            <p:nvPr/>
          </p:nvSpPr>
          <p:spPr bwMode="auto">
            <a:xfrm>
              <a:off x="1081" y="275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599" name="Rectangle 49"/>
            <p:cNvSpPr>
              <a:spLocks noChangeArrowheads="1"/>
            </p:cNvSpPr>
            <p:nvPr/>
          </p:nvSpPr>
          <p:spPr bwMode="auto">
            <a:xfrm>
              <a:off x="2169"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600" name="Rectangle 50" descr="Small checker board"/>
            <p:cNvSpPr>
              <a:spLocks noChangeArrowheads="1"/>
            </p:cNvSpPr>
            <p:nvPr/>
          </p:nvSpPr>
          <p:spPr bwMode="auto">
            <a:xfrm>
              <a:off x="1585" y="2640"/>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601" name="Rectangle 51"/>
            <p:cNvSpPr>
              <a:spLocks noChangeArrowheads="1"/>
            </p:cNvSpPr>
            <p:nvPr/>
          </p:nvSpPr>
          <p:spPr bwMode="auto">
            <a:xfrm>
              <a:off x="2169"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8" name="Group 52"/>
          <p:cNvGrpSpPr>
            <a:grpSpLocks/>
          </p:cNvGrpSpPr>
          <p:nvPr/>
        </p:nvGrpSpPr>
        <p:grpSpPr bwMode="auto">
          <a:xfrm>
            <a:off x="469900" y="3570288"/>
            <a:ext cx="2566988" cy="668337"/>
            <a:chOff x="1081" y="2249"/>
            <a:chExt cx="1617" cy="421"/>
          </a:xfrm>
        </p:grpSpPr>
        <p:sp>
          <p:nvSpPr>
            <p:cNvPr id="15586" name="Rectangle 53"/>
            <p:cNvSpPr>
              <a:spLocks noChangeArrowheads="1"/>
            </p:cNvSpPr>
            <p:nvPr/>
          </p:nvSpPr>
          <p:spPr bwMode="auto">
            <a:xfrm>
              <a:off x="1585" y="251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a:t>
              </a:r>
            </a:p>
          </p:txBody>
        </p:sp>
        <p:sp>
          <p:nvSpPr>
            <p:cNvPr id="15587" name="Rectangle 54"/>
            <p:cNvSpPr>
              <a:spLocks noChangeArrowheads="1"/>
            </p:cNvSpPr>
            <p:nvPr/>
          </p:nvSpPr>
          <p:spPr bwMode="auto">
            <a:xfrm>
              <a:off x="1081" y="249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588" name="Rectangle 55"/>
            <p:cNvSpPr>
              <a:spLocks noChangeArrowheads="1"/>
            </p:cNvSpPr>
            <p:nvPr/>
          </p:nvSpPr>
          <p:spPr bwMode="auto">
            <a:xfrm>
              <a:off x="2169"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89" name="Rectangle 56"/>
            <p:cNvSpPr>
              <a:spLocks noChangeArrowheads="1"/>
            </p:cNvSpPr>
            <p:nvPr/>
          </p:nvSpPr>
          <p:spPr bwMode="auto">
            <a:xfrm>
              <a:off x="1585" y="2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590" name="Rectangle 57"/>
            <p:cNvSpPr>
              <a:spLocks noChangeArrowheads="1"/>
            </p:cNvSpPr>
            <p:nvPr/>
          </p:nvSpPr>
          <p:spPr bwMode="auto">
            <a:xfrm>
              <a:off x="1081" y="236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591" name="Rectangle 58"/>
            <p:cNvSpPr>
              <a:spLocks noChangeArrowheads="1"/>
            </p:cNvSpPr>
            <p:nvPr/>
          </p:nvSpPr>
          <p:spPr bwMode="auto">
            <a:xfrm>
              <a:off x="2169"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92" name="Rectangle 59" descr="Small checker board"/>
            <p:cNvSpPr>
              <a:spLocks noChangeArrowheads="1"/>
            </p:cNvSpPr>
            <p:nvPr/>
          </p:nvSpPr>
          <p:spPr bwMode="auto">
            <a:xfrm>
              <a:off x="1584" y="2256"/>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593" name="Rectangle 60"/>
            <p:cNvSpPr>
              <a:spLocks noChangeArrowheads="1"/>
            </p:cNvSpPr>
            <p:nvPr/>
          </p:nvSpPr>
          <p:spPr bwMode="auto">
            <a:xfrm>
              <a:off x="2168"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sp>
        <p:nvSpPr>
          <p:cNvPr id="15389" name="Rectangle 61" descr="Small checker board"/>
          <p:cNvSpPr>
            <a:spLocks noChangeArrowheads="1"/>
          </p:cNvSpPr>
          <p:nvPr/>
        </p:nvSpPr>
        <p:spPr bwMode="auto">
          <a:xfrm>
            <a:off x="1268413" y="35814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5390" name="Rectangle 62" descr="Small checker board"/>
          <p:cNvSpPr>
            <a:spLocks noChangeArrowheads="1"/>
          </p:cNvSpPr>
          <p:nvPr/>
        </p:nvSpPr>
        <p:spPr bwMode="auto">
          <a:xfrm>
            <a:off x="1268413" y="36830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5391" name="Rectangle 63" descr="Small checker board"/>
          <p:cNvSpPr>
            <a:spLocks noChangeArrowheads="1"/>
          </p:cNvSpPr>
          <p:nvPr/>
        </p:nvSpPr>
        <p:spPr bwMode="auto">
          <a:xfrm>
            <a:off x="1268413" y="60198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5392" name="Rectangle 64" descr="Small checker board"/>
          <p:cNvSpPr>
            <a:spLocks noChangeArrowheads="1"/>
          </p:cNvSpPr>
          <p:nvPr/>
        </p:nvSpPr>
        <p:spPr bwMode="auto">
          <a:xfrm>
            <a:off x="1268413" y="61214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5393" name="Rectangle 65" descr="Small checker board"/>
          <p:cNvSpPr>
            <a:spLocks noChangeArrowheads="1"/>
          </p:cNvSpPr>
          <p:nvPr/>
        </p:nvSpPr>
        <p:spPr bwMode="auto">
          <a:xfrm>
            <a:off x="1268413" y="41910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5394" name="Rectangle 66" descr="Small checker board"/>
          <p:cNvSpPr>
            <a:spLocks noChangeArrowheads="1"/>
          </p:cNvSpPr>
          <p:nvPr/>
        </p:nvSpPr>
        <p:spPr bwMode="auto">
          <a:xfrm>
            <a:off x="1268413" y="42926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5395" name="Rectangle 67" descr="Small checker board"/>
          <p:cNvSpPr>
            <a:spLocks noChangeArrowheads="1"/>
          </p:cNvSpPr>
          <p:nvPr/>
        </p:nvSpPr>
        <p:spPr bwMode="auto">
          <a:xfrm>
            <a:off x="1268413" y="48006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5396" name="Rectangle 68" descr="Small checker board"/>
          <p:cNvSpPr>
            <a:spLocks noChangeArrowheads="1"/>
          </p:cNvSpPr>
          <p:nvPr/>
        </p:nvSpPr>
        <p:spPr bwMode="auto">
          <a:xfrm>
            <a:off x="1268413" y="49022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5397" name="Rectangle 69" descr="Small checker board"/>
          <p:cNvSpPr>
            <a:spLocks noChangeArrowheads="1"/>
          </p:cNvSpPr>
          <p:nvPr/>
        </p:nvSpPr>
        <p:spPr bwMode="auto">
          <a:xfrm>
            <a:off x="1268413" y="54102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5398" name="Rectangle 70" descr="Small checker board"/>
          <p:cNvSpPr>
            <a:spLocks noChangeArrowheads="1"/>
          </p:cNvSpPr>
          <p:nvPr/>
        </p:nvSpPr>
        <p:spPr bwMode="auto">
          <a:xfrm>
            <a:off x="1268413" y="5511800"/>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grpSp>
        <p:nvGrpSpPr>
          <p:cNvPr id="9" name="Group 71"/>
          <p:cNvGrpSpPr>
            <a:grpSpLocks/>
          </p:cNvGrpSpPr>
          <p:nvPr/>
        </p:nvGrpSpPr>
        <p:grpSpPr bwMode="auto">
          <a:xfrm>
            <a:off x="685800" y="1473200"/>
            <a:ext cx="8001000" cy="1724025"/>
            <a:chOff x="432" y="928"/>
            <a:chExt cx="5040" cy="1086"/>
          </a:xfrm>
        </p:grpSpPr>
        <p:sp>
          <p:nvSpPr>
            <p:cNvPr id="15584" name="Rectangle 72"/>
            <p:cNvSpPr>
              <a:spLocks noChangeArrowheads="1"/>
            </p:cNvSpPr>
            <p:nvPr/>
          </p:nvSpPr>
          <p:spPr bwMode="auto">
            <a:xfrm>
              <a:off x="432" y="928"/>
              <a:ext cx="5040" cy="108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5585" name="Text Box 73"/>
            <p:cNvSpPr txBox="1">
              <a:spLocks noChangeArrowheads="1"/>
            </p:cNvSpPr>
            <p:nvPr/>
          </p:nvSpPr>
          <p:spPr bwMode="auto">
            <a:xfrm>
              <a:off x="504" y="968"/>
              <a:ext cx="4920" cy="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a:latin typeface="Courier New" pitchFamily="49" charset="0"/>
                </a:rPr>
                <a:t>public Rational add(Rational r) {</a:t>
              </a:r>
            </a:p>
            <a:p>
              <a:endParaRPr lang="en-US" sz="1600" b="1">
                <a:latin typeface="Courier New" pitchFamily="49" charset="0"/>
              </a:endParaRPr>
            </a:p>
            <a:p>
              <a:r>
                <a:rPr lang="en-US" sz="1600" b="1">
                  <a:latin typeface="Courier New" pitchFamily="49" charset="0"/>
                </a:rPr>
                <a:t>   return new Rational( this.num * r.den + r.num * this.den ,</a:t>
              </a:r>
            </a:p>
            <a:p>
              <a:r>
                <a:rPr lang="en-US" sz="1600" b="1">
                  <a:latin typeface="Courier New" pitchFamily="49" charset="0"/>
                </a:rPr>
                <a:t>                        this.den * r.den );</a:t>
              </a:r>
            </a:p>
            <a:p>
              <a:endParaRPr lang="en-US" sz="1200" b="1">
                <a:latin typeface="Courier New" pitchFamily="49" charset="0"/>
              </a:endParaRPr>
            </a:p>
            <a:p>
              <a:r>
                <a:rPr lang="en-US" sz="1600" b="1">
                  <a:latin typeface="Courier New" pitchFamily="49" charset="0"/>
                </a:rPr>
                <a:t>}</a:t>
              </a:r>
              <a:endParaRPr lang="en-US" sz="1600" b="1" noProof="1">
                <a:latin typeface="Courier New" pitchFamily="49" charset="0"/>
              </a:endParaRPr>
            </a:p>
          </p:txBody>
        </p:sp>
      </p:grpSp>
      <p:sp>
        <p:nvSpPr>
          <p:cNvPr id="763978" name="Rectangle 74"/>
          <p:cNvSpPr>
            <a:spLocks noChangeArrowheads="1"/>
          </p:cNvSpPr>
          <p:nvPr/>
        </p:nvSpPr>
        <p:spPr bwMode="auto">
          <a:xfrm>
            <a:off x="1193800" y="2070100"/>
            <a:ext cx="7188200" cy="54451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79" name="Rectangle 75"/>
          <p:cNvSpPr>
            <a:spLocks noChangeArrowheads="1"/>
          </p:cNvSpPr>
          <p:nvPr/>
        </p:nvSpPr>
        <p:spPr bwMode="auto">
          <a:xfrm>
            <a:off x="3770313" y="2057400"/>
            <a:ext cx="4381500"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80" name="Rectangle 76"/>
          <p:cNvSpPr>
            <a:spLocks noChangeArrowheads="1"/>
          </p:cNvSpPr>
          <p:nvPr/>
        </p:nvSpPr>
        <p:spPr bwMode="auto">
          <a:xfrm>
            <a:off x="3770313" y="2057400"/>
            <a:ext cx="4381500" cy="254000"/>
          </a:xfrm>
          <a:prstGeom prst="rect">
            <a:avLst/>
          </a:prstGeom>
          <a:noFill/>
          <a:ln w="19050">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81" name="Rectangle 77"/>
          <p:cNvSpPr>
            <a:spLocks noChangeArrowheads="1"/>
          </p:cNvSpPr>
          <p:nvPr/>
        </p:nvSpPr>
        <p:spPr bwMode="auto">
          <a:xfrm>
            <a:off x="3770313" y="2311400"/>
            <a:ext cx="2084387"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4062" name="Rectangle 158"/>
          <p:cNvSpPr>
            <a:spLocks noChangeArrowheads="1"/>
          </p:cNvSpPr>
          <p:nvPr/>
        </p:nvSpPr>
        <p:spPr bwMode="auto">
          <a:xfrm>
            <a:off x="3771900" y="2057400"/>
            <a:ext cx="1081088"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4065" name="Rectangle 161"/>
          <p:cNvSpPr>
            <a:spLocks noChangeArrowheads="1"/>
          </p:cNvSpPr>
          <p:nvPr/>
        </p:nvSpPr>
        <p:spPr bwMode="auto">
          <a:xfrm>
            <a:off x="5086350" y="2057400"/>
            <a:ext cx="754063"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4064" name="Rectangle 160"/>
          <p:cNvSpPr>
            <a:spLocks noChangeArrowheads="1"/>
          </p:cNvSpPr>
          <p:nvPr/>
        </p:nvSpPr>
        <p:spPr bwMode="auto">
          <a:xfrm>
            <a:off x="6067425" y="2057400"/>
            <a:ext cx="766763"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4063" name="Rectangle 159"/>
          <p:cNvSpPr>
            <a:spLocks noChangeArrowheads="1"/>
          </p:cNvSpPr>
          <p:nvPr/>
        </p:nvSpPr>
        <p:spPr bwMode="auto">
          <a:xfrm>
            <a:off x="7061200" y="2057400"/>
            <a:ext cx="1081088"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82" name="AutoShape 78"/>
          <p:cNvSpPr>
            <a:spLocks noChangeArrowheads="1"/>
          </p:cNvSpPr>
          <p:nvPr/>
        </p:nvSpPr>
        <p:spPr bwMode="auto">
          <a:xfrm>
            <a:off x="4572000" y="2717800"/>
            <a:ext cx="679450" cy="312738"/>
          </a:xfrm>
          <a:prstGeom prst="wedgeEllipseCallout">
            <a:avLst>
              <a:gd name="adj1" fmla="val 0"/>
              <a:gd name="adj2" fmla="val -96194"/>
            </a:avLst>
          </a:prstGeom>
          <a:solidFill>
            <a:srgbClr val="FFFF99"/>
          </a:solidFill>
          <a:ln w="9525">
            <a:solidFill>
              <a:schemeClr val="tx1"/>
            </a:solidFill>
            <a:miter lim="800000"/>
            <a:headEnd/>
            <a:tailEnd/>
          </a:ln>
        </p:spPr>
        <p:txBody>
          <a:bodyPr wrap="none" anchor="ctr"/>
          <a:lstStyle/>
          <a:p>
            <a:pPr algn="ctr"/>
            <a:r>
              <a:rPr lang="en-US" sz="1600">
                <a:latin typeface="Times New Roman" pitchFamily="18" charset="0"/>
              </a:rPr>
              <a:t>6</a:t>
            </a:r>
          </a:p>
        </p:txBody>
      </p:sp>
      <p:sp>
        <p:nvSpPr>
          <p:cNvPr id="763983" name="AutoShape 79"/>
          <p:cNvSpPr>
            <a:spLocks noChangeArrowheads="1"/>
          </p:cNvSpPr>
          <p:nvPr/>
        </p:nvSpPr>
        <p:spPr bwMode="auto">
          <a:xfrm>
            <a:off x="5607050" y="1579563"/>
            <a:ext cx="679450" cy="312737"/>
          </a:xfrm>
          <a:prstGeom prst="wedgeEllipseCallout">
            <a:avLst>
              <a:gd name="adj1" fmla="val 0"/>
              <a:gd name="adj2" fmla="val 100759"/>
            </a:avLst>
          </a:prstGeom>
          <a:solidFill>
            <a:srgbClr val="FFFF99"/>
          </a:solidFill>
          <a:ln w="9525">
            <a:solidFill>
              <a:schemeClr val="tx1"/>
            </a:solidFill>
            <a:miter lim="800000"/>
            <a:headEnd/>
            <a:tailEnd/>
          </a:ln>
        </p:spPr>
        <p:txBody>
          <a:bodyPr wrap="none" anchor="ctr"/>
          <a:lstStyle/>
          <a:p>
            <a:pPr algn="ctr"/>
            <a:r>
              <a:rPr lang="en-US" sz="1600">
                <a:latin typeface="Times New Roman" pitchFamily="18" charset="0"/>
              </a:rPr>
              <a:t>5</a:t>
            </a:r>
          </a:p>
        </p:txBody>
      </p:sp>
      <p:sp>
        <p:nvSpPr>
          <p:cNvPr id="764068" name="Text Box 164"/>
          <p:cNvSpPr txBox="1">
            <a:spLocks noChangeArrowheads="1"/>
          </p:cNvSpPr>
          <p:nvPr/>
        </p:nvSpPr>
        <p:spPr bwMode="auto">
          <a:xfrm>
            <a:off x="3733800" y="17780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solidFill>
                  <a:srgbClr val="FF0000"/>
                </a:solidFill>
                <a:latin typeface="Times New Roman" pitchFamily="18" charset="0"/>
              </a:rPr>
              <a:t>1</a:t>
            </a:r>
            <a:endParaRPr lang="en-US" sz="1800">
              <a:latin typeface="Times New Roman" pitchFamily="18" charset="0"/>
            </a:endParaRPr>
          </a:p>
        </p:txBody>
      </p:sp>
      <p:sp>
        <p:nvSpPr>
          <p:cNvPr id="764069" name="Text Box 165"/>
          <p:cNvSpPr txBox="1">
            <a:spLocks noChangeArrowheads="1"/>
          </p:cNvSpPr>
          <p:nvPr/>
        </p:nvSpPr>
        <p:spPr bwMode="auto">
          <a:xfrm>
            <a:off x="4914900" y="177165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solidFill>
                  <a:srgbClr val="FF0000"/>
                </a:solidFill>
                <a:latin typeface="Times New Roman" pitchFamily="18" charset="0"/>
              </a:rPr>
              <a:t>3</a:t>
            </a:r>
            <a:endParaRPr lang="en-US" sz="1800">
              <a:latin typeface="Times New Roman" pitchFamily="18" charset="0"/>
            </a:endParaRPr>
          </a:p>
        </p:txBody>
      </p:sp>
      <p:sp>
        <p:nvSpPr>
          <p:cNvPr id="764070" name="Text Box 166"/>
          <p:cNvSpPr txBox="1">
            <a:spLocks noChangeArrowheads="1"/>
          </p:cNvSpPr>
          <p:nvPr/>
        </p:nvSpPr>
        <p:spPr bwMode="auto">
          <a:xfrm>
            <a:off x="5880100" y="17653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solidFill>
                  <a:srgbClr val="FF0000"/>
                </a:solidFill>
                <a:latin typeface="Times New Roman" pitchFamily="18" charset="0"/>
              </a:rPr>
              <a:t>1</a:t>
            </a:r>
            <a:endParaRPr lang="en-US" sz="1800">
              <a:latin typeface="Times New Roman" pitchFamily="18" charset="0"/>
            </a:endParaRPr>
          </a:p>
        </p:txBody>
      </p:sp>
      <p:sp>
        <p:nvSpPr>
          <p:cNvPr id="764071" name="Text Box 167"/>
          <p:cNvSpPr txBox="1">
            <a:spLocks noChangeArrowheads="1"/>
          </p:cNvSpPr>
          <p:nvPr/>
        </p:nvSpPr>
        <p:spPr bwMode="auto">
          <a:xfrm>
            <a:off x="7010400" y="175895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solidFill>
                  <a:srgbClr val="FF0000"/>
                </a:solidFill>
                <a:latin typeface="Times New Roman" pitchFamily="18" charset="0"/>
              </a:rPr>
              <a:t>2</a:t>
            </a:r>
            <a:endParaRPr lang="en-US" sz="1800">
              <a:latin typeface="Times New Roman" pitchFamily="18" charset="0"/>
            </a:endParaRPr>
          </a:p>
        </p:txBody>
      </p:sp>
      <p:grpSp>
        <p:nvGrpSpPr>
          <p:cNvPr id="10" name="Group 80"/>
          <p:cNvGrpSpPr>
            <a:grpSpLocks/>
          </p:cNvGrpSpPr>
          <p:nvPr/>
        </p:nvGrpSpPr>
        <p:grpSpPr bwMode="auto">
          <a:xfrm>
            <a:off x="685800" y="1473200"/>
            <a:ext cx="8001000" cy="1724025"/>
            <a:chOff x="432" y="928"/>
            <a:chExt cx="5040" cy="1086"/>
          </a:xfrm>
        </p:grpSpPr>
        <p:sp>
          <p:nvSpPr>
            <p:cNvPr id="15582" name="Rectangle 81"/>
            <p:cNvSpPr>
              <a:spLocks noChangeArrowheads="1"/>
            </p:cNvSpPr>
            <p:nvPr/>
          </p:nvSpPr>
          <p:spPr bwMode="auto">
            <a:xfrm>
              <a:off x="432" y="928"/>
              <a:ext cx="5040" cy="108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5583" name="Text Box 82"/>
            <p:cNvSpPr txBox="1">
              <a:spLocks noChangeArrowheads="1"/>
            </p:cNvSpPr>
            <p:nvPr/>
          </p:nvSpPr>
          <p:spPr bwMode="auto">
            <a:xfrm>
              <a:off x="504" y="968"/>
              <a:ext cx="4902" cy="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a:latin typeface="Courier New" pitchFamily="49" charset="0"/>
                </a:rPr>
                <a:t>public Rational add(Rational r) {</a:t>
              </a:r>
            </a:p>
            <a:p>
              <a:endParaRPr lang="en-US" sz="1600" b="1">
                <a:latin typeface="Courier New" pitchFamily="49" charset="0"/>
              </a:endParaRPr>
            </a:p>
            <a:p>
              <a:r>
                <a:rPr lang="en-US" sz="1600" b="1">
                  <a:latin typeface="Courier New" pitchFamily="49" charset="0"/>
                </a:rPr>
                <a:t>   return new Rational( this.num * r.den + r.num * this.den ,</a:t>
              </a:r>
            </a:p>
            <a:p>
              <a:r>
                <a:rPr lang="en-US" sz="1600" b="1">
                  <a:latin typeface="Courier New" pitchFamily="49" charset="0"/>
                </a:rPr>
                <a:t>                        this.den * r.den );</a:t>
              </a:r>
            </a:p>
            <a:p>
              <a:endParaRPr lang="en-US" sz="1200" b="1">
                <a:latin typeface="Courier New" pitchFamily="49" charset="0"/>
              </a:endParaRPr>
            </a:p>
            <a:p>
              <a:r>
                <a:rPr lang="en-US" sz="1600" b="1">
                  <a:latin typeface="Courier New" pitchFamily="49" charset="0"/>
                </a:rPr>
                <a:t>}</a:t>
              </a:r>
              <a:endParaRPr lang="en-US" sz="1600" b="1" noProof="1">
                <a:latin typeface="Courier New" pitchFamily="49" charset="0"/>
              </a:endParaRPr>
            </a:p>
          </p:txBody>
        </p:sp>
      </p:grpSp>
      <p:sp>
        <p:nvSpPr>
          <p:cNvPr id="763987" name="Rectangle 83"/>
          <p:cNvSpPr>
            <a:spLocks noChangeArrowheads="1"/>
          </p:cNvSpPr>
          <p:nvPr/>
        </p:nvSpPr>
        <p:spPr bwMode="auto">
          <a:xfrm>
            <a:off x="1193800" y="2070100"/>
            <a:ext cx="7188200" cy="54451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88" name="Rectangle 84"/>
          <p:cNvSpPr>
            <a:spLocks noChangeArrowheads="1"/>
          </p:cNvSpPr>
          <p:nvPr/>
        </p:nvSpPr>
        <p:spPr bwMode="auto">
          <a:xfrm>
            <a:off x="3770313" y="2057400"/>
            <a:ext cx="4381500"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89" name="Rectangle 85"/>
          <p:cNvSpPr>
            <a:spLocks noChangeArrowheads="1"/>
          </p:cNvSpPr>
          <p:nvPr/>
        </p:nvSpPr>
        <p:spPr bwMode="auto">
          <a:xfrm>
            <a:off x="3770313" y="2057400"/>
            <a:ext cx="4381500" cy="254000"/>
          </a:xfrm>
          <a:prstGeom prst="rect">
            <a:avLst/>
          </a:prstGeom>
          <a:noFill/>
          <a:ln w="19050">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90" name="Rectangle 86"/>
          <p:cNvSpPr>
            <a:spLocks noChangeArrowheads="1"/>
          </p:cNvSpPr>
          <p:nvPr/>
        </p:nvSpPr>
        <p:spPr bwMode="auto">
          <a:xfrm>
            <a:off x="3770313" y="2311400"/>
            <a:ext cx="2084387" cy="25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3991" name="AutoShape 87"/>
          <p:cNvSpPr>
            <a:spLocks noChangeArrowheads="1"/>
          </p:cNvSpPr>
          <p:nvPr/>
        </p:nvSpPr>
        <p:spPr bwMode="auto">
          <a:xfrm>
            <a:off x="4572000" y="2717800"/>
            <a:ext cx="679450" cy="312738"/>
          </a:xfrm>
          <a:prstGeom prst="wedgeEllipseCallout">
            <a:avLst>
              <a:gd name="adj1" fmla="val 0"/>
              <a:gd name="adj2" fmla="val -96194"/>
            </a:avLst>
          </a:prstGeom>
          <a:solidFill>
            <a:srgbClr val="FFFF99"/>
          </a:solidFill>
          <a:ln w="9525">
            <a:solidFill>
              <a:schemeClr val="tx1"/>
            </a:solidFill>
            <a:miter lim="800000"/>
            <a:headEnd/>
            <a:tailEnd/>
          </a:ln>
        </p:spPr>
        <p:txBody>
          <a:bodyPr wrap="none" anchor="ctr"/>
          <a:lstStyle/>
          <a:p>
            <a:pPr algn="ctr"/>
            <a:r>
              <a:rPr lang="en-US" sz="1600">
                <a:latin typeface="Times New Roman" pitchFamily="18" charset="0"/>
              </a:rPr>
              <a:t>36</a:t>
            </a:r>
          </a:p>
        </p:txBody>
      </p:sp>
      <p:sp>
        <p:nvSpPr>
          <p:cNvPr id="763992" name="AutoShape 88"/>
          <p:cNvSpPr>
            <a:spLocks noChangeArrowheads="1"/>
          </p:cNvSpPr>
          <p:nvPr/>
        </p:nvSpPr>
        <p:spPr bwMode="auto">
          <a:xfrm>
            <a:off x="5607050" y="1579563"/>
            <a:ext cx="679450" cy="312737"/>
          </a:xfrm>
          <a:prstGeom prst="wedgeEllipseCallout">
            <a:avLst>
              <a:gd name="adj1" fmla="val 0"/>
              <a:gd name="adj2" fmla="val 100759"/>
            </a:avLst>
          </a:prstGeom>
          <a:solidFill>
            <a:srgbClr val="FFFF99"/>
          </a:solidFill>
          <a:ln w="9525">
            <a:solidFill>
              <a:schemeClr val="tx1"/>
            </a:solidFill>
            <a:miter lim="800000"/>
            <a:headEnd/>
            <a:tailEnd/>
          </a:ln>
        </p:spPr>
        <p:txBody>
          <a:bodyPr wrap="none" anchor="ctr"/>
          <a:lstStyle/>
          <a:p>
            <a:pPr algn="ctr"/>
            <a:r>
              <a:rPr lang="en-US" sz="1600">
                <a:latin typeface="Times New Roman" pitchFamily="18" charset="0"/>
              </a:rPr>
              <a:t>36</a:t>
            </a:r>
          </a:p>
        </p:txBody>
      </p:sp>
      <p:sp>
        <p:nvSpPr>
          <p:cNvPr id="15421" name="Text Box 90"/>
          <p:cNvSpPr txBox="1">
            <a:spLocks noChangeArrowheads="1"/>
          </p:cNvSpPr>
          <p:nvPr/>
        </p:nvSpPr>
        <p:spPr bwMode="auto">
          <a:xfrm>
            <a:off x="1255713" y="3306763"/>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grpSp>
        <p:nvGrpSpPr>
          <p:cNvPr id="11" name="Group 92"/>
          <p:cNvGrpSpPr>
            <a:grpSpLocks/>
          </p:cNvGrpSpPr>
          <p:nvPr/>
        </p:nvGrpSpPr>
        <p:grpSpPr bwMode="auto">
          <a:xfrm>
            <a:off x="2211388" y="6008688"/>
            <a:ext cx="839787" cy="650875"/>
            <a:chOff x="1393" y="3785"/>
            <a:chExt cx="529" cy="410"/>
          </a:xfrm>
        </p:grpSpPr>
        <p:sp>
          <p:nvSpPr>
            <p:cNvPr id="15579" name="Rectangle 93"/>
            <p:cNvSpPr>
              <a:spLocks noChangeArrowheads="1"/>
            </p:cNvSpPr>
            <p:nvPr/>
          </p:nvSpPr>
          <p:spPr bwMode="auto">
            <a:xfrm>
              <a:off x="1393"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1038</a:t>
              </a:r>
            </a:p>
          </p:txBody>
        </p:sp>
        <p:sp>
          <p:nvSpPr>
            <p:cNvPr id="15580" name="Rectangle 94"/>
            <p:cNvSpPr>
              <a:spLocks noChangeArrowheads="1"/>
            </p:cNvSpPr>
            <p:nvPr/>
          </p:nvSpPr>
          <p:spPr bwMode="auto">
            <a:xfrm>
              <a:off x="1393"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1034</a:t>
              </a:r>
            </a:p>
          </p:txBody>
        </p:sp>
        <p:sp>
          <p:nvSpPr>
            <p:cNvPr id="15581" name="Rectangle 95"/>
            <p:cNvSpPr>
              <a:spLocks noChangeArrowheads="1"/>
            </p:cNvSpPr>
            <p:nvPr/>
          </p:nvSpPr>
          <p:spPr bwMode="auto">
            <a:xfrm>
              <a:off x="1393"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1030</a:t>
              </a:r>
            </a:p>
          </p:txBody>
        </p:sp>
      </p:grpSp>
      <p:grpSp>
        <p:nvGrpSpPr>
          <p:cNvPr id="12" name="Group 96"/>
          <p:cNvGrpSpPr>
            <a:grpSpLocks/>
          </p:cNvGrpSpPr>
          <p:nvPr/>
        </p:nvGrpSpPr>
        <p:grpSpPr bwMode="auto">
          <a:xfrm>
            <a:off x="2211388" y="5399088"/>
            <a:ext cx="839787" cy="650875"/>
            <a:chOff x="1393" y="3401"/>
            <a:chExt cx="529" cy="410"/>
          </a:xfrm>
        </p:grpSpPr>
        <p:sp>
          <p:nvSpPr>
            <p:cNvPr id="15576" name="Rectangle 97"/>
            <p:cNvSpPr>
              <a:spLocks noChangeArrowheads="1"/>
            </p:cNvSpPr>
            <p:nvPr/>
          </p:nvSpPr>
          <p:spPr bwMode="auto">
            <a:xfrm>
              <a:off x="1393"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102C</a:t>
              </a:r>
            </a:p>
          </p:txBody>
        </p:sp>
        <p:sp>
          <p:nvSpPr>
            <p:cNvPr id="15577" name="Rectangle 98"/>
            <p:cNvSpPr>
              <a:spLocks noChangeArrowheads="1"/>
            </p:cNvSpPr>
            <p:nvPr/>
          </p:nvSpPr>
          <p:spPr bwMode="auto">
            <a:xfrm>
              <a:off x="1393"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1028</a:t>
              </a:r>
            </a:p>
          </p:txBody>
        </p:sp>
        <p:sp>
          <p:nvSpPr>
            <p:cNvPr id="15578" name="Rectangle 99"/>
            <p:cNvSpPr>
              <a:spLocks noChangeArrowheads="1"/>
            </p:cNvSpPr>
            <p:nvPr/>
          </p:nvSpPr>
          <p:spPr bwMode="auto">
            <a:xfrm>
              <a:off x="1393"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1024</a:t>
              </a:r>
            </a:p>
          </p:txBody>
        </p:sp>
      </p:grpSp>
      <p:grpSp>
        <p:nvGrpSpPr>
          <p:cNvPr id="13" name="Group 100"/>
          <p:cNvGrpSpPr>
            <a:grpSpLocks/>
          </p:cNvGrpSpPr>
          <p:nvPr/>
        </p:nvGrpSpPr>
        <p:grpSpPr bwMode="auto">
          <a:xfrm>
            <a:off x="2211388" y="4789488"/>
            <a:ext cx="839787" cy="650875"/>
            <a:chOff x="1393" y="3017"/>
            <a:chExt cx="529" cy="410"/>
          </a:xfrm>
        </p:grpSpPr>
        <p:sp>
          <p:nvSpPr>
            <p:cNvPr id="15573" name="Rectangle 101"/>
            <p:cNvSpPr>
              <a:spLocks noChangeArrowheads="1"/>
            </p:cNvSpPr>
            <p:nvPr/>
          </p:nvSpPr>
          <p:spPr bwMode="auto">
            <a:xfrm>
              <a:off x="1393"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1020</a:t>
              </a:r>
            </a:p>
          </p:txBody>
        </p:sp>
        <p:sp>
          <p:nvSpPr>
            <p:cNvPr id="15574" name="Rectangle 102"/>
            <p:cNvSpPr>
              <a:spLocks noChangeArrowheads="1"/>
            </p:cNvSpPr>
            <p:nvPr/>
          </p:nvSpPr>
          <p:spPr bwMode="auto">
            <a:xfrm>
              <a:off x="1393"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101C</a:t>
              </a:r>
            </a:p>
          </p:txBody>
        </p:sp>
        <p:sp>
          <p:nvSpPr>
            <p:cNvPr id="15575" name="Rectangle 103"/>
            <p:cNvSpPr>
              <a:spLocks noChangeArrowheads="1"/>
            </p:cNvSpPr>
            <p:nvPr/>
          </p:nvSpPr>
          <p:spPr bwMode="auto">
            <a:xfrm>
              <a:off x="1393"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1018</a:t>
              </a:r>
            </a:p>
          </p:txBody>
        </p:sp>
      </p:grpSp>
      <p:grpSp>
        <p:nvGrpSpPr>
          <p:cNvPr id="14" name="Group 104"/>
          <p:cNvGrpSpPr>
            <a:grpSpLocks/>
          </p:cNvGrpSpPr>
          <p:nvPr/>
        </p:nvGrpSpPr>
        <p:grpSpPr bwMode="auto">
          <a:xfrm>
            <a:off x="2211388" y="4179888"/>
            <a:ext cx="839787" cy="650875"/>
            <a:chOff x="1393" y="2633"/>
            <a:chExt cx="529" cy="410"/>
          </a:xfrm>
        </p:grpSpPr>
        <p:sp>
          <p:nvSpPr>
            <p:cNvPr id="15570" name="Rectangle 105"/>
            <p:cNvSpPr>
              <a:spLocks noChangeArrowheads="1"/>
            </p:cNvSpPr>
            <p:nvPr/>
          </p:nvSpPr>
          <p:spPr bwMode="auto">
            <a:xfrm>
              <a:off x="1393"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1014</a:t>
              </a:r>
            </a:p>
          </p:txBody>
        </p:sp>
        <p:sp>
          <p:nvSpPr>
            <p:cNvPr id="15571" name="Rectangle 106"/>
            <p:cNvSpPr>
              <a:spLocks noChangeArrowheads="1"/>
            </p:cNvSpPr>
            <p:nvPr/>
          </p:nvSpPr>
          <p:spPr bwMode="auto">
            <a:xfrm>
              <a:off x="1393"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1010</a:t>
              </a:r>
            </a:p>
          </p:txBody>
        </p:sp>
        <p:sp>
          <p:nvSpPr>
            <p:cNvPr id="15572" name="Rectangle 107"/>
            <p:cNvSpPr>
              <a:spLocks noChangeArrowheads="1"/>
            </p:cNvSpPr>
            <p:nvPr/>
          </p:nvSpPr>
          <p:spPr bwMode="auto">
            <a:xfrm>
              <a:off x="1393"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100C</a:t>
              </a:r>
            </a:p>
          </p:txBody>
        </p:sp>
      </p:grpSp>
      <p:grpSp>
        <p:nvGrpSpPr>
          <p:cNvPr id="15" name="Group 108"/>
          <p:cNvGrpSpPr>
            <a:grpSpLocks/>
          </p:cNvGrpSpPr>
          <p:nvPr/>
        </p:nvGrpSpPr>
        <p:grpSpPr bwMode="auto">
          <a:xfrm>
            <a:off x="2209800" y="3570288"/>
            <a:ext cx="841375" cy="650875"/>
            <a:chOff x="1392" y="2249"/>
            <a:chExt cx="530" cy="410"/>
          </a:xfrm>
        </p:grpSpPr>
        <p:sp>
          <p:nvSpPr>
            <p:cNvPr id="15567" name="Rectangle 109"/>
            <p:cNvSpPr>
              <a:spLocks noChangeArrowheads="1"/>
            </p:cNvSpPr>
            <p:nvPr/>
          </p:nvSpPr>
          <p:spPr bwMode="auto">
            <a:xfrm>
              <a:off x="1393"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1008</a:t>
              </a:r>
            </a:p>
          </p:txBody>
        </p:sp>
        <p:sp>
          <p:nvSpPr>
            <p:cNvPr id="15568" name="Rectangle 110"/>
            <p:cNvSpPr>
              <a:spLocks noChangeArrowheads="1"/>
            </p:cNvSpPr>
            <p:nvPr/>
          </p:nvSpPr>
          <p:spPr bwMode="auto">
            <a:xfrm>
              <a:off x="1393"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1004</a:t>
              </a:r>
            </a:p>
          </p:txBody>
        </p:sp>
        <p:sp>
          <p:nvSpPr>
            <p:cNvPr id="15569" name="Rectangle 111"/>
            <p:cNvSpPr>
              <a:spLocks noChangeArrowheads="1"/>
            </p:cNvSpPr>
            <p:nvPr/>
          </p:nvSpPr>
          <p:spPr bwMode="auto">
            <a:xfrm>
              <a:off x="1392"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1000</a:t>
              </a:r>
            </a:p>
          </p:txBody>
        </p:sp>
      </p:grpSp>
      <p:grpSp>
        <p:nvGrpSpPr>
          <p:cNvPr id="16" name="Group 127"/>
          <p:cNvGrpSpPr>
            <a:grpSpLocks/>
          </p:cNvGrpSpPr>
          <p:nvPr/>
        </p:nvGrpSpPr>
        <p:grpSpPr bwMode="auto">
          <a:xfrm>
            <a:off x="3351213" y="4978400"/>
            <a:ext cx="2592387" cy="663575"/>
            <a:chOff x="2111" y="3136"/>
            <a:chExt cx="1633" cy="418"/>
          </a:xfrm>
        </p:grpSpPr>
        <p:sp>
          <p:nvSpPr>
            <p:cNvPr id="15555" name="Rectangle 128" descr="Small checker board"/>
            <p:cNvSpPr>
              <a:spLocks noChangeArrowheads="1"/>
            </p:cNvSpPr>
            <p:nvPr/>
          </p:nvSpPr>
          <p:spPr bwMode="auto">
            <a:xfrm>
              <a:off x="2623" y="3407"/>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556" name="Rectangle 129"/>
            <p:cNvSpPr>
              <a:spLocks noChangeArrowheads="1"/>
            </p:cNvSpPr>
            <p:nvPr/>
          </p:nvSpPr>
          <p:spPr bwMode="auto">
            <a:xfrm>
              <a:off x="2623" y="3279"/>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557" name="Rectangle 130"/>
            <p:cNvSpPr>
              <a:spLocks noChangeArrowheads="1"/>
            </p:cNvSpPr>
            <p:nvPr/>
          </p:nvSpPr>
          <p:spPr bwMode="auto">
            <a:xfrm>
              <a:off x="2623" y="3151"/>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558" name="Rectangle 131"/>
            <p:cNvSpPr>
              <a:spLocks noChangeArrowheads="1"/>
            </p:cNvSpPr>
            <p:nvPr/>
          </p:nvSpPr>
          <p:spPr bwMode="auto">
            <a:xfrm>
              <a:off x="2664" y="3278"/>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1000</a:t>
              </a:r>
            </a:p>
          </p:txBody>
        </p:sp>
        <p:sp>
          <p:nvSpPr>
            <p:cNvPr id="15559" name="Rectangle 132"/>
            <p:cNvSpPr>
              <a:spLocks noChangeArrowheads="1"/>
            </p:cNvSpPr>
            <p:nvPr/>
          </p:nvSpPr>
          <p:spPr bwMode="auto">
            <a:xfrm>
              <a:off x="2664" y="3150"/>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100C</a:t>
              </a:r>
            </a:p>
          </p:txBody>
        </p:sp>
        <p:sp>
          <p:nvSpPr>
            <p:cNvPr id="15560" name="Rectangle 133"/>
            <p:cNvSpPr>
              <a:spLocks noChangeArrowheads="1"/>
            </p:cNvSpPr>
            <p:nvPr/>
          </p:nvSpPr>
          <p:spPr bwMode="auto">
            <a:xfrm>
              <a:off x="2623" y="3279"/>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561" name="Rectangle 134"/>
            <p:cNvSpPr>
              <a:spLocks noChangeArrowheads="1"/>
            </p:cNvSpPr>
            <p:nvPr/>
          </p:nvSpPr>
          <p:spPr bwMode="auto">
            <a:xfrm>
              <a:off x="2623" y="3151"/>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562" name="Rectangle 135"/>
            <p:cNvSpPr>
              <a:spLocks noChangeArrowheads="1"/>
            </p:cNvSpPr>
            <p:nvPr/>
          </p:nvSpPr>
          <p:spPr bwMode="auto">
            <a:xfrm>
              <a:off x="2111" y="3264"/>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this</a:t>
              </a:r>
            </a:p>
          </p:txBody>
        </p:sp>
        <p:sp>
          <p:nvSpPr>
            <p:cNvPr id="15563" name="Rectangle 136"/>
            <p:cNvSpPr>
              <a:spLocks noChangeArrowheads="1"/>
            </p:cNvSpPr>
            <p:nvPr/>
          </p:nvSpPr>
          <p:spPr bwMode="auto">
            <a:xfrm>
              <a:off x="2111" y="3136"/>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r</a:t>
              </a:r>
            </a:p>
          </p:txBody>
        </p:sp>
        <p:sp>
          <p:nvSpPr>
            <p:cNvPr id="15564" name="Rectangle 137"/>
            <p:cNvSpPr>
              <a:spLocks noChangeArrowheads="1"/>
            </p:cNvSpPr>
            <p:nvPr/>
          </p:nvSpPr>
          <p:spPr bwMode="auto">
            <a:xfrm>
              <a:off x="3215" y="3400"/>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FFE8</a:t>
              </a:r>
            </a:p>
          </p:txBody>
        </p:sp>
        <p:sp>
          <p:nvSpPr>
            <p:cNvPr id="15565" name="Rectangle 138"/>
            <p:cNvSpPr>
              <a:spLocks noChangeArrowheads="1"/>
            </p:cNvSpPr>
            <p:nvPr/>
          </p:nvSpPr>
          <p:spPr bwMode="auto">
            <a:xfrm>
              <a:off x="3215" y="3272"/>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FFE4</a:t>
              </a:r>
            </a:p>
          </p:txBody>
        </p:sp>
        <p:sp>
          <p:nvSpPr>
            <p:cNvPr id="15566" name="Rectangle 139"/>
            <p:cNvSpPr>
              <a:spLocks noChangeArrowheads="1"/>
            </p:cNvSpPr>
            <p:nvPr/>
          </p:nvSpPr>
          <p:spPr bwMode="auto">
            <a:xfrm>
              <a:off x="3215" y="3144"/>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FFE0</a:t>
              </a:r>
            </a:p>
          </p:txBody>
        </p:sp>
      </p:grpSp>
      <p:sp>
        <p:nvSpPr>
          <p:cNvPr id="764048" name="Rectangle 144"/>
          <p:cNvSpPr>
            <a:spLocks noChangeArrowheads="1"/>
          </p:cNvSpPr>
          <p:nvPr/>
        </p:nvSpPr>
        <p:spPr bwMode="auto">
          <a:xfrm>
            <a:off x="4240213" y="5203825"/>
            <a:ext cx="839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1000</a:t>
            </a:r>
          </a:p>
        </p:txBody>
      </p:sp>
      <p:sp>
        <p:nvSpPr>
          <p:cNvPr id="764049" name="Rectangle 145"/>
          <p:cNvSpPr>
            <a:spLocks noChangeArrowheads="1"/>
          </p:cNvSpPr>
          <p:nvPr/>
        </p:nvSpPr>
        <p:spPr bwMode="auto">
          <a:xfrm>
            <a:off x="4240213" y="5000625"/>
            <a:ext cx="839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100C</a:t>
            </a:r>
          </a:p>
        </p:txBody>
      </p:sp>
      <p:grpSp>
        <p:nvGrpSpPr>
          <p:cNvPr id="17" name="Group 146"/>
          <p:cNvGrpSpPr>
            <a:grpSpLocks/>
          </p:cNvGrpSpPr>
          <p:nvPr/>
        </p:nvGrpSpPr>
        <p:grpSpPr bwMode="auto">
          <a:xfrm>
            <a:off x="4240213" y="5207000"/>
            <a:ext cx="839787" cy="244475"/>
            <a:chOff x="4127" y="3374"/>
            <a:chExt cx="529" cy="154"/>
          </a:xfrm>
        </p:grpSpPr>
        <p:sp>
          <p:nvSpPr>
            <p:cNvPr id="15553" name="Rectangle 147"/>
            <p:cNvSpPr>
              <a:spLocks noChangeArrowheads="1"/>
            </p:cNvSpPr>
            <p:nvPr/>
          </p:nvSpPr>
          <p:spPr bwMode="auto">
            <a:xfrm>
              <a:off x="4272" y="3400"/>
              <a:ext cx="246" cy="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554" name="Rectangle 148"/>
            <p:cNvSpPr>
              <a:spLocks noChangeArrowheads="1"/>
            </p:cNvSpPr>
            <p:nvPr/>
          </p:nvSpPr>
          <p:spPr bwMode="auto">
            <a:xfrm>
              <a:off x="4127" y="3374"/>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1024</a:t>
              </a:r>
            </a:p>
          </p:txBody>
        </p:sp>
      </p:grpSp>
      <p:grpSp>
        <p:nvGrpSpPr>
          <p:cNvPr id="18" name="Group 149"/>
          <p:cNvGrpSpPr>
            <a:grpSpLocks/>
          </p:cNvGrpSpPr>
          <p:nvPr/>
        </p:nvGrpSpPr>
        <p:grpSpPr bwMode="auto">
          <a:xfrm>
            <a:off x="4240213" y="5003800"/>
            <a:ext cx="839787" cy="244475"/>
            <a:chOff x="4127" y="3246"/>
            <a:chExt cx="529" cy="154"/>
          </a:xfrm>
        </p:grpSpPr>
        <p:sp>
          <p:nvSpPr>
            <p:cNvPr id="15551" name="Rectangle 150"/>
            <p:cNvSpPr>
              <a:spLocks noChangeArrowheads="1"/>
            </p:cNvSpPr>
            <p:nvPr/>
          </p:nvSpPr>
          <p:spPr bwMode="auto">
            <a:xfrm>
              <a:off x="4272" y="3272"/>
              <a:ext cx="246" cy="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552" name="Rectangle 151"/>
            <p:cNvSpPr>
              <a:spLocks noChangeArrowheads="1"/>
            </p:cNvSpPr>
            <p:nvPr/>
          </p:nvSpPr>
          <p:spPr bwMode="auto">
            <a:xfrm>
              <a:off x="4127" y="3246"/>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1018</a:t>
              </a:r>
            </a:p>
          </p:txBody>
        </p:sp>
      </p:grpSp>
      <p:grpSp>
        <p:nvGrpSpPr>
          <p:cNvPr id="19" name="Group 152"/>
          <p:cNvGrpSpPr>
            <a:grpSpLocks/>
          </p:cNvGrpSpPr>
          <p:nvPr/>
        </p:nvGrpSpPr>
        <p:grpSpPr bwMode="auto">
          <a:xfrm>
            <a:off x="3698875" y="5614988"/>
            <a:ext cx="4494213" cy="1017587"/>
            <a:chOff x="2378" y="3537"/>
            <a:chExt cx="2831" cy="641"/>
          </a:xfrm>
        </p:grpSpPr>
        <p:sp>
          <p:nvSpPr>
            <p:cNvPr id="15549" name="Rectangle 153"/>
            <p:cNvSpPr>
              <a:spLocks noChangeArrowheads="1"/>
            </p:cNvSpPr>
            <p:nvPr/>
          </p:nvSpPr>
          <p:spPr bwMode="auto">
            <a:xfrm>
              <a:off x="2378" y="3537"/>
              <a:ext cx="1182" cy="64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550" name="AutoShape 154"/>
            <p:cNvSpPr>
              <a:spLocks noChangeArrowheads="1"/>
            </p:cNvSpPr>
            <p:nvPr/>
          </p:nvSpPr>
          <p:spPr bwMode="auto">
            <a:xfrm>
              <a:off x="3696" y="3600"/>
              <a:ext cx="1513" cy="336"/>
            </a:xfrm>
            <a:prstGeom prst="wedgeRectCallout">
              <a:avLst>
                <a:gd name="adj1" fmla="val -59185"/>
                <a:gd name="adj2" fmla="val 34227"/>
              </a:avLst>
            </a:prstGeom>
            <a:solidFill>
              <a:srgbClr val="FFFF99"/>
            </a:solidFill>
            <a:ln w="9525">
              <a:solidFill>
                <a:schemeClr val="tx1"/>
              </a:solidFill>
              <a:miter lim="800000"/>
              <a:headEnd/>
              <a:tailEnd/>
            </a:ln>
          </p:spPr>
          <p:txBody>
            <a:bodyPr wrap="none" anchor="ctr"/>
            <a:lstStyle/>
            <a:p>
              <a:pPr>
                <a:lnSpc>
                  <a:spcPct val="85000"/>
                </a:lnSpc>
              </a:pPr>
              <a:r>
                <a:rPr lang="en-US" sz="1600" i="1">
                  <a:latin typeface="Times New Roman" pitchFamily="18" charset="0"/>
                </a:rPr>
                <a:t>This stack frame is created</a:t>
              </a:r>
            </a:p>
            <a:p>
              <a:pPr>
                <a:lnSpc>
                  <a:spcPct val="85000"/>
                </a:lnSpc>
              </a:pPr>
              <a:r>
                <a:rPr lang="en-US" sz="1600" i="1">
                  <a:latin typeface="Times New Roman" pitchFamily="18" charset="0"/>
                </a:rPr>
                <a:t>for the </a:t>
              </a:r>
              <a:r>
                <a:rPr lang="en-US" sz="1400" b="1">
                  <a:latin typeface="Courier New" pitchFamily="49" charset="0"/>
                </a:rPr>
                <a:t>run</a:t>
              </a:r>
              <a:r>
                <a:rPr lang="en-US" sz="1600" i="1">
                  <a:latin typeface="Times New Roman" pitchFamily="18" charset="0"/>
                </a:rPr>
                <a:t> method.</a:t>
              </a:r>
            </a:p>
          </p:txBody>
        </p:sp>
      </p:grpSp>
      <p:grpSp>
        <p:nvGrpSpPr>
          <p:cNvPr id="20" name="Group 155"/>
          <p:cNvGrpSpPr>
            <a:grpSpLocks/>
          </p:cNvGrpSpPr>
          <p:nvPr/>
        </p:nvGrpSpPr>
        <p:grpSpPr bwMode="auto">
          <a:xfrm>
            <a:off x="3695700" y="4953000"/>
            <a:ext cx="4497388" cy="661988"/>
            <a:chOff x="2376" y="3120"/>
            <a:chExt cx="2833" cy="417"/>
          </a:xfrm>
        </p:grpSpPr>
        <p:sp>
          <p:nvSpPr>
            <p:cNvPr id="15547" name="AutoShape 156"/>
            <p:cNvSpPr>
              <a:spLocks noChangeArrowheads="1"/>
            </p:cNvSpPr>
            <p:nvPr/>
          </p:nvSpPr>
          <p:spPr bwMode="auto">
            <a:xfrm>
              <a:off x="3696" y="3120"/>
              <a:ext cx="1513" cy="336"/>
            </a:xfrm>
            <a:prstGeom prst="wedgeRectCallout">
              <a:avLst>
                <a:gd name="adj1" fmla="val -59185"/>
                <a:gd name="adj2" fmla="val 34227"/>
              </a:avLst>
            </a:prstGeom>
            <a:solidFill>
              <a:srgbClr val="FFFF99"/>
            </a:solidFill>
            <a:ln w="9525">
              <a:solidFill>
                <a:schemeClr val="tx1"/>
              </a:solidFill>
              <a:miter lim="800000"/>
              <a:headEnd/>
              <a:tailEnd/>
            </a:ln>
          </p:spPr>
          <p:txBody>
            <a:bodyPr wrap="none" anchor="ctr"/>
            <a:lstStyle/>
            <a:p>
              <a:pPr>
                <a:lnSpc>
                  <a:spcPct val="85000"/>
                </a:lnSpc>
              </a:pPr>
              <a:r>
                <a:rPr lang="en-US" sz="1600" i="1">
                  <a:latin typeface="Times New Roman" pitchFamily="18" charset="0"/>
                </a:rPr>
                <a:t>This stack frame is created</a:t>
              </a:r>
            </a:p>
            <a:p>
              <a:pPr>
                <a:lnSpc>
                  <a:spcPct val="85000"/>
                </a:lnSpc>
              </a:pPr>
              <a:r>
                <a:rPr lang="en-US" sz="1600" i="1">
                  <a:latin typeface="Times New Roman" pitchFamily="18" charset="0"/>
                </a:rPr>
                <a:t>for the </a:t>
              </a:r>
              <a:r>
                <a:rPr lang="en-US" sz="1400" b="1">
                  <a:latin typeface="Courier New" pitchFamily="49" charset="0"/>
                </a:rPr>
                <a:t>add</a:t>
              </a:r>
              <a:r>
                <a:rPr lang="en-US" sz="1600" i="1">
                  <a:latin typeface="Times New Roman" pitchFamily="18" charset="0"/>
                </a:rPr>
                <a:t> method.</a:t>
              </a:r>
            </a:p>
          </p:txBody>
        </p:sp>
        <p:sp>
          <p:nvSpPr>
            <p:cNvPr id="15548" name="Rectangle 157"/>
            <p:cNvSpPr>
              <a:spLocks noChangeArrowheads="1"/>
            </p:cNvSpPr>
            <p:nvPr/>
          </p:nvSpPr>
          <p:spPr bwMode="auto">
            <a:xfrm>
              <a:off x="2376" y="3155"/>
              <a:ext cx="1182" cy="38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1" name="Group 172"/>
          <p:cNvGrpSpPr>
            <a:grpSpLocks/>
          </p:cNvGrpSpPr>
          <p:nvPr/>
        </p:nvGrpSpPr>
        <p:grpSpPr bwMode="auto">
          <a:xfrm>
            <a:off x="838200" y="3586163"/>
            <a:ext cx="4114800" cy="833437"/>
            <a:chOff x="528" y="2259"/>
            <a:chExt cx="2592" cy="525"/>
          </a:xfrm>
        </p:grpSpPr>
        <p:sp>
          <p:nvSpPr>
            <p:cNvPr id="15545" name="AutoShape 170"/>
            <p:cNvSpPr>
              <a:spLocks noChangeArrowheads="1"/>
            </p:cNvSpPr>
            <p:nvPr/>
          </p:nvSpPr>
          <p:spPr bwMode="auto">
            <a:xfrm>
              <a:off x="1824" y="2448"/>
              <a:ext cx="1296" cy="336"/>
            </a:xfrm>
            <a:prstGeom prst="wedgeRectCallout">
              <a:avLst>
                <a:gd name="adj1" fmla="val -58875"/>
                <a:gd name="adj2" fmla="val -32440"/>
              </a:avLst>
            </a:prstGeom>
            <a:solidFill>
              <a:srgbClr val="FFFF99"/>
            </a:solidFill>
            <a:ln w="9525">
              <a:solidFill>
                <a:schemeClr val="tx1"/>
              </a:solidFill>
              <a:miter lim="800000"/>
              <a:headEnd/>
              <a:tailEnd/>
            </a:ln>
          </p:spPr>
          <p:txBody>
            <a:bodyPr wrap="none" anchor="ctr"/>
            <a:lstStyle/>
            <a:p>
              <a:pPr>
                <a:lnSpc>
                  <a:spcPct val="85000"/>
                </a:lnSpc>
              </a:pPr>
              <a:r>
                <a:rPr lang="en-US" sz="1600" i="1">
                  <a:latin typeface="Times New Roman" pitchFamily="18" charset="0"/>
                </a:rPr>
                <a:t>All objects are created</a:t>
              </a:r>
            </a:p>
            <a:p>
              <a:pPr>
                <a:lnSpc>
                  <a:spcPct val="85000"/>
                </a:lnSpc>
              </a:pPr>
              <a:r>
                <a:rPr lang="en-US" sz="1600" i="1">
                  <a:latin typeface="Times New Roman" pitchFamily="18" charset="0"/>
                </a:rPr>
                <a:t>in the heap.</a:t>
              </a:r>
            </a:p>
          </p:txBody>
        </p:sp>
        <p:sp>
          <p:nvSpPr>
            <p:cNvPr id="15546" name="Rectangle 171"/>
            <p:cNvSpPr>
              <a:spLocks noChangeArrowheads="1"/>
            </p:cNvSpPr>
            <p:nvPr/>
          </p:nvSpPr>
          <p:spPr bwMode="auto">
            <a:xfrm>
              <a:off x="528" y="2259"/>
              <a:ext cx="1182" cy="38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5435" name="Rectangle 175"/>
          <p:cNvSpPr>
            <a:spLocks noChangeArrowheads="1"/>
          </p:cNvSpPr>
          <p:nvPr/>
        </p:nvSpPr>
        <p:spPr bwMode="auto">
          <a:xfrm>
            <a:off x="3721100" y="51689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5436" name="Rectangle 176"/>
          <p:cNvSpPr>
            <a:spLocks noChangeArrowheads="1"/>
          </p:cNvSpPr>
          <p:nvPr/>
        </p:nvSpPr>
        <p:spPr bwMode="auto">
          <a:xfrm>
            <a:off x="3978275" y="49657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5437" name="Rectangle 178"/>
          <p:cNvSpPr>
            <a:spLocks noChangeArrowheads="1"/>
          </p:cNvSpPr>
          <p:nvPr/>
        </p:nvSpPr>
        <p:spPr bwMode="auto">
          <a:xfrm>
            <a:off x="2311400" y="37465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5438" name="Rectangle 181"/>
          <p:cNvSpPr>
            <a:spLocks noChangeArrowheads="1"/>
          </p:cNvSpPr>
          <p:nvPr/>
        </p:nvSpPr>
        <p:spPr bwMode="auto">
          <a:xfrm>
            <a:off x="2311400" y="39497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5439" name="Rectangle 182"/>
          <p:cNvSpPr>
            <a:spLocks noChangeArrowheads="1"/>
          </p:cNvSpPr>
          <p:nvPr/>
        </p:nvSpPr>
        <p:spPr bwMode="auto">
          <a:xfrm>
            <a:off x="2311400" y="4348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5440" name="Rectangle 183"/>
          <p:cNvSpPr>
            <a:spLocks noChangeArrowheads="1"/>
          </p:cNvSpPr>
          <p:nvPr/>
        </p:nvSpPr>
        <p:spPr bwMode="auto">
          <a:xfrm>
            <a:off x="2311400" y="45513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cxnSp>
        <p:nvCxnSpPr>
          <p:cNvPr id="764081" name="AutoShape 177"/>
          <p:cNvCxnSpPr>
            <a:cxnSpLocks noChangeShapeType="1"/>
            <a:stCxn id="15435" idx="1"/>
            <a:endCxn id="15437" idx="3"/>
          </p:cNvCxnSpPr>
          <p:nvPr/>
        </p:nvCxnSpPr>
        <p:spPr bwMode="auto">
          <a:xfrm rot="10800000">
            <a:off x="2587625" y="3884613"/>
            <a:ext cx="1133475" cy="1422400"/>
          </a:xfrm>
          <a:prstGeom prst="bentConnector3">
            <a:avLst>
              <a:gd name="adj1" fmla="val 50000"/>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764089" name="AutoShape 185"/>
          <p:cNvCxnSpPr>
            <a:cxnSpLocks noChangeShapeType="1"/>
            <a:stCxn id="15435" idx="1"/>
            <a:endCxn id="15438" idx="3"/>
          </p:cNvCxnSpPr>
          <p:nvPr/>
        </p:nvCxnSpPr>
        <p:spPr bwMode="auto">
          <a:xfrm rot="10800000">
            <a:off x="2587625" y="4087813"/>
            <a:ext cx="1133475" cy="1219200"/>
          </a:xfrm>
          <a:prstGeom prst="bentConnector3">
            <a:avLst>
              <a:gd name="adj1" fmla="val 50000"/>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764090" name="AutoShape 186"/>
          <p:cNvCxnSpPr>
            <a:cxnSpLocks noChangeShapeType="1"/>
            <a:stCxn id="15436" idx="1"/>
            <a:endCxn id="15439" idx="3"/>
          </p:cNvCxnSpPr>
          <p:nvPr/>
        </p:nvCxnSpPr>
        <p:spPr bwMode="auto">
          <a:xfrm rot="10800000">
            <a:off x="2587625" y="4486275"/>
            <a:ext cx="1390650" cy="617538"/>
          </a:xfrm>
          <a:prstGeom prst="bentConnector3">
            <a:avLst>
              <a:gd name="adj1" fmla="val 50000"/>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764091" name="AutoShape 187"/>
          <p:cNvCxnSpPr>
            <a:cxnSpLocks noChangeShapeType="1"/>
            <a:stCxn id="15436" idx="1"/>
            <a:endCxn id="15440" idx="3"/>
          </p:cNvCxnSpPr>
          <p:nvPr/>
        </p:nvCxnSpPr>
        <p:spPr bwMode="auto">
          <a:xfrm rot="10800000">
            <a:off x="2587625" y="4689475"/>
            <a:ext cx="1390650" cy="414338"/>
          </a:xfrm>
          <a:prstGeom prst="bentConnector3">
            <a:avLst>
              <a:gd name="adj1" fmla="val 50000"/>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grpSp>
        <p:nvGrpSpPr>
          <p:cNvPr id="22" name="Group 291"/>
          <p:cNvGrpSpPr>
            <a:grpSpLocks/>
          </p:cNvGrpSpPr>
          <p:nvPr/>
        </p:nvGrpSpPr>
        <p:grpSpPr bwMode="auto">
          <a:xfrm>
            <a:off x="411163" y="1028700"/>
            <a:ext cx="8466137" cy="5794375"/>
            <a:chOff x="259" y="640"/>
            <a:chExt cx="5333" cy="3650"/>
          </a:xfrm>
        </p:grpSpPr>
        <p:grpSp>
          <p:nvGrpSpPr>
            <p:cNvPr id="15446" name="Group 264"/>
            <p:cNvGrpSpPr>
              <a:grpSpLocks/>
            </p:cNvGrpSpPr>
            <p:nvPr/>
          </p:nvGrpSpPr>
          <p:grpSpPr bwMode="auto">
            <a:xfrm>
              <a:off x="259" y="640"/>
              <a:ext cx="5333" cy="3650"/>
              <a:chOff x="259" y="640"/>
              <a:chExt cx="5333" cy="3650"/>
            </a:xfrm>
          </p:grpSpPr>
          <p:sp>
            <p:nvSpPr>
              <p:cNvPr id="15472" name="Rectangle 263"/>
              <p:cNvSpPr>
                <a:spLocks noChangeArrowheads="1"/>
              </p:cNvSpPr>
              <p:nvPr/>
            </p:nvSpPr>
            <p:spPr bwMode="auto">
              <a:xfrm>
                <a:off x="259" y="640"/>
                <a:ext cx="5333" cy="36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5473" name="Group 262"/>
              <p:cNvGrpSpPr>
                <a:grpSpLocks/>
              </p:cNvGrpSpPr>
              <p:nvPr/>
            </p:nvGrpSpPr>
            <p:grpSpPr bwMode="auto">
              <a:xfrm>
                <a:off x="296" y="690"/>
                <a:ext cx="5128" cy="3510"/>
                <a:chOff x="392" y="792"/>
                <a:chExt cx="5128" cy="3510"/>
              </a:xfrm>
            </p:grpSpPr>
            <p:pic>
              <p:nvPicPr>
                <p:cNvPr id="15474" name="Picture 191" descr="Console (nar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2256"/>
                  <a:ext cx="1917"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5" name="Text Box 192"/>
                <p:cNvSpPr txBox="1">
                  <a:spLocks noChangeArrowheads="1"/>
                </p:cNvSpPr>
                <p:nvPr/>
              </p:nvSpPr>
              <p:spPr bwMode="auto">
                <a:xfrm>
                  <a:off x="3609" y="2248"/>
                  <a:ext cx="19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r>
                    <a:rPr lang="en-US" sz="1000" b="1">
                      <a:solidFill>
                        <a:srgbClr val="333333"/>
                      </a:solidFill>
                    </a:rPr>
                    <a:t>TestRational</a:t>
                  </a:r>
                  <a:endParaRPr lang="en-US" sz="1000">
                    <a:solidFill>
                      <a:srgbClr val="333333"/>
                    </a:solidFill>
                    <a:latin typeface="Charcoal CY" pitchFamily="-80" charset="-52"/>
                  </a:endParaRPr>
                </a:p>
              </p:txBody>
            </p:sp>
            <p:sp>
              <p:nvSpPr>
                <p:cNvPr id="15476" name="Text Box 193"/>
                <p:cNvSpPr txBox="1">
                  <a:spLocks noChangeArrowheads="1"/>
                </p:cNvSpPr>
                <p:nvPr/>
              </p:nvSpPr>
              <p:spPr bwMode="auto">
                <a:xfrm>
                  <a:off x="3604" y="2392"/>
                  <a:ext cx="15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200" b="1">
                      <a:latin typeface="Courier New" pitchFamily="49" charset="0"/>
                    </a:rPr>
                    <a:t>1/2 + 1/3 + 1/6 = 1</a:t>
                  </a:r>
                </a:p>
              </p:txBody>
            </p:sp>
            <p:sp>
              <p:nvSpPr>
                <p:cNvPr id="15477" name="Rectangle 194"/>
                <p:cNvSpPr>
                  <a:spLocks noChangeArrowheads="1"/>
                </p:cNvSpPr>
                <p:nvPr/>
              </p:nvSpPr>
              <p:spPr bwMode="auto">
                <a:xfrm>
                  <a:off x="432" y="792"/>
                  <a:ext cx="5040" cy="1224"/>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5478" name="Text Box 195"/>
                <p:cNvSpPr txBox="1">
                  <a:spLocks noChangeArrowheads="1"/>
                </p:cNvSpPr>
                <p:nvPr/>
              </p:nvSpPr>
              <p:spPr bwMode="auto">
                <a:xfrm>
                  <a:off x="504" y="832"/>
                  <a:ext cx="5016"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latin typeface="Courier New" pitchFamily="49" charset="0"/>
                    </a:rPr>
                    <a:t>public </a:t>
                  </a:r>
                  <a:r>
                    <a:rPr lang="en-US" sz="1600" b="1" noProof="1" smtClean="0">
                      <a:latin typeface="Courier New" pitchFamily="49" charset="0"/>
                    </a:rPr>
                    <a:t>void </a:t>
                  </a:r>
                  <a:r>
                    <a:rPr lang="en-US" sz="1600" b="1" noProof="1">
                      <a:latin typeface="Courier New" pitchFamily="49" charset="0"/>
                    </a:rPr>
                    <a:t>run()</a:t>
                  </a:r>
                  <a:r>
                    <a:rPr lang="en-US" sz="800" b="1" noProof="1">
                      <a:latin typeface="Courier New" pitchFamily="49" charset="0"/>
                    </a:rPr>
                    <a:t> </a:t>
                  </a:r>
                  <a:r>
                    <a:rPr lang="en-US" sz="1600" b="1" noProof="1">
                      <a:latin typeface="Courier New" pitchFamily="49" charset="0"/>
                    </a:rPr>
                    <a:t>{</a:t>
                  </a:r>
                </a:p>
                <a:p>
                  <a:r>
                    <a:rPr lang="en-US" sz="1600" b="1" dirty="0">
                      <a:latin typeface="Courier New" pitchFamily="49" charset="0"/>
                    </a:rPr>
                    <a:t>   Rational a = new Rational(1, 2);</a:t>
                  </a:r>
                </a:p>
                <a:p>
                  <a:r>
                    <a:rPr lang="en-US" sz="1600" b="1" dirty="0">
                      <a:latin typeface="Courier New" pitchFamily="49" charset="0"/>
                    </a:rPr>
                    <a:t>   Rational b = new Rational(1, 3);</a:t>
                  </a:r>
                </a:p>
                <a:p>
                  <a:r>
                    <a:rPr lang="en-US" sz="1600" b="1" dirty="0">
                      <a:latin typeface="Courier New" pitchFamily="49" charset="0"/>
                    </a:rPr>
                    <a:t>   Rational c = new Rational(1, 6);</a:t>
                  </a:r>
                </a:p>
                <a:p>
                  <a:r>
                    <a:rPr lang="en-US" sz="1600" b="1" dirty="0">
                      <a:latin typeface="Courier New" pitchFamily="49" charset="0"/>
                    </a:rPr>
                    <a:t>   Rational sum = </a:t>
                  </a:r>
                  <a:r>
                    <a:rPr lang="en-US" sz="1600" b="1" dirty="0" err="1">
                      <a:latin typeface="Courier New" pitchFamily="49" charset="0"/>
                    </a:rPr>
                    <a:t>a.add</a:t>
                  </a:r>
                  <a:r>
                    <a:rPr lang="en-US" sz="1600" b="1" dirty="0">
                      <a:latin typeface="Courier New" pitchFamily="49" charset="0"/>
                    </a:rPr>
                    <a:t>(b).add(c);</a:t>
                  </a:r>
                </a:p>
                <a:p>
                  <a:r>
                    <a:rPr lang="en-US" sz="1600" b="1" dirty="0">
                      <a:latin typeface="Courier New" pitchFamily="49" charset="0"/>
                    </a:rPr>
                    <a:t>   </a:t>
                  </a:r>
                  <a:r>
                    <a:rPr lang="en-US" sz="1600" b="1" dirty="0" err="1">
                      <a:latin typeface="Courier New" pitchFamily="49" charset="0"/>
                    </a:rPr>
                    <a:t>println</a:t>
                  </a:r>
                  <a:r>
                    <a:rPr lang="en-US" sz="1600" b="1" dirty="0">
                      <a:latin typeface="Courier New" pitchFamily="49" charset="0"/>
                    </a:rPr>
                    <a:t>(a + " + " + b + " + " + c + " = " + sum);</a:t>
                  </a:r>
                </a:p>
                <a:p>
                  <a:r>
                    <a:rPr lang="en-US" sz="1600" b="1" noProof="1">
                      <a:latin typeface="Courier New" pitchFamily="49" charset="0"/>
                    </a:rPr>
                    <a:t>}</a:t>
                  </a:r>
                </a:p>
              </p:txBody>
            </p:sp>
            <p:grpSp>
              <p:nvGrpSpPr>
                <p:cNvPr id="15479" name="Group 196"/>
                <p:cNvGrpSpPr>
                  <a:grpSpLocks/>
                </p:cNvGrpSpPr>
                <p:nvPr/>
              </p:nvGrpSpPr>
              <p:grpSpPr bwMode="auto">
                <a:xfrm>
                  <a:off x="392" y="3881"/>
                  <a:ext cx="1617" cy="421"/>
                  <a:chOff x="1081" y="3785"/>
                  <a:chExt cx="1617" cy="421"/>
                </a:xfrm>
              </p:grpSpPr>
              <p:sp>
                <p:nvSpPr>
                  <p:cNvPr id="15537" name="Rectangle 197"/>
                  <p:cNvSpPr>
                    <a:spLocks noChangeArrowheads="1"/>
                  </p:cNvSpPr>
                  <p:nvPr/>
                </p:nvSpPr>
                <p:spPr bwMode="auto">
                  <a:xfrm>
                    <a:off x="1585" y="404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538" name="Rectangle 198"/>
                  <p:cNvSpPr>
                    <a:spLocks noChangeArrowheads="1"/>
                  </p:cNvSpPr>
                  <p:nvPr/>
                </p:nvSpPr>
                <p:spPr bwMode="auto">
                  <a:xfrm>
                    <a:off x="1081" y="403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539" name="Rectangle 199"/>
                  <p:cNvSpPr>
                    <a:spLocks noChangeArrowheads="1"/>
                  </p:cNvSpPr>
                  <p:nvPr/>
                </p:nvSpPr>
                <p:spPr bwMode="auto">
                  <a:xfrm>
                    <a:off x="2169"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40" name="Rectangle 200"/>
                  <p:cNvSpPr>
                    <a:spLocks noChangeArrowheads="1"/>
                  </p:cNvSpPr>
                  <p:nvPr/>
                </p:nvSpPr>
                <p:spPr bwMode="auto">
                  <a:xfrm>
                    <a:off x="1585" y="392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541" name="Rectangle 201"/>
                  <p:cNvSpPr>
                    <a:spLocks noChangeArrowheads="1"/>
                  </p:cNvSpPr>
                  <p:nvPr/>
                </p:nvSpPr>
                <p:spPr bwMode="auto">
                  <a:xfrm>
                    <a:off x="1081" y="390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542" name="Rectangle 202"/>
                  <p:cNvSpPr>
                    <a:spLocks noChangeArrowheads="1"/>
                  </p:cNvSpPr>
                  <p:nvPr/>
                </p:nvSpPr>
                <p:spPr bwMode="auto">
                  <a:xfrm>
                    <a:off x="2169"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43" name="Rectangle 203" descr="Small checker board"/>
                  <p:cNvSpPr>
                    <a:spLocks noChangeArrowheads="1"/>
                  </p:cNvSpPr>
                  <p:nvPr/>
                </p:nvSpPr>
                <p:spPr bwMode="auto">
                  <a:xfrm>
                    <a:off x="1585" y="3792"/>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544" name="Rectangle 204"/>
                  <p:cNvSpPr>
                    <a:spLocks noChangeArrowheads="1"/>
                  </p:cNvSpPr>
                  <p:nvPr/>
                </p:nvSpPr>
                <p:spPr bwMode="auto">
                  <a:xfrm>
                    <a:off x="2169"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5480" name="Group 205"/>
                <p:cNvGrpSpPr>
                  <a:grpSpLocks/>
                </p:cNvGrpSpPr>
                <p:nvPr/>
              </p:nvGrpSpPr>
              <p:grpSpPr bwMode="auto">
                <a:xfrm>
                  <a:off x="392" y="3497"/>
                  <a:ext cx="1617" cy="421"/>
                  <a:chOff x="1081" y="3401"/>
                  <a:chExt cx="1617" cy="421"/>
                </a:xfrm>
              </p:grpSpPr>
              <p:sp>
                <p:nvSpPr>
                  <p:cNvPr id="15529" name="Rectangle 206"/>
                  <p:cNvSpPr>
                    <a:spLocks noChangeArrowheads="1"/>
                  </p:cNvSpPr>
                  <p:nvPr/>
                </p:nvSpPr>
                <p:spPr bwMode="auto">
                  <a:xfrm>
                    <a:off x="1585" y="366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5530" name="Rectangle 207"/>
                  <p:cNvSpPr>
                    <a:spLocks noChangeArrowheads="1"/>
                  </p:cNvSpPr>
                  <p:nvPr/>
                </p:nvSpPr>
                <p:spPr bwMode="auto">
                  <a:xfrm>
                    <a:off x="1081" y="364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531" name="Rectangle 208"/>
                  <p:cNvSpPr>
                    <a:spLocks noChangeArrowheads="1"/>
                  </p:cNvSpPr>
                  <p:nvPr/>
                </p:nvSpPr>
                <p:spPr bwMode="auto">
                  <a:xfrm>
                    <a:off x="2169"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32" name="Rectangle 209"/>
                  <p:cNvSpPr>
                    <a:spLocks noChangeArrowheads="1"/>
                  </p:cNvSpPr>
                  <p:nvPr/>
                </p:nvSpPr>
                <p:spPr bwMode="auto">
                  <a:xfrm>
                    <a:off x="1585" y="353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5</a:t>
                    </a:r>
                  </a:p>
                </p:txBody>
              </p:sp>
              <p:sp>
                <p:nvSpPr>
                  <p:cNvPr id="15533" name="Rectangle 210"/>
                  <p:cNvSpPr>
                    <a:spLocks noChangeArrowheads="1"/>
                  </p:cNvSpPr>
                  <p:nvPr/>
                </p:nvSpPr>
                <p:spPr bwMode="auto">
                  <a:xfrm>
                    <a:off x="1081" y="352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534" name="Rectangle 211"/>
                  <p:cNvSpPr>
                    <a:spLocks noChangeArrowheads="1"/>
                  </p:cNvSpPr>
                  <p:nvPr/>
                </p:nvSpPr>
                <p:spPr bwMode="auto">
                  <a:xfrm>
                    <a:off x="2169"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35" name="Rectangle 212" descr="Small checker board"/>
                  <p:cNvSpPr>
                    <a:spLocks noChangeArrowheads="1"/>
                  </p:cNvSpPr>
                  <p:nvPr/>
                </p:nvSpPr>
                <p:spPr bwMode="auto">
                  <a:xfrm>
                    <a:off x="1585" y="3408"/>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536" name="Rectangle 213"/>
                  <p:cNvSpPr>
                    <a:spLocks noChangeArrowheads="1"/>
                  </p:cNvSpPr>
                  <p:nvPr/>
                </p:nvSpPr>
                <p:spPr bwMode="auto">
                  <a:xfrm>
                    <a:off x="2169"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5481" name="Group 214"/>
                <p:cNvGrpSpPr>
                  <a:grpSpLocks/>
                </p:cNvGrpSpPr>
                <p:nvPr/>
              </p:nvGrpSpPr>
              <p:grpSpPr bwMode="auto">
                <a:xfrm>
                  <a:off x="392" y="3113"/>
                  <a:ext cx="1617" cy="421"/>
                  <a:chOff x="1081" y="3017"/>
                  <a:chExt cx="1617" cy="421"/>
                </a:xfrm>
              </p:grpSpPr>
              <p:sp>
                <p:nvSpPr>
                  <p:cNvPr id="15521" name="Rectangle 215"/>
                  <p:cNvSpPr>
                    <a:spLocks noChangeArrowheads="1"/>
                  </p:cNvSpPr>
                  <p:nvPr/>
                </p:nvSpPr>
                <p:spPr bwMode="auto">
                  <a:xfrm>
                    <a:off x="1585" y="328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5522" name="Rectangle 216"/>
                  <p:cNvSpPr>
                    <a:spLocks noChangeArrowheads="1"/>
                  </p:cNvSpPr>
                  <p:nvPr/>
                </p:nvSpPr>
                <p:spPr bwMode="auto">
                  <a:xfrm>
                    <a:off x="1081" y="326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523" name="Rectangle 217"/>
                  <p:cNvSpPr>
                    <a:spLocks noChangeArrowheads="1"/>
                  </p:cNvSpPr>
                  <p:nvPr/>
                </p:nvSpPr>
                <p:spPr bwMode="auto">
                  <a:xfrm>
                    <a:off x="2169"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24" name="Rectangle 218"/>
                  <p:cNvSpPr>
                    <a:spLocks noChangeArrowheads="1"/>
                  </p:cNvSpPr>
                  <p:nvPr/>
                </p:nvSpPr>
                <p:spPr bwMode="auto">
                  <a:xfrm>
                    <a:off x="1585" y="315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525" name="Rectangle 219"/>
                  <p:cNvSpPr>
                    <a:spLocks noChangeArrowheads="1"/>
                  </p:cNvSpPr>
                  <p:nvPr/>
                </p:nvSpPr>
                <p:spPr bwMode="auto">
                  <a:xfrm>
                    <a:off x="1081" y="313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526" name="Rectangle 220"/>
                  <p:cNvSpPr>
                    <a:spLocks noChangeArrowheads="1"/>
                  </p:cNvSpPr>
                  <p:nvPr/>
                </p:nvSpPr>
                <p:spPr bwMode="auto">
                  <a:xfrm>
                    <a:off x="2169"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27" name="Rectangle 221" descr="Small checker board"/>
                  <p:cNvSpPr>
                    <a:spLocks noChangeArrowheads="1"/>
                  </p:cNvSpPr>
                  <p:nvPr/>
                </p:nvSpPr>
                <p:spPr bwMode="auto">
                  <a:xfrm>
                    <a:off x="1585" y="302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528" name="Rectangle 222"/>
                  <p:cNvSpPr>
                    <a:spLocks noChangeArrowheads="1"/>
                  </p:cNvSpPr>
                  <p:nvPr/>
                </p:nvSpPr>
                <p:spPr bwMode="auto">
                  <a:xfrm>
                    <a:off x="2169"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5482" name="Group 223"/>
                <p:cNvGrpSpPr>
                  <a:grpSpLocks/>
                </p:cNvGrpSpPr>
                <p:nvPr/>
              </p:nvGrpSpPr>
              <p:grpSpPr bwMode="auto">
                <a:xfrm>
                  <a:off x="392" y="2729"/>
                  <a:ext cx="1617" cy="421"/>
                  <a:chOff x="1081" y="2633"/>
                  <a:chExt cx="1617" cy="421"/>
                </a:xfrm>
              </p:grpSpPr>
              <p:sp>
                <p:nvSpPr>
                  <p:cNvPr id="15513" name="Rectangle 224"/>
                  <p:cNvSpPr>
                    <a:spLocks noChangeArrowheads="1"/>
                  </p:cNvSpPr>
                  <p:nvPr/>
                </p:nvSpPr>
                <p:spPr bwMode="auto">
                  <a:xfrm>
                    <a:off x="1585" y="289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3</a:t>
                    </a:r>
                  </a:p>
                </p:txBody>
              </p:sp>
              <p:sp>
                <p:nvSpPr>
                  <p:cNvPr id="15514" name="Rectangle 225"/>
                  <p:cNvSpPr>
                    <a:spLocks noChangeArrowheads="1"/>
                  </p:cNvSpPr>
                  <p:nvPr/>
                </p:nvSpPr>
                <p:spPr bwMode="auto">
                  <a:xfrm>
                    <a:off x="1081" y="288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515" name="Rectangle 226"/>
                  <p:cNvSpPr>
                    <a:spLocks noChangeArrowheads="1"/>
                  </p:cNvSpPr>
                  <p:nvPr/>
                </p:nvSpPr>
                <p:spPr bwMode="auto">
                  <a:xfrm>
                    <a:off x="2169"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16" name="Rectangle 227"/>
                  <p:cNvSpPr>
                    <a:spLocks noChangeArrowheads="1"/>
                  </p:cNvSpPr>
                  <p:nvPr/>
                </p:nvSpPr>
                <p:spPr bwMode="auto">
                  <a:xfrm>
                    <a:off x="1585" y="276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517" name="Rectangle 228"/>
                  <p:cNvSpPr>
                    <a:spLocks noChangeArrowheads="1"/>
                  </p:cNvSpPr>
                  <p:nvPr/>
                </p:nvSpPr>
                <p:spPr bwMode="auto">
                  <a:xfrm>
                    <a:off x="1081" y="275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518" name="Rectangle 229"/>
                  <p:cNvSpPr>
                    <a:spLocks noChangeArrowheads="1"/>
                  </p:cNvSpPr>
                  <p:nvPr/>
                </p:nvSpPr>
                <p:spPr bwMode="auto">
                  <a:xfrm>
                    <a:off x="2169"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19" name="Rectangle 230" descr="Small checker board"/>
                  <p:cNvSpPr>
                    <a:spLocks noChangeArrowheads="1"/>
                  </p:cNvSpPr>
                  <p:nvPr/>
                </p:nvSpPr>
                <p:spPr bwMode="auto">
                  <a:xfrm>
                    <a:off x="1585" y="2640"/>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520" name="Rectangle 231"/>
                  <p:cNvSpPr>
                    <a:spLocks noChangeArrowheads="1"/>
                  </p:cNvSpPr>
                  <p:nvPr/>
                </p:nvSpPr>
                <p:spPr bwMode="auto">
                  <a:xfrm>
                    <a:off x="2169"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5483" name="Group 232"/>
                <p:cNvGrpSpPr>
                  <a:grpSpLocks/>
                </p:cNvGrpSpPr>
                <p:nvPr/>
              </p:nvGrpSpPr>
              <p:grpSpPr bwMode="auto">
                <a:xfrm>
                  <a:off x="392" y="2345"/>
                  <a:ext cx="1617" cy="421"/>
                  <a:chOff x="1081" y="2249"/>
                  <a:chExt cx="1617" cy="421"/>
                </a:xfrm>
              </p:grpSpPr>
              <p:sp>
                <p:nvSpPr>
                  <p:cNvPr id="15505" name="Rectangle 233"/>
                  <p:cNvSpPr>
                    <a:spLocks noChangeArrowheads="1"/>
                  </p:cNvSpPr>
                  <p:nvPr/>
                </p:nvSpPr>
                <p:spPr bwMode="auto">
                  <a:xfrm>
                    <a:off x="1585" y="251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a:t>
                    </a:r>
                  </a:p>
                </p:txBody>
              </p:sp>
              <p:sp>
                <p:nvSpPr>
                  <p:cNvPr id="15506" name="Rectangle 234"/>
                  <p:cNvSpPr>
                    <a:spLocks noChangeArrowheads="1"/>
                  </p:cNvSpPr>
                  <p:nvPr/>
                </p:nvSpPr>
                <p:spPr bwMode="auto">
                  <a:xfrm>
                    <a:off x="1081" y="249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5507" name="Rectangle 235"/>
                  <p:cNvSpPr>
                    <a:spLocks noChangeArrowheads="1"/>
                  </p:cNvSpPr>
                  <p:nvPr/>
                </p:nvSpPr>
                <p:spPr bwMode="auto">
                  <a:xfrm>
                    <a:off x="2169"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08" name="Rectangle 236"/>
                  <p:cNvSpPr>
                    <a:spLocks noChangeArrowheads="1"/>
                  </p:cNvSpPr>
                  <p:nvPr/>
                </p:nvSpPr>
                <p:spPr bwMode="auto">
                  <a:xfrm>
                    <a:off x="1585" y="2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5509" name="Rectangle 237"/>
                  <p:cNvSpPr>
                    <a:spLocks noChangeArrowheads="1"/>
                  </p:cNvSpPr>
                  <p:nvPr/>
                </p:nvSpPr>
                <p:spPr bwMode="auto">
                  <a:xfrm>
                    <a:off x="1081" y="236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5510" name="Rectangle 238"/>
                  <p:cNvSpPr>
                    <a:spLocks noChangeArrowheads="1"/>
                  </p:cNvSpPr>
                  <p:nvPr/>
                </p:nvSpPr>
                <p:spPr bwMode="auto">
                  <a:xfrm>
                    <a:off x="2169"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5511" name="Rectangle 239" descr="Small checker board"/>
                  <p:cNvSpPr>
                    <a:spLocks noChangeArrowheads="1"/>
                  </p:cNvSpPr>
                  <p:nvPr/>
                </p:nvSpPr>
                <p:spPr bwMode="auto">
                  <a:xfrm>
                    <a:off x="1584" y="2256"/>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512" name="Rectangle 240"/>
                  <p:cNvSpPr>
                    <a:spLocks noChangeArrowheads="1"/>
                  </p:cNvSpPr>
                  <p:nvPr/>
                </p:nvSpPr>
                <p:spPr bwMode="auto">
                  <a:xfrm>
                    <a:off x="2168"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sp>
              <p:nvSpPr>
                <p:cNvPr id="15484" name="Text Box 241"/>
                <p:cNvSpPr txBox="1">
                  <a:spLocks noChangeArrowheads="1"/>
                </p:cNvSpPr>
                <p:nvPr/>
              </p:nvSpPr>
              <p:spPr bwMode="auto">
                <a:xfrm>
                  <a:off x="887" y="2179"/>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15485" name="Text Box 242"/>
                <p:cNvSpPr txBox="1">
                  <a:spLocks noChangeArrowheads="1"/>
                </p:cNvSpPr>
                <p:nvPr/>
              </p:nvSpPr>
              <p:spPr bwMode="auto">
                <a:xfrm>
                  <a:off x="2727" y="2179"/>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grpSp>
              <p:nvGrpSpPr>
                <p:cNvPr id="15486" name="Group 243"/>
                <p:cNvGrpSpPr>
                  <a:grpSpLocks/>
                </p:cNvGrpSpPr>
                <p:nvPr/>
              </p:nvGrpSpPr>
              <p:grpSpPr bwMode="auto">
                <a:xfrm>
                  <a:off x="2207" y="3616"/>
                  <a:ext cx="1633" cy="674"/>
                  <a:chOff x="2111" y="3520"/>
                  <a:chExt cx="1633" cy="674"/>
                </a:xfrm>
              </p:grpSpPr>
              <p:sp>
                <p:nvSpPr>
                  <p:cNvPr id="15491" name="Rectangle 244" descr="Small checker board"/>
                  <p:cNvSpPr>
                    <a:spLocks noChangeArrowheads="1"/>
                  </p:cNvSpPr>
                  <p:nvPr/>
                </p:nvSpPr>
                <p:spPr bwMode="auto">
                  <a:xfrm>
                    <a:off x="2623" y="4047"/>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5492" name="Rectangle 245"/>
                  <p:cNvSpPr>
                    <a:spLocks noChangeArrowheads="1"/>
                  </p:cNvSpPr>
                  <p:nvPr/>
                </p:nvSpPr>
                <p:spPr bwMode="auto">
                  <a:xfrm>
                    <a:off x="2623" y="3919"/>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493" name="Rectangle 246"/>
                  <p:cNvSpPr>
                    <a:spLocks noChangeArrowheads="1"/>
                  </p:cNvSpPr>
                  <p:nvPr/>
                </p:nvSpPr>
                <p:spPr bwMode="auto">
                  <a:xfrm>
                    <a:off x="2623" y="3791"/>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494" name="Rectangle 247"/>
                  <p:cNvSpPr>
                    <a:spLocks noChangeArrowheads="1"/>
                  </p:cNvSpPr>
                  <p:nvPr/>
                </p:nvSpPr>
                <p:spPr bwMode="auto">
                  <a:xfrm>
                    <a:off x="2623" y="3663"/>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495" name="Rectangle 248"/>
                  <p:cNvSpPr>
                    <a:spLocks noChangeArrowheads="1"/>
                  </p:cNvSpPr>
                  <p:nvPr/>
                </p:nvSpPr>
                <p:spPr bwMode="auto">
                  <a:xfrm>
                    <a:off x="2623" y="3535"/>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5496" name="Rectangle 249"/>
                  <p:cNvSpPr>
                    <a:spLocks noChangeArrowheads="1"/>
                  </p:cNvSpPr>
                  <p:nvPr/>
                </p:nvSpPr>
                <p:spPr bwMode="auto">
                  <a:xfrm>
                    <a:off x="2111" y="3904"/>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a</a:t>
                    </a:r>
                  </a:p>
                </p:txBody>
              </p:sp>
              <p:sp>
                <p:nvSpPr>
                  <p:cNvPr id="15497" name="Rectangle 250"/>
                  <p:cNvSpPr>
                    <a:spLocks noChangeArrowheads="1"/>
                  </p:cNvSpPr>
                  <p:nvPr/>
                </p:nvSpPr>
                <p:spPr bwMode="auto">
                  <a:xfrm>
                    <a:off x="2111" y="3776"/>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b</a:t>
                    </a:r>
                  </a:p>
                </p:txBody>
              </p:sp>
              <p:sp>
                <p:nvSpPr>
                  <p:cNvPr id="15498" name="Rectangle 251"/>
                  <p:cNvSpPr>
                    <a:spLocks noChangeArrowheads="1"/>
                  </p:cNvSpPr>
                  <p:nvPr/>
                </p:nvSpPr>
                <p:spPr bwMode="auto">
                  <a:xfrm>
                    <a:off x="2111" y="3648"/>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a:t>
                    </a:r>
                  </a:p>
                </p:txBody>
              </p:sp>
              <p:sp>
                <p:nvSpPr>
                  <p:cNvPr id="15499" name="Rectangle 252"/>
                  <p:cNvSpPr>
                    <a:spLocks noChangeArrowheads="1"/>
                  </p:cNvSpPr>
                  <p:nvPr/>
                </p:nvSpPr>
                <p:spPr bwMode="auto">
                  <a:xfrm>
                    <a:off x="2111" y="3520"/>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sum</a:t>
                    </a:r>
                  </a:p>
                </p:txBody>
              </p:sp>
              <p:sp>
                <p:nvSpPr>
                  <p:cNvPr id="15500" name="Rectangle 253"/>
                  <p:cNvSpPr>
                    <a:spLocks noChangeArrowheads="1"/>
                  </p:cNvSpPr>
                  <p:nvPr/>
                </p:nvSpPr>
                <p:spPr bwMode="auto">
                  <a:xfrm>
                    <a:off x="3215" y="4040"/>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FFFC</a:t>
                    </a:r>
                  </a:p>
                </p:txBody>
              </p:sp>
              <p:sp>
                <p:nvSpPr>
                  <p:cNvPr id="15501" name="Rectangle 254"/>
                  <p:cNvSpPr>
                    <a:spLocks noChangeArrowheads="1"/>
                  </p:cNvSpPr>
                  <p:nvPr/>
                </p:nvSpPr>
                <p:spPr bwMode="auto">
                  <a:xfrm>
                    <a:off x="3215" y="3912"/>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FFF8</a:t>
                    </a:r>
                  </a:p>
                </p:txBody>
              </p:sp>
              <p:sp>
                <p:nvSpPr>
                  <p:cNvPr id="15502" name="Rectangle 255"/>
                  <p:cNvSpPr>
                    <a:spLocks noChangeArrowheads="1"/>
                  </p:cNvSpPr>
                  <p:nvPr/>
                </p:nvSpPr>
                <p:spPr bwMode="auto">
                  <a:xfrm>
                    <a:off x="3215" y="3784"/>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FFF4</a:t>
                    </a:r>
                  </a:p>
                </p:txBody>
              </p:sp>
              <p:sp>
                <p:nvSpPr>
                  <p:cNvPr id="15503" name="Rectangle 256"/>
                  <p:cNvSpPr>
                    <a:spLocks noChangeArrowheads="1"/>
                  </p:cNvSpPr>
                  <p:nvPr/>
                </p:nvSpPr>
                <p:spPr bwMode="auto">
                  <a:xfrm>
                    <a:off x="3215" y="3656"/>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FFF0</a:t>
                    </a:r>
                  </a:p>
                </p:txBody>
              </p:sp>
              <p:sp>
                <p:nvSpPr>
                  <p:cNvPr id="15504" name="Rectangle 257"/>
                  <p:cNvSpPr>
                    <a:spLocks noChangeArrowheads="1"/>
                  </p:cNvSpPr>
                  <p:nvPr/>
                </p:nvSpPr>
                <p:spPr bwMode="auto">
                  <a:xfrm>
                    <a:off x="3215" y="3528"/>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FFEC</a:t>
                    </a:r>
                  </a:p>
                </p:txBody>
              </p:sp>
            </p:grpSp>
            <p:sp>
              <p:nvSpPr>
                <p:cNvPr id="15487" name="Rectangle 258"/>
                <p:cNvSpPr>
                  <a:spLocks noChangeArrowheads="1"/>
                </p:cNvSpPr>
                <p:nvPr/>
              </p:nvSpPr>
              <p:spPr bwMode="auto">
                <a:xfrm>
                  <a:off x="2767" y="4006"/>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1000</a:t>
                  </a:r>
                </a:p>
              </p:txBody>
            </p:sp>
            <p:sp>
              <p:nvSpPr>
                <p:cNvPr id="15488" name="Rectangle 259"/>
                <p:cNvSpPr>
                  <a:spLocks noChangeArrowheads="1"/>
                </p:cNvSpPr>
                <p:nvPr/>
              </p:nvSpPr>
              <p:spPr bwMode="auto">
                <a:xfrm>
                  <a:off x="2767" y="3886"/>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100C</a:t>
                  </a:r>
                </a:p>
              </p:txBody>
            </p:sp>
            <p:sp>
              <p:nvSpPr>
                <p:cNvPr id="15489" name="Rectangle 260"/>
                <p:cNvSpPr>
                  <a:spLocks noChangeArrowheads="1"/>
                </p:cNvSpPr>
                <p:nvPr/>
              </p:nvSpPr>
              <p:spPr bwMode="auto">
                <a:xfrm>
                  <a:off x="2767" y="3758"/>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1018</a:t>
                  </a:r>
                </a:p>
              </p:txBody>
            </p:sp>
            <p:sp>
              <p:nvSpPr>
                <p:cNvPr id="15490" name="Rectangle 261"/>
                <p:cNvSpPr>
                  <a:spLocks noChangeArrowheads="1"/>
                </p:cNvSpPr>
                <p:nvPr/>
              </p:nvSpPr>
              <p:spPr bwMode="auto">
                <a:xfrm>
                  <a:off x="2767" y="3622"/>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1030</a:t>
                  </a:r>
                </a:p>
              </p:txBody>
            </p:sp>
          </p:grpSp>
        </p:grpSp>
        <p:sp>
          <p:nvSpPr>
            <p:cNvPr id="15447" name="Line 265"/>
            <p:cNvSpPr>
              <a:spLocks noChangeShapeType="1"/>
            </p:cNvSpPr>
            <p:nvPr/>
          </p:nvSpPr>
          <p:spPr bwMode="auto">
            <a:xfrm>
              <a:off x="2047" y="2069"/>
              <a:ext cx="0" cy="2099"/>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448" name="Group 266"/>
            <p:cNvGrpSpPr>
              <a:grpSpLocks/>
            </p:cNvGrpSpPr>
            <p:nvPr/>
          </p:nvGrpSpPr>
          <p:grpSpPr bwMode="auto">
            <a:xfrm>
              <a:off x="1401" y="3777"/>
              <a:ext cx="529" cy="410"/>
              <a:chOff x="1393" y="3785"/>
              <a:chExt cx="529" cy="410"/>
            </a:xfrm>
          </p:grpSpPr>
          <p:sp>
            <p:nvSpPr>
              <p:cNvPr id="15469" name="Rectangle 267"/>
              <p:cNvSpPr>
                <a:spLocks noChangeArrowheads="1"/>
              </p:cNvSpPr>
              <p:nvPr/>
            </p:nvSpPr>
            <p:spPr bwMode="auto">
              <a:xfrm>
                <a:off x="1393"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1038</a:t>
                </a:r>
              </a:p>
            </p:txBody>
          </p:sp>
          <p:sp>
            <p:nvSpPr>
              <p:cNvPr id="15470" name="Rectangle 268"/>
              <p:cNvSpPr>
                <a:spLocks noChangeArrowheads="1"/>
              </p:cNvSpPr>
              <p:nvPr/>
            </p:nvSpPr>
            <p:spPr bwMode="auto">
              <a:xfrm>
                <a:off x="1393"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1034</a:t>
                </a:r>
              </a:p>
            </p:txBody>
          </p:sp>
          <p:sp>
            <p:nvSpPr>
              <p:cNvPr id="15471" name="Rectangle 269"/>
              <p:cNvSpPr>
                <a:spLocks noChangeArrowheads="1"/>
              </p:cNvSpPr>
              <p:nvPr/>
            </p:nvSpPr>
            <p:spPr bwMode="auto">
              <a:xfrm>
                <a:off x="1393"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1030</a:t>
                </a:r>
              </a:p>
            </p:txBody>
          </p:sp>
        </p:grpSp>
        <p:grpSp>
          <p:nvGrpSpPr>
            <p:cNvPr id="15449" name="Group 270"/>
            <p:cNvGrpSpPr>
              <a:grpSpLocks/>
            </p:cNvGrpSpPr>
            <p:nvPr/>
          </p:nvGrpSpPr>
          <p:grpSpPr bwMode="auto">
            <a:xfrm>
              <a:off x="1401" y="3393"/>
              <a:ext cx="529" cy="410"/>
              <a:chOff x="1393" y="3401"/>
              <a:chExt cx="529" cy="410"/>
            </a:xfrm>
          </p:grpSpPr>
          <p:sp>
            <p:nvSpPr>
              <p:cNvPr id="15466" name="Rectangle 271"/>
              <p:cNvSpPr>
                <a:spLocks noChangeArrowheads="1"/>
              </p:cNvSpPr>
              <p:nvPr/>
            </p:nvSpPr>
            <p:spPr bwMode="auto">
              <a:xfrm>
                <a:off x="1393"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102C</a:t>
                </a:r>
              </a:p>
            </p:txBody>
          </p:sp>
          <p:sp>
            <p:nvSpPr>
              <p:cNvPr id="15467" name="Rectangle 272"/>
              <p:cNvSpPr>
                <a:spLocks noChangeArrowheads="1"/>
              </p:cNvSpPr>
              <p:nvPr/>
            </p:nvSpPr>
            <p:spPr bwMode="auto">
              <a:xfrm>
                <a:off x="1393"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1028</a:t>
                </a:r>
              </a:p>
            </p:txBody>
          </p:sp>
          <p:sp>
            <p:nvSpPr>
              <p:cNvPr id="15468" name="Rectangle 273"/>
              <p:cNvSpPr>
                <a:spLocks noChangeArrowheads="1"/>
              </p:cNvSpPr>
              <p:nvPr/>
            </p:nvSpPr>
            <p:spPr bwMode="auto">
              <a:xfrm>
                <a:off x="1393"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1024</a:t>
                </a:r>
              </a:p>
            </p:txBody>
          </p:sp>
        </p:grpSp>
        <p:grpSp>
          <p:nvGrpSpPr>
            <p:cNvPr id="15450" name="Group 274"/>
            <p:cNvGrpSpPr>
              <a:grpSpLocks/>
            </p:cNvGrpSpPr>
            <p:nvPr/>
          </p:nvGrpSpPr>
          <p:grpSpPr bwMode="auto">
            <a:xfrm>
              <a:off x="1401" y="3009"/>
              <a:ext cx="529" cy="410"/>
              <a:chOff x="1393" y="3017"/>
              <a:chExt cx="529" cy="410"/>
            </a:xfrm>
          </p:grpSpPr>
          <p:sp>
            <p:nvSpPr>
              <p:cNvPr id="15463" name="Rectangle 275"/>
              <p:cNvSpPr>
                <a:spLocks noChangeArrowheads="1"/>
              </p:cNvSpPr>
              <p:nvPr/>
            </p:nvSpPr>
            <p:spPr bwMode="auto">
              <a:xfrm>
                <a:off x="1393"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1020</a:t>
                </a:r>
              </a:p>
            </p:txBody>
          </p:sp>
          <p:sp>
            <p:nvSpPr>
              <p:cNvPr id="15464" name="Rectangle 276"/>
              <p:cNvSpPr>
                <a:spLocks noChangeArrowheads="1"/>
              </p:cNvSpPr>
              <p:nvPr/>
            </p:nvSpPr>
            <p:spPr bwMode="auto">
              <a:xfrm>
                <a:off x="1393"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101C</a:t>
                </a:r>
              </a:p>
            </p:txBody>
          </p:sp>
          <p:sp>
            <p:nvSpPr>
              <p:cNvPr id="15465" name="Rectangle 277"/>
              <p:cNvSpPr>
                <a:spLocks noChangeArrowheads="1"/>
              </p:cNvSpPr>
              <p:nvPr/>
            </p:nvSpPr>
            <p:spPr bwMode="auto">
              <a:xfrm>
                <a:off x="1393"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1018</a:t>
                </a:r>
              </a:p>
            </p:txBody>
          </p:sp>
        </p:grpSp>
        <p:grpSp>
          <p:nvGrpSpPr>
            <p:cNvPr id="15451" name="Group 278"/>
            <p:cNvGrpSpPr>
              <a:grpSpLocks/>
            </p:cNvGrpSpPr>
            <p:nvPr/>
          </p:nvGrpSpPr>
          <p:grpSpPr bwMode="auto">
            <a:xfrm>
              <a:off x="1401" y="2625"/>
              <a:ext cx="529" cy="410"/>
              <a:chOff x="1393" y="2633"/>
              <a:chExt cx="529" cy="410"/>
            </a:xfrm>
          </p:grpSpPr>
          <p:sp>
            <p:nvSpPr>
              <p:cNvPr id="15460" name="Rectangle 279"/>
              <p:cNvSpPr>
                <a:spLocks noChangeArrowheads="1"/>
              </p:cNvSpPr>
              <p:nvPr/>
            </p:nvSpPr>
            <p:spPr bwMode="auto">
              <a:xfrm>
                <a:off x="1393"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1014</a:t>
                </a:r>
              </a:p>
            </p:txBody>
          </p:sp>
          <p:sp>
            <p:nvSpPr>
              <p:cNvPr id="15461" name="Rectangle 280"/>
              <p:cNvSpPr>
                <a:spLocks noChangeArrowheads="1"/>
              </p:cNvSpPr>
              <p:nvPr/>
            </p:nvSpPr>
            <p:spPr bwMode="auto">
              <a:xfrm>
                <a:off x="1393"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1010</a:t>
                </a:r>
              </a:p>
            </p:txBody>
          </p:sp>
          <p:sp>
            <p:nvSpPr>
              <p:cNvPr id="15462" name="Rectangle 281"/>
              <p:cNvSpPr>
                <a:spLocks noChangeArrowheads="1"/>
              </p:cNvSpPr>
              <p:nvPr/>
            </p:nvSpPr>
            <p:spPr bwMode="auto">
              <a:xfrm>
                <a:off x="1393"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100C</a:t>
                </a:r>
              </a:p>
            </p:txBody>
          </p:sp>
        </p:grpSp>
        <p:grpSp>
          <p:nvGrpSpPr>
            <p:cNvPr id="15452" name="Group 282"/>
            <p:cNvGrpSpPr>
              <a:grpSpLocks/>
            </p:cNvGrpSpPr>
            <p:nvPr/>
          </p:nvGrpSpPr>
          <p:grpSpPr bwMode="auto">
            <a:xfrm>
              <a:off x="1400" y="2241"/>
              <a:ext cx="530" cy="410"/>
              <a:chOff x="1392" y="2249"/>
              <a:chExt cx="530" cy="410"/>
            </a:xfrm>
          </p:grpSpPr>
          <p:sp>
            <p:nvSpPr>
              <p:cNvPr id="15457" name="Rectangle 283"/>
              <p:cNvSpPr>
                <a:spLocks noChangeArrowheads="1"/>
              </p:cNvSpPr>
              <p:nvPr/>
            </p:nvSpPr>
            <p:spPr bwMode="auto">
              <a:xfrm>
                <a:off x="1393"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1008</a:t>
                </a:r>
              </a:p>
            </p:txBody>
          </p:sp>
          <p:sp>
            <p:nvSpPr>
              <p:cNvPr id="15458" name="Rectangle 284"/>
              <p:cNvSpPr>
                <a:spLocks noChangeArrowheads="1"/>
              </p:cNvSpPr>
              <p:nvPr/>
            </p:nvSpPr>
            <p:spPr bwMode="auto">
              <a:xfrm>
                <a:off x="1393"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1004</a:t>
                </a:r>
              </a:p>
            </p:txBody>
          </p:sp>
          <p:sp>
            <p:nvSpPr>
              <p:cNvPr id="15459" name="Rectangle 285"/>
              <p:cNvSpPr>
                <a:spLocks noChangeArrowheads="1"/>
              </p:cNvSpPr>
              <p:nvPr/>
            </p:nvSpPr>
            <p:spPr bwMode="auto">
              <a:xfrm>
                <a:off x="1392"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1000</a:t>
                </a:r>
              </a:p>
            </p:txBody>
          </p:sp>
        </p:grpSp>
        <p:sp>
          <p:nvSpPr>
            <p:cNvPr id="15453" name="Rectangle 286"/>
            <p:cNvSpPr>
              <a:spLocks noChangeArrowheads="1"/>
            </p:cNvSpPr>
            <p:nvPr/>
          </p:nvSpPr>
          <p:spPr bwMode="auto">
            <a:xfrm>
              <a:off x="1464" y="2352"/>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5454" name="Rectangle 287"/>
            <p:cNvSpPr>
              <a:spLocks noChangeArrowheads="1"/>
            </p:cNvSpPr>
            <p:nvPr/>
          </p:nvSpPr>
          <p:spPr bwMode="auto">
            <a:xfrm>
              <a:off x="1464" y="2480"/>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5455" name="Rectangle 288"/>
            <p:cNvSpPr>
              <a:spLocks noChangeArrowheads="1"/>
            </p:cNvSpPr>
            <p:nvPr/>
          </p:nvSpPr>
          <p:spPr bwMode="auto">
            <a:xfrm>
              <a:off x="1464" y="2731"/>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5456" name="Rectangle 289"/>
            <p:cNvSpPr>
              <a:spLocks noChangeArrowheads="1"/>
            </p:cNvSpPr>
            <p:nvPr/>
          </p:nvSpPr>
          <p:spPr bwMode="auto">
            <a:xfrm>
              <a:off x="1464" y="2859"/>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gr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delay="0"/>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3912"/>
                                        </p:tgtEl>
                                        <p:attrNameLst>
                                          <p:attrName>style.visibility</p:attrName>
                                        </p:attrNameLst>
                                      </p:cBhvr>
                                      <p:to>
                                        <p:strVal val="visible"/>
                                      </p:to>
                                    </p:set>
                                  </p:childTnLst>
                                  <p:subTnLst>
                                    <p:set>
                                      <p:cBhvr override="childStyle">
                                        <p:cTn dur="1" fill="hold" display="0" masterRel="nextClick" afterEffect="1"/>
                                        <p:tgtEl>
                                          <p:spTgt spid="763912"/>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6404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63913"/>
                                        </p:tgtEl>
                                        <p:attrNameLst>
                                          <p:attrName>style.visibility</p:attrName>
                                        </p:attrNameLst>
                                      </p:cBhvr>
                                      <p:to>
                                        <p:strVal val="visible"/>
                                      </p:to>
                                    </p:set>
                                  </p:childTnLst>
                                  <p:subTnLst>
                                    <p:set>
                                      <p:cBhvr override="childStyle">
                                        <p:cTn dur="1" fill="hold" display="0" masterRel="nextClick" afterEffect="1"/>
                                        <p:tgtEl>
                                          <p:spTgt spid="763913"/>
                                        </p:tgtEl>
                                        <p:attrNameLst>
                                          <p:attrName>style.visibility</p:attrName>
                                        </p:attrNameLst>
                                      </p:cBhvr>
                                      <p:to>
                                        <p:strVal val="hidden"/>
                                      </p:to>
                                    </p:set>
                                  </p:sub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4045"/>
                                        </p:tgtEl>
                                        <p:attrNameLst>
                                          <p:attrName>style.visibility</p:attrName>
                                        </p:attrNameLst>
                                      </p:cBhvr>
                                      <p:to>
                                        <p:strVal val="visible"/>
                                      </p:to>
                                    </p:set>
                                  </p:childTnLst>
                                </p:cTn>
                              </p:par>
                            </p:childTnLst>
                          </p:cTn>
                        </p:par>
                      </p:childTnLst>
                    </p:cTn>
                  </p:par>
                  <p:par>
                    <p:cTn id="31" fill="hold">
                      <p:stCondLst>
                        <p:cond delay="indefinite"/>
                      </p:stCondLst>
                      <p:childTnLst>
                        <p:par>
                          <p:cTn id="32" fill="hold" nodeType="after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3914"/>
                                        </p:tgtEl>
                                        <p:attrNameLst>
                                          <p:attrName>style.visibility</p:attrName>
                                        </p:attrNameLst>
                                      </p:cBhvr>
                                      <p:to>
                                        <p:strVal val="visible"/>
                                      </p:to>
                                    </p:set>
                                  </p:childTnLst>
                                  <p:subTnLst>
                                    <p:set>
                                      <p:cBhvr override="childStyle">
                                        <p:cTn dur="1" fill="hold" display="0" masterRel="nextClick" afterEffect="1"/>
                                        <p:tgtEl>
                                          <p:spTgt spid="763914"/>
                                        </p:tgtEl>
                                        <p:attrNameLst>
                                          <p:attrName>style.visibility</p:attrName>
                                        </p:attrNameLst>
                                      </p:cBhvr>
                                      <p:to>
                                        <p:strVal val="hidden"/>
                                      </p:to>
                                    </p:set>
                                  </p:sub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499"/>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4046"/>
                                        </p:tgtEl>
                                        <p:attrNameLst>
                                          <p:attrName>style.visibility</p:attrName>
                                        </p:attrNameLst>
                                      </p:cBhvr>
                                      <p:to>
                                        <p:strVal val="visible"/>
                                      </p:to>
                                    </p:set>
                                  </p:childTnLst>
                                </p:cTn>
                              </p:par>
                            </p:childTnLst>
                          </p:cTn>
                        </p:par>
                      </p:childTnLst>
                    </p:cTn>
                  </p:par>
                  <p:par>
                    <p:cTn id="41" fill="hold">
                      <p:stCondLst>
                        <p:cond delay="indefinite"/>
                      </p:stCondLst>
                      <p:childTnLst>
                        <p:par>
                          <p:cTn id="42" fill="hold" nodeType="after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63915"/>
                                        </p:tgtEl>
                                        <p:attrNameLst>
                                          <p:attrName>style.visibility</p:attrName>
                                        </p:attrNameLst>
                                      </p:cBhvr>
                                      <p:to>
                                        <p:strVal val="visible"/>
                                      </p:to>
                                    </p:set>
                                  </p:childTnLst>
                                  <p:subTnLst>
                                    <p:set>
                                      <p:cBhvr override="childStyle">
                                        <p:cTn dur="1" fill="hold" display="0" masterRel="nextClick" afterEffect="1"/>
                                        <p:tgtEl>
                                          <p:spTgt spid="763915"/>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3918"/>
                                        </p:tgtEl>
                                        <p:attrNameLst>
                                          <p:attrName>style.visibility</p:attrName>
                                        </p:attrNameLst>
                                      </p:cBhvr>
                                      <p:to>
                                        <p:strVal val="visible"/>
                                      </p:to>
                                    </p:set>
                                  </p:childTnLst>
                                  <p:subTnLst>
                                    <p:set>
                                      <p:cBhvr override="childStyle">
                                        <p:cTn dur="1" fill="hold" display="0" masterRel="nextClick" afterEffect="1"/>
                                        <p:tgtEl>
                                          <p:spTgt spid="763918"/>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6"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1+#ppt_w/2"/>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1" presetClass="entr" presetSubtype="0" fill="hold" nodeType="withEffect">
                                  <p:stCondLst>
                                    <p:cond delay="0"/>
                                  </p:stCondLst>
                                  <p:childTnLst>
                                    <p:set>
                                      <p:cBhvr>
                                        <p:cTn id="56" dur="1" fill="hold">
                                          <p:stCondLst>
                                            <p:cond delay="499"/>
                                          </p:stCondLst>
                                        </p:cTn>
                                        <p:tgtEl>
                                          <p:spTgt spid="16"/>
                                        </p:tgtEl>
                                        <p:attrNameLst>
                                          <p:attrName>style.visibility</p:attrName>
                                        </p:attrNameLst>
                                      </p:cBhvr>
                                      <p:to>
                                        <p:strVal val="visible"/>
                                      </p:to>
                                    </p:set>
                                  </p:childTnLst>
                                </p:cTn>
                              </p:par>
                            </p:childTnLst>
                          </p:cTn>
                        </p:par>
                        <p:par>
                          <p:cTn id="57" fill="hold" nodeType="afterGroup">
                            <p:stCondLst>
                              <p:cond delay="500"/>
                            </p:stCondLst>
                            <p:childTnLst>
                              <p:par>
                                <p:cTn id="58" presetID="1" presetClass="entr" presetSubtype="0"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6404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63978"/>
                                        </p:tgtEl>
                                        <p:attrNameLst>
                                          <p:attrName>style.visibility</p:attrName>
                                        </p:attrNameLst>
                                      </p:cBhvr>
                                      <p:to>
                                        <p:strVal val="visible"/>
                                      </p:to>
                                    </p:set>
                                  </p:childTnLst>
                                  <p:subTnLst>
                                    <p:set>
                                      <p:cBhvr override="childStyle">
                                        <p:cTn dur="1" fill="hold" display="0" masterRel="nextClick" afterEffect="1"/>
                                        <p:tgtEl>
                                          <p:spTgt spid="763978"/>
                                        </p:tgtEl>
                                        <p:attrNameLst>
                                          <p:attrName>style.visibility</p:attrName>
                                        </p:attrNameLst>
                                      </p:cBhvr>
                                      <p:to>
                                        <p:strVal val="hidden"/>
                                      </p:to>
                                    </p:set>
                                  </p:subTnLst>
                                </p:cTn>
                              </p:par>
                              <p:par>
                                <p:cTn id="66" presetID="1" presetClass="entr" presetSubtype="0" fill="hold" grpId="0" nodeType="withEffect">
                                  <p:stCondLst>
                                    <p:cond delay="0"/>
                                  </p:stCondLst>
                                  <p:childTnLst>
                                    <p:set>
                                      <p:cBhvr>
                                        <p:cTn id="67" dur="1" fill="hold">
                                          <p:stCondLst>
                                            <p:cond delay="0"/>
                                          </p:stCondLst>
                                        </p:cTn>
                                        <p:tgtEl>
                                          <p:spTgt spid="76404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4062"/>
                                        </p:tgtEl>
                                        <p:attrNameLst>
                                          <p:attrName>style.visibility</p:attrName>
                                        </p:attrNameLst>
                                      </p:cBhvr>
                                      <p:to>
                                        <p:strVal val="visible"/>
                                      </p:to>
                                    </p:set>
                                  </p:childTnLst>
                                  <p:subTnLst>
                                    <p:set>
                                      <p:cBhvr override="childStyle">
                                        <p:cTn dur="1" fill="hold" display="0" masterRel="nextClick" afterEffect="1"/>
                                        <p:tgtEl>
                                          <p:spTgt spid="764062"/>
                                        </p:tgtEl>
                                        <p:attrNameLst>
                                          <p:attrName>style.visibility</p:attrName>
                                        </p:attrNameLst>
                                      </p:cBhvr>
                                      <p:to>
                                        <p:strVal val="hidden"/>
                                      </p:to>
                                    </p:set>
                                  </p:subTnLst>
                                </p:cTn>
                              </p:par>
                              <p:par>
                                <p:cTn id="72" presetID="1" presetClass="entr" presetSubtype="0" fill="hold" nodeType="withEffect">
                                  <p:stCondLst>
                                    <p:cond delay="0"/>
                                  </p:stCondLst>
                                  <p:childTnLst>
                                    <p:set>
                                      <p:cBhvr>
                                        <p:cTn id="73" dur="1" fill="hold">
                                          <p:stCondLst>
                                            <p:cond delay="499"/>
                                          </p:stCondLst>
                                        </p:cTn>
                                        <p:tgtEl>
                                          <p:spTgt spid="764081"/>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6406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64065"/>
                                        </p:tgtEl>
                                        <p:attrNameLst>
                                          <p:attrName>style.visibility</p:attrName>
                                        </p:attrNameLst>
                                      </p:cBhvr>
                                      <p:to>
                                        <p:strVal val="visible"/>
                                      </p:to>
                                    </p:set>
                                  </p:childTnLst>
                                  <p:subTnLst>
                                    <p:set>
                                      <p:cBhvr override="childStyle">
                                        <p:cTn dur="1" fill="hold" display="0" masterRel="nextClick" afterEffect="1"/>
                                        <p:tgtEl>
                                          <p:spTgt spid="764065"/>
                                        </p:tgtEl>
                                        <p:attrNameLst>
                                          <p:attrName>style.visibility</p:attrName>
                                        </p:attrNameLst>
                                      </p:cBhvr>
                                      <p:to>
                                        <p:strVal val="hidden"/>
                                      </p:to>
                                    </p:set>
                                  </p:subTnLst>
                                </p:cTn>
                              </p:par>
                              <p:par>
                                <p:cTn id="80" presetID="1" presetClass="exit" presetSubtype="0" fill="hold" nodeType="withEffect">
                                  <p:stCondLst>
                                    <p:cond delay="0"/>
                                  </p:stCondLst>
                                  <p:childTnLst>
                                    <p:set>
                                      <p:cBhvr>
                                        <p:cTn id="81" dur="1" fill="hold">
                                          <p:stCondLst>
                                            <p:cond delay="0"/>
                                          </p:stCondLst>
                                        </p:cTn>
                                        <p:tgtEl>
                                          <p:spTgt spid="764081"/>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499"/>
                                          </p:stCondLst>
                                        </p:cTn>
                                        <p:tgtEl>
                                          <p:spTgt spid="764091"/>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6406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64064"/>
                                        </p:tgtEl>
                                        <p:attrNameLst>
                                          <p:attrName>style.visibility</p:attrName>
                                        </p:attrNameLst>
                                      </p:cBhvr>
                                      <p:to>
                                        <p:strVal val="visible"/>
                                      </p:to>
                                    </p:set>
                                  </p:childTnLst>
                                  <p:subTnLst>
                                    <p:set>
                                      <p:cBhvr override="childStyle">
                                        <p:cTn dur="1" fill="hold" display="0" masterRel="nextClick" afterEffect="1"/>
                                        <p:tgtEl>
                                          <p:spTgt spid="764064"/>
                                        </p:tgtEl>
                                        <p:attrNameLst>
                                          <p:attrName>style.visibility</p:attrName>
                                        </p:attrNameLst>
                                      </p:cBhvr>
                                      <p:to>
                                        <p:strVal val="hidden"/>
                                      </p:to>
                                    </p:set>
                                  </p:subTnLst>
                                </p:cTn>
                              </p:par>
                              <p:par>
                                <p:cTn id="90" presetID="1" presetClass="exit" presetSubtype="0" fill="hold" nodeType="withEffect">
                                  <p:stCondLst>
                                    <p:cond delay="0"/>
                                  </p:stCondLst>
                                  <p:childTnLst>
                                    <p:set>
                                      <p:cBhvr>
                                        <p:cTn id="91" dur="1" fill="hold">
                                          <p:stCondLst>
                                            <p:cond delay="0"/>
                                          </p:stCondLst>
                                        </p:cTn>
                                        <p:tgtEl>
                                          <p:spTgt spid="764091"/>
                                        </p:tgtEl>
                                        <p:attrNameLst>
                                          <p:attrName>style.visibility</p:attrName>
                                        </p:attrNameLst>
                                      </p:cBhvr>
                                      <p:to>
                                        <p:strVal val="hidden"/>
                                      </p:to>
                                    </p:set>
                                  </p:childTnLst>
                                </p:cTn>
                              </p:par>
                              <p:par>
                                <p:cTn id="92" presetID="1" presetClass="entr" presetSubtype="0" fill="hold" nodeType="withEffect">
                                  <p:stCondLst>
                                    <p:cond delay="0"/>
                                  </p:stCondLst>
                                  <p:childTnLst>
                                    <p:set>
                                      <p:cBhvr>
                                        <p:cTn id="93" dur="1" fill="hold">
                                          <p:stCondLst>
                                            <p:cond delay="499"/>
                                          </p:stCondLst>
                                        </p:cTn>
                                        <p:tgtEl>
                                          <p:spTgt spid="764090"/>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6407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64063"/>
                                        </p:tgtEl>
                                        <p:attrNameLst>
                                          <p:attrName>style.visibility</p:attrName>
                                        </p:attrNameLst>
                                      </p:cBhvr>
                                      <p:to>
                                        <p:strVal val="visible"/>
                                      </p:to>
                                    </p:set>
                                  </p:childTnLst>
                                  <p:subTnLst>
                                    <p:set>
                                      <p:cBhvr override="childStyle">
                                        <p:cTn dur="1" fill="hold" display="0" masterRel="nextClick" afterEffect="1"/>
                                        <p:tgtEl>
                                          <p:spTgt spid="764063"/>
                                        </p:tgtEl>
                                        <p:attrNameLst>
                                          <p:attrName>style.visibility</p:attrName>
                                        </p:attrNameLst>
                                      </p:cBhvr>
                                      <p:to>
                                        <p:strVal val="hidden"/>
                                      </p:to>
                                    </p:set>
                                  </p:subTnLst>
                                </p:cTn>
                              </p:par>
                              <p:par>
                                <p:cTn id="100" presetID="1" presetClass="exit" presetSubtype="0" fill="hold" nodeType="withEffect">
                                  <p:stCondLst>
                                    <p:cond delay="0"/>
                                  </p:stCondLst>
                                  <p:childTnLst>
                                    <p:set>
                                      <p:cBhvr>
                                        <p:cTn id="101" dur="1" fill="hold">
                                          <p:stCondLst>
                                            <p:cond delay="0"/>
                                          </p:stCondLst>
                                        </p:cTn>
                                        <p:tgtEl>
                                          <p:spTgt spid="764090"/>
                                        </p:tgtEl>
                                        <p:attrNameLst>
                                          <p:attrName>style.visibility</p:attrName>
                                        </p:attrNameLst>
                                      </p:cBhvr>
                                      <p:to>
                                        <p:strVal val="hidden"/>
                                      </p:to>
                                    </p:set>
                                  </p:childTnLst>
                                </p:cTn>
                              </p:par>
                              <p:par>
                                <p:cTn id="102" presetID="1" presetClass="entr" presetSubtype="0" fill="hold" nodeType="withEffect">
                                  <p:stCondLst>
                                    <p:cond delay="0"/>
                                  </p:stCondLst>
                                  <p:childTnLst>
                                    <p:set>
                                      <p:cBhvr>
                                        <p:cTn id="103" dur="1" fill="hold">
                                          <p:stCondLst>
                                            <p:cond delay="499"/>
                                          </p:stCondLst>
                                        </p:cTn>
                                        <p:tgtEl>
                                          <p:spTgt spid="764089"/>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64071"/>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763983"/>
                                        </p:tgtEl>
                                        <p:attrNameLst>
                                          <p:attrName>style.visibility</p:attrName>
                                        </p:attrNameLst>
                                      </p:cBhvr>
                                      <p:to>
                                        <p:strVal val="visible"/>
                                      </p:to>
                                    </p:set>
                                  </p:childTnLst>
                                </p:cTn>
                              </p:par>
                              <p:par>
                                <p:cTn id="112" presetID="1" presetClass="exit" presetSubtype="0" fill="hold" grpId="1" nodeType="withEffect">
                                  <p:stCondLst>
                                    <p:cond delay="0"/>
                                  </p:stCondLst>
                                  <p:childTnLst>
                                    <p:set>
                                      <p:cBhvr>
                                        <p:cTn id="113" dur="1" fill="hold">
                                          <p:stCondLst>
                                            <p:cond delay="0"/>
                                          </p:stCondLst>
                                        </p:cTn>
                                        <p:tgtEl>
                                          <p:spTgt spid="764068"/>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764089"/>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764069"/>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764070"/>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76407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763979"/>
                                        </p:tgtEl>
                                        <p:attrNameLst>
                                          <p:attrName>style.visibility</p:attrName>
                                        </p:attrNameLst>
                                      </p:cBhvr>
                                      <p:to>
                                        <p:strVal val="visible"/>
                                      </p:to>
                                    </p:set>
                                  </p:childTnLst>
                                  <p:subTnLst>
                                    <p:set>
                                      <p:cBhvr override="childStyle">
                                        <p:cTn dur="1" fill="hold" display="0" masterRel="nextClick" afterEffect="1"/>
                                        <p:tgtEl>
                                          <p:spTgt spid="763979"/>
                                        </p:tgtEl>
                                        <p:attrNameLst>
                                          <p:attrName>style.visibility</p:attrName>
                                        </p:attrNameLst>
                                      </p:cBhvr>
                                      <p:to>
                                        <p:strVal val="hidden"/>
                                      </p:to>
                                    </p:set>
                                  </p:sub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63982"/>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63980"/>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63981"/>
                                        </p:tgtEl>
                                        <p:attrNameLst>
                                          <p:attrName>style.visibility</p:attrName>
                                        </p:attrNameLst>
                                      </p:cBhvr>
                                      <p:to>
                                        <p:strVal val="visible"/>
                                      </p:to>
                                    </p:set>
                                  </p:childTnLst>
                                  <p:subTnLst>
                                    <p:set>
                                      <p:cBhvr override="childStyle">
                                        <p:cTn dur="1" fill="hold" display="0" masterRel="nextClick" afterEffect="1"/>
                                        <p:tgtEl>
                                          <p:spTgt spid="763981"/>
                                        </p:tgtEl>
                                        <p:attrNameLst>
                                          <p:attrName>style.visibility</p:attrName>
                                        </p:attrNameLst>
                                      </p:cBhvr>
                                      <p:to>
                                        <p:strVal val="hidden"/>
                                      </p:to>
                                    </p:set>
                                  </p:subTnLst>
                                </p:cTn>
                              </p:par>
                            </p:childTnLst>
                          </p:cTn>
                        </p:par>
                      </p:childTnLst>
                    </p:cTn>
                  </p:par>
                  <p:par>
                    <p:cTn id="132" fill="hold" nodeType="clickPar">
                      <p:stCondLst>
                        <p:cond delay="indefinite"/>
                      </p:stCondLst>
                      <p:childTnLst>
                        <p:par>
                          <p:cTn id="133" fill="hold" nodeType="withGroup">
                            <p:stCondLst>
                              <p:cond delay="0"/>
                            </p:stCondLst>
                            <p:childTnLst>
                              <p:par>
                                <p:cTn id="134" presetID="53" presetClass="exit" presetSubtype="0" fill="hold" nodeType="clickEffect">
                                  <p:stCondLst>
                                    <p:cond delay="0"/>
                                  </p:stCondLst>
                                  <p:childTnLst>
                                    <p:anim calcmode="lin" valueType="num">
                                      <p:cBhvr>
                                        <p:cTn id="135" dur="500"/>
                                        <p:tgtEl>
                                          <p:spTgt spid="9"/>
                                        </p:tgtEl>
                                        <p:attrNameLst>
                                          <p:attrName>ppt_w</p:attrName>
                                        </p:attrNameLst>
                                      </p:cBhvr>
                                      <p:tavLst>
                                        <p:tav tm="0">
                                          <p:val>
                                            <p:strVal val="ppt_w"/>
                                          </p:val>
                                        </p:tav>
                                        <p:tav tm="100000">
                                          <p:val>
                                            <p:fltVal val="0"/>
                                          </p:val>
                                        </p:tav>
                                      </p:tavLst>
                                    </p:anim>
                                    <p:anim calcmode="lin" valueType="num">
                                      <p:cBhvr>
                                        <p:cTn id="136" dur="500"/>
                                        <p:tgtEl>
                                          <p:spTgt spid="9"/>
                                        </p:tgtEl>
                                        <p:attrNameLst>
                                          <p:attrName>ppt_h</p:attrName>
                                        </p:attrNameLst>
                                      </p:cBhvr>
                                      <p:tavLst>
                                        <p:tav tm="0">
                                          <p:val>
                                            <p:strVal val="ppt_h"/>
                                          </p:val>
                                        </p:tav>
                                        <p:tav tm="100000">
                                          <p:val>
                                            <p:fltVal val="0"/>
                                          </p:val>
                                        </p:tav>
                                      </p:tavLst>
                                    </p:anim>
                                    <p:animEffect transition="out" filter="fade">
                                      <p:cBhvr>
                                        <p:cTn id="137" dur="500"/>
                                        <p:tgtEl>
                                          <p:spTgt spid="9"/>
                                        </p:tgtEl>
                                      </p:cBhvr>
                                    </p:animEffect>
                                    <p:set>
                                      <p:cBhvr>
                                        <p:cTn id="138" dur="1" fill="hold">
                                          <p:stCondLst>
                                            <p:cond delay="499"/>
                                          </p:stCondLst>
                                        </p:cTn>
                                        <p:tgtEl>
                                          <p:spTgt spid="9"/>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6"/>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64048"/>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764049"/>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763982"/>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763983"/>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76397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763980"/>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763981"/>
                                        </p:tgtEl>
                                        <p:attrNameLst>
                                          <p:attrName>style.visibility</p:attrName>
                                        </p:attrNameLst>
                                      </p:cBhvr>
                                      <p:to>
                                        <p:strVal val="hidden"/>
                                      </p:to>
                                    </p:set>
                                  </p:childTnLst>
                                </p:cTn>
                              </p:par>
                            </p:childTnLst>
                          </p:cTn>
                        </p:par>
                        <p:par>
                          <p:cTn id="155" fill="hold" nodeType="afterGroup">
                            <p:stCondLst>
                              <p:cond delay="500"/>
                            </p:stCondLst>
                            <p:childTnLst>
                              <p:par>
                                <p:cTn id="156" presetID="1" presetClass="entr" presetSubtype="0" fill="hold" nodeType="afterEffect">
                                  <p:stCondLst>
                                    <p:cond delay="0"/>
                                  </p:stCondLst>
                                  <p:childTnLst>
                                    <p:set>
                                      <p:cBhvr>
                                        <p:cTn id="157" dur="1" fill="hold">
                                          <p:stCondLst>
                                            <p:cond delay="0"/>
                                          </p:stCondLst>
                                        </p:cTn>
                                        <p:tgtEl>
                                          <p:spTgt spid="5"/>
                                        </p:tgtEl>
                                        <p:attrNameLst>
                                          <p:attrName>style.visibility</p:attrName>
                                        </p:attrNameLst>
                                      </p:cBhvr>
                                      <p:to>
                                        <p:strVal val="visible"/>
                                      </p:to>
                                    </p:set>
                                  </p:childTnLst>
                                </p:cTn>
                              </p:par>
                            </p:childTnLst>
                          </p:cTn>
                        </p:par>
                        <p:par>
                          <p:cTn id="158" fill="hold" nodeType="afterGroup">
                            <p:stCondLst>
                              <p:cond delay="500"/>
                            </p:stCondLst>
                            <p:childTnLst>
                              <p:par>
                                <p:cTn id="159" presetID="1" presetClass="entr" presetSubtype="0" fill="hold" nodeType="afterEffect">
                                  <p:stCondLst>
                                    <p:cond delay="0"/>
                                  </p:stCondLst>
                                  <p:childTnLst>
                                    <p:set>
                                      <p:cBhvr>
                                        <p:cTn id="160" dur="1" fill="hold">
                                          <p:stCondLst>
                                            <p:cond delay="499"/>
                                          </p:stCondLst>
                                        </p:cTn>
                                        <p:tgtEl>
                                          <p:spTgt spid="3"/>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499"/>
                                          </p:stCondLst>
                                        </p:cTn>
                                        <p:tgtEl>
                                          <p:spTgt spid="1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763919"/>
                                        </p:tgtEl>
                                        <p:attrNameLst>
                                          <p:attrName>style.visibility</p:attrName>
                                        </p:attrNameLst>
                                      </p:cBhvr>
                                      <p:to>
                                        <p:strVal val="visible"/>
                                      </p:to>
                                    </p:set>
                                  </p:childTnLst>
                                  <p:subTnLst>
                                    <p:set>
                                      <p:cBhvr override="childStyle">
                                        <p:cTn dur="1" fill="hold" display="0" masterRel="nextClick" afterEffect="1"/>
                                        <p:tgtEl>
                                          <p:spTgt spid="763919"/>
                                        </p:tgtEl>
                                        <p:attrNameLst>
                                          <p:attrName>style.visibility</p:attrName>
                                        </p:attrNameLst>
                                      </p:cBhvr>
                                      <p:to>
                                        <p:strVal val="hidden"/>
                                      </p:to>
                                    </p:set>
                                  </p:subTnLst>
                                </p:cTn>
                              </p:par>
                              <p:par>
                                <p:cTn id="167" presetID="1" presetClass="exit" presetSubtype="0" fill="hold" nodeType="withEffect">
                                  <p:stCondLst>
                                    <p:cond delay="0"/>
                                  </p:stCondLst>
                                  <p:childTnLst>
                                    <p:set>
                                      <p:cBhvr>
                                        <p:cTn id="168" dur="1" fill="hold">
                                          <p:stCondLst>
                                            <p:cond delay="0"/>
                                          </p:stCondLst>
                                        </p:cTn>
                                        <p:tgtEl>
                                          <p:spTgt spid="3"/>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 presetClass="entr" presetSubtype="6" fill="hold" nodeType="clickEffect">
                                  <p:stCondLst>
                                    <p:cond delay="0"/>
                                  </p:stCondLst>
                                  <p:childTnLst>
                                    <p:set>
                                      <p:cBhvr>
                                        <p:cTn id="172" dur="1" fill="hold">
                                          <p:stCondLst>
                                            <p:cond delay="0"/>
                                          </p:stCondLst>
                                        </p:cTn>
                                        <p:tgtEl>
                                          <p:spTgt spid="10"/>
                                        </p:tgtEl>
                                        <p:attrNameLst>
                                          <p:attrName>style.visibility</p:attrName>
                                        </p:attrNameLst>
                                      </p:cBhvr>
                                      <p:to>
                                        <p:strVal val="visible"/>
                                      </p:to>
                                    </p:set>
                                    <p:anim calcmode="lin" valueType="num">
                                      <p:cBhvr additive="base">
                                        <p:cTn id="173" dur="500" fill="hold"/>
                                        <p:tgtEl>
                                          <p:spTgt spid="10"/>
                                        </p:tgtEl>
                                        <p:attrNameLst>
                                          <p:attrName>ppt_x</p:attrName>
                                        </p:attrNameLst>
                                      </p:cBhvr>
                                      <p:tavLst>
                                        <p:tav tm="0">
                                          <p:val>
                                            <p:strVal val="1+#ppt_w/2"/>
                                          </p:val>
                                        </p:tav>
                                        <p:tav tm="100000">
                                          <p:val>
                                            <p:strVal val="#ppt_x"/>
                                          </p:val>
                                        </p:tav>
                                      </p:tavLst>
                                    </p:anim>
                                    <p:anim calcmode="lin" valueType="num">
                                      <p:cBhvr additive="base">
                                        <p:cTn id="174" dur="500" fill="hold"/>
                                        <p:tgtEl>
                                          <p:spTgt spid="10"/>
                                        </p:tgtEl>
                                        <p:attrNameLst>
                                          <p:attrName>ppt_y</p:attrName>
                                        </p:attrNameLst>
                                      </p:cBhvr>
                                      <p:tavLst>
                                        <p:tav tm="0">
                                          <p:val>
                                            <p:strVal val="1+#ppt_h/2"/>
                                          </p:val>
                                        </p:tav>
                                        <p:tav tm="100000">
                                          <p:val>
                                            <p:strVal val="#ppt_y"/>
                                          </p:val>
                                        </p:tav>
                                      </p:tavLst>
                                    </p:anim>
                                  </p:childTnLst>
                                </p:cTn>
                              </p:par>
                            </p:childTnLst>
                          </p:cTn>
                        </p:par>
                        <p:par>
                          <p:cTn id="175" fill="hold" nodeType="afterGroup">
                            <p:stCondLst>
                              <p:cond delay="500"/>
                            </p:stCondLst>
                            <p:childTnLst>
                              <p:par>
                                <p:cTn id="176" presetID="1" presetClass="entr" presetSubtype="0" fill="hold" nodeType="afterEffect">
                                  <p:stCondLst>
                                    <p:cond delay="0"/>
                                  </p:stCondLst>
                                  <p:childTnLst>
                                    <p:set>
                                      <p:cBhvr>
                                        <p:cTn id="177" dur="1" fill="hold">
                                          <p:stCondLst>
                                            <p:cond delay="0"/>
                                          </p:stCondLst>
                                        </p:cTn>
                                        <p:tgtEl>
                                          <p:spTgt spid="16"/>
                                        </p:tgtEl>
                                        <p:attrNameLst>
                                          <p:attrName>style.visibility</p:attrName>
                                        </p:attrNameLst>
                                      </p:cBhvr>
                                      <p:to>
                                        <p:strVal val="visible"/>
                                      </p:to>
                                    </p:set>
                                  </p:childTnLst>
                                </p:cTn>
                              </p:par>
                              <p:par>
                                <p:cTn id="178" presetID="1" presetClass="entr" presetSubtype="0" fill="hold" nodeType="withEffect">
                                  <p:stCondLst>
                                    <p:cond delay="0"/>
                                  </p:stCondLst>
                                  <p:childTnLst>
                                    <p:set>
                                      <p:cBhvr>
                                        <p:cTn id="179" dur="1" fill="hold">
                                          <p:stCondLst>
                                            <p:cond delay="499"/>
                                          </p:stCondLst>
                                        </p:cTn>
                                        <p:tgtEl>
                                          <p:spTgt spid="17"/>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499"/>
                                          </p:stCondLst>
                                        </p:cTn>
                                        <p:tgtEl>
                                          <p:spTgt spid="18"/>
                                        </p:tgtEl>
                                        <p:attrNameLst>
                                          <p:attrName>style.visibility</p:attrName>
                                        </p:attrNameLst>
                                      </p:cBhvr>
                                      <p:to>
                                        <p:strVal val="visible"/>
                                      </p:to>
                                    </p:set>
                                  </p:childTnLst>
                                </p:cTn>
                              </p:par>
                            </p:childTnLst>
                          </p:cTn>
                        </p:par>
                        <p:par>
                          <p:cTn id="182" fill="hold" nodeType="afterGroup">
                            <p:stCondLst>
                              <p:cond delay="1000"/>
                            </p:stCondLst>
                            <p:childTnLst>
                              <p:par>
                                <p:cTn id="183" presetID="1" presetClass="entr" presetSubtype="0" fill="hold" grpId="0" nodeType="afterEffect">
                                  <p:stCondLst>
                                    <p:cond delay="0"/>
                                  </p:stCondLst>
                                  <p:childTnLst>
                                    <p:set>
                                      <p:cBhvr>
                                        <p:cTn id="184" dur="1" fill="hold">
                                          <p:stCondLst>
                                            <p:cond delay="0"/>
                                          </p:stCondLst>
                                        </p:cTn>
                                        <p:tgtEl>
                                          <p:spTgt spid="763987"/>
                                        </p:tgtEl>
                                        <p:attrNameLst>
                                          <p:attrName>style.visibility</p:attrName>
                                        </p:attrNameLst>
                                      </p:cBhvr>
                                      <p:to>
                                        <p:strVal val="visible"/>
                                      </p:to>
                                    </p:set>
                                  </p:childTnLst>
                                  <p:subTnLst>
                                    <p:set>
                                      <p:cBhvr override="childStyle">
                                        <p:cTn dur="1" fill="hold" display="0" masterRel="nextClick" afterEffect="1"/>
                                        <p:tgtEl>
                                          <p:spTgt spid="763987"/>
                                        </p:tgtEl>
                                        <p:attrNameLst>
                                          <p:attrName>style.visibility</p:attrName>
                                        </p:attrNameLst>
                                      </p:cBhvr>
                                      <p:to>
                                        <p:strVal val="hidden"/>
                                      </p:to>
                                    </p:set>
                                  </p:sub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76399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63988"/>
                                        </p:tgtEl>
                                        <p:attrNameLst>
                                          <p:attrName>style.visibility</p:attrName>
                                        </p:attrNameLst>
                                      </p:cBhvr>
                                      <p:to>
                                        <p:strVal val="visible"/>
                                      </p:to>
                                    </p:set>
                                  </p:childTnLst>
                                  <p:subTnLst>
                                    <p:set>
                                      <p:cBhvr override="childStyle">
                                        <p:cTn dur="1" fill="hold" display="0" masterRel="nextClick" afterEffect="1"/>
                                        <p:tgtEl>
                                          <p:spTgt spid="763988"/>
                                        </p:tgtEl>
                                        <p:attrNameLst>
                                          <p:attrName>style.visibility</p:attrName>
                                        </p:attrNameLst>
                                      </p:cBhvr>
                                      <p:to>
                                        <p:strVal val="hidden"/>
                                      </p:to>
                                    </p:set>
                                  </p:sub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76399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6398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763990"/>
                                        </p:tgtEl>
                                        <p:attrNameLst>
                                          <p:attrName>style.visibility</p:attrName>
                                        </p:attrNameLst>
                                      </p:cBhvr>
                                      <p:to>
                                        <p:strVal val="visible"/>
                                      </p:to>
                                    </p:set>
                                  </p:childTnLst>
                                  <p:subTnLst>
                                    <p:set>
                                      <p:cBhvr override="childStyle">
                                        <p:cTn dur="1" fill="hold" display="0" masterRel="nextClick" afterEffect="1"/>
                                        <p:tgtEl>
                                          <p:spTgt spid="763990"/>
                                        </p:tgtEl>
                                        <p:attrNameLst>
                                          <p:attrName>style.visibility</p:attrName>
                                        </p:attrNameLst>
                                      </p:cBhvr>
                                      <p:to>
                                        <p:strVal val="hidden"/>
                                      </p:to>
                                    </p:set>
                                  </p:subTnLst>
                                </p:cTn>
                              </p:par>
                            </p:childTnLst>
                          </p:cTn>
                        </p:par>
                      </p:childTnLst>
                    </p:cTn>
                  </p:par>
                  <p:par>
                    <p:cTn id="199" fill="hold" nodeType="clickPar">
                      <p:stCondLst>
                        <p:cond delay="indefinite"/>
                      </p:stCondLst>
                      <p:childTnLst>
                        <p:par>
                          <p:cTn id="200" fill="hold" nodeType="withGroup">
                            <p:stCondLst>
                              <p:cond delay="0"/>
                            </p:stCondLst>
                            <p:childTnLst>
                              <p:par>
                                <p:cTn id="201" presetID="53" presetClass="exit" presetSubtype="0" fill="hold" nodeType="clickEffect">
                                  <p:stCondLst>
                                    <p:cond delay="0"/>
                                  </p:stCondLst>
                                  <p:childTnLst>
                                    <p:anim calcmode="lin" valueType="num">
                                      <p:cBhvr>
                                        <p:cTn id="202" dur="500"/>
                                        <p:tgtEl>
                                          <p:spTgt spid="10"/>
                                        </p:tgtEl>
                                        <p:attrNameLst>
                                          <p:attrName>ppt_w</p:attrName>
                                        </p:attrNameLst>
                                      </p:cBhvr>
                                      <p:tavLst>
                                        <p:tav tm="0">
                                          <p:val>
                                            <p:strVal val="ppt_w"/>
                                          </p:val>
                                        </p:tav>
                                        <p:tav tm="100000">
                                          <p:val>
                                            <p:fltVal val="0"/>
                                          </p:val>
                                        </p:tav>
                                      </p:tavLst>
                                    </p:anim>
                                    <p:anim calcmode="lin" valueType="num">
                                      <p:cBhvr>
                                        <p:cTn id="203" dur="500"/>
                                        <p:tgtEl>
                                          <p:spTgt spid="10"/>
                                        </p:tgtEl>
                                        <p:attrNameLst>
                                          <p:attrName>ppt_h</p:attrName>
                                        </p:attrNameLst>
                                      </p:cBhvr>
                                      <p:tavLst>
                                        <p:tav tm="0">
                                          <p:val>
                                            <p:strVal val="ppt_h"/>
                                          </p:val>
                                        </p:tav>
                                        <p:tav tm="100000">
                                          <p:val>
                                            <p:fltVal val="0"/>
                                          </p:val>
                                        </p:tav>
                                      </p:tavLst>
                                    </p:anim>
                                    <p:animEffect transition="out" filter="fade">
                                      <p:cBhvr>
                                        <p:cTn id="204" dur="500"/>
                                        <p:tgtEl>
                                          <p:spTgt spid="10"/>
                                        </p:tgtEl>
                                      </p:cBhvr>
                                    </p:animEffect>
                                    <p:set>
                                      <p:cBhvr>
                                        <p:cTn id="205" dur="1" fill="hold">
                                          <p:stCondLst>
                                            <p:cond delay="499"/>
                                          </p:stCondLst>
                                        </p:cTn>
                                        <p:tgtEl>
                                          <p:spTgt spid="10"/>
                                        </p:tgtEl>
                                        <p:attrNameLst>
                                          <p:attrName>style.visibility</p:attrName>
                                        </p:attrNameLst>
                                      </p:cBhvr>
                                      <p:to>
                                        <p:strVal val="hidden"/>
                                      </p:to>
                                    </p:set>
                                  </p:childTnLst>
                                </p:cTn>
                              </p:par>
                              <p:par>
                                <p:cTn id="206" presetID="1" presetClass="exit" presetSubtype="0" fill="hold" nodeType="withEffect">
                                  <p:stCondLst>
                                    <p:cond delay="0"/>
                                  </p:stCondLst>
                                  <p:childTnLst>
                                    <p:set>
                                      <p:cBhvr>
                                        <p:cTn id="207" dur="1" fill="hold">
                                          <p:stCondLst>
                                            <p:cond delay="0"/>
                                          </p:stCondLst>
                                        </p:cTn>
                                        <p:tgtEl>
                                          <p:spTgt spid="16"/>
                                        </p:tgtEl>
                                        <p:attrNameLst>
                                          <p:attrName>style.visibility</p:attrName>
                                        </p:attrNameLst>
                                      </p:cBhvr>
                                      <p:to>
                                        <p:strVal val="hidden"/>
                                      </p:to>
                                    </p:set>
                                  </p:childTnLst>
                                </p:cTn>
                              </p:par>
                              <p:par>
                                <p:cTn id="208" presetID="1" presetClass="exit" presetSubtype="0" fill="hold" nodeType="withEffect">
                                  <p:stCondLst>
                                    <p:cond delay="0"/>
                                  </p:stCondLst>
                                  <p:childTnLst>
                                    <p:set>
                                      <p:cBhvr>
                                        <p:cTn id="209" dur="1" fill="hold">
                                          <p:stCondLst>
                                            <p:cond delay="0"/>
                                          </p:stCondLst>
                                        </p:cTn>
                                        <p:tgtEl>
                                          <p:spTgt spid="17"/>
                                        </p:tgtEl>
                                        <p:attrNameLst>
                                          <p:attrName>style.visibility</p:attrName>
                                        </p:attrNameLst>
                                      </p:cBhvr>
                                      <p:to>
                                        <p:strVal val="hidden"/>
                                      </p:to>
                                    </p:set>
                                  </p:childTnLst>
                                </p:cTn>
                              </p:par>
                              <p:par>
                                <p:cTn id="210" presetID="1" presetClass="exit" presetSubtype="0" fill="hold" nodeType="withEffect">
                                  <p:stCondLst>
                                    <p:cond delay="0"/>
                                  </p:stCondLst>
                                  <p:childTnLst>
                                    <p:set>
                                      <p:cBhvr>
                                        <p:cTn id="211" dur="1" fill="hold">
                                          <p:stCondLst>
                                            <p:cond delay="0"/>
                                          </p:stCondLst>
                                        </p:cTn>
                                        <p:tgtEl>
                                          <p:spTgt spid="18"/>
                                        </p:tgtEl>
                                        <p:attrNameLst>
                                          <p:attrName>style.visibility</p:attrName>
                                        </p:attrNameLst>
                                      </p:cBhvr>
                                      <p:to>
                                        <p:strVal val="hidden"/>
                                      </p:to>
                                    </p:set>
                                  </p:childTnLst>
                                </p:cTn>
                              </p:par>
                              <p:par>
                                <p:cTn id="212" presetID="1" presetClass="exit" presetSubtype="0" fill="hold" grpId="1" nodeType="withEffect">
                                  <p:stCondLst>
                                    <p:cond delay="0"/>
                                  </p:stCondLst>
                                  <p:childTnLst>
                                    <p:set>
                                      <p:cBhvr>
                                        <p:cTn id="213" dur="1" fill="hold">
                                          <p:stCondLst>
                                            <p:cond delay="0"/>
                                          </p:stCondLst>
                                        </p:cTn>
                                        <p:tgtEl>
                                          <p:spTgt spid="763991"/>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763992"/>
                                        </p:tgtEl>
                                        <p:attrNameLst>
                                          <p:attrName>style.visibility</p:attrName>
                                        </p:attrNameLst>
                                      </p:cBhvr>
                                      <p:to>
                                        <p:strVal val="hidden"/>
                                      </p:to>
                                    </p:set>
                                  </p:childTnLst>
                                </p:cTn>
                              </p:par>
                              <p:par>
                                <p:cTn id="216" presetID="1" presetClass="exit" presetSubtype="0" fill="hold" grpId="1" nodeType="withEffect">
                                  <p:stCondLst>
                                    <p:cond delay="0"/>
                                  </p:stCondLst>
                                  <p:childTnLst>
                                    <p:set>
                                      <p:cBhvr>
                                        <p:cTn id="217" dur="1" fill="hold">
                                          <p:stCondLst>
                                            <p:cond delay="0"/>
                                          </p:stCondLst>
                                        </p:cTn>
                                        <p:tgtEl>
                                          <p:spTgt spid="763988"/>
                                        </p:tgtEl>
                                        <p:attrNameLst>
                                          <p:attrName>style.visibility</p:attrName>
                                        </p:attrNameLst>
                                      </p:cBhvr>
                                      <p:to>
                                        <p:strVal val="hidden"/>
                                      </p:to>
                                    </p:set>
                                  </p:childTnLst>
                                </p:cTn>
                              </p:par>
                              <p:par>
                                <p:cTn id="218" presetID="1" presetClass="exit" presetSubtype="0" fill="hold" grpId="1" nodeType="withEffect">
                                  <p:stCondLst>
                                    <p:cond delay="0"/>
                                  </p:stCondLst>
                                  <p:childTnLst>
                                    <p:set>
                                      <p:cBhvr>
                                        <p:cTn id="219" dur="1" fill="hold">
                                          <p:stCondLst>
                                            <p:cond delay="0"/>
                                          </p:stCondLst>
                                        </p:cTn>
                                        <p:tgtEl>
                                          <p:spTgt spid="763989"/>
                                        </p:tgtEl>
                                        <p:attrNameLst>
                                          <p:attrName>style.visibility</p:attrName>
                                        </p:attrNameLst>
                                      </p:cBhvr>
                                      <p:to>
                                        <p:strVal val="hidden"/>
                                      </p:to>
                                    </p:set>
                                  </p:childTnLst>
                                </p:cTn>
                              </p:par>
                              <p:par>
                                <p:cTn id="220" presetID="1" presetClass="exit" presetSubtype="0" fill="hold" grpId="1" nodeType="withEffect">
                                  <p:stCondLst>
                                    <p:cond delay="0"/>
                                  </p:stCondLst>
                                  <p:childTnLst>
                                    <p:set>
                                      <p:cBhvr>
                                        <p:cTn id="221" dur="1" fill="hold">
                                          <p:stCondLst>
                                            <p:cond delay="0"/>
                                          </p:stCondLst>
                                        </p:cTn>
                                        <p:tgtEl>
                                          <p:spTgt spid="763990"/>
                                        </p:tgtEl>
                                        <p:attrNameLst>
                                          <p:attrName>style.visibility</p:attrName>
                                        </p:attrNameLst>
                                      </p:cBhvr>
                                      <p:to>
                                        <p:strVal val="hidden"/>
                                      </p:to>
                                    </p:set>
                                  </p:childTnLst>
                                </p:cTn>
                              </p:par>
                              <p:par>
                                <p:cTn id="222" presetID="1" presetClass="entr" presetSubtype="0" fill="hold" nodeType="withEffect">
                                  <p:stCondLst>
                                    <p:cond delay="0"/>
                                  </p:stCondLst>
                                  <p:childTnLst>
                                    <p:set>
                                      <p:cBhvr>
                                        <p:cTn id="223" dur="1" fill="hold">
                                          <p:stCondLst>
                                            <p:cond delay="0"/>
                                          </p:stCondLst>
                                        </p:cTn>
                                        <p:tgtEl>
                                          <p:spTgt spid="4"/>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499"/>
                                          </p:stCondLst>
                                        </p:cTn>
                                        <p:tgtEl>
                                          <p:spTgt spid="11"/>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76404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nodeType="afterGroup">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763917"/>
                                        </p:tgtEl>
                                        <p:attrNameLst>
                                          <p:attrName>style.visibility</p:attrName>
                                        </p:attrNameLst>
                                      </p:cBhvr>
                                      <p:to>
                                        <p:strVal val="visible"/>
                                      </p:to>
                                    </p:set>
                                  </p:childTnLst>
                                  <p:subTnLst>
                                    <p:set>
                                      <p:cBhvr override="childStyle">
                                        <p:cTn dur="1" fill="hold" display="0" masterRel="nextClick" afterEffect="1"/>
                                        <p:tgtEl>
                                          <p:spTgt spid="763917"/>
                                        </p:tgtEl>
                                        <p:attrNameLst>
                                          <p:attrName>style.visibility</p:attrName>
                                        </p:attrNameLst>
                                      </p:cBhvr>
                                      <p:to>
                                        <p:strVal val="hidden"/>
                                      </p:to>
                                    </p:set>
                                  </p:sub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ntr" presetSubtype="0" fill="hold" grpId="0" nodeType="clickEffect">
                                  <p:stCondLst>
                                    <p:cond delay="0"/>
                                  </p:stCondLst>
                                  <p:childTnLst>
                                    <p:set>
                                      <p:cBhvr>
                                        <p:cTn id="235" dur="1" fill="hold">
                                          <p:stCondLst>
                                            <p:cond delay="0"/>
                                          </p:stCondLst>
                                        </p:cTn>
                                        <p:tgtEl>
                                          <p:spTgt spid="763909"/>
                                        </p:tgtEl>
                                        <p:attrNameLst>
                                          <p:attrName>style.visibility</p:attrName>
                                        </p:attrNameLst>
                                      </p:cBhvr>
                                      <p:to>
                                        <p:strVal val="visible"/>
                                      </p:to>
                                    </p:set>
                                  </p:childTnLst>
                                </p:cTn>
                              </p:par>
                            </p:childTnLst>
                          </p:cTn>
                        </p:par>
                        <p:par>
                          <p:cTn id="236" fill="hold" nodeType="afterGroup">
                            <p:stCondLst>
                              <p:cond delay="0"/>
                            </p:stCondLst>
                            <p:childTnLst>
                              <p:par>
                                <p:cTn id="237" presetID="1" presetClass="entr" presetSubtype="0" fill="hold" nodeType="afterEffect">
                                  <p:stCondLst>
                                    <p:cond delay="0"/>
                                  </p:stCondLst>
                                  <p:childTnLst>
                                    <p:set>
                                      <p:cBhvr>
                                        <p:cTn id="238"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044" grpId="0" build="p" autoUpdateAnimBg="0"/>
      <p:bldP spid="764045" grpId="0"/>
      <p:bldP spid="764046" grpId="0"/>
      <p:bldP spid="764047" grpId="0"/>
      <p:bldP spid="763909" grpId="0"/>
      <p:bldP spid="763912" grpId="0" animBg="1"/>
      <p:bldP spid="763913" grpId="0" animBg="1"/>
      <p:bldP spid="763914" grpId="0" animBg="1"/>
      <p:bldP spid="763915" grpId="0" animBg="1"/>
      <p:bldP spid="763917" grpId="0" animBg="1"/>
      <p:bldP spid="763918" grpId="0" animBg="1"/>
      <p:bldP spid="763919" grpId="0" animBg="1"/>
      <p:bldP spid="763978" grpId="0" animBg="1"/>
      <p:bldP spid="763979" grpId="0" animBg="1"/>
      <p:bldP spid="763979" grpId="1" animBg="1"/>
      <p:bldP spid="763980" grpId="0" animBg="1"/>
      <p:bldP spid="763980" grpId="1" animBg="1"/>
      <p:bldP spid="763981" grpId="0" animBg="1"/>
      <p:bldP spid="763981" grpId="1" animBg="1"/>
      <p:bldP spid="764062" grpId="0" animBg="1"/>
      <p:bldP spid="764065" grpId="0" animBg="1"/>
      <p:bldP spid="764064" grpId="0" animBg="1"/>
      <p:bldP spid="764063" grpId="0" animBg="1"/>
      <p:bldP spid="763982" grpId="0" animBg="1"/>
      <p:bldP spid="763982" grpId="1" animBg="1"/>
      <p:bldP spid="763983" grpId="0" animBg="1"/>
      <p:bldP spid="763983" grpId="1" animBg="1"/>
      <p:bldP spid="764068" grpId="0"/>
      <p:bldP spid="764068" grpId="1"/>
      <p:bldP spid="764069" grpId="0"/>
      <p:bldP spid="764069" grpId="1"/>
      <p:bldP spid="764070" grpId="0"/>
      <p:bldP spid="764070" grpId="1"/>
      <p:bldP spid="764071" grpId="0"/>
      <p:bldP spid="764071" grpId="1"/>
      <p:bldP spid="763987" grpId="0" animBg="1"/>
      <p:bldP spid="763988" grpId="0" animBg="1"/>
      <p:bldP spid="763988" grpId="1" animBg="1"/>
      <p:bldP spid="763989" grpId="0" animBg="1"/>
      <p:bldP spid="763989" grpId="1" animBg="1"/>
      <p:bldP spid="763990" grpId="0" animBg="1"/>
      <p:bldP spid="763990" grpId="1" animBg="1"/>
      <p:bldP spid="763991" grpId="0" animBg="1"/>
      <p:bldP spid="763991" grpId="1" animBg="1"/>
      <p:bldP spid="763992" grpId="0" animBg="1"/>
      <p:bldP spid="763992" grpId="1" animBg="1"/>
      <p:bldP spid="764048" grpId="0"/>
      <p:bldP spid="764048" grpId="1"/>
      <p:bldP spid="764049" grpId="0"/>
      <p:bldP spid="76404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The Pointer Model</a:t>
            </a:r>
            <a:endParaRPr lang="en-US" i="1" smtClean="0">
              <a:solidFill>
                <a:srgbClr val="FF0000"/>
              </a:solidFill>
              <a:latin typeface="Times New Roman" pitchFamily="18" charset="0"/>
            </a:endParaRPr>
          </a:p>
        </p:txBody>
      </p:sp>
      <p:grpSp>
        <p:nvGrpSpPr>
          <p:cNvPr id="16387" name="Group 190"/>
          <p:cNvGrpSpPr>
            <a:grpSpLocks/>
          </p:cNvGrpSpPr>
          <p:nvPr/>
        </p:nvGrpSpPr>
        <p:grpSpPr bwMode="auto">
          <a:xfrm>
            <a:off x="254000" y="5927725"/>
            <a:ext cx="2566988" cy="668338"/>
            <a:chOff x="1081" y="3785"/>
            <a:chExt cx="1617" cy="421"/>
          </a:xfrm>
        </p:grpSpPr>
        <p:sp>
          <p:nvSpPr>
            <p:cNvPr id="16548" name="Rectangle 191"/>
            <p:cNvSpPr>
              <a:spLocks noChangeArrowheads="1"/>
            </p:cNvSpPr>
            <p:nvPr/>
          </p:nvSpPr>
          <p:spPr bwMode="auto">
            <a:xfrm>
              <a:off x="1585" y="404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549" name="Rectangle 192"/>
            <p:cNvSpPr>
              <a:spLocks noChangeArrowheads="1"/>
            </p:cNvSpPr>
            <p:nvPr/>
          </p:nvSpPr>
          <p:spPr bwMode="auto">
            <a:xfrm>
              <a:off x="1081" y="403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550" name="Rectangle 193"/>
            <p:cNvSpPr>
              <a:spLocks noChangeArrowheads="1"/>
            </p:cNvSpPr>
            <p:nvPr/>
          </p:nvSpPr>
          <p:spPr bwMode="auto">
            <a:xfrm>
              <a:off x="2169"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51" name="Rectangle 194"/>
            <p:cNvSpPr>
              <a:spLocks noChangeArrowheads="1"/>
            </p:cNvSpPr>
            <p:nvPr/>
          </p:nvSpPr>
          <p:spPr bwMode="auto">
            <a:xfrm>
              <a:off x="1585" y="392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552" name="Rectangle 195"/>
            <p:cNvSpPr>
              <a:spLocks noChangeArrowheads="1"/>
            </p:cNvSpPr>
            <p:nvPr/>
          </p:nvSpPr>
          <p:spPr bwMode="auto">
            <a:xfrm>
              <a:off x="1081" y="390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553" name="Rectangle 196"/>
            <p:cNvSpPr>
              <a:spLocks noChangeArrowheads="1"/>
            </p:cNvSpPr>
            <p:nvPr/>
          </p:nvSpPr>
          <p:spPr bwMode="auto">
            <a:xfrm>
              <a:off x="2169"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54" name="Rectangle 197" descr="Small checker board"/>
            <p:cNvSpPr>
              <a:spLocks noChangeArrowheads="1"/>
            </p:cNvSpPr>
            <p:nvPr/>
          </p:nvSpPr>
          <p:spPr bwMode="auto">
            <a:xfrm>
              <a:off x="1585" y="3792"/>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555" name="Rectangle 198"/>
            <p:cNvSpPr>
              <a:spLocks noChangeArrowheads="1"/>
            </p:cNvSpPr>
            <p:nvPr/>
          </p:nvSpPr>
          <p:spPr bwMode="auto">
            <a:xfrm>
              <a:off x="2169"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6388" name="Group 199"/>
          <p:cNvGrpSpPr>
            <a:grpSpLocks/>
          </p:cNvGrpSpPr>
          <p:nvPr/>
        </p:nvGrpSpPr>
        <p:grpSpPr bwMode="auto">
          <a:xfrm>
            <a:off x="254000" y="5318125"/>
            <a:ext cx="2566988" cy="668338"/>
            <a:chOff x="1081" y="3401"/>
            <a:chExt cx="1617" cy="421"/>
          </a:xfrm>
        </p:grpSpPr>
        <p:sp>
          <p:nvSpPr>
            <p:cNvPr id="16540" name="Rectangle 200"/>
            <p:cNvSpPr>
              <a:spLocks noChangeArrowheads="1"/>
            </p:cNvSpPr>
            <p:nvPr/>
          </p:nvSpPr>
          <p:spPr bwMode="auto">
            <a:xfrm>
              <a:off x="1585" y="366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6541" name="Rectangle 201"/>
            <p:cNvSpPr>
              <a:spLocks noChangeArrowheads="1"/>
            </p:cNvSpPr>
            <p:nvPr/>
          </p:nvSpPr>
          <p:spPr bwMode="auto">
            <a:xfrm>
              <a:off x="1081" y="364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542" name="Rectangle 202"/>
            <p:cNvSpPr>
              <a:spLocks noChangeArrowheads="1"/>
            </p:cNvSpPr>
            <p:nvPr/>
          </p:nvSpPr>
          <p:spPr bwMode="auto">
            <a:xfrm>
              <a:off x="2169"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43" name="Rectangle 203"/>
            <p:cNvSpPr>
              <a:spLocks noChangeArrowheads="1"/>
            </p:cNvSpPr>
            <p:nvPr/>
          </p:nvSpPr>
          <p:spPr bwMode="auto">
            <a:xfrm>
              <a:off x="1585" y="353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5</a:t>
              </a:r>
            </a:p>
          </p:txBody>
        </p:sp>
        <p:sp>
          <p:nvSpPr>
            <p:cNvPr id="16544" name="Rectangle 204"/>
            <p:cNvSpPr>
              <a:spLocks noChangeArrowheads="1"/>
            </p:cNvSpPr>
            <p:nvPr/>
          </p:nvSpPr>
          <p:spPr bwMode="auto">
            <a:xfrm>
              <a:off x="1081" y="352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545" name="Rectangle 205"/>
            <p:cNvSpPr>
              <a:spLocks noChangeArrowheads="1"/>
            </p:cNvSpPr>
            <p:nvPr/>
          </p:nvSpPr>
          <p:spPr bwMode="auto">
            <a:xfrm>
              <a:off x="2169"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46" name="Rectangle 206" descr="Small checker board"/>
            <p:cNvSpPr>
              <a:spLocks noChangeArrowheads="1"/>
            </p:cNvSpPr>
            <p:nvPr/>
          </p:nvSpPr>
          <p:spPr bwMode="auto">
            <a:xfrm>
              <a:off x="1585" y="3408"/>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547" name="Rectangle 207"/>
            <p:cNvSpPr>
              <a:spLocks noChangeArrowheads="1"/>
            </p:cNvSpPr>
            <p:nvPr/>
          </p:nvSpPr>
          <p:spPr bwMode="auto">
            <a:xfrm>
              <a:off x="2169"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6389" name="Group 208"/>
          <p:cNvGrpSpPr>
            <a:grpSpLocks/>
          </p:cNvGrpSpPr>
          <p:nvPr/>
        </p:nvGrpSpPr>
        <p:grpSpPr bwMode="auto">
          <a:xfrm>
            <a:off x="254000" y="4708525"/>
            <a:ext cx="2566988" cy="668338"/>
            <a:chOff x="1081" y="3017"/>
            <a:chExt cx="1617" cy="421"/>
          </a:xfrm>
        </p:grpSpPr>
        <p:sp>
          <p:nvSpPr>
            <p:cNvPr id="16532" name="Rectangle 209"/>
            <p:cNvSpPr>
              <a:spLocks noChangeArrowheads="1"/>
            </p:cNvSpPr>
            <p:nvPr/>
          </p:nvSpPr>
          <p:spPr bwMode="auto">
            <a:xfrm>
              <a:off x="1585" y="328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6533" name="Rectangle 210"/>
            <p:cNvSpPr>
              <a:spLocks noChangeArrowheads="1"/>
            </p:cNvSpPr>
            <p:nvPr/>
          </p:nvSpPr>
          <p:spPr bwMode="auto">
            <a:xfrm>
              <a:off x="1081" y="326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534" name="Rectangle 211"/>
            <p:cNvSpPr>
              <a:spLocks noChangeArrowheads="1"/>
            </p:cNvSpPr>
            <p:nvPr/>
          </p:nvSpPr>
          <p:spPr bwMode="auto">
            <a:xfrm>
              <a:off x="2169"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35" name="Rectangle 212"/>
            <p:cNvSpPr>
              <a:spLocks noChangeArrowheads="1"/>
            </p:cNvSpPr>
            <p:nvPr/>
          </p:nvSpPr>
          <p:spPr bwMode="auto">
            <a:xfrm>
              <a:off x="1585" y="315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536" name="Rectangle 213"/>
            <p:cNvSpPr>
              <a:spLocks noChangeArrowheads="1"/>
            </p:cNvSpPr>
            <p:nvPr/>
          </p:nvSpPr>
          <p:spPr bwMode="auto">
            <a:xfrm>
              <a:off x="1081" y="313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537" name="Rectangle 214"/>
            <p:cNvSpPr>
              <a:spLocks noChangeArrowheads="1"/>
            </p:cNvSpPr>
            <p:nvPr/>
          </p:nvSpPr>
          <p:spPr bwMode="auto">
            <a:xfrm>
              <a:off x="2169"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38" name="Rectangle 215" descr="Small checker board"/>
            <p:cNvSpPr>
              <a:spLocks noChangeArrowheads="1"/>
            </p:cNvSpPr>
            <p:nvPr/>
          </p:nvSpPr>
          <p:spPr bwMode="auto">
            <a:xfrm>
              <a:off x="1585" y="302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539" name="Rectangle 216"/>
            <p:cNvSpPr>
              <a:spLocks noChangeArrowheads="1"/>
            </p:cNvSpPr>
            <p:nvPr/>
          </p:nvSpPr>
          <p:spPr bwMode="auto">
            <a:xfrm>
              <a:off x="2169"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6390" name="Group 217"/>
          <p:cNvGrpSpPr>
            <a:grpSpLocks/>
          </p:cNvGrpSpPr>
          <p:nvPr/>
        </p:nvGrpSpPr>
        <p:grpSpPr bwMode="auto">
          <a:xfrm>
            <a:off x="254000" y="4098925"/>
            <a:ext cx="2566988" cy="668338"/>
            <a:chOff x="1081" y="2633"/>
            <a:chExt cx="1617" cy="421"/>
          </a:xfrm>
        </p:grpSpPr>
        <p:sp>
          <p:nvSpPr>
            <p:cNvPr id="16524" name="Rectangle 218"/>
            <p:cNvSpPr>
              <a:spLocks noChangeArrowheads="1"/>
            </p:cNvSpPr>
            <p:nvPr/>
          </p:nvSpPr>
          <p:spPr bwMode="auto">
            <a:xfrm>
              <a:off x="1585" y="289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3</a:t>
              </a:r>
            </a:p>
          </p:txBody>
        </p:sp>
        <p:sp>
          <p:nvSpPr>
            <p:cNvPr id="16525" name="Rectangle 219"/>
            <p:cNvSpPr>
              <a:spLocks noChangeArrowheads="1"/>
            </p:cNvSpPr>
            <p:nvPr/>
          </p:nvSpPr>
          <p:spPr bwMode="auto">
            <a:xfrm>
              <a:off x="1081" y="288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526" name="Rectangle 220"/>
            <p:cNvSpPr>
              <a:spLocks noChangeArrowheads="1"/>
            </p:cNvSpPr>
            <p:nvPr/>
          </p:nvSpPr>
          <p:spPr bwMode="auto">
            <a:xfrm>
              <a:off x="2169"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27" name="Rectangle 221"/>
            <p:cNvSpPr>
              <a:spLocks noChangeArrowheads="1"/>
            </p:cNvSpPr>
            <p:nvPr/>
          </p:nvSpPr>
          <p:spPr bwMode="auto">
            <a:xfrm>
              <a:off x="1585" y="276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528" name="Rectangle 222"/>
            <p:cNvSpPr>
              <a:spLocks noChangeArrowheads="1"/>
            </p:cNvSpPr>
            <p:nvPr/>
          </p:nvSpPr>
          <p:spPr bwMode="auto">
            <a:xfrm>
              <a:off x="1081" y="275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529" name="Rectangle 223"/>
            <p:cNvSpPr>
              <a:spLocks noChangeArrowheads="1"/>
            </p:cNvSpPr>
            <p:nvPr/>
          </p:nvSpPr>
          <p:spPr bwMode="auto">
            <a:xfrm>
              <a:off x="2169"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30" name="Rectangle 224" descr="Small checker board"/>
            <p:cNvSpPr>
              <a:spLocks noChangeArrowheads="1"/>
            </p:cNvSpPr>
            <p:nvPr/>
          </p:nvSpPr>
          <p:spPr bwMode="auto">
            <a:xfrm>
              <a:off x="1585" y="2640"/>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531" name="Rectangle 225"/>
            <p:cNvSpPr>
              <a:spLocks noChangeArrowheads="1"/>
            </p:cNvSpPr>
            <p:nvPr/>
          </p:nvSpPr>
          <p:spPr bwMode="auto">
            <a:xfrm>
              <a:off x="2169"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6391" name="Group 226"/>
          <p:cNvGrpSpPr>
            <a:grpSpLocks/>
          </p:cNvGrpSpPr>
          <p:nvPr/>
        </p:nvGrpSpPr>
        <p:grpSpPr bwMode="auto">
          <a:xfrm>
            <a:off x="254000" y="3489325"/>
            <a:ext cx="2566988" cy="668338"/>
            <a:chOff x="1081" y="2249"/>
            <a:chExt cx="1617" cy="421"/>
          </a:xfrm>
        </p:grpSpPr>
        <p:sp>
          <p:nvSpPr>
            <p:cNvPr id="16516" name="Rectangle 227"/>
            <p:cNvSpPr>
              <a:spLocks noChangeArrowheads="1"/>
            </p:cNvSpPr>
            <p:nvPr/>
          </p:nvSpPr>
          <p:spPr bwMode="auto">
            <a:xfrm>
              <a:off x="1585" y="251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a:t>
              </a:r>
            </a:p>
          </p:txBody>
        </p:sp>
        <p:sp>
          <p:nvSpPr>
            <p:cNvPr id="16517" name="Rectangle 228"/>
            <p:cNvSpPr>
              <a:spLocks noChangeArrowheads="1"/>
            </p:cNvSpPr>
            <p:nvPr/>
          </p:nvSpPr>
          <p:spPr bwMode="auto">
            <a:xfrm>
              <a:off x="1081" y="249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518" name="Rectangle 229"/>
            <p:cNvSpPr>
              <a:spLocks noChangeArrowheads="1"/>
            </p:cNvSpPr>
            <p:nvPr/>
          </p:nvSpPr>
          <p:spPr bwMode="auto">
            <a:xfrm>
              <a:off x="2169"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19" name="Rectangle 230"/>
            <p:cNvSpPr>
              <a:spLocks noChangeArrowheads="1"/>
            </p:cNvSpPr>
            <p:nvPr/>
          </p:nvSpPr>
          <p:spPr bwMode="auto">
            <a:xfrm>
              <a:off x="1585" y="2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520" name="Rectangle 231"/>
            <p:cNvSpPr>
              <a:spLocks noChangeArrowheads="1"/>
            </p:cNvSpPr>
            <p:nvPr/>
          </p:nvSpPr>
          <p:spPr bwMode="auto">
            <a:xfrm>
              <a:off x="1081" y="236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521" name="Rectangle 232"/>
            <p:cNvSpPr>
              <a:spLocks noChangeArrowheads="1"/>
            </p:cNvSpPr>
            <p:nvPr/>
          </p:nvSpPr>
          <p:spPr bwMode="auto">
            <a:xfrm>
              <a:off x="2169"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522" name="Rectangle 233" descr="Small checker board"/>
            <p:cNvSpPr>
              <a:spLocks noChangeArrowheads="1"/>
            </p:cNvSpPr>
            <p:nvPr/>
          </p:nvSpPr>
          <p:spPr bwMode="auto">
            <a:xfrm>
              <a:off x="1584" y="2256"/>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523" name="Rectangle 234"/>
            <p:cNvSpPr>
              <a:spLocks noChangeArrowheads="1"/>
            </p:cNvSpPr>
            <p:nvPr/>
          </p:nvSpPr>
          <p:spPr bwMode="auto">
            <a:xfrm>
              <a:off x="2168"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sp>
        <p:nvSpPr>
          <p:cNvPr id="16392" name="Text Box 235"/>
          <p:cNvSpPr txBox="1">
            <a:spLocks noChangeArrowheads="1"/>
          </p:cNvSpPr>
          <p:nvPr/>
        </p:nvSpPr>
        <p:spPr bwMode="auto">
          <a:xfrm>
            <a:off x="1039813" y="3225800"/>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16393" name="Text Box 236"/>
          <p:cNvSpPr txBox="1">
            <a:spLocks noChangeArrowheads="1"/>
          </p:cNvSpPr>
          <p:nvPr/>
        </p:nvSpPr>
        <p:spPr bwMode="auto">
          <a:xfrm>
            <a:off x="3124200" y="3225800"/>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grpSp>
        <p:nvGrpSpPr>
          <p:cNvPr id="16394" name="Group 237"/>
          <p:cNvGrpSpPr>
            <a:grpSpLocks/>
          </p:cNvGrpSpPr>
          <p:nvPr/>
        </p:nvGrpSpPr>
        <p:grpSpPr bwMode="auto">
          <a:xfrm>
            <a:off x="2298700" y="5507038"/>
            <a:ext cx="2592388" cy="1069975"/>
            <a:chOff x="2111" y="3520"/>
            <a:chExt cx="1633" cy="674"/>
          </a:xfrm>
        </p:grpSpPr>
        <p:sp>
          <p:nvSpPr>
            <p:cNvPr id="16502" name="Rectangle 238" descr="Small checker board"/>
            <p:cNvSpPr>
              <a:spLocks noChangeArrowheads="1"/>
            </p:cNvSpPr>
            <p:nvPr/>
          </p:nvSpPr>
          <p:spPr bwMode="auto">
            <a:xfrm>
              <a:off x="2623" y="4047"/>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503" name="Rectangle 239"/>
            <p:cNvSpPr>
              <a:spLocks noChangeArrowheads="1"/>
            </p:cNvSpPr>
            <p:nvPr/>
          </p:nvSpPr>
          <p:spPr bwMode="auto">
            <a:xfrm>
              <a:off x="2623" y="3919"/>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6504" name="Rectangle 240"/>
            <p:cNvSpPr>
              <a:spLocks noChangeArrowheads="1"/>
            </p:cNvSpPr>
            <p:nvPr/>
          </p:nvSpPr>
          <p:spPr bwMode="auto">
            <a:xfrm>
              <a:off x="2623" y="3791"/>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6505" name="Rectangle 241"/>
            <p:cNvSpPr>
              <a:spLocks noChangeArrowheads="1"/>
            </p:cNvSpPr>
            <p:nvPr/>
          </p:nvSpPr>
          <p:spPr bwMode="auto">
            <a:xfrm>
              <a:off x="2623" y="3663"/>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6506" name="Rectangle 242"/>
            <p:cNvSpPr>
              <a:spLocks noChangeArrowheads="1"/>
            </p:cNvSpPr>
            <p:nvPr/>
          </p:nvSpPr>
          <p:spPr bwMode="auto">
            <a:xfrm>
              <a:off x="2623" y="3535"/>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6507" name="Rectangle 243"/>
            <p:cNvSpPr>
              <a:spLocks noChangeArrowheads="1"/>
            </p:cNvSpPr>
            <p:nvPr/>
          </p:nvSpPr>
          <p:spPr bwMode="auto">
            <a:xfrm>
              <a:off x="2111" y="3904"/>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a</a:t>
              </a:r>
            </a:p>
          </p:txBody>
        </p:sp>
        <p:sp>
          <p:nvSpPr>
            <p:cNvPr id="16508" name="Rectangle 244"/>
            <p:cNvSpPr>
              <a:spLocks noChangeArrowheads="1"/>
            </p:cNvSpPr>
            <p:nvPr/>
          </p:nvSpPr>
          <p:spPr bwMode="auto">
            <a:xfrm>
              <a:off x="2111" y="3776"/>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b</a:t>
              </a:r>
            </a:p>
          </p:txBody>
        </p:sp>
        <p:sp>
          <p:nvSpPr>
            <p:cNvPr id="16509" name="Rectangle 245"/>
            <p:cNvSpPr>
              <a:spLocks noChangeArrowheads="1"/>
            </p:cNvSpPr>
            <p:nvPr/>
          </p:nvSpPr>
          <p:spPr bwMode="auto">
            <a:xfrm>
              <a:off x="2111" y="3648"/>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a:t>
              </a:r>
            </a:p>
          </p:txBody>
        </p:sp>
        <p:sp>
          <p:nvSpPr>
            <p:cNvPr id="16510" name="Rectangle 246"/>
            <p:cNvSpPr>
              <a:spLocks noChangeArrowheads="1"/>
            </p:cNvSpPr>
            <p:nvPr/>
          </p:nvSpPr>
          <p:spPr bwMode="auto">
            <a:xfrm>
              <a:off x="2111" y="3520"/>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sum</a:t>
              </a:r>
            </a:p>
          </p:txBody>
        </p:sp>
        <p:sp>
          <p:nvSpPr>
            <p:cNvPr id="16511" name="Rectangle 247"/>
            <p:cNvSpPr>
              <a:spLocks noChangeArrowheads="1"/>
            </p:cNvSpPr>
            <p:nvPr/>
          </p:nvSpPr>
          <p:spPr bwMode="auto">
            <a:xfrm>
              <a:off x="3215" y="4040"/>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FFFC</a:t>
              </a:r>
            </a:p>
          </p:txBody>
        </p:sp>
        <p:sp>
          <p:nvSpPr>
            <p:cNvPr id="16512" name="Rectangle 248"/>
            <p:cNvSpPr>
              <a:spLocks noChangeArrowheads="1"/>
            </p:cNvSpPr>
            <p:nvPr/>
          </p:nvSpPr>
          <p:spPr bwMode="auto">
            <a:xfrm>
              <a:off x="3215" y="3912"/>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FFF8</a:t>
              </a:r>
            </a:p>
          </p:txBody>
        </p:sp>
        <p:sp>
          <p:nvSpPr>
            <p:cNvPr id="16513" name="Rectangle 249"/>
            <p:cNvSpPr>
              <a:spLocks noChangeArrowheads="1"/>
            </p:cNvSpPr>
            <p:nvPr/>
          </p:nvSpPr>
          <p:spPr bwMode="auto">
            <a:xfrm>
              <a:off x="3215" y="3784"/>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FFF4</a:t>
              </a:r>
            </a:p>
          </p:txBody>
        </p:sp>
        <p:sp>
          <p:nvSpPr>
            <p:cNvPr id="16514" name="Rectangle 250"/>
            <p:cNvSpPr>
              <a:spLocks noChangeArrowheads="1"/>
            </p:cNvSpPr>
            <p:nvPr/>
          </p:nvSpPr>
          <p:spPr bwMode="auto">
            <a:xfrm>
              <a:off x="3215" y="3656"/>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FFF0</a:t>
              </a:r>
            </a:p>
          </p:txBody>
        </p:sp>
        <p:sp>
          <p:nvSpPr>
            <p:cNvPr id="16515" name="Rectangle 251"/>
            <p:cNvSpPr>
              <a:spLocks noChangeArrowheads="1"/>
            </p:cNvSpPr>
            <p:nvPr/>
          </p:nvSpPr>
          <p:spPr bwMode="auto">
            <a:xfrm>
              <a:off x="3215" y="3528"/>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FFEC</a:t>
              </a:r>
            </a:p>
          </p:txBody>
        </p:sp>
      </p:grpSp>
      <p:sp>
        <p:nvSpPr>
          <p:cNvPr id="16395" name="Rectangle 252"/>
          <p:cNvSpPr>
            <a:spLocks noChangeArrowheads="1"/>
          </p:cNvSpPr>
          <p:nvPr/>
        </p:nvSpPr>
        <p:spPr bwMode="auto">
          <a:xfrm>
            <a:off x="3187700" y="6126163"/>
            <a:ext cx="839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1000</a:t>
            </a:r>
          </a:p>
        </p:txBody>
      </p:sp>
      <p:sp>
        <p:nvSpPr>
          <p:cNvPr id="16396" name="Rectangle 253"/>
          <p:cNvSpPr>
            <a:spLocks noChangeArrowheads="1"/>
          </p:cNvSpPr>
          <p:nvPr/>
        </p:nvSpPr>
        <p:spPr bwMode="auto">
          <a:xfrm>
            <a:off x="3187700" y="5935663"/>
            <a:ext cx="839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100C</a:t>
            </a:r>
          </a:p>
        </p:txBody>
      </p:sp>
      <p:sp>
        <p:nvSpPr>
          <p:cNvPr id="16397" name="Rectangle 254"/>
          <p:cNvSpPr>
            <a:spLocks noChangeArrowheads="1"/>
          </p:cNvSpPr>
          <p:nvPr/>
        </p:nvSpPr>
        <p:spPr bwMode="auto">
          <a:xfrm>
            <a:off x="3187700" y="5732463"/>
            <a:ext cx="839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1018</a:t>
            </a:r>
          </a:p>
        </p:txBody>
      </p:sp>
      <p:sp>
        <p:nvSpPr>
          <p:cNvPr id="16398" name="Rectangle 255"/>
          <p:cNvSpPr>
            <a:spLocks noChangeArrowheads="1"/>
          </p:cNvSpPr>
          <p:nvPr/>
        </p:nvSpPr>
        <p:spPr bwMode="auto">
          <a:xfrm>
            <a:off x="3187700" y="5516563"/>
            <a:ext cx="839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1030</a:t>
            </a:r>
          </a:p>
        </p:txBody>
      </p:sp>
      <p:sp>
        <p:nvSpPr>
          <p:cNvPr id="16399" name="Line 256"/>
          <p:cNvSpPr>
            <a:spLocks noChangeShapeType="1"/>
          </p:cNvSpPr>
          <p:nvPr/>
        </p:nvSpPr>
        <p:spPr bwMode="auto">
          <a:xfrm>
            <a:off x="2603500" y="3213100"/>
            <a:ext cx="0" cy="3332163"/>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400" name="Group 257"/>
          <p:cNvGrpSpPr>
            <a:grpSpLocks/>
          </p:cNvGrpSpPr>
          <p:nvPr/>
        </p:nvGrpSpPr>
        <p:grpSpPr bwMode="auto">
          <a:xfrm>
            <a:off x="2008188" y="5924550"/>
            <a:ext cx="839787" cy="650875"/>
            <a:chOff x="1393" y="3785"/>
            <a:chExt cx="529" cy="410"/>
          </a:xfrm>
        </p:grpSpPr>
        <p:sp>
          <p:nvSpPr>
            <p:cNvPr id="16499" name="Rectangle 258"/>
            <p:cNvSpPr>
              <a:spLocks noChangeArrowheads="1"/>
            </p:cNvSpPr>
            <p:nvPr/>
          </p:nvSpPr>
          <p:spPr bwMode="auto">
            <a:xfrm>
              <a:off x="1393"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1038</a:t>
              </a:r>
            </a:p>
          </p:txBody>
        </p:sp>
        <p:sp>
          <p:nvSpPr>
            <p:cNvPr id="16500" name="Rectangle 259"/>
            <p:cNvSpPr>
              <a:spLocks noChangeArrowheads="1"/>
            </p:cNvSpPr>
            <p:nvPr/>
          </p:nvSpPr>
          <p:spPr bwMode="auto">
            <a:xfrm>
              <a:off x="1393"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1034</a:t>
              </a:r>
            </a:p>
          </p:txBody>
        </p:sp>
        <p:sp>
          <p:nvSpPr>
            <p:cNvPr id="16501" name="Rectangle 260"/>
            <p:cNvSpPr>
              <a:spLocks noChangeArrowheads="1"/>
            </p:cNvSpPr>
            <p:nvPr/>
          </p:nvSpPr>
          <p:spPr bwMode="auto">
            <a:xfrm>
              <a:off x="1393"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1030</a:t>
              </a:r>
            </a:p>
          </p:txBody>
        </p:sp>
      </p:grpSp>
      <p:grpSp>
        <p:nvGrpSpPr>
          <p:cNvPr id="16401" name="Group 261"/>
          <p:cNvGrpSpPr>
            <a:grpSpLocks/>
          </p:cNvGrpSpPr>
          <p:nvPr/>
        </p:nvGrpSpPr>
        <p:grpSpPr bwMode="auto">
          <a:xfrm>
            <a:off x="2008188" y="5314950"/>
            <a:ext cx="839787" cy="650875"/>
            <a:chOff x="1393" y="3401"/>
            <a:chExt cx="529" cy="410"/>
          </a:xfrm>
        </p:grpSpPr>
        <p:sp>
          <p:nvSpPr>
            <p:cNvPr id="16496" name="Rectangle 262"/>
            <p:cNvSpPr>
              <a:spLocks noChangeArrowheads="1"/>
            </p:cNvSpPr>
            <p:nvPr/>
          </p:nvSpPr>
          <p:spPr bwMode="auto">
            <a:xfrm>
              <a:off x="1393"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102C</a:t>
              </a:r>
            </a:p>
          </p:txBody>
        </p:sp>
        <p:sp>
          <p:nvSpPr>
            <p:cNvPr id="16497" name="Rectangle 263"/>
            <p:cNvSpPr>
              <a:spLocks noChangeArrowheads="1"/>
            </p:cNvSpPr>
            <p:nvPr/>
          </p:nvSpPr>
          <p:spPr bwMode="auto">
            <a:xfrm>
              <a:off x="1393"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1028</a:t>
              </a:r>
            </a:p>
          </p:txBody>
        </p:sp>
        <p:sp>
          <p:nvSpPr>
            <p:cNvPr id="16498" name="Rectangle 264"/>
            <p:cNvSpPr>
              <a:spLocks noChangeArrowheads="1"/>
            </p:cNvSpPr>
            <p:nvPr/>
          </p:nvSpPr>
          <p:spPr bwMode="auto">
            <a:xfrm>
              <a:off x="1393"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1024</a:t>
              </a:r>
            </a:p>
          </p:txBody>
        </p:sp>
      </p:grpSp>
      <p:grpSp>
        <p:nvGrpSpPr>
          <p:cNvPr id="16402" name="Group 265"/>
          <p:cNvGrpSpPr>
            <a:grpSpLocks/>
          </p:cNvGrpSpPr>
          <p:nvPr/>
        </p:nvGrpSpPr>
        <p:grpSpPr bwMode="auto">
          <a:xfrm>
            <a:off x="2008188" y="4705350"/>
            <a:ext cx="839787" cy="650875"/>
            <a:chOff x="1393" y="3017"/>
            <a:chExt cx="529" cy="410"/>
          </a:xfrm>
        </p:grpSpPr>
        <p:sp>
          <p:nvSpPr>
            <p:cNvPr id="16493" name="Rectangle 266"/>
            <p:cNvSpPr>
              <a:spLocks noChangeArrowheads="1"/>
            </p:cNvSpPr>
            <p:nvPr/>
          </p:nvSpPr>
          <p:spPr bwMode="auto">
            <a:xfrm>
              <a:off x="1393"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1020</a:t>
              </a:r>
            </a:p>
          </p:txBody>
        </p:sp>
        <p:sp>
          <p:nvSpPr>
            <p:cNvPr id="16494" name="Rectangle 267"/>
            <p:cNvSpPr>
              <a:spLocks noChangeArrowheads="1"/>
            </p:cNvSpPr>
            <p:nvPr/>
          </p:nvSpPr>
          <p:spPr bwMode="auto">
            <a:xfrm>
              <a:off x="1393"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101C</a:t>
              </a:r>
            </a:p>
          </p:txBody>
        </p:sp>
        <p:sp>
          <p:nvSpPr>
            <p:cNvPr id="16495" name="Rectangle 268"/>
            <p:cNvSpPr>
              <a:spLocks noChangeArrowheads="1"/>
            </p:cNvSpPr>
            <p:nvPr/>
          </p:nvSpPr>
          <p:spPr bwMode="auto">
            <a:xfrm>
              <a:off x="1393"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1018</a:t>
              </a:r>
            </a:p>
          </p:txBody>
        </p:sp>
      </p:grpSp>
      <p:grpSp>
        <p:nvGrpSpPr>
          <p:cNvPr id="16403" name="Group 269"/>
          <p:cNvGrpSpPr>
            <a:grpSpLocks/>
          </p:cNvGrpSpPr>
          <p:nvPr/>
        </p:nvGrpSpPr>
        <p:grpSpPr bwMode="auto">
          <a:xfrm>
            <a:off x="2008188" y="4095750"/>
            <a:ext cx="839787" cy="650875"/>
            <a:chOff x="1393" y="2633"/>
            <a:chExt cx="529" cy="410"/>
          </a:xfrm>
        </p:grpSpPr>
        <p:sp>
          <p:nvSpPr>
            <p:cNvPr id="16490" name="Rectangle 270"/>
            <p:cNvSpPr>
              <a:spLocks noChangeArrowheads="1"/>
            </p:cNvSpPr>
            <p:nvPr/>
          </p:nvSpPr>
          <p:spPr bwMode="auto">
            <a:xfrm>
              <a:off x="1393"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1014</a:t>
              </a:r>
            </a:p>
          </p:txBody>
        </p:sp>
        <p:sp>
          <p:nvSpPr>
            <p:cNvPr id="16491" name="Rectangle 271"/>
            <p:cNvSpPr>
              <a:spLocks noChangeArrowheads="1"/>
            </p:cNvSpPr>
            <p:nvPr/>
          </p:nvSpPr>
          <p:spPr bwMode="auto">
            <a:xfrm>
              <a:off x="1393"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1010</a:t>
              </a:r>
            </a:p>
          </p:txBody>
        </p:sp>
        <p:sp>
          <p:nvSpPr>
            <p:cNvPr id="16492" name="Rectangle 272"/>
            <p:cNvSpPr>
              <a:spLocks noChangeArrowheads="1"/>
            </p:cNvSpPr>
            <p:nvPr/>
          </p:nvSpPr>
          <p:spPr bwMode="auto">
            <a:xfrm>
              <a:off x="1393"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100C</a:t>
              </a:r>
            </a:p>
          </p:txBody>
        </p:sp>
      </p:grpSp>
      <p:grpSp>
        <p:nvGrpSpPr>
          <p:cNvPr id="16404" name="Group 273"/>
          <p:cNvGrpSpPr>
            <a:grpSpLocks/>
          </p:cNvGrpSpPr>
          <p:nvPr/>
        </p:nvGrpSpPr>
        <p:grpSpPr bwMode="auto">
          <a:xfrm>
            <a:off x="2006600" y="3486150"/>
            <a:ext cx="841375" cy="650875"/>
            <a:chOff x="1392" y="2249"/>
            <a:chExt cx="530" cy="410"/>
          </a:xfrm>
        </p:grpSpPr>
        <p:sp>
          <p:nvSpPr>
            <p:cNvPr id="16487" name="Rectangle 274"/>
            <p:cNvSpPr>
              <a:spLocks noChangeArrowheads="1"/>
            </p:cNvSpPr>
            <p:nvPr/>
          </p:nvSpPr>
          <p:spPr bwMode="auto">
            <a:xfrm>
              <a:off x="1393"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1008</a:t>
              </a:r>
            </a:p>
          </p:txBody>
        </p:sp>
        <p:sp>
          <p:nvSpPr>
            <p:cNvPr id="16488" name="Rectangle 275"/>
            <p:cNvSpPr>
              <a:spLocks noChangeArrowheads="1"/>
            </p:cNvSpPr>
            <p:nvPr/>
          </p:nvSpPr>
          <p:spPr bwMode="auto">
            <a:xfrm>
              <a:off x="1393"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1004</a:t>
              </a:r>
            </a:p>
          </p:txBody>
        </p:sp>
        <p:sp>
          <p:nvSpPr>
            <p:cNvPr id="16489" name="Rectangle 276"/>
            <p:cNvSpPr>
              <a:spLocks noChangeArrowheads="1"/>
            </p:cNvSpPr>
            <p:nvPr/>
          </p:nvSpPr>
          <p:spPr bwMode="auto">
            <a:xfrm>
              <a:off x="1392"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1000</a:t>
              </a:r>
            </a:p>
          </p:txBody>
        </p:sp>
      </p:grpSp>
      <p:sp>
        <p:nvSpPr>
          <p:cNvPr id="16405" name="Rectangle 277"/>
          <p:cNvSpPr>
            <a:spLocks noChangeArrowheads="1"/>
          </p:cNvSpPr>
          <p:nvPr/>
        </p:nvSpPr>
        <p:spPr bwMode="auto">
          <a:xfrm>
            <a:off x="2108200" y="36623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6406" name="Rectangle 278"/>
          <p:cNvSpPr>
            <a:spLocks noChangeArrowheads="1"/>
          </p:cNvSpPr>
          <p:nvPr/>
        </p:nvSpPr>
        <p:spPr bwMode="auto">
          <a:xfrm>
            <a:off x="2108200" y="38655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6407" name="Rectangle 279"/>
          <p:cNvSpPr>
            <a:spLocks noChangeArrowheads="1"/>
          </p:cNvSpPr>
          <p:nvPr/>
        </p:nvSpPr>
        <p:spPr bwMode="auto">
          <a:xfrm>
            <a:off x="2108200" y="426402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6408" name="Rectangle 280"/>
          <p:cNvSpPr>
            <a:spLocks noChangeArrowheads="1"/>
          </p:cNvSpPr>
          <p:nvPr/>
        </p:nvSpPr>
        <p:spPr bwMode="auto">
          <a:xfrm>
            <a:off x="2108200" y="446722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6409" name="Rectangle 282"/>
          <p:cNvSpPr>
            <a:spLocks noChangeArrowheads="1"/>
          </p:cNvSpPr>
          <p:nvPr/>
        </p:nvSpPr>
        <p:spPr bwMode="auto">
          <a:xfrm>
            <a:off x="482600" y="1155700"/>
            <a:ext cx="812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The heap-stack diagram at the lower left shows the state of memory at the end of the </a:t>
            </a:r>
            <a:r>
              <a:rPr lang="en-US" sz="2200" b="1">
                <a:latin typeface="Courier New" pitchFamily="49" charset="0"/>
              </a:rPr>
              <a:t>run</a:t>
            </a:r>
            <a:r>
              <a:rPr lang="en-US">
                <a:latin typeface="Times New Roman" pitchFamily="18" charset="0"/>
              </a:rPr>
              <a:t> method from </a:t>
            </a:r>
            <a:r>
              <a:rPr lang="en-US" sz="2200" b="1">
                <a:latin typeface="Courier New" pitchFamily="49" charset="0"/>
              </a:rPr>
              <a:t>TestRational</a:t>
            </a:r>
            <a:r>
              <a:rPr lang="en-US">
                <a:latin typeface="Times New Roman" pitchFamily="18" charset="0"/>
              </a:rPr>
              <a:t>.</a:t>
            </a:r>
          </a:p>
        </p:txBody>
      </p:sp>
      <p:grpSp>
        <p:nvGrpSpPr>
          <p:cNvPr id="13" name="Group 463"/>
          <p:cNvGrpSpPr>
            <a:grpSpLocks/>
          </p:cNvGrpSpPr>
          <p:nvPr/>
        </p:nvGrpSpPr>
        <p:grpSpPr bwMode="auto">
          <a:xfrm>
            <a:off x="482600" y="1955800"/>
            <a:ext cx="8280400" cy="4648200"/>
            <a:chOff x="304" y="1232"/>
            <a:chExt cx="5216" cy="2928"/>
          </a:xfrm>
        </p:grpSpPr>
        <p:sp>
          <p:nvSpPr>
            <p:cNvPr id="16411" name="Rectangle 283"/>
            <p:cNvSpPr>
              <a:spLocks noChangeArrowheads="1"/>
            </p:cNvSpPr>
            <p:nvPr/>
          </p:nvSpPr>
          <p:spPr bwMode="auto">
            <a:xfrm>
              <a:off x="304" y="1232"/>
              <a:ext cx="512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The diagram at the lower right shows exactly the same state using arrows instead of numeric addresses.  This style of diagram is said to use the </a:t>
              </a:r>
              <a:r>
                <a:rPr lang="en-US" b="1">
                  <a:latin typeface="Times New Roman" pitchFamily="18" charset="0"/>
                </a:rPr>
                <a:t>pointer model</a:t>
              </a:r>
              <a:r>
                <a:rPr lang="en-US">
                  <a:latin typeface="Times New Roman" pitchFamily="18" charset="0"/>
                </a:rPr>
                <a:t>.</a:t>
              </a:r>
            </a:p>
          </p:txBody>
        </p:sp>
        <p:grpSp>
          <p:nvGrpSpPr>
            <p:cNvPr id="16412" name="Group 388"/>
            <p:cNvGrpSpPr>
              <a:grpSpLocks/>
            </p:cNvGrpSpPr>
            <p:nvPr/>
          </p:nvGrpSpPr>
          <p:grpSpPr bwMode="auto">
            <a:xfrm>
              <a:off x="2804" y="3739"/>
              <a:ext cx="1617" cy="421"/>
              <a:chOff x="1081" y="3785"/>
              <a:chExt cx="1617" cy="421"/>
            </a:xfrm>
          </p:grpSpPr>
          <p:sp>
            <p:nvSpPr>
              <p:cNvPr id="16479" name="Rectangle 389"/>
              <p:cNvSpPr>
                <a:spLocks noChangeArrowheads="1"/>
              </p:cNvSpPr>
              <p:nvPr/>
            </p:nvSpPr>
            <p:spPr bwMode="auto">
              <a:xfrm>
                <a:off x="1585" y="404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480" name="Rectangle 390"/>
              <p:cNvSpPr>
                <a:spLocks noChangeArrowheads="1"/>
              </p:cNvSpPr>
              <p:nvPr/>
            </p:nvSpPr>
            <p:spPr bwMode="auto">
              <a:xfrm>
                <a:off x="1081" y="403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481" name="Rectangle 391"/>
              <p:cNvSpPr>
                <a:spLocks noChangeArrowheads="1"/>
              </p:cNvSpPr>
              <p:nvPr/>
            </p:nvSpPr>
            <p:spPr bwMode="auto">
              <a:xfrm>
                <a:off x="2169"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82" name="Rectangle 392"/>
              <p:cNvSpPr>
                <a:spLocks noChangeArrowheads="1"/>
              </p:cNvSpPr>
              <p:nvPr/>
            </p:nvSpPr>
            <p:spPr bwMode="auto">
              <a:xfrm>
                <a:off x="1585" y="392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483" name="Rectangle 393"/>
              <p:cNvSpPr>
                <a:spLocks noChangeArrowheads="1"/>
              </p:cNvSpPr>
              <p:nvPr/>
            </p:nvSpPr>
            <p:spPr bwMode="auto">
              <a:xfrm>
                <a:off x="1081" y="390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484" name="Rectangle 394"/>
              <p:cNvSpPr>
                <a:spLocks noChangeArrowheads="1"/>
              </p:cNvSpPr>
              <p:nvPr/>
            </p:nvSpPr>
            <p:spPr bwMode="auto">
              <a:xfrm>
                <a:off x="2169"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85" name="Rectangle 395" descr="Small checker board"/>
              <p:cNvSpPr>
                <a:spLocks noChangeArrowheads="1"/>
              </p:cNvSpPr>
              <p:nvPr/>
            </p:nvSpPr>
            <p:spPr bwMode="auto">
              <a:xfrm>
                <a:off x="1585" y="3792"/>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486" name="Rectangle 396"/>
              <p:cNvSpPr>
                <a:spLocks noChangeArrowheads="1"/>
              </p:cNvSpPr>
              <p:nvPr/>
            </p:nvSpPr>
            <p:spPr bwMode="auto">
              <a:xfrm>
                <a:off x="2169"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6413" name="Group 397"/>
            <p:cNvGrpSpPr>
              <a:grpSpLocks/>
            </p:cNvGrpSpPr>
            <p:nvPr/>
          </p:nvGrpSpPr>
          <p:grpSpPr bwMode="auto">
            <a:xfrm>
              <a:off x="2804" y="3355"/>
              <a:ext cx="1617" cy="421"/>
              <a:chOff x="1081" y="3401"/>
              <a:chExt cx="1617" cy="421"/>
            </a:xfrm>
          </p:grpSpPr>
          <p:sp>
            <p:nvSpPr>
              <p:cNvPr id="16471" name="Rectangle 398"/>
              <p:cNvSpPr>
                <a:spLocks noChangeArrowheads="1"/>
              </p:cNvSpPr>
              <p:nvPr/>
            </p:nvSpPr>
            <p:spPr bwMode="auto">
              <a:xfrm>
                <a:off x="1585" y="366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6472" name="Rectangle 399"/>
              <p:cNvSpPr>
                <a:spLocks noChangeArrowheads="1"/>
              </p:cNvSpPr>
              <p:nvPr/>
            </p:nvSpPr>
            <p:spPr bwMode="auto">
              <a:xfrm>
                <a:off x="1081" y="364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473" name="Rectangle 400"/>
              <p:cNvSpPr>
                <a:spLocks noChangeArrowheads="1"/>
              </p:cNvSpPr>
              <p:nvPr/>
            </p:nvSpPr>
            <p:spPr bwMode="auto">
              <a:xfrm>
                <a:off x="2169"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74" name="Rectangle 401"/>
              <p:cNvSpPr>
                <a:spLocks noChangeArrowheads="1"/>
              </p:cNvSpPr>
              <p:nvPr/>
            </p:nvSpPr>
            <p:spPr bwMode="auto">
              <a:xfrm>
                <a:off x="1585" y="353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5</a:t>
                </a:r>
              </a:p>
            </p:txBody>
          </p:sp>
          <p:sp>
            <p:nvSpPr>
              <p:cNvPr id="16475" name="Rectangle 402"/>
              <p:cNvSpPr>
                <a:spLocks noChangeArrowheads="1"/>
              </p:cNvSpPr>
              <p:nvPr/>
            </p:nvSpPr>
            <p:spPr bwMode="auto">
              <a:xfrm>
                <a:off x="1081" y="352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476" name="Rectangle 403"/>
              <p:cNvSpPr>
                <a:spLocks noChangeArrowheads="1"/>
              </p:cNvSpPr>
              <p:nvPr/>
            </p:nvSpPr>
            <p:spPr bwMode="auto">
              <a:xfrm>
                <a:off x="2169"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77" name="Rectangle 404" descr="Small checker board"/>
              <p:cNvSpPr>
                <a:spLocks noChangeArrowheads="1"/>
              </p:cNvSpPr>
              <p:nvPr/>
            </p:nvSpPr>
            <p:spPr bwMode="auto">
              <a:xfrm>
                <a:off x="1585" y="3408"/>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478" name="Rectangle 405"/>
              <p:cNvSpPr>
                <a:spLocks noChangeArrowheads="1"/>
              </p:cNvSpPr>
              <p:nvPr/>
            </p:nvSpPr>
            <p:spPr bwMode="auto">
              <a:xfrm>
                <a:off x="2169"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6414" name="Group 406"/>
            <p:cNvGrpSpPr>
              <a:grpSpLocks/>
            </p:cNvGrpSpPr>
            <p:nvPr/>
          </p:nvGrpSpPr>
          <p:grpSpPr bwMode="auto">
            <a:xfrm>
              <a:off x="2804" y="2971"/>
              <a:ext cx="1617" cy="421"/>
              <a:chOff x="1081" y="3017"/>
              <a:chExt cx="1617" cy="421"/>
            </a:xfrm>
          </p:grpSpPr>
          <p:sp>
            <p:nvSpPr>
              <p:cNvPr id="16463" name="Rectangle 407"/>
              <p:cNvSpPr>
                <a:spLocks noChangeArrowheads="1"/>
              </p:cNvSpPr>
              <p:nvPr/>
            </p:nvSpPr>
            <p:spPr bwMode="auto">
              <a:xfrm>
                <a:off x="1585" y="328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6464" name="Rectangle 408"/>
              <p:cNvSpPr>
                <a:spLocks noChangeArrowheads="1"/>
              </p:cNvSpPr>
              <p:nvPr/>
            </p:nvSpPr>
            <p:spPr bwMode="auto">
              <a:xfrm>
                <a:off x="1081" y="326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465" name="Rectangle 409"/>
              <p:cNvSpPr>
                <a:spLocks noChangeArrowheads="1"/>
              </p:cNvSpPr>
              <p:nvPr/>
            </p:nvSpPr>
            <p:spPr bwMode="auto">
              <a:xfrm>
                <a:off x="2169"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66" name="Rectangle 410"/>
              <p:cNvSpPr>
                <a:spLocks noChangeArrowheads="1"/>
              </p:cNvSpPr>
              <p:nvPr/>
            </p:nvSpPr>
            <p:spPr bwMode="auto">
              <a:xfrm>
                <a:off x="1585" y="315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467" name="Rectangle 411"/>
              <p:cNvSpPr>
                <a:spLocks noChangeArrowheads="1"/>
              </p:cNvSpPr>
              <p:nvPr/>
            </p:nvSpPr>
            <p:spPr bwMode="auto">
              <a:xfrm>
                <a:off x="1081" y="313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468" name="Rectangle 412"/>
              <p:cNvSpPr>
                <a:spLocks noChangeArrowheads="1"/>
              </p:cNvSpPr>
              <p:nvPr/>
            </p:nvSpPr>
            <p:spPr bwMode="auto">
              <a:xfrm>
                <a:off x="2169"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69" name="Rectangle 413" descr="Small checker board"/>
              <p:cNvSpPr>
                <a:spLocks noChangeArrowheads="1"/>
              </p:cNvSpPr>
              <p:nvPr/>
            </p:nvSpPr>
            <p:spPr bwMode="auto">
              <a:xfrm>
                <a:off x="1585" y="302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470" name="Rectangle 414"/>
              <p:cNvSpPr>
                <a:spLocks noChangeArrowheads="1"/>
              </p:cNvSpPr>
              <p:nvPr/>
            </p:nvSpPr>
            <p:spPr bwMode="auto">
              <a:xfrm>
                <a:off x="2169"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6415" name="Group 415"/>
            <p:cNvGrpSpPr>
              <a:grpSpLocks/>
            </p:cNvGrpSpPr>
            <p:nvPr/>
          </p:nvGrpSpPr>
          <p:grpSpPr bwMode="auto">
            <a:xfrm>
              <a:off x="2804" y="2587"/>
              <a:ext cx="1617" cy="421"/>
              <a:chOff x="1081" y="2633"/>
              <a:chExt cx="1617" cy="421"/>
            </a:xfrm>
          </p:grpSpPr>
          <p:sp>
            <p:nvSpPr>
              <p:cNvPr id="16455" name="Rectangle 416"/>
              <p:cNvSpPr>
                <a:spLocks noChangeArrowheads="1"/>
              </p:cNvSpPr>
              <p:nvPr/>
            </p:nvSpPr>
            <p:spPr bwMode="auto">
              <a:xfrm>
                <a:off x="1585" y="289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3</a:t>
                </a:r>
              </a:p>
            </p:txBody>
          </p:sp>
          <p:sp>
            <p:nvSpPr>
              <p:cNvPr id="16456" name="Rectangle 417"/>
              <p:cNvSpPr>
                <a:spLocks noChangeArrowheads="1"/>
              </p:cNvSpPr>
              <p:nvPr/>
            </p:nvSpPr>
            <p:spPr bwMode="auto">
              <a:xfrm>
                <a:off x="1081" y="288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457" name="Rectangle 418"/>
              <p:cNvSpPr>
                <a:spLocks noChangeArrowheads="1"/>
              </p:cNvSpPr>
              <p:nvPr/>
            </p:nvSpPr>
            <p:spPr bwMode="auto">
              <a:xfrm>
                <a:off x="2169"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58" name="Rectangle 419"/>
              <p:cNvSpPr>
                <a:spLocks noChangeArrowheads="1"/>
              </p:cNvSpPr>
              <p:nvPr/>
            </p:nvSpPr>
            <p:spPr bwMode="auto">
              <a:xfrm>
                <a:off x="1585" y="276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459" name="Rectangle 420"/>
              <p:cNvSpPr>
                <a:spLocks noChangeArrowheads="1"/>
              </p:cNvSpPr>
              <p:nvPr/>
            </p:nvSpPr>
            <p:spPr bwMode="auto">
              <a:xfrm>
                <a:off x="1081" y="275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460" name="Rectangle 421"/>
              <p:cNvSpPr>
                <a:spLocks noChangeArrowheads="1"/>
              </p:cNvSpPr>
              <p:nvPr/>
            </p:nvSpPr>
            <p:spPr bwMode="auto">
              <a:xfrm>
                <a:off x="2169"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61" name="Rectangle 422" descr="Small checker board"/>
              <p:cNvSpPr>
                <a:spLocks noChangeArrowheads="1"/>
              </p:cNvSpPr>
              <p:nvPr/>
            </p:nvSpPr>
            <p:spPr bwMode="auto">
              <a:xfrm>
                <a:off x="1585" y="2640"/>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462" name="Rectangle 423"/>
              <p:cNvSpPr>
                <a:spLocks noChangeArrowheads="1"/>
              </p:cNvSpPr>
              <p:nvPr/>
            </p:nvSpPr>
            <p:spPr bwMode="auto">
              <a:xfrm>
                <a:off x="2169"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6416" name="Group 424"/>
            <p:cNvGrpSpPr>
              <a:grpSpLocks/>
            </p:cNvGrpSpPr>
            <p:nvPr/>
          </p:nvGrpSpPr>
          <p:grpSpPr bwMode="auto">
            <a:xfrm>
              <a:off x="2804" y="2203"/>
              <a:ext cx="1617" cy="421"/>
              <a:chOff x="1081" y="2249"/>
              <a:chExt cx="1617" cy="421"/>
            </a:xfrm>
          </p:grpSpPr>
          <p:sp>
            <p:nvSpPr>
              <p:cNvPr id="16447" name="Rectangle 425"/>
              <p:cNvSpPr>
                <a:spLocks noChangeArrowheads="1"/>
              </p:cNvSpPr>
              <p:nvPr/>
            </p:nvSpPr>
            <p:spPr bwMode="auto">
              <a:xfrm>
                <a:off x="1585" y="251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a:t>
                </a:r>
              </a:p>
            </p:txBody>
          </p:sp>
          <p:sp>
            <p:nvSpPr>
              <p:cNvPr id="16448" name="Rectangle 426"/>
              <p:cNvSpPr>
                <a:spLocks noChangeArrowheads="1"/>
              </p:cNvSpPr>
              <p:nvPr/>
            </p:nvSpPr>
            <p:spPr bwMode="auto">
              <a:xfrm>
                <a:off x="1081" y="249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6449" name="Rectangle 427"/>
              <p:cNvSpPr>
                <a:spLocks noChangeArrowheads="1"/>
              </p:cNvSpPr>
              <p:nvPr/>
            </p:nvSpPr>
            <p:spPr bwMode="auto">
              <a:xfrm>
                <a:off x="2169"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50" name="Rectangle 428"/>
              <p:cNvSpPr>
                <a:spLocks noChangeArrowheads="1"/>
              </p:cNvSpPr>
              <p:nvPr/>
            </p:nvSpPr>
            <p:spPr bwMode="auto">
              <a:xfrm>
                <a:off x="1585" y="2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6451" name="Rectangle 429"/>
              <p:cNvSpPr>
                <a:spLocks noChangeArrowheads="1"/>
              </p:cNvSpPr>
              <p:nvPr/>
            </p:nvSpPr>
            <p:spPr bwMode="auto">
              <a:xfrm>
                <a:off x="1081" y="236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6452" name="Rectangle 430"/>
              <p:cNvSpPr>
                <a:spLocks noChangeArrowheads="1"/>
              </p:cNvSpPr>
              <p:nvPr/>
            </p:nvSpPr>
            <p:spPr bwMode="auto">
              <a:xfrm>
                <a:off x="2169"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6453" name="Rectangle 431" descr="Small checker board"/>
              <p:cNvSpPr>
                <a:spLocks noChangeArrowheads="1"/>
              </p:cNvSpPr>
              <p:nvPr/>
            </p:nvSpPr>
            <p:spPr bwMode="auto">
              <a:xfrm>
                <a:off x="1584" y="2256"/>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454" name="Rectangle 432"/>
              <p:cNvSpPr>
                <a:spLocks noChangeArrowheads="1"/>
              </p:cNvSpPr>
              <p:nvPr/>
            </p:nvSpPr>
            <p:spPr bwMode="auto">
              <a:xfrm>
                <a:off x="2168"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sp>
          <p:nvSpPr>
            <p:cNvPr id="16417" name="Rectangle 433" descr="Small checker board"/>
            <p:cNvSpPr>
              <a:spLocks noChangeArrowheads="1"/>
            </p:cNvSpPr>
            <p:nvPr/>
          </p:nvSpPr>
          <p:spPr bwMode="auto">
            <a:xfrm>
              <a:off x="4620" y="4001"/>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6418" name="Rectangle 434"/>
            <p:cNvSpPr>
              <a:spLocks noChangeArrowheads="1"/>
            </p:cNvSpPr>
            <p:nvPr/>
          </p:nvSpPr>
          <p:spPr bwMode="auto">
            <a:xfrm>
              <a:off x="4620" y="3873"/>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6419" name="Rectangle 435"/>
            <p:cNvSpPr>
              <a:spLocks noChangeArrowheads="1"/>
            </p:cNvSpPr>
            <p:nvPr/>
          </p:nvSpPr>
          <p:spPr bwMode="auto">
            <a:xfrm>
              <a:off x="4620" y="3745"/>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6420" name="Rectangle 436"/>
            <p:cNvSpPr>
              <a:spLocks noChangeArrowheads="1"/>
            </p:cNvSpPr>
            <p:nvPr/>
          </p:nvSpPr>
          <p:spPr bwMode="auto">
            <a:xfrm>
              <a:off x="4620" y="3617"/>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6421" name="Rectangle 437"/>
            <p:cNvSpPr>
              <a:spLocks noChangeArrowheads="1"/>
            </p:cNvSpPr>
            <p:nvPr/>
          </p:nvSpPr>
          <p:spPr bwMode="auto">
            <a:xfrm>
              <a:off x="4620" y="3489"/>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6422" name="Rectangle 438"/>
            <p:cNvSpPr>
              <a:spLocks noChangeArrowheads="1"/>
            </p:cNvSpPr>
            <p:nvPr/>
          </p:nvSpPr>
          <p:spPr bwMode="auto">
            <a:xfrm>
              <a:off x="5219" y="3858"/>
              <a:ext cx="2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a</a:t>
              </a:r>
            </a:p>
          </p:txBody>
        </p:sp>
        <p:sp>
          <p:nvSpPr>
            <p:cNvPr id="16423" name="Rectangle 439"/>
            <p:cNvSpPr>
              <a:spLocks noChangeArrowheads="1"/>
            </p:cNvSpPr>
            <p:nvPr/>
          </p:nvSpPr>
          <p:spPr bwMode="auto">
            <a:xfrm>
              <a:off x="5219" y="3730"/>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b</a:t>
              </a:r>
            </a:p>
          </p:txBody>
        </p:sp>
        <p:sp>
          <p:nvSpPr>
            <p:cNvPr id="16424" name="Rectangle 440"/>
            <p:cNvSpPr>
              <a:spLocks noChangeArrowheads="1"/>
            </p:cNvSpPr>
            <p:nvPr/>
          </p:nvSpPr>
          <p:spPr bwMode="auto">
            <a:xfrm>
              <a:off x="5219" y="360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c</a:t>
              </a:r>
            </a:p>
          </p:txBody>
        </p:sp>
        <p:sp>
          <p:nvSpPr>
            <p:cNvPr id="16425" name="Rectangle 441"/>
            <p:cNvSpPr>
              <a:spLocks noChangeArrowheads="1"/>
            </p:cNvSpPr>
            <p:nvPr/>
          </p:nvSpPr>
          <p:spPr bwMode="auto">
            <a:xfrm>
              <a:off x="5219" y="3474"/>
              <a:ext cx="3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sum</a:t>
              </a:r>
            </a:p>
          </p:txBody>
        </p:sp>
        <p:sp>
          <p:nvSpPr>
            <p:cNvPr id="16426" name="Oval 442"/>
            <p:cNvSpPr>
              <a:spLocks noChangeArrowheads="1"/>
            </p:cNvSpPr>
            <p:nvPr/>
          </p:nvSpPr>
          <p:spPr bwMode="auto">
            <a:xfrm>
              <a:off x="4916" y="3915"/>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6427" name="AutoShape 443"/>
            <p:cNvCxnSpPr>
              <a:cxnSpLocks noChangeShapeType="1"/>
              <a:stCxn id="16426" idx="2"/>
              <a:endCxn id="16432" idx="3"/>
            </p:cNvCxnSpPr>
            <p:nvPr/>
          </p:nvCxnSpPr>
          <p:spPr bwMode="auto">
            <a:xfrm rot="10800000">
              <a:off x="3931" y="2242"/>
              <a:ext cx="985" cy="1697"/>
            </a:xfrm>
            <a:prstGeom prst="bentConnector3">
              <a:avLst>
                <a:gd name="adj1" fmla="val 413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28" name="Oval 444"/>
            <p:cNvSpPr>
              <a:spLocks noChangeArrowheads="1"/>
            </p:cNvSpPr>
            <p:nvPr/>
          </p:nvSpPr>
          <p:spPr bwMode="auto">
            <a:xfrm>
              <a:off x="4916" y="3795"/>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6429" name="AutoShape 445"/>
            <p:cNvCxnSpPr>
              <a:cxnSpLocks noChangeShapeType="1"/>
              <a:stCxn id="16428" idx="2"/>
              <a:endCxn id="16436" idx="3"/>
            </p:cNvCxnSpPr>
            <p:nvPr/>
          </p:nvCxnSpPr>
          <p:spPr bwMode="auto">
            <a:xfrm rot="10800000">
              <a:off x="3931" y="2626"/>
              <a:ext cx="985" cy="1193"/>
            </a:xfrm>
            <a:prstGeom prst="bentConnector3">
              <a:avLst>
                <a:gd name="adj1" fmla="val 568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30" name="Oval 446"/>
            <p:cNvSpPr>
              <a:spLocks noChangeArrowheads="1"/>
            </p:cNvSpPr>
            <p:nvPr/>
          </p:nvSpPr>
          <p:spPr bwMode="auto">
            <a:xfrm>
              <a:off x="4916" y="3659"/>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6431" name="AutoShape 447"/>
            <p:cNvCxnSpPr>
              <a:cxnSpLocks noChangeShapeType="1"/>
              <a:stCxn id="16430" idx="2"/>
              <a:endCxn id="16438" idx="3"/>
            </p:cNvCxnSpPr>
            <p:nvPr/>
          </p:nvCxnSpPr>
          <p:spPr bwMode="auto">
            <a:xfrm rot="10800000">
              <a:off x="3931" y="3010"/>
              <a:ext cx="985" cy="673"/>
            </a:xfrm>
            <a:prstGeom prst="bentConnector3">
              <a:avLst>
                <a:gd name="adj1" fmla="val 7380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32" name="Rectangle 448" descr="Small checker board"/>
            <p:cNvSpPr>
              <a:spLocks noChangeArrowheads="1"/>
            </p:cNvSpPr>
            <p:nvPr/>
          </p:nvSpPr>
          <p:spPr bwMode="auto">
            <a:xfrm>
              <a:off x="3307" y="2210"/>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33" name="Rectangle 449" descr="Small checker board"/>
            <p:cNvSpPr>
              <a:spLocks noChangeArrowheads="1"/>
            </p:cNvSpPr>
            <p:nvPr/>
          </p:nvSpPr>
          <p:spPr bwMode="auto">
            <a:xfrm>
              <a:off x="3307" y="2274"/>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34" name="Rectangle 450" descr="Small checker board"/>
            <p:cNvSpPr>
              <a:spLocks noChangeArrowheads="1"/>
            </p:cNvSpPr>
            <p:nvPr/>
          </p:nvSpPr>
          <p:spPr bwMode="auto">
            <a:xfrm>
              <a:off x="3307" y="3746"/>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35" name="Rectangle 451" descr="Small checker board"/>
            <p:cNvSpPr>
              <a:spLocks noChangeArrowheads="1"/>
            </p:cNvSpPr>
            <p:nvPr/>
          </p:nvSpPr>
          <p:spPr bwMode="auto">
            <a:xfrm>
              <a:off x="3307" y="3810"/>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36" name="Rectangle 452" descr="Small checker board"/>
            <p:cNvSpPr>
              <a:spLocks noChangeArrowheads="1"/>
            </p:cNvSpPr>
            <p:nvPr/>
          </p:nvSpPr>
          <p:spPr bwMode="auto">
            <a:xfrm>
              <a:off x="3307" y="2594"/>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37" name="Rectangle 453" descr="Small checker board"/>
            <p:cNvSpPr>
              <a:spLocks noChangeArrowheads="1"/>
            </p:cNvSpPr>
            <p:nvPr/>
          </p:nvSpPr>
          <p:spPr bwMode="auto">
            <a:xfrm>
              <a:off x="3307" y="2658"/>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38" name="Rectangle 454" descr="Small checker board"/>
            <p:cNvSpPr>
              <a:spLocks noChangeArrowheads="1"/>
            </p:cNvSpPr>
            <p:nvPr/>
          </p:nvSpPr>
          <p:spPr bwMode="auto">
            <a:xfrm>
              <a:off x="3307" y="2978"/>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39" name="Rectangle 455" descr="Small checker board"/>
            <p:cNvSpPr>
              <a:spLocks noChangeArrowheads="1"/>
            </p:cNvSpPr>
            <p:nvPr/>
          </p:nvSpPr>
          <p:spPr bwMode="auto">
            <a:xfrm>
              <a:off x="3307" y="3042"/>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40" name="Rectangle 456" descr="Small checker board"/>
            <p:cNvSpPr>
              <a:spLocks noChangeArrowheads="1"/>
            </p:cNvSpPr>
            <p:nvPr/>
          </p:nvSpPr>
          <p:spPr bwMode="auto">
            <a:xfrm>
              <a:off x="3307" y="3362"/>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41" name="Rectangle 457" descr="Small checker board"/>
            <p:cNvSpPr>
              <a:spLocks noChangeArrowheads="1"/>
            </p:cNvSpPr>
            <p:nvPr/>
          </p:nvSpPr>
          <p:spPr bwMode="auto">
            <a:xfrm>
              <a:off x="3307" y="3426"/>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6442" name="Oval 458"/>
            <p:cNvSpPr>
              <a:spLocks noChangeArrowheads="1"/>
            </p:cNvSpPr>
            <p:nvPr/>
          </p:nvSpPr>
          <p:spPr bwMode="auto">
            <a:xfrm>
              <a:off x="4916" y="3531"/>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6443" name="AutoShape 459"/>
            <p:cNvCxnSpPr>
              <a:cxnSpLocks noChangeShapeType="1"/>
              <a:stCxn id="16442" idx="2"/>
              <a:endCxn id="16434" idx="3"/>
            </p:cNvCxnSpPr>
            <p:nvPr/>
          </p:nvCxnSpPr>
          <p:spPr bwMode="auto">
            <a:xfrm rot="10800000" flipV="1">
              <a:off x="3931" y="3555"/>
              <a:ext cx="985" cy="223"/>
            </a:xfrm>
            <a:prstGeom prst="bentConnector3">
              <a:avLst>
                <a:gd name="adj1" fmla="val 8771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44" name="Line 460"/>
            <p:cNvSpPr>
              <a:spLocks noChangeShapeType="1"/>
            </p:cNvSpPr>
            <p:nvPr/>
          </p:nvSpPr>
          <p:spPr bwMode="auto">
            <a:xfrm>
              <a:off x="4284" y="2031"/>
              <a:ext cx="0" cy="2099"/>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45" name="Text Box 461"/>
            <p:cNvSpPr txBox="1">
              <a:spLocks noChangeArrowheads="1"/>
            </p:cNvSpPr>
            <p:nvPr/>
          </p:nvSpPr>
          <p:spPr bwMode="auto">
            <a:xfrm>
              <a:off x="3299" y="2037"/>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16446" name="Text Box 462"/>
            <p:cNvSpPr txBox="1">
              <a:spLocks noChangeArrowheads="1"/>
            </p:cNvSpPr>
            <p:nvPr/>
          </p:nvSpPr>
          <p:spPr bwMode="auto">
            <a:xfrm>
              <a:off x="4628" y="2037"/>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gr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Addresses </a:t>
            </a:r>
            <a:r>
              <a:rPr lang="en-US" i="1" smtClean="0">
                <a:solidFill>
                  <a:srgbClr val="FF0000"/>
                </a:solidFill>
                <a:latin typeface="Times New Roman" pitchFamily="18" charset="0"/>
              </a:rPr>
              <a:t>vs.</a:t>
            </a:r>
            <a:r>
              <a:rPr lang="en-US" smtClean="0">
                <a:solidFill>
                  <a:srgbClr val="FF0000"/>
                </a:solidFill>
                <a:latin typeface="Times New Roman" pitchFamily="18" charset="0"/>
              </a:rPr>
              <a:t> Pointers</a:t>
            </a:r>
            <a:endParaRPr lang="en-US" i="1" smtClean="0">
              <a:solidFill>
                <a:srgbClr val="FF0000"/>
              </a:solidFill>
              <a:latin typeface="Times New Roman" pitchFamily="18" charset="0"/>
            </a:endParaRPr>
          </a:p>
        </p:txBody>
      </p:sp>
      <p:grpSp>
        <p:nvGrpSpPr>
          <p:cNvPr id="2" name="Group 174"/>
          <p:cNvGrpSpPr>
            <a:grpSpLocks/>
          </p:cNvGrpSpPr>
          <p:nvPr/>
        </p:nvGrpSpPr>
        <p:grpSpPr bwMode="auto">
          <a:xfrm>
            <a:off x="254000" y="3213100"/>
            <a:ext cx="4637088" cy="3382963"/>
            <a:chOff x="160" y="2024"/>
            <a:chExt cx="2921" cy="2131"/>
          </a:xfrm>
        </p:grpSpPr>
        <p:grpSp>
          <p:nvGrpSpPr>
            <p:cNvPr id="17491" name="Group 3"/>
            <p:cNvGrpSpPr>
              <a:grpSpLocks/>
            </p:cNvGrpSpPr>
            <p:nvPr/>
          </p:nvGrpSpPr>
          <p:grpSpPr bwMode="auto">
            <a:xfrm>
              <a:off x="160" y="3734"/>
              <a:ext cx="1617" cy="421"/>
              <a:chOff x="1081" y="3785"/>
              <a:chExt cx="1617" cy="421"/>
            </a:xfrm>
          </p:grpSpPr>
          <p:sp>
            <p:nvSpPr>
              <p:cNvPr id="17574" name="Rectangle 4"/>
              <p:cNvSpPr>
                <a:spLocks noChangeArrowheads="1"/>
              </p:cNvSpPr>
              <p:nvPr/>
            </p:nvSpPr>
            <p:spPr bwMode="auto">
              <a:xfrm>
                <a:off x="1585" y="404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575" name="Rectangle 5"/>
              <p:cNvSpPr>
                <a:spLocks noChangeArrowheads="1"/>
              </p:cNvSpPr>
              <p:nvPr/>
            </p:nvSpPr>
            <p:spPr bwMode="auto">
              <a:xfrm>
                <a:off x="1081" y="403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576" name="Rectangle 6"/>
              <p:cNvSpPr>
                <a:spLocks noChangeArrowheads="1"/>
              </p:cNvSpPr>
              <p:nvPr/>
            </p:nvSpPr>
            <p:spPr bwMode="auto">
              <a:xfrm>
                <a:off x="2169"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77" name="Rectangle 7"/>
              <p:cNvSpPr>
                <a:spLocks noChangeArrowheads="1"/>
              </p:cNvSpPr>
              <p:nvPr/>
            </p:nvSpPr>
            <p:spPr bwMode="auto">
              <a:xfrm>
                <a:off x="1585" y="392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578" name="Rectangle 8"/>
              <p:cNvSpPr>
                <a:spLocks noChangeArrowheads="1"/>
              </p:cNvSpPr>
              <p:nvPr/>
            </p:nvSpPr>
            <p:spPr bwMode="auto">
              <a:xfrm>
                <a:off x="1081" y="390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579" name="Rectangle 9"/>
              <p:cNvSpPr>
                <a:spLocks noChangeArrowheads="1"/>
              </p:cNvSpPr>
              <p:nvPr/>
            </p:nvSpPr>
            <p:spPr bwMode="auto">
              <a:xfrm>
                <a:off x="2169"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80" name="Rectangle 10" descr="Small checker board"/>
              <p:cNvSpPr>
                <a:spLocks noChangeArrowheads="1"/>
              </p:cNvSpPr>
              <p:nvPr/>
            </p:nvSpPr>
            <p:spPr bwMode="auto">
              <a:xfrm>
                <a:off x="1585" y="3792"/>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581" name="Rectangle 11"/>
              <p:cNvSpPr>
                <a:spLocks noChangeArrowheads="1"/>
              </p:cNvSpPr>
              <p:nvPr/>
            </p:nvSpPr>
            <p:spPr bwMode="auto">
              <a:xfrm>
                <a:off x="2169"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7492" name="Group 12"/>
            <p:cNvGrpSpPr>
              <a:grpSpLocks/>
            </p:cNvGrpSpPr>
            <p:nvPr/>
          </p:nvGrpSpPr>
          <p:grpSpPr bwMode="auto">
            <a:xfrm>
              <a:off x="160" y="3350"/>
              <a:ext cx="1617" cy="421"/>
              <a:chOff x="1081" y="3401"/>
              <a:chExt cx="1617" cy="421"/>
            </a:xfrm>
          </p:grpSpPr>
          <p:sp>
            <p:nvSpPr>
              <p:cNvPr id="17566" name="Rectangle 13"/>
              <p:cNvSpPr>
                <a:spLocks noChangeArrowheads="1"/>
              </p:cNvSpPr>
              <p:nvPr/>
            </p:nvSpPr>
            <p:spPr bwMode="auto">
              <a:xfrm>
                <a:off x="1585" y="366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7567" name="Rectangle 14"/>
              <p:cNvSpPr>
                <a:spLocks noChangeArrowheads="1"/>
              </p:cNvSpPr>
              <p:nvPr/>
            </p:nvSpPr>
            <p:spPr bwMode="auto">
              <a:xfrm>
                <a:off x="1081" y="364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568" name="Rectangle 15"/>
              <p:cNvSpPr>
                <a:spLocks noChangeArrowheads="1"/>
              </p:cNvSpPr>
              <p:nvPr/>
            </p:nvSpPr>
            <p:spPr bwMode="auto">
              <a:xfrm>
                <a:off x="2169"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69" name="Rectangle 16"/>
              <p:cNvSpPr>
                <a:spLocks noChangeArrowheads="1"/>
              </p:cNvSpPr>
              <p:nvPr/>
            </p:nvSpPr>
            <p:spPr bwMode="auto">
              <a:xfrm>
                <a:off x="1585" y="353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5</a:t>
                </a:r>
              </a:p>
            </p:txBody>
          </p:sp>
          <p:sp>
            <p:nvSpPr>
              <p:cNvPr id="17570" name="Rectangle 17"/>
              <p:cNvSpPr>
                <a:spLocks noChangeArrowheads="1"/>
              </p:cNvSpPr>
              <p:nvPr/>
            </p:nvSpPr>
            <p:spPr bwMode="auto">
              <a:xfrm>
                <a:off x="1081" y="352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571" name="Rectangle 18"/>
              <p:cNvSpPr>
                <a:spLocks noChangeArrowheads="1"/>
              </p:cNvSpPr>
              <p:nvPr/>
            </p:nvSpPr>
            <p:spPr bwMode="auto">
              <a:xfrm>
                <a:off x="2169"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72" name="Rectangle 19" descr="Small checker board"/>
              <p:cNvSpPr>
                <a:spLocks noChangeArrowheads="1"/>
              </p:cNvSpPr>
              <p:nvPr/>
            </p:nvSpPr>
            <p:spPr bwMode="auto">
              <a:xfrm>
                <a:off x="1585" y="3408"/>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573" name="Rectangle 20"/>
              <p:cNvSpPr>
                <a:spLocks noChangeArrowheads="1"/>
              </p:cNvSpPr>
              <p:nvPr/>
            </p:nvSpPr>
            <p:spPr bwMode="auto">
              <a:xfrm>
                <a:off x="2169"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7493" name="Group 21"/>
            <p:cNvGrpSpPr>
              <a:grpSpLocks/>
            </p:cNvGrpSpPr>
            <p:nvPr/>
          </p:nvGrpSpPr>
          <p:grpSpPr bwMode="auto">
            <a:xfrm>
              <a:off x="160" y="2966"/>
              <a:ext cx="1617" cy="421"/>
              <a:chOff x="1081" y="3017"/>
              <a:chExt cx="1617" cy="421"/>
            </a:xfrm>
          </p:grpSpPr>
          <p:sp>
            <p:nvSpPr>
              <p:cNvPr id="17558" name="Rectangle 22"/>
              <p:cNvSpPr>
                <a:spLocks noChangeArrowheads="1"/>
              </p:cNvSpPr>
              <p:nvPr/>
            </p:nvSpPr>
            <p:spPr bwMode="auto">
              <a:xfrm>
                <a:off x="1585" y="328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7559" name="Rectangle 23"/>
              <p:cNvSpPr>
                <a:spLocks noChangeArrowheads="1"/>
              </p:cNvSpPr>
              <p:nvPr/>
            </p:nvSpPr>
            <p:spPr bwMode="auto">
              <a:xfrm>
                <a:off x="1081" y="326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560" name="Rectangle 24"/>
              <p:cNvSpPr>
                <a:spLocks noChangeArrowheads="1"/>
              </p:cNvSpPr>
              <p:nvPr/>
            </p:nvSpPr>
            <p:spPr bwMode="auto">
              <a:xfrm>
                <a:off x="2169"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61" name="Rectangle 25"/>
              <p:cNvSpPr>
                <a:spLocks noChangeArrowheads="1"/>
              </p:cNvSpPr>
              <p:nvPr/>
            </p:nvSpPr>
            <p:spPr bwMode="auto">
              <a:xfrm>
                <a:off x="1585" y="315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562" name="Rectangle 26"/>
              <p:cNvSpPr>
                <a:spLocks noChangeArrowheads="1"/>
              </p:cNvSpPr>
              <p:nvPr/>
            </p:nvSpPr>
            <p:spPr bwMode="auto">
              <a:xfrm>
                <a:off x="1081" y="313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563" name="Rectangle 27"/>
              <p:cNvSpPr>
                <a:spLocks noChangeArrowheads="1"/>
              </p:cNvSpPr>
              <p:nvPr/>
            </p:nvSpPr>
            <p:spPr bwMode="auto">
              <a:xfrm>
                <a:off x="2169"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64" name="Rectangle 28" descr="Small checker board"/>
              <p:cNvSpPr>
                <a:spLocks noChangeArrowheads="1"/>
              </p:cNvSpPr>
              <p:nvPr/>
            </p:nvSpPr>
            <p:spPr bwMode="auto">
              <a:xfrm>
                <a:off x="1585" y="302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565" name="Rectangle 29"/>
              <p:cNvSpPr>
                <a:spLocks noChangeArrowheads="1"/>
              </p:cNvSpPr>
              <p:nvPr/>
            </p:nvSpPr>
            <p:spPr bwMode="auto">
              <a:xfrm>
                <a:off x="2169"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7494" name="Group 30"/>
            <p:cNvGrpSpPr>
              <a:grpSpLocks/>
            </p:cNvGrpSpPr>
            <p:nvPr/>
          </p:nvGrpSpPr>
          <p:grpSpPr bwMode="auto">
            <a:xfrm>
              <a:off x="160" y="2582"/>
              <a:ext cx="1617" cy="421"/>
              <a:chOff x="1081" y="2633"/>
              <a:chExt cx="1617" cy="421"/>
            </a:xfrm>
          </p:grpSpPr>
          <p:sp>
            <p:nvSpPr>
              <p:cNvPr id="17550" name="Rectangle 31"/>
              <p:cNvSpPr>
                <a:spLocks noChangeArrowheads="1"/>
              </p:cNvSpPr>
              <p:nvPr/>
            </p:nvSpPr>
            <p:spPr bwMode="auto">
              <a:xfrm>
                <a:off x="1585" y="289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3</a:t>
                </a:r>
              </a:p>
            </p:txBody>
          </p:sp>
          <p:sp>
            <p:nvSpPr>
              <p:cNvPr id="17551" name="Rectangle 32"/>
              <p:cNvSpPr>
                <a:spLocks noChangeArrowheads="1"/>
              </p:cNvSpPr>
              <p:nvPr/>
            </p:nvSpPr>
            <p:spPr bwMode="auto">
              <a:xfrm>
                <a:off x="1081" y="288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552" name="Rectangle 33"/>
              <p:cNvSpPr>
                <a:spLocks noChangeArrowheads="1"/>
              </p:cNvSpPr>
              <p:nvPr/>
            </p:nvSpPr>
            <p:spPr bwMode="auto">
              <a:xfrm>
                <a:off x="2169"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53" name="Rectangle 34"/>
              <p:cNvSpPr>
                <a:spLocks noChangeArrowheads="1"/>
              </p:cNvSpPr>
              <p:nvPr/>
            </p:nvSpPr>
            <p:spPr bwMode="auto">
              <a:xfrm>
                <a:off x="1585" y="276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554" name="Rectangle 35"/>
              <p:cNvSpPr>
                <a:spLocks noChangeArrowheads="1"/>
              </p:cNvSpPr>
              <p:nvPr/>
            </p:nvSpPr>
            <p:spPr bwMode="auto">
              <a:xfrm>
                <a:off x="1081" y="275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555" name="Rectangle 36"/>
              <p:cNvSpPr>
                <a:spLocks noChangeArrowheads="1"/>
              </p:cNvSpPr>
              <p:nvPr/>
            </p:nvSpPr>
            <p:spPr bwMode="auto">
              <a:xfrm>
                <a:off x="2169"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56" name="Rectangle 37" descr="Small checker board"/>
              <p:cNvSpPr>
                <a:spLocks noChangeArrowheads="1"/>
              </p:cNvSpPr>
              <p:nvPr/>
            </p:nvSpPr>
            <p:spPr bwMode="auto">
              <a:xfrm>
                <a:off x="1585" y="2640"/>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557" name="Rectangle 38"/>
              <p:cNvSpPr>
                <a:spLocks noChangeArrowheads="1"/>
              </p:cNvSpPr>
              <p:nvPr/>
            </p:nvSpPr>
            <p:spPr bwMode="auto">
              <a:xfrm>
                <a:off x="2169"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7495" name="Group 39"/>
            <p:cNvGrpSpPr>
              <a:grpSpLocks/>
            </p:cNvGrpSpPr>
            <p:nvPr/>
          </p:nvGrpSpPr>
          <p:grpSpPr bwMode="auto">
            <a:xfrm>
              <a:off x="160" y="2198"/>
              <a:ext cx="1617" cy="421"/>
              <a:chOff x="1081" y="2249"/>
              <a:chExt cx="1617" cy="421"/>
            </a:xfrm>
          </p:grpSpPr>
          <p:sp>
            <p:nvSpPr>
              <p:cNvPr id="17542" name="Rectangle 40"/>
              <p:cNvSpPr>
                <a:spLocks noChangeArrowheads="1"/>
              </p:cNvSpPr>
              <p:nvPr/>
            </p:nvSpPr>
            <p:spPr bwMode="auto">
              <a:xfrm>
                <a:off x="1585" y="251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a:t>
                </a:r>
              </a:p>
            </p:txBody>
          </p:sp>
          <p:sp>
            <p:nvSpPr>
              <p:cNvPr id="17543" name="Rectangle 41"/>
              <p:cNvSpPr>
                <a:spLocks noChangeArrowheads="1"/>
              </p:cNvSpPr>
              <p:nvPr/>
            </p:nvSpPr>
            <p:spPr bwMode="auto">
              <a:xfrm>
                <a:off x="1081" y="249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544" name="Rectangle 42"/>
              <p:cNvSpPr>
                <a:spLocks noChangeArrowheads="1"/>
              </p:cNvSpPr>
              <p:nvPr/>
            </p:nvSpPr>
            <p:spPr bwMode="auto">
              <a:xfrm>
                <a:off x="2169"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45" name="Rectangle 43"/>
              <p:cNvSpPr>
                <a:spLocks noChangeArrowheads="1"/>
              </p:cNvSpPr>
              <p:nvPr/>
            </p:nvSpPr>
            <p:spPr bwMode="auto">
              <a:xfrm>
                <a:off x="1585" y="2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546" name="Rectangle 44"/>
              <p:cNvSpPr>
                <a:spLocks noChangeArrowheads="1"/>
              </p:cNvSpPr>
              <p:nvPr/>
            </p:nvSpPr>
            <p:spPr bwMode="auto">
              <a:xfrm>
                <a:off x="1081" y="236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547" name="Rectangle 45"/>
              <p:cNvSpPr>
                <a:spLocks noChangeArrowheads="1"/>
              </p:cNvSpPr>
              <p:nvPr/>
            </p:nvSpPr>
            <p:spPr bwMode="auto">
              <a:xfrm>
                <a:off x="2169"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548" name="Rectangle 46" descr="Small checker board"/>
              <p:cNvSpPr>
                <a:spLocks noChangeArrowheads="1"/>
              </p:cNvSpPr>
              <p:nvPr/>
            </p:nvSpPr>
            <p:spPr bwMode="auto">
              <a:xfrm>
                <a:off x="1584" y="2256"/>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549" name="Rectangle 47"/>
              <p:cNvSpPr>
                <a:spLocks noChangeArrowheads="1"/>
              </p:cNvSpPr>
              <p:nvPr/>
            </p:nvSpPr>
            <p:spPr bwMode="auto">
              <a:xfrm>
                <a:off x="2168"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sp>
          <p:nvSpPr>
            <p:cNvPr id="17496" name="Text Box 48"/>
            <p:cNvSpPr txBox="1">
              <a:spLocks noChangeArrowheads="1"/>
            </p:cNvSpPr>
            <p:nvPr/>
          </p:nvSpPr>
          <p:spPr bwMode="auto">
            <a:xfrm>
              <a:off x="655" y="2032"/>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17497" name="Text Box 49"/>
            <p:cNvSpPr txBox="1">
              <a:spLocks noChangeArrowheads="1"/>
            </p:cNvSpPr>
            <p:nvPr/>
          </p:nvSpPr>
          <p:spPr bwMode="auto">
            <a:xfrm>
              <a:off x="1968" y="2032"/>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grpSp>
          <p:nvGrpSpPr>
            <p:cNvPr id="17498" name="Group 50"/>
            <p:cNvGrpSpPr>
              <a:grpSpLocks/>
            </p:cNvGrpSpPr>
            <p:nvPr/>
          </p:nvGrpSpPr>
          <p:grpSpPr bwMode="auto">
            <a:xfrm>
              <a:off x="1448" y="3469"/>
              <a:ext cx="1633" cy="674"/>
              <a:chOff x="2111" y="3520"/>
              <a:chExt cx="1633" cy="674"/>
            </a:xfrm>
          </p:grpSpPr>
          <p:sp>
            <p:nvSpPr>
              <p:cNvPr id="17528" name="Rectangle 51" descr="Small checker board"/>
              <p:cNvSpPr>
                <a:spLocks noChangeArrowheads="1"/>
              </p:cNvSpPr>
              <p:nvPr/>
            </p:nvSpPr>
            <p:spPr bwMode="auto">
              <a:xfrm>
                <a:off x="2623" y="4047"/>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529" name="Rectangle 52"/>
              <p:cNvSpPr>
                <a:spLocks noChangeArrowheads="1"/>
              </p:cNvSpPr>
              <p:nvPr/>
            </p:nvSpPr>
            <p:spPr bwMode="auto">
              <a:xfrm>
                <a:off x="2623" y="3919"/>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7530" name="Rectangle 53"/>
              <p:cNvSpPr>
                <a:spLocks noChangeArrowheads="1"/>
              </p:cNvSpPr>
              <p:nvPr/>
            </p:nvSpPr>
            <p:spPr bwMode="auto">
              <a:xfrm>
                <a:off x="2623" y="3791"/>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7531" name="Rectangle 54"/>
              <p:cNvSpPr>
                <a:spLocks noChangeArrowheads="1"/>
              </p:cNvSpPr>
              <p:nvPr/>
            </p:nvSpPr>
            <p:spPr bwMode="auto">
              <a:xfrm>
                <a:off x="2623" y="3663"/>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7532" name="Rectangle 55"/>
              <p:cNvSpPr>
                <a:spLocks noChangeArrowheads="1"/>
              </p:cNvSpPr>
              <p:nvPr/>
            </p:nvSpPr>
            <p:spPr bwMode="auto">
              <a:xfrm>
                <a:off x="2623" y="3535"/>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7533" name="Rectangle 56"/>
              <p:cNvSpPr>
                <a:spLocks noChangeArrowheads="1"/>
              </p:cNvSpPr>
              <p:nvPr/>
            </p:nvSpPr>
            <p:spPr bwMode="auto">
              <a:xfrm>
                <a:off x="2111" y="3904"/>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a</a:t>
                </a:r>
              </a:p>
            </p:txBody>
          </p:sp>
          <p:sp>
            <p:nvSpPr>
              <p:cNvPr id="17534" name="Rectangle 57"/>
              <p:cNvSpPr>
                <a:spLocks noChangeArrowheads="1"/>
              </p:cNvSpPr>
              <p:nvPr/>
            </p:nvSpPr>
            <p:spPr bwMode="auto">
              <a:xfrm>
                <a:off x="2111" y="3776"/>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b</a:t>
                </a:r>
              </a:p>
            </p:txBody>
          </p:sp>
          <p:sp>
            <p:nvSpPr>
              <p:cNvPr id="17535" name="Rectangle 58"/>
              <p:cNvSpPr>
                <a:spLocks noChangeArrowheads="1"/>
              </p:cNvSpPr>
              <p:nvPr/>
            </p:nvSpPr>
            <p:spPr bwMode="auto">
              <a:xfrm>
                <a:off x="2111" y="3648"/>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a:t>
                </a:r>
              </a:p>
            </p:txBody>
          </p:sp>
          <p:sp>
            <p:nvSpPr>
              <p:cNvPr id="17536" name="Rectangle 59"/>
              <p:cNvSpPr>
                <a:spLocks noChangeArrowheads="1"/>
              </p:cNvSpPr>
              <p:nvPr/>
            </p:nvSpPr>
            <p:spPr bwMode="auto">
              <a:xfrm>
                <a:off x="2111" y="3520"/>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sum</a:t>
                </a:r>
              </a:p>
            </p:txBody>
          </p:sp>
          <p:sp>
            <p:nvSpPr>
              <p:cNvPr id="17537" name="Rectangle 60"/>
              <p:cNvSpPr>
                <a:spLocks noChangeArrowheads="1"/>
              </p:cNvSpPr>
              <p:nvPr/>
            </p:nvSpPr>
            <p:spPr bwMode="auto">
              <a:xfrm>
                <a:off x="3215" y="4040"/>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FFFC</a:t>
                </a:r>
              </a:p>
            </p:txBody>
          </p:sp>
          <p:sp>
            <p:nvSpPr>
              <p:cNvPr id="17538" name="Rectangle 61"/>
              <p:cNvSpPr>
                <a:spLocks noChangeArrowheads="1"/>
              </p:cNvSpPr>
              <p:nvPr/>
            </p:nvSpPr>
            <p:spPr bwMode="auto">
              <a:xfrm>
                <a:off x="3215" y="3912"/>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FFF8</a:t>
                </a:r>
              </a:p>
            </p:txBody>
          </p:sp>
          <p:sp>
            <p:nvSpPr>
              <p:cNvPr id="17539" name="Rectangle 62"/>
              <p:cNvSpPr>
                <a:spLocks noChangeArrowheads="1"/>
              </p:cNvSpPr>
              <p:nvPr/>
            </p:nvSpPr>
            <p:spPr bwMode="auto">
              <a:xfrm>
                <a:off x="3215" y="3784"/>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FFF4</a:t>
                </a:r>
              </a:p>
            </p:txBody>
          </p:sp>
          <p:sp>
            <p:nvSpPr>
              <p:cNvPr id="17540" name="Rectangle 63"/>
              <p:cNvSpPr>
                <a:spLocks noChangeArrowheads="1"/>
              </p:cNvSpPr>
              <p:nvPr/>
            </p:nvSpPr>
            <p:spPr bwMode="auto">
              <a:xfrm>
                <a:off x="3215" y="3656"/>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FFF0</a:t>
                </a:r>
              </a:p>
            </p:txBody>
          </p:sp>
          <p:sp>
            <p:nvSpPr>
              <p:cNvPr id="17541" name="Rectangle 64"/>
              <p:cNvSpPr>
                <a:spLocks noChangeArrowheads="1"/>
              </p:cNvSpPr>
              <p:nvPr/>
            </p:nvSpPr>
            <p:spPr bwMode="auto">
              <a:xfrm>
                <a:off x="3215" y="3528"/>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FFEC</a:t>
                </a:r>
              </a:p>
            </p:txBody>
          </p:sp>
        </p:grpSp>
        <p:sp>
          <p:nvSpPr>
            <p:cNvPr id="17499" name="Rectangle 65"/>
            <p:cNvSpPr>
              <a:spLocks noChangeArrowheads="1"/>
            </p:cNvSpPr>
            <p:nvPr/>
          </p:nvSpPr>
          <p:spPr bwMode="auto">
            <a:xfrm>
              <a:off x="2008" y="385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1000</a:t>
              </a:r>
            </a:p>
          </p:txBody>
        </p:sp>
        <p:sp>
          <p:nvSpPr>
            <p:cNvPr id="17500" name="Rectangle 66"/>
            <p:cNvSpPr>
              <a:spLocks noChangeArrowheads="1"/>
            </p:cNvSpPr>
            <p:nvPr/>
          </p:nvSpPr>
          <p:spPr bwMode="auto">
            <a:xfrm>
              <a:off x="2008" y="373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100C</a:t>
              </a:r>
            </a:p>
          </p:txBody>
        </p:sp>
        <p:sp>
          <p:nvSpPr>
            <p:cNvPr id="17501" name="Rectangle 67"/>
            <p:cNvSpPr>
              <a:spLocks noChangeArrowheads="1"/>
            </p:cNvSpPr>
            <p:nvPr/>
          </p:nvSpPr>
          <p:spPr bwMode="auto">
            <a:xfrm>
              <a:off x="2008" y="361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1018</a:t>
              </a:r>
            </a:p>
          </p:txBody>
        </p:sp>
        <p:sp>
          <p:nvSpPr>
            <p:cNvPr id="17502" name="Rectangle 68"/>
            <p:cNvSpPr>
              <a:spLocks noChangeArrowheads="1"/>
            </p:cNvSpPr>
            <p:nvPr/>
          </p:nvSpPr>
          <p:spPr bwMode="auto">
            <a:xfrm>
              <a:off x="2008" y="347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1030</a:t>
              </a:r>
            </a:p>
          </p:txBody>
        </p:sp>
        <p:sp>
          <p:nvSpPr>
            <p:cNvPr id="17503" name="Line 69"/>
            <p:cNvSpPr>
              <a:spLocks noChangeShapeType="1"/>
            </p:cNvSpPr>
            <p:nvPr/>
          </p:nvSpPr>
          <p:spPr bwMode="auto">
            <a:xfrm>
              <a:off x="1640" y="2024"/>
              <a:ext cx="0" cy="2099"/>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504" name="Group 70"/>
            <p:cNvGrpSpPr>
              <a:grpSpLocks/>
            </p:cNvGrpSpPr>
            <p:nvPr/>
          </p:nvGrpSpPr>
          <p:grpSpPr bwMode="auto">
            <a:xfrm>
              <a:off x="1265" y="3732"/>
              <a:ext cx="529" cy="410"/>
              <a:chOff x="1393" y="3785"/>
              <a:chExt cx="529" cy="410"/>
            </a:xfrm>
          </p:grpSpPr>
          <p:sp>
            <p:nvSpPr>
              <p:cNvPr id="17525" name="Rectangle 71"/>
              <p:cNvSpPr>
                <a:spLocks noChangeArrowheads="1"/>
              </p:cNvSpPr>
              <p:nvPr/>
            </p:nvSpPr>
            <p:spPr bwMode="auto">
              <a:xfrm>
                <a:off x="1393"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1038</a:t>
                </a:r>
              </a:p>
            </p:txBody>
          </p:sp>
          <p:sp>
            <p:nvSpPr>
              <p:cNvPr id="17526" name="Rectangle 72"/>
              <p:cNvSpPr>
                <a:spLocks noChangeArrowheads="1"/>
              </p:cNvSpPr>
              <p:nvPr/>
            </p:nvSpPr>
            <p:spPr bwMode="auto">
              <a:xfrm>
                <a:off x="1393"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1034</a:t>
                </a:r>
              </a:p>
            </p:txBody>
          </p:sp>
          <p:sp>
            <p:nvSpPr>
              <p:cNvPr id="17527" name="Rectangle 73"/>
              <p:cNvSpPr>
                <a:spLocks noChangeArrowheads="1"/>
              </p:cNvSpPr>
              <p:nvPr/>
            </p:nvSpPr>
            <p:spPr bwMode="auto">
              <a:xfrm>
                <a:off x="1393"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1030</a:t>
                </a:r>
              </a:p>
            </p:txBody>
          </p:sp>
        </p:grpSp>
        <p:grpSp>
          <p:nvGrpSpPr>
            <p:cNvPr id="17505" name="Group 74"/>
            <p:cNvGrpSpPr>
              <a:grpSpLocks/>
            </p:cNvGrpSpPr>
            <p:nvPr/>
          </p:nvGrpSpPr>
          <p:grpSpPr bwMode="auto">
            <a:xfrm>
              <a:off x="1265" y="3348"/>
              <a:ext cx="529" cy="410"/>
              <a:chOff x="1393" y="3401"/>
              <a:chExt cx="529" cy="410"/>
            </a:xfrm>
          </p:grpSpPr>
          <p:sp>
            <p:nvSpPr>
              <p:cNvPr id="17522" name="Rectangle 75"/>
              <p:cNvSpPr>
                <a:spLocks noChangeArrowheads="1"/>
              </p:cNvSpPr>
              <p:nvPr/>
            </p:nvSpPr>
            <p:spPr bwMode="auto">
              <a:xfrm>
                <a:off x="1393"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102C</a:t>
                </a:r>
              </a:p>
            </p:txBody>
          </p:sp>
          <p:sp>
            <p:nvSpPr>
              <p:cNvPr id="17523" name="Rectangle 76"/>
              <p:cNvSpPr>
                <a:spLocks noChangeArrowheads="1"/>
              </p:cNvSpPr>
              <p:nvPr/>
            </p:nvSpPr>
            <p:spPr bwMode="auto">
              <a:xfrm>
                <a:off x="1393"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1028</a:t>
                </a:r>
              </a:p>
            </p:txBody>
          </p:sp>
          <p:sp>
            <p:nvSpPr>
              <p:cNvPr id="17524" name="Rectangle 77"/>
              <p:cNvSpPr>
                <a:spLocks noChangeArrowheads="1"/>
              </p:cNvSpPr>
              <p:nvPr/>
            </p:nvSpPr>
            <p:spPr bwMode="auto">
              <a:xfrm>
                <a:off x="1393"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1024</a:t>
                </a:r>
              </a:p>
            </p:txBody>
          </p:sp>
        </p:grpSp>
        <p:grpSp>
          <p:nvGrpSpPr>
            <p:cNvPr id="17506" name="Group 78"/>
            <p:cNvGrpSpPr>
              <a:grpSpLocks/>
            </p:cNvGrpSpPr>
            <p:nvPr/>
          </p:nvGrpSpPr>
          <p:grpSpPr bwMode="auto">
            <a:xfrm>
              <a:off x="1265" y="2964"/>
              <a:ext cx="529" cy="410"/>
              <a:chOff x="1393" y="3017"/>
              <a:chExt cx="529" cy="410"/>
            </a:xfrm>
          </p:grpSpPr>
          <p:sp>
            <p:nvSpPr>
              <p:cNvPr id="17519" name="Rectangle 79"/>
              <p:cNvSpPr>
                <a:spLocks noChangeArrowheads="1"/>
              </p:cNvSpPr>
              <p:nvPr/>
            </p:nvSpPr>
            <p:spPr bwMode="auto">
              <a:xfrm>
                <a:off x="1393"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1020</a:t>
                </a:r>
              </a:p>
            </p:txBody>
          </p:sp>
          <p:sp>
            <p:nvSpPr>
              <p:cNvPr id="17520" name="Rectangle 80"/>
              <p:cNvSpPr>
                <a:spLocks noChangeArrowheads="1"/>
              </p:cNvSpPr>
              <p:nvPr/>
            </p:nvSpPr>
            <p:spPr bwMode="auto">
              <a:xfrm>
                <a:off x="1393"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101C</a:t>
                </a:r>
              </a:p>
            </p:txBody>
          </p:sp>
          <p:sp>
            <p:nvSpPr>
              <p:cNvPr id="17521" name="Rectangle 81"/>
              <p:cNvSpPr>
                <a:spLocks noChangeArrowheads="1"/>
              </p:cNvSpPr>
              <p:nvPr/>
            </p:nvSpPr>
            <p:spPr bwMode="auto">
              <a:xfrm>
                <a:off x="1393"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1018</a:t>
                </a:r>
              </a:p>
            </p:txBody>
          </p:sp>
        </p:grpSp>
        <p:grpSp>
          <p:nvGrpSpPr>
            <p:cNvPr id="17507" name="Group 82"/>
            <p:cNvGrpSpPr>
              <a:grpSpLocks/>
            </p:cNvGrpSpPr>
            <p:nvPr/>
          </p:nvGrpSpPr>
          <p:grpSpPr bwMode="auto">
            <a:xfrm>
              <a:off x="1265" y="2580"/>
              <a:ext cx="529" cy="410"/>
              <a:chOff x="1393" y="2633"/>
              <a:chExt cx="529" cy="410"/>
            </a:xfrm>
          </p:grpSpPr>
          <p:sp>
            <p:nvSpPr>
              <p:cNvPr id="17516" name="Rectangle 83"/>
              <p:cNvSpPr>
                <a:spLocks noChangeArrowheads="1"/>
              </p:cNvSpPr>
              <p:nvPr/>
            </p:nvSpPr>
            <p:spPr bwMode="auto">
              <a:xfrm>
                <a:off x="1393"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1014</a:t>
                </a:r>
              </a:p>
            </p:txBody>
          </p:sp>
          <p:sp>
            <p:nvSpPr>
              <p:cNvPr id="17517" name="Rectangle 84"/>
              <p:cNvSpPr>
                <a:spLocks noChangeArrowheads="1"/>
              </p:cNvSpPr>
              <p:nvPr/>
            </p:nvSpPr>
            <p:spPr bwMode="auto">
              <a:xfrm>
                <a:off x="1393"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1010</a:t>
                </a:r>
              </a:p>
            </p:txBody>
          </p:sp>
          <p:sp>
            <p:nvSpPr>
              <p:cNvPr id="17518" name="Rectangle 85"/>
              <p:cNvSpPr>
                <a:spLocks noChangeArrowheads="1"/>
              </p:cNvSpPr>
              <p:nvPr/>
            </p:nvSpPr>
            <p:spPr bwMode="auto">
              <a:xfrm>
                <a:off x="1393"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100C</a:t>
                </a:r>
              </a:p>
            </p:txBody>
          </p:sp>
        </p:grpSp>
        <p:grpSp>
          <p:nvGrpSpPr>
            <p:cNvPr id="17508" name="Group 86"/>
            <p:cNvGrpSpPr>
              <a:grpSpLocks/>
            </p:cNvGrpSpPr>
            <p:nvPr/>
          </p:nvGrpSpPr>
          <p:grpSpPr bwMode="auto">
            <a:xfrm>
              <a:off x="1264" y="2196"/>
              <a:ext cx="530" cy="410"/>
              <a:chOff x="1392" y="2249"/>
              <a:chExt cx="530" cy="410"/>
            </a:xfrm>
          </p:grpSpPr>
          <p:sp>
            <p:nvSpPr>
              <p:cNvPr id="17513" name="Rectangle 87"/>
              <p:cNvSpPr>
                <a:spLocks noChangeArrowheads="1"/>
              </p:cNvSpPr>
              <p:nvPr/>
            </p:nvSpPr>
            <p:spPr bwMode="auto">
              <a:xfrm>
                <a:off x="1393"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1008</a:t>
                </a:r>
              </a:p>
            </p:txBody>
          </p:sp>
          <p:sp>
            <p:nvSpPr>
              <p:cNvPr id="17514" name="Rectangle 88"/>
              <p:cNvSpPr>
                <a:spLocks noChangeArrowheads="1"/>
              </p:cNvSpPr>
              <p:nvPr/>
            </p:nvSpPr>
            <p:spPr bwMode="auto">
              <a:xfrm>
                <a:off x="1393"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1004</a:t>
                </a:r>
              </a:p>
            </p:txBody>
          </p:sp>
          <p:sp>
            <p:nvSpPr>
              <p:cNvPr id="17515" name="Rectangle 89"/>
              <p:cNvSpPr>
                <a:spLocks noChangeArrowheads="1"/>
              </p:cNvSpPr>
              <p:nvPr/>
            </p:nvSpPr>
            <p:spPr bwMode="auto">
              <a:xfrm>
                <a:off x="1392"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1000</a:t>
                </a:r>
              </a:p>
            </p:txBody>
          </p:sp>
        </p:grpSp>
        <p:sp>
          <p:nvSpPr>
            <p:cNvPr id="17509" name="Rectangle 90"/>
            <p:cNvSpPr>
              <a:spLocks noChangeArrowheads="1"/>
            </p:cNvSpPr>
            <p:nvPr/>
          </p:nvSpPr>
          <p:spPr bwMode="auto">
            <a:xfrm>
              <a:off x="1328" y="2307"/>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7510" name="Rectangle 91"/>
            <p:cNvSpPr>
              <a:spLocks noChangeArrowheads="1"/>
            </p:cNvSpPr>
            <p:nvPr/>
          </p:nvSpPr>
          <p:spPr bwMode="auto">
            <a:xfrm>
              <a:off x="1328" y="2435"/>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7511" name="Rectangle 92"/>
            <p:cNvSpPr>
              <a:spLocks noChangeArrowheads="1"/>
            </p:cNvSpPr>
            <p:nvPr/>
          </p:nvSpPr>
          <p:spPr bwMode="auto">
            <a:xfrm>
              <a:off x="1328" y="2686"/>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17512" name="Rectangle 93"/>
            <p:cNvSpPr>
              <a:spLocks noChangeArrowheads="1"/>
            </p:cNvSpPr>
            <p:nvPr/>
          </p:nvSpPr>
          <p:spPr bwMode="auto">
            <a:xfrm>
              <a:off x="1328" y="2814"/>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grpSp>
      <p:sp>
        <p:nvSpPr>
          <p:cNvPr id="17412" name="Rectangle 94"/>
          <p:cNvSpPr>
            <a:spLocks noChangeArrowheads="1"/>
          </p:cNvSpPr>
          <p:nvPr/>
        </p:nvSpPr>
        <p:spPr bwMode="auto">
          <a:xfrm>
            <a:off x="482600" y="1155700"/>
            <a:ext cx="812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20000"/>
              </a:spcAft>
              <a:buFontTx/>
              <a:buChar char="•"/>
            </a:pPr>
            <a:r>
              <a:rPr lang="en-US">
                <a:latin typeface="Times New Roman" pitchFamily="18" charset="0"/>
              </a:rPr>
              <a:t>The two heap-stack diagram formats—the address model and the pointer model—describe exactly the same memory state.  The models, however, emphasize different things:</a:t>
            </a:r>
          </a:p>
        </p:txBody>
      </p:sp>
      <p:sp>
        <p:nvSpPr>
          <p:cNvPr id="772192" name="Rectangle 96"/>
          <p:cNvSpPr>
            <a:spLocks noChangeArrowheads="1"/>
          </p:cNvSpPr>
          <p:nvPr/>
        </p:nvSpPr>
        <p:spPr bwMode="auto">
          <a:xfrm>
            <a:off x="482600" y="2159000"/>
            <a:ext cx="8128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just">
              <a:lnSpc>
                <a:spcPct val="85000"/>
              </a:lnSpc>
              <a:spcAft>
                <a:spcPct val="20000"/>
              </a:spcAft>
              <a:buFontTx/>
              <a:buChar char="–"/>
            </a:pPr>
            <a:r>
              <a:rPr lang="en-US" sz="2000">
                <a:latin typeface="Times New Roman" pitchFamily="18" charset="0"/>
              </a:rPr>
              <a:t>The address model makes it clear that references have numeric values.</a:t>
            </a:r>
          </a:p>
        </p:txBody>
      </p:sp>
      <p:grpSp>
        <p:nvGrpSpPr>
          <p:cNvPr id="14" name="Group 172"/>
          <p:cNvGrpSpPr>
            <a:grpSpLocks/>
          </p:cNvGrpSpPr>
          <p:nvPr/>
        </p:nvGrpSpPr>
        <p:grpSpPr bwMode="auto">
          <a:xfrm>
            <a:off x="4451350" y="3224213"/>
            <a:ext cx="4311650" cy="3379787"/>
            <a:chOff x="2804" y="2031"/>
            <a:chExt cx="2716" cy="2129"/>
          </a:xfrm>
        </p:grpSpPr>
        <p:grpSp>
          <p:nvGrpSpPr>
            <p:cNvPr id="17416" name="Group 97"/>
            <p:cNvGrpSpPr>
              <a:grpSpLocks/>
            </p:cNvGrpSpPr>
            <p:nvPr/>
          </p:nvGrpSpPr>
          <p:grpSpPr bwMode="auto">
            <a:xfrm>
              <a:off x="2804" y="3739"/>
              <a:ext cx="1617" cy="421"/>
              <a:chOff x="1081" y="3785"/>
              <a:chExt cx="1617" cy="421"/>
            </a:xfrm>
          </p:grpSpPr>
          <p:sp>
            <p:nvSpPr>
              <p:cNvPr id="17483" name="Rectangle 98"/>
              <p:cNvSpPr>
                <a:spLocks noChangeArrowheads="1"/>
              </p:cNvSpPr>
              <p:nvPr/>
            </p:nvSpPr>
            <p:spPr bwMode="auto">
              <a:xfrm>
                <a:off x="1585" y="404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484" name="Rectangle 99"/>
              <p:cNvSpPr>
                <a:spLocks noChangeArrowheads="1"/>
              </p:cNvSpPr>
              <p:nvPr/>
            </p:nvSpPr>
            <p:spPr bwMode="auto">
              <a:xfrm>
                <a:off x="1081" y="403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485" name="Rectangle 100"/>
              <p:cNvSpPr>
                <a:spLocks noChangeArrowheads="1"/>
              </p:cNvSpPr>
              <p:nvPr/>
            </p:nvSpPr>
            <p:spPr bwMode="auto">
              <a:xfrm>
                <a:off x="2169"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86" name="Rectangle 101"/>
              <p:cNvSpPr>
                <a:spLocks noChangeArrowheads="1"/>
              </p:cNvSpPr>
              <p:nvPr/>
            </p:nvSpPr>
            <p:spPr bwMode="auto">
              <a:xfrm>
                <a:off x="1585" y="392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487" name="Rectangle 102"/>
              <p:cNvSpPr>
                <a:spLocks noChangeArrowheads="1"/>
              </p:cNvSpPr>
              <p:nvPr/>
            </p:nvSpPr>
            <p:spPr bwMode="auto">
              <a:xfrm>
                <a:off x="1081" y="390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488" name="Rectangle 103"/>
              <p:cNvSpPr>
                <a:spLocks noChangeArrowheads="1"/>
              </p:cNvSpPr>
              <p:nvPr/>
            </p:nvSpPr>
            <p:spPr bwMode="auto">
              <a:xfrm>
                <a:off x="2169"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89" name="Rectangle 104" descr="Small checker board"/>
              <p:cNvSpPr>
                <a:spLocks noChangeArrowheads="1"/>
              </p:cNvSpPr>
              <p:nvPr/>
            </p:nvSpPr>
            <p:spPr bwMode="auto">
              <a:xfrm>
                <a:off x="1585" y="3792"/>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490" name="Rectangle 105"/>
              <p:cNvSpPr>
                <a:spLocks noChangeArrowheads="1"/>
              </p:cNvSpPr>
              <p:nvPr/>
            </p:nvSpPr>
            <p:spPr bwMode="auto">
              <a:xfrm>
                <a:off x="2169"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7417" name="Group 106"/>
            <p:cNvGrpSpPr>
              <a:grpSpLocks/>
            </p:cNvGrpSpPr>
            <p:nvPr/>
          </p:nvGrpSpPr>
          <p:grpSpPr bwMode="auto">
            <a:xfrm>
              <a:off x="2804" y="3355"/>
              <a:ext cx="1617" cy="421"/>
              <a:chOff x="1081" y="3401"/>
              <a:chExt cx="1617" cy="421"/>
            </a:xfrm>
          </p:grpSpPr>
          <p:sp>
            <p:nvSpPr>
              <p:cNvPr id="17475" name="Rectangle 107"/>
              <p:cNvSpPr>
                <a:spLocks noChangeArrowheads="1"/>
              </p:cNvSpPr>
              <p:nvPr/>
            </p:nvSpPr>
            <p:spPr bwMode="auto">
              <a:xfrm>
                <a:off x="1585" y="366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7476" name="Rectangle 108"/>
              <p:cNvSpPr>
                <a:spLocks noChangeArrowheads="1"/>
              </p:cNvSpPr>
              <p:nvPr/>
            </p:nvSpPr>
            <p:spPr bwMode="auto">
              <a:xfrm>
                <a:off x="1081" y="364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477" name="Rectangle 109"/>
              <p:cNvSpPr>
                <a:spLocks noChangeArrowheads="1"/>
              </p:cNvSpPr>
              <p:nvPr/>
            </p:nvSpPr>
            <p:spPr bwMode="auto">
              <a:xfrm>
                <a:off x="2169"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78" name="Rectangle 110"/>
              <p:cNvSpPr>
                <a:spLocks noChangeArrowheads="1"/>
              </p:cNvSpPr>
              <p:nvPr/>
            </p:nvSpPr>
            <p:spPr bwMode="auto">
              <a:xfrm>
                <a:off x="1585" y="353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5</a:t>
                </a:r>
              </a:p>
            </p:txBody>
          </p:sp>
          <p:sp>
            <p:nvSpPr>
              <p:cNvPr id="17479" name="Rectangle 111"/>
              <p:cNvSpPr>
                <a:spLocks noChangeArrowheads="1"/>
              </p:cNvSpPr>
              <p:nvPr/>
            </p:nvSpPr>
            <p:spPr bwMode="auto">
              <a:xfrm>
                <a:off x="1081" y="352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480" name="Rectangle 112"/>
              <p:cNvSpPr>
                <a:spLocks noChangeArrowheads="1"/>
              </p:cNvSpPr>
              <p:nvPr/>
            </p:nvSpPr>
            <p:spPr bwMode="auto">
              <a:xfrm>
                <a:off x="2169"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81" name="Rectangle 113" descr="Small checker board"/>
              <p:cNvSpPr>
                <a:spLocks noChangeArrowheads="1"/>
              </p:cNvSpPr>
              <p:nvPr/>
            </p:nvSpPr>
            <p:spPr bwMode="auto">
              <a:xfrm>
                <a:off x="1585" y="3408"/>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482" name="Rectangle 114"/>
              <p:cNvSpPr>
                <a:spLocks noChangeArrowheads="1"/>
              </p:cNvSpPr>
              <p:nvPr/>
            </p:nvSpPr>
            <p:spPr bwMode="auto">
              <a:xfrm>
                <a:off x="2169"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7418" name="Group 115"/>
            <p:cNvGrpSpPr>
              <a:grpSpLocks/>
            </p:cNvGrpSpPr>
            <p:nvPr/>
          </p:nvGrpSpPr>
          <p:grpSpPr bwMode="auto">
            <a:xfrm>
              <a:off x="2804" y="2971"/>
              <a:ext cx="1617" cy="421"/>
              <a:chOff x="1081" y="3017"/>
              <a:chExt cx="1617" cy="421"/>
            </a:xfrm>
          </p:grpSpPr>
          <p:sp>
            <p:nvSpPr>
              <p:cNvPr id="17467" name="Rectangle 116"/>
              <p:cNvSpPr>
                <a:spLocks noChangeArrowheads="1"/>
              </p:cNvSpPr>
              <p:nvPr/>
            </p:nvSpPr>
            <p:spPr bwMode="auto">
              <a:xfrm>
                <a:off x="1585" y="328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7468" name="Rectangle 117"/>
              <p:cNvSpPr>
                <a:spLocks noChangeArrowheads="1"/>
              </p:cNvSpPr>
              <p:nvPr/>
            </p:nvSpPr>
            <p:spPr bwMode="auto">
              <a:xfrm>
                <a:off x="1081" y="326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469" name="Rectangle 118"/>
              <p:cNvSpPr>
                <a:spLocks noChangeArrowheads="1"/>
              </p:cNvSpPr>
              <p:nvPr/>
            </p:nvSpPr>
            <p:spPr bwMode="auto">
              <a:xfrm>
                <a:off x="2169"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70" name="Rectangle 119"/>
              <p:cNvSpPr>
                <a:spLocks noChangeArrowheads="1"/>
              </p:cNvSpPr>
              <p:nvPr/>
            </p:nvSpPr>
            <p:spPr bwMode="auto">
              <a:xfrm>
                <a:off x="1585" y="315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471" name="Rectangle 120"/>
              <p:cNvSpPr>
                <a:spLocks noChangeArrowheads="1"/>
              </p:cNvSpPr>
              <p:nvPr/>
            </p:nvSpPr>
            <p:spPr bwMode="auto">
              <a:xfrm>
                <a:off x="1081" y="313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472" name="Rectangle 121"/>
              <p:cNvSpPr>
                <a:spLocks noChangeArrowheads="1"/>
              </p:cNvSpPr>
              <p:nvPr/>
            </p:nvSpPr>
            <p:spPr bwMode="auto">
              <a:xfrm>
                <a:off x="2169"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73" name="Rectangle 122" descr="Small checker board"/>
              <p:cNvSpPr>
                <a:spLocks noChangeArrowheads="1"/>
              </p:cNvSpPr>
              <p:nvPr/>
            </p:nvSpPr>
            <p:spPr bwMode="auto">
              <a:xfrm>
                <a:off x="1585" y="302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474" name="Rectangle 123"/>
              <p:cNvSpPr>
                <a:spLocks noChangeArrowheads="1"/>
              </p:cNvSpPr>
              <p:nvPr/>
            </p:nvSpPr>
            <p:spPr bwMode="auto">
              <a:xfrm>
                <a:off x="2169"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7419" name="Group 124"/>
            <p:cNvGrpSpPr>
              <a:grpSpLocks/>
            </p:cNvGrpSpPr>
            <p:nvPr/>
          </p:nvGrpSpPr>
          <p:grpSpPr bwMode="auto">
            <a:xfrm>
              <a:off x="2804" y="2587"/>
              <a:ext cx="1617" cy="421"/>
              <a:chOff x="1081" y="2633"/>
              <a:chExt cx="1617" cy="421"/>
            </a:xfrm>
          </p:grpSpPr>
          <p:sp>
            <p:nvSpPr>
              <p:cNvPr id="17459" name="Rectangle 125"/>
              <p:cNvSpPr>
                <a:spLocks noChangeArrowheads="1"/>
              </p:cNvSpPr>
              <p:nvPr/>
            </p:nvSpPr>
            <p:spPr bwMode="auto">
              <a:xfrm>
                <a:off x="1585" y="289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3</a:t>
                </a:r>
              </a:p>
            </p:txBody>
          </p:sp>
          <p:sp>
            <p:nvSpPr>
              <p:cNvPr id="17460" name="Rectangle 126"/>
              <p:cNvSpPr>
                <a:spLocks noChangeArrowheads="1"/>
              </p:cNvSpPr>
              <p:nvPr/>
            </p:nvSpPr>
            <p:spPr bwMode="auto">
              <a:xfrm>
                <a:off x="1081" y="288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461" name="Rectangle 127"/>
              <p:cNvSpPr>
                <a:spLocks noChangeArrowheads="1"/>
              </p:cNvSpPr>
              <p:nvPr/>
            </p:nvSpPr>
            <p:spPr bwMode="auto">
              <a:xfrm>
                <a:off x="2169"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62" name="Rectangle 128"/>
              <p:cNvSpPr>
                <a:spLocks noChangeArrowheads="1"/>
              </p:cNvSpPr>
              <p:nvPr/>
            </p:nvSpPr>
            <p:spPr bwMode="auto">
              <a:xfrm>
                <a:off x="1585" y="276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463" name="Rectangle 129"/>
              <p:cNvSpPr>
                <a:spLocks noChangeArrowheads="1"/>
              </p:cNvSpPr>
              <p:nvPr/>
            </p:nvSpPr>
            <p:spPr bwMode="auto">
              <a:xfrm>
                <a:off x="1081" y="275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464" name="Rectangle 130"/>
              <p:cNvSpPr>
                <a:spLocks noChangeArrowheads="1"/>
              </p:cNvSpPr>
              <p:nvPr/>
            </p:nvSpPr>
            <p:spPr bwMode="auto">
              <a:xfrm>
                <a:off x="2169"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65" name="Rectangle 131" descr="Small checker board"/>
              <p:cNvSpPr>
                <a:spLocks noChangeArrowheads="1"/>
              </p:cNvSpPr>
              <p:nvPr/>
            </p:nvSpPr>
            <p:spPr bwMode="auto">
              <a:xfrm>
                <a:off x="1585" y="2640"/>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466" name="Rectangle 132"/>
              <p:cNvSpPr>
                <a:spLocks noChangeArrowheads="1"/>
              </p:cNvSpPr>
              <p:nvPr/>
            </p:nvSpPr>
            <p:spPr bwMode="auto">
              <a:xfrm>
                <a:off x="2169"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7420" name="Group 133"/>
            <p:cNvGrpSpPr>
              <a:grpSpLocks/>
            </p:cNvGrpSpPr>
            <p:nvPr/>
          </p:nvGrpSpPr>
          <p:grpSpPr bwMode="auto">
            <a:xfrm>
              <a:off x="2804" y="2203"/>
              <a:ext cx="1617" cy="421"/>
              <a:chOff x="1081" y="2249"/>
              <a:chExt cx="1617" cy="421"/>
            </a:xfrm>
          </p:grpSpPr>
          <p:sp>
            <p:nvSpPr>
              <p:cNvPr id="17451" name="Rectangle 134"/>
              <p:cNvSpPr>
                <a:spLocks noChangeArrowheads="1"/>
              </p:cNvSpPr>
              <p:nvPr/>
            </p:nvSpPr>
            <p:spPr bwMode="auto">
              <a:xfrm>
                <a:off x="1585" y="251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a:t>
                </a:r>
              </a:p>
            </p:txBody>
          </p:sp>
          <p:sp>
            <p:nvSpPr>
              <p:cNvPr id="17452" name="Rectangle 135"/>
              <p:cNvSpPr>
                <a:spLocks noChangeArrowheads="1"/>
              </p:cNvSpPr>
              <p:nvPr/>
            </p:nvSpPr>
            <p:spPr bwMode="auto">
              <a:xfrm>
                <a:off x="1081" y="249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7453" name="Rectangle 136"/>
              <p:cNvSpPr>
                <a:spLocks noChangeArrowheads="1"/>
              </p:cNvSpPr>
              <p:nvPr/>
            </p:nvSpPr>
            <p:spPr bwMode="auto">
              <a:xfrm>
                <a:off x="2169"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54" name="Rectangle 137"/>
              <p:cNvSpPr>
                <a:spLocks noChangeArrowheads="1"/>
              </p:cNvSpPr>
              <p:nvPr/>
            </p:nvSpPr>
            <p:spPr bwMode="auto">
              <a:xfrm>
                <a:off x="1585" y="2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7455" name="Rectangle 138"/>
              <p:cNvSpPr>
                <a:spLocks noChangeArrowheads="1"/>
              </p:cNvSpPr>
              <p:nvPr/>
            </p:nvSpPr>
            <p:spPr bwMode="auto">
              <a:xfrm>
                <a:off x="1081" y="236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7456" name="Rectangle 139"/>
              <p:cNvSpPr>
                <a:spLocks noChangeArrowheads="1"/>
              </p:cNvSpPr>
              <p:nvPr/>
            </p:nvSpPr>
            <p:spPr bwMode="auto">
              <a:xfrm>
                <a:off x="2169"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7457" name="Rectangle 140" descr="Small checker board"/>
              <p:cNvSpPr>
                <a:spLocks noChangeArrowheads="1"/>
              </p:cNvSpPr>
              <p:nvPr/>
            </p:nvSpPr>
            <p:spPr bwMode="auto">
              <a:xfrm>
                <a:off x="1584" y="2256"/>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458" name="Rectangle 141"/>
              <p:cNvSpPr>
                <a:spLocks noChangeArrowheads="1"/>
              </p:cNvSpPr>
              <p:nvPr/>
            </p:nvSpPr>
            <p:spPr bwMode="auto">
              <a:xfrm>
                <a:off x="2168"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sp>
          <p:nvSpPr>
            <p:cNvPr id="17421" name="Rectangle 142" descr="Small checker board"/>
            <p:cNvSpPr>
              <a:spLocks noChangeArrowheads="1"/>
            </p:cNvSpPr>
            <p:nvPr/>
          </p:nvSpPr>
          <p:spPr bwMode="auto">
            <a:xfrm>
              <a:off x="4620" y="4001"/>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7422" name="Rectangle 143"/>
            <p:cNvSpPr>
              <a:spLocks noChangeArrowheads="1"/>
            </p:cNvSpPr>
            <p:nvPr/>
          </p:nvSpPr>
          <p:spPr bwMode="auto">
            <a:xfrm>
              <a:off x="4620" y="3873"/>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7423" name="Rectangle 144"/>
            <p:cNvSpPr>
              <a:spLocks noChangeArrowheads="1"/>
            </p:cNvSpPr>
            <p:nvPr/>
          </p:nvSpPr>
          <p:spPr bwMode="auto">
            <a:xfrm>
              <a:off x="4620" y="3745"/>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7424" name="Rectangle 145"/>
            <p:cNvSpPr>
              <a:spLocks noChangeArrowheads="1"/>
            </p:cNvSpPr>
            <p:nvPr/>
          </p:nvSpPr>
          <p:spPr bwMode="auto">
            <a:xfrm>
              <a:off x="4620" y="3617"/>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7425" name="Rectangle 146"/>
            <p:cNvSpPr>
              <a:spLocks noChangeArrowheads="1"/>
            </p:cNvSpPr>
            <p:nvPr/>
          </p:nvSpPr>
          <p:spPr bwMode="auto">
            <a:xfrm>
              <a:off x="4620" y="3489"/>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7426" name="Rectangle 147"/>
            <p:cNvSpPr>
              <a:spLocks noChangeArrowheads="1"/>
            </p:cNvSpPr>
            <p:nvPr/>
          </p:nvSpPr>
          <p:spPr bwMode="auto">
            <a:xfrm>
              <a:off x="5219" y="3858"/>
              <a:ext cx="2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a</a:t>
              </a:r>
            </a:p>
          </p:txBody>
        </p:sp>
        <p:sp>
          <p:nvSpPr>
            <p:cNvPr id="17427" name="Rectangle 148"/>
            <p:cNvSpPr>
              <a:spLocks noChangeArrowheads="1"/>
            </p:cNvSpPr>
            <p:nvPr/>
          </p:nvSpPr>
          <p:spPr bwMode="auto">
            <a:xfrm>
              <a:off x="5219" y="3730"/>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b</a:t>
              </a:r>
            </a:p>
          </p:txBody>
        </p:sp>
        <p:sp>
          <p:nvSpPr>
            <p:cNvPr id="17428" name="Rectangle 149"/>
            <p:cNvSpPr>
              <a:spLocks noChangeArrowheads="1"/>
            </p:cNvSpPr>
            <p:nvPr/>
          </p:nvSpPr>
          <p:spPr bwMode="auto">
            <a:xfrm>
              <a:off x="5219" y="360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c</a:t>
              </a:r>
            </a:p>
          </p:txBody>
        </p:sp>
        <p:sp>
          <p:nvSpPr>
            <p:cNvPr id="17429" name="Rectangle 150"/>
            <p:cNvSpPr>
              <a:spLocks noChangeArrowheads="1"/>
            </p:cNvSpPr>
            <p:nvPr/>
          </p:nvSpPr>
          <p:spPr bwMode="auto">
            <a:xfrm>
              <a:off x="5219" y="3474"/>
              <a:ext cx="3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sum</a:t>
              </a:r>
            </a:p>
          </p:txBody>
        </p:sp>
        <p:sp>
          <p:nvSpPr>
            <p:cNvPr id="17430" name="Oval 151"/>
            <p:cNvSpPr>
              <a:spLocks noChangeArrowheads="1"/>
            </p:cNvSpPr>
            <p:nvPr/>
          </p:nvSpPr>
          <p:spPr bwMode="auto">
            <a:xfrm>
              <a:off x="4916" y="3915"/>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7431" name="AutoShape 152"/>
            <p:cNvCxnSpPr>
              <a:cxnSpLocks noChangeShapeType="1"/>
              <a:stCxn id="17430" idx="2"/>
              <a:endCxn id="17436" idx="3"/>
            </p:cNvCxnSpPr>
            <p:nvPr/>
          </p:nvCxnSpPr>
          <p:spPr bwMode="auto">
            <a:xfrm rot="10800000">
              <a:off x="3931" y="2242"/>
              <a:ext cx="985" cy="1697"/>
            </a:xfrm>
            <a:prstGeom prst="bentConnector3">
              <a:avLst>
                <a:gd name="adj1" fmla="val 413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432" name="Oval 153"/>
            <p:cNvSpPr>
              <a:spLocks noChangeArrowheads="1"/>
            </p:cNvSpPr>
            <p:nvPr/>
          </p:nvSpPr>
          <p:spPr bwMode="auto">
            <a:xfrm>
              <a:off x="4916" y="3795"/>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7433" name="AutoShape 154"/>
            <p:cNvCxnSpPr>
              <a:cxnSpLocks noChangeShapeType="1"/>
              <a:stCxn id="17432" idx="2"/>
              <a:endCxn id="17440" idx="3"/>
            </p:cNvCxnSpPr>
            <p:nvPr/>
          </p:nvCxnSpPr>
          <p:spPr bwMode="auto">
            <a:xfrm rot="10800000">
              <a:off x="3931" y="2626"/>
              <a:ext cx="985" cy="1193"/>
            </a:xfrm>
            <a:prstGeom prst="bentConnector3">
              <a:avLst>
                <a:gd name="adj1" fmla="val 568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434" name="Oval 155"/>
            <p:cNvSpPr>
              <a:spLocks noChangeArrowheads="1"/>
            </p:cNvSpPr>
            <p:nvPr/>
          </p:nvSpPr>
          <p:spPr bwMode="auto">
            <a:xfrm>
              <a:off x="4916" y="3659"/>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7435" name="AutoShape 156"/>
            <p:cNvCxnSpPr>
              <a:cxnSpLocks noChangeShapeType="1"/>
              <a:stCxn id="17434" idx="2"/>
              <a:endCxn id="17442" idx="3"/>
            </p:cNvCxnSpPr>
            <p:nvPr/>
          </p:nvCxnSpPr>
          <p:spPr bwMode="auto">
            <a:xfrm rot="10800000">
              <a:off x="3931" y="3010"/>
              <a:ext cx="985" cy="673"/>
            </a:xfrm>
            <a:prstGeom prst="bentConnector3">
              <a:avLst>
                <a:gd name="adj1" fmla="val 7380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436" name="Rectangle 157" descr="Small checker board"/>
            <p:cNvSpPr>
              <a:spLocks noChangeArrowheads="1"/>
            </p:cNvSpPr>
            <p:nvPr/>
          </p:nvSpPr>
          <p:spPr bwMode="auto">
            <a:xfrm>
              <a:off x="3307" y="2210"/>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37" name="Rectangle 158" descr="Small checker board"/>
            <p:cNvSpPr>
              <a:spLocks noChangeArrowheads="1"/>
            </p:cNvSpPr>
            <p:nvPr/>
          </p:nvSpPr>
          <p:spPr bwMode="auto">
            <a:xfrm>
              <a:off x="3307" y="2274"/>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38" name="Rectangle 159" descr="Small checker board"/>
            <p:cNvSpPr>
              <a:spLocks noChangeArrowheads="1"/>
            </p:cNvSpPr>
            <p:nvPr/>
          </p:nvSpPr>
          <p:spPr bwMode="auto">
            <a:xfrm>
              <a:off x="3307" y="3746"/>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39" name="Rectangle 160" descr="Small checker board"/>
            <p:cNvSpPr>
              <a:spLocks noChangeArrowheads="1"/>
            </p:cNvSpPr>
            <p:nvPr/>
          </p:nvSpPr>
          <p:spPr bwMode="auto">
            <a:xfrm>
              <a:off x="3307" y="3810"/>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40" name="Rectangle 161" descr="Small checker board"/>
            <p:cNvSpPr>
              <a:spLocks noChangeArrowheads="1"/>
            </p:cNvSpPr>
            <p:nvPr/>
          </p:nvSpPr>
          <p:spPr bwMode="auto">
            <a:xfrm>
              <a:off x="3307" y="2594"/>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41" name="Rectangle 162" descr="Small checker board"/>
            <p:cNvSpPr>
              <a:spLocks noChangeArrowheads="1"/>
            </p:cNvSpPr>
            <p:nvPr/>
          </p:nvSpPr>
          <p:spPr bwMode="auto">
            <a:xfrm>
              <a:off x="3307" y="2658"/>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42" name="Rectangle 163" descr="Small checker board"/>
            <p:cNvSpPr>
              <a:spLocks noChangeArrowheads="1"/>
            </p:cNvSpPr>
            <p:nvPr/>
          </p:nvSpPr>
          <p:spPr bwMode="auto">
            <a:xfrm>
              <a:off x="3307" y="2978"/>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43" name="Rectangle 164" descr="Small checker board"/>
            <p:cNvSpPr>
              <a:spLocks noChangeArrowheads="1"/>
            </p:cNvSpPr>
            <p:nvPr/>
          </p:nvSpPr>
          <p:spPr bwMode="auto">
            <a:xfrm>
              <a:off x="3307" y="3042"/>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44" name="Rectangle 165" descr="Small checker board"/>
            <p:cNvSpPr>
              <a:spLocks noChangeArrowheads="1"/>
            </p:cNvSpPr>
            <p:nvPr/>
          </p:nvSpPr>
          <p:spPr bwMode="auto">
            <a:xfrm>
              <a:off x="3307" y="3362"/>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45" name="Rectangle 166" descr="Small checker board"/>
            <p:cNvSpPr>
              <a:spLocks noChangeArrowheads="1"/>
            </p:cNvSpPr>
            <p:nvPr/>
          </p:nvSpPr>
          <p:spPr bwMode="auto">
            <a:xfrm>
              <a:off x="3307" y="3426"/>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7446" name="Oval 167"/>
            <p:cNvSpPr>
              <a:spLocks noChangeArrowheads="1"/>
            </p:cNvSpPr>
            <p:nvPr/>
          </p:nvSpPr>
          <p:spPr bwMode="auto">
            <a:xfrm>
              <a:off x="4916" y="3531"/>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7447" name="AutoShape 168"/>
            <p:cNvCxnSpPr>
              <a:cxnSpLocks noChangeShapeType="1"/>
              <a:stCxn id="17446" idx="2"/>
              <a:endCxn id="17438" idx="3"/>
            </p:cNvCxnSpPr>
            <p:nvPr/>
          </p:nvCxnSpPr>
          <p:spPr bwMode="auto">
            <a:xfrm rot="10800000" flipV="1">
              <a:off x="3931" y="3555"/>
              <a:ext cx="985" cy="223"/>
            </a:xfrm>
            <a:prstGeom prst="bentConnector3">
              <a:avLst>
                <a:gd name="adj1" fmla="val 8771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448" name="Line 169"/>
            <p:cNvSpPr>
              <a:spLocks noChangeShapeType="1"/>
            </p:cNvSpPr>
            <p:nvPr/>
          </p:nvSpPr>
          <p:spPr bwMode="auto">
            <a:xfrm>
              <a:off x="4284" y="2031"/>
              <a:ext cx="0" cy="2099"/>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9" name="Text Box 170"/>
            <p:cNvSpPr txBox="1">
              <a:spLocks noChangeArrowheads="1"/>
            </p:cNvSpPr>
            <p:nvPr/>
          </p:nvSpPr>
          <p:spPr bwMode="auto">
            <a:xfrm>
              <a:off x="3299" y="2037"/>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17450" name="Text Box 171"/>
            <p:cNvSpPr txBox="1">
              <a:spLocks noChangeArrowheads="1"/>
            </p:cNvSpPr>
            <p:nvPr/>
          </p:nvSpPr>
          <p:spPr bwMode="auto">
            <a:xfrm>
              <a:off x="4628" y="2037"/>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grpSp>
      <p:sp>
        <p:nvSpPr>
          <p:cNvPr id="772269" name="Rectangle 173"/>
          <p:cNvSpPr>
            <a:spLocks noChangeArrowheads="1"/>
          </p:cNvSpPr>
          <p:nvPr/>
        </p:nvSpPr>
        <p:spPr bwMode="auto">
          <a:xfrm>
            <a:off x="482600" y="2476500"/>
            <a:ext cx="8128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just">
              <a:lnSpc>
                <a:spcPct val="85000"/>
              </a:lnSpc>
              <a:spcAft>
                <a:spcPct val="20000"/>
              </a:spcAft>
              <a:buFontTx/>
              <a:buChar char="–"/>
            </a:pPr>
            <a:r>
              <a:rPr lang="en-US" sz="2000">
                <a:latin typeface="Times New Roman" pitchFamily="18" charset="0"/>
              </a:rPr>
              <a:t>The pointer model emphasizes the relationship between the reference and the object and makes the diagram easier to follow.</a:t>
            </a:r>
          </a:p>
        </p:txBody>
      </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2192">
                                            <p:txEl>
                                              <p:pRg st="0" end="0"/>
                                            </p:txEl>
                                          </p:spTgt>
                                        </p:tgtEl>
                                        <p:attrNameLst>
                                          <p:attrName>style.visibility</p:attrName>
                                        </p:attrNameLst>
                                      </p:cBhvr>
                                      <p:to>
                                        <p:strVal val="visible"/>
                                      </p:to>
                                    </p:set>
                                  </p:childTnLst>
                                </p:cTn>
                              </p:par>
                              <p:par>
                                <p:cTn id="7" presetID="9" presetClass="exit" presetSubtype="0" fill="hold" nodeType="withEffect">
                                  <p:stCondLst>
                                    <p:cond delay="0"/>
                                  </p:stCondLst>
                                  <p:childTnLst>
                                    <p:animEffect transition="out" filter="dissolve">
                                      <p:cBhvr>
                                        <p:cTn id="8" dur="1000"/>
                                        <p:tgtEl>
                                          <p:spTgt spid="14"/>
                                        </p:tgtEl>
                                      </p:cBhvr>
                                    </p:animEffect>
                                    <p:set>
                                      <p:cBhvr>
                                        <p:cTn id="9" dur="1" fill="hold">
                                          <p:stCondLst>
                                            <p:cond delay="999"/>
                                          </p:stCondLst>
                                        </p:cTn>
                                        <p:tgtEl>
                                          <p:spTgt spid="14"/>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772269">
                                            <p:txEl>
                                              <p:pRg st="0" end="0"/>
                                            </p:txEl>
                                          </p:spTgt>
                                        </p:tgtEl>
                                        <p:attrNameLst>
                                          <p:attrName>style.visibility</p:attrName>
                                        </p:attrNameLst>
                                      </p:cBhvr>
                                      <p:to>
                                        <p:strVal val="visible"/>
                                      </p:to>
                                    </p:set>
                                  </p:childTnLst>
                                </p:cTn>
                              </p:par>
                              <p:par>
                                <p:cTn id="14" presetID="9" presetClass="exit" presetSubtype="0" fill="hold" nodeType="withEffect">
                                  <p:stCondLst>
                                    <p:cond delay="0"/>
                                  </p:stCondLst>
                                  <p:childTnLst>
                                    <p:animEffect transition="out" filter="dissolve">
                                      <p:cBhvr>
                                        <p:cTn id="15" dur="1000"/>
                                        <p:tgtEl>
                                          <p:spTgt spid="2"/>
                                        </p:tgtEl>
                                      </p:cBhvr>
                                    </p:animEffect>
                                    <p:set>
                                      <p:cBhvr>
                                        <p:cTn id="16" dur="1" fill="hold">
                                          <p:stCondLst>
                                            <p:cond delay="999"/>
                                          </p:stCondLst>
                                        </p:cTn>
                                        <p:tgtEl>
                                          <p:spTgt spid="2"/>
                                        </p:tgtEl>
                                        <p:attrNameLst>
                                          <p:attrName>style.visibility</p:attrName>
                                        </p:attrNameLst>
                                      </p:cBhvr>
                                      <p:to>
                                        <p:strVal val="hidden"/>
                                      </p:to>
                                    </p:set>
                                  </p:childTnLst>
                                </p:cTn>
                              </p:par>
                              <p:par>
                                <p:cTn id="17" presetID="9"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92" grpId="0" build="p" autoUpdateAnimBg="0"/>
      <p:bldP spid="77226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Garbage Collection</a:t>
            </a:r>
            <a:endParaRPr lang="en-US" i="1" smtClean="0">
              <a:solidFill>
                <a:srgbClr val="FF0000"/>
              </a:solidFill>
              <a:latin typeface="Times New Roman" pitchFamily="18" charset="0"/>
            </a:endParaRPr>
          </a:p>
        </p:txBody>
      </p:sp>
      <p:sp>
        <p:nvSpPr>
          <p:cNvPr id="18435" name="Rectangle 95"/>
          <p:cNvSpPr>
            <a:spLocks noChangeArrowheads="1"/>
          </p:cNvSpPr>
          <p:nvPr/>
        </p:nvSpPr>
        <p:spPr bwMode="auto">
          <a:xfrm>
            <a:off x="482600" y="1155700"/>
            <a:ext cx="812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One fact that the pointer model makes clear in this diagram is that there are no longer any references to the </a:t>
            </a:r>
            <a:r>
              <a:rPr lang="en-US" sz="2200" b="1">
                <a:latin typeface="Courier New" pitchFamily="49" charset="0"/>
              </a:rPr>
              <a:t>Rational</a:t>
            </a:r>
            <a:r>
              <a:rPr lang="en-US">
                <a:latin typeface="Times New Roman" pitchFamily="18" charset="0"/>
              </a:rPr>
              <a:t> value 5/6.  That value has now become </a:t>
            </a:r>
            <a:r>
              <a:rPr lang="en-US" b="1">
                <a:latin typeface="Times New Roman" pitchFamily="18" charset="0"/>
              </a:rPr>
              <a:t>garbage</a:t>
            </a:r>
            <a:r>
              <a:rPr lang="en-US">
                <a:latin typeface="Times New Roman" pitchFamily="18" charset="0"/>
              </a:rPr>
              <a:t>.</a:t>
            </a:r>
          </a:p>
          <a:p>
            <a:pPr marL="342900" indent="-342900" algn="just">
              <a:lnSpc>
                <a:spcPct val="85000"/>
              </a:lnSpc>
              <a:spcAft>
                <a:spcPct val="50000"/>
              </a:spcAft>
              <a:buFontTx/>
              <a:buChar char="•"/>
            </a:pPr>
            <a:endParaRPr lang="en-US">
              <a:latin typeface="Times New Roman" pitchFamily="18" charset="0"/>
            </a:endParaRPr>
          </a:p>
        </p:txBody>
      </p:sp>
      <p:sp>
        <p:nvSpPr>
          <p:cNvPr id="776366" name="Rectangle 174"/>
          <p:cNvSpPr>
            <a:spLocks noChangeArrowheads="1"/>
          </p:cNvSpPr>
          <p:nvPr/>
        </p:nvSpPr>
        <p:spPr bwMode="auto">
          <a:xfrm>
            <a:off x="482600" y="2273300"/>
            <a:ext cx="812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From time to time, Java runs through the heap and reclaims any garbage.  This process is called </a:t>
            </a:r>
            <a:r>
              <a:rPr lang="en-US" b="1">
                <a:latin typeface="Times New Roman" pitchFamily="18" charset="0"/>
              </a:rPr>
              <a:t>garbage collection</a:t>
            </a:r>
            <a:r>
              <a:rPr lang="en-US">
                <a:latin typeface="Times New Roman" pitchFamily="18" charset="0"/>
              </a:rPr>
              <a:t>. </a:t>
            </a:r>
          </a:p>
        </p:txBody>
      </p:sp>
      <p:grpSp>
        <p:nvGrpSpPr>
          <p:cNvPr id="18437" name="Group 178"/>
          <p:cNvGrpSpPr>
            <a:grpSpLocks/>
          </p:cNvGrpSpPr>
          <p:nvPr/>
        </p:nvGrpSpPr>
        <p:grpSpPr bwMode="auto">
          <a:xfrm>
            <a:off x="4451350" y="5935663"/>
            <a:ext cx="2566988" cy="668337"/>
            <a:chOff x="1081" y="3785"/>
            <a:chExt cx="1617" cy="421"/>
          </a:xfrm>
        </p:grpSpPr>
        <p:sp>
          <p:nvSpPr>
            <p:cNvPr id="18507" name="Rectangle 179"/>
            <p:cNvSpPr>
              <a:spLocks noChangeArrowheads="1"/>
            </p:cNvSpPr>
            <p:nvPr/>
          </p:nvSpPr>
          <p:spPr bwMode="auto">
            <a:xfrm>
              <a:off x="1585" y="404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8508" name="Rectangle 180"/>
            <p:cNvSpPr>
              <a:spLocks noChangeArrowheads="1"/>
            </p:cNvSpPr>
            <p:nvPr/>
          </p:nvSpPr>
          <p:spPr bwMode="auto">
            <a:xfrm>
              <a:off x="1081" y="403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8509" name="Rectangle 181"/>
            <p:cNvSpPr>
              <a:spLocks noChangeArrowheads="1"/>
            </p:cNvSpPr>
            <p:nvPr/>
          </p:nvSpPr>
          <p:spPr bwMode="auto">
            <a:xfrm>
              <a:off x="2169" y="404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510" name="Rectangle 182"/>
            <p:cNvSpPr>
              <a:spLocks noChangeArrowheads="1"/>
            </p:cNvSpPr>
            <p:nvPr/>
          </p:nvSpPr>
          <p:spPr bwMode="auto">
            <a:xfrm>
              <a:off x="1585" y="392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8511" name="Rectangle 183"/>
            <p:cNvSpPr>
              <a:spLocks noChangeArrowheads="1"/>
            </p:cNvSpPr>
            <p:nvPr/>
          </p:nvSpPr>
          <p:spPr bwMode="auto">
            <a:xfrm>
              <a:off x="1081" y="390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8512" name="Rectangle 184"/>
            <p:cNvSpPr>
              <a:spLocks noChangeArrowheads="1"/>
            </p:cNvSpPr>
            <p:nvPr/>
          </p:nvSpPr>
          <p:spPr bwMode="auto">
            <a:xfrm>
              <a:off x="2169" y="391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513" name="Rectangle 185" descr="Small checker board"/>
            <p:cNvSpPr>
              <a:spLocks noChangeArrowheads="1"/>
            </p:cNvSpPr>
            <p:nvPr/>
          </p:nvSpPr>
          <p:spPr bwMode="auto">
            <a:xfrm>
              <a:off x="1585" y="3792"/>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8514" name="Rectangle 186"/>
            <p:cNvSpPr>
              <a:spLocks noChangeArrowheads="1"/>
            </p:cNvSpPr>
            <p:nvPr/>
          </p:nvSpPr>
          <p:spPr bwMode="auto">
            <a:xfrm>
              <a:off x="2169" y="378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3" name="Group 187"/>
          <p:cNvGrpSpPr>
            <a:grpSpLocks/>
          </p:cNvGrpSpPr>
          <p:nvPr/>
        </p:nvGrpSpPr>
        <p:grpSpPr bwMode="auto">
          <a:xfrm>
            <a:off x="4451350" y="5326063"/>
            <a:ext cx="2566988" cy="668337"/>
            <a:chOff x="1081" y="3401"/>
            <a:chExt cx="1617" cy="421"/>
          </a:xfrm>
        </p:grpSpPr>
        <p:sp>
          <p:nvSpPr>
            <p:cNvPr id="18499" name="Rectangle 188"/>
            <p:cNvSpPr>
              <a:spLocks noChangeArrowheads="1"/>
            </p:cNvSpPr>
            <p:nvPr/>
          </p:nvSpPr>
          <p:spPr bwMode="auto">
            <a:xfrm>
              <a:off x="1585" y="366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8500" name="Rectangle 189"/>
            <p:cNvSpPr>
              <a:spLocks noChangeArrowheads="1"/>
            </p:cNvSpPr>
            <p:nvPr/>
          </p:nvSpPr>
          <p:spPr bwMode="auto">
            <a:xfrm>
              <a:off x="1081" y="364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8501" name="Rectangle 190"/>
            <p:cNvSpPr>
              <a:spLocks noChangeArrowheads="1"/>
            </p:cNvSpPr>
            <p:nvPr/>
          </p:nvSpPr>
          <p:spPr bwMode="auto">
            <a:xfrm>
              <a:off x="2169" y="365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502" name="Rectangle 191"/>
            <p:cNvSpPr>
              <a:spLocks noChangeArrowheads="1"/>
            </p:cNvSpPr>
            <p:nvPr/>
          </p:nvSpPr>
          <p:spPr bwMode="auto">
            <a:xfrm>
              <a:off x="1585" y="353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5</a:t>
              </a:r>
            </a:p>
          </p:txBody>
        </p:sp>
        <p:sp>
          <p:nvSpPr>
            <p:cNvPr id="18503" name="Rectangle 192"/>
            <p:cNvSpPr>
              <a:spLocks noChangeArrowheads="1"/>
            </p:cNvSpPr>
            <p:nvPr/>
          </p:nvSpPr>
          <p:spPr bwMode="auto">
            <a:xfrm>
              <a:off x="1081" y="352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8504" name="Rectangle 193"/>
            <p:cNvSpPr>
              <a:spLocks noChangeArrowheads="1"/>
            </p:cNvSpPr>
            <p:nvPr/>
          </p:nvSpPr>
          <p:spPr bwMode="auto">
            <a:xfrm>
              <a:off x="2169" y="352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505" name="Rectangle 194" descr="Small checker board"/>
            <p:cNvSpPr>
              <a:spLocks noChangeArrowheads="1"/>
            </p:cNvSpPr>
            <p:nvPr/>
          </p:nvSpPr>
          <p:spPr bwMode="auto">
            <a:xfrm>
              <a:off x="1585" y="3408"/>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8506" name="Rectangle 195"/>
            <p:cNvSpPr>
              <a:spLocks noChangeArrowheads="1"/>
            </p:cNvSpPr>
            <p:nvPr/>
          </p:nvSpPr>
          <p:spPr bwMode="auto">
            <a:xfrm>
              <a:off x="2169" y="340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8439" name="Group 196"/>
          <p:cNvGrpSpPr>
            <a:grpSpLocks/>
          </p:cNvGrpSpPr>
          <p:nvPr/>
        </p:nvGrpSpPr>
        <p:grpSpPr bwMode="auto">
          <a:xfrm>
            <a:off x="4451350" y="4716463"/>
            <a:ext cx="2566988" cy="668337"/>
            <a:chOff x="1081" y="3017"/>
            <a:chExt cx="1617" cy="421"/>
          </a:xfrm>
        </p:grpSpPr>
        <p:sp>
          <p:nvSpPr>
            <p:cNvPr id="18491" name="Rectangle 197"/>
            <p:cNvSpPr>
              <a:spLocks noChangeArrowheads="1"/>
            </p:cNvSpPr>
            <p:nvPr/>
          </p:nvSpPr>
          <p:spPr bwMode="auto">
            <a:xfrm>
              <a:off x="1585" y="328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6</a:t>
              </a:r>
            </a:p>
          </p:txBody>
        </p:sp>
        <p:sp>
          <p:nvSpPr>
            <p:cNvPr id="18492" name="Rectangle 198"/>
            <p:cNvSpPr>
              <a:spLocks noChangeArrowheads="1"/>
            </p:cNvSpPr>
            <p:nvPr/>
          </p:nvSpPr>
          <p:spPr bwMode="auto">
            <a:xfrm>
              <a:off x="1081" y="326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8493" name="Rectangle 199"/>
            <p:cNvSpPr>
              <a:spLocks noChangeArrowheads="1"/>
            </p:cNvSpPr>
            <p:nvPr/>
          </p:nvSpPr>
          <p:spPr bwMode="auto">
            <a:xfrm>
              <a:off x="2169"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494" name="Rectangle 200"/>
            <p:cNvSpPr>
              <a:spLocks noChangeArrowheads="1"/>
            </p:cNvSpPr>
            <p:nvPr/>
          </p:nvSpPr>
          <p:spPr bwMode="auto">
            <a:xfrm>
              <a:off x="1585" y="315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8495" name="Rectangle 201"/>
            <p:cNvSpPr>
              <a:spLocks noChangeArrowheads="1"/>
            </p:cNvSpPr>
            <p:nvPr/>
          </p:nvSpPr>
          <p:spPr bwMode="auto">
            <a:xfrm>
              <a:off x="1081" y="313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8496" name="Rectangle 202"/>
            <p:cNvSpPr>
              <a:spLocks noChangeArrowheads="1"/>
            </p:cNvSpPr>
            <p:nvPr/>
          </p:nvSpPr>
          <p:spPr bwMode="auto">
            <a:xfrm>
              <a:off x="2169"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497" name="Rectangle 203" descr="Small checker board"/>
            <p:cNvSpPr>
              <a:spLocks noChangeArrowheads="1"/>
            </p:cNvSpPr>
            <p:nvPr/>
          </p:nvSpPr>
          <p:spPr bwMode="auto">
            <a:xfrm>
              <a:off x="1585" y="302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8498" name="Rectangle 204"/>
            <p:cNvSpPr>
              <a:spLocks noChangeArrowheads="1"/>
            </p:cNvSpPr>
            <p:nvPr/>
          </p:nvSpPr>
          <p:spPr bwMode="auto">
            <a:xfrm>
              <a:off x="2169"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8440" name="Group 205"/>
          <p:cNvGrpSpPr>
            <a:grpSpLocks/>
          </p:cNvGrpSpPr>
          <p:nvPr/>
        </p:nvGrpSpPr>
        <p:grpSpPr bwMode="auto">
          <a:xfrm>
            <a:off x="4451350" y="4106863"/>
            <a:ext cx="2566988" cy="668337"/>
            <a:chOff x="1081" y="2633"/>
            <a:chExt cx="1617" cy="421"/>
          </a:xfrm>
        </p:grpSpPr>
        <p:sp>
          <p:nvSpPr>
            <p:cNvPr id="18483" name="Rectangle 206"/>
            <p:cNvSpPr>
              <a:spLocks noChangeArrowheads="1"/>
            </p:cNvSpPr>
            <p:nvPr/>
          </p:nvSpPr>
          <p:spPr bwMode="auto">
            <a:xfrm>
              <a:off x="1585" y="289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3</a:t>
              </a:r>
            </a:p>
          </p:txBody>
        </p:sp>
        <p:sp>
          <p:nvSpPr>
            <p:cNvPr id="18484" name="Rectangle 207"/>
            <p:cNvSpPr>
              <a:spLocks noChangeArrowheads="1"/>
            </p:cNvSpPr>
            <p:nvPr/>
          </p:nvSpPr>
          <p:spPr bwMode="auto">
            <a:xfrm>
              <a:off x="1081" y="288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8485" name="Rectangle 208"/>
            <p:cNvSpPr>
              <a:spLocks noChangeArrowheads="1"/>
            </p:cNvSpPr>
            <p:nvPr/>
          </p:nvSpPr>
          <p:spPr bwMode="auto">
            <a:xfrm>
              <a:off x="2169"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486" name="Rectangle 209"/>
            <p:cNvSpPr>
              <a:spLocks noChangeArrowheads="1"/>
            </p:cNvSpPr>
            <p:nvPr/>
          </p:nvSpPr>
          <p:spPr bwMode="auto">
            <a:xfrm>
              <a:off x="1585" y="276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8487" name="Rectangle 210"/>
            <p:cNvSpPr>
              <a:spLocks noChangeArrowheads="1"/>
            </p:cNvSpPr>
            <p:nvPr/>
          </p:nvSpPr>
          <p:spPr bwMode="auto">
            <a:xfrm>
              <a:off x="1081" y="275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8488" name="Rectangle 211"/>
            <p:cNvSpPr>
              <a:spLocks noChangeArrowheads="1"/>
            </p:cNvSpPr>
            <p:nvPr/>
          </p:nvSpPr>
          <p:spPr bwMode="auto">
            <a:xfrm>
              <a:off x="2169"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489" name="Rectangle 212" descr="Small checker board"/>
            <p:cNvSpPr>
              <a:spLocks noChangeArrowheads="1"/>
            </p:cNvSpPr>
            <p:nvPr/>
          </p:nvSpPr>
          <p:spPr bwMode="auto">
            <a:xfrm>
              <a:off x="1585" y="2640"/>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8490" name="Rectangle 213"/>
            <p:cNvSpPr>
              <a:spLocks noChangeArrowheads="1"/>
            </p:cNvSpPr>
            <p:nvPr/>
          </p:nvSpPr>
          <p:spPr bwMode="auto">
            <a:xfrm>
              <a:off x="2169"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18441" name="Group 214"/>
          <p:cNvGrpSpPr>
            <a:grpSpLocks/>
          </p:cNvGrpSpPr>
          <p:nvPr/>
        </p:nvGrpSpPr>
        <p:grpSpPr bwMode="auto">
          <a:xfrm>
            <a:off x="4451350" y="3497263"/>
            <a:ext cx="2566988" cy="668337"/>
            <a:chOff x="1081" y="2249"/>
            <a:chExt cx="1617" cy="421"/>
          </a:xfrm>
        </p:grpSpPr>
        <p:sp>
          <p:nvSpPr>
            <p:cNvPr id="18475" name="Rectangle 215"/>
            <p:cNvSpPr>
              <a:spLocks noChangeArrowheads="1"/>
            </p:cNvSpPr>
            <p:nvPr/>
          </p:nvSpPr>
          <p:spPr bwMode="auto">
            <a:xfrm>
              <a:off x="1585" y="251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a:t>
              </a:r>
            </a:p>
          </p:txBody>
        </p:sp>
        <p:sp>
          <p:nvSpPr>
            <p:cNvPr id="18476" name="Rectangle 216"/>
            <p:cNvSpPr>
              <a:spLocks noChangeArrowheads="1"/>
            </p:cNvSpPr>
            <p:nvPr/>
          </p:nvSpPr>
          <p:spPr bwMode="auto">
            <a:xfrm>
              <a:off x="1081" y="249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den</a:t>
              </a:r>
            </a:p>
          </p:txBody>
        </p:sp>
        <p:sp>
          <p:nvSpPr>
            <p:cNvPr id="18477" name="Rectangle 217"/>
            <p:cNvSpPr>
              <a:spLocks noChangeArrowheads="1"/>
            </p:cNvSpPr>
            <p:nvPr/>
          </p:nvSpPr>
          <p:spPr bwMode="auto">
            <a:xfrm>
              <a:off x="2169"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478" name="Rectangle 218"/>
            <p:cNvSpPr>
              <a:spLocks noChangeArrowheads="1"/>
            </p:cNvSpPr>
            <p:nvPr/>
          </p:nvSpPr>
          <p:spPr bwMode="auto">
            <a:xfrm>
              <a:off x="1585" y="2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a:t>
              </a:r>
            </a:p>
          </p:txBody>
        </p:sp>
        <p:sp>
          <p:nvSpPr>
            <p:cNvPr id="18479" name="Rectangle 219"/>
            <p:cNvSpPr>
              <a:spLocks noChangeArrowheads="1"/>
            </p:cNvSpPr>
            <p:nvPr/>
          </p:nvSpPr>
          <p:spPr bwMode="auto">
            <a:xfrm>
              <a:off x="1081" y="236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num</a:t>
              </a:r>
            </a:p>
          </p:txBody>
        </p:sp>
        <p:sp>
          <p:nvSpPr>
            <p:cNvPr id="18480" name="Rectangle 220"/>
            <p:cNvSpPr>
              <a:spLocks noChangeArrowheads="1"/>
            </p:cNvSpPr>
            <p:nvPr/>
          </p:nvSpPr>
          <p:spPr bwMode="auto">
            <a:xfrm>
              <a:off x="2169"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18481" name="Rectangle 221" descr="Small checker board"/>
            <p:cNvSpPr>
              <a:spLocks noChangeArrowheads="1"/>
            </p:cNvSpPr>
            <p:nvPr/>
          </p:nvSpPr>
          <p:spPr bwMode="auto">
            <a:xfrm>
              <a:off x="1584" y="2256"/>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8482" name="Rectangle 222"/>
            <p:cNvSpPr>
              <a:spLocks noChangeArrowheads="1"/>
            </p:cNvSpPr>
            <p:nvPr/>
          </p:nvSpPr>
          <p:spPr bwMode="auto">
            <a:xfrm>
              <a:off x="2168"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sp>
        <p:nvSpPr>
          <p:cNvPr id="18442" name="Rectangle 223" descr="Small checker board"/>
          <p:cNvSpPr>
            <a:spLocks noChangeArrowheads="1"/>
          </p:cNvSpPr>
          <p:nvPr/>
        </p:nvSpPr>
        <p:spPr bwMode="auto">
          <a:xfrm>
            <a:off x="7334250" y="6351588"/>
            <a:ext cx="990600" cy="204787"/>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18443" name="Rectangle 224"/>
          <p:cNvSpPr>
            <a:spLocks noChangeArrowheads="1"/>
          </p:cNvSpPr>
          <p:nvPr/>
        </p:nvSpPr>
        <p:spPr bwMode="auto">
          <a:xfrm>
            <a:off x="7334250" y="6148388"/>
            <a:ext cx="990600" cy="204787"/>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8444" name="Rectangle 225"/>
          <p:cNvSpPr>
            <a:spLocks noChangeArrowheads="1"/>
          </p:cNvSpPr>
          <p:nvPr/>
        </p:nvSpPr>
        <p:spPr bwMode="auto">
          <a:xfrm>
            <a:off x="7334250" y="5945188"/>
            <a:ext cx="990600" cy="204787"/>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8445" name="Rectangle 226"/>
          <p:cNvSpPr>
            <a:spLocks noChangeArrowheads="1"/>
          </p:cNvSpPr>
          <p:nvPr/>
        </p:nvSpPr>
        <p:spPr bwMode="auto">
          <a:xfrm>
            <a:off x="7334250" y="5741988"/>
            <a:ext cx="990600" cy="204787"/>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8446" name="Rectangle 227"/>
          <p:cNvSpPr>
            <a:spLocks noChangeArrowheads="1"/>
          </p:cNvSpPr>
          <p:nvPr/>
        </p:nvSpPr>
        <p:spPr bwMode="auto">
          <a:xfrm>
            <a:off x="7334250" y="5538788"/>
            <a:ext cx="990600" cy="204787"/>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18447" name="Rectangle 228"/>
          <p:cNvSpPr>
            <a:spLocks noChangeArrowheads="1"/>
          </p:cNvSpPr>
          <p:nvPr/>
        </p:nvSpPr>
        <p:spPr bwMode="auto">
          <a:xfrm>
            <a:off x="8285163" y="612457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a</a:t>
            </a:r>
          </a:p>
        </p:txBody>
      </p:sp>
      <p:sp>
        <p:nvSpPr>
          <p:cNvPr id="18448" name="Rectangle 229"/>
          <p:cNvSpPr>
            <a:spLocks noChangeArrowheads="1"/>
          </p:cNvSpPr>
          <p:nvPr/>
        </p:nvSpPr>
        <p:spPr bwMode="auto">
          <a:xfrm>
            <a:off x="8285163" y="5921375"/>
            <a:ext cx="268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b</a:t>
            </a:r>
          </a:p>
        </p:txBody>
      </p:sp>
      <p:sp>
        <p:nvSpPr>
          <p:cNvPr id="18449" name="Rectangle 230"/>
          <p:cNvSpPr>
            <a:spLocks noChangeArrowheads="1"/>
          </p:cNvSpPr>
          <p:nvPr/>
        </p:nvSpPr>
        <p:spPr bwMode="auto">
          <a:xfrm>
            <a:off x="8285163" y="5718175"/>
            <a:ext cx="32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c</a:t>
            </a:r>
          </a:p>
        </p:txBody>
      </p:sp>
      <p:sp>
        <p:nvSpPr>
          <p:cNvPr id="18450" name="Rectangle 231"/>
          <p:cNvSpPr>
            <a:spLocks noChangeArrowheads="1"/>
          </p:cNvSpPr>
          <p:nvPr/>
        </p:nvSpPr>
        <p:spPr bwMode="auto">
          <a:xfrm>
            <a:off x="8285163" y="5514975"/>
            <a:ext cx="4778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sum</a:t>
            </a:r>
          </a:p>
        </p:txBody>
      </p:sp>
      <p:sp>
        <p:nvSpPr>
          <p:cNvPr id="18451" name="Oval 232"/>
          <p:cNvSpPr>
            <a:spLocks noChangeArrowheads="1"/>
          </p:cNvSpPr>
          <p:nvPr/>
        </p:nvSpPr>
        <p:spPr bwMode="auto">
          <a:xfrm>
            <a:off x="7804150" y="6215063"/>
            <a:ext cx="74613" cy="74612"/>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8452" name="AutoShape 233"/>
          <p:cNvCxnSpPr>
            <a:cxnSpLocks noChangeShapeType="1"/>
            <a:stCxn id="18451" idx="2"/>
            <a:endCxn id="18457" idx="3"/>
          </p:cNvCxnSpPr>
          <p:nvPr/>
        </p:nvCxnSpPr>
        <p:spPr bwMode="auto">
          <a:xfrm rot="10800000">
            <a:off x="6240463" y="3559175"/>
            <a:ext cx="1563687" cy="2693988"/>
          </a:xfrm>
          <a:prstGeom prst="bentConnector3">
            <a:avLst>
              <a:gd name="adj1" fmla="val 413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453" name="Oval 234"/>
          <p:cNvSpPr>
            <a:spLocks noChangeArrowheads="1"/>
          </p:cNvSpPr>
          <p:nvPr/>
        </p:nvSpPr>
        <p:spPr bwMode="auto">
          <a:xfrm>
            <a:off x="7804150" y="6024563"/>
            <a:ext cx="74613" cy="74612"/>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8454" name="AutoShape 235"/>
          <p:cNvCxnSpPr>
            <a:cxnSpLocks noChangeShapeType="1"/>
            <a:stCxn id="18453" idx="2"/>
            <a:endCxn id="18461" idx="3"/>
          </p:cNvCxnSpPr>
          <p:nvPr/>
        </p:nvCxnSpPr>
        <p:spPr bwMode="auto">
          <a:xfrm rot="10800000">
            <a:off x="6240463" y="4168775"/>
            <a:ext cx="1563687" cy="1893888"/>
          </a:xfrm>
          <a:prstGeom prst="bentConnector3">
            <a:avLst>
              <a:gd name="adj1" fmla="val 568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455" name="Oval 236"/>
          <p:cNvSpPr>
            <a:spLocks noChangeArrowheads="1"/>
          </p:cNvSpPr>
          <p:nvPr/>
        </p:nvSpPr>
        <p:spPr bwMode="auto">
          <a:xfrm>
            <a:off x="7804150" y="5808663"/>
            <a:ext cx="74613" cy="74612"/>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8456" name="AutoShape 237"/>
          <p:cNvCxnSpPr>
            <a:cxnSpLocks noChangeShapeType="1"/>
            <a:stCxn id="18455" idx="2"/>
            <a:endCxn id="18463" idx="3"/>
          </p:cNvCxnSpPr>
          <p:nvPr/>
        </p:nvCxnSpPr>
        <p:spPr bwMode="auto">
          <a:xfrm rot="10800000">
            <a:off x="6240463" y="4778375"/>
            <a:ext cx="1563687" cy="1068388"/>
          </a:xfrm>
          <a:prstGeom prst="bentConnector3">
            <a:avLst>
              <a:gd name="adj1" fmla="val 7380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457" name="Rectangle 238" descr="Small checker board"/>
          <p:cNvSpPr>
            <a:spLocks noChangeArrowheads="1"/>
          </p:cNvSpPr>
          <p:nvPr/>
        </p:nvSpPr>
        <p:spPr bwMode="auto">
          <a:xfrm>
            <a:off x="5249863" y="35083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58" name="Rectangle 239" descr="Small checker board"/>
          <p:cNvSpPr>
            <a:spLocks noChangeArrowheads="1"/>
          </p:cNvSpPr>
          <p:nvPr/>
        </p:nvSpPr>
        <p:spPr bwMode="auto">
          <a:xfrm>
            <a:off x="5249863" y="36099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59" name="Rectangle 240" descr="Small checker board"/>
          <p:cNvSpPr>
            <a:spLocks noChangeArrowheads="1"/>
          </p:cNvSpPr>
          <p:nvPr/>
        </p:nvSpPr>
        <p:spPr bwMode="auto">
          <a:xfrm>
            <a:off x="5249863" y="59467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60" name="Rectangle 241" descr="Small checker board"/>
          <p:cNvSpPr>
            <a:spLocks noChangeArrowheads="1"/>
          </p:cNvSpPr>
          <p:nvPr/>
        </p:nvSpPr>
        <p:spPr bwMode="auto">
          <a:xfrm>
            <a:off x="5249863" y="60483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61" name="Rectangle 242" descr="Small checker board"/>
          <p:cNvSpPr>
            <a:spLocks noChangeArrowheads="1"/>
          </p:cNvSpPr>
          <p:nvPr/>
        </p:nvSpPr>
        <p:spPr bwMode="auto">
          <a:xfrm>
            <a:off x="5249863" y="41179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62" name="Rectangle 243" descr="Small checker board"/>
          <p:cNvSpPr>
            <a:spLocks noChangeArrowheads="1"/>
          </p:cNvSpPr>
          <p:nvPr/>
        </p:nvSpPr>
        <p:spPr bwMode="auto">
          <a:xfrm>
            <a:off x="5249863" y="42195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63" name="Rectangle 244" descr="Small checker board"/>
          <p:cNvSpPr>
            <a:spLocks noChangeArrowheads="1"/>
          </p:cNvSpPr>
          <p:nvPr/>
        </p:nvSpPr>
        <p:spPr bwMode="auto">
          <a:xfrm>
            <a:off x="5249863" y="47275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64" name="Rectangle 245" descr="Small checker board"/>
          <p:cNvSpPr>
            <a:spLocks noChangeArrowheads="1"/>
          </p:cNvSpPr>
          <p:nvPr/>
        </p:nvSpPr>
        <p:spPr bwMode="auto">
          <a:xfrm>
            <a:off x="5249863" y="48291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65" name="Rectangle 246" descr="Small checker board"/>
          <p:cNvSpPr>
            <a:spLocks noChangeArrowheads="1"/>
          </p:cNvSpPr>
          <p:nvPr/>
        </p:nvSpPr>
        <p:spPr bwMode="auto">
          <a:xfrm>
            <a:off x="5249863" y="53371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66" name="Rectangle 247" descr="Small checker board"/>
          <p:cNvSpPr>
            <a:spLocks noChangeArrowheads="1"/>
          </p:cNvSpPr>
          <p:nvPr/>
        </p:nvSpPr>
        <p:spPr bwMode="auto">
          <a:xfrm>
            <a:off x="5249863" y="5438775"/>
            <a:ext cx="9906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18467" name="Oval 248"/>
          <p:cNvSpPr>
            <a:spLocks noChangeArrowheads="1"/>
          </p:cNvSpPr>
          <p:nvPr/>
        </p:nvSpPr>
        <p:spPr bwMode="auto">
          <a:xfrm>
            <a:off x="7804150" y="5605463"/>
            <a:ext cx="74613" cy="74612"/>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18468" name="AutoShape 249"/>
          <p:cNvCxnSpPr>
            <a:cxnSpLocks noChangeShapeType="1"/>
            <a:stCxn id="18467" idx="2"/>
            <a:endCxn id="18459" idx="3"/>
          </p:cNvCxnSpPr>
          <p:nvPr/>
        </p:nvCxnSpPr>
        <p:spPr bwMode="auto">
          <a:xfrm rot="10800000" flipV="1">
            <a:off x="6240463" y="5643563"/>
            <a:ext cx="1563687" cy="354012"/>
          </a:xfrm>
          <a:prstGeom prst="bentConnector3">
            <a:avLst>
              <a:gd name="adj1" fmla="val 8771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469" name="Line 250"/>
          <p:cNvSpPr>
            <a:spLocks noChangeShapeType="1"/>
          </p:cNvSpPr>
          <p:nvPr/>
        </p:nvSpPr>
        <p:spPr bwMode="auto">
          <a:xfrm>
            <a:off x="6800850" y="3224213"/>
            <a:ext cx="0" cy="3332162"/>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0" name="Text Box 251"/>
          <p:cNvSpPr txBox="1">
            <a:spLocks noChangeArrowheads="1"/>
          </p:cNvSpPr>
          <p:nvPr/>
        </p:nvSpPr>
        <p:spPr bwMode="auto">
          <a:xfrm>
            <a:off x="5237163" y="3233738"/>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18471" name="Text Box 252"/>
          <p:cNvSpPr txBox="1">
            <a:spLocks noChangeArrowheads="1"/>
          </p:cNvSpPr>
          <p:nvPr/>
        </p:nvSpPr>
        <p:spPr bwMode="auto">
          <a:xfrm>
            <a:off x="7346950" y="3233738"/>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grpSp>
        <p:nvGrpSpPr>
          <p:cNvPr id="7" name="Group 254"/>
          <p:cNvGrpSpPr>
            <a:grpSpLocks/>
          </p:cNvGrpSpPr>
          <p:nvPr/>
        </p:nvGrpSpPr>
        <p:grpSpPr bwMode="auto">
          <a:xfrm>
            <a:off x="1041400" y="4953000"/>
            <a:ext cx="5203825" cy="1000125"/>
            <a:chOff x="656" y="3120"/>
            <a:chExt cx="3278" cy="630"/>
          </a:xfrm>
        </p:grpSpPr>
        <p:sp>
          <p:nvSpPr>
            <p:cNvPr id="18473" name="AutoShape 176"/>
            <p:cNvSpPr>
              <a:spLocks noChangeArrowheads="1"/>
            </p:cNvSpPr>
            <p:nvPr/>
          </p:nvSpPr>
          <p:spPr bwMode="auto">
            <a:xfrm>
              <a:off x="656" y="3120"/>
              <a:ext cx="2208" cy="336"/>
            </a:xfrm>
            <a:prstGeom prst="wedgeRectCallout">
              <a:avLst>
                <a:gd name="adj1" fmla="val 69884"/>
                <a:gd name="adj2" fmla="val 44940"/>
              </a:avLst>
            </a:prstGeom>
            <a:solidFill>
              <a:srgbClr val="FFFF99"/>
            </a:solidFill>
            <a:ln w="9525">
              <a:solidFill>
                <a:schemeClr val="tx1"/>
              </a:solidFill>
              <a:miter lim="800000"/>
              <a:headEnd/>
              <a:tailEnd/>
            </a:ln>
          </p:spPr>
          <p:txBody>
            <a:bodyPr wrap="none" anchor="ctr"/>
            <a:lstStyle/>
            <a:p>
              <a:pPr>
                <a:lnSpc>
                  <a:spcPct val="85000"/>
                </a:lnSpc>
              </a:pPr>
              <a:r>
                <a:rPr lang="en-US" sz="1600" i="1">
                  <a:latin typeface="Times New Roman" pitchFamily="18" charset="0"/>
                </a:rPr>
                <a:t>This object was used to hold a temporary</a:t>
              </a:r>
            </a:p>
            <a:p>
              <a:pPr>
                <a:lnSpc>
                  <a:spcPct val="85000"/>
                </a:lnSpc>
              </a:pPr>
              <a:r>
                <a:rPr lang="en-US" sz="1600" i="1">
                  <a:latin typeface="Times New Roman" pitchFamily="18" charset="0"/>
                </a:rPr>
                <a:t>result and is no longer accessible.</a:t>
              </a:r>
            </a:p>
          </p:txBody>
        </p:sp>
        <p:sp>
          <p:nvSpPr>
            <p:cNvPr id="18474" name="Rectangle 175"/>
            <p:cNvSpPr>
              <a:spLocks noChangeArrowheads="1"/>
            </p:cNvSpPr>
            <p:nvPr/>
          </p:nvSpPr>
          <p:spPr bwMode="auto">
            <a:xfrm>
              <a:off x="3312" y="3368"/>
              <a:ext cx="622" cy="38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6366">
                                            <p:txEl>
                                              <p:pRg st="0" end="0"/>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xit" presetSubtype="0" fill="hold" nodeType="afterEffect">
                                  <p:stCondLst>
                                    <p:cond delay="0"/>
                                  </p:stCondLst>
                                  <p:childTnLst>
                                    <p:set>
                                      <p:cBhvr>
                                        <p:cTn id="13" dur="1" fill="hold">
                                          <p:stCondLst>
                                            <p:cond delay="0"/>
                                          </p:stCondLst>
                                        </p:cTn>
                                        <p:tgtEl>
                                          <p:spTgt spid="3"/>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36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Exercise: Stack-Heap Diagrams</a:t>
            </a:r>
          </a:p>
        </p:txBody>
      </p:sp>
      <p:sp>
        <p:nvSpPr>
          <p:cNvPr id="19459" name="Rectangle 4"/>
          <p:cNvSpPr>
            <a:spLocks noChangeArrowheads="1"/>
          </p:cNvSpPr>
          <p:nvPr/>
        </p:nvSpPr>
        <p:spPr bwMode="auto">
          <a:xfrm>
            <a:off x="1270000" y="5295900"/>
            <a:ext cx="6731000" cy="1219200"/>
          </a:xfrm>
          <a:prstGeom prst="rect">
            <a:avLst/>
          </a:prstGeom>
          <a:solidFill>
            <a:schemeClr val="bg1"/>
          </a:solidFill>
          <a:ln w="9525">
            <a:solidFill>
              <a:schemeClr val="tx1"/>
            </a:solidFill>
            <a:miter lim="800000"/>
            <a:headEnd/>
            <a:tailEnd/>
          </a:ln>
        </p:spPr>
        <p:txBody>
          <a:bodyPr wrap="none" anchor="ctr"/>
          <a:lstStyle/>
          <a:p>
            <a:pPr>
              <a:lnSpc>
                <a:spcPct val="90000"/>
              </a:lnSpc>
            </a:pPr>
            <a:r>
              <a:rPr lang="en-US" sz="1600" b="1">
                <a:latin typeface="Courier New" pitchFamily="49" charset="0"/>
              </a:rPr>
              <a:t>public void run() {</a:t>
            </a:r>
          </a:p>
          <a:p>
            <a:pPr>
              <a:lnSpc>
                <a:spcPct val="90000"/>
              </a:lnSpc>
            </a:pPr>
            <a:r>
              <a:rPr lang="en-US" sz="1600" b="1">
                <a:latin typeface="Courier New" pitchFamily="49" charset="0"/>
              </a:rPr>
              <a:t>   Point p1 = new Point(0, 0);</a:t>
            </a:r>
          </a:p>
          <a:p>
            <a:pPr>
              <a:lnSpc>
                <a:spcPct val="90000"/>
              </a:lnSpc>
            </a:pPr>
            <a:r>
              <a:rPr lang="en-US" sz="1600" b="1">
                <a:latin typeface="Courier New" pitchFamily="49" charset="0"/>
              </a:rPr>
              <a:t>   Point p2 = new Point(200, 200); </a:t>
            </a:r>
          </a:p>
          <a:p>
            <a:pPr>
              <a:lnSpc>
                <a:spcPct val="90000"/>
              </a:lnSpc>
            </a:pPr>
            <a:r>
              <a:rPr lang="en-US" sz="1600" b="1">
                <a:latin typeface="Courier New" pitchFamily="49" charset="0"/>
              </a:rPr>
              <a:t>   Line line = new Line(p1, p2);</a:t>
            </a:r>
          </a:p>
          <a:p>
            <a:pPr>
              <a:lnSpc>
                <a:spcPct val="90000"/>
              </a:lnSpc>
            </a:pPr>
            <a:r>
              <a:rPr lang="en-US" sz="1600" b="1">
                <a:latin typeface="Courier New" pitchFamily="49" charset="0"/>
              </a:rPr>
              <a:t>}</a:t>
            </a:r>
          </a:p>
        </p:txBody>
      </p:sp>
      <p:sp>
        <p:nvSpPr>
          <p:cNvPr id="19460" name="Rectangle 16"/>
          <p:cNvSpPr>
            <a:spLocks noChangeArrowheads="1"/>
          </p:cNvSpPr>
          <p:nvPr/>
        </p:nvSpPr>
        <p:spPr bwMode="auto">
          <a:xfrm>
            <a:off x="449263" y="1776413"/>
            <a:ext cx="4046537" cy="2643187"/>
          </a:xfrm>
          <a:prstGeom prst="rect">
            <a:avLst/>
          </a:prstGeom>
          <a:solidFill>
            <a:schemeClr val="bg1"/>
          </a:solidFill>
          <a:ln w="9525">
            <a:solidFill>
              <a:schemeClr val="tx1"/>
            </a:solidFill>
            <a:miter lim="800000"/>
            <a:headEnd/>
            <a:tailEnd/>
          </a:ln>
        </p:spPr>
        <p:txBody>
          <a:bodyPr wrap="none"/>
          <a:lstStyle/>
          <a:p>
            <a:pPr>
              <a:lnSpc>
                <a:spcPct val="90000"/>
              </a:lnSpc>
            </a:pPr>
            <a:r>
              <a:rPr lang="en-US" sz="1600" b="1">
                <a:latin typeface="Courier New" pitchFamily="49" charset="0"/>
              </a:rPr>
              <a:t>public class Point {</a:t>
            </a:r>
          </a:p>
          <a:p>
            <a:pPr>
              <a:lnSpc>
                <a:spcPct val="90000"/>
              </a:lnSpc>
            </a:pPr>
            <a:r>
              <a:rPr lang="en-US" sz="1600" b="1">
                <a:latin typeface="Courier New" pitchFamily="49" charset="0"/>
              </a:rPr>
              <a:t>   public Point(int x, int y) {</a:t>
            </a:r>
          </a:p>
          <a:p>
            <a:pPr>
              <a:lnSpc>
                <a:spcPct val="90000"/>
              </a:lnSpc>
            </a:pPr>
            <a:r>
              <a:rPr lang="en-US" sz="1600" b="1">
                <a:latin typeface="Courier New" pitchFamily="49" charset="0"/>
              </a:rPr>
              <a:t>      cx = x;</a:t>
            </a:r>
          </a:p>
          <a:p>
            <a:pPr>
              <a:lnSpc>
                <a:spcPct val="90000"/>
              </a:lnSpc>
            </a:pPr>
            <a:r>
              <a:rPr lang="en-US" sz="1600" b="1">
                <a:latin typeface="Courier New" pitchFamily="49" charset="0"/>
              </a:rPr>
              <a:t>      cy = y;</a:t>
            </a:r>
          </a:p>
          <a:p>
            <a:pPr>
              <a:lnSpc>
                <a:spcPct val="90000"/>
              </a:lnSpc>
            </a:pPr>
            <a:r>
              <a:rPr lang="en-US" sz="1600" b="1">
                <a:latin typeface="Courier New" pitchFamily="49" charset="0"/>
              </a:rPr>
              <a:t>   }</a:t>
            </a:r>
          </a:p>
          <a:p>
            <a:pPr>
              <a:lnSpc>
                <a:spcPct val="90000"/>
              </a:lnSpc>
            </a:pPr>
            <a:endParaRPr lang="en-US" sz="1000" b="1">
              <a:latin typeface="Courier New" pitchFamily="49" charset="0"/>
            </a:endParaRPr>
          </a:p>
          <a:p>
            <a:pPr>
              <a:lnSpc>
                <a:spcPct val="90000"/>
              </a:lnSpc>
            </a:pPr>
            <a:r>
              <a:rPr lang="en-US" sz="1600" b="1">
                <a:latin typeface="Courier New" pitchFamily="49" charset="0"/>
              </a:rPr>
              <a:t>   </a:t>
            </a:r>
            <a:r>
              <a:rPr lang="en-US" sz="1600" i="1">
                <a:latin typeface="Times New Roman" pitchFamily="18" charset="0"/>
              </a:rPr>
              <a:t>. . . other methods appear here . . .</a:t>
            </a:r>
            <a:endParaRPr lang="en-US" sz="1600" b="1">
              <a:latin typeface="Courier New" pitchFamily="49" charset="0"/>
            </a:endParaRPr>
          </a:p>
          <a:p>
            <a:pPr>
              <a:lnSpc>
                <a:spcPct val="90000"/>
              </a:lnSpc>
            </a:pPr>
            <a:endParaRPr lang="en-US" sz="1000" b="1">
              <a:latin typeface="Courier New" pitchFamily="49" charset="0"/>
            </a:endParaRPr>
          </a:p>
          <a:p>
            <a:pPr>
              <a:lnSpc>
                <a:spcPct val="90000"/>
              </a:lnSpc>
            </a:pPr>
            <a:r>
              <a:rPr lang="en-US" sz="1600" b="1">
                <a:latin typeface="Courier New" pitchFamily="49" charset="0"/>
              </a:rPr>
              <a:t>   private int cx;</a:t>
            </a:r>
          </a:p>
          <a:p>
            <a:pPr>
              <a:lnSpc>
                <a:spcPct val="90000"/>
              </a:lnSpc>
            </a:pPr>
            <a:r>
              <a:rPr lang="en-US" sz="1600" b="1">
                <a:latin typeface="Courier New" pitchFamily="49" charset="0"/>
              </a:rPr>
              <a:t>   private int cy;</a:t>
            </a:r>
          </a:p>
          <a:p>
            <a:pPr>
              <a:lnSpc>
                <a:spcPct val="90000"/>
              </a:lnSpc>
            </a:pPr>
            <a:r>
              <a:rPr lang="en-US" sz="1600" b="1">
                <a:latin typeface="Courier New" pitchFamily="49" charset="0"/>
              </a:rPr>
              <a:t>}</a:t>
            </a:r>
          </a:p>
          <a:p>
            <a:pPr>
              <a:lnSpc>
                <a:spcPct val="90000"/>
              </a:lnSpc>
            </a:pPr>
            <a:endParaRPr lang="en-US" sz="1600" b="1">
              <a:latin typeface="Courier New" pitchFamily="49" charset="0"/>
            </a:endParaRPr>
          </a:p>
        </p:txBody>
      </p:sp>
      <p:sp>
        <p:nvSpPr>
          <p:cNvPr id="19461" name="Text Box 17"/>
          <p:cNvSpPr txBox="1">
            <a:spLocks noChangeArrowheads="1"/>
          </p:cNvSpPr>
          <p:nvPr/>
        </p:nvSpPr>
        <p:spPr bwMode="auto">
          <a:xfrm>
            <a:off x="4572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just"/>
            <a:r>
              <a:rPr lang="en-US">
                <a:latin typeface="Times New Roman" pitchFamily="18" charset="0"/>
              </a:rPr>
              <a:t>Suppose that the classes </a:t>
            </a:r>
            <a:r>
              <a:rPr lang="en-US" sz="2200" b="1">
                <a:latin typeface="Courier New" pitchFamily="49" charset="0"/>
              </a:rPr>
              <a:t>Point</a:t>
            </a:r>
            <a:r>
              <a:rPr lang="en-US">
                <a:latin typeface="Times New Roman" pitchFamily="18" charset="0"/>
              </a:rPr>
              <a:t> and </a:t>
            </a:r>
            <a:r>
              <a:rPr lang="en-US" sz="2200" b="1">
                <a:latin typeface="Courier New" pitchFamily="49" charset="0"/>
              </a:rPr>
              <a:t>Line</a:t>
            </a:r>
            <a:r>
              <a:rPr lang="en-US">
                <a:latin typeface="Times New Roman" pitchFamily="18" charset="0"/>
              </a:rPr>
              <a:t> are defined as follows: </a:t>
            </a:r>
          </a:p>
        </p:txBody>
      </p:sp>
      <p:sp>
        <p:nvSpPr>
          <p:cNvPr id="19462" name="Rectangle 18"/>
          <p:cNvSpPr>
            <a:spLocks noChangeArrowheads="1"/>
          </p:cNvSpPr>
          <p:nvPr/>
        </p:nvSpPr>
        <p:spPr bwMode="auto">
          <a:xfrm>
            <a:off x="4648200" y="1776413"/>
            <a:ext cx="4046538" cy="2643187"/>
          </a:xfrm>
          <a:prstGeom prst="rect">
            <a:avLst/>
          </a:prstGeom>
          <a:solidFill>
            <a:schemeClr val="bg1"/>
          </a:solidFill>
          <a:ln w="9525">
            <a:solidFill>
              <a:schemeClr val="tx1"/>
            </a:solidFill>
            <a:miter lim="800000"/>
            <a:headEnd/>
            <a:tailEnd/>
          </a:ln>
        </p:spPr>
        <p:txBody>
          <a:bodyPr wrap="none"/>
          <a:lstStyle/>
          <a:p>
            <a:pPr>
              <a:lnSpc>
                <a:spcPct val="90000"/>
              </a:lnSpc>
            </a:pPr>
            <a:r>
              <a:rPr lang="en-US" sz="1600" b="1">
                <a:latin typeface="Courier New" pitchFamily="49" charset="0"/>
              </a:rPr>
              <a:t>public class Line {</a:t>
            </a:r>
          </a:p>
          <a:p>
            <a:pPr>
              <a:lnSpc>
                <a:spcPct val="90000"/>
              </a:lnSpc>
            </a:pPr>
            <a:r>
              <a:rPr lang="en-US" sz="1600" b="1">
                <a:latin typeface="Courier New" pitchFamily="49" charset="0"/>
              </a:rPr>
              <a:t>   public Line(Point p1,</a:t>
            </a:r>
          </a:p>
          <a:p>
            <a:pPr>
              <a:lnSpc>
                <a:spcPct val="90000"/>
              </a:lnSpc>
            </a:pPr>
            <a:r>
              <a:rPr lang="en-US" sz="1600" b="1">
                <a:latin typeface="Courier New" pitchFamily="49" charset="0"/>
              </a:rPr>
              <a:t>               Point p2) {</a:t>
            </a:r>
          </a:p>
          <a:p>
            <a:pPr>
              <a:lnSpc>
                <a:spcPct val="90000"/>
              </a:lnSpc>
            </a:pPr>
            <a:r>
              <a:rPr lang="en-US" sz="1600" b="1">
                <a:latin typeface="Courier New" pitchFamily="49" charset="0"/>
              </a:rPr>
              <a:t>      start = p1;</a:t>
            </a:r>
          </a:p>
          <a:p>
            <a:pPr>
              <a:lnSpc>
                <a:spcPct val="90000"/>
              </a:lnSpc>
            </a:pPr>
            <a:r>
              <a:rPr lang="en-US" sz="1600" b="1">
                <a:latin typeface="Courier New" pitchFamily="49" charset="0"/>
              </a:rPr>
              <a:t>      finish = p2;</a:t>
            </a:r>
          </a:p>
          <a:p>
            <a:pPr>
              <a:lnSpc>
                <a:spcPct val="90000"/>
              </a:lnSpc>
            </a:pPr>
            <a:r>
              <a:rPr lang="en-US" sz="1600" b="1">
                <a:latin typeface="Courier New" pitchFamily="49" charset="0"/>
              </a:rPr>
              <a:t>   }</a:t>
            </a:r>
          </a:p>
          <a:p>
            <a:pPr>
              <a:lnSpc>
                <a:spcPct val="90000"/>
              </a:lnSpc>
            </a:pPr>
            <a:endParaRPr lang="en-US" sz="1000" b="1">
              <a:latin typeface="Courier New" pitchFamily="49" charset="0"/>
            </a:endParaRPr>
          </a:p>
          <a:p>
            <a:pPr>
              <a:lnSpc>
                <a:spcPct val="90000"/>
              </a:lnSpc>
            </a:pPr>
            <a:r>
              <a:rPr lang="en-US" sz="1600" b="1">
                <a:latin typeface="Courier New" pitchFamily="49" charset="0"/>
              </a:rPr>
              <a:t>   </a:t>
            </a:r>
            <a:r>
              <a:rPr lang="en-US" sz="1600" i="1">
                <a:latin typeface="Times New Roman" pitchFamily="18" charset="0"/>
              </a:rPr>
              <a:t>. . . other methods appear here . . .</a:t>
            </a:r>
            <a:endParaRPr lang="en-US" sz="1600" b="1">
              <a:latin typeface="Courier New" pitchFamily="49" charset="0"/>
            </a:endParaRPr>
          </a:p>
          <a:p>
            <a:pPr>
              <a:lnSpc>
                <a:spcPct val="90000"/>
              </a:lnSpc>
            </a:pPr>
            <a:endParaRPr lang="en-US" sz="1000" b="1">
              <a:latin typeface="Courier New" pitchFamily="49" charset="0"/>
            </a:endParaRPr>
          </a:p>
          <a:p>
            <a:pPr>
              <a:lnSpc>
                <a:spcPct val="90000"/>
              </a:lnSpc>
            </a:pPr>
            <a:r>
              <a:rPr lang="en-US" sz="1600" b="1">
                <a:latin typeface="Courier New" pitchFamily="49" charset="0"/>
              </a:rPr>
              <a:t>   private Point start;</a:t>
            </a:r>
          </a:p>
          <a:p>
            <a:pPr>
              <a:lnSpc>
                <a:spcPct val="90000"/>
              </a:lnSpc>
            </a:pPr>
            <a:r>
              <a:rPr lang="en-US" sz="1600" b="1">
                <a:latin typeface="Courier New" pitchFamily="49" charset="0"/>
              </a:rPr>
              <a:t>   private Point finish;</a:t>
            </a:r>
          </a:p>
          <a:p>
            <a:pPr>
              <a:lnSpc>
                <a:spcPct val="90000"/>
              </a:lnSpc>
            </a:pPr>
            <a:r>
              <a:rPr lang="en-US" sz="1600" b="1">
                <a:latin typeface="Courier New" pitchFamily="49" charset="0"/>
              </a:rPr>
              <a:t>}</a:t>
            </a:r>
          </a:p>
          <a:p>
            <a:pPr>
              <a:lnSpc>
                <a:spcPct val="90000"/>
              </a:lnSpc>
            </a:pPr>
            <a:endParaRPr lang="en-US" sz="1600" b="1">
              <a:latin typeface="Courier New" pitchFamily="49" charset="0"/>
            </a:endParaRPr>
          </a:p>
        </p:txBody>
      </p:sp>
      <p:sp>
        <p:nvSpPr>
          <p:cNvPr id="19463" name="Text Box 19"/>
          <p:cNvSpPr txBox="1">
            <a:spLocks noChangeArrowheads="1"/>
          </p:cNvSpPr>
          <p:nvPr/>
        </p:nvSpPr>
        <p:spPr bwMode="auto">
          <a:xfrm>
            <a:off x="457200" y="4495800"/>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just">
              <a:lnSpc>
                <a:spcPct val="85000"/>
              </a:lnSpc>
            </a:pPr>
            <a:r>
              <a:rPr lang="en-US">
                <a:latin typeface="Times New Roman" pitchFamily="18" charset="0"/>
              </a:rPr>
              <a:t>Draw a heap-stack diagram showing the state of memory just before the following </a:t>
            </a:r>
            <a:r>
              <a:rPr lang="en-US" sz="2200" b="1">
                <a:latin typeface="Courier New" pitchFamily="49" charset="0"/>
              </a:rPr>
              <a:t>run</a:t>
            </a:r>
            <a:r>
              <a:rPr lang="en-US">
                <a:latin typeface="Times New Roman" pitchFamily="18" charset="0"/>
              </a:rPr>
              <a:t> method returns. </a:t>
            </a:r>
          </a:p>
        </p:txBody>
      </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Solution: Stack-Heap Diagrams</a:t>
            </a:r>
          </a:p>
        </p:txBody>
      </p:sp>
      <p:grpSp>
        <p:nvGrpSpPr>
          <p:cNvPr id="20483" name="Group 184"/>
          <p:cNvGrpSpPr>
            <a:grpSpLocks/>
          </p:cNvGrpSpPr>
          <p:nvPr/>
        </p:nvGrpSpPr>
        <p:grpSpPr bwMode="auto">
          <a:xfrm>
            <a:off x="254000" y="2314575"/>
            <a:ext cx="4637088" cy="2235200"/>
            <a:chOff x="160" y="2752"/>
            <a:chExt cx="2921" cy="1408"/>
          </a:xfrm>
        </p:grpSpPr>
        <p:grpSp>
          <p:nvGrpSpPr>
            <p:cNvPr id="20540" name="Group 26"/>
            <p:cNvGrpSpPr>
              <a:grpSpLocks/>
            </p:cNvGrpSpPr>
            <p:nvPr/>
          </p:nvGrpSpPr>
          <p:grpSpPr bwMode="auto">
            <a:xfrm>
              <a:off x="160" y="3739"/>
              <a:ext cx="1617" cy="421"/>
              <a:chOff x="1081" y="3017"/>
              <a:chExt cx="1617" cy="421"/>
            </a:xfrm>
          </p:grpSpPr>
          <p:sp>
            <p:nvSpPr>
              <p:cNvPr id="20592" name="Rectangle 27"/>
              <p:cNvSpPr>
                <a:spLocks noChangeArrowheads="1"/>
              </p:cNvSpPr>
              <p:nvPr/>
            </p:nvSpPr>
            <p:spPr bwMode="auto">
              <a:xfrm>
                <a:off x="1585" y="328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100C</a:t>
                </a:r>
              </a:p>
            </p:txBody>
          </p:sp>
          <p:sp>
            <p:nvSpPr>
              <p:cNvPr id="20593" name="Rectangle 28"/>
              <p:cNvSpPr>
                <a:spLocks noChangeArrowheads="1"/>
              </p:cNvSpPr>
              <p:nvPr/>
            </p:nvSpPr>
            <p:spPr bwMode="auto">
              <a:xfrm>
                <a:off x="1081" y="326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finish</a:t>
                </a:r>
              </a:p>
            </p:txBody>
          </p:sp>
          <p:sp>
            <p:nvSpPr>
              <p:cNvPr id="20594" name="Rectangle 29"/>
              <p:cNvSpPr>
                <a:spLocks noChangeArrowheads="1"/>
              </p:cNvSpPr>
              <p:nvPr/>
            </p:nvSpPr>
            <p:spPr bwMode="auto">
              <a:xfrm>
                <a:off x="2169"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95" name="Rectangle 30"/>
              <p:cNvSpPr>
                <a:spLocks noChangeArrowheads="1"/>
              </p:cNvSpPr>
              <p:nvPr/>
            </p:nvSpPr>
            <p:spPr bwMode="auto">
              <a:xfrm>
                <a:off x="1585" y="315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1000</a:t>
                </a:r>
              </a:p>
            </p:txBody>
          </p:sp>
          <p:sp>
            <p:nvSpPr>
              <p:cNvPr id="20596" name="Rectangle 31"/>
              <p:cNvSpPr>
                <a:spLocks noChangeArrowheads="1"/>
              </p:cNvSpPr>
              <p:nvPr/>
            </p:nvSpPr>
            <p:spPr bwMode="auto">
              <a:xfrm>
                <a:off x="1081" y="313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start</a:t>
                </a:r>
              </a:p>
            </p:txBody>
          </p:sp>
          <p:sp>
            <p:nvSpPr>
              <p:cNvPr id="20597" name="Rectangle 32"/>
              <p:cNvSpPr>
                <a:spLocks noChangeArrowheads="1"/>
              </p:cNvSpPr>
              <p:nvPr/>
            </p:nvSpPr>
            <p:spPr bwMode="auto">
              <a:xfrm>
                <a:off x="2169"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98" name="Rectangle 33" descr="Small checker board"/>
              <p:cNvSpPr>
                <a:spLocks noChangeArrowheads="1"/>
              </p:cNvSpPr>
              <p:nvPr/>
            </p:nvSpPr>
            <p:spPr bwMode="auto">
              <a:xfrm>
                <a:off x="1585" y="302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20599" name="Rectangle 34"/>
              <p:cNvSpPr>
                <a:spLocks noChangeArrowheads="1"/>
              </p:cNvSpPr>
              <p:nvPr/>
            </p:nvSpPr>
            <p:spPr bwMode="auto">
              <a:xfrm>
                <a:off x="2169"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20541" name="Group 35"/>
            <p:cNvGrpSpPr>
              <a:grpSpLocks/>
            </p:cNvGrpSpPr>
            <p:nvPr/>
          </p:nvGrpSpPr>
          <p:grpSpPr bwMode="auto">
            <a:xfrm>
              <a:off x="160" y="3355"/>
              <a:ext cx="1617" cy="421"/>
              <a:chOff x="1081" y="2633"/>
              <a:chExt cx="1617" cy="421"/>
            </a:xfrm>
          </p:grpSpPr>
          <p:sp>
            <p:nvSpPr>
              <p:cNvPr id="20584" name="Rectangle 36"/>
              <p:cNvSpPr>
                <a:spLocks noChangeArrowheads="1"/>
              </p:cNvSpPr>
              <p:nvPr/>
            </p:nvSpPr>
            <p:spPr bwMode="auto">
              <a:xfrm>
                <a:off x="1585" y="289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200</a:t>
                </a:r>
              </a:p>
            </p:txBody>
          </p:sp>
          <p:sp>
            <p:nvSpPr>
              <p:cNvPr id="20585" name="Rectangle 37"/>
              <p:cNvSpPr>
                <a:spLocks noChangeArrowheads="1"/>
              </p:cNvSpPr>
              <p:nvPr/>
            </p:nvSpPr>
            <p:spPr bwMode="auto">
              <a:xfrm>
                <a:off x="1081" y="288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cy</a:t>
                </a:r>
              </a:p>
            </p:txBody>
          </p:sp>
          <p:sp>
            <p:nvSpPr>
              <p:cNvPr id="20586" name="Rectangle 38"/>
              <p:cNvSpPr>
                <a:spLocks noChangeArrowheads="1"/>
              </p:cNvSpPr>
              <p:nvPr/>
            </p:nvSpPr>
            <p:spPr bwMode="auto">
              <a:xfrm>
                <a:off x="2169"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87" name="Rectangle 39"/>
              <p:cNvSpPr>
                <a:spLocks noChangeArrowheads="1"/>
              </p:cNvSpPr>
              <p:nvPr/>
            </p:nvSpPr>
            <p:spPr bwMode="auto">
              <a:xfrm>
                <a:off x="1585" y="276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200</a:t>
                </a:r>
              </a:p>
            </p:txBody>
          </p:sp>
          <p:sp>
            <p:nvSpPr>
              <p:cNvPr id="20588" name="Rectangle 40"/>
              <p:cNvSpPr>
                <a:spLocks noChangeArrowheads="1"/>
              </p:cNvSpPr>
              <p:nvPr/>
            </p:nvSpPr>
            <p:spPr bwMode="auto">
              <a:xfrm>
                <a:off x="1081" y="275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cx</a:t>
                </a:r>
              </a:p>
            </p:txBody>
          </p:sp>
          <p:sp>
            <p:nvSpPr>
              <p:cNvPr id="20589" name="Rectangle 41"/>
              <p:cNvSpPr>
                <a:spLocks noChangeArrowheads="1"/>
              </p:cNvSpPr>
              <p:nvPr/>
            </p:nvSpPr>
            <p:spPr bwMode="auto">
              <a:xfrm>
                <a:off x="2169"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90" name="Rectangle 42" descr="Small checker board"/>
              <p:cNvSpPr>
                <a:spLocks noChangeArrowheads="1"/>
              </p:cNvSpPr>
              <p:nvPr/>
            </p:nvSpPr>
            <p:spPr bwMode="auto">
              <a:xfrm>
                <a:off x="1585" y="2640"/>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20591" name="Rectangle 43"/>
              <p:cNvSpPr>
                <a:spLocks noChangeArrowheads="1"/>
              </p:cNvSpPr>
              <p:nvPr/>
            </p:nvSpPr>
            <p:spPr bwMode="auto">
              <a:xfrm>
                <a:off x="2169"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20542" name="Group 44"/>
            <p:cNvGrpSpPr>
              <a:grpSpLocks/>
            </p:cNvGrpSpPr>
            <p:nvPr/>
          </p:nvGrpSpPr>
          <p:grpSpPr bwMode="auto">
            <a:xfrm>
              <a:off x="160" y="2971"/>
              <a:ext cx="1617" cy="421"/>
              <a:chOff x="1081" y="2249"/>
              <a:chExt cx="1617" cy="421"/>
            </a:xfrm>
          </p:grpSpPr>
          <p:sp>
            <p:nvSpPr>
              <p:cNvPr id="20576" name="Rectangle 45"/>
              <p:cNvSpPr>
                <a:spLocks noChangeArrowheads="1"/>
              </p:cNvSpPr>
              <p:nvPr/>
            </p:nvSpPr>
            <p:spPr bwMode="auto">
              <a:xfrm>
                <a:off x="1585" y="251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0</a:t>
                </a:r>
              </a:p>
            </p:txBody>
          </p:sp>
          <p:sp>
            <p:nvSpPr>
              <p:cNvPr id="20577" name="Rectangle 46"/>
              <p:cNvSpPr>
                <a:spLocks noChangeArrowheads="1"/>
              </p:cNvSpPr>
              <p:nvPr/>
            </p:nvSpPr>
            <p:spPr bwMode="auto">
              <a:xfrm>
                <a:off x="1081" y="249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cy</a:t>
                </a:r>
              </a:p>
            </p:txBody>
          </p:sp>
          <p:sp>
            <p:nvSpPr>
              <p:cNvPr id="20578" name="Rectangle 47"/>
              <p:cNvSpPr>
                <a:spLocks noChangeArrowheads="1"/>
              </p:cNvSpPr>
              <p:nvPr/>
            </p:nvSpPr>
            <p:spPr bwMode="auto">
              <a:xfrm>
                <a:off x="2169"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79" name="Rectangle 48"/>
              <p:cNvSpPr>
                <a:spLocks noChangeArrowheads="1"/>
              </p:cNvSpPr>
              <p:nvPr/>
            </p:nvSpPr>
            <p:spPr bwMode="auto">
              <a:xfrm>
                <a:off x="1585" y="2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0</a:t>
                </a:r>
              </a:p>
            </p:txBody>
          </p:sp>
          <p:sp>
            <p:nvSpPr>
              <p:cNvPr id="20580" name="Rectangle 49"/>
              <p:cNvSpPr>
                <a:spLocks noChangeArrowheads="1"/>
              </p:cNvSpPr>
              <p:nvPr/>
            </p:nvSpPr>
            <p:spPr bwMode="auto">
              <a:xfrm>
                <a:off x="1081" y="236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cx</a:t>
                </a:r>
              </a:p>
            </p:txBody>
          </p:sp>
          <p:sp>
            <p:nvSpPr>
              <p:cNvPr id="20581" name="Rectangle 50"/>
              <p:cNvSpPr>
                <a:spLocks noChangeArrowheads="1"/>
              </p:cNvSpPr>
              <p:nvPr/>
            </p:nvSpPr>
            <p:spPr bwMode="auto">
              <a:xfrm>
                <a:off x="2169"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82" name="Rectangle 51" descr="Small checker board"/>
              <p:cNvSpPr>
                <a:spLocks noChangeArrowheads="1"/>
              </p:cNvSpPr>
              <p:nvPr/>
            </p:nvSpPr>
            <p:spPr bwMode="auto">
              <a:xfrm>
                <a:off x="1584" y="2256"/>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20583" name="Rectangle 52"/>
              <p:cNvSpPr>
                <a:spLocks noChangeArrowheads="1"/>
              </p:cNvSpPr>
              <p:nvPr/>
            </p:nvSpPr>
            <p:spPr bwMode="auto">
              <a:xfrm>
                <a:off x="2168"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sp>
          <p:nvSpPr>
            <p:cNvPr id="20543" name="Text Box 53"/>
            <p:cNvSpPr txBox="1">
              <a:spLocks noChangeArrowheads="1"/>
            </p:cNvSpPr>
            <p:nvPr/>
          </p:nvSpPr>
          <p:spPr bwMode="auto">
            <a:xfrm>
              <a:off x="655" y="2757"/>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20544" name="Text Box 54"/>
            <p:cNvSpPr txBox="1">
              <a:spLocks noChangeArrowheads="1"/>
            </p:cNvSpPr>
            <p:nvPr/>
          </p:nvSpPr>
          <p:spPr bwMode="auto">
            <a:xfrm>
              <a:off x="1968" y="2752"/>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sp>
          <p:nvSpPr>
            <p:cNvPr id="20545" name="Rectangle 56" descr="Small checker board"/>
            <p:cNvSpPr>
              <a:spLocks noChangeArrowheads="1"/>
            </p:cNvSpPr>
            <p:nvPr/>
          </p:nvSpPr>
          <p:spPr bwMode="auto">
            <a:xfrm>
              <a:off x="1960" y="400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20546" name="Rectangle 57"/>
            <p:cNvSpPr>
              <a:spLocks noChangeArrowheads="1"/>
            </p:cNvSpPr>
            <p:nvPr/>
          </p:nvSpPr>
          <p:spPr bwMode="auto">
            <a:xfrm>
              <a:off x="1960" y="3876"/>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20547" name="Rectangle 58"/>
            <p:cNvSpPr>
              <a:spLocks noChangeArrowheads="1"/>
            </p:cNvSpPr>
            <p:nvPr/>
          </p:nvSpPr>
          <p:spPr bwMode="auto">
            <a:xfrm>
              <a:off x="1960" y="3748"/>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20548" name="Rectangle 59"/>
            <p:cNvSpPr>
              <a:spLocks noChangeArrowheads="1"/>
            </p:cNvSpPr>
            <p:nvPr/>
          </p:nvSpPr>
          <p:spPr bwMode="auto">
            <a:xfrm>
              <a:off x="1960" y="3620"/>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20549" name="Rectangle 61"/>
            <p:cNvSpPr>
              <a:spLocks noChangeArrowheads="1"/>
            </p:cNvSpPr>
            <p:nvPr/>
          </p:nvSpPr>
          <p:spPr bwMode="auto">
            <a:xfrm>
              <a:off x="1448" y="386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p1</a:t>
              </a:r>
            </a:p>
          </p:txBody>
        </p:sp>
        <p:sp>
          <p:nvSpPr>
            <p:cNvPr id="20550" name="Rectangle 62"/>
            <p:cNvSpPr>
              <a:spLocks noChangeArrowheads="1"/>
            </p:cNvSpPr>
            <p:nvPr/>
          </p:nvSpPr>
          <p:spPr bwMode="auto">
            <a:xfrm>
              <a:off x="1448" y="373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p2</a:t>
              </a:r>
            </a:p>
          </p:txBody>
        </p:sp>
        <p:sp>
          <p:nvSpPr>
            <p:cNvPr id="20551" name="Rectangle 63"/>
            <p:cNvSpPr>
              <a:spLocks noChangeArrowheads="1"/>
            </p:cNvSpPr>
            <p:nvPr/>
          </p:nvSpPr>
          <p:spPr bwMode="auto">
            <a:xfrm>
              <a:off x="1448" y="360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line</a:t>
              </a:r>
            </a:p>
          </p:txBody>
        </p:sp>
        <p:sp>
          <p:nvSpPr>
            <p:cNvPr id="20552" name="Rectangle 65"/>
            <p:cNvSpPr>
              <a:spLocks noChangeArrowheads="1"/>
            </p:cNvSpPr>
            <p:nvPr/>
          </p:nvSpPr>
          <p:spPr bwMode="auto">
            <a:xfrm>
              <a:off x="2552" y="39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FFFC</a:t>
              </a:r>
            </a:p>
          </p:txBody>
        </p:sp>
        <p:sp>
          <p:nvSpPr>
            <p:cNvPr id="20553" name="Rectangle 66"/>
            <p:cNvSpPr>
              <a:spLocks noChangeArrowheads="1"/>
            </p:cNvSpPr>
            <p:nvPr/>
          </p:nvSpPr>
          <p:spPr bwMode="auto">
            <a:xfrm>
              <a:off x="2552" y="38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FFF8</a:t>
              </a:r>
            </a:p>
          </p:txBody>
        </p:sp>
        <p:sp>
          <p:nvSpPr>
            <p:cNvPr id="20554" name="Rectangle 67"/>
            <p:cNvSpPr>
              <a:spLocks noChangeArrowheads="1"/>
            </p:cNvSpPr>
            <p:nvPr/>
          </p:nvSpPr>
          <p:spPr bwMode="auto">
            <a:xfrm>
              <a:off x="2552" y="37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FFF4</a:t>
              </a:r>
            </a:p>
          </p:txBody>
        </p:sp>
        <p:sp>
          <p:nvSpPr>
            <p:cNvPr id="20555" name="Rectangle 68"/>
            <p:cNvSpPr>
              <a:spLocks noChangeArrowheads="1"/>
            </p:cNvSpPr>
            <p:nvPr/>
          </p:nvSpPr>
          <p:spPr bwMode="auto">
            <a:xfrm>
              <a:off x="2552" y="36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FFF0</a:t>
              </a:r>
            </a:p>
          </p:txBody>
        </p:sp>
        <p:sp>
          <p:nvSpPr>
            <p:cNvPr id="20556" name="Rectangle 70"/>
            <p:cNvSpPr>
              <a:spLocks noChangeArrowheads="1"/>
            </p:cNvSpPr>
            <p:nvPr/>
          </p:nvSpPr>
          <p:spPr bwMode="auto">
            <a:xfrm>
              <a:off x="2008" y="386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1000</a:t>
              </a:r>
            </a:p>
          </p:txBody>
        </p:sp>
        <p:sp>
          <p:nvSpPr>
            <p:cNvPr id="20557" name="Rectangle 71"/>
            <p:cNvSpPr>
              <a:spLocks noChangeArrowheads="1"/>
            </p:cNvSpPr>
            <p:nvPr/>
          </p:nvSpPr>
          <p:spPr bwMode="auto">
            <a:xfrm>
              <a:off x="2008" y="374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100C</a:t>
              </a:r>
            </a:p>
          </p:txBody>
        </p:sp>
        <p:sp>
          <p:nvSpPr>
            <p:cNvPr id="20558" name="Rectangle 72"/>
            <p:cNvSpPr>
              <a:spLocks noChangeArrowheads="1"/>
            </p:cNvSpPr>
            <p:nvPr/>
          </p:nvSpPr>
          <p:spPr bwMode="auto">
            <a:xfrm>
              <a:off x="2008" y="361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000" b="1"/>
                <a:t>1018</a:t>
              </a:r>
            </a:p>
          </p:txBody>
        </p:sp>
        <p:sp>
          <p:nvSpPr>
            <p:cNvPr id="20559" name="Line 74"/>
            <p:cNvSpPr>
              <a:spLocks noChangeShapeType="1"/>
            </p:cNvSpPr>
            <p:nvPr/>
          </p:nvSpPr>
          <p:spPr bwMode="auto">
            <a:xfrm>
              <a:off x="1631" y="2766"/>
              <a:ext cx="9" cy="136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560" name="Group 83"/>
            <p:cNvGrpSpPr>
              <a:grpSpLocks/>
            </p:cNvGrpSpPr>
            <p:nvPr/>
          </p:nvGrpSpPr>
          <p:grpSpPr bwMode="auto">
            <a:xfrm>
              <a:off x="1265" y="3737"/>
              <a:ext cx="529" cy="410"/>
              <a:chOff x="1393" y="3017"/>
              <a:chExt cx="529" cy="410"/>
            </a:xfrm>
          </p:grpSpPr>
          <p:sp>
            <p:nvSpPr>
              <p:cNvPr id="20573" name="Rectangle 84"/>
              <p:cNvSpPr>
                <a:spLocks noChangeArrowheads="1"/>
              </p:cNvSpPr>
              <p:nvPr/>
            </p:nvSpPr>
            <p:spPr bwMode="auto">
              <a:xfrm>
                <a:off x="1393"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1020</a:t>
                </a:r>
              </a:p>
            </p:txBody>
          </p:sp>
          <p:sp>
            <p:nvSpPr>
              <p:cNvPr id="20574" name="Rectangle 85"/>
              <p:cNvSpPr>
                <a:spLocks noChangeArrowheads="1"/>
              </p:cNvSpPr>
              <p:nvPr/>
            </p:nvSpPr>
            <p:spPr bwMode="auto">
              <a:xfrm>
                <a:off x="1393"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101C</a:t>
                </a:r>
              </a:p>
            </p:txBody>
          </p:sp>
          <p:sp>
            <p:nvSpPr>
              <p:cNvPr id="20575" name="Rectangle 86"/>
              <p:cNvSpPr>
                <a:spLocks noChangeArrowheads="1"/>
              </p:cNvSpPr>
              <p:nvPr/>
            </p:nvSpPr>
            <p:spPr bwMode="auto">
              <a:xfrm>
                <a:off x="1393"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1018</a:t>
                </a:r>
              </a:p>
            </p:txBody>
          </p:sp>
        </p:grpSp>
        <p:grpSp>
          <p:nvGrpSpPr>
            <p:cNvPr id="20561" name="Group 87"/>
            <p:cNvGrpSpPr>
              <a:grpSpLocks/>
            </p:cNvGrpSpPr>
            <p:nvPr/>
          </p:nvGrpSpPr>
          <p:grpSpPr bwMode="auto">
            <a:xfrm>
              <a:off x="1265" y="3353"/>
              <a:ext cx="529" cy="410"/>
              <a:chOff x="1393" y="2633"/>
              <a:chExt cx="529" cy="410"/>
            </a:xfrm>
          </p:grpSpPr>
          <p:sp>
            <p:nvSpPr>
              <p:cNvPr id="20570" name="Rectangle 88"/>
              <p:cNvSpPr>
                <a:spLocks noChangeArrowheads="1"/>
              </p:cNvSpPr>
              <p:nvPr/>
            </p:nvSpPr>
            <p:spPr bwMode="auto">
              <a:xfrm>
                <a:off x="1393"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1014</a:t>
                </a:r>
              </a:p>
            </p:txBody>
          </p:sp>
          <p:sp>
            <p:nvSpPr>
              <p:cNvPr id="20571" name="Rectangle 89"/>
              <p:cNvSpPr>
                <a:spLocks noChangeArrowheads="1"/>
              </p:cNvSpPr>
              <p:nvPr/>
            </p:nvSpPr>
            <p:spPr bwMode="auto">
              <a:xfrm>
                <a:off x="1393"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1010</a:t>
                </a:r>
              </a:p>
            </p:txBody>
          </p:sp>
          <p:sp>
            <p:nvSpPr>
              <p:cNvPr id="20572" name="Rectangle 90"/>
              <p:cNvSpPr>
                <a:spLocks noChangeArrowheads="1"/>
              </p:cNvSpPr>
              <p:nvPr/>
            </p:nvSpPr>
            <p:spPr bwMode="auto">
              <a:xfrm>
                <a:off x="1393"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100C</a:t>
                </a:r>
              </a:p>
            </p:txBody>
          </p:sp>
        </p:grpSp>
        <p:grpSp>
          <p:nvGrpSpPr>
            <p:cNvPr id="20562" name="Group 91"/>
            <p:cNvGrpSpPr>
              <a:grpSpLocks/>
            </p:cNvGrpSpPr>
            <p:nvPr/>
          </p:nvGrpSpPr>
          <p:grpSpPr bwMode="auto">
            <a:xfrm>
              <a:off x="1264" y="2969"/>
              <a:ext cx="530" cy="410"/>
              <a:chOff x="1392" y="2249"/>
              <a:chExt cx="530" cy="410"/>
            </a:xfrm>
          </p:grpSpPr>
          <p:sp>
            <p:nvSpPr>
              <p:cNvPr id="20567" name="Rectangle 92"/>
              <p:cNvSpPr>
                <a:spLocks noChangeArrowheads="1"/>
              </p:cNvSpPr>
              <p:nvPr/>
            </p:nvSpPr>
            <p:spPr bwMode="auto">
              <a:xfrm>
                <a:off x="1393"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1008</a:t>
                </a:r>
              </a:p>
            </p:txBody>
          </p:sp>
          <p:sp>
            <p:nvSpPr>
              <p:cNvPr id="20568" name="Rectangle 93"/>
              <p:cNvSpPr>
                <a:spLocks noChangeArrowheads="1"/>
              </p:cNvSpPr>
              <p:nvPr/>
            </p:nvSpPr>
            <p:spPr bwMode="auto">
              <a:xfrm>
                <a:off x="1393"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1004</a:t>
                </a:r>
              </a:p>
            </p:txBody>
          </p:sp>
          <p:sp>
            <p:nvSpPr>
              <p:cNvPr id="20569" name="Rectangle 94"/>
              <p:cNvSpPr>
                <a:spLocks noChangeArrowheads="1"/>
              </p:cNvSpPr>
              <p:nvPr/>
            </p:nvSpPr>
            <p:spPr bwMode="auto">
              <a:xfrm>
                <a:off x="1392"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1000</a:t>
                </a:r>
              </a:p>
            </p:txBody>
          </p:sp>
        </p:grpSp>
        <p:sp>
          <p:nvSpPr>
            <p:cNvPr id="20563" name="Rectangle 95"/>
            <p:cNvSpPr>
              <a:spLocks noChangeArrowheads="1"/>
            </p:cNvSpPr>
            <p:nvPr/>
          </p:nvSpPr>
          <p:spPr bwMode="auto">
            <a:xfrm>
              <a:off x="1328" y="3080"/>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20564" name="Rectangle 96"/>
            <p:cNvSpPr>
              <a:spLocks noChangeArrowheads="1"/>
            </p:cNvSpPr>
            <p:nvPr/>
          </p:nvSpPr>
          <p:spPr bwMode="auto">
            <a:xfrm>
              <a:off x="1328" y="3208"/>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20565" name="Rectangle 97"/>
            <p:cNvSpPr>
              <a:spLocks noChangeArrowheads="1"/>
            </p:cNvSpPr>
            <p:nvPr/>
          </p:nvSpPr>
          <p:spPr bwMode="auto">
            <a:xfrm>
              <a:off x="1328" y="3459"/>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sp>
          <p:nvSpPr>
            <p:cNvPr id="20566" name="Rectangle 98"/>
            <p:cNvSpPr>
              <a:spLocks noChangeArrowheads="1"/>
            </p:cNvSpPr>
            <p:nvPr/>
          </p:nvSpPr>
          <p:spPr bwMode="auto">
            <a:xfrm>
              <a:off x="1328" y="3587"/>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Courier New" pitchFamily="49" charset="0"/>
                </a:rPr>
                <a:t> </a:t>
              </a:r>
            </a:p>
          </p:txBody>
        </p:sp>
      </p:grpSp>
      <p:grpSp>
        <p:nvGrpSpPr>
          <p:cNvPr id="20484" name="Group 185"/>
          <p:cNvGrpSpPr>
            <a:grpSpLocks/>
          </p:cNvGrpSpPr>
          <p:nvPr/>
        </p:nvGrpSpPr>
        <p:grpSpPr bwMode="auto">
          <a:xfrm>
            <a:off x="4451350" y="2314575"/>
            <a:ext cx="4387850" cy="2227263"/>
            <a:chOff x="2804" y="2752"/>
            <a:chExt cx="2764" cy="1403"/>
          </a:xfrm>
        </p:grpSpPr>
        <p:grpSp>
          <p:nvGrpSpPr>
            <p:cNvPr id="20487" name="Group 119"/>
            <p:cNvGrpSpPr>
              <a:grpSpLocks/>
            </p:cNvGrpSpPr>
            <p:nvPr/>
          </p:nvGrpSpPr>
          <p:grpSpPr bwMode="auto">
            <a:xfrm>
              <a:off x="2804" y="3734"/>
              <a:ext cx="1617" cy="421"/>
              <a:chOff x="1081" y="3017"/>
              <a:chExt cx="1617" cy="421"/>
            </a:xfrm>
          </p:grpSpPr>
          <p:sp>
            <p:nvSpPr>
              <p:cNvPr id="20532" name="Rectangle 120"/>
              <p:cNvSpPr>
                <a:spLocks noChangeArrowheads="1"/>
              </p:cNvSpPr>
              <p:nvPr/>
            </p:nvSpPr>
            <p:spPr bwMode="auto">
              <a:xfrm>
                <a:off x="1585" y="3280"/>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 </a:t>
                </a:r>
              </a:p>
            </p:txBody>
          </p:sp>
          <p:sp>
            <p:nvSpPr>
              <p:cNvPr id="20533" name="Rectangle 121"/>
              <p:cNvSpPr>
                <a:spLocks noChangeArrowheads="1"/>
              </p:cNvSpPr>
              <p:nvPr/>
            </p:nvSpPr>
            <p:spPr bwMode="auto">
              <a:xfrm>
                <a:off x="1081" y="3265"/>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finish</a:t>
                </a:r>
              </a:p>
            </p:txBody>
          </p:sp>
          <p:sp>
            <p:nvSpPr>
              <p:cNvPr id="20534" name="Rectangle 122"/>
              <p:cNvSpPr>
                <a:spLocks noChangeArrowheads="1"/>
              </p:cNvSpPr>
              <p:nvPr/>
            </p:nvSpPr>
            <p:spPr bwMode="auto">
              <a:xfrm>
                <a:off x="2169" y="327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35" name="Rectangle 123"/>
              <p:cNvSpPr>
                <a:spLocks noChangeArrowheads="1"/>
              </p:cNvSpPr>
              <p:nvPr/>
            </p:nvSpPr>
            <p:spPr bwMode="auto">
              <a:xfrm>
                <a:off x="1585" y="315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 </a:t>
                </a:r>
              </a:p>
            </p:txBody>
          </p:sp>
          <p:sp>
            <p:nvSpPr>
              <p:cNvPr id="20536" name="Rectangle 124"/>
              <p:cNvSpPr>
                <a:spLocks noChangeArrowheads="1"/>
              </p:cNvSpPr>
              <p:nvPr/>
            </p:nvSpPr>
            <p:spPr bwMode="auto">
              <a:xfrm>
                <a:off x="1081" y="313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start</a:t>
                </a:r>
              </a:p>
            </p:txBody>
          </p:sp>
          <p:sp>
            <p:nvSpPr>
              <p:cNvPr id="20537" name="Rectangle 125"/>
              <p:cNvSpPr>
                <a:spLocks noChangeArrowheads="1"/>
              </p:cNvSpPr>
              <p:nvPr/>
            </p:nvSpPr>
            <p:spPr bwMode="auto">
              <a:xfrm>
                <a:off x="2169" y="314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38" name="Rectangle 126" descr="Small checker board"/>
              <p:cNvSpPr>
                <a:spLocks noChangeArrowheads="1"/>
              </p:cNvSpPr>
              <p:nvPr/>
            </p:nvSpPr>
            <p:spPr bwMode="auto">
              <a:xfrm>
                <a:off x="1585" y="3024"/>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20539" name="Rectangle 127"/>
              <p:cNvSpPr>
                <a:spLocks noChangeArrowheads="1"/>
              </p:cNvSpPr>
              <p:nvPr/>
            </p:nvSpPr>
            <p:spPr bwMode="auto">
              <a:xfrm>
                <a:off x="2169" y="301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20488" name="Group 128"/>
            <p:cNvGrpSpPr>
              <a:grpSpLocks/>
            </p:cNvGrpSpPr>
            <p:nvPr/>
          </p:nvGrpSpPr>
          <p:grpSpPr bwMode="auto">
            <a:xfrm>
              <a:off x="2804" y="3350"/>
              <a:ext cx="1617" cy="421"/>
              <a:chOff x="1081" y="2633"/>
              <a:chExt cx="1617" cy="421"/>
            </a:xfrm>
          </p:grpSpPr>
          <p:sp>
            <p:nvSpPr>
              <p:cNvPr id="20524" name="Rectangle 129"/>
              <p:cNvSpPr>
                <a:spLocks noChangeArrowheads="1"/>
              </p:cNvSpPr>
              <p:nvPr/>
            </p:nvSpPr>
            <p:spPr bwMode="auto">
              <a:xfrm>
                <a:off x="1585" y="2896"/>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200</a:t>
                </a:r>
              </a:p>
            </p:txBody>
          </p:sp>
          <p:sp>
            <p:nvSpPr>
              <p:cNvPr id="20525" name="Rectangle 130"/>
              <p:cNvSpPr>
                <a:spLocks noChangeArrowheads="1"/>
              </p:cNvSpPr>
              <p:nvPr/>
            </p:nvSpPr>
            <p:spPr bwMode="auto">
              <a:xfrm>
                <a:off x="1081" y="2881"/>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cy</a:t>
                </a:r>
              </a:p>
            </p:txBody>
          </p:sp>
          <p:sp>
            <p:nvSpPr>
              <p:cNvPr id="20526" name="Rectangle 131"/>
              <p:cNvSpPr>
                <a:spLocks noChangeArrowheads="1"/>
              </p:cNvSpPr>
              <p:nvPr/>
            </p:nvSpPr>
            <p:spPr bwMode="auto">
              <a:xfrm>
                <a:off x="2169" y="288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27" name="Rectangle 132"/>
              <p:cNvSpPr>
                <a:spLocks noChangeArrowheads="1"/>
              </p:cNvSpPr>
              <p:nvPr/>
            </p:nvSpPr>
            <p:spPr bwMode="auto">
              <a:xfrm>
                <a:off x="1585" y="2768"/>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200</a:t>
                </a:r>
              </a:p>
            </p:txBody>
          </p:sp>
          <p:sp>
            <p:nvSpPr>
              <p:cNvPr id="20528" name="Rectangle 133"/>
              <p:cNvSpPr>
                <a:spLocks noChangeArrowheads="1"/>
              </p:cNvSpPr>
              <p:nvPr/>
            </p:nvSpPr>
            <p:spPr bwMode="auto">
              <a:xfrm>
                <a:off x="1081" y="2753"/>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cx</a:t>
                </a:r>
              </a:p>
            </p:txBody>
          </p:sp>
          <p:sp>
            <p:nvSpPr>
              <p:cNvPr id="20529" name="Rectangle 134"/>
              <p:cNvSpPr>
                <a:spLocks noChangeArrowheads="1"/>
              </p:cNvSpPr>
              <p:nvPr/>
            </p:nvSpPr>
            <p:spPr bwMode="auto">
              <a:xfrm>
                <a:off x="2169" y="2761"/>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30" name="Rectangle 135" descr="Small checker board"/>
              <p:cNvSpPr>
                <a:spLocks noChangeArrowheads="1"/>
              </p:cNvSpPr>
              <p:nvPr/>
            </p:nvSpPr>
            <p:spPr bwMode="auto">
              <a:xfrm>
                <a:off x="1585" y="2640"/>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20531" name="Rectangle 136"/>
              <p:cNvSpPr>
                <a:spLocks noChangeArrowheads="1"/>
              </p:cNvSpPr>
              <p:nvPr/>
            </p:nvSpPr>
            <p:spPr bwMode="auto">
              <a:xfrm>
                <a:off x="2169" y="2633"/>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grpSp>
          <p:nvGrpSpPr>
            <p:cNvPr id="20489" name="Group 137"/>
            <p:cNvGrpSpPr>
              <a:grpSpLocks/>
            </p:cNvGrpSpPr>
            <p:nvPr/>
          </p:nvGrpSpPr>
          <p:grpSpPr bwMode="auto">
            <a:xfrm>
              <a:off x="2804" y="2966"/>
              <a:ext cx="1617" cy="421"/>
              <a:chOff x="1081" y="2249"/>
              <a:chExt cx="1617" cy="421"/>
            </a:xfrm>
          </p:grpSpPr>
          <p:sp>
            <p:nvSpPr>
              <p:cNvPr id="20516" name="Rectangle 138"/>
              <p:cNvSpPr>
                <a:spLocks noChangeArrowheads="1"/>
              </p:cNvSpPr>
              <p:nvPr/>
            </p:nvSpPr>
            <p:spPr bwMode="auto">
              <a:xfrm>
                <a:off x="1585" y="2512"/>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0</a:t>
                </a:r>
              </a:p>
            </p:txBody>
          </p:sp>
          <p:sp>
            <p:nvSpPr>
              <p:cNvPr id="20517" name="Rectangle 139"/>
              <p:cNvSpPr>
                <a:spLocks noChangeArrowheads="1"/>
              </p:cNvSpPr>
              <p:nvPr/>
            </p:nvSpPr>
            <p:spPr bwMode="auto">
              <a:xfrm>
                <a:off x="1081" y="2497"/>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cy</a:t>
                </a:r>
              </a:p>
            </p:txBody>
          </p:sp>
          <p:sp>
            <p:nvSpPr>
              <p:cNvPr id="20518" name="Rectangle 140"/>
              <p:cNvSpPr>
                <a:spLocks noChangeArrowheads="1"/>
              </p:cNvSpPr>
              <p:nvPr/>
            </p:nvSpPr>
            <p:spPr bwMode="auto">
              <a:xfrm>
                <a:off x="2169" y="2505"/>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19" name="Rectangle 141"/>
              <p:cNvSpPr>
                <a:spLocks noChangeArrowheads="1"/>
              </p:cNvSpPr>
              <p:nvPr/>
            </p:nvSpPr>
            <p:spPr bwMode="auto">
              <a:xfrm>
                <a:off x="1585" y="2384"/>
                <a:ext cx="624" cy="129"/>
              </a:xfrm>
              <a:prstGeom prst="rect">
                <a:avLst/>
              </a:prstGeom>
              <a:solidFill>
                <a:schemeClr val="bg1"/>
              </a:solidFill>
              <a:ln w="9525">
                <a:solidFill>
                  <a:schemeClr val="tx1"/>
                </a:solidFill>
                <a:miter lim="800000"/>
                <a:headEnd/>
                <a:tailEnd/>
              </a:ln>
            </p:spPr>
            <p:txBody>
              <a:bodyPr wrap="none" anchor="ctr"/>
              <a:lstStyle/>
              <a:p>
                <a:pPr algn="ctr"/>
                <a:r>
                  <a:rPr lang="en-US" sz="1000" b="1"/>
                  <a:t>0</a:t>
                </a:r>
              </a:p>
            </p:txBody>
          </p:sp>
          <p:sp>
            <p:nvSpPr>
              <p:cNvPr id="20520" name="Rectangle 142"/>
              <p:cNvSpPr>
                <a:spLocks noChangeArrowheads="1"/>
              </p:cNvSpPr>
              <p:nvPr/>
            </p:nvSpPr>
            <p:spPr bwMode="auto">
              <a:xfrm>
                <a:off x="1081" y="2369"/>
                <a:ext cx="5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cx</a:t>
                </a:r>
              </a:p>
            </p:txBody>
          </p:sp>
          <p:sp>
            <p:nvSpPr>
              <p:cNvPr id="20521" name="Rectangle 143"/>
              <p:cNvSpPr>
                <a:spLocks noChangeArrowheads="1"/>
              </p:cNvSpPr>
              <p:nvPr/>
            </p:nvSpPr>
            <p:spPr bwMode="auto">
              <a:xfrm>
                <a:off x="2169" y="2377"/>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sp>
            <p:nvSpPr>
              <p:cNvPr id="20522" name="Rectangle 144" descr="Small checker board"/>
              <p:cNvSpPr>
                <a:spLocks noChangeArrowheads="1"/>
              </p:cNvSpPr>
              <p:nvPr/>
            </p:nvSpPr>
            <p:spPr bwMode="auto">
              <a:xfrm>
                <a:off x="1584" y="2256"/>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20523" name="Rectangle 145"/>
              <p:cNvSpPr>
                <a:spLocks noChangeArrowheads="1"/>
              </p:cNvSpPr>
              <p:nvPr/>
            </p:nvSpPr>
            <p:spPr bwMode="auto">
              <a:xfrm>
                <a:off x="2168" y="2249"/>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b="1"/>
              </a:p>
            </p:txBody>
          </p:sp>
        </p:grpSp>
        <p:sp>
          <p:nvSpPr>
            <p:cNvPr id="20490" name="Rectangle 146" descr="Small checker board"/>
            <p:cNvSpPr>
              <a:spLocks noChangeArrowheads="1"/>
            </p:cNvSpPr>
            <p:nvPr/>
          </p:nvSpPr>
          <p:spPr bwMode="auto">
            <a:xfrm>
              <a:off x="4620" y="4001"/>
              <a:ext cx="624" cy="129"/>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20491" name="Rectangle 147"/>
            <p:cNvSpPr>
              <a:spLocks noChangeArrowheads="1"/>
            </p:cNvSpPr>
            <p:nvPr/>
          </p:nvSpPr>
          <p:spPr bwMode="auto">
            <a:xfrm>
              <a:off x="4620" y="3873"/>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20492" name="Rectangle 148"/>
            <p:cNvSpPr>
              <a:spLocks noChangeArrowheads="1"/>
            </p:cNvSpPr>
            <p:nvPr/>
          </p:nvSpPr>
          <p:spPr bwMode="auto">
            <a:xfrm>
              <a:off x="4620" y="3745"/>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20493" name="Rectangle 149"/>
            <p:cNvSpPr>
              <a:spLocks noChangeArrowheads="1"/>
            </p:cNvSpPr>
            <p:nvPr/>
          </p:nvSpPr>
          <p:spPr bwMode="auto">
            <a:xfrm>
              <a:off x="4620" y="3617"/>
              <a:ext cx="624" cy="129"/>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20494" name="Rectangle 151"/>
            <p:cNvSpPr>
              <a:spLocks noChangeArrowheads="1"/>
            </p:cNvSpPr>
            <p:nvPr/>
          </p:nvSpPr>
          <p:spPr bwMode="auto">
            <a:xfrm>
              <a:off x="5219" y="3858"/>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p1</a:t>
              </a:r>
            </a:p>
          </p:txBody>
        </p:sp>
        <p:sp>
          <p:nvSpPr>
            <p:cNvPr id="20495" name="Rectangle 152"/>
            <p:cNvSpPr>
              <a:spLocks noChangeArrowheads="1"/>
            </p:cNvSpPr>
            <p:nvPr/>
          </p:nvSpPr>
          <p:spPr bwMode="auto">
            <a:xfrm>
              <a:off x="5219" y="3730"/>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p2</a:t>
              </a:r>
            </a:p>
          </p:txBody>
        </p:sp>
        <p:sp>
          <p:nvSpPr>
            <p:cNvPr id="20496" name="Rectangle 153"/>
            <p:cNvSpPr>
              <a:spLocks noChangeArrowheads="1"/>
            </p:cNvSpPr>
            <p:nvPr/>
          </p:nvSpPr>
          <p:spPr bwMode="auto">
            <a:xfrm>
              <a:off x="5219" y="3602"/>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a:latin typeface="Courier New" pitchFamily="49" charset="0"/>
                </a:rPr>
                <a:t>line</a:t>
              </a:r>
            </a:p>
          </p:txBody>
        </p:sp>
        <p:sp>
          <p:nvSpPr>
            <p:cNvPr id="20497" name="Oval 155"/>
            <p:cNvSpPr>
              <a:spLocks noChangeArrowheads="1"/>
            </p:cNvSpPr>
            <p:nvPr/>
          </p:nvSpPr>
          <p:spPr bwMode="auto">
            <a:xfrm>
              <a:off x="4916" y="3915"/>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20498" name="AutoShape 156"/>
            <p:cNvCxnSpPr>
              <a:cxnSpLocks noChangeShapeType="1"/>
              <a:stCxn id="20497" idx="2"/>
              <a:endCxn id="20503" idx="3"/>
            </p:cNvCxnSpPr>
            <p:nvPr/>
          </p:nvCxnSpPr>
          <p:spPr bwMode="auto">
            <a:xfrm rot="10800000">
              <a:off x="3931" y="3005"/>
              <a:ext cx="985" cy="934"/>
            </a:xfrm>
            <a:prstGeom prst="bentConnector3">
              <a:avLst>
                <a:gd name="adj1" fmla="val 5908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9" name="Oval 157"/>
            <p:cNvSpPr>
              <a:spLocks noChangeArrowheads="1"/>
            </p:cNvSpPr>
            <p:nvPr/>
          </p:nvSpPr>
          <p:spPr bwMode="auto">
            <a:xfrm>
              <a:off x="4916" y="3795"/>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20500" name="AutoShape 158"/>
            <p:cNvCxnSpPr>
              <a:cxnSpLocks noChangeShapeType="1"/>
              <a:stCxn id="20499" idx="2"/>
              <a:endCxn id="20505" idx="3"/>
            </p:cNvCxnSpPr>
            <p:nvPr/>
          </p:nvCxnSpPr>
          <p:spPr bwMode="auto">
            <a:xfrm rot="10800000">
              <a:off x="3931" y="3389"/>
              <a:ext cx="985" cy="430"/>
            </a:xfrm>
            <a:prstGeom prst="bentConnector3">
              <a:avLst>
                <a:gd name="adj1" fmla="val 49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501" name="Oval 159"/>
            <p:cNvSpPr>
              <a:spLocks noChangeArrowheads="1"/>
            </p:cNvSpPr>
            <p:nvPr/>
          </p:nvSpPr>
          <p:spPr bwMode="auto">
            <a:xfrm>
              <a:off x="4916" y="3659"/>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20502" name="AutoShape 160"/>
            <p:cNvCxnSpPr>
              <a:cxnSpLocks noChangeShapeType="1"/>
              <a:stCxn id="20501" idx="2"/>
              <a:endCxn id="20507" idx="3"/>
            </p:cNvCxnSpPr>
            <p:nvPr/>
          </p:nvCxnSpPr>
          <p:spPr bwMode="auto">
            <a:xfrm rot="10800000" flipV="1">
              <a:off x="3931" y="3683"/>
              <a:ext cx="985" cy="90"/>
            </a:xfrm>
            <a:prstGeom prst="bentConnector3">
              <a:avLst>
                <a:gd name="adj1" fmla="val 4142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503" name="Rectangle 161" descr="Small checker board"/>
            <p:cNvSpPr>
              <a:spLocks noChangeArrowheads="1"/>
            </p:cNvSpPr>
            <p:nvPr/>
          </p:nvSpPr>
          <p:spPr bwMode="auto">
            <a:xfrm>
              <a:off x="3307" y="2973"/>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20504" name="Rectangle 162" descr="Small checker board"/>
            <p:cNvSpPr>
              <a:spLocks noChangeArrowheads="1"/>
            </p:cNvSpPr>
            <p:nvPr/>
          </p:nvSpPr>
          <p:spPr bwMode="auto">
            <a:xfrm>
              <a:off x="3307" y="3037"/>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20505" name="Rectangle 165" descr="Small checker board"/>
            <p:cNvSpPr>
              <a:spLocks noChangeArrowheads="1"/>
            </p:cNvSpPr>
            <p:nvPr/>
          </p:nvSpPr>
          <p:spPr bwMode="auto">
            <a:xfrm>
              <a:off x="3307" y="3357"/>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20506" name="Rectangle 166" descr="Small checker board"/>
            <p:cNvSpPr>
              <a:spLocks noChangeArrowheads="1"/>
            </p:cNvSpPr>
            <p:nvPr/>
          </p:nvSpPr>
          <p:spPr bwMode="auto">
            <a:xfrm>
              <a:off x="3307" y="3421"/>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20507" name="Rectangle 167" descr="Small checker board"/>
            <p:cNvSpPr>
              <a:spLocks noChangeArrowheads="1"/>
            </p:cNvSpPr>
            <p:nvPr/>
          </p:nvSpPr>
          <p:spPr bwMode="auto">
            <a:xfrm>
              <a:off x="3307" y="3741"/>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20508" name="Rectangle 168" descr="Small checker board"/>
            <p:cNvSpPr>
              <a:spLocks noChangeArrowheads="1"/>
            </p:cNvSpPr>
            <p:nvPr/>
          </p:nvSpPr>
          <p:spPr bwMode="auto">
            <a:xfrm>
              <a:off x="3307" y="3805"/>
              <a:ext cx="624"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000" b="1"/>
            </a:p>
          </p:txBody>
        </p:sp>
        <p:sp>
          <p:nvSpPr>
            <p:cNvPr id="20509" name="Line 173"/>
            <p:cNvSpPr>
              <a:spLocks noChangeShapeType="1"/>
            </p:cNvSpPr>
            <p:nvPr/>
          </p:nvSpPr>
          <p:spPr bwMode="auto">
            <a:xfrm>
              <a:off x="4284" y="2784"/>
              <a:ext cx="0" cy="1346"/>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0" name="Text Box 174"/>
            <p:cNvSpPr txBox="1">
              <a:spLocks noChangeArrowheads="1"/>
            </p:cNvSpPr>
            <p:nvPr/>
          </p:nvSpPr>
          <p:spPr bwMode="auto">
            <a:xfrm>
              <a:off x="3299" y="2752"/>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20511" name="Text Box 175"/>
            <p:cNvSpPr txBox="1">
              <a:spLocks noChangeArrowheads="1"/>
            </p:cNvSpPr>
            <p:nvPr/>
          </p:nvSpPr>
          <p:spPr bwMode="auto">
            <a:xfrm>
              <a:off x="4628" y="2752"/>
              <a:ext cx="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sp>
          <p:nvSpPr>
            <p:cNvPr id="20512" name="Oval 178"/>
            <p:cNvSpPr>
              <a:spLocks noChangeArrowheads="1"/>
            </p:cNvSpPr>
            <p:nvPr/>
          </p:nvSpPr>
          <p:spPr bwMode="auto">
            <a:xfrm>
              <a:off x="3592" y="4048"/>
              <a:ext cx="47" cy="47"/>
            </a:xfrm>
            <a:prstGeom prst="ellipse">
              <a:avLst/>
            </a:prstGeom>
            <a:solidFill>
              <a:srgbClr val="000000"/>
            </a:solidFill>
            <a:ln w="9525">
              <a:solidFill>
                <a:schemeClr val="tx1"/>
              </a:solidFill>
              <a:round/>
              <a:headEnd/>
              <a:tailEnd/>
            </a:ln>
          </p:spPr>
          <p:txBody>
            <a:bodyPr wrap="none" anchor="ctr"/>
            <a:lstStyle/>
            <a:p>
              <a:endParaRPr lang="en-US"/>
            </a:p>
          </p:txBody>
        </p:sp>
        <p:sp>
          <p:nvSpPr>
            <p:cNvPr id="20513" name="Oval 179"/>
            <p:cNvSpPr>
              <a:spLocks noChangeArrowheads="1"/>
            </p:cNvSpPr>
            <p:nvPr/>
          </p:nvSpPr>
          <p:spPr bwMode="auto">
            <a:xfrm>
              <a:off x="3592" y="3912"/>
              <a:ext cx="47" cy="47"/>
            </a:xfrm>
            <a:prstGeom prst="ellipse">
              <a:avLst/>
            </a:prstGeom>
            <a:solidFill>
              <a:srgbClr val="000000"/>
            </a:solidFill>
            <a:ln w="9525">
              <a:solidFill>
                <a:schemeClr val="tx1"/>
              </a:solidFill>
              <a:round/>
              <a:headEnd/>
              <a:tailEnd/>
            </a:ln>
          </p:spPr>
          <p:txBody>
            <a:bodyPr wrap="none" anchor="ctr"/>
            <a:lstStyle/>
            <a:p>
              <a:endParaRPr lang="en-US"/>
            </a:p>
          </p:txBody>
        </p:sp>
        <p:cxnSp>
          <p:nvCxnSpPr>
            <p:cNvPr id="20514" name="AutoShape 180"/>
            <p:cNvCxnSpPr>
              <a:cxnSpLocks noChangeShapeType="1"/>
              <a:stCxn id="20513" idx="6"/>
              <a:endCxn id="20504" idx="3"/>
            </p:cNvCxnSpPr>
            <p:nvPr/>
          </p:nvCxnSpPr>
          <p:spPr bwMode="auto">
            <a:xfrm flipV="1">
              <a:off x="3639" y="3069"/>
              <a:ext cx="292" cy="867"/>
            </a:xfrm>
            <a:prstGeom prst="bentConnector3">
              <a:avLst>
                <a:gd name="adj1" fmla="val 14931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515" name="AutoShape 181"/>
            <p:cNvCxnSpPr>
              <a:cxnSpLocks noChangeShapeType="1"/>
              <a:stCxn id="20512" idx="6"/>
              <a:endCxn id="20506" idx="3"/>
            </p:cNvCxnSpPr>
            <p:nvPr/>
          </p:nvCxnSpPr>
          <p:spPr bwMode="auto">
            <a:xfrm flipV="1">
              <a:off x="3639" y="3453"/>
              <a:ext cx="292" cy="619"/>
            </a:xfrm>
            <a:prstGeom prst="bentConnector3">
              <a:avLst>
                <a:gd name="adj1" fmla="val 17773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0485" name="Text Box 186"/>
          <p:cNvSpPr txBox="1">
            <a:spLocks noChangeArrowheads="1"/>
          </p:cNvSpPr>
          <p:nvPr/>
        </p:nvSpPr>
        <p:spPr bwMode="auto">
          <a:xfrm>
            <a:off x="876300" y="16764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b="1"/>
              <a:t>Address Model</a:t>
            </a:r>
            <a:endParaRPr lang="en-US"/>
          </a:p>
        </p:txBody>
      </p:sp>
      <p:sp>
        <p:nvSpPr>
          <p:cNvPr id="20486" name="Text Box 187"/>
          <p:cNvSpPr txBox="1">
            <a:spLocks noChangeArrowheads="1"/>
          </p:cNvSpPr>
          <p:nvPr/>
        </p:nvSpPr>
        <p:spPr bwMode="auto">
          <a:xfrm>
            <a:off x="5067300" y="16764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b="1"/>
              <a:t>Pointer Model</a:t>
            </a:r>
            <a:endParaRPr lang="en-US"/>
          </a:p>
        </p:txBody>
      </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The Structure of Memory</a:t>
            </a:r>
            <a:endParaRPr lang="en-US" smtClean="0">
              <a:solidFill>
                <a:schemeClr val="tx1"/>
              </a:solidFill>
            </a:endParaRPr>
          </a:p>
        </p:txBody>
      </p:sp>
      <p:sp>
        <p:nvSpPr>
          <p:cNvPr id="3075" name="Rectangle 5"/>
          <p:cNvSpPr>
            <a:spLocks noChangeArrowheads="1"/>
          </p:cNvSpPr>
          <p:nvPr/>
        </p:nvSpPr>
        <p:spPr bwMode="auto">
          <a:xfrm>
            <a:off x="482600" y="1155700"/>
            <a:ext cx="8128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The fundamental unit of memory inside a computer is called a </a:t>
            </a:r>
            <a:r>
              <a:rPr lang="en-US" b="1">
                <a:latin typeface="Times New Roman" pitchFamily="18" charset="0"/>
              </a:rPr>
              <a:t>bit</a:t>
            </a:r>
            <a:r>
              <a:rPr lang="en-US">
                <a:latin typeface="Times New Roman" pitchFamily="18" charset="0"/>
              </a:rPr>
              <a:t>, which is a contraction of the words </a:t>
            </a:r>
            <a:r>
              <a:rPr lang="en-US" i="1">
                <a:latin typeface="Times New Roman" pitchFamily="18" charset="0"/>
              </a:rPr>
              <a:t>binary digit.</a:t>
            </a:r>
            <a:r>
              <a:rPr lang="en-US">
                <a:latin typeface="Times New Roman" pitchFamily="18" charset="0"/>
              </a:rPr>
              <a:t>  A bit can be in either of two states, usually denoted as 0 and 1.</a:t>
            </a:r>
          </a:p>
        </p:txBody>
      </p:sp>
      <p:sp>
        <p:nvSpPr>
          <p:cNvPr id="592902" name="Rectangle 6"/>
          <p:cNvSpPr>
            <a:spLocks noChangeArrowheads="1"/>
          </p:cNvSpPr>
          <p:nvPr/>
        </p:nvSpPr>
        <p:spPr bwMode="auto">
          <a:xfrm>
            <a:off x="482600" y="4724400"/>
            <a:ext cx="8131175"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Numbers are stored in still larger units that consist of multiple bytes.  The unit that represents the most common integer size on a particular hardware is called a </a:t>
            </a:r>
            <a:r>
              <a:rPr lang="en-US" b="1">
                <a:latin typeface="Times New Roman" pitchFamily="18" charset="0"/>
              </a:rPr>
              <a:t>word</a:t>
            </a:r>
            <a:r>
              <a:rPr lang="en-US">
                <a:latin typeface="Times New Roman" pitchFamily="18" charset="0"/>
              </a:rPr>
              <a:t>.  Because machines have different architectures, the number of bytes in a word may vary from machine to machine.</a:t>
            </a:r>
          </a:p>
        </p:txBody>
      </p:sp>
      <p:grpSp>
        <p:nvGrpSpPr>
          <p:cNvPr id="2" name="Group 17"/>
          <p:cNvGrpSpPr>
            <a:grpSpLocks/>
          </p:cNvGrpSpPr>
          <p:nvPr/>
        </p:nvGrpSpPr>
        <p:grpSpPr bwMode="auto">
          <a:xfrm>
            <a:off x="482600" y="2273300"/>
            <a:ext cx="8131175" cy="2222500"/>
            <a:chOff x="304" y="1432"/>
            <a:chExt cx="5122" cy="1400"/>
          </a:xfrm>
        </p:grpSpPr>
        <p:grpSp>
          <p:nvGrpSpPr>
            <p:cNvPr id="3078" name="Group 16"/>
            <p:cNvGrpSpPr>
              <a:grpSpLocks/>
            </p:cNvGrpSpPr>
            <p:nvPr/>
          </p:nvGrpSpPr>
          <p:grpSpPr bwMode="auto">
            <a:xfrm>
              <a:off x="1728" y="2544"/>
              <a:ext cx="2304" cy="288"/>
              <a:chOff x="1728" y="2544"/>
              <a:chExt cx="2304" cy="288"/>
            </a:xfrm>
          </p:grpSpPr>
          <p:sp>
            <p:nvSpPr>
              <p:cNvPr id="3080" name="Rectangle 7"/>
              <p:cNvSpPr>
                <a:spLocks noChangeArrowheads="1"/>
              </p:cNvSpPr>
              <p:nvPr/>
            </p:nvSpPr>
            <p:spPr bwMode="auto">
              <a:xfrm>
                <a:off x="1728" y="2544"/>
                <a:ext cx="288" cy="288"/>
              </a:xfrm>
              <a:prstGeom prst="rect">
                <a:avLst/>
              </a:prstGeom>
              <a:solidFill>
                <a:schemeClr val="bg1"/>
              </a:solidFill>
              <a:ln w="9525">
                <a:solidFill>
                  <a:schemeClr val="tx1"/>
                </a:solidFill>
                <a:miter lim="800000"/>
                <a:headEnd/>
                <a:tailEnd/>
              </a:ln>
            </p:spPr>
            <p:txBody>
              <a:bodyPr wrap="none" anchor="ctr"/>
              <a:lstStyle/>
              <a:p>
                <a:pPr algn="ctr"/>
                <a:r>
                  <a:rPr lang="en-US" sz="2000"/>
                  <a:t>0</a:t>
                </a:r>
              </a:p>
            </p:txBody>
          </p:sp>
          <p:sp>
            <p:nvSpPr>
              <p:cNvPr id="3081" name="Rectangle 8"/>
              <p:cNvSpPr>
                <a:spLocks noChangeArrowheads="1"/>
              </p:cNvSpPr>
              <p:nvPr/>
            </p:nvSpPr>
            <p:spPr bwMode="auto">
              <a:xfrm>
                <a:off x="2016" y="2544"/>
                <a:ext cx="288" cy="288"/>
              </a:xfrm>
              <a:prstGeom prst="rect">
                <a:avLst/>
              </a:prstGeom>
              <a:solidFill>
                <a:schemeClr val="bg1"/>
              </a:solidFill>
              <a:ln w="9525">
                <a:solidFill>
                  <a:schemeClr val="tx1"/>
                </a:solidFill>
                <a:miter lim="800000"/>
                <a:headEnd/>
                <a:tailEnd/>
              </a:ln>
            </p:spPr>
            <p:txBody>
              <a:bodyPr wrap="none" anchor="ctr"/>
              <a:lstStyle/>
              <a:p>
                <a:pPr algn="ctr"/>
                <a:r>
                  <a:rPr lang="en-US" sz="2000"/>
                  <a:t>0</a:t>
                </a:r>
              </a:p>
            </p:txBody>
          </p:sp>
          <p:sp>
            <p:nvSpPr>
              <p:cNvPr id="3082" name="Rectangle 9"/>
              <p:cNvSpPr>
                <a:spLocks noChangeArrowheads="1"/>
              </p:cNvSpPr>
              <p:nvPr/>
            </p:nvSpPr>
            <p:spPr bwMode="auto">
              <a:xfrm>
                <a:off x="2304" y="2544"/>
                <a:ext cx="288" cy="288"/>
              </a:xfrm>
              <a:prstGeom prst="rect">
                <a:avLst/>
              </a:prstGeom>
              <a:solidFill>
                <a:schemeClr val="bg1"/>
              </a:solidFill>
              <a:ln w="9525">
                <a:solidFill>
                  <a:schemeClr val="tx1"/>
                </a:solidFill>
                <a:miter lim="800000"/>
                <a:headEnd/>
                <a:tailEnd/>
              </a:ln>
            </p:spPr>
            <p:txBody>
              <a:bodyPr wrap="none" anchor="ctr"/>
              <a:lstStyle/>
              <a:p>
                <a:pPr algn="ctr"/>
                <a:r>
                  <a:rPr lang="en-US" sz="2000"/>
                  <a:t>1</a:t>
                </a:r>
              </a:p>
            </p:txBody>
          </p:sp>
          <p:sp>
            <p:nvSpPr>
              <p:cNvPr id="3083" name="Rectangle 10"/>
              <p:cNvSpPr>
                <a:spLocks noChangeArrowheads="1"/>
              </p:cNvSpPr>
              <p:nvPr/>
            </p:nvSpPr>
            <p:spPr bwMode="auto">
              <a:xfrm>
                <a:off x="2592" y="2544"/>
                <a:ext cx="288" cy="288"/>
              </a:xfrm>
              <a:prstGeom prst="rect">
                <a:avLst/>
              </a:prstGeom>
              <a:solidFill>
                <a:schemeClr val="bg1"/>
              </a:solidFill>
              <a:ln w="9525">
                <a:solidFill>
                  <a:schemeClr val="tx1"/>
                </a:solidFill>
                <a:miter lim="800000"/>
                <a:headEnd/>
                <a:tailEnd/>
              </a:ln>
            </p:spPr>
            <p:txBody>
              <a:bodyPr wrap="none" anchor="ctr"/>
              <a:lstStyle/>
              <a:p>
                <a:pPr algn="ctr"/>
                <a:r>
                  <a:rPr lang="en-US" sz="2000"/>
                  <a:t>0</a:t>
                </a:r>
              </a:p>
            </p:txBody>
          </p:sp>
          <p:sp>
            <p:nvSpPr>
              <p:cNvPr id="3084" name="Rectangle 11"/>
              <p:cNvSpPr>
                <a:spLocks noChangeArrowheads="1"/>
              </p:cNvSpPr>
              <p:nvPr/>
            </p:nvSpPr>
            <p:spPr bwMode="auto">
              <a:xfrm>
                <a:off x="2880" y="2544"/>
                <a:ext cx="288" cy="288"/>
              </a:xfrm>
              <a:prstGeom prst="rect">
                <a:avLst/>
              </a:prstGeom>
              <a:solidFill>
                <a:schemeClr val="bg1"/>
              </a:solidFill>
              <a:ln w="9525">
                <a:solidFill>
                  <a:schemeClr val="tx1"/>
                </a:solidFill>
                <a:miter lim="800000"/>
                <a:headEnd/>
                <a:tailEnd/>
              </a:ln>
            </p:spPr>
            <p:txBody>
              <a:bodyPr wrap="none" anchor="ctr"/>
              <a:lstStyle/>
              <a:p>
                <a:pPr algn="ctr"/>
                <a:r>
                  <a:rPr lang="en-US" sz="2000"/>
                  <a:t>1</a:t>
                </a:r>
              </a:p>
            </p:txBody>
          </p:sp>
          <p:sp>
            <p:nvSpPr>
              <p:cNvPr id="3085" name="Rectangle 12"/>
              <p:cNvSpPr>
                <a:spLocks noChangeArrowheads="1"/>
              </p:cNvSpPr>
              <p:nvPr/>
            </p:nvSpPr>
            <p:spPr bwMode="auto">
              <a:xfrm>
                <a:off x="3168" y="2544"/>
                <a:ext cx="288" cy="288"/>
              </a:xfrm>
              <a:prstGeom prst="rect">
                <a:avLst/>
              </a:prstGeom>
              <a:solidFill>
                <a:schemeClr val="bg1"/>
              </a:solidFill>
              <a:ln w="9525">
                <a:solidFill>
                  <a:schemeClr val="tx1"/>
                </a:solidFill>
                <a:miter lim="800000"/>
                <a:headEnd/>
                <a:tailEnd/>
              </a:ln>
            </p:spPr>
            <p:txBody>
              <a:bodyPr wrap="none" anchor="ctr"/>
              <a:lstStyle/>
              <a:p>
                <a:pPr algn="ctr"/>
                <a:r>
                  <a:rPr lang="en-US" sz="2000"/>
                  <a:t>0</a:t>
                </a:r>
              </a:p>
            </p:txBody>
          </p:sp>
          <p:sp>
            <p:nvSpPr>
              <p:cNvPr id="3086" name="Rectangle 13"/>
              <p:cNvSpPr>
                <a:spLocks noChangeArrowheads="1"/>
              </p:cNvSpPr>
              <p:nvPr/>
            </p:nvSpPr>
            <p:spPr bwMode="auto">
              <a:xfrm>
                <a:off x="3456" y="2544"/>
                <a:ext cx="288" cy="288"/>
              </a:xfrm>
              <a:prstGeom prst="rect">
                <a:avLst/>
              </a:prstGeom>
              <a:solidFill>
                <a:schemeClr val="bg1"/>
              </a:solidFill>
              <a:ln w="9525">
                <a:solidFill>
                  <a:schemeClr val="tx1"/>
                </a:solidFill>
                <a:miter lim="800000"/>
                <a:headEnd/>
                <a:tailEnd/>
              </a:ln>
            </p:spPr>
            <p:txBody>
              <a:bodyPr wrap="none" anchor="ctr"/>
              <a:lstStyle/>
              <a:p>
                <a:pPr algn="ctr"/>
                <a:r>
                  <a:rPr lang="en-US" sz="2000"/>
                  <a:t>1</a:t>
                </a:r>
              </a:p>
            </p:txBody>
          </p:sp>
          <p:sp>
            <p:nvSpPr>
              <p:cNvPr id="3087" name="Rectangle 14"/>
              <p:cNvSpPr>
                <a:spLocks noChangeArrowheads="1"/>
              </p:cNvSpPr>
              <p:nvPr/>
            </p:nvSpPr>
            <p:spPr bwMode="auto">
              <a:xfrm>
                <a:off x="3744" y="2544"/>
                <a:ext cx="288" cy="288"/>
              </a:xfrm>
              <a:prstGeom prst="rect">
                <a:avLst/>
              </a:prstGeom>
              <a:solidFill>
                <a:schemeClr val="bg1"/>
              </a:solidFill>
              <a:ln w="9525">
                <a:solidFill>
                  <a:schemeClr val="tx1"/>
                </a:solidFill>
                <a:miter lim="800000"/>
                <a:headEnd/>
                <a:tailEnd/>
              </a:ln>
            </p:spPr>
            <p:txBody>
              <a:bodyPr wrap="none" anchor="ctr"/>
              <a:lstStyle/>
              <a:p>
                <a:pPr algn="ctr"/>
                <a:r>
                  <a:rPr lang="en-US" sz="2000"/>
                  <a:t>0</a:t>
                </a:r>
              </a:p>
            </p:txBody>
          </p:sp>
        </p:grpSp>
        <p:sp>
          <p:nvSpPr>
            <p:cNvPr id="3079" name="Rectangle 15"/>
            <p:cNvSpPr>
              <a:spLocks noChangeArrowheads="1"/>
            </p:cNvSpPr>
            <p:nvPr/>
          </p:nvSpPr>
          <p:spPr bwMode="auto">
            <a:xfrm>
              <a:off x="304" y="1432"/>
              <a:ext cx="5122" cy="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The hardware structure of a computer combines individual bits into larger units.  In most modern architectures, the smallest unit on which the hardware operates is a sequence of eight consecutive bits called a </a:t>
              </a:r>
              <a:r>
                <a:rPr lang="en-US" b="1">
                  <a:latin typeface="Times New Roman" pitchFamily="18" charset="0"/>
                </a:rPr>
                <a:t>byte</a:t>
              </a:r>
              <a:r>
                <a:rPr lang="en-US">
                  <a:latin typeface="Times New Roman" pitchFamily="18" charset="0"/>
                </a:rPr>
                <a:t>.  The following diagram shows a byte containing a combination of 0s and 1s:</a:t>
              </a:r>
            </a:p>
          </p:txBody>
        </p:sp>
      </p:gr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29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2"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Primitive Types </a:t>
            </a:r>
            <a:r>
              <a:rPr lang="en-US" i="1" smtClean="0">
                <a:solidFill>
                  <a:srgbClr val="FF0000"/>
                </a:solidFill>
                <a:latin typeface="Times New Roman" pitchFamily="18" charset="0"/>
              </a:rPr>
              <a:t>vs. </a:t>
            </a:r>
            <a:r>
              <a:rPr lang="en-US" smtClean="0">
                <a:solidFill>
                  <a:srgbClr val="FF0000"/>
                </a:solidFill>
                <a:latin typeface="Times New Roman" pitchFamily="18" charset="0"/>
              </a:rPr>
              <a:t>Objects</a:t>
            </a:r>
          </a:p>
        </p:txBody>
      </p:sp>
      <p:sp>
        <p:nvSpPr>
          <p:cNvPr id="21507" name="Rectangle 19"/>
          <p:cNvSpPr>
            <a:spLocks noChangeArrowheads="1"/>
          </p:cNvSpPr>
          <p:nvPr/>
        </p:nvSpPr>
        <p:spPr bwMode="auto">
          <a:xfrm>
            <a:off x="482600" y="1155700"/>
            <a:ext cx="81280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At first glance, Java’s rules for passing objects as arguments seem to differ from the rules Java uses with arguments that are primitive types.</a:t>
            </a:r>
          </a:p>
          <a:p>
            <a:pPr marL="342900" indent="-342900" algn="just">
              <a:lnSpc>
                <a:spcPct val="85000"/>
              </a:lnSpc>
              <a:spcAft>
                <a:spcPct val="20000"/>
              </a:spcAft>
              <a:buFontTx/>
              <a:buChar char="•"/>
            </a:pPr>
            <a:endParaRPr lang="en-US">
              <a:latin typeface="Times New Roman" pitchFamily="18" charset="0"/>
            </a:endParaRPr>
          </a:p>
        </p:txBody>
      </p:sp>
      <p:sp>
        <p:nvSpPr>
          <p:cNvPr id="663572" name="Rectangle 20"/>
          <p:cNvSpPr>
            <a:spLocks noChangeArrowheads="1"/>
          </p:cNvSpPr>
          <p:nvPr/>
        </p:nvSpPr>
        <p:spPr bwMode="auto">
          <a:xfrm>
            <a:off x="482600" y="2273300"/>
            <a:ext cx="8128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When you pass an argument of a primitive type to a method, Java copies the value of the argument into the parameter variable.  As a result, changes to the parameter variable have no effect on the argument.</a:t>
            </a:r>
          </a:p>
          <a:p>
            <a:pPr marL="342900" indent="-342900" algn="just">
              <a:lnSpc>
                <a:spcPct val="85000"/>
              </a:lnSpc>
              <a:spcAft>
                <a:spcPct val="20000"/>
              </a:spcAft>
              <a:buFontTx/>
              <a:buChar char="•"/>
            </a:pPr>
            <a:endParaRPr lang="en-US">
              <a:latin typeface="Times New Roman" pitchFamily="18" charset="0"/>
            </a:endParaRPr>
          </a:p>
        </p:txBody>
      </p:sp>
      <p:sp>
        <p:nvSpPr>
          <p:cNvPr id="663573" name="Rectangle 21"/>
          <p:cNvSpPr>
            <a:spLocks noChangeArrowheads="1"/>
          </p:cNvSpPr>
          <p:nvPr/>
        </p:nvSpPr>
        <p:spPr bwMode="auto">
          <a:xfrm>
            <a:off x="482600" y="3721100"/>
            <a:ext cx="81280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When you pass an object as an argument, there seems to be some form of sharing going on.  Although changing the parameter variable itself has no effect, any changes that you make to the instance variables </a:t>
            </a:r>
            <a:r>
              <a:rPr lang="en-US" i="1">
                <a:latin typeface="Times New Roman" pitchFamily="18" charset="0"/>
              </a:rPr>
              <a:t>inside</a:t>
            </a:r>
            <a:r>
              <a:rPr lang="en-US">
                <a:latin typeface="Times New Roman" pitchFamily="18" charset="0"/>
              </a:rPr>
              <a:t> an object—usually by calling setters—have a permanent effect on the object.</a:t>
            </a:r>
          </a:p>
          <a:p>
            <a:pPr marL="342900" indent="-342900" algn="just">
              <a:lnSpc>
                <a:spcPct val="85000"/>
              </a:lnSpc>
              <a:spcAft>
                <a:spcPct val="20000"/>
              </a:spcAft>
              <a:buFontTx/>
              <a:buChar char="•"/>
            </a:pPr>
            <a:endParaRPr lang="en-US">
              <a:latin typeface="Times New Roman" pitchFamily="18" charset="0"/>
            </a:endParaRPr>
          </a:p>
        </p:txBody>
      </p:sp>
      <p:sp>
        <p:nvSpPr>
          <p:cNvPr id="663574" name="Rectangle 22"/>
          <p:cNvSpPr>
            <a:spLocks noChangeArrowheads="1"/>
          </p:cNvSpPr>
          <p:nvPr/>
        </p:nvSpPr>
        <p:spPr bwMode="auto">
          <a:xfrm>
            <a:off x="482600" y="5461000"/>
            <a:ext cx="81280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Stack-heap diagrams make the reason for this seeming asymmetry clear.  When you pass an object to a method, Java copies the </a:t>
            </a:r>
            <a:r>
              <a:rPr lang="en-US" i="1">
                <a:latin typeface="Times New Roman" pitchFamily="18" charset="0"/>
              </a:rPr>
              <a:t>reference</a:t>
            </a:r>
            <a:r>
              <a:rPr lang="en-US">
                <a:latin typeface="Times New Roman" pitchFamily="18" charset="0"/>
              </a:rPr>
              <a:t> but not the object itself.</a:t>
            </a:r>
          </a:p>
        </p:txBody>
      </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35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357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35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72" grpId="0" build="p" autoUpdateAnimBg="0"/>
      <p:bldP spid="663573" grpId="0" build="p" autoUpdateAnimBg="0"/>
      <p:bldP spid="66357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Wrapper Classes</a:t>
            </a:r>
          </a:p>
        </p:txBody>
      </p:sp>
      <p:sp>
        <p:nvSpPr>
          <p:cNvPr id="22531" name="Rectangle 3"/>
          <p:cNvSpPr>
            <a:spLocks noChangeArrowheads="1"/>
          </p:cNvSpPr>
          <p:nvPr/>
        </p:nvSpPr>
        <p:spPr bwMode="auto">
          <a:xfrm>
            <a:off x="482600" y="1155700"/>
            <a:ext cx="81280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The designers of Java chose to separate the primitive types from the standard class hierarchy mostly for efficiency.  Primitive values take less space and allow Java to use more of the capabilities provided by the hardware.</a:t>
            </a:r>
          </a:p>
        </p:txBody>
      </p:sp>
      <p:sp>
        <p:nvSpPr>
          <p:cNvPr id="782340" name="Rectangle 4"/>
          <p:cNvSpPr>
            <a:spLocks noChangeArrowheads="1"/>
          </p:cNvSpPr>
          <p:nvPr/>
        </p:nvSpPr>
        <p:spPr bwMode="auto">
          <a:xfrm>
            <a:off x="482600" y="2578100"/>
            <a:ext cx="8128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Even so, there are times in which the fact that primitive types are </a:t>
            </a:r>
            <a:r>
              <a:rPr lang="en-US" i="1">
                <a:latin typeface="Times New Roman" pitchFamily="18" charset="0"/>
              </a:rPr>
              <a:t>not</a:t>
            </a:r>
            <a:r>
              <a:rPr lang="en-US">
                <a:latin typeface="Times New Roman" pitchFamily="18" charset="0"/>
              </a:rPr>
              <a:t> objects gets in the way.  There are many tools in the Java libraries—several of which you will encounter later in the book—that work only with objects.</a:t>
            </a:r>
          </a:p>
          <a:p>
            <a:pPr marL="342900" indent="-342900" algn="just">
              <a:lnSpc>
                <a:spcPct val="85000"/>
              </a:lnSpc>
              <a:spcAft>
                <a:spcPct val="20000"/>
              </a:spcAft>
              <a:buFontTx/>
              <a:buChar char="•"/>
            </a:pPr>
            <a:endParaRPr lang="en-US">
              <a:latin typeface="Times New Roman" pitchFamily="18" charset="0"/>
            </a:endParaRPr>
          </a:p>
        </p:txBody>
      </p:sp>
      <p:grpSp>
        <p:nvGrpSpPr>
          <p:cNvPr id="2" name="Group 34"/>
          <p:cNvGrpSpPr>
            <a:grpSpLocks/>
          </p:cNvGrpSpPr>
          <p:nvPr/>
        </p:nvGrpSpPr>
        <p:grpSpPr bwMode="auto">
          <a:xfrm>
            <a:off x="482600" y="4003675"/>
            <a:ext cx="8128000" cy="2228850"/>
            <a:chOff x="304" y="2522"/>
            <a:chExt cx="5120" cy="1404"/>
          </a:xfrm>
        </p:grpSpPr>
        <p:sp>
          <p:nvSpPr>
            <p:cNvPr id="22534" name="Rectangle 5"/>
            <p:cNvSpPr>
              <a:spLocks noChangeArrowheads="1"/>
            </p:cNvSpPr>
            <p:nvPr/>
          </p:nvSpPr>
          <p:spPr bwMode="auto">
            <a:xfrm>
              <a:off x="304" y="2522"/>
              <a:ext cx="5120"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To get around this problem, Java includes a </a:t>
              </a:r>
              <a:r>
                <a:rPr lang="en-US" b="1">
                  <a:latin typeface="Times New Roman" pitchFamily="18" charset="0"/>
                </a:rPr>
                <a:t>wrapper class</a:t>
              </a:r>
              <a:r>
                <a:rPr lang="en-US">
                  <a:latin typeface="Times New Roman" pitchFamily="18" charset="0"/>
                </a:rPr>
                <a:t> to correspond to each of the primitive types:</a:t>
              </a:r>
            </a:p>
            <a:p>
              <a:pPr marL="342900" indent="-342900" algn="just">
                <a:lnSpc>
                  <a:spcPct val="85000"/>
                </a:lnSpc>
                <a:spcAft>
                  <a:spcPct val="20000"/>
                </a:spcAft>
                <a:buFontTx/>
                <a:buChar char="•"/>
              </a:pPr>
              <a:endParaRPr lang="en-US">
                <a:latin typeface="Times New Roman" pitchFamily="18" charset="0"/>
              </a:endParaRPr>
            </a:p>
          </p:txBody>
        </p:sp>
        <p:cxnSp>
          <p:nvCxnSpPr>
            <p:cNvPr id="22535" name="AutoShape 9"/>
            <p:cNvCxnSpPr>
              <a:cxnSpLocks noChangeShapeType="1"/>
              <a:stCxn id="22536" idx="3"/>
              <a:endCxn id="22537" idx="1"/>
            </p:cNvCxnSpPr>
            <p:nvPr/>
          </p:nvCxnSpPr>
          <p:spPr bwMode="auto">
            <a:xfrm>
              <a:off x="1632" y="3159"/>
              <a:ext cx="288"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2536" name="Text Box 11"/>
            <p:cNvSpPr txBox="1">
              <a:spLocks noChangeArrowheads="1"/>
            </p:cNvSpPr>
            <p:nvPr/>
          </p:nvSpPr>
          <p:spPr bwMode="auto">
            <a:xfrm>
              <a:off x="672" y="3024"/>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r">
                <a:spcBef>
                  <a:spcPct val="50000"/>
                </a:spcBef>
              </a:pPr>
              <a:r>
                <a:rPr lang="en-US" sz="2200" b="1">
                  <a:latin typeface="Courier New" pitchFamily="49" charset="0"/>
                </a:rPr>
                <a:t>boolean</a:t>
              </a:r>
              <a:endParaRPr lang="en-US"/>
            </a:p>
          </p:txBody>
        </p:sp>
        <p:sp>
          <p:nvSpPr>
            <p:cNvPr id="22537" name="Text Box 12"/>
            <p:cNvSpPr txBox="1">
              <a:spLocks noChangeArrowheads="1"/>
            </p:cNvSpPr>
            <p:nvPr/>
          </p:nvSpPr>
          <p:spPr bwMode="auto">
            <a:xfrm>
              <a:off x="1920" y="3024"/>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2200" b="1">
                  <a:latin typeface="Courier New" pitchFamily="49" charset="0"/>
                </a:rPr>
                <a:t>Boolean</a:t>
              </a:r>
              <a:endParaRPr lang="en-US"/>
            </a:p>
          </p:txBody>
        </p:sp>
        <p:cxnSp>
          <p:nvCxnSpPr>
            <p:cNvPr id="22538" name="AutoShape 13"/>
            <p:cNvCxnSpPr>
              <a:cxnSpLocks noChangeShapeType="1"/>
              <a:stCxn id="22539" idx="3"/>
              <a:endCxn id="22540" idx="1"/>
            </p:cNvCxnSpPr>
            <p:nvPr/>
          </p:nvCxnSpPr>
          <p:spPr bwMode="auto">
            <a:xfrm>
              <a:off x="1632" y="3370"/>
              <a:ext cx="288"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2539" name="Text Box 14"/>
            <p:cNvSpPr txBox="1">
              <a:spLocks noChangeArrowheads="1"/>
            </p:cNvSpPr>
            <p:nvPr/>
          </p:nvSpPr>
          <p:spPr bwMode="auto">
            <a:xfrm>
              <a:off x="672" y="3235"/>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r">
                <a:spcBef>
                  <a:spcPct val="50000"/>
                </a:spcBef>
              </a:pPr>
              <a:r>
                <a:rPr lang="en-US" sz="2200" b="1">
                  <a:latin typeface="Courier New" pitchFamily="49" charset="0"/>
                </a:rPr>
                <a:t>byte</a:t>
              </a:r>
              <a:endParaRPr lang="en-US"/>
            </a:p>
          </p:txBody>
        </p:sp>
        <p:sp>
          <p:nvSpPr>
            <p:cNvPr id="22540" name="Text Box 15"/>
            <p:cNvSpPr txBox="1">
              <a:spLocks noChangeArrowheads="1"/>
            </p:cNvSpPr>
            <p:nvPr/>
          </p:nvSpPr>
          <p:spPr bwMode="auto">
            <a:xfrm>
              <a:off x="1920" y="3235"/>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2200" b="1">
                  <a:latin typeface="Courier New" pitchFamily="49" charset="0"/>
                </a:rPr>
                <a:t>Byte</a:t>
              </a:r>
              <a:endParaRPr lang="en-US"/>
            </a:p>
          </p:txBody>
        </p:sp>
        <p:cxnSp>
          <p:nvCxnSpPr>
            <p:cNvPr id="22541" name="AutoShape 16"/>
            <p:cNvCxnSpPr>
              <a:cxnSpLocks noChangeShapeType="1"/>
              <a:stCxn id="22542" idx="3"/>
              <a:endCxn id="22543" idx="1"/>
            </p:cNvCxnSpPr>
            <p:nvPr/>
          </p:nvCxnSpPr>
          <p:spPr bwMode="auto">
            <a:xfrm>
              <a:off x="1632" y="3581"/>
              <a:ext cx="288"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2542" name="Text Box 17"/>
            <p:cNvSpPr txBox="1">
              <a:spLocks noChangeArrowheads="1"/>
            </p:cNvSpPr>
            <p:nvPr/>
          </p:nvSpPr>
          <p:spPr bwMode="auto">
            <a:xfrm>
              <a:off x="672" y="3446"/>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r">
                <a:spcBef>
                  <a:spcPct val="50000"/>
                </a:spcBef>
              </a:pPr>
              <a:r>
                <a:rPr lang="en-US" sz="2200" b="1">
                  <a:latin typeface="Courier New" pitchFamily="49" charset="0"/>
                </a:rPr>
                <a:t>char</a:t>
              </a:r>
              <a:endParaRPr lang="en-US"/>
            </a:p>
          </p:txBody>
        </p:sp>
        <p:sp>
          <p:nvSpPr>
            <p:cNvPr id="22543" name="Text Box 18"/>
            <p:cNvSpPr txBox="1">
              <a:spLocks noChangeArrowheads="1"/>
            </p:cNvSpPr>
            <p:nvPr/>
          </p:nvSpPr>
          <p:spPr bwMode="auto">
            <a:xfrm>
              <a:off x="1920" y="3446"/>
              <a:ext cx="11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2200" b="1">
                  <a:latin typeface="Courier New" pitchFamily="49" charset="0"/>
                </a:rPr>
                <a:t>Character</a:t>
              </a:r>
              <a:endParaRPr lang="en-US"/>
            </a:p>
          </p:txBody>
        </p:sp>
        <p:cxnSp>
          <p:nvCxnSpPr>
            <p:cNvPr id="22544" name="AutoShape 19"/>
            <p:cNvCxnSpPr>
              <a:cxnSpLocks noChangeShapeType="1"/>
              <a:stCxn id="22545" idx="3"/>
              <a:endCxn id="22546" idx="1"/>
            </p:cNvCxnSpPr>
            <p:nvPr/>
          </p:nvCxnSpPr>
          <p:spPr bwMode="auto">
            <a:xfrm>
              <a:off x="1632" y="3792"/>
              <a:ext cx="288"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2545" name="Text Box 20"/>
            <p:cNvSpPr txBox="1">
              <a:spLocks noChangeArrowheads="1"/>
            </p:cNvSpPr>
            <p:nvPr/>
          </p:nvSpPr>
          <p:spPr bwMode="auto">
            <a:xfrm>
              <a:off x="672" y="3657"/>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r">
                <a:spcBef>
                  <a:spcPct val="50000"/>
                </a:spcBef>
              </a:pPr>
              <a:r>
                <a:rPr lang="en-US" sz="2200" b="1">
                  <a:latin typeface="Courier New" pitchFamily="49" charset="0"/>
                </a:rPr>
                <a:t>double</a:t>
              </a:r>
              <a:endParaRPr lang="en-US"/>
            </a:p>
          </p:txBody>
        </p:sp>
        <p:sp>
          <p:nvSpPr>
            <p:cNvPr id="22546" name="Text Box 21"/>
            <p:cNvSpPr txBox="1">
              <a:spLocks noChangeArrowheads="1"/>
            </p:cNvSpPr>
            <p:nvPr/>
          </p:nvSpPr>
          <p:spPr bwMode="auto">
            <a:xfrm>
              <a:off x="1920" y="3657"/>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2200" b="1">
                  <a:latin typeface="Courier New" pitchFamily="49" charset="0"/>
                </a:rPr>
                <a:t>Double</a:t>
              </a:r>
              <a:endParaRPr lang="en-US"/>
            </a:p>
          </p:txBody>
        </p:sp>
        <p:cxnSp>
          <p:nvCxnSpPr>
            <p:cNvPr id="22547" name="AutoShape 22"/>
            <p:cNvCxnSpPr>
              <a:cxnSpLocks noChangeShapeType="1"/>
              <a:stCxn id="22548" idx="3"/>
              <a:endCxn id="22549" idx="1"/>
            </p:cNvCxnSpPr>
            <p:nvPr/>
          </p:nvCxnSpPr>
          <p:spPr bwMode="auto">
            <a:xfrm>
              <a:off x="3936" y="3159"/>
              <a:ext cx="288"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2548" name="Text Box 23"/>
            <p:cNvSpPr txBox="1">
              <a:spLocks noChangeArrowheads="1"/>
            </p:cNvSpPr>
            <p:nvPr/>
          </p:nvSpPr>
          <p:spPr bwMode="auto">
            <a:xfrm>
              <a:off x="2976" y="3024"/>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r">
                <a:spcBef>
                  <a:spcPct val="50000"/>
                </a:spcBef>
              </a:pPr>
              <a:r>
                <a:rPr lang="en-US" sz="2200" b="1">
                  <a:latin typeface="Courier New" pitchFamily="49" charset="0"/>
                </a:rPr>
                <a:t>float</a:t>
              </a:r>
              <a:endParaRPr lang="en-US"/>
            </a:p>
          </p:txBody>
        </p:sp>
        <p:sp>
          <p:nvSpPr>
            <p:cNvPr id="22549" name="Text Box 24"/>
            <p:cNvSpPr txBox="1">
              <a:spLocks noChangeArrowheads="1"/>
            </p:cNvSpPr>
            <p:nvPr/>
          </p:nvSpPr>
          <p:spPr bwMode="auto">
            <a:xfrm>
              <a:off x="4224" y="3024"/>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2200" b="1">
                  <a:latin typeface="Courier New" pitchFamily="49" charset="0"/>
                </a:rPr>
                <a:t>Float</a:t>
              </a:r>
              <a:endParaRPr lang="en-US"/>
            </a:p>
          </p:txBody>
        </p:sp>
        <p:cxnSp>
          <p:nvCxnSpPr>
            <p:cNvPr id="22550" name="AutoShape 25"/>
            <p:cNvCxnSpPr>
              <a:cxnSpLocks noChangeShapeType="1"/>
              <a:stCxn id="22551" idx="3"/>
              <a:endCxn id="22552" idx="1"/>
            </p:cNvCxnSpPr>
            <p:nvPr/>
          </p:nvCxnSpPr>
          <p:spPr bwMode="auto">
            <a:xfrm>
              <a:off x="3936" y="3370"/>
              <a:ext cx="288"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2551" name="Text Box 26"/>
            <p:cNvSpPr txBox="1">
              <a:spLocks noChangeArrowheads="1"/>
            </p:cNvSpPr>
            <p:nvPr/>
          </p:nvSpPr>
          <p:spPr bwMode="auto">
            <a:xfrm>
              <a:off x="2976" y="3235"/>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r">
                <a:spcBef>
                  <a:spcPct val="50000"/>
                </a:spcBef>
              </a:pPr>
              <a:r>
                <a:rPr lang="en-US" sz="2200" b="1">
                  <a:latin typeface="Courier New" pitchFamily="49" charset="0"/>
                </a:rPr>
                <a:t>int</a:t>
              </a:r>
              <a:endParaRPr lang="en-US"/>
            </a:p>
          </p:txBody>
        </p:sp>
        <p:sp>
          <p:nvSpPr>
            <p:cNvPr id="22552" name="Text Box 27"/>
            <p:cNvSpPr txBox="1">
              <a:spLocks noChangeArrowheads="1"/>
            </p:cNvSpPr>
            <p:nvPr/>
          </p:nvSpPr>
          <p:spPr bwMode="auto">
            <a:xfrm>
              <a:off x="4224" y="3235"/>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2200" b="1">
                  <a:latin typeface="Courier New" pitchFamily="49" charset="0"/>
                </a:rPr>
                <a:t>Integer</a:t>
              </a:r>
              <a:endParaRPr lang="en-US"/>
            </a:p>
          </p:txBody>
        </p:sp>
        <p:cxnSp>
          <p:nvCxnSpPr>
            <p:cNvPr id="22553" name="AutoShape 28"/>
            <p:cNvCxnSpPr>
              <a:cxnSpLocks noChangeShapeType="1"/>
              <a:stCxn id="22554" idx="3"/>
              <a:endCxn id="22555" idx="1"/>
            </p:cNvCxnSpPr>
            <p:nvPr/>
          </p:nvCxnSpPr>
          <p:spPr bwMode="auto">
            <a:xfrm>
              <a:off x="3936" y="3581"/>
              <a:ext cx="288"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2554" name="Text Box 29"/>
            <p:cNvSpPr txBox="1">
              <a:spLocks noChangeArrowheads="1"/>
            </p:cNvSpPr>
            <p:nvPr/>
          </p:nvSpPr>
          <p:spPr bwMode="auto">
            <a:xfrm>
              <a:off x="2976" y="3446"/>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r">
                <a:spcBef>
                  <a:spcPct val="50000"/>
                </a:spcBef>
              </a:pPr>
              <a:r>
                <a:rPr lang="en-US" sz="2200" b="1">
                  <a:latin typeface="Courier New" pitchFamily="49" charset="0"/>
                </a:rPr>
                <a:t>long</a:t>
              </a:r>
              <a:endParaRPr lang="en-US"/>
            </a:p>
          </p:txBody>
        </p:sp>
        <p:sp>
          <p:nvSpPr>
            <p:cNvPr id="22555" name="Text Box 30"/>
            <p:cNvSpPr txBox="1">
              <a:spLocks noChangeArrowheads="1"/>
            </p:cNvSpPr>
            <p:nvPr/>
          </p:nvSpPr>
          <p:spPr bwMode="auto">
            <a:xfrm>
              <a:off x="4224" y="3446"/>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2200" b="1">
                  <a:latin typeface="Courier New" pitchFamily="49" charset="0"/>
                </a:rPr>
                <a:t>Long</a:t>
              </a:r>
              <a:endParaRPr lang="en-US"/>
            </a:p>
          </p:txBody>
        </p:sp>
        <p:cxnSp>
          <p:nvCxnSpPr>
            <p:cNvPr id="22556" name="AutoShape 31"/>
            <p:cNvCxnSpPr>
              <a:cxnSpLocks noChangeShapeType="1"/>
              <a:stCxn id="22557" idx="3"/>
              <a:endCxn id="22558" idx="1"/>
            </p:cNvCxnSpPr>
            <p:nvPr/>
          </p:nvCxnSpPr>
          <p:spPr bwMode="auto">
            <a:xfrm>
              <a:off x="3936" y="3792"/>
              <a:ext cx="288"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2557" name="Text Box 32"/>
            <p:cNvSpPr txBox="1">
              <a:spLocks noChangeArrowheads="1"/>
            </p:cNvSpPr>
            <p:nvPr/>
          </p:nvSpPr>
          <p:spPr bwMode="auto">
            <a:xfrm>
              <a:off x="2976" y="3657"/>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r">
                <a:spcBef>
                  <a:spcPct val="50000"/>
                </a:spcBef>
              </a:pPr>
              <a:r>
                <a:rPr lang="en-US" sz="2200" b="1">
                  <a:latin typeface="Courier New" pitchFamily="49" charset="0"/>
                </a:rPr>
                <a:t>short</a:t>
              </a:r>
              <a:endParaRPr lang="en-US"/>
            </a:p>
          </p:txBody>
        </p:sp>
        <p:sp>
          <p:nvSpPr>
            <p:cNvPr id="22558" name="Text Box 33"/>
            <p:cNvSpPr txBox="1">
              <a:spLocks noChangeArrowheads="1"/>
            </p:cNvSpPr>
            <p:nvPr/>
          </p:nvSpPr>
          <p:spPr bwMode="auto">
            <a:xfrm>
              <a:off x="4224" y="3657"/>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2200" b="1">
                  <a:latin typeface="Courier New" pitchFamily="49" charset="0"/>
                </a:rPr>
                <a:t>Short</a:t>
              </a:r>
              <a:endParaRPr lang="en-US"/>
            </a:p>
          </p:txBody>
        </p:sp>
      </p:gr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2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Using Wrapper Classes</a:t>
            </a:r>
          </a:p>
        </p:txBody>
      </p:sp>
      <p:sp>
        <p:nvSpPr>
          <p:cNvPr id="23555" name="Rectangle 3"/>
          <p:cNvSpPr>
            <a:spLocks noChangeArrowheads="1"/>
          </p:cNvSpPr>
          <p:nvPr/>
        </p:nvSpPr>
        <p:spPr bwMode="auto">
          <a:xfrm>
            <a:off x="482600" y="1155700"/>
            <a:ext cx="81280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You can create an instance of a wrapper class by calling its constructor with the primitive value.  For example, the line</a:t>
            </a:r>
          </a:p>
        </p:txBody>
      </p:sp>
      <p:sp>
        <p:nvSpPr>
          <p:cNvPr id="23556" name="Rectangle 31"/>
          <p:cNvSpPr>
            <a:spLocks noChangeArrowheads="1"/>
          </p:cNvSpPr>
          <p:nvPr/>
        </p:nvSpPr>
        <p:spPr bwMode="auto">
          <a:xfrm>
            <a:off x="1270000" y="1981200"/>
            <a:ext cx="6731000" cy="533400"/>
          </a:xfrm>
          <a:prstGeom prst="rect">
            <a:avLst/>
          </a:prstGeom>
          <a:solidFill>
            <a:schemeClr val="bg1"/>
          </a:solidFill>
          <a:ln w="9525">
            <a:solidFill>
              <a:schemeClr val="tx1"/>
            </a:solidFill>
            <a:miter lim="800000"/>
            <a:headEnd/>
            <a:tailEnd/>
          </a:ln>
        </p:spPr>
        <p:txBody>
          <a:bodyPr wrap="none" anchor="ctr"/>
          <a:lstStyle/>
          <a:p>
            <a:r>
              <a:rPr lang="en-US" sz="2000" b="1">
                <a:latin typeface="Courier New" pitchFamily="49" charset="0"/>
              </a:rPr>
              <a:t>Integer five = new Integer(5);</a:t>
            </a:r>
          </a:p>
        </p:txBody>
      </p:sp>
      <p:sp>
        <p:nvSpPr>
          <p:cNvPr id="23557" name="Text Box 32"/>
          <p:cNvSpPr txBox="1">
            <a:spLocks noChangeArrowheads="1"/>
          </p:cNvSpPr>
          <p:nvPr/>
        </p:nvSpPr>
        <p:spPr bwMode="auto">
          <a:xfrm>
            <a:off x="2667000" y="3175000"/>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heap</a:t>
            </a:r>
          </a:p>
        </p:txBody>
      </p:sp>
      <p:sp>
        <p:nvSpPr>
          <p:cNvPr id="23558" name="Rectangle 35"/>
          <p:cNvSpPr>
            <a:spLocks noChangeArrowheads="1"/>
          </p:cNvSpPr>
          <p:nvPr/>
        </p:nvSpPr>
        <p:spPr bwMode="auto">
          <a:xfrm>
            <a:off x="2678113" y="3706813"/>
            <a:ext cx="990600" cy="204787"/>
          </a:xfrm>
          <a:prstGeom prst="rect">
            <a:avLst/>
          </a:prstGeom>
          <a:solidFill>
            <a:schemeClr val="bg1"/>
          </a:solidFill>
          <a:ln w="9525">
            <a:solidFill>
              <a:schemeClr val="tx1"/>
            </a:solidFill>
            <a:miter lim="800000"/>
            <a:headEnd/>
            <a:tailEnd/>
          </a:ln>
        </p:spPr>
        <p:txBody>
          <a:bodyPr wrap="none" anchor="ctr"/>
          <a:lstStyle/>
          <a:p>
            <a:pPr algn="ctr"/>
            <a:r>
              <a:rPr lang="en-US" sz="1000" b="1"/>
              <a:t>5</a:t>
            </a:r>
          </a:p>
        </p:txBody>
      </p:sp>
      <p:sp>
        <p:nvSpPr>
          <p:cNvPr id="23559" name="Rectangle 37" descr="Small checker board"/>
          <p:cNvSpPr>
            <a:spLocks noChangeArrowheads="1"/>
          </p:cNvSpPr>
          <p:nvPr/>
        </p:nvSpPr>
        <p:spPr bwMode="auto">
          <a:xfrm>
            <a:off x="2678113" y="3503613"/>
            <a:ext cx="990600" cy="204787"/>
          </a:xfrm>
          <a:prstGeom prst="rect">
            <a:avLst/>
          </a:prstGeom>
          <a:pattFill prst="smCheck">
            <a:fgClr>
              <a:srgbClr val="999999"/>
            </a:fgClr>
            <a:bgClr>
              <a:srgbClr val="FFFFFF"/>
            </a:bgClr>
          </a:pattFill>
          <a:ln w="9525">
            <a:solidFill>
              <a:schemeClr val="tx1"/>
            </a:solidFill>
            <a:miter lim="800000"/>
            <a:headEnd/>
            <a:tailEnd/>
          </a:ln>
        </p:spPr>
        <p:txBody>
          <a:bodyPr wrap="none" anchor="ctr"/>
          <a:lstStyle/>
          <a:p>
            <a:pPr algn="ctr"/>
            <a:endParaRPr lang="en-US" sz="1000" b="1"/>
          </a:p>
        </p:txBody>
      </p:sp>
      <p:sp>
        <p:nvSpPr>
          <p:cNvPr id="23560" name="Rectangle 39"/>
          <p:cNvSpPr>
            <a:spLocks noChangeArrowheads="1"/>
          </p:cNvSpPr>
          <p:nvPr/>
        </p:nvSpPr>
        <p:spPr bwMode="auto">
          <a:xfrm>
            <a:off x="3622675" y="3692525"/>
            <a:ext cx="577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1004</a:t>
            </a:r>
          </a:p>
        </p:txBody>
      </p:sp>
      <p:sp>
        <p:nvSpPr>
          <p:cNvPr id="23561" name="Rectangle 40"/>
          <p:cNvSpPr>
            <a:spLocks noChangeArrowheads="1"/>
          </p:cNvSpPr>
          <p:nvPr/>
        </p:nvSpPr>
        <p:spPr bwMode="auto">
          <a:xfrm>
            <a:off x="3621088" y="3489325"/>
            <a:ext cx="581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1000</a:t>
            </a:r>
          </a:p>
        </p:txBody>
      </p:sp>
      <p:sp>
        <p:nvSpPr>
          <p:cNvPr id="23562" name="Rectangle 41"/>
          <p:cNvSpPr>
            <a:spLocks noChangeArrowheads="1"/>
          </p:cNvSpPr>
          <p:nvPr/>
        </p:nvSpPr>
        <p:spPr bwMode="auto">
          <a:xfrm>
            <a:off x="482600" y="2667000"/>
            <a:ext cx="812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pPr>
            <a:r>
              <a:rPr lang="en-US">
                <a:latin typeface="Times New Roman" pitchFamily="18" charset="0"/>
              </a:rPr>
              <a:t>	creates a new </a:t>
            </a:r>
            <a:r>
              <a:rPr lang="en-US" sz="2200" b="1">
                <a:latin typeface="Courier New" pitchFamily="49" charset="0"/>
              </a:rPr>
              <a:t>Integer</a:t>
            </a:r>
            <a:r>
              <a:rPr lang="en-US">
                <a:latin typeface="Times New Roman" pitchFamily="18" charset="0"/>
              </a:rPr>
              <a:t> object containing the value 5:</a:t>
            </a:r>
          </a:p>
        </p:txBody>
      </p:sp>
      <p:sp>
        <p:nvSpPr>
          <p:cNvPr id="23563" name="Text Box 44"/>
          <p:cNvSpPr txBox="1">
            <a:spLocks noChangeArrowheads="1"/>
          </p:cNvSpPr>
          <p:nvPr/>
        </p:nvSpPr>
        <p:spPr bwMode="auto">
          <a:xfrm>
            <a:off x="5513388" y="3186113"/>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400" i="1">
                <a:latin typeface="Times New Roman" pitchFamily="18" charset="0"/>
              </a:rPr>
              <a:t>stack</a:t>
            </a:r>
          </a:p>
        </p:txBody>
      </p:sp>
      <p:sp>
        <p:nvSpPr>
          <p:cNvPr id="23564" name="Rectangle 45"/>
          <p:cNvSpPr>
            <a:spLocks noChangeArrowheads="1"/>
          </p:cNvSpPr>
          <p:nvPr/>
        </p:nvSpPr>
        <p:spPr bwMode="auto">
          <a:xfrm>
            <a:off x="5524500" y="3706813"/>
            <a:ext cx="990600" cy="204787"/>
          </a:xfrm>
          <a:prstGeom prst="rect">
            <a:avLst/>
          </a:prstGeom>
          <a:solidFill>
            <a:schemeClr val="bg1"/>
          </a:solidFill>
          <a:ln w="9525">
            <a:solidFill>
              <a:schemeClr val="tx1"/>
            </a:solidFill>
            <a:miter lim="800000"/>
            <a:headEnd/>
            <a:tailEnd/>
          </a:ln>
        </p:spPr>
        <p:txBody>
          <a:bodyPr wrap="none" anchor="ctr"/>
          <a:lstStyle/>
          <a:p>
            <a:pPr algn="ctr"/>
            <a:r>
              <a:rPr lang="en-US" sz="1000" b="1"/>
              <a:t>1000</a:t>
            </a:r>
          </a:p>
        </p:txBody>
      </p:sp>
      <p:sp>
        <p:nvSpPr>
          <p:cNvPr id="23565" name="Rectangle 46"/>
          <p:cNvSpPr>
            <a:spLocks noChangeArrowheads="1"/>
          </p:cNvSpPr>
          <p:nvPr/>
        </p:nvSpPr>
        <p:spPr bwMode="auto">
          <a:xfrm>
            <a:off x="4953000" y="3687763"/>
            <a:ext cx="6111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200" b="1">
                <a:latin typeface="Courier New" pitchFamily="49" charset="0"/>
              </a:rPr>
              <a:t>five</a:t>
            </a:r>
          </a:p>
        </p:txBody>
      </p:sp>
      <p:sp>
        <p:nvSpPr>
          <p:cNvPr id="23566" name="Rectangle 47"/>
          <p:cNvSpPr>
            <a:spLocks noChangeArrowheads="1"/>
          </p:cNvSpPr>
          <p:nvPr/>
        </p:nvSpPr>
        <p:spPr bwMode="auto">
          <a:xfrm>
            <a:off x="6469063" y="3697288"/>
            <a:ext cx="571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FFFC</a:t>
            </a:r>
          </a:p>
        </p:txBody>
      </p:sp>
      <p:sp>
        <p:nvSpPr>
          <p:cNvPr id="23567" name="Line 49"/>
          <p:cNvSpPr>
            <a:spLocks noChangeShapeType="1"/>
          </p:cNvSpPr>
          <p:nvPr/>
        </p:nvSpPr>
        <p:spPr bwMode="auto">
          <a:xfrm>
            <a:off x="4572000" y="3225800"/>
            <a:ext cx="0" cy="709613"/>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4436" name="Rectangle 52"/>
          <p:cNvSpPr>
            <a:spLocks noChangeArrowheads="1"/>
          </p:cNvSpPr>
          <p:nvPr/>
        </p:nvSpPr>
        <p:spPr bwMode="auto">
          <a:xfrm>
            <a:off x="482600" y="4203700"/>
            <a:ext cx="812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To value stored in the variable </a:t>
            </a:r>
            <a:r>
              <a:rPr lang="en-US" sz="2200" b="1">
                <a:latin typeface="Courier New" pitchFamily="49" charset="0"/>
              </a:rPr>
              <a:t>five</a:t>
            </a:r>
            <a:r>
              <a:rPr lang="en-US">
                <a:latin typeface="Times New Roman" pitchFamily="18" charset="0"/>
              </a:rPr>
              <a:t> is a real object, and you can use it in any contexts that require objects. </a:t>
            </a:r>
          </a:p>
        </p:txBody>
      </p:sp>
      <p:grpSp>
        <p:nvGrpSpPr>
          <p:cNvPr id="2" name="Group 55"/>
          <p:cNvGrpSpPr>
            <a:grpSpLocks/>
          </p:cNvGrpSpPr>
          <p:nvPr/>
        </p:nvGrpSpPr>
        <p:grpSpPr bwMode="auto">
          <a:xfrm>
            <a:off x="482600" y="5016500"/>
            <a:ext cx="8128000" cy="1333500"/>
            <a:chOff x="304" y="3160"/>
            <a:chExt cx="5120" cy="840"/>
          </a:xfrm>
        </p:grpSpPr>
        <p:sp>
          <p:nvSpPr>
            <p:cNvPr id="23570" name="Rectangle 53"/>
            <p:cNvSpPr>
              <a:spLocks noChangeArrowheads="1"/>
            </p:cNvSpPr>
            <p:nvPr/>
          </p:nvSpPr>
          <p:spPr bwMode="auto">
            <a:xfrm>
              <a:off x="304" y="3160"/>
              <a:ext cx="5120"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For each of the wrapper classes, Java defines a method to retrieve the primitive value, as illustrated below:</a:t>
              </a:r>
            </a:p>
          </p:txBody>
        </p:sp>
        <p:sp>
          <p:nvSpPr>
            <p:cNvPr id="23571" name="Rectangle 54"/>
            <p:cNvSpPr>
              <a:spLocks noChangeArrowheads="1"/>
            </p:cNvSpPr>
            <p:nvPr/>
          </p:nvSpPr>
          <p:spPr bwMode="auto">
            <a:xfrm>
              <a:off x="800" y="3664"/>
              <a:ext cx="4240" cy="336"/>
            </a:xfrm>
            <a:prstGeom prst="rect">
              <a:avLst/>
            </a:prstGeom>
            <a:solidFill>
              <a:schemeClr val="bg1"/>
            </a:solidFill>
            <a:ln w="9525">
              <a:solidFill>
                <a:schemeClr val="tx1"/>
              </a:solidFill>
              <a:miter lim="800000"/>
              <a:headEnd/>
              <a:tailEnd/>
            </a:ln>
          </p:spPr>
          <p:txBody>
            <a:bodyPr wrap="none" anchor="ctr"/>
            <a:lstStyle/>
            <a:p>
              <a:r>
                <a:rPr lang="en-US" sz="2000" b="1">
                  <a:latin typeface="Courier New" pitchFamily="49" charset="0"/>
                </a:rPr>
                <a:t>int underlyingValue = five.intValue();</a:t>
              </a:r>
            </a:p>
          </p:txBody>
        </p:sp>
      </p:gr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4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43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Boxing and Unboxing</a:t>
            </a:r>
          </a:p>
        </p:txBody>
      </p:sp>
      <p:sp>
        <p:nvSpPr>
          <p:cNvPr id="24579" name="Rectangle 3"/>
          <p:cNvSpPr>
            <a:spLocks noChangeArrowheads="1"/>
          </p:cNvSpPr>
          <p:nvPr/>
        </p:nvSpPr>
        <p:spPr bwMode="auto">
          <a:xfrm>
            <a:off x="482600" y="1155700"/>
            <a:ext cx="81280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dirty="0">
                <a:latin typeface="Times New Roman" pitchFamily="18" charset="0"/>
              </a:rPr>
              <a:t>As of Java Standard Edition 5.0, Java automatically converts values back and forth between a primitive type and the corresponding wrapper class.  For example, if you write</a:t>
            </a:r>
          </a:p>
        </p:txBody>
      </p:sp>
      <p:sp>
        <p:nvSpPr>
          <p:cNvPr id="24580" name="Rectangle 4"/>
          <p:cNvSpPr>
            <a:spLocks noChangeArrowheads="1"/>
          </p:cNvSpPr>
          <p:nvPr/>
        </p:nvSpPr>
        <p:spPr bwMode="auto">
          <a:xfrm>
            <a:off x="1270000" y="2362200"/>
            <a:ext cx="6731000" cy="533400"/>
          </a:xfrm>
          <a:prstGeom prst="rect">
            <a:avLst/>
          </a:prstGeom>
          <a:solidFill>
            <a:schemeClr val="bg1"/>
          </a:solidFill>
          <a:ln w="9525">
            <a:solidFill>
              <a:schemeClr val="tx1"/>
            </a:solidFill>
            <a:miter lim="800000"/>
            <a:headEnd/>
            <a:tailEnd/>
          </a:ln>
        </p:spPr>
        <p:txBody>
          <a:bodyPr wrap="none" anchor="ctr"/>
          <a:lstStyle/>
          <a:p>
            <a:r>
              <a:rPr lang="en-US" sz="2000" b="1">
                <a:latin typeface="Courier New" pitchFamily="49" charset="0"/>
              </a:rPr>
              <a:t>Integer five = 5;</a:t>
            </a:r>
          </a:p>
        </p:txBody>
      </p:sp>
      <p:sp>
        <p:nvSpPr>
          <p:cNvPr id="24581" name="Rectangle 10"/>
          <p:cNvSpPr>
            <a:spLocks noChangeArrowheads="1"/>
          </p:cNvSpPr>
          <p:nvPr/>
        </p:nvSpPr>
        <p:spPr bwMode="auto">
          <a:xfrm>
            <a:off x="482600" y="3048000"/>
            <a:ext cx="812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pPr>
            <a:r>
              <a:rPr lang="en-US">
                <a:latin typeface="Times New Roman" pitchFamily="18" charset="0"/>
              </a:rPr>
              <a:t>	Java will automatically call the </a:t>
            </a:r>
            <a:r>
              <a:rPr lang="en-US" sz="2200" b="1">
                <a:latin typeface="Courier New" pitchFamily="49" charset="0"/>
              </a:rPr>
              <a:t>Integer</a:t>
            </a:r>
            <a:r>
              <a:rPr lang="en-US">
                <a:latin typeface="Times New Roman" pitchFamily="18" charset="0"/>
              </a:rPr>
              <a:t> constructor.</a:t>
            </a:r>
          </a:p>
        </p:txBody>
      </p:sp>
      <p:sp>
        <p:nvSpPr>
          <p:cNvPr id="786450" name="Rectangle 18"/>
          <p:cNvSpPr>
            <a:spLocks noChangeArrowheads="1"/>
          </p:cNvSpPr>
          <p:nvPr/>
        </p:nvSpPr>
        <p:spPr bwMode="auto">
          <a:xfrm>
            <a:off x="482600" y="5283200"/>
            <a:ext cx="8128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These operations are called </a:t>
            </a:r>
            <a:r>
              <a:rPr lang="en-US" b="1">
                <a:latin typeface="Times New Roman" pitchFamily="18" charset="0"/>
              </a:rPr>
              <a:t>boxing</a:t>
            </a:r>
            <a:r>
              <a:rPr lang="en-US">
                <a:latin typeface="Times New Roman" pitchFamily="18" charset="0"/>
              </a:rPr>
              <a:t> and </a:t>
            </a:r>
            <a:r>
              <a:rPr lang="en-US" b="1">
                <a:latin typeface="Times New Roman" pitchFamily="18" charset="0"/>
              </a:rPr>
              <a:t>unboxing</a:t>
            </a:r>
            <a:r>
              <a:rPr lang="en-US">
                <a:latin typeface="Times New Roman" pitchFamily="18" charset="0"/>
              </a:rPr>
              <a:t>.</a:t>
            </a:r>
          </a:p>
        </p:txBody>
      </p:sp>
      <p:grpSp>
        <p:nvGrpSpPr>
          <p:cNvPr id="2" name="Group 23"/>
          <p:cNvGrpSpPr>
            <a:grpSpLocks/>
          </p:cNvGrpSpPr>
          <p:nvPr/>
        </p:nvGrpSpPr>
        <p:grpSpPr bwMode="auto">
          <a:xfrm>
            <a:off x="482600" y="3556000"/>
            <a:ext cx="8128000" cy="1778000"/>
            <a:chOff x="304" y="2240"/>
            <a:chExt cx="5120" cy="1120"/>
          </a:xfrm>
        </p:grpSpPr>
        <p:sp>
          <p:nvSpPr>
            <p:cNvPr id="24585" name="Rectangle 16"/>
            <p:cNvSpPr>
              <a:spLocks noChangeArrowheads="1"/>
            </p:cNvSpPr>
            <p:nvPr/>
          </p:nvSpPr>
          <p:spPr bwMode="auto">
            <a:xfrm>
              <a:off x="304" y="2240"/>
              <a:ext cx="512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Similarly, if you then write </a:t>
              </a:r>
            </a:p>
          </p:txBody>
        </p:sp>
        <p:sp>
          <p:nvSpPr>
            <p:cNvPr id="24586" name="Rectangle 20"/>
            <p:cNvSpPr>
              <a:spLocks noChangeArrowheads="1"/>
            </p:cNvSpPr>
            <p:nvPr/>
          </p:nvSpPr>
          <p:spPr bwMode="auto">
            <a:xfrm>
              <a:off x="800" y="2592"/>
              <a:ext cx="4240" cy="336"/>
            </a:xfrm>
            <a:prstGeom prst="rect">
              <a:avLst/>
            </a:prstGeom>
            <a:solidFill>
              <a:schemeClr val="bg1"/>
            </a:solidFill>
            <a:ln w="9525">
              <a:solidFill>
                <a:schemeClr val="tx1"/>
              </a:solidFill>
              <a:miter lim="800000"/>
              <a:headEnd/>
              <a:tailEnd/>
            </a:ln>
          </p:spPr>
          <p:txBody>
            <a:bodyPr wrap="none" anchor="ctr"/>
            <a:lstStyle/>
            <a:p>
              <a:r>
                <a:rPr lang="en-US" sz="2000" b="1">
                  <a:latin typeface="Courier New" pitchFamily="49" charset="0"/>
                </a:rPr>
                <a:t>int six = five + 1;</a:t>
              </a:r>
            </a:p>
          </p:txBody>
        </p:sp>
        <p:sp>
          <p:nvSpPr>
            <p:cNvPr id="24587" name="Rectangle 21"/>
            <p:cNvSpPr>
              <a:spLocks noChangeArrowheads="1"/>
            </p:cNvSpPr>
            <p:nvPr/>
          </p:nvSpPr>
          <p:spPr bwMode="auto">
            <a:xfrm>
              <a:off x="304" y="3024"/>
              <a:ext cx="51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pPr>
              <a:r>
                <a:rPr lang="en-US">
                  <a:latin typeface="Times New Roman" pitchFamily="18" charset="0"/>
                </a:rPr>
                <a:t>	Java will automatically call </a:t>
              </a:r>
              <a:r>
                <a:rPr lang="en-US" sz="2200" b="1">
                  <a:latin typeface="Courier New" pitchFamily="49" charset="0"/>
                </a:rPr>
                <a:t>intValue</a:t>
              </a:r>
              <a:r>
                <a:rPr lang="en-US">
                  <a:latin typeface="Times New Roman" pitchFamily="18" charset="0"/>
                </a:rPr>
                <a:t> before the addition.</a:t>
              </a:r>
            </a:p>
          </p:txBody>
        </p:sp>
      </p:grpSp>
      <p:sp>
        <p:nvSpPr>
          <p:cNvPr id="786454" name="Rectangle 22"/>
          <p:cNvSpPr>
            <a:spLocks noChangeArrowheads="1"/>
          </p:cNvSpPr>
          <p:nvPr/>
        </p:nvSpPr>
        <p:spPr bwMode="auto">
          <a:xfrm>
            <a:off x="482600" y="5765800"/>
            <a:ext cx="81280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Although boxing and unboxing can be quite convenient, this feature can generate confusion and should be used with care.</a:t>
            </a:r>
          </a:p>
        </p:txBody>
      </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645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64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0" grpId="0" build="p" autoUpdateAnimBg="0"/>
      <p:bldP spid="78645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38100"/>
            <a:ext cx="9144000" cy="1143000"/>
          </a:xfrm>
          <a:noFill/>
        </p:spPr>
        <p:txBody>
          <a:bodyPr/>
          <a:lstStyle/>
          <a:p>
            <a:r>
              <a:rPr lang="fa-IR" sz="3600" dirty="0" smtClean="0">
                <a:solidFill>
                  <a:srgbClr val="FF0000"/>
                </a:solidFill>
                <a:latin typeface="Calibri" panose="020F0502020204030204" pitchFamily="34" charset="0"/>
                <a:cs typeface="Calibri" panose="020F0502020204030204" pitchFamily="34" charset="0"/>
              </a:rPr>
              <a:t>شعر امروز</a:t>
            </a:r>
            <a:endParaRPr lang="en-US" sz="3600" dirty="0" smtClean="0">
              <a:solidFill>
                <a:srgbClr val="FF0000"/>
              </a:solidFill>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24</a:t>
            </a:fld>
            <a:endParaRPr lang="en-US"/>
          </a:p>
        </p:txBody>
      </p:sp>
      <p:sp>
        <p:nvSpPr>
          <p:cNvPr id="3" name="TextBox 2"/>
          <p:cNvSpPr txBox="1"/>
          <p:nvPr/>
        </p:nvSpPr>
        <p:spPr>
          <a:xfrm>
            <a:off x="1049241" y="2514600"/>
            <a:ext cx="7045518" cy="1446550"/>
          </a:xfrm>
          <a:prstGeom prst="rect">
            <a:avLst/>
          </a:prstGeom>
          <a:noFill/>
        </p:spPr>
        <p:txBody>
          <a:bodyPr wrap="none" rtlCol="0">
            <a:spAutoFit/>
          </a:bodyPr>
          <a:lstStyle/>
          <a:p>
            <a:pPr algn="ctr"/>
            <a:r>
              <a:rPr lang="fa-IR" sz="4400" dirty="0">
                <a:latin typeface="Calibri" panose="020F0502020204030204" pitchFamily="34" charset="0"/>
                <a:cs typeface="Calibri" panose="020F0502020204030204" pitchFamily="34" charset="0"/>
              </a:rPr>
              <a:t>تا </a:t>
            </a:r>
            <a:r>
              <a:rPr lang="fa-IR" sz="4400" dirty="0" err="1">
                <a:latin typeface="Calibri" panose="020F0502020204030204" pitchFamily="34" charset="0"/>
                <a:cs typeface="Calibri" panose="020F0502020204030204" pitchFamily="34" charset="0"/>
              </a:rPr>
              <a:t>داده‌ام</a:t>
            </a:r>
            <a:r>
              <a:rPr lang="fa-IR" sz="4400" dirty="0">
                <a:latin typeface="Calibri" panose="020F0502020204030204" pitchFamily="34" charset="0"/>
                <a:cs typeface="Calibri" panose="020F0502020204030204" pitchFamily="34" charset="0"/>
              </a:rPr>
              <a:t> عنان توکل ز دست خویش</a:t>
            </a:r>
          </a:p>
          <a:p>
            <a:pPr algn="ctr"/>
            <a:r>
              <a:rPr lang="fa-IR" sz="4400" dirty="0">
                <a:latin typeface="Calibri" panose="020F0502020204030204" pitchFamily="34" charset="0"/>
                <a:cs typeface="Calibri" panose="020F0502020204030204" pitchFamily="34" charset="0"/>
              </a:rPr>
              <a:t>کارم همیشه در گره از </a:t>
            </a:r>
            <a:r>
              <a:rPr lang="fa-IR" sz="4400" dirty="0" err="1" smtClean="0">
                <a:latin typeface="Calibri" panose="020F0502020204030204" pitchFamily="34" charset="0"/>
                <a:cs typeface="Calibri" panose="020F0502020204030204" pitchFamily="34" charset="0"/>
              </a:rPr>
              <a:t>استخاره‌هاست</a:t>
            </a:r>
            <a:endParaRPr lang="en-US" sz="4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Memory and Addresses</a:t>
            </a:r>
            <a:endParaRPr lang="en-US" smtClean="0">
              <a:solidFill>
                <a:schemeClr val="tx1"/>
              </a:solidFill>
            </a:endParaRPr>
          </a:p>
        </p:txBody>
      </p:sp>
      <p:sp>
        <p:nvSpPr>
          <p:cNvPr id="4099" name="Rectangle 51"/>
          <p:cNvSpPr>
            <a:spLocks noChangeArrowheads="1"/>
          </p:cNvSpPr>
          <p:nvPr/>
        </p:nvSpPr>
        <p:spPr bwMode="auto">
          <a:xfrm>
            <a:off x="482600" y="1155700"/>
            <a:ext cx="69088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Every byte inside the primary memory of a machine is identified by a numeric address.  The addresses begin at 0 and extend up to the number of bytes in the machine, as shown in the diagram on the right.</a:t>
            </a:r>
          </a:p>
        </p:txBody>
      </p:sp>
      <p:sp>
        <p:nvSpPr>
          <p:cNvPr id="758213" name="Rectangle 453"/>
          <p:cNvSpPr>
            <a:spLocks noChangeArrowheads="1"/>
          </p:cNvSpPr>
          <p:nvPr/>
        </p:nvSpPr>
        <p:spPr bwMode="auto">
          <a:xfrm>
            <a:off x="482600" y="2578100"/>
            <a:ext cx="69088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In these slides as well as in the diagrams in the text, memory addresses appear as four-digit hexadecimal numbers, which makes addresses easy to recognize.</a:t>
            </a:r>
          </a:p>
        </p:txBody>
      </p:sp>
      <p:sp>
        <p:nvSpPr>
          <p:cNvPr id="758214" name="Rectangle 454"/>
          <p:cNvSpPr>
            <a:spLocks noChangeArrowheads="1"/>
          </p:cNvSpPr>
          <p:nvPr/>
        </p:nvSpPr>
        <p:spPr bwMode="auto">
          <a:xfrm>
            <a:off x="482600" y="3695700"/>
            <a:ext cx="69088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In Java, it is impossible to determine the address of an object.  Memory addresses used in the examples are therefore chosen completely arbitrarily.</a:t>
            </a:r>
          </a:p>
        </p:txBody>
      </p:sp>
      <p:sp>
        <p:nvSpPr>
          <p:cNvPr id="758241" name="Rectangle 481"/>
          <p:cNvSpPr>
            <a:spLocks noChangeArrowheads="1"/>
          </p:cNvSpPr>
          <p:nvPr/>
        </p:nvSpPr>
        <p:spPr bwMode="auto">
          <a:xfrm>
            <a:off x="482600" y="4813300"/>
            <a:ext cx="69088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Memory diagrams that show individual bytes are not as useful as those that are organized into words.  The revised diagram on the right now includes four bytes in each of the memory cells, which means that the address numbers increase by four each time.</a:t>
            </a:r>
          </a:p>
        </p:txBody>
      </p:sp>
      <p:grpSp>
        <p:nvGrpSpPr>
          <p:cNvPr id="4103" name="Group 129"/>
          <p:cNvGrpSpPr>
            <a:grpSpLocks/>
          </p:cNvGrpSpPr>
          <p:nvPr/>
        </p:nvGrpSpPr>
        <p:grpSpPr bwMode="auto">
          <a:xfrm>
            <a:off x="8185150" y="1154113"/>
            <a:ext cx="349250" cy="5054600"/>
            <a:chOff x="5156" y="727"/>
            <a:chExt cx="220" cy="3184"/>
          </a:xfrm>
        </p:grpSpPr>
        <p:sp>
          <p:nvSpPr>
            <p:cNvPr id="4241" name="Rectangle 3"/>
            <p:cNvSpPr>
              <a:spLocks noChangeArrowheads="1"/>
            </p:cNvSpPr>
            <p:nvPr/>
          </p:nvSpPr>
          <p:spPr bwMode="auto">
            <a:xfrm>
              <a:off x="5156" y="72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42" name="Rectangle 5"/>
            <p:cNvSpPr>
              <a:spLocks noChangeArrowheads="1"/>
            </p:cNvSpPr>
            <p:nvPr/>
          </p:nvSpPr>
          <p:spPr bwMode="auto">
            <a:xfrm>
              <a:off x="5156" y="84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43" name="Rectangle 7"/>
            <p:cNvSpPr>
              <a:spLocks noChangeArrowheads="1"/>
            </p:cNvSpPr>
            <p:nvPr/>
          </p:nvSpPr>
          <p:spPr bwMode="auto">
            <a:xfrm>
              <a:off x="5156" y="96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44" name="Rectangle 9"/>
            <p:cNvSpPr>
              <a:spLocks noChangeArrowheads="1"/>
            </p:cNvSpPr>
            <p:nvPr/>
          </p:nvSpPr>
          <p:spPr bwMode="auto">
            <a:xfrm>
              <a:off x="5156" y="108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45" name="Rectangle 11"/>
            <p:cNvSpPr>
              <a:spLocks noChangeArrowheads="1"/>
            </p:cNvSpPr>
            <p:nvPr/>
          </p:nvSpPr>
          <p:spPr bwMode="auto">
            <a:xfrm>
              <a:off x="5156" y="120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46" name="Rectangle 13"/>
            <p:cNvSpPr>
              <a:spLocks noChangeArrowheads="1"/>
            </p:cNvSpPr>
            <p:nvPr/>
          </p:nvSpPr>
          <p:spPr bwMode="auto">
            <a:xfrm>
              <a:off x="5156" y="132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47" name="Rectangle 15"/>
            <p:cNvSpPr>
              <a:spLocks noChangeArrowheads="1"/>
            </p:cNvSpPr>
            <p:nvPr/>
          </p:nvSpPr>
          <p:spPr bwMode="auto">
            <a:xfrm>
              <a:off x="5156" y="144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48" name="Rectangle 17"/>
            <p:cNvSpPr>
              <a:spLocks noChangeArrowheads="1"/>
            </p:cNvSpPr>
            <p:nvPr/>
          </p:nvSpPr>
          <p:spPr bwMode="auto">
            <a:xfrm>
              <a:off x="5156" y="156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49" name="Rectangle 19"/>
            <p:cNvSpPr>
              <a:spLocks noChangeArrowheads="1"/>
            </p:cNvSpPr>
            <p:nvPr/>
          </p:nvSpPr>
          <p:spPr bwMode="auto">
            <a:xfrm>
              <a:off x="5156" y="168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0" name="Rectangle 21"/>
            <p:cNvSpPr>
              <a:spLocks noChangeArrowheads="1"/>
            </p:cNvSpPr>
            <p:nvPr/>
          </p:nvSpPr>
          <p:spPr bwMode="auto">
            <a:xfrm>
              <a:off x="5156" y="180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1" name="Rectangle 23"/>
            <p:cNvSpPr>
              <a:spLocks noChangeArrowheads="1"/>
            </p:cNvSpPr>
            <p:nvPr/>
          </p:nvSpPr>
          <p:spPr bwMode="auto">
            <a:xfrm>
              <a:off x="5156" y="192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2" name="Rectangle 25"/>
            <p:cNvSpPr>
              <a:spLocks noChangeArrowheads="1"/>
            </p:cNvSpPr>
            <p:nvPr/>
          </p:nvSpPr>
          <p:spPr bwMode="auto">
            <a:xfrm>
              <a:off x="5156" y="2047"/>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3" name="Rectangle 27"/>
            <p:cNvSpPr>
              <a:spLocks noChangeArrowheads="1"/>
            </p:cNvSpPr>
            <p:nvPr/>
          </p:nvSpPr>
          <p:spPr bwMode="auto">
            <a:xfrm>
              <a:off x="5156" y="246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4" name="Rectangle 29"/>
            <p:cNvSpPr>
              <a:spLocks noChangeArrowheads="1"/>
            </p:cNvSpPr>
            <p:nvPr/>
          </p:nvSpPr>
          <p:spPr bwMode="auto">
            <a:xfrm>
              <a:off x="5156" y="258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5" name="Rectangle 31"/>
            <p:cNvSpPr>
              <a:spLocks noChangeArrowheads="1"/>
            </p:cNvSpPr>
            <p:nvPr/>
          </p:nvSpPr>
          <p:spPr bwMode="auto">
            <a:xfrm>
              <a:off x="5156" y="270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6" name="Rectangle 33"/>
            <p:cNvSpPr>
              <a:spLocks noChangeArrowheads="1"/>
            </p:cNvSpPr>
            <p:nvPr/>
          </p:nvSpPr>
          <p:spPr bwMode="auto">
            <a:xfrm>
              <a:off x="5156" y="282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7" name="Rectangle 35"/>
            <p:cNvSpPr>
              <a:spLocks noChangeArrowheads="1"/>
            </p:cNvSpPr>
            <p:nvPr/>
          </p:nvSpPr>
          <p:spPr bwMode="auto">
            <a:xfrm>
              <a:off x="5156" y="294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8" name="Rectangle 37"/>
            <p:cNvSpPr>
              <a:spLocks noChangeArrowheads="1"/>
            </p:cNvSpPr>
            <p:nvPr/>
          </p:nvSpPr>
          <p:spPr bwMode="auto">
            <a:xfrm>
              <a:off x="5156" y="306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59" name="Rectangle 39"/>
            <p:cNvSpPr>
              <a:spLocks noChangeArrowheads="1"/>
            </p:cNvSpPr>
            <p:nvPr/>
          </p:nvSpPr>
          <p:spPr bwMode="auto">
            <a:xfrm>
              <a:off x="5156" y="318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60" name="Rectangle 41"/>
            <p:cNvSpPr>
              <a:spLocks noChangeArrowheads="1"/>
            </p:cNvSpPr>
            <p:nvPr/>
          </p:nvSpPr>
          <p:spPr bwMode="auto">
            <a:xfrm>
              <a:off x="5156" y="330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61" name="Rectangle 43"/>
            <p:cNvSpPr>
              <a:spLocks noChangeArrowheads="1"/>
            </p:cNvSpPr>
            <p:nvPr/>
          </p:nvSpPr>
          <p:spPr bwMode="auto">
            <a:xfrm>
              <a:off x="5156" y="342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62" name="Rectangle 45"/>
            <p:cNvSpPr>
              <a:spLocks noChangeArrowheads="1"/>
            </p:cNvSpPr>
            <p:nvPr/>
          </p:nvSpPr>
          <p:spPr bwMode="auto">
            <a:xfrm>
              <a:off x="5156" y="354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63" name="Rectangle 47"/>
            <p:cNvSpPr>
              <a:spLocks noChangeArrowheads="1"/>
            </p:cNvSpPr>
            <p:nvPr/>
          </p:nvSpPr>
          <p:spPr bwMode="auto">
            <a:xfrm>
              <a:off x="5156" y="366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64" name="Rectangle 49"/>
            <p:cNvSpPr>
              <a:spLocks noChangeArrowheads="1"/>
            </p:cNvSpPr>
            <p:nvPr/>
          </p:nvSpPr>
          <p:spPr bwMode="auto">
            <a:xfrm>
              <a:off x="5156" y="3789"/>
              <a:ext cx="220"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grpSp>
      <p:grpSp>
        <p:nvGrpSpPr>
          <p:cNvPr id="3" name="Group 156"/>
          <p:cNvGrpSpPr>
            <a:grpSpLocks/>
          </p:cNvGrpSpPr>
          <p:nvPr/>
        </p:nvGrpSpPr>
        <p:grpSpPr bwMode="auto">
          <a:xfrm>
            <a:off x="7543800" y="1154113"/>
            <a:ext cx="990600" cy="5054600"/>
            <a:chOff x="3696" y="1008"/>
            <a:chExt cx="624" cy="3184"/>
          </a:xfrm>
        </p:grpSpPr>
        <p:sp>
          <p:nvSpPr>
            <p:cNvPr id="4217" name="Rectangle 132"/>
            <p:cNvSpPr>
              <a:spLocks noChangeArrowheads="1"/>
            </p:cNvSpPr>
            <p:nvPr/>
          </p:nvSpPr>
          <p:spPr bwMode="auto">
            <a:xfrm>
              <a:off x="3696" y="100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18" name="Rectangle 133"/>
            <p:cNvSpPr>
              <a:spLocks noChangeArrowheads="1"/>
            </p:cNvSpPr>
            <p:nvPr/>
          </p:nvSpPr>
          <p:spPr bwMode="auto">
            <a:xfrm>
              <a:off x="3696" y="112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19" name="Rectangle 134"/>
            <p:cNvSpPr>
              <a:spLocks noChangeArrowheads="1"/>
            </p:cNvSpPr>
            <p:nvPr/>
          </p:nvSpPr>
          <p:spPr bwMode="auto">
            <a:xfrm>
              <a:off x="3696" y="124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0" name="Rectangle 135"/>
            <p:cNvSpPr>
              <a:spLocks noChangeArrowheads="1"/>
            </p:cNvSpPr>
            <p:nvPr/>
          </p:nvSpPr>
          <p:spPr bwMode="auto">
            <a:xfrm>
              <a:off x="3696" y="136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1" name="Rectangle 136"/>
            <p:cNvSpPr>
              <a:spLocks noChangeArrowheads="1"/>
            </p:cNvSpPr>
            <p:nvPr/>
          </p:nvSpPr>
          <p:spPr bwMode="auto">
            <a:xfrm>
              <a:off x="3696" y="148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2" name="Rectangle 137"/>
            <p:cNvSpPr>
              <a:spLocks noChangeArrowheads="1"/>
            </p:cNvSpPr>
            <p:nvPr/>
          </p:nvSpPr>
          <p:spPr bwMode="auto">
            <a:xfrm>
              <a:off x="3696" y="160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3" name="Rectangle 138"/>
            <p:cNvSpPr>
              <a:spLocks noChangeArrowheads="1"/>
            </p:cNvSpPr>
            <p:nvPr/>
          </p:nvSpPr>
          <p:spPr bwMode="auto">
            <a:xfrm>
              <a:off x="3696" y="172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4" name="Rectangle 139"/>
            <p:cNvSpPr>
              <a:spLocks noChangeArrowheads="1"/>
            </p:cNvSpPr>
            <p:nvPr/>
          </p:nvSpPr>
          <p:spPr bwMode="auto">
            <a:xfrm>
              <a:off x="3696" y="184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5" name="Rectangle 140"/>
            <p:cNvSpPr>
              <a:spLocks noChangeArrowheads="1"/>
            </p:cNvSpPr>
            <p:nvPr/>
          </p:nvSpPr>
          <p:spPr bwMode="auto">
            <a:xfrm>
              <a:off x="3696" y="196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6" name="Rectangle 141"/>
            <p:cNvSpPr>
              <a:spLocks noChangeArrowheads="1"/>
            </p:cNvSpPr>
            <p:nvPr/>
          </p:nvSpPr>
          <p:spPr bwMode="auto">
            <a:xfrm>
              <a:off x="3696" y="208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7" name="Rectangle 142"/>
            <p:cNvSpPr>
              <a:spLocks noChangeArrowheads="1"/>
            </p:cNvSpPr>
            <p:nvPr/>
          </p:nvSpPr>
          <p:spPr bwMode="auto">
            <a:xfrm>
              <a:off x="3696" y="220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8" name="Rectangle 143"/>
            <p:cNvSpPr>
              <a:spLocks noChangeArrowheads="1"/>
            </p:cNvSpPr>
            <p:nvPr/>
          </p:nvSpPr>
          <p:spPr bwMode="auto">
            <a:xfrm>
              <a:off x="3696" y="232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29" name="Rectangle 144"/>
            <p:cNvSpPr>
              <a:spLocks noChangeArrowheads="1"/>
            </p:cNvSpPr>
            <p:nvPr/>
          </p:nvSpPr>
          <p:spPr bwMode="auto">
            <a:xfrm>
              <a:off x="3696" y="275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0" name="Rectangle 145"/>
            <p:cNvSpPr>
              <a:spLocks noChangeArrowheads="1"/>
            </p:cNvSpPr>
            <p:nvPr/>
          </p:nvSpPr>
          <p:spPr bwMode="auto">
            <a:xfrm>
              <a:off x="3696" y="287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1" name="Rectangle 146"/>
            <p:cNvSpPr>
              <a:spLocks noChangeArrowheads="1"/>
            </p:cNvSpPr>
            <p:nvPr/>
          </p:nvSpPr>
          <p:spPr bwMode="auto">
            <a:xfrm>
              <a:off x="3696" y="299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2" name="Rectangle 147"/>
            <p:cNvSpPr>
              <a:spLocks noChangeArrowheads="1"/>
            </p:cNvSpPr>
            <p:nvPr/>
          </p:nvSpPr>
          <p:spPr bwMode="auto">
            <a:xfrm>
              <a:off x="3696" y="311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3" name="Rectangle 148"/>
            <p:cNvSpPr>
              <a:spLocks noChangeArrowheads="1"/>
            </p:cNvSpPr>
            <p:nvPr/>
          </p:nvSpPr>
          <p:spPr bwMode="auto">
            <a:xfrm>
              <a:off x="3696" y="323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4" name="Rectangle 149"/>
            <p:cNvSpPr>
              <a:spLocks noChangeArrowheads="1"/>
            </p:cNvSpPr>
            <p:nvPr/>
          </p:nvSpPr>
          <p:spPr bwMode="auto">
            <a:xfrm>
              <a:off x="3696" y="335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5" name="Rectangle 150"/>
            <p:cNvSpPr>
              <a:spLocks noChangeArrowheads="1"/>
            </p:cNvSpPr>
            <p:nvPr/>
          </p:nvSpPr>
          <p:spPr bwMode="auto">
            <a:xfrm>
              <a:off x="3696" y="347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6" name="Rectangle 151"/>
            <p:cNvSpPr>
              <a:spLocks noChangeArrowheads="1"/>
            </p:cNvSpPr>
            <p:nvPr/>
          </p:nvSpPr>
          <p:spPr bwMode="auto">
            <a:xfrm>
              <a:off x="3696" y="359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7" name="Rectangle 152"/>
            <p:cNvSpPr>
              <a:spLocks noChangeArrowheads="1"/>
            </p:cNvSpPr>
            <p:nvPr/>
          </p:nvSpPr>
          <p:spPr bwMode="auto">
            <a:xfrm>
              <a:off x="3696" y="371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8" name="Rectangle 153"/>
            <p:cNvSpPr>
              <a:spLocks noChangeArrowheads="1"/>
            </p:cNvSpPr>
            <p:nvPr/>
          </p:nvSpPr>
          <p:spPr bwMode="auto">
            <a:xfrm>
              <a:off x="3696" y="383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39" name="Rectangle 154"/>
            <p:cNvSpPr>
              <a:spLocks noChangeArrowheads="1"/>
            </p:cNvSpPr>
            <p:nvPr/>
          </p:nvSpPr>
          <p:spPr bwMode="auto">
            <a:xfrm>
              <a:off x="3696" y="395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240" name="Rectangle 155"/>
            <p:cNvSpPr>
              <a:spLocks noChangeArrowheads="1"/>
            </p:cNvSpPr>
            <p:nvPr/>
          </p:nvSpPr>
          <p:spPr bwMode="auto">
            <a:xfrm>
              <a:off x="3696" y="407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grpSp>
      <p:grpSp>
        <p:nvGrpSpPr>
          <p:cNvPr id="4" name="Group 191"/>
          <p:cNvGrpSpPr>
            <a:grpSpLocks/>
          </p:cNvGrpSpPr>
          <p:nvPr/>
        </p:nvGrpSpPr>
        <p:grpSpPr bwMode="auto">
          <a:xfrm>
            <a:off x="7473950" y="1149350"/>
            <a:ext cx="720725" cy="5062538"/>
            <a:chOff x="4708" y="724"/>
            <a:chExt cx="454" cy="3189"/>
          </a:xfrm>
        </p:grpSpPr>
        <p:sp>
          <p:nvSpPr>
            <p:cNvPr id="4214" name="Rectangle 187"/>
            <p:cNvSpPr>
              <a:spLocks noChangeArrowheads="1"/>
            </p:cNvSpPr>
            <p:nvPr/>
          </p:nvSpPr>
          <p:spPr bwMode="auto">
            <a:xfrm>
              <a:off x="4708" y="726"/>
              <a:ext cx="454" cy="31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15" name="Line 188"/>
            <p:cNvSpPr>
              <a:spLocks noChangeShapeType="1"/>
            </p:cNvSpPr>
            <p:nvPr/>
          </p:nvSpPr>
          <p:spPr bwMode="auto">
            <a:xfrm>
              <a:off x="5158" y="724"/>
              <a:ext cx="0" cy="1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16" name="Line 190"/>
            <p:cNvSpPr>
              <a:spLocks noChangeShapeType="1"/>
            </p:cNvSpPr>
            <p:nvPr/>
          </p:nvSpPr>
          <p:spPr bwMode="auto">
            <a:xfrm>
              <a:off x="5160" y="2465"/>
              <a:ext cx="0" cy="14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515"/>
          <p:cNvGrpSpPr>
            <a:grpSpLocks/>
          </p:cNvGrpSpPr>
          <p:nvPr/>
        </p:nvGrpSpPr>
        <p:grpSpPr bwMode="auto">
          <a:xfrm>
            <a:off x="8201025" y="1171575"/>
            <a:ext cx="325438" cy="2266950"/>
            <a:chOff x="5166" y="738"/>
            <a:chExt cx="205" cy="1428"/>
          </a:xfrm>
        </p:grpSpPr>
        <p:sp>
          <p:nvSpPr>
            <p:cNvPr id="4202" name="Rectangle 342"/>
            <p:cNvSpPr>
              <a:spLocks noChangeArrowheads="1"/>
            </p:cNvSpPr>
            <p:nvPr/>
          </p:nvSpPr>
          <p:spPr bwMode="auto">
            <a:xfrm>
              <a:off x="5166" y="738"/>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03" name="Rectangle 343"/>
            <p:cNvSpPr>
              <a:spLocks noChangeArrowheads="1"/>
            </p:cNvSpPr>
            <p:nvPr/>
          </p:nvSpPr>
          <p:spPr bwMode="auto">
            <a:xfrm>
              <a:off x="5166" y="85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04" name="Rectangle 344"/>
            <p:cNvSpPr>
              <a:spLocks noChangeArrowheads="1"/>
            </p:cNvSpPr>
            <p:nvPr/>
          </p:nvSpPr>
          <p:spPr bwMode="auto">
            <a:xfrm>
              <a:off x="5166" y="97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05" name="Rectangle 345"/>
            <p:cNvSpPr>
              <a:spLocks noChangeArrowheads="1"/>
            </p:cNvSpPr>
            <p:nvPr/>
          </p:nvSpPr>
          <p:spPr bwMode="auto">
            <a:xfrm>
              <a:off x="5166" y="109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06" name="Rectangle 346"/>
            <p:cNvSpPr>
              <a:spLocks noChangeArrowheads="1"/>
            </p:cNvSpPr>
            <p:nvPr/>
          </p:nvSpPr>
          <p:spPr bwMode="auto">
            <a:xfrm>
              <a:off x="5166" y="121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07" name="Rectangle 347"/>
            <p:cNvSpPr>
              <a:spLocks noChangeArrowheads="1"/>
            </p:cNvSpPr>
            <p:nvPr/>
          </p:nvSpPr>
          <p:spPr bwMode="auto">
            <a:xfrm>
              <a:off x="5166" y="133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08" name="Rectangle 348"/>
            <p:cNvSpPr>
              <a:spLocks noChangeArrowheads="1"/>
            </p:cNvSpPr>
            <p:nvPr/>
          </p:nvSpPr>
          <p:spPr bwMode="auto">
            <a:xfrm>
              <a:off x="5166" y="145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09" name="Rectangle 349"/>
            <p:cNvSpPr>
              <a:spLocks noChangeArrowheads="1"/>
            </p:cNvSpPr>
            <p:nvPr/>
          </p:nvSpPr>
          <p:spPr bwMode="auto">
            <a:xfrm>
              <a:off x="5166" y="157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10" name="Rectangle 350"/>
            <p:cNvSpPr>
              <a:spLocks noChangeArrowheads="1"/>
            </p:cNvSpPr>
            <p:nvPr/>
          </p:nvSpPr>
          <p:spPr bwMode="auto">
            <a:xfrm>
              <a:off x="5166" y="169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11" name="Rectangle 351"/>
            <p:cNvSpPr>
              <a:spLocks noChangeArrowheads="1"/>
            </p:cNvSpPr>
            <p:nvPr/>
          </p:nvSpPr>
          <p:spPr bwMode="auto">
            <a:xfrm>
              <a:off x="5166" y="181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12" name="Rectangle 352"/>
            <p:cNvSpPr>
              <a:spLocks noChangeArrowheads="1"/>
            </p:cNvSpPr>
            <p:nvPr/>
          </p:nvSpPr>
          <p:spPr bwMode="auto">
            <a:xfrm>
              <a:off x="5166" y="193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13" name="Rectangle 353"/>
            <p:cNvSpPr>
              <a:spLocks noChangeArrowheads="1"/>
            </p:cNvSpPr>
            <p:nvPr/>
          </p:nvSpPr>
          <p:spPr bwMode="auto">
            <a:xfrm>
              <a:off x="5166" y="2059"/>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396"/>
          <p:cNvGrpSpPr>
            <a:grpSpLocks/>
          </p:cNvGrpSpPr>
          <p:nvPr/>
        </p:nvGrpSpPr>
        <p:grpSpPr bwMode="auto">
          <a:xfrm>
            <a:off x="8204200" y="3935413"/>
            <a:ext cx="325438" cy="2266950"/>
            <a:chOff x="5176" y="2479"/>
            <a:chExt cx="205" cy="1428"/>
          </a:xfrm>
        </p:grpSpPr>
        <p:sp>
          <p:nvSpPr>
            <p:cNvPr id="4190" name="Rectangle 383"/>
            <p:cNvSpPr>
              <a:spLocks noChangeArrowheads="1"/>
            </p:cNvSpPr>
            <p:nvPr/>
          </p:nvSpPr>
          <p:spPr bwMode="auto">
            <a:xfrm>
              <a:off x="5176" y="2479"/>
              <a:ext cx="205" cy="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1" name="Rectangle 384"/>
            <p:cNvSpPr>
              <a:spLocks noChangeArrowheads="1"/>
            </p:cNvSpPr>
            <p:nvPr/>
          </p:nvSpPr>
          <p:spPr bwMode="auto">
            <a:xfrm>
              <a:off x="5176" y="260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2" name="Rectangle 385"/>
            <p:cNvSpPr>
              <a:spLocks noChangeArrowheads="1"/>
            </p:cNvSpPr>
            <p:nvPr/>
          </p:nvSpPr>
          <p:spPr bwMode="auto">
            <a:xfrm>
              <a:off x="5176" y="272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3" name="Rectangle 386"/>
            <p:cNvSpPr>
              <a:spLocks noChangeArrowheads="1"/>
            </p:cNvSpPr>
            <p:nvPr/>
          </p:nvSpPr>
          <p:spPr bwMode="auto">
            <a:xfrm>
              <a:off x="5176" y="284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4" name="Rectangle 387"/>
            <p:cNvSpPr>
              <a:spLocks noChangeArrowheads="1"/>
            </p:cNvSpPr>
            <p:nvPr/>
          </p:nvSpPr>
          <p:spPr bwMode="auto">
            <a:xfrm>
              <a:off x="5176" y="296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5" name="Rectangle 388"/>
            <p:cNvSpPr>
              <a:spLocks noChangeArrowheads="1"/>
            </p:cNvSpPr>
            <p:nvPr/>
          </p:nvSpPr>
          <p:spPr bwMode="auto">
            <a:xfrm>
              <a:off x="5176" y="308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6" name="Rectangle 389"/>
            <p:cNvSpPr>
              <a:spLocks noChangeArrowheads="1"/>
            </p:cNvSpPr>
            <p:nvPr/>
          </p:nvSpPr>
          <p:spPr bwMode="auto">
            <a:xfrm>
              <a:off x="5176" y="320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7" name="Rectangle 390"/>
            <p:cNvSpPr>
              <a:spLocks noChangeArrowheads="1"/>
            </p:cNvSpPr>
            <p:nvPr/>
          </p:nvSpPr>
          <p:spPr bwMode="auto">
            <a:xfrm>
              <a:off x="5176" y="332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8" name="Rectangle 391"/>
            <p:cNvSpPr>
              <a:spLocks noChangeArrowheads="1"/>
            </p:cNvSpPr>
            <p:nvPr/>
          </p:nvSpPr>
          <p:spPr bwMode="auto">
            <a:xfrm>
              <a:off x="5176" y="344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9" name="Rectangle 392"/>
            <p:cNvSpPr>
              <a:spLocks noChangeArrowheads="1"/>
            </p:cNvSpPr>
            <p:nvPr/>
          </p:nvSpPr>
          <p:spPr bwMode="auto">
            <a:xfrm>
              <a:off x="5176" y="356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00" name="Rectangle 393"/>
            <p:cNvSpPr>
              <a:spLocks noChangeArrowheads="1"/>
            </p:cNvSpPr>
            <p:nvPr/>
          </p:nvSpPr>
          <p:spPr bwMode="auto">
            <a:xfrm>
              <a:off x="5176" y="368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01" name="Rectangle 394"/>
            <p:cNvSpPr>
              <a:spLocks noChangeArrowheads="1"/>
            </p:cNvSpPr>
            <p:nvPr/>
          </p:nvSpPr>
          <p:spPr bwMode="auto">
            <a:xfrm>
              <a:off x="5176" y="3800"/>
              <a:ext cx="205" cy="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7" name="Group 192"/>
          <p:cNvGrpSpPr>
            <a:grpSpLocks/>
          </p:cNvGrpSpPr>
          <p:nvPr/>
        </p:nvGrpSpPr>
        <p:grpSpPr bwMode="auto">
          <a:xfrm>
            <a:off x="7543800" y="1154113"/>
            <a:ext cx="990600" cy="5054600"/>
            <a:chOff x="3696" y="1008"/>
            <a:chExt cx="624" cy="3184"/>
          </a:xfrm>
        </p:grpSpPr>
        <p:sp>
          <p:nvSpPr>
            <p:cNvPr id="4166" name="Rectangle 193"/>
            <p:cNvSpPr>
              <a:spLocks noChangeArrowheads="1"/>
            </p:cNvSpPr>
            <p:nvPr/>
          </p:nvSpPr>
          <p:spPr bwMode="auto">
            <a:xfrm>
              <a:off x="3696" y="100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67" name="Rectangle 194"/>
            <p:cNvSpPr>
              <a:spLocks noChangeArrowheads="1"/>
            </p:cNvSpPr>
            <p:nvPr/>
          </p:nvSpPr>
          <p:spPr bwMode="auto">
            <a:xfrm>
              <a:off x="3696" y="112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68" name="Rectangle 195"/>
            <p:cNvSpPr>
              <a:spLocks noChangeArrowheads="1"/>
            </p:cNvSpPr>
            <p:nvPr/>
          </p:nvSpPr>
          <p:spPr bwMode="auto">
            <a:xfrm>
              <a:off x="3696" y="124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69" name="Rectangle 196"/>
            <p:cNvSpPr>
              <a:spLocks noChangeArrowheads="1"/>
            </p:cNvSpPr>
            <p:nvPr/>
          </p:nvSpPr>
          <p:spPr bwMode="auto">
            <a:xfrm>
              <a:off x="3696" y="136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0" name="Rectangle 197"/>
            <p:cNvSpPr>
              <a:spLocks noChangeArrowheads="1"/>
            </p:cNvSpPr>
            <p:nvPr/>
          </p:nvSpPr>
          <p:spPr bwMode="auto">
            <a:xfrm>
              <a:off x="3696" y="148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1" name="Rectangle 198"/>
            <p:cNvSpPr>
              <a:spLocks noChangeArrowheads="1"/>
            </p:cNvSpPr>
            <p:nvPr/>
          </p:nvSpPr>
          <p:spPr bwMode="auto">
            <a:xfrm>
              <a:off x="3696" y="160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2" name="Rectangle 199"/>
            <p:cNvSpPr>
              <a:spLocks noChangeArrowheads="1"/>
            </p:cNvSpPr>
            <p:nvPr/>
          </p:nvSpPr>
          <p:spPr bwMode="auto">
            <a:xfrm>
              <a:off x="3696" y="172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3" name="Rectangle 200"/>
            <p:cNvSpPr>
              <a:spLocks noChangeArrowheads="1"/>
            </p:cNvSpPr>
            <p:nvPr/>
          </p:nvSpPr>
          <p:spPr bwMode="auto">
            <a:xfrm>
              <a:off x="3696" y="184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4" name="Rectangle 201"/>
            <p:cNvSpPr>
              <a:spLocks noChangeArrowheads="1"/>
            </p:cNvSpPr>
            <p:nvPr/>
          </p:nvSpPr>
          <p:spPr bwMode="auto">
            <a:xfrm>
              <a:off x="3696" y="196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5" name="Rectangle 202"/>
            <p:cNvSpPr>
              <a:spLocks noChangeArrowheads="1"/>
            </p:cNvSpPr>
            <p:nvPr/>
          </p:nvSpPr>
          <p:spPr bwMode="auto">
            <a:xfrm>
              <a:off x="3696" y="208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6" name="Rectangle 203"/>
            <p:cNvSpPr>
              <a:spLocks noChangeArrowheads="1"/>
            </p:cNvSpPr>
            <p:nvPr/>
          </p:nvSpPr>
          <p:spPr bwMode="auto">
            <a:xfrm>
              <a:off x="3696" y="220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7" name="Rectangle 204"/>
            <p:cNvSpPr>
              <a:spLocks noChangeArrowheads="1"/>
            </p:cNvSpPr>
            <p:nvPr/>
          </p:nvSpPr>
          <p:spPr bwMode="auto">
            <a:xfrm>
              <a:off x="3696" y="2328"/>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8" name="Rectangle 205"/>
            <p:cNvSpPr>
              <a:spLocks noChangeArrowheads="1"/>
            </p:cNvSpPr>
            <p:nvPr/>
          </p:nvSpPr>
          <p:spPr bwMode="auto">
            <a:xfrm>
              <a:off x="3696" y="275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79" name="Rectangle 206"/>
            <p:cNvSpPr>
              <a:spLocks noChangeArrowheads="1"/>
            </p:cNvSpPr>
            <p:nvPr/>
          </p:nvSpPr>
          <p:spPr bwMode="auto">
            <a:xfrm>
              <a:off x="3696" y="287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0" name="Rectangle 207"/>
            <p:cNvSpPr>
              <a:spLocks noChangeArrowheads="1"/>
            </p:cNvSpPr>
            <p:nvPr/>
          </p:nvSpPr>
          <p:spPr bwMode="auto">
            <a:xfrm>
              <a:off x="3696" y="299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1" name="Rectangle 208"/>
            <p:cNvSpPr>
              <a:spLocks noChangeArrowheads="1"/>
            </p:cNvSpPr>
            <p:nvPr/>
          </p:nvSpPr>
          <p:spPr bwMode="auto">
            <a:xfrm>
              <a:off x="3696" y="311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2" name="Rectangle 209"/>
            <p:cNvSpPr>
              <a:spLocks noChangeArrowheads="1"/>
            </p:cNvSpPr>
            <p:nvPr/>
          </p:nvSpPr>
          <p:spPr bwMode="auto">
            <a:xfrm>
              <a:off x="3696" y="323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3" name="Rectangle 210"/>
            <p:cNvSpPr>
              <a:spLocks noChangeArrowheads="1"/>
            </p:cNvSpPr>
            <p:nvPr/>
          </p:nvSpPr>
          <p:spPr bwMode="auto">
            <a:xfrm>
              <a:off x="3696" y="335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4" name="Rectangle 211"/>
            <p:cNvSpPr>
              <a:spLocks noChangeArrowheads="1"/>
            </p:cNvSpPr>
            <p:nvPr/>
          </p:nvSpPr>
          <p:spPr bwMode="auto">
            <a:xfrm>
              <a:off x="3696" y="347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5" name="Rectangle 212"/>
            <p:cNvSpPr>
              <a:spLocks noChangeArrowheads="1"/>
            </p:cNvSpPr>
            <p:nvPr/>
          </p:nvSpPr>
          <p:spPr bwMode="auto">
            <a:xfrm>
              <a:off x="3696" y="359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6" name="Rectangle 213"/>
            <p:cNvSpPr>
              <a:spLocks noChangeArrowheads="1"/>
            </p:cNvSpPr>
            <p:nvPr/>
          </p:nvSpPr>
          <p:spPr bwMode="auto">
            <a:xfrm>
              <a:off x="3696" y="371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7" name="Rectangle 214"/>
            <p:cNvSpPr>
              <a:spLocks noChangeArrowheads="1"/>
            </p:cNvSpPr>
            <p:nvPr/>
          </p:nvSpPr>
          <p:spPr bwMode="auto">
            <a:xfrm>
              <a:off x="3696" y="383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8" name="Rectangle 215"/>
            <p:cNvSpPr>
              <a:spLocks noChangeArrowheads="1"/>
            </p:cNvSpPr>
            <p:nvPr/>
          </p:nvSpPr>
          <p:spPr bwMode="auto">
            <a:xfrm>
              <a:off x="3696" y="395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sp>
          <p:nvSpPr>
            <p:cNvPr id="4189" name="Rectangle 216"/>
            <p:cNvSpPr>
              <a:spLocks noChangeArrowheads="1"/>
            </p:cNvSpPr>
            <p:nvPr/>
          </p:nvSpPr>
          <p:spPr bwMode="auto">
            <a:xfrm>
              <a:off x="3696" y="4070"/>
              <a:ext cx="624" cy="122"/>
            </a:xfrm>
            <a:prstGeom prst="rect">
              <a:avLst/>
            </a:prstGeom>
            <a:solidFill>
              <a:schemeClr val="bg1"/>
            </a:solidFill>
            <a:ln w="9525">
              <a:solidFill>
                <a:schemeClr val="tx1"/>
              </a:solidFill>
              <a:miter lim="800000"/>
              <a:headEnd/>
              <a:tailEnd/>
            </a:ln>
          </p:spPr>
          <p:txBody>
            <a:bodyPr wrap="none" anchor="ctr"/>
            <a:lstStyle/>
            <a:p>
              <a:pPr algn="ctr"/>
              <a:endParaRPr lang="en-US" sz="1000" b="1"/>
            </a:p>
          </p:txBody>
        </p:sp>
      </p:grpSp>
      <p:sp>
        <p:nvSpPr>
          <p:cNvPr id="4109" name="Rectangle 130"/>
          <p:cNvSpPr>
            <a:spLocks noChangeArrowheads="1"/>
          </p:cNvSpPr>
          <p:nvPr/>
        </p:nvSpPr>
        <p:spPr bwMode="auto">
          <a:xfrm>
            <a:off x="8547100" y="1143000"/>
            <a:ext cx="587375" cy="50831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8" name="Group 131"/>
          <p:cNvGrpSpPr>
            <a:grpSpLocks/>
          </p:cNvGrpSpPr>
          <p:nvPr/>
        </p:nvGrpSpPr>
        <p:grpSpPr bwMode="auto">
          <a:xfrm>
            <a:off x="8483600" y="1143000"/>
            <a:ext cx="625475" cy="5105400"/>
            <a:chOff x="5344" y="720"/>
            <a:chExt cx="320" cy="3216"/>
          </a:xfrm>
        </p:grpSpPr>
        <p:sp>
          <p:nvSpPr>
            <p:cNvPr id="4142" name="Rectangle 4"/>
            <p:cNvSpPr>
              <a:spLocks noChangeArrowheads="1"/>
            </p:cNvSpPr>
            <p:nvPr/>
          </p:nvSpPr>
          <p:spPr bwMode="auto">
            <a:xfrm>
              <a:off x="5344" y="72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0000</a:t>
              </a:r>
            </a:p>
          </p:txBody>
        </p:sp>
        <p:sp>
          <p:nvSpPr>
            <p:cNvPr id="4143" name="Rectangle 6"/>
            <p:cNvSpPr>
              <a:spLocks noChangeArrowheads="1"/>
            </p:cNvSpPr>
            <p:nvPr/>
          </p:nvSpPr>
          <p:spPr bwMode="auto">
            <a:xfrm>
              <a:off x="5344" y="84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0001</a:t>
              </a:r>
            </a:p>
          </p:txBody>
        </p:sp>
        <p:sp>
          <p:nvSpPr>
            <p:cNvPr id="4144" name="Rectangle 8"/>
            <p:cNvSpPr>
              <a:spLocks noChangeArrowheads="1"/>
            </p:cNvSpPr>
            <p:nvPr/>
          </p:nvSpPr>
          <p:spPr bwMode="auto">
            <a:xfrm>
              <a:off x="5344" y="96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0002</a:t>
              </a:r>
            </a:p>
          </p:txBody>
        </p:sp>
        <p:sp>
          <p:nvSpPr>
            <p:cNvPr id="4145" name="Rectangle 10"/>
            <p:cNvSpPr>
              <a:spLocks noChangeArrowheads="1"/>
            </p:cNvSpPr>
            <p:nvPr/>
          </p:nvSpPr>
          <p:spPr bwMode="auto">
            <a:xfrm>
              <a:off x="5344" y="108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0003</a:t>
              </a:r>
            </a:p>
          </p:txBody>
        </p:sp>
        <p:sp>
          <p:nvSpPr>
            <p:cNvPr id="4146" name="Rectangle 12"/>
            <p:cNvSpPr>
              <a:spLocks noChangeArrowheads="1"/>
            </p:cNvSpPr>
            <p:nvPr/>
          </p:nvSpPr>
          <p:spPr bwMode="auto">
            <a:xfrm>
              <a:off x="5344" y="120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0004</a:t>
              </a:r>
            </a:p>
          </p:txBody>
        </p:sp>
        <p:sp>
          <p:nvSpPr>
            <p:cNvPr id="4147" name="Rectangle 14"/>
            <p:cNvSpPr>
              <a:spLocks noChangeArrowheads="1"/>
            </p:cNvSpPr>
            <p:nvPr/>
          </p:nvSpPr>
          <p:spPr bwMode="auto">
            <a:xfrm>
              <a:off x="5344" y="132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0005</a:t>
              </a:r>
            </a:p>
          </p:txBody>
        </p:sp>
        <p:sp>
          <p:nvSpPr>
            <p:cNvPr id="4148" name="Rectangle 16"/>
            <p:cNvSpPr>
              <a:spLocks noChangeArrowheads="1"/>
            </p:cNvSpPr>
            <p:nvPr/>
          </p:nvSpPr>
          <p:spPr bwMode="auto">
            <a:xfrm>
              <a:off x="5344" y="144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0006</a:t>
              </a:r>
            </a:p>
          </p:txBody>
        </p:sp>
        <p:sp>
          <p:nvSpPr>
            <p:cNvPr id="4149" name="Rectangle 18"/>
            <p:cNvSpPr>
              <a:spLocks noChangeArrowheads="1"/>
            </p:cNvSpPr>
            <p:nvPr/>
          </p:nvSpPr>
          <p:spPr bwMode="auto">
            <a:xfrm>
              <a:off x="5344" y="156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0007</a:t>
              </a:r>
            </a:p>
          </p:txBody>
        </p:sp>
        <p:sp>
          <p:nvSpPr>
            <p:cNvPr id="4150" name="Rectangle 20"/>
            <p:cNvSpPr>
              <a:spLocks noChangeArrowheads="1"/>
            </p:cNvSpPr>
            <p:nvPr/>
          </p:nvSpPr>
          <p:spPr bwMode="auto">
            <a:xfrm>
              <a:off x="5344" y="168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0008</a:t>
              </a:r>
            </a:p>
          </p:txBody>
        </p:sp>
        <p:sp>
          <p:nvSpPr>
            <p:cNvPr id="4151" name="Rectangle 22"/>
            <p:cNvSpPr>
              <a:spLocks noChangeArrowheads="1"/>
            </p:cNvSpPr>
            <p:nvPr/>
          </p:nvSpPr>
          <p:spPr bwMode="auto">
            <a:xfrm>
              <a:off x="5344" y="180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0009</a:t>
              </a:r>
            </a:p>
          </p:txBody>
        </p:sp>
        <p:sp>
          <p:nvSpPr>
            <p:cNvPr id="4152" name="Rectangle 24"/>
            <p:cNvSpPr>
              <a:spLocks noChangeArrowheads="1"/>
            </p:cNvSpPr>
            <p:nvPr/>
          </p:nvSpPr>
          <p:spPr bwMode="auto">
            <a:xfrm>
              <a:off x="5344" y="192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000A</a:t>
              </a:r>
            </a:p>
          </p:txBody>
        </p:sp>
        <p:sp>
          <p:nvSpPr>
            <p:cNvPr id="4153" name="Rectangle 26"/>
            <p:cNvSpPr>
              <a:spLocks noChangeArrowheads="1"/>
            </p:cNvSpPr>
            <p:nvPr/>
          </p:nvSpPr>
          <p:spPr bwMode="auto">
            <a:xfrm>
              <a:off x="5344" y="204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000B</a:t>
              </a:r>
            </a:p>
          </p:txBody>
        </p:sp>
        <p:sp>
          <p:nvSpPr>
            <p:cNvPr id="4154" name="Rectangle 28"/>
            <p:cNvSpPr>
              <a:spLocks noChangeArrowheads="1"/>
            </p:cNvSpPr>
            <p:nvPr/>
          </p:nvSpPr>
          <p:spPr bwMode="auto">
            <a:xfrm>
              <a:off x="5344" y="246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FFF4</a:t>
              </a:r>
            </a:p>
          </p:txBody>
        </p:sp>
        <p:sp>
          <p:nvSpPr>
            <p:cNvPr id="4155" name="Rectangle 30"/>
            <p:cNvSpPr>
              <a:spLocks noChangeArrowheads="1"/>
            </p:cNvSpPr>
            <p:nvPr/>
          </p:nvSpPr>
          <p:spPr bwMode="auto">
            <a:xfrm>
              <a:off x="5344" y="258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FFF5</a:t>
              </a:r>
            </a:p>
          </p:txBody>
        </p:sp>
        <p:sp>
          <p:nvSpPr>
            <p:cNvPr id="4156" name="Rectangle 32"/>
            <p:cNvSpPr>
              <a:spLocks noChangeArrowheads="1"/>
            </p:cNvSpPr>
            <p:nvPr/>
          </p:nvSpPr>
          <p:spPr bwMode="auto">
            <a:xfrm>
              <a:off x="5344" y="270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FFF6</a:t>
              </a:r>
            </a:p>
          </p:txBody>
        </p:sp>
        <p:sp>
          <p:nvSpPr>
            <p:cNvPr id="4157" name="Rectangle 34"/>
            <p:cNvSpPr>
              <a:spLocks noChangeArrowheads="1"/>
            </p:cNvSpPr>
            <p:nvPr/>
          </p:nvSpPr>
          <p:spPr bwMode="auto">
            <a:xfrm>
              <a:off x="5344" y="282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FFF7</a:t>
              </a:r>
            </a:p>
          </p:txBody>
        </p:sp>
        <p:sp>
          <p:nvSpPr>
            <p:cNvPr id="4158" name="Rectangle 36"/>
            <p:cNvSpPr>
              <a:spLocks noChangeArrowheads="1"/>
            </p:cNvSpPr>
            <p:nvPr/>
          </p:nvSpPr>
          <p:spPr bwMode="auto">
            <a:xfrm>
              <a:off x="5344" y="294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FFF8</a:t>
              </a:r>
            </a:p>
          </p:txBody>
        </p:sp>
        <p:sp>
          <p:nvSpPr>
            <p:cNvPr id="4159" name="Rectangle 38"/>
            <p:cNvSpPr>
              <a:spLocks noChangeArrowheads="1"/>
            </p:cNvSpPr>
            <p:nvPr/>
          </p:nvSpPr>
          <p:spPr bwMode="auto">
            <a:xfrm>
              <a:off x="5344" y="306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FFF9</a:t>
              </a:r>
            </a:p>
          </p:txBody>
        </p:sp>
        <p:sp>
          <p:nvSpPr>
            <p:cNvPr id="4160" name="Rectangle 40"/>
            <p:cNvSpPr>
              <a:spLocks noChangeArrowheads="1"/>
            </p:cNvSpPr>
            <p:nvPr/>
          </p:nvSpPr>
          <p:spPr bwMode="auto">
            <a:xfrm>
              <a:off x="5344" y="318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FFFA</a:t>
              </a:r>
            </a:p>
          </p:txBody>
        </p:sp>
        <p:sp>
          <p:nvSpPr>
            <p:cNvPr id="4161" name="Rectangle 42"/>
            <p:cNvSpPr>
              <a:spLocks noChangeArrowheads="1"/>
            </p:cNvSpPr>
            <p:nvPr/>
          </p:nvSpPr>
          <p:spPr bwMode="auto">
            <a:xfrm>
              <a:off x="5344" y="330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FFFB</a:t>
              </a:r>
            </a:p>
          </p:txBody>
        </p:sp>
        <p:sp>
          <p:nvSpPr>
            <p:cNvPr id="4162" name="Rectangle 44"/>
            <p:cNvSpPr>
              <a:spLocks noChangeArrowheads="1"/>
            </p:cNvSpPr>
            <p:nvPr/>
          </p:nvSpPr>
          <p:spPr bwMode="auto">
            <a:xfrm>
              <a:off x="5344" y="342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FFFC</a:t>
              </a:r>
            </a:p>
          </p:txBody>
        </p:sp>
        <p:sp>
          <p:nvSpPr>
            <p:cNvPr id="4163" name="Rectangle 46"/>
            <p:cNvSpPr>
              <a:spLocks noChangeArrowheads="1"/>
            </p:cNvSpPr>
            <p:nvPr/>
          </p:nvSpPr>
          <p:spPr bwMode="auto">
            <a:xfrm>
              <a:off x="5344" y="354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FFFD</a:t>
              </a:r>
            </a:p>
          </p:txBody>
        </p:sp>
        <p:sp>
          <p:nvSpPr>
            <p:cNvPr id="4164" name="Rectangle 48"/>
            <p:cNvSpPr>
              <a:spLocks noChangeArrowheads="1"/>
            </p:cNvSpPr>
            <p:nvPr/>
          </p:nvSpPr>
          <p:spPr bwMode="auto">
            <a:xfrm>
              <a:off x="5344" y="366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FFFE</a:t>
              </a:r>
            </a:p>
          </p:txBody>
        </p:sp>
        <p:sp>
          <p:nvSpPr>
            <p:cNvPr id="4165" name="Rectangle 50"/>
            <p:cNvSpPr>
              <a:spLocks noChangeArrowheads="1"/>
            </p:cNvSpPr>
            <p:nvPr/>
          </p:nvSpPr>
          <p:spPr bwMode="auto">
            <a:xfrm>
              <a:off x="5344" y="378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FFFF</a:t>
              </a:r>
            </a:p>
          </p:txBody>
        </p:sp>
      </p:grpSp>
      <p:sp>
        <p:nvSpPr>
          <p:cNvPr id="758240" name="Rectangle 480"/>
          <p:cNvSpPr>
            <a:spLocks noChangeArrowheads="1"/>
          </p:cNvSpPr>
          <p:nvPr/>
        </p:nvSpPr>
        <p:spPr bwMode="auto">
          <a:xfrm>
            <a:off x="8547100" y="1143000"/>
            <a:ext cx="587375" cy="50831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9" name="Group 157"/>
          <p:cNvGrpSpPr>
            <a:grpSpLocks/>
          </p:cNvGrpSpPr>
          <p:nvPr/>
        </p:nvGrpSpPr>
        <p:grpSpPr bwMode="auto">
          <a:xfrm>
            <a:off x="8483600" y="1143000"/>
            <a:ext cx="593725" cy="5105400"/>
            <a:chOff x="4144" y="697"/>
            <a:chExt cx="374" cy="3216"/>
          </a:xfrm>
        </p:grpSpPr>
        <p:sp>
          <p:nvSpPr>
            <p:cNvPr id="4118" name="Rectangle 56"/>
            <p:cNvSpPr>
              <a:spLocks noChangeArrowheads="1"/>
            </p:cNvSpPr>
            <p:nvPr/>
          </p:nvSpPr>
          <p:spPr bwMode="auto">
            <a:xfrm>
              <a:off x="4144" y="69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0000</a:t>
              </a:r>
            </a:p>
          </p:txBody>
        </p:sp>
        <p:sp>
          <p:nvSpPr>
            <p:cNvPr id="4119" name="Rectangle 59"/>
            <p:cNvSpPr>
              <a:spLocks noChangeArrowheads="1"/>
            </p:cNvSpPr>
            <p:nvPr/>
          </p:nvSpPr>
          <p:spPr bwMode="auto">
            <a:xfrm>
              <a:off x="4144" y="81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0004</a:t>
              </a:r>
            </a:p>
          </p:txBody>
        </p:sp>
        <p:sp>
          <p:nvSpPr>
            <p:cNvPr id="4120" name="Rectangle 62"/>
            <p:cNvSpPr>
              <a:spLocks noChangeArrowheads="1"/>
            </p:cNvSpPr>
            <p:nvPr/>
          </p:nvSpPr>
          <p:spPr bwMode="auto">
            <a:xfrm>
              <a:off x="4144" y="93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0008</a:t>
              </a:r>
            </a:p>
          </p:txBody>
        </p:sp>
        <p:sp>
          <p:nvSpPr>
            <p:cNvPr id="4121" name="Rectangle 65"/>
            <p:cNvSpPr>
              <a:spLocks noChangeArrowheads="1"/>
            </p:cNvSpPr>
            <p:nvPr/>
          </p:nvSpPr>
          <p:spPr bwMode="auto">
            <a:xfrm>
              <a:off x="4144" y="105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000C</a:t>
              </a:r>
            </a:p>
          </p:txBody>
        </p:sp>
        <p:sp>
          <p:nvSpPr>
            <p:cNvPr id="4122" name="Rectangle 68"/>
            <p:cNvSpPr>
              <a:spLocks noChangeArrowheads="1"/>
            </p:cNvSpPr>
            <p:nvPr/>
          </p:nvSpPr>
          <p:spPr bwMode="auto">
            <a:xfrm>
              <a:off x="4144" y="117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0010</a:t>
              </a:r>
            </a:p>
          </p:txBody>
        </p:sp>
        <p:sp>
          <p:nvSpPr>
            <p:cNvPr id="4123" name="Rectangle 71"/>
            <p:cNvSpPr>
              <a:spLocks noChangeArrowheads="1"/>
            </p:cNvSpPr>
            <p:nvPr/>
          </p:nvSpPr>
          <p:spPr bwMode="auto">
            <a:xfrm>
              <a:off x="4144" y="129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0014</a:t>
              </a:r>
            </a:p>
          </p:txBody>
        </p:sp>
        <p:sp>
          <p:nvSpPr>
            <p:cNvPr id="4124" name="Rectangle 74"/>
            <p:cNvSpPr>
              <a:spLocks noChangeArrowheads="1"/>
            </p:cNvSpPr>
            <p:nvPr/>
          </p:nvSpPr>
          <p:spPr bwMode="auto">
            <a:xfrm>
              <a:off x="4144" y="141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0018</a:t>
              </a:r>
            </a:p>
          </p:txBody>
        </p:sp>
        <p:sp>
          <p:nvSpPr>
            <p:cNvPr id="4125" name="Rectangle 77"/>
            <p:cNvSpPr>
              <a:spLocks noChangeArrowheads="1"/>
            </p:cNvSpPr>
            <p:nvPr/>
          </p:nvSpPr>
          <p:spPr bwMode="auto">
            <a:xfrm>
              <a:off x="4144" y="153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001C</a:t>
              </a:r>
            </a:p>
          </p:txBody>
        </p:sp>
        <p:sp>
          <p:nvSpPr>
            <p:cNvPr id="4126" name="Rectangle 80"/>
            <p:cNvSpPr>
              <a:spLocks noChangeArrowheads="1"/>
            </p:cNvSpPr>
            <p:nvPr/>
          </p:nvSpPr>
          <p:spPr bwMode="auto">
            <a:xfrm>
              <a:off x="4144" y="165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0020</a:t>
              </a:r>
            </a:p>
          </p:txBody>
        </p:sp>
        <p:sp>
          <p:nvSpPr>
            <p:cNvPr id="4127" name="Rectangle 83"/>
            <p:cNvSpPr>
              <a:spLocks noChangeArrowheads="1"/>
            </p:cNvSpPr>
            <p:nvPr/>
          </p:nvSpPr>
          <p:spPr bwMode="auto">
            <a:xfrm>
              <a:off x="4144" y="177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0024</a:t>
              </a:r>
            </a:p>
          </p:txBody>
        </p:sp>
        <p:sp>
          <p:nvSpPr>
            <p:cNvPr id="4128" name="Rectangle 86"/>
            <p:cNvSpPr>
              <a:spLocks noChangeArrowheads="1"/>
            </p:cNvSpPr>
            <p:nvPr/>
          </p:nvSpPr>
          <p:spPr bwMode="auto">
            <a:xfrm>
              <a:off x="4144" y="189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0028</a:t>
              </a:r>
            </a:p>
          </p:txBody>
        </p:sp>
        <p:sp>
          <p:nvSpPr>
            <p:cNvPr id="4129" name="Rectangle 89"/>
            <p:cNvSpPr>
              <a:spLocks noChangeArrowheads="1"/>
            </p:cNvSpPr>
            <p:nvPr/>
          </p:nvSpPr>
          <p:spPr bwMode="auto">
            <a:xfrm>
              <a:off x="4144" y="2017"/>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002C</a:t>
              </a:r>
            </a:p>
          </p:txBody>
        </p:sp>
        <p:sp>
          <p:nvSpPr>
            <p:cNvPr id="4130" name="Rectangle 92"/>
            <p:cNvSpPr>
              <a:spLocks noChangeArrowheads="1"/>
            </p:cNvSpPr>
            <p:nvPr/>
          </p:nvSpPr>
          <p:spPr bwMode="auto">
            <a:xfrm>
              <a:off x="4144" y="243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FFD0</a:t>
              </a:r>
            </a:p>
          </p:txBody>
        </p:sp>
        <p:sp>
          <p:nvSpPr>
            <p:cNvPr id="4131" name="Rectangle 95"/>
            <p:cNvSpPr>
              <a:spLocks noChangeArrowheads="1"/>
            </p:cNvSpPr>
            <p:nvPr/>
          </p:nvSpPr>
          <p:spPr bwMode="auto">
            <a:xfrm>
              <a:off x="4144" y="255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FFD4</a:t>
              </a:r>
            </a:p>
          </p:txBody>
        </p:sp>
        <p:sp>
          <p:nvSpPr>
            <p:cNvPr id="4132" name="Rectangle 98"/>
            <p:cNvSpPr>
              <a:spLocks noChangeArrowheads="1"/>
            </p:cNvSpPr>
            <p:nvPr/>
          </p:nvSpPr>
          <p:spPr bwMode="auto">
            <a:xfrm>
              <a:off x="4144" y="267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FFD8</a:t>
              </a:r>
            </a:p>
          </p:txBody>
        </p:sp>
        <p:sp>
          <p:nvSpPr>
            <p:cNvPr id="4133" name="Rectangle 101"/>
            <p:cNvSpPr>
              <a:spLocks noChangeArrowheads="1"/>
            </p:cNvSpPr>
            <p:nvPr/>
          </p:nvSpPr>
          <p:spPr bwMode="auto">
            <a:xfrm>
              <a:off x="4144" y="2799"/>
              <a:ext cx="3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FFDC</a:t>
              </a:r>
            </a:p>
          </p:txBody>
        </p:sp>
        <p:sp>
          <p:nvSpPr>
            <p:cNvPr id="4134" name="Rectangle 104"/>
            <p:cNvSpPr>
              <a:spLocks noChangeArrowheads="1"/>
            </p:cNvSpPr>
            <p:nvPr/>
          </p:nvSpPr>
          <p:spPr bwMode="auto">
            <a:xfrm>
              <a:off x="4144" y="291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FFE0</a:t>
              </a:r>
            </a:p>
          </p:txBody>
        </p:sp>
        <p:sp>
          <p:nvSpPr>
            <p:cNvPr id="4135" name="Rectangle 107"/>
            <p:cNvSpPr>
              <a:spLocks noChangeArrowheads="1"/>
            </p:cNvSpPr>
            <p:nvPr/>
          </p:nvSpPr>
          <p:spPr bwMode="auto">
            <a:xfrm>
              <a:off x="4144" y="303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FFE4</a:t>
              </a:r>
            </a:p>
          </p:txBody>
        </p:sp>
        <p:sp>
          <p:nvSpPr>
            <p:cNvPr id="4136" name="Rectangle 110"/>
            <p:cNvSpPr>
              <a:spLocks noChangeArrowheads="1"/>
            </p:cNvSpPr>
            <p:nvPr/>
          </p:nvSpPr>
          <p:spPr bwMode="auto">
            <a:xfrm>
              <a:off x="4144" y="315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FFE8</a:t>
              </a:r>
            </a:p>
          </p:txBody>
        </p:sp>
        <p:sp>
          <p:nvSpPr>
            <p:cNvPr id="4137" name="Rectangle 113"/>
            <p:cNvSpPr>
              <a:spLocks noChangeArrowheads="1"/>
            </p:cNvSpPr>
            <p:nvPr/>
          </p:nvSpPr>
          <p:spPr bwMode="auto">
            <a:xfrm>
              <a:off x="4144" y="3279"/>
              <a:ext cx="37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FFEC</a:t>
              </a:r>
            </a:p>
          </p:txBody>
        </p:sp>
        <p:sp>
          <p:nvSpPr>
            <p:cNvPr id="4138" name="Rectangle 116"/>
            <p:cNvSpPr>
              <a:spLocks noChangeArrowheads="1"/>
            </p:cNvSpPr>
            <p:nvPr/>
          </p:nvSpPr>
          <p:spPr bwMode="auto">
            <a:xfrm>
              <a:off x="4144" y="339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FFF0</a:t>
              </a:r>
            </a:p>
          </p:txBody>
        </p:sp>
        <p:sp>
          <p:nvSpPr>
            <p:cNvPr id="4139" name="Rectangle 119"/>
            <p:cNvSpPr>
              <a:spLocks noChangeArrowheads="1"/>
            </p:cNvSpPr>
            <p:nvPr/>
          </p:nvSpPr>
          <p:spPr bwMode="auto">
            <a:xfrm>
              <a:off x="4144" y="351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FFF4</a:t>
              </a:r>
            </a:p>
          </p:txBody>
        </p:sp>
        <p:sp>
          <p:nvSpPr>
            <p:cNvPr id="4140" name="Rectangle 122"/>
            <p:cNvSpPr>
              <a:spLocks noChangeArrowheads="1"/>
            </p:cNvSpPr>
            <p:nvPr/>
          </p:nvSpPr>
          <p:spPr bwMode="auto">
            <a:xfrm>
              <a:off x="4144" y="363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FFF8</a:t>
              </a:r>
            </a:p>
          </p:txBody>
        </p:sp>
        <p:sp>
          <p:nvSpPr>
            <p:cNvPr id="4141" name="Rectangle 125"/>
            <p:cNvSpPr>
              <a:spLocks noChangeArrowheads="1"/>
            </p:cNvSpPr>
            <p:nvPr/>
          </p:nvSpPr>
          <p:spPr bwMode="auto">
            <a:xfrm>
              <a:off x="4144" y="3759"/>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FFFC</a:t>
              </a:r>
            </a:p>
          </p:txBody>
        </p:sp>
      </p:grpSp>
      <p:sp>
        <p:nvSpPr>
          <p:cNvPr id="758208" name="Line 448"/>
          <p:cNvSpPr>
            <a:spLocks noChangeShapeType="1"/>
          </p:cNvSpPr>
          <p:nvPr/>
        </p:nvSpPr>
        <p:spPr bwMode="auto">
          <a:xfrm>
            <a:off x="8539163" y="1143000"/>
            <a:ext cx="1587" cy="2303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209" name="Line 449"/>
          <p:cNvSpPr>
            <a:spLocks noChangeShapeType="1"/>
          </p:cNvSpPr>
          <p:nvPr/>
        </p:nvSpPr>
        <p:spPr bwMode="auto">
          <a:xfrm>
            <a:off x="8539163" y="3919538"/>
            <a:ext cx="1587"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243" name="Text Box 483"/>
          <p:cNvSpPr txBox="1">
            <a:spLocks noChangeArrowheads="1"/>
          </p:cNvSpPr>
          <p:nvPr/>
        </p:nvSpPr>
        <p:spPr bwMode="auto">
          <a:xfrm>
            <a:off x="8201025" y="3371850"/>
            <a:ext cx="304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lnSpc>
                <a:spcPct val="85000"/>
              </a:lnSpc>
            </a:pPr>
            <a:r>
              <a:rPr lang="en-US" sz="1200" b="1">
                <a:latin typeface="Times New Roman" pitchFamily="18" charset="0"/>
              </a:rPr>
              <a:t>.</a:t>
            </a:r>
          </a:p>
          <a:p>
            <a:pPr algn="ctr">
              <a:lnSpc>
                <a:spcPct val="85000"/>
              </a:lnSpc>
            </a:pPr>
            <a:r>
              <a:rPr lang="en-US" sz="1200" b="1">
                <a:latin typeface="Times New Roman" pitchFamily="18" charset="0"/>
              </a:rPr>
              <a:t>.</a:t>
            </a:r>
          </a:p>
          <a:p>
            <a:pPr algn="ctr">
              <a:lnSpc>
                <a:spcPct val="85000"/>
              </a:lnSpc>
            </a:pPr>
            <a:r>
              <a:rPr lang="en-US" sz="1200" b="1">
                <a:latin typeface="Times New Roman" pitchFamily="18" charset="0"/>
              </a:rPr>
              <a:t>.</a:t>
            </a:r>
          </a:p>
        </p:txBody>
      </p:sp>
      <p:sp>
        <p:nvSpPr>
          <p:cNvPr id="758244" name="Rectangle 484"/>
          <p:cNvSpPr>
            <a:spLocks noChangeArrowheads="1"/>
          </p:cNvSpPr>
          <p:nvPr/>
        </p:nvSpPr>
        <p:spPr bwMode="auto">
          <a:xfrm>
            <a:off x="7543800" y="3454400"/>
            <a:ext cx="990600" cy="4603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58242" name="Text Box 482"/>
          <p:cNvSpPr txBox="1">
            <a:spLocks noChangeArrowheads="1"/>
          </p:cNvSpPr>
          <p:nvPr/>
        </p:nvSpPr>
        <p:spPr bwMode="auto">
          <a:xfrm>
            <a:off x="7543800" y="3362325"/>
            <a:ext cx="990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lnSpc>
                <a:spcPct val="85000"/>
              </a:lnSpc>
            </a:pPr>
            <a:r>
              <a:rPr lang="en-US" sz="1200" b="1">
                <a:latin typeface="Times New Roman" pitchFamily="18" charset="0"/>
              </a:rPr>
              <a:t>.</a:t>
            </a:r>
          </a:p>
          <a:p>
            <a:pPr algn="ctr">
              <a:lnSpc>
                <a:spcPct val="85000"/>
              </a:lnSpc>
            </a:pPr>
            <a:r>
              <a:rPr lang="en-US" sz="1200" b="1">
                <a:latin typeface="Times New Roman" pitchFamily="18" charset="0"/>
              </a:rPr>
              <a:t>.</a:t>
            </a:r>
          </a:p>
          <a:p>
            <a:pPr algn="ctr">
              <a:lnSpc>
                <a:spcPct val="85000"/>
              </a:lnSpc>
            </a:pPr>
            <a:r>
              <a:rPr lang="en-US" sz="1200" b="1">
                <a:latin typeface="Times New Roman" pitchFamily="18" charset="0"/>
              </a:rPr>
              <a:t>.</a:t>
            </a:r>
          </a:p>
        </p:txBody>
      </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8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82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8241"/>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499"/>
                                          </p:stCondLst>
                                        </p:cTn>
                                        <p:tgtEl>
                                          <p:spTgt spid="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499"/>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75820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758209"/>
                                        </p:tgtEl>
                                        <p:attrNameLst>
                                          <p:attrName>style.visibility</p:attrName>
                                        </p:attrNameLst>
                                      </p:cBhvr>
                                      <p:to>
                                        <p:strVal val="visible"/>
                                      </p:to>
                                    </p:set>
                                  </p:childTnLst>
                                </p:cTn>
                              </p:par>
                              <p:par>
                                <p:cTn id="28" presetID="2" presetClass="entr" presetSubtype="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1+#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par>
                                <p:cTn id="32" presetID="9" presetClass="exit" presetSubtype="0" fill="hold" nodeType="withEffect">
                                  <p:stCondLst>
                                    <p:cond delay="0"/>
                                  </p:stCondLst>
                                  <p:childTnLst>
                                    <p:animEffect transition="out" filter="dissolv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par>
                                <p:cTn id="38" presetID="9" presetClass="exit" presetSubtype="0" fill="hold" grpId="0" nodeType="withEffect">
                                  <p:stCondLst>
                                    <p:cond delay="0"/>
                                  </p:stCondLst>
                                  <p:childTnLst>
                                    <p:animEffect transition="out" filter="dissolve">
                                      <p:cBhvr>
                                        <p:cTn id="39" dur="500"/>
                                        <p:tgtEl>
                                          <p:spTgt spid="758243"/>
                                        </p:tgtEl>
                                      </p:cBhvr>
                                    </p:animEffect>
                                    <p:set>
                                      <p:cBhvr>
                                        <p:cTn id="40" dur="1" fill="hold">
                                          <p:stCondLst>
                                            <p:cond delay="499"/>
                                          </p:stCondLst>
                                        </p:cTn>
                                        <p:tgtEl>
                                          <p:spTgt spid="758243"/>
                                        </p:tgtEl>
                                        <p:attrNameLst>
                                          <p:attrName>style.visibility</p:attrName>
                                        </p:attrNameLst>
                                      </p:cBhvr>
                                      <p:to>
                                        <p:strVal val="hidden"/>
                                      </p:to>
                                    </p:set>
                                  </p:childTnLst>
                                </p:cTn>
                              </p:par>
                              <p:par>
                                <p:cTn id="41" presetID="9" presetClass="entr" presetSubtype="0" fill="hold" grpId="0" nodeType="withEffect">
                                  <p:stCondLst>
                                    <p:cond delay="0"/>
                                  </p:stCondLst>
                                  <p:childTnLst>
                                    <p:set>
                                      <p:cBhvr>
                                        <p:cTn id="42" dur="1" fill="hold">
                                          <p:stCondLst>
                                            <p:cond delay="0"/>
                                          </p:stCondLst>
                                        </p:cTn>
                                        <p:tgtEl>
                                          <p:spTgt spid="758242"/>
                                        </p:tgtEl>
                                        <p:attrNameLst>
                                          <p:attrName>style.visibility</p:attrName>
                                        </p:attrNameLst>
                                      </p:cBhvr>
                                      <p:to>
                                        <p:strVal val="visible"/>
                                      </p:to>
                                    </p:set>
                                    <p:animEffect transition="in" filter="dissolve">
                                      <p:cBhvr>
                                        <p:cTn id="43" dur="500"/>
                                        <p:tgtEl>
                                          <p:spTgt spid="758242"/>
                                        </p:tgtEl>
                                      </p:cBhvr>
                                    </p:animEffec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499"/>
                                          </p:stCondLst>
                                        </p:cTn>
                                        <p:tgtEl>
                                          <p:spTgt spid="7582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758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213" grpId="0" autoUpdateAnimBg="0"/>
      <p:bldP spid="758214" grpId="0" autoUpdateAnimBg="0"/>
      <p:bldP spid="758241" grpId="0" autoUpdateAnimBg="0"/>
      <p:bldP spid="758240" grpId="0" animBg="1"/>
      <p:bldP spid="758208" grpId="0" animBg="1"/>
      <p:bldP spid="758209" grpId="0" animBg="1"/>
      <p:bldP spid="758243" grpId="0" autoUpdateAnimBg="0"/>
      <p:bldP spid="758244" grpId="0" animBg="1"/>
      <p:bldP spid="75824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76200"/>
            <a:ext cx="9144000" cy="1143000"/>
          </a:xfrm>
          <a:noFill/>
        </p:spPr>
        <p:txBody>
          <a:bodyPr/>
          <a:lstStyle/>
          <a:p>
            <a:r>
              <a:rPr lang="en-US" sz="4200" smtClean="0">
                <a:solidFill>
                  <a:srgbClr val="FF0000"/>
                </a:solidFill>
                <a:latin typeface="Times New Roman" pitchFamily="18" charset="0"/>
              </a:rPr>
              <a:t>The Allocation of Memory to Variables</a:t>
            </a:r>
          </a:p>
        </p:txBody>
      </p:sp>
      <p:sp>
        <p:nvSpPr>
          <p:cNvPr id="5123" name="Rectangle 3"/>
          <p:cNvSpPr>
            <a:spLocks noChangeArrowheads="1"/>
          </p:cNvSpPr>
          <p:nvPr/>
        </p:nvSpPr>
        <p:spPr bwMode="auto">
          <a:xfrm>
            <a:off x="482600" y="1155700"/>
            <a:ext cx="81788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When you declare a variable in a program, Java allocates space for that variable from one of several memory regions.</a:t>
            </a:r>
          </a:p>
        </p:txBody>
      </p:sp>
      <p:grpSp>
        <p:nvGrpSpPr>
          <p:cNvPr id="2" name="Group 232"/>
          <p:cNvGrpSpPr>
            <a:grpSpLocks/>
          </p:cNvGrpSpPr>
          <p:nvPr/>
        </p:nvGrpSpPr>
        <p:grpSpPr bwMode="auto">
          <a:xfrm>
            <a:off x="482600" y="1968500"/>
            <a:ext cx="8585200" cy="1765300"/>
            <a:chOff x="304" y="1240"/>
            <a:chExt cx="5408" cy="1112"/>
          </a:xfrm>
        </p:grpSpPr>
        <p:sp>
          <p:nvSpPr>
            <p:cNvPr id="5136" name="Rectangle 4"/>
            <p:cNvSpPr>
              <a:spLocks noChangeArrowheads="1"/>
            </p:cNvSpPr>
            <p:nvPr/>
          </p:nvSpPr>
          <p:spPr bwMode="auto">
            <a:xfrm>
              <a:off x="304" y="1240"/>
              <a:ext cx="4352" cy="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One region of memory is reserved for variables that are never created or destroyed as the program runs, such as named constants and other class variables.  This information is called </a:t>
              </a:r>
              <a:r>
                <a:rPr lang="en-US" b="1">
                  <a:latin typeface="Times New Roman" pitchFamily="18" charset="0"/>
                </a:rPr>
                <a:t>static data</a:t>
              </a:r>
              <a:r>
                <a:rPr lang="en-US">
                  <a:latin typeface="Times New Roman" pitchFamily="18" charset="0"/>
                </a:rPr>
                <a:t>.</a:t>
              </a:r>
            </a:p>
          </p:txBody>
        </p:sp>
        <p:sp>
          <p:nvSpPr>
            <p:cNvPr id="5137" name="Rectangle 170"/>
            <p:cNvSpPr>
              <a:spLocks noChangeArrowheads="1"/>
            </p:cNvSpPr>
            <p:nvPr/>
          </p:nvSpPr>
          <p:spPr bwMode="auto">
            <a:xfrm>
              <a:off x="4752" y="1255"/>
              <a:ext cx="624" cy="580"/>
            </a:xfrm>
            <a:prstGeom prst="rect">
              <a:avLst/>
            </a:prstGeom>
            <a:solidFill>
              <a:srgbClr val="33FF33"/>
            </a:solidFill>
            <a:ln w="9525">
              <a:solidFill>
                <a:schemeClr val="tx1"/>
              </a:solidFill>
              <a:miter lim="800000"/>
              <a:headEnd/>
              <a:tailEnd/>
            </a:ln>
          </p:spPr>
          <p:txBody>
            <a:bodyPr wrap="none" anchor="ctr"/>
            <a:lstStyle/>
            <a:p>
              <a:pPr algn="ctr">
                <a:lnSpc>
                  <a:spcPct val="85000"/>
                </a:lnSpc>
              </a:pPr>
              <a:r>
                <a:rPr lang="en-US" sz="1400" i="1">
                  <a:latin typeface="Times New Roman" pitchFamily="18" charset="0"/>
                </a:rPr>
                <a:t>static</a:t>
              </a:r>
            </a:p>
            <a:p>
              <a:pPr algn="ctr">
                <a:lnSpc>
                  <a:spcPct val="85000"/>
                </a:lnSpc>
              </a:pPr>
              <a:r>
                <a:rPr lang="en-US" sz="1400" i="1">
                  <a:latin typeface="Times New Roman" pitchFamily="18" charset="0"/>
                </a:rPr>
                <a:t>data</a:t>
              </a:r>
            </a:p>
          </p:txBody>
        </p:sp>
        <p:sp>
          <p:nvSpPr>
            <p:cNvPr id="5138" name="Rectangle 195"/>
            <p:cNvSpPr>
              <a:spLocks noChangeArrowheads="1"/>
            </p:cNvSpPr>
            <p:nvPr/>
          </p:nvSpPr>
          <p:spPr bwMode="auto">
            <a:xfrm>
              <a:off x="5344" y="1248"/>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0000</a:t>
              </a:r>
            </a:p>
          </p:txBody>
        </p:sp>
      </p:grpSp>
      <p:grpSp>
        <p:nvGrpSpPr>
          <p:cNvPr id="3" name="Group 236"/>
          <p:cNvGrpSpPr>
            <a:grpSpLocks/>
          </p:cNvGrpSpPr>
          <p:nvPr/>
        </p:nvGrpSpPr>
        <p:grpSpPr bwMode="auto">
          <a:xfrm>
            <a:off x="482600" y="4229100"/>
            <a:ext cx="8585200" cy="2108200"/>
            <a:chOff x="304" y="2664"/>
            <a:chExt cx="5408" cy="1328"/>
          </a:xfrm>
        </p:grpSpPr>
        <p:sp>
          <p:nvSpPr>
            <p:cNvPr id="5133" name="Rectangle 193"/>
            <p:cNvSpPr>
              <a:spLocks noChangeArrowheads="1"/>
            </p:cNvSpPr>
            <p:nvPr/>
          </p:nvSpPr>
          <p:spPr bwMode="auto">
            <a:xfrm>
              <a:off x="4752" y="3176"/>
              <a:ext cx="624" cy="791"/>
            </a:xfrm>
            <a:prstGeom prst="rect">
              <a:avLst/>
            </a:prstGeom>
            <a:solidFill>
              <a:srgbClr val="FFFF66"/>
            </a:solidFill>
            <a:ln w="9525">
              <a:solidFill>
                <a:schemeClr val="tx1"/>
              </a:solidFill>
              <a:miter lim="800000"/>
              <a:headEnd/>
              <a:tailEnd/>
            </a:ln>
          </p:spPr>
          <p:txBody>
            <a:bodyPr wrap="none" anchor="ctr"/>
            <a:lstStyle/>
            <a:p>
              <a:pPr algn="ctr">
                <a:lnSpc>
                  <a:spcPct val="85000"/>
                </a:lnSpc>
              </a:pPr>
              <a:r>
                <a:rPr lang="en-US" sz="1400" i="1">
                  <a:latin typeface="Times New Roman" pitchFamily="18" charset="0"/>
                </a:rPr>
                <a:t>stack</a:t>
              </a:r>
            </a:p>
          </p:txBody>
        </p:sp>
        <p:sp>
          <p:nvSpPr>
            <p:cNvPr id="5134" name="Rectangle 218"/>
            <p:cNvSpPr>
              <a:spLocks noChangeArrowheads="1"/>
            </p:cNvSpPr>
            <p:nvPr/>
          </p:nvSpPr>
          <p:spPr bwMode="auto">
            <a:xfrm>
              <a:off x="5344" y="3838"/>
              <a:ext cx="3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b="1"/>
                <a:t>FFFF</a:t>
              </a:r>
            </a:p>
          </p:txBody>
        </p:sp>
        <p:sp>
          <p:nvSpPr>
            <p:cNvPr id="5135" name="Rectangle 6"/>
            <p:cNvSpPr>
              <a:spLocks noChangeArrowheads="1"/>
            </p:cNvSpPr>
            <p:nvPr/>
          </p:nvSpPr>
          <p:spPr bwMode="auto">
            <a:xfrm>
              <a:off x="304" y="2664"/>
              <a:ext cx="4352"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Each time you call a method, Java allocates a new block of memory called a </a:t>
              </a:r>
              <a:r>
                <a:rPr lang="en-US" b="1">
                  <a:latin typeface="Times New Roman" pitchFamily="18" charset="0"/>
                </a:rPr>
                <a:t>stack frame</a:t>
              </a:r>
              <a:r>
                <a:rPr lang="en-US">
                  <a:latin typeface="Times New Roman" pitchFamily="18" charset="0"/>
                </a:rPr>
                <a:t> to hold its local variables.  These stack frames come from a region of memory called the </a:t>
              </a:r>
              <a:r>
                <a:rPr lang="en-US" b="1">
                  <a:latin typeface="Times New Roman" pitchFamily="18" charset="0"/>
                </a:rPr>
                <a:t>stack</a:t>
              </a:r>
              <a:r>
                <a:rPr lang="en-US">
                  <a:latin typeface="Times New Roman" pitchFamily="18" charset="0"/>
                </a:rPr>
                <a:t>.</a:t>
              </a:r>
            </a:p>
          </p:txBody>
        </p:sp>
      </p:grpSp>
      <p:grpSp>
        <p:nvGrpSpPr>
          <p:cNvPr id="4" name="Group 235"/>
          <p:cNvGrpSpPr>
            <a:grpSpLocks/>
          </p:cNvGrpSpPr>
          <p:nvPr/>
        </p:nvGrpSpPr>
        <p:grpSpPr bwMode="auto">
          <a:xfrm>
            <a:off x="482600" y="2908300"/>
            <a:ext cx="8051800" cy="1282700"/>
            <a:chOff x="304" y="1832"/>
            <a:chExt cx="5072" cy="808"/>
          </a:xfrm>
        </p:grpSpPr>
        <p:sp>
          <p:nvSpPr>
            <p:cNvPr id="5131" name="Rectangle 5"/>
            <p:cNvSpPr>
              <a:spLocks noChangeArrowheads="1"/>
            </p:cNvSpPr>
            <p:nvPr/>
          </p:nvSpPr>
          <p:spPr bwMode="auto">
            <a:xfrm>
              <a:off x="304" y="2144"/>
              <a:ext cx="435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Whenever you create a new object, Java allocates space from a pool of memory called the </a:t>
              </a:r>
              <a:r>
                <a:rPr lang="en-US" b="1">
                  <a:latin typeface="Times New Roman" pitchFamily="18" charset="0"/>
                </a:rPr>
                <a:t>heap</a:t>
              </a:r>
              <a:r>
                <a:rPr lang="en-US">
                  <a:latin typeface="Times New Roman" pitchFamily="18" charset="0"/>
                </a:rPr>
                <a:t>.</a:t>
              </a:r>
            </a:p>
          </p:txBody>
        </p:sp>
        <p:sp>
          <p:nvSpPr>
            <p:cNvPr id="5132" name="Rectangle 221"/>
            <p:cNvSpPr>
              <a:spLocks noChangeArrowheads="1"/>
            </p:cNvSpPr>
            <p:nvPr/>
          </p:nvSpPr>
          <p:spPr bwMode="auto">
            <a:xfrm>
              <a:off x="4752" y="1832"/>
              <a:ext cx="624" cy="808"/>
            </a:xfrm>
            <a:prstGeom prst="rect">
              <a:avLst/>
            </a:prstGeom>
            <a:solidFill>
              <a:srgbClr val="3366FF"/>
            </a:solidFill>
            <a:ln w="9525">
              <a:solidFill>
                <a:schemeClr val="tx1"/>
              </a:solidFill>
              <a:miter lim="800000"/>
              <a:headEnd/>
              <a:tailEnd/>
            </a:ln>
          </p:spPr>
          <p:txBody>
            <a:bodyPr wrap="none" anchor="ctr"/>
            <a:lstStyle/>
            <a:p>
              <a:pPr algn="ctr">
                <a:lnSpc>
                  <a:spcPct val="85000"/>
                </a:lnSpc>
              </a:pPr>
              <a:r>
                <a:rPr lang="en-US" sz="1400" i="1">
                  <a:latin typeface="Times New Roman" pitchFamily="18" charset="0"/>
                </a:rPr>
                <a:t>heap</a:t>
              </a:r>
            </a:p>
          </p:txBody>
        </p:sp>
      </p:grpSp>
      <p:grpSp>
        <p:nvGrpSpPr>
          <p:cNvPr id="5" name="Group 237"/>
          <p:cNvGrpSpPr>
            <a:grpSpLocks/>
          </p:cNvGrpSpPr>
          <p:nvPr/>
        </p:nvGrpSpPr>
        <p:grpSpPr bwMode="auto">
          <a:xfrm>
            <a:off x="482600" y="4216400"/>
            <a:ext cx="7708900" cy="2222500"/>
            <a:chOff x="304" y="2656"/>
            <a:chExt cx="4856" cy="1400"/>
          </a:xfrm>
        </p:grpSpPr>
        <p:sp>
          <p:nvSpPr>
            <p:cNvPr id="5128" name="AutoShape 220"/>
            <p:cNvSpPr>
              <a:spLocks noChangeArrowheads="1"/>
            </p:cNvSpPr>
            <p:nvPr/>
          </p:nvSpPr>
          <p:spPr bwMode="auto">
            <a:xfrm>
              <a:off x="4968" y="2968"/>
              <a:ext cx="192" cy="192"/>
            </a:xfrm>
            <a:prstGeom prst="upArrow">
              <a:avLst>
                <a:gd name="adj1" fmla="val 50000"/>
                <a:gd name="adj2" fmla="val 48958"/>
              </a:avLst>
            </a:prstGeom>
            <a:solidFill>
              <a:srgbClr val="FFFF66"/>
            </a:solidFill>
            <a:ln w="9525">
              <a:solidFill>
                <a:schemeClr val="tx1"/>
              </a:solidFill>
              <a:miter lim="800000"/>
              <a:headEnd/>
              <a:tailEnd/>
            </a:ln>
          </p:spPr>
          <p:txBody>
            <a:bodyPr wrap="none" anchor="ctr"/>
            <a:lstStyle/>
            <a:p>
              <a:endParaRPr lang="en-US"/>
            </a:p>
          </p:txBody>
        </p:sp>
        <p:sp>
          <p:nvSpPr>
            <p:cNvPr id="5129" name="Rectangle 222"/>
            <p:cNvSpPr>
              <a:spLocks noChangeArrowheads="1"/>
            </p:cNvSpPr>
            <p:nvPr/>
          </p:nvSpPr>
          <p:spPr bwMode="auto">
            <a:xfrm>
              <a:off x="304" y="3568"/>
              <a:ext cx="4352"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atin typeface="Times New Roman" pitchFamily="18" charset="0"/>
                </a:rPr>
                <a:t>In classical architectures, the stack and heap grow toward each other to maximize the available space.</a:t>
              </a:r>
            </a:p>
          </p:txBody>
        </p:sp>
        <p:sp>
          <p:nvSpPr>
            <p:cNvPr id="5130" name="AutoShape 223"/>
            <p:cNvSpPr>
              <a:spLocks noChangeArrowheads="1"/>
            </p:cNvSpPr>
            <p:nvPr/>
          </p:nvSpPr>
          <p:spPr bwMode="auto">
            <a:xfrm flipV="1">
              <a:off x="4968" y="2656"/>
              <a:ext cx="192" cy="192"/>
            </a:xfrm>
            <a:prstGeom prst="upArrow">
              <a:avLst>
                <a:gd name="adj1" fmla="val 50000"/>
                <a:gd name="adj2" fmla="val 48958"/>
              </a:avLst>
            </a:prstGeom>
            <a:solidFill>
              <a:srgbClr val="3366FF"/>
            </a:solidFill>
            <a:ln w="9525">
              <a:solidFill>
                <a:schemeClr val="tx1"/>
              </a:solidFill>
              <a:miter lim="800000"/>
              <a:headEnd/>
              <a:tailEnd/>
            </a:ln>
          </p:spPr>
          <p:txBody>
            <a:bodyPr wrap="none" anchor="ctr"/>
            <a:lstStyle/>
            <a:p>
              <a:endParaRPr lang="en-US"/>
            </a:p>
          </p:txBody>
        </p:sp>
      </p:grpSp>
      <p:sp>
        <p:nvSpPr>
          <p:cNvPr id="6" name="Slide Number Placeholder 5"/>
          <p:cNvSpPr>
            <a:spLocks noGrp="1"/>
          </p:cNvSpPr>
          <p:nvPr>
            <p:ph type="sldNum" sz="quarter" idx="12"/>
          </p:nvPr>
        </p:nvSpPr>
        <p:spPr/>
        <p:txBody>
          <a:bodyPr/>
          <a:lstStyle/>
          <a:p>
            <a:pPr>
              <a:defRPr/>
            </a:pPr>
            <a:fld id="{99DFF0DE-FC6A-4938-B80E-37AA5AFB23BC}"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Rational Numbers</a:t>
            </a:r>
            <a:endParaRPr lang="en-US" smtClean="0">
              <a:solidFill>
                <a:schemeClr val="tx1"/>
              </a:solidFill>
            </a:endParaRPr>
          </a:p>
        </p:txBody>
      </p:sp>
      <p:sp>
        <p:nvSpPr>
          <p:cNvPr id="692227" name="Rectangle 3"/>
          <p:cNvSpPr>
            <a:spLocks noChangeArrowheads="1"/>
          </p:cNvSpPr>
          <p:nvPr/>
        </p:nvSpPr>
        <p:spPr bwMode="auto">
          <a:xfrm>
            <a:off x="482600" y="1155700"/>
            <a:ext cx="8128000" cy="1358900"/>
          </a:xfrm>
          <a:prstGeom prst="rect">
            <a:avLst/>
          </a:prstGeom>
          <a:noFill/>
          <a:ln w="9525">
            <a:noFill/>
            <a:miter lim="800000"/>
            <a:headEnd/>
            <a:tailEnd/>
          </a:ln>
          <a:effectLst/>
        </p:spPr>
        <p:txBody>
          <a:bodyPr/>
          <a:lstStyle/>
          <a:p>
            <a:pPr marL="342900" indent="-342900" algn="just">
              <a:lnSpc>
                <a:spcPct val="85000"/>
              </a:lnSpc>
              <a:spcAft>
                <a:spcPct val="50000"/>
              </a:spcAft>
              <a:buFontTx/>
              <a:buChar char="•"/>
              <a:defRPr/>
            </a:pPr>
            <a:r>
              <a:rPr lang="en-US" dirty="0">
                <a:latin typeface="+mn-lt"/>
              </a:rPr>
              <a:t>As a more elaborate example of class definition, we define a class called </a:t>
            </a:r>
            <a:r>
              <a:rPr lang="en-US" sz="2200" b="1" dirty="0">
                <a:latin typeface="+mn-lt"/>
              </a:rPr>
              <a:t>Rational</a:t>
            </a:r>
            <a:r>
              <a:rPr lang="en-US" dirty="0">
                <a:latin typeface="+mn-lt"/>
              </a:rPr>
              <a:t> that represents </a:t>
            </a:r>
            <a:r>
              <a:rPr lang="en-US" b="1" dirty="0">
                <a:latin typeface="+mn-lt"/>
              </a:rPr>
              <a:t>rational numbers</a:t>
            </a:r>
            <a:r>
              <a:rPr lang="en-US" dirty="0">
                <a:latin typeface="+mn-lt"/>
              </a:rPr>
              <a:t>, which are simply the quotient of two integers.</a:t>
            </a:r>
          </a:p>
        </p:txBody>
      </p:sp>
      <p:sp>
        <p:nvSpPr>
          <p:cNvPr id="692233" name="Rectangle 9"/>
          <p:cNvSpPr>
            <a:spLocks noChangeArrowheads="1"/>
          </p:cNvSpPr>
          <p:nvPr/>
        </p:nvSpPr>
        <p:spPr bwMode="auto">
          <a:xfrm>
            <a:off x="482600" y="2273300"/>
            <a:ext cx="8131175" cy="1371600"/>
          </a:xfrm>
          <a:prstGeom prst="rect">
            <a:avLst/>
          </a:prstGeom>
          <a:noFill/>
          <a:ln w="9525">
            <a:noFill/>
            <a:miter lim="800000"/>
            <a:headEnd/>
            <a:tailEnd/>
          </a:ln>
          <a:effectLst/>
        </p:spPr>
        <p:txBody>
          <a:bodyPr/>
          <a:lstStyle/>
          <a:p>
            <a:pPr marL="342900" indent="-342900" algn="just">
              <a:lnSpc>
                <a:spcPct val="85000"/>
              </a:lnSpc>
              <a:spcAft>
                <a:spcPct val="50000"/>
              </a:spcAft>
              <a:buFontTx/>
              <a:buChar char="•"/>
              <a:defRPr/>
            </a:pPr>
            <a:r>
              <a:rPr lang="en-US" dirty="0">
                <a:latin typeface="+mn-lt"/>
              </a:rPr>
              <a:t>Rational numbers can be useful in cases in which you need exact calculation with fractions.  Even if you use a </a:t>
            </a:r>
            <a:r>
              <a:rPr lang="en-US" sz="2200" b="1" dirty="0">
                <a:latin typeface="+mn-lt"/>
              </a:rPr>
              <a:t>double</a:t>
            </a:r>
            <a:r>
              <a:rPr lang="en-US" dirty="0">
                <a:latin typeface="+mn-lt"/>
              </a:rPr>
              <a:t>, the floating-point number 0.1 is represented internally as an approximation.  The rational number 1 / 10 is exact.</a:t>
            </a:r>
          </a:p>
        </p:txBody>
      </p:sp>
      <p:grpSp>
        <p:nvGrpSpPr>
          <p:cNvPr id="2" name="Group 76"/>
          <p:cNvGrpSpPr>
            <a:grpSpLocks/>
          </p:cNvGrpSpPr>
          <p:nvPr/>
        </p:nvGrpSpPr>
        <p:grpSpPr bwMode="auto">
          <a:xfrm>
            <a:off x="482600" y="3708400"/>
            <a:ext cx="8131175" cy="2616200"/>
            <a:chOff x="304" y="2336"/>
            <a:chExt cx="5122" cy="1648"/>
          </a:xfrm>
        </p:grpSpPr>
        <p:sp>
          <p:nvSpPr>
            <p:cNvPr id="692241" name="Rectangle 17"/>
            <p:cNvSpPr>
              <a:spLocks noChangeArrowheads="1"/>
            </p:cNvSpPr>
            <p:nvPr/>
          </p:nvSpPr>
          <p:spPr bwMode="auto">
            <a:xfrm>
              <a:off x="304" y="2336"/>
              <a:ext cx="5122" cy="266"/>
            </a:xfrm>
            <a:prstGeom prst="rect">
              <a:avLst/>
            </a:prstGeom>
            <a:noFill/>
            <a:ln w="9525">
              <a:noFill/>
              <a:miter lim="800000"/>
              <a:headEnd/>
              <a:tailEnd/>
            </a:ln>
            <a:effectLst/>
          </p:spPr>
          <p:txBody>
            <a:bodyPr/>
            <a:lstStyle/>
            <a:p>
              <a:pPr marL="342900" indent="-342900" algn="just">
                <a:lnSpc>
                  <a:spcPct val="85000"/>
                </a:lnSpc>
                <a:spcAft>
                  <a:spcPct val="50000"/>
                </a:spcAft>
                <a:buFontTx/>
                <a:buChar char="•"/>
                <a:defRPr/>
              </a:pPr>
              <a:r>
                <a:rPr lang="en-US" dirty="0">
                  <a:latin typeface="+mn-lt"/>
                </a:rPr>
                <a:t>Rational numbers support the standard arithmetic operations: </a:t>
              </a:r>
            </a:p>
          </p:txBody>
        </p:sp>
        <p:sp>
          <p:nvSpPr>
            <p:cNvPr id="6151" name="Rectangle 18"/>
            <p:cNvSpPr>
              <a:spLocks noChangeArrowheads="1"/>
            </p:cNvSpPr>
            <p:nvPr/>
          </p:nvSpPr>
          <p:spPr bwMode="auto">
            <a:xfrm>
              <a:off x="579" y="2633"/>
              <a:ext cx="4749" cy="1351"/>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152" name="Text Box 19"/>
            <p:cNvSpPr txBox="1">
              <a:spLocks noChangeArrowheads="1"/>
            </p:cNvSpPr>
            <p:nvPr/>
          </p:nvSpPr>
          <p:spPr bwMode="auto">
            <a:xfrm>
              <a:off x="960" y="288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a</a:t>
              </a:r>
            </a:p>
          </p:txBody>
        </p:sp>
        <p:sp>
          <p:nvSpPr>
            <p:cNvPr id="6153" name="Text Box 20"/>
            <p:cNvSpPr txBox="1">
              <a:spLocks noChangeArrowheads="1"/>
            </p:cNvSpPr>
            <p:nvPr/>
          </p:nvSpPr>
          <p:spPr bwMode="auto">
            <a:xfrm>
              <a:off x="960" y="302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b</a:t>
              </a:r>
            </a:p>
          </p:txBody>
        </p:sp>
        <p:sp>
          <p:nvSpPr>
            <p:cNvPr id="6154" name="Line 21"/>
            <p:cNvSpPr>
              <a:spLocks noChangeShapeType="1"/>
            </p:cNvSpPr>
            <p:nvPr/>
          </p:nvSpPr>
          <p:spPr bwMode="auto">
            <a:xfrm>
              <a:off x="979" y="3055"/>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Text Box 22"/>
            <p:cNvSpPr txBox="1">
              <a:spLocks noChangeArrowheads="1"/>
            </p:cNvSpPr>
            <p:nvPr/>
          </p:nvSpPr>
          <p:spPr bwMode="auto">
            <a:xfrm>
              <a:off x="1144" y="29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t>+</a:t>
              </a:r>
            </a:p>
          </p:txBody>
        </p:sp>
        <p:sp>
          <p:nvSpPr>
            <p:cNvPr id="6156" name="Text Box 23"/>
            <p:cNvSpPr txBox="1">
              <a:spLocks noChangeArrowheads="1"/>
            </p:cNvSpPr>
            <p:nvPr/>
          </p:nvSpPr>
          <p:spPr bwMode="auto">
            <a:xfrm>
              <a:off x="1320" y="288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c</a:t>
              </a:r>
            </a:p>
          </p:txBody>
        </p:sp>
        <p:sp>
          <p:nvSpPr>
            <p:cNvPr id="6157" name="Text Box 24"/>
            <p:cNvSpPr txBox="1">
              <a:spLocks noChangeArrowheads="1"/>
            </p:cNvSpPr>
            <p:nvPr/>
          </p:nvSpPr>
          <p:spPr bwMode="auto">
            <a:xfrm>
              <a:off x="1320" y="302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d</a:t>
              </a:r>
            </a:p>
          </p:txBody>
        </p:sp>
        <p:sp>
          <p:nvSpPr>
            <p:cNvPr id="6158" name="Line 25"/>
            <p:cNvSpPr>
              <a:spLocks noChangeShapeType="1"/>
            </p:cNvSpPr>
            <p:nvPr/>
          </p:nvSpPr>
          <p:spPr bwMode="auto">
            <a:xfrm>
              <a:off x="1339" y="3055"/>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Text Box 26"/>
            <p:cNvSpPr txBox="1">
              <a:spLocks noChangeArrowheads="1"/>
            </p:cNvSpPr>
            <p:nvPr/>
          </p:nvSpPr>
          <p:spPr bwMode="auto">
            <a:xfrm>
              <a:off x="1512" y="29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t>=</a:t>
              </a:r>
            </a:p>
          </p:txBody>
        </p:sp>
        <p:sp>
          <p:nvSpPr>
            <p:cNvPr id="6160" name="Text Box 27"/>
            <p:cNvSpPr txBox="1">
              <a:spLocks noChangeArrowheads="1"/>
            </p:cNvSpPr>
            <p:nvPr/>
          </p:nvSpPr>
          <p:spPr bwMode="auto">
            <a:xfrm>
              <a:off x="1704" y="2880"/>
              <a:ext cx="5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ad +</a:t>
              </a:r>
              <a:r>
                <a:rPr lang="en-US" sz="1200" i="1"/>
                <a:t> </a:t>
              </a:r>
              <a:r>
                <a:rPr lang="en-US" sz="1600" i="1"/>
                <a:t>bc</a:t>
              </a:r>
            </a:p>
          </p:txBody>
        </p:sp>
        <p:sp>
          <p:nvSpPr>
            <p:cNvPr id="6161" name="Line 28"/>
            <p:cNvSpPr>
              <a:spLocks noChangeShapeType="1"/>
            </p:cNvSpPr>
            <p:nvPr/>
          </p:nvSpPr>
          <p:spPr bwMode="auto">
            <a:xfrm>
              <a:off x="1728" y="3056"/>
              <a:ext cx="5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2" name="Text Box 29"/>
            <p:cNvSpPr txBox="1">
              <a:spLocks noChangeArrowheads="1"/>
            </p:cNvSpPr>
            <p:nvPr/>
          </p:nvSpPr>
          <p:spPr bwMode="auto">
            <a:xfrm>
              <a:off x="1704" y="3032"/>
              <a:ext cx="5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bd</a:t>
              </a:r>
            </a:p>
          </p:txBody>
        </p:sp>
        <p:sp>
          <p:nvSpPr>
            <p:cNvPr id="6163" name="Text Box 30"/>
            <p:cNvSpPr txBox="1">
              <a:spLocks noChangeArrowheads="1"/>
            </p:cNvSpPr>
            <p:nvPr/>
          </p:nvSpPr>
          <p:spPr bwMode="auto">
            <a:xfrm>
              <a:off x="960" y="350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a</a:t>
              </a:r>
            </a:p>
          </p:txBody>
        </p:sp>
        <p:sp>
          <p:nvSpPr>
            <p:cNvPr id="6164" name="Text Box 31"/>
            <p:cNvSpPr txBox="1">
              <a:spLocks noChangeArrowheads="1"/>
            </p:cNvSpPr>
            <p:nvPr/>
          </p:nvSpPr>
          <p:spPr bwMode="auto">
            <a:xfrm>
              <a:off x="960" y="364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b</a:t>
              </a:r>
            </a:p>
          </p:txBody>
        </p:sp>
        <p:sp>
          <p:nvSpPr>
            <p:cNvPr id="6165" name="Line 32"/>
            <p:cNvSpPr>
              <a:spLocks noChangeShapeType="1"/>
            </p:cNvSpPr>
            <p:nvPr/>
          </p:nvSpPr>
          <p:spPr bwMode="auto">
            <a:xfrm>
              <a:off x="979" y="3675"/>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Text Box 33"/>
            <p:cNvSpPr txBox="1">
              <a:spLocks noChangeArrowheads="1"/>
            </p:cNvSpPr>
            <p:nvPr/>
          </p:nvSpPr>
          <p:spPr bwMode="auto">
            <a:xfrm>
              <a:off x="1144" y="3564"/>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t>–</a:t>
              </a:r>
            </a:p>
          </p:txBody>
        </p:sp>
        <p:sp>
          <p:nvSpPr>
            <p:cNvPr id="6167" name="Text Box 34"/>
            <p:cNvSpPr txBox="1">
              <a:spLocks noChangeArrowheads="1"/>
            </p:cNvSpPr>
            <p:nvPr/>
          </p:nvSpPr>
          <p:spPr bwMode="auto">
            <a:xfrm>
              <a:off x="1320" y="350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c</a:t>
              </a:r>
            </a:p>
          </p:txBody>
        </p:sp>
        <p:sp>
          <p:nvSpPr>
            <p:cNvPr id="6168" name="Text Box 35"/>
            <p:cNvSpPr txBox="1">
              <a:spLocks noChangeArrowheads="1"/>
            </p:cNvSpPr>
            <p:nvPr/>
          </p:nvSpPr>
          <p:spPr bwMode="auto">
            <a:xfrm>
              <a:off x="1320" y="364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d</a:t>
              </a:r>
            </a:p>
          </p:txBody>
        </p:sp>
        <p:sp>
          <p:nvSpPr>
            <p:cNvPr id="6169" name="Line 36"/>
            <p:cNvSpPr>
              <a:spLocks noChangeShapeType="1"/>
            </p:cNvSpPr>
            <p:nvPr/>
          </p:nvSpPr>
          <p:spPr bwMode="auto">
            <a:xfrm>
              <a:off x="1339" y="3675"/>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0" name="Text Box 37"/>
            <p:cNvSpPr txBox="1">
              <a:spLocks noChangeArrowheads="1"/>
            </p:cNvSpPr>
            <p:nvPr/>
          </p:nvSpPr>
          <p:spPr bwMode="auto">
            <a:xfrm>
              <a:off x="1512" y="357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t>=</a:t>
              </a:r>
            </a:p>
          </p:txBody>
        </p:sp>
        <p:sp>
          <p:nvSpPr>
            <p:cNvPr id="6171" name="Text Box 38"/>
            <p:cNvSpPr txBox="1">
              <a:spLocks noChangeArrowheads="1"/>
            </p:cNvSpPr>
            <p:nvPr/>
          </p:nvSpPr>
          <p:spPr bwMode="auto">
            <a:xfrm>
              <a:off x="1704" y="3500"/>
              <a:ext cx="5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ad – bc</a:t>
              </a:r>
            </a:p>
          </p:txBody>
        </p:sp>
        <p:sp>
          <p:nvSpPr>
            <p:cNvPr id="6172" name="Line 39"/>
            <p:cNvSpPr>
              <a:spLocks noChangeShapeType="1"/>
            </p:cNvSpPr>
            <p:nvPr/>
          </p:nvSpPr>
          <p:spPr bwMode="auto">
            <a:xfrm>
              <a:off x="1728" y="3676"/>
              <a:ext cx="5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Text Box 40"/>
            <p:cNvSpPr txBox="1">
              <a:spLocks noChangeArrowheads="1"/>
            </p:cNvSpPr>
            <p:nvPr/>
          </p:nvSpPr>
          <p:spPr bwMode="auto">
            <a:xfrm>
              <a:off x="1704" y="3652"/>
              <a:ext cx="5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bd</a:t>
              </a:r>
            </a:p>
          </p:txBody>
        </p:sp>
        <p:sp>
          <p:nvSpPr>
            <p:cNvPr id="6174" name="Text Box 41"/>
            <p:cNvSpPr txBox="1">
              <a:spLocks noChangeArrowheads="1"/>
            </p:cNvSpPr>
            <p:nvPr/>
          </p:nvSpPr>
          <p:spPr bwMode="auto">
            <a:xfrm>
              <a:off x="3632" y="288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a</a:t>
              </a:r>
            </a:p>
          </p:txBody>
        </p:sp>
        <p:sp>
          <p:nvSpPr>
            <p:cNvPr id="6175" name="Text Box 42"/>
            <p:cNvSpPr txBox="1">
              <a:spLocks noChangeArrowheads="1"/>
            </p:cNvSpPr>
            <p:nvPr/>
          </p:nvSpPr>
          <p:spPr bwMode="auto">
            <a:xfrm>
              <a:off x="3632" y="302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b</a:t>
              </a:r>
            </a:p>
          </p:txBody>
        </p:sp>
        <p:sp>
          <p:nvSpPr>
            <p:cNvPr id="6176" name="Line 43"/>
            <p:cNvSpPr>
              <a:spLocks noChangeShapeType="1"/>
            </p:cNvSpPr>
            <p:nvPr/>
          </p:nvSpPr>
          <p:spPr bwMode="auto">
            <a:xfrm>
              <a:off x="3651" y="3055"/>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7" name="Text Box 44"/>
            <p:cNvSpPr txBox="1">
              <a:spLocks noChangeArrowheads="1"/>
            </p:cNvSpPr>
            <p:nvPr/>
          </p:nvSpPr>
          <p:spPr bwMode="auto">
            <a:xfrm>
              <a:off x="3816" y="2960"/>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200"/>
                <a:t>x</a:t>
              </a:r>
              <a:endParaRPr lang="en-US" sz="1400"/>
            </a:p>
          </p:txBody>
        </p:sp>
        <p:sp>
          <p:nvSpPr>
            <p:cNvPr id="6178" name="Text Box 45"/>
            <p:cNvSpPr txBox="1">
              <a:spLocks noChangeArrowheads="1"/>
            </p:cNvSpPr>
            <p:nvPr/>
          </p:nvSpPr>
          <p:spPr bwMode="auto">
            <a:xfrm>
              <a:off x="3992" y="288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c</a:t>
              </a:r>
            </a:p>
          </p:txBody>
        </p:sp>
        <p:sp>
          <p:nvSpPr>
            <p:cNvPr id="6179" name="Text Box 46"/>
            <p:cNvSpPr txBox="1">
              <a:spLocks noChangeArrowheads="1"/>
            </p:cNvSpPr>
            <p:nvPr/>
          </p:nvSpPr>
          <p:spPr bwMode="auto">
            <a:xfrm>
              <a:off x="3992" y="302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d</a:t>
              </a:r>
            </a:p>
          </p:txBody>
        </p:sp>
        <p:sp>
          <p:nvSpPr>
            <p:cNvPr id="6180" name="Line 47"/>
            <p:cNvSpPr>
              <a:spLocks noChangeShapeType="1"/>
            </p:cNvSpPr>
            <p:nvPr/>
          </p:nvSpPr>
          <p:spPr bwMode="auto">
            <a:xfrm>
              <a:off x="4011" y="3055"/>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Text Box 48"/>
            <p:cNvSpPr txBox="1">
              <a:spLocks noChangeArrowheads="1"/>
            </p:cNvSpPr>
            <p:nvPr/>
          </p:nvSpPr>
          <p:spPr bwMode="auto">
            <a:xfrm>
              <a:off x="4184" y="29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t>=</a:t>
              </a:r>
            </a:p>
          </p:txBody>
        </p:sp>
        <p:sp>
          <p:nvSpPr>
            <p:cNvPr id="6182" name="Text Box 49"/>
            <p:cNvSpPr txBox="1">
              <a:spLocks noChangeArrowheads="1"/>
            </p:cNvSpPr>
            <p:nvPr/>
          </p:nvSpPr>
          <p:spPr bwMode="auto">
            <a:xfrm>
              <a:off x="4376" y="2880"/>
              <a:ext cx="2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ac</a:t>
              </a:r>
            </a:p>
          </p:txBody>
        </p:sp>
        <p:sp>
          <p:nvSpPr>
            <p:cNvPr id="6183" name="Line 50"/>
            <p:cNvSpPr>
              <a:spLocks noChangeShapeType="1"/>
            </p:cNvSpPr>
            <p:nvPr/>
          </p:nvSpPr>
          <p:spPr bwMode="auto">
            <a:xfrm>
              <a:off x="4400" y="3056"/>
              <a:ext cx="2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Text Box 52"/>
            <p:cNvSpPr txBox="1">
              <a:spLocks noChangeArrowheads="1"/>
            </p:cNvSpPr>
            <p:nvPr/>
          </p:nvSpPr>
          <p:spPr bwMode="auto">
            <a:xfrm>
              <a:off x="3632" y="350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a</a:t>
              </a:r>
            </a:p>
          </p:txBody>
        </p:sp>
        <p:sp>
          <p:nvSpPr>
            <p:cNvPr id="6185" name="Text Box 53"/>
            <p:cNvSpPr txBox="1">
              <a:spLocks noChangeArrowheads="1"/>
            </p:cNvSpPr>
            <p:nvPr/>
          </p:nvSpPr>
          <p:spPr bwMode="auto">
            <a:xfrm>
              <a:off x="3632" y="364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b</a:t>
              </a:r>
            </a:p>
          </p:txBody>
        </p:sp>
        <p:sp>
          <p:nvSpPr>
            <p:cNvPr id="6186" name="Line 54"/>
            <p:cNvSpPr>
              <a:spLocks noChangeShapeType="1"/>
            </p:cNvSpPr>
            <p:nvPr/>
          </p:nvSpPr>
          <p:spPr bwMode="auto">
            <a:xfrm>
              <a:off x="3651" y="3675"/>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7" name="Text Box 56"/>
            <p:cNvSpPr txBox="1">
              <a:spLocks noChangeArrowheads="1"/>
            </p:cNvSpPr>
            <p:nvPr/>
          </p:nvSpPr>
          <p:spPr bwMode="auto">
            <a:xfrm>
              <a:off x="3992" y="350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c</a:t>
              </a:r>
            </a:p>
          </p:txBody>
        </p:sp>
        <p:sp>
          <p:nvSpPr>
            <p:cNvPr id="6188" name="Text Box 57"/>
            <p:cNvSpPr txBox="1">
              <a:spLocks noChangeArrowheads="1"/>
            </p:cNvSpPr>
            <p:nvPr/>
          </p:nvSpPr>
          <p:spPr bwMode="auto">
            <a:xfrm>
              <a:off x="3992" y="364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d</a:t>
              </a:r>
            </a:p>
          </p:txBody>
        </p:sp>
        <p:sp>
          <p:nvSpPr>
            <p:cNvPr id="6189" name="Line 58"/>
            <p:cNvSpPr>
              <a:spLocks noChangeShapeType="1"/>
            </p:cNvSpPr>
            <p:nvPr/>
          </p:nvSpPr>
          <p:spPr bwMode="auto">
            <a:xfrm>
              <a:off x="4011" y="3675"/>
              <a:ext cx="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0" name="Text Box 59"/>
            <p:cNvSpPr txBox="1">
              <a:spLocks noChangeArrowheads="1"/>
            </p:cNvSpPr>
            <p:nvPr/>
          </p:nvSpPr>
          <p:spPr bwMode="auto">
            <a:xfrm>
              <a:off x="4184" y="357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t>=</a:t>
              </a:r>
            </a:p>
          </p:txBody>
        </p:sp>
        <p:grpSp>
          <p:nvGrpSpPr>
            <p:cNvPr id="6191" name="Group 67"/>
            <p:cNvGrpSpPr>
              <a:grpSpLocks/>
            </p:cNvGrpSpPr>
            <p:nvPr/>
          </p:nvGrpSpPr>
          <p:grpSpPr bwMode="auto">
            <a:xfrm>
              <a:off x="3816" y="3512"/>
              <a:ext cx="192" cy="260"/>
              <a:chOff x="3744" y="3908"/>
              <a:chExt cx="192" cy="260"/>
            </a:xfrm>
          </p:grpSpPr>
          <p:sp>
            <p:nvSpPr>
              <p:cNvPr id="6200" name="Text Box 55"/>
              <p:cNvSpPr txBox="1">
                <a:spLocks noChangeArrowheads="1"/>
              </p:cNvSpPr>
              <p:nvPr/>
            </p:nvSpPr>
            <p:spPr bwMode="auto">
              <a:xfrm>
                <a:off x="3744" y="395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t>.</a:t>
                </a:r>
              </a:p>
            </p:txBody>
          </p:sp>
          <p:sp>
            <p:nvSpPr>
              <p:cNvPr id="6201" name="Line 64"/>
              <p:cNvSpPr>
                <a:spLocks noChangeShapeType="1"/>
              </p:cNvSpPr>
              <p:nvPr/>
            </p:nvSpPr>
            <p:spPr bwMode="auto">
              <a:xfrm>
                <a:off x="3802" y="4069"/>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2" name="Text Box 65"/>
              <p:cNvSpPr txBox="1">
                <a:spLocks noChangeArrowheads="1"/>
              </p:cNvSpPr>
              <p:nvPr/>
            </p:nvSpPr>
            <p:spPr bwMode="auto">
              <a:xfrm>
                <a:off x="3744" y="390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a:t>.</a:t>
                </a:r>
              </a:p>
            </p:txBody>
          </p:sp>
        </p:grpSp>
        <p:sp>
          <p:nvSpPr>
            <p:cNvPr id="6192" name="Text Box 68"/>
            <p:cNvSpPr txBox="1">
              <a:spLocks noChangeArrowheads="1"/>
            </p:cNvSpPr>
            <p:nvPr/>
          </p:nvSpPr>
          <p:spPr bwMode="auto">
            <a:xfrm>
              <a:off x="4376" y="3024"/>
              <a:ext cx="2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bd</a:t>
              </a:r>
            </a:p>
          </p:txBody>
        </p:sp>
        <p:sp>
          <p:nvSpPr>
            <p:cNvPr id="6193" name="Text Box 69"/>
            <p:cNvSpPr txBox="1">
              <a:spLocks noChangeArrowheads="1"/>
            </p:cNvSpPr>
            <p:nvPr/>
          </p:nvSpPr>
          <p:spPr bwMode="auto">
            <a:xfrm>
              <a:off x="4376" y="3500"/>
              <a:ext cx="2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ad</a:t>
              </a:r>
            </a:p>
          </p:txBody>
        </p:sp>
        <p:sp>
          <p:nvSpPr>
            <p:cNvPr id="6194" name="Line 70"/>
            <p:cNvSpPr>
              <a:spLocks noChangeShapeType="1"/>
            </p:cNvSpPr>
            <p:nvPr/>
          </p:nvSpPr>
          <p:spPr bwMode="auto">
            <a:xfrm>
              <a:off x="4400" y="3676"/>
              <a:ext cx="2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Text Box 71"/>
            <p:cNvSpPr txBox="1">
              <a:spLocks noChangeArrowheads="1"/>
            </p:cNvSpPr>
            <p:nvPr/>
          </p:nvSpPr>
          <p:spPr bwMode="auto">
            <a:xfrm>
              <a:off x="4376" y="3644"/>
              <a:ext cx="2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lgn="ctr">
                <a:spcBef>
                  <a:spcPct val="50000"/>
                </a:spcBef>
              </a:pPr>
              <a:r>
                <a:rPr lang="en-US" sz="1600" i="1"/>
                <a:t>bc</a:t>
              </a:r>
            </a:p>
          </p:txBody>
        </p:sp>
        <p:sp>
          <p:nvSpPr>
            <p:cNvPr id="6196" name="Text Box 72"/>
            <p:cNvSpPr txBox="1">
              <a:spLocks noChangeArrowheads="1"/>
            </p:cNvSpPr>
            <p:nvPr/>
          </p:nvSpPr>
          <p:spPr bwMode="auto">
            <a:xfrm>
              <a:off x="768" y="2720"/>
              <a:ext cx="11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600"/>
                <a:t>Addition:</a:t>
              </a:r>
            </a:p>
          </p:txBody>
        </p:sp>
        <p:sp>
          <p:nvSpPr>
            <p:cNvPr id="6197" name="Text Box 73"/>
            <p:cNvSpPr txBox="1">
              <a:spLocks noChangeArrowheads="1"/>
            </p:cNvSpPr>
            <p:nvPr/>
          </p:nvSpPr>
          <p:spPr bwMode="auto">
            <a:xfrm>
              <a:off x="768" y="3360"/>
              <a:ext cx="11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600"/>
                <a:t>Subtraction:</a:t>
              </a:r>
            </a:p>
          </p:txBody>
        </p:sp>
        <p:sp>
          <p:nvSpPr>
            <p:cNvPr id="6198" name="Text Box 74"/>
            <p:cNvSpPr txBox="1">
              <a:spLocks noChangeArrowheads="1"/>
            </p:cNvSpPr>
            <p:nvPr/>
          </p:nvSpPr>
          <p:spPr bwMode="auto">
            <a:xfrm>
              <a:off x="3440" y="2720"/>
              <a:ext cx="11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600"/>
                <a:t>Multiplication:</a:t>
              </a:r>
            </a:p>
          </p:txBody>
        </p:sp>
        <p:sp>
          <p:nvSpPr>
            <p:cNvPr id="6199" name="Text Box 75"/>
            <p:cNvSpPr txBox="1">
              <a:spLocks noChangeArrowheads="1"/>
            </p:cNvSpPr>
            <p:nvPr/>
          </p:nvSpPr>
          <p:spPr bwMode="auto">
            <a:xfrm>
              <a:off x="3440" y="3360"/>
              <a:ext cx="11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600"/>
                <a:t>Division:</a:t>
              </a:r>
            </a:p>
          </p:txBody>
        </p:sp>
      </p:gr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22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Implementing the </a:t>
            </a:r>
            <a:r>
              <a:rPr lang="en-US" sz="4000" b="1" smtClean="0">
                <a:solidFill>
                  <a:srgbClr val="FF0000"/>
                </a:solidFill>
                <a:latin typeface="Courier New" pitchFamily="49" charset="0"/>
              </a:rPr>
              <a:t>Rational</a:t>
            </a:r>
            <a:r>
              <a:rPr lang="en-US" smtClean="0">
                <a:solidFill>
                  <a:srgbClr val="FF0000"/>
                </a:solidFill>
                <a:latin typeface="Times New Roman" pitchFamily="18" charset="0"/>
              </a:rPr>
              <a:t> Class</a:t>
            </a:r>
          </a:p>
        </p:txBody>
      </p:sp>
      <p:sp>
        <p:nvSpPr>
          <p:cNvPr id="706563" name="Rectangle 3"/>
          <p:cNvSpPr>
            <a:spLocks noChangeArrowheads="1"/>
          </p:cNvSpPr>
          <p:nvPr/>
        </p:nvSpPr>
        <p:spPr bwMode="auto">
          <a:xfrm>
            <a:off x="482600" y="1155700"/>
            <a:ext cx="8128000" cy="790575"/>
          </a:xfrm>
          <a:prstGeom prst="rect">
            <a:avLst/>
          </a:prstGeom>
          <a:noFill/>
          <a:ln w="9525">
            <a:noFill/>
            <a:miter lim="800000"/>
            <a:headEnd/>
            <a:tailEnd/>
          </a:ln>
          <a:effectLst/>
        </p:spPr>
        <p:txBody>
          <a:bodyPr/>
          <a:lstStyle/>
          <a:p>
            <a:pPr marL="342900" indent="-342900" algn="just">
              <a:lnSpc>
                <a:spcPct val="85000"/>
              </a:lnSpc>
              <a:spcAft>
                <a:spcPct val="50000"/>
              </a:spcAft>
              <a:buFontTx/>
              <a:buChar char="•"/>
              <a:defRPr/>
            </a:pPr>
            <a:r>
              <a:rPr lang="en-US" dirty="0">
                <a:latin typeface="+mn-lt"/>
              </a:rPr>
              <a:t>The next five slides show the code for the </a:t>
            </a:r>
            <a:r>
              <a:rPr lang="en-US" sz="2200" b="1" dirty="0">
                <a:latin typeface="+mn-lt"/>
              </a:rPr>
              <a:t>Rational</a:t>
            </a:r>
            <a:r>
              <a:rPr lang="en-US" dirty="0">
                <a:latin typeface="+mn-lt"/>
              </a:rPr>
              <a:t> class along with some brief annotations. </a:t>
            </a:r>
          </a:p>
        </p:txBody>
      </p:sp>
      <p:grpSp>
        <p:nvGrpSpPr>
          <p:cNvPr id="2" name="Group 64"/>
          <p:cNvGrpSpPr>
            <a:grpSpLocks/>
          </p:cNvGrpSpPr>
          <p:nvPr/>
        </p:nvGrpSpPr>
        <p:grpSpPr bwMode="auto">
          <a:xfrm>
            <a:off x="482600" y="1968500"/>
            <a:ext cx="8131175" cy="1841500"/>
            <a:chOff x="304" y="1240"/>
            <a:chExt cx="5122" cy="1160"/>
          </a:xfrm>
        </p:grpSpPr>
        <p:sp>
          <p:nvSpPr>
            <p:cNvPr id="706564" name="Rectangle 4"/>
            <p:cNvSpPr>
              <a:spLocks noChangeArrowheads="1"/>
            </p:cNvSpPr>
            <p:nvPr/>
          </p:nvSpPr>
          <p:spPr bwMode="auto">
            <a:xfrm>
              <a:off x="304" y="1240"/>
              <a:ext cx="5122" cy="584"/>
            </a:xfrm>
            <a:prstGeom prst="rect">
              <a:avLst/>
            </a:prstGeom>
            <a:noFill/>
            <a:ln w="9525">
              <a:noFill/>
              <a:miter lim="800000"/>
              <a:headEnd/>
              <a:tailEnd/>
            </a:ln>
            <a:effectLst/>
          </p:spPr>
          <p:txBody>
            <a:bodyPr/>
            <a:lstStyle/>
            <a:p>
              <a:pPr marL="342900" indent="-342900" algn="just">
                <a:lnSpc>
                  <a:spcPct val="85000"/>
                </a:lnSpc>
                <a:spcAft>
                  <a:spcPct val="20000"/>
                </a:spcAft>
                <a:buFontTx/>
                <a:buChar char="•"/>
                <a:defRPr/>
              </a:pPr>
              <a:r>
                <a:rPr lang="en-US" dirty="0">
                  <a:latin typeface="+mn-lt"/>
                </a:rPr>
                <a:t>As you read through the code, the following features are worth special attention:</a:t>
              </a:r>
            </a:p>
          </p:txBody>
        </p:sp>
        <p:sp>
          <p:nvSpPr>
            <p:cNvPr id="706619" name="Rectangle 59"/>
            <p:cNvSpPr>
              <a:spLocks noChangeArrowheads="1"/>
            </p:cNvSpPr>
            <p:nvPr/>
          </p:nvSpPr>
          <p:spPr bwMode="auto">
            <a:xfrm>
              <a:off x="304" y="1680"/>
              <a:ext cx="5122" cy="720"/>
            </a:xfrm>
            <a:prstGeom prst="rect">
              <a:avLst/>
            </a:prstGeom>
            <a:noFill/>
            <a:ln w="9525">
              <a:noFill/>
              <a:miter lim="800000"/>
              <a:headEnd/>
              <a:tailEnd/>
            </a:ln>
            <a:effectLst/>
          </p:spPr>
          <p:txBody>
            <a:bodyPr/>
            <a:lstStyle/>
            <a:p>
              <a:pPr marL="742950" lvl="1" indent="-285750" algn="just">
                <a:lnSpc>
                  <a:spcPct val="85000"/>
                </a:lnSpc>
                <a:spcAft>
                  <a:spcPct val="20000"/>
                </a:spcAft>
                <a:buFontTx/>
                <a:buChar char="–"/>
                <a:defRPr/>
              </a:pPr>
              <a:r>
                <a:rPr lang="en-US" sz="2000" dirty="0">
                  <a:latin typeface="+mn-lt"/>
                </a:rPr>
                <a:t>The constructors for the class are overloaded.  Calling the constructor with no argument creates a </a:t>
              </a:r>
              <a:r>
                <a:rPr lang="en-US" sz="1800" b="1" dirty="0">
                  <a:latin typeface="+mn-lt"/>
                </a:rPr>
                <a:t>Rational</a:t>
              </a:r>
              <a:r>
                <a:rPr lang="en-US" sz="2000" dirty="0">
                  <a:latin typeface="+mn-lt"/>
                </a:rPr>
                <a:t> initialized to 0, calling it with one argument creates a </a:t>
              </a:r>
              <a:r>
                <a:rPr lang="en-US" sz="1800" b="1" dirty="0">
                  <a:latin typeface="+mn-lt"/>
                </a:rPr>
                <a:t>Rational</a:t>
              </a:r>
              <a:r>
                <a:rPr lang="en-US" sz="2000" dirty="0">
                  <a:latin typeface="+mn-lt"/>
                </a:rPr>
                <a:t> equal to that integer, and calling it with two arguments creates a fraction.</a:t>
              </a:r>
            </a:p>
          </p:txBody>
        </p:sp>
      </p:grpSp>
      <p:sp>
        <p:nvSpPr>
          <p:cNvPr id="706620" name="Rectangle 60"/>
          <p:cNvSpPr>
            <a:spLocks noChangeArrowheads="1"/>
          </p:cNvSpPr>
          <p:nvPr/>
        </p:nvSpPr>
        <p:spPr bwMode="auto">
          <a:xfrm>
            <a:off x="482600" y="3759200"/>
            <a:ext cx="8131175" cy="1117600"/>
          </a:xfrm>
          <a:prstGeom prst="rect">
            <a:avLst/>
          </a:prstGeom>
          <a:noFill/>
          <a:ln w="9525">
            <a:noFill/>
            <a:miter lim="800000"/>
            <a:headEnd/>
            <a:tailEnd/>
          </a:ln>
          <a:effectLst/>
        </p:spPr>
        <p:txBody>
          <a:bodyPr/>
          <a:lstStyle/>
          <a:p>
            <a:pPr marL="742950" lvl="1" indent="-285750" algn="just">
              <a:lnSpc>
                <a:spcPct val="85000"/>
              </a:lnSpc>
              <a:spcAft>
                <a:spcPct val="20000"/>
              </a:spcAft>
              <a:buFontTx/>
              <a:buChar char="–"/>
              <a:defRPr/>
            </a:pPr>
            <a:r>
              <a:rPr lang="en-US" sz="2000" dirty="0">
                <a:latin typeface="+mn-lt"/>
              </a:rPr>
              <a:t>The constructor makes sure that the numerator and denominator of any </a:t>
            </a:r>
            <a:r>
              <a:rPr lang="en-US" sz="1800" b="1" dirty="0">
                <a:latin typeface="+mn-lt"/>
              </a:rPr>
              <a:t>Rational</a:t>
            </a:r>
            <a:r>
              <a:rPr lang="en-US" sz="2000" dirty="0">
                <a:latin typeface="+mn-lt"/>
              </a:rPr>
              <a:t> are always reduced to lowest terms.  Moreover, since these values never change once a new </a:t>
            </a:r>
            <a:r>
              <a:rPr lang="en-US" sz="1800" b="1" dirty="0">
                <a:latin typeface="+mn-lt"/>
              </a:rPr>
              <a:t>Rational</a:t>
            </a:r>
            <a:r>
              <a:rPr lang="en-US" sz="2000" dirty="0">
                <a:latin typeface="+mn-lt"/>
              </a:rPr>
              <a:t> is created, this property will remain in force.</a:t>
            </a:r>
          </a:p>
        </p:txBody>
      </p:sp>
      <p:grpSp>
        <p:nvGrpSpPr>
          <p:cNvPr id="3" name="Group 63"/>
          <p:cNvGrpSpPr>
            <a:grpSpLocks/>
          </p:cNvGrpSpPr>
          <p:nvPr/>
        </p:nvGrpSpPr>
        <p:grpSpPr bwMode="auto">
          <a:xfrm>
            <a:off x="482600" y="4864100"/>
            <a:ext cx="8131175" cy="1447800"/>
            <a:chOff x="304" y="3064"/>
            <a:chExt cx="5122" cy="912"/>
          </a:xfrm>
        </p:grpSpPr>
        <p:sp>
          <p:nvSpPr>
            <p:cNvPr id="706621" name="Rectangle 61"/>
            <p:cNvSpPr>
              <a:spLocks noChangeArrowheads="1"/>
            </p:cNvSpPr>
            <p:nvPr/>
          </p:nvSpPr>
          <p:spPr bwMode="auto">
            <a:xfrm>
              <a:off x="304" y="3064"/>
              <a:ext cx="5122" cy="704"/>
            </a:xfrm>
            <a:prstGeom prst="rect">
              <a:avLst/>
            </a:prstGeom>
            <a:noFill/>
            <a:ln w="9525">
              <a:noFill/>
              <a:miter lim="800000"/>
              <a:headEnd/>
              <a:tailEnd/>
            </a:ln>
            <a:effectLst/>
          </p:spPr>
          <p:txBody>
            <a:bodyPr/>
            <a:lstStyle/>
            <a:p>
              <a:pPr marL="742950" lvl="1" indent="-285750" algn="just">
                <a:lnSpc>
                  <a:spcPct val="85000"/>
                </a:lnSpc>
                <a:spcAft>
                  <a:spcPct val="20000"/>
                </a:spcAft>
                <a:buFontTx/>
                <a:buChar char="–"/>
                <a:defRPr/>
              </a:pPr>
              <a:r>
                <a:rPr lang="en-US" sz="2000" dirty="0">
                  <a:latin typeface="+mn-lt"/>
                </a:rPr>
                <a:t>The </a:t>
              </a:r>
              <a:r>
                <a:rPr lang="en-US" sz="1800" b="1" dirty="0">
                  <a:latin typeface="+mn-lt"/>
                </a:rPr>
                <a:t>add</a:t>
              </a:r>
              <a:r>
                <a:rPr lang="en-US" sz="2000" dirty="0">
                  <a:latin typeface="+mn-lt"/>
                </a:rPr>
                <a:t>, </a:t>
              </a:r>
              <a:r>
                <a:rPr lang="en-US" sz="1800" b="1" dirty="0">
                  <a:latin typeface="+mn-lt"/>
                </a:rPr>
                <a:t>subtract</a:t>
              </a:r>
              <a:r>
                <a:rPr lang="en-US" sz="2000" dirty="0">
                  <a:latin typeface="+mn-lt"/>
                </a:rPr>
                <a:t>, </a:t>
              </a:r>
              <a:r>
                <a:rPr lang="en-US" sz="1800" b="1" dirty="0">
                  <a:latin typeface="+mn-lt"/>
                </a:rPr>
                <a:t>multiply</a:t>
              </a:r>
              <a:r>
                <a:rPr lang="en-US" sz="2000" dirty="0">
                  <a:latin typeface="+mn-lt"/>
                </a:rPr>
                <a:t>, and </a:t>
              </a:r>
              <a:r>
                <a:rPr lang="en-US" sz="1800" b="1" dirty="0">
                  <a:latin typeface="+mn-lt"/>
                </a:rPr>
                <a:t>divide</a:t>
              </a:r>
              <a:r>
                <a:rPr lang="en-US" sz="2000" dirty="0">
                  <a:latin typeface="+mn-lt"/>
                </a:rPr>
                <a:t> methods are written so that one of the operands is the receiver (signified by the keyword </a:t>
              </a:r>
              <a:r>
                <a:rPr lang="en-US" sz="1800" b="1" dirty="0">
                  <a:latin typeface="+mn-lt"/>
                </a:rPr>
                <a:t>this</a:t>
              </a:r>
              <a:r>
                <a:rPr lang="en-US" sz="2000" dirty="0">
                  <a:latin typeface="+mn-lt"/>
                </a:rPr>
                <a:t>) and the other is passed as an argument.  Thus to add </a:t>
              </a:r>
              <a:r>
                <a:rPr lang="en-US" sz="1800" b="1" dirty="0">
                  <a:latin typeface="+mn-lt"/>
                </a:rPr>
                <a:t>r1</a:t>
              </a:r>
              <a:r>
                <a:rPr lang="en-US" sz="2000" dirty="0">
                  <a:latin typeface="+mn-lt"/>
                </a:rPr>
                <a:t> and </a:t>
              </a:r>
              <a:r>
                <a:rPr lang="en-US" sz="1800" b="1" dirty="0">
                  <a:latin typeface="+mn-lt"/>
                </a:rPr>
                <a:t>r2</a:t>
              </a:r>
              <a:r>
                <a:rPr lang="en-US" sz="2000" dirty="0">
                  <a:latin typeface="+mn-lt"/>
                </a:rPr>
                <a:t> you would write:</a:t>
              </a:r>
            </a:p>
          </p:txBody>
        </p:sp>
        <p:sp>
          <p:nvSpPr>
            <p:cNvPr id="7176" name="Rectangle 62"/>
            <p:cNvSpPr>
              <a:spLocks noChangeArrowheads="1"/>
            </p:cNvSpPr>
            <p:nvPr/>
          </p:nvSpPr>
          <p:spPr bwMode="auto">
            <a:xfrm>
              <a:off x="2388" y="3688"/>
              <a:ext cx="11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latin typeface="Courier New" pitchFamily="49" charset="0"/>
                </a:rPr>
                <a:t>r1.add(r2)</a:t>
              </a:r>
              <a:r>
                <a:rPr lang="en-US"/>
                <a:t> </a:t>
              </a:r>
            </a:p>
          </p:txBody>
        </p:sp>
      </p:grpSp>
      <p:sp>
        <p:nvSpPr>
          <p:cNvPr id="4" name="Slide Number Placeholder 3"/>
          <p:cNvSpPr>
            <a:spLocks noGrp="1"/>
          </p:cNvSpPr>
          <p:nvPr>
            <p:ph type="sldNum" sz="quarter" idx="12"/>
          </p:nvPr>
        </p:nvSpPr>
        <p:spPr/>
        <p:txBody>
          <a:bodyPr/>
          <a:lstStyle/>
          <a:p>
            <a:pPr>
              <a:defRPr/>
            </a:pPr>
            <a:fld id="{99DFF0DE-FC6A-4938-B80E-37AA5AFB23BC}"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62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8195" name="Text Box 3"/>
          <p:cNvSpPr txBox="1">
            <a:spLocks noChangeArrowheads="1"/>
          </p:cNvSpPr>
          <p:nvPr/>
        </p:nvSpPr>
        <p:spPr bwMode="auto">
          <a:xfrm>
            <a:off x="398463" y="1295400"/>
            <a:ext cx="8351837"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The Rational class is used to represent rational numbers, which</a:t>
            </a:r>
          </a:p>
          <a:p>
            <a:r>
              <a:rPr lang="en-US" sz="1600" b="1" noProof="1">
                <a:solidFill>
                  <a:srgbClr val="0404FF"/>
                </a:solidFill>
                <a:latin typeface="Courier New" pitchFamily="49" charset="0"/>
              </a:rPr>
              <a:t> * are defined to be the quotient of two integers.</a:t>
            </a:r>
          </a:p>
          <a:p>
            <a:r>
              <a:rPr lang="en-US" sz="1600" b="1" noProof="1">
                <a:solidFill>
                  <a:srgbClr val="0404FF"/>
                </a:solidFill>
                <a:latin typeface="Courier New" pitchFamily="49" charset="0"/>
              </a:rPr>
              <a:t> */</a:t>
            </a:r>
          </a:p>
          <a:p>
            <a:r>
              <a:rPr lang="en-US" sz="1600" b="1" noProof="1">
                <a:latin typeface="Courier New" pitchFamily="49" charset="0"/>
              </a:rPr>
              <a:t>public class Rational {</a:t>
            </a:r>
          </a:p>
          <a:p>
            <a:endParaRPr lang="en-US" sz="1600" b="1" noProof="1">
              <a:latin typeface="Courier New" pitchFamily="49" charset="0"/>
            </a:endParaRPr>
          </a:p>
          <a:p>
            <a:r>
              <a:rPr lang="en-US" sz="1600" b="1" noProof="1">
                <a:solidFill>
                  <a:srgbClr val="0404FF"/>
                </a:solidFill>
                <a:latin typeface="Courier New" pitchFamily="49" charset="0"/>
              </a:rPr>
              <a:t>/** Creates a new Rational initialized to zero. */</a:t>
            </a:r>
          </a:p>
          <a:p>
            <a:r>
              <a:rPr lang="en-US" sz="1600" b="1" noProof="1">
                <a:latin typeface="Courier New" pitchFamily="49" charset="0"/>
              </a:rPr>
              <a:t>   public Rational() {</a:t>
            </a:r>
          </a:p>
          <a:p>
            <a:r>
              <a:rPr lang="en-US" sz="1600" b="1" noProof="1">
                <a:latin typeface="Courier New" pitchFamily="49" charset="0"/>
              </a:rPr>
              <a:t>      this(0);</a:t>
            </a:r>
          </a:p>
          <a:p>
            <a:r>
              <a:rPr lang="en-US" sz="1600" b="1" noProof="1">
                <a:latin typeface="Courier New" pitchFamily="49" charset="0"/>
              </a:rPr>
              <a:t>   }</a:t>
            </a:r>
          </a:p>
          <a:p>
            <a:endParaRPr lang="en-US" sz="1600" b="1" noProof="1">
              <a:latin typeface="Courier New" pitchFamily="49" charset="0"/>
            </a:endParaRPr>
          </a:p>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Creates a new Rational from the integer argument.</a:t>
            </a:r>
          </a:p>
          <a:p>
            <a:r>
              <a:rPr lang="en-US" sz="1600" b="1" noProof="1">
                <a:solidFill>
                  <a:srgbClr val="0404FF"/>
                </a:solidFill>
                <a:latin typeface="Courier New" pitchFamily="49" charset="0"/>
              </a:rPr>
              <a:t> * @param n The initial value</a:t>
            </a:r>
          </a:p>
          <a:p>
            <a:r>
              <a:rPr lang="en-US" sz="1600" b="1" noProof="1">
                <a:solidFill>
                  <a:srgbClr val="0404FF"/>
                </a:solidFill>
                <a:latin typeface="Courier New" pitchFamily="49" charset="0"/>
              </a:rPr>
              <a:t> */</a:t>
            </a:r>
          </a:p>
          <a:p>
            <a:r>
              <a:rPr lang="en-US" sz="1600" b="1" noProof="1">
                <a:latin typeface="Courier New" pitchFamily="49" charset="0"/>
              </a:rPr>
              <a:t>   public Rational(int n) {</a:t>
            </a:r>
          </a:p>
          <a:p>
            <a:r>
              <a:rPr lang="en-US" sz="1600" b="1" noProof="1">
                <a:latin typeface="Courier New" pitchFamily="49" charset="0"/>
              </a:rPr>
              <a:t>      this(n, 1);</a:t>
            </a:r>
          </a:p>
          <a:p>
            <a:r>
              <a:rPr lang="en-US" sz="1600" b="1" noProof="1">
                <a:latin typeface="Courier New" pitchFamily="49" charset="0"/>
              </a:rPr>
              <a:t>   }</a:t>
            </a:r>
          </a:p>
        </p:txBody>
      </p:sp>
      <p:sp>
        <p:nvSpPr>
          <p:cNvPr id="8196" name="Rectangle 4"/>
          <p:cNvSpPr>
            <a:spLocks noChangeArrowheads="1"/>
          </p:cNvSpPr>
          <p:nvPr/>
        </p:nvSpPr>
        <p:spPr bwMode="auto">
          <a:xfrm>
            <a:off x="0" y="0"/>
            <a:ext cx="9131300" cy="1087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197" name="Rectangle 5"/>
          <p:cNvSpPr>
            <a:spLocks noChangeArrowheads="1"/>
          </p:cNvSpPr>
          <p:nvPr/>
        </p:nvSpPr>
        <p:spPr bwMode="auto">
          <a:xfrm>
            <a:off x="0" y="6567488"/>
            <a:ext cx="9131300" cy="2905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198" name="Rectangle 6"/>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The </a:t>
            </a:r>
            <a:r>
              <a:rPr lang="en-US" sz="4000" b="1" smtClean="0">
                <a:solidFill>
                  <a:srgbClr val="FF0000"/>
                </a:solidFill>
                <a:latin typeface="Courier New" pitchFamily="49" charset="0"/>
              </a:rPr>
              <a:t>Rational</a:t>
            </a:r>
            <a:r>
              <a:rPr lang="en-US" smtClean="0">
                <a:solidFill>
                  <a:srgbClr val="FF0000"/>
                </a:solidFill>
                <a:latin typeface="Times New Roman" pitchFamily="18" charset="0"/>
              </a:rPr>
              <a:t> Class</a:t>
            </a:r>
          </a:p>
        </p:txBody>
      </p:sp>
      <p:sp>
        <p:nvSpPr>
          <p:cNvPr id="8199"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200" name="Text Box 26">
            <a:hlinkClick r:id="" action="ppaction://noaction"/>
          </p:cNvPr>
          <p:cNvSpPr txBox="1">
            <a:spLocks noChangeArrowheads="1"/>
          </p:cNvSpPr>
          <p:nvPr/>
        </p:nvSpPr>
        <p:spPr bwMode="auto">
          <a:xfrm>
            <a:off x="8267700" y="6553200"/>
            <a:ext cx="723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t>skip code</a:t>
            </a:r>
          </a:p>
        </p:txBody>
      </p:sp>
      <p:sp>
        <p:nvSpPr>
          <p:cNvPr id="8201" name="Text Box 27"/>
          <p:cNvSpPr txBox="1">
            <a:spLocks noChangeArrowheads="1"/>
          </p:cNvSpPr>
          <p:nvPr/>
        </p:nvSpPr>
        <p:spPr bwMode="auto">
          <a:xfrm>
            <a:off x="304800" y="655002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t>page 1 of 5</a:t>
            </a:r>
          </a:p>
        </p:txBody>
      </p:sp>
      <p:sp>
        <p:nvSpPr>
          <p:cNvPr id="2" name="Slide Number Placeholder 1"/>
          <p:cNvSpPr>
            <a:spLocks noGrp="1"/>
          </p:cNvSpPr>
          <p:nvPr>
            <p:ph type="sldNum" sz="quarter" idx="12"/>
          </p:nvPr>
        </p:nvSpPr>
        <p:spPr/>
        <p:txBody>
          <a:bodyPr/>
          <a:lstStyle/>
          <a:p>
            <a:pPr>
              <a:defRPr/>
            </a:pPr>
            <a:fld id="{99DFF0DE-FC6A-4938-B80E-37AA5AFB23BC}" type="slidenum">
              <a:rPr lang="en-US" smtClean="0"/>
              <a:pPr>
                <a:defRPr/>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696323" name="Text Box 3"/>
          <p:cNvSpPr txBox="1">
            <a:spLocks noChangeArrowheads="1"/>
          </p:cNvSpPr>
          <p:nvPr/>
        </p:nvSpPr>
        <p:spPr bwMode="auto">
          <a:xfrm>
            <a:off x="398463" y="1295400"/>
            <a:ext cx="8351837"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The Rational class is used to represent rational numbers, which</a:t>
            </a:r>
          </a:p>
          <a:p>
            <a:r>
              <a:rPr lang="en-US" sz="1600" b="1" noProof="1">
                <a:solidFill>
                  <a:srgbClr val="0404FF"/>
                </a:solidFill>
                <a:latin typeface="Courier New" pitchFamily="49" charset="0"/>
              </a:rPr>
              <a:t> * are defined to be the quotient of two integers.</a:t>
            </a:r>
          </a:p>
          <a:p>
            <a:r>
              <a:rPr lang="en-US" sz="1600" b="1" noProof="1">
                <a:solidFill>
                  <a:srgbClr val="0404FF"/>
                </a:solidFill>
                <a:latin typeface="Courier New" pitchFamily="49" charset="0"/>
              </a:rPr>
              <a:t> */</a:t>
            </a:r>
          </a:p>
          <a:p>
            <a:r>
              <a:rPr lang="en-US" sz="1600" b="1" noProof="1">
                <a:latin typeface="Courier New" pitchFamily="49" charset="0"/>
              </a:rPr>
              <a:t>public class Rational {</a:t>
            </a:r>
          </a:p>
          <a:p>
            <a:endParaRPr lang="en-US" sz="1600" b="1" noProof="1">
              <a:latin typeface="Courier New" pitchFamily="49" charset="0"/>
            </a:endParaRPr>
          </a:p>
          <a:p>
            <a:r>
              <a:rPr lang="en-US" sz="1600" b="1" noProof="1">
                <a:solidFill>
                  <a:srgbClr val="0404FF"/>
                </a:solidFill>
                <a:latin typeface="Courier New" pitchFamily="49" charset="0"/>
              </a:rPr>
              <a:t>/** Creates a new Rational initialized to zero. */</a:t>
            </a:r>
          </a:p>
          <a:p>
            <a:r>
              <a:rPr lang="en-US" sz="1600" b="1" noProof="1">
                <a:latin typeface="Courier New" pitchFamily="49" charset="0"/>
              </a:rPr>
              <a:t>   public Rational() {</a:t>
            </a:r>
          </a:p>
          <a:p>
            <a:r>
              <a:rPr lang="en-US" sz="1600" b="1" noProof="1">
                <a:latin typeface="Courier New" pitchFamily="49" charset="0"/>
              </a:rPr>
              <a:t>      this(0);</a:t>
            </a:r>
          </a:p>
          <a:p>
            <a:r>
              <a:rPr lang="en-US" sz="1600" b="1" noProof="1">
                <a:latin typeface="Courier New" pitchFamily="49" charset="0"/>
              </a:rPr>
              <a:t>   }</a:t>
            </a:r>
          </a:p>
          <a:p>
            <a:endParaRPr lang="en-US" sz="1600" b="1" noProof="1">
              <a:latin typeface="Courier New" pitchFamily="49" charset="0"/>
            </a:endParaRPr>
          </a:p>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Creates a new Rational from the integer argument.</a:t>
            </a:r>
          </a:p>
          <a:p>
            <a:r>
              <a:rPr lang="en-US" sz="1600" b="1" noProof="1">
                <a:solidFill>
                  <a:srgbClr val="0404FF"/>
                </a:solidFill>
                <a:latin typeface="Courier New" pitchFamily="49" charset="0"/>
              </a:rPr>
              <a:t> * @param n The initial value</a:t>
            </a:r>
          </a:p>
          <a:p>
            <a:r>
              <a:rPr lang="en-US" sz="1600" b="1" noProof="1">
                <a:solidFill>
                  <a:srgbClr val="0404FF"/>
                </a:solidFill>
                <a:latin typeface="Courier New" pitchFamily="49" charset="0"/>
              </a:rPr>
              <a:t> */</a:t>
            </a:r>
          </a:p>
          <a:p>
            <a:r>
              <a:rPr lang="en-US" sz="1600" b="1" noProof="1">
                <a:latin typeface="Courier New" pitchFamily="49" charset="0"/>
              </a:rPr>
              <a:t>   public Rational(int n) {</a:t>
            </a:r>
          </a:p>
          <a:p>
            <a:r>
              <a:rPr lang="en-US" sz="1600" b="1" noProof="1">
                <a:latin typeface="Courier New" pitchFamily="49" charset="0"/>
              </a:rPr>
              <a:t>      this(n, 1);</a:t>
            </a:r>
          </a:p>
          <a:p>
            <a:r>
              <a:rPr lang="en-US" sz="1600" b="1" noProof="1">
                <a:latin typeface="Courier New" pitchFamily="49" charset="0"/>
              </a:rPr>
              <a:t>   }</a:t>
            </a:r>
          </a:p>
        </p:txBody>
      </p:sp>
      <p:grpSp>
        <p:nvGrpSpPr>
          <p:cNvPr id="2" name="Group 4"/>
          <p:cNvGrpSpPr>
            <a:grpSpLocks/>
          </p:cNvGrpSpPr>
          <p:nvPr/>
        </p:nvGrpSpPr>
        <p:grpSpPr bwMode="auto">
          <a:xfrm>
            <a:off x="381000" y="1143000"/>
            <a:ext cx="8382000" cy="5276850"/>
            <a:chOff x="240" y="720"/>
            <a:chExt cx="5280" cy="3324"/>
          </a:xfrm>
        </p:grpSpPr>
        <p:sp>
          <p:nvSpPr>
            <p:cNvPr id="9227" name="Rectangle 5"/>
            <p:cNvSpPr>
              <a:spLocks noChangeArrowheads="1"/>
            </p:cNvSpPr>
            <p:nvPr/>
          </p:nvSpPr>
          <p:spPr bwMode="auto">
            <a:xfrm>
              <a:off x="240" y="720"/>
              <a:ext cx="5280" cy="3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228" name="Text Box 6"/>
            <p:cNvSpPr txBox="1">
              <a:spLocks noChangeArrowheads="1"/>
            </p:cNvSpPr>
            <p:nvPr/>
          </p:nvSpPr>
          <p:spPr bwMode="auto">
            <a:xfrm>
              <a:off x="251" y="752"/>
              <a:ext cx="5261" cy="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Creates a new Rational with the value x / y.</a:t>
              </a:r>
            </a:p>
            <a:p>
              <a:r>
                <a:rPr lang="en-US" sz="1600" b="1" noProof="1">
                  <a:solidFill>
                    <a:srgbClr val="0404FF"/>
                  </a:solidFill>
                  <a:latin typeface="Courier New" pitchFamily="49" charset="0"/>
                </a:rPr>
                <a:t> * @param x The numerator of the rational number</a:t>
              </a:r>
            </a:p>
            <a:p>
              <a:r>
                <a:rPr lang="en-US" sz="1600" b="1" noProof="1">
                  <a:solidFill>
                    <a:srgbClr val="0404FF"/>
                  </a:solidFill>
                  <a:latin typeface="Courier New" pitchFamily="49" charset="0"/>
                </a:rPr>
                <a:t> * @param y The denominator of the rational number</a:t>
              </a:r>
            </a:p>
            <a:p>
              <a:r>
                <a:rPr lang="en-US" sz="1600" b="1" noProof="1">
                  <a:solidFill>
                    <a:srgbClr val="0404FF"/>
                  </a:solidFill>
                  <a:latin typeface="Courier New" pitchFamily="49" charset="0"/>
                </a:rPr>
                <a:t> */</a:t>
              </a:r>
            </a:p>
            <a:p>
              <a:r>
                <a:rPr lang="en-US" sz="1600" b="1" noProof="1">
                  <a:latin typeface="Courier New" pitchFamily="49" charset="0"/>
                </a:rPr>
                <a:t>   public Rational(int x, int y) {</a:t>
              </a:r>
            </a:p>
            <a:p>
              <a:r>
                <a:rPr lang="en-US" sz="1600" b="1" noProof="1">
                  <a:latin typeface="Courier New" pitchFamily="49" charset="0"/>
                </a:rPr>
                <a:t>      int g = gcd(Math.abs(x), Math.abs(y));</a:t>
              </a:r>
            </a:p>
            <a:p>
              <a:r>
                <a:rPr lang="en-US" sz="1600" b="1" noProof="1">
                  <a:latin typeface="Courier New" pitchFamily="49" charset="0"/>
                </a:rPr>
                <a:t>      num = x / g;</a:t>
              </a:r>
            </a:p>
            <a:p>
              <a:r>
                <a:rPr lang="en-US" sz="1600" b="1" noProof="1">
                  <a:latin typeface="Courier New" pitchFamily="49" charset="0"/>
                </a:rPr>
                <a:t>      den = Math.abs(y) / g;</a:t>
              </a:r>
            </a:p>
            <a:p>
              <a:r>
                <a:rPr lang="en-US" sz="1600" b="1" noProof="1">
                  <a:latin typeface="Courier New" pitchFamily="49" charset="0"/>
                </a:rPr>
                <a:t>      if (y &lt; 0) num = -num;</a:t>
              </a:r>
            </a:p>
            <a:p>
              <a:r>
                <a:rPr lang="en-US" sz="1600" b="1" noProof="1">
                  <a:latin typeface="Courier New" pitchFamily="49" charset="0"/>
                </a:rPr>
                <a:t>   }</a:t>
              </a:r>
            </a:p>
            <a:p>
              <a:endParaRPr lang="en-US" sz="1600" b="1" noProof="1">
                <a:latin typeface="Courier New" pitchFamily="49" charset="0"/>
              </a:endParaRPr>
            </a:p>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Adds the rational number r to this one and returns the sum.</a:t>
              </a:r>
            </a:p>
            <a:p>
              <a:r>
                <a:rPr lang="en-US" sz="1600" b="1" noProof="1">
                  <a:solidFill>
                    <a:srgbClr val="0404FF"/>
                  </a:solidFill>
                  <a:latin typeface="Courier New" pitchFamily="49" charset="0"/>
                </a:rPr>
                <a:t> * @param r The rational number to be added</a:t>
              </a:r>
            </a:p>
            <a:p>
              <a:r>
                <a:rPr lang="en-US" sz="1600" b="1" noProof="1">
                  <a:solidFill>
                    <a:srgbClr val="0404FF"/>
                  </a:solidFill>
                  <a:latin typeface="Courier New" pitchFamily="49" charset="0"/>
                </a:rPr>
                <a:t> * @return The sum of the current number and r</a:t>
              </a:r>
            </a:p>
            <a:p>
              <a:r>
                <a:rPr lang="en-US" sz="1600" b="1" noProof="1">
                  <a:solidFill>
                    <a:srgbClr val="0404FF"/>
                  </a:solidFill>
                  <a:latin typeface="Courier New" pitchFamily="49" charset="0"/>
                </a:rPr>
                <a:t> */</a:t>
              </a:r>
            </a:p>
            <a:p>
              <a:r>
                <a:rPr lang="en-US" sz="1600" b="1" noProof="1">
                  <a:latin typeface="Courier New" pitchFamily="49" charset="0"/>
                </a:rPr>
                <a:t>   public Rational add(Rational r) {</a:t>
              </a:r>
            </a:p>
            <a:p>
              <a:r>
                <a:rPr lang="en-US" sz="1600" b="1" noProof="1">
                  <a:latin typeface="Courier New" pitchFamily="49" charset="0"/>
                </a:rPr>
                <a:t>      return new Rational(this.num * r.den + r.num * this.den,</a:t>
              </a:r>
            </a:p>
            <a:p>
              <a:r>
                <a:rPr lang="en-US" sz="1600" b="1" noProof="1">
                  <a:latin typeface="Courier New" pitchFamily="49" charset="0"/>
                </a:rPr>
                <a:t>                          this.den * r.den);</a:t>
              </a:r>
            </a:p>
            <a:p>
              <a:r>
                <a:rPr lang="en-US" sz="1600" b="1" noProof="1">
                  <a:latin typeface="Courier New" pitchFamily="49" charset="0"/>
                </a:rPr>
                <a:t>   }</a:t>
              </a:r>
            </a:p>
          </p:txBody>
        </p:sp>
      </p:grpSp>
      <p:sp>
        <p:nvSpPr>
          <p:cNvPr id="9221" name="Rectangle 7"/>
          <p:cNvSpPr>
            <a:spLocks noChangeArrowheads="1"/>
          </p:cNvSpPr>
          <p:nvPr/>
        </p:nvSpPr>
        <p:spPr bwMode="auto">
          <a:xfrm>
            <a:off x="0" y="0"/>
            <a:ext cx="9131300" cy="1089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222" name="Rectangle 8"/>
          <p:cNvSpPr>
            <a:spLocks noChangeArrowheads="1"/>
          </p:cNvSpPr>
          <p:nvPr/>
        </p:nvSpPr>
        <p:spPr bwMode="auto">
          <a:xfrm>
            <a:off x="0" y="6567488"/>
            <a:ext cx="9131300" cy="2905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223" name="Rectangle 9"/>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The </a:t>
            </a:r>
            <a:r>
              <a:rPr lang="en-US" sz="4000" b="1" smtClean="0">
                <a:solidFill>
                  <a:srgbClr val="FF0000"/>
                </a:solidFill>
                <a:latin typeface="Courier New" pitchFamily="49" charset="0"/>
              </a:rPr>
              <a:t>Rational</a:t>
            </a:r>
            <a:r>
              <a:rPr lang="en-US" smtClean="0">
                <a:solidFill>
                  <a:srgbClr val="FF0000"/>
                </a:solidFill>
                <a:latin typeface="Times New Roman" pitchFamily="18" charset="0"/>
              </a:rPr>
              <a:t> Class</a:t>
            </a:r>
          </a:p>
        </p:txBody>
      </p:sp>
      <p:sp>
        <p:nvSpPr>
          <p:cNvPr id="9224"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9225" name="Text Box 37">
            <a:hlinkClick r:id="" action="ppaction://noaction"/>
          </p:cNvPr>
          <p:cNvSpPr txBox="1">
            <a:spLocks noChangeArrowheads="1"/>
          </p:cNvSpPr>
          <p:nvPr/>
        </p:nvSpPr>
        <p:spPr bwMode="auto">
          <a:xfrm>
            <a:off x="8267700" y="6553200"/>
            <a:ext cx="723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t>skip code</a:t>
            </a:r>
          </a:p>
        </p:txBody>
      </p:sp>
      <p:sp>
        <p:nvSpPr>
          <p:cNvPr id="9226" name="Text Box 38"/>
          <p:cNvSpPr txBox="1">
            <a:spLocks noChangeArrowheads="1"/>
          </p:cNvSpPr>
          <p:nvPr/>
        </p:nvSpPr>
        <p:spPr bwMode="auto">
          <a:xfrm>
            <a:off x="304800" y="655002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t>page 2 of 5</a:t>
            </a:r>
          </a:p>
        </p:txBody>
      </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fill="hold" grpId="0" nodeType="afterEffect">
                                  <p:stCondLst>
                                    <p:cond delay="0"/>
                                  </p:stCondLst>
                                  <p:childTnLst>
                                    <p:anim calcmode="lin" valueType="num">
                                      <p:cBhvr additive="base">
                                        <p:cTn id="6" dur="1000"/>
                                        <p:tgtEl>
                                          <p:spTgt spid="696323"/>
                                        </p:tgtEl>
                                        <p:attrNameLst>
                                          <p:attrName>ppt_x</p:attrName>
                                        </p:attrNameLst>
                                      </p:cBhvr>
                                      <p:tavLst>
                                        <p:tav tm="0">
                                          <p:val>
                                            <p:strVal val="ppt_x"/>
                                          </p:val>
                                        </p:tav>
                                        <p:tav tm="100000">
                                          <p:val>
                                            <p:strVal val="ppt_x"/>
                                          </p:val>
                                        </p:tav>
                                      </p:tavLst>
                                    </p:anim>
                                    <p:anim calcmode="lin" valueType="num">
                                      <p:cBhvr additive="base">
                                        <p:cTn id="7" dur="1000"/>
                                        <p:tgtEl>
                                          <p:spTgt spid="696323"/>
                                        </p:tgtEl>
                                        <p:attrNameLst>
                                          <p:attrName>ppt_y</p:attrName>
                                        </p:attrNameLst>
                                      </p:cBhvr>
                                      <p:tavLst>
                                        <p:tav tm="0">
                                          <p:val>
                                            <p:strVal val="ppt_y"/>
                                          </p:val>
                                        </p:tav>
                                        <p:tav tm="100000">
                                          <p:val>
                                            <p:strVal val="0-ppt_h/2"/>
                                          </p:val>
                                        </p:tav>
                                      </p:tavLst>
                                    </p:anim>
                                    <p:set>
                                      <p:cBhvr>
                                        <p:cTn id="8" dur="1" fill="hold">
                                          <p:stCondLst>
                                            <p:cond delay="999"/>
                                          </p:stCondLst>
                                        </p:cTn>
                                        <p:tgtEl>
                                          <p:spTgt spid="69632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698371" name="Text Box 3"/>
          <p:cNvSpPr txBox="1">
            <a:spLocks noChangeArrowheads="1"/>
          </p:cNvSpPr>
          <p:nvPr/>
        </p:nvSpPr>
        <p:spPr bwMode="auto">
          <a:xfrm>
            <a:off x="398463" y="1193800"/>
            <a:ext cx="8351837"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Creates a new Rational with the value x / y.</a:t>
            </a:r>
          </a:p>
          <a:p>
            <a:r>
              <a:rPr lang="en-US" sz="1600" b="1" noProof="1">
                <a:solidFill>
                  <a:srgbClr val="0404FF"/>
                </a:solidFill>
                <a:latin typeface="Courier New" pitchFamily="49" charset="0"/>
              </a:rPr>
              <a:t> * @param x The numerator of the rational number</a:t>
            </a:r>
          </a:p>
          <a:p>
            <a:r>
              <a:rPr lang="en-US" sz="1600" b="1" noProof="1">
                <a:solidFill>
                  <a:srgbClr val="0404FF"/>
                </a:solidFill>
                <a:latin typeface="Courier New" pitchFamily="49" charset="0"/>
              </a:rPr>
              <a:t> * @param y The denominator of the rational number</a:t>
            </a:r>
          </a:p>
          <a:p>
            <a:r>
              <a:rPr lang="en-US" sz="1600" b="1" noProof="1">
                <a:solidFill>
                  <a:srgbClr val="0404FF"/>
                </a:solidFill>
                <a:latin typeface="Courier New" pitchFamily="49" charset="0"/>
              </a:rPr>
              <a:t> */</a:t>
            </a:r>
          </a:p>
          <a:p>
            <a:r>
              <a:rPr lang="en-US" sz="1600" b="1" noProof="1">
                <a:latin typeface="Courier New" pitchFamily="49" charset="0"/>
              </a:rPr>
              <a:t>   public Rational(int x, int y) {</a:t>
            </a:r>
          </a:p>
          <a:p>
            <a:r>
              <a:rPr lang="en-US" sz="1600" b="1" noProof="1">
                <a:latin typeface="Courier New" pitchFamily="49" charset="0"/>
              </a:rPr>
              <a:t>      int g = gcd(Math.abs(x), Math.abs(y));</a:t>
            </a:r>
          </a:p>
          <a:p>
            <a:r>
              <a:rPr lang="en-US" sz="1600" b="1" noProof="1">
                <a:latin typeface="Courier New" pitchFamily="49" charset="0"/>
              </a:rPr>
              <a:t>      num = x / g;</a:t>
            </a:r>
          </a:p>
          <a:p>
            <a:r>
              <a:rPr lang="en-US" sz="1600" b="1" noProof="1">
                <a:latin typeface="Courier New" pitchFamily="49" charset="0"/>
              </a:rPr>
              <a:t>      den = Math.abs(y) / g;</a:t>
            </a:r>
          </a:p>
          <a:p>
            <a:r>
              <a:rPr lang="en-US" sz="1600" b="1" noProof="1">
                <a:latin typeface="Courier New" pitchFamily="49" charset="0"/>
              </a:rPr>
              <a:t>      if (y &lt; 0) num = -num;</a:t>
            </a:r>
          </a:p>
          <a:p>
            <a:r>
              <a:rPr lang="en-US" sz="1600" b="1" noProof="1">
                <a:latin typeface="Courier New" pitchFamily="49" charset="0"/>
              </a:rPr>
              <a:t>   }</a:t>
            </a:r>
          </a:p>
          <a:p>
            <a:endParaRPr lang="en-US" sz="1600" b="1" noProof="1">
              <a:latin typeface="Courier New" pitchFamily="49" charset="0"/>
            </a:endParaRPr>
          </a:p>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Adds the rational number r to this one and returns the sum.</a:t>
            </a:r>
          </a:p>
          <a:p>
            <a:r>
              <a:rPr lang="en-US" sz="1600" b="1" noProof="1">
                <a:solidFill>
                  <a:srgbClr val="0404FF"/>
                </a:solidFill>
                <a:latin typeface="Courier New" pitchFamily="49" charset="0"/>
              </a:rPr>
              <a:t> * @param r The rational number to be added</a:t>
            </a:r>
          </a:p>
          <a:p>
            <a:r>
              <a:rPr lang="en-US" sz="1600" b="1" noProof="1">
                <a:solidFill>
                  <a:srgbClr val="0404FF"/>
                </a:solidFill>
                <a:latin typeface="Courier New" pitchFamily="49" charset="0"/>
              </a:rPr>
              <a:t> * @return The sum of the current number and r</a:t>
            </a:r>
          </a:p>
          <a:p>
            <a:r>
              <a:rPr lang="en-US" sz="1600" b="1" noProof="1">
                <a:solidFill>
                  <a:srgbClr val="0404FF"/>
                </a:solidFill>
                <a:latin typeface="Courier New" pitchFamily="49" charset="0"/>
              </a:rPr>
              <a:t> */</a:t>
            </a:r>
          </a:p>
          <a:p>
            <a:r>
              <a:rPr lang="en-US" sz="1600" b="1" noProof="1">
                <a:latin typeface="Courier New" pitchFamily="49" charset="0"/>
              </a:rPr>
              <a:t>   public Rational add(Rational r) {</a:t>
            </a:r>
          </a:p>
          <a:p>
            <a:r>
              <a:rPr lang="en-US" sz="1600" b="1" noProof="1">
                <a:latin typeface="Courier New" pitchFamily="49" charset="0"/>
              </a:rPr>
              <a:t>      return new Rational(this.num * r.den + r.num * this.den,</a:t>
            </a:r>
          </a:p>
          <a:p>
            <a:r>
              <a:rPr lang="en-US" sz="1600" b="1" noProof="1">
                <a:latin typeface="Courier New" pitchFamily="49" charset="0"/>
              </a:rPr>
              <a:t>                          this.den * r.den);</a:t>
            </a:r>
          </a:p>
          <a:p>
            <a:r>
              <a:rPr lang="en-US" sz="1600" b="1" noProof="1">
                <a:latin typeface="Courier New" pitchFamily="49" charset="0"/>
              </a:rPr>
              <a:t>   }</a:t>
            </a:r>
          </a:p>
        </p:txBody>
      </p:sp>
      <p:grpSp>
        <p:nvGrpSpPr>
          <p:cNvPr id="2" name="Group 4"/>
          <p:cNvGrpSpPr>
            <a:grpSpLocks/>
          </p:cNvGrpSpPr>
          <p:nvPr/>
        </p:nvGrpSpPr>
        <p:grpSpPr bwMode="auto">
          <a:xfrm>
            <a:off x="381000" y="1143000"/>
            <a:ext cx="8382000" cy="5257800"/>
            <a:chOff x="240" y="720"/>
            <a:chExt cx="5280" cy="3312"/>
          </a:xfrm>
        </p:grpSpPr>
        <p:sp>
          <p:nvSpPr>
            <p:cNvPr id="10251" name="Rectangle 5"/>
            <p:cNvSpPr>
              <a:spLocks noChangeArrowheads="1"/>
            </p:cNvSpPr>
            <p:nvPr/>
          </p:nvSpPr>
          <p:spPr bwMode="auto">
            <a:xfrm>
              <a:off x="240" y="720"/>
              <a:ext cx="5280" cy="3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52" name="Text Box 6"/>
            <p:cNvSpPr txBox="1">
              <a:spLocks noChangeArrowheads="1"/>
            </p:cNvSpPr>
            <p:nvPr/>
          </p:nvSpPr>
          <p:spPr bwMode="auto">
            <a:xfrm>
              <a:off x="251" y="752"/>
              <a:ext cx="5261" cy="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Subtracts the rational number r from this one.</a:t>
              </a:r>
            </a:p>
            <a:p>
              <a:r>
                <a:rPr lang="en-US" sz="1600" b="1" noProof="1">
                  <a:solidFill>
                    <a:srgbClr val="0404FF"/>
                  </a:solidFill>
                  <a:latin typeface="Courier New" pitchFamily="49" charset="0"/>
                </a:rPr>
                <a:t> * @param r The rational number to be subtracted</a:t>
              </a:r>
            </a:p>
            <a:p>
              <a:r>
                <a:rPr lang="en-US" sz="1600" b="1" noProof="1">
                  <a:solidFill>
                    <a:srgbClr val="0404FF"/>
                  </a:solidFill>
                  <a:latin typeface="Courier New" pitchFamily="49" charset="0"/>
                </a:rPr>
                <a:t> * @return The result of subtracting r from the current number</a:t>
              </a:r>
            </a:p>
            <a:p>
              <a:r>
                <a:rPr lang="en-US" sz="1600" b="1" noProof="1">
                  <a:solidFill>
                    <a:srgbClr val="0404FF"/>
                  </a:solidFill>
                  <a:latin typeface="Courier New" pitchFamily="49" charset="0"/>
                </a:rPr>
                <a:t> */</a:t>
              </a:r>
            </a:p>
            <a:p>
              <a:r>
                <a:rPr lang="en-US" sz="1600" b="1" noProof="1">
                  <a:latin typeface="Courier New" pitchFamily="49" charset="0"/>
                </a:rPr>
                <a:t>   public Rational subtract(Rational r) {</a:t>
              </a:r>
            </a:p>
            <a:p>
              <a:r>
                <a:rPr lang="en-US" sz="1600" b="1" noProof="1">
                  <a:latin typeface="Courier New" pitchFamily="49" charset="0"/>
                </a:rPr>
                <a:t>      return new Rational(this.num * r.den - r.num * this.den,</a:t>
              </a:r>
            </a:p>
            <a:p>
              <a:r>
                <a:rPr lang="en-US" sz="1600" b="1" noProof="1">
                  <a:latin typeface="Courier New" pitchFamily="49" charset="0"/>
                </a:rPr>
                <a:t>                          this.den * r.den);</a:t>
              </a:r>
            </a:p>
            <a:p>
              <a:r>
                <a:rPr lang="en-US" sz="1600" b="1" noProof="1">
                  <a:latin typeface="Courier New" pitchFamily="49" charset="0"/>
                </a:rPr>
                <a:t>   }</a:t>
              </a:r>
            </a:p>
            <a:p>
              <a:endParaRPr lang="en-US" sz="1600" b="1" noProof="1">
                <a:latin typeface="Courier New" pitchFamily="49" charset="0"/>
              </a:endParaRPr>
            </a:p>
            <a:p>
              <a:r>
                <a:rPr lang="en-US" sz="1600" b="1" noProof="1">
                  <a:solidFill>
                    <a:srgbClr val="0404FF"/>
                  </a:solidFill>
                  <a:latin typeface="Courier New" pitchFamily="49" charset="0"/>
                </a:rPr>
                <a:t>/**</a:t>
              </a:r>
            </a:p>
            <a:p>
              <a:r>
                <a:rPr lang="en-US" sz="1600" b="1" noProof="1">
                  <a:solidFill>
                    <a:srgbClr val="0404FF"/>
                  </a:solidFill>
                  <a:latin typeface="Courier New" pitchFamily="49" charset="0"/>
                </a:rPr>
                <a:t> * Multiplies this number by the rational number r.</a:t>
              </a:r>
            </a:p>
            <a:p>
              <a:r>
                <a:rPr lang="en-US" sz="1600" b="1" noProof="1">
                  <a:solidFill>
                    <a:srgbClr val="0404FF"/>
                  </a:solidFill>
                  <a:latin typeface="Courier New" pitchFamily="49" charset="0"/>
                </a:rPr>
                <a:t> * @param r The rational number used as a multiplier</a:t>
              </a:r>
            </a:p>
            <a:p>
              <a:r>
                <a:rPr lang="en-US" sz="1600" b="1" noProof="1">
                  <a:solidFill>
                    <a:srgbClr val="0404FF"/>
                  </a:solidFill>
                  <a:latin typeface="Courier New" pitchFamily="49" charset="0"/>
                </a:rPr>
                <a:t> * @return The result of multiplying the current number by r</a:t>
              </a:r>
            </a:p>
            <a:p>
              <a:r>
                <a:rPr lang="en-US" sz="1600" b="1" noProof="1">
                  <a:solidFill>
                    <a:srgbClr val="0404FF"/>
                  </a:solidFill>
                  <a:latin typeface="Courier New" pitchFamily="49" charset="0"/>
                </a:rPr>
                <a:t> */</a:t>
              </a:r>
            </a:p>
            <a:p>
              <a:r>
                <a:rPr lang="en-US" sz="1600" b="1" noProof="1">
                  <a:latin typeface="Courier New" pitchFamily="49" charset="0"/>
                </a:rPr>
                <a:t>   public Rational multiply(Rational r) {</a:t>
              </a:r>
            </a:p>
            <a:p>
              <a:r>
                <a:rPr lang="en-US" sz="1600" b="1" noProof="1">
                  <a:latin typeface="Courier New" pitchFamily="49" charset="0"/>
                </a:rPr>
                <a:t>      return new Rational(this.num * r.num, this.den * r.den);</a:t>
              </a:r>
            </a:p>
            <a:p>
              <a:r>
                <a:rPr lang="en-US" sz="1600" b="1" noProof="1">
                  <a:latin typeface="Courier New" pitchFamily="49" charset="0"/>
                </a:rPr>
                <a:t>   }</a:t>
              </a:r>
            </a:p>
            <a:p>
              <a:endParaRPr lang="en-US" sz="1600" b="1" noProof="1">
                <a:latin typeface="Courier New" pitchFamily="49" charset="0"/>
              </a:endParaRPr>
            </a:p>
          </p:txBody>
        </p:sp>
      </p:grpSp>
      <p:sp>
        <p:nvSpPr>
          <p:cNvPr id="10245" name="Rectangle 7"/>
          <p:cNvSpPr>
            <a:spLocks noChangeArrowheads="1"/>
          </p:cNvSpPr>
          <p:nvPr/>
        </p:nvSpPr>
        <p:spPr bwMode="auto">
          <a:xfrm>
            <a:off x="0" y="0"/>
            <a:ext cx="9131300" cy="1089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46" name="Rectangle 8"/>
          <p:cNvSpPr>
            <a:spLocks noChangeArrowheads="1"/>
          </p:cNvSpPr>
          <p:nvPr/>
        </p:nvSpPr>
        <p:spPr bwMode="auto">
          <a:xfrm>
            <a:off x="0" y="6567488"/>
            <a:ext cx="9131300" cy="2905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47" name="Rectangle 9"/>
          <p:cNvSpPr>
            <a:spLocks noGrp="1" noChangeArrowheads="1"/>
          </p:cNvSpPr>
          <p:nvPr>
            <p:ph type="title"/>
          </p:nvPr>
        </p:nvSpPr>
        <p:spPr>
          <a:xfrm>
            <a:off x="0" y="76200"/>
            <a:ext cx="9144000" cy="1143000"/>
          </a:xfrm>
          <a:noFill/>
        </p:spPr>
        <p:txBody>
          <a:bodyPr/>
          <a:lstStyle/>
          <a:p>
            <a:r>
              <a:rPr lang="en-US" smtClean="0">
                <a:solidFill>
                  <a:srgbClr val="FF0000"/>
                </a:solidFill>
                <a:latin typeface="Times New Roman" pitchFamily="18" charset="0"/>
              </a:rPr>
              <a:t>The </a:t>
            </a:r>
            <a:r>
              <a:rPr lang="en-US" sz="4000" b="1" smtClean="0">
                <a:solidFill>
                  <a:srgbClr val="FF0000"/>
                </a:solidFill>
                <a:latin typeface="Courier New" pitchFamily="49" charset="0"/>
              </a:rPr>
              <a:t>Rational</a:t>
            </a:r>
            <a:r>
              <a:rPr lang="en-US" smtClean="0">
                <a:solidFill>
                  <a:srgbClr val="FF0000"/>
                </a:solidFill>
                <a:latin typeface="Times New Roman" pitchFamily="18" charset="0"/>
              </a:rPr>
              <a:t> Class</a:t>
            </a:r>
          </a:p>
        </p:txBody>
      </p:sp>
      <p:sp>
        <p:nvSpPr>
          <p:cNvPr id="1024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0249" name="Text Box 24">
            <a:hlinkClick r:id="" action="ppaction://noaction"/>
          </p:cNvPr>
          <p:cNvSpPr txBox="1">
            <a:spLocks noChangeArrowheads="1"/>
          </p:cNvSpPr>
          <p:nvPr/>
        </p:nvSpPr>
        <p:spPr bwMode="auto">
          <a:xfrm>
            <a:off x="8267700" y="6553200"/>
            <a:ext cx="723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t>skip code</a:t>
            </a:r>
          </a:p>
        </p:txBody>
      </p:sp>
      <p:sp>
        <p:nvSpPr>
          <p:cNvPr id="10250" name="Text Box 25"/>
          <p:cNvSpPr txBox="1">
            <a:spLocks noChangeArrowheads="1"/>
          </p:cNvSpPr>
          <p:nvPr/>
        </p:nvSpPr>
        <p:spPr bwMode="auto">
          <a:xfrm>
            <a:off x="304800" y="655002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96" charset="0"/>
              </a:defRPr>
            </a:lvl1pPr>
            <a:lvl2pPr marL="742950" indent="-285750">
              <a:defRPr sz="2400">
                <a:solidFill>
                  <a:schemeClr val="tx1"/>
                </a:solidFill>
                <a:latin typeface="Helvetica" pitchFamily="-96" charset="0"/>
              </a:defRPr>
            </a:lvl2pPr>
            <a:lvl3pPr marL="1143000" indent="-228600">
              <a:defRPr sz="2400">
                <a:solidFill>
                  <a:schemeClr val="tx1"/>
                </a:solidFill>
                <a:latin typeface="Helvetica" pitchFamily="-96" charset="0"/>
              </a:defRPr>
            </a:lvl3pPr>
            <a:lvl4pPr marL="1600200" indent="-228600">
              <a:defRPr sz="2400">
                <a:solidFill>
                  <a:schemeClr val="tx1"/>
                </a:solidFill>
                <a:latin typeface="Helvetica" pitchFamily="-96" charset="0"/>
              </a:defRPr>
            </a:lvl4pPr>
            <a:lvl5pPr marL="2057400" indent="-228600">
              <a:defRPr sz="2400">
                <a:solidFill>
                  <a:schemeClr val="tx1"/>
                </a:solidFill>
                <a:latin typeface="Helvetica" pitchFamily="-96" charset="0"/>
              </a:defRPr>
            </a:lvl5pPr>
            <a:lvl6pPr marL="2514600" indent="-228600" eaLnBrk="0" fontAlgn="base" hangingPunct="0">
              <a:spcBef>
                <a:spcPct val="0"/>
              </a:spcBef>
              <a:spcAft>
                <a:spcPct val="0"/>
              </a:spcAft>
              <a:defRPr sz="2400">
                <a:solidFill>
                  <a:schemeClr val="tx1"/>
                </a:solidFill>
                <a:latin typeface="Helvetica" pitchFamily="-96" charset="0"/>
              </a:defRPr>
            </a:lvl6pPr>
            <a:lvl7pPr marL="2971800" indent="-228600" eaLnBrk="0" fontAlgn="base" hangingPunct="0">
              <a:spcBef>
                <a:spcPct val="0"/>
              </a:spcBef>
              <a:spcAft>
                <a:spcPct val="0"/>
              </a:spcAft>
              <a:defRPr sz="2400">
                <a:solidFill>
                  <a:schemeClr val="tx1"/>
                </a:solidFill>
                <a:latin typeface="Helvetica" pitchFamily="-96" charset="0"/>
              </a:defRPr>
            </a:lvl7pPr>
            <a:lvl8pPr marL="3429000" indent="-228600" eaLnBrk="0" fontAlgn="base" hangingPunct="0">
              <a:spcBef>
                <a:spcPct val="0"/>
              </a:spcBef>
              <a:spcAft>
                <a:spcPct val="0"/>
              </a:spcAft>
              <a:defRPr sz="2400">
                <a:solidFill>
                  <a:schemeClr val="tx1"/>
                </a:solidFill>
                <a:latin typeface="Helvetica" pitchFamily="-96" charset="0"/>
              </a:defRPr>
            </a:lvl8pPr>
            <a:lvl9pPr marL="3886200" indent="-228600" eaLnBrk="0" fontAlgn="base" hangingPunct="0">
              <a:spcBef>
                <a:spcPct val="0"/>
              </a:spcBef>
              <a:spcAft>
                <a:spcPct val="0"/>
              </a:spcAft>
              <a:defRPr sz="2400">
                <a:solidFill>
                  <a:schemeClr val="tx1"/>
                </a:solidFill>
                <a:latin typeface="Helvetica" pitchFamily="-96" charset="0"/>
              </a:defRPr>
            </a:lvl9pPr>
          </a:lstStyle>
          <a:p>
            <a:pPr>
              <a:spcBef>
                <a:spcPct val="50000"/>
              </a:spcBef>
            </a:pPr>
            <a:r>
              <a:rPr lang="en-US" sz="1000" i="1"/>
              <a:t>page 3 of 5</a:t>
            </a:r>
          </a:p>
        </p:txBody>
      </p:sp>
      <p:sp>
        <p:nvSpPr>
          <p:cNvPr id="3" name="Slide Number Placeholder 2"/>
          <p:cNvSpPr>
            <a:spLocks noGrp="1"/>
          </p:cNvSpPr>
          <p:nvPr>
            <p:ph type="sldNum" sz="quarter" idx="12"/>
          </p:nvPr>
        </p:nvSpPr>
        <p:spPr/>
        <p:txBody>
          <a:bodyPr/>
          <a:lstStyle/>
          <a:p>
            <a:pPr>
              <a:defRPr/>
            </a:pPr>
            <a:fld id="{99DFF0DE-FC6A-4938-B80E-37AA5AFB23BC}" type="slidenum">
              <a:rPr lang="en-US" smtClean="0"/>
              <a:pPr>
                <a:defRPr/>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fill="hold" grpId="0" nodeType="afterEffect">
                                  <p:stCondLst>
                                    <p:cond delay="0"/>
                                  </p:stCondLst>
                                  <p:childTnLst>
                                    <p:anim calcmode="lin" valueType="num">
                                      <p:cBhvr additive="base">
                                        <p:cTn id="6" dur="1000"/>
                                        <p:tgtEl>
                                          <p:spTgt spid="698371"/>
                                        </p:tgtEl>
                                        <p:attrNameLst>
                                          <p:attrName>ppt_x</p:attrName>
                                        </p:attrNameLst>
                                      </p:cBhvr>
                                      <p:tavLst>
                                        <p:tav tm="0">
                                          <p:val>
                                            <p:strVal val="ppt_x"/>
                                          </p:val>
                                        </p:tav>
                                        <p:tav tm="100000">
                                          <p:val>
                                            <p:strVal val="ppt_x"/>
                                          </p:val>
                                        </p:tav>
                                      </p:tavLst>
                                    </p:anim>
                                    <p:anim calcmode="lin" valueType="num">
                                      <p:cBhvr additive="base">
                                        <p:cTn id="7" dur="1000"/>
                                        <p:tgtEl>
                                          <p:spTgt spid="698371"/>
                                        </p:tgtEl>
                                        <p:attrNameLst>
                                          <p:attrName>ppt_y</p:attrName>
                                        </p:attrNameLst>
                                      </p:cBhvr>
                                      <p:tavLst>
                                        <p:tav tm="0">
                                          <p:val>
                                            <p:strVal val="ppt_y"/>
                                          </p:val>
                                        </p:tav>
                                        <p:tav tm="100000">
                                          <p:val>
                                            <p:strVal val="0-ppt_h/2"/>
                                          </p:val>
                                        </p:tav>
                                      </p:tavLst>
                                    </p:anim>
                                    <p:set>
                                      <p:cBhvr>
                                        <p:cTn id="8" dur="1" fill="hold">
                                          <p:stCondLst>
                                            <p:cond delay="999"/>
                                          </p:stCondLst>
                                        </p:cTn>
                                        <p:tgtEl>
                                          <p:spTgt spid="6983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Helvetica" pitchFamily="-9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Helvetica" pitchFamily="-9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22656</TotalTime>
  <Words>3763</Words>
  <Application>Microsoft Office PowerPoint</Application>
  <PresentationFormat>On-screen Show (4:3)</PresentationFormat>
  <Paragraphs>918</Paragraphs>
  <Slides>24</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ＭＳ Ｐゴシック</vt:lpstr>
      <vt:lpstr>Calibri</vt:lpstr>
      <vt:lpstr>Charcoal CY</vt:lpstr>
      <vt:lpstr>Courier New</vt:lpstr>
      <vt:lpstr>Garamond</vt:lpstr>
      <vt:lpstr>Helvetica</vt:lpstr>
      <vt:lpstr>Times</vt:lpstr>
      <vt:lpstr>Times New Roman</vt:lpstr>
      <vt:lpstr>Wingdings</vt:lpstr>
      <vt:lpstr>Blank Presentation</vt:lpstr>
      <vt:lpstr>Document</vt:lpstr>
      <vt:lpstr>Chapter 7—Objects and Memory</vt:lpstr>
      <vt:lpstr>The Structure of Memory</vt:lpstr>
      <vt:lpstr>Memory and Addresses</vt:lpstr>
      <vt:lpstr>The Allocation of Memory to Variables</vt:lpstr>
      <vt:lpstr>Rational Numbers</vt:lpstr>
      <vt:lpstr>Implementing the Rational Class</vt:lpstr>
      <vt:lpstr>The Rational Class</vt:lpstr>
      <vt:lpstr>The Rational Class</vt:lpstr>
      <vt:lpstr>The Rational Class</vt:lpstr>
      <vt:lpstr>The Rational Class</vt:lpstr>
      <vt:lpstr>The Rational Class</vt:lpstr>
      <vt:lpstr>Heap-Stack Diagrams</vt:lpstr>
      <vt:lpstr>Object References</vt:lpstr>
      <vt:lpstr>A Complete Heap-Stack Trace</vt:lpstr>
      <vt:lpstr>The Pointer Model</vt:lpstr>
      <vt:lpstr>Addresses vs. Pointers</vt:lpstr>
      <vt:lpstr>Garbage Collection</vt:lpstr>
      <vt:lpstr>Exercise: Stack-Heap Diagrams</vt:lpstr>
      <vt:lpstr>Solution: Stack-Heap Diagrams</vt:lpstr>
      <vt:lpstr>Primitive Types vs. Objects</vt:lpstr>
      <vt:lpstr>Wrapper Classes</vt:lpstr>
      <vt:lpstr>Using Wrapper Classes</vt:lpstr>
      <vt:lpstr>Boxing and Unboxing</vt:lpstr>
      <vt:lpstr>شعر امروز</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4—Statement Forms</dc:title>
  <dc:creator>Seyed Mohammad</dc:creator>
  <cp:lastModifiedBy>ehsan edalat</cp:lastModifiedBy>
  <cp:revision>199</cp:revision>
  <cp:lastPrinted>2007-07-13T17:08:29Z</cp:lastPrinted>
  <dcterms:modified xsi:type="dcterms:W3CDTF">2019-10-11T15:48:54Z</dcterms:modified>
</cp:coreProperties>
</file>