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95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5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June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smtClean="0"/>
              <a:t>Discrete Mathematics</a:t>
            </a:r>
          </a:p>
          <a:p>
            <a:pPr algn="ctr"/>
            <a:r>
              <a:rPr lang="en-US" sz="2400" smtClean="0"/>
              <a:t>Session XII</a:t>
            </a:r>
          </a:p>
          <a:p>
            <a:pPr algn="ctr"/>
            <a:endParaRPr lang="en-US" sz="3400" smtClean="0"/>
          </a:p>
          <a:p>
            <a:pPr algn="ctr"/>
            <a:r>
              <a:rPr lang="en-US" sz="3400" smtClean="0"/>
              <a:t>Induction and Inductive Definitions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4.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every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greater than 1 can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expressed in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way,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apart from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rearrangement,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as a product of one or more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primes (the </a:t>
                </a:r>
                <a:r>
                  <a:rPr lang="en-US" sz="1600" b="1" i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fundamental </a:t>
                </a:r>
                <a:r>
                  <a:rPr lang="en-US" sz="1600" b="1" i="1">
                    <a:latin typeface="Calibri" panose="020F0502020204030204" pitchFamily="34" charset="0"/>
                    <a:cs typeface="Calibri" panose="020F0502020204030204" pitchFamily="34" charset="0"/>
                  </a:rPr>
                  <a:t>theorem of </a:t>
                </a:r>
                <a:r>
                  <a:rPr lang="en-US" sz="1600" b="1" i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expressed in exactly one way as a product of one or more primes.” We must prove that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By Corollary 4, we can equivalently show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≥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that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holds.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prime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≥3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 can be written as a product of two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expressed in exactly one way as a product of one or more primes. This establishes the truth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should prove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directly. This is immediate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prime.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0974" y="1620038"/>
                <a:ext cx="6819332" cy="5277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74" y="1620038"/>
                <a:ext cx="6819332" cy="527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every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greater than or equal to 14 can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expressed as a sum of 3’s and 8’s.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defined as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prove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≥14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the generalization of the strong form of mathematical induction, we can equivalently show that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≥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14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that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holds. We can write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≥17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it then follows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−3=3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+8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=16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may directly establish the truth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follows: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14=3⋅2+8⋅1.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+8⋅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47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one use the principle of mathematical induction (also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on positive integers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to prove properties of elements of other sets?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Suppose you are to prove that the predicate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elements of a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You may take the following steps: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already used this technique. In one of the examples, we mapped the set of convex polygons to the set of the positive integers greater than or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using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≥3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by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number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vertices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set of all convex polygons.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always define a function from any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set of positive integers (for example, one may define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Of course, one function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might make it possible to prove the property we are interested in while another might not.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590800"/>
                <a:ext cx="495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function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0800"/>
                <a:ext cx="4953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3246267"/>
                <a:ext cx="495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 startAt="3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 </a:t>
                </a:r>
                <a:r>
                  <a:rPr lang="en-US" sz="160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46267"/>
                <a:ext cx="4953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24000" y="2892850"/>
                <a:ext cx="49530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 startAt="2"/>
                </a:pPr>
                <a:r>
                  <a:rPr lang="en-US" sz="160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≝∀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92850"/>
                <a:ext cx="4953000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6.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tree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either empty, a leaf or an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“internal node” with two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subtrees. Some examples are shown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below.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leaves of any binary tree is at most one plus the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 of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internal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nodes.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on the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binary trees defined by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𝑖𝑛𝑜𝑑𝑒𝑠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+1,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𝑖𝑛𝑜𝑑𝑒𝑠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number of leaves and internal nodes of the binary tree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respectively. We must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 the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𝒯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takes a binary tree to its height, that is, the length of the longest path from the root to the leaves. Define also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≝∀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𝒯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h𝑒𝑖𝑔h𝑡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we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the generalization of the strong form of mathematical induction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prove that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Assuming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(the induction hypothesis), we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That is, for all binary trees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 Any tree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h𝑒𝑖𝑔h𝑡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from the induction hypothesis, we have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𝑙𝑒𝑎𝑣𝑒𝑠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𝑛𝑜𝑑𝑒𝑠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𝑙𝑒𝑎𝑣𝑒𝑠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𝑖𝑛𝑜𝑑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𝑛𝑜𝑑𝑒𝑠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𝑛𝑜𝑑𝑒𝑠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)+1.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also prove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directly, which is immediate.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57" name="Group 56"/>
          <p:cNvGrpSpPr/>
          <p:nvPr/>
        </p:nvGrpSpPr>
        <p:grpSpPr>
          <a:xfrm>
            <a:off x="3443446" y="1828801"/>
            <a:ext cx="3185954" cy="609600"/>
            <a:chOff x="3338349" y="1905000"/>
            <a:chExt cx="3746417" cy="671203"/>
          </a:xfrm>
        </p:grpSpPr>
        <p:sp>
          <p:nvSpPr>
            <p:cNvPr id="5" name="Oval 4"/>
            <p:cNvSpPr/>
            <p:nvPr/>
          </p:nvSpPr>
          <p:spPr>
            <a:xfrm>
              <a:off x="3338349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31016" y="191108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43312" y="220402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14" idx="3"/>
              <a:endCxn id="15" idx="7"/>
            </p:cNvCxnSpPr>
            <p:nvPr/>
          </p:nvCxnSpPr>
          <p:spPr>
            <a:xfrm flipH="1">
              <a:off x="3708353" y="1976127"/>
              <a:ext cx="233822" cy="23905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525659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37792" y="2203714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82983" y="191108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08832" y="2204026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78530" y="247218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28" idx="3"/>
              <a:endCxn id="29" idx="7"/>
            </p:cNvCxnSpPr>
            <p:nvPr/>
          </p:nvCxnSpPr>
          <p:spPr>
            <a:xfrm flipH="1">
              <a:off x="5302833" y="1970041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1" idx="7"/>
            </p:cNvCxnSpPr>
            <p:nvPr/>
          </p:nvCxnSpPr>
          <p:spPr>
            <a:xfrm flipH="1">
              <a:off x="4473873" y="1970314"/>
              <a:ext cx="222829" cy="244871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4798" y="2270032"/>
              <a:ext cx="220269" cy="2228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9" idx="1"/>
            </p:cNvCxnSpPr>
            <p:nvPr/>
          </p:nvCxnSpPr>
          <p:spPr>
            <a:xfrm>
              <a:off x="5583145" y="1969718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809129" y="2201289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5096" y="1905000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37229" y="2203714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3"/>
              <a:endCxn id="46" idx="7"/>
            </p:cNvCxnSpPr>
            <p:nvPr/>
          </p:nvCxnSpPr>
          <p:spPr>
            <a:xfrm flipH="1">
              <a:off x="6502270" y="1970041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49" idx="1"/>
            </p:cNvCxnSpPr>
            <p:nvPr/>
          </p:nvCxnSpPr>
          <p:spPr>
            <a:xfrm>
              <a:off x="6782582" y="1969718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008566" y="2201289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157318" y="250000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endCxn id="51" idx="7"/>
            </p:cNvCxnSpPr>
            <p:nvPr/>
          </p:nvCxnSpPr>
          <p:spPr>
            <a:xfrm flipH="1">
              <a:off x="6222359" y="2266330"/>
              <a:ext cx="233985" cy="24483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96775" y="2266224"/>
              <a:ext cx="237143" cy="24273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723036" y="2500003"/>
              <a:ext cx="76200" cy="76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6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Moodle (follow the instructions on the page 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 known about the integers since our first encounters with arithmetic, we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a special property exhibited by the subset of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integers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us to establish certain mathematical formulas and theorems by using a technique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mathematical induction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of proof will play a key role in many of the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you have already seen as well those you may encounter in the future.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session, we introduce the so-called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well-ordering principle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property of the set of positive integers.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we introduce the principle of mathematical induction. It is also explained how it leads to a useful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principle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state two versions of this proof principle, the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600" b="1" i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 of induction on positive integers.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 is then generalized so that it can be employed in the proof of statements on the sets other than positive integers.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Well-Ordering and Mathematical Induction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8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the principles are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intuitive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(each of them can be taken as an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axiom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which everyone accepts without any proof.) </a:t>
            </a:r>
          </a:p>
          <a:p>
            <a:pPr marL="82296" indent="0" algn="just"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However, one logically implies the other. </a:t>
            </a: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24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take the well-ordering principle as an axiom, the principle of mathematical induction will be a theorem.</a:t>
            </a:r>
          </a:p>
          <a:p>
            <a:pPr marL="82296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take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principle of mathematical induction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axiom,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well-ordering principle will be a theorem.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927" y="4484297"/>
                <a:ext cx="6162439" cy="33855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well-ordering principle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principle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mathematical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induction</m:t>
                    </m:r>
                  </m:oMath>
                </a14:m>
                <a:endParaRPr lang="en-US" sz="1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27" y="4484297"/>
                <a:ext cx="616243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" t="-3509" b="-21053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70927" y="4875532"/>
                <a:ext cx="6162439" cy="33855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principle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mathematical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induction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well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ordering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principle</m:t>
                      </m:r>
                    </m:oMath>
                  </m:oMathPara>
                </a14:m>
                <a:endParaRPr lang="en-US" sz="1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27" y="4875532"/>
                <a:ext cx="6162439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19839" y="1425695"/>
                <a:ext cx="6529618" cy="10772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well-ordering principle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positive integers is well ordered by the ordinary partial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 relation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every nonempty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a least (smallest) element. More formally,</a:t>
                </a:r>
              </a:p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⊆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≠∅⟶∃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39" y="1425695"/>
                <a:ext cx="6529618" cy="1077218"/>
              </a:xfrm>
              <a:prstGeom prst="rect">
                <a:avLst/>
              </a:prstGeom>
              <a:blipFill rotWithShape="0">
                <a:blip r:embed="rId6"/>
                <a:stretch>
                  <a:fillRect t="-1111" r="-279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337" y="2555594"/>
                <a:ext cx="6529617" cy="10772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principle of mathematical induction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37" y="2555594"/>
                <a:ext cx="6529617" cy="1077218"/>
              </a:xfrm>
              <a:prstGeom prst="rect">
                <a:avLst/>
              </a:prstGeom>
              <a:blipFill rotWithShape="0">
                <a:blip r:embed="rId7"/>
                <a:stretch>
                  <a:fillRect t="-1111" b="-5000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82296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satisfies (1) and (2). Assume also that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(proof by contradiction.)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nonempty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by the well-ordering principle,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 a smallest element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(otherwise,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could not be a smallest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From (2), 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both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hold, which is a contradiction.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theorem is knows as the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weak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form of the) principle of mathematical induction. It can also be expressed in a first-order language as follows: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principle of mathematical induction can be turned into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 principle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9525" y="4796144"/>
                <a:ext cx="5710246" cy="6934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every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1∈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∧ ∀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+1∈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25" y="4796144"/>
                <a:ext cx="5710246" cy="693460"/>
              </a:xfrm>
              <a:prstGeom prst="rect">
                <a:avLst/>
              </a:prstGeom>
              <a:blipFill rotWithShape="0">
                <a:blip r:embed="rId5"/>
                <a:stretch>
                  <a:fillRect l="-426" t="-1709" b="-6838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1.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positive integers. Then,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We must prove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</a:t>
                </a:r>
                <a:r>
                  <a:rPr lang="en-US" sz="160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whenever the formula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true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}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implies that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+1∈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by the principle of mathematical induction,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</a:t>
                </a: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makes a proof principle. To show that a 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all positive integers, one can equivalently show that</a:t>
                </a:r>
              </a:p>
              <a:p>
                <a:pPr marL="82296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and</a:t>
                </a:r>
              </a:p>
              <a:p>
                <a:pPr marL="82296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it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1447" y="1676400"/>
                <a:ext cx="5486401" cy="4608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47" y="1676400"/>
                <a:ext cx="5486401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1266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44936" y="5225640"/>
                <a:ext cx="6092954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36" y="5225640"/>
                <a:ext cx="6092954" cy="460832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24656" y="5225640"/>
            <a:ext cx="469064" cy="4608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6094" y="565284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</a:t>
            </a:r>
            <a:endParaRPr lang="en-US" sz="16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7498" y="5225640"/>
            <a:ext cx="2560320" cy="4608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7931" y="5647378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8076" y="5247724"/>
            <a:ext cx="567270" cy="416663"/>
          </a:xfrm>
          <a:prstGeom prst="ellipse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760696" y="5524308"/>
            <a:ext cx="1264066" cy="3591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40990" y="5829700"/>
            <a:ext cx="114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</a:t>
            </a:r>
          </a:p>
          <a:p>
            <a:pPr algn="ctr"/>
            <a:r>
              <a:rPr lang="en-US" sz="16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sz="160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864" y="5939765"/>
            <a:ext cx="1149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Induction Conclusion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903" y="5236275"/>
            <a:ext cx="968061" cy="416663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751151" y="5634061"/>
            <a:ext cx="1264066" cy="359136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/>
      <p:bldP spid="6" grpId="0" animBg="1"/>
      <p:bldP spid="7" grpId="0"/>
      <p:bldP spid="14" grpId="0" animBg="1"/>
      <p:bldP spid="15" grpId="0"/>
      <p:bldP spid="16" grpId="0" animBg="1"/>
      <p:bldP spid="20" grpId="0"/>
      <p:bldP spid="2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Among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many interesting sequences of numbers encountered in discrete mathematics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combinatorics, one finds the </a:t>
                </a:r>
                <a:r>
                  <a:rPr 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harmonic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 where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Prove that the following holds for every positive integer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must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 Corollary 1, we can equivalently show that </a:t>
                </a: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and, for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true, then so is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statement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1=2⋅1−1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For the induction step,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an arbitrary positive integer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In other words, the induction hypothesis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We must prove that the following is true. 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3448" y="2260559"/>
                <a:ext cx="3962400" cy="54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48" y="2260559"/>
                <a:ext cx="3962400" cy="540020"/>
              </a:xfrm>
              <a:prstGeom prst="rect">
                <a:avLst/>
              </a:prstGeom>
              <a:blipFill rotWithShape="0">
                <a:blip r:embed="rId5"/>
                <a:stretch>
                  <a:fillRect t="-136364" b="-20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3448" y="3522489"/>
                <a:ext cx="396240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48" y="3522489"/>
                <a:ext cx="3962400" cy="557076"/>
              </a:xfrm>
              <a:prstGeom prst="rect">
                <a:avLst/>
              </a:prstGeom>
              <a:blipFill rotWithShape="0">
                <a:blip r:embed="rId6"/>
                <a:stretch>
                  <a:fillRect t="-129670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7314" y="4786617"/>
                <a:ext cx="6434667" cy="56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+1)+1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14" y="4786617"/>
                <a:ext cx="6434667" cy="562013"/>
              </a:xfrm>
              <a:prstGeom prst="rect">
                <a:avLst/>
              </a:prstGeom>
              <a:blipFill rotWithShape="0">
                <a:blip r:embed="rId7"/>
                <a:stretch>
                  <a:fillRect t="-127174" b="-19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8888" y="5431536"/>
                <a:ext cx="6434667" cy="56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88" y="5431536"/>
                <a:ext cx="6434667" cy="562013"/>
              </a:xfrm>
              <a:prstGeom prst="rect">
                <a:avLst/>
              </a:prstGeom>
              <a:blipFill rotWithShape="0">
                <a:blip r:embed="rId8"/>
                <a:stretch>
                  <a:fillRect t="-127174" b="-19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46769" y="5930294"/>
                <a:ext cx="643466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>
                  <a:buClr>
                    <a:schemeClr val="tx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−1.</m:t>
                      </m:r>
                    </m:oMath>
                  </m:oMathPara>
                </a14:m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69" y="5930294"/>
                <a:ext cx="6434667" cy="5763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9952" y="-492"/>
                <a:ext cx="4194048" cy="36875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2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52" y="-492"/>
                <a:ext cx="4194048" cy="3687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0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/>
      <p:bldP spid="12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Mathematical Induction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positive integers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tuple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real numbers whose elements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sorted in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ascending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prove that in order to determine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occurs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(by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 below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we must compare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more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procedure is as follows: To determine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occurs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into two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tuples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 ..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+1.. 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Then, we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Three cases are possible: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search terminates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If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run the same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terminates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searches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compares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then terminates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defined by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first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terminates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procedure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1+1=2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the induction step, assume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positive integer and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 of real numbers. 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procedure compares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search terminates.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searches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Otherwise, it looks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the induction hypothesis, each of the two latter cases requires no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comparisons. Thus, the procedure does not compare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more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736609" y="3733800"/>
                <a:ext cx="6819058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any given real number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and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-element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 is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sorted in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ascending</a:t>
                </a:r>
              </a:p>
              <a:p>
                <a:pPr algn="just"/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order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, the procedure compares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no more than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elements of the tuple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09" y="3733800"/>
                <a:ext cx="681905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Rectangle 205"/>
          <p:cNvSpPr/>
          <p:nvPr/>
        </p:nvSpPr>
        <p:spPr>
          <a:xfrm>
            <a:off x="1371600" y="1066800"/>
            <a:ext cx="749808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08283" y="1187895"/>
            <a:ext cx="4921296" cy="490844"/>
            <a:chOff x="2391513" y="3509249"/>
            <a:chExt cx="4921296" cy="490844"/>
          </a:xfrm>
        </p:grpSpPr>
        <p:sp>
          <p:nvSpPr>
            <p:cNvPr id="19" name="TextBox 18"/>
            <p:cNvSpPr txBox="1"/>
            <p:nvPr/>
          </p:nvSpPr>
          <p:spPr>
            <a:xfrm>
              <a:off x="3011573" y="350924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60646" y="350925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91513" y="3531339"/>
              <a:ext cx="4921296" cy="468754"/>
              <a:chOff x="2391513" y="3531339"/>
              <a:chExt cx="4921296" cy="4687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3209" y="3747294"/>
                <a:ext cx="4419600" cy="228600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3504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076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458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1030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128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8556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5602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017409" y="3747294"/>
                <a:ext cx="0" cy="22860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655282" y="3531339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282" y="3531339"/>
                    <a:ext cx="435103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484720" y="3531339"/>
                    <a:ext cx="7677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oMath>
                    </a14:m>
                    <a:r>
                      <a:rPr lang="en-US" sz="1000" smtClean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</a:t>
                    </a:r>
                    <a:endParaRPr lang="en-US" sz="1000">
                      <a:solidFill>
                        <a:srgbClr val="00206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720" y="3531339"/>
                    <a:ext cx="767769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89065" y="3531339"/>
                    <a:ext cx="68415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00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9065" y="3531339"/>
                    <a:ext cx="684157" cy="24622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877706" y="3535707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706" y="3535707"/>
                    <a:ext cx="435103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4060373" y="3690771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…</a:t>
                </a:r>
                <a:endParaRPr 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60297" y="3698895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…</a:t>
                </a:r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91513" y="3723094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1513" y="3723094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7" name="Straight Connector 116"/>
          <p:cNvCxnSpPr/>
          <p:nvPr/>
        </p:nvCxnSpPr>
        <p:spPr>
          <a:xfrm flipH="1">
            <a:off x="2328995" y="1416699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4550817" y="1425940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550421" y="1654539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" idx="2"/>
          </p:cNvCxnSpPr>
          <p:nvPr/>
        </p:nvCxnSpPr>
        <p:spPr>
          <a:xfrm>
            <a:off x="5019779" y="1654540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020144" y="1431932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31953" y="1416699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484758" y="1760374"/>
            <a:ext cx="2222424" cy="732797"/>
            <a:chOff x="5567988" y="4081728"/>
            <a:chExt cx="2222424" cy="732797"/>
          </a:xfrm>
        </p:grpSpPr>
        <p:sp>
          <p:nvSpPr>
            <p:cNvPr id="66" name="TextBox 65"/>
            <p:cNvSpPr txBox="1"/>
            <p:nvPr/>
          </p:nvSpPr>
          <p:spPr>
            <a:xfrm>
              <a:off x="5686351" y="408172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35424" y="408172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67988" y="4319773"/>
              <a:ext cx="2222424" cy="228600"/>
            </a:xfrm>
            <a:prstGeom prst="rect">
              <a:avLst/>
            </a:prstGeom>
            <a:no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0251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823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320587" y="4319773"/>
              <a:ext cx="0" cy="2286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30060" y="4103818"/>
                  <a:ext cx="43510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060" y="4103818"/>
                  <a:ext cx="43510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6720460" y="4271374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6413643" y="4537526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643" y="4537526"/>
                  <a:ext cx="381000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/>
          <p:cNvCxnSpPr/>
          <p:nvPr/>
        </p:nvCxnSpPr>
        <p:spPr>
          <a:xfrm>
            <a:off x="7232542" y="1643693"/>
            <a:ext cx="464979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328645" y="1654540"/>
            <a:ext cx="480315" cy="572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328644" y="1760374"/>
            <a:ext cx="2222424" cy="733917"/>
            <a:chOff x="2411874" y="4081728"/>
            <a:chExt cx="2222424" cy="733917"/>
          </a:xfrm>
        </p:grpSpPr>
        <p:sp>
          <p:nvSpPr>
            <p:cNvPr id="54" name="TextBox 53"/>
            <p:cNvSpPr txBox="1"/>
            <p:nvPr/>
          </p:nvSpPr>
          <p:spPr>
            <a:xfrm>
              <a:off x="2530237" y="408172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9310" y="408172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1874" y="4103818"/>
              <a:ext cx="2222424" cy="711827"/>
              <a:chOff x="2411874" y="4103818"/>
              <a:chExt cx="2222424" cy="7118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411874" y="4319773"/>
                <a:ext cx="2222424" cy="2286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8690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262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164473" y="4319773"/>
                <a:ext cx="0" cy="228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73946" y="4103818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solidFill>
                        <a:schemeClr val="accent3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946" y="4103818"/>
                    <a:ext cx="435103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TextBox 60"/>
              <p:cNvSpPr txBox="1"/>
              <p:nvPr/>
            </p:nvSpPr>
            <p:spPr>
              <a:xfrm>
                <a:off x="3564346" y="427137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</a:rPr>
                  <a:t>…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263610" y="4538646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3610" y="4538646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188058" y="4278284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058" y="4278284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" name="Group 15"/>
          <p:cNvGrpSpPr/>
          <p:nvPr/>
        </p:nvGrpSpPr>
        <p:grpSpPr>
          <a:xfrm>
            <a:off x="2807295" y="1187169"/>
            <a:ext cx="4443301" cy="733917"/>
            <a:chOff x="3240173" y="5122164"/>
            <a:chExt cx="4443301" cy="733917"/>
          </a:xfrm>
        </p:grpSpPr>
        <p:grpSp>
          <p:nvGrpSpPr>
            <p:cNvPr id="95" name="Group 94"/>
            <p:cNvGrpSpPr/>
            <p:nvPr/>
          </p:nvGrpSpPr>
          <p:grpSpPr>
            <a:xfrm>
              <a:off x="5461050" y="5123284"/>
              <a:ext cx="2222424" cy="732797"/>
              <a:chOff x="5567988" y="4081728"/>
              <a:chExt cx="2222424" cy="73279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5686351" y="4081728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135424" y="4081729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567988" y="4319773"/>
                <a:ext cx="2222424" cy="228600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60251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823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0587" y="4319773"/>
                <a:ext cx="0" cy="2286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330060" y="4103818"/>
                    <a:ext cx="43510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000">
                      <a:solidFill>
                        <a:schemeClr val="accent4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0060" y="4103818"/>
                    <a:ext cx="435103" cy="24622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/>
              <p:cNvSpPr txBox="1"/>
              <p:nvPr/>
            </p:nvSpPr>
            <p:spPr>
              <a:xfrm>
                <a:off x="6720460" y="4271374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  <a:endParaRPr lang="en-US" sz="120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413643" y="4537526"/>
                    <a:ext cx="381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643" y="4537526"/>
                    <a:ext cx="38100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/>
            <p:cNvGrpSpPr/>
            <p:nvPr/>
          </p:nvGrpSpPr>
          <p:grpSpPr>
            <a:xfrm>
              <a:off x="3240173" y="5122164"/>
              <a:ext cx="2222424" cy="733917"/>
              <a:chOff x="2411874" y="4081728"/>
              <a:chExt cx="2222424" cy="733917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2530237" y="4081728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979310" y="4081729"/>
                <a:ext cx="228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20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411874" y="4103818"/>
                <a:ext cx="2222424" cy="711827"/>
                <a:chOff x="2411874" y="4103818"/>
                <a:chExt cx="2222424" cy="711827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2411874" y="4319773"/>
                  <a:ext cx="2222424" cy="228600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8690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3262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164473" y="4319773"/>
                  <a:ext cx="0" cy="228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4173946" y="4103818"/>
                      <a:ext cx="4351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0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3946" y="4103818"/>
                      <a:ext cx="435103" cy="246221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TextBox 138"/>
                <p:cNvSpPr txBox="1"/>
                <p:nvPr/>
              </p:nvSpPr>
              <p:spPr>
                <a:xfrm>
                  <a:off x="3564346" y="4271374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…</a:t>
                  </a:r>
                  <a:endParaRPr lang="en-US" sz="120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3263610" y="4538646"/>
                      <a:ext cx="3810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3610" y="4538646"/>
                      <a:ext cx="381000" cy="276999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188058" y="4278284"/>
                      <a:ext cx="3810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8058" y="4278284"/>
                      <a:ext cx="381000" cy="276999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594200" y="140173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00" y="1401739"/>
                <a:ext cx="381000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/>
          <p:cNvGrpSpPr/>
          <p:nvPr/>
        </p:nvGrpSpPr>
        <p:grpSpPr>
          <a:xfrm>
            <a:off x="3216697" y="2938136"/>
            <a:ext cx="3730165" cy="304800"/>
            <a:chOff x="2848630" y="5325509"/>
            <a:chExt cx="3730165" cy="3048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48630" y="5325509"/>
              <a:ext cx="3657599" cy="304800"/>
              <a:chOff x="4267200" y="5486400"/>
              <a:chExt cx="365759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267200" y="5486400"/>
                <a:ext cx="3657599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4495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4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953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181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410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638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867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096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6324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553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7818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0104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4676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696200" y="5486400"/>
                <a:ext cx="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854173" y="535649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098691" y="535649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321048" y="5356493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539614" y="5353282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21782" y="5351676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954056" y="5350181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76619" y="5356985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405219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633651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63800" y="535536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085473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311216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35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54247" y="5351436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69834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45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003651" y="5353282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51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240047" y="5357249"/>
              <a:ext cx="338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53</a:t>
              </a:r>
              <a:endParaRPr lang="en-US" sz="1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937125" y="2718027"/>
            <a:ext cx="0" cy="2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75072" y="29696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72" y="2969611"/>
                <a:ext cx="990600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356071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71" y="3296950"/>
                <a:ext cx="609600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328147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17&lt;42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47" y="3469051"/>
                <a:ext cx="640873" cy="2462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3140580" y="2718027"/>
            <a:ext cx="1900271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5844302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092213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13" y="3296950"/>
                <a:ext cx="609600" cy="24622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5064289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35&lt;42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89" y="3469051"/>
                <a:ext cx="640873" cy="24622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5034776" y="2718027"/>
            <a:ext cx="919905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6283018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441764" y="3296950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64" y="3296950"/>
                <a:ext cx="609600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6413840" y="3469051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42&lt;4</m:t>
                    </m:r>
                  </m:oMath>
                </a14:m>
                <a:r>
                  <a:rPr lang="en-US" sz="1000" smtClean="0"/>
                  <a:t>5</a:t>
                </a:r>
                <a:endParaRPr lang="en-US" sz="100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40" y="3469051"/>
                <a:ext cx="640873" cy="246221"/>
              </a:xfrm>
              <a:prstGeom prst="rect">
                <a:avLst/>
              </a:prstGeom>
              <a:blipFill rotWithShape="0">
                <a:blip r:embed="rId2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/>
          <p:cNvSpPr/>
          <p:nvPr/>
        </p:nvSpPr>
        <p:spPr>
          <a:xfrm>
            <a:off x="6428953" y="2718027"/>
            <a:ext cx="568514" cy="9519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083067" y="2718027"/>
            <a:ext cx="0" cy="220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5898341" y="3300953"/>
                <a:ext cx="609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341" y="3300953"/>
                <a:ext cx="609600" cy="246221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870417" y="3473054"/>
                <a:ext cx="640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42=42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17" y="3473054"/>
                <a:ext cx="640873" cy="246221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4" grpId="0" animBg="1"/>
      <p:bldP spid="206" grpId="0" animBg="1"/>
      <p:bldP spid="206" grpId="1" animBg="1"/>
      <p:bldP spid="142" grpId="0"/>
      <p:bldP spid="142" grpId="1"/>
      <p:bldP spid="142" grpId="2"/>
      <p:bldP spid="39" grpId="0"/>
      <p:bldP spid="39" grpId="1"/>
      <p:bldP spid="187" grpId="0"/>
      <p:bldP spid="187" grpId="1"/>
      <p:bldP spid="188" grpId="0"/>
      <p:bldP spid="188" grpId="1"/>
      <p:bldP spid="53" grpId="0" animBg="1"/>
      <p:bldP spid="53" grpId="1" animBg="1"/>
      <p:bldP spid="192" grpId="0"/>
      <p:bldP spid="192" grpId="1"/>
      <p:bldP spid="193" grpId="0"/>
      <p:bldP spid="193" grpId="1"/>
      <p:bldP spid="194" grpId="0" animBg="1"/>
      <p:bldP spid="194" grpId="1" animBg="1"/>
      <p:bldP spid="197" grpId="0"/>
      <p:bldP spid="197" grpId="1"/>
      <p:bldP spid="198" grpId="0"/>
      <p:bldP spid="198" grpId="1"/>
      <p:bldP spid="199" grpId="0" animBg="1"/>
      <p:bldP spid="199" grpId="1" animBg="1"/>
      <p:bldP spid="201" grpId="0"/>
      <p:bldP spid="201" grpId="1"/>
      <p:bldP spid="202" grpId="0"/>
      <p:bldP spid="20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2.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the sum of the interior angles of a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convex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⋅180°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“the sum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of interior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angles of any convex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⋅180°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 We must prove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From Corollary 2, we can equivalently prove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induction basis states that the sum of the interior angles of every triangle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⋅180°=180°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result from the theory of Euclidean geometry. For the induction step, assume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an arbitrary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≥3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Now, consider a convex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Take any three consecutive vertices in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polygon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and draw a line from the first to the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third. This line divides the polygon into a triangle and a convex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polygon. The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sum of the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interior angles of the two polygons is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equal to the sum of the angles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polygon. Therefore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the sum of the angles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-vertex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polygon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180°+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⋅180°=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⋅180°.</m:t>
                    </m:r>
                  </m:oMath>
                </a14:m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96769" y="1631046"/>
                <a:ext cx="5864353" cy="4608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69" y="1631046"/>
                <a:ext cx="5864353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2564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5608" y="2466548"/>
                <a:ext cx="4419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2466548"/>
                <a:ext cx="4419600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86081" y="2785587"/>
                <a:ext cx="5420012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81" y="2785587"/>
                <a:ext cx="5420012" cy="4608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97751" y="3140788"/>
                <a:ext cx="4133631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51" y="3140788"/>
                <a:ext cx="413363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3158" y="3536143"/>
                <a:ext cx="1912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58" y="3536143"/>
                <a:ext cx="1912324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08087" y="3536143"/>
                <a:ext cx="26238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⟹∀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087" y="3536143"/>
                <a:ext cx="2623879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47174" y="3536143"/>
                <a:ext cx="1973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4" y="3536143"/>
                <a:ext cx="1973241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67612" y="2167311"/>
                <a:ext cx="7434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latin typeface="Calibri" panose="020F0502020204030204" pitchFamily="34" charset="0"/>
                    <a:cs typeface="Calibri" panose="020F0502020204030204" pitchFamily="34" charset="0"/>
                  </a:rPr>
                  <a:t>Proof.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is a predicate on positive integers. We have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12" y="2167311"/>
                <a:ext cx="7434072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4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5257096" y="5694529"/>
            <a:ext cx="673712" cy="816033"/>
            <a:chOff x="-1776984" y="2785587"/>
            <a:chExt cx="2047365" cy="254841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-1776984" y="3246419"/>
              <a:ext cx="232289" cy="628278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-1544695" y="2785587"/>
              <a:ext cx="764603" cy="460832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-802690" y="2785587"/>
              <a:ext cx="1073071" cy="585617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453" y="3371204"/>
              <a:ext cx="0" cy="1048397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-1066800" y="4419601"/>
              <a:ext cx="1326253" cy="914399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-1698115" y="4746528"/>
              <a:ext cx="647220" cy="587472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-1776984" y="3874697"/>
              <a:ext cx="78867" cy="87183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5577700" y="5692110"/>
            <a:ext cx="349512" cy="52565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03249" y="5982383"/>
                <a:ext cx="18591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convex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</a:t>
                </a:r>
                <a:endParaRPr 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49" y="5982383"/>
                <a:ext cx="1859195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4888288" y="6043275"/>
            <a:ext cx="652988" cy="8784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11024" y="5772907"/>
            <a:ext cx="80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200" b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traingle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94262" y="5922640"/>
            <a:ext cx="553984" cy="71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952906" y="5638152"/>
                <a:ext cx="20859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convex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2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-vertex polygon</a:t>
                </a:r>
                <a:endParaRPr 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06" y="5638152"/>
                <a:ext cx="2085980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979734" y="5799771"/>
            <a:ext cx="330738" cy="113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5" grpId="0"/>
      <p:bldP spid="5" grpId="1"/>
      <p:bldP spid="21" grpId="0"/>
      <p:bldP spid="21" grpId="1"/>
      <p:bldP spid="22" grpId="0"/>
      <p:bldP spid="22" grpId="1"/>
      <p:bldP spid="24" grpId="0"/>
      <p:bldP spid="24" grpId="1"/>
      <p:bldP spid="12" grpId="0"/>
      <p:bldP spid="12" grpId="1"/>
      <p:bldP spid="26" grpId="0"/>
      <p:bldP spid="26" grpId="1"/>
      <p:bldP spid="29" grpId="0"/>
      <p:bldP spid="29" grpId="1"/>
      <p:bldP spid="81" grpId="0"/>
      <p:bldP spid="85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Generalizations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alternative form of the mathematical induction, which is sometimes called the </a:t>
                </a:r>
                <a:r>
                  <a:rPr lang="en-US" sz="1600" b="1" i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strong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 of mathematical induction, is formulated as follows.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unary predicate on positive integers, then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>
                    <a:latin typeface="Calibri" panose="020F0502020204030204" pitchFamily="34" charset="0"/>
                    <a:cs typeface="Calibri" panose="020F0502020204030204" pitchFamily="34" charset="0"/>
                  </a:rPr>
                  <a:t>Corollary 3.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be a unary predicate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predicate on positive integers defined by  </a:t>
                </a:r>
              </a:p>
              <a:p>
                <a:pPr marL="82296" indent="0" algn="ctr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)≝∀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Now, for an arbitrary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prove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From the assumption </a:t>
                </a: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ℤ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or, equivalently,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Hence, by the proof principle of mathematical induction,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Consequently,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3956" y="2264509"/>
                <a:ext cx="7001384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∧…∧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56" y="2264509"/>
                <a:ext cx="7001384" cy="460832"/>
              </a:xfrm>
              <a:prstGeom prst="rect">
                <a:avLst/>
              </a:prstGeom>
              <a:blipFill rotWithShape="0">
                <a:blip r:embed="rId5"/>
                <a:stretch>
                  <a:fillRect r="-261"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6821" y="3333820"/>
                <a:ext cx="6335654" cy="5277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21" y="3333820"/>
                <a:ext cx="6335654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17775</TotalTime>
  <Words>847</Words>
  <Application>Microsoft Office PowerPoint</Application>
  <PresentationFormat>On-screen Show (4:3)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Well-Ordering and Mathematical Induction</vt:lpstr>
      <vt:lpstr>Mathematical Induction</vt:lpstr>
      <vt:lpstr>Mathematical Induction (Ctd.)</vt:lpstr>
      <vt:lpstr>Mathematical Induction (Ctd.)</vt:lpstr>
      <vt:lpstr>Mathematical Induction (Ctd.)</vt:lpstr>
      <vt:lpstr>Generalizations</vt:lpstr>
      <vt:lpstr>Generalizations (Ctd.)</vt:lpstr>
      <vt:lpstr>Generalizations (Ctd.)</vt:lpstr>
      <vt:lpstr>Generalizations (Ctd.)</vt:lpstr>
      <vt:lpstr>Generalizations (Ctd.)</vt:lpstr>
      <vt:lpstr>Generalizations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1294</cp:revision>
  <dcterms:created xsi:type="dcterms:W3CDTF">2009-10-14T10:18:00Z</dcterms:created>
  <dcterms:modified xsi:type="dcterms:W3CDTF">2020-06-25T14:58:12Z</dcterms:modified>
</cp:coreProperties>
</file>