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4" r:id="rId9"/>
    <p:sldId id="263" r:id="rId10"/>
    <p:sldId id="265" r:id="rId11"/>
    <p:sldId id="267" r:id="rId12"/>
    <p:sldId id="266" r:id="rId13"/>
    <p:sldId id="268" r:id="rId14"/>
    <p:sldId id="274" r:id="rId15"/>
    <p:sldId id="273" r:id="rId16"/>
    <p:sldId id="269" r:id="rId17"/>
    <p:sldId id="270" r:id="rId18"/>
    <p:sldId id="272" r:id="rId19"/>
    <p:sldId id="271" r:id="rId20"/>
    <p:sldId id="276" r:id="rId21"/>
    <p:sldId id="275" r:id="rId22"/>
    <p:sldId id="277" r:id="rId23"/>
    <p:sldId id="279" r:id="rId24"/>
    <p:sldId id="278" r:id="rId25"/>
    <p:sldId id="280" r:id="rId26"/>
    <p:sldId id="283" r:id="rId27"/>
    <p:sldId id="282" r:id="rId28"/>
    <p:sldId id="281" r:id="rId29"/>
    <p:sldId id="285" r:id="rId30"/>
    <p:sldId id="284" r:id="rId31"/>
    <p:sldId id="288" r:id="rId32"/>
    <p:sldId id="287" r:id="rId33"/>
    <p:sldId id="286" r:id="rId34"/>
    <p:sldId id="290" r:id="rId35"/>
    <p:sldId id="289" r:id="rId36"/>
    <p:sldId id="292" r:id="rId37"/>
    <p:sldId id="291" r:id="rId38"/>
    <p:sldId id="293" r:id="rId39"/>
    <p:sldId id="295" r:id="rId40"/>
    <p:sldId id="294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0" r:id="rId57"/>
    <p:sldId id="313" r:id="rId58"/>
    <p:sldId id="312" r:id="rId59"/>
    <p:sldId id="314" r:id="rId60"/>
    <p:sldId id="315" r:id="rId61"/>
    <p:sldId id="317" r:id="rId62"/>
    <p:sldId id="316" r:id="rId63"/>
    <p:sldId id="321" r:id="rId64"/>
    <p:sldId id="318" r:id="rId65"/>
    <p:sldId id="319" r:id="rId66"/>
    <p:sldId id="320" r:id="rId67"/>
    <p:sldId id="322" r:id="rId68"/>
    <p:sldId id="325" r:id="rId69"/>
    <p:sldId id="324" r:id="rId70"/>
    <p:sldId id="323" r:id="rId7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CFF"/>
    <a:srgbClr val="FFFF99"/>
    <a:srgbClr val="FFCCCC"/>
    <a:srgbClr val="FF6699"/>
    <a:srgbClr val="FF99CC"/>
    <a:srgbClr val="0000FF"/>
    <a:srgbClr val="FF3300"/>
    <a:srgbClr val="438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88" d="100"/>
          <a:sy n="88" d="100"/>
        </p:scale>
        <p:origin x="5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6. Orthogonality and least square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8800"/>
            <a:ext cx="8882063" cy="12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7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396163" cy="988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971800"/>
            <a:ext cx="2149407" cy="18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4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396163" cy="988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6600"/>
            <a:ext cx="5038725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62600"/>
            <a:ext cx="5067300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5857875"/>
            <a:ext cx="11430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2971800"/>
            <a:ext cx="2149407" cy="18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2600"/>
            <a:ext cx="8943975" cy="691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93079"/>
            <a:ext cx="7062788" cy="489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114800"/>
            <a:ext cx="2814638" cy="7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" y="1973391"/>
            <a:ext cx="3586777" cy="257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8" y="1966166"/>
            <a:ext cx="5514975" cy="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2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" y="1973391"/>
            <a:ext cx="3586777" cy="257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8" y="1966166"/>
            <a:ext cx="5514975" cy="264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667000"/>
            <a:ext cx="2033588" cy="206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988" y="2603090"/>
            <a:ext cx="6305550" cy="266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575" y="3429000"/>
            <a:ext cx="552450" cy="40005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038600" y="3048000"/>
            <a:ext cx="914400" cy="228600"/>
          </a:xfrm>
          <a:prstGeom prst="downArrow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87" y="3981450"/>
            <a:ext cx="8105775" cy="8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5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" y="1973391"/>
            <a:ext cx="3586777" cy="257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8" y="1966166"/>
            <a:ext cx="5514975" cy="264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667000"/>
            <a:ext cx="2033588" cy="206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988" y="2603090"/>
            <a:ext cx="6305550" cy="266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575" y="3429000"/>
            <a:ext cx="552450" cy="40005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038600" y="3048000"/>
            <a:ext cx="914400" cy="228600"/>
          </a:xfrm>
          <a:prstGeom prst="downArrow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87" y="3981450"/>
            <a:ext cx="8105775" cy="8378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4819274"/>
            <a:ext cx="1792784" cy="1847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1482" y="5410200"/>
            <a:ext cx="2667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9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6977063" cy="10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3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59" y="1676400"/>
            <a:ext cx="9110663" cy="17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8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59" y="1676400"/>
            <a:ext cx="9110663" cy="1766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99763"/>
            <a:ext cx="7658808" cy="18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3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6. Inner product, length and orthogonality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1828800"/>
            <a:ext cx="7648575" cy="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1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1828800"/>
            <a:ext cx="7648575" cy="615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52800"/>
            <a:ext cx="7443788" cy="14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6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Orthogonal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081963" cy="6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03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081963" cy="677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048000"/>
            <a:ext cx="8991600" cy="9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32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081963" cy="677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048000"/>
            <a:ext cx="8991600" cy="902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267200"/>
            <a:ext cx="6753225" cy="20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12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37036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21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370363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6" y="2971800"/>
            <a:ext cx="8224838" cy="19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370363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6" y="2971800"/>
            <a:ext cx="8224838" cy="1950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0" y="5105400"/>
            <a:ext cx="8122024" cy="13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4331908" cy="909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59156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1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76400"/>
            <a:ext cx="3152775" cy="13930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32004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The number </a:t>
            </a:r>
            <a:r>
              <a:rPr lang="en-US" b="1" dirty="0" err="1">
                <a:solidFill>
                  <a:srgbClr val="242021"/>
                </a:solidFill>
                <a:latin typeface="Times-Bold"/>
              </a:rPr>
              <a:t>u</a:t>
            </a:r>
            <a:r>
              <a:rPr lang="en-US" sz="800" dirty="0" err="1">
                <a:solidFill>
                  <a:srgbClr val="242021"/>
                </a:solidFill>
                <a:latin typeface="MT2MIT"/>
              </a:rPr>
              <a:t>T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v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is called the </a:t>
            </a:r>
            <a:r>
              <a:rPr lang="en-US" b="1" dirty="0" smtClean="0">
                <a:solidFill>
                  <a:srgbClr val="242021"/>
                </a:solidFill>
                <a:latin typeface="Times-Bold"/>
              </a:rPr>
              <a:t>inner product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of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u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and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v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, and often it is written as </a:t>
            </a:r>
            <a:r>
              <a:rPr lang="en-US" b="1" dirty="0" err="1" smtClean="0">
                <a:solidFill>
                  <a:srgbClr val="242021"/>
                </a:solidFill>
                <a:latin typeface="Times-Bold"/>
              </a:rPr>
              <a:t>u.v</a:t>
            </a:r>
            <a:r>
              <a:rPr lang="en-US" dirty="0" smtClean="0"/>
              <a:t> (dot product)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50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4331908" cy="909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5915676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57" y="4495800"/>
            <a:ext cx="3845719" cy="15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9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projection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28800"/>
            <a:ext cx="8496300" cy="1273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2967038" cy="15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7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projection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28800"/>
            <a:ext cx="8496300" cy="1273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2967038" cy="1506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3314031"/>
            <a:ext cx="847725" cy="319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294437"/>
            <a:ext cx="1219200" cy="2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65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projection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28800"/>
            <a:ext cx="8496300" cy="1273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2967038" cy="1506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3314031"/>
            <a:ext cx="847725" cy="319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294437"/>
            <a:ext cx="1219200" cy="289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3891565"/>
            <a:ext cx="5691188" cy="461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537" y="4815793"/>
            <a:ext cx="2352675" cy="490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87" y="5725459"/>
            <a:ext cx="8239125" cy="534918"/>
          </a:xfrm>
          <a:prstGeom prst="rect">
            <a:avLst/>
          </a:prstGeom>
          <a:ln w="34925">
            <a:solidFill>
              <a:srgbClr val="FFCCCC"/>
            </a:solidFill>
          </a:ln>
        </p:spPr>
      </p:pic>
    </p:spTree>
    <p:extLst>
      <p:ext uri="{BB962C8B-B14F-4D97-AF65-F5344CB8AC3E}">
        <p14:creationId xmlns:p14="http://schemas.microsoft.com/office/powerpoint/2010/main" val="2461903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2967038" cy="15067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168223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42021"/>
                </a:solidFill>
                <a:latin typeface="Times-Italic"/>
              </a:rPr>
              <a:t>subspace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L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spanned by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u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00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24384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Sometimes </a:t>
            </a:r>
            <a:r>
              <a:rPr lang="en-US" b="1" dirty="0" err="1">
                <a:solidFill>
                  <a:srgbClr val="242021"/>
                </a:solidFill>
                <a:latin typeface="Times-Bold"/>
              </a:rPr>
              <a:t>y</a:t>
            </a:r>
            <a:r>
              <a:rPr lang="en-US" dirty="0" err="1">
                <a:solidFill>
                  <a:srgbClr val="242021"/>
                </a:solidFill>
                <a:latin typeface="MT2SYT"/>
              </a:rPr>
              <a:t>O</a:t>
            </a:r>
            <a:r>
              <a:rPr lang="en-US" dirty="0">
                <a:solidFill>
                  <a:srgbClr val="242021"/>
                </a:solidFill>
                <a:latin typeface="MT2SYT"/>
              </a:rPr>
              <a:t>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is denoted by </a:t>
            </a:r>
            <a:r>
              <a:rPr lang="en-US" dirty="0" err="1">
                <a:solidFill>
                  <a:srgbClr val="242021"/>
                </a:solidFill>
                <a:latin typeface="Times-Roman"/>
              </a:rPr>
              <a:t>proj</a:t>
            </a:r>
            <a:r>
              <a:rPr lang="en-US" sz="800" dirty="0" err="1">
                <a:solidFill>
                  <a:srgbClr val="242021"/>
                </a:solidFill>
                <a:latin typeface="MT2MIT"/>
              </a:rPr>
              <a:t>L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y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and is called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the </a:t>
            </a:r>
            <a:r>
              <a:rPr lang="en-US" b="1" dirty="0" smtClean="0">
                <a:solidFill>
                  <a:srgbClr val="242021"/>
                </a:solidFill>
                <a:latin typeface="Times-Bold"/>
              </a:rPr>
              <a:t>orthogonal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projection of y onto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L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. That is,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2967038" cy="1506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581400"/>
            <a:ext cx="2638425" cy="8819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168223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42021"/>
                </a:solidFill>
                <a:latin typeface="Times-Italic"/>
              </a:rPr>
              <a:t>subspace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L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spanned by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u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80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101013" cy="10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43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101013" cy="1082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4" y="3190646"/>
            <a:ext cx="3544283" cy="661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769" y="3190646"/>
            <a:ext cx="3160846" cy="661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419600"/>
            <a:ext cx="2762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Orthonormal </a:t>
            </a:r>
            <a:r>
              <a:rPr lang="en-US" dirty="0"/>
              <a:t>Sets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752600"/>
            <a:ext cx="9086850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3" y="2895600"/>
            <a:ext cx="1219200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3352800"/>
            <a:ext cx="5257800" cy="10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61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251032" cy="5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76400"/>
            <a:ext cx="3152775" cy="13930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32004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The number </a:t>
            </a:r>
            <a:r>
              <a:rPr lang="en-US" b="1" dirty="0" err="1">
                <a:solidFill>
                  <a:srgbClr val="242021"/>
                </a:solidFill>
                <a:latin typeface="Times-Bold"/>
              </a:rPr>
              <a:t>u</a:t>
            </a:r>
            <a:r>
              <a:rPr lang="en-US" sz="800" dirty="0" err="1">
                <a:solidFill>
                  <a:srgbClr val="242021"/>
                </a:solidFill>
                <a:latin typeface="MT2MIT"/>
              </a:rPr>
              <a:t>T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v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is called the </a:t>
            </a:r>
            <a:r>
              <a:rPr lang="en-US" b="1" dirty="0" smtClean="0">
                <a:solidFill>
                  <a:srgbClr val="242021"/>
                </a:solidFill>
                <a:latin typeface="Times-Bold"/>
              </a:rPr>
              <a:t>inner product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of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u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and </a:t>
            </a:r>
            <a:r>
              <a:rPr lang="en-US" b="1" dirty="0">
                <a:solidFill>
                  <a:srgbClr val="242021"/>
                </a:solidFill>
                <a:latin typeface="Times-Bold"/>
              </a:rPr>
              <a:t>v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, and often it is written as </a:t>
            </a:r>
            <a:r>
              <a:rPr lang="en-US" b="1" dirty="0" err="1" smtClean="0">
                <a:solidFill>
                  <a:srgbClr val="242021"/>
                </a:solidFill>
                <a:latin typeface="Times-Bold"/>
              </a:rPr>
              <a:t>u.v</a:t>
            </a:r>
            <a:r>
              <a:rPr lang="en-US" dirty="0" smtClean="0"/>
              <a:t> (dot product)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81" y="4262263"/>
            <a:ext cx="5100638" cy="14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6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251032" cy="5969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352800"/>
            <a:ext cx="5660571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689262"/>
            <a:ext cx="20764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0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33163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94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734300" cy="3143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2447925"/>
            <a:ext cx="8382000" cy="92333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It is easy to see that any </a:t>
            </a:r>
            <a:r>
              <a:rPr lang="en-US" i="1" dirty="0">
                <a:solidFill>
                  <a:srgbClr val="242021"/>
                </a:solidFill>
                <a:latin typeface="Times-Italic"/>
              </a:rPr>
              <a:t>square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matrix</a:t>
            </a:r>
            <a:r>
              <a:rPr lang="fa-IR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with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orthonormal columns is an orthogonal matrix.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32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382000" cy="1828800"/>
          </a:xfrm>
        </p:spPr>
        <p:txBody>
          <a:bodyPr/>
          <a:lstStyle/>
          <a:p>
            <a:r>
              <a:rPr lang="en-US" dirty="0" smtClean="0"/>
              <a:t>6.3. orthogonal projections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8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The orthogonal projection of a point in </a:t>
            </a:r>
            <a:r>
              <a:rPr lang="en-US" dirty="0">
                <a:solidFill>
                  <a:srgbClr val="242021"/>
                </a:solidFill>
                <a:latin typeface="MT2HRBT"/>
              </a:rPr>
              <a:t>R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2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onto a line through the origin has an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important analogue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in </a:t>
            </a:r>
            <a:r>
              <a:rPr lang="en-US" dirty="0">
                <a:solidFill>
                  <a:srgbClr val="242021"/>
                </a:solidFill>
                <a:latin typeface="MT2HRBT"/>
              </a:rPr>
              <a:t>R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231101"/>
            <a:ext cx="3498878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423517"/>
            <a:ext cx="13430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91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7813855" cy="23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16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7813855" cy="2395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1000125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400686"/>
            <a:ext cx="5367338" cy="9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63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7813855" cy="2395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1000125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400686"/>
            <a:ext cx="5367338" cy="94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715000"/>
            <a:ext cx="1276350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850" y="5653087"/>
            <a:ext cx="1695450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591175"/>
            <a:ext cx="2000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28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739063" cy="14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99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739063" cy="1499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505200"/>
            <a:ext cx="5067300" cy="1940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5638800"/>
            <a:ext cx="2667000" cy="7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993876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86200"/>
            <a:ext cx="5061337" cy="5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4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7472363" cy="1495954"/>
          </a:xfrm>
          <a:prstGeom prst="rect">
            <a:avLst/>
          </a:prstGeom>
          <a:ln w="28575">
            <a:solidFill>
              <a:srgbClr val="FFCCCC"/>
            </a:solidFill>
          </a:ln>
        </p:spPr>
      </p:pic>
    </p:spTree>
    <p:extLst>
      <p:ext uri="{BB962C8B-B14F-4D97-AF65-F5344CB8AC3E}">
        <p14:creationId xmlns:p14="http://schemas.microsoft.com/office/powerpoint/2010/main" val="961264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091488" cy="1672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34903"/>
            <a:ext cx="4886325" cy="247650"/>
          </a:xfrm>
          <a:prstGeom prst="rect">
            <a:avLst/>
          </a:prstGeom>
          <a:ln w="31750">
            <a:solidFill>
              <a:srgbClr val="0070C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876800" y="2971800"/>
            <a:ext cx="0" cy="685800"/>
          </a:xfrm>
          <a:prstGeom prst="straightConnector1">
            <a:avLst/>
          </a:prstGeom>
          <a:ln w="412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4459862"/>
            <a:ext cx="2514600" cy="369332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51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091488" cy="1672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86200"/>
            <a:ext cx="3034571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958728"/>
            <a:ext cx="3038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7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091488" cy="1672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86200"/>
            <a:ext cx="3034571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958728"/>
            <a:ext cx="3038475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4479337"/>
            <a:ext cx="367665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287" y="5288962"/>
            <a:ext cx="15144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6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00200"/>
            <a:ext cx="7962900" cy="21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56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053388" cy="17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4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053388" cy="177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38600"/>
            <a:ext cx="6705600" cy="2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7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90174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96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901749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" y="4267200"/>
            <a:ext cx="822579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96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833360" cy="1219200"/>
          </a:xfrm>
          <a:prstGeom prst="rect">
            <a:avLst/>
          </a:prstGeom>
          <a:ln w="31750">
            <a:solidFill>
              <a:srgbClr val="FFFF00"/>
            </a:solidFill>
          </a:ln>
        </p:spPr>
      </p:pic>
      <p:sp>
        <p:nvSpPr>
          <p:cNvPr id="4" name="Cloud Callout 3"/>
          <p:cNvSpPr/>
          <p:nvPr/>
        </p:nvSpPr>
        <p:spPr>
          <a:xfrm>
            <a:off x="1447800" y="4953000"/>
            <a:ext cx="4343400" cy="838200"/>
          </a:xfrm>
          <a:prstGeom prst="cloudCallout">
            <a:avLst>
              <a:gd name="adj1" fmla="val -27650"/>
              <a:gd name="adj2" fmla="val -253344"/>
            </a:avLst>
          </a:prstGeom>
          <a:solidFill>
            <a:srgbClr val="00B0F0"/>
          </a:solidFill>
          <a:ln>
            <a:solidFill>
              <a:srgbClr val="B7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find orthonormal basis for subspaces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5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vector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334375" cy="10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0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524000"/>
            <a:ext cx="6477000" cy="1828800"/>
          </a:xfrm>
        </p:spPr>
        <p:txBody>
          <a:bodyPr/>
          <a:lstStyle/>
          <a:p>
            <a:r>
              <a:rPr lang="en-US" dirty="0" smtClean="0"/>
              <a:t>Gram-Schmidt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35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6646" y="1752600"/>
            <a:ext cx="838200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The Gram–Schmidt process is a simple algorithm for producing an orthogonal or</a:t>
            </a:r>
            <a:br>
              <a:rPr lang="en-US" dirty="0">
                <a:solidFill>
                  <a:srgbClr val="242021"/>
                </a:solidFill>
                <a:latin typeface="Times-Roman"/>
              </a:rPr>
            </a:br>
            <a:r>
              <a:rPr lang="en-US" dirty="0">
                <a:solidFill>
                  <a:srgbClr val="242021"/>
                </a:solidFill>
                <a:latin typeface="Times-Roman"/>
              </a:rPr>
              <a:t>orthonormal basis for any nonzero subspace of </a:t>
            </a:r>
            <a:r>
              <a:rPr lang="en-US" dirty="0">
                <a:solidFill>
                  <a:srgbClr val="242021"/>
                </a:solidFill>
                <a:latin typeface="MT2HRBT"/>
              </a:rPr>
              <a:t>R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477125" cy="1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2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6646" y="1752600"/>
            <a:ext cx="838200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The Gram–Schmidt process is a simple algorithm for producing an orthogonal or</a:t>
            </a:r>
            <a:br>
              <a:rPr lang="en-US" dirty="0">
                <a:solidFill>
                  <a:srgbClr val="242021"/>
                </a:solidFill>
                <a:latin typeface="Times-Roman"/>
              </a:rPr>
            </a:br>
            <a:r>
              <a:rPr lang="en-US" dirty="0">
                <a:solidFill>
                  <a:srgbClr val="242021"/>
                </a:solidFill>
                <a:latin typeface="Times-Roman"/>
              </a:rPr>
              <a:t>orthonormal basis for any nonzero subspace of </a:t>
            </a:r>
            <a:r>
              <a:rPr lang="en-US" dirty="0">
                <a:solidFill>
                  <a:srgbClr val="242021"/>
                </a:solidFill>
                <a:latin typeface="MT2HRBT"/>
              </a:rPr>
              <a:t>R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477125" cy="1066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7200"/>
            <a:ext cx="876300" cy="28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9" y="4004885"/>
            <a:ext cx="5610933" cy="871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64" y="5243314"/>
            <a:ext cx="8767763" cy="74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44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362825" cy="15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67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362825" cy="1556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05200"/>
            <a:ext cx="6810375" cy="2612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6241323"/>
            <a:ext cx="6705600" cy="4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52600"/>
            <a:ext cx="2447925" cy="1283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68764"/>
            <a:ext cx="653206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54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225623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57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7562026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75" y="5715000"/>
            <a:ext cx="3419475" cy="647700"/>
          </a:xfrm>
          <a:prstGeom prst="rect">
            <a:avLst/>
          </a:prstGeom>
          <a:ln w="28575">
            <a:solidFill>
              <a:srgbClr val="B7ECFF"/>
            </a:solidFill>
          </a:ln>
        </p:spPr>
      </p:pic>
    </p:spTree>
    <p:extLst>
      <p:ext uri="{BB962C8B-B14F-4D97-AF65-F5344CB8AC3E}">
        <p14:creationId xmlns:p14="http://schemas.microsoft.com/office/powerpoint/2010/main" val="2114050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76400"/>
            <a:ext cx="8820150" cy="16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61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76400"/>
            <a:ext cx="8820150" cy="1673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4724400" cy="310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84385"/>
            <a:ext cx="1219200" cy="291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25919"/>
            <a:ext cx="2381794" cy="38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49" y="4272083"/>
            <a:ext cx="4776651" cy="39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6897" y="3510511"/>
            <a:ext cx="1302106" cy="15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vector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334375" cy="1070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3517440"/>
            <a:ext cx="1676400" cy="502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67200"/>
            <a:ext cx="7315200" cy="1056168"/>
          </a:xfrm>
          <a:prstGeom prst="rect">
            <a:avLst/>
          </a:prstGeom>
          <a:ln w="38100">
            <a:solidFill>
              <a:srgbClr val="FFCCCC"/>
            </a:solidFill>
          </a:ln>
        </p:spPr>
      </p:pic>
    </p:spTree>
    <p:extLst>
      <p:ext uri="{BB962C8B-B14F-4D97-AF65-F5344CB8AC3E}">
        <p14:creationId xmlns:p14="http://schemas.microsoft.com/office/powerpoint/2010/main" val="1294818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76400"/>
            <a:ext cx="8820150" cy="1673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4724400" cy="310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84385"/>
            <a:ext cx="1219200" cy="291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25919"/>
            <a:ext cx="2381794" cy="38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49" y="4272083"/>
            <a:ext cx="4776651" cy="39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6897" y="3510511"/>
            <a:ext cx="1302106" cy="1595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5264548"/>
            <a:ext cx="5029200" cy="6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7000875" cy="3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7000875" cy="380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43200"/>
            <a:ext cx="4081462" cy="697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8" y="3886200"/>
            <a:ext cx="4276725" cy="1182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410200"/>
            <a:ext cx="4352925" cy="8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7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2603</TotalTime>
  <Words>190</Words>
  <Application>Microsoft Office PowerPoint</Application>
  <PresentationFormat>On-screen Show (4:3)</PresentationFormat>
  <Paragraphs>24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Calibri</vt:lpstr>
      <vt:lpstr>MT2HRBT</vt:lpstr>
      <vt:lpstr>MT2MIT</vt:lpstr>
      <vt:lpstr>MT2SYT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6. Orthogonality and least square </vt:lpstr>
      <vt:lpstr>6. Inner product, length and orthogonality</vt:lpstr>
      <vt:lpstr>PowerPoint Presentation</vt:lpstr>
      <vt:lpstr>PowerPoint Presentation</vt:lpstr>
      <vt:lpstr>PowerPoint Presentation</vt:lpstr>
      <vt:lpstr>Length of a vector</vt:lpstr>
      <vt:lpstr>Length of a vector</vt:lpstr>
      <vt:lpstr>PowerPoint Presentation</vt:lpstr>
      <vt:lpstr>PowerPoint Presentation</vt:lpstr>
      <vt:lpstr>PowerPoint Presentation</vt:lpstr>
      <vt:lpstr>Orthogonal vectors</vt:lpstr>
      <vt:lpstr>Orthogonal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Orthogonal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Orthogonal projection</vt:lpstr>
      <vt:lpstr>Orthogonal projection</vt:lpstr>
      <vt:lpstr>Orthogonal projection</vt:lpstr>
      <vt:lpstr>PowerPoint Presentation</vt:lpstr>
      <vt:lpstr>PowerPoint Presentation</vt:lpstr>
      <vt:lpstr>PowerPoint Presentation</vt:lpstr>
      <vt:lpstr>PowerPoint Presentation</vt:lpstr>
      <vt:lpstr> Orthonormal Sets  </vt:lpstr>
      <vt:lpstr>PowerPoint Presentation</vt:lpstr>
      <vt:lpstr>PowerPoint Presentation</vt:lpstr>
      <vt:lpstr>PowerPoint Presentation</vt:lpstr>
      <vt:lpstr>PowerPoint Presentation</vt:lpstr>
      <vt:lpstr>6.3. orthogonal projections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Gram-Schmidt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Windows User</cp:lastModifiedBy>
  <cp:revision>220</cp:revision>
  <dcterms:created xsi:type="dcterms:W3CDTF">2013-12-02T05:13:57Z</dcterms:created>
  <dcterms:modified xsi:type="dcterms:W3CDTF">2021-05-30T15:08:50Z</dcterms:modified>
</cp:coreProperties>
</file>