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314" r:id="rId2"/>
    <p:sldId id="338" r:id="rId3"/>
    <p:sldId id="313" r:id="rId4"/>
    <p:sldId id="315" r:id="rId5"/>
    <p:sldId id="317" r:id="rId6"/>
    <p:sldId id="318" r:id="rId7"/>
    <p:sldId id="316" r:id="rId8"/>
    <p:sldId id="320" r:id="rId9"/>
    <p:sldId id="319" r:id="rId10"/>
    <p:sldId id="321" r:id="rId11"/>
    <p:sldId id="322" r:id="rId12"/>
    <p:sldId id="323" r:id="rId13"/>
    <p:sldId id="324" r:id="rId14"/>
    <p:sldId id="326" r:id="rId15"/>
    <p:sldId id="325" r:id="rId16"/>
    <p:sldId id="327" r:id="rId17"/>
    <p:sldId id="328" r:id="rId18"/>
    <p:sldId id="329" r:id="rId19"/>
    <p:sldId id="331" r:id="rId20"/>
    <p:sldId id="330" r:id="rId21"/>
    <p:sldId id="333" r:id="rId22"/>
    <p:sldId id="332" r:id="rId23"/>
    <p:sldId id="334" r:id="rId24"/>
    <p:sldId id="335" r:id="rId25"/>
    <p:sldId id="337" r:id="rId26"/>
    <p:sldId id="336" r:id="rId27"/>
    <p:sldId id="339" r:id="rId28"/>
    <p:sldId id="341" r:id="rId29"/>
    <p:sldId id="340" r:id="rId30"/>
    <p:sldId id="344" r:id="rId31"/>
    <p:sldId id="342" r:id="rId32"/>
    <p:sldId id="343" r:id="rId33"/>
    <p:sldId id="345" r:id="rId34"/>
    <p:sldId id="362" r:id="rId35"/>
    <p:sldId id="346" r:id="rId36"/>
    <p:sldId id="348" r:id="rId37"/>
    <p:sldId id="350" r:id="rId38"/>
    <p:sldId id="349" r:id="rId39"/>
    <p:sldId id="352" r:id="rId40"/>
    <p:sldId id="351" r:id="rId41"/>
    <p:sldId id="353" r:id="rId42"/>
    <p:sldId id="354" r:id="rId43"/>
    <p:sldId id="355" r:id="rId44"/>
    <p:sldId id="356" r:id="rId45"/>
    <p:sldId id="360" r:id="rId46"/>
    <p:sldId id="361" r:id="rId47"/>
    <p:sldId id="357" r:id="rId48"/>
    <p:sldId id="358" r:id="rId49"/>
    <p:sldId id="363" r:id="rId50"/>
    <p:sldId id="368" r:id="rId51"/>
    <p:sldId id="367" r:id="rId52"/>
    <p:sldId id="359" r:id="rId53"/>
    <p:sldId id="366" r:id="rId54"/>
    <p:sldId id="369" r:id="rId55"/>
    <p:sldId id="365" r:id="rId56"/>
    <p:sldId id="371" r:id="rId57"/>
    <p:sldId id="370" r:id="rId58"/>
    <p:sldId id="373" r:id="rId59"/>
    <p:sldId id="372" r:id="rId60"/>
    <p:sldId id="376" r:id="rId61"/>
    <p:sldId id="374" r:id="rId62"/>
    <p:sldId id="375" r:id="rId63"/>
    <p:sldId id="377" r:id="rId64"/>
    <p:sldId id="378" r:id="rId65"/>
    <p:sldId id="379" r:id="rId66"/>
    <p:sldId id="380" r:id="rId6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B7ECFF"/>
    <a:srgbClr val="FF3300"/>
    <a:srgbClr val="FFFF99"/>
    <a:srgbClr val="FFCCCC"/>
    <a:srgbClr val="FF99CC"/>
    <a:srgbClr val="43823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8765" autoAdjust="0"/>
  </p:normalViewPr>
  <p:slideViewPr>
    <p:cSldViewPr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1676400"/>
            <a:ext cx="6477000" cy="1828800"/>
          </a:xfrm>
        </p:spPr>
        <p:txBody>
          <a:bodyPr/>
          <a:lstStyle/>
          <a:p>
            <a:r>
              <a:rPr lang="en-US" dirty="0" smtClean="0"/>
              <a:t>4. Vector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267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2677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62200"/>
            <a:ext cx="71913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200400"/>
            <a:ext cx="8029575" cy="10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subspaces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828800"/>
            <a:ext cx="8686800" cy="92333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In many problems, a vector space consists of an appropriate subset of vectors from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some larger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vector space.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subspaces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8753475" cy="2457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1828800"/>
            <a:ext cx="8686800" cy="92333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In many problems, a vector space consists of an appropriate subset of vectors from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some larger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vector space.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" y="1676400"/>
            <a:ext cx="9115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" y="1676400"/>
            <a:ext cx="911542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152775"/>
            <a:ext cx="8896350" cy="552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14600" y="4953000"/>
            <a:ext cx="2514600" cy="685800"/>
          </a:xfrm>
          <a:prstGeom prst="round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  and    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6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" y="1676400"/>
            <a:ext cx="911542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152775"/>
            <a:ext cx="8896350" cy="552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52800" y="5029200"/>
            <a:ext cx="2514600" cy="685800"/>
          </a:xfrm>
          <a:prstGeom prst="round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  and    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2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not even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a subset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of </a:t>
            </a:r>
            <a:r>
              <a:rPr lang="en-US" dirty="0">
                <a:solidFill>
                  <a:srgbClr val="242021"/>
                </a:solidFill>
                <a:latin typeface="MT2HRBT"/>
              </a:rPr>
              <a:t>R</a:t>
            </a:r>
            <a:r>
              <a:rPr lang="en-US" sz="800" dirty="0">
                <a:solidFill>
                  <a:srgbClr val="242021"/>
                </a:solidFill>
                <a:latin typeface="MT2MIT"/>
              </a:rPr>
              <a:t>3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2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3657600" cy="1152525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6096000" y="1600200"/>
            <a:ext cx="2438400" cy="8810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Subspace of 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9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14382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552700"/>
            <a:ext cx="12287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610600" cy="6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97" y="2129669"/>
            <a:ext cx="8839200" cy="1828800"/>
          </a:xfrm>
        </p:spPr>
        <p:txBody>
          <a:bodyPr/>
          <a:lstStyle/>
          <a:p>
            <a:r>
              <a:rPr lang="en-US" dirty="0" smtClean="0"/>
              <a:t>4.1 vector spaces and </a:t>
            </a:r>
            <a:r>
              <a:rPr lang="en-US" dirty="0" err="1" smtClean="0"/>
              <a:t>subsapces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3975" y="36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7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610600" cy="645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3" y="2774632"/>
            <a:ext cx="246697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7" y="3480434"/>
            <a:ext cx="4495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50" y="4495800"/>
            <a:ext cx="4381500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2127" y="5562600"/>
            <a:ext cx="4733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752762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Subspace Spanned by a Set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752762" cy="614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62362"/>
            <a:ext cx="8434744" cy="957318"/>
          </a:xfrm>
          <a:prstGeom prst="rect">
            <a:avLst/>
          </a:prstGeom>
          <a:ln w="34925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1791753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1752600"/>
            <a:ext cx="8503920" cy="9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7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1752600"/>
            <a:ext cx="8503920" cy="975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67671"/>
            <a:ext cx="4019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05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0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05850" cy="90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8077200" cy="23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524000"/>
            <a:ext cx="94488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4.2 Null space, column space and linear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" y="1676400"/>
            <a:ext cx="897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" y="1676400"/>
            <a:ext cx="897255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4667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877300" cy="13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2409825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76400"/>
            <a:ext cx="1285875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" y="297686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Determine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if 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belongs to the null space of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0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2409825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76400"/>
            <a:ext cx="1285875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" y="297686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Determine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if 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u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belongs to the null space of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71" y="4053882"/>
            <a:ext cx="6446129" cy="8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97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15375" cy="1228725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362200" y="3810000"/>
            <a:ext cx="2209800" cy="762000"/>
          </a:xfrm>
          <a:prstGeom prst="cloudCallout">
            <a:avLst>
              <a:gd name="adj1" fmla="val -44084"/>
              <a:gd name="adj2" fmla="val -122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2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" y="1828800"/>
            <a:ext cx="7105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32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Explicit Description of </a:t>
            </a:r>
            <a:r>
              <a:rPr lang="en-US" dirty="0" err="1"/>
              <a:t>Nul</a:t>
            </a:r>
            <a:r>
              <a:rPr lang="en-US" dirty="0"/>
              <a:t> A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There is no obvious relation between vectors in </a:t>
            </a:r>
            <a:r>
              <a:rPr lang="en-US" dirty="0" err="1">
                <a:solidFill>
                  <a:srgbClr val="242021"/>
                </a:solidFill>
                <a:latin typeface="Times-Roman"/>
              </a:rPr>
              <a:t>Nul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and the entries in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. We say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that </a:t>
            </a:r>
            <a:r>
              <a:rPr lang="en-US" dirty="0" err="1" smtClean="0">
                <a:solidFill>
                  <a:srgbClr val="242021"/>
                </a:solidFill>
                <a:latin typeface="Times-Roman"/>
              </a:rPr>
              <a:t>Nul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defined </a:t>
            </a:r>
            <a:r>
              <a:rPr lang="en-US" i="1" dirty="0">
                <a:solidFill>
                  <a:srgbClr val="242021"/>
                </a:solidFill>
                <a:latin typeface="Times-Italic"/>
              </a:rPr>
              <a:t>implicitly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, because it is defined by a condition that must be checked.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52929"/>
            <a:ext cx="5810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Explicit Description of </a:t>
            </a:r>
            <a:r>
              <a:rPr lang="en-US" dirty="0" err="1"/>
              <a:t>Nul</a:t>
            </a:r>
            <a:r>
              <a:rPr lang="en-US" dirty="0"/>
              <a:t> A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There is no obvious relation between vectors in </a:t>
            </a:r>
            <a:r>
              <a:rPr lang="en-US" dirty="0" err="1">
                <a:solidFill>
                  <a:srgbClr val="242021"/>
                </a:solidFill>
                <a:latin typeface="Times-Roman"/>
              </a:rPr>
              <a:t>Nul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and the entries in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. We say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that </a:t>
            </a:r>
            <a:r>
              <a:rPr lang="en-US" dirty="0" err="1" smtClean="0">
                <a:solidFill>
                  <a:srgbClr val="242021"/>
                </a:solidFill>
                <a:latin typeface="Times-Roman"/>
              </a:rPr>
              <a:t>Nul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A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is defined </a:t>
            </a:r>
            <a:r>
              <a:rPr lang="en-US" i="1" dirty="0">
                <a:solidFill>
                  <a:srgbClr val="242021"/>
                </a:solidFill>
                <a:latin typeface="Times-Italic"/>
              </a:rPr>
              <a:t>implicitly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, because it is defined by a condition that must be checked.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52929"/>
            <a:ext cx="58102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724400"/>
            <a:ext cx="5962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1" y="3109913"/>
            <a:ext cx="2600325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67" y="2363289"/>
            <a:ext cx="50387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1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1" y="3109913"/>
            <a:ext cx="260032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66" y="2971800"/>
            <a:ext cx="31242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7" y="4862513"/>
            <a:ext cx="19621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7" y="2363289"/>
            <a:ext cx="5038725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5943600"/>
            <a:ext cx="3974592" cy="304800"/>
          </a:xfrm>
          <a:prstGeom prst="rect">
            <a:avLst/>
          </a:prstGeom>
          <a:ln w="22225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334206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1" y="3109913"/>
            <a:ext cx="260032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66" y="2971800"/>
            <a:ext cx="31242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7" y="4862513"/>
            <a:ext cx="19621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67" y="2363289"/>
            <a:ext cx="5038725" cy="219075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3886200" y="5181600"/>
            <a:ext cx="4343400" cy="1447800"/>
          </a:xfrm>
          <a:prstGeom prst="wedgeEllipseCallout">
            <a:avLst>
              <a:gd name="adj1" fmla="val -23764"/>
              <a:gd name="adj2" fmla="val -9940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Linearly independent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Number of free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98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Space of a Matrix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9" y="1676400"/>
            <a:ext cx="8429625" cy="141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" y="3429000"/>
            <a:ext cx="8843963" cy="8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82037" cy="40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1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Space of a Matrix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9" y="1676400"/>
            <a:ext cx="8429625" cy="141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2300"/>
            <a:ext cx="8843963" cy="802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4495800"/>
            <a:ext cx="4314825" cy="733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46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42021"/>
                </a:solidFill>
                <a:latin typeface="Times-Italic"/>
              </a:rPr>
              <a:t>range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of the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linear transformation </a:t>
            </a:r>
            <a:r>
              <a:rPr lang="en-US" dirty="0" smtClean="0">
                <a:solidFill>
                  <a:srgbClr val="242021"/>
                </a:solidFill>
                <a:latin typeface="MT2MIT"/>
              </a:rPr>
              <a:t>A</a:t>
            </a:r>
            <a:r>
              <a:rPr lang="en-US" b="1" dirty="0" smtClean="0">
                <a:solidFill>
                  <a:srgbClr val="242021"/>
                </a:solidFill>
                <a:latin typeface="Times-Bold"/>
              </a:rPr>
              <a:t>x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0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534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7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 and 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27051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857500"/>
            <a:ext cx="30480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09912"/>
            <a:ext cx="4772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1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 and 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27051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857500"/>
            <a:ext cx="30480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09912"/>
            <a:ext cx="4772025" cy="72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642756"/>
            <a:ext cx="5229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0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space and null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27051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857500"/>
            <a:ext cx="30480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109912"/>
            <a:ext cx="477202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748212"/>
            <a:ext cx="6286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88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space and null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296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2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2895600"/>
            <a:ext cx="84201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" y="1905000"/>
            <a:ext cx="8058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0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transformation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939088" cy="1453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3810000"/>
            <a:ext cx="778192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7" y="4486275"/>
            <a:ext cx="1495425" cy="247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1000" y="3589086"/>
            <a:ext cx="8167688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9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066925"/>
            <a:ext cx="7991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3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828800"/>
          </a:xfrm>
        </p:spPr>
        <p:txBody>
          <a:bodyPr/>
          <a:lstStyle/>
          <a:p>
            <a:pPr algn="ctr"/>
            <a:r>
              <a:rPr lang="en-US" dirty="0" smtClean="0"/>
              <a:t>4.3. Linearly independent set, bases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82037" cy="4001598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096000" y="2209800"/>
            <a:ext cx="1371600" cy="533400"/>
          </a:xfrm>
          <a:prstGeom prst="wedgeEllipseCallout">
            <a:avLst>
              <a:gd name="adj1" fmla="val -78611"/>
              <a:gd name="adj2" fmla="val 10413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574755" y="2667000"/>
            <a:ext cx="1371600" cy="533400"/>
          </a:xfrm>
          <a:prstGeom prst="wedgeEllipseCallout">
            <a:avLst>
              <a:gd name="adj1" fmla="val -78611"/>
              <a:gd name="adj2" fmla="val 10413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21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81534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subsets that span a vector space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V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or a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subspace </a:t>
            </a:r>
            <a:r>
              <a:rPr lang="en-US" dirty="0" smtClean="0">
                <a:solidFill>
                  <a:srgbClr val="242021"/>
                </a:solidFill>
                <a:latin typeface="MT2MIT"/>
              </a:rPr>
              <a:t>H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as “efficiently” as possible.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50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81534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subsets that span a vector space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V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or a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subspace </a:t>
            </a:r>
            <a:r>
              <a:rPr lang="en-US" dirty="0" smtClean="0">
                <a:solidFill>
                  <a:srgbClr val="242021"/>
                </a:solidFill>
                <a:latin typeface="MT2MIT"/>
              </a:rPr>
              <a:t>H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as “efficiently” as possible.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7315200" cy="10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1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81534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-Roman"/>
              </a:rPr>
              <a:t>subsets that span a vector space </a:t>
            </a:r>
            <a:r>
              <a:rPr lang="en-US" dirty="0">
                <a:solidFill>
                  <a:srgbClr val="242021"/>
                </a:solidFill>
                <a:latin typeface="MT2MIT"/>
              </a:rPr>
              <a:t>V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or a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subspace </a:t>
            </a:r>
            <a:r>
              <a:rPr lang="en-US" dirty="0" smtClean="0">
                <a:solidFill>
                  <a:srgbClr val="242021"/>
                </a:solidFill>
                <a:latin typeface="MT2MIT"/>
              </a:rPr>
              <a:t>H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as “efficiently” as possible.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7315200" cy="106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724400"/>
            <a:ext cx="8610600" cy="11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9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077200" cy="4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6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077200" cy="437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9" y="2590800"/>
            <a:ext cx="8553450" cy="4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0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077200" cy="437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9" y="2590800"/>
            <a:ext cx="8553450" cy="475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390571"/>
            <a:ext cx="2071688" cy="3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05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124700" cy="1093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39244"/>
            <a:ext cx="7267575" cy="3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0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124700" cy="1093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39244"/>
            <a:ext cx="7267575" cy="30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86200"/>
            <a:ext cx="2309813" cy="243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2" y="4419600"/>
            <a:ext cx="3976688" cy="85852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419600" y="3886200"/>
            <a:ext cx="2514600" cy="533400"/>
          </a:xfrm>
          <a:prstGeom prst="wedgeEllipseCallout">
            <a:avLst>
              <a:gd name="adj1" fmla="val -10443"/>
              <a:gd name="adj2" fmla="val -151377"/>
            </a:avLst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23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239000" cy="18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44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239000" cy="1849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1" y="4104669"/>
            <a:ext cx="7403249" cy="17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405688" cy="12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5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458200" cy="3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3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458200" cy="387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6" y="2438400"/>
            <a:ext cx="8582025" cy="6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223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" y="1752600"/>
            <a:ext cx="8567738" cy="7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5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" y="1752600"/>
            <a:ext cx="8567738" cy="725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6" y="2974198"/>
            <a:ext cx="7962900" cy="9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0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7699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40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776993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6" y="4038600"/>
            <a:ext cx="8115300" cy="20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194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753475" cy="19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7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3190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1752600"/>
            <a:ext cx="7345930" cy="1042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6286500" cy="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1752600"/>
            <a:ext cx="7345930" cy="1042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6286500" cy="281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3800"/>
            <a:ext cx="6981825" cy="12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5353157"/>
            <a:ext cx="6858000" cy="8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0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8703</TotalTime>
  <Words>288</Words>
  <Application>Microsoft Office PowerPoint</Application>
  <PresentationFormat>On-screen Show (4:3)</PresentationFormat>
  <Paragraphs>56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Calibri</vt:lpstr>
      <vt:lpstr>MT2HRBT</vt:lpstr>
      <vt:lpstr>MT2MIT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4. Vector space</vt:lpstr>
      <vt:lpstr>4.1 vector spaces and subsapces 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examples</vt:lpstr>
      <vt:lpstr>examples</vt:lpstr>
      <vt:lpstr>examples</vt:lpstr>
      <vt:lpstr>subspaces</vt:lpstr>
      <vt:lpstr>subspaces</vt:lpstr>
      <vt:lpstr>examples</vt:lpstr>
      <vt:lpstr>examples</vt:lpstr>
      <vt:lpstr>examples</vt:lpstr>
      <vt:lpstr>examples</vt:lpstr>
      <vt:lpstr>examples</vt:lpstr>
      <vt:lpstr> A Subspace Spanned by a Set  </vt:lpstr>
      <vt:lpstr> A Subspace Spanned by a Set  </vt:lpstr>
      <vt:lpstr> A Subspace Spanned by a Set  </vt:lpstr>
      <vt:lpstr> A Subspace Spanned by a Set  </vt:lpstr>
      <vt:lpstr>PowerPoint Presentation</vt:lpstr>
      <vt:lpstr>PowerPoint Presentation</vt:lpstr>
      <vt:lpstr>PowerPoint Presentation</vt:lpstr>
      <vt:lpstr>PowerPoint Presentation</vt:lpstr>
      <vt:lpstr>4.2 Null space, column space and linear transformation</vt:lpstr>
      <vt:lpstr>Null space</vt:lpstr>
      <vt:lpstr>Null space</vt:lpstr>
      <vt:lpstr>example</vt:lpstr>
      <vt:lpstr>example</vt:lpstr>
      <vt:lpstr>PowerPoint Presentation</vt:lpstr>
      <vt:lpstr>PowerPoint Presentation</vt:lpstr>
      <vt:lpstr> An Explicit Description of Nul A  </vt:lpstr>
      <vt:lpstr> An Explicit Description of Nul A  </vt:lpstr>
      <vt:lpstr>PowerPoint Presentation</vt:lpstr>
      <vt:lpstr>PowerPoint Presentation</vt:lpstr>
      <vt:lpstr>PowerPoint Presentation</vt:lpstr>
      <vt:lpstr> Column Space of a Matrix  </vt:lpstr>
      <vt:lpstr> Column Space of a Matrix  </vt:lpstr>
      <vt:lpstr>example</vt:lpstr>
      <vt:lpstr>Column space and null space</vt:lpstr>
      <vt:lpstr>Column space and null space</vt:lpstr>
      <vt:lpstr>Column space and null space</vt:lpstr>
      <vt:lpstr>Column space and null space</vt:lpstr>
      <vt:lpstr>PowerPoint Presentation</vt:lpstr>
      <vt:lpstr> Linear transformation </vt:lpstr>
      <vt:lpstr>example</vt:lpstr>
      <vt:lpstr>4.3. Linearly independent set, bases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Windows User</cp:lastModifiedBy>
  <cp:revision>289</cp:revision>
  <dcterms:created xsi:type="dcterms:W3CDTF">2013-12-02T05:13:57Z</dcterms:created>
  <dcterms:modified xsi:type="dcterms:W3CDTF">2021-04-23T14:46:11Z</dcterms:modified>
</cp:coreProperties>
</file>