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314" r:id="rId2"/>
    <p:sldId id="338" r:id="rId3"/>
    <p:sldId id="313" r:id="rId4"/>
    <p:sldId id="315" r:id="rId5"/>
    <p:sldId id="317" r:id="rId6"/>
    <p:sldId id="318" r:id="rId7"/>
    <p:sldId id="316" r:id="rId8"/>
    <p:sldId id="320" r:id="rId9"/>
    <p:sldId id="319" r:id="rId10"/>
    <p:sldId id="321" r:id="rId11"/>
    <p:sldId id="322" r:id="rId12"/>
    <p:sldId id="323" r:id="rId13"/>
    <p:sldId id="324" r:id="rId14"/>
    <p:sldId id="326" r:id="rId15"/>
    <p:sldId id="325" r:id="rId16"/>
    <p:sldId id="327" r:id="rId17"/>
    <p:sldId id="328" r:id="rId18"/>
    <p:sldId id="329" r:id="rId19"/>
    <p:sldId id="331" r:id="rId20"/>
    <p:sldId id="330" r:id="rId21"/>
    <p:sldId id="333" r:id="rId22"/>
    <p:sldId id="332" r:id="rId23"/>
    <p:sldId id="334" r:id="rId24"/>
    <p:sldId id="335" r:id="rId25"/>
    <p:sldId id="337" r:id="rId26"/>
    <p:sldId id="336" r:id="rId27"/>
    <p:sldId id="339" r:id="rId28"/>
    <p:sldId id="341" r:id="rId29"/>
    <p:sldId id="340" r:id="rId30"/>
    <p:sldId id="344" r:id="rId31"/>
    <p:sldId id="342" r:id="rId32"/>
    <p:sldId id="343" r:id="rId33"/>
    <p:sldId id="345" r:id="rId34"/>
    <p:sldId id="346" r:id="rId35"/>
    <p:sldId id="348" r:id="rId36"/>
    <p:sldId id="350" r:id="rId37"/>
    <p:sldId id="349" r:id="rId38"/>
    <p:sldId id="352" r:id="rId39"/>
    <p:sldId id="351" r:id="rId40"/>
    <p:sldId id="353" r:id="rId41"/>
    <p:sldId id="354" r:id="rId42"/>
    <p:sldId id="355" r:id="rId43"/>
    <p:sldId id="356" r:id="rId44"/>
    <p:sldId id="360" r:id="rId45"/>
    <p:sldId id="361" r:id="rId46"/>
    <p:sldId id="357" r:id="rId47"/>
    <p:sldId id="358" r:id="rId48"/>
    <p:sldId id="359" r:id="rId4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99"/>
    <a:srgbClr val="FFFF99"/>
    <a:srgbClr val="FFCCCC"/>
    <a:srgbClr val="FF99CC"/>
    <a:srgbClr val="43823E"/>
    <a:srgbClr val="0000FF"/>
    <a:srgbClr val="B7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65" autoAdjust="0"/>
  </p:normalViewPr>
  <p:slideViewPr>
    <p:cSldViewPr>
      <p:cViewPr varScale="1">
        <p:scale>
          <a:sx n="88" d="100"/>
          <a:sy n="88" d="100"/>
        </p:scale>
        <p:origin x="58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21D8395-8308-4C1F-9DBA-3DF845E45F70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6B70C93-7B1C-468E-994C-81E20AD29C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36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F0B54C0-DF1C-4AAE-9447-88959AB36714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F0B54C0-DF1C-4AAE-9447-88959AB36714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F0B54C0-DF1C-4AAE-9447-88959AB36714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F0B54C0-DF1C-4AAE-9447-88959AB36714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F0B54C0-DF1C-4AAE-9447-88959AB36714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F0B54C0-DF1C-4AAE-9447-88959AB36714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1.png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1676400"/>
            <a:ext cx="6477000" cy="1828800"/>
          </a:xfrm>
        </p:spPr>
        <p:txBody>
          <a:bodyPr/>
          <a:lstStyle/>
          <a:p>
            <a:r>
              <a:rPr lang="en-US" dirty="0" smtClean="0"/>
              <a:t>4. Vector space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99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82677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92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8267700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362200"/>
            <a:ext cx="7191375" cy="32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3200400"/>
            <a:ext cx="8029575" cy="104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16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subspaces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1828800"/>
            <a:ext cx="8686800" cy="92333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42021"/>
                </a:solidFill>
                <a:latin typeface="Times-Roman"/>
              </a:rPr>
              <a:t>In many problems, a vector space consists of an appropriate subset of vectors from </a:t>
            </a:r>
            <a:r>
              <a:rPr lang="en-US" dirty="0" smtClean="0">
                <a:solidFill>
                  <a:srgbClr val="242021"/>
                </a:solidFill>
                <a:latin typeface="Times-Roman"/>
              </a:rPr>
              <a:t>some larger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vector space.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63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subspaces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76600"/>
            <a:ext cx="8753475" cy="2457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" y="1828800"/>
            <a:ext cx="8686800" cy="92333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42021"/>
                </a:solidFill>
                <a:latin typeface="Times-Roman"/>
              </a:rPr>
              <a:t>In many problems, a vector space consists of an appropriate subset of vectors from </a:t>
            </a:r>
            <a:r>
              <a:rPr lang="en-US" dirty="0" smtClean="0">
                <a:solidFill>
                  <a:srgbClr val="242021"/>
                </a:solidFill>
                <a:latin typeface="Times-Roman"/>
              </a:rPr>
              <a:t>some larger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vector space.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43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7" y="1676400"/>
            <a:ext cx="91154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34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7" y="1676400"/>
            <a:ext cx="9115425" cy="895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3152775"/>
            <a:ext cx="8896350" cy="5524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514600" y="4953000"/>
            <a:ext cx="2514600" cy="685800"/>
          </a:xfrm>
          <a:prstGeom prst="roundRect">
            <a:avLst/>
          </a:prstGeom>
          <a:solidFill>
            <a:srgbClr val="FF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   and    R3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63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7" y="1676400"/>
            <a:ext cx="9115425" cy="895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3152775"/>
            <a:ext cx="8896350" cy="5524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352800" y="5029200"/>
            <a:ext cx="2514600" cy="685800"/>
          </a:xfrm>
          <a:prstGeom prst="roundRect">
            <a:avLst/>
          </a:prstGeom>
          <a:solidFill>
            <a:srgbClr val="FF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   and    R3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67000" y="5867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42021"/>
                </a:solidFill>
                <a:latin typeface="MT2HRBT"/>
              </a:rPr>
              <a:t>R</a:t>
            </a:r>
            <a:r>
              <a:rPr lang="en-US" sz="800" dirty="0">
                <a:solidFill>
                  <a:srgbClr val="242021"/>
                </a:solidFill>
                <a:latin typeface="MT2MIT"/>
              </a:rPr>
              <a:t>2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is not even </a:t>
            </a:r>
            <a:r>
              <a:rPr lang="en-US" dirty="0" smtClean="0">
                <a:solidFill>
                  <a:srgbClr val="242021"/>
                </a:solidFill>
                <a:latin typeface="Times-Roman"/>
              </a:rPr>
              <a:t>a subset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of </a:t>
            </a:r>
            <a:r>
              <a:rPr lang="en-US" dirty="0">
                <a:solidFill>
                  <a:srgbClr val="242021"/>
                </a:solidFill>
                <a:latin typeface="MT2HRBT"/>
              </a:rPr>
              <a:t>R</a:t>
            </a:r>
            <a:r>
              <a:rPr lang="en-US" sz="800" dirty="0">
                <a:solidFill>
                  <a:srgbClr val="242021"/>
                </a:solidFill>
                <a:latin typeface="MT2MIT"/>
              </a:rPr>
              <a:t>3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20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905000"/>
            <a:ext cx="3657600" cy="1152525"/>
          </a:xfrm>
          <a:prstGeom prst="rect">
            <a:avLst/>
          </a:prstGeom>
        </p:spPr>
      </p:pic>
      <p:sp>
        <p:nvSpPr>
          <p:cNvPr id="4" name="Cloud Callout 3"/>
          <p:cNvSpPr/>
          <p:nvPr/>
        </p:nvSpPr>
        <p:spPr>
          <a:xfrm>
            <a:off x="6096000" y="1600200"/>
            <a:ext cx="2438400" cy="88106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Subspace of R3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94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28800"/>
            <a:ext cx="14382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2552700"/>
            <a:ext cx="12287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37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Subspace Spanned by a Set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52600"/>
            <a:ext cx="8610600" cy="64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4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497" y="2129669"/>
            <a:ext cx="8839200" cy="1828800"/>
          </a:xfrm>
        </p:spPr>
        <p:txBody>
          <a:bodyPr/>
          <a:lstStyle/>
          <a:p>
            <a:r>
              <a:rPr lang="en-US" dirty="0" smtClean="0"/>
              <a:t>4.1 vector spaces and </a:t>
            </a:r>
            <a:r>
              <a:rPr lang="en-US" dirty="0" err="1" smtClean="0"/>
              <a:t>subsapces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93975" y="3695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970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Subspace Spanned by a Set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52600"/>
            <a:ext cx="8610600" cy="645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3" y="2774632"/>
            <a:ext cx="2466975" cy="314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57" y="3480434"/>
            <a:ext cx="44958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950" y="4495800"/>
            <a:ext cx="4381500" cy="895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2127" y="5562600"/>
            <a:ext cx="47339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96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Subspace Spanned by a Set 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33600"/>
            <a:ext cx="8752762" cy="61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67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Subspace Spanned by a Set 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33600"/>
            <a:ext cx="8752762" cy="6143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662362"/>
            <a:ext cx="8434744" cy="957318"/>
          </a:xfrm>
          <a:prstGeom prst="rect">
            <a:avLst/>
          </a:prstGeom>
          <a:ln w="34925">
            <a:solidFill>
              <a:srgbClr val="FF3300"/>
            </a:solidFill>
          </a:ln>
        </p:spPr>
      </p:pic>
    </p:spTree>
    <p:extLst>
      <p:ext uri="{BB962C8B-B14F-4D97-AF65-F5344CB8AC3E}">
        <p14:creationId xmlns:p14="http://schemas.microsoft.com/office/powerpoint/2010/main" val="1791753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49" y="1752600"/>
            <a:ext cx="8503920" cy="97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07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49" y="1752600"/>
            <a:ext cx="8503920" cy="975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267671"/>
            <a:ext cx="40195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75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57400"/>
            <a:ext cx="87058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04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57400"/>
            <a:ext cx="8705850" cy="904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429000"/>
            <a:ext cx="8077200" cy="238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38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1524000"/>
            <a:ext cx="9448800" cy="1828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4.2 Null space, column space and linear transformation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90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space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" y="1676400"/>
            <a:ext cx="89725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23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space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" y="1676400"/>
            <a:ext cx="8972550" cy="152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657600"/>
            <a:ext cx="46672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6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52600"/>
            <a:ext cx="8877300" cy="13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64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81200"/>
            <a:ext cx="2409825" cy="695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676400"/>
            <a:ext cx="1285875" cy="1143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0080" y="2976860"/>
            <a:ext cx="647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021"/>
                </a:solidFill>
                <a:latin typeface="Times-Roman"/>
              </a:rPr>
              <a:t>Determine </a:t>
            </a:r>
            <a:r>
              <a:rPr lang="en-US" dirty="0" smtClean="0">
                <a:solidFill>
                  <a:srgbClr val="242021"/>
                </a:solidFill>
                <a:latin typeface="Times-Roman"/>
              </a:rPr>
              <a:t>if </a:t>
            </a:r>
            <a:r>
              <a:rPr lang="en-US" b="1" dirty="0" smtClean="0">
                <a:solidFill>
                  <a:srgbClr val="242021"/>
                </a:solidFill>
                <a:latin typeface="Times-Bold"/>
              </a:rPr>
              <a:t>u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belongs to the null space of </a:t>
            </a:r>
            <a:r>
              <a:rPr lang="en-US" dirty="0">
                <a:solidFill>
                  <a:srgbClr val="242021"/>
                </a:solidFill>
                <a:latin typeface="MT2MIT"/>
              </a:rPr>
              <a:t>A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004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81200"/>
            <a:ext cx="2409825" cy="695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676400"/>
            <a:ext cx="1285875" cy="1143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0080" y="2976860"/>
            <a:ext cx="647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021"/>
                </a:solidFill>
                <a:latin typeface="Times-Roman"/>
              </a:rPr>
              <a:t>Determine </a:t>
            </a:r>
            <a:r>
              <a:rPr lang="en-US" dirty="0" smtClean="0">
                <a:solidFill>
                  <a:srgbClr val="242021"/>
                </a:solidFill>
                <a:latin typeface="Times-Roman"/>
              </a:rPr>
              <a:t>if </a:t>
            </a:r>
            <a:r>
              <a:rPr lang="en-US" b="1" dirty="0" smtClean="0">
                <a:solidFill>
                  <a:srgbClr val="242021"/>
                </a:solidFill>
                <a:latin typeface="Times-Bold"/>
              </a:rPr>
              <a:t>u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belongs to the null space of </a:t>
            </a:r>
            <a:r>
              <a:rPr lang="en-US" dirty="0">
                <a:solidFill>
                  <a:srgbClr val="242021"/>
                </a:solidFill>
                <a:latin typeface="MT2MIT"/>
              </a:rPr>
              <a:t>A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671" y="4053882"/>
            <a:ext cx="6446129" cy="89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97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57400"/>
            <a:ext cx="8715375" cy="1228725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2362200" y="3810000"/>
            <a:ext cx="2209800" cy="762000"/>
          </a:xfrm>
          <a:prstGeom prst="cloudCallout">
            <a:avLst>
              <a:gd name="adj1" fmla="val -44084"/>
              <a:gd name="adj2" fmla="val -1226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323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94" y="1828800"/>
            <a:ext cx="71056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324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 </a:t>
            </a:r>
            <a:r>
              <a:rPr lang="en-US" dirty="0"/>
              <a:t>Explicit Description of </a:t>
            </a:r>
            <a:r>
              <a:rPr lang="en-US" dirty="0" err="1"/>
              <a:t>Nul</a:t>
            </a:r>
            <a:r>
              <a:rPr lang="en-US" dirty="0"/>
              <a:t> A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752600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021"/>
                </a:solidFill>
                <a:latin typeface="Times-Roman"/>
              </a:rPr>
              <a:t>There is no obvious relation between vectors in </a:t>
            </a:r>
            <a:r>
              <a:rPr lang="en-US" dirty="0" err="1">
                <a:solidFill>
                  <a:srgbClr val="242021"/>
                </a:solidFill>
                <a:latin typeface="Times-Roman"/>
              </a:rPr>
              <a:t>Nul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 </a:t>
            </a:r>
            <a:r>
              <a:rPr lang="en-US" dirty="0">
                <a:solidFill>
                  <a:srgbClr val="242021"/>
                </a:solidFill>
                <a:latin typeface="MT2MIT"/>
              </a:rPr>
              <a:t>A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and the entries in </a:t>
            </a:r>
            <a:r>
              <a:rPr lang="en-US" dirty="0">
                <a:solidFill>
                  <a:srgbClr val="242021"/>
                </a:solidFill>
                <a:latin typeface="MT2MIT"/>
              </a:rPr>
              <a:t>A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. We say </a:t>
            </a:r>
            <a:r>
              <a:rPr lang="en-US" dirty="0" smtClean="0">
                <a:solidFill>
                  <a:srgbClr val="242021"/>
                </a:solidFill>
                <a:latin typeface="Times-Roman"/>
              </a:rPr>
              <a:t>that </a:t>
            </a:r>
            <a:r>
              <a:rPr lang="en-US" dirty="0" err="1" smtClean="0">
                <a:solidFill>
                  <a:srgbClr val="242021"/>
                </a:solidFill>
                <a:latin typeface="Times-Roman"/>
              </a:rPr>
              <a:t>Nul</a:t>
            </a:r>
            <a:r>
              <a:rPr lang="en-US" dirty="0" smtClean="0">
                <a:solidFill>
                  <a:srgbClr val="242021"/>
                </a:solidFill>
                <a:latin typeface="Times-Roman"/>
              </a:rPr>
              <a:t> </a:t>
            </a:r>
            <a:r>
              <a:rPr lang="en-US" dirty="0">
                <a:solidFill>
                  <a:srgbClr val="242021"/>
                </a:solidFill>
                <a:latin typeface="MT2MIT"/>
              </a:rPr>
              <a:t>A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is defined </a:t>
            </a:r>
            <a:r>
              <a:rPr lang="en-US" i="1" dirty="0">
                <a:solidFill>
                  <a:srgbClr val="242021"/>
                </a:solidFill>
                <a:latin typeface="Times-Italic"/>
              </a:rPr>
              <a:t>implicitly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, because it is defined by a condition that must be checked.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952929"/>
            <a:ext cx="5810250" cy="1228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724400"/>
            <a:ext cx="59626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38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41" y="3109913"/>
            <a:ext cx="2600325" cy="1400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467" y="2363289"/>
            <a:ext cx="50387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51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41" y="3109913"/>
            <a:ext cx="2600325" cy="1400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566" y="2971800"/>
            <a:ext cx="3124200" cy="167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467" y="4862513"/>
            <a:ext cx="1962150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467" y="2363289"/>
            <a:ext cx="5038725" cy="219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4600" y="5943600"/>
            <a:ext cx="3974592" cy="304800"/>
          </a:xfrm>
          <a:prstGeom prst="rect">
            <a:avLst/>
          </a:prstGeom>
          <a:ln w="22225">
            <a:solidFill>
              <a:srgbClr val="FF3300"/>
            </a:solidFill>
          </a:ln>
        </p:spPr>
      </p:pic>
    </p:spTree>
    <p:extLst>
      <p:ext uri="{BB962C8B-B14F-4D97-AF65-F5344CB8AC3E}">
        <p14:creationId xmlns:p14="http://schemas.microsoft.com/office/powerpoint/2010/main" val="33420641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41" y="3109913"/>
            <a:ext cx="2600325" cy="1400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566" y="2971800"/>
            <a:ext cx="3124200" cy="167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467" y="4862513"/>
            <a:ext cx="1962150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467" y="2363289"/>
            <a:ext cx="5038725" cy="219075"/>
          </a:xfrm>
          <a:prstGeom prst="rect">
            <a:avLst/>
          </a:prstGeom>
        </p:spPr>
      </p:pic>
      <p:sp>
        <p:nvSpPr>
          <p:cNvPr id="2" name="Oval Callout 1"/>
          <p:cNvSpPr/>
          <p:nvPr/>
        </p:nvSpPr>
        <p:spPr>
          <a:xfrm>
            <a:off x="3886200" y="5181600"/>
            <a:ext cx="4343400" cy="1447800"/>
          </a:xfrm>
          <a:prstGeom prst="wedgeEllipseCallout">
            <a:avLst>
              <a:gd name="adj1" fmla="val -23764"/>
              <a:gd name="adj2" fmla="val -9940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smtClean="0"/>
              <a:t>Linearly independent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Number of free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98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Column </a:t>
            </a:r>
            <a:r>
              <a:rPr lang="en-US" dirty="0"/>
              <a:t>Space of a Matrix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69" y="1676400"/>
            <a:ext cx="8429625" cy="14159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" y="3429000"/>
            <a:ext cx="8843963" cy="80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847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Column </a:t>
            </a:r>
            <a:r>
              <a:rPr lang="en-US" dirty="0"/>
              <a:t>Space of a Matrix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69" y="1676400"/>
            <a:ext cx="8429625" cy="14159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32300"/>
            <a:ext cx="8843963" cy="802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887" y="4495800"/>
            <a:ext cx="4314825" cy="7334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19200" y="5791200"/>
            <a:ext cx="7467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242021"/>
                </a:solidFill>
                <a:latin typeface="Times-Italic"/>
              </a:rPr>
              <a:t>range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of the </a:t>
            </a:r>
            <a:r>
              <a:rPr lang="en-US" dirty="0" smtClean="0">
                <a:solidFill>
                  <a:srgbClr val="242021"/>
                </a:solidFill>
                <a:latin typeface="Times-Roman"/>
              </a:rPr>
              <a:t>linear transformation </a:t>
            </a:r>
            <a:r>
              <a:rPr lang="en-US" dirty="0" smtClean="0">
                <a:solidFill>
                  <a:srgbClr val="242021"/>
                </a:solidFill>
                <a:latin typeface="MT2MIT"/>
              </a:rPr>
              <a:t>A</a:t>
            </a:r>
            <a:r>
              <a:rPr lang="en-US" b="1" dirty="0" smtClean="0">
                <a:solidFill>
                  <a:srgbClr val="242021"/>
                </a:solidFill>
                <a:latin typeface="Times-Bold"/>
              </a:rPr>
              <a:t>x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0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52600"/>
            <a:ext cx="8682037" cy="400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113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65341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978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space and null space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905000"/>
            <a:ext cx="2705100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7" y="2857500"/>
            <a:ext cx="3048000" cy="1228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3109912"/>
            <a:ext cx="47720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212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space and null space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905000"/>
            <a:ext cx="2705100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7" y="2857500"/>
            <a:ext cx="3048000" cy="1228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3109912"/>
            <a:ext cx="4772025" cy="723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4642756"/>
            <a:ext cx="52292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506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space and null space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905000"/>
            <a:ext cx="2705100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7" y="2857500"/>
            <a:ext cx="3048000" cy="1228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3109912"/>
            <a:ext cx="4772025" cy="72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4748212"/>
            <a:ext cx="62865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887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space and null space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09800"/>
            <a:ext cx="82962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26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" y="2895600"/>
            <a:ext cx="8420100" cy="2628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5" y="1905000"/>
            <a:ext cx="80581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507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Linear transformation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7939088" cy="14533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14" y="3810000"/>
            <a:ext cx="7781925" cy="590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477" y="4486275"/>
            <a:ext cx="1495425" cy="24765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81000" y="3589086"/>
            <a:ext cx="8167688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198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2066925"/>
            <a:ext cx="79914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539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0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52600"/>
            <a:ext cx="8682037" cy="4001598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6096000" y="2209800"/>
            <a:ext cx="1371600" cy="533400"/>
          </a:xfrm>
          <a:prstGeom prst="wedgeEllipseCallout">
            <a:avLst>
              <a:gd name="adj1" fmla="val -78611"/>
              <a:gd name="adj2" fmla="val 104133"/>
            </a:avLst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unique</a:t>
            </a: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7574755" y="2667000"/>
            <a:ext cx="1371600" cy="533400"/>
          </a:xfrm>
          <a:prstGeom prst="wedgeEllipseCallout">
            <a:avLst>
              <a:gd name="adj1" fmla="val -78611"/>
              <a:gd name="adj2" fmla="val 104133"/>
            </a:avLst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4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52600"/>
            <a:ext cx="7405688" cy="126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95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05000"/>
            <a:ext cx="31908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0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06" y="1752600"/>
            <a:ext cx="7345930" cy="10429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971800"/>
            <a:ext cx="6286500" cy="28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7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06" y="1752600"/>
            <a:ext cx="7345930" cy="10429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971800"/>
            <a:ext cx="6286500" cy="281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33800"/>
            <a:ext cx="6981825" cy="12472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1" y="5353157"/>
            <a:ext cx="6858000" cy="84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01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4148</TotalTime>
  <Words>188</Words>
  <Application>Microsoft Office PowerPoint</Application>
  <PresentationFormat>On-screen Show (4:3)</PresentationFormat>
  <Paragraphs>49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Arial</vt:lpstr>
      <vt:lpstr>Calibri</vt:lpstr>
      <vt:lpstr>MT2HRBT</vt:lpstr>
      <vt:lpstr>MT2MIT</vt:lpstr>
      <vt:lpstr>Times-Bold</vt:lpstr>
      <vt:lpstr>Times-Italic</vt:lpstr>
      <vt:lpstr>Times-Roman</vt:lpstr>
      <vt:lpstr>Tw Cen MT</vt:lpstr>
      <vt:lpstr>Wingdings</vt:lpstr>
      <vt:lpstr>Wingdings 2</vt:lpstr>
      <vt:lpstr>Median</vt:lpstr>
      <vt:lpstr>4. Vector space</vt:lpstr>
      <vt:lpstr>4.1 vector spaces and subsapces </vt:lpstr>
      <vt:lpstr>PowerPoint Presentation</vt:lpstr>
      <vt:lpstr>PowerPoint Presentation</vt:lpstr>
      <vt:lpstr>PowerPoint Presentation</vt:lpstr>
      <vt:lpstr>PowerPoint Presentation</vt:lpstr>
      <vt:lpstr>Examples</vt:lpstr>
      <vt:lpstr>examples</vt:lpstr>
      <vt:lpstr>examples</vt:lpstr>
      <vt:lpstr>examples</vt:lpstr>
      <vt:lpstr>examples</vt:lpstr>
      <vt:lpstr>subspaces</vt:lpstr>
      <vt:lpstr>subspaces</vt:lpstr>
      <vt:lpstr>examples</vt:lpstr>
      <vt:lpstr>examples</vt:lpstr>
      <vt:lpstr>examples</vt:lpstr>
      <vt:lpstr>examples</vt:lpstr>
      <vt:lpstr>examples</vt:lpstr>
      <vt:lpstr> A Subspace Spanned by a Set  </vt:lpstr>
      <vt:lpstr> A Subspace Spanned by a Set  </vt:lpstr>
      <vt:lpstr> A Subspace Spanned by a Set  </vt:lpstr>
      <vt:lpstr> A Subspace Spanned by a Set  </vt:lpstr>
      <vt:lpstr>PowerPoint Presentation</vt:lpstr>
      <vt:lpstr>PowerPoint Presentation</vt:lpstr>
      <vt:lpstr>PowerPoint Presentation</vt:lpstr>
      <vt:lpstr>PowerPoint Presentation</vt:lpstr>
      <vt:lpstr>4.2 Null space, column space and linear transformation</vt:lpstr>
      <vt:lpstr>Null space</vt:lpstr>
      <vt:lpstr>Null space</vt:lpstr>
      <vt:lpstr>example</vt:lpstr>
      <vt:lpstr>example</vt:lpstr>
      <vt:lpstr>PowerPoint Presentation</vt:lpstr>
      <vt:lpstr>PowerPoint Presentation</vt:lpstr>
      <vt:lpstr> An Explicit Description of Nul A  </vt:lpstr>
      <vt:lpstr>PowerPoint Presentation</vt:lpstr>
      <vt:lpstr>PowerPoint Presentation</vt:lpstr>
      <vt:lpstr>PowerPoint Presentation</vt:lpstr>
      <vt:lpstr> Column Space of a Matrix  </vt:lpstr>
      <vt:lpstr> Column Space of a Matrix  </vt:lpstr>
      <vt:lpstr>example</vt:lpstr>
      <vt:lpstr>Column space and null space</vt:lpstr>
      <vt:lpstr>Column space and null space</vt:lpstr>
      <vt:lpstr>Column space and null space</vt:lpstr>
      <vt:lpstr>Column space and null space</vt:lpstr>
      <vt:lpstr>PowerPoint Presentation</vt:lpstr>
      <vt:lpstr> Linear transformation 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Interior-point methods</dc:title>
  <dc:creator>iid</dc:creator>
  <cp:lastModifiedBy>Windows User</cp:lastModifiedBy>
  <cp:revision>282</cp:revision>
  <dcterms:created xsi:type="dcterms:W3CDTF">2013-12-02T05:13:57Z</dcterms:created>
  <dcterms:modified xsi:type="dcterms:W3CDTF">2021-04-15T10:34:21Z</dcterms:modified>
</cp:coreProperties>
</file>