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36" r:id="rId2"/>
    <p:sldId id="337" r:id="rId3"/>
    <p:sldId id="344" r:id="rId4"/>
    <p:sldId id="339" r:id="rId5"/>
    <p:sldId id="340" r:id="rId6"/>
    <p:sldId id="341" r:id="rId7"/>
    <p:sldId id="342" r:id="rId8"/>
    <p:sldId id="343" r:id="rId9"/>
    <p:sldId id="352" r:id="rId10"/>
    <p:sldId id="351" r:id="rId11"/>
    <p:sldId id="350" r:id="rId12"/>
    <p:sldId id="345" r:id="rId13"/>
    <p:sldId id="346" r:id="rId14"/>
    <p:sldId id="347" r:id="rId15"/>
    <p:sldId id="348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23E"/>
    <a:srgbClr val="0000FF"/>
    <a:srgbClr val="FF6699"/>
    <a:srgbClr val="FF3300"/>
    <a:srgbClr val="B7ECFF"/>
    <a:srgbClr val="FFCCC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65" autoAdjust="0"/>
  </p:normalViewPr>
  <p:slideViewPr>
    <p:cSldViewPr>
      <p:cViewPr varScale="1">
        <p:scale>
          <a:sx n="73" d="100"/>
          <a:sy n="73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21D8395-8308-4C1F-9DBA-3DF845E45F70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6B70C93-7B1C-468E-994C-81E20AD29C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F0B54C0-DF1C-4AAE-9447-88959AB3671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F0B54C0-DF1C-4AAE-9447-88959AB3671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image" Target="../media/image81.emf"/><Relationship Id="rId7" Type="http://schemas.openxmlformats.org/officeDocument/2006/relationships/image" Target="../media/image85.emf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7" Type="http://schemas.openxmlformats.org/officeDocument/2006/relationships/image" Target="../media/image99.emf"/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image" Target="../media/image106.emf"/><Relationship Id="rId7" Type="http://schemas.openxmlformats.org/officeDocument/2006/relationships/image" Target="../media/image110.emf"/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e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Relationship Id="rId9" Type="http://schemas.openxmlformats.org/officeDocument/2006/relationships/image" Target="../media/image11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5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image" Target="../media/image117.emf"/><Relationship Id="rId7" Type="http://schemas.openxmlformats.org/officeDocument/2006/relationships/image" Target="../media/image121.emf"/><Relationship Id="rId2" Type="http://schemas.openxmlformats.org/officeDocument/2006/relationships/image" Target="../media/image11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0" y="2286000"/>
            <a:ext cx="3730508" cy="14465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rgbClr val="FF3300"/>
                </a:solidFill>
              </a:rPr>
              <a:t>DETERMINANTS</a:t>
            </a:r>
            <a:endParaRPr lang="fa-IR" sz="4400" dirty="0">
              <a:solidFill>
                <a:srgbClr val="FF3300"/>
              </a:solidFill>
            </a:endParaRPr>
          </a:p>
          <a:p>
            <a:r>
              <a:rPr lang="en-US" sz="4400" dirty="0" smtClean="0">
                <a:solidFill>
                  <a:srgbClr val="FF3300"/>
                </a:solidFill>
              </a:rPr>
              <a:t> </a:t>
            </a:r>
            <a:endParaRPr lang="fa-IR" sz="4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8800"/>
            <a:ext cx="2237400" cy="7234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35" y="2831833"/>
            <a:ext cx="3152700" cy="659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866595"/>
            <a:ext cx="2491650" cy="59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743200"/>
            <a:ext cx="545694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>
                <a:solidFill>
                  <a:srgbClr val="FF3300"/>
                </a:solidFill>
              </a:rPr>
              <a:t>PROPERTIES OF DETERMINANTS</a:t>
            </a:r>
            <a:endParaRPr lang="fa-IR" sz="32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7" y="2057400"/>
            <a:ext cx="912084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8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00200"/>
            <a:ext cx="6966450" cy="1294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048000"/>
            <a:ext cx="6051150" cy="1459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750" y="3068895"/>
            <a:ext cx="2237400" cy="1307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660788"/>
            <a:ext cx="2847600" cy="57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4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6002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Suppose a square matrix </a:t>
            </a:r>
            <a:r>
              <a:rPr lang="en-US" dirty="0">
                <a:latin typeface="MT2MIT"/>
              </a:rPr>
              <a:t>A </a:t>
            </a:r>
            <a:r>
              <a:rPr lang="en-US" dirty="0">
                <a:latin typeface="Times-Roman"/>
              </a:rPr>
              <a:t>has been reduced to an echelon form </a:t>
            </a:r>
            <a:r>
              <a:rPr lang="en-US" dirty="0">
                <a:latin typeface="MT2MIT"/>
              </a:rPr>
              <a:t>U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304800" y="1994065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If there are </a:t>
            </a:r>
            <a:r>
              <a:rPr lang="en-US" dirty="0">
                <a:latin typeface="MT2MIT"/>
              </a:rPr>
              <a:t>r </a:t>
            </a:r>
            <a:r>
              <a:rPr lang="en-US" dirty="0">
                <a:latin typeface="Times-Roman"/>
              </a:rPr>
              <a:t>interchanges, then </a:t>
            </a:r>
            <a:r>
              <a:rPr lang="en-US" dirty="0" smtClean="0">
                <a:latin typeface="Times-Roman"/>
              </a:rPr>
              <a:t>Theorem </a:t>
            </a:r>
            <a:r>
              <a:rPr lang="en-US" dirty="0">
                <a:latin typeface="Times-Roman"/>
              </a:rPr>
              <a:t>shows that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667000"/>
            <a:ext cx="2350138" cy="418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594" y="3387595"/>
            <a:ext cx="6254550" cy="1421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91" y="6071713"/>
            <a:ext cx="7881750" cy="3299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6151" y="4927516"/>
            <a:ext cx="9864901" cy="7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6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5593500" cy="2792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38400"/>
            <a:ext cx="5288400" cy="203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24" y="3276600"/>
            <a:ext cx="8898751" cy="26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9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6915600" cy="1535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95286"/>
            <a:ext cx="2898450" cy="1396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650" y="3333918"/>
            <a:ext cx="2034000" cy="1078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650" y="3364460"/>
            <a:ext cx="1983150" cy="1053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50" y="1554542"/>
            <a:ext cx="6915600" cy="1535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50" y="3125828"/>
            <a:ext cx="2898450" cy="1396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364460"/>
            <a:ext cx="2034000" cy="10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3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Operations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381000" y="1676400"/>
            <a:ext cx="8139545" cy="923330"/>
          </a:xfrm>
          <a:prstGeom prst="rect">
            <a:avLst/>
          </a:prstGeom>
          <a:ln w="2222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-Roman"/>
              </a:rPr>
              <a:t>operations </a:t>
            </a:r>
            <a:r>
              <a:rPr lang="en-US" dirty="0">
                <a:latin typeface="Times-Roman"/>
              </a:rPr>
              <a:t>on the columns of a matrix </a:t>
            </a:r>
            <a:r>
              <a:rPr lang="en-US" dirty="0" smtClean="0">
                <a:latin typeface="Times-Roman"/>
              </a:rPr>
              <a:t>similar to the row operations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-Roman"/>
              </a:rPr>
              <a:t>column operations have </a:t>
            </a:r>
            <a:r>
              <a:rPr lang="en-US" dirty="0">
                <a:latin typeface="Times-Roman"/>
              </a:rPr>
              <a:t>the same effects on determinants as row operations.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70734"/>
            <a:ext cx="966150" cy="2919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945351"/>
            <a:ext cx="610200" cy="3172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450" y="3967765"/>
            <a:ext cx="1525500" cy="2538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972713"/>
            <a:ext cx="1118700" cy="2919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348" y="4542217"/>
            <a:ext cx="4220550" cy="2792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6300" y="4491451"/>
            <a:ext cx="1322100" cy="3807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631" y="6096000"/>
            <a:ext cx="6152850" cy="34266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2400" y="5051922"/>
            <a:ext cx="8839200" cy="646331"/>
          </a:xfrm>
          <a:prstGeom prst="rect">
            <a:avLst/>
          </a:prstGeom>
          <a:ln w="19050">
            <a:solidFill>
              <a:srgbClr val="43823E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-Roman"/>
              </a:rPr>
              <a:t>each statement in Theorem 3 is true when the word </a:t>
            </a:r>
            <a:r>
              <a:rPr lang="en-US" i="1" dirty="0">
                <a:solidFill>
                  <a:srgbClr val="002060"/>
                </a:solidFill>
                <a:latin typeface="Times-Italic"/>
              </a:rPr>
              <a:t>row </a:t>
            </a:r>
            <a:r>
              <a:rPr lang="en-US" dirty="0" smtClean="0">
                <a:solidFill>
                  <a:srgbClr val="002060"/>
                </a:solidFill>
                <a:latin typeface="Times-Roman"/>
              </a:rPr>
              <a:t>is replaced </a:t>
            </a:r>
            <a:r>
              <a:rPr lang="en-US" dirty="0">
                <a:solidFill>
                  <a:srgbClr val="002060"/>
                </a:solidFill>
                <a:latin typeface="Times-Roman"/>
              </a:rPr>
              <a:t>everywhere by </a:t>
            </a:r>
            <a:r>
              <a:rPr lang="en-US" i="1" dirty="0">
                <a:solidFill>
                  <a:srgbClr val="002060"/>
                </a:solidFill>
                <a:latin typeface="Times-Italic"/>
              </a:rPr>
              <a:t>column</a:t>
            </a:r>
            <a:r>
              <a:rPr lang="en-US" dirty="0">
                <a:solidFill>
                  <a:srgbClr val="002060"/>
                </a:solidFill>
                <a:latin typeface="Times-Roman"/>
              </a:rPr>
              <a:t>.</a:t>
            </a:r>
            <a:endParaRPr lang="fa-IR" dirty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24" y="2829728"/>
            <a:ext cx="10627651" cy="9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8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and Matrix Products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8815145" cy="8156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708224"/>
            <a:ext cx="7830900" cy="786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73" y="3635057"/>
            <a:ext cx="4373100" cy="723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453676"/>
            <a:ext cx="4779900" cy="545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5094616"/>
            <a:ext cx="4068000" cy="46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1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55831"/>
            <a:ext cx="4017150" cy="2411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96968"/>
            <a:ext cx="4983300" cy="621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03" y="2659984"/>
            <a:ext cx="3661200" cy="13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2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590800"/>
            <a:ext cx="614764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>
                <a:solidFill>
                  <a:srgbClr val="FF3300"/>
                </a:solidFill>
              </a:rPr>
              <a:t>INTRODUCTION TO DETERMINANTS</a:t>
            </a:r>
            <a:endParaRPr lang="fa-IR" sz="32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6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theorem 3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190"/>
            <a:ext cx="6781800" cy="22808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8184" y="3877265"/>
            <a:ext cx="435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-Roman"/>
              </a:rPr>
              <a:t>The proof is by induction on the size of </a:t>
            </a:r>
            <a:r>
              <a:rPr lang="en-US" dirty="0">
                <a:solidFill>
                  <a:srgbClr val="C00000"/>
                </a:solidFill>
                <a:latin typeface="MT2MIT"/>
              </a:rPr>
              <a:t>A</a:t>
            </a:r>
            <a:endParaRPr lang="fa-IR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450" y="3895313"/>
            <a:ext cx="1118700" cy="304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33" y="4409787"/>
            <a:ext cx="6457950" cy="3045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7402" y="4776564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expand </a:t>
            </a:r>
            <a:r>
              <a:rPr lang="en-US" dirty="0" err="1" smtClean="0">
                <a:latin typeface="Times-Roman"/>
              </a:rPr>
              <a:t>det</a:t>
            </a:r>
            <a:r>
              <a:rPr lang="en-US" dirty="0" smtClean="0">
                <a:latin typeface="Times-Roman"/>
              </a:rPr>
              <a:t>(</a:t>
            </a:r>
            <a:r>
              <a:rPr lang="en-US" dirty="0" smtClean="0">
                <a:latin typeface="MT2MIT"/>
              </a:rPr>
              <a:t>EA) </a:t>
            </a:r>
            <a:r>
              <a:rPr lang="en-US" dirty="0">
                <a:latin typeface="Times-Roman"/>
              </a:rPr>
              <a:t>across </a:t>
            </a:r>
            <a:r>
              <a:rPr lang="en-US" dirty="0" smtClean="0">
                <a:latin typeface="Times-Roman"/>
              </a:rPr>
              <a:t>an unchanged row </a:t>
            </a:r>
            <a:r>
              <a:rPr lang="en-US" dirty="0">
                <a:latin typeface="Times-Roman"/>
              </a:rPr>
              <a:t>by the action of </a:t>
            </a:r>
            <a:r>
              <a:rPr lang="en-US" dirty="0">
                <a:latin typeface="MT2MIT"/>
              </a:rPr>
              <a:t>E</a:t>
            </a:r>
            <a:r>
              <a:rPr lang="en-US" dirty="0">
                <a:latin typeface="Times-Roman"/>
              </a:rPr>
              <a:t>, say, row </a:t>
            </a:r>
            <a:r>
              <a:rPr lang="en-US" dirty="0" err="1" smtClean="0">
                <a:latin typeface="Times-Roman"/>
              </a:rPr>
              <a:t>i</a:t>
            </a:r>
            <a:r>
              <a:rPr lang="en-US" dirty="0" smtClean="0">
                <a:latin typeface="MT2MIT"/>
              </a:rPr>
              <a:t> (B=EA)</a:t>
            </a:r>
            <a:endParaRPr lang="fa-IR" dirty="0"/>
          </a:p>
        </p:txBody>
      </p:sp>
      <p:sp>
        <p:nvSpPr>
          <p:cNvPr id="13" name="Rectangle 12"/>
          <p:cNvSpPr/>
          <p:nvPr/>
        </p:nvSpPr>
        <p:spPr>
          <a:xfrm>
            <a:off x="2442566" y="5412157"/>
            <a:ext cx="4296808" cy="62661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658" y="5575347"/>
            <a:ext cx="2135700" cy="3934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450" y="5664187"/>
            <a:ext cx="1627200" cy="3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theorem 3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14600"/>
            <a:ext cx="5746050" cy="507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95" y="3091844"/>
            <a:ext cx="5135850" cy="38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4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THEOREM 6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5" y="1802522"/>
            <a:ext cx="3790015" cy="331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02522"/>
            <a:ext cx="2965134" cy="331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85" y="2378026"/>
            <a:ext cx="7162800" cy="306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138" y="3125344"/>
            <a:ext cx="4737320" cy="456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825826"/>
            <a:ext cx="2667000" cy="437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600" y="3773376"/>
            <a:ext cx="3028764" cy="431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4560279"/>
            <a:ext cx="4877047" cy="87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6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743200"/>
            <a:ext cx="769768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CRAMER'S RULE, VOLUME, AND LINEAR TRANSFORMATIONS</a:t>
            </a:r>
            <a:endParaRPr lang="fa-I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8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Cramer’s Rule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5000"/>
            <a:ext cx="8695351" cy="6091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900" y="2819400"/>
            <a:ext cx="3610350" cy="977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02" y="4101850"/>
            <a:ext cx="8315698" cy="177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2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Cramer’s Rule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33600"/>
            <a:ext cx="1067850" cy="393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752600"/>
            <a:ext cx="1038043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675" y="2120909"/>
            <a:ext cx="3305250" cy="406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675" y="2590800"/>
            <a:ext cx="3380025" cy="3582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3086830"/>
            <a:ext cx="4169700" cy="368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3805269"/>
            <a:ext cx="3101850" cy="418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400" y="4417744"/>
            <a:ext cx="2389950" cy="3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3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5746050" cy="12818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25164"/>
            <a:ext cx="7068150" cy="685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4267200"/>
            <a:ext cx="3559500" cy="12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7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8797051" cy="16371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429000"/>
            <a:ext cx="7678350" cy="1294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368165"/>
            <a:ext cx="813600" cy="355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4932933"/>
            <a:ext cx="5390100" cy="145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Formula for </a:t>
            </a:r>
            <a:r>
              <a:rPr lang="en-US" i="1" dirty="0"/>
              <a:t>A</a:t>
            </a:r>
            <a:r>
              <a:rPr lang="en-US" baseline="30000" dirty="0"/>
              <a:t>–1</a:t>
            </a:r>
            <a:endParaRPr lang="fa-IR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034150" cy="8757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75" y="2667000"/>
            <a:ext cx="2440800" cy="634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717765"/>
            <a:ext cx="1372950" cy="583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3492663"/>
            <a:ext cx="3762900" cy="634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4191000"/>
            <a:ext cx="4474800" cy="15737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200" y="4820358"/>
            <a:ext cx="1525500" cy="6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4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as Area or Volume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28800"/>
            <a:ext cx="8534400" cy="1075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29000"/>
            <a:ext cx="7431763" cy="1051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4724400"/>
            <a:ext cx="2362200" cy="161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6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600" y="167640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2*2 matrix is invertible if and only if its determinant is nonzero.</a:t>
            </a:r>
          </a:p>
          <a:p>
            <a:r>
              <a:rPr lang="en-US" dirty="0"/>
              <a:t>extend this useful fact to larger </a:t>
            </a:r>
            <a:r>
              <a:rPr lang="en-US" dirty="0" smtClean="0"/>
              <a:t>matrices</a:t>
            </a:r>
          </a:p>
          <a:p>
            <a:r>
              <a:rPr lang="en-US" dirty="0"/>
              <a:t>definition for the </a:t>
            </a:r>
            <a:r>
              <a:rPr lang="en-US" dirty="0" smtClean="0"/>
              <a:t>3*3 </a:t>
            </a:r>
            <a:r>
              <a:rPr lang="en-US" dirty="0"/>
              <a:t>case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78051"/>
            <a:ext cx="2847600" cy="1053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046101"/>
            <a:ext cx="2339100" cy="317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53" y="3731438"/>
            <a:ext cx="4525650" cy="989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83294"/>
            <a:ext cx="5288400" cy="10914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65" y="5943600"/>
            <a:ext cx="7881750" cy="444199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6248400" y="4113022"/>
            <a:ext cx="2286000" cy="1068578"/>
          </a:xfrm>
          <a:prstGeom prst="wedgeEllipseCallout">
            <a:avLst>
              <a:gd name="adj1" fmla="val -81225"/>
              <a:gd name="adj2" fmla="val 121226"/>
            </a:avLst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</a:rPr>
              <a:t>DETERMINANT</a:t>
            </a:r>
            <a:endParaRPr lang="fa-IR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1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as Area or Volume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8012551" cy="15236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048000"/>
            <a:ext cx="3267635" cy="233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Transformation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626" y="1753315"/>
            <a:ext cx="8956668" cy="1981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86200"/>
            <a:ext cx="711900" cy="241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904129"/>
            <a:ext cx="1169550" cy="266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3823086"/>
            <a:ext cx="3610350" cy="418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650" y="4652832"/>
            <a:ext cx="1372950" cy="406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4684208"/>
            <a:ext cx="1830600" cy="6853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62400" y="4765266"/>
            <a:ext cx="4572000" cy="523220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/>
            <a:r>
              <a:rPr lang="en-US" sz="1400" dirty="0">
                <a:latin typeface="Times-Roman"/>
              </a:rPr>
              <a:t>parallelogram </a:t>
            </a:r>
            <a:r>
              <a:rPr lang="en-US" sz="1400" dirty="0" smtClean="0">
                <a:latin typeface="Times-Roman"/>
              </a:rPr>
              <a:t>determined by </a:t>
            </a:r>
            <a:r>
              <a:rPr lang="en-US" sz="1400" dirty="0">
                <a:latin typeface="Times-Roman"/>
              </a:rPr>
              <a:t>the columns of the matrix </a:t>
            </a:r>
            <a:r>
              <a:rPr lang="en-US" sz="1400" dirty="0">
                <a:latin typeface="MT2MIT"/>
              </a:rPr>
              <a:t>. A</a:t>
            </a:r>
            <a:r>
              <a:rPr lang="en-US" sz="1400" b="1" dirty="0">
                <a:latin typeface="Times-Bold"/>
              </a:rPr>
              <a:t>b</a:t>
            </a:r>
            <a:r>
              <a:rPr lang="en-US" sz="1400" dirty="0">
                <a:latin typeface="MT2MIT"/>
              </a:rPr>
              <a:t>1 </a:t>
            </a:r>
            <a:r>
              <a:rPr lang="en-US" sz="1400" dirty="0" smtClean="0">
                <a:latin typeface="MT2MIT"/>
              </a:rPr>
              <a:t>A</a:t>
            </a:r>
            <a:r>
              <a:rPr lang="en-US" sz="1400" b="1" dirty="0" smtClean="0">
                <a:latin typeface="Times-Bold"/>
              </a:rPr>
              <a:t>b</a:t>
            </a:r>
            <a:r>
              <a:rPr lang="en-US" sz="1400" dirty="0" smtClean="0">
                <a:latin typeface="MT2MIT"/>
              </a:rPr>
              <a:t>2</a:t>
            </a:r>
            <a:endParaRPr lang="fa-IR" sz="1400" dirty="0"/>
          </a:p>
        </p:txBody>
      </p:sp>
      <p:cxnSp>
        <p:nvCxnSpPr>
          <p:cNvPr id="12" name="Curved Connector 11"/>
          <p:cNvCxnSpPr>
            <a:stCxn id="9" idx="2"/>
          </p:cNvCxnSpPr>
          <p:nvPr/>
        </p:nvCxnSpPr>
        <p:spPr>
          <a:xfrm rot="5400000" flipH="1" flipV="1">
            <a:off x="3183078" y="4666422"/>
            <a:ext cx="187944" cy="1218300"/>
          </a:xfrm>
          <a:prstGeom prst="curvedConnector4">
            <a:avLst>
              <a:gd name="adj1" fmla="val -121632"/>
              <a:gd name="adj2" fmla="val 8756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050" y="5883103"/>
            <a:ext cx="1322100" cy="3553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1942" y="5903408"/>
            <a:ext cx="2491650" cy="67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5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3" y="1905000"/>
            <a:ext cx="508500" cy="2411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792522"/>
            <a:ext cx="3051000" cy="253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923" y="2831937"/>
            <a:ext cx="6813900" cy="77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7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25" y="1752600"/>
            <a:ext cx="786077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667000"/>
            <a:ext cx="2491650" cy="32743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0" y="3135868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-Roman"/>
              </a:rPr>
              <a:t>image </a:t>
            </a:r>
            <a:r>
              <a:rPr lang="en-US" dirty="0">
                <a:latin typeface="Times-Roman"/>
              </a:rPr>
              <a:t>of the unit disk </a:t>
            </a:r>
            <a:r>
              <a:rPr lang="en-US" dirty="0">
                <a:latin typeface="MT2MIT"/>
              </a:rPr>
              <a:t>D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507" y="2606601"/>
            <a:ext cx="1701419" cy="730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917" y="3810000"/>
            <a:ext cx="762000" cy="4596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0" y="3669268"/>
            <a:ext cx="2362200" cy="7860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3798" y="4574411"/>
            <a:ext cx="2288250" cy="5711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400" y="5364857"/>
            <a:ext cx="3976602" cy="115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7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3457800" cy="3553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38400"/>
            <a:ext cx="2491650" cy="4188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932" y="29718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To </a:t>
            </a:r>
            <a:r>
              <a:rPr lang="en-US" dirty="0">
                <a:latin typeface="Times-Roman"/>
              </a:rPr>
              <a:t>generalize the </a:t>
            </a:r>
            <a:r>
              <a:rPr lang="en-US" dirty="0" smtClean="0">
                <a:latin typeface="Times-Roman"/>
              </a:rPr>
              <a:t>definition of </a:t>
            </a:r>
            <a:r>
              <a:rPr lang="en-US" dirty="0">
                <a:latin typeface="Times-Roman"/>
              </a:rPr>
              <a:t>the determinant to larger matrices, we’ll use </a:t>
            </a:r>
            <a:r>
              <a:rPr lang="en-US" dirty="0" smtClean="0">
                <a:latin typeface="MT2MIT"/>
              </a:rPr>
              <a:t>2*2 </a:t>
            </a:r>
            <a:r>
              <a:rPr lang="en-US" dirty="0">
                <a:latin typeface="Times-Roman"/>
              </a:rPr>
              <a:t>determinants to rewrite </a:t>
            </a:r>
            <a:r>
              <a:rPr lang="en-US" dirty="0" smtClean="0">
                <a:latin typeface="Times-Roman"/>
              </a:rPr>
              <a:t>the </a:t>
            </a:r>
            <a:r>
              <a:rPr lang="en-US" dirty="0" smtClean="0">
                <a:latin typeface="MT2MIT"/>
              </a:rPr>
              <a:t>3*3 </a:t>
            </a:r>
            <a:r>
              <a:rPr lang="en-US" dirty="0">
                <a:latin typeface="Times-Roman"/>
              </a:rPr>
              <a:t>determinant </a:t>
            </a:r>
            <a:r>
              <a:rPr lang="en-US" dirty="0">
                <a:latin typeface="MT2MIT"/>
              </a:rPr>
              <a:t> </a:t>
            </a:r>
            <a:r>
              <a:rPr lang="en-US" dirty="0">
                <a:latin typeface="Times-Roman"/>
              </a:rPr>
              <a:t>described above.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784462"/>
            <a:ext cx="7678350" cy="304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203691"/>
            <a:ext cx="7830900" cy="8122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9600" y="5593584"/>
            <a:ext cx="783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Aij</a:t>
            </a:r>
            <a:r>
              <a:rPr lang="en-US" dirty="0"/>
              <a:t> denote the submatrix formed by deleting the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en-US" dirty="0"/>
              <a:t> row and j </a:t>
            </a:r>
            <a:r>
              <a:rPr lang="en-US" dirty="0" err="1"/>
              <a:t>th</a:t>
            </a:r>
            <a:r>
              <a:rPr lang="en-US" dirty="0"/>
              <a:t> column of A.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3744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" y="1752600"/>
            <a:ext cx="2644200" cy="1294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676400"/>
            <a:ext cx="2491650" cy="11929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616" y="3603285"/>
            <a:ext cx="8991600" cy="369332"/>
          </a:xfrm>
          <a:prstGeom prst="rect">
            <a:avLst/>
          </a:prstGeom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In general, an </a:t>
            </a:r>
            <a:r>
              <a:rPr lang="en-US" dirty="0" smtClean="0">
                <a:latin typeface="MT2MIT"/>
              </a:rPr>
              <a:t>n*n </a:t>
            </a:r>
            <a:r>
              <a:rPr lang="en-US" dirty="0">
                <a:latin typeface="Times-Roman"/>
              </a:rPr>
              <a:t>determinant </a:t>
            </a:r>
            <a:r>
              <a:rPr lang="en-US" dirty="0" smtClean="0">
                <a:latin typeface="Times-Roman"/>
              </a:rPr>
              <a:t>is defined </a:t>
            </a:r>
            <a:r>
              <a:rPr lang="en-US" dirty="0">
                <a:latin typeface="Times-Roman"/>
              </a:rPr>
              <a:t>by determinants of </a:t>
            </a:r>
            <a:r>
              <a:rPr lang="en-US" dirty="0" smtClean="0">
                <a:latin typeface="Times-Roman"/>
              </a:rPr>
              <a:t> (n-1)*(n-1)</a:t>
            </a:r>
            <a:r>
              <a:rPr lang="en-US" dirty="0" smtClean="0">
                <a:latin typeface="MT2MIT"/>
              </a:rPr>
              <a:t>  s</a:t>
            </a:r>
            <a:r>
              <a:rPr lang="en-US" dirty="0" smtClean="0">
                <a:latin typeface="Times-Roman"/>
              </a:rPr>
              <a:t>ubmatrices</a:t>
            </a:r>
            <a:r>
              <a:rPr lang="en-US" dirty="0">
                <a:latin typeface="Times-Roman"/>
              </a:rPr>
              <a:t>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25" y="3081709"/>
            <a:ext cx="4830750" cy="380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75" y="4048621"/>
            <a:ext cx="8797051" cy="261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8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5898600" cy="1484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05" y="3211836"/>
            <a:ext cx="5949450" cy="736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268488"/>
            <a:ext cx="6559650" cy="83763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52400" y="4010404"/>
            <a:ext cx="8763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231" y="5344078"/>
            <a:ext cx="4322250" cy="5964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33897" y="6141915"/>
            <a:ext cx="5767169" cy="369332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-Bold"/>
              </a:rPr>
              <a:t>cofactor expansion across the first row </a:t>
            </a:r>
            <a:r>
              <a:rPr lang="en-US" dirty="0">
                <a:latin typeface="Times-Roman"/>
              </a:rPr>
              <a:t>of </a:t>
            </a:r>
            <a:r>
              <a:rPr lang="en-US" dirty="0" smtClean="0">
                <a:latin typeface="MT2MIT"/>
              </a:rPr>
              <a:t>A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611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99" y="1752600"/>
            <a:ext cx="8542801" cy="25128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48200"/>
            <a:ext cx="2440800" cy="14595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64281" y="5029200"/>
            <a:ext cx="4572000" cy="646331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Times-Roman"/>
              </a:rPr>
              <a:t>helpful </a:t>
            </a:r>
            <a:r>
              <a:rPr lang="en-US" dirty="0">
                <a:latin typeface="Times-Roman"/>
              </a:rPr>
              <a:t>for computing the determinant of a matrix that contains </a:t>
            </a:r>
            <a:r>
              <a:rPr lang="en-US" dirty="0" smtClean="0">
                <a:latin typeface="Times-Roman"/>
              </a:rPr>
              <a:t>many zeros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53231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5949450" cy="19925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04841"/>
            <a:ext cx="7017300" cy="1269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658863"/>
            <a:ext cx="3101850" cy="1129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325" y="5096587"/>
            <a:ext cx="2186550" cy="279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26" y="5853906"/>
            <a:ext cx="8593651" cy="77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8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8797051" cy="302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4190</TotalTime>
  <Words>291</Words>
  <Application>Microsoft Office PowerPoint</Application>
  <PresentationFormat>On-screen Show (4:3)</PresentationFormat>
  <Paragraphs>52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Median</vt:lpstr>
      <vt:lpstr>PowerPoint Presentation</vt:lpstr>
      <vt:lpstr>PowerPoint Presentation</vt:lpstr>
      <vt:lpstr>Determinants</vt:lpstr>
      <vt:lpstr>Determinants</vt:lpstr>
      <vt:lpstr>Determinants</vt:lpstr>
      <vt:lpstr>Determinants</vt:lpstr>
      <vt:lpstr>Determinants</vt:lpstr>
      <vt:lpstr>Determinants</vt:lpstr>
      <vt:lpstr>Determinants</vt:lpstr>
      <vt:lpstr>example</vt:lpstr>
      <vt:lpstr>PowerPoint Presentation</vt:lpstr>
      <vt:lpstr>Determinants</vt:lpstr>
      <vt:lpstr>Determinants</vt:lpstr>
      <vt:lpstr>Determinants</vt:lpstr>
      <vt:lpstr>Determinants</vt:lpstr>
      <vt:lpstr>Determinants</vt:lpstr>
      <vt:lpstr>Column Operations</vt:lpstr>
      <vt:lpstr>Determinants and Matrix Products</vt:lpstr>
      <vt:lpstr>example</vt:lpstr>
      <vt:lpstr>Proof of theorem 3</vt:lpstr>
      <vt:lpstr>Proof of theorem 3</vt:lpstr>
      <vt:lpstr>PROOF OF THEOREM 6</vt:lpstr>
      <vt:lpstr>PowerPoint Presentation</vt:lpstr>
      <vt:lpstr>Cramer’s Rule</vt:lpstr>
      <vt:lpstr>Cramer’s Rule</vt:lpstr>
      <vt:lpstr>Example</vt:lpstr>
      <vt:lpstr>Example</vt:lpstr>
      <vt:lpstr>A Formula for A–1</vt:lpstr>
      <vt:lpstr>Determinants as Area or Volume</vt:lpstr>
      <vt:lpstr>Determinants as Area or Volume</vt:lpstr>
      <vt:lpstr>Linear Transformation</vt:lpstr>
      <vt:lpstr>Linear Transformation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Interior-point methods</dc:title>
  <dc:creator>iid</dc:creator>
  <cp:lastModifiedBy>ma</cp:lastModifiedBy>
  <cp:revision>264</cp:revision>
  <dcterms:created xsi:type="dcterms:W3CDTF">2013-12-02T05:13:57Z</dcterms:created>
  <dcterms:modified xsi:type="dcterms:W3CDTF">2019-03-11T07:22:44Z</dcterms:modified>
</cp:coreProperties>
</file>