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9" r:id="rId10"/>
    <p:sldId id="263" r:id="rId11"/>
    <p:sldId id="264" r:id="rId12"/>
    <p:sldId id="265" r:id="rId13"/>
    <p:sldId id="266" r:id="rId14"/>
    <p:sldId id="267" r:id="rId15"/>
    <p:sldId id="272" r:id="rId16"/>
    <p:sldId id="268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66" d="100"/>
          <a:sy n="66" d="100"/>
        </p:scale>
        <p:origin x="1061" y="48"/>
      </p:cViewPr>
      <p:guideLst>
        <p:guide orient="horz" pos="9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8668973-0DD3-4AAD-AE23-1E3D8ADC284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81787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35E33C-181F-432A-BB30-3FE2C4013A94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09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26643E-810C-4C52-AF10-AE576F915E2C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06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6CDDB2-77A0-4CAC-8D42-45D1F957102C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20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6499CD-ACEA-46DF-873A-325A072FD1D5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663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16F29B-3C5D-46A6-BA52-C465F6DDDA33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42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D244B2-857A-4B21-ABF8-AFD5B5208E34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64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6EA813-D8CC-4018-A006-5ED04C366AF2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435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20BBE6-603A-42CA-8AAE-5C5CC5C6F40F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95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9F4A2D-C7AC-4477-A814-70075F0C5FA8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23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7656C7-D5FE-476E-88E9-C3ED7CABADD5}" type="slidenum">
              <a:rPr lang="en-US" altLang="fa-IR" smtClean="0"/>
              <a:pPr>
                <a:spcBef>
                  <a:spcPct val="0"/>
                </a:spcBef>
              </a:pPr>
              <a:t>18</a:t>
            </a:fld>
            <a:endParaRPr lang="en-US" altLang="fa-I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2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7B95CD-FFEE-4C90-94E4-F089931F5956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4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B0763C-1957-41A1-B9F5-9E600DFC55A5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1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ECAC54-C4A4-4576-B6E8-E89493EFD701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A005FB-7C93-4DC1-B8B2-40FE6ACBC637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95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2A9EBC-B453-497C-AD7A-7F3DC8EBFF61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6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2A9EBC-B453-497C-AD7A-7F3DC8EBFF61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88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FB347F-82EB-44A6-8926-25C92A4A20FE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FBCAF4-0925-45F7-AFDD-8D67AE75A53A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61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4261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41DB9-CDC0-4C06-9D6A-C395DF7CA59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2748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F8D6A-9D43-4456-9F53-026255FAF15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75573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3468F-9ED4-4631-8A07-C170578B3AB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7882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2D338-7333-4A88-AFB3-B3A57475A46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7531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6D983-3248-4F25-8321-A46223DAD75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409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9FC92-01BC-4097-B675-8434CDCCF44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4239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2E912-9794-4D28-AD1D-7B88004E2C9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8725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D4E96-18E8-4F2B-B1E5-EA14637EDBA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120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3518F-497A-4F3E-81F7-A1B9DD20656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619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BB931-602D-4CBE-9BDD-B66F59DA4AB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5291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F5F40-D3FC-4C8B-919E-FE9A7AA6C8D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7969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3767D6D-B4BE-460D-96E7-A660EB8B5FB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 eaLnBrk="1" hangingPunct="1"/>
            <a:r>
              <a:rPr lang="en-US" altLang="fa-IR" sz="4300" smtClean="0"/>
              <a:t>Hardware Description Language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a-IR" smtClean="0"/>
              <a:t>HDL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A3EB7E-0F5B-4A9A-A8EF-7F253A37A60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Testbench</a:t>
            </a:r>
          </a:p>
        </p:txBody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Testbench:</a:t>
            </a:r>
          </a:p>
          <a:p>
            <a:pPr lvl="1" eaLnBrk="1" hangingPunct="1"/>
            <a:r>
              <a:rPr lang="en-US" altLang="fa-IR" smtClean="0"/>
              <a:t>Program written to test the circuit</a:t>
            </a:r>
          </a:p>
          <a:p>
            <a:pPr lvl="1" eaLnBrk="1" hangingPunct="1"/>
            <a:r>
              <a:rPr lang="en-US" altLang="fa-IR" smtClean="0"/>
              <a:t>Sets the input values,</a:t>
            </a:r>
          </a:p>
          <a:p>
            <a:pPr lvl="2" eaLnBrk="1" hangingPunct="1"/>
            <a:r>
              <a:rPr lang="en-US" altLang="fa-IR" smtClean="0"/>
              <a:t>Changes them over time.</a:t>
            </a:r>
          </a:p>
          <a:p>
            <a:pPr lvl="1" eaLnBrk="1" hangingPunct="1"/>
            <a:r>
              <a:rPr lang="en-US" altLang="fa-IR" smtClean="0"/>
              <a:t>Instantiates the module(s).</a:t>
            </a:r>
          </a:p>
          <a:p>
            <a:pPr lvl="1" eaLnBrk="1" hangingPunct="1"/>
            <a:r>
              <a:rPr lang="en-US" altLang="fa-IR" smtClean="0"/>
              <a:t>Inputs by </a:t>
            </a:r>
            <a:r>
              <a:rPr lang="en-US" altLang="fa-I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reg </a:t>
            </a:r>
            <a:r>
              <a:rPr lang="en-US" altLang="fa-IR" smtClean="0">
                <a:cs typeface="Arial" panose="020B0604020202020204" pitchFamily="34" charset="0"/>
              </a:rPr>
              <a:t>(generally in sequential constructs)</a:t>
            </a:r>
          </a:p>
          <a:p>
            <a:pPr lvl="1" eaLnBrk="1" hangingPunct="1"/>
            <a:r>
              <a:rPr lang="en-US" altLang="fa-IR" smtClean="0"/>
              <a:t>Outputs by </a:t>
            </a:r>
            <a:r>
              <a:rPr lang="en-US" altLang="fa-I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8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8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8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8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8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86B9F6-174F-4EB3-AD67-5741B21F6187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Testbench Example</a:t>
            </a:r>
          </a:p>
        </p:txBody>
      </p:sp>
      <p:pic>
        <p:nvPicPr>
          <p:cNvPr id="22532" name="Picture 12" descr="AACFLOI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38650"/>
            <a:ext cx="40195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13"/>
          <p:cNvSpPr>
            <a:spLocks noChangeArrowheads="1"/>
          </p:cNvSpPr>
          <p:nvPr/>
        </p:nvSpPr>
        <p:spPr bwMode="auto">
          <a:xfrm>
            <a:off x="4502150" y="1052513"/>
            <a:ext cx="4246563" cy="34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2800"/>
              <a:t>Testbench:</a:t>
            </a:r>
          </a:p>
          <a:p>
            <a:pPr lvl="1" eaLnBrk="1" hangingPunct="1"/>
            <a:r>
              <a:rPr lang="en-US" altLang="fa-IR" sz="2000" b="0"/>
              <a:t>Doesn’t have port.</a:t>
            </a:r>
          </a:p>
          <a:p>
            <a:pPr lvl="1" eaLnBrk="1" hangingPunct="1"/>
            <a:r>
              <a:rPr lang="en-US" altLang="fa-IR" sz="2000" b="0"/>
              <a:t>Instantiation.</a:t>
            </a:r>
          </a:p>
          <a:p>
            <a:pPr lvl="1" eaLnBrk="1" hangingPunct="1"/>
            <a:r>
              <a:rPr lang="en-US" altLang="fa-IR" sz="2000" b="0"/>
              <a:t>&lt;size&gt;’&lt;base&gt;&lt;value&gt;</a:t>
            </a:r>
          </a:p>
          <a:p>
            <a:pPr lvl="2" eaLnBrk="1" hangingPunct="1"/>
            <a:r>
              <a:rPr lang="en-US" altLang="fa-IR" sz="1800" b="0"/>
              <a:t>Base: b, o, d, h.</a:t>
            </a:r>
          </a:p>
          <a:p>
            <a:pPr lvl="1" eaLnBrk="1" hangingPunct="1"/>
            <a:r>
              <a:rPr lang="en-US" altLang="fa-IR" sz="2000" b="0"/>
              <a:t>ABC = “000” </a:t>
            </a:r>
            <a:r>
              <a:rPr lang="en-US" altLang="fa-IR" sz="2000" b="0">
                <a:sym typeface="Wingdings" panose="05000000000000000000" pitchFamily="2" charset="2"/>
              </a:rPr>
              <a:t> “111”</a:t>
            </a:r>
          </a:p>
          <a:p>
            <a:pPr lvl="1" eaLnBrk="1" hangingPunct="1"/>
            <a:r>
              <a:rPr lang="en-US" altLang="fa-IR" sz="2000" b="0">
                <a:sym typeface="Wingdings" panose="05000000000000000000" pitchFamily="2" charset="2"/>
              </a:rPr>
              <a:t>100ns delay.</a:t>
            </a:r>
          </a:p>
          <a:p>
            <a:pPr lvl="1" eaLnBrk="1" hangingPunct="1"/>
            <a:r>
              <a:rPr lang="en-US" altLang="fa-IR" sz="2000" b="0">
                <a:sym typeface="Wingdings" panose="05000000000000000000" pitchFamily="2" charset="2"/>
              </a:rPr>
              <a:t>Finishes at 200ns.</a:t>
            </a:r>
            <a:endParaRPr lang="en-US" altLang="fa-IR" sz="2000" b="0"/>
          </a:p>
        </p:txBody>
      </p:sp>
      <p:sp>
        <p:nvSpPr>
          <p:cNvPr id="22534" name="Rectangle 15"/>
          <p:cNvSpPr>
            <a:spLocks noChangeArrowheads="1"/>
          </p:cNvSpPr>
          <p:nvPr/>
        </p:nvSpPr>
        <p:spPr bwMode="auto">
          <a:xfrm>
            <a:off x="395288" y="908050"/>
            <a:ext cx="4321175" cy="56022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3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3-3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//Stimulus for simple circuit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stimcrct;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 A,B,C;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 x,y;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circuit_with_delay cwd(A,B,C,x,y);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1'b0; B = 1'b0; C = 1'b0;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#100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1'b1; B = 1'b1; C = 1'b1;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#100  $finish;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3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3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//Description of circuit with delay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circuit_with_delay (A,B,C,x,y);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A,B,C;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x,y;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wire e;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and #(30) g1(e,A,B);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or  #(20) g3(x,e,y);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not #(10) g2(y,C);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3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F25FFF-AC24-439C-B80B-177BBD80874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Testbench Example</a:t>
            </a:r>
          </a:p>
        </p:txBody>
      </p:sp>
      <p:pic>
        <p:nvPicPr>
          <p:cNvPr id="24580" name="Picture 5" descr="AACFLOJ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470275"/>
            <a:ext cx="831691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6" descr="AACFLOI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557338"/>
            <a:ext cx="40195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4AF95E-0C20-4EBF-AE0A-59AF2A48599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Boolean Expressions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570163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&amp;	AND</a:t>
            </a:r>
          </a:p>
          <a:p>
            <a:pPr lvl="1" eaLnBrk="1" hangingPunct="1"/>
            <a:r>
              <a:rPr lang="en-US" altLang="fa-IR" smtClean="0"/>
              <a:t>|	OR</a:t>
            </a:r>
          </a:p>
          <a:p>
            <a:pPr lvl="1" eaLnBrk="1" hangingPunct="1"/>
            <a:r>
              <a:rPr lang="en-US" altLang="fa-IR" smtClean="0"/>
              <a:t>~	NOT</a:t>
            </a:r>
          </a:p>
          <a:p>
            <a:pPr lvl="2" eaLnBrk="1" hangingPunct="1"/>
            <a:r>
              <a:rPr lang="en-US" altLang="fa-IR" smtClean="0"/>
              <a:t>assign x = (A &amp; B) | ~C;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258888" y="3863975"/>
            <a:ext cx="4752975" cy="220186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3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3-4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//Circuit specified with Boolean equations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circuit_bln (x,y,A,B,C,D);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A,B,C,D;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x,y;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x = A | (B &amp; C) | (~B &amp; 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y = (~B &amp; C) | (B &amp; ~C &amp; ~D);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3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FAFD61-B656-45E7-8A40-D66BF2A578B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Primitives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19200"/>
            <a:ext cx="8280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3200" smtClean="0"/>
              <a:t>Built-in Primitives: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and, or, not, nand, nor, xor, xnor, buf.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3200" smtClean="0"/>
              <a:t>User-Defined Primitives (UDP):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User can define by truth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9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9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A54FD5-7D30-4FCF-91A6-727EA7C63AF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Primitives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19200"/>
            <a:ext cx="8280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3200" smtClean="0"/>
              <a:t>User-Defined Primitives (UDP):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User can define by truth table.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Use </a:t>
            </a:r>
            <a:r>
              <a:rPr lang="en-US" altLang="fa-I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primitive</a:t>
            </a:r>
            <a:r>
              <a:rPr lang="en-US" altLang="fa-IR" sz="2400" smtClean="0"/>
              <a:t> keyword (instead of </a:t>
            </a:r>
            <a:r>
              <a:rPr lang="en-US" altLang="fa-I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altLang="fa-IR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Only one output but many inputs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2000" smtClean="0"/>
              <a:t>first output, then 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Inputs’ order must correspond with the truth table.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Truth table between </a:t>
            </a:r>
            <a:r>
              <a:rPr lang="en-US" altLang="fa-I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altLang="fa-IR" sz="2400" smtClean="0"/>
              <a:t> and </a:t>
            </a:r>
            <a:r>
              <a:rPr lang="en-US" altLang="fa-I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 table</a:t>
            </a:r>
            <a:r>
              <a:rPr lang="en-US" altLang="fa-IR" sz="240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9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9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9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9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9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9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9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00B78D-C395-4072-A5EE-3A6E65718A8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UDP</a:t>
            </a:r>
          </a:p>
        </p:txBody>
      </p:sp>
      <p:sp>
        <p:nvSpPr>
          <p:cNvPr id="1593352" name="Rectangle 8"/>
          <p:cNvSpPr>
            <a:spLocks noChangeArrowheads="1"/>
          </p:cNvSpPr>
          <p:nvPr/>
        </p:nvSpPr>
        <p:spPr bwMode="auto">
          <a:xfrm>
            <a:off x="395288" y="1162050"/>
            <a:ext cx="8424862" cy="4787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3-5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//User defined primitive(UDP)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primitive crctp (x,A,B,C);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x;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A,B,C;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//Truth table for x(A,B,C) = Minterms (0,2,4,6,7)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table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 A   B   C  :  x  (Note that this is only a comment)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0   0   0  : 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0   0   1  : 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0   1   0  : 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0   1   1  : 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1   0   0  : 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1   0   1  : 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1   1   0  : 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1   1   1  : 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endtable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endprimitive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2000"/>
                                        <p:tgtEl>
                                          <p:spTgt spid="1593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3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2000"/>
                                        <p:tgtEl>
                                          <p:spTgt spid="1593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3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2000"/>
                                        <p:tgtEl>
                                          <p:spTgt spid="1593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3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2000"/>
                                        <p:tgtEl>
                                          <p:spTgt spid="1593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3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2000"/>
                                        <p:tgtEl>
                                          <p:spTgt spid="1593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3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CD51C5-558E-4BDC-9372-BC3A8191383C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UDP Usage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849438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Usage: much the same way as a system-defined primitives: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763713" y="4005263"/>
            <a:ext cx="5545137" cy="823912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9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crctp #(20) myInstance(w, x, y, z);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9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34BE45-90C8-4F24-9E80-0E0A006DF74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Simulation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ModelSim:</a:t>
            </a:r>
          </a:p>
          <a:p>
            <a:pPr lvl="1" eaLnBrk="1" hangingPunct="1"/>
            <a:r>
              <a:rPr lang="en-US" altLang="fa-IR" smtClean="0"/>
              <a:t>An industrial and widely used simulator</a:t>
            </a:r>
          </a:p>
          <a:p>
            <a:pPr lvl="1" eaLnBrk="1" hangingPunct="1"/>
            <a:r>
              <a:rPr lang="en-US" altLang="fa-IR" smtClean="0"/>
              <a:t>$25K</a:t>
            </a:r>
          </a:p>
          <a:p>
            <a:pPr lvl="1" eaLnBrk="1" hangingPunct="1"/>
            <a:endParaRPr lang="en-US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D27727-1229-4D2D-9D41-6B9AED56E02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4300" smtClean="0"/>
              <a:t>Hardware Description Language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4625"/>
            <a:ext cx="7702550" cy="4648200"/>
          </a:xfrm>
        </p:spPr>
        <p:txBody>
          <a:bodyPr/>
          <a:lstStyle/>
          <a:p>
            <a:pPr eaLnBrk="1" hangingPunct="1"/>
            <a:r>
              <a:rPr lang="en-US" altLang="fa-IR" sz="3000" smtClean="0"/>
              <a:t>HDL</a:t>
            </a:r>
          </a:p>
          <a:p>
            <a:pPr lvl="1" eaLnBrk="1" hangingPunct="1"/>
            <a:r>
              <a:rPr lang="en-US" altLang="fa-IR" sz="2500" smtClean="0"/>
              <a:t>Describes circuits and systems in text.</a:t>
            </a:r>
          </a:p>
          <a:p>
            <a:pPr lvl="2" eaLnBrk="1" hangingPunct="1"/>
            <a:r>
              <a:rPr lang="en-US" altLang="fa-IR" sz="2400" smtClean="0"/>
              <a:t>As a software program.</a:t>
            </a:r>
          </a:p>
          <a:p>
            <a:pPr lvl="1" eaLnBrk="1" hangingPunct="1"/>
            <a:r>
              <a:rPr lang="en-US" altLang="fa-IR" sz="2500" smtClean="0"/>
              <a:t>Can be processed by computers.</a:t>
            </a:r>
          </a:p>
          <a:p>
            <a:pPr lvl="1" eaLnBrk="1" hangingPunct="1"/>
            <a:r>
              <a:rPr lang="en-US" altLang="fa-IR" sz="2500" smtClean="0"/>
              <a:t>VHDL, Verilog, AHDL, SystemC.</a:t>
            </a:r>
          </a:p>
          <a:p>
            <a:pPr eaLnBrk="1" hangingPunct="1"/>
            <a:r>
              <a:rPr lang="en-US" altLang="fa-IR" sz="3000" smtClean="0"/>
              <a:t>Applications:</a:t>
            </a:r>
          </a:p>
          <a:p>
            <a:pPr lvl="1" eaLnBrk="1" hangingPunct="1"/>
            <a:r>
              <a:rPr lang="en-US" altLang="fa-IR" sz="2500" smtClean="0"/>
              <a:t>Simulation</a:t>
            </a:r>
          </a:p>
          <a:p>
            <a:pPr lvl="1" eaLnBrk="1" hangingPunct="1"/>
            <a:r>
              <a:rPr lang="en-US" altLang="fa-IR" sz="2500" smtClean="0">
                <a:sym typeface="Wingdings" panose="05000000000000000000" pitchFamily="2" charset="2"/>
              </a:rPr>
              <a:t>Synthesis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fa-IR" sz="25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5FC269-0CC2-4D93-8DCE-EAB944A7538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4300" smtClean="0"/>
              <a:t>Simulation and Synthesis</a:t>
            </a:r>
          </a:p>
        </p:txBody>
      </p:sp>
      <p:sp>
        <p:nvSpPr>
          <p:cNvPr id="1566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4625"/>
            <a:ext cx="7702550" cy="4648200"/>
          </a:xfrm>
        </p:spPr>
        <p:txBody>
          <a:bodyPr/>
          <a:lstStyle/>
          <a:p>
            <a:pPr marL="342900" indent="-342900" eaLnBrk="1" hangingPunct="1"/>
            <a:r>
              <a:rPr lang="en-US" altLang="fa-IR" sz="3000" smtClean="0"/>
              <a:t>Simulation</a:t>
            </a:r>
          </a:p>
          <a:p>
            <a:pPr marL="914400" lvl="1" indent="-457200" eaLnBrk="1" hangingPunct="1"/>
            <a:r>
              <a:rPr lang="en-US" altLang="fa-IR" sz="2500" smtClean="0"/>
              <a:t>Input waveform and circuit description --&gt;  </a:t>
            </a:r>
            <a:r>
              <a:rPr lang="en-US" altLang="fa-IR" sz="2500" smtClean="0">
                <a:sym typeface="Wingdings" panose="05000000000000000000" pitchFamily="2" charset="2"/>
              </a:rPr>
              <a:t>Output waveform</a:t>
            </a:r>
          </a:p>
          <a:p>
            <a:pPr marL="914400" lvl="1" indent="-457200" eaLnBrk="1" hangingPunct="1"/>
            <a:r>
              <a:rPr lang="en-US" altLang="fa-IR" sz="2500" smtClean="0">
                <a:sym typeface="Wingdings" panose="05000000000000000000" pitchFamily="2" charset="2"/>
              </a:rPr>
              <a:t>Predicts circuit behavior before fabrication (debug before physical implementation).</a:t>
            </a:r>
          </a:p>
          <a:p>
            <a:pPr marL="914400" lvl="1" indent="-457200" eaLnBrk="1" hangingPunct="1">
              <a:buFont typeface="Wingdings" panose="05000000000000000000" pitchFamily="2" charset="2"/>
              <a:buNone/>
            </a:pPr>
            <a:r>
              <a:rPr lang="en-US" altLang="fa-IR" sz="2500" smtClean="0"/>
              <a:t>	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52400" y="3811588"/>
            <a:ext cx="4191000" cy="990600"/>
            <a:chOff x="96" y="2544"/>
            <a:chExt cx="2640" cy="624"/>
          </a:xfrm>
        </p:grpSpPr>
        <p:grpSp>
          <p:nvGrpSpPr>
            <p:cNvPr id="8198" name="Group 33"/>
            <p:cNvGrpSpPr>
              <a:grpSpLocks/>
            </p:cNvGrpSpPr>
            <p:nvPr/>
          </p:nvGrpSpPr>
          <p:grpSpPr bwMode="auto">
            <a:xfrm>
              <a:off x="96" y="2640"/>
              <a:ext cx="2528" cy="519"/>
              <a:chOff x="96" y="2640"/>
              <a:chExt cx="2528" cy="519"/>
            </a:xfrm>
          </p:grpSpPr>
          <p:sp>
            <p:nvSpPr>
              <p:cNvPr id="8200" name="Text Box 34"/>
              <p:cNvSpPr txBox="1">
                <a:spLocks noChangeArrowheads="1"/>
              </p:cNvSpPr>
              <p:nvPr/>
            </p:nvSpPr>
            <p:spPr bwMode="auto">
              <a:xfrm>
                <a:off x="1296" y="264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r>
                  <a:rPr lang="fa-IR" altLang="fa-IR" sz="1800">
                    <a:solidFill>
                      <a:srgbClr val="0000CC"/>
                    </a:solidFill>
                    <a:latin typeface="Times New Roman" panose="02020603050405020304" pitchFamily="18" charset="0"/>
                    <a:cs typeface="B Nazanin" panose="00000400000000000000" pitchFamily="2" charset="-78"/>
                  </a:rPr>
                  <a:t>کامپايل</a:t>
                </a:r>
                <a:endParaRPr lang="en-US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  <p:sp>
            <p:nvSpPr>
              <p:cNvPr id="8201" name="Text Box 35"/>
              <p:cNvSpPr txBox="1">
                <a:spLocks noChangeArrowheads="1"/>
              </p:cNvSpPr>
              <p:nvPr/>
            </p:nvSpPr>
            <p:spPr bwMode="auto">
              <a:xfrm>
                <a:off x="1872" y="264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r>
                  <a:rPr lang="fa-IR" altLang="fa-IR" sz="1800">
                    <a:solidFill>
                      <a:srgbClr val="0000CC"/>
                    </a:solidFill>
                    <a:latin typeface="Times New Roman" panose="02020603050405020304" pitchFamily="18" charset="0"/>
                    <a:cs typeface="B Nazanin" panose="00000400000000000000" pitchFamily="2" charset="-78"/>
                  </a:rPr>
                  <a:t>اجرا</a:t>
                </a:r>
                <a:endParaRPr lang="en-US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  <p:sp>
            <p:nvSpPr>
              <p:cNvPr id="8202" name="Text Box 36"/>
              <p:cNvSpPr txBox="1">
                <a:spLocks noChangeArrowheads="1"/>
              </p:cNvSpPr>
              <p:nvPr/>
            </p:nvSpPr>
            <p:spPr bwMode="auto">
              <a:xfrm>
                <a:off x="96" y="2640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r>
                  <a:rPr lang="fa-IR" altLang="fa-IR" sz="1800">
                    <a:solidFill>
                      <a:srgbClr val="0000CC"/>
                    </a:solidFill>
                    <a:latin typeface="Times New Roman" panose="02020603050405020304" pitchFamily="18" charset="0"/>
                    <a:cs typeface="B Nazanin" panose="00000400000000000000" pitchFamily="2" charset="-78"/>
                  </a:rPr>
                  <a:t>برنامه نويسي</a:t>
                </a:r>
                <a:endParaRPr lang="en-US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  <p:sp>
            <p:nvSpPr>
              <p:cNvPr id="8203" name="Text Box 37"/>
              <p:cNvSpPr txBox="1">
                <a:spLocks noChangeArrowheads="1"/>
              </p:cNvSpPr>
              <p:nvPr/>
            </p:nvSpPr>
            <p:spPr bwMode="auto">
              <a:xfrm>
                <a:off x="1584" y="292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r>
                  <a:rPr lang="fa-IR" altLang="fa-IR" sz="1800">
                    <a:solidFill>
                      <a:srgbClr val="0000CC"/>
                    </a:solidFill>
                    <a:latin typeface="Times New Roman" panose="02020603050405020304" pitchFamily="18" charset="0"/>
                    <a:cs typeface="B Nazanin" panose="00000400000000000000" pitchFamily="2" charset="-78"/>
                  </a:rPr>
                  <a:t>ويرايش</a:t>
                </a:r>
                <a:endParaRPr lang="en-US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  <p:sp>
            <p:nvSpPr>
              <p:cNvPr id="8204" name="Line 38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8205" name="Line 39"/>
              <p:cNvSpPr>
                <a:spLocks noChangeShapeType="1"/>
              </p:cNvSpPr>
              <p:nvPr/>
            </p:nvSpPr>
            <p:spPr bwMode="auto">
              <a:xfrm>
                <a:off x="1824" y="27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8206" name="Freeform 40"/>
              <p:cNvSpPr>
                <a:spLocks/>
              </p:cNvSpPr>
              <p:nvPr/>
            </p:nvSpPr>
            <p:spPr bwMode="auto">
              <a:xfrm>
                <a:off x="2160" y="2784"/>
                <a:ext cx="464" cy="288"/>
              </a:xfrm>
              <a:custGeom>
                <a:avLst/>
                <a:gdLst>
                  <a:gd name="T0" fmla="*/ 192 w 464"/>
                  <a:gd name="T1" fmla="*/ 0 h 288"/>
                  <a:gd name="T2" fmla="*/ 432 w 464"/>
                  <a:gd name="T3" fmla="*/ 192 h 288"/>
                  <a:gd name="T4" fmla="*/ 0 w 464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464"/>
                  <a:gd name="T10" fmla="*/ 0 h 288"/>
                  <a:gd name="T11" fmla="*/ 464 w 46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4" h="288">
                    <a:moveTo>
                      <a:pt x="192" y="0"/>
                    </a:moveTo>
                    <a:cubicBezTo>
                      <a:pt x="328" y="72"/>
                      <a:pt x="464" y="144"/>
                      <a:pt x="432" y="192"/>
                    </a:cubicBezTo>
                    <a:cubicBezTo>
                      <a:pt x="400" y="240"/>
                      <a:pt x="72" y="272"/>
                      <a:pt x="0" y="28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8207" name="Freeform 41"/>
              <p:cNvSpPr>
                <a:spLocks/>
              </p:cNvSpPr>
              <p:nvPr/>
            </p:nvSpPr>
            <p:spPr bwMode="auto">
              <a:xfrm>
                <a:off x="1200" y="2832"/>
                <a:ext cx="480" cy="240"/>
              </a:xfrm>
              <a:custGeom>
                <a:avLst/>
                <a:gdLst>
                  <a:gd name="T0" fmla="*/ 480 w 480"/>
                  <a:gd name="T1" fmla="*/ 240 h 240"/>
                  <a:gd name="T2" fmla="*/ 48 w 480"/>
                  <a:gd name="T3" fmla="*/ 192 h 240"/>
                  <a:gd name="T4" fmla="*/ 192 w 480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240"/>
                  <a:gd name="T11" fmla="*/ 480 w 48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240">
                    <a:moveTo>
                      <a:pt x="480" y="240"/>
                    </a:moveTo>
                    <a:cubicBezTo>
                      <a:pt x="288" y="236"/>
                      <a:pt x="96" y="232"/>
                      <a:pt x="48" y="192"/>
                    </a:cubicBezTo>
                    <a:cubicBezTo>
                      <a:pt x="0" y="152"/>
                      <a:pt x="96" y="76"/>
                      <a:pt x="19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sp>
          <p:nvSpPr>
            <p:cNvPr id="8199" name="Rectangle 42"/>
            <p:cNvSpPr>
              <a:spLocks noChangeArrowheads="1"/>
            </p:cNvSpPr>
            <p:nvPr/>
          </p:nvSpPr>
          <p:spPr bwMode="auto">
            <a:xfrm>
              <a:off x="336" y="2544"/>
              <a:ext cx="2400" cy="624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2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D6551B-21A4-4383-A5AB-CBAB2905681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4300" smtClean="0"/>
              <a:t>Simulation and Synthesis</a:t>
            </a:r>
          </a:p>
        </p:txBody>
      </p:sp>
      <p:sp>
        <p:nvSpPr>
          <p:cNvPr id="10244" name="Rectangle 32"/>
          <p:cNvSpPr>
            <a:spLocks noChangeArrowheads="1"/>
          </p:cNvSpPr>
          <p:nvPr/>
        </p:nvSpPr>
        <p:spPr bwMode="auto">
          <a:xfrm>
            <a:off x="901700" y="1557338"/>
            <a:ext cx="7702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914400" indent="-4572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3000">
                <a:sym typeface="Wingdings" panose="05000000000000000000" pitchFamily="2" charset="2"/>
              </a:rPr>
              <a:t>Synthesis</a:t>
            </a:r>
          </a:p>
          <a:p>
            <a:pPr lvl="1" eaLnBrk="1" hangingPunct="1"/>
            <a:r>
              <a:rPr lang="en-US" altLang="fa-IR" sz="2500" b="0">
                <a:sym typeface="Wingdings" panose="05000000000000000000" pitchFamily="2" charset="2"/>
              </a:rPr>
              <a:t>Automatic design.</a:t>
            </a:r>
          </a:p>
          <a:p>
            <a:pPr lvl="1" eaLnBrk="1" hangingPunct="1"/>
            <a:r>
              <a:rPr lang="en-US" altLang="fa-IR" sz="2500" b="0">
                <a:sym typeface="Wingdings" panose="05000000000000000000" pitchFamily="2" charset="2"/>
              </a:rPr>
              <a:t>Software program takes design description and tries to find the circuit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fa-IR" sz="2500" b="0"/>
              <a:t>	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76200" y="4005263"/>
            <a:ext cx="7696200" cy="1143000"/>
            <a:chOff x="48" y="3073"/>
            <a:chExt cx="4848" cy="720"/>
          </a:xfrm>
        </p:grpSpPr>
        <p:sp>
          <p:nvSpPr>
            <p:cNvPr id="10246" name="Text Box 34"/>
            <p:cNvSpPr txBox="1">
              <a:spLocks noChangeArrowheads="1"/>
            </p:cNvSpPr>
            <p:nvPr/>
          </p:nvSpPr>
          <p:spPr bwMode="auto">
            <a:xfrm>
              <a:off x="1248" y="313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fa-IR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کامپايل</a:t>
              </a:r>
              <a:endParaRPr lang="en-US" altLang="fa-IR" sz="180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247" name="Text Box 35"/>
            <p:cNvSpPr txBox="1">
              <a:spLocks noChangeArrowheads="1"/>
            </p:cNvSpPr>
            <p:nvPr/>
          </p:nvSpPr>
          <p:spPr bwMode="auto">
            <a:xfrm>
              <a:off x="1824" y="3130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fa-IR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شبيه سازي</a:t>
              </a:r>
              <a:endParaRPr lang="en-US" altLang="fa-IR" sz="180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248" name="Text Box 36"/>
            <p:cNvSpPr txBox="1">
              <a:spLocks noChangeArrowheads="1"/>
            </p:cNvSpPr>
            <p:nvPr/>
          </p:nvSpPr>
          <p:spPr bwMode="auto">
            <a:xfrm>
              <a:off x="48" y="3130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fa-IR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ورود طرح</a:t>
              </a:r>
              <a:endParaRPr lang="en-US" altLang="fa-IR" sz="180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249" name="Text Box 37"/>
            <p:cNvSpPr txBox="1">
              <a:spLocks noChangeArrowheads="1"/>
            </p:cNvSpPr>
            <p:nvPr/>
          </p:nvSpPr>
          <p:spPr bwMode="auto">
            <a:xfrm>
              <a:off x="1632" y="3466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fa-IR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ويرايش</a:t>
              </a:r>
              <a:endParaRPr lang="en-US" altLang="fa-IR" sz="180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250" name="Line 38"/>
            <p:cNvSpPr>
              <a:spLocks noChangeShapeType="1"/>
            </p:cNvSpPr>
            <p:nvPr/>
          </p:nvSpPr>
          <p:spPr bwMode="auto">
            <a:xfrm>
              <a:off x="1008" y="322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1" name="Line 39"/>
            <p:cNvSpPr>
              <a:spLocks noChangeShapeType="1"/>
            </p:cNvSpPr>
            <p:nvPr/>
          </p:nvSpPr>
          <p:spPr bwMode="auto">
            <a:xfrm>
              <a:off x="1776" y="322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2" name="Freeform 40"/>
            <p:cNvSpPr>
              <a:spLocks/>
            </p:cNvSpPr>
            <p:nvPr/>
          </p:nvSpPr>
          <p:spPr bwMode="auto">
            <a:xfrm>
              <a:off x="2172" y="3274"/>
              <a:ext cx="898" cy="279"/>
            </a:xfrm>
            <a:custGeom>
              <a:avLst/>
              <a:gdLst>
                <a:gd name="T0" fmla="*/ 564 w 898"/>
                <a:gd name="T1" fmla="*/ 0 h 279"/>
                <a:gd name="T2" fmla="*/ 804 w 898"/>
                <a:gd name="T3" fmla="*/ 192 h 279"/>
                <a:gd name="T4" fmla="*/ 0 w 898"/>
                <a:gd name="T5" fmla="*/ 279 h 279"/>
                <a:gd name="T6" fmla="*/ 0 60000 65536"/>
                <a:gd name="T7" fmla="*/ 0 60000 65536"/>
                <a:gd name="T8" fmla="*/ 0 60000 65536"/>
                <a:gd name="T9" fmla="*/ 0 w 898"/>
                <a:gd name="T10" fmla="*/ 0 h 279"/>
                <a:gd name="T11" fmla="*/ 898 w 898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8" h="279">
                  <a:moveTo>
                    <a:pt x="564" y="0"/>
                  </a:moveTo>
                  <a:cubicBezTo>
                    <a:pt x="700" y="72"/>
                    <a:pt x="898" y="146"/>
                    <a:pt x="804" y="192"/>
                  </a:cubicBezTo>
                  <a:cubicBezTo>
                    <a:pt x="710" y="238"/>
                    <a:pt x="168" y="261"/>
                    <a:pt x="0" y="27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3" name="Freeform 41"/>
            <p:cNvSpPr>
              <a:spLocks/>
            </p:cNvSpPr>
            <p:nvPr/>
          </p:nvSpPr>
          <p:spPr bwMode="auto">
            <a:xfrm>
              <a:off x="1152" y="3322"/>
              <a:ext cx="480" cy="240"/>
            </a:xfrm>
            <a:custGeom>
              <a:avLst/>
              <a:gdLst>
                <a:gd name="T0" fmla="*/ 480 w 480"/>
                <a:gd name="T1" fmla="*/ 240 h 240"/>
                <a:gd name="T2" fmla="*/ 48 w 480"/>
                <a:gd name="T3" fmla="*/ 192 h 240"/>
                <a:gd name="T4" fmla="*/ 192 w 480"/>
                <a:gd name="T5" fmla="*/ 0 h 240"/>
                <a:gd name="T6" fmla="*/ 0 60000 65536"/>
                <a:gd name="T7" fmla="*/ 0 60000 65536"/>
                <a:gd name="T8" fmla="*/ 0 60000 65536"/>
                <a:gd name="T9" fmla="*/ 0 w 480"/>
                <a:gd name="T10" fmla="*/ 0 h 240"/>
                <a:gd name="T11" fmla="*/ 480 w 48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240">
                  <a:moveTo>
                    <a:pt x="480" y="240"/>
                  </a:moveTo>
                  <a:cubicBezTo>
                    <a:pt x="288" y="236"/>
                    <a:pt x="96" y="232"/>
                    <a:pt x="48" y="192"/>
                  </a:cubicBezTo>
                  <a:cubicBezTo>
                    <a:pt x="0" y="152"/>
                    <a:pt x="96" y="76"/>
                    <a:pt x="1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4" name="Line 42"/>
            <p:cNvSpPr>
              <a:spLocks noChangeShapeType="1"/>
            </p:cNvSpPr>
            <p:nvPr/>
          </p:nvSpPr>
          <p:spPr bwMode="auto">
            <a:xfrm>
              <a:off x="2832" y="326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5" name="Text Box 43"/>
            <p:cNvSpPr txBox="1">
              <a:spLocks noChangeArrowheads="1"/>
            </p:cNvSpPr>
            <p:nvPr/>
          </p:nvSpPr>
          <p:spPr bwMode="auto">
            <a:xfrm>
              <a:off x="3024" y="313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fa-IR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سنتز</a:t>
              </a:r>
              <a:endParaRPr lang="en-US" altLang="fa-IR" sz="180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256" name="Text Box 44"/>
            <p:cNvSpPr txBox="1">
              <a:spLocks noChangeArrowheads="1"/>
            </p:cNvSpPr>
            <p:nvPr/>
          </p:nvSpPr>
          <p:spPr bwMode="auto">
            <a:xfrm>
              <a:off x="3504" y="3130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fa-IR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شبيه سازي</a:t>
              </a:r>
              <a:endParaRPr lang="en-US" altLang="fa-IR" sz="180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257" name="Line 45"/>
            <p:cNvSpPr>
              <a:spLocks noChangeShapeType="1"/>
            </p:cNvSpPr>
            <p:nvPr/>
          </p:nvSpPr>
          <p:spPr bwMode="auto">
            <a:xfrm>
              <a:off x="3504" y="326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8" name="Freeform 46"/>
            <p:cNvSpPr>
              <a:spLocks/>
            </p:cNvSpPr>
            <p:nvPr/>
          </p:nvSpPr>
          <p:spPr bwMode="auto">
            <a:xfrm>
              <a:off x="3936" y="3265"/>
              <a:ext cx="898" cy="432"/>
            </a:xfrm>
            <a:custGeom>
              <a:avLst/>
              <a:gdLst>
                <a:gd name="T0" fmla="*/ 564 w 898"/>
                <a:gd name="T1" fmla="*/ 0 h 279"/>
                <a:gd name="T2" fmla="*/ 804 w 898"/>
                <a:gd name="T3" fmla="*/ 712 h 279"/>
                <a:gd name="T4" fmla="*/ 0 w 898"/>
                <a:gd name="T5" fmla="*/ 1036 h 279"/>
                <a:gd name="T6" fmla="*/ 0 60000 65536"/>
                <a:gd name="T7" fmla="*/ 0 60000 65536"/>
                <a:gd name="T8" fmla="*/ 0 60000 65536"/>
                <a:gd name="T9" fmla="*/ 0 w 898"/>
                <a:gd name="T10" fmla="*/ 0 h 279"/>
                <a:gd name="T11" fmla="*/ 898 w 898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8" h="279">
                  <a:moveTo>
                    <a:pt x="564" y="0"/>
                  </a:moveTo>
                  <a:cubicBezTo>
                    <a:pt x="700" y="72"/>
                    <a:pt x="898" y="146"/>
                    <a:pt x="804" y="192"/>
                  </a:cubicBezTo>
                  <a:cubicBezTo>
                    <a:pt x="710" y="238"/>
                    <a:pt x="168" y="261"/>
                    <a:pt x="0" y="27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9" name="Text Box 47"/>
            <p:cNvSpPr txBox="1">
              <a:spLocks noChangeArrowheads="1"/>
            </p:cNvSpPr>
            <p:nvPr/>
          </p:nvSpPr>
          <p:spPr bwMode="auto">
            <a:xfrm>
              <a:off x="3408" y="356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fa-IR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ويرايش</a:t>
              </a:r>
              <a:endParaRPr lang="en-US" altLang="fa-IR" sz="180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260" name="Freeform 48"/>
            <p:cNvSpPr>
              <a:spLocks/>
            </p:cNvSpPr>
            <p:nvPr/>
          </p:nvSpPr>
          <p:spPr bwMode="auto">
            <a:xfrm>
              <a:off x="488" y="3361"/>
              <a:ext cx="2920" cy="392"/>
            </a:xfrm>
            <a:custGeom>
              <a:avLst/>
              <a:gdLst>
                <a:gd name="T0" fmla="*/ 2920 w 2920"/>
                <a:gd name="T1" fmla="*/ 336 h 392"/>
                <a:gd name="T2" fmla="*/ 376 w 2920"/>
                <a:gd name="T3" fmla="*/ 336 h 392"/>
                <a:gd name="T4" fmla="*/ 664 w 2920"/>
                <a:gd name="T5" fmla="*/ 0 h 392"/>
                <a:gd name="T6" fmla="*/ 0 60000 65536"/>
                <a:gd name="T7" fmla="*/ 0 60000 65536"/>
                <a:gd name="T8" fmla="*/ 0 60000 65536"/>
                <a:gd name="T9" fmla="*/ 0 w 2920"/>
                <a:gd name="T10" fmla="*/ 0 h 392"/>
                <a:gd name="T11" fmla="*/ 2920 w 2920"/>
                <a:gd name="T12" fmla="*/ 392 h 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20" h="392">
                  <a:moveTo>
                    <a:pt x="2920" y="336"/>
                  </a:moveTo>
                  <a:cubicBezTo>
                    <a:pt x="1836" y="364"/>
                    <a:pt x="752" y="392"/>
                    <a:pt x="376" y="336"/>
                  </a:cubicBezTo>
                  <a:cubicBezTo>
                    <a:pt x="0" y="280"/>
                    <a:pt x="332" y="140"/>
                    <a:pt x="66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61" name="Rectangle 49"/>
            <p:cNvSpPr>
              <a:spLocks noChangeArrowheads="1"/>
            </p:cNvSpPr>
            <p:nvPr/>
          </p:nvSpPr>
          <p:spPr bwMode="auto">
            <a:xfrm>
              <a:off x="336" y="3073"/>
              <a:ext cx="4560" cy="72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6E03ED-286D-4247-B273-0CE432A4320C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Verilog HDL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fa-IR" smtClean="0"/>
              <a:t>Verilog or VHDL?</a:t>
            </a:r>
          </a:p>
          <a:p>
            <a:pPr lvl="2" eaLnBrk="1" hangingPunct="1"/>
            <a:r>
              <a:rPr lang="en-US" altLang="fa-IR" smtClean="0"/>
              <a:t>Similar concepts, different syntax</a:t>
            </a:r>
          </a:p>
          <a:p>
            <a:pPr lvl="1" eaLnBrk="1" hangingPunct="1"/>
            <a:r>
              <a:rPr lang="en-US" altLang="fa-IR" smtClean="0"/>
              <a:t>Similar to C/C++ Syntax</a:t>
            </a:r>
          </a:p>
          <a:p>
            <a:pPr lvl="2" eaLnBrk="1" hangingPunct="1"/>
            <a:r>
              <a:rPr lang="en-US" altLang="fa-IR" smtClean="0"/>
              <a:t>Case sensitive,</a:t>
            </a:r>
          </a:p>
          <a:p>
            <a:pPr lvl="2" eaLnBrk="1" hangingPunct="1"/>
            <a:r>
              <a:rPr lang="en-US" altLang="fa-IR" smtClean="0"/>
              <a:t>Comments: //</a:t>
            </a:r>
          </a:p>
          <a:p>
            <a:pPr lvl="2" eaLnBrk="1" hangingPunct="1"/>
            <a:r>
              <a:rPr lang="en-US" altLang="fa-IR" smtClean="0"/>
              <a:t>; at the end of each statement</a:t>
            </a:r>
          </a:p>
          <a:p>
            <a:pPr lvl="2" eaLnBrk="1" hangingPunct="1"/>
            <a:endParaRPr lang="en-US" altLang="fa-IR" smtClean="0"/>
          </a:p>
          <a:p>
            <a:pPr lvl="2" eaLnBrk="1" hangingPunct="1"/>
            <a:endParaRPr lang="en-US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218F38-4B22-4121-885A-FFEDD8AA128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7772400" cy="2209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a-IR" sz="2400" smtClean="0"/>
              <a:t>module: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900" smtClean="0"/>
              <a:t>Hardware component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a-IR" sz="2400" smtClean="0"/>
              <a:t>Ports: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900" smtClean="0"/>
              <a:t>As function parameters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600" smtClean="0"/>
              <a:t>But must specify input or output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a-IR" sz="2400" smtClean="0"/>
              <a:t>wire: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900" smtClean="0"/>
              <a:t>Intermediate signals</a:t>
            </a:r>
          </a:p>
        </p:txBody>
      </p:sp>
      <p:pic>
        <p:nvPicPr>
          <p:cNvPr id="14341" name="Picture 6" descr="AACFLOI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933825"/>
            <a:ext cx="40195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11"/>
          <p:cNvSpPr>
            <a:spLocks noChangeArrowheads="1"/>
          </p:cNvSpPr>
          <p:nvPr/>
        </p:nvSpPr>
        <p:spPr bwMode="auto">
          <a:xfrm>
            <a:off x="468313" y="3500438"/>
            <a:ext cx="3887787" cy="2730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3-1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smpl_circuit(A,B,C,x,y);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A,B,C;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x,y;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wire e;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and g1(e,A,B);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not g2(y, 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or  g3(x,e,y);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72877" name="Rectangle 13"/>
          <p:cNvSpPr>
            <a:spLocks noChangeArrowheads="1"/>
          </p:cNvSpPr>
          <p:nvPr/>
        </p:nvSpPr>
        <p:spPr bwMode="auto">
          <a:xfrm>
            <a:off x="4356100" y="5589588"/>
            <a:ext cx="4176713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2000"/>
              <a:t>Concurrent Execution</a:t>
            </a:r>
          </a:p>
          <a:p>
            <a:pPr lvl="1" eaLnBrk="1" hangingPunct="1"/>
            <a:r>
              <a:rPr lang="en-US" altLang="fa-IR" sz="1600"/>
              <a:t> Order not important.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87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218F38-4B22-4121-885A-FFEDD8AA128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</a:t>
            </a:r>
          </a:p>
        </p:txBody>
      </p:sp>
      <p:pic>
        <p:nvPicPr>
          <p:cNvPr id="14341" name="Picture 6" descr="AACFLOI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674" b="16785"/>
          <a:stretch/>
        </p:blipFill>
        <p:spPr bwMode="auto">
          <a:xfrm>
            <a:off x="1763688" y="1098767"/>
            <a:ext cx="6048672" cy="175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11"/>
          <p:cNvSpPr>
            <a:spLocks noChangeArrowheads="1"/>
          </p:cNvSpPr>
          <p:nvPr/>
        </p:nvSpPr>
        <p:spPr bwMode="auto">
          <a:xfrm>
            <a:off x="468313" y="3500438"/>
            <a:ext cx="3887787" cy="2730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3-1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smpl_circuit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A,B,C,x,y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altLang="fa-IR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</a:t>
            </a:r>
            <a:r>
              <a:rPr lang="en-US" altLang="fa-IR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fa-IR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 e;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e,A,B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not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(y, 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or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x,e,y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72877" name="Rectangle 13"/>
          <p:cNvSpPr>
            <a:spLocks noChangeArrowheads="1"/>
          </p:cNvSpPr>
          <p:nvPr/>
        </p:nvSpPr>
        <p:spPr bwMode="auto">
          <a:xfrm>
            <a:off x="4356100" y="5589588"/>
            <a:ext cx="4176713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2000"/>
              <a:t>Concurrent Execution</a:t>
            </a:r>
          </a:p>
          <a:p>
            <a:pPr lvl="1" eaLnBrk="1" hangingPunct="1"/>
            <a:r>
              <a:rPr lang="en-US" altLang="fa-IR" sz="1600"/>
              <a:t> Order not important.</a:t>
            </a:r>
          </a:p>
        </p:txBody>
      </p:sp>
    </p:spTree>
    <p:extLst>
      <p:ext uri="{BB962C8B-B14F-4D97-AF65-F5344CB8AC3E}">
        <p14:creationId xmlns:p14="http://schemas.microsoft.com/office/powerpoint/2010/main" val="224510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87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1D7568-9069-43E4-B5A7-9E119CB7ECE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Delays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424863" cy="3289300"/>
          </a:xfrm>
        </p:spPr>
        <p:txBody>
          <a:bodyPr/>
          <a:lstStyle/>
          <a:p>
            <a:pPr eaLnBrk="1" hangingPunct="1"/>
            <a:r>
              <a:rPr lang="en-US" altLang="fa-IR" sz="2800" smtClean="0"/>
              <a:t>Timescale:</a:t>
            </a:r>
          </a:p>
          <a:p>
            <a:pPr lvl="1" eaLnBrk="1" hangingPunct="1"/>
            <a:r>
              <a:rPr lang="en-US" altLang="fa-I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‘timescale 1ns/100ps</a:t>
            </a:r>
          </a:p>
          <a:p>
            <a:pPr lvl="2" eaLnBrk="1" hangingPunct="1"/>
            <a:r>
              <a:rPr lang="en-US" altLang="fa-I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1ns: </a:t>
            </a:r>
            <a:r>
              <a:rPr lang="en-US" altLang="fa-IR" sz="1800" smtClean="0">
                <a:cs typeface="Arial" panose="020B0604020202020204" pitchFamily="34" charset="0"/>
              </a:rPr>
              <a:t>time unit</a:t>
            </a:r>
          </a:p>
          <a:p>
            <a:pPr lvl="2" eaLnBrk="1" hangingPunct="1"/>
            <a:r>
              <a:rPr lang="en-US" altLang="fa-I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100ps: </a:t>
            </a:r>
            <a:r>
              <a:rPr lang="en-US" altLang="fa-IR" sz="1800" smtClean="0">
                <a:cs typeface="Arial" panose="020B0604020202020204" pitchFamily="34" charset="0"/>
              </a:rPr>
              <a:t>precision (unit used for rounding)</a:t>
            </a:r>
          </a:p>
          <a:p>
            <a:pPr lvl="2" eaLnBrk="1" hangingPunct="1"/>
            <a:r>
              <a:rPr lang="en-US" altLang="fa-IR" sz="1800" smtClean="0">
                <a:cs typeface="Arial" panose="020B0604020202020204" pitchFamily="34" charset="0"/>
              </a:rPr>
              <a:t>Default: 1ns/100ps (0.1 ns)</a:t>
            </a:r>
          </a:p>
          <a:p>
            <a:pPr eaLnBrk="1" hangingPunct="1"/>
            <a:r>
              <a:rPr lang="en-US" altLang="fa-IR" sz="2800" smtClean="0">
                <a:cs typeface="Arial" panose="020B0604020202020204" pitchFamily="34" charset="0"/>
              </a:rPr>
              <a:t>Gate Delays:</a:t>
            </a:r>
          </a:p>
          <a:p>
            <a:pPr lvl="1" eaLnBrk="1" hangingPunct="1"/>
            <a:r>
              <a:rPr lang="en-US" altLang="fa-IR" sz="2000" smtClean="0">
                <a:cs typeface="Arial" panose="020B0604020202020204" pitchFamily="34" charset="0"/>
              </a:rPr>
              <a:t>Used by simulator to generate correct waveforms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2BEE03-3C45-42DA-A76B-6FA7E726FD6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Delays</a:t>
            </a:r>
          </a:p>
        </p:txBody>
      </p:sp>
      <p:pic>
        <p:nvPicPr>
          <p:cNvPr id="18436" name="Picture 5" descr="AACFLOI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292600"/>
            <a:ext cx="40195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1187450" y="1052513"/>
            <a:ext cx="4895850" cy="29591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3-2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//Description of circuit with delay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circuit_with_delay (A,B,C,x,y);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A,B,C;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x,y;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wire e;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and #(30) g1(e,A,B);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or  #(20) g3(x,e,y);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not #(10) g2(y,C);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58988</TotalTime>
  <Words>831</Words>
  <Application>Microsoft Office PowerPoint</Application>
  <PresentationFormat>On-screen Show (4:3)</PresentationFormat>
  <Paragraphs>233</Paragraphs>
  <Slides>18</Slides>
  <Notes>18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 Nazanin</vt:lpstr>
      <vt:lpstr>Courier New</vt:lpstr>
      <vt:lpstr>Times New Roman</vt:lpstr>
      <vt:lpstr>Titr</vt:lpstr>
      <vt:lpstr>Wingdings</vt:lpstr>
      <vt:lpstr>Zar</vt:lpstr>
      <vt:lpstr>1_presentation_template</vt:lpstr>
      <vt:lpstr>Hardware Description Language</vt:lpstr>
      <vt:lpstr>Hardware Description Language</vt:lpstr>
      <vt:lpstr>Simulation and Synthesis</vt:lpstr>
      <vt:lpstr>Simulation and Synthesis</vt:lpstr>
      <vt:lpstr>Verilog HDL</vt:lpstr>
      <vt:lpstr>Example</vt:lpstr>
      <vt:lpstr>Example</vt:lpstr>
      <vt:lpstr>Delays</vt:lpstr>
      <vt:lpstr>Delays</vt:lpstr>
      <vt:lpstr>Testbench</vt:lpstr>
      <vt:lpstr>Testbench Example</vt:lpstr>
      <vt:lpstr>Testbench Example</vt:lpstr>
      <vt:lpstr>Boolean Expressions</vt:lpstr>
      <vt:lpstr>Primitives</vt:lpstr>
      <vt:lpstr>Primitives</vt:lpstr>
      <vt:lpstr>UDP</vt:lpstr>
      <vt:lpstr>UDP Usage</vt:lpstr>
      <vt:lpstr>Simulation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314</cp:revision>
  <dcterms:created xsi:type="dcterms:W3CDTF">1601-01-01T00:00:00Z</dcterms:created>
  <dcterms:modified xsi:type="dcterms:W3CDTF">2020-10-13T06:50:25Z</dcterms:modified>
</cp:coreProperties>
</file>