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4" r:id="rId2"/>
    <p:sldMasterId id="2147483656" r:id="rId3"/>
  </p:sldMasterIdLst>
  <p:notesMasterIdLst>
    <p:notesMasterId r:id="rId55"/>
  </p:notesMasterIdLst>
  <p:sldIdLst>
    <p:sldId id="290" r:id="rId4"/>
    <p:sldId id="340" r:id="rId5"/>
    <p:sldId id="341" r:id="rId6"/>
    <p:sldId id="342" r:id="rId7"/>
    <p:sldId id="343" r:id="rId8"/>
    <p:sldId id="291" r:id="rId9"/>
    <p:sldId id="292" r:id="rId10"/>
    <p:sldId id="293" r:id="rId11"/>
    <p:sldId id="294" r:id="rId12"/>
    <p:sldId id="295" r:id="rId13"/>
    <p:sldId id="296" r:id="rId14"/>
    <p:sldId id="297" r:id="rId15"/>
    <p:sldId id="298" r:id="rId16"/>
    <p:sldId id="299" r:id="rId17"/>
    <p:sldId id="302" r:id="rId18"/>
    <p:sldId id="300" r:id="rId19"/>
    <p:sldId id="345" r:id="rId20"/>
    <p:sldId id="346" r:id="rId21"/>
    <p:sldId id="301" r:id="rId22"/>
    <p:sldId id="347" r:id="rId23"/>
    <p:sldId id="304" r:id="rId24"/>
    <p:sldId id="305" r:id="rId25"/>
    <p:sldId id="306" r:id="rId26"/>
    <p:sldId id="307" r:id="rId27"/>
    <p:sldId id="312" r:id="rId28"/>
    <p:sldId id="313" r:id="rId29"/>
    <p:sldId id="314" r:id="rId30"/>
    <p:sldId id="315" r:id="rId31"/>
    <p:sldId id="308" r:id="rId32"/>
    <p:sldId id="309" r:id="rId33"/>
    <p:sldId id="310" r:id="rId34"/>
    <p:sldId id="311" r:id="rId35"/>
    <p:sldId id="318" r:id="rId36"/>
    <p:sldId id="319" r:id="rId37"/>
    <p:sldId id="320" r:id="rId38"/>
    <p:sldId id="321" r:id="rId39"/>
    <p:sldId id="322" r:id="rId40"/>
    <p:sldId id="323" r:id="rId41"/>
    <p:sldId id="324" r:id="rId42"/>
    <p:sldId id="325" r:id="rId43"/>
    <p:sldId id="327" r:id="rId44"/>
    <p:sldId id="335" r:id="rId45"/>
    <p:sldId id="336" r:id="rId46"/>
    <p:sldId id="329" r:id="rId47"/>
    <p:sldId id="337" r:id="rId48"/>
    <p:sldId id="330" r:id="rId49"/>
    <p:sldId id="348" r:id="rId50"/>
    <p:sldId id="331" r:id="rId51"/>
    <p:sldId id="333" r:id="rId52"/>
    <p:sldId id="334" r:id="rId53"/>
    <p:sldId id="338" r:id="rId54"/>
  </p:sldIdLst>
  <p:sldSz cx="9144000" cy="6858000" type="screen4x3"/>
  <p:notesSz cx="6858000" cy="9144000"/>
  <p:defaultTextStyle>
    <a:defPPr>
      <a:defRPr lang="en-US"/>
    </a:defPPr>
    <a:lvl1pPr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5pPr>
    <a:lvl6pPr marL="2286000" algn="r" defTabSz="914400" rtl="1" eaLnBrk="1" latinLnBrk="0" hangingPunct="1">
      <a:defRPr sz="2700" b="1" kern="1200">
        <a:solidFill>
          <a:schemeClr val="tx1"/>
        </a:solidFill>
        <a:latin typeface="Times New Roman" panose="02020603050405020304" pitchFamily="18" charset="0"/>
        <a:ea typeface="+mn-ea"/>
        <a:cs typeface="Arial" panose="020B0604020202020204" pitchFamily="34" charset="0"/>
      </a:defRPr>
    </a:lvl6pPr>
    <a:lvl7pPr marL="2743200" algn="r" defTabSz="914400" rtl="1" eaLnBrk="1" latinLnBrk="0" hangingPunct="1">
      <a:defRPr sz="2700" b="1" kern="1200">
        <a:solidFill>
          <a:schemeClr val="tx1"/>
        </a:solidFill>
        <a:latin typeface="Times New Roman" panose="02020603050405020304" pitchFamily="18" charset="0"/>
        <a:ea typeface="+mn-ea"/>
        <a:cs typeface="Arial" panose="020B0604020202020204" pitchFamily="34" charset="0"/>
      </a:defRPr>
    </a:lvl7pPr>
    <a:lvl8pPr marL="3200400" algn="r" defTabSz="914400" rtl="1" eaLnBrk="1" latinLnBrk="0" hangingPunct="1">
      <a:defRPr sz="2700" b="1" kern="1200">
        <a:solidFill>
          <a:schemeClr val="tx1"/>
        </a:solidFill>
        <a:latin typeface="Times New Roman" panose="02020603050405020304" pitchFamily="18" charset="0"/>
        <a:ea typeface="+mn-ea"/>
        <a:cs typeface="Arial" panose="020B0604020202020204" pitchFamily="34" charset="0"/>
      </a:defRPr>
    </a:lvl8pPr>
    <a:lvl9pPr marL="3657600" algn="r" defTabSz="914400" rtl="1" eaLnBrk="1" latinLnBrk="0" hangingPunct="1">
      <a:defRPr sz="2700" b="1"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663300"/>
    <a:srgbClr val="996600"/>
    <a:srgbClr val="FF5050"/>
    <a:srgbClr val="FF9933"/>
    <a:srgbClr val="CCECFF"/>
    <a:srgbClr val="33CC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27" autoAdjust="0"/>
  </p:normalViewPr>
  <p:slideViewPr>
    <p:cSldViewPr showGuides="1">
      <p:cViewPr varScale="1">
        <p:scale>
          <a:sx n="67" d="100"/>
          <a:sy n="67" d="100"/>
        </p:scale>
        <p:origin x="1040"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wmf"/><Relationship Id="rId7" Type="http://schemas.openxmlformats.org/officeDocument/2006/relationships/image" Target="../media/image12.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5.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6.wmf"/><Relationship Id="rId3" Type="http://schemas.openxmlformats.org/officeDocument/2006/relationships/image" Target="../media/image13.wmf"/><Relationship Id="rId7" Type="http://schemas.openxmlformats.org/officeDocument/2006/relationships/image" Target="../media/image4.wmf"/><Relationship Id="rId12" Type="http://schemas.openxmlformats.org/officeDocument/2006/relationships/image" Target="../media/image7.wmf"/><Relationship Id="rId2" Type="http://schemas.openxmlformats.org/officeDocument/2006/relationships/image" Target="../media/image9.wmf"/><Relationship Id="rId16" Type="http://schemas.openxmlformats.org/officeDocument/2006/relationships/image" Target="../media/image21.wmf"/><Relationship Id="rId1" Type="http://schemas.openxmlformats.org/officeDocument/2006/relationships/image" Target="../media/image8.wmf"/><Relationship Id="rId6" Type="http://schemas.openxmlformats.org/officeDocument/2006/relationships/image" Target="../media/image18.wmf"/><Relationship Id="rId11" Type="http://schemas.openxmlformats.org/officeDocument/2006/relationships/image" Target="../media/image12.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image" Target="../media/image5.wmf"/><Relationship Id="rId4" Type="http://schemas.openxmlformats.org/officeDocument/2006/relationships/image" Target="../media/image14.wmf"/><Relationship Id="rId9" Type="http://schemas.openxmlformats.org/officeDocument/2006/relationships/image" Target="../media/image11.wmf"/><Relationship Id="rId1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wmf"/><Relationship Id="rId7" Type="http://schemas.openxmlformats.org/officeDocument/2006/relationships/image" Target="../media/image12.wmf"/><Relationship Id="rId12" Type="http://schemas.openxmlformats.org/officeDocument/2006/relationships/image" Target="../media/image21.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5.wmf"/><Relationship Id="rId11" Type="http://schemas.openxmlformats.org/officeDocument/2006/relationships/image" Target="../media/image20.wmf"/><Relationship Id="rId5" Type="http://schemas.openxmlformats.org/officeDocument/2006/relationships/image" Target="../media/image11.wmf"/><Relationship Id="rId10" Type="http://schemas.openxmlformats.org/officeDocument/2006/relationships/image" Target="../media/image19.wmf"/><Relationship Id="rId4" Type="http://schemas.openxmlformats.org/officeDocument/2006/relationships/image" Target="../media/image10.wmf"/><Relationship Id="rId9"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12.wmf"/><Relationship Id="rId7" Type="http://schemas.openxmlformats.org/officeDocument/2006/relationships/image" Target="../media/image3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29.wmf"/><Relationship Id="rId5" Type="http://schemas.openxmlformats.org/officeDocument/2006/relationships/image" Target="../media/image6.wmf"/><Relationship Id="rId10" Type="http://schemas.openxmlformats.org/officeDocument/2006/relationships/image" Target="../media/image33.wmf"/><Relationship Id="rId4" Type="http://schemas.openxmlformats.org/officeDocument/2006/relationships/image" Target="../media/image7.wmf"/><Relationship Id="rId9"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783110A0-E22F-47DF-AB1F-886E8F6FCDDD}" type="slidenum">
              <a:rPr lang="en-US" altLang="fa-IR"/>
              <a:pPr>
                <a:defRPr/>
              </a:pPr>
              <a:t>‹#›</a:t>
            </a:fld>
            <a:endParaRPr lang="en-US" altLang="fa-IR"/>
          </a:p>
        </p:txBody>
      </p:sp>
    </p:spTree>
    <p:extLst>
      <p:ext uri="{BB962C8B-B14F-4D97-AF65-F5344CB8AC3E}">
        <p14:creationId xmlns:p14="http://schemas.microsoft.com/office/powerpoint/2010/main" val="1379594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2F0AEB9-183A-47D7-851B-40EDC1174FB2}" type="slidenum">
              <a:rPr lang="en-US" altLang="fa-IR" smtClean="0"/>
              <a:pPr>
                <a:spcBef>
                  <a:spcPct val="0"/>
                </a:spcBef>
              </a:pPr>
              <a:t>1</a:t>
            </a:fld>
            <a:endParaRPr lang="en-US" altLang="fa-IR"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013845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DE8F1FD-6052-4FED-B897-84F97861E32B}" type="slidenum">
              <a:rPr lang="en-US" altLang="fa-IR" smtClean="0"/>
              <a:pPr>
                <a:spcBef>
                  <a:spcPct val="0"/>
                </a:spcBef>
              </a:pPr>
              <a:t>10</a:t>
            </a:fld>
            <a:endParaRPr lang="en-US" altLang="fa-IR"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02459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358C5BB-EACB-4FDC-B086-DBF45EF69B91}" type="slidenum">
              <a:rPr lang="en-US" altLang="fa-IR" smtClean="0"/>
              <a:pPr>
                <a:spcBef>
                  <a:spcPct val="0"/>
                </a:spcBef>
              </a:pPr>
              <a:t>11</a:t>
            </a:fld>
            <a:endParaRPr lang="en-US" altLang="fa-IR"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002981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F6815F0-822F-41CA-9F22-4EB5E35DC53F}" type="slidenum">
              <a:rPr lang="en-US" altLang="fa-IR" smtClean="0"/>
              <a:pPr>
                <a:spcBef>
                  <a:spcPct val="0"/>
                </a:spcBef>
              </a:pPr>
              <a:t>12</a:t>
            </a:fld>
            <a:endParaRPr lang="en-US" altLang="fa-IR"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657792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6FCF9B1-A42B-4F5E-AC23-3A86368A0275}" type="slidenum">
              <a:rPr lang="en-US" altLang="fa-IR" smtClean="0"/>
              <a:pPr>
                <a:spcBef>
                  <a:spcPct val="0"/>
                </a:spcBef>
              </a:pPr>
              <a:t>13</a:t>
            </a:fld>
            <a:endParaRPr lang="en-US" altLang="fa-IR"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14662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BF99A2B-ECF2-4E04-A349-F5A7115E50E5}" type="slidenum">
              <a:rPr lang="en-US" altLang="fa-IR" smtClean="0"/>
              <a:pPr>
                <a:spcBef>
                  <a:spcPct val="0"/>
                </a:spcBef>
              </a:pPr>
              <a:t>14</a:t>
            </a:fld>
            <a:endParaRPr lang="en-US" altLang="fa-IR"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256616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0FA3594-6680-4FE2-929D-A60337425A88}" type="slidenum">
              <a:rPr lang="en-US" altLang="fa-IR" smtClean="0"/>
              <a:pPr>
                <a:spcBef>
                  <a:spcPct val="0"/>
                </a:spcBef>
              </a:pPr>
              <a:t>15</a:t>
            </a:fld>
            <a:endParaRPr lang="en-US" altLang="fa-IR"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377570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775098A-147C-463E-9F29-507362D1921F}" type="slidenum">
              <a:rPr lang="en-US" altLang="fa-IR" smtClean="0"/>
              <a:pPr>
                <a:spcBef>
                  <a:spcPct val="0"/>
                </a:spcBef>
              </a:pPr>
              <a:t>16</a:t>
            </a:fld>
            <a:endParaRPr lang="en-US" altLang="fa-IR"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579306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CD5EA5D-E742-4C89-A4E4-CC2644F59DDB}" type="slidenum">
              <a:rPr lang="en-US" altLang="fa-IR" smtClean="0"/>
              <a:pPr>
                <a:spcBef>
                  <a:spcPct val="0"/>
                </a:spcBef>
              </a:pPr>
              <a:t>17</a:t>
            </a:fld>
            <a:endParaRPr lang="en-US" altLang="fa-IR"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23613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FD53666-5317-4A40-88CF-42A34E323C17}" type="slidenum">
              <a:rPr lang="en-US" altLang="fa-IR" smtClean="0"/>
              <a:pPr>
                <a:spcBef>
                  <a:spcPct val="0"/>
                </a:spcBef>
              </a:pPr>
              <a:t>18</a:t>
            </a:fld>
            <a:endParaRPr lang="en-US" altLang="fa-IR"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dirty="0" smtClean="0"/>
          </a:p>
        </p:txBody>
      </p:sp>
    </p:spTree>
    <p:extLst>
      <p:ext uri="{BB962C8B-B14F-4D97-AF65-F5344CB8AC3E}">
        <p14:creationId xmlns:p14="http://schemas.microsoft.com/office/powerpoint/2010/main" val="3957144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C29D1C2-2051-42C7-93E5-F8032ADB73AC}" type="slidenum">
              <a:rPr lang="en-US" altLang="fa-IR" smtClean="0"/>
              <a:pPr>
                <a:spcBef>
                  <a:spcPct val="0"/>
                </a:spcBef>
              </a:pPr>
              <a:t>19</a:t>
            </a:fld>
            <a:endParaRPr lang="en-US" altLang="fa-IR"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41971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97719FA-D534-408C-959D-312CFDA18C3D}" type="slidenum">
              <a:rPr lang="en-US" altLang="fa-IR" smtClean="0"/>
              <a:pPr>
                <a:spcBef>
                  <a:spcPct val="0"/>
                </a:spcBef>
              </a:pPr>
              <a:t>2</a:t>
            </a:fld>
            <a:endParaRPr lang="en-US" altLang="fa-IR"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386075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0EAA2F9-B67C-4D23-BA53-FEE26DE449CE}" type="slidenum">
              <a:rPr lang="en-US" altLang="fa-IR" smtClean="0"/>
              <a:pPr>
                <a:spcBef>
                  <a:spcPct val="0"/>
                </a:spcBef>
              </a:pPr>
              <a:t>20</a:t>
            </a:fld>
            <a:endParaRPr lang="en-US" altLang="fa-IR" smtClean="0"/>
          </a:p>
        </p:txBody>
      </p:sp>
    </p:spTree>
    <p:extLst>
      <p:ext uri="{BB962C8B-B14F-4D97-AF65-F5344CB8AC3E}">
        <p14:creationId xmlns:p14="http://schemas.microsoft.com/office/powerpoint/2010/main" val="2895481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AE154F4-72C3-4379-B84F-709BD29DCBE9}" type="slidenum">
              <a:rPr lang="en-US" altLang="fa-IR" smtClean="0"/>
              <a:pPr>
                <a:spcBef>
                  <a:spcPct val="0"/>
                </a:spcBef>
              </a:pPr>
              <a:t>21</a:t>
            </a:fld>
            <a:endParaRPr lang="en-US" altLang="fa-IR"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183624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1FF131C-02DC-4310-B56F-1CB51D2E9C6E}" type="slidenum">
              <a:rPr lang="en-US" altLang="fa-IR" smtClean="0"/>
              <a:pPr>
                <a:spcBef>
                  <a:spcPct val="0"/>
                </a:spcBef>
              </a:pPr>
              <a:t>22</a:t>
            </a:fld>
            <a:endParaRPr lang="en-US" altLang="fa-IR"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755763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D20B6CE-3436-432E-A8FE-A64FDE90AC29}" type="slidenum">
              <a:rPr lang="en-US" altLang="fa-IR" smtClean="0"/>
              <a:pPr>
                <a:spcBef>
                  <a:spcPct val="0"/>
                </a:spcBef>
              </a:pPr>
              <a:t>23</a:t>
            </a:fld>
            <a:endParaRPr lang="en-US" altLang="fa-IR"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84660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89B6A2D-CCA5-4963-954B-49219642AA6C}" type="slidenum">
              <a:rPr lang="en-US" altLang="fa-IR" smtClean="0"/>
              <a:pPr>
                <a:spcBef>
                  <a:spcPct val="0"/>
                </a:spcBef>
              </a:pPr>
              <a:t>24</a:t>
            </a:fld>
            <a:endParaRPr lang="en-US" altLang="fa-IR"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946993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BAF0D7C-07A7-4575-880B-BE6C1EB2ABBF}" type="slidenum">
              <a:rPr lang="en-US" altLang="fa-IR" smtClean="0"/>
              <a:pPr>
                <a:spcBef>
                  <a:spcPct val="0"/>
                </a:spcBef>
              </a:pPr>
              <a:t>25</a:t>
            </a:fld>
            <a:endParaRPr lang="en-US" altLang="fa-IR"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123234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1E33DE3-9943-4A09-AF65-74EC8A0A257A}" type="slidenum">
              <a:rPr lang="en-US" altLang="fa-IR" smtClean="0"/>
              <a:pPr>
                <a:spcBef>
                  <a:spcPct val="0"/>
                </a:spcBef>
              </a:pPr>
              <a:t>26</a:t>
            </a:fld>
            <a:endParaRPr lang="en-US" altLang="fa-IR"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33806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9C032CD-1283-4D57-84B1-9F6C33FEC5A4}" type="slidenum">
              <a:rPr lang="en-US" altLang="fa-IR" smtClean="0"/>
              <a:pPr>
                <a:spcBef>
                  <a:spcPct val="0"/>
                </a:spcBef>
              </a:pPr>
              <a:t>27</a:t>
            </a:fld>
            <a:endParaRPr lang="en-US" altLang="fa-IR"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855806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045CAA8-5A06-405D-9F05-D650E0565150}" type="slidenum">
              <a:rPr lang="en-US" altLang="fa-IR" smtClean="0"/>
              <a:pPr>
                <a:spcBef>
                  <a:spcPct val="0"/>
                </a:spcBef>
              </a:pPr>
              <a:t>28</a:t>
            </a:fld>
            <a:endParaRPr lang="en-US" altLang="fa-IR"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906503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418D93D-64E1-4C9E-820B-7B57A7C6DF10}" type="slidenum">
              <a:rPr lang="en-US" altLang="fa-IR" smtClean="0"/>
              <a:pPr>
                <a:spcBef>
                  <a:spcPct val="0"/>
                </a:spcBef>
              </a:pPr>
              <a:t>29</a:t>
            </a:fld>
            <a:endParaRPr lang="en-US" altLang="fa-IR"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003078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B54387C-017A-45F0-A9A7-63D033A9F918}" type="slidenum">
              <a:rPr lang="en-US" altLang="fa-IR" smtClean="0"/>
              <a:pPr>
                <a:spcBef>
                  <a:spcPct val="0"/>
                </a:spcBef>
              </a:pPr>
              <a:t>3</a:t>
            </a:fld>
            <a:endParaRPr lang="en-US" altLang="fa-IR"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800634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5B15BDF-E426-4D0B-9815-C517C48C950B}" type="slidenum">
              <a:rPr lang="en-US" altLang="fa-IR" smtClean="0"/>
              <a:pPr>
                <a:spcBef>
                  <a:spcPct val="0"/>
                </a:spcBef>
              </a:pPr>
              <a:t>30</a:t>
            </a:fld>
            <a:endParaRPr lang="en-US" altLang="fa-IR"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376149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C912C642-8485-4981-BDD6-8A3F7F07D2B9}" type="slidenum">
              <a:rPr lang="en-US" altLang="fa-IR" smtClean="0"/>
              <a:pPr>
                <a:spcBef>
                  <a:spcPct val="0"/>
                </a:spcBef>
              </a:pPr>
              <a:t>31</a:t>
            </a:fld>
            <a:endParaRPr lang="en-US" altLang="fa-IR"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23186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1AC6C99-2C01-4761-BC30-AAC7E9BE66B6}" type="slidenum">
              <a:rPr lang="en-US" altLang="fa-IR" smtClean="0"/>
              <a:pPr>
                <a:spcBef>
                  <a:spcPct val="0"/>
                </a:spcBef>
              </a:pPr>
              <a:t>32</a:t>
            </a:fld>
            <a:endParaRPr lang="en-US" altLang="fa-IR"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637821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E44BB02-CC7B-4522-A75E-82AF22D698CC}" type="slidenum">
              <a:rPr lang="en-US" altLang="fa-IR" smtClean="0"/>
              <a:pPr>
                <a:spcBef>
                  <a:spcPct val="0"/>
                </a:spcBef>
              </a:pPr>
              <a:t>33</a:t>
            </a:fld>
            <a:endParaRPr lang="en-US" altLang="fa-IR"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30660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EAF8349-3A98-4FBF-A977-6317A7F60E37}" type="slidenum">
              <a:rPr lang="en-US" altLang="fa-IR" smtClean="0"/>
              <a:pPr>
                <a:spcBef>
                  <a:spcPct val="0"/>
                </a:spcBef>
              </a:pPr>
              <a:t>34</a:t>
            </a:fld>
            <a:endParaRPr lang="en-US" altLang="fa-IR" smtClean="0"/>
          </a:p>
        </p:txBody>
      </p:sp>
      <p:sp>
        <p:nvSpPr>
          <p:cNvPr id="76803" name="Rectangle 2"/>
          <p:cNvSpPr>
            <a:spLocks noGrp="1" noRot="1" noChangeAspect="1" noChangeArrowheads="1" noTextEdit="1"/>
          </p:cNvSpPr>
          <p:nvPr>
            <p:ph type="sldImg"/>
          </p:nvPr>
        </p:nvSpPr>
        <p:spPr>
          <a:xfrm>
            <a:off x="1144588" y="685800"/>
            <a:ext cx="4572000" cy="3429000"/>
          </a:xfrm>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pPr eaLnBrk="1" hangingPunct="1"/>
            <a:r>
              <a:rPr lang="en-US" altLang="fa-IR" smtClean="0"/>
              <a:t>A(t+1) = BC</a:t>
            </a:r>
          </a:p>
          <a:p>
            <a:pPr eaLnBrk="1" hangingPunct="1"/>
            <a:r>
              <a:rPr lang="en-US" altLang="fa-IR" smtClean="0"/>
              <a:t>B(t+1) = B’C + BC’</a:t>
            </a:r>
          </a:p>
          <a:p>
            <a:pPr eaLnBrk="1" hangingPunct="1"/>
            <a:r>
              <a:rPr lang="en-US" altLang="fa-IR" smtClean="0"/>
              <a:t>C(t+1) = A’C’</a:t>
            </a:r>
          </a:p>
          <a:p>
            <a:pPr eaLnBrk="1" hangingPunct="1"/>
            <a:r>
              <a:rPr lang="en-US" altLang="fa-IR" smtClean="0"/>
              <a:t>Z = A</a:t>
            </a:r>
          </a:p>
        </p:txBody>
      </p:sp>
    </p:spTree>
    <p:extLst>
      <p:ext uri="{BB962C8B-B14F-4D97-AF65-F5344CB8AC3E}">
        <p14:creationId xmlns:p14="http://schemas.microsoft.com/office/powerpoint/2010/main" val="17045998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05F38DD-94BE-4C1F-BFA9-DD3334523C9D}" type="slidenum">
              <a:rPr lang="en-US" altLang="fa-IR" smtClean="0"/>
              <a:pPr>
                <a:spcBef>
                  <a:spcPct val="0"/>
                </a:spcBef>
              </a:pPr>
              <a:t>35</a:t>
            </a:fld>
            <a:endParaRPr lang="en-US" altLang="fa-IR" smtClean="0"/>
          </a:p>
        </p:txBody>
      </p:sp>
      <p:sp>
        <p:nvSpPr>
          <p:cNvPr id="78851" name="Rectangle 2"/>
          <p:cNvSpPr>
            <a:spLocks noGrp="1" noRot="1" noChangeAspect="1" noChangeArrowheads="1" noTextEdit="1"/>
          </p:cNvSpPr>
          <p:nvPr>
            <p:ph type="sldImg"/>
          </p:nvPr>
        </p:nvSpPr>
        <p:spPr>
          <a:xfrm>
            <a:off x="1144588" y="685800"/>
            <a:ext cx="4572000" cy="3429000"/>
          </a:xfrm>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pPr eaLnBrk="1" hangingPunct="1"/>
            <a:r>
              <a:rPr lang="en-US" altLang="fa-IR" smtClean="0"/>
              <a:t> A’B’C’:  0  0  1,  0  1  0,  0  1  1,  1  0  0, 0  0  0,  0  1  0, 0  1  0, 1  0  0</a:t>
            </a:r>
          </a:p>
          <a:p>
            <a:pPr eaLnBrk="1" hangingPunct="1"/>
            <a:r>
              <a:rPr lang="en-US" altLang="fa-IR" smtClean="0"/>
              <a:t> Z:               0           0           0           0         1          1          1         1</a:t>
            </a:r>
          </a:p>
        </p:txBody>
      </p:sp>
    </p:spTree>
    <p:extLst>
      <p:ext uri="{BB962C8B-B14F-4D97-AF65-F5344CB8AC3E}">
        <p14:creationId xmlns:p14="http://schemas.microsoft.com/office/powerpoint/2010/main" val="4076249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236916E-3A62-4C5D-9BFA-1F894BDCBC38}" type="slidenum">
              <a:rPr lang="en-US" altLang="fa-IR" smtClean="0"/>
              <a:pPr>
                <a:spcBef>
                  <a:spcPct val="0"/>
                </a:spcBef>
              </a:pPr>
              <a:t>36</a:t>
            </a:fld>
            <a:endParaRPr lang="en-US" altLang="fa-IR" smtClean="0"/>
          </a:p>
        </p:txBody>
      </p:sp>
      <p:sp>
        <p:nvSpPr>
          <p:cNvPr id="80899" name="Rectangle 2"/>
          <p:cNvSpPr>
            <a:spLocks noGrp="1" noRot="1" noChangeAspect="1" noChangeArrowheads="1" noTextEdit="1"/>
          </p:cNvSpPr>
          <p:nvPr>
            <p:ph type="sldImg"/>
          </p:nvPr>
        </p:nvSpPr>
        <p:spPr>
          <a:xfrm>
            <a:off x="1144588" y="685800"/>
            <a:ext cx="4572000" cy="3429000"/>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pPr eaLnBrk="1" hangingPunct="1"/>
            <a:r>
              <a:rPr lang="en-US" altLang="fa-IR" smtClean="0"/>
              <a:t>Only states reachable from the reset state 000 are used: 000, 001, 010, 011, and 100.</a:t>
            </a:r>
          </a:p>
          <a:p>
            <a:pPr eaLnBrk="1" hangingPunct="1"/>
            <a:r>
              <a:rPr lang="en-US" altLang="fa-IR" smtClean="0"/>
              <a:t>The circuit produces a 1 on Z after four clock periods and every five clock periods thereafter:</a:t>
            </a:r>
          </a:p>
          <a:p>
            <a:pPr eaLnBrk="1" hangingPunct="1"/>
            <a:r>
              <a:rPr lang="en-US" altLang="fa-IR" smtClean="0"/>
              <a:t>000 -&gt; 001 -&gt; 010 -&gt; 011 -&gt; 100 -&gt; 000 -&gt; 001 -&gt; 010 -&gt; 011 -&gt; 100 … </a:t>
            </a:r>
          </a:p>
          <a:p>
            <a:pPr eaLnBrk="1" hangingPunct="1"/>
            <a:r>
              <a:rPr lang="en-US" altLang="fa-IR" smtClean="0"/>
              <a:t>                                             1                                                    1 </a:t>
            </a:r>
          </a:p>
        </p:txBody>
      </p:sp>
    </p:spTree>
    <p:extLst>
      <p:ext uri="{BB962C8B-B14F-4D97-AF65-F5344CB8AC3E}">
        <p14:creationId xmlns:p14="http://schemas.microsoft.com/office/powerpoint/2010/main" val="42641888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5BA8C48-1305-441F-9136-C75AA5E9B652}" type="slidenum">
              <a:rPr lang="en-US" altLang="fa-IR" smtClean="0"/>
              <a:pPr>
                <a:spcBef>
                  <a:spcPct val="0"/>
                </a:spcBef>
              </a:pPr>
              <a:t>37</a:t>
            </a:fld>
            <a:endParaRPr lang="en-US" altLang="fa-IR"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67552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D26876E-C6B1-44EA-996F-B4BCD6DD151C}" type="slidenum">
              <a:rPr lang="en-US" altLang="fa-IR" smtClean="0"/>
              <a:pPr>
                <a:spcBef>
                  <a:spcPct val="0"/>
                </a:spcBef>
              </a:pPr>
              <a:t>38</a:t>
            </a:fld>
            <a:endParaRPr lang="en-US" altLang="fa-IR"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6985148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7EA5E1A-ECD7-4447-98FD-16F7813F6709}" type="slidenum">
              <a:rPr lang="en-US" altLang="fa-IR" smtClean="0"/>
              <a:pPr>
                <a:spcBef>
                  <a:spcPct val="0"/>
                </a:spcBef>
              </a:pPr>
              <a:t>39</a:t>
            </a:fld>
            <a:endParaRPr lang="en-US" altLang="fa-IR"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505254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80AB05C-B234-4BC1-B15C-5EB70633A035}" type="slidenum">
              <a:rPr lang="en-US" altLang="fa-IR" smtClean="0"/>
              <a:pPr>
                <a:spcBef>
                  <a:spcPct val="0"/>
                </a:spcBef>
              </a:pPr>
              <a:t>4</a:t>
            </a:fld>
            <a:endParaRPr lang="en-US" altLang="fa-IR"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5241108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ACC629D-80E3-449D-836F-3F9228CAD0B9}" type="slidenum">
              <a:rPr lang="en-US" altLang="fa-IR" smtClean="0"/>
              <a:pPr>
                <a:spcBef>
                  <a:spcPct val="0"/>
                </a:spcBef>
              </a:pPr>
              <a:t>40</a:t>
            </a:fld>
            <a:endParaRPr lang="en-US" altLang="fa-IR"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19617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6596401-39AE-40EF-98B8-18953E66FD73}" type="slidenum">
              <a:rPr lang="en-US" altLang="fa-IR" smtClean="0"/>
              <a:pPr>
                <a:spcBef>
                  <a:spcPct val="0"/>
                </a:spcBef>
              </a:pPr>
              <a:t>41</a:t>
            </a:fld>
            <a:endParaRPr lang="en-US" altLang="fa-IR"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941632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D5FB8D5-F798-43FD-9C9D-743F09914E7D}" type="slidenum">
              <a:rPr lang="en-US" altLang="fa-IR" smtClean="0"/>
              <a:pPr>
                <a:spcBef>
                  <a:spcPct val="0"/>
                </a:spcBef>
              </a:pPr>
              <a:t>42</a:t>
            </a:fld>
            <a:endParaRPr lang="en-US" altLang="fa-IR"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1361129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174053B-AD3C-4D72-95C0-3AD56A99EE7B}" type="slidenum">
              <a:rPr lang="en-US" altLang="fa-IR" smtClean="0"/>
              <a:pPr>
                <a:spcBef>
                  <a:spcPct val="0"/>
                </a:spcBef>
              </a:pPr>
              <a:t>43</a:t>
            </a:fld>
            <a:endParaRPr lang="en-US" altLang="fa-IR"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722820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C396728-08BB-46A9-8CAE-79CB53A0A0DA}" type="slidenum">
              <a:rPr lang="en-US" altLang="fa-IR" smtClean="0"/>
              <a:pPr>
                <a:spcBef>
                  <a:spcPct val="0"/>
                </a:spcBef>
              </a:pPr>
              <a:t>44</a:t>
            </a:fld>
            <a:endParaRPr lang="en-US" altLang="fa-IR"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1223577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5A76ECD-498A-49F6-BB90-E377BEC1366A}" type="slidenum">
              <a:rPr lang="en-US" altLang="fa-IR" smtClean="0"/>
              <a:pPr>
                <a:spcBef>
                  <a:spcPct val="0"/>
                </a:spcBef>
              </a:pPr>
              <a:t>45</a:t>
            </a:fld>
            <a:endParaRPr lang="en-US" altLang="fa-IR"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42197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570610F-8779-4AE7-9E40-819BC8E28DAC}" type="slidenum">
              <a:rPr lang="en-US" altLang="fa-IR" smtClean="0"/>
              <a:pPr>
                <a:spcBef>
                  <a:spcPct val="0"/>
                </a:spcBef>
              </a:pPr>
              <a:t>46</a:t>
            </a:fld>
            <a:endParaRPr lang="en-US" altLang="fa-IR"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6081223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6D49BD7-89C2-44B8-8E9D-278C338299AB}" type="slidenum">
              <a:rPr lang="en-US" altLang="fa-IR" smtClean="0">
                <a:solidFill>
                  <a:srgbClr val="000000"/>
                </a:solidFill>
              </a:rPr>
              <a:pPr>
                <a:spcBef>
                  <a:spcPct val="0"/>
                </a:spcBef>
              </a:pPr>
              <a:t>47</a:t>
            </a:fld>
            <a:endParaRPr lang="en-US" altLang="fa-IR" smtClean="0">
              <a:solidFill>
                <a:srgbClr val="000000"/>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6614214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49B44AF-8B88-47CF-B5C2-EBA8ED87054A}" type="slidenum">
              <a:rPr lang="en-US" altLang="fa-IR" smtClean="0"/>
              <a:pPr>
                <a:spcBef>
                  <a:spcPct val="0"/>
                </a:spcBef>
              </a:pPr>
              <a:t>48</a:t>
            </a:fld>
            <a:endParaRPr lang="en-US" altLang="fa-IR"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28949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68B3D32-E4AF-4737-972C-21C79979F91C}" type="slidenum">
              <a:rPr lang="en-US" altLang="fa-IR" smtClean="0"/>
              <a:pPr>
                <a:spcBef>
                  <a:spcPct val="0"/>
                </a:spcBef>
              </a:pPr>
              <a:t>49</a:t>
            </a:fld>
            <a:endParaRPr lang="en-US" altLang="fa-IR"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604036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47087E4-0D5B-426D-A8DF-056C969EC91A}" type="slidenum">
              <a:rPr lang="en-US" altLang="fa-IR" smtClean="0"/>
              <a:pPr>
                <a:spcBef>
                  <a:spcPct val="0"/>
                </a:spcBef>
              </a:pPr>
              <a:t>5</a:t>
            </a:fld>
            <a:endParaRPr lang="en-US" altLang="fa-I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252280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7EBC73D-1095-4D0A-964F-57A3DF0F05AE}" type="slidenum">
              <a:rPr lang="en-US" altLang="fa-IR" smtClean="0"/>
              <a:pPr>
                <a:spcBef>
                  <a:spcPct val="0"/>
                </a:spcBef>
              </a:pPr>
              <a:t>50</a:t>
            </a:fld>
            <a:endParaRPr lang="en-US" altLang="fa-IR"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85322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80A695C-F31C-4E8D-83A5-B13473796261}" type="slidenum">
              <a:rPr lang="en-US" altLang="fa-IR" smtClean="0"/>
              <a:pPr>
                <a:spcBef>
                  <a:spcPct val="0"/>
                </a:spcBef>
              </a:pPr>
              <a:t>51</a:t>
            </a:fld>
            <a:endParaRPr lang="en-US" altLang="fa-IR"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104465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470761B-7D91-4BB1-A279-0A653B5C312A}" type="slidenum">
              <a:rPr lang="en-US" altLang="fa-IR" smtClean="0"/>
              <a:pPr>
                <a:spcBef>
                  <a:spcPct val="0"/>
                </a:spcBef>
              </a:pPr>
              <a:t>6</a:t>
            </a:fld>
            <a:endParaRPr lang="en-US" altLang="fa-IR"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41873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C4E301F-CF28-49E4-ABC1-9867007F0A0A}" type="slidenum">
              <a:rPr lang="en-US" altLang="fa-IR" smtClean="0"/>
              <a:pPr>
                <a:spcBef>
                  <a:spcPct val="0"/>
                </a:spcBef>
              </a:pPr>
              <a:t>7</a:t>
            </a:fld>
            <a:endParaRPr lang="en-US" altLang="fa-IR"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909114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83BAB32-D0DB-4613-8409-3A3DE1371B08}" type="slidenum">
              <a:rPr lang="en-US" altLang="fa-IR" smtClean="0"/>
              <a:pPr>
                <a:spcBef>
                  <a:spcPct val="0"/>
                </a:spcBef>
              </a:pPr>
              <a:t>8</a:t>
            </a:fld>
            <a:endParaRPr lang="en-US" altLang="fa-IR"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860629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5411B2E-A66C-4DF0-9722-36FB1A2EAE77}" type="slidenum">
              <a:rPr lang="en-US" altLang="fa-IR" smtClean="0"/>
              <a:pPr>
                <a:spcBef>
                  <a:spcPct val="0"/>
                </a:spcBef>
              </a:pPr>
              <a:t>9</a:t>
            </a:fld>
            <a:endParaRPr lang="en-US" altLang="fa-IR"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666288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5" name="Rectangle 3"/>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6" name="Rectangle 4"/>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z="2400" b="0" smtClean="0"/>
          </a:p>
        </p:txBody>
      </p:sp>
      <p:sp>
        <p:nvSpPr>
          <p:cNvPr id="183302" name="Rectangle 6"/>
          <p:cNvSpPr>
            <a:spLocks noGrp="1" noChangeArrowheads="1"/>
          </p:cNvSpPr>
          <p:nvPr>
            <p:ph type="ctrTitle" sz="quarter"/>
          </p:nvPr>
        </p:nvSpPr>
        <p:spPr>
          <a:xfrm>
            <a:off x="692150" y="2286000"/>
            <a:ext cx="7759700" cy="1143000"/>
          </a:xfrm>
          <a:ln w="12700"/>
        </p:spPr>
        <p:txBody>
          <a:bodyPr wrap="none" lIns="82030" tIns="41015" rIns="82030" bIns="41015"/>
          <a:lstStyle>
            <a:lvl1pPr>
              <a:defRPr/>
            </a:lvl1pPr>
          </a:lstStyle>
          <a:p>
            <a:r>
              <a:rPr lang="en-US"/>
              <a:t>Click to edit Master title style</a:t>
            </a:r>
          </a:p>
        </p:txBody>
      </p:sp>
      <p:sp>
        <p:nvSpPr>
          <p:cNvPr id="183303" name="Rectangle 7"/>
          <p:cNvSpPr>
            <a:spLocks noGrp="1" noChangeArrowheads="1"/>
          </p:cNvSpPr>
          <p:nvPr>
            <p:ph type="subTitle" sz="quarter" idx="1"/>
          </p:nvPr>
        </p:nvSpPr>
        <p:spPr>
          <a:xfrm>
            <a:off x="1385888" y="3898900"/>
            <a:ext cx="6372225" cy="1749425"/>
          </a:xfrm>
          <a:ln w="12700"/>
        </p:spPr>
        <p:txBody>
          <a:bodyPr wrap="none" lIns="82030" tIns="41015" rIns="82030" bIns="41015" anchor="ct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230014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205D9B30-F37E-4FB4-8243-138F110885D5}" type="slidenum">
              <a:rPr lang="en-US" altLang="fa-IR"/>
              <a:pPr>
                <a:defRPr/>
              </a:pPr>
              <a:t>‹#›</a:t>
            </a:fld>
            <a:endParaRPr lang="en-US" altLang="fa-IR"/>
          </a:p>
        </p:txBody>
      </p:sp>
    </p:spTree>
    <p:extLst>
      <p:ext uri="{BB962C8B-B14F-4D97-AF65-F5344CB8AC3E}">
        <p14:creationId xmlns:p14="http://schemas.microsoft.com/office/powerpoint/2010/main" val="12592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403225"/>
            <a:ext cx="1944688" cy="5464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3225"/>
            <a:ext cx="5683250" cy="5464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29516A3E-8916-4011-9731-78A0EBCE4E8C}" type="slidenum">
              <a:rPr lang="en-US" altLang="fa-IR"/>
              <a:pPr>
                <a:defRPr/>
              </a:pPr>
              <a:t>‹#›</a:t>
            </a:fld>
            <a:endParaRPr lang="en-US" altLang="fa-IR"/>
          </a:p>
        </p:txBody>
      </p:sp>
    </p:spTree>
    <p:extLst>
      <p:ext uri="{BB962C8B-B14F-4D97-AF65-F5344CB8AC3E}">
        <p14:creationId xmlns:p14="http://schemas.microsoft.com/office/powerpoint/2010/main" val="689246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92150" y="403225"/>
            <a:ext cx="7773988" cy="4445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648200"/>
          </a:xfrm>
        </p:spPr>
        <p:txBody>
          <a:bodyPr/>
          <a:lstStyle/>
          <a:p>
            <a:pPr lvl="0"/>
            <a:endParaRPr lang="en-US" noProof="0" smtClean="0"/>
          </a:p>
        </p:txBody>
      </p:sp>
      <p:sp>
        <p:nvSpPr>
          <p:cNvPr id="4" name="Rectangle 9"/>
          <p:cNvSpPr>
            <a:spLocks noGrp="1" noChangeArrowheads="1"/>
          </p:cNvSpPr>
          <p:nvPr>
            <p:ph type="sldNum" sz="quarter" idx="10"/>
          </p:nvPr>
        </p:nvSpPr>
        <p:spPr>
          <a:ln/>
        </p:spPr>
        <p:txBody>
          <a:bodyPr/>
          <a:lstStyle>
            <a:lvl1pPr>
              <a:defRPr/>
            </a:lvl1pPr>
          </a:lstStyle>
          <a:p>
            <a:pPr>
              <a:defRPr/>
            </a:pPr>
            <a:fld id="{80D8A693-47F3-4B5F-9415-A7AFAC837E39}" type="slidenum">
              <a:rPr lang="en-US" altLang="fa-IR"/>
              <a:pPr>
                <a:defRPr/>
              </a:pPr>
              <a:t>‹#›</a:t>
            </a:fld>
            <a:endParaRPr lang="en-US" altLang="fa-IR"/>
          </a:p>
        </p:txBody>
      </p:sp>
    </p:spTree>
    <p:extLst>
      <p:ext uri="{BB962C8B-B14F-4D97-AF65-F5344CB8AC3E}">
        <p14:creationId xmlns:p14="http://schemas.microsoft.com/office/powerpoint/2010/main" val="863266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2150" y="403225"/>
            <a:ext cx="7773988" cy="4445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8F6CB1F4-E006-463F-986F-51F37DF672A1}" type="slidenum">
              <a:rPr lang="en-US" altLang="fa-IR"/>
              <a:pPr>
                <a:defRPr/>
              </a:pPr>
              <a:t>‹#›</a:t>
            </a:fld>
            <a:endParaRPr lang="en-US" altLang="fa-IR"/>
          </a:p>
        </p:txBody>
      </p:sp>
    </p:spTree>
    <p:extLst>
      <p:ext uri="{BB962C8B-B14F-4D97-AF65-F5344CB8AC3E}">
        <p14:creationId xmlns:p14="http://schemas.microsoft.com/office/powerpoint/2010/main" val="419675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5" name="Rectangle 3"/>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6" name="Rectangle 4"/>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z="2400" b="0" smtClean="0"/>
          </a:p>
        </p:txBody>
      </p:sp>
      <p:sp>
        <p:nvSpPr>
          <p:cNvPr id="2027525" name="Rectangle 5"/>
          <p:cNvSpPr>
            <a:spLocks noGrp="1" noChangeArrowheads="1"/>
          </p:cNvSpPr>
          <p:nvPr>
            <p:ph type="ctrTitle" sz="quarter"/>
          </p:nvPr>
        </p:nvSpPr>
        <p:spPr>
          <a:xfrm>
            <a:off x="692150" y="2286000"/>
            <a:ext cx="7759700" cy="1143000"/>
          </a:xfrm>
          <a:ln w="12700"/>
        </p:spPr>
        <p:txBody>
          <a:bodyPr wrap="none" lIns="82030" tIns="41015" rIns="82030" bIns="41015"/>
          <a:lstStyle>
            <a:lvl1pPr>
              <a:defRPr/>
            </a:lvl1pPr>
          </a:lstStyle>
          <a:p>
            <a:r>
              <a:rPr lang="en-US"/>
              <a:t>Click to edit Master title style</a:t>
            </a:r>
          </a:p>
        </p:txBody>
      </p:sp>
      <p:sp>
        <p:nvSpPr>
          <p:cNvPr id="2027526" name="Rectangle 6"/>
          <p:cNvSpPr>
            <a:spLocks noGrp="1" noChangeArrowheads="1"/>
          </p:cNvSpPr>
          <p:nvPr>
            <p:ph type="subTitle" sz="quarter" idx="1"/>
          </p:nvPr>
        </p:nvSpPr>
        <p:spPr>
          <a:xfrm>
            <a:off x="1385888" y="3898900"/>
            <a:ext cx="6372225" cy="1749425"/>
          </a:xfrm>
          <a:ln w="12700"/>
        </p:spPr>
        <p:txBody>
          <a:bodyPr wrap="none" lIns="82030" tIns="41015" rIns="82030" bIns="41015" anchor="ct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3945131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65F1DBF-CFAD-4350-AFCC-2E40C8BB7556}" type="slidenum">
              <a:rPr lang="en-US" altLang="fa-IR"/>
              <a:pPr>
                <a:defRPr/>
              </a:pPr>
              <a:t>‹#›</a:t>
            </a:fld>
            <a:endParaRPr lang="en-US" altLang="fa-IR"/>
          </a:p>
        </p:txBody>
      </p:sp>
    </p:spTree>
    <p:extLst>
      <p:ext uri="{BB962C8B-B14F-4D97-AF65-F5344CB8AC3E}">
        <p14:creationId xmlns:p14="http://schemas.microsoft.com/office/powerpoint/2010/main" val="219610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0135ADE-40D0-48EA-9623-E59543D43A32}" type="slidenum">
              <a:rPr lang="en-US" altLang="fa-IR"/>
              <a:pPr>
                <a:defRPr/>
              </a:pPr>
              <a:t>‹#›</a:t>
            </a:fld>
            <a:endParaRPr lang="en-US" altLang="fa-IR"/>
          </a:p>
        </p:txBody>
      </p:sp>
    </p:spTree>
    <p:extLst>
      <p:ext uri="{BB962C8B-B14F-4D97-AF65-F5344CB8AC3E}">
        <p14:creationId xmlns:p14="http://schemas.microsoft.com/office/powerpoint/2010/main" val="935103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50DB50D-B96E-40DF-822B-DA7172170AA7}" type="slidenum">
              <a:rPr lang="en-US" altLang="fa-IR"/>
              <a:pPr>
                <a:defRPr/>
              </a:pPr>
              <a:t>‹#›</a:t>
            </a:fld>
            <a:endParaRPr lang="en-US" altLang="fa-IR"/>
          </a:p>
        </p:txBody>
      </p:sp>
    </p:spTree>
    <p:extLst>
      <p:ext uri="{BB962C8B-B14F-4D97-AF65-F5344CB8AC3E}">
        <p14:creationId xmlns:p14="http://schemas.microsoft.com/office/powerpoint/2010/main" val="754994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66564331-C1AA-4146-8886-CE4E51DA0917}" type="slidenum">
              <a:rPr lang="en-US" altLang="fa-IR"/>
              <a:pPr>
                <a:defRPr/>
              </a:pPr>
              <a:t>‹#›</a:t>
            </a:fld>
            <a:endParaRPr lang="en-US" altLang="fa-IR"/>
          </a:p>
        </p:txBody>
      </p:sp>
    </p:spTree>
    <p:extLst>
      <p:ext uri="{BB962C8B-B14F-4D97-AF65-F5344CB8AC3E}">
        <p14:creationId xmlns:p14="http://schemas.microsoft.com/office/powerpoint/2010/main" val="497734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5AF3D9C3-B4B6-485F-B8B5-B3E6192E2A35}" type="slidenum">
              <a:rPr lang="en-US" altLang="fa-IR"/>
              <a:pPr>
                <a:defRPr/>
              </a:pPr>
              <a:t>‹#›</a:t>
            </a:fld>
            <a:endParaRPr lang="en-US" altLang="fa-IR"/>
          </a:p>
        </p:txBody>
      </p:sp>
    </p:spTree>
    <p:extLst>
      <p:ext uri="{BB962C8B-B14F-4D97-AF65-F5344CB8AC3E}">
        <p14:creationId xmlns:p14="http://schemas.microsoft.com/office/powerpoint/2010/main" val="28289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AAE92103-C03E-4FA3-A1D8-FDFA003EACB3}" type="slidenum">
              <a:rPr lang="en-US" altLang="fa-IR"/>
              <a:pPr>
                <a:defRPr/>
              </a:pPr>
              <a:t>‹#›</a:t>
            </a:fld>
            <a:endParaRPr lang="en-US" altLang="fa-IR"/>
          </a:p>
        </p:txBody>
      </p:sp>
    </p:spTree>
    <p:extLst>
      <p:ext uri="{BB962C8B-B14F-4D97-AF65-F5344CB8AC3E}">
        <p14:creationId xmlns:p14="http://schemas.microsoft.com/office/powerpoint/2010/main" val="290540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267BEE9-509F-43A6-9D07-282D84851709}" type="slidenum">
              <a:rPr lang="en-US" altLang="fa-IR"/>
              <a:pPr>
                <a:defRPr/>
              </a:pPr>
              <a:t>‹#›</a:t>
            </a:fld>
            <a:endParaRPr lang="en-US" altLang="fa-IR"/>
          </a:p>
        </p:txBody>
      </p:sp>
    </p:spTree>
    <p:extLst>
      <p:ext uri="{BB962C8B-B14F-4D97-AF65-F5344CB8AC3E}">
        <p14:creationId xmlns:p14="http://schemas.microsoft.com/office/powerpoint/2010/main" val="3000414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CEEDB23-B4CA-4FB1-A5E7-A591435B2763}" type="slidenum">
              <a:rPr lang="en-US" altLang="fa-IR"/>
              <a:pPr>
                <a:defRPr/>
              </a:pPr>
              <a:t>‹#›</a:t>
            </a:fld>
            <a:endParaRPr lang="en-US" altLang="fa-IR"/>
          </a:p>
        </p:txBody>
      </p:sp>
    </p:spTree>
    <p:extLst>
      <p:ext uri="{BB962C8B-B14F-4D97-AF65-F5344CB8AC3E}">
        <p14:creationId xmlns:p14="http://schemas.microsoft.com/office/powerpoint/2010/main" val="1391161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21E9A66-0B83-4C04-9C54-4470649AE1A8}" type="slidenum">
              <a:rPr lang="en-US" altLang="fa-IR"/>
              <a:pPr>
                <a:defRPr/>
              </a:pPr>
              <a:t>‹#›</a:t>
            </a:fld>
            <a:endParaRPr lang="en-US" altLang="fa-IR"/>
          </a:p>
        </p:txBody>
      </p:sp>
    </p:spTree>
    <p:extLst>
      <p:ext uri="{BB962C8B-B14F-4D97-AF65-F5344CB8AC3E}">
        <p14:creationId xmlns:p14="http://schemas.microsoft.com/office/powerpoint/2010/main" val="1957762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36850C4-8601-4C1C-BC6A-10BAB123D4E9}" type="slidenum">
              <a:rPr lang="en-US" altLang="fa-IR"/>
              <a:pPr>
                <a:defRPr/>
              </a:pPr>
              <a:t>‹#›</a:t>
            </a:fld>
            <a:endParaRPr lang="en-US" altLang="fa-IR"/>
          </a:p>
        </p:txBody>
      </p:sp>
    </p:spTree>
    <p:extLst>
      <p:ext uri="{BB962C8B-B14F-4D97-AF65-F5344CB8AC3E}">
        <p14:creationId xmlns:p14="http://schemas.microsoft.com/office/powerpoint/2010/main" val="992271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403225"/>
            <a:ext cx="1944688" cy="5464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3225"/>
            <a:ext cx="5683250" cy="5464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C00FF61-0362-4682-B49E-16D0E950C30B}" type="slidenum">
              <a:rPr lang="en-US" altLang="fa-IR"/>
              <a:pPr>
                <a:defRPr/>
              </a:pPr>
              <a:t>‹#›</a:t>
            </a:fld>
            <a:endParaRPr lang="en-US" altLang="fa-IR"/>
          </a:p>
        </p:txBody>
      </p:sp>
    </p:spTree>
    <p:extLst>
      <p:ext uri="{BB962C8B-B14F-4D97-AF65-F5344CB8AC3E}">
        <p14:creationId xmlns:p14="http://schemas.microsoft.com/office/powerpoint/2010/main" val="26643017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5" name="Rectangle 3"/>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6" name="Rectangle 4"/>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z="2400" b="0" smtClean="0"/>
          </a:p>
        </p:txBody>
      </p:sp>
      <p:sp>
        <p:nvSpPr>
          <p:cNvPr id="2043909" name="Rectangle 5"/>
          <p:cNvSpPr>
            <a:spLocks noGrp="1" noChangeArrowheads="1"/>
          </p:cNvSpPr>
          <p:nvPr>
            <p:ph type="ctrTitle" sz="quarter"/>
          </p:nvPr>
        </p:nvSpPr>
        <p:spPr>
          <a:xfrm>
            <a:off x="692150" y="2286000"/>
            <a:ext cx="7759700" cy="1143000"/>
          </a:xfrm>
          <a:ln w="12700"/>
        </p:spPr>
        <p:txBody>
          <a:bodyPr wrap="none" lIns="82030" tIns="41015" rIns="82030" bIns="41015"/>
          <a:lstStyle>
            <a:lvl1pPr>
              <a:defRPr/>
            </a:lvl1pPr>
          </a:lstStyle>
          <a:p>
            <a:r>
              <a:rPr lang="en-US"/>
              <a:t>Click to edit Master title style</a:t>
            </a:r>
          </a:p>
        </p:txBody>
      </p:sp>
      <p:sp>
        <p:nvSpPr>
          <p:cNvPr id="2043910" name="Rectangle 6"/>
          <p:cNvSpPr>
            <a:spLocks noGrp="1" noChangeArrowheads="1"/>
          </p:cNvSpPr>
          <p:nvPr>
            <p:ph type="subTitle" sz="quarter" idx="1"/>
          </p:nvPr>
        </p:nvSpPr>
        <p:spPr>
          <a:xfrm>
            <a:off x="1385888" y="3898900"/>
            <a:ext cx="6372225" cy="1749425"/>
          </a:xfrm>
          <a:ln w="12700"/>
        </p:spPr>
        <p:txBody>
          <a:bodyPr wrap="none" lIns="82030" tIns="41015" rIns="82030" bIns="41015" anchor="ct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1344905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813DBF6-4093-4C85-B62F-B50D49EA5F54}" type="slidenum">
              <a:rPr lang="en-US" altLang="fa-IR"/>
              <a:pPr>
                <a:defRPr/>
              </a:pPr>
              <a:t>‹#›</a:t>
            </a:fld>
            <a:endParaRPr lang="en-US" altLang="fa-IR"/>
          </a:p>
        </p:txBody>
      </p:sp>
    </p:spTree>
    <p:extLst>
      <p:ext uri="{BB962C8B-B14F-4D97-AF65-F5344CB8AC3E}">
        <p14:creationId xmlns:p14="http://schemas.microsoft.com/office/powerpoint/2010/main" val="213109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E775E198-8BAA-47F7-9201-5C725006C6EE}" type="slidenum">
              <a:rPr lang="en-US" altLang="fa-IR"/>
              <a:pPr>
                <a:defRPr/>
              </a:pPr>
              <a:t>‹#›</a:t>
            </a:fld>
            <a:endParaRPr lang="en-US" altLang="fa-IR"/>
          </a:p>
        </p:txBody>
      </p:sp>
    </p:spTree>
    <p:extLst>
      <p:ext uri="{BB962C8B-B14F-4D97-AF65-F5344CB8AC3E}">
        <p14:creationId xmlns:p14="http://schemas.microsoft.com/office/powerpoint/2010/main" val="2548426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F0863E-808B-428E-A7F2-164E873223FE}" type="slidenum">
              <a:rPr lang="en-US" altLang="fa-IR"/>
              <a:pPr>
                <a:defRPr/>
              </a:pPr>
              <a:t>‹#›</a:t>
            </a:fld>
            <a:endParaRPr lang="en-US" altLang="fa-IR"/>
          </a:p>
        </p:txBody>
      </p:sp>
    </p:spTree>
    <p:extLst>
      <p:ext uri="{BB962C8B-B14F-4D97-AF65-F5344CB8AC3E}">
        <p14:creationId xmlns:p14="http://schemas.microsoft.com/office/powerpoint/2010/main" val="1928736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F31CE4E6-7BD0-4F25-AC17-FDCC54323A71}" type="slidenum">
              <a:rPr lang="en-US" altLang="fa-IR"/>
              <a:pPr>
                <a:defRPr/>
              </a:pPr>
              <a:t>‹#›</a:t>
            </a:fld>
            <a:endParaRPr lang="en-US" altLang="fa-IR"/>
          </a:p>
        </p:txBody>
      </p:sp>
    </p:spTree>
    <p:extLst>
      <p:ext uri="{BB962C8B-B14F-4D97-AF65-F5344CB8AC3E}">
        <p14:creationId xmlns:p14="http://schemas.microsoft.com/office/powerpoint/2010/main" val="241433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A6F8A6F9-72C7-4250-84A6-99BE3FF0D75D}" type="slidenum">
              <a:rPr lang="en-US" altLang="fa-IR"/>
              <a:pPr>
                <a:defRPr/>
              </a:pPr>
              <a:t>‹#›</a:t>
            </a:fld>
            <a:endParaRPr lang="en-US" altLang="fa-IR"/>
          </a:p>
        </p:txBody>
      </p:sp>
    </p:spTree>
    <p:extLst>
      <p:ext uri="{BB962C8B-B14F-4D97-AF65-F5344CB8AC3E}">
        <p14:creationId xmlns:p14="http://schemas.microsoft.com/office/powerpoint/2010/main" val="22526354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DCA412DC-0C25-48FA-89BE-914056674DCD}" type="slidenum">
              <a:rPr lang="en-US" altLang="fa-IR"/>
              <a:pPr>
                <a:defRPr/>
              </a:pPr>
              <a:t>‹#›</a:t>
            </a:fld>
            <a:endParaRPr lang="en-US" altLang="fa-IR"/>
          </a:p>
        </p:txBody>
      </p:sp>
    </p:spTree>
    <p:extLst>
      <p:ext uri="{BB962C8B-B14F-4D97-AF65-F5344CB8AC3E}">
        <p14:creationId xmlns:p14="http://schemas.microsoft.com/office/powerpoint/2010/main" val="42884342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1CA63AF4-D631-4160-BA54-C878365A6379}" type="slidenum">
              <a:rPr lang="en-US" altLang="fa-IR"/>
              <a:pPr>
                <a:defRPr/>
              </a:pPr>
              <a:t>‹#›</a:t>
            </a:fld>
            <a:endParaRPr lang="en-US" altLang="fa-IR"/>
          </a:p>
        </p:txBody>
      </p:sp>
    </p:spTree>
    <p:extLst>
      <p:ext uri="{BB962C8B-B14F-4D97-AF65-F5344CB8AC3E}">
        <p14:creationId xmlns:p14="http://schemas.microsoft.com/office/powerpoint/2010/main" val="4049002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9E89C83-CB72-408A-8B4A-C3A788A57598}" type="slidenum">
              <a:rPr lang="en-US" altLang="fa-IR"/>
              <a:pPr>
                <a:defRPr/>
              </a:pPr>
              <a:t>‹#›</a:t>
            </a:fld>
            <a:endParaRPr lang="en-US" altLang="fa-IR"/>
          </a:p>
        </p:txBody>
      </p:sp>
    </p:spTree>
    <p:extLst>
      <p:ext uri="{BB962C8B-B14F-4D97-AF65-F5344CB8AC3E}">
        <p14:creationId xmlns:p14="http://schemas.microsoft.com/office/powerpoint/2010/main" val="34484024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C8F249A-7EE5-456B-ADE7-CCFB15E2AC28}" type="slidenum">
              <a:rPr lang="en-US" altLang="fa-IR"/>
              <a:pPr>
                <a:defRPr/>
              </a:pPr>
              <a:t>‹#›</a:t>
            </a:fld>
            <a:endParaRPr lang="en-US" altLang="fa-IR"/>
          </a:p>
        </p:txBody>
      </p:sp>
    </p:spTree>
    <p:extLst>
      <p:ext uri="{BB962C8B-B14F-4D97-AF65-F5344CB8AC3E}">
        <p14:creationId xmlns:p14="http://schemas.microsoft.com/office/powerpoint/2010/main" val="33440906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4AAC241-3352-47AD-9C5F-3D528C68E7C8}" type="slidenum">
              <a:rPr lang="en-US" altLang="fa-IR"/>
              <a:pPr>
                <a:defRPr/>
              </a:pPr>
              <a:t>‹#›</a:t>
            </a:fld>
            <a:endParaRPr lang="en-US" altLang="fa-IR"/>
          </a:p>
        </p:txBody>
      </p:sp>
    </p:spTree>
    <p:extLst>
      <p:ext uri="{BB962C8B-B14F-4D97-AF65-F5344CB8AC3E}">
        <p14:creationId xmlns:p14="http://schemas.microsoft.com/office/powerpoint/2010/main" val="1926185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403225"/>
            <a:ext cx="1944688" cy="5464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3225"/>
            <a:ext cx="5683250" cy="5464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95C0474-F6CB-429C-AEFE-A8F3DFF35913}" type="slidenum">
              <a:rPr lang="en-US" altLang="fa-IR"/>
              <a:pPr>
                <a:defRPr/>
              </a:pPr>
              <a:t>‹#›</a:t>
            </a:fld>
            <a:endParaRPr lang="en-US" altLang="fa-IR"/>
          </a:p>
        </p:txBody>
      </p:sp>
    </p:spTree>
    <p:extLst>
      <p:ext uri="{BB962C8B-B14F-4D97-AF65-F5344CB8AC3E}">
        <p14:creationId xmlns:p14="http://schemas.microsoft.com/office/powerpoint/2010/main" val="48883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CD4C69B6-C32E-4366-AF39-CBE6E559F2BC}" type="slidenum">
              <a:rPr lang="en-US" altLang="fa-IR"/>
              <a:pPr>
                <a:defRPr/>
              </a:pPr>
              <a:t>‹#›</a:t>
            </a:fld>
            <a:endParaRPr lang="en-US" altLang="fa-IR"/>
          </a:p>
        </p:txBody>
      </p:sp>
    </p:spTree>
    <p:extLst>
      <p:ext uri="{BB962C8B-B14F-4D97-AF65-F5344CB8AC3E}">
        <p14:creationId xmlns:p14="http://schemas.microsoft.com/office/powerpoint/2010/main" val="206320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C56E44AF-ED46-4C3A-8056-29D51722C9CD}" type="slidenum">
              <a:rPr lang="en-US" altLang="fa-IR"/>
              <a:pPr>
                <a:defRPr/>
              </a:pPr>
              <a:t>‹#›</a:t>
            </a:fld>
            <a:endParaRPr lang="en-US" altLang="fa-IR"/>
          </a:p>
        </p:txBody>
      </p:sp>
    </p:spTree>
    <p:extLst>
      <p:ext uri="{BB962C8B-B14F-4D97-AF65-F5344CB8AC3E}">
        <p14:creationId xmlns:p14="http://schemas.microsoft.com/office/powerpoint/2010/main" val="265947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69A0977D-8FCC-4B5B-9E4C-9669767CF084}" type="slidenum">
              <a:rPr lang="en-US" altLang="fa-IR"/>
              <a:pPr>
                <a:defRPr/>
              </a:pPr>
              <a:t>‹#›</a:t>
            </a:fld>
            <a:endParaRPr lang="en-US" altLang="fa-IR"/>
          </a:p>
        </p:txBody>
      </p:sp>
    </p:spTree>
    <p:extLst>
      <p:ext uri="{BB962C8B-B14F-4D97-AF65-F5344CB8AC3E}">
        <p14:creationId xmlns:p14="http://schemas.microsoft.com/office/powerpoint/2010/main" val="13167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9A7F033B-86BC-4678-B4E8-06EF5173AEDB}" type="slidenum">
              <a:rPr lang="en-US" altLang="fa-IR"/>
              <a:pPr>
                <a:defRPr/>
              </a:pPr>
              <a:t>‹#›</a:t>
            </a:fld>
            <a:endParaRPr lang="en-US" altLang="fa-IR"/>
          </a:p>
        </p:txBody>
      </p:sp>
    </p:spTree>
    <p:extLst>
      <p:ext uri="{BB962C8B-B14F-4D97-AF65-F5344CB8AC3E}">
        <p14:creationId xmlns:p14="http://schemas.microsoft.com/office/powerpoint/2010/main" val="428791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2C0D3B7E-E5DC-4CDB-ADD1-64448184CF2F}" type="slidenum">
              <a:rPr lang="en-US" altLang="fa-IR"/>
              <a:pPr>
                <a:defRPr/>
              </a:pPr>
              <a:t>‹#›</a:t>
            </a:fld>
            <a:endParaRPr lang="en-US" altLang="fa-IR"/>
          </a:p>
        </p:txBody>
      </p:sp>
    </p:spTree>
    <p:extLst>
      <p:ext uri="{BB962C8B-B14F-4D97-AF65-F5344CB8AC3E}">
        <p14:creationId xmlns:p14="http://schemas.microsoft.com/office/powerpoint/2010/main" val="255363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DDCC6BD-25F1-4214-A0EA-D2D35EFA67CB}" type="slidenum">
              <a:rPr lang="en-US" altLang="fa-IR"/>
              <a:pPr>
                <a:defRPr/>
              </a:pPr>
              <a:t>‹#›</a:t>
            </a:fld>
            <a:endParaRPr lang="en-US" altLang="fa-IR"/>
          </a:p>
        </p:txBody>
      </p:sp>
    </p:spTree>
    <p:extLst>
      <p:ext uri="{BB962C8B-B14F-4D97-AF65-F5344CB8AC3E}">
        <p14:creationId xmlns:p14="http://schemas.microsoft.com/office/powerpoint/2010/main" val="25364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  Third level</a:t>
            </a:r>
          </a:p>
          <a:p>
            <a:pPr lvl="3"/>
            <a:r>
              <a:rPr lang="en-US" altLang="fa-IR" smtClean="0"/>
              <a:t>Fourth level</a:t>
            </a:r>
          </a:p>
          <a:p>
            <a:pPr lvl="4"/>
            <a:r>
              <a:rPr lang="en-US" altLang="fa-IR" smtClean="0"/>
              <a:t>Fifth level</a:t>
            </a:r>
          </a:p>
        </p:txBody>
      </p:sp>
      <p:sp>
        <p:nvSpPr>
          <p:cNvPr id="1027" name="Rectangle 3"/>
          <p:cNvSpPr>
            <a:spLocks noGrp="1" noChangeArrowheads="1"/>
          </p:cNvSpPr>
          <p:nvPr>
            <p:ph type="title"/>
          </p:nvPr>
        </p:nvSpPr>
        <p:spPr bwMode="auto">
          <a:xfrm>
            <a:off x="692150" y="403225"/>
            <a:ext cx="77739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ctr" anchorCtr="0" compatLnSpc="1">
            <a:prstTxWarp prst="textNoShape">
              <a:avLst/>
            </a:prstTxWarp>
          </a:bodyPr>
          <a:lstStyle/>
          <a:p>
            <a:pPr lvl="0"/>
            <a:r>
              <a:rPr lang="en-US" altLang="fa-IR" smtClean="0"/>
              <a:t>Click to edit Master title style</a:t>
            </a:r>
          </a:p>
        </p:txBody>
      </p:sp>
      <p:sp>
        <p:nvSpPr>
          <p:cNvPr id="1028" name="AutoShape 4"/>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1029" name="Rectangle 5"/>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182281" name="Rectangle 9"/>
          <p:cNvSpPr>
            <a:spLocks noGrp="1" noChangeArrowheads="1"/>
          </p:cNvSpPr>
          <p:nvPr>
            <p:ph type="sldNum" sz="quarter" idx="4"/>
          </p:nvPr>
        </p:nvSpPr>
        <p:spPr bwMode="auto">
          <a:xfrm>
            <a:off x="8243888" y="6388100"/>
            <a:ext cx="554037" cy="334963"/>
          </a:xfrm>
          <a:prstGeom prst="rect">
            <a:avLst/>
          </a:prstGeom>
          <a:noFill/>
          <a:ln w="12700">
            <a:noFill/>
            <a:miter lim="800000"/>
            <a:headEnd/>
            <a:tailEnd/>
          </a:ln>
          <a:effectLst/>
        </p:spPr>
        <p:txBody>
          <a:bodyPr vert="horz" wrap="none" lIns="82030" tIns="41015" rIns="82030" bIns="41015" numCol="1" anchor="ctr" anchorCtr="0" compatLnSpc="1">
            <a:prstTxWarp prst="textNoShape">
              <a:avLst/>
            </a:prstTxWarp>
          </a:bodyPr>
          <a:lstStyle>
            <a:lvl1pPr algn="r" eaLnBrk="0" hangingPunct="0">
              <a:defRPr sz="1300" b="0">
                <a:latin typeface="Arial" panose="020B0604020202020204" pitchFamily="34" charset="0"/>
              </a:defRPr>
            </a:lvl1pPr>
          </a:lstStyle>
          <a:p>
            <a:pPr>
              <a:defRPr/>
            </a:pPr>
            <a:fld id="{15478AFA-32B8-4DA3-AA46-42BCBAC28DF9}" type="slidenum">
              <a:rPr lang="en-US" altLang="fa-IR"/>
              <a:pPr>
                <a:defRPr/>
              </a:pPr>
              <a:t>‹#›</a:t>
            </a:fld>
            <a:endParaRPr lang="en-US" altLang="fa-IR"/>
          </a:p>
        </p:txBody>
      </p:sp>
    </p:spTree>
  </p:cSld>
  <p:clrMap bg1="lt1" tx1="dk1" bg2="lt2" tx2="dk2" accent1="accent1" accent2="accent2" accent3="accent3" accent4="accent4" accent5="accent5" accent6="accent6" hlink="hlink" folHlink="folHlink"/>
  <p:sldLayoutIdLst>
    <p:sldLayoutId id="2147484143"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Lst>
  <p:hf hdr="0" ftr="0" dt="0"/>
  <p:txStyles>
    <p:titleStyle>
      <a:lvl1pPr algn="ctr" defTabSz="1019175" rtl="0" eaLnBrk="0" fontAlgn="base" hangingPunct="0">
        <a:spcBef>
          <a:spcPct val="0"/>
        </a:spcBef>
        <a:spcAft>
          <a:spcPct val="0"/>
        </a:spcAft>
        <a:defRPr sz="4000" b="1">
          <a:solidFill>
            <a:srgbClr val="E44EE4"/>
          </a:solidFill>
          <a:latin typeface="+mj-lt"/>
          <a:ea typeface="+mj-ea"/>
          <a:cs typeface="+mj-cs"/>
        </a:defRPr>
      </a:lvl1pPr>
      <a:lvl2pPr algn="ctr" defTabSz="1019175" rtl="0" eaLnBrk="0" fontAlgn="base" hangingPunct="0">
        <a:spcBef>
          <a:spcPct val="0"/>
        </a:spcBef>
        <a:spcAft>
          <a:spcPct val="0"/>
        </a:spcAft>
        <a:defRPr sz="4000" b="1">
          <a:solidFill>
            <a:srgbClr val="E44EE4"/>
          </a:solidFill>
          <a:latin typeface="Arial" pitchFamily="34" charset="0"/>
          <a:cs typeface="Titr" pitchFamily="2" charset="-78"/>
        </a:defRPr>
      </a:lvl2pPr>
      <a:lvl3pPr algn="ctr" defTabSz="1019175" rtl="0" eaLnBrk="0" fontAlgn="base" hangingPunct="0">
        <a:spcBef>
          <a:spcPct val="0"/>
        </a:spcBef>
        <a:spcAft>
          <a:spcPct val="0"/>
        </a:spcAft>
        <a:defRPr sz="4000" b="1">
          <a:solidFill>
            <a:srgbClr val="E44EE4"/>
          </a:solidFill>
          <a:latin typeface="Arial" pitchFamily="34" charset="0"/>
          <a:cs typeface="Titr" pitchFamily="2" charset="-78"/>
        </a:defRPr>
      </a:lvl3pPr>
      <a:lvl4pPr algn="ctr" defTabSz="1019175" rtl="0" eaLnBrk="0" fontAlgn="base" hangingPunct="0">
        <a:spcBef>
          <a:spcPct val="0"/>
        </a:spcBef>
        <a:spcAft>
          <a:spcPct val="0"/>
        </a:spcAft>
        <a:defRPr sz="4000" b="1">
          <a:solidFill>
            <a:srgbClr val="E44EE4"/>
          </a:solidFill>
          <a:latin typeface="Arial" pitchFamily="34" charset="0"/>
          <a:cs typeface="Titr" pitchFamily="2" charset="-78"/>
        </a:defRPr>
      </a:lvl4pPr>
      <a:lvl5pPr algn="ctr" defTabSz="1019175" rtl="0" eaLnBrk="0" fontAlgn="base" hangingPunct="0">
        <a:spcBef>
          <a:spcPct val="0"/>
        </a:spcBef>
        <a:spcAft>
          <a:spcPct val="0"/>
        </a:spcAft>
        <a:defRPr sz="4000" b="1">
          <a:solidFill>
            <a:srgbClr val="E44EE4"/>
          </a:solidFill>
          <a:latin typeface="Arial" pitchFamily="34" charset="0"/>
          <a:cs typeface="Titr" pitchFamily="2" charset="-78"/>
        </a:defRPr>
      </a:lvl5pPr>
      <a:lvl6pPr marL="457200" algn="ctr" defTabSz="1019175" rtl="0" fontAlgn="base">
        <a:spcBef>
          <a:spcPct val="0"/>
        </a:spcBef>
        <a:spcAft>
          <a:spcPct val="0"/>
        </a:spcAft>
        <a:defRPr sz="4000" b="1">
          <a:solidFill>
            <a:srgbClr val="E44EE4"/>
          </a:solidFill>
          <a:latin typeface="Arial" pitchFamily="34" charset="0"/>
          <a:cs typeface="Titr" pitchFamily="2" charset="-78"/>
        </a:defRPr>
      </a:lvl6pPr>
      <a:lvl7pPr marL="914400" algn="ctr" defTabSz="1019175" rtl="0" fontAlgn="base">
        <a:spcBef>
          <a:spcPct val="0"/>
        </a:spcBef>
        <a:spcAft>
          <a:spcPct val="0"/>
        </a:spcAft>
        <a:defRPr sz="4000" b="1">
          <a:solidFill>
            <a:srgbClr val="E44EE4"/>
          </a:solidFill>
          <a:latin typeface="Arial" pitchFamily="34" charset="0"/>
          <a:cs typeface="Titr" pitchFamily="2" charset="-78"/>
        </a:defRPr>
      </a:lvl7pPr>
      <a:lvl8pPr marL="1371600" algn="ctr" defTabSz="1019175" rtl="0" fontAlgn="base">
        <a:spcBef>
          <a:spcPct val="0"/>
        </a:spcBef>
        <a:spcAft>
          <a:spcPct val="0"/>
        </a:spcAft>
        <a:defRPr sz="4000" b="1">
          <a:solidFill>
            <a:srgbClr val="E44EE4"/>
          </a:solidFill>
          <a:latin typeface="Arial" pitchFamily="34" charset="0"/>
          <a:cs typeface="Titr" pitchFamily="2" charset="-78"/>
        </a:defRPr>
      </a:lvl8pPr>
      <a:lvl9pPr marL="1828800" algn="ctr" defTabSz="1019175" rtl="0" fontAlgn="base">
        <a:spcBef>
          <a:spcPct val="0"/>
        </a:spcBef>
        <a:spcAft>
          <a:spcPct val="0"/>
        </a:spcAft>
        <a:defRPr sz="4000" b="1">
          <a:solidFill>
            <a:srgbClr val="E44EE4"/>
          </a:solidFill>
          <a:latin typeface="Arial" pitchFamily="34" charset="0"/>
          <a:cs typeface="Titr" pitchFamily="2" charset="-78"/>
        </a:defRPr>
      </a:lvl9pPr>
    </p:titleStyle>
    <p:bodyStyle>
      <a:lvl1pPr marL="762000" indent="-762000" algn="l" rtl="0" eaLnBrk="0" fontAlgn="base" hangingPunct="0">
        <a:spcBef>
          <a:spcPct val="20000"/>
        </a:spcBef>
        <a:spcAft>
          <a:spcPct val="0"/>
        </a:spcAft>
        <a:buChar char="•"/>
        <a:defRPr sz="4000" b="1">
          <a:solidFill>
            <a:srgbClr val="FF5050"/>
          </a:solidFill>
          <a:latin typeface="+mn-lt"/>
          <a:ea typeface="+mn-ea"/>
          <a:cs typeface="+mn-cs"/>
        </a:defRPr>
      </a:lvl1pPr>
      <a:lvl2pPr marL="1066800" indent="-609600" algn="l" rtl="0" eaLnBrk="0" fontAlgn="base" hangingPunct="0">
        <a:spcBef>
          <a:spcPct val="20000"/>
        </a:spcBef>
        <a:spcAft>
          <a:spcPct val="0"/>
        </a:spcAft>
        <a:buFont typeface="Wingdings" panose="05000000000000000000" pitchFamily="2" charset="2"/>
        <a:buChar char="Ø"/>
        <a:defRPr sz="3200">
          <a:solidFill>
            <a:srgbClr val="0000FF"/>
          </a:solidFill>
          <a:latin typeface="+mn-lt"/>
          <a:cs typeface="+mn-cs"/>
        </a:defRPr>
      </a:lvl2pPr>
      <a:lvl3pPr marL="1562100" indent="-533400" algn="l" rtl="0" eaLnBrk="0" fontAlgn="base" hangingPunct="0">
        <a:spcBef>
          <a:spcPct val="20000"/>
        </a:spcBef>
        <a:spcAft>
          <a:spcPct val="0"/>
        </a:spcAft>
        <a:buFont typeface="Wingdings" panose="05000000000000000000" pitchFamily="2" charset="2"/>
        <a:buChar char="Ø"/>
        <a:defRPr sz="2800">
          <a:solidFill>
            <a:schemeClr val="tx1"/>
          </a:solidFill>
          <a:latin typeface="+mn-lt"/>
          <a:cs typeface="+mn-cs"/>
        </a:defRPr>
      </a:lvl3pPr>
      <a:lvl4pPr marL="1917700" indent="-381000" algn="l" rtl="0" eaLnBrk="0" fontAlgn="base" hangingPunct="0">
        <a:spcBef>
          <a:spcPct val="20000"/>
        </a:spcBef>
        <a:spcAft>
          <a:spcPct val="0"/>
        </a:spcAft>
        <a:buFont typeface="Wingdings" panose="05000000000000000000" pitchFamily="2" charset="2"/>
        <a:buChar char="Ø"/>
        <a:defRPr sz="2000">
          <a:solidFill>
            <a:schemeClr val="tx1"/>
          </a:solidFill>
          <a:latin typeface="+mn-lt"/>
          <a:cs typeface="+mn-cs"/>
        </a:defRPr>
      </a:lvl4pPr>
      <a:lvl5pPr marL="2344738" indent="-342900" algn="l" rtl="0" eaLnBrk="0" fontAlgn="base" hangingPunct="0">
        <a:spcBef>
          <a:spcPct val="20000"/>
        </a:spcBef>
        <a:spcAft>
          <a:spcPct val="0"/>
        </a:spcAft>
        <a:buFont typeface="Wingdings" panose="05000000000000000000" pitchFamily="2" charset="2"/>
        <a:buChar char="Ø"/>
        <a:defRPr sz="2000">
          <a:solidFill>
            <a:schemeClr val="tx1"/>
          </a:solidFill>
          <a:latin typeface="+mn-lt"/>
          <a:cs typeface="+mn-cs"/>
        </a:defRPr>
      </a:lvl5pPr>
      <a:lvl6pPr marL="2801938" indent="-342900" algn="l" rtl="0" fontAlgn="base">
        <a:spcBef>
          <a:spcPct val="20000"/>
        </a:spcBef>
        <a:spcAft>
          <a:spcPct val="0"/>
        </a:spcAft>
        <a:buFont typeface="Wingdings" pitchFamily="2" charset="2"/>
        <a:buChar char="Ø"/>
        <a:defRPr>
          <a:solidFill>
            <a:schemeClr val="tx1"/>
          </a:solidFill>
          <a:latin typeface="+mn-lt"/>
          <a:cs typeface="+mn-cs"/>
        </a:defRPr>
      </a:lvl6pPr>
      <a:lvl7pPr marL="3259138" indent="-342900" algn="l" rtl="0" fontAlgn="base">
        <a:spcBef>
          <a:spcPct val="20000"/>
        </a:spcBef>
        <a:spcAft>
          <a:spcPct val="0"/>
        </a:spcAft>
        <a:buFont typeface="Wingdings" pitchFamily="2" charset="2"/>
        <a:buChar char="Ø"/>
        <a:defRPr>
          <a:solidFill>
            <a:schemeClr val="tx1"/>
          </a:solidFill>
          <a:latin typeface="+mn-lt"/>
          <a:cs typeface="+mn-cs"/>
        </a:defRPr>
      </a:lvl7pPr>
      <a:lvl8pPr marL="3716338" indent="-342900" algn="l" rtl="0" fontAlgn="base">
        <a:spcBef>
          <a:spcPct val="20000"/>
        </a:spcBef>
        <a:spcAft>
          <a:spcPct val="0"/>
        </a:spcAft>
        <a:buFont typeface="Wingdings" pitchFamily="2" charset="2"/>
        <a:buChar char="Ø"/>
        <a:defRPr>
          <a:solidFill>
            <a:schemeClr val="tx1"/>
          </a:solidFill>
          <a:latin typeface="+mn-lt"/>
          <a:cs typeface="+mn-cs"/>
        </a:defRPr>
      </a:lvl8pPr>
      <a:lvl9pPr marL="4173538" indent="-342900" algn="l" rtl="0" fontAlgn="base">
        <a:spcBef>
          <a:spcPct val="20000"/>
        </a:spcBef>
        <a:spcAft>
          <a:spcPct val="0"/>
        </a:spcAft>
        <a:buFont typeface="Wingdings" pitchFamily="2" charset="2"/>
        <a:buChar char="Ø"/>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  Third level</a:t>
            </a:r>
          </a:p>
          <a:p>
            <a:pPr lvl="3"/>
            <a:r>
              <a:rPr lang="en-US" altLang="fa-IR" smtClean="0"/>
              <a:t>Fourth level</a:t>
            </a:r>
          </a:p>
          <a:p>
            <a:pPr lvl="4"/>
            <a:r>
              <a:rPr lang="en-US" altLang="fa-IR" smtClean="0"/>
              <a:t>Fifth level</a:t>
            </a:r>
          </a:p>
        </p:txBody>
      </p:sp>
      <p:sp>
        <p:nvSpPr>
          <p:cNvPr id="2051" name="Rectangle 3"/>
          <p:cNvSpPr>
            <a:spLocks noGrp="1" noChangeArrowheads="1"/>
          </p:cNvSpPr>
          <p:nvPr>
            <p:ph type="title"/>
          </p:nvPr>
        </p:nvSpPr>
        <p:spPr bwMode="auto">
          <a:xfrm>
            <a:off x="692150" y="403225"/>
            <a:ext cx="77739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ctr" anchorCtr="0" compatLnSpc="1">
            <a:prstTxWarp prst="textNoShape">
              <a:avLst/>
            </a:prstTxWarp>
          </a:bodyPr>
          <a:lstStyle/>
          <a:p>
            <a:pPr lvl="0"/>
            <a:r>
              <a:rPr lang="en-US" altLang="fa-IR" smtClean="0"/>
              <a:t>Click to edit Master title style</a:t>
            </a:r>
          </a:p>
        </p:txBody>
      </p:sp>
      <p:sp>
        <p:nvSpPr>
          <p:cNvPr id="2052" name="AutoShape 4"/>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2053" name="Rectangle 5"/>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2026502" name="Rectangle 6"/>
          <p:cNvSpPr>
            <a:spLocks noGrp="1" noChangeArrowheads="1"/>
          </p:cNvSpPr>
          <p:nvPr>
            <p:ph type="sldNum" sz="quarter" idx="4"/>
          </p:nvPr>
        </p:nvSpPr>
        <p:spPr bwMode="auto">
          <a:xfrm>
            <a:off x="8243888" y="6388100"/>
            <a:ext cx="554037" cy="334963"/>
          </a:xfrm>
          <a:prstGeom prst="rect">
            <a:avLst/>
          </a:prstGeom>
          <a:noFill/>
          <a:ln w="12700">
            <a:noFill/>
            <a:miter lim="800000"/>
            <a:headEnd/>
            <a:tailEnd/>
          </a:ln>
          <a:effectLst/>
        </p:spPr>
        <p:txBody>
          <a:bodyPr vert="horz" wrap="none" lIns="82030" tIns="41015" rIns="82030" bIns="41015" numCol="1" anchor="ctr" anchorCtr="0" compatLnSpc="1">
            <a:prstTxWarp prst="textNoShape">
              <a:avLst/>
            </a:prstTxWarp>
          </a:bodyPr>
          <a:lstStyle>
            <a:lvl1pPr algn="r" eaLnBrk="0" hangingPunct="0">
              <a:defRPr sz="1300" b="0">
                <a:latin typeface="Arial" panose="020B0604020202020204" pitchFamily="34" charset="0"/>
              </a:defRPr>
            </a:lvl1pPr>
          </a:lstStyle>
          <a:p>
            <a:pPr>
              <a:defRPr/>
            </a:pPr>
            <a:fld id="{002BD2E0-2A34-4646-9CDB-37B67B29B9F8}" type="slidenum">
              <a:rPr lang="en-US" altLang="fa-IR"/>
              <a:pPr>
                <a:defRPr/>
              </a:pPr>
              <a:t>‹#›</a:t>
            </a:fld>
            <a:endParaRPr lang="en-US" altLang="fa-IR"/>
          </a:p>
        </p:txBody>
      </p:sp>
    </p:spTree>
  </p:cSld>
  <p:clrMap bg1="lt1" tx1="dk1" bg2="lt2" tx2="dk2" accent1="accent1" accent2="accent2" accent3="accent3" accent4="accent4" accent5="accent5" accent6="accent6" hlink="hlink" folHlink="folHlink"/>
  <p:sldLayoutIdLst>
    <p:sldLayoutId id="2147484144"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Lst>
  <p:hf hdr="0" ftr="0" dt="0"/>
  <p:txStyles>
    <p:titleStyle>
      <a:lvl1pPr algn="ctr" defTabSz="1019175" rtl="0" eaLnBrk="0" fontAlgn="base" hangingPunct="0">
        <a:spcBef>
          <a:spcPct val="0"/>
        </a:spcBef>
        <a:spcAft>
          <a:spcPct val="0"/>
        </a:spcAft>
        <a:defRPr sz="4000" b="1">
          <a:solidFill>
            <a:srgbClr val="E44EE4"/>
          </a:solidFill>
          <a:latin typeface="+mj-lt"/>
          <a:ea typeface="+mj-ea"/>
          <a:cs typeface="+mj-cs"/>
        </a:defRPr>
      </a:lvl1pPr>
      <a:lvl2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2pPr>
      <a:lvl3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3pPr>
      <a:lvl4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4pPr>
      <a:lvl5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5pPr>
      <a:lvl6pPr marL="457200" algn="ctr" defTabSz="1019175" rtl="0" fontAlgn="base">
        <a:spcBef>
          <a:spcPct val="0"/>
        </a:spcBef>
        <a:spcAft>
          <a:spcPct val="0"/>
        </a:spcAft>
        <a:defRPr sz="4000" b="1">
          <a:solidFill>
            <a:srgbClr val="E44EE4"/>
          </a:solidFill>
          <a:latin typeface="Arial" pitchFamily="34" charset="0"/>
          <a:cs typeface="Arial" pitchFamily="34" charset="0"/>
        </a:defRPr>
      </a:lvl6pPr>
      <a:lvl7pPr marL="914400" algn="ctr" defTabSz="1019175" rtl="0" fontAlgn="base">
        <a:spcBef>
          <a:spcPct val="0"/>
        </a:spcBef>
        <a:spcAft>
          <a:spcPct val="0"/>
        </a:spcAft>
        <a:defRPr sz="4000" b="1">
          <a:solidFill>
            <a:srgbClr val="E44EE4"/>
          </a:solidFill>
          <a:latin typeface="Arial" pitchFamily="34" charset="0"/>
          <a:cs typeface="Arial" pitchFamily="34" charset="0"/>
        </a:defRPr>
      </a:lvl7pPr>
      <a:lvl8pPr marL="1371600" algn="ctr" defTabSz="1019175" rtl="0" fontAlgn="base">
        <a:spcBef>
          <a:spcPct val="0"/>
        </a:spcBef>
        <a:spcAft>
          <a:spcPct val="0"/>
        </a:spcAft>
        <a:defRPr sz="4000" b="1">
          <a:solidFill>
            <a:srgbClr val="E44EE4"/>
          </a:solidFill>
          <a:latin typeface="Arial" pitchFamily="34" charset="0"/>
          <a:cs typeface="Arial" pitchFamily="34" charset="0"/>
        </a:defRPr>
      </a:lvl8pPr>
      <a:lvl9pPr marL="1828800" algn="ctr" defTabSz="1019175" rtl="0" fontAlgn="base">
        <a:spcBef>
          <a:spcPct val="0"/>
        </a:spcBef>
        <a:spcAft>
          <a:spcPct val="0"/>
        </a:spcAft>
        <a:defRPr sz="4000" b="1">
          <a:solidFill>
            <a:srgbClr val="E44EE4"/>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4000" b="1">
          <a:solidFill>
            <a:srgbClr val="FF5050"/>
          </a:solidFill>
          <a:latin typeface="+mn-lt"/>
          <a:ea typeface="+mn-ea"/>
          <a:cs typeface="+mn-cs"/>
        </a:defRPr>
      </a:lvl1pPr>
      <a:lvl2pPr marL="914400" indent="-457200" algn="l" rtl="0" eaLnBrk="0" fontAlgn="base" hangingPunct="0">
        <a:spcBef>
          <a:spcPct val="20000"/>
        </a:spcBef>
        <a:spcAft>
          <a:spcPct val="0"/>
        </a:spcAft>
        <a:buFont typeface="Wingdings" panose="05000000000000000000" pitchFamily="2" charset="2"/>
        <a:buChar char="Ø"/>
        <a:defRPr sz="3200">
          <a:solidFill>
            <a:srgbClr val="0000FF"/>
          </a:solidFill>
          <a:latin typeface="+mn-lt"/>
          <a:cs typeface="+mn-cs"/>
        </a:defRPr>
      </a:lvl2pPr>
      <a:lvl3pPr marL="1422400" indent="-39370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3pPr>
      <a:lvl4pPr marL="1887538" indent="-350838"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293938" indent="-2921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751138" indent="-292100" algn="l" rtl="0" fontAlgn="base">
        <a:spcBef>
          <a:spcPct val="20000"/>
        </a:spcBef>
        <a:spcAft>
          <a:spcPct val="0"/>
        </a:spcAft>
        <a:buFont typeface="Arial" pitchFamily="34" charset="0"/>
        <a:buChar char="−"/>
        <a:defRPr>
          <a:solidFill>
            <a:schemeClr val="tx1"/>
          </a:solidFill>
          <a:latin typeface="+mn-lt"/>
          <a:cs typeface="+mn-cs"/>
        </a:defRPr>
      </a:lvl6pPr>
      <a:lvl7pPr marL="3208338" indent="-292100" algn="l" rtl="0" fontAlgn="base">
        <a:spcBef>
          <a:spcPct val="20000"/>
        </a:spcBef>
        <a:spcAft>
          <a:spcPct val="0"/>
        </a:spcAft>
        <a:buFont typeface="Arial" pitchFamily="34" charset="0"/>
        <a:buChar char="−"/>
        <a:defRPr>
          <a:solidFill>
            <a:schemeClr val="tx1"/>
          </a:solidFill>
          <a:latin typeface="+mn-lt"/>
          <a:cs typeface="+mn-cs"/>
        </a:defRPr>
      </a:lvl7pPr>
      <a:lvl8pPr marL="3665538" indent="-292100" algn="l" rtl="0" fontAlgn="base">
        <a:spcBef>
          <a:spcPct val="20000"/>
        </a:spcBef>
        <a:spcAft>
          <a:spcPct val="0"/>
        </a:spcAft>
        <a:buFont typeface="Arial" pitchFamily="34" charset="0"/>
        <a:buChar char="−"/>
        <a:defRPr>
          <a:solidFill>
            <a:schemeClr val="tx1"/>
          </a:solidFill>
          <a:latin typeface="+mn-lt"/>
          <a:cs typeface="+mn-cs"/>
        </a:defRPr>
      </a:lvl8pPr>
      <a:lvl9pPr marL="4122738" indent="-292100" algn="l" rtl="0" fontAlgn="base">
        <a:spcBef>
          <a:spcPct val="20000"/>
        </a:spcBef>
        <a:spcAft>
          <a:spcPct val="0"/>
        </a:spcAft>
        <a:buFont typeface="Arial" pitchFamily="34"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  Third level</a:t>
            </a:r>
          </a:p>
          <a:p>
            <a:pPr lvl="3"/>
            <a:r>
              <a:rPr lang="en-US" altLang="fa-IR" smtClean="0"/>
              <a:t>Fourth level</a:t>
            </a:r>
          </a:p>
          <a:p>
            <a:pPr lvl="4"/>
            <a:r>
              <a:rPr lang="en-US" altLang="fa-IR" smtClean="0"/>
              <a:t>Fifth level</a:t>
            </a:r>
          </a:p>
        </p:txBody>
      </p:sp>
      <p:sp>
        <p:nvSpPr>
          <p:cNvPr id="3075" name="Rectangle 3"/>
          <p:cNvSpPr>
            <a:spLocks noGrp="1" noChangeArrowheads="1"/>
          </p:cNvSpPr>
          <p:nvPr>
            <p:ph type="title"/>
          </p:nvPr>
        </p:nvSpPr>
        <p:spPr bwMode="auto">
          <a:xfrm>
            <a:off x="692150" y="403225"/>
            <a:ext cx="77739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ctr" anchorCtr="0" compatLnSpc="1">
            <a:prstTxWarp prst="textNoShape">
              <a:avLst/>
            </a:prstTxWarp>
          </a:bodyPr>
          <a:lstStyle/>
          <a:p>
            <a:pPr lvl="0"/>
            <a:r>
              <a:rPr lang="en-US" altLang="fa-IR" smtClean="0"/>
              <a:t>Click to edit Master title style</a:t>
            </a:r>
          </a:p>
        </p:txBody>
      </p:sp>
      <p:sp>
        <p:nvSpPr>
          <p:cNvPr id="3076" name="AutoShape 4"/>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3077" name="Rectangle 5"/>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2042886" name="Rectangle 6"/>
          <p:cNvSpPr>
            <a:spLocks noGrp="1" noChangeArrowheads="1"/>
          </p:cNvSpPr>
          <p:nvPr>
            <p:ph type="sldNum" sz="quarter" idx="4"/>
          </p:nvPr>
        </p:nvSpPr>
        <p:spPr bwMode="auto">
          <a:xfrm>
            <a:off x="8243888" y="6388100"/>
            <a:ext cx="554037" cy="334963"/>
          </a:xfrm>
          <a:prstGeom prst="rect">
            <a:avLst/>
          </a:prstGeom>
          <a:noFill/>
          <a:ln w="12700">
            <a:noFill/>
            <a:miter lim="800000"/>
            <a:headEnd/>
            <a:tailEnd/>
          </a:ln>
          <a:effectLst/>
        </p:spPr>
        <p:txBody>
          <a:bodyPr vert="horz" wrap="none" lIns="82030" tIns="41015" rIns="82030" bIns="41015" numCol="1" anchor="ctr" anchorCtr="0" compatLnSpc="1">
            <a:prstTxWarp prst="textNoShape">
              <a:avLst/>
            </a:prstTxWarp>
          </a:bodyPr>
          <a:lstStyle>
            <a:lvl1pPr algn="r" eaLnBrk="0" hangingPunct="0">
              <a:defRPr sz="1300" b="0">
                <a:latin typeface="Arial" panose="020B0604020202020204" pitchFamily="34" charset="0"/>
              </a:defRPr>
            </a:lvl1pPr>
          </a:lstStyle>
          <a:p>
            <a:pPr>
              <a:defRPr/>
            </a:pPr>
            <a:fld id="{0D7DED6E-8678-4FD1-85BA-F2F1532BCCE2}" type="slidenum">
              <a:rPr lang="en-US" altLang="fa-IR"/>
              <a:pPr>
                <a:defRPr/>
              </a:pPr>
              <a:t>‹#›</a:t>
            </a:fld>
            <a:endParaRPr lang="en-US" altLang="fa-IR"/>
          </a:p>
        </p:txBody>
      </p:sp>
    </p:spTree>
  </p:cSld>
  <p:clrMap bg1="lt1" tx1="dk1" bg2="lt2" tx2="dk2" accent1="accent1" accent2="accent2" accent3="accent3" accent4="accent4" accent5="accent5" accent6="accent6" hlink="hlink" folHlink="folHlink"/>
  <p:sldLayoutIdLst>
    <p:sldLayoutId id="2147484145"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hf hdr="0" ftr="0" dt="0"/>
  <p:txStyles>
    <p:titleStyle>
      <a:lvl1pPr algn="ctr" defTabSz="1019175" rtl="0" eaLnBrk="0" fontAlgn="base" hangingPunct="0">
        <a:spcBef>
          <a:spcPct val="0"/>
        </a:spcBef>
        <a:spcAft>
          <a:spcPct val="0"/>
        </a:spcAft>
        <a:defRPr sz="4000" b="1">
          <a:solidFill>
            <a:srgbClr val="E44EE4"/>
          </a:solidFill>
          <a:latin typeface="+mj-lt"/>
          <a:ea typeface="+mj-ea"/>
          <a:cs typeface="+mj-cs"/>
        </a:defRPr>
      </a:lvl1pPr>
      <a:lvl2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2pPr>
      <a:lvl3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3pPr>
      <a:lvl4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4pPr>
      <a:lvl5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5pPr>
      <a:lvl6pPr marL="457200" algn="ctr" defTabSz="1019175" rtl="0" fontAlgn="base">
        <a:spcBef>
          <a:spcPct val="0"/>
        </a:spcBef>
        <a:spcAft>
          <a:spcPct val="0"/>
        </a:spcAft>
        <a:defRPr sz="4000" b="1">
          <a:solidFill>
            <a:srgbClr val="E44EE4"/>
          </a:solidFill>
          <a:latin typeface="Arial" pitchFamily="34" charset="0"/>
          <a:cs typeface="Arial" pitchFamily="34" charset="0"/>
        </a:defRPr>
      </a:lvl6pPr>
      <a:lvl7pPr marL="914400" algn="ctr" defTabSz="1019175" rtl="0" fontAlgn="base">
        <a:spcBef>
          <a:spcPct val="0"/>
        </a:spcBef>
        <a:spcAft>
          <a:spcPct val="0"/>
        </a:spcAft>
        <a:defRPr sz="4000" b="1">
          <a:solidFill>
            <a:srgbClr val="E44EE4"/>
          </a:solidFill>
          <a:latin typeface="Arial" pitchFamily="34" charset="0"/>
          <a:cs typeface="Arial" pitchFamily="34" charset="0"/>
        </a:defRPr>
      </a:lvl7pPr>
      <a:lvl8pPr marL="1371600" algn="ctr" defTabSz="1019175" rtl="0" fontAlgn="base">
        <a:spcBef>
          <a:spcPct val="0"/>
        </a:spcBef>
        <a:spcAft>
          <a:spcPct val="0"/>
        </a:spcAft>
        <a:defRPr sz="4000" b="1">
          <a:solidFill>
            <a:srgbClr val="E44EE4"/>
          </a:solidFill>
          <a:latin typeface="Arial" pitchFamily="34" charset="0"/>
          <a:cs typeface="Arial" pitchFamily="34" charset="0"/>
        </a:defRPr>
      </a:lvl8pPr>
      <a:lvl9pPr marL="1828800" algn="ctr" defTabSz="1019175" rtl="0" fontAlgn="base">
        <a:spcBef>
          <a:spcPct val="0"/>
        </a:spcBef>
        <a:spcAft>
          <a:spcPct val="0"/>
        </a:spcAft>
        <a:defRPr sz="4000" b="1">
          <a:solidFill>
            <a:srgbClr val="E44EE4"/>
          </a:solidFill>
          <a:latin typeface="Arial" pitchFamily="34" charset="0"/>
          <a:cs typeface="Arial" pitchFamily="34" charset="0"/>
        </a:defRPr>
      </a:lvl9pPr>
    </p:titleStyle>
    <p:bodyStyle>
      <a:lvl1pPr marL="762000" indent="-762000" algn="l" rtl="0" eaLnBrk="0" fontAlgn="base" hangingPunct="0">
        <a:spcBef>
          <a:spcPct val="20000"/>
        </a:spcBef>
        <a:spcAft>
          <a:spcPct val="0"/>
        </a:spcAft>
        <a:buChar char="•"/>
        <a:defRPr sz="4000" b="1">
          <a:solidFill>
            <a:srgbClr val="FF5050"/>
          </a:solidFill>
          <a:latin typeface="+mn-lt"/>
          <a:ea typeface="+mn-ea"/>
          <a:cs typeface="+mn-cs"/>
        </a:defRPr>
      </a:lvl1pPr>
      <a:lvl2pPr marL="1066800" indent="-609600" algn="l" rtl="0" eaLnBrk="0" fontAlgn="base" hangingPunct="0">
        <a:spcBef>
          <a:spcPct val="20000"/>
        </a:spcBef>
        <a:spcAft>
          <a:spcPct val="0"/>
        </a:spcAft>
        <a:buFont typeface="Wingdings" panose="05000000000000000000" pitchFamily="2" charset="2"/>
        <a:buChar char="Ø"/>
        <a:defRPr sz="3200">
          <a:solidFill>
            <a:srgbClr val="0000FF"/>
          </a:solidFill>
          <a:latin typeface="+mn-lt"/>
          <a:cs typeface="+mn-cs"/>
        </a:defRPr>
      </a:lvl2pPr>
      <a:lvl3pPr marL="1562100" indent="-533400" algn="l" rtl="0" eaLnBrk="0" fontAlgn="base" hangingPunct="0">
        <a:spcBef>
          <a:spcPct val="20000"/>
        </a:spcBef>
        <a:spcAft>
          <a:spcPct val="0"/>
        </a:spcAft>
        <a:buFont typeface="Wingdings" panose="05000000000000000000" pitchFamily="2" charset="2"/>
        <a:buChar char="Ø"/>
        <a:defRPr sz="2800">
          <a:solidFill>
            <a:schemeClr val="tx1"/>
          </a:solidFill>
          <a:latin typeface="+mn-lt"/>
          <a:cs typeface="+mn-cs"/>
        </a:defRPr>
      </a:lvl3pPr>
      <a:lvl4pPr marL="1917700" indent="-381000" algn="l" rtl="0" eaLnBrk="0" fontAlgn="base" hangingPunct="0">
        <a:spcBef>
          <a:spcPct val="20000"/>
        </a:spcBef>
        <a:spcAft>
          <a:spcPct val="0"/>
        </a:spcAft>
        <a:buFont typeface="Wingdings" panose="05000000000000000000" pitchFamily="2" charset="2"/>
        <a:buChar char="Ø"/>
        <a:defRPr sz="2000">
          <a:solidFill>
            <a:schemeClr val="tx1"/>
          </a:solidFill>
          <a:latin typeface="+mn-lt"/>
          <a:cs typeface="+mn-cs"/>
        </a:defRPr>
      </a:lvl4pPr>
      <a:lvl5pPr marL="2344738" indent="-342900" algn="l" rtl="0" eaLnBrk="0" fontAlgn="base" hangingPunct="0">
        <a:spcBef>
          <a:spcPct val="20000"/>
        </a:spcBef>
        <a:spcAft>
          <a:spcPct val="0"/>
        </a:spcAft>
        <a:buFont typeface="Wingdings" panose="05000000000000000000" pitchFamily="2" charset="2"/>
        <a:buChar char="Ø"/>
        <a:defRPr sz="2000">
          <a:solidFill>
            <a:schemeClr val="tx1"/>
          </a:solidFill>
          <a:latin typeface="+mn-lt"/>
          <a:cs typeface="+mn-cs"/>
        </a:defRPr>
      </a:lvl5pPr>
      <a:lvl6pPr marL="2801938" indent="-342900" algn="l" rtl="0" fontAlgn="base">
        <a:spcBef>
          <a:spcPct val="20000"/>
        </a:spcBef>
        <a:spcAft>
          <a:spcPct val="0"/>
        </a:spcAft>
        <a:buFont typeface="Wingdings" pitchFamily="2" charset="2"/>
        <a:buChar char="Ø"/>
        <a:defRPr>
          <a:solidFill>
            <a:schemeClr val="tx1"/>
          </a:solidFill>
          <a:latin typeface="+mn-lt"/>
          <a:cs typeface="+mn-cs"/>
        </a:defRPr>
      </a:lvl6pPr>
      <a:lvl7pPr marL="3259138" indent="-342900" algn="l" rtl="0" fontAlgn="base">
        <a:spcBef>
          <a:spcPct val="20000"/>
        </a:spcBef>
        <a:spcAft>
          <a:spcPct val="0"/>
        </a:spcAft>
        <a:buFont typeface="Wingdings" pitchFamily="2" charset="2"/>
        <a:buChar char="Ø"/>
        <a:defRPr>
          <a:solidFill>
            <a:schemeClr val="tx1"/>
          </a:solidFill>
          <a:latin typeface="+mn-lt"/>
          <a:cs typeface="+mn-cs"/>
        </a:defRPr>
      </a:lvl7pPr>
      <a:lvl8pPr marL="3716338" indent="-342900" algn="l" rtl="0" fontAlgn="base">
        <a:spcBef>
          <a:spcPct val="20000"/>
        </a:spcBef>
        <a:spcAft>
          <a:spcPct val="0"/>
        </a:spcAft>
        <a:buFont typeface="Wingdings" pitchFamily="2" charset="2"/>
        <a:buChar char="Ø"/>
        <a:defRPr>
          <a:solidFill>
            <a:schemeClr val="tx1"/>
          </a:solidFill>
          <a:latin typeface="+mn-lt"/>
          <a:cs typeface="+mn-cs"/>
        </a:defRPr>
      </a:lvl8pPr>
      <a:lvl9pPr marL="4173538" indent="-342900" algn="l" rtl="0" fontAlgn="base">
        <a:spcBef>
          <a:spcPct val="20000"/>
        </a:spcBef>
        <a:spcAft>
          <a:spcPct val="0"/>
        </a:spcAft>
        <a:buFont typeface="Wingdings" pitchFamily="2" charset="2"/>
        <a:buChar char="Ø"/>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3" Type="http://schemas.openxmlformats.org/officeDocument/2006/relationships/image" Target="../media/image7.wmf"/><Relationship Id="rId18" Type="http://schemas.openxmlformats.org/officeDocument/2006/relationships/image" Target="../media/image8.wmf"/><Relationship Id="rId26" Type="http://schemas.openxmlformats.org/officeDocument/2006/relationships/oleObject" Target="../embeddings/oleObject14.bin"/><Relationship Id="rId39" Type="http://schemas.openxmlformats.org/officeDocument/2006/relationships/image" Target="../media/image15.wmf"/><Relationship Id="rId21" Type="http://schemas.openxmlformats.org/officeDocument/2006/relationships/oleObject" Target="../embeddings/oleObject11.bin"/><Relationship Id="rId34" Type="http://schemas.openxmlformats.org/officeDocument/2006/relationships/oleObject" Target="../embeddings/oleObject21.bin"/><Relationship Id="rId7" Type="http://schemas.openxmlformats.org/officeDocument/2006/relationships/oleObject" Target="../embeddings/oleObject2.bin"/><Relationship Id="rId12" Type="http://schemas.openxmlformats.org/officeDocument/2006/relationships/oleObject" Target="../embeddings/oleObject5.bin"/><Relationship Id="rId17" Type="http://schemas.openxmlformats.org/officeDocument/2006/relationships/oleObject" Target="../embeddings/oleObject9.bin"/><Relationship Id="rId25" Type="http://schemas.openxmlformats.org/officeDocument/2006/relationships/oleObject" Target="../embeddings/oleObject13.bin"/><Relationship Id="rId33" Type="http://schemas.openxmlformats.org/officeDocument/2006/relationships/oleObject" Target="../embeddings/oleObject20.bin"/><Relationship Id="rId38"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image" Target="../media/image9.wmf"/><Relationship Id="rId29" Type="http://schemas.openxmlformats.org/officeDocument/2006/relationships/oleObject" Target="../embeddings/oleObject16.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6.wmf"/><Relationship Id="rId24" Type="http://schemas.openxmlformats.org/officeDocument/2006/relationships/image" Target="../media/image11.wmf"/><Relationship Id="rId32" Type="http://schemas.openxmlformats.org/officeDocument/2006/relationships/oleObject" Target="../embeddings/oleObject19.bin"/><Relationship Id="rId37" Type="http://schemas.openxmlformats.org/officeDocument/2006/relationships/image" Target="../media/image14.wmf"/><Relationship Id="rId40" Type="http://schemas.openxmlformats.org/officeDocument/2006/relationships/oleObject" Target="../embeddings/oleObject24.bin"/><Relationship Id="rId5" Type="http://schemas.openxmlformats.org/officeDocument/2006/relationships/oleObject" Target="../embeddings/oleObject1.bin"/><Relationship Id="rId15" Type="http://schemas.openxmlformats.org/officeDocument/2006/relationships/oleObject" Target="../embeddings/oleObject7.bin"/><Relationship Id="rId23" Type="http://schemas.openxmlformats.org/officeDocument/2006/relationships/oleObject" Target="../embeddings/oleObject12.bin"/><Relationship Id="rId28" Type="http://schemas.openxmlformats.org/officeDocument/2006/relationships/oleObject" Target="../embeddings/oleObject15.bin"/><Relationship Id="rId36" Type="http://schemas.openxmlformats.org/officeDocument/2006/relationships/oleObject" Target="../embeddings/oleObject22.bin"/><Relationship Id="rId10" Type="http://schemas.openxmlformats.org/officeDocument/2006/relationships/oleObject" Target="../embeddings/oleObject4.bin"/><Relationship Id="rId19" Type="http://schemas.openxmlformats.org/officeDocument/2006/relationships/oleObject" Target="../embeddings/oleObject10.bin"/><Relationship Id="rId31" Type="http://schemas.openxmlformats.org/officeDocument/2006/relationships/oleObject" Target="../embeddings/oleObject18.bin"/><Relationship Id="rId4" Type="http://schemas.openxmlformats.org/officeDocument/2006/relationships/image" Target="../media/image16.jpeg"/><Relationship Id="rId9" Type="http://schemas.openxmlformats.org/officeDocument/2006/relationships/image" Target="../media/image5.wmf"/><Relationship Id="rId14" Type="http://schemas.openxmlformats.org/officeDocument/2006/relationships/oleObject" Target="../embeddings/oleObject6.bin"/><Relationship Id="rId22" Type="http://schemas.openxmlformats.org/officeDocument/2006/relationships/image" Target="../media/image10.wmf"/><Relationship Id="rId27" Type="http://schemas.openxmlformats.org/officeDocument/2006/relationships/image" Target="../media/image12.wmf"/><Relationship Id="rId30" Type="http://schemas.openxmlformats.org/officeDocument/2006/relationships/oleObject" Target="../embeddings/oleObject17.bin"/><Relationship Id="rId35" Type="http://schemas.openxmlformats.org/officeDocument/2006/relationships/image" Target="../media/image13.wmf"/><Relationship Id="rId8" Type="http://schemas.openxmlformats.org/officeDocument/2006/relationships/oleObject" Target="../embeddings/oleObject3.bin"/><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0.wmf"/><Relationship Id="rId18" Type="http://schemas.openxmlformats.org/officeDocument/2006/relationships/oleObject" Target="../embeddings/oleObject32.bin"/><Relationship Id="rId26" Type="http://schemas.openxmlformats.org/officeDocument/2006/relationships/oleObject" Target="../embeddings/oleObject37.bin"/><Relationship Id="rId3" Type="http://schemas.openxmlformats.org/officeDocument/2006/relationships/notesSlide" Target="../notesSlides/notesSlide38.xml"/><Relationship Id="rId21" Type="http://schemas.openxmlformats.org/officeDocument/2006/relationships/image" Target="../media/image7.wmf"/><Relationship Id="rId7" Type="http://schemas.openxmlformats.org/officeDocument/2006/relationships/oleObject" Target="../embeddings/oleObject26.bin"/><Relationship Id="rId12" Type="http://schemas.openxmlformats.org/officeDocument/2006/relationships/oleObject" Target="../embeddings/oleObject29.bin"/><Relationship Id="rId17" Type="http://schemas.openxmlformats.org/officeDocument/2006/relationships/image" Target="../media/image5.wmf"/><Relationship Id="rId25" Type="http://schemas.openxmlformats.org/officeDocument/2006/relationships/oleObject" Target="../embeddings/oleObject36.bin"/><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3.bin"/><Relationship Id="rId29" Type="http://schemas.openxmlformats.org/officeDocument/2006/relationships/oleObject" Target="../embeddings/oleObject40.bin"/><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28.bin"/><Relationship Id="rId24" Type="http://schemas.openxmlformats.org/officeDocument/2006/relationships/oleObject" Target="../embeddings/oleObject35.bin"/><Relationship Id="rId32" Type="http://schemas.openxmlformats.org/officeDocument/2006/relationships/image" Target="../media/image17.jpeg"/><Relationship Id="rId5" Type="http://schemas.openxmlformats.org/officeDocument/2006/relationships/oleObject" Target="../embeddings/oleObject25.bin"/><Relationship Id="rId15" Type="http://schemas.openxmlformats.org/officeDocument/2006/relationships/image" Target="../media/image11.wmf"/><Relationship Id="rId23" Type="http://schemas.openxmlformats.org/officeDocument/2006/relationships/image" Target="../media/image6.wmf"/><Relationship Id="rId28" Type="http://schemas.openxmlformats.org/officeDocument/2006/relationships/oleObject" Target="../embeddings/oleObject39.bin"/><Relationship Id="rId10" Type="http://schemas.openxmlformats.org/officeDocument/2006/relationships/image" Target="../media/image4.wmf"/><Relationship Id="rId19" Type="http://schemas.openxmlformats.org/officeDocument/2006/relationships/image" Target="../media/image12.wmf"/><Relationship Id="rId31" Type="http://schemas.openxmlformats.org/officeDocument/2006/relationships/oleObject" Target="../embeddings/oleObject42.bin"/><Relationship Id="rId4" Type="http://schemas.openxmlformats.org/officeDocument/2006/relationships/image" Target="../media/image16.jpeg"/><Relationship Id="rId9" Type="http://schemas.openxmlformats.org/officeDocument/2006/relationships/oleObject" Target="../embeddings/oleObject27.bin"/><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oleObject" Target="../embeddings/oleObject38.bin"/><Relationship Id="rId30" Type="http://schemas.openxmlformats.org/officeDocument/2006/relationships/oleObject" Target="../embeddings/oleObject41.bin"/></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47.bin"/><Relationship Id="rId18" Type="http://schemas.openxmlformats.org/officeDocument/2006/relationships/oleObject" Target="../embeddings/oleObject50.bin"/><Relationship Id="rId26" Type="http://schemas.openxmlformats.org/officeDocument/2006/relationships/image" Target="../media/image11.wmf"/><Relationship Id="rId39" Type="http://schemas.openxmlformats.org/officeDocument/2006/relationships/oleObject" Target="../embeddings/oleObject64.bin"/><Relationship Id="rId21" Type="http://schemas.openxmlformats.org/officeDocument/2006/relationships/image" Target="../media/image4.wmf"/><Relationship Id="rId34" Type="http://schemas.openxmlformats.org/officeDocument/2006/relationships/image" Target="../media/image6.wmf"/><Relationship Id="rId42" Type="http://schemas.openxmlformats.org/officeDocument/2006/relationships/image" Target="../media/image19.wmf"/><Relationship Id="rId47" Type="http://schemas.openxmlformats.org/officeDocument/2006/relationships/oleObject" Target="../embeddings/oleObject71.bin"/><Relationship Id="rId50" Type="http://schemas.openxmlformats.org/officeDocument/2006/relationships/oleObject" Target="../embeddings/oleObject73.bin"/><Relationship Id="rId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oleObject" Target="../embeddings/oleObject49.bin"/><Relationship Id="rId29" Type="http://schemas.openxmlformats.org/officeDocument/2006/relationships/oleObject" Target="../embeddings/oleObject57.bin"/><Relationship Id="rId11" Type="http://schemas.openxmlformats.org/officeDocument/2006/relationships/oleObject" Target="../embeddings/oleObject46.bin"/><Relationship Id="rId24" Type="http://schemas.openxmlformats.org/officeDocument/2006/relationships/image" Target="../media/image10.wmf"/><Relationship Id="rId32" Type="http://schemas.openxmlformats.org/officeDocument/2006/relationships/image" Target="../media/image7.wmf"/><Relationship Id="rId37" Type="http://schemas.openxmlformats.org/officeDocument/2006/relationships/oleObject" Target="../embeddings/oleObject62.bin"/><Relationship Id="rId40" Type="http://schemas.openxmlformats.org/officeDocument/2006/relationships/oleObject" Target="../embeddings/oleObject65.bin"/><Relationship Id="rId45" Type="http://schemas.openxmlformats.org/officeDocument/2006/relationships/oleObject" Target="../embeddings/oleObject69.bin"/><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4.bin"/><Relationship Id="rId28" Type="http://schemas.openxmlformats.org/officeDocument/2006/relationships/image" Target="../media/image5.wmf"/><Relationship Id="rId36" Type="http://schemas.openxmlformats.org/officeDocument/2006/relationships/oleObject" Target="../embeddings/oleObject61.bin"/><Relationship Id="rId49" Type="http://schemas.openxmlformats.org/officeDocument/2006/relationships/image" Target="../media/image20.wmf"/><Relationship Id="rId10" Type="http://schemas.openxmlformats.org/officeDocument/2006/relationships/image" Target="../media/image13.wmf"/><Relationship Id="rId19" Type="http://schemas.openxmlformats.org/officeDocument/2006/relationships/oleObject" Target="../embeddings/oleObject51.bin"/><Relationship Id="rId31" Type="http://schemas.openxmlformats.org/officeDocument/2006/relationships/oleObject" Target="../embeddings/oleObject58.bin"/><Relationship Id="rId44" Type="http://schemas.openxmlformats.org/officeDocument/2006/relationships/oleObject" Target="../embeddings/oleObject68.bin"/><Relationship Id="rId4" Type="http://schemas.openxmlformats.org/officeDocument/2006/relationships/image" Target="../media/image22.jpeg"/><Relationship Id="rId9" Type="http://schemas.openxmlformats.org/officeDocument/2006/relationships/oleObject" Target="../embeddings/oleObject45.bin"/><Relationship Id="rId14" Type="http://schemas.openxmlformats.org/officeDocument/2006/relationships/image" Target="../media/image15.wmf"/><Relationship Id="rId22" Type="http://schemas.openxmlformats.org/officeDocument/2006/relationships/oleObject" Target="../embeddings/oleObject53.bin"/><Relationship Id="rId27" Type="http://schemas.openxmlformats.org/officeDocument/2006/relationships/oleObject" Target="../embeddings/oleObject56.bin"/><Relationship Id="rId30" Type="http://schemas.openxmlformats.org/officeDocument/2006/relationships/image" Target="../media/image12.wmf"/><Relationship Id="rId35" Type="http://schemas.openxmlformats.org/officeDocument/2006/relationships/oleObject" Target="../embeddings/oleObject60.bin"/><Relationship Id="rId43" Type="http://schemas.openxmlformats.org/officeDocument/2006/relationships/oleObject" Target="../embeddings/oleObject67.bin"/><Relationship Id="rId48" Type="http://schemas.openxmlformats.org/officeDocument/2006/relationships/oleObject" Target="../embeddings/oleObject72.bin"/><Relationship Id="rId8" Type="http://schemas.openxmlformats.org/officeDocument/2006/relationships/image" Target="../media/image9.wmf"/><Relationship Id="rId51" Type="http://schemas.openxmlformats.org/officeDocument/2006/relationships/image" Target="../media/image21.wmf"/><Relationship Id="rId3" Type="http://schemas.openxmlformats.org/officeDocument/2006/relationships/notesSlide" Target="../notesSlides/notesSlide39.xml"/><Relationship Id="rId12" Type="http://schemas.openxmlformats.org/officeDocument/2006/relationships/image" Target="../media/image14.wmf"/><Relationship Id="rId17" Type="http://schemas.openxmlformats.org/officeDocument/2006/relationships/image" Target="../media/image18.wmf"/><Relationship Id="rId25" Type="http://schemas.openxmlformats.org/officeDocument/2006/relationships/oleObject" Target="../embeddings/oleObject55.bin"/><Relationship Id="rId33" Type="http://schemas.openxmlformats.org/officeDocument/2006/relationships/oleObject" Target="../embeddings/oleObject59.bin"/><Relationship Id="rId38" Type="http://schemas.openxmlformats.org/officeDocument/2006/relationships/oleObject" Target="../embeddings/oleObject63.bin"/><Relationship Id="rId46" Type="http://schemas.openxmlformats.org/officeDocument/2006/relationships/oleObject" Target="../embeddings/oleObject70.bin"/><Relationship Id="rId20" Type="http://schemas.openxmlformats.org/officeDocument/2006/relationships/oleObject" Target="../embeddings/oleObject52.bin"/><Relationship Id="rId41" Type="http://schemas.openxmlformats.org/officeDocument/2006/relationships/oleObject" Target="../embeddings/oleObject66.bin"/><Relationship Id="rId1" Type="http://schemas.openxmlformats.org/officeDocument/2006/relationships/vmlDrawing" Target="../drawings/vmlDrawing3.vml"/><Relationship Id="rId6" Type="http://schemas.openxmlformats.org/officeDocument/2006/relationships/image" Target="../media/image8.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3" Type="http://schemas.openxmlformats.org/officeDocument/2006/relationships/image" Target="../media/image10.wmf"/><Relationship Id="rId18" Type="http://schemas.openxmlformats.org/officeDocument/2006/relationships/oleObject" Target="../embeddings/oleObject81.bin"/><Relationship Id="rId26" Type="http://schemas.openxmlformats.org/officeDocument/2006/relationships/oleObject" Target="../embeddings/oleObject86.bin"/><Relationship Id="rId39" Type="http://schemas.openxmlformats.org/officeDocument/2006/relationships/oleObject" Target="../embeddings/oleObject97.bin"/><Relationship Id="rId21" Type="http://schemas.openxmlformats.org/officeDocument/2006/relationships/image" Target="../media/image7.wmf"/><Relationship Id="rId34" Type="http://schemas.openxmlformats.org/officeDocument/2006/relationships/oleObject" Target="../embeddings/oleObject93.bin"/><Relationship Id="rId7" Type="http://schemas.openxmlformats.org/officeDocument/2006/relationships/oleObject" Target="../embeddings/oleObject75.bin"/><Relationship Id="rId2" Type="http://schemas.openxmlformats.org/officeDocument/2006/relationships/slideLayout" Target="../slideLayouts/slideLayout2.xml"/><Relationship Id="rId16" Type="http://schemas.openxmlformats.org/officeDocument/2006/relationships/oleObject" Target="../embeddings/oleObject80.bin"/><Relationship Id="rId20" Type="http://schemas.openxmlformats.org/officeDocument/2006/relationships/oleObject" Target="../embeddings/oleObject82.bin"/><Relationship Id="rId29" Type="http://schemas.openxmlformats.org/officeDocument/2006/relationships/oleObject" Target="../embeddings/oleObject89.bin"/><Relationship Id="rId41" Type="http://schemas.openxmlformats.org/officeDocument/2006/relationships/image" Target="../media/image23.jpeg"/><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77.bin"/><Relationship Id="rId24" Type="http://schemas.openxmlformats.org/officeDocument/2006/relationships/oleObject" Target="../embeddings/oleObject84.bin"/><Relationship Id="rId32" Type="http://schemas.openxmlformats.org/officeDocument/2006/relationships/oleObject" Target="../embeddings/oleObject91.bin"/><Relationship Id="rId37" Type="http://schemas.openxmlformats.org/officeDocument/2006/relationships/oleObject" Target="../embeddings/oleObject96.bin"/><Relationship Id="rId40" Type="http://schemas.openxmlformats.org/officeDocument/2006/relationships/image" Target="../media/image21.wmf"/><Relationship Id="rId5" Type="http://schemas.openxmlformats.org/officeDocument/2006/relationships/oleObject" Target="../embeddings/oleObject74.bin"/><Relationship Id="rId15" Type="http://schemas.openxmlformats.org/officeDocument/2006/relationships/image" Target="../media/image11.wmf"/><Relationship Id="rId23" Type="http://schemas.openxmlformats.org/officeDocument/2006/relationships/image" Target="../media/image6.wmf"/><Relationship Id="rId28" Type="http://schemas.openxmlformats.org/officeDocument/2006/relationships/oleObject" Target="../embeddings/oleObject88.bin"/><Relationship Id="rId36" Type="http://schemas.openxmlformats.org/officeDocument/2006/relationships/oleObject" Target="../embeddings/oleObject95.bin"/><Relationship Id="rId10" Type="http://schemas.openxmlformats.org/officeDocument/2006/relationships/image" Target="../media/image4.wmf"/><Relationship Id="rId19" Type="http://schemas.openxmlformats.org/officeDocument/2006/relationships/image" Target="../media/image12.wmf"/><Relationship Id="rId31" Type="http://schemas.openxmlformats.org/officeDocument/2006/relationships/image" Target="../media/image19.wmf"/><Relationship Id="rId4" Type="http://schemas.openxmlformats.org/officeDocument/2006/relationships/image" Target="../media/image22.jpeg"/><Relationship Id="rId9" Type="http://schemas.openxmlformats.org/officeDocument/2006/relationships/oleObject" Target="../embeddings/oleObject76.bin"/><Relationship Id="rId14" Type="http://schemas.openxmlformats.org/officeDocument/2006/relationships/oleObject" Target="../embeddings/oleObject79.bin"/><Relationship Id="rId22" Type="http://schemas.openxmlformats.org/officeDocument/2006/relationships/oleObject" Target="../embeddings/oleObject83.bin"/><Relationship Id="rId27" Type="http://schemas.openxmlformats.org/officeDocument/2006/relationships/oleObject" Target="../embeddings/oleObject87.bin"/><Relationship Id="rId30" Type="http://schemas.openxmlformats.org/officeDocument/2006/relationships/oleObject" Target="../embeddings/oleObject90.bin"/><Relationship Id="rId35" Type="http://schemas.openxmlformats.org/officeDocument/2006/relationships/oleObject" Target="../embeddings/oleObject94.bin"/><Relationship Id="rId8" Type="http://schemas.openxmlformats.org/officeDocument/2006/relationships/image" Target="../media/image9.wmf"/><Relationship Id="rId3" Type="http://schemas.openxmlformats.org/officeDocument/2006/relationships/notesSlide" Target="../notesSlides/notesSlide40.xml"/><Relationship Id="rId12" Type="http://schemas.openxmlformats.org/officeDocument/2006/relationships/oleObject" Target="../embeddings/oleObject78.bin"/><Relationship Id="rId17" Type="http://schemas.openxmlformats.org/officeDocument/2006/relationships/image" Target="../media/image5.wmf"/><Relationship Id="rId25" Type="http://schemas.openxmlformats.org/officeDocument/2006/relationships/oleObject" Target="../embeddings/oleObject85.bin"/><Relationship Id="rId33" Type="http://schemas.openxmlformats.org/officeDocument/2006/relationships/oleObject" Target="../embeddings/oleObject92.bin"/><Relationship Id="rId38" Type="http://schemas.openxmlformats.org/officeDocument/2006/relationships/image" Target="../media/image20.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4.jpeg"/></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9.xml.rels><?xml version="1.0" encoding="UTF-8" standalone="yes"?>
<Relationships xmlns="http://schemas.openxmlformats.org/package/2006/relationships"><Relationship Id="rId13" Type="http://schemas.openxmlformats.org/officeDocument/2006/relationships/image" Target="../media/image6.wmf"/><Relationship Id="rId18" Type="http://schemas.openxmlformats.org/officeDocument/2006/relationships/oleObject" Target="../embeddings/oleObject107.bin"/><Relationship Id="rId26" Type="http://schemas.openxmlformats.org/officeDocument/2006/relationships/oleObject" Target="../embeddings/oleObject112.bin"/><Relationship Id="rId39" Type="http://schemas.openxmlformats.org/officeDocument/2006/relationships/image" Target="../media/image33.wmf"/><Relationship Id="rId21" Type="http://schemas.openxmlformats.org/officeDocument/2006/relationships/oleObject" Target="../embeddings/oleObject109.bin"/><Relationship Id="rId34" Type="http://schemas.openxmlformats.org/officeDocument/2006/relationships/oleObject" Target="../embeddings/oleObject119.bin"/><Relationship Id="rId42" Type="http://schemas.openxmlformats.org/officeDocument/2006/relationships/oleObject" Target="../embeddings/oleObject126.bin"/><Relationship Id="rId47" Type="http://schemas.openxmlformats.org/officeDocument/2006/relationships/oleObject" Target="../embeddings/oleObject131.bin"/><Relationship Id="rId50" Type="http://schemas.openxmlformats.org/officeDocument/2006/relationships/oleObject" Target="../embeddings/oleObject134.bin"/><Relationship Id="rId55" Type="http://schemas.openxmlformats.org/officeDocument/2006/relationships/oleObject" Target="../embeddings/oleObject139.bin"/><Relationship Id="rId7" Type="http://schemas.openxmlformats.org/officeDocument/2006/relationships/image" Target="../media/image5.wmf"/><Relationship Id="rId2" Type="http://schemas.openxmlformats.org/officeDocument/2006/relationships/slideLayout" Target="../slideLayouts/slideLayout2.xml"/><Relationship Id="rId16" Type="http://schemas.openxmlformats.org/officeDocument/2006/relationships/oleObject" Target="../embeddings/oleObject105.bin"/><Relationship Id="rId29" Type="http://schemas.openxmlformats.org/officeDocument/2006/relationships/oleObject" Target="../embeddings/oleObject115.bin"/><Relationship Id="rId11" Type="http://schemas.openxmlformats.org/officeDocument/2006/relationships/image" Target="../media/image7.wmf"/><Relationship Id="rId24" Type="http://schemas.openxmlformats.org/officeDocument/2006/relationships/image" Target="../media/image31.wmf"/><Relationship Id="rId32" Type="http://schemas.openxmlformats.org/officeDocument/2006/relationships/oleObject" Target="../embeddings/oleObject117.bin"/><Relationship Id="rId37" Type="http://schemas.openxmlformats.org/officeDocument/2006/relationships/oleObject" Target="../embeddings/oleObject122.bin"/><Relationship Id="rId40" Type="http://schemas.openxmlformats.org/officeDocument/2006/relationships/oleObject" Target="../embeddings/oleObject124.bin"/><Relationship Id="rId45" Type="http://schemas.openxmlformats.org/officeDocument/2006/relationships/oleObject" Target="../embeddings/oleObject129.bin"/><Relationship Id="rId53" Type="http://schemas.openxmlformats.org/officeDocument/2006/relationships/oleObject" Target="../embeddings/oleObject137.bin"/><Relationship Id="rId5" Type="http://schemas.openxmlformats.org/officeDocument/2006/relationships/image" Target="../media/image4.wmf"/><Relationship Id="rId19" Type="http://schemas.openxmlformats.org/officeDocument/2006/relationships/oleObject" Target="../embeddings/oleObject108.bin"/><Relationship Id="rId4" Type="http://schemas.openxmlformats.org/officeDocument/2006/relationships/oleObject" Target="../embeddings/oleObject98.bin"/><Relationship Id="rId9" Type="http://schemas.openxmlformats.org/officeDocument/2006/relationships/image" Target="../media/image12.wmf"/><Relationship Id="rId14" Type="http://schemas.openxmlformats.org/officeDocument/2006/relationships/oleObject" Target="../embeddings/oleObject103.bin"/><Relationship Id="rId22" Type="http://schemas.openxmlformats.org/officeDocument/2006/relationships/image" Target="../media/image30.wmf"/><Relationship Id="rId27" Type="http://schemas.openxmlformats.org/officeDocument/2006/relationships/oleObject" Target="../embeddings/oleObject113.bin"/><Relationship Id="rId30" Type="http://schemas.openxmlformats.org/officeDocument/2006/relationships/oleObject" Target="../embeddings/oleObject116.bin"/><Relationship Id="rId35" Type="http://schemas.openxmlformats.org/officeDocument/2006/relationships/oleObject" Target="../embeddings/oleObject120.bin"/><Relationship Id="rId43" Type="http://schemas.openxmlformats.org/officeDocument/2006/relationships/oleObject" Target="../embeddings/oleObject127.bin"/><Relationship Id="rId48" Type="http://schemas.openxmlformats.org/officeDocument/2006/relationships/oleObject" Target="../embeddings/oleObject132.bin"/><Relationship Id="rId56" Type="http://schemas.openxmlformats.org/officeDocument/2006/relationships/oleObject" Target="../embeddings/oleObject140.bin"/><Relationship Id="rId8" Type="http://schemas.openxmlformats.org/officeDocument/2006/relationships/oleObject" Target="../embeddings/oleObject100.bin"/><Relationship Id="rId51" Type="http://schemas.openxmlformats.org/officeDocument/2006/relationships/oleObject" Target="../embeddings/oleObject135.bin"/><Relationship Id="rId3" Type="http://schemas.openxmlformats.org/officeDocument/2006/relationships/notesSlide" Target="../notesSlides/notesSlide49.xml"/><Relationship Id="rId12" Type="http://schemas.openxmlformats.org/officeDocument/2006/relationships/oleObject" Target="../embeddings/oleObject102.bin"/><Relationship Id="rId17" Type="http://schemas.openxmlformats.org/officeDocument/2006/relationships/oleObject" Target="../embeddings/oleObject106.bin"/><Relationship Id="rId25" Type="http://schemas.openxmlformats.org/officeDocument/2006/relationships/oleObject" Target="../embeddings/oleObject111.bin"/><Relationship Id="rId33" Type="http://schemas.openxmlformats.org/officeDocument/2006/relationships/oleObject" Target="../embeddings/oleObject118.bin"/><Relationship Id="rId38" Type="http://schemas.openxmlformats.org/officeDocument/2006/relationships/oleObject" Target="../embeddings/oleObject123.bin"/><Relationship Id="rId46" Type="http://schemas.openxmlformats.org/officeDocument/2006/relationships/oleObject" Target="../embeddings/oleObject130.bin"/><Relationship Id="rId20" Type="http://schemas.openxmlformats.org/officeDocument/2006/relationships/image" Target="../media/image29.wmf"/><Relationship Id="rId41" Type="http://schemas.openxmlformats.org/officeDocument/2006/relationships/oleObject" Target="../embeddings/oleObject125.bin"/><Relationship Id="rId54" Type="http://schemas.openxmlformats.org/officeDocument/2006/relationships/oleObject" Target="../embeddings/oleObject138.bin"/><Relationship Id="rId1" Type="http://schemas.openxmlformats.org/officeDocument/2006/relationships/vmlDrawing" Target="../drawings/vmlDrawing5.vml"/><Relationship Id="rId6" Type="http://schemas.openxmlformats.org/officeDocument/2006/relationships/oleObject" Target="../embeddings/oleObject99.bin"/><Relationship Id="rId15" Type="http://schemas.openxmlformats.org/officeDocument/2006/relationships/oleObject" Target="../embeddings/oleObject104.bin"/><Relationship Id="rId23" Type="http://schemas.openxmlformats.org/officeDocument/2006/relationships/oleObject" Target="../embeddings/oleObject110.bin"/><Relationship Id="rId28" Type="http://schemas.openxmlformats.org/officeDocument/2006/relationships/oleObject" Target="../embeddings/oleObject114.bin"/><Relationship Id="rId36" Type="http://schemas.openxmlformats.org/officeDocument/2006/relationships/oleObject" Target="../embeddings/oleObject121.bin"/><Relationship Id="rId49" Type="http://schemas.openxmlformats.org/officeDocument/2006/relationships/oleObject" Target="../embeddings/oleObject133.bin"/><Relationship Id="rId57" Type="http://schemas.openxmlformats.org/officeDocument/2006/relationships/oleObject" Target="../embeddings/oleObject141.bin"/><Relationship Id="rId10" Type="http://schemas.openxmlformats.org/officeDocument/2006/relationships/oleObject" Target="../embeddings/oleObject101.bin"/><Relationship Id="rId31" Type="http://schemas.openxmlformats.org/officeDocument/2006/relationships/image" Target="../media/image32.wmf"/><Relationship Id="rId44" Type="http://schemas.openxmlformats.org/officeDocument/2006/relationships/oleObject" Target="../embeddings/oleObject128.bin"/><Relationship Id="rId52" Type="http://schemas.openxmlformats.org/officeDocument/2006/relationships/oleObject" Target="../embeddings/oleObject136.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a:ln w="9525"/>
        </p:spPr>
        <p:txBody>
          <a:bodyPr/>
          <a:lstStyle/>
          <a:p>
            <a:pPr eaLnBrk="1" hangingPunct="1"/>
            <a:r>
              <a:rPr lang="en-US" altLang="fa-IR" smtClean="0"/>
              <a:t>Sequential Circuit Analysis</a:t>
            </a:r>
          </a:p>
        </p:txBody>
      </p:sp>
      <p:sp>
        <p:nvSpPr>
          <p:cNvPr id="8195" name="Rectangle 5"/>
          <p:cNvSpPr>
            <a:spLocks noGrp="1" noChangeArrowheads="1"/>
          </p:cNvSpPr>
          <p:nvPr>
            <p:ph type="subTitle" idx="1"/>
          </p:nvPr>
        </p:nvSpPr>
        <p:spPr>
          <a:ln w="9525"/>
        </p:spPr>
        <p:txBody>
          <a:bodyPr/>
          <a:lstStyle/>
          <a:p>
            <a:pPr eaLnBrk="1" hangingPunct="1"/>
            <a:endParaRPr lang="fa-IR" altLang="fa-IR"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43AB35D-B552-4C2E-9E58-81E7D1D2A057}" type="slidenum">
              <a:rPr lang="en-US" altLang="fa-IR" sz="1300" b="0" smtClean="0">
                <a:solidFill>
                  <a:schemeClr val="tx1"/>
                </a:solidFill>
                <a:cs typeface="Arial" panose="020B0604020202020204" pitchFamily="34" charset="0"/>
              </a:rPr>
              <a:pPr>
                <a:spcBef>
                  <a:spcPct val="0"/>
                </a:spcBef>
                <a:buFontTx/>
                <a:buNone/>
              </a:pPr>
              <a:t>10</a:t>
            </a:fld>
            <a:endParaRPr lang="en-US" altLang="fa-IR" sz="1300" b="0" smtClean="0">
              <a:solidFill>
                <a:schemeClr val="tx1"/>
              </a:solidFill>
              <a:cs typeface="Arial" panose="020B0604020202020204" pitchFamily="34" charset="0"/>
            </a:endParaRPr>
          </a:p>
        </p:txBody>
      </p:sp>
      <p:sp>
        <p:nvSpPr>
          <p:cNvPr id="26627" name="Rectangle 2"/>
          <p:cNvSpPr>
            <a:spLocks noGrp="1" noChangeArrowheads="1"/>
          </p:cNvSpPr>
          <p:nvPr>
            <p:ph type="title"/>
          </p:nvPr>
        </p:nvSpPr>
        <p:spPr/>
        <p:txBody>
          <a:bodyPr/>
          <a:lstStyle/>
          <a:p>
            <a:pPr eaLnBrk="1" hangingPunct="1"/>
            <a:r>
              <a:rPr lang="en-US" altLang="fa-IR" sz="3600" smtClean="0"/>
              <a:t>Example 1 (Cont’d)</a:t>
            </a:r>
          </a:p>
        </p:txBody>
      </p:sp>
      <p:grpSp>
        <p:nvGrpSpPr>
          <p:cNvPr id="26628" name="Group 66"/>
          <p:cNvGrpSpPr>
            <a:grpSpLocks/>
          </p:cNvGrpSpPr>
          <p:nvPr/>
        </p:nvGrpSpPr>
        <p:grpSpPr bwMode="auto">
          <a:xfrm>
            <a:off x="468313" y="2195513"/>
            <a:ext cx="7991475" cy="4113212"/>
            <a:chOff x="295" y="1413"/>
            <a:chExt cx="5034" cy="2591"/>
          </a:xfrm>
        </p:grpSpPr>
        <p:grpSp>
          <p:nvGrpSpPr>
            <p:cNvPr id="26643" name="Group 32"/>
            <p:cNvGrpSpPr>
              <a:grpSpLocks/>
            </p:cNvGrpSpPr>
            <p:nvPr/>
          </p:nvGrpSpPr>
          <p:grpSpPr bwMode="auto">
            <a:xfrm>
              <a:off x="1786" y="2295"/>
              <a:ext cx="599" cy="1354"/>
              <a:chOff x="1423" y="2461"/>
              <a:chExt cx="579" cy="1190"/>
            </a:xfrm>
          </p:grpSpPr>
          <p:sp>
            <p:nvSpPr>
              <p:cNvPr id="26656" name="Text Box 33"/>
              <p:cNvSpPr txBox="1">
                <a:spLocks noChangeArrowheads="1"/>
              </p:cNvSpPr>
              <p:nvPr/>
            </p:nvSpPr>
            <p:spPr bwMode="auto">
              <a:xfrm>
                <a:off x="1428" y="3044"/>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57" name="Text Box 34"/>
              <p:cNvSpPr txBox="1">
                <a:spLocks noChangeArrowheads="1"/>
              </p:cNvSpPr>
              <p:nvPr/>
            </p:nvSpPr>
            <p:spPr bwMode="auto">
              <a:xfrm>
                <a:off x="1423" y="3240"/>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58" name="Text Box 35"/>
              <p:cNvSpPr txBox="1">
                <a:spLocks noChangeArrowheads="1"/>
              </p:cNvSpPr>
              <p:nvPr/>
            </p:nvSpPr>
            <p:spPr bwMode="auto">
              <a:xfrm>
                <a:off x="1423" y="3448"/>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59" name="Text Box 36"/>
              <p:cNvSpPr txBox="1">
                <a:spLocks noChangeArrowheads="1"/>
              </p:cNvSpPr>
              <p:nvPr/>
            </p:nvSpPr>
            <p:spPr bwMode="auto">
              <a:xfrm>
                <a:off x="1423" y="2632"/>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60" name="Text Box 37"/>
              <p:cNvSpPr txBox="1">
                <a:spLocks noChangeArrowheads="1"/>
              </p:cNvSpPr>
              <p:nvPr/>
            </p:nvSpPr>
            <p:spPr bwMode="auto">
              <a:xfrm>
                <a:off x="1423" y="2864"/>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1</a:t>
                </a:r>
              </a:p>
            </p:txBody>
          </p:sp>
          <p:sp>
            <p:nvSpPr>
              <p:cNvPr id="26661" name="Text Box 38"/>
              <p:cNvSpPr txBox="1">
                <a:spLocks noChangeArrowheads="1"/>
              </p:cNvSpPr>
              <p:nvPr/>
            </p:nvSpPr>
            <p:spPr bwMode="auto">
              <a:xfrm>
                <a:off x="1423" y="2461"/>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1</a:t>
                </a:r>
              </a:p>
            </p:txBody>
          </p:sp>
          <p:sp>
            <p:nvSpPr>
              <p:cNvPr id="26662" name="Text Box 39"/>
              <p:cNvSpPr txBox="1">
                <a:spLocks noChangeArrowheads="1"/>
              </p:cNvSpPr>
              <p:nvPr/>
            </p:nvSpPr>
            <p:spPr bwMode="auto">
              <a:xfrm>
                <a:off x="1778" y="3277"/>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1</a:t>
                </a:r>
              </a:p>
            </p:txBody>
          </p:sp>
          <p:sp>
            <p:nvSpPr>
              <p:cNvPr id="26663" name="Text Box 40"/>
              <p:cNvSpPr txBox="1">
                <a:spLocks noChangeArrowheads="1"/>
              </p:cNvSpPr>
              <p:nvPr/>
            </p:nvSpPr>
            <p:spPr bwMode="auto">
              <a:xfrm>
                <a:off x="1778" y="3045"/>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64" name="Line 41"/>
              <p:cNvSpPr>
                <a:spLocks noChangeShapeType="1"/>
              </p:cNvSpPr>
              <p:nvPr/>
            </p:nvSpPr>
            <p:spPr bwMode="auto">
              <a:xfrm>
                <a:off x="1603" y="2761"/>
                <a:ext cx="360" cy="41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6665" name="Line 42"/>
              <p:cNvSpPr>
                <a:spLocks noChangeShapeType="1"/>
              </p:cNvSpPr>
              <p:nvPr/>
            </p:nvSpPr>
            <p:spPr bwMode="auto">
              <a:xfrm>
                <a:off x="1599" y="3001"/>
                <a:ext cx="370" cy="39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grpSp>
        <p:grpSp>
          <p:nvGrpSpPr>
            <p:cNvPr id="26644" name="Group 43"/>
            <p:cNvGrpSpPr>
              <a:grpSpLocks/>
            </p:cNvGrpSpPr>
            <p:nvPr/>
          </p:nvGrpSpPr>
          <p:grpSpPr bwMode="auto">
            <a:xfrm>
              <a:off x="385" y="1413"/>
              <a:ext cx="4584" cy="2591"/>
              <a:chOff x="399" y="1413"/>
              <a:chExt cx="4584" cy="2591"/>
            </a:xfrm>
          </p:grpSpPr>
          <p:pic>
            <p:nvPicPr>
              <p:cNvPr id="26654" name="Picture 44" descr="Sim_fig418_func"/>
              <p:cNvPicPr>
                <a:picLocks noChangeArrowheads="1"/>
              </p:cNvPicPr>
              <p:nvPr/>
            </p:nvPicPr>
            <p:blipFill>
              <a:blip r:embed="rId3">
                <a:extLst>
                  <a:ext uri="{28A0092B-C50C-407E-A947-70E740481C1C}">
                    <a14:useLocalDpi xmlns:a14="http://schemas.microsoft.com/office/drawing/2010/main" val="0"/>
                  </a:ext>
                </a:extLst>
              </a:blip>
              <a:srcRect l="8401" t="6717" r="16803" b="40298"/>
              <a:stretch>
                <a:fillRect/>
              </a:stretch>
            </p:blipFill>
            <p:spPr bwMode="auto">
              <a:xfrm>
                <a:off x="399" y="1413"/>
                <a:ext cx="4584"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5" name="Rectangle 45"/>
              <p:cNvSpPr>
                <a:spLocks noChangeArrowheads="1"/>
              </p:cNvSpPr>
              <p:nvPr/>
            </p:nvSpPr>
            <p:spPr bwMode="auto">
              <a:xfrm>
                <a:off x="536" y="1464"/>
                <a:ext cx="2880" cy="1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26645" name="Rectangle 47"/>
            <p:cNvSpPr>
              <a:spLocks noChangeArrowheads="1"/>
            </p:cNvSpPr>
            <p:nvPr/>
          </p:nvSpPr>
          <p:spPr bwMode="auto">
            <a:xfrm>
              <a:off x="476" y="2568"/>
              <a:ext cx="227" cy="4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46" name="Text Box 48"/>
            <p:cNvSpPr txBox="1">
              <a:spLocks noChangeArrowheads="1"/>
            </p:cNvSpPr>
            <p:nvPr/>
          </p:nvSpPr>
          <p:spPr bwMode="auto">
            <a:xfrm>
              <a:off x="295" y="2568"/>
              <a:ext cx="77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A(t+1)</a:t>
              </a:r>
            </a:p>
          </p:txBody>
        </p:sp>
        <p:sp>
          <p:nvSpPr>
            <p:cNvPr id="26647" name="Text Box 49"/>
            <p:cNvSpPr txBox="1">
              <a:spLocks noChangeArrowheads="1"/>
            </p:cNvSpPr>
            <p:nvPr/>
          </p:nvSpPr>
          <p:spPr bwMode="auto">
            <a:xfrm>
              <a:off x="295" y="2839"/>
              <a:ext cx="77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B(t+1)</a:t>
              </a:r>
            </a:p>
          </p:txBody>
        </p:sp>
        <p:sp>
          <p:nvSpPr>
            <p:cNvPr id="26648" name="Rectangle 60"/>
            <p:cNvSpPr>
              <a:spLocks noChangeArrowheads="1"/>
            </p:cNvSpPr>
            <p:nvPr/>
          </p:nvSpPr>
          <p:spPr bwMode="auto">
            <a:xfrm>
              <a:off x="3097"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49" name="Rectangle 61"/>
            <p:cNvSpPr>
              <a:spLocks noChangeArrowheads="1"/>
            </p:cNvSpPr>
            <p:nvPr/>
          </p:nvSpPr>
          <p:spPr bwMode="auto">
            <a:xfrm>
              <a:off x="2715"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0" name="Rectangle 62"/>
            <p:cNvSpPr>
              <a:spLocks noChangeArrowheads="1"/>
            </p:cNvSpPr>
            <p:nvPr/>
          </p:nvSpPr>
          <p:spPr bwMode="auto">
            <a:xfrm>
              <a:off x="2326"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1" name="Rectangle 63"/>
            <p:cNvSpPr>
              <a:spLocks noChangeArrowheads="1"/>
            </p:cNvSpPr>
            <p:nvPr/>
          </p:nvSpPr>
          <p:spPr bwMode="auto">
            <a:xfrm>
              <a:off x="1963"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2" name="Rectangle 64"/>
            <p:cNvSpPr>
              <a:spLocks noChangeArrowheads="1"/>
            </p:cNvSpPr>
            <p:nvPr/>
          </p:nvSpPr>
          <p:spPr bwMode="auto">
            <a:xfrm>
              <a:off x="1837" y="3657"/>
              <a:ext cx="149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3" name="Rectangle 65"/>
            <p:cNvSpPr>
              <a:spLocks noChangeArrowheads="1"/>
            </p:cNvSpPr>
            <p:nvPr/>
          </p:nvSpPr>
          <p:spPr bwMode="auto">
            <a:xfrm>
              <a:off x="1247" y="1616"/>
              <a:ext cx="4082" cy="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1906743" name="Text Box 55"/>
          <p:cNvSpPr txBox="1">
            <a:spLocks noChangeArrowheads="1"/>
          </p:cNvSpPr>
          <p:nvPr/>
        </p:nvSpPr>
        <p:spPr bwMode="auto">
          <a:xfrm>
            <a:off x="6156325" y="5661025"/>
            <a:ext cx="22320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2700">
                <a:solidFill>
                  <a:schemeClr val="tx1"/>
                </a:solidFill>
                <a:latin typeface="Times New Roman" panose="02020603050405020304" pitchFamily="18" charset="0"/>
                <a:cs typeface="Arial" panose="020B0604020202020204" pitchFamily="34" charset="0"/>
              </a:rPr>
              <a:t>Has error?</a:t>
            </a:r>
          </a:p>
        </p:txBody>
      </p:sp>
      <p:sp>
        <p:nvSpPr>
          <p:cNvPr id="26630" name="Rectangle 70"/>
          <p:cNvSpPr>
            <a:spLocks noChangeArrowheads="1"/>
          </p:cNvSpPr>
          <p:nvPr/>
        </p:nvSpPr>
        <p:spPr bwMode="auto">
          <a:xfrm>
            <a:off x="4500563" y="1628775"/>
            <a:ext cx="4572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lvl="1" eaLnBrk="1" hangingPunct="1"/>
            <a:r>
              <a:rPr lang="en-US" altLang="fa-IR" sz="2000" b="0">
                <a:cs typeface="Times New Roman" panose="02020603050405020304" pitchFamily="18" charset="0"/>
              </a:rPr>
              <a:t>A(t+1) = A(t)x(t) + B(t)x(t)</a:t>
            </a:r>
          </a:p>
          <a:p>
            <a:pPr lvl="1" eaLnBrk="1" hangingPunct="1"/>
            <a:r>
              <a:rPr lang="en-US" altLang="fa-IR" sz="2000" b="0">
                <a:cs typeface="Times New Roman" panose="02020603050405020304" pitchFamily="18" charset="0"/>
              </a:rPr>
              <a:t>B(t+1) = </a:t>
            </a:r>
            <a:r>
              <a:rPr lang="en-US" altLang="fa-IR" sz="2000" b="0">
                <a:cs typeface="Times New Roman" panose="02020603050405020304" pitchFamily="18" charset="0"/>
                <a:sym typeface="Symbol" panose="05050102010706020507" pitchFamily="18" charset="2"/>
              </a:rPr>
              <a:t>A’</a:t>
            </a:r>
            <a:r>
              <a:rPr lang="en-US" altLang="fa-IR" sz="2000" b="0">
                <a:cs typeface="Times New Roman" panose="02020603050405020304" pitchFamily="18" charset="0"/>
              </a:rPr>
              <a:t>(t)x(t)</a:t>
            </a:r>
          </a:p>
          <a:p>
            <a:pPr lvl="1" eaLnBrk="1" hangingPunct="1"/>
            <a:r>
              <a:rPr lang="en-US" altLang="fa-IR" sz="2000" b="0">
                <a:cs typeface="Times New Roman" panose="02020603050405020304" pitchFamily="18" charset="0"/>
              </a:rPr>
              <a:t>y(t) = </a:t>
            </a:r>
            <a:r>
              <a:rPr lang="en-US" altLang="fa-IR" sz="2000" b="0">
                <a:cs typeface="Times New Roman" panose="02020603050405020304" pitchFamily="18" charset="0"/>
                <a:sym typeface="Symbol" panose="05050102010706020507" pitchFamily="18" charset="2"/>
              </a:rPr>
              <a:t>x’</a:t>
            </a:r>
            <a:r>
              <a:rPr lang="en-US" altLang="fa-IR" sz="2000" b="0">
                <a:cs typeface="Times New Roman" panose="02020603050405020304" pitchFamily="18" charset="0"/>
              </a:rPr>
              <a:t>(t)(B(t) + A(t))</a:t>
            </a:r>
          </a:p>
        </p:txBody>
      </p:sp>
      <p:pic>
        <p:nvPicPr>
          <p:cNvPr id="26631"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052513"/>
            <a:ext cx="46815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 Box 73"/>
          <p:cNvSpPr txBox="1">
            <a:spLocks noChangeArrowheads="1"/>
          </p:cNvSpPr>
          <p:nvPr/>
        </p:nvSpPr>
        <p:spPr bwMode="auto">
          <a:xfrm>
            <a:off x="4211638" y="1916113"/>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6633" name="Text Box 74"/>
          <p:cNvSpPr txBox="1">
            <a:spLocks noChangeArrowheads="1"/>
          </p:cNvSpPr>
          <p:nvPr/>
        </p:nvSpPr>
        <p:spPr bwMode="auto">
          <a:xfrm>
            <a:off x="323850" y="1571625"/>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6634" name="Text Box 75"/>
          <p:cNvSpPr txBox="1">
            <a:spLocks noChangeArrowheads="1"/>
          </p:cNvSpPr>
          <p:nvPr/>
        </p:nvSpPr>
        <p:spPr bwMode="auto">
          <a:xfrm>
            <a:off x="2339975" y="1628775"/>
            <a:ext cx="863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A(t+1), B(t+1)</a:t>
            </a:r>
          </a:p>
        </p:txBody>
      </p:sp>
      <p:sp>
        <p:nvSpPr>
          <p:cNvPr id="2" name="Rectangle 1"/>
          <p:cNvSpPr>
            <a:spLocks noChangeArrowheads="1"/>
          </p:cNvSpPr>
          <p:nvPr/>
        </p:nvSpPr>
        <p:spPr bwMode="auto">
          <a:xfrm>
            <a:off x="2160588" y="3962400"/>
            <a:ext cx="6911975" cy="1782763"/>
          </a:xfrm>
          <a:prstGeom prst="rect">
            <a:avLst/>
          </a:prstGeom>
          <a:solidFill>
            <a:schemeClr val="bg1"/>
          </a:solidFill>
          <a:ln w="9525" algn="ctr">
            <a:solidFill>
              <a:schemeClr val="bg1"/>
            </a:solidFill>
            <a:round/>
            <a:headEnd/>
            <a:tailEnd/>
          </a:ln>
        </p:spPr>
        <p:txBody>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cxnSp>
        <p:nvCxnSpPr>
          <p:cNvPr id="26636" name="Straight Connector 3"/>
          <p:cNvCxnSpPr>
            <a:cxnSpLocks noChangeShapeType="1"/>
          </p:cNvCxnSpPr>
          <p:nvPr/>
        </p:nvCxnSpPr>
        <p:spPr bwMode="auto">
          <a:xfrm>
            <a:off x="3203575" y="3962400"/>
            <a:ext cx="7938"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7" name="Straight Connector 36"/>
          <p:cNvCxnSpPr>
            <a:cxnSpLocks noChangeShapeType="1"/>
          </p:cNvCxnSpPr>
          <p:nvPr/>
        </p:nvCxnSpPr>
        <p:spPr bwMode="auto">
          <a:xfrm>
            <a:off x="3779838" y="3933825"/>
            <a:ext cx="7937"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8" name="Straight Connector 37"/>
          <p:cNvCxnSpPr>
            <a:cxnSpLocks noChangeShapeType="1"/>
          </p:cNvCxnSpPr>
          <p:nvPr/>
        </p:nvCxnSpPr>
        <p:spPr bwMode="auto">
          <a:xfrm>
            <a:off x="4419600" y="3933825"/>
            <a:ext cx="7938"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9" name="Straight Connector 38"/>
          <p:cNvCxnSpPr>
            <a:cxnSpLocks noChangeShapeType="1"/>
          </p:cNvCxnSpPr>
          <p:nvPr/>
        </p:nvCxnSpPr>
        <p:spPr bwMode="auto">
          <a:xfrm>
            <a:off x="5003800" y="3933825"/>
            <a:ext cx="7938"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26640" name="Rectangle 47"/>
          <p:cNvSpPr>
            <a:spLocks noChangeArrowheads="1"/>
          </p:cNvSpPr>
          <p:nvPr/>
        </p:nvSpPr>
        <p:spPr bwMode="auto">
          <a:xfrm>
            <a:off x="854075" y="4714875"/>
            <a:ext cx="360363"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41" name="Text Box 48"/>
          <p:cNvSpPr txBox="1">
            <a:spLocks noChangeArrowheads="1"/>
          </p:cNvSpPr>
          <p:nvPr/>
        </p:nvSpPr>
        <p:spPr bwMode="auto">
          <a:xfrm>
            <a:off x="704850" y="4852988"/>
            <a:ext cx="122396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A(t)</a:t>
            </a:r>
          </a:p>
        </p:txBody>
      </p:sp>
      <p:sp>
        <p:nvSpPr>
          <p:cNvPr id="26642" name="Text Box 48"/>
          <p:cNvSpPr txBox="1">
            <a:spLocks noChangeArrowheads="1"/>
          </p:cNvSpPr>
          <p:nvPr/>
        </p:nvSpPr>
        <p:spPr bwMode="auto">
          <a:xfrm>
            <a:off x="714375" y="5210175"/>
            <a:ext cx="12239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B(t)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06743"/>
                                        </p:tgtEl>
                                        <p:attrNameLst>
                                          <p:attrName>style.visibility</p:attrName>
                                        </p:attrNameLst>
                                      </p:cBhvr>
                                      <p:to>
                                        <p:strVal val="visible"/>
                                      </p:to>
                                    </p:set>
                                    <p:animEffect transition="in" filter="box(in)">
                                      <p:cBhvr>
                                        <p:cTn id="12" dur="500"/>
                                        <p:tgtEl>
                                          <p:spTgt spid="19067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743" grpId="0"/>
      <p:bldP spid="2" grpId="0" animBg="1"/>
      <p:bldP spid="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FAB78980-21D6-4B5C-83B9-5D30A0FF965C}" type="slidenum">
              <a:rPr lang="en-US" altLang="fa-IR" sz="1300" b="0" smtClean="0">
                <a:solidFill>
                  <a:schemeClr val="tx1"/>
                </a:solidFill>
                <a:cs typeface="Arial" panose="020B0604020202020204" pitchFamily="34" charset="0"/>
              </a:rPr>
              <a:pPr>
                <a:spcBef>
                  <a:spcPct val="0"/>
                </a:spcBef>
                <a:buFontTx/>
                <a:buNone/>
              </a:pPr>
              <a:t>11</a:t>
            </a:fld>
            <a:endParaRPr lang="en-US" altLang="fa-IR" sz="1300" b="0" smtClean="0">
              <a:solidFill>
                <a:schemeClr val="tx1"/>
              </a:solidFill>
              <a:cs typeface="Arial" panose="020B0604020202020204" pitchFamily="34" charset="0"/>
            </a:endParaRPr>
          </a:p>
        </p:txBody>
      </p:sp>
      <p:sp>
        <p:nvSpPr>
          <p:cNvPr id="28675" name="Rectangle 2"/>
          <p:cNvSpPr>
            <a:spLocks noGrp="1" noChangeArrowheads="1"/>
          </p:cNvSpPr>
          <p:nvPr>
            <p:ph type="title"/>
          </p:nvPr>
        </p:nvSpPr>
        <p:spPr/>
        <p:txBody>
          <a:bodyPr/>
          <a:lstStyle/>
          <a:p>
            <a:pPr eaLnBrk="1" hangingPunct="1"/>
            <a:r>
              <a:rPr lang="en-US" altLang="fa-IR" sz="3600" smtClean="0"/>
              <a:t>State Table Characteristics</a:t>
            </a:r>
          </a:p>
        </p:txBody>
      </p:sp>
      <p:sp>
        <p:nvSpPr>
          <p:cNvPr id="28676" name="Rectangle 5"/>
          <p:cNvSpPr>
            <a:spLocks noGrp="1" noChangeArrowheads="1"/>
          </p:cNvSpPr>
          <p:nvPr>
            <p:ph type="body" idx="1"/>
          </p:nvPr>
        </p:nvSpPr>
        <p:spPr>
          <a:xfrm>
            <a:off x="323850" y="908050"/>
            <a:ext cx="8820150" cy="4648200"/>
          </a:xfrm>
          <a:noFill/>
        </p:spPr>
        <p:txBody>
          <a:bodyPr/>
          <a:lstStyle/>
          <a:p>
            <a:pPr eaLnBrk="1" hangingPunct="1">
              <a:lnSpc>
                <a:spcPct val="90000"/>
              </a:lnSpc>
            </a:pPr>
            <a:r>
              <a:rPr lang="en-US" altLang="fa-IR" sz="3200" i="1" smtClean="0">
                <a:cs typeface="Times New Roman" panose="02020603050405020304" pitchFamily="18" charset="0"/>
              </a:rPr>
              <a:t>State table</a:t>
            </a:r>
            <a:endParaRPr lang="en-US" altLang="fa-IR" sz="3200" smtClean="0">
              <a:cs typeface="Times New Roman" panose="02020603050405020304" pitchFamily="18" charset="0"/>
            </a:endParaRPr>
          </a:p>
          <a:p>
            <a:pPr marL="742950" lvl="1" indent="-285750" eaLnBrk="1" hangingPunct="1">
              <a:lnSpc>
                <a:spcPct val="90000"/>
              </a:lnSpc>
            </a:pPr>
            <a:r>
              <a:rPr lang="en-US" altLang="fa-IR" sz="2400" smtClean="0">
                <a:cs typeface="Times New Roman" panose="02020603050405020304" pitchFamily="18" charset="0"/>
              </a:rPr>
              <a:t>A multiple variable table with the following four sections:</a:t>
            </a:r>
          </a:p>
          <a:p>
            <a:pPr marL="742950" lvl="1" indent="-285750" eaLnBrk="1" hangingPunct="1">
              <a:lnSpc>
                <a:spcPct val="90000"/>
              </a:lnSpc>
            </a:pPr>
            <a:r>
              <a:rPr lang="en-US" altLang="fa-IR" sz="2400" i="1" smtClean="0">
                <a:solidFill>
                  <a:srgbClr val="008000"/>
                </a:solidFill>
                <a:cs typeface="Times New Roman" panose="02020603050405020304" pitchFamily="18" charset="0"/>
              </a:rPr>
              <a:t>Present State</a:t>
            </a:r>
            <a:r>
              <a:rPr lang="en-US" altLang="fa-IR" sz="2400" smtClean="0">
                <a:solidFill>
                  <a:srgbClr val="008000"/>
                </a:solidFill>
                <a:cs typeface="Times New Roman" panose="02020603050405020304" pitchFamily="18" charset="0"/>
              </a:rPr>
              <a:t>:</a:t>
            </a:r>
          </a:p>
          <a:p>
            <a:pPr marL="1143000" lvl="2" indent="-228600" eaLnBrk="1" hangingPunct="1">
              <a:lnSpc>
                <a:spcPct val="90000"/>
              </a:lnSpc>
            </a:pPr>
            <a:r>
              <a:rPr lang="en-US" altLang="fa-IR" sz="2000" smtClean="0">
                <a:cs typeface="Times New Roman" panose="02020603050405020304" pitchFamily="18" charset="0"/>
              </a:rPr>
              <a:t>the values of the state variables for each allowed state.</a:t>
            </a:r>
          </a:p>
          <a:p>
            <a:pPr marL="742950" lvl="1" indent="-285750" eaLnBrk="1" hangingPunct="1">
              <a:lnSpc>
                <a:spcPct val="90000"/>
              </a:lnSpc>
            </a:pPr>
            <a:r>
              <a:rPr lang="en-US" altLang="fa-IR" sz="2400" i="1" smtClean="0">
                <a:solidFill>
                  <a:srgbClr val="008000"/>
                </a:solidFill>
                <a:cs typeface="Times New Roman" panose="02020603050405020304" pitchFamily="18" charset="0"/>
              </a:rPr>
              <a:t>Input</a:t>
            </a:r>
            <a:r>
              <a:rPr lang="en-US" altLang="fa-IR" sz="2400" smtClean="0">
                <a:solidFill>
                  <a:srgbClr val="008000"/>
                </a:solidFill>
                <a:cs typeface="Times New Roman" panose="02020603050405020304" pitchFamily="18" charset="0"/>
              </a:rPr>
              <a:t>:</a:t>
            </a:r>
          </a:p>
          <a:p>
            <a:pPr marL="1143000" lvl="2" indent="-228600" eaLnBrk="1" hangingPunct="1">
              <a:lnSpc>
                <a:spcPct val="90000"/>
              </a:lnSpc>
            </a:pPr>
            <a:r>
              <a:rPr lang="en-US" altLang="fa-IR" sz="2000" smtClean="0">
                <a:cs typeface="Times New Roman" panose="02020603050405020304" pitchFamily="18" charset="0"/>
              </a:rPr>
              <a:t>the input combinations allowed.</a:t>
            </a:r>
          </a:p>
          <a:p>
            <a:pPr marL="742950" lvl="1" indent="-285750" eaLnBrk="1" hangingPunct="1">
              <a:lnSpc>
                <a:spcPct val="90000"/>
              </a:lnSpc>
            </a:pPr>
            <a:r>
              <a:rPr lang="en-US" altLang="fa-IR" sz="2400" i="1" smtClean="0">
                <a:solidFill>
                  <a:srgbClr val="008000"/>
                </a:solidFill>
                <a:cs typeface="Times New Roman" panose="02020603050405020304" pitchFamily="18" charset="0"/>
              </a:rPr>
              <a:t>Next-state</a:t>
            </a:r>
            <a:r>
              <a:rPr lang="en-US" altLang="fa-IR" sz="2400" smtClean="0">
                <a:solidFill>
                  <a:srgbClr val="008000"/>
                </a:solidFill>
                <a:cs typeface="Times New Roman" panose="02020603050405020304" pitchFamily="18" charset="0"/>
              </a:rPr>
              <a:t>:</a:t>
            </a:r>
          </a:p>
          <a:p>
            <a:pPr marL="1143000" lvl="2" indent="-228600" eaLnBrk="1" hangingPunct="1">
              <a:lnSpc>
                <a:spcPct val="90000"/>
              </a:lnSpc>
            </a:pPr>
            <a:r>
              <a:rPr lang="en-US" altLang="fa-IR" sz="2000" smtClean="0">
                <a:cs typeface="Times New Roman" panose="02020603050405020304" pitchFamily="18" charset="0"/>
              </a:rPr>
              <a:t>the value of the state at time (t+1) based on the </a:t>
            </a:r>
            <a:r>
              <a:rPr lang="en-US" altLang="fa-IR" sz="2000" u="sng" smtClean="0">
                <a:cs typeface="Times New Roman" panose="02020603050405020304" pitchFamily="18" charset="0"/>
              </a:rPr>
              <a:t>present state</a:t>
            </a:r>
            <a:r>
              <a:rPr lang="en-US" altLang="fa-IR" sz="2000" smtClean="0">
                <a:cs typeface="Times New Roman" panose="02020603050405020304" pitchFamily="18" charset="0"/>
              </a:rPr>
              <a:t> and the </a:t>
            </a:r>
            <a:r>
              <a:rPr lang="en-US" altLang="fa-IR" sz="2000" u="sng" smtClean="0">
                <a:cs typeface="Times New Roman" panose="02020603050405020304" pitchFamily="18" charset="0"/>
              </a:rPr>
              <a:t>input</a:t>
            </a:r>
            <a:r>
              <a:rPr lang="en-US" altLang="fa-IR" sz="2000" smtClean="0">
                <a:cs typeface="Times New Roman" panose="02020603050405020304" pitchFamily="18" charset="0"/>
              </a:rPr>
              <a:t>.</a:t>
            </a:r>
          </a:p>
          <a:p>
            <a:pPr marL="742950" lvl="1" indent="-285750" eaLnBrk="1" hangingPunct="1">
              <a:lnSpc>
                <a:spcPct val="90000"/>
              </a:lnSpc>
            </a:pPr>
            <a:r>
              <a:rPr lang="en-US" altLang="fa-IR" sz="2400" i="1" smtClean="0">
                <a:solidFill>
                  <a:srgbClr val="008000"/>
                </a:solidFill>
                <a:cs typeface="Times New Roman" panose="02020603050405020304" pitchFamily="18" charset="0"/>
              </a:rPr>
              <a:t>Output</a:t>
            </a:r>
            <a:r>
              <a:rPr lang="en-US" altLang="fa-IR" sz="2400" smtClean="0">
                <a:solidFill>
                  <a:srgbClr val="008000"/>
                </a:solidFill>
                <a:cs typeface="Times New Roman" panose="02020603050405020304" pitchFamily="18" charset="0"/>
              </a:rPr>
              <a:t>:</a:t>
            </a:r>
          </a:p>
          <a:p>
            <a:pPr marL="1143000" lvl="2" indent="-228600" eaLnBrk="1" hangingPunct="1">
              <a:lnSpc>
                <a:spcPct val="90000"/>
              </a:lnSpc>
            </a:pPr>
            <a:r>
              <a:rPr lang="en-US" altLang="fa-IR" sz="2000" smtClean="0">
                <a:cs typeface="Times New Roman" panose="02020603050405020304" pitchFamily="18" charset="0"/>
              </a:rPr>
              <a:t>the value of the output as a function of the </a:t>
            </a:r>
            <a:r>
              <a:rPr lang="en-US" altLang="fa-IR" sz="2000" u="sng" smtClean="0">
                <a:cs typeface="Times New Roman" panose="02020603050405020304" pitchFamily="18" charset="0"/>
              </a:rPr>
              <a:t>present state</a:t>
            </a:r>
            <a:r>
              <a:rPr lang="en-US" altLang="fa-IR" sz="2000" smtClean="0">
                <a:cs typeface="Times New Roman" panose="02020603050405020304" pitchFamily="18" charset="0"/>
              </a:rPr>
              <a:t> and (sometimes) the </a:t>
            </a:r>
            <a:r>
              <a:rPr lang="en-US" altLang="fa-IR" sz="2000" u="sng" smtClean="0">
                <a:cs typeface="Times New Roman" panose="02020603050405020304" pitchFamily="18" charset="0"/>
              </a:rPr>
              <a:t>input</a:t>
            </a:r>
            <a:r>
              <a:rPr lang="en-US" altLang="fa-IR" sz="2000" smtClean="0">
                <a:cs typeface="Times New Roman" panose="02020603050405020304" pitchFamily="18" charset="0"/>
              </a:rPr>
              <a:t>.</a:t>
            </a:r>
          </a:p>
        </p:txBody>
      </p:sp>
      <p:pic>
        <p:nvPicPr>
          <p:cNvPr id="2867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8613" y="5100638"/>
            <a:ext cx="468153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7"/>
          <p:cNvSpPr txBox="1">
            <a:spLocks noChangeArrowheads="1"/>
          </p:cNvSpPr>
          <p:nvPr/>
        </p:nvSpPr>
        <p:spPr bwMode="auto">
          <a:xfrm>
            <a:off x="8099425" y="5964238"/>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8679" name="Text Box 8"/>
          <p:cNvSpPr txBox="1">
            <a:spLocks noChangeArrowheads="1"/>
          </p:cNvSpPr>
          <p:nvPr/>
        </p:nvSpPr>
        <p:spPr bwMode="auto">
          <a:xfrm>
            <a:off x="4211638" y="5619750"/>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8680" name="Text Box 9"/>
          <p:cNvSpPr txBox="1">
            <a:spLocks noChangeArrowheads="1"/>
          </p:cNvSpPr>
          <p:nvPr/>
        </p:nvSpPr>
        <p:spPr bwMode="auto">
          <a:xfrm>
            <a:off x="6227763" y="5676900"/>
            <a:ext cx="863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A(t+1), B(t+1)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96E105E9-F0D8-4058-B1F0-8450E222F515}" type="slidenum">
              <a:rPr lang="en-US" altLang="fa-IR" sz="1300" b="0" smtClean="0">
                <a:solidFill>
                  <a:schemeClr val="tx1"/>
                </a:solidFill>
                <a:cs typeface="Arial" panose="020B0604020202020204" pitchFamily="34" charset="0"/>
              </a:rPr>
              <a:pPr>
                <a:spcBef>
                  <a:spcPct val="0"/>
                </a:spcBef>
                <a:buFontTx/>
                <a:buNone/>
              </a:pPr>
              <a:t>12</a:t>
            </a:fld>
            <a:endParaRPr lang="en-US" altLang="fa-IR" sz="1300" b="0" smtClean="0">
              <a:solidFill>
                <a:schemeClr val="tx1"/>
              </a:solidFill>
              <a:cs typeface="Arial" panose="020B0604020202020204" pitchFamily="34" charset="0"/>
            </a:endParaRPr>
          </a:p>
        </p:txBody>
      </p:sp>
      <p:sp>
        <p:nvSpPr>
          <p:cNvPr id="30723" name="Rectangle 2"/>
          <p:cNvSpPr>
            <a:spLocks noGrp="1" noChangeArrowheads="1"/>
          </p:cNvSpPr>
          <p:nvPr>
            <p:ph type="title"/>
          </p:nvPr>
        </p:nvSpPr>
        <p:spPr/>
        <p:txBody>
          <a:bodyPr/>
          <a:lstStyle/>
          <a:p>
            <a:pPr eaLnBrk="1" hangingPunct="1"/>
            <a:r>
              <a:rPr lang="en-US" altLang="fa-IR" sz="3600" smtClean="0"/>
              <a:t>State Table Characteristics</a:t>
            </a:r>
          </a:p>
        </p:txBody>
      </p:sp>
      <p:sp>
        <p:nvSpPr>
          <p:cNvPr id="30724" name="Rectangle 3"/>
          <p:cNvSpPr>
            <a:spLocks noGrp="1" noChangeArrowheads="1"/>
          </p:cNvSpPr>
          <p:nvPr>
            <p:ph type="body" idx="1"/>
          </p:nvPr>
        </p:nvSpPr>
        <p:spPr>
          <a:xfrm>
            <a:off x="250825" y="1219200"/>
            <a:ext cx="8497888" cy="4648200"/>
          </a:xfrm>
        </p:spPr>
        <p:txBody>
          <a:bodyPr/>
          <a:lstStyle/>
          <a:p>
            <a:pPr eaLnBrk="1" hangingPunct="1"/>
            <a:r>
              <a:rPr lang="en-US" altLang="fa-IR" sz="3200" smtClean="0">
                <a:cs typeface="Times New Roman" panose="02020603050405020304" pitchFamily="18" charset="0"/>
              </a:rPr>
              <a:t>From the viewpoint of a truth table:</a:t>
            </a:r>
          </a:p>
          <a:p>
            <a:pPr lvl="1" eaLnBrk="1" hangingPunct="1"/>
            <a:r>
              <a:rPr lang="en-US" altLang="fa-IR" smtClean="0">
                <a:cs typeface="Times New Roman" panose="02020603050405020304" pitchFamily="18" charset="0"/>
              </a:rPr>
              <a:t>TT inputs: </a:t>
            </a:r>
          </a:p>
          <a:p>
            <a:pPr lvl="2" eaLnBrk="1" hangingPunct="1"/>
            <a:r>
              <a:rPr lang="en-US" altLang="fa-IR" smtClean="0">
                <a:cs typeface="Times New Roman" panose="02020603050405020304" pitchFamily="18" charset="0"/>
              </a:rPr>
              <a:t>Input, Present State</a:t>
            </a:r>
          </a:p>
          <a:p>
            <a:pPr lvl="1" eaLnBrk="1" hangingPunct="1"/>
            <a:r>
              <a:rPr lang="en-US" altLang="fa-IR" smtClean="0">
                <a:cs typeface="Times New Roman" panose="02020603050405020304" pitchFamily="18" charset="0"/>
              </a:rPr>
              <a:t>TT outputs: </a:t>
            </a:r>
          </a:p>
          <a:p>
            <a:pPr lvl="2" eaLnBrk="1" hangingPunct="1"/>
            <a:r>
              <a:rPr lang="en-US" altLang="fa-IR" smtClean="0">
                <a:cs typeface="Times New Roman" panose="02020603050405020304" pitchFamily="18" charset="0"/>
              </a:rPr>
              <a:t>Output, Next State</a:t>
            </a:r>
          </a:p>
          <a:p>
            <a:pPr lvl="1" eaLnBrk="1" hangingPunct="1"/>
            <a:endParaRPr lang="en-US" altLang="fa-IR"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1E9E8F06-8263-4564-98C0-D1D74BE1104C}" type="slidenum">
              <a:rPr lang="en-US" altLang="fa-IR" sz="1300" b="0" smtClean="0">
                <a:solidFill>
                  <a:schemeClr val="tx1"/>
                </a:solidFill>
                <a:cs typeface="Arial" panose="020B0604020202020204" pitchFamily="34" charset="0"/>
              </a:rPr>
              <a:pPr>
                <a:spcBef>
                  <a:spcPct val="0"/>
                </a:spcBef>
                <a:buFontTx/>
                <a:buNone/>
              </a:pPr>
              <a:t>13</a:t>
            </a:fld>
            <a:endParaRPr lang="en-US" altLang="fa-IR" sz="1300" b="0" smtClean="0">
              <a:solidFill>
                <a:schemeClr val="tx1"/>
              </a:solidFill>
              <a:cs typeface="Arial" panose="020B0604020202020204" pitchFamily="34" charset="0"/>
            </a:endParaRPr>
          </a:p>
        </p:txBody>
      </p:sp>
      <p:sp>
        <p:nvSpPr>
          <p:cNvPr id="32771" name="Rectangle 2"/>
          <p:cNvSpPr>
            <a:spLocks noGrp="1" noChangeArrowheads="1"/>
          </p:cNvSpPr>
          <p:nvPr>
            <p:ph type="title"/>
          </p:nvPr>
        </p:nvSpPr>
        <p:spPr/>
        <p:txBody>
          <a:bodyPr/>
          <a:lstStyle/>
          <a:p>
            <a:pPr eaLnBrk="1" hangingPunct="1"/>
            <a:r>
              <a:rPr lang="en-US" altLang="fa-IR" sz="3600" smtClean="0"/>
              <a:t>State Table</a:t>
            </a:r>
          </a:p>
        </p:txBody>
      </p:sp>
      <p:sp>
        <p:nvSpPr>
          <p:cNvPr id="32772" name="Rectangle 5"/>
          <p:cNvSpPr>
            <a:spLocks noChangeArrowheads="1"/>
          </p:cNvSpPr>
          <p:nvPr/>
        </p:nvSpPr>
        <p:spPr bwMode="auto">
          <a:xfrm>
            <a:off x="250825" y="836613"/>
            <a:ext cx="871378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62000" indent="-762000">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r>
              <a:rPr lang="en-US" altLang="fa-IR" sz="2800"/>
              <a:t>Example:</a:t>
            </a:r>
          </a:p>
          <a:p>
            <a:pPr lvl="1" eaLnBrk="1" hangingPunct="1"/>
            <a:r>
              <a:rPr lang="en-US" altLang="fa-IR" sz="2000" b="0"/>
              <a:t>The state table can be filled in using the next state and output equations:</a:t>
            </a:r>
          </a:p>
          <a:p>
            <a:pPr lvl="2" eaLnBrk="1" hangingPunct="1">
              <a:buFont typeface="Wingdings" panose="05000000000000000000" pitchFamily="2" charset="2"/>
              <a:buNone/>
            </a:pPr>
            <a:r>
              <a:rPr lang="en-US" altLang="fa-IR" sz="1800" b="0">
                <a:cs typeface="Times New Roman" panose="02020603050405020304" pitchFamily="18" charset="0"/>
                <a:sym typeface="Symbol" panose="05050102010706020507" pitchFamily="18" charset="2"/>
              </a:rPr>
              <a:t>A(t+1) = A(t)x(t) + B(t)x(t)</a:t>
            </a:r>
          </a:p>
          <a:p>
            <a:pPr lvl="2" eaLnBrk="1" hangingPunct="1">
              <a:buFont typeface="Wingdings" panose="05000000000000000000" pitchFamily="2" charset="2"/>
              <a:buNone/>
            </a:pPr>
            <a:r>
              <a:rPr lang="en-US" altLang="fa-IR" sz="1800" b="0">
                <a:cs typeface="Times New Roman" panose="02020603050405020304" pitchFamily="18" charset="0"/>
                <a:sym typeface="Symbol" panose="05050102010706020507" pitchFamily="18" charset="2"/>
              </a:rPr>
              <a:t>B(t+1) =A (t)x(t)</a:t>
            </a:r>
          </a:p>
          <a:p>
            <a:pPr lvl="2" eaLnBrk="1" hangingPunct="1">
              <a:buFont typeface="Wingdings" panose="05000000000000000000" pitchFamily="2" charset="2"/>
              <a:buNone/>
            </a:pPr>
            <a:r>
              <a:rPr lang="en-US" altLang="fa-IR" sz="1800" b="0">
                <a:cs typeface="Times New Roman" panose="02020603050405020304" pitchFamily="18" charset="0"/>
                <a:sym typeface="Symbol" panose="05050102010706020507" pitchFamily="18" charset="2"/>
              </a:rPr>
              <a:t>y(t) =x (t)(B(t) + A(t))</a:t>
            </a:r>
          </a:p>
        </p:txBody>
      </p:sp>
      <p:sp>
        <p:nvSpPr>
          <p:cNvPr id="32773" name="Rectangle 893"/>
          <p:cNvSpPr>
            <a:spLocks noChangeArrowheads="1"/>
          </p:cNvSpPr>
          <p:nvPr/>
        </p:nvSpPr>
        <p:spPr bwMode="auto">
          <a:xfrm>
            <a:off x="1423988" y="3141663"/>
            <a:ext cx="6172200" cy="3581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nvGrpSpPr>
          <p:cNvPr id="32774" name="Group 894"/>
          <p:cNvGrpSpPr>
            <a:grpSpLocks/>
          </p:cNvGrpSpPr>
          <p:nvPr/>
        </p:nvGrpSpPr>
        <p:grpSpPr bwMode="auto">
          <a:xfrm>
            <a:off x="1530350" y="3324225"/>
            <a:ext cx="5969000" cy="3322638"/>
            <a:chOff x="1724" y="1920"/>
            <a:chExt cx="3760" cy="2093"/>
          </a:xfrm>
        </p:grpSpPr>
        <p:sp>
          <p:nvSpPr>
            <p:cNvPr id="32775" name="Rectangle 895"/>
            <p:cNvSpPr>
              <a:spLocks noChangeArrowheads="1"/>
            </p:cNvSpPr>
            <p:nvPr/>
          </p:nvSpPr>
          <p:spPr bwMode="auto">
            <a:xfrm>
              <a:off x="1805" y="1939"/>
              <a:ext cx="10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Present State</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76" name="Rectangle 896"/>
            <p:cNvSpPr>
              <a:spLocks noChangeArrowheads="1"/>
            </p:cNvSpPr>
            <p:nvPr/>
          </p:nvSpPr>
          <p:spPr bwMode="auto">
            <a:xfrm>
              <a:off x="2864"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77" name="Rectangle 897"/>
            <p:cNvSpPr>
              <a:spLocks noChangeArrowheads="1"/>
            </p:cNvSpPr>
            <p:nvPr/>
          </p:nvSpPr>
          <p:spPr bwMode="auto">
            <a:xfrm>
              <a:off x="3068" y="1939"/>
              <a:ext cx="45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Input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78" name="Rectangle 898"/>
            <p:cNvSpPr>
              <a:spLocks noChangeArrowheads="1"/>
            </p:cNvSpPr>
            <p:nvPr/>
          </p:nvSpPr>
          <p:spPr bwMode="auto">
            <a:xfrm>
              <a:off x="3521"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79" name="Rectangle 899"/>
            <p:cNvSpPr>
              <a:spLocks noChangeArrowheads="1"/>
            </p:cNvSpPr>
            <p:nvPr/>
          </p:nvSpPr>
          <p:spPr bwMode="auto">
            <a:xfrm>
              <a:off x="3781" y="1939"/>
              <a:ext cx="8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Next State</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80" name="Rectangle 900"/>
            <p:cNvSpPr>
              <a:spLocks noChangeArrowheads="1"/>
            </p:cNvSpPr>
            <p:nvPr/>
          </p:nvSpPr>
          <p:spPr bwMode="auto">
            <a:xfrm>
              <a:off x="4612"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81" name="Rectangle 901"/>
            <p:cNvSpPr>
              <a:spLocks noChangeArrowheads="1"/>
            </p:cNvSpPr>
            <p:nvPr/>
          </p:nvSpPr>
          <p:spPr bwMode="auto">
            <a:xfrm>
              <a:off x="4818" y="1939"/>
              <a:ext cx="5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Output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82" name="Rectangle 902"/>
            <p:cNvSpPr>
              <a:spLocks noChangeArrowheads="1"/>
            </p:cNvSpPr>
            <p:nvPr/>
          </p:nvSpPr>
          <p:spPr bwMode="auto">
            <a:xfrm>
              <a:off x="5407"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83" name="Rectangle 903"/>
            <p:cNvSpPr>
              <a:spLocks noChangeArrowheads="1"/>
            </p:cNvSpPr>
            <p:nvPr/>
          </p:nvSpPr>
          <p:spPr bwMode="auto">
            <a:xfrm>
              <a:off x="1724"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84" name="Line 904"/>
            <p:cNvSpPr>
              <a:spLocks noChangeShapeType="1"/>
            </p:cNvSpPr>
            <p:nvPr/>
          </p:nvSpPr>
          <p:spPr bwMode="auto">
            <a:xfrm>
              <a:off x="1724"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85" name="Line 905"/>
            <p:cNvSpPr>
              <a:spLocks noChangeShapeType="1"/>
            </p:cNvSpPr>
            <p:nvPr/>
          </p:nvSpPr>
          <p:spPr bwMode="auto">
            <a:xfrm>
              <a:off x="1724"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86" name="Rectangle 906"/>
            <p:cNvSpPr>
              <a:spLocks noChangeArrowheads="1"/>
            </p:cNvSpPr>
            <p:nvPr/>
          </p:nvSpPr>
          <p:spPr bwMode="auto">
            <a:xfrm>
              <a:off x="1724"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87" name="Line 907"/>
            <p:cNvSpPr>
              <a:spLocks noChangeShapeType="1"/>
            </p:cNvSpPr>
            <p:nvPr/>
          </p:nvSpPr>
          <p:spPr bwMode="auto">
            <a:xfrm>
              <a:off x="1724"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88" name="Line 908"/>
            <p:cNvSpPr>
              <a:spLocks noChangeShapeType="1"/>
            </p:cNvSpPr>
            <p:nvPr/>
          </p:nvSpPr>
          <p:spPr bwMode="auto">
            <a:xfrm>
              <a:off x="1724"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89" name="Rectangle 909"/>
            <p:cNvSpPr>
              <a:spLocks noChangeArrowheads="1"/>
            </p:cNvSpPr>
            <p:nvPr/>
          </p:nvSpPr>
          <p:spPr bwMode="auto">
            <a:xfrm>
              <a:off x="1735" y="1920"/>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90" name="Line 910"/>
            <p:cNvSpPr>
              <a:spLocks noChangeShapeType="1"/>
            </p:cNvSpPr>
            <p:nvPr/>
          </p:nvSpPr>
          <p:spPr bwMode="auto">
            <a:xfrm>
              <a:off x="1735" y="192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1" name="Rectangle 911"/>
            <p:cNvSpPr>
              <a:spLocks noChangeArrowheads="1"/>
            </p:cNvSpPr>
            <p:nvPr/>
          </p:nvSpPr>
          <p:spPr bwMode="auto">
            <a:xfrm>
              <a:off x="2936"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92" name="Line 912"/>
            <p:cNvSpPr>
              <a:spLocks noChangeShapeType="1"/>
            </p:cNvSpPr>
            <p:nvPr/>
          </p:nvSpPr>
          <p:spPr bwMode="auto">
            <a:xfrm>
              <a:off x="2936"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3" name="Line 913"/>
            <p:cNvSpPr>
              <a:spLocks noChangeShapeType="1"/>
            </p:cNvSpPr>
            <p:nvPr/>
          </p:nvSpPr>
          <p:spPr bwMode="auto">
            <a:xfrm>
              <a:off x="2936"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4" name="Rectangle 914"/>
            <p:cNvSpPr>
              <a:spLocks noChangeArrowheads="1"/>
            </p:cNvSpPr>
            <p:nvPr/>
          </p:nvSpPr>
          <p:spPr bwMode="auto">
            <a:xfrm>
              <a:off x="2947" y="1920"/>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95" name="Line 915"/>
            <p:cNvSpPr>
              <a:spLocks noChangeShapeType="1"/>
            </p:cNvSpPr>
            <p:nvPr/>
          </p:nvSpPr>
          <p:spPr bwMode="auto">
            <a:xfrm>
              <a:off x="2947" y="1920"/>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6" name="Rectangle 916"/>
            <p:cNvSpPr>
              <a:spLocks noChangeArrowheads="1"/>
            </p:cNvSpPr>
            <p:nvPr/>
          </p:nvSpPr>
          <p:spPr bwMode="auto">
            <a:xfrm>
              <a:off x="3644"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97" name="Line 917"/>
            <p:cNvSpPr>
              <a:spLocks noChangeShapeType="1"/>
            </p:cNvSpPr>
            <p:nvPr/>
          </p:nvSpPr>
          <p:spPr bwMode="auto">
            <a:xfrm>
              <a:off x="3644"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8" name="Line 918"/>
            <p:cNvSpPr>
              <a:spLocks noChangeShapeType="1"/>
            </p:cNvSpPr>
            <p:nvPr/>
          </p:nvSpPr>
          <p:spPr bwMode="auto">
            <a:xfrm>
              <a:off x="3644"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9" name="Rectangle 919"/>
            <p:cNvSpPr>
              <a:spLocks noChangeArrowheads="1"/>
            </p:cNvSpPr>
            <p:nvPr/>
          </p:nvSpPr>
          <p:spPr bwMode="auto">
            <a:xfrm>
              <a:off x="3655" y="1920"/>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00" name="Line 920"/>
            <p:cNvSpPr>
              <a:spLocks noChangeShapeType="1"/>
            </p:cNvSpPr>
            <p:nvPr/>
          </p:nvSpPr>
          <p:spPr bwMode="auto">
            <a:xfrm>
              <a:off x="3655" y="1920"/>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1" name="Rectangle 921"/>
            <p:cNvSpPr>
              <a:spLocks noChangeArrowheads="1"/>
            </p:cNvSpPr>
            <p:nvPr/>
          </p:nvSpPr>
          <p:spPr bwMode="auto">
            <a:xfrm>
              <a:off x="4740" y="1920"/>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02" name="Line 922"/>
            <p:cNvSpPr>
              <a:spLocks noChangeShapeType="1"/>
            </p:cNvSpPr>
            <p:nvPr/>
          </p:nvSpPr>
          <p:spPr bwMode="auto">
            <a:xfrm>
              <a:off x="4740" y="19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3" name="Line 923"/>
            <p:cNvSpPr>
              <a:spLocks noChangeShapeType="1"/>
            </p:cNvSpPr>
            <p:nvPr/>
          </p:nvSpPr>
          <p:spPr bwMode="auto">
            <a:xfrm>
              <a:off x="4740"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4" name="Rectangle 924"/>
            <p:cNvSpPr>
              <a:spLocks noChangeArrowheads="1"/>
            </p:cNvSpPr>
            <p:nvPr/>
          </p:nvSpPr>
          <p:spPr bwMode="auto">
            <a:xfrm>
              <a:off x="4752" y="1920"/>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05" name="Line 925"/>
            <p:cNvSpPr>
              <a:spLocks noChangeShapeType="1"/>
            </p:cNvSpPr>
            <p:nvPr/>
          </p:nvSpPr>
          <p:spPr bwMode="auto">
            <a:xfrm>
              <a:off x="4752" y="1920"/>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6" name="Rectangle 926"/>
            <p:cNvSpPr>
              <a:spLocks noChangeArrowheads="1"/>
            </p:cNvSpPr>
            <p:nvPr/>
          </p:nvSpPr>
          <p:spPr bwMode="auto">
            <a:xfrm>
              <a:off x="5473"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07" name="Line 927"/>
            <p:cNvSpPr>
              <a:spLocks noChangeShapeType="1"/>
            </p:cNvSpPr>
            <p:nvPr/>
          </p:nvSpPr>
          <p:spPr bwMode="auto">
            <a:xfrm>
              <a:off x="5473"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8" name="Line 928"/>
            <p:cNvSpPr>
              <a:spLocks noChangeShapeType="1"/>
            </p:cNvSpPr>
            <p:nvPr/>
          </p:nvSpPr>
          <p:spPr bwMode="auto">
            <a:xfrm>
              <a:off x="5473"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9" name="Rectangle 929"/>
            <p:cNvSpPr>
              <a:spLocks noChangeArrowheads="1"/>
            </p:cNvSpPr>
            <p:nvPr/>
          </p:nvSpPr>
          <p:spPr bwMode="auto">
            <a:xfrm>
              <a:off x="5473"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0" name="Line 930"/>
            <p:cNvSpPr>
              <a:spLocks noChangeShapeType="1"/>
            </p:cNvSpPr>
            <p:nvPr/>
          </p:nvSpPr>
          <p:spPr bwMode="auto">
            <a:xfrm>
              <a:off x="5473"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1" name="Line 931"/>
            <p:cNvSpPr>
              <a:spLocks noChangeShapeType="1"/>
            </p:cNvSpPr>
            <p:nvPr/>
          </p:nvSpPr>
          <p:spPr bwMode="auto">
            <a:xfrm>
              <a:off x="5473"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2" name="Rectangle 932"/>
            <p:cNvSpPr>
              <a:spLocks noChangeArrowheads="1"/>
            </p:cNvSpPr>
            <p:nvPr/>
          </p:nvSpPr>
          <p:spPr bwMode="auto">
            <a:xfrm>
              <a:off x="1724"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3" name="Line 933"/>
            <p:cNvSpPr>
              <a:spLocks noChangeShapeType="1"/>
            </p:cNvSpPr>
            <p:nvPr/>
          </p:nvSpPr>
          <p:spPr bwMode="auto">
            <a:xfrm>
              <a:off x="1724"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4" name="Rectangle 934"/>
            <p:cNvSpPr>
              <a:spLocks noChangeArrowheads="1"/>
            </p:cNvSpPr>
            <p:nvPr/>
          </p:nvSpPr>
          <p:spPr bwMode="auto">
            <a:xfrm>
              <a:off x="2936"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5" name="Line 935"/>
            <p:cNvSpPr>
              <a:spLocks noChangeShapeType="1"/>
            </p:cNvSpPr>
            <p:nvPr/>
          </p:nvSpPr>
          <p:spPr bwMode="auto">
            <a:xfrm>
              <a:off x="2936"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6" name="Rectangle 936"/>
            <p:cNvSpPr>
              <a:spLocks noChangeArrowheads="1"/>
            </p:cNvSpPr>
            <p:nvPr/>
          </p:nvSpPr>
          <p:spPr bwMode="auto">
            <a:xfrm>
              <a:off x="3644"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7" name="Line 937"/>
            <p:cNvSpPr>
              <a:spLocks noChangeShapeType="1"/>
            </p:cNvSpPr>
            <p:nvPr/>
          </p:nvSpPr>
          <p:spPr bwMode="auto">
            <a:xfrm>
              <a:off x="3644"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8" name="Rectangle 938"/>
            <p:cNvSpPr>
              <a:spLocks noChangeArrowheads="1"/>
            </p:cNvSpPr>
            <p:nvPr/>
          </p:nvSpPr>
          <p:spPr bwMode="auto">
            <a:xfrm>
              <a:off x="4740" y="1931"/>
              <a:ext cx="12"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9" name="Line 939"/>
            <p:cNvSpPr>
              <a:spLocks noChangeShapeType="1"/>
            </p:cNvSpPr>
            <p:nvPr/>
          </p:nvSpPr>
          <p:spPr bwMode="auto">
            <a:xfrm>
              <a:off x="4740"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20" name="Rectangle 940"/>
            <p:cNvSpPr>
              <a:spLocks noChangeArrowheads="1"/>
            </p:cNvSpPr>
            <p:nvPr/>
          </p:nvSpPr>
          <p:spPr bwMode="auto">
            <a:xfrm>
              <a:off x="5473"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21" name="Line 941"/>
            <p:cNvSpPr>
              <a:spLocks noChangeShapeType="1"/>
            </p:cNvSpPr>
            <p:nvPr/>
          </p:nvSpPr>
          <p:spPr bwMode="auto">
            <a:xfrm>
              <a:off x="5473"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22" name="Rectangle 942"/>
            <p:cNvSpPr>
              <a:spLocks noChangeArrowheads="1"/>
            </p:cNvSpPr>
            <p:nvPr/>
          </p:nvSpPr>
          <p:spPr bwMode="auto">
            <a:xfrm>
              <a:off x="2028" y="2173"/>
              <a:ext cx="6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A(t)  B(t)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3" name="Rectangle 943"/>
            <p:cNvSpPr>
              <a:spLocks noChangeArrowheads="1"/>
            </p:cNvSpPr>
            <p:nvPr/>
          </p:nvSpPr>
          <p:spPr bwMode="auto">
            <a:xfrm>
              <a:off x="2643"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4" name="Rectangle 944"/>
            <p:cNvSpPr>
              <a:spLocks noChangeArrowheads="1"/>
            </p:cNvSpPr>
            <p:nvPr/>
          </p:nvSpPr>
          <p:spPr bwMode="auto">
            <a:xfrm>
              <a:off x="3176" y="2173"/>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x(t)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5" name="Rectangle 945"/>
            <p:cNvSpPr>
              <a:spLocks noChangeArrowheads="1"/>
            </p:cNvSpPr>
            <p:nvPr/>
          </p:nvSpPr>
          <p:spPr bwMode="auto">
            <a:xfrm>
              <a:off x="3411"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6" name="Rectangle 946"/>
            <p:cNvSpPr>
              <a:spLocks noChangeArrowheads="1"/>
            </p:cNvSpPr>
            <p:nvPr/>
          </p:nvSpPr>
          <p:spPr bwMode="auto">
            <a:xfrm>
              <a:off x="3721" y="2173"/>
              <a:ext cx="9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A(t+1)  B(t+1)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7" name="Rectangle 947"/>
            <p:cNvSpPr>
              <a:spLocks noChangeArrowheads="1"/>
            </p:cNvSpPr>
            <p:nvPr/>
          </p:nvSpPr>
          <p:spPr bwMode="auto">
            <a:xfrm>
              <a:off x="4672"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8" name="Rectangle 948"/>
            <p:cNvSpPr>
              <a:spLocks noChangeArrowheads="1"/>
            </p:cNvSpPr>
            <p:nvPr/>
          </p:nvSpPr>
          <p:spPr bwMode="auto">
            <a:xfrm>
              <a:off x="4993" y="2173"/>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y(t)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9" name="Rectangle 949"/>
            <p:cNvSpPr>
              <a:spLocks noChangeArrowheads="1"/>
            </p:cNvSpPr>
            <p:nvPr/>
          </p:nvSpPr>
          <p:spPr bwMode="auto">
            <a:xfrm>
              <a:off x="5231"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30" name="Rectangle 950"/>
            <p:cNvSpPr>
              <a:spLocks noChangeArrowheads="1"/>
            </p:cNvSpPr>
            <p:nvPr/>
          </p:nvSpPr>
          <p:spPr bwMode="auto">
            <a:xfrm>
              <a:off x="1724"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31" name="Line 951"/>
            <p:cNvSpPr>
              <a:spLocks noChangeShapeType="1"/>
            </p:cNvSpPr>
            <p:nvPr/>
          </p:nvSpPr>
          <p:spPr bwMode="auto">
            <a:xfrm>
              <a:off x="1724"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2" name="Line 952"/>
            <p:cNvSpPr>
              <a:spLocks noChangeShapeType="1"/>
            </p:cNvSpPr>
            <p:nvPr/>
          </p:nvSpPr>
          <p:spPr bwMode="auto">
            <a:xfrm>
              <a:off x="1724"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3" name="Rectangle 953"/>
            <p:cNvSpPr>
              <a:spLocks noChangeArrowheads="1"/>
            </p:cNvSpPr>
            <p:nvPr/>
          </p:nvSpPr>
          <p:spPr bwMode="auto">
            <a:xfrm>
              <a:off x="1735" y="2154"/>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34" name="Line 954"/>
            <p:cNvSpPr>
              <a:spLocks noChangeShapeType="1"/>
            </p:cNvSpPr>
            <p:nvPr/>
          </p:nvSpPr>
          <p:spPr bwMode="auto">
            <a:xfrm>
              <a:off x="1735" y="21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5" name="Rectangle 955"/>
            <p:cNvSpPr>
              <a:spLocks noChangeArrowheads="1"/>
            </p:cNvSpPr>
            <p:nvPr/>
          </p:nvSpPr>
          <p:spPr bwMode="auto">
            <a:xfrm>
              <a:off x="2936"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36" name="Line 956"/>
            <p:cNvSpPr>
              <a:spLocks noChangeShapeType="1"/>
            </p:cNvSpPr>
            <p:nvPr/>
          </p:nvSpPr>
          <p:spPr bwMode="auto">
            <a:xfrm>
              <a:off x="2936"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7" name="Line 957"/>
            <p:cNvSpPr>
              <a:spLocks noChangeShapeType="1"/>
            </p:cNvSpPr>
            <p:nvPr/>
          </p:nvSpPr>
          <p:spPr bwMode="auto">
            <a:xfrm>
              <a:off x="2936"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8" name="Rectangle 958"/>
            <p:cNvSpPr>
              <a:spLocks noChangeArrowheads="1"/>
            </p:cNvSpPr>
            <p:nvPr/>
          </p:nvSpPr>
          <p:spPr bwMode="auto">
            <a:xfrm>
              <a:off x="2947" y="2154"/>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39" name="Line 959"/>
            <p:cNvSpPr>
              <a:spLocks noChangeShapeType="1"/>
            </p:cNvSpPr>
            <p:nvPr/>
          </p:nvSpPr>
          <p:spPr bwMode="auto">
            <a:xfrm>
              <a:off x="2947" y="2154"/>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0" name="Rectangle 960"/>
            <p:cNvSpPr>
              <a:spLocks noChangeArrowheads="1"/>
            </p:cNvSpPr>
            <p:nvPr/>
          </p:nvSpPr>
          <p:spPr bwMode="auto">
            <a:xfrm>
              <a:off x="3644"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41" name="Line 961"/>
            <p:cNvSpPr>
              <a:spLocks noChangeShapeType="1"/>
            </p:cNvSpPr>
            <p:nvPr/>
          </p:nvSpPr>
          <p:spPr bwMode="auto">
            <a:xfrm>
              <a:off x="3644"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2" name="Line 962"/>
            <p:cNvSpPr>
              <a:spLocks noChangeShapeType="1"/>
            </p:cNvSpPr>
            <p:nvPr/>
          </p:nvSpPr>
          <p:spPr bwMode="auto">
            <a:xfrm>
              <a:off x="3644"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3" name="Rectangle 963"/>
            <p:cNvSpPr>
              <a:spLocks noChangeArrowheads="1"/>
            </p:cNvSpPr>
            <p:nvPr/>
          </p:nvSpPr>
          <p:spPr bwMode="auto">
            <a:xfrm>
              <a:off x="3655" y="2154"/>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44" name="Line 964"/>
            <p:cNvSpPr>
              <a:spLocks noChangeShapeType="1"/>
            </p:cNvSpPr>
            <p:nvPr/>
          </p:nvSpPr>
          <p:spPr bwMode="auto">
            <a:xfrm>
              <a:off x="3655" y="2154"/>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5" name="Rectangle 965"/>
            <p:cNvSpPr>
              <a:spLocks noChangeArrowheads="1"/>
            </p:cNvSpPr>
            <p:nvPr/>
          </p:nvSpPr>
          <p:spPr bwMode="auto">
            <a:xfrm>
              <a:off x="4740" y="2154"/>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46" name="Line 966"/>
            <p:cNvSpPr>
              <a:spLocks noChangeShapeType="1"/>
            </p:cNvSpPr>
            <p:nvPr/>
          </p:nvSpPr>
          <p:spPr bwMode="auto">
            <a:xfrm>
              <a:off x="4740" y="21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7" name="Line 967"/>
            <p:cNvSpPr>
              <a:spLocks noChangeShapeType="1"/>
            </p:cNvSpPr>
            <p:nvPr/>
          </p:nvSpPr>
          <p:spPr bwMode="auto">
            <a:xfrm>
              <a:off x="4740"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8" name="Rectangle 968"/>
            <p:cNvSpPr>
              <a:spLocks noChangeArrowheads="1"/>
            </p:cNvSpPr>
            <p:nvPr/>
          </p:nvSpPr>
          <p:spPr bwMode="auto">
            <a:xfrm>
              <a:off x="4752" y="2154"/>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49" name="Line 969"/>
            <p:cNvSpPr>
              <a:spLocks noChangeShapeType="1"/>
            </p:cNvSpPr>
            <p:nvPr/>
          </p:nvSpPr>
          <p:spPr bwMode="auto">
            <a:xfrm>
              <a:off x="4752" y="2154"/>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0" name="Rectangle 970"/>
            <p:cNvSpPr>
              <a:spLocks noChangeArrowheads="1"/>
            </p:cNvSpPr>
            <p:nvPr/>
          </p:nvSpPr>
          <p:spPr bwMode="auto">
            <a:xfrm>
              <a:off x="5473"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51" name="Line 971"/>
            <p:cNvSpPr>
              <a:spLocks noChangeShapeType="1"/>
            </p:cNvSpPr>
            <p:nvPr/>
          </p:nvSpPr>
          <p:spPr bwMode="auto">
            <a:xfrm>
              <a:off x="5473"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2" name="Line 972"/>
            <p:cNvSpPr>
              <a:spLocks noChangeShapeType="1"/>
            </p:cNvSpPr>
            <p:nvPr/>
          </p:nvSpPr>
          <p:spPr bwMode="auto">
            <a:xfrm>
              <a:off x="5473"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3" name="Rectangle 973"/>
            <p:cNvSpPr>
              <a:spLocks noChangeArrowheads="1"/>
            </p:cNvSpPr>
            <p:nvPr/>
          </p:nvSpPr>
          <p:spPr bwMode="auto">
            <a:xfrm>
              <a:off x="1724"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54" name="Line 974"/>
            <p:cNvSpPr>
              <a:spLocks noChangeShapeType="1"/>
            </p:cNvSpPr>
            <p:nvPr/>
          </p:nvSpPr>
          <p:spPr bwMode="auto">
            <a:xfrm>
              <a:off x="1724"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5" name="Rectangle 975"/>
            <p:cNvSpPr>
              <a:spLocks noChangeArrowheads="1"/>
            </p:cNvSpPr>
            <p:nvPr/>
          </p:nvSpPr>
          <p:spPr bwMode="auto">
            <a:xfrm>
              <a:off x="2936"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56" name="Line 976"/>
            <p:cNvSpPr>
              <a:spLocks noChangeShapeType="1"/>
            </p:cNvSpPr>
            <p:nvPr/>
          </p:nvSpPr>
          <p:spPr bwMode="auto">
            <a:xfrm>
              <a:off x="2936"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7" name="Rectangle 977"/>
            <p:cNvSpPr>
              <a:spLocks noChangeArrowheads="1"/>
            </p:cNvSpPr>
            <p:nvPr/>
          </p:nvSpPr>
          <p:spPr bwMode="auto">
            <a:xfrm>
              <a:off x="3644"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58" name="Line 978"/>
            <p:cNvSpPr>
              <a:spLocks noChangeShapeType="1"/>
            </p:cNvSpPr>
            <p:nvPr/>
          </p:nvSpPr>
          <p:spPr bwMode="auto">
            <a:xfrm>
              <a:off x="3644"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9" name="Rectangle 979"/>
            <p:cNvSpPr>
              <a:spLocks noChangeArrowheads="1"/>
            </p:cNvSpPr>
            <p:nvPr/>
          </p:nvSpPr>
          <p:spPr bwMode="auto">
            <a:xfrm>
              <a:off x="4740" y="2165"/>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60" name="Line 980"/>
            <p:cNvSpPr>
              <a:spLocks noChangeShapeType="1"/>
            </p:cNvSpPr>
            <p:nvPr/>
          </p:nvSpPr>
          <p:spPr bwMode="auto">
            <a:xfrm>
              <a:off x="4740"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61" name="Rectangle 981"/>
            <p:cNvSpPr>
              <a:spLocks noChangeArrowheads="1"/>
            </p:cNvSpPr>
            <p:nvPr/>
          </p:nvSpPr>
          <p:spPr bwMode="auto">
            <a:xfrm>
              <a:off x="5473"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62" name="Line 982"/>
            <p:cNvSpPr>
              <a:spLocks noChangeShapeType="1"/>
            </p:cNvSpPr>
            <p:nvPr/>
          </p:nvSpPr>
          <p:spPr bwMode="auto">
            <a:xfrm>
              <a:off x="5473"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63" name="Rectangle 983"/>
            <p:cNvSpPr>
              <a:spLocks noChangeArrowheads="1"/>
            </p:cNvSpPr>
            <p:nvPr/>
          </p:nvSpPr>
          <p:spPr bwMode="auto">
            <a:xfrm>
              <a:off x="2156" y="2367"/>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4" name="Rectangle 984"/>
            <p:cNvSpPr>
              <a:spLocks noChangeArrowheads="1"/>
            </p:cNvSpPr>
            <p:nvPr/>
          </p:nvSpPr>
          <p:spPr bwMode="auto">
            <a:xfrm>
              <a:off x="2513"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5" name="Rectangle 985"/>
            <p:cNvSpPr>
              <a:spLocks noChangeArrowheads="1"/>
            </p:cNvSpPr>
            <p:nvPr/>
          </p:nvSpPr>
          <p:spPr bwMode="auto">
            <a:xfrm>
              <a:off x="3255" y="236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6" name="Rectangle 986"/>
            <p:cNvSpPr>
              <a:spLocks noChangeArrowheads="1"/>
            </p:cNvSpPr>
            <p:nvPr/>
          </p:nvSpPr>
          <p:spPr bwMode="auto">
            <a:xfrm>
              <a:off x="3334"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7" name="Rectangle 987"/>
            <p:cNvSpPr>
              <a:spLocks noChangeArrowheads="1"/>
            </p:cNvSpPr>
            <p:nvPr/>
          </p:nvSpPr>
          <p:spPr bwMode="auto">
            <a:xfrm>
              <a:off x="3938" y="2367"/>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8" name="Rectangle 988"/>
            <p:cNvSpPr>
              <a:spLocks noChangeArrowheads="1"/>
            </p:cNvSpPr>
            <p:nvPr/>
          </p:nvSpPr>
          <p:spPr bwMode="auto">
            <a:xfrm>
              <a:off x="4453"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9" name="Rectangle 989"/>
            <p:cNvSpPr>
              <a:spLocks noChangeArrowheads="1"/>
            </p:cNvSpPr>
            <p:nvPr/>
          </p:nvSpPr>
          <p:spPr bwMode="auto">
            <a:xfrm>
              <a:off x="5073" y="236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70" name="Rectangle 990"/>
            <p:cNvSpPr>
              <a:spLocks noChangeArrowheads="1"/>
            </p:cNvSpPr>
            <p:nvPr/>
          </p:nvSpPr>
          <p:spPr bwMode="auto">
            <a:xfrm>
              <a:off x="5152"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71" name="Rectangle 991"/>
            <p:cNvSpPr>
              <a:spLocks noChangeArrowheads="1"/>
            </p:cNvSpPr>
            <p:nvPr/>
          </p:nvSpPr>
          <p:spPr bwMode="auto">
            <a:xfrm>
              <a:off x="1724"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72" name="Line 992"/>
            <p:cNvSpPr>
              <a:spLocks noChangeShapeType="1"/>
            </p:cNvSpPr>
            <p:nvPr/>
          </p:nvSpPr>
          <p:spPr bwMode="auto">
            <a:xfrm>
              <a:off x="1724"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3" name="Line 993"/>
            <p:cNvSpPr>
              <a:spLocks noChangeShapeType="1"/>
            </p:cNvSpPr>
            <p:nvPr/>
          </p:nvSpPr>
          <p:spPr bwMode="auto">
            <a:xfrm>
              <a:off x="1724"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4" name="Rectangle 994"/>
            <p:cNvSpPr>
              <a:spLocks noChangeArrowheads="1"/>
            </p:cNvSpPr>
            <p:nvPr/>
          </p:nvSpPr>
          <p:spPr bwMode="auto">
            <a:xfrm>
              <a:off x="1735" y="2348"/>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75" name="Line 995"/>
            <p:cNvSpPr>
              <a:spLocks noChangeShapeType="1"/>
            </p:cNvSpPr>
            <p:nvPr/>
          </p:nvSpPr>
          <p:spPr bwMode="auto">
            <a:xfrm>
              <a:off x="1735" y="234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6" name="Rectangle 996"/>
            <p:cNvSpPr>
              <a:spLocks noChangeArrowheads="1"/>
            </p:cNvSpPr>
            <p:nvPr/>
          </p:nvSpPr>
          <p:spPr bwMode="auto">
            <a:xfrm>
              <a:off x="2936"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77" name="Line 997"/>
            <p:cNvSpPr>
              <a:spLocks noChangeShapeType="1"/>
            </p:cNvSpPr>
            <p:nvPr/>
          </p:nvSpPr>
          <p:spPr bwMode="auto">
            <a:xfrm>
              <a:off x="2936"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8" name="Line 998"/>
            <p:cNvSpPr>
              <a:spLocks noChangeShapeType="1"/>
            </p:cNvSpPr>
            <p:nvPr/>
          </p:nvSpPr>
          <p:spPr bwMode="auto">
            <a:xfrm>
              <a:off x="2936"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9" name="Rectangle 999"/>
            <p:cNvSpPr>
              <a:spLocks noChangeArrowheads="1"/>
            </p:cNvSpPr>
            <p:nvPr/>
          </p:nvSpPr>
          <p:spPr bwMode="auto">
            <a:xfrm>
              <a:off x="2947" y="2348"/>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80" name="Line 1000"/>
            <p:cNvSpPr>
              <a:spLocks noChangeShapeType="1"/>
            </p:cNvSpPr>
            <p:nvPr/>
          </p:nvSpPr>
          <p:spPr bwMode="auto">
            <a:xfrm>
              <a:off x="2947" y="2348"/>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1" name="Rectangle 1001"/>
            <p:cNvSpPr>
              <a:spLocks noChangeArrowheads="1"/>
            </p:cNvSpPr>
            <p:nvPr/>
          </p:nvSpPr>
          <p:spPr bwMode="auto">
            <a:xfrm>
              <a:off x="3644"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82" name="Line 1002"/>
            <p:cNvSpPr>
              <a:spLocks noChangeShapeType="1"/>
            </p:cNvSpPr>
            <p:nvPr/>
          </p:nvSpPr>
          <p:spPr bwMode="auto">
            <a:xfrm>
              <a:off x="3644"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3" name="Line 1003"/>
            <p:cNvSpPr>
              <a:spLocks noChangeShapeType="1"/>
            </p:cNvSpPr>
            <p:nvPr/>
          </p:nvSpPr>
          <p:spPr bwMode="auto">
            <a:xfrm>
              <a:off x="3644"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4" name="Rectangle 1004"/>
            <p:cNvSpPr>
              <a:spLocks noChangeArrowheads="1"/>
            </p:cNvSpPr>
            <p:nvPr/>
          </p:nvSpPr>
          <p:spPr bwMode="auto">
            <a:xfrm>
              <a:off x="3655" y="2348"/>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85" name="Line 1005"/>
            <p:cNvSpPr>
              <a:spLocks noChangeShapeType="1"/>
            </p:cNvSpPr>
            <p:nvPr/>
          </p:nvSpPr>
          <p:spPr bwMode="auto">
            <a:xfrm>
              <a:off x="3655" y="2348"/>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6" name="Rectangle 1006"/>
            <p:cNvSpPr>
              <a:spLocks noChangeArrowheads="1"/>
            </p:cNvSpPr>
            <p:nvPr/>
          </p:nvSpPr>
          <p:spPr bwMode="auto">
            <a:xfrm>
              <a:off x="4740" y="2348"/>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87" name="Line 1007"/>
            <p:cNvSpPr>
              <a:spLocks noChangeShapeType="1"/>
            </p:cNvSpPr>
            <p:nvPr/>
          </p:nvSpPr>
          <p:spPr bwMode="auto">
            <a:xfrm>
              <a:off x="4740" y="234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8" name="Line 1008"/>
            <p:cNvSpPr>
              <a:spLocks noChangeShapeType="1"/>
            </p:cNvSpPr>
            <p:nvPr/>
          </p:nvSpPr>
          <p:spPr bwMode="auto">
            <a:xfrm>
              <a:off x="4740"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9" name="Rectangle 1009"/>
            <p:cNvSpPr>
              <a:spLocks noChangeArrowheads="1"/>
            </p:cNvSpPr>
            <p:nvPr/>
          </p:nvSpPr>
          <p:spPr bwMode="auto">
            <a:xfrm>
              <a:off x="4752" y="2348"/>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0" name="Line 1010"/>
            <p:cNvSpPr>
              <a:spLocks noChangeShapeType="1"/>
            </p:cNvSpPr>
            <p:nvPr/>
          </p:nvSpPr>
          <p:spPr bwMode="auto">
            <a:xfrm>
              <a:off x="4752" y="2348"/>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1" name="Rectangle 1011"/>
            <p:cNvSpPr>
              <a:spLocks noChangeArrowheads="1"/>
            </p:cNvSpPr>
            <p:nvPr/>
          </p:nvSpPr>
          <p:spPr bwMode="auto">
            <a:xfrm>
              <a:off x="5473"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2" name="Line 1012"/>
            <p:cNvSpPr>
              <a:spLocks noChangeShapeType="1"/>
            </p:cNvSpPr>
            <p:nvPr/>
          </p:nvSpPr>
          <p:spPr bwMode="auto">
            <a:xfrm>
              <a:off x="5473"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3" name="Line 1013"/>
            <p:cNvSpPr>
              <a:spLocks noChangeShapeType="1"/>
            </p:cNvSpPr>
            <p:nvPr/>
          </p:nvSpPr>
          <p:spPr bwMode="auto">
            <a:xfrm>
              <a:off x="5473"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4" name="Rectangle 1014"/>
            <p:cNvSpPr>
              <a:spLocks noChangeArrowheads="1"/>
            </p:cNvSpPr>
            <p:nvPr/>
          </p:nvSpPr>
          <p:spPr bwMode="auto">
            <a:xfrm>
              <a:off x="1724"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5" name="Line 1015"/>
            <p:cNvSpPr>
              <a:spLocks noChangeShapeType="1"/>
            </p:cNvSpPr>
            <p:nvPr/>
          </p:nvSpPr>
          <p:spPr bwMode="auto">
            <a:xfrm>
              <a:off x="1724"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6" name="Rectangle 1016"/>
            <p:cNvSpPr>
              <a:spLocks noChangeArrowheads="1"/>
            </p:cNvSpPr>
            <p:nvPr/>
          </p:nvSpPr>
          <p:spPr bwMode="auto">
            <a:xfrm>
              <a:off x="2936"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7" name="Line 1017"/>
            <p:cNvSpPr>
              <a:spLocks noChangeShapeType="1"/>
            </p:cNvSpPr>
            <p:nvPr/>
          </p:nvSpPr>
          <p:spPr bwMode="auto">
            <a:xfrm>
              <a:off x="2936"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8" name="Rectangle 1018"/>
            <p:cNvSpPr>
              <a:spLocks noChangeArrowheads="1"/>
            </p:cNvSpPr>
            <p:nvPr/>
          </p:nvSpPr>
          <p:spPr bwMode="auto">
            <a:xfrm>
              <a:off x="3644"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9" name="Line 1019"/>
            <p:cNvSpPr>
              <a:spLocks noChangeShapeType="1"/>
            </p:cNvSpPr>
            <p:nvPr/>
          </p:nvSpPr>
          <p:spPr bwMode="auto">
            <a:xfrm>
              <a:off x="3644"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00" name="Rectangle 1020"/>
            <p:cNvSpPr>
              <a:spLocks noChangeArrowheads="1"/>
            </p:cNvSpPr>
            <p:nvPr/>
          </p:nvSpPr>
          <p:spPr bwMode="auto">
            <a:xfrm>
              <a:off x="4740" y="2359"/>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01" name="Rectangle 1021"/>
            <p:cNvSpPr>
              <a:spLocks noChangeArrowheads="1"/>
            </p:cNvSpPr>
            <p:nvPr/>
          </p:nvSpPr>
          <p:spPr bwMode="auto">
            <a:xfrm>
              <a:off x="5473"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02" name="Line 1022"/>
            <p:cNvSpPr>
              <a:spLocks noChangeShapeType="1"/>
            </p:cNvSpPr>
            <p:nvPr/>
          </p:nvSpPr>
          <p:spPr bwMode="auto">
            <a:xfrm>
              <a:off x="5473"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03" name="Rectangle 1023"/>
            <p:cNvSpPr>
              <a:spLocks noChangeArrowheads="1"/>
            </p:cNvSpPr>
            <p:nvPr/>
          </p:nvSpPr>
          <p:spPr bwMode="auto">
            <a:xfrm>
              <a:off x="2156" y="2561"/>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4" name="Rectangle 1024"/>
            <p:cNvSpPr>
              <a:spLocks noChangeArrowheads="1"/>
            </p:cNvSpPr>
            <p:nvPr/>
          </p:nvSpPr>
          <p:spPr bwMode="auto">
            <a:xfrm>
              <a:off x="2513"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5" name="Rectangle 1025"/>
            <p:cNvSpPr>
              <a:spLocks noChangeArrowheads="1"/>
            </p:cNvSpPr>
            <p:nvPr/>
          </p:nvSpPr>
          <p:spPr bwMode="auto">
            <a:xfrm>
              <a:off x="3255" y="256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6" name="Rectangle 1026"/>
            <p:cNvSpPr>
              <a:spLocks noChangeArrowheads="1"/>
            </p:cNvSpPr>
            <p:nvPr/>
          </p:nvSpPr>
          <p:spPr bwMode="auto">
            <a:xfrm>
              <a:off x="3334"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7" name="Rectangle 1027"/>
            <p:cNvSpPr>
              <a:spLocks noChangeArrowheads="1"/>
            </p:cNvSpPr>
            <p:nvPr/>
          </p:nvSpPr>
          <p:spPr bwMode="auto">
            <a:xfrm>
              <a:off x="3938" y="2561"/>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8" name="Rectangle 1028"/>
            <p:cNvSpPr>
              <a:spLocks noChangeArrowheads="1"/>
            </p:cNvSpPr>
            <p:nvPr/>
          </p:nvSpPr>
          <p:spPr bwMode="auto">
            <a:xfrm>
              <a:off x="4453"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9" name="Rectangle 1029"/>
            <p:cNvSpPr>
              <a:spLocks noChangeArrowheads="1"/>
            </p:cNvSpPr>
            <p:nvPr/>
          </p:nvSpPr>
          <p:spPr bwMode="auto">
            <a:xfrm>
              <a:off x="5073" y="256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10" name="Rectangle 1030"/>
            <p:cNvSpPr>
              <a:spLocks noChangeArrowheads="1"/>
            </p:cNvSpPr>
            <p:nvPr/>
          </p:nvSpPr>
          <p:spPr bwMode="auto">
            <a:xfrm>
              <a:off x="5152"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11" name="Rectangle 1031"/>
            <p:cNvSpPr>
              <a:spLocks noChangeArrowheads="1"/>
            </p:cNvSpPr>
            <p:nvPr/>
          </p:nvSpPr>
          <p:spPr bwMode="auto">
            <a:xfrm>
              <a:off x="1724"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12" name="Line 1032"/>
            <p:cNvSpPr>
              <a:spLocks noChangeShapeType="1"/>
            </p:cNvSpPr>
            <p:nvPr/>
          </p:nvSpPr>
          <p:spPr bwMode="auto">
            <a:xfrm>
              <a:off x="1724"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3" name="Line 1033"/>
            <p:cNvSpPr>
              <a:spLocks noChangeShapeType="1"/>
            </p:cNvSpPr>
            <p:nvPr/>
          </p:nvSpPr>
          <p:spPr bwMode="auto">
            <a:xfrm>
              <a:off x="1724"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4" name="Rectangle 1034"/>
            <p:cNvSpPr>
              <a:spLocks noChangeArrowheads="1"/>
            </p:cNvSpPr>
            <p:nvPr/>
          </p:nvSpPr>
          <p:spPr bwMode="auto">
            <a:xfrm>
              <a:off x="1735" y="2542"/>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15" name="Line 1035"/>
            <p:cNvSpPr>
              <a:spLocks noChangeShapeType="1"/>
            </p:cNvSpPr>
            <p:nvPr/>
          </p:nvSpPr>
          <p:spPr bwMode="auto">
            <a:xfrm>
              <a:off x="1735" y="2542"/>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6" name="Rectangle 1036"/>
            <p:cNvSpPr>
              <a:spLocks noChangeArrowheads="1"/>
            </p:cNvSpPr>
            <p:nvPr/>
          </p:nvSpPr>
          <p:spPr bwMode="auto">
            <a:xfrm>
              <a:off x="2936"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17" name="Line 1037"/>
            <p:cNvSpPr>
              <a:spLocks noChangeShapeType="1"/>
            </p:cNvSpPr>
            <p:nvPr/>
          </p:nvSpPr>
          <p:spPr bwMode="auto">
            <a:xfrm>
              <a:off x="2936"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8" name="Line 1038"/>
            <p:cNvSpPr>
              <a:spLocks noChangeShapeType="1"/>
            </p:cNvSpPr>
            <p:nvPr/>
          </p:nvSpPr>
          <p:spPr bwMode="auto">
            <a:xfrm>
              <a:off x="2936"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9" name="Rectangle 1039"/>
            <p:cNvSpPr>
              <a:spLocks noChangeArrowheads="1"/>
            </p:cNvSpPr>
            <p:nvPr/>
          </p:nvSpPr>
          <p:spPr bwMode="auto">
            <a:xfrm>
              <a:off x="2947" y="2542"/>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20" name="Line 1040"/>
            <p:cNvSpPr>
              <a:spLocks noChangeShapeType="1"/>
            </p:cNvSpPr>
            <p:nvPr/>
          </p:nvSpPr>
          <p:spPr bwMode="auto">
            <a:xfrm>
              <a:off x="2947" y="2542"/>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1" name="Rectangle 1041"/>
            <p:cNvSpPr>
              <a:spLocks noChangeArrowheads="1"/>
            </p:cNvSpPr>
            <p:nvPr/>
          </p:nvSpPr>
          <p:spPr bwMode="auto">
            <a:xfrm>
              <a:off x="3644"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22" name="Line 1042"/>
            <p:cNvSpPr>
              <a:spLocks noChangeShapeType="1"/>
            </p:cNvSpPr>
            <p:nvPr/>
          </p:nvSpPr>
          <p:spPr bwMode="auto">
            <a:xfrm>
              <a:off x="3644"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3" name="Line 1043"/>
            <p:cNvSpPr>
              <a:spLocks noChangeShapeType="1"/>
            </p:cNvSpPr>
            <p:nvPr/>
          </p:nvSpPr>
          <p:spPr bwMode="auto">
            <a:xfrm>
              <a:off x="3644"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4" name="Rectangle 1044"/>
            <p:cNvSpPr>
              <a:spLocks noChangeArrowheads="1"/>
            </p:cNvSpPr>
            <p:nvPr/>
          </p:nvSpPr>
          <p:spPr bwMode="auto">
            <a:xfrm>
              <a:off x="3655" y="2542"/>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25" name="Line 1045"/>
            <p:cNvSpPr>
              <a:spLocks noChangeShapeType="1"/>
            </p:cNvSpPr>
            <p:nvPr/>
          </p:nvSpPr>
          <p:spPr bwMode="auto">
            <a:xfrm>
              <a:off x="3655" y="2542"/>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6" name="Rectangle 1046"/>
            <p:cNvSpPr>
              <a:spLocks noChangeArrowheads="1"/>
            </p:cNvSpPr>
            <p:nvPr/>
          </p:nvSpPr>
          <p:spPr bwMode="auto">
            <a:xfrm>
              <a:off x="4740" y="2542"/>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27" name="Line 1047"/>
            <p:cNvSpPr>
              <a:spLocks noChangeShapeType="1"/>
            </p:cNvSpPr>
            <p:nvPr/>
          </p:nvSpPr>
          <p:spPr bwMode="auto">
            <a:xfrm>
              <a:off x="4740" y="25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8" name="Line 1048"/>
            <p:cNvSpPr>
              <a:spLocks noChangeShapeType="1"/>
            </p:cNvSpPr>
            <p:nvPr/>
          </p:nvSpPr>
          <p:spPr bwMode="auto">
            <a:xfrm>
              <a:off x="4740"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9" name="Rectangle 1049"/>
            <p:cNvSpPr>
              <a:spLocks noChangeArrowheads="1"/>
            </p:cNvSpPr>
            <p:nvPr/>
          </p:nvSpPr>
          <p:spPr bwMode="auto">
            <a:xfrm>
              <a:off x="4752" y="2542"/>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0" name="Line 1050"/>
            <p:cNvSpPr>
              <a:spLocks noChangeShapeType="1"/>
            </p:cNvSpPr>
            <p:nvPr/>
          </p:nvSpPr>
          <p:spPr bwMode="auto">
            <a:xfrm>
              <a:off x="4752" y="2542"/>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1" name="Rectangle 1051"/>
            <p:cNvSpPr>
              <a:spLocks noChangeArrowheads="1"/>
            </p:cNvSpPr>
            <p:nvPr/>
          </p:nvSpPr>
          <p:spPr bwMode="auto">
            <a:xfrm>
              <a:off x="5473"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2" name="Line 1052"/>
            <p:cNvSpPr>
              <a:spLocks noChangeShapeType="1"/>
            </p:cNvSpPr>
            <p:nvPr/>
          </p:nvSpPr>
          <p:spPr bwMode="auto">
            <a:xfrm>
              <a:off x="5473"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3" name="Line 1053"/>
            <p:cNvSpPr>
              <a:spLocks noChangeShapeType="1"/>
            </p:cNvSpPr>
            <p:nvPr/>
          </p:nvSpPr>
          <p:spPr bwMode="auto">
            <a:xfrm>
              <a:off x="5473"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4" name="Rectangle 1054"/>
            <p:cNvSpPr>
              <a:spLocks noChangeArrowheads="1"/>
            </p:cNvSpPr>
            <p:nvPr/>
          </p:nvSpPr>
          <p:spPr bwMode="auto">
            <a:xfrm>
              <a:off x="1724"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5" name="Line 1055"/>
            <p:cNvSpPr>
              <a:spLocks noChangeShapeType="1"/>
            </p:cNvSpPr>
            <p:nvPr/>
          </p:nvSpPr>
          <p:spPr bwMode="auto">
            <a:xfrm>
              <a:off x="1724"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6" name="Rectangle 1056"/>
            <p:cNvSpPr>
              <a:spLocks noChangeArrowheads="1"/>
            </p:cNvSpPr>
            <p:nvPr/>
          </p:nvSpPr>
          <p:spPr bwMode="auto">
            <a:xfrm>
              <a:off x="2936"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7" name="Line 1057"/>
            <p:cNvSpPr>
              <a:spLocks noChangeShapeType="1"/>
            </p:cNvSpPr>
            <p:nvPr/>
          </p:nvSpPr>
          <p:spPr bwMode="auto">
            <a:xfrm>
              <a:off x="2936"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8" name="Rectangle 1058"/>
            <p:cNvSpPr>
              <a:spLocks noChangeArrowheads="1"/>
            </p:cNvSpPr>
            <p:nvPr/>
          </p:nvSpPr>
          <p:spPr bwMode="auto">
            <a:xfrm>
              <a:off x="3644"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9" name="Line 1059"/>
            <p:cNvSpPr>
              <a:spLocks noChangeShapeType="1"/>
            </p:cNvSpPr>
            <p:nvPr/>
          </p:nvSpPr>
          <p:spPr bwMode="auto">
            <a:xfrm>
              <a:off x="3644"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40" name="Rectangle 1060"/>
            <p:cNvSpPr>
              <a:spLocks noChangeArrowheads="1"/>
            </p:cNvSpPr>
            <p:nvPr/>
          </p:nvSpPr>
          <p:spPr bwMode="auto">
            <a:xfrm>
              <a:off x="4740" y="2553"/>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41" name="Line 1061"/>
            <p:cNvSpPr>
              <a:spLocks noChangeShapeType="1"/>
            </p:cNvSpPr>
            <p:nvPr/>
          </p:nvSpPr>
          <p:spPr bwMode="auto">
            <a:xfrm>
              <a:off x="4740"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42" name="Rectangle 1062"/>
            <p:cNvSpPr>
              <a:spLocks noChangeArrowheads="1"/>
            </p:cNvSpPr>
            <p:nvPr/>
          </p:nvSpPr>
          <p:spPr bwMode="auto">
            <a:xfrm>
              <a:off x="5473"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43" name="Line 1063"/>
            <p:cNvSpPr>
              <a:spLocks noChangeShapeType="1"/>
            </p:cNvSpPr>
            <p:nvPr/>
          </p:nvSpPr>
          <p:spPr bwMode="auto">
            <a:xfrm>
              <a:off x="5473"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44" name="Rectangle 1064"/>
            <p:cNvSpPr>
              <a:spLocks noChangeArrowheads="1"/>
            </p:cNvSpPr>
            <p:nvPr/>
          </p:nvSpPr>
          <p:spPr bwMode="auto">
            <a:xfrm>
              <a:off x="2156" y="2755"/>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5" name="Rectangle 1065"/>
            <p:cNvSpPr>
              <a:spLocks noChangeArrowheads="1"/>
            </p:cNvSpPr>
            <p:nvPr/>
          </p:nvSpPr>
          <p:spPr bwMode="auto">
            <a:xfrm>
              <a:off x="2513"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6" name="Rectangle 1066"/>
            <p:cNvSpPr>
              <a:spLocks noChangeArrowheads="1"/>
            </p:cNvSpPr>
            <p:nvPr/>
          </p:nvSpPr>
          <p:spPr bwMode="auto">
            <a:xfrm>
              <a:off x="3255" y="275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7" name="Rectangle 1067"/>
            <p:cNvSpPr>
              <a:spLocks noChangeArrowheads="1"/>
            </p:cNvSpPr>
            <p:nvPr/>
          </p:nvSpPr>
          <p:spPr bwMode="auto">
            <a:xfrm>
              <a:off x="3334"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8" name="Rectangle 1068"/>
            <p:cNvSpPr>
              <a:spLocks noChangeArrowheads="1"/>
            </p:cNvSpPr>
            <p:nvPr/>
          </p:nvSpPr>
          <p:spPr bwMode="auto">
            <a:xfrm>
              <a:off x="3938" y="2755"/>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9" name="Rectangle 1069"/>
            <p:cNvSpPr>
              <a:spLocks noChangeArrowheads="1"/>
            </p:cNvSpPr>
            <p:nvPr/>
          </p:nvSpPr>
          <p:spPr bwMode="auto">
            <a:xfrm>
              <a:off x="4453"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50" name="Rectangle 1070"/>
            <p:cNvSpPr>
              <a:spLocks noChangeArrowheads="1"/>
            </p:cNvSpPr>
            <p:nvPr/>
          </p:nvSpPr>
          <p:spPr bwMode="auto">
            <a:xfrm>
              <a:off x="5073" y="275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51" name="Rectangle 1071"/>
            <p:cNvSpPr>
              <a:spLocks noChangeArrowheads="1"/>
            </p:cNvSpPr>
            <p:nvPr/>
          </p:nvSpPr>
          <p:spPr bwMode="auto">
            <a:xfrm>
              <a:off x="5152"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52" name="Rectangle 1072"/>
            <p:cNvSpPr>
              <a:spLocks noChangeArrowheads="1"/>
            </p:cNvSpPr>
            <p:nvPr/>
          </p:nvSpPr>
          <p:spPr bwMode="auto">
            <a:xfrm>
              <a:off x="1724"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53" name="Line 1073"/>
            <p:cNvSpPr>
              <a:spLocks noChangeShapeType="1"/>
            </p:cNvSpPr>
            <p:nvPr/>
          </p:nvSpPr>
          <p:spPr bwMode="auto">
            <a:xfrm>
              <a:off x="1724"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54" name="Line 1074"/>
            <p:cNvSpPr>
              <a:spLocks noChangeShapeType="1"/>
            </p:cNvSpPr>
            <p:nvPr/>
          </p:nvSpPr>
          <p:spPr bwMode="auto">
            <a:xfrm>
              <a:off x="1724"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55" name="Rectangle 1075"/>
            <p:cNvSpPr>
              <a:spLocks noChangeArrowheads="1"/>
            </p:cNvSpPr>
            <p:nvPr/>
          </p:nvSpPr>
          <p:spPr bwMode="auto">
            <a:xfrm>
              <a:off x="1735" y="2736"/>
              <a:ext cx="12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56" name="Rectangle 1076"/>
            <p:cNvSpPr>
              <a:spLocks noChangeArrowheads="1"/>
            </p:cNvSpPr>
            <p:nvPr/>
          </p:nvSpPr>
          <p:spPr bwMode="auto">
            <a:xfrm>
              <a:off x="2936"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57" name="Line 1077"/>
            <p:cNvSpPr>
              <a:spLocks noChangeShapeType="1"/>
            </p:cNvSpPr>
            <p:nvPr/>
          </p:nvSpPr>
          <p:spPr bwMode="auto">
            <a:xfrm>
              <a:off x="2936"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58" name="Line 1078"/>
            <p:cNvSpPr>
              <a:spLocks noChangeShapeType="1"/>
            </p:cNvSpPr>
            <p:nvPr/>
          </p:nvSpPr>
          <p:spPr bwMode="auto">
            <a:xfrm>
              <a:off x="2936"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59" name="Rectangle 1079"/>
            <p:cNvSpPr>
              <a:spLocks noChangeArrowheads="1"/>
            </p:cNvSpPr>
            <p:nvPr/>
          </p:nvSpPr>
          <p:spPr bwMode="auto">
            <a:xfrm>
              <a:off x="2947" y="2736"/>
              <a:ext cx="6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0" name="Rectangle 1080"/>
            <p:cNvSpPr>
              <a:spLocks noChangeArrowheads="1"/>
            </p:cNvSpPr>
            <p:nvPr/>
          </p:nvSpPr>
          <p:spPr bwMode="auto">
            <a:xfrm>
              <a:off x="3644"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1" name="Line 1081"/>
            <p:cNvSpPr>
              <a:spLocks noChangeShapeType="1"/>
            </p:cNvSpPr>
            <p:nvPr/>
          </p:nvSpPr>
          <p:spPr bwMode="auto">
            <a:xfrm>
              <a:off x="3644"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62" name="Line 1082"/>
            <p:cNvSpPr>
              <a:spLocks noChangeShapeType="1"/>
            </p:cNvSpPr>
            <p:nvPr/>
          </p:nvSpPr>
          <p:spPr bwMode="auto">
            <a:xfrm>
              <a:off x="3644"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63" name="Rectangle 1083"/>
            <p:cNvSpPr>
              <a:spLocks noChangeArrowheads="1"/>
            </p:cNvSpPr>
            <p:nvPr/>
          </p:nvSpPr>
          <p:spPr bwMode="auto">
            <a:xfrm>
              <a:off x="3655" y="2736"/>
              <a:ext cx="10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4" name="Rectangle 1084"/>
            <p:cNvSpPr>
              <a:spLocks noChangeArrowheads="1"/>
            </p:cNvSpPr>
            <p:nvPr/>
          </p:nvSpPr>
          <p:spPr bwMode="auto">
            <a:xfrm>
              <a:off x="4740" y="2736"/>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5" name="Line 1085"/>
            <p:cNvSpPr>
              <a:spLocks noChangeShapeType="1"/>
            </p:cNvSpPr>
            <p:nvPr/>
          </p:nvSpPr>
          <p:spPr bwMode="auto">
            <a:xfrm>
              <a:off x="4740" y="273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66" name="Line 1086"/>
            <p:cNvSpPr>
              <a:spLocks noChangeShapeType="1"/>
            </p:cNvSpPr>
            <p:nvPr/>
          </p:nvSpPr>
          <p:spPr bwMode="auto">
            <a:xfrm>
              <a:off x="4740"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67" name="Rectangle 1087"/>
            <p:cNvSpPr>
              <a:spLocks noChangeArrowheads="1"/>
            </p:cNvSpPr>
            <p:nvPr/>
          </p:nvSpPr>
          <p:spPr bwMode="auto">
            <a:xfrm>
              <a:off x="4752" y="2736"/>
              <a:ext cx="72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8" name="Rectangle 1088"/>
            <p:cNvSpPr>
              <a:spLocks noChangeArrowheads="1"/>
            </p:cNvSpPr>
            <p:nvPr/>
          </p:nvSpPr>
          <p:spPr bwMode="auto">
            <a:xfrm>
              <a:off x="5473"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9" name="Line 1089"/>
            <p:cNvSpPr>
              <a:spLocks noChangeShapeType="1"/>
            </p:cNvSpPr>
            <p:nvPr/>
          </p:nvSpPr>
          <p:spPr bwMode="auto">
            <a:xfrm>
              <a:off x="5473"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0" name="Line 1090"/>
            <p:cNvSpPr>
              <a:spLocks noChangeShapeType="1"/>
            </p:cNvSpPr>
            <p:nvPr/>
          </p:nvSpPr>
          <p:spPr bwMode="auto">
            <a:xfrm>
              <a:off x="5473"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1" name="Rectangle 1091"/>
            <p:cNvSpPr>
              <a:spLocks noChangeArrowheads="1"/>
            </p:cNvSpPr>
            <p:nvPr/>
          </p:nvSpPr>
          <p:spPr bwMode="auto">
            <a:xfrm>
              <a:off x="1724"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72" name="Line 1092"/>
            <p:cNvSpPr>
              <a:spLocks noChangeShapeType="1"/>
            </p:cNvSpPr>
            <p:nvPr/>
          </p:nvSpPr>
          <p:spPr bwMode="auto">
            <a:xfrm>
              <a:off x="1724"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3" name="Rectangle 1093"/>
            <p:cNvSpPr>
              <a:spLocks noChangeArrowheads="1"/>
            </p:cNvSpPr>
            <p:nvPr/>
          </p:nvSpPr>
          <p:spPr bwMode="auto">
            <a:xfrm>
              <a:off x="2936"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74" name="Line 1094"/>
            <p:cNvSpPr>
              <a:spLocks noChangeShapeType="1"/>
            </p:cNvSpPr>
            <p:nvPr/>
          </p:nvSpPr>
          <p:spPr bwMode="auto">
            <a:xfrm>
              <a:off x="2936"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5" name="Rectangle 1095"/>
            <p:cNvSpPr>
              <a:spLocks noChangeArrowheads="1"/>
            </p:cNvSpPr>
            <p:nvPr/>
          </p:nvSpPr>
          <p:spPr bwMode="auto">
            <a:xfrm>
              <a:off x="3644"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76" name="Line 1096"/>
            <p:cNvSpPr>
              <a:spLocks noChangeShapeType="1"/>
            </p:cNvSpPr>
            <p:nvPr/>
          </p:nvSpPr>
          <p:spPr bwMode="auto">
            <a:xfrm>
              <a:off x="3644"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7" name="Rectangle 1097"/>
            <p:cNvSpPr>
              <a:spLocks noChangeArrowheads="1"/>
            </p:cNvSpPr>
            <p:nvPr/>
          </p:nvSpPr>
          <p:spPr bwMode="auto">
            <a:xfrm>
              <a:off x="4740" y="2748"/>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78" name="Line 1098"/>
            <p:cNvSpPr>
              <a:spLocks noChangeShapeType="1"/>
            </p:cNvSpPr>
            <p:nvPr/>
          </p:nvSpPr>
          <p:spPr bwMode="auto">
            <a:xfrm>
              <a:off x="4740"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9" name="Rectangle 1099"/>
            <p:cNvSpPr>
              <a:spLocks noChangeArrowheads="1"/>
            </p:cNvSpPr>
            <p:nvPr/>
          </p:nvSpPr>
          <p:spPr bwMode="auto">
            <a:xfrm>
              <a:off x="5473"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80" name="Line 1100"/>
            <p:cNvSpPr>
              <a:spLocks noChangeShapeType="1"/>
            </p:cNvSpPr>
            <p:nvPr/>
          </p:nvSpPr>
          <p:spPr bwMode="auto">
            <a:xfrm>
              <a:off x="5473"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81" name="Rectangle 1101"/>
            <p:cNvSpPr>
              <a:spLocks noChangeArrowheads="1"/>
            </p:cNvSpPr>
            <p:nvPr/>
          </p:nvSpPr>
          <p:spPr bwMode="auto">
            <a:xfrm>
              <a:off x="2156" y="2949"/>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2" name="Rectangle 1102"/>
            <p:cNvSpPr>
              <a:spLocks noChangeArrowheads="1"/>
            </p:cNvSpPr>
            <p:nvPr/>
          </p:nvSpPr>
          <p:spPr bwMode="auto">
            <a:xfrm>
              <a:off x="2513"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3" name="Rectangle 1103"/>
            <p:cNvSpPr>
              <a:spLocks noChangeArrowheads="1"/>
            </p:cNvSpPr>
            <p:nvPr/>
          </p:nvSpPr>
          <p:spPr bwMode="auto">
            <a:xfrm>
              <a:off x="3255" y="294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4" name="Rectangle 1104"/>
            <p:cNvSpPr>
              <a:spLocks noChangeArrowheads="1"/>
            </p:cNvSpPr>
            <p:nvPr/>
          </p:nvSpPr>
          <p:spPr bwMode="auto">
            <a:xfrm>
              <a:off x="3334"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5" name="Rectangle 1105"/>
            <p:cNvSpPr>
              <a:spLocks noChangeArrowheads="1"/>
            </p:cNvSpPr>
            <p:nvPr/>
          </p:nvSpPr>
          <p:spPr bwMode="auto">
            <a:xfrm>
              <a:off x="3938" y="2949"/>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6" name="Rectangle 1106"/>
            <p:cNvSpPr>
              <a:spLocks noChangeArrowheads="1"/>
            </p:cNvSpPr>
            <p:nvPr/>
          </p:nvSpPr>
          <p:spPr bwMode="auto">
            <a:xfrm>
              <a:off x="4453"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7" name="Rectangle 1107"/>
            <p:cNvSpPr>
              <a:spLocks noChangeArrowheads="1"/>
            </p:cNvSpPr>
            <p:nvPr/>
          </p:nvSpPr>
          <p:spPr bwMode="auto">
            <a:xfrm>
              <a:off x="5073" y="294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8" name="Rectangle 1108"/>
            <p:cNvSpPr>
              <a:spLocks noChangeArrowheads="1"/>
            </p:cNvSpPr>
            <p:nvPr/>
          </p:nvSpPr>
          <p:spPr bwMode="auto">
            <a:xfrm>
              <a:off x="5152"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9" name="Rectangle 1109"/>
            <p:cNvSpPr>
              <a:spLocks noChangeArrowheads="1"/>
            </p:cNvSpPr>
            <p:nvPr/>
          </p:nvSpPr>
          <p:spPr bwMode="auto">
            <a:xfrm>
              <a:off x="1724"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0" name="Line 1110"/>
            <p:cNvSpPr>
              <a:spLocks noChangeShapeType="1"/>
            </p:cNvSpPr>
            <p:nvPr/>
          </p:nvSpPr>
          <p:spPr bwMode="auto">
            <a:xfrm>
              <a:off x="1724"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1" name="Line 1111"/>
            <p:cNvSpPr>
              <a:spLocks noChangeShapeType="1"/>
            </p:cNvSpPr>
            <p:nvPr/>
          </p:nvSpPr>
          <p:spPr bwMode="auto">
            <a:xfrm>
              <a:off x="1724"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2" name="Rectangle 1112"/>
            <p:cNvSpPr>
              <a:spLocks noChangeArrowheads="1"/>
            </p:cNvSpPr>
            <p:nvPr/>
          </p:nvSpPr>
          <p:spPr bwMode="auto">
            <a:xfrm>
              <a:off x="1735" y="2931"/>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3" name="Rectangle 1113"/>
            <p:cNvSpPr>
              <a:spLocks noChangeArrowheads="1"/>
            </p:cNvSpPr>
            <p:nvPr/>
          </p:nvSpPr>
          <p:spPr bwMode="auto">
            <a:xfrm>
              <a:off x="2936"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4" name="Line 1114"/>
            <p:cNvSpPr>
              <a:spLocks noChangeShapeType="1"/>
            </p:cNvSpPr>
            <p:nvPr/>
          </p:nvSpPr>
          <p:spPr bwMode="auto">
            <a:xfrm>
              <a:off x="2936"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5" name="Line 1115"/>
            <p:cNvSpPr>
              <a:spLocks noChangeShapeType="1"/>
            </p:cNvSpPr>
            <p:nvPr/>
          </p:nvSpPr>
          <p:spPr bwMode="auto">
            <a:xfrm>
              <a:off x="2936"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6" name="Rectangle 1116"/>
            <p:cNvSpPr>
              <a:spLocks noChangeArrowheads="1"/>
            </p:cNvSpPr>
            <p:nvPr/>
          </p:nvSpPr>
          <p:spPr bwMode="auto">
            <a:xfrm>
              <a:off x="2947" y="2931"/>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7" name="Line 1117"/>
            <p:cNvSpPr>
              <a:spLocks noChangeShapeType="1"/>
            </p:cNvSpPr>
            <p:nvPr/>
          </p:nvSpPr>
          <p:spPr bwMode="auto">
            <a:xfrm>
              <a:off x="2947" y="2931"/>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8" name="Rectangle 1118"/>
            <p:cNvSpPr>
              <a:spLocks noChangeArrowheads="1"/>
            </p:cNvSpPr>
            <p:nvPr/>
          </p:nvSpPr>
          <p:spPr bwMode="auto">
            <a:xfrm>
              <a:off x="3644"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9" name="Line 1119"/>
            <p:cNvSpPr>
              <a:spLocks noChangeShapeType="1"/>
            </p:cNvSpPr>
            <p:nvPr/>
          </p:nvSpPr>
          <p:spPr bwMode="auto">
            <a:xfrm>
              <a:off x="3644"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0" name="Line 1120"/>
            <p:cNvSpPr>
              <a:spLocks noChangeShapeType="1"/>
            </p:cNvSpPr>
            <p:nvPr/>
          </p:nvSpPr>
          <p:spPr bwMode="auto">
            <a:xfrm>
              <a:off x="3644"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1" name="Rectangle 1121"/>
            <p:cNvSpPr>
              <a:spLocks noChangeArrowheads="1"/>
            </p:cNvSpPr>
            <p:nvPr/>
          </p:nvSpPr>
          <p:spPr bwMode="auto">
            <a:xfrm>
              <a:off x="3655" y="2931"/>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02" name="Line 1122"/>
            <p:cNvSpPr>
              <a:spLocks noChangeShapeType="1"/>
            </p:cNvSpPr>
            <p:nvPr/>
          </p:nvSpPr>
          <p:spPr bwMode="auto">
            <a:xfrm>
              <a:off x="3655" y="2931"/>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3" name="Rectangle 1123"/>
            <p:cNvSpPr>
              <a:spLocks noChangeArrowheads="1"/>
            </p:cNvSpPr>
            <p:nvPr/>
          </p:nvSpPr>
          <p:spPr bwMode="auto">
            <a:xfrm>
              <a:off x="4740" y="2931"/>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04" name="Line 1124"/>
            <p:cNvSpPr>
              <a:spLocks noChangeShapeType="1"/>
            </p:cNvSpPr>
            <p:nvPr/>
          </p:nvSpPr>
          <p:spPr bwMode="auto">
            <a:xfrm>
              <a:off x="4740" y="293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5" name="Line 1125"/>
            <p:cNvSpPr>
              <a:spLocks noChangeShapeType="1"/>
            </p:cNvSpPr>
            <p:nvPr/>
          </p:nvSpPr>
          <p:spPr bwMode="auto">
            <a:xfrm>
              <a:off x="4740"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6" name="Rectangle 1126"/>
            <p:cNvSpPr>
              <a:spLocks noChangeArrowheads="1"/>
            </p:cNvSpPr>
            <p:nvPr/>
          </p:nvSpPr>
          <p:spPr bwMode="auto">
            <a:xfrm>
              <a:off x="4752" y="2931"/>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07" name="Line 1127"/>
            <p:cNvSpPr>
              <a:spLocks noChangeShapeType="1"/>
            </p:cNvSpPr>
            <p:nvPr/>
          </p:nvSpPr>
          <p:spPr bwMode="auto">
            <a:xfrm>
              <a:off x="4752" y="2931"/>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8" name="Rectangle 1128"/>
            <p:cNvSpPr>
              <a:spLocks noChangeArrowheads="1"/>
            </p:cNvSpPr>
            <p:nvPr/>
          </p:nvSpPr>
          <p:spPr bwMode="auto">
            <a:xfrm>
              <a:off x="5473"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09" name="Line 1129"/>
            <p:cNvSpPr>
              <a:spLocks noChangeShapeType="1"/>
            </p:cNvSpPr>
            <p:nvPr/>
          </p:nvSpPr>
          <p:spPr bwMode="auto">
            <a:xfrm>
              <a:off x="5473"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0" name="Line 1130"/>
            <p:cNvSpPr>
              <a:spLocks noChangeShapeType="1"/>
            </p:cNvSpPr>
            <p:nvPr/>
          </p:nvSpPr>
          <p:spPr bwMode="auto">
            <a:xfrm>
              <a:off x="5473"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1" name="Rectangle 1131"/>
            <p:cNvSpPr>
              <a:spLocks noChangeArrowheads="1"/>
            </p:cNvSpPr>
            <p:nvPr/>
          </p:nvSpPr>
          <p:spPr bwMode="auto">
            <a:xfrm>
              <a:off x="1724"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12" name="Line 1132"/>
            <p:cNvSpPr>
              <a:spLocks noChangeShapeType="1"/>
            </p:cNvSpPr>
            <p:nvPr/>
          </p:nvSpPr>
          <p:spPr bwMode="auto">
            <a:xfrm>
              <a:off x="1724"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3" name="Rectangle 1133"/>
            <p:cNvSpPr>
              <a:spLocks noChangeArrowheads="1"/>
            </p:cNvSpPr>
            <p:nvPr/>
          </p:nvSpPr>
          <p:spPr bwMode="auto">
            <a:xfrm>
              <a:off x="2936"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14" name="Line 1134"/>
            <p:cNvSpPr>
              <a:spLocks noChangeShapeType="1"/>
            </p:cNvSpPr>
            <p:nvPr/>
          </p:nvSpPr>
          <p:spPr bwMode="auto">
            <a:xfrm>
              <a:off x="2936"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5" name="Rectangle 1135"/>
            <p:cNvSpPr>
              <a:spLocks noChangeArrowheads="1"/>
            </p:cNvSpPr>
            <p:nvPr/>
          </p:nvSpPr>
          <p:spPr bwMode="auto">
            <a:xfrm>
              <a:off x="3644"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16" name="Line 1136"/>
            <p:cNvSpPr>
              <a:spLocks noChangeShapeType="1"/>
            </p:cNvSpPr>
            <p:nvPr/>
          </p:nvSpPr>
          <p:spPr bwMode="auto">
            <a:xfrm>
              <a:off x="3644"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7" name="Rectangle 1137"/>
            <p:cNvSpPr>
              <a:spLocks noChangeArrowheads="1"/>
            </p:cNvSpPr>
            <p:nvPr/>
          </p:nvSpPr>
          <p:spPr bwMode="auto">
            <a:xfrm>
              <a:off x="4740" y="2942"/>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18" name="Line 1138"/>
            <p:cNvSpPr>
              <a:spLocks noChangeShapeType="1"/>
            </p:cNvSpPr>
            <p:nvPr/>
          </p:nvSpPr>
          <p:spPr bwMode="auto">
            <a:xfrm>
              <a:off x="4740"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9" name="Rectangle 1139"/>
            <p:cNvSpPr>
              <a:spLocks noChangeArrowheads="1"/>
            </p:cNvSpPr>
            <p:nvPr/>
          </p:nvSpPr>
          <p:spPr bwMode="auto">
            <a:xfrm>
              <a:off x="5473"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20" name="Line 1140"/>
            <p:cNvSpPr>
              <a:spLocks noChangeShapeType="1"/>
            </p:cNvSpPr>
            <p:nvPr/>
          </p:nvSpPr>
          <p:spPr bwMode="auto">
            <a:xfrm>
              <a:off x="5473"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21" name="Rectangle 1141"/>
            <p:cNvSpPr>
              <a:spLocks noChangeArrowheads="1"/>
            </p:cNvSpPr>
            <p:nvPr/>
          </p:nvSpPr>
          <p:spPr bwMode="auto">
            <a:xfrm>
              <a:off x="2156" y="3144"/>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2" name="Rectangle 1142"/>
            <p:cNvSpPr>
              <a:spLocks noChangeArrowheads="1"/>
            </p:cNvSpPr>
            <p:nvPr/>
          </p:nvSpPr>
          <p:spPr bwMode="auto">
            <a:xfrm>
              <a:off x="2513"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3" name="Rectangle 1143"/>
            <p:cNvSpPr>
              <a:spLocks noChangeArrowheads="1"/>
            </p:cNvSpPr>
            <p:nvPr/>
          </p:nvSpPr>
          <p:spPr bwMode="auto">
            <a:xfrm>
              <a:off x="3255" y="31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4" name="Rectangle 1144"/>
            <p:cNvSpPr>
              <a:spLocks noChangeArrowheads="1"/>
            </p:cNvSpPr>
            <p:nvPr/>
          </p:nvSpPr>
          <p:spPr bwMode="auto">
            <a:xfrm>
              <a:off x="3334"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5" name="Rectangle 1145"/>
            <p:cNvSpPr>
              <a:spLocks noChangeArrowheads="1"/>
            </p:cNvSpPr>
            <p:nvPr/>
          </p:nvSpPr>
          <p:spPr bwMode="auto">
            <a:xfrm>
              <a:off x="3938" y="3144"/>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6" name="Rectangle 1146"/>
            <p:cNvSpPr>
              <a:spLocks noChangeArrowheads="1"/>
            </p:cNvSpPr>
            <p:nvPr/>
          </p:nvSpPr>
          <p:spPr bwMode="auto">
            <a:xfrm>
              <a:off x="4453"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7" name="Rectangle 1147"/>
            <p:cNvSpPr>
              <a:spLocks noChangeArrowheads="1"/>
            </p:cNvSpPr>
            <p:nvPr/>
          </p:nvSpPr>
          <p:spPr bwMode="auto">
            <a:xfrm>
              <a:off x="5073" y="31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8" name="Rectangle 1148"/>
            <p:cNvSpPr>
              <a:spLocks noChangeArrowheads="1"/>
            </p:cNvSpPr>
            <p:nvPr/>
          </p:nvSpPr>
          <p:spPr bwMode="auto">
            <a:xfrm>
              <a:off x="5152"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9" name="Rectangle 1149"/>
            <p:cNvSpPr>
              <a:spLocks noChangeArrowheads="1"/>
            </p:cNvSpPr>
            <p:nvPr/>
          </p:nvSpPr>
          <p:spPr bwMode="auto">
            <a:xfrm>
              <a:off x="1724"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30" name="Line 1150"/>
            <p:cNvSpPr>
              <a:spLocks noChangeShapeType="1"/>
            </p:cNvSpPr>
            <p:nvPr/>
          </p:nvSpPr>
          <p:spPr bwMode="auto">
            <a:xfrm>
              <a:off x="1724"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1" name="Line 1151"/>
            <p:cNvSpPr>
              <a:spLocks noChangeShapeType="1"/>
            </p:cNvSpPr>
            <p:nvPr/>
          </p:nvSpPr>
          <p:spPr bwMode="auto">
            <a:xfrm>
              <a:off x="1724"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2" name="Rectangle 1152"/>
            <p:cNvSpPr>
              <a:spLocks noChangeArrowheads="1"/>
            </p:cNvSpPr>
            <p:nvPr/>
          </p:nvSpPr>
          <p:spPr bwMode="auto">
            <a:xfrm>
              <a:off x="1735" y="3125"/>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33" name="Line 1153"/>
            <p:cNvSpPr>
              <a:spLocks noChangeShapeType="1"/>
            </p:cNvSpPr>
            <p:nvPr/>
          </p:nvSpPr>
          <p:spPr bwMode="auto">
            <a:xfrm>
              <a:off x="1735" y="3125"/>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4" name="Rectangle 1154"/>
            <p:cNvSpPr>
              <a:spLocks noChangeArrowheads="1"/>
            </p:cNvSpPr>
            <p:nvPr/>
          </p:nvSpPr>
          <p:spPr bwMode="auto">
            <a:xfrm>
              <a:off x="2936"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35" name="Line 1155"/>
            <p:cNvSpPr>
              <a:spLocks noChangeShapeType="1"/>
            </p:cNvSpPr>
            <p:nvPr/>
          </p:nvSpPr>
          <p:spPr bwMode="auto">
            <a:xfrm>
              <a:off x="2936"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6" name="Line 1156"/>
            <p:cNvSpPr>
              <a:spLocks noChangeShapeType="1"/>
            </p:cNvSpPr>
            <p:nvPr/>
          </p:nvSpPr>
          <p:spPr bwMode="auto">
            <a:xfrm>
              <a:off x="2936"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7" name="Rectangle 1157"/>
            <p:cNvSpPr>
              <a:spLocks noChangeArrowheads="1"/>
            </p:cNvSpPr>
            <p:nvPr/>
          </p:nvSpPr>
          <p:spPr bwMode="auto">
            <a:xfrm>
              <a:off x="2947" y="3125"/>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38" name="Line 1158"/>
            <p:cNvSpPr>
              <a:spLocks noChangeShapeType="1"/>
            </p:cNvSpPr>
            <p:nvPr/>
          </p:nvSpPr>
          <p:spPr bwMode="auto">
            <a:xfrm>
              <a:off x="2947" y="3125"/>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9" name="Rectangle 1159"/>
            <p:cNvSpPr>
              <a:spLocks noChangeArrowheads="1"/>
            </p:cNvSpPr>
            <p:nvPr/>
          </p:nvSpPr>
          <p:spPr bwMode="auto">
            <a:xfrm>
              <a:off x="3644"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40" name="Line 1160"/>
            <p:cNvSpPr>
              <a:spLocks noChangeShapeType="1"/>
            </p:cNvSpPr>
            <p:nvPr/>
          </p:nvSpPr>
          <p:spPr bwMode="auto">
            <a:xfrm>
              <a:off x="3644"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1" name="Line 1161"/>
            <p:cNvSpPr>
              <a:spLocks noChangeShapeType="1"/>
            </p:cNvSpPr>
            <p:nvPr/>
          </p:nvSpPr>
          <p:spPr bwMode="auto">
            <a:xfrm>
              <a:off x="3644"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2" name="Rectangle 1162"/>
            <p:cNvSpPr>
              <a:spLocks noChangeArrowheads="1"/>
            </p:cNvSpPr>
            <p:nvPr/>
          </p:nvSpPr>
          <p:spPr bwMode="auto">
            <a:xfrm>
              <a:off x="3655" y="3125"/>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43" name="Line 1163"/>
            <p:cNvSpPr>
              <a:spLocks noChangeShapeType="1"/>
            </p:cNvSpPr>
            <p:nvPr/>
          </p:nvSpPr>
          <p:spPr bwMode="auto">
            <a:xfrm>
              <a:off x="3655" y="3125"/>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4" name="Rectangle 1164"/>
            <p:cNvSpPr>
              <a:spLocks noChangeArrowheads="1"/>
            </p:cNvSpPr>
            <p:nvPr/>
          </p:nvSpPr>
          <p:spPr bwMode="auto">
            <a:xfrm>
              <a:off x="4740" y="3125"/>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45" name="Line 1165"/>
            <p:cNvSpPr>
              <a:spLocks noChangeShapeType="1"/>
            </p:cNvSpPr>
            <p:nvPr/>
          </p:nvSpPr>
          <p:spPr bwMode="auto">
            <a:xfrm>
              <a:off x="4740" y="31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6" name="Line 1166"/>
            <p:cNvSpPr>
              <a:spLocks noChangeShapeType="1"/>
            </p:cNvSpPr>
            <p:nvPr/>
          </p:nvSpPr>
          <p:spPr bwMode="auto">
            <a:xfrm>
              <a:off x="4740"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7" name="Rectangle 1167"/>
            <p:cNvSpPr>
              <a:spLocks noChangeArrowheads="1"/>
            </p:cNvSpPr>
            <p:nvPr/>
          </p:nvSpPr>
          <p:spPr bwMode="auto">
            <a:xfrm>
              <a:off x="4752" y="3125"/>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48" name="Line 1168"/>
            <p:cNvSpPr>
              <a:spLocks noChangeShapeType="1"/>
            </p:cNvSpPr>
            <p:nvPr/>
          </p:nvSpPr>
          <p:spPr bwMode="auto">
            <a:xfrm>
              <a:off x="4752" y="3125"/>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9" name="Rectangle 1169"/>
            <p:cNvSpPr>
              <a:spLocks noChangeArrowheads="1"/>
            </p:cNvSpPr>
            <p:nvPr/>
          </p:nvSpPr>
          <p:spPr bwMode="auto">
            <a:xfrm>
              <a:off x="5473"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0" name="Line 1170"/>
            <p:cNvSpPr>
              <a:spLocks noChangeShapeType="1"/>
            </p:cNvSpPr>
            <p:nvPr/>
          </p:nvSpPr>
          <p:spPr bwMode="auto">
            <a:xfrm>
              <a:off x="5473"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1" name="Line 1171"/>
            <p:cNvSpPr>
              <a:spLocks noChangeShapeType="1"/>
            </p:cNvSpPr>
            <p:nvPr/>
          </p:nvSpPr>
          <p:spPr bwMode="auto">
            <a:xfrm>
              <a:off x="5473"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2" name="Rectangle 1172"/>
            <p:cNvSpPr>
              <a:spLocks noChangeArrowheads="1"/>
            </p:cNvSpPr>
            <p:nvPr/>
          </p:nvSpPr>
          <p:spPr bwMode="auto">
            <a:xfrm>
              <a:off x="1724"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3" name="Line 1173"/>
            <p:cNvSpPr>
              <a:spLocks noChangeShapeType="1"/>
            </p:cNvSpPr>
            <p:nvPr/>
          </p:nvSpPr>
          <p:spPr bwMode="auto">
            <a:xfrm>
              <a:off x="1724"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4" name="Rectangle 1174"/>
            <p:cNvSpPr>
              <a:spLocks noChangeArrowheads="1"/>
            </p:cNvSpPr>
            <p:nvPr/>
          </p:nvSpPr>
          <p:spPr bwMode="auto">
            <a:xfrm>
              <a:off x="2936"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5" name="Line 1175"/>
            <p:cNvSpPr>
              <a:spLocks noChangeShapeType="1"/>
            </p:cNvSpPr>
            <p:nvPr/>
          </p:nvSpPr>
          <p:spPr bwMode="auto">
            <a:xfrm>
              <a:off x="2936"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6" name="Rectangle 1176"/>
            <p:cNvSpPr>
              <a:spLocks noChangeArrowheads="1"/>
            </p:cNvSpPr>
            <p:nvPr/>
          </p:nvSpPr>
          <p:spPr bwMode="auto">
            <a:xfrm>
              <a:off x="3644"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7" name="Line 1177"/>
            <p:cNvSpPr>
              <a:spLocks noChangeShapeType="1"/>
            </p:cNvSpPr>
            <p:nvPr/>
          </p:nvSpPr>
          <p:spPr bwMode="auto">
            <a:xfrm>
              <a:off x="3644"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8" name="Rectangle 1178"/>
            <p:cNvSpPr>
              <a:spLocks noChangeArrowheads="1"/>
            </p:cNvSpPr>
            <p:nvPr/>
          </p:nvSpPr>
          <p:spPr bwMode="auto">
            <a:xfrm>
              <a:off x="4740" y="3136"/>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9" name="Line 1179"/>
            <p:cNvSpPr>
              <a:spLocks noChangeShapeType="1"/>
            </p:cNvSpPr>
            <p:nvPr/>
          </p:nvSpPr>
          <p:spPr bwMode="auto">
            <a:xfrm>
              <a:off x="4740"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60" name="Rectangle 1180"/>
            <p:cNvSpPr>
              <a:spLocks noChangeArrowheads="1"/>
            </p:cNvSpPr>
            <p:nvPr/>
          </p:nvSpPr>
          <p:spPr bwMode="auto">
            <a:xfrm>
              <a:off x="5473"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61" name="Line 1181"/>
            <p:cNvSpPr>
              <a:spLocks noChangeShapeType="1"/>
            </p:cNvSpPr>
            <p:nvPr/>
          </p:nvSpPr>
          <p:spPr bwMode="auto">
            <a:xfrm>
              <a:off x="5473"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62" name="Rectangle 1182"/>
            <p:cNvSpPr>
              <a:spLocks noChangeArrowheads="1"/>
            </p:cNvSpPr>
            <p:nvPr/>
          </p:nvSpPr>
          <p:spPr bwMode="auto">
            <a:xfrm>
              <a:off x="2156" y="3338"/>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3" name="Rectangle 1183"/>
            <p:cNvSpPr>
              <a:spLocks noChangeArrowheads="1"/>
            </p:cNvSpPr>
            <p:nvPr/>
          </p:nvSpPr>
          <p:spPr bwMode="auto">
            <a:xfrm>
              <a:off x="2513"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4" name="Rectangle 1184"/>
            <p:cNvSpPr>
              <a:spLocks noChangeArrowheads="1"/>
            </p:cNvSpPr>
            <p:nvPr/>
          </p:nvSpPr>
          <p:spPr bwMode="auto">
            <a:xfrm>
              <a:off x="3255" y="333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5" name="Rectangle 1185"/>
            <p:cNvSpPr>
              <a:spLocks noChangeArrowheads="1"/>
            </p:cNvSpPr>
            <p:nvPr/>
          </p:nvSpPr>
          <p:spPr bwMode="auto">
            <a:xfrm>
              <a:off x="3334"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6" name="Rectangle 1186"/>
            <p:cNvSpPr>
              <a:spLocks noChangeArrowheads="1"/>
            </p:cNvSpPr>
            <p:nvPr/>
          </p:nvSpPr>
          <p:spPr bwMode="auto">
            <a:xfrm>
              <a:off x="3938" y="3338"/>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7" name="Rectangle 1187"/>
            <p:cNvSpPr>
              <a:spLocks noChangeArrowheads="1"/>
            </p:cNvSpPr>
            <p:nvPr/>
          </p:nvSpPr>
          <p:spPr bwMode="auto">
            <a:xfrm>
              <a:off x="4453"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8" name="Rectangle 1188"/>
            <p:cNvSpPr>
              <a:spLocks noChangeArrowheads="1"/>
            </p:cNvSpPr>
            <p:nvPr/>
          </p:nvSpPr>
          <p:spPr bwMode="auto">
            <a:xfrm>
              <a:off x="5073" y="333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9" name="Rectangle 1189"/>
            <p:cNvSpPr>
              <a:spLocks noChangeArrowheads="1"/>
            </p:cNvSpPr>
            <p:nvPr/>
          </p:nvSpPr>
          <p:spPr bwMode="auto">
            <a:xfrm>
              <a:off x="5152"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70" name="Rectangle 1190"/>
            <p:cNvSpPr>
              <a:spLocks noChangeArrowheads="1"/>
            </p:cNvSpPr>
            <p:nvPr/>
          </p:nvSpPr>
          <p:spPr bwMode="auto">
            <a:xfrm>
              <a:off x="1724"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71" name="Line 1191"/>
            <p:cNvSpPr>
              <a:spLocks noChangeShapeType="1"/>
            </p:cNvSpPr>
            <p:nvPr/>
          </p:nvSpPr>
          <p:spPr bwMode="auto">
            <a:xfrm>
              <a:off x="1724"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2" name="Line 1192"/>
            <p:cNvSpPr>
              <a:spLocks noChangeShapeType="1"/>
            </p:cNvSpPr>
            <p:nvPr/>
          </p:nvSpPr>
          <p:spPr bwMode="auto">
            <a:xfrm>
              <a:off x="1724"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3" name="Rectangle 1193"/>
            <p:cNvSpPr>
              <a:spLocks noChangeArrowheads="1"/>
            </p:cNvSpPr>
            <p:nvPr/>
          </p:nvSpPr>
          <p:spPr bwMode="auto">
            <a:xfrm>
              <a:off x="1735" y="3319"/>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74" name="Line 1194"/>
            <p:cNvSpPr>
              <a:spLocks noChangeShapeType="1"/>
            </p:cNvSpPr>
            <p:nvPr/>
          </p:nvSpPr>
          <p:spPr bwMode="auto">
            <a:xfrm>
              <a:off x="1735" y="331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5" name="Rectangle 1195"/>
            <p:cNvSpPr>
              <a:spLocks noChangeArrowheads="1"/>
            </p:cNvSpPr>
            <p:nvPr/>
          </p:nvSpPr>
          <p:spPr bwMode="auto">
            <a:xfrm>
              <a:off x="2936"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76" name="Line 1196"/>
            <p:cNvSpPr>
              <a:spLocks noChangeShapeType="1"/>
            </p:cNvSpPr>
            <p:nvPr/>
          </p:nvSpPr>
          <p:spPr bwMode="auto">
            <a:xfrm>
              <a:off x="2936"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7" name="Line 1197"/>
            <p:cNvSpPr>
              <a:spLocks noChangeShapeType="1"/>
            </p:cNvSpPr>
            <p:nvPr/>
          </p:nvSpPr>
          <p:spPr bwMode="auto">
            <a:xfrm>
              <a:off x="2936"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8" name="Rectangle 1198"/>
            <p:cNvSpPr>
              <a:spLocks noChangeArrowheads="1"/>
            </p:cNvSpPr>
            <p:nvPr/>
          </p:nvSpPr>
          <p:spPr bwMode="auto">
            <a:xfrm>
              <a:off x="2947" y="3319"/>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79" name="Line 1199"/>
            <p:cNvSpPr>
              <a:spLocks noChangeShapeType="1"/>
            </p:cNvSpPr>
            <p:nvPr/>
          </p:nvSpPr>
          <p:spPr bwMode="auto">
            <a:xfrm>
              <a:off x="2947" y="3319"/>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0" name="Rectangle 1200"/>
            <p:cNvSpPr>
              <a:spLocks noChangeArrowheads="1"/>
            </p:cNvSpPr>
            <p:nvPr/>
          </p:nvSpPr>
          <p:spPr bwMode="auto">
            <a:xfrm>
              <a:off x="3644"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81" name="Line 1201"/>
            <p:cNvSpPr>
              <a:spLocks noChangeShapeType="1"/>
            </p:cNvSpPr>
            <p:nvPr/>
          </p:nvSpPr>
          <p:spPr bwMode="auto">
            <a:xfrm>
              <a:off x="3644"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2" name="Line 1202"/>
            <p:cNvSpPr>
              <a:spLocks noChangeShapeType="1"/>
            </p:cNvSpPr>
            <p:nvPr/>
          </p:nvSpPr>
          <p:spPr bwMode="auto">
            <a:xfrm>
              <a:off x="3644"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3" name="Rectangle 1203"/>
            <p:cNvSpPr>
              <a:spLocks noChangeArrowheads="1"/>
            </p:cNvSpPr>
            <p:nvPr/>
          </p:nvSpPr>
          <p:spPr bwMode="auto">
            <a:xfrm>
              <a:off x="3655" y="3319"/>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84" name="Line 1204"/>
            <p:cNvSpPr>
              <a:spLocks noChangeShapeType="1"/>
            </p:cNvSpPr>
            <p:nvPr/>
          </p:nvSpPr>
          <p:spPr bwMode="auto">
            <a:xfrm>
              <a:off x="3655" y="3319"/>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5" name="Rectangle 1205"/>
            <p:cNvSpPr>
              <a:spLocks noChangeArrowheads="1"/>
            </p:cNvSpPr>
            <p:nvPr/>
          </p:nvSpPr>
          <p:spPr bwMode="auto">
            <a:xfrm>
              <a:off x="4740" y="3319"/>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86" name="Line 1206"/>
            <p:cNvSpPr>
              <a:spLocks noChangeShapeType="1"/>
            </p:cNvSpPr>
            <p:nvPr/>
          </p:nvSpPr>
          <p:spPr bwMode="auto">
            <a:xfrm>
              <a:off x="4740" y="331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7" name="Line 1207"/>
            <p:cNvSpPr>
              <a:spLocks noChangeShapeType="1"/>
            </p:cNvSpPr>
            <p:nvPr/>
          </p:nvSpPr>
          <p:spPr bwMode="auto">
            <a:xfrm>
              <a:off x="4740"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8" name="Rectangle 1208"/>
            <p:cNvSpPr>
              <a:spLocks noChangeArrowheads="1"/>
            </p:cNvSpPr>
            <p:nvPr/>
          </p:nvSpPr>
          <p:spPr bwMode="auto">
            <a:xfrm>
              <a:off x="4752" y="3319"/>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89" name="Line 1209"/>
            <p:cNvSpPr>
              <a:spLocks noChangeShapeType="1"/>
            </p:cNvSpPr>
            <p:nvPr/>
          </p:nvSpPr>
          <p:spPr bwMode="auto">
            <a:xfrm>
              <a:off x="4752" y="3319"/>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0" name="Rectangle 1210"/>
            <p:cNvSpPr>
              <a:spLocks noChangeArrowheads="1"/>
            </p:cNvSpPr>
            <p:nvPr/>
          </p:nvSpPr>
          <p:spPr bwMode="auto">
            <a:xfrm>
              <a:off x="5473"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91" name="Line 1211"/>
            <p:cNvSpPr>
              <a:spLocks noChangeShapeType="1"/>
            </p:cNvSpPr>
            <p:nvPr/>
          </p:nvSpPr>
          <p:spPr bwMode="auto">
            <a:xfrm>
              <a:off x="5473"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2" name="Line 1212"/>
            <p:cNvSpPr>
              <a:spLocks noChangeShapeType="1"/>
            </p:cNvSpPr>
            <p:nvPr/>
          </p:nvSpPr>
          <p:spPr bwMode="auto">
            <a:xfrm>
              <a:off x="5473"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3" name="Rectangle 1213"/>
            <p:cNvSpPr>
              <a:spLocks noChangeArrowheads="1"/>
            </p:cNvSpPr>
            <p:nvPr/>
          </p:nvSpPr>
          <p:spPr bwMode="auto">
            <a:xfrm>
              <a:off x="1724"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94" name="Line 1214"/>
            <p:cNvSpPr>
              <a:spLocks noChangeShapeType="1"/>
            </p:cNvSpPr>
            <p:nvPr/>
          </p:nvSpPr>
          <p:spPr bwMode="auto">
            <a:xfrm>
              <a:off x="1724"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5" name="Rectangle 1215"/>
            <p:cNvSpPr>
              <a:spLocks noChangeArrowheads="1"/>
            </p:cNvSpPr>
            <p:nvPr/>
          </p:nvSpPr>
          <p:spPr bwMode="auto">
            <a:xfrm>
              <a:off x="2936"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96" name="Line 1216"/>
            <p:cNvSpPr>
              <a:spLocks noChangeShapeType="1"/>
            </p:cNvSpPr>
            <p:nvPr/>
          </p:nvSpPr>
          <p:spPr bwMode="auto">
            <a:xfrm>
              <a:off x="2936"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7" name="Rectangle 1217"/>
            <p:cNvSpPr>
              <a:spLocks noChangeArrowheads="1"/>
            </p:cNvSpPr>
            <p:nvPr/>
          </p:nvSpPr>
          <p:spPr bwMode="auto">
            <a:xfrm>
              <a:off x="3644"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98" name="Line 1218"/>
            <p:cNvSpPr>
              <a:spLocks noChangeShapeType="1"/>
            </p:cNvSpPr>
            <p:nvPr/>
          </p:nvSpPr>
          <p:spPr bwMode="auto">
            <a:xfrm>
              <a:off x="3644"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9" name="Rectangle 1219"/>
            <p:cNvSpPr>
              <a:spLocks noChangeArrowheads="1"/>
            </p:cNvSpPr>
            <p:nvPr/>
          </p:nvSpPr>
          <p:spPr bwMode="auto">
            <a:xfrm>
              <a:off x="4740" y="3330"/>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00" name="Line 1220"/>
            <p:cNvSpPr>
              <a:spLocks noChangeShapeType="1"/>
            </p:cNvSpPr>
            <p:nvPr/>
          </p:nvSpPr>
          <p:spPr bwMode="auto">
            <a:xfrm>
              <a:off x="4740"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01" name="Rectangle 1221"/>
            <p:cNvSpPr>
              <a:spLocks noChangeArrowheads="1"/>
            </p:cNvSpPr>
            <p:nvPr/>
          </p:nvSpPr>
          <p:spPr bwMode="auto">
            <a:xfrm>
              <a:off x="5473"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02" name="Line 1222"/>
            <p:cNvSpPr>
              <a:spLocks noChangeShapeType="1"/>
            </p:cNvSpPr>
            <p:nvPr/>
          </p:nvSpPr>
          <p:spPr bwMode="auto">
            <a:xfrm>
              <a:off x="5473"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03" name="Rectangle 1223"/>
            <p:cNvSpPr>
              <a:spLocks noChangeArrowheads="1"/>
            </p:cNvSpPr>
            <p:nvPr/>
          </p:nvSpPr>
          <p:spPr bwMode="auto">
            <a:xfrm>
              <a:off x="2156" y="3532"/>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4" name="Rectangle 1224"/>
            <p:cNvSpPr>
              <a:spLocks noChangeArrowheads="1"/>
            </p:cNvSpPr>
            <p:nvPr/>
          </p:nvSpPr>
          <p:spPr bwMode="auto">
            <a:xfrm>
              <a:off x="2513"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5" name="Rectangle 1225"/>
            <p:cNvSpPr>
              <a:spLocks noChangeArrowheads="1"/>
            </p:cNvSpPr>
            <p:nvPr/>
          </p:nvSpPr>
          <p:spPr bwMode="auto">
            <a:xfrm>
              <a:off x="3255" y="353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6" name="Rectangle 1226"/>
            <p:cNvSpPr>
              <a:spLocks noChangeArrowheads="1"/>
            </p:cNvSpPr>
            <p:nvPr/>
          </p:nvSpPr>
          <p:spPr bwMode="auto">
            <a:xfrm>
              <a:off x="3334"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7" name="Rectangle 1227"/>
            <p:cNvSpPr>
              <a:spLocks noChangeArrowheads="1"/>
            </p:cNvSpPr>
            <p:nvPr/>
          </p:nvSpPr>
          <p:spPr bwMode="auto">
            <a:xfrm>
              <a:off x="3938" y="3532"/>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8" name="Rectangle 1228"/>
            <p:cNvSpPr>
              <a:spLocks noChangeArrowheads="1"/>
            </p:cNvSpPr>
            <p:nvPr/>
          </p:nvSpPr>
          <p:spPr bwMode="auto">
            <a:xfrm>
              <a:off x="4453"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9" name="Rectangle 1229"/>
            <p:cNvSpPr>
              <a:spLocks noChangeArrowheads="1"/>
            </p:cNvSpPr>
            <p:nvPr/>
          </p:nvSpPr>
          <p:spPr bwMode="auto">
            <a:xfrm>
              <a:off x="5073" y="353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10" name="Rectangle 1230"/>
            <p:cNvSpPr>
              <a:spLocks noChangeArrowheads="1"/>
            </p:cNvSpPr>
            <p:nvPr/>
          </p:nvSpPr>
          <p:spPr bwMode="auto">
            <a:xfrm>
              <a:off x="5152"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11" name="Rectangle 1231"/>
            <p:cNvSpPr>
              <a:spLocks noChangeArrowheads="1"/>
            </p:cNvSpPr>
            <p:nvPr/>
          </p:nvSpPr>
          <p:spPr bwMode="auto">
            <a:xfrm>
              <a:off x="1724"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12" name="Line 1232"/>
            <p:cNvSpPr>
              <a:spLocks noChangeShapeType="1"/>
            </p:cNvSpPr>
            <p:nvPr/>
          </p:nvSpPr>
          <p:spPr bwMode="auto">
            <a:xfrm>
              <a:off x="1724"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3" name="Line 1233"/>
            <p:cNvSpPr>
              <a:spLocks noChangeShapeType="1"/>
            </p:cNvSpPr>
            <p:nvPr/>
          </p:nvSpPr>
          <p:spPr bwMode="auto">
            <a:xfrm>
              <a:off x="1724"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4" name="Rectangle 1234"/>
            <p:cNvSpPr>
              <a:spLocks noChangeArrowheads="1"/>
            </p:cNvSpPr>
            <p:nvPr/>
          </p:nvSpPr>
          <p:spPr bwMode="auto">
            <a:xfrm>
              <a:off x="1735" y="3513"/>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15" name="Line 1235"/>
            <p:cNvSpPr>
              <a:spLocks noChangeShapeType="1"/>
            </p:cNvSpPr>
            <p:nvPr/>
          </p:nvSpPr>
          <p:spPr bwMode="auto">
            <a:xfrm>
              <a:off x="1735" y="351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6" name="Rectangle 1236"/>
            <p:cNvSpPr>
              <a:spLocks noChangeArrowheads="1"/>
            </p:cNvSpPr>
            <p:nvPr/>
          </p:nvSpPr>
          <p:spPr bwMode="auto">
            <a:xfrm>
              <a:off x="2936"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17" name="Line 1237"/>
            <p:cNvSpPr>
              <a:spLocks noChangeShapeType="1"/>
            </p:cNvSpPr>
            <p:nvPr/>
          </p:nvSpPr>
          <p:spPr bwMode="auto">
            <a:xfrm>
              <a:off x="2936"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8" name="Line 1238"/>
            <p:cNvSpPr>
              <a:spLocks noChangeShapeType="1"/>
            </p:cNvSpPr>
            <p:nvPr/>
          </p:nvSpPr>
          <p:spPr bwMode="auto">
            <a:xfrm>
              <a:off x="2936"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9" name="Rectangle 1239"/>
            <p:cNvSpPr>
              <a:spLocks noChangeArrowheads="1"/>
            </p:cNvSpPr>
            <p:nvPr/>
          </p:nvSpPr>
          <p:spPr bwMode="auto">
            <a:xfrm>
              <a:off x="2947" y="3513"/>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20" name="Line 1240"/>
            <p:cNvSpPr>
              <a:spLocks noChangeShapeType="1"/>
            </p:cNvSpPr>
            <p:nvPr/>
          </p:nvSpPr>
          <p:spPr bwMode="auto">
            <a:xfrm>
              <a:off x="2947" y="3513"/>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1" name="Rectangle 1241"/>
            <p:cNvSpPr>
              <a:spLocks noChangeArrowheads="1"/>
            </p:cNvSpPr>
            <p:nvPr/>
          </p:nvSpPr>
          <p:spPr bwMode="auto">
            <a:xfrm>
              <a:off x="3644"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22" name="Line 1242"/>
            <p:cNvSpPr>
              <a:spLocks noChangeShapeType="1"/>
            </p:cNvSpPr>
            <p:nvPr/>
          </p:nvSpPr>
          <p:spPr bwMode="auto">
            <a:xfrm>
              <a:off x="3644"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3" name="Line 1243"/>
            <p:cNvSpPr>
              <a:spLocks noChangeShapeType="1"/>
            </p:cNvSpPr>
            <p:nvPr/>
          </p:nvSpPr>
          <p:spPr bwMode="auto">
            <a:xfrm>
              <a:off x="3644"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4" name="Rectangle 1244"/>
            <p:cNvSpPr>
              <a:spLocks noChangeArrowheads="1"/>
            </p:cNvSpPr>
            <p:nvPr/>
          </p:nvSpPr>
          <p:spPr bwMode="auto">
            <a:xfrm>
              <a:off x="3655" y="3513"/>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25" name="Line 1245"/>
            <p:cNvSpPr>
              <a:spLocks noChangeShapeType="1"/>
            </p:cNvSpPr>
            <p:nvPr/>
          </p:nvSpPr>
          <p:spPr bwMode="auto">
            <a:xfrm>
              <a:off x="3655" y="3513"/>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6" name="Rectangle 1246"/>
            <p:cNvSpPr>
              <a:spLocks noChangeArrowheads="1"/>
            </p:cNvSpPr>
            <p:nvPr/>
          </p:nvSpPr>
          <p:spPr bwMode="auto">
            <a:xfrm>
              <a:off x="4740" y="3513"/>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27" name="Line 1247"/>
            <p:cNvSpPr>
              <a:spLocks noChangeShapeType="1"/>
            </p:cNvSpPr>
            <p:nvPr/>
          </p:nvSpPr>
          <p:spPr bwMode="auto">
            <a:xfrm>
              <a:off x="4740" y="35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8" name="Line 1248"/>
            <p:cNvSpPr>
              <a:spLocks noChangeShapeType="1"/>
            </p:cNvSpPr>
            <p:nvPr/>
          </p:nvSpPr>
          <p:spPr bwMode="auto">
            <a:xfrm>
              <a:off x="4740"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9" name="Rectangle 1249"/>
            <p:cNvSpPr>
              <a:spLocks noChangeArrowheads="1"/>
            </p:cNvSpPr>
            <p:nvPr/>
          </p:nvSpPr>
          <p:spPr bwMode="auto">
            <a:xfrm>
              <a:off x="4752" y="3513"/>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0" name="Line 1250"/>
            <p:cNvSpPr>
              <a:spLocks noChangeShapeType="1"/>
            </p:cNvSpPr>
            <p:nvPr/>
          </p:nvSpPr>
          <p:spPr bwMode="auto">
            <a:xfrm>
              <a:off x="4752" y="3513"/>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1" name="Rectangle 1251"/>
            <p:cNvSpPr>
              <a:spLocks noChangeArrowheads="1"/>
            </p:cNvSpPr>
            <p:nvPr/>
          </p:nvSpPr>
          <p:spPr bwMode="auto">
            <a:xfrm>
              <a:off x="5473"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2" name="Line 1252"/>
            <p:cNvSpPr>
              <a:spLocks noChangeShapeType="1"/>
            </p:cNvSpPr>
            <p:nvPr/>
          </p:nvSpPr>
          <p:spPr bwMode="auto">
            <a:xfrm>
              <a:off x="5473"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3" name="Line 1253"/>
            <p:cNvSpPr>
              <a:spLocks noChangeShapeType="1"/>
            </p:cNvSpPr>
            <p:nvPr/>
          </p:nvSpPr>
          <p:spPr bwMode="auto">
            <a:xfrm>
              <a:off x="5473"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4" name="Rectangle 1254"/>
            <p:cNvSpPr>
              <a:spLocks noChangeArrowheads="1"/>
            </p:cNvSpPr>
            <p:nvPr/>
          </p:nvSpPr>
          <p:spPr bwMode="auto">
            <a:xfrm>
              <a:off x="1724"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5" name="Line 1255"/>
            <p:cNvSpPr>
              <a:spLocks noChangeShapeType="1"/>
            </p:cNvSpPr>
            <p:nvPr/>
          </p:nvSpPr>
          <p:spPr bwMode="auto">
            <a:xfrm>
              <a:off x="1724"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6" name="Rectangle 1256"/>
            <p:cNvSpPr>
              <a:spLocks noChangeArrowheads="1"/>
            </p:cNvSpPr>
            <p:nvPr/>
          </p:nvSpPr>
          <p:spPr bwMode="auto">
            <a:xfrm>
              <a:off x="2936"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7" name="Line 1257"/>
            <p:cNvSpPr>
              <a:spLocks noChangeShapeType="1"/>
            </p:cNvSpPr>
            <p:nvPr/>
          </p:nvSpPr>
          <p:spPr bwMode="auto">
            <a:xfrm>
              <a:off x="2936"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8" name="Rectangle 1258"/>
            <p:cNvSpPr>
              <a:spLocks noChangeArrowheads="1"/>
            </p:cNvSpPr>
            <p:nvPr/>
          </p:nvSpPr>
          <p:spPr bwMode="auto">
            <a:xfrm>
              <a:off x="3644"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9" name="Line 1259"/>
            <p:cNvSpPr>
              <a:spLocks noChangeShapeType="1"/>
            </p:cNvSpPr>
            <p:nvPr/>
          </p:nvSpPr>
          <p:spPr bwMode="auto">
            <a:xfrm>
              <a:off x="3644"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40" name="Rectangle 1260"/>
            <p:cNvSpPr>
              <a:spLocks noChangeArrowheads="1"/>
            </p:cNvSpPr>
            <p:nvPr/>
          </p:nvSpPr>
          <p:spPr bwMode="auto">
            <a:xfrm>
              <a:off x="4740" y="3524"/>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41" name="Line 1261"/>
            <p:cNvSpPr>
              <a:spLocks noChangeShapeType="1"/>
            </p:cNvSpPr>
            <p:nvPr/>
          </p:nvSpPr>
          <p:spPr bwMode="auto">
            <a:xfrm>
              <a:off x="4740"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42" name="Rectangle 1262"/>
            <p:cNvSpPr>
              <a:spLocks noChangeArrowheads="1"/>
            </p:cNvSpPr>
            <p:nvPr/>
          </p:nvSpPr>
          <p:spPr bwMode="auto">
            <a:xfrm>
              <a:off x="5473"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43" name="Line 1263"/>
            <p:cNvSpPr>
              <a:spLocks noChangeShapeType="1"/>
            </p:cNvSpPr>
            <p:nvPr/>
          </p:nvSpPr>
          <p:spPr bwMode="auto">
            <a:xfrm>
              <a:off x="5473"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44" name="Rectangle 1264"/>
            <p:cNvSpPr>
              <a:spLocks noChangeArrowheads="1"/>
            </p:cNvSpPr>
            <p:nvPr/>
          </p:nvSpPr>
          <p:spPr bwMode="auto">
            <a:xfrm>
              <a:off x="2156" y="372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5" name="Rectangle 1265"/>
            <p:cNvSpPr>
              <a:spLocks noChangeArrowheads="1"/>
            </p:cNvSpPr>
            <p:nvPr/>
          </p:nvSpPr>
          <p:spPr bwMode="auto">
            <a:xfrm>
              <a:off x="2394" y="372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6" name="Rectangle 1266"/>
            <p:cNvSpPr>
              <a:spLocks noChangeArrowheads="1"/>
            </p:cNvSpPr>
            <p:nvPr/>
          </p:nvSpPr>
          <p:spPr bwMode="auto">
            <a:xfrm>
              <a:off x="2513"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7" name="Rectangle 1267"/>
            <p:cNvSpPr>
              <a:spLocks noChangeArrowheads="1"/>
            </p:cNvSpPr>
            <p:nvPr/>
          </p:nvSpPr>
          <p:spPr bwMode="auto">
            <a:xfrm>
              <a:off x="3255" y="372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8" name="Rectangle 1268"/>
            <p:cNvSpPr>
              <a:spLocks noChangeArrowheads="1"/>
            </p:cNvSpPr>
            <p:nvPr/>
          </p:nvSpPr>
          <p:spPr bwMode="auto">
            <a:xfrm>
              <a:off x="3334"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9" name="Rectangle 1269"/>
            <p:cNvSpPr>
              <a:spLocks noChangeArrowheads="1"/>
            </p:cNvSpPr>
            <p:nvPr/>
          </p:nvSpPr>
          <p:spPr bwMode="auto">
            <a:xfrm>
              <a:off x="3938" y="3726"/>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50" name="Rectangle 1270"/>
            <p:cNvSpPr>
              <a:spLocks noChangeArrowheads="1"/>
            </p:cNvSpPr>
            <p:nvPr/>
          </p:nvSpPr>
          <p:spPr bwMode="auto">
            <a:xfrm>
              <a:off x="4453"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51" name="Rectangle 1271"/>
            <p:cNvSpPr>
              <a:spLocks noChangeArrowheads="1"/>
            </p:cNvSpPr>
            <p:nvPr/>
          </p:nvSpPr>
          <p:spPr bwMode="auto">
            <a:xfrm>
              <a:off x="5073" y="372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52" name="Rectangle 1272"/>
            <p:cNvSpPr>
              <a:spLocks noChangeArrowheads="1"/>
            </p:cNvSpPr>
            <p:nvPr/>
          </p:nvSpPr>
          <p:spPr bwMode="auto">
            <a:xfrm>
              <a:off x="5152"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53" name="Rectangle 1273"/>
            <p:cNvSpPr>
              <a:spLocks noChangeArrowheads="1"/>
            </p:cNvSpPr>
            <p:nvPr/>
          </p:nvSpPr>
          <p:spPr bwMode="auto">
            <a:xfrm>
              <a:off x="1724"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54" name="Line 1274"/>
            <p:cNvSpPr>
              <a:spLocks noChangeShapeType="1"/>
            </p:cNvSpPr>
            <p:nvPr/>
          </p:nvSpPr>
          <p:spPr bwMode="auto">
            <a:xfrm>
              <a:off x="1724"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55" name="Line 1275"/>
            <p:cNvSpPr>
              <a:spLocks noChangeShapeType="1"/>
            </p:cNvSpPr>
            <p:nvPr/>
          </p:nvSpPr>
          <p:spPr bwMode="auto">
            <a:xfrm>
              <a:off x="1724"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56" name="Rectangle 1276"/>
            <p:cNvSpPr>
              <a:spLocks noChangeArrowheads="1"/>
            </p:cNvSpPr>
            <p:nvPr/>
          </p:nvSpPr>
          <p:spPr bwMode="auto">
            <a:xfrm>
              <a:off x="1735" y="3707"/>
              <a:ext cx="12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57" name="Line 1277"/>
            <p:cNvSpPr>
              <a:spLocks noChangeShapeType="1"/>
            </p:cNvSpPr>
            <p:nvPr/>
          </p:nvSpPr>
          <p:spPr bwMode="auto">
            <a:xfrm>
              <a:off x="1735" y="370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58" name="Rectangle 1278"/>
            <p:cNvSpPr>
              <a:spLocks noChangeArrowheads="1"/>
            </p:cNvSpPr>
            <p:nvPr/>
          </p:nvSpPr>
          <p:spPr bwMode="auto">
            <a:xfrm>
              <a:off x="2936"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59" name="Line 1279"/>
            <p:cNvSpPr>
              <a:spLocks noChangeShapeType="1"/>
            </p:cNvSpPr>
            <p:nvPr/>
          </p:nvSpPr>
          <p:spPr bwMode="auto">
            <a:xfrm>
              <a:off x="2936"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0" name="Line 1280"/>
            <p:cNvSpPr>
              <a:spLocks noChangeShapeType="1"/>
            </p:cNvSpPr>
            <p:nvPr/>
          </p:nvSpPr>
          <p:spPr bwMode="auto">
            <a:xfrm>
              <a:off x="2936"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1" name="Rectangle 1281"/>
            <p:cNvSpPr>
              <a:spLocks noChangeArrowheads="1"/>
            </p:cNvSpPr>
            <p:nvPr/>
          </p:nvSpPr>
          <p:spPr bwMode="auto">
            <a:xfrm>
              <a:off x="2947" y="3707"/>
              <a:ext cx="6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62" name="Line 1282"/>
            <p:cNvSpPr>
              <a:spLocks noChangeShapeType="1"/>
            </p:cNvSpPr>
            <p:nvPr/>
          </p:nvSpPr>
          <p:spPr bwMode="auto">
            <a:xfrm>
              <a:off x="2947" y="3707"/>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3" name="Rectangle 1283"/>
            <p:cNvSpPr>
              <a:spLocks noChangeArrowheads="1"/>
            </p:cNvSpPr>
            <p:nvPr/>
          </p:nvSpPr>
          <p:spPr bwMode="auto">
            <a:xfrm>
              <a:off x="3644"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64" name="Line 1284"/>
            <p:cNvSpPr>
              <a:spLocks noChangeShapeType="1"/>
            </p:cNvSpPr>
            <p:nvPr/>
          </p:nvSpPr>
          <p:spPr bwMode="auto">
            <a:xfrm>
              <a:off x="3644"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5" name="Line 1285"/>
            <p:cNvSpPr>
              <a:spLocks noChangeShapeType="1"/>
            </p:cNvSpPr>
            <p:nvPr/>
          </p:nvSpPr>
          <p:spPr bwMode="auto">
            <a:xfrm>
              <a:off x="3644"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6" name="Rectangle 1286"/>
            <p:cNvSpPr>
              <a:spLocks noChangeArrowheads="1"/>
            </p:cNvSpPr>
            <p:nvPr/>
          </p:nvSpPr>
          <p:spPr bwMode="auto">
            <a:xfrm>
              <a:off x="3655" y="3707"/>
              <a:ext cx="10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67" name="Line 1287"/>
            <p:cNvSpPr>
              <a:spLocks noChangeShapeType="1"/>
            </p:cNvSpPr>
            <p:nvPr/>
          </p:nvSpPr>
          <p:spPr bwMode="auto">
            <a:xfrm>
              <a:off x="3655" y="3707"/>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8" name="Rectangle 1288"/>
            <p:cNvSpPr>
              <a:spLocks noChangeArrowheads="1"/>
            </p:cNvSpPr>
            <p:nvPr/>
          </p:nvSpPr>
          <p:spPr bwMode="auto">
            <a:xfrm>
              <a:off x="4740" y="3707"/>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69" name="Line 1289"/>
            <p:cNvSpPr>
              <a:spLocks noChangeShapeType="1"/>
            </p:cNvSpPr>
            <p:nvPr/>
          </p:nvSpPr>
          <p:spPr bwMode="auto">
            <a:xfrm>
              <a:off x="4740" y="370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0" name="Line 1290"/>
            <p:cNvSpPr>
              <a:spLocks noChangeShapeType="1"/>
            </p:cNvSpPr>
            <p:nvPr/>
          </p:nvSpPr>
          <p:spPr bwMode="auto">
            <a:xfrm>
              <a:off x="4740"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1" name="Rectangle 1291"/>
            <p:cNvSpPr>
              <a:spLocks noChangeArrowheads="1"/>
            </p:cNvSpPr>
            <p:nvPr/>
          </p:nvSpPr>
          <p:spPr bwMode="auto">
            <a:xfrm>
              <a:off x="4752" y="3707"/>
              <a:ext cx="72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72" name="Line 1292"/>
            <p:cNvSpPr>
              <a:spLocks noChangeShapeType="1"/>
            </p:cNvSpPr>
            <p:nvPr/>
          </p:nvSpPr>
          <p:spPr bwMode="auto">
            <a:xfrm>
              <a:off x="4752" y="3707"/>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3" name="Rectangle 1293"/>
            <p:cNvSpPr>
              <a:spLocks noChangeArrowheads="1"/>
            </p:cNvSpPr>
            <p:nvPr/>
          </p:nvSpPr>
          <p:spPr bwMode="auto">
            <a:xfrm>
              <a:off x="5473"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74" name="Line 1294"/>
            <p:cNvSpPr>
              <a:spLocks noChangeShapeType="1"/>
            </p:cNvSpPr>
            <p:nvPr/>
          </p:nvSpPr>
          <p:spPr bwMode="auto">
            <a:xfrm>
              <a:off x="5473"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5" name="Line 1295"/>
            <p:cNvSpPr>
              <a:spLocks noChangeShapeType="1"/>
            </p:cNvSpPr>
            <p:nvPr/>
          </p:nvSpPr>
          <p:spPr bwMode="auto">
            <a:xfrm>
              <a:off x="5473"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6" name="Rectangle 1296"/>
            <p:cNvSpPr>
              <a:spLocks noChangeArrowheads="1"/>
            </p:cNvSpPr>
            <p:nvPr/>
          </p:nvSpPr>
          <p:spPr bwMode="auto">
            <a:xfrm>
              <a:off x="1724"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77" name="Line 1297"/>
            <p:cNvSpPr>
              <a:spLocks noChangeShapeType="1"/>
            </p:cNvSpPr>
            <p:nvPr/>
          </p:nvSpPr>
          <p:spPr bwMode="auto">
            <a:xfrm>
              <a:off x="1724"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8" name="Rectangle 1298"/>
            <p:cNvSpPr>
              <a:spLocks noChangeArrowheads="1"/>
            </p:cNvSpPr>
            <p:nvPr/>
          </p:nvSpPr>
          <p:spPr bwMode="auto">
            <a:xfrm>
              <a:off x="1724"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79" name="Line 1299"/>
            <p:cNvSpPr>
              <a:spLocks noChangeShapeType="1"/>
            </p:cNvSpPr>
            <p:nvPr/>
          </p:nvSpPr>
          <p:spPr bwMode="auto">
            <a:xfrm>
              <a:off x="1724"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0" name="Line 1300"/>
            <p:cNvSpPr>
              <a:spLocks noChangeShapeType="1"/>
            </p:cNvSpPr>
            <p:nvPr/>
          </p:nvSpPr>
          <p:spPr bwMode="auto">
            <a:xfrm>
              <a:off x="1724"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1" name="Rectangle 1301"/>
            <p:cNvSpPr>
              <a:spLocks noChangeArrowheads="1"/>
            </p:cNvSpPr>
            <p:nvPr/>
          </p:nvSpPr>
          <p:spPr bwMode="auto">
            <a:xfrm>
              <a:off x="1724"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82" name="Line 1302"/>
            <p:cNvSpPr>
              <a:spLocks noChangeShapeType="1"/>
            </p:cNvSpPr>
            <p:nvPr/>
          </p:nvSpPr>
          <p:spPr bwMode="auto">
            <a:xfrm>
              <a:off x="1724"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3" name="Line 1303"/>
            <p:cNvSpPr>
              <a:spLocks noChangeShapeType="1"/>
            </p:cNvSpPr>
            <p:nvPr/>
          </p:nvSpPr>
          <p:spPr bwMode="auto">
            <a:xfrm>
              <a:off x="1724"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4" name="Rectangle 1304"/>
            <p:cNvSpPr>
              <a:spLocks noChangeArrowheads="1"/>
            </p:cNvSpPr>
            <p:nvPr/>
          </p:nvSpPr>
          <p:spPr bwMode="auto">
            <a:xfrm>
              <a:off x="1735" y="3901"/>
              <a:ext cx="12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85" name="Line 1305"/>
            <p:cNvSpPr>
              <a:spLocks noChangeShapeType="1"/>
            </p:cNvSpPr>
            <p:nvPr/>
          </p:nvSpPr>
          <p:spPr bwMode="auto">
            <a:xfrm>
              <a:off x="1735" y="390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6" name="Rectangle 1306"/>
            <p:cNvSpPr>
              <a:spLocks noChangeArrowheads="1"/>
            </p:cNvSpPr>
            <p:nvPr/>
          </p:nvSpPr>
          <p:spPr bwMode="auto">
            <a:xfrm>
              <a:off x="2936"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87" name="Line 1307"/>
            <p:cNvSpPr>
              <a:spLocks noChangeShapeType="1"/>
            </p:cNvSpPr>
            <p:nvPr/>
          </p:nvSpPr>
          <p:spPr bwMode="auto">
            <a:xfrm>
              <a:off x="2936"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8" name="Rectangle 1308"/>
            <p:cNvSpPr>
              <a:spLocks noChangeArrowheads="1"/>
            </p:cNvSpPr>
            <p:nvPr/>
          </p:nvSpPr>
          <p:spPr bwMode="auto">
            <a:xfrm>
              <a:off x="2936"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89" name="Line 1309"/>
            <p:cNvSpPr>
              <a:spLocks noChangeShapeType="1"/>
            </p:cNvSpPr>
            <p:nvPr/>
          </p:nvSpPr>
          <p:spPr bwMode="auto">
            <a:xfrm>
              <a:off x="2936"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0" name="Line 1310"/>
            <p:cNvSpPr>
              <a:spLocks noChangeShapeType="1"/>
            </p:cNvSpPr>
            <p:nvPr/>
          </p:nvSpPr>
          <p:spPr bwMode="auto">
            <a:xfrm>
              <a:off x="2936"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1" name="Rectangle 1311"/>
            <p:cNvSpPr>
              <a:spLocks noChangeArrowheads="1"/>
            </p:cNvSpPr>
            <p:nvPr/>
          </p:nvSpPr>
          <p:spPr bwMode="auto">
            <a:xfrm>
              <a:off x="2947" y="3901"/>
              <a:ext cx="6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92" name="Line 1312"/>
            <p:cNvSpPr>
              <a:spLocks noChangeShapeType="1"/>
            </p:cNvSpPr>
            <p:nvPr/>
          </p:nvSpPr>
          <p:spPr bwMode="auto">
            <a:xfrm>
              <a:off x="2947" y="3901"/>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3" name="Rectangle 1313"/>
            <p:cNvSpPr>
              <a:spLocks noChangeArrowheads="1"/>
            </p:cNvSpPr>
            <p:nvPr/>
          </p:nvSpPr>
          <p:spPr bwMode="auto">
            <a:xfrm>
              <a:off x="3644"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94" name="Line 1314"/>
            <p:cNvSpPr>
              <a:spLocks noChangeShapeType="1"/>
            </p:cNvSpPr>
            <p:nvPr/>
          </p:nvSpPr>
          <p:spPr bwMode="auto">
            <a:xfrm>
              <a:off x="3644"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5" name="Rectangle 1315"/>
            <p:cNvSpPr>
              <a:spLocks noChangeArrowheads="1"/>
            </p:cNvSpPr>
            <p:nvPr/>
          </p:nvSpPr>
          <p:spPr bwMode="auto">
            <a:xfrm>
              <a:off x="3644"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96" name="Line 1316"/>
            <p:cNvSpPr>
              <a:spLocks noChangeShapeType="1"/>
            </p:cNvSpPr>
            <p:nvPr/>
          </p:nvSpPr>
          <p:spPr bwMode="auto">
            <a:xfrm>
              <a:off x="3644"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7" name="Line 1317"/>
            <p:cNvSpPr>
              <a:spLocks noChangeShapeType="1"/>
            </p:cNvSpPr>
            <p:nvPr/>
          </p:nvSpPr>
          <p:spPr bwMode="auto">
            <a:xfrm>
              <a:off x="3644"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8" name="Rectangle 1318"/>
            <p:cNvSpPr>
              <a:spLocks noChangeArrowheads="1"/>
            </p:cNvSpPr>
            <p:nvPr/>
          </p:nvSpPr>
          <p:spPr bwMode="auto">
            <a:xfrm>
              <a:off x="3655" y="3901"/>
              <a:ext cx="10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99" name="Line 1319"/>
            <p:cNvSpPr>
              <a:spLocks noChangeShapeType="1"/>
            </p:cNvSpPr>
            <p:nvPr/>
          </p:nvSpPr>
          <p:spPr bwMode="auto">
            <a:xfrm>
              <a:off x="3655" y="3901"/>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0" name="Rectangle 1320"/>
            <p:cNvSpPr>
              <a:spLocks noChangeArrowheads="1"/>
            </p:cNvSpPr>
            <p:nvPr/>
          </p:nvSpPr>
          <p:spPr bwMode="auto">
            <a:xfrm>
              <a:off x="4740" y="3719"/>
              <a:ext cx="12"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01" name="Line 1321"/>
            <p:cNvSpPr>
              <a:spLocks noChangeShapeType="1"/>
            </p:cNvSpPr>
            <p:nvPr/>
          </p:nvSpPr>
          <p:spPr bwMode="auto">
            <a:xfrm>
              <a:off x="4740"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2" name="Rectangle 1322"/>
            <p:cNvSpPr>
              <a:spLocks noChangeArrowheads="1"/>
            </p:cNvSpPr>
            <p:nvPr/>
          </p:nvSpPr>
          <p:spPr bwMode="auto">
            <a:xfrm>
              <a:off x="4740" y="3901"/>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03" name="Line 1323"/>
            <p:cNvSpPr>
              <a:spLocks noChangeShapeType="1"/>
            </p:cNvSpPr>
            <p:nvPr/>
          </p:nvSpPr>
          <p:spPr bwMode="auto">
            <a:xfrm>
              <a:off x="4740" y="390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4" name="Line 1324"/>
            <p:cNvSpPr>
              <a:spLocks noChangeShapeType="1"/>
            </p:cNvSpPr>
            <p:nvPr/>
          </p:nvSpPr>
          <p:spPr bwMode="auto">
            <a:xfrm>
              <a:off x="4740"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5" name="Rectangle 1325"/>
            <p:cNvSpPr>
              <a:spLocks noChangeArrowheads="1"/>
            </p:cNvSpPr>
            <p:nvPr/>
          </p:nvSpPr>
          <p:spPr bwMode="auto">
            <a:xfrm>
              <a:off x="4752" y="3901"/>
              <a:ext cx="72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06" name="Line 1326"/>
            <p:cNvSpPr>
              <a:spLocks noChangeShapeType="1"/>
            </p:cNvSpPr>
            <p:nvPr/>
          </p:nvSpPr>
          <p:spPr bwMode="auto">
            <a:xfrm>
              <a:off x="4752" y="3901"/>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7" name="Rectangle 1327"/>
            <p:cNvSpPr>
              <a:spLocks noChangeArrowheads="1"/>
            </p:cNvSpPr>
            <p:nvPr/>
          </p:nvSpPr>
          <p:spPr bwMode="auto">
            <a:xfrm>
              <a:off x="5473"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08" name="Line 1328"/>
            <p:cNvSpPr>
              <a:spLocks noChangeShapeType="1"/>
            </p:cNvSpPr>
            <p:nvPr/>
          </p:nvSpPr>
          <p:spPr bwMode="auto">
            <a:xfrm>
              <a:off x="5473"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9" name="Rectangle 1329"/>
            <p:cNvSpPr>
              <a:spLocks noChangeArrowheads="1"/>
            </p:cNvSpPr>
            <p:nvPr/>
          </p:nvSpPr>
          <p:spPr bwMode="auto">
            <a:xfrm>
              <a:off x="5473"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10" name="Line 1330"/>
            <p:cNvSpPr>
              <a:spLocks noChangeShapeType="1"/>
            </p:cNvSpPr>
            <p:nvPr/>
          </p:nvSpPr>
          <p:spPr bwMode="auto">
            <a:xfrm>
              <a:off x="5473"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11" name="Line 1331"/>
            <p:cNvSpPr>
              <a:spLocks noChangeShapeType="1"/>
            </p:cNvSpPr>
            <p:nvPr/>
          </p:nvSpPr>
          <p:spPr bwMode="auto">
            <a:xfrm>
              <a:off x="5473"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12" name="Rectangle 1332"/>
            <p:cNvSpPr>
              <a:spLocks noChangeArrowheads="1"/>
            </p:cNvSpPr>
            <p:nvPr/>
          </p:nvSpPr>
          <p:spPr bwMode="auto">
            <a:xfrm>
              <a:off x="5473"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13" name="Line 1333"/>
            <p:cNvSpPr>
              <a:spLocks noChangeShapeType="1"/>
            </p:cNvSpPr>
            <p:nvPr/>
          </p:nvSpPr>
          <p:spPr bwMode="auto">
            <a:xfrm>
              <a:off x="5473"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14" name="Line 1334"/>
            <p:cNvSpPr>
              <a:spLocks noChangeShapeType="1"/>
            </p:cNvSpPr>
            <p:nvPr/>
          </p:nvSpPr>
          <p:spPr bwMode="auto">
            <a:xfrm>
              <a:off x="5473"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15" name="Rectangle 1335"/>
            <p:cNvSpPr>
              <a:spLocks noChangeArrowheads="1"/>
            </p:cNvSpPr>
            <p:nvPr/>
          </p:nvSpPr>
          <p:spPr bwMode="auto">
            <a:xfrm>
              <a:off x="1773" y="3917"/>
              <a:ext cx="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000" b="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0D1E88C-70DE-4EF5-A1BD-C4BEC7EDAE10}" type="slidenum">
              <a:rPr lang="en-US" altLang="fa-IR" sz="1300" b="0" smtClean="0">
                <a:solidFill>
                  <a:schemeClr val="tx1"/>
                </a:solidFill>
                <a:cs typeface="Arial" panose="020B0604020202020204" pitchFamily="34" charset="0"/>
              </a:rPr>
              <a:pPr>
                <a:spcBef>
                  <a:spcPct val="0"/>
                </a:spcBef>
                <a:buFontTx/>
                <a:buNone/>
              </a:pPr>
              <a:t>14</a:t>
            </a:fld>
            <a:endParaRPr lang="en-US" altLang="fa-IR" sz="1300" b="0" smtClean="0">
              <a:solidFill>
                <a:schemeClr val="tx1"/>
              </a:solidFill>
              <a:cs typeface="Arial" panose="020B0604020202020204" pitchFamily="34" charset="0"/>
            </a:endParaRPr>
          </a:p>
        </p:txBody>
      </p:sp>
      <p:sp>
        <p:nvSpPr>
          <p:cNvPr id="34819" name="Rectangle 2"/>
          <p:cNvSpPr>
            <a:spLocks noGrp="1" noChangeArrowheads="1"/>
          </p:cNvSpPr>
          <p:nvPr>
            <p:ph type="title"/>
          </p:nvPr>
        </p:nvSpPr>
        <p:spPr/>
        <p:txBody>
          <a:bodyPr/>
          <a:lstStyle/>
          <a:p>
            <a:pPr eaLnBrk="1" hangingPunct="1"/>
            <a:r>
              <a:rPr lang="en-US" altLang="fa-IR" sz="3600" smtClean="0"/>
              <a:t>State Diagram</a:t>
            </a:r>
          </a:p>
        </p:txBody>
      </p:sp>
      <p:sp>
        <p:nvSpPr>
          <p:cNvPr id="34820" name="Rectangle 6"/>
          <p:cNvSpPr>
            <a:spLocks noGrp="1" noChangeArrowheads="1"/>
          </p:cNvSpPr>
          <p:nvPr>
            <p:ph type="body" idx="1"/>
          </p:nvPr>
        </p:nvSpPr>
        <p:spPr>
          <a:xfrm>
            <a:off x="35496" y="908720"/>
            <a:ext cx="7772400" cy="4648200"/>
          </a:xfrm>
          <a:noFill/>
        </p:spPr>
        <p:txBody>
          <a:bodyPr/>
          <a:lstStyle/>
          <a:p>
            <a:pPr marL="742950" lvl="1" indent="-285750" eaLnBrk="1" hangingPunct="1"/>
            <a:r>
              <a:rPr lang="en-US" altLang="fa-IR" sz="2800" dirty="0" smtClean="0"/>
              <a:t>The sequential circuit function can be represented in graphical form as a </a:t>
            </a:r>
            <a:r>
              <a:rPr lang="en-US" altLang="fa-IR" sz="2800" u="sng" dirty="0" smtClean="0"/>
              <a:t>state diagram</a:t>
            </a:r>
            <a:r>
              <a:rPr lang="en-US" altLang="fa-IR" sz="2800" dirty="0" smtClean="0"/>
              <a:t> with the following components:</a:t>
            </a:r>
          </a:p>
          <a:p>
            <a:pPr marL="1143000" lvl="2" indent="-228600" eaLnBrk="1" hangingPunct="1"/>
            <a:r>
              <a:rPr lang="en-US" altLang="fa-IR" sz="2400" dirty="0" smtClean="0"/>
              <a:t> </a:t>
            </a:r>
            <a:r>
              <a:rPr lang="en-US" altLang="fa-IR" sz="2400" u="sng" dirty="0" smtClean="0"/>
              <a:t>Circles</a:t>
            </a:r>
            <a:r>
              <a:rPr lang="en-US" altLang="fa-IR" sz="2400" dirty="0" smtClean="0"/>
              <a:t> (state name inside): </a:t>
            </a:r>
            <a:r>
              <a:rPr lang="en-US" altLang="fa-IR" sz="2400" u="sng" dirty="0" smtClean="0"/>
              <a:t>states</a:t>
            </a:r>
          </a:p>
          <a:p>
            <a:pPr marL="1143000" lvl="2" indent="-228600" eaLnBrk="1" hangingPunct="1"/>
            <a:r>
              <a:rPr lang="en-US" altLang="fa-IR" sz="2400" dirty="0" smtClean="0"/>
              <a:t> </a:t>
            </a:r>
            <a:r>
              <a:rPr lang="en-US" altLang="fa-IR" sz="2400" u="sng" dirty="0" smtClean="0"/>
              <a:t>Directed arcs</a:t>
            </a:r>
            <a:r>
              <a:rPr lang="en-US" altLang="fa-IR" sz="2400" dirty="0" smtClean="0"/>
              <a:t>: Present State </a:t>
            </a:r>
            <a:r>
              <a:rPr lang="en-US" altLang="fa-IR" sz="2400" dirty="0" smtClean="0">
                <a:sym typeface="Wingdings" panose="05000000000000000000" pitchFamily="2" charset="2"/>
              </a:rPr>
              <a:t></a:t>
            </a:r>
            <a:r>
              <a:rPr lang="en-US" altLang="fa-IR" sz="2400" dirty="0" smtClean="0"/>
              <a:t>Next State: </a:t>
            </a:r>
            <a:r>
              <a:rPr lang="en-US" altLang="fa-IR" sz="2400" u="sng" dirty="0" smtClean="0"/>
              <a:t>state transition</a:t>
            </a:r>
            <a:endParaRPr lang="en-US" altLang="fa-IR" sz="2400" dirty="0" smtClean="0"/>
          </a:p>
          <a:p>
            <a:pPr marL="1143000" lvl="2" indent="-228600" eaLnBrk="1" hangingPunct="1"/>
            <a:r>
              <a:rPr lang="en-US" altLang="fa-IR" sz="2400" dirty="0" smtClean="0"/>
              <a:t> </a:t>
            </a:r>
            <a:r>
              <a:rPr lang="en-US" altLang="fa-IR" sz="2400" u="sng" dirty="0" smtClean="0"/>
              <a:t>label</a:t>
            </a:r>
            <a:r>
              <a:rPr lang="en-US" altLang="fa-IR" sz="2400" dirty="0" smtClean="0"/>
              <a:t> on each arc with the Input values which causes the </a:t>
            </a:r>
            <a:r>
              <a:rPr lang="en-US" altLang="fa-IR" sz="2400" u="sng" dirty="0" smtClean="0"/>
              <a:t>state transition</a:t>
            </a:r>
            <a:r>
              <a:rPr lang="en-US" altLang="fa-IR" sz="2400" dirty="0" smtClean="0"/>
              <a:t>, and</a:t>
            </a:r>
          </a:p>
          <a:p>
            <a:pPr marL="1143000" lvl="2" indent="-228600" eaLnBrk="1" hangingPunct="1"/>
            <a:r>
              <a:rPr lang="en-US" altLang="fa-IR" sz="2400" dirty="0" smtClean="0"/>
              <a:t>A label for the output: </a:t>
            </a:r>
          </a:p>
          <a:p>
            <a:pPr marL="1600200" lvl="3" indent="-228600" eaLnBrk="1" hangingPunct="1"/>
            <a:r>
              <a:rPr lang="en-US" altLang="fa-IR" sz="1800" dirty="0" smtClean="0"/>
              <a:t>on each </a:t>
            </a:r>
            <a:r>
              <a:rPr lang="en-US" altLang="fa-IR" sz="1800" u="sng" dirty="0" smtClean="0"/>
              <a:t>directed arc</a:t>
            </a:r>
            <a:r>
              <a:rPr lang="en-US" altLang="fa-IR" sz="1800" dirty="0" smtClean="0"/>
              <a:t>, or</a:t>
            </a:r>
          </a:p>
          <a:p>
            <a:pPr marL="1600200" lvl="3" indent="-228600" eaLnBrk="1" hangingPunct="1"/>
            <a:r>
              <a:rPr lang="en-US" altLang="fa-IR" sz="1800" dirty="0" smtClean="0"/>
              <a:t>on each </a:t>
            </a:r>
            <a:r>
              <a:rPr lang="en-US" altLang="fa-IR" sz="1800" u="sng" dirty="0" smtClean="0"/>
              <a:t>circle</a:t>
            </a:r>
            <a:endParaRPr lang="en-US" altLang="fa-IR" sz="1800" dirty="0" smtClean="0"/>
          </a:p>
        </p:txBody>
      </p:sp>
      <p:sp>
        <p:nvSpPr>
          <p:cNvPr id="5" name="Oval 36"/>
          <p:cNvSpPr>
            <a:spLocks noChangeArrowheads="1"/>
          </p:cNvSpPr>
          <p:nvPr/>
        </p:nvSpPr>
        <p:spPr bwMode="auto">
          <a:xfrm>
            <a:off x="6017840" y="4591596"/>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6" name="Oval 37"/>
          <p:cNvSpPr>
            <a:spLocks noChangeArrowheads="1"/>
          </p:cNvSpPr>
          <p:nvPr/>
        </p:nvSpPr>
        <p:spPr bwMode="auto">
          <a:xfrm>
            <a:off x="7862515" y="4591596"/>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7" name="Freeform 38"/>
          <p:cNvSpPr>
            <a:spLocks/>
          </p:cNvSpPr>
          <p:nvPr/>
        </p:nvSpPr>
        <p:spPr bwMode="auto">
          <a:xfrm>
            <a:off x="6687765" y="4774158"/>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8" name="Text Box 39"/>
          <p:cNvSpPr txBox="1">
            <a:spLocks noChangeArrowheads="1"/>
          </p:cNvSpPr>
          <p:nvPr/>
        </p:nvSpPr>
        <p:spPr bwMode="auto">
          <a:xfrm>
            <a:off x="6851278" y="4386808"/>
            <a:ext cx="74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I/O</a:t>
            </a:r>
          </a:p>
        </p:txBody>
      </p:sp>
      <p:sp>
        <p:nvSpPr>
          <p:cNvPr id="9" name="Text Box 40"/>
          <p:cNvSpPr txBox="1">
            <a:spLocks noChangeArrowheads="1"/>
          </p:cNvSpPr>
          <p:nvPr/>
        </p:nvSpPr>
        <p:spPr bwMode="auto">
          <a:xfrm>
            <a:off x="6001965" y="4691608"/>
            <a:ext cx="58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S1</a:t>
            </a:r>
          </a:p>
        </p:txBody>
      </p:sp>
      <p:sp>
        <p:nvSpPr>
          <p:cNvPr id="10" name="Text Box 41"/>
          <p:cNvSpPr txBox="1">
            <a:spLocks noChangeArrowheads="1"/>
          </p:cNvSpPr>
          <p:nvPr/>
        </p:nvSpPr>
        <p:spPr bwMode="auto">
          <a:xfrm>
            <a:off x="7875215" y="4691608"/>
            <a:ext cx="58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S2</a:t>
            </a:r>
          </a:p>
        </p:txBody>
      </p:sp>
      <p:sp>
        <p:nvSpPr>
          <p:cNvPr id="11" name="Oval 3"/>
          <p:cNvSpPr>
            <a:spLocks noChangeArrowheads="1"/>
          </p:cNvSpPr>
          <p:nvPr/>
        </p:nvSpPr>
        <p:spPr bwMode="auto">
          <a:xfrm>
            <a:off x="3052812" y="552770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2" name="Oval 4"/>
          <p:cNvSpPr>
            <a:spLocks noChangeArrowheads="1"/>
          </p:cNvSpPr>
          <p:nvPr/>
        </p:nvSpPr>
        <p:spPr bwMode="auto">
          <a:xfrm>
            <a:off x="4897487" y="552770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3" name="Freeform 5"/>
          <p:cNvSpPr>
            <a:spLocks/>
          </p:cNvSpPr>
          <p:nvPr/>
        </p:nvSpPr>
        <p:spPr bwMode="auto">
          <a:xfrm>
            <a:off x="3722737" y="5710262"/>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4" name="Text Box 6"/>
          <p:cNvSpPr txBox="1">
            <a:spLocks noChangeArrowheads="1"/>
          </p:cNvSpPr>
          <p:nvPr/>
        </p:nvSpPr>
        <p:spPr bwMode="auto">
          <a:xfrm>
            <a:off x="4084687" y="5322912"/>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a:t>
            </a:r>
          </a:p>
        </p:txBody>
      </p:sp>
      <p:sp>
        <p:nvSpPr>
          <p:cNvPr id="15" name="Text Box 7"/>
          <p:cNvSpPr txBox="1">
            <a:spLocks noChangeArrowheads="1"/>
          </p:cNvSpPr>
          <p:nvPr/>
        </p:nvSpPr>
        <p:spPr bwMode="auto">
          <a:xfrm>
            <a:off x="3003600" y="574836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S1/O1</a:t>
            </a:r>
          </a:p>
        </p:txBody>
      </p:sp>
      <p:sp>
        <p:nvSpPr>
          <p:cNvPr id="16" name="Text Box 8"/>
          <p:cNvSpPr txBox="1">
            <a:spLocks noChangeArrowheads="1"/>
          </p:cNvSpPr>
          <p:nvPr/>
        </p:nvSpPr>
        <p:spPr bwMode="auto">
          <a:xfrm>
            <a:off x="4824462" y="574836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S2/O2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32AA9264-28A4-4DB1-81C2-A7315C7F79A3}" type="slidenum">
              <a:rPr lang="en-US" altLang="fa-IR" sz="1300" b="0" smtClean="0">
                <a:solidFill>
                  <a:schemeClr val="tx1"/>
                </a:solidFill>
                <a:cs typeface="Arial" panose="020B0604020202020204" pitchFamily="34" charset="0"/>
              </a:rPr>
              <a:pPr>
                <a:spcBef>
                  <a:spcPct val="0"/>
                </a:spcBef>
                <a:buFontTx/>
                <a:buNone/>
              </a:pPr>
              <a:t>15</a:t>
            </a:fld>
            <a:endParaRPr lang="en-US" altLang="fa-IR" sz="1300" b="0" smtClean="0">
              <a:solidFill>
                <a:schemeClr val="tx1"/>
              </a:solidFill>
              <a:cs typeface="Arial" panose="020B0604020202020204" pitchFamily="34" charset="0"/>
            </a:endParaRPr>
          </a:p>
        </p:txBody>
      </p:sp>
      <p:sp>
        <p:nvSpPr>
          <p:cNvPr id="36867" name="Rectangle 2"/>
          <p:cNvSpPr>
            <a:spLocks noGrp="1" noChangeArrowheads="1"/>
          </p:cNvSpPr>
          <p:nvPr>
            <p:ph type="title"/>
          </p:nvPr>
        </p:nvSpPr>
        <p:spPr/>
        <p:txBody>
          <a:bodyPr/>
          <a:lstStyle/>
          <a:p>
            <a:pPr defTabSz="914400" eaLnBrk="1" hangingPunct="1"/>
            <a:r>
              <a:rPr lang="en-US" altLang="fa-IR" smtClean="0"/>
              <a:t>Mealy vs. Moore machines</a:t>
            </a:r>
          </a:p>
        </p:txBody>
      </p:sp>
      <p:sp>
        <p:nvSpPr>
          <p:cNvPr id="36868" name="Rectangle 3"/>
          <p:cNvSpPr>
            <a:spLocks noGrp="1" noChangeArrowheads="1"/>
          </p:cNvSpPr>
          <p:nvPr>
            <p:ph type="body" idx="1"/>
          </p:nvPr>
        </p:nvSpPr>
        <p:spPr>
          <a:xfrm>
            <a:off x="685800" y="1219200"/>
            <a:ext cx="7772400" cy="4946650"/>
          </a:xfrm>
        </p:spPr>
        <p:txBody>
          <a:bodyPr/>
          <a:lstStyle/>
          <a:p>
            <a:pPr eaLnBrk="1" hangingPunct="1"/>
            <a:r>
              <a:rPr lang="en-US" altLang="fa-IR" sz="3200" smtClean="0"/>
              <a:t>Mealy model:</a:t>
            </a:r>
          </a:p>
          <a:p>
            <a:pPr marL="742950" lvl="1" indent="-285750" eaLnBrk="1" hangingPunct="1"/>
            <a:r>
              <a:rPr lang="en-US" altLang="fa-IR" sz="2400" smtClean="0"/>
              <a:t>Both outputs and next state depend both on primary inputs AND present state. </a:t>
            </a:r>
          </a:p>
          <a:p>
            <a:pPr marL="1143000" lvl="2" indent="-228600" eaLnBrk="1" hangingPunct="1"/>
            <a:r>
              <a:rPr lang="en-US" altLang="fa-IR" sz="2000" smtClean="0"/>
              <a:t>Next_state = f(inputs, state)</a:t>
            </a:r>
          </a:p>
          <a:p>
            <a:pPr marL="1143000" lvl="2" indent="-228600" eaLnBrk="1" hangingPunct="1"/>
            <a:r>
              <a:rPr lang="en-US" altLang="fa-IR" sz="2000" smtClean="0"/>
              <a:t>Out = g(inputs, state)</a:t>
            </a:r>
          </a:p>
          <a:p>
            <a:pPr eaLnBrk="1" hangingPunct="1"/>
            <a:r>
              <a:rPr lang="en-US" altLang="fa-IR" sz="3200" smtClean="0"/>
              <a:t>Moore model:</a:t>
            </a:r>
          </a:p>
          <a:p>
            <a:pPr marL="742950" lvl="1" indent="-285750" eaLnBrk="1" hangingPunct="1"/>
            <a:r>
              <a:rPr lang="en-US" altLang="fa-IR" sz="2400" smtClean="0"/>
              <a:t>Only next state depends directly on primary inputs AND present state. Outputs depend only on present state.</a:t>
            </a:r>
          </a:p>
          <a:p>
            <a:pPr marL="1143000" lvl="2" indent="-228600" eaLnBrk="1" hangingPunct="1"/>
            <a:r>
              <a:rPr lang="en-US" altLang="fa-IR" sz="2000" smtClean="0"/>
              <a:t>Next_state = f(inputs, state)</a:t>
            </a:r>
          </a:p>
          <a:p>
            <a:pPr marL="1143000" lvl="2" indent="-228600" eaLnBrk="1" hangingPunct="1"/>
            <a:r>
              <a:rPr lang="en-US" altLang="fa-IR" sz="2000" smtClean="0"/>
              <a:t>Out = g(state)</a:t>
            </a:r>
          </a:p>
          <a:p>
            <a:pPr marL="742950" lvl="1" indent="-285750" eaLnBrk="1" hangingPunct="1"/>
            <a:endParaRPr lang="en-US" altLang="fa-IR"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EB3407F-B696-4D4A-9F24-97CBA8C375FD}" type="slidenum">
              <a:rPr lang="en-US" altLang="fa-IR" sz="1300" b="0" smtClean="0">
                <a:solidFill>
                  <a:schemeClr val="tx1"/>
                </a:solidFill>
                <a:cs typeface="Arial" panose="020B0604020202020204" pitchFamily="34" charset="0"/>
              </a:rPr>
              <a:pPr>
                <a:spcBef>
                  <a:spcPct val="0"/>
                </a:spcBef>
                <a:buFontTx/>
                <a:buNone/>
              </a:pPr>
              <a:t>16</a:t>
            </a:fld>
            <a:endParaRPr lang="en-US" altLang="fa-IR" sz="1300" b="0" smtClean="0">
              <a:solidFill>
                <a:schemeClr val="tx1"/>
              </a:solidFill>
              <a:cs typeface="Arial" panose="020B0604020202020204" pitchFamily="34" charset="0"/>
            </a:endParaRPr>
          </a:p>
        </p:txBody>
      </p:sp>
      <p:sp>
        <p:nvSpPr>
          <p:cNvPr id="38915" name="Rectangle 2"/>
          <p:cNvSpPr>
            <a:spLocks noGrp="1" noChangeArrowheads="1"/>
          </p:cNvSpPr>
          <p:nvPr>
            <p:ph type="title"/>
          </p:nvPr>
        </p:nvSpPr>
        <p:spPr/>
        <p:txBody>
          <a:bodyPr/>
          <a:lstStyle/>
          <a:p>
            <a:pPr eaLnBrk="1" hangingPunct="1"/>
            <a:r>
              <a:rPr lang="en-US" altLang="fa-IR" sz="3600" smtClean="0"/>
              <a:t>State Diagram</a:t>
            </a:r>
          </a:p>
        </p:txBody>
      </p:sp>
      <p:sp>
        <p:nvSpPr>
          <p:cNvPr id="27652" name="Rectangle 4"/>
          <p:cNvSpPr>
            <a:spLocks noGrp="1" noChangeArrowheads="1"/>
          </p:cNvSpPr>
          <p:nvPr>
            <p:ph type="body" idx="1"/>
          </p:nvPr>
        </p:nvSpPr>
        <p:spPr>
          <a:xfrm>
            <a:off x="285750" y="1125538"/>
            <a:ext cx="8572500" cy="4648200"/>
          </a:xfrm>
        </p:spPr>
        <p:txBody>
          <a:bodyPr/>
          <a:lstStyle/>
          <a:p>
            <a:pPr eaLnBrk="1" hangingPunct="1">
              <a:lnSpc>
                <a:spcPct val="90000"/>
              </a:lnSpc>
              <a:defRPr/>
            </a:pPr>
            <a:r>
              <a:rPr lang="en-US" sz="3600" dirty="0" smtClean="0"/>
              <a:t>Label form:</a:t>
            </a:r>
          </a:p>
          <a:p>
            <a:pPr marL="742950" lvl="1" indent="-285750" eaLnBrk="1" hangingPunct="1">
              <a:lnSpc>
                <a:spcPct val="90000"/>
              </a:lnSpc>
              <a:defRPr/>
            </a:pPr>
            <a:r>
              <a:rPr lang="en-US" sz="2800" dirty="0" smtClean="0"/>
              <a:t>Mealy:</a:t>
            </a:r>
          </a:p>
          <a:p>
            <a:pPr marL="1238250" lvl="2" indent="-285750" eaLnBrk="1" hangingPunct="1">
              <a:lnSpc>
                <a:spcPct val="90000"/>
              </a:lnSpc>
              <a:defRPr/>
            </a:pPr>
            <a:r>
              <a:rPr lang="en-US" sz="2400" dirty="0" smtClean="0"/>
              <a:t>On </a:t>
            </a:r>
            <a:r>
              <a:rPr lang="en-US" sz="2400" u="sng" dirty="0" smtClean="0"/>
              <a:t>directed arc</a:t>
            </a:r>
            <a:r>
              <a:rPr lang="en-US" sz="2400" dirty="0" smtClean="0"/>
              <a:t> :</a:t>
            </a:r>
          </a:p>
          <a:p>
            <a:pPr marL="1925638" lvl="4" indent="-228600" eaLnBrk="1" hangingPunct="1">
              <a:lnSpc>
                <a:spcPct val="90000"/>
              </a:lnSpc>
              <a:defRPr/>
            </a:pPr>
            <a:r>
              <a:rPr lang="en-US" sz="1800" dirty="0" smtClean="0"/>
              <a:t>inputs/outputs</a:t>
            </a:r>
          </a:p>
          <a:p>
            <a:pPr marL="1143000" lvl="2" indent="-228600" eaLnBrk="1" hangingPunct="1">
              <a:lnSpc>
                <a:spcPct val="90000"/>
              </a:lnSpc>
              <a:defRPr/>
            </a:pPr>
            <a:r>
              <a:rPr lang="en-US" sz="2400" dirty="0"/>
              <a:t>In </a:t>
            </a:r>
            <a:r>
              <a:rPr lang="en-US" sz="2400" u="sng" dirty="0"/>
              <a:t>circle</a:t>
            </a:r>
            <a:r>
              <a:rPr lang="en-US" sz="2400" dirty="0"/>
              <a:t>:</a:t>
            </a:r>
          </a:p>
          <a:p>
            <a:pPr marL="1925638" lvl="4" indent="-228600" eaLnBrk="1" hangingPunct="1">
              <a:lnSpc>
                <a:spcPct val="90000"/>
              </a:lnSpc>
              <a:defRPr/>
            </a:pPr>
            <a:r>
              <a:rPr lang="en-US" sz="1800" dirty="0" smtClean="0"/>
              <a:t>State name</a:t>
            </a:r>
          </a:p>
          <a:p>
            <a:pPr marL="742950" lvl="1" indent="-285750" eaLnBrk="1" hangingPunct="1">
              <a:lnSpc>
                <a:spcPct val="90000"/>
              </a:lnSpc>
              <a:defRPr/>
            </a:pPr>
            <a:r>
              <a:rPr lang="en-US" sz="2800" dirty="0" smtClean="0"/>
              <a:t>Moore:</a:t>
            </a:r>
          </a:p>
          <a:p>
            <a:pPr marL="1238250" lvl="2" indent="-285750" eaLnBrk="1" hangingPunct="1">
              <a:lnSpc>
                <a:spcPct val="90000"/>
              </a:lnSpc>
              <a:defRPr/>
            </a:pPr>
            <a:r>
              <a:rPr lang="en-US" sz="2400" dirty="0" smtClean="0"/>
              <a:t>On </a:t>
            </a:r>
            <a:r>
              <a:rPr lang="en-US" sz="2400" u="sng" dirty="0" smtClean="0"/>
              <a:t>directed arc</a:t>
            </a:r>
            <a:r>
              <a:rPr lang="en-US" sz="2400" dirty="0" smtClean="0"/>
              <a:t>:</a:t>
            </a:r>
          </a:p>
          <a:p>
            <a:pPr marL="1593850" lvl="3" indent="-285750" eaLnBrk="1" hangingPunct="1">
              <a:lnSpc>
                <a:spcPct val="90000"/>
              </a:lnSpc>
              <a:defRPr/>
            </a:pPr>
            <a:r>
              <a:rPr lang="en-US" sz="1800" dirty="0" smtClean="0"/>
              <a:t>Inputs</a:t>
            </a:r>
          </a:p>
          <a:p>
            <a:pPr marL="1238250" lvl="2" indent="-285750" eaLnBrk="1" hangingPunct="1">
              <a:lnSpc>
                <a:spcPct val="90000"/>
              </a:lnSpc>
              <a:defRPr/>
            </a:pPr>
            <a:r>
              <a:rPr lang="en-US" sz="2400" dirty="0" smtClean="0"/>
              <a:t>In </a:t>
            </a:r>
            <a:r>
              <a:rPr lang="en-US" sz="2400" u="sng" dirty="0" smtClean="0"/>
              <a:t>circle</a:t>
            </a:r>
            <a:r>
              <a:rPr lang="en-US" sz="2400" dirty="0" smtClean="0"/>
              <a:t>:</a:t>
            </a:r>
          </a:p>
          <a:p>
            <a:pPr marL="1498600" lvl="3" indent="-228600" eaLnBrk="1" hangingPunct="1">
              <a:lnSpc>
                <a:spcPct val="90000"/>
              </a:lnSpc>
              <a:defRPr/>
            </a:pPr>
            <a:r>
              <a:rPr lang="en-US" sz="1800" dirty="0" smtClean="0"/>
              <a:t>state/output</a:t>
            </a:r>
          </a:p>
        </p:txBody>
      </p:sp>
      <p:sp>
        <p:nvSpPr>
          <p:cNvPr id="3" name="Rectangle 2"/>
          <p:cNvSpPr/>
          <p:nvPr/>
        </p:nvSpPr>
        <p:spPr>
          <a:xfrm>
            <a:off x="4211638" y="2216150"/>
            <a:ext cx="4608512" cy="885825"/>
          </a:xfrm>
          <a:prstGeom prst="rect">
            <a:avLst/>
          </a:prstGeom>
        </p:spPr>
        <p:txBody>
          <a:bodyPr>
            <a:spAutoFit/>
          </a:bodyPr>
          <a:lstStyle/>
          <a:p>
            <a:pPr marL="1143000" lvl="2" indent="-228600" eaLnBrk="1" hangingPunct="1">
              <a:lnSpc>
                <a:spcPct val="90000"/>
              </a:lnSpc>
              <a:spcBef>
                <a:spcPct val="20000"/>
              </a:spcBef>
              <a:buFont typeface="Wingdings" pitchFamily="2" charset="2"/>
              <a:buChar char="Ø"/>
              <a:defRPr/>
            </a:pPr>
            <a:r>
              <a:rPr lang="en-US" sz="2800" kern="0" dirty="0">
                <a:solidFill>
                  <a:srgbClr val="000000"/>
                </a:solidFill>
                <a:latin typeface="Arial"/>
                <a:cs typeface="Zar"/>
              </a:rPr>
              <a:t>Mealy: </a:t>
            </a:r>
          </a:p>
          <a:p>
            <a:pPr marL="1600200" lvl="3" indent="-228600" eaLnBrk="1" hangingPunct="1">
              <a:lnSpc>
                <a:spcPct val="90000"/>
              </a:lnSpc>
              <a:spcBef>
                <a:spcPct val="20000"/>
              </a:spcBef>
              <a:buFont typeface="Wingdings" pitchFamily="2" charset="2"/>
              <a:buChar char="Ø"/>
              <a:defRPr/>
            </a:pPr>
            <a:r>
              <a:rPr lang="en-US" sz="2400" b="0" kern="0" dirty="0">
                <a:solidFill>
                  <a:srgbClr val="000000"/>
                </a:solidFill>
                <a:latin typeface="Arial"/>
                <a:cs typeface="Zar"/>
              </a:rPr>
              <a:t>output g(state, input)</a:t>
            </a:r>
          </a:p>
        </p:txBody>
      </p:sp>
      <p:sp>
        <p:nvSpPr>
          <p:cNvPr id="7" name="Rectangle 6"/>
          <p:cNvSpPr/>
          <p:nvPr/>
        </p:nvSpPr>
        <p:spPr>
          <a:xfrm>
            <a:off x="4211638" y="4514850"/>
            <a:ext cx="3889375" cy="885825"/>
          </a:xfrm>
          <a:prstGeom prst="rect">
            <a:avLst/>
          </a:prstGeom>
        </p:spPr>
        <p:txBody>
          <a:bodyPr>
            <a:spAutoFit/>
          </a:bodyPr>
          <a:lstStyle/>
          <a:p>
            <a:pPr marL="1143000" lvl="2" indent="-228600" eaLnBrk="1" hangingPunct="1">
              <a:lnSpc>
                <a:spcPct val="90000"/>
              </a:lnSpc>
              <a:spcBef>
                <a:spcPct val="20000"/>
              </a:spcBef>
              <a:buFont typeface="Wingdings" pitchFamily="2" charset="2"/>
              <a:buChar char="Ø"/>
              <a:defRPr/>
            </a:pPr>
            <a:r>
              <a:rPr lang="en-US" sz="2800" kern="0" dirty="0">
                <a:solidFill>
                  <a:srgbClr val="000000"/>
                </a:solidFill>
                <a:latin typeface="Arial"/>
                <a:cs typeface="Zar"/>
              </a:rPr>
              <a:t>Moore: </a:t>
            </a:r>
          </a:p>
          <a:p>
            <a:pPr marL="1600200" lvl="3" indent="-228600" eaLnBrk="1" hangingPunct="1">
              <a:lnSpc>
                <a:spcPct val="90000"/>
              </a:lnSpc>
              <a:spcBef>
                <a:spcPct val="20000"/>
              </a:spcBef>
              <a:buFont typeface="Wingdings" pitchFamily="2" charset="2"/>
              <a:buChar char="Ø"/>
              <a:defRPr/>
            </a:pPr>
            <a:r>
              <a:rPr lang="en-US" sz="2400" b="0" kern="0" dirty="0">
                <a:solidFill>
                  <a:srgbClr val="000000"/>
                </a:solidFill>
                <a:latin typeface="Arial"/>
                <a:cs typeface="Zar"/>
              </a:rPr>
              <a:t>output g(state)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B34FEC0-F5D5-4FA6-A1F2-30B747034BE2}" type="slidenum">
              <a:rPr lang="en-US" altLang="fa-IR" sz="1300" b="0" smtClean="0">
                <a:solidFill>
                  <a:schemeClr val="tx1"/>
                </a:solidFill>
              </a:rPr>
              <a:pPr>
                <a:spcBef>
                  <a:spcPct val="0"/>
                </a:spcBef>
                <a:buFontTx/>
                <a:buNone/>
              </a:pPr>
              <a:t>17</a:t>
            </a:fld>
            <a:endParaRPr lang="en-US" altLang="fa-IR" sz="1300" b="0" smtClean="0">
              <a:solidFill>
                <a:schemeClr val="tx1"/>
              </a:solidFill>
            </a:endParaRPr>
          </a:p>
        </p:txBody>
      </p:sp>
      <p:sp>
        <p:nvSpPr>
          <p:cNvPr id="40963" name="Rectangle 2"/>
          <p:cNvSpPr>
            <a:spLocks noGrp="1" noChangeArrowheads="1"/>
          </p:cNvSpPr>
          <p:nvPr>
            <p:ph type="title"/>
          </p:nvPr>
        </p:nvSpPr>
        <p:spPr/>
        <p:txBody>
          <a:bodyPr/>
          <a:lstStyle/>
          <a:p>
            <a:pPr defTabSz="914400" eaLnBrk="1" hangingPunct="1"/>
            <a:r>
              <a:rPr lang="en-US" altLang="fa-IR" smtClean="0"/>
              <a:t>Example: Mealy model (cont.)</a:t>
            </a:r>
          </a:p>
        </p:txBody>
      </p:sp>
      <p:grpSp>
        <p:nvGrpSpPr>
          <p:cNvPr id="2" name="Group 43"/>
          <p:cNvGrpSpPr>
            <a:grpSpLocks/>
          </p:cNvGrpSpPr>
          <p:nvPr/>
        </p:nvGrpSpPr>
        <p:grpSpPr bwMode="auto">
          <a:xfrm>
            <a:off x="376238" y="1371600"/>
            <a:ext cx="4579937" cy="4937125"/>
            <a:chOff x="237" y="864"/>
            <a:chExt cx="2885" cy="3110"/>
          </a:xfrm>
        </p:grpSpPr>
        <p:sp>
          <p:nvSpPr>
            <p:cNvPr id="40972" name="Text Box 3"/>
            <p:cNvSpPr txBox="1">
              <a:spLocks noChangeArrowheads="1"/>
            </p:cNvSpPr>
            <p:nvPr/>
          </p:nvSpPr>
          <p:spPr bwMode="auto">
            <a:xfrm>
              <a:off x="816" y="864"/>
              <a:ext cx="230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3200" b="0">
                  <a:solidFill>
                    <a:schemeClr val="tx1"/>
                  </a:solidFill>
                  <a:latin typeface="Comic Sans MS" panose="030F0702030302020204" pitchFamily="66" charset="0"/>
                </a:rPr>
                <a:t>State Diagram</a:t>
              </a:r>
            </a:p>
          </p:txBody>
        </p:sp>
        <p:grpSp>
          <p:nvGrpSpPr>
            <p:cNvPr id="40973" name="Group 4"/>
            <p:cNvGrpSpPr>
              <a:grpSpLocks/>
            </p:cNvGrpSpPr>
            <p:nvPr/>
          </p:nvGrpSpPr>
          <p:grpSpPr bwMode="auto">
            <a:xfrm>
              <a:off x="480" y="1296"/>
              <a:ext cx="1009" cy="864"/>
              <a:chOff x="480" y="1296"/>
              <a:chExt cx="1009" cy="864"/>
            </a:xfrm>
          </p:grpSpPr>
          <p:sp>
            <p:nvSpPr>
              <p:cNvPr id="41001" name="Oval 5"/>
              <p:cNvSpPr>
                <a:spLocks noChangeArrowheads="1"/>
              </p:cNvSpPr>
              <p:nvPr/>
            </p:nvSpPr>
            <p:spPr bwMode="auto">
              <a:xfrm>
                <a:off x="480" y="163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1002" name="Text Box 6"/>
              <p:cNvSpPr txBox="1">
                <a:spLocks noChangeArrowheads="1"/>
              </p:cNvSpPr>
              <p:nvPr/>
            </p:nvSpPr>
            <p:spPr bwMode="auto">
              <a:xfrm>
                <a:off x="562" y="1776"/>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sp>
            <p:nvSpPr>
              <p:cNvPr id="41003" name="Freeform 7"/>
              <p:cNvSpPr>
                <a:spLocks/>
              </p:cNvSpPr>
              <p:nvPr/>
            </p:nvSpPr>
            <p:spPr bwMode="auto">
              <a:xfrm>
                <a:off x="632" y="1352"/>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1004" name="Text Box 8"/>
              <p:cNvSpPr txBox="1">
                <a:spLocks noChangeArrowheads="1"/>
              </p:cNvSpPr>
              <p:nvPr/>
            </p:nvSpPr>
            <p:spPr bwMode="auto">
              <a:xfrm>
                <a:off x="1040" y="12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grpSp>
        <p:grpSp>
          <p:nvGrpSpPr>
            <p:cNvPr id="40974" name="Group 9"/>
            <p:cNvGrpSpPr>
              <a:grpSpLocks/>
            </p:cNvGrpSpPr>
            <p:nvPr/>
          </p:nvGrpSpPr>
          <p:grpSpPr bwMode="auto">
            <a:xfrm>
              <a:off x="1056" y="1488"/>
              <a:ext cx="1728" cy="672"/>
              <a:chOff x="1056" y="1488"/>
              <a:chExt cx="1728" cy="672"/>
            </a:xfrm>
          </p:grpSpPr>
          <p:sp>
            <p:nvSpPr>
              <p:cNvPr id="40997" name="Freeform 10"/>
              <p:cNvSpPr>
                <a:spLocks/>
              </p:cNvSpPr>
              <p:nvPr/>
            </p:nvSpPr>
            <p:spPr bwMode="auto">
              <a:xfrm>
                <a:off x="1056" y="1728"/>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98" name="Oval 11"/>
              <p:cNvSpPr>
                <a:spLocks noChangeArrowheads="1"/>
              </p:cNvSpPr>
              <p:nvPr/>
            </p:nvSpPr>
            <p:spPr bwMode="auto">
              <a:xfrm>
                <a:off x="2208" y="163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99" name="Text Box 12"/>
              <p:cNvSpPr txBox="1">
                <a:spLocks noChangeArrowheads="1"/>
              </p:cNvSpPr>
              <p:nvPr/>
            </p:nvSpPr>
            <p:spPr bwMode="auto">
              <a:xfrm>
                <a:off x="2290" y="1728"/>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a:t>
                </a:r>
              </a:p>
            </p:txBody>
          </p:sp>
          <p:sp>
            <p:nvSpPr>
              <p:cNvPr id="41000" name="Text Box 13"/>
              <p:cNvSpPr txBox="1">
                <a:spLocks noChangeArrowheads="1"/>
              </p:cNvSpPr>
              <p:nvPr/>
            </p:nvSpPr>
            <p:spPr bwMode="auto">
              <a:xfrm>
                <a:off x="1520" y="1488"/>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grpSp>
        <p:grpSp>
          <p:nvGrpSpPr>
            <p:cNvPr id="40975" name="Group 14"/>
            <p:cNvGrpSpPr>
              <a:grpSpLocks/>
            </p:cNvGrpSpPr>
            <p:nvPr/>
          </p:nvGrpSpPr>
          <p:grpSpPr bwMode="auto">
            <a:xfrm>
              <a:off x="1056" y="1920"/>
              <a:ext cx="1152" cy="422"/>
              <a:chOff x="1056" y="1968"/>
              <a:chExt cx="1152" cy="422"/>
            </a:xfrm>
          </p:grpSpPr>
          <p:sp>
            <p:nvSpPr>
              <p:cNvPr id="40995" name="Freeform 15"/>
              <p:cNvSpPr>
                <a:spLocks/>
              </p:cNvSpPr>
              <p:nvPr/>
            </p:nvSpPr>
            <p:spPr bwMode="auto">
              <a:xfrm>
                <a:off x="1056" y="1968"/>
                <a:ext cx="1152" cy="104"/>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96" name="Text Box 16"/>
              <p:cNvSpPr txBox="1">
                <a:spLocks noChangeArrowheads="1"/>
              </p:cNvSpPr>
              <p:nvPr/>
            </p:nvSpPr>
            <p:spPr bwMode="auto">
              <a:xfrm>
                <a:off x="1332" y="2064"/>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a:t>
                </a:r>
              </a:p>
            </p:txBody>
          </p:sp>
        </p:grpSp>
        <p:grpSp>
          <p:nvGrpSpPr>
            <p:cNvPr id="40976" name="Group 17"/>
            <p:cNvGrpSpPr>
              <a:grpSpLocks/>
            </p:cNvGrpSpPr>
            <p:nvPr/>
          </p:nvGrpSpPr>
          <p:grpSpPr bwMode="auto">
            <a:xfrm>
              <a:off x="2208" y="2160"/>
              <a:ext cx="721" cy="1488"/>
              <a:chOff x="2208" y="2160"/>
              <a:chExt cx="721" cy="1488"/>
            </a:xfrm>
          </p:grpSpPr>
          <p:sp>
            <p:nvSpPr>
              <p:cNvPr id="40991" name="Freeform 18"/>
              <p:cNvSpPr>
                <a:spLocks/>
              </p:cNvSpPr>
              <p:nvPr/>
            </p:nvSpPr>
            <p:spPr bwMode="auto">
              <a:xfrm>
                <a:off x="2496" y="2160"/>
                <a:ext cx="48" cy="960"/>
              </a:xfrm>
              <a:custGeom>
                <a:avLst/>
                <a:gdLst>
                  <a:gd name="T0" fmla="*/ 0 w 48"/>
                  <a:gd name="T1" fmla="*/ 0 h 960"/>
                  <a:gd name="T2" fmla="*/ 48 w 48"/>
                  <a:gd name="T3" fmla="*/ 480 h 960"/>
                  <a:gd name="T4" fmla="*/ 0 w 48"/>
                  <a:gd name="T5" fmla="*/ 960 h 960"/>
                  <a:gd name="T6" fmla="*/ 0 60000 65536"/>
                  <a:gd name="T7" fmla="*/ 0 60000 65536"/>
                  <a:gd name="T8" fmla="*/ 0 60000 65536"/>
                  <a:gd name="T9" fmla="*/ 0 w 48"/>
                  <a:gd name="T10" fmla="*/ 0 h 960"/>
                  <a:gd name="T11" fmla="*/ 48 w 48"/>
                  <a:gd name="T12" fmla="*/ 960 h 960"/>
                </a:gdLst>
                <a:ahLst/>
                <a:cxnLst>
                  <a:cxn ang="T6">
                    <a:pos x="T0" y="T1"/>
                  </a:cxn>
                  <a:cxn ang="T7">
                    <a:pos x="T2" y="T3"/>
                  </a:cxn>
                  <a:cxn ang="T8">
                    <a:pos x="T4" y="T5"/>
                  </a:cxn>
                </a:cxnLst>
                <a:rect l="T9" t="T10" r="T11" b="T12"/>
                <a:pathLst>
                  <a:path w="48" h="960">
                    <a:moveTo>
                      <a:pt x="0" y="0"/>
                    </a:moveTo>
                    <a:cubicBezTo>
                      <a:pt x="24" y="160"/>
                      <a:pt x="48" y="320"/>
                      <a:pt x="48" y="480"/>
                    </a:cubicBezTo>
                    <a:cubicBezTo>
                      <a:pt x="48" y="640"/>
                      <a:pt x="24" y="800"/>
                      <a:pt x="0" y="96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92" name="Oval 19"/>
              <p:cNvSpPr>
                <a:spLocks noChangeArrowheads="1"/>
              </p:cNvSpPr>
              <p:nvPr/>
            </p:nvSpPr>
            <p:spPr bwMode="auto">
              <a:xfrm>
                <a:off x="2208" y="3120"/>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93" name="Text Box 20"/>
              <p:cNvSpPr txBox="1">
                <a:spLocks noChangeArrowheads="1"/>
              </p:cNvSpPr>
              <p:nvPr/>
            </p:nvSpPr>
            <p:spPr bwMode="auto">
              <a:xfrm>
                <a:off x="2302" y="3264"/>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11</a:t>
                </a:r>
              </a:p>
            </p:txBody>
          </p:sp>
          <p:sp>
            <p:nvSpPr>
              <p:cNvPr id="40994" name="Text Box 21"/>
              <p:cNvSpPr txBox="1">
                <a:spLocks noChangeArrowheads="1"/>
              </p:cNvSpPr>
              <p:nvPr/>
            </p:nvSpPr>
            <p:spPr bwMode="auto">
              <a:xfrm>
                <a:off x="2480" y="24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grpSp>
        <p:grpSp>
          <p:nvGrpSpPr>
            <p:cNvPr id="40977" name="Group 22"/>
            <p:cNvGrpSpPr>
              <a:grpSpLocks/>
            </p:cNvGrpSpPr>
            <p:nvPr/>
          </p:nvGrpSpPr>
          <p:grpSpPr bwMode="auto">
            <a:xfrm>
              <a:off x="816" y="2160"/>
              <a:ext cx="1392" cy="1104"/>
              <a:chOff x="816" y="2160"/>
              <a:chExt cx="1392" cy="1104"/>
            </a:xfrm>
          </p:grpSpPr>
          <p:sp>
            <p:nvSpPr>
              <p:cNvPr id="40989" name="Freeform 23"/>
              <p:cNvSpPr>
                <a:spLocks/>
              </p:cNvSpPr>
              <p:nvPr/>
            </p:nvSpPr>
            <p:spPr bwMode="auto">
              <a:xfrm>
                <a:off x="816" y="2160"/>
                <a:ext cx="1392" cy="1104"/>
              </a:xfrm>
              <a:custGeom>
                <a:avLst/>
                <a:gdLst>
                  <a:gd name="T0" fmla="*/ 1392 w 1392"/>
                  <a:gd name="T1" fmla="*/ 1104 h 1104"/>
                  <a:gd name="T2" fmla="*/ 768 w 1392"/>
                  <a:gd name="T3" fmla="*/ 624 h 1104"/>
                  <a:gd name="T4" fmla="*/ 0 w 1392"/>
                  <a:gd name="T5" fmla="*/ 0 h 1104"/>
                  <a:gd name="T6" fmla="*/ 0 60000 65536"/>
                  <a:gd name="T7" fmla="*/ 0 60000 65536"/>
                  <a:gd name="T8" fmla="*/ 0 60000 65536"/>
                  <a:gd name="T9" fmla="*/ 0 w 1392"/>
                  <a:gd name="T10" fmla="*/ 0 h 1104"/>
                  <a:gd name="T11" fmla="*/ 1392 w 1392"/>
                  <a:gd name="T12" fmla="*/ 1104 h 1104"/>
                </a:gdLst>
                <a:ahLst/>
                <a:cxnLst>
                  <a:cxn ang="T6">
                    <a:pos x="T0" y="T1"/>
                  </a:cxn>
                  <a:cxn ang="T7">
                    <a:pos x="T2" y="T3"/>
                  </a:cxn>
                  <a:cxn ang="T8">
                    <a:pos x="T4" y="T5"/>
                  </a:cxn>
                </a:cxnLst>
                <a:rect l="T9" t="T10" r="T11" b="T12"/>
                <a:pathLst>
                  <a:path w="1392" h="1104">
                    <a:moveTo>
                      <a:pt x="1392" y="1104"/>
                    </a:moveTo>
                    <a:cubicBezTo>
                      <a:pt x="1196" y="956"/>
                      <a:pt x="1000" y="808"/>
                      <a:pt x="768" y="624"/>
                    </a:cubicBezTo>
                    <a:cubicBezTo>
                      <a:pt x="536" y="440"/>
                      <a:pt x="144" y="88"/>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90" name="Text Box 24"/>
              <p:cNvSpPr txBox="1">
                <a:spLocks noChangeArrowheads="1"/>
              </p:cNvSpPr>
              <p:nvPr/>
            </p:nvSpPr>
            <p:spPr bwMode="auto">
              <a:xfrm>
                <a:off x="1472" y="24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a:t>
                </a:r>
              </a:p>
            </p:txBody>
          </p:sp>
        </p:grpSp>
        <p:grpSp>
          <p:nvGrpSpPr>
            <p:cNvPr id="40978" name="Group 25"/>
            <p:cNvGrpSpPr>
              <a:grpSpLocks/>
            </p:cNvGrpSpPr>
            <p:nvPr/>
          </p:nvGrpSpPr>
          <p:grpSpPr bwMode="auto">
            <a:xfrm>
              <a:off x="480" y="3072"/>
              <a:ext cx="1728" cy="528"/>
              <a:chOff x="480" y="3072"/>
              <a:chExt cx="1728" cy="528"/>
            </a:xfrm>
          </p:grpSpPr>
          <p:sp>
            <p:nvSpPr>
              <p:cNvPr id="40985" name="Freeform 26"/>
              <p:cNvSpPr>
                <a:spLocks/>
              </p:cNvSpPr>
              <p:nvPr/>
            </p:nvSpPr>
            <p:spPr bwMode="auto">
              <a:xfrm>
                <a:off x="1056" y="3456"/>
                <a:ext cx="1152" cy="96"/>
              </a:xfrm>
              <a:custGeom>
                <a:avLst/>
                <a:gdLst>
                  <a:gd name="T0" fmla="*/ 1152 w 1152"/>
                  <a:gd name="T1" fmla="*/ 0 h 96"/>
                  <a:gd name="T2" fmla="*/ 384 w 1152"/>
                  <a:gd name="T3" fmla="*/ 96 h 96"/>
                  <a:gd name="T4" fmla="*/ 0 w 1152"/>
                  <a:gd name="T5" fmla="*/ 0 h 96"/>
                  <a:gd name="T6" fmla="*/ 0 60000 65536"/>
                  <a:gd name="T7" fmla="*/ 0 60000 65536"/>
                  <a:gd name="T8" fmla="*/ 0 60000 65536"/>
                  <a:gd name="T9" fmla="*/ 0 w 1152"/>
                  <a:gd name="T10" fmla="*/ 0 h 96"/>
                  <a:gd name="T11" fmla="*/ 1152 w 1152"/>
                  <a:gd name="T12" fmla="*/ 96 h 96"/>
                </a:gdLst>
                <a:ahLst/>
                <a:cxnLst>
                  <a:cxn ang="T6">
                    <a:pos x="T0" y="T1"/>
                  </a:cxn>
                  <a:cxn ang="T7">
                    <a:pos x="T2" y="T3"/>
                  </a:cxn>
                  <a:cxn ang="T8">
                    <a:pos x="T4" y="T5"/>
                  </a:cxn>
                </a:cxnLst>
                <a:rect l="T9" t="T10" r="T11" b="T12"/>
                <a:pathLst>
                  <a:path w="1152" h="96">
                    <a:moveTo>
                      <a:pt x="1152" y="0"/>
                    </a:moveTo>
                    <a:cubicBezTo>
                      <a:pt x="864" y="48"/>
                      <a:pt x="576" y="96"/>
                      <a:pt x="384" y="96"/>
                    </a:cubicBezTo>
                    <a:cubicBezTo>
                      <a:pt x="192" y="96"/>
                      <a:pt x="64" y="16"/>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86" name="Oval 27"/>
              <p:cNvSpPr>
                <a:spLocks noChangeArrowheads="1"/>
              </p:cNvSpPr>
              <p:nvPr/>
            </p:nvSpPr>
            <p:spPr bwMode="auto">
              <a:xfrm>
                <a:off x="480" y="307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87" name="Text Box 28"/>
              <p:cNvSpPr txBox="1">
                <a:spLocks noChangeArrowheads="1"/>
              </p:cNvSpPr>
              <p:nvPr/>
            </p:nvSpPr>
            <p:spPr bwMode="auto">
              <a:xfrm>
                <a:off x="565" y="3216"/>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sp>
            <p:nvSpPr>
              <p:cNvPr id="40988" name="Text Box 29"/>
              <p:cNvSpPr txBox="1">
                <a:spLocks noChangeArrowheads="1"/>
              </p:cNvSpPr>
              <p:nvPr/>
            </p:nvSpPr>
            <p:spPr bwMode="auto">
              <a:xfrm>
                <a:off x="1343" y="3264"/>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grpSp>
        <p:grpSp>
          <p:nvGrpSpPr>
            <p:cNvPr id="40979" name="Group 30"/>
            <p:cNvGrpSpPr>
              <a:grpSpLocks/>
            </p:cNvGrpSpPr>
            <p:nvPr/>
          </p:nvGrpSpPr>
          <p:grpSpPr bwMode="auto">
            <a:xfrm>
              <a:off x="237" y="2160"/>
              <a:ext cx="531" cy="912"/>
              <a:chOff x="237" y="2160"/>
              <a:chExt cx="531" cy="912"/>
            </a:xfrm>
          </p:grpSpPr>
          <p:sp>
            <p:nvSpPr>
              <p:cNvPr id="40983" name="Freeform 31"/>
              <p:cNvSpPr>
                <a:spLocks/>
              </p:cNvSpPr>
              <p:nvPr/>
            </p:nvSpPr>
            <p:spPr bwMode="auto">
              <a:xfrm>
                <a:off x="712" y="2160"/>
                <a:ext cx="56" cy="912"/>
              </a:xfrm>
              <a:custGeom>
                <a:avLst/>
                <a:gdLst>
                  <a:gd name="T0" fmla="*/ 56 w 56"/>
                  <a:gd name="T1" fmla="*/ 912 h 912"/>
                  <a:gd name="T2" fmla="*/ 8 w 56"/>
                  <a:gd name="T3" fmla="*/ 336 h 912"/>
                  <a:gd name="T4" fmla="*/ 8 w 56"/>
                  <a:gd name="T5" fmla="*/ 0 h 912"/>
                  <a:gd name="T6" fmla="*/ 0 60000 65536"/>
                  <a:gd name="T7" fmla="*/ 0 60000 65536"/>
                  <a:gd name="T8" fmla="*/ 0 60000 65536"/>
                  <a:gd name="T9" fmla="*/ 0 w 56"/>
                  <a:gd name="T10" fmla="*/ 0 h 912"/>
                  <a:gd name="T11" fmla="*/ 56 w 56"/>
                  <a:gd name="T12" fmla="*/ 912 h 912"/>
                </a:gdLst>
                <a:ahLst/>
                <a:cxnLst>
                  <a:cxn ang="T6">
                    <a:pos x="T0" y="T1"/>
                  </a:cxn>
                  <a:cxn ang="T7">
                    <a:pos x="T2" y="T3"/>
                  </a:cxn>
                  <a:cxn ang="T8">
                    <a:pos x="T4" y="T5"/>
                  </a:cxn>
                </a:cxnLst>
                <a:rect l="T9" t="T10" r="T11" b="T12"/>
                <a:pathLst>
                  <a:path w="56" h="912">
                    <a:moveTo>
                      <a:pt x="56" y="912"/>
                    </a:moveTo>
                    <a:cubicBezTo>
                      <a:pt x="36" y="700"/>
                      <a:pt x="16" y="488"/>
                      <a:pt x="8" y="336"/>
                    </a:cubicBezTo>
                    <a:cubicBezTo>
                      <a:pt x="0" y="184"/>
                      <a:pt x="4" y="92"/>
                      <a:pt x="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84" name="Text Box 32"/>
              <p:cNvSpPr txBox="1">
                <a:spLocks noChangeArrowheads="1"/>
              </p:cNvSpPr>
              <p:nvPr/>
            </p:nvSpPr>
            <p:spPr bwMode="auto">
              <a:xfrm>
                <a:off x="237" y="240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a:t>
                </a:r>
              </a:p>
            </p:txBody>
          </p:sp>
        </p:grpSp>
        <p:grpSp>
          <p:nvGrpSpPr>
            <p:cNvPr id="40980" name="Group 33"/>
            <p:cNvGrpSpPr>
              <a:grpSpLocks/>
            </p:cNvGrpSpPr>
            <p:nvPr/>
          </p:nvGrpSpPr>
          <p:grpSpPr bwMode="auto">
            <a:xfrm>
              <a:off x="448" y="3552"/>
              <a:ext cx="945" cy="422"/>
              <a:chOff x="448" y="3552"/>
              <a:chExt cx="945" cy="422"/>
            </a:xfrm>
          </p:grpSpPr>
          <p:sp>
            <p:nvSpPr>
              <p:cNvPr id="40981" name="Freeform 34"/>
              <p:cNvSpPr>
                <a:spLocks/>
              </p:cNvSpPr>
              <p:nvPr/>
            </p:nvSpPr>
            <p:spPr bwMode="auto">
              <a:xfrm>
                <a:off x="448" y="3552"/>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82" name="Text Box 35"/>
              <p:cNvSpPr txBox="1">
                <a:spLocks noChangeArrowheads="1"/>
              </p:cNvSpPr>
              <p:nvPr/>
            </p:nvSpPr>
            <p:spPr bwMode="auto">
              <a:xfrm>
                <a:off x="944" y="3648"/>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grpSp>
      </p:grpSp>
      <p:sp>
        <p:nvSpPr>
          <p:cNvPr id="40965" name="Oval 36"/>
          <p:cNvSpPr>
            <a:spLocks noChangeArrowheads="1"/>
          </p:cNvSpPr>
          <p:nvPr/>
        </p:nvSpPr>
        <p:spPr bwMode="auto">
          <a:xfrm>
            <a:off x="5486400"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66" name="Oval 37"/>
          <p:cNvSpPr>
            <a:spLocks noChangeArrowheads="1"/>
          </p:cNvSpPr>
          <p:nvPr/>
        </p:nvSpPr>
        <p:spPr bwMode="auto">
          <a:xfrm>
            <a:off x="7331075"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67" name="Freeform 38"/>
          <p:cNvSpPr>
            <a:spLocks/>
          </p:cNvSpPr>
          <p:nvPr/>
        </p:nvSpPr>
        <p:spPr bwMode="auto">
          <a:xfrm>
            <a:off x="6156325" y="2829942"/>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68" name="Text Box 39"/>
          <p:cNvSpPr txBox="1">
            <a:spLocks noChangeArrowheads="1"/>
          </p:cNvSpPr>
          <p:nvPr/>
        </p:nvSpPr>
        <p:spPr bwMode="auto">
          <a:xfrm>
            <a:off x="6319838" y="2442592"/>
            <a:ext cx="74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I/O</a:t>
            </a:r>
          </a:p>
        </p:txBody>
      </p:sp>
      <p:sp>
        <p:nvSpPr>
          <p:cNvPr id="40969" name="Text Box 40"/>
          <p:cNvSpPr txBox="1">
            <a:spLocks noChangeArrowheads="1"/>
          </p:cNvSpPr>
          <p:nvPr/>
        </p:nvSpPr>
        <p:spPr bwMode="auto">
          <a:xfrm>
            <a:off x="5470525" y="2747392"/>
            <a:ext cx="58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S1</a:t>
            </a:r>
          </a:p>
        </p:txBody>
      </p:sp>
      <p:sp>
        <p:nvSpPr>
          <p:cNvPr id="40970" name="Text Box 41"/>
          <p:cNvSpPr txBox="1">
            <a:spLocks noChangeArrowheads="1"/>
          </p:cNvSpPr>
          <p:nvPr/>
        </p:nvSpPr>
        <p:spPr bwMode="auto">
          <a:xfrm>
            <a:off x="7343775" y="2747392"/>
            <a:ext cx="58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S2</a:t>
            </a:r>
          </a:p>
        </p:txBody>
      </p:sp>
      <p:sp>
        <p:nvSpPr>
          <p:cNvPr id="40971" name="Text Box 42"/>
          <p:cNvSpPr txBox="1">
            <a:spLocks noChangeArrowheads="1"/>
          </p:cNvSpPr>
          <p:nvPr/>
        </p:nvSpPr>
        <p:spPr bwMode="auto">
          <a:xfrm>
            <a:off x="5486400" y="3505200"/>
            <a:ext cx="31686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1800" b="0">
                <a:solidFill>
                  <a:srgbClr val="33CC33"/>
                </a:solidFill>
                <a:latin typeface="Comic Sans MS" panose="030F0702030302020204" pitchFamily="66" charset="0"/>
              </a:rPr>
              <a:t>Reads as:</a:t>
            </a:r>
            <a:br>
              <a:rPr lang="en-US" altLang="fa-IR" sz="1800" b="0">
                <a:solidFill>
                  <a:srgbClr val="33CC33"/>
                </a:solidFill>
                <a:latin typeface="Comic Sans MS" panose="030F0702030302020204" pitchFamily="66" charset="0"/>
              </a:rPr>
            </a:br>
            <a:r>
              <a:rPr lang="en-US" altLang="fa-IR" sz="1800" b="0">
                <a:solidFill>
                  <a:srgbClr val="33CC33"/>
                </a:solidFill>
                <a:latin typeface="Comic Sans MS" panose="030F0702030302020204" pitchFamily="66" charset="0"/>
              </a:rPr>
              <a:t>When at state </a:t>
            </a:r>
            <a:r>
              <a:rPr lang="en-US" altLang="fa-IR" sz="1800" i="1">
                <a:solidFill>
                  <a:srgbClr val="33CC33"/>
                </a:solidFill>
                <a:latin typeface="Comic Sans MS" panose="030F0702030302020204" pitchFamily="66" charset="0"/>
              </a:rPr>
              <a:t>s1</a:t>
            </a:r>
            <a:r>
              <a:rPr lang="en-US" altLang="fa-IR" sz="1800" b="0">
                <a:solidFill>
                  <a:srgbClr val="33CC33"/>
                </a:solidFill>
                <a:latin typeface="Comic Sans MS" panose="030F0702030302020204" pitchFamily="66" charset="0"/>
              </a:rPr>
              <a:t> and apply </a:t>
            </a:r>
          </a:p>
          <a:p>
            <a:pPr>
              <a:spcBef>
                <a:spcPct val="0"/>
              </a:spcBef>
              <a:buFontTx/>
              <a:buNone/>
            </a:pPr>
            <a:r>
              <a:rPr lang="en-US" altLang="fa-IR" sz="1800" b="0">
                <a:solidFill>
                  <a:srgbClr val="33CC33"/>
                </a:solidFill>
                <a:latin typeface="Comic Sans MS" panose="030F0702030302020204" pitchFamily="66" charset="0"/>
              </a:rPr>
              <a:t>input </a:t>
            </a:r>
            <a:r>
              <a:rPr lang="en-US" altLang="fa-IR" sz="1800" i="1">
                <a:solidFill>
                  <a:srgbClr val="33CC33"/>
                </a:solidFill>
                <a:latin typeface="Comic Sans MS" panose="030F0702030302020204" pitchFamily="66" charset="0"/>
              </a:rPr>
              <a:t>I</a:t>
            </a:r>
            <a:r>
              <a:rPr lang="en-US" altLang="fa-IR" sz="1800" b="0">
                <a:solidFill>
                  <a:srgbClr val="33CC33"/>
                </a:solidFill>
                <a:latin typeface="Comic Sans MS" panose="030F0702030302020204" pitchFamily="66" charset="0"/>
              </a:rPr>
              <a:t>, we get output </a:t>
            </a:r>
            <a:r>
              <a:rPr lang="en-US" altLang="fa-IR" sz="1800" i="1">
                <a:solidFill>
                  <a:srgbClr val="33CC33"/>
                </a:solidFill>
                <a:latin typeface="Comic Sans MS" panose="030F0702030302020204" pitchFamily="66" charset="0"/>
              </a:rPr>
              <a:t>O</a:t>
            </a:r>
            <a:r>
              <a:rPr lang="en-US" altLang="fa-IR" sz="1800" b="0">
                <a:solidFill>
                  <a:srgbClr val="33CC33"/>
                </a:solidFill>
                <a:latin typeface="Comic Sans MS" panose="030F0702030302020204" pitchFamily="66" charset="0"/>
              </a:rPr>
              <a:t> </a:t>
            </a:r>
          </a:p>
          <a:p>
            <a:pPr>
              <a:spcBef>
                <a:spcPct val="0"/>
              </a:spcBef>
              <a:buFontTx/>
              <a:buNone/>
            </a:pPr>
            <a:r>
              <a:rPr lang="en-US" altLang="fa-IR" sz="1800" b="0">
                <a:solidFill>
                  <a:srgbClr val="33CC33"/>
                </a:solidFill>
                <a:latin typeface="Comic Sans MS" panose="030F0702030302020204" pitchFamily="66" charset="0"/>
              </a:rPr>
              <a:t>and proceed to state </a:t>
            </a:r>
            <a:r>
              <a:rPr lang="en-US" altLang="fa-IR" sz="1800" i="1">
                <a:solidFill>
                  <a:srgbClr val="33CC33"/>
                </a:solidFill>
                <a:latin typeface="Comic Sans MS" panose="030F0702030302020204" pitchFamily="66" charset="0"/>
              </a:rPr>
              <a:t>s2.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14A21A0-B26F-4AD2-9046-30CF13364BA7}" type="slidenum">
              <a:rPr lang="en-US" altLang="fa-IR" sz="1300" b="0" smtClean="0">
                <a:solidFill>
                  <a:schemeClr val="tx1"/>
                </a:solidFill>
              </a:rPr>
              <a:pPr>
                <a:spcBef>
                  <a:spcPct val="0"/>
                </a:spcBef>
                <a:buFontTx/>
                <a:buNone/>
              </a:pPr>
              <a:t>18</a:t>
            </a:fld>
            <a:endParaRPr lang="en-US" altLang="fa-IR" sz="1300" b="0" smtClean="0">
              <a:solidFill>
                <a:schemeClr val="tx1"/>
              </a:solidFill>
            </a:endParaRPr>
          </a:p>
        </p:txBody>
      </p:sp>
      <p:sp>
        <p:nvSpPr>
          <p:cNvPr id="43011" name="Rectangle 2"/>
          <p:cNvSpPr>
            <a:spLocks noGrp="1" noChangeArrowheads="1"/>
          </p:cNvSpPr>
          <p:nvPr>
            <p:ph type="title"/>
          </p:nvPr>
        </p:nvSpPr>
        <p:spPr/>
        <p:txBody>
          <a:bodyPr/>
          <a:lstStyle/>
          <a:p>
            <a:pPr defTabSz="914400" eaLnBrk="1" hangingPunct="1"/>
            <a:r>
              <a:rPr lang="en-US" altLang="fa-IR" smtClean="0"/>
              <a:t>Example: Moore model (cont.)</a:t>
            </a:r>
          </a:p>
        </p:txBody>
      </p:sp>
      <p:sp>
        <p:nvSpPr>
          <p:cNvPr id="43012" name="Oval 3"/>
          <p:cNvSpPr>
            <a:spLocks noChangeArrowheads="1"/>
          </p:cNvSpPr>
          <p:nvPr/>
        </p:nvSpPr>
        <p:spPr bwMode="auto">
          <a:xfrm>
            <a:off x="5486400"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13" name="Oval 4"/>
          <p:cNvSpPr>
            <a:spLocks noChangeArrowheads="1"/>
          </p:cNvSpPr>
          <p:nvPr/>
        </p:nvSpPr>
        <p:spPr bwMode="auto">
          <a:xfrm>
            <a:off x="7331075"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14" name="Freeform 5"/>
          <p:cNvSpPr>
            <a:spLocks/>
          </p:cNvSpPr>
          <p:nvPr/>
        </p:nvSpPr>
        <p:spPr bwMode="auto">
          <a:xfrm>
            <a:off x="6156325" y="2829942"/>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15" name="Text Box 6"/>
          <p:cNvSpPr txBox="1">
            <a:spLocks noChangeArrowheads="1"/>
          </p:cNvSpPr>
          <p:nvPr/>
        </p:nvSpPr>
        <p:spPr bwMode="auto">
          <a:xfrm>
            <a:off x="6518275" y="2442592"/>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a:t>
            </a:r>
          </a:p>
        </p:txBody>
      </p:sp>
      <p:sp>
        <p:nvSpPr>
          <p:cNvPr id="43016" name="Text Box 7"/>
          <p:cNvSpPr txBox="1">
            <a:spLocks noChangeArrowheads="1"/>
          </p:cNvSpPr>
          <p:nvPr/>
        </p:nvSpPr>
        <p:spPr bwMode="auto">
          <a:xfrm>
            <a:off x="5437188" y="286804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S1/O1</a:t>
            </a:r>
          </a:p>
        </p:txBody>
      </p:sp>
      <p:sp>
        <p:nvSpPr>
          <p:cNvPr id="43017" name="Text Box 8"/>
          <p:cNvSpPr txBox="1">
            <a:spLocks noChangeArrowheads="1"/>
          </p:cNvSpPr>
          <p:nvPr/>
        </p:nvSpPr>
        <p:spPr bwMode="auto">
          <a:xfrm>
            <a:off x="7258050" y="286804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S2/O2</a:t>
            </a:r>
          </a:p>
        </p:txBody>
      </p:sp>
      <p:sp>
        <p:nvSpPr>
          <p:cNvPr id="43018" name="Text Box 9"/>
          <p:cNvSpPr txBox="1">
            <a:spLocks noChangeArrowheads="1"/>
          </p:cNvSpPr>
          <p:nvPr/>
        </p:nvSpPr>
        <p:spPr bwMode="auto">
          <a:xfrm>
            <a:off x="5148263" y="3505200"/>
            <a:ext cx="3373437"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1800" b="0">
                <a:solidFill>
                  <a:srgbClr val="33CC33"/>
                </a:solidFill>
                <a:latin typeface="Comic Sans MS" panose="030F0702030302020204" pitchFamily="66" charset="0"/>
              </a:rPr>
              <a:t>Reads as:</a:t>
            </a:r>
            <a:br>
              <a:rPr lang="en-US" altLang="fa-IR" sz="1800" b="0">
                <a:solidFill>
                  <a:srgbClr val="33CC33"/>
                </a:solidFill>
                <a:latin typeface="Comic Sans MS" panose="030F0702030302020204" pitchFamily="66" charset="0"/>
              </a:rPr>
            </a:br>
            <a:r>
              <a:rPr lang="en-US" altLang="fa-IR" sz="1800" b="0">
                <a:solidFill>
                  <a:srgbClr val="33CC33"/>
                </a:solidFill>
                <a:latin typeface="Comic Sans MS" panose="030F0702030302020204" pitchFamily="66" charset="0"/>
              </a:rPr>
              <a:t>When at state </a:t>
            </a:r>
            <a:r>
              <a:rPr lang="en-US" altLang="fa-IR" sz="1800" i="1">
                <a:solidFill>
                  <a:srgbClr val="33CC33"/>
                </a:solidFill>
                <a:latin typeface="Comic Sans MS" panose="030F0702030302020204" pitchFamily="66" charset="0"/>
              </a:rPr>
              <a:t>s1 </a:t>
            </a:r>
            <a:r>
              <a:rPr lang="en-US" altLang="fa-IR" sz="1800" b="0">
                <a:solidFill>
                  <a:srgbClr val="33CC33"/>
                </a:solidFill>
                <a:latin typeface="Comic Sans MS" panose="030F0702030302020204" pitchFamily="66" charset="0"/>
              </a:rPr>
              <a:t>with output</a:t>
            </a:r>
          </a:p>
          <a:p>
            <a:pPr>
              <a:spcBef>
                <a:spcPct val="0"/>
              </a:spcBef>
              <a:buFontTx/>
              <a:buNone/>
            </a:pPr>
            <a:r>
              <a:rPr lang="en-US" altLang="fa-IR" sz="1800" i="1">
                <a:solidFill>
                  <a:srgbClr val="33CC33"/>
                </a:solidFill>
                <a:latin typeface="Comic Sans MS" panose="030F0702030302020204" pitchFamily="66" charset="0"/>
              </a:rPr>
              <a:t>O1</a:t>
            </a:r>
            <a:r>
              <a:rPr lang="en-US" altLang="fa-IR" sz="1800" b="0">
                <a:solidFill>
                  <a:srgbClr val="33CC33"/>
                </a:solidFill>
                <a:latin typeface="Comic Sans MS" panose="030F0702030302020204" pitchFamily="66" charset="0"/>
              </a:rPr>
              <a:t> and apply input </a:t>
            </a:r>
            <a:r>
              <a:rPr lang="en-US" altLang="fa-IR" sz="1800" i="1">
                <a:solidFill>
                  <a:srgbClr val="33CC33"/>
                </a:solidFill>
                <a:latin typeface="Comic Sans MS" panose="030F0702030302020204" pitchFamily="66" charset="0"/>
              </a:rPr>
              <a:t>I</a:t>
            </a:r>
            <a:r>
              <a:rPr lang="en-US" altLang="fa-IR" sz="1800" b="0">
                <a:solidFill>
                  <a:srgbClr val="33CC33"/>
                </a:solidFill>
                <a:latin typeface="Comic Sans MS" panose="030F0702030302020204" pitchFamily="66" charset="0"/>
              </a:rPr>
              <a:t>, </a:t>
            </a:r>
          </a:p>
          <a:p>
            <a:pPr>
              <a:spcBef>
                <a:spcPct val="0"/>
              </a:spcBef>
              <a:buFontTx/>
              <a:buNone/>
            </a:pPr>
            <a:r>
              <a:rPr lang="en-US" altLang="fa-IR" sz="1800" b="0">
                <a:solidFill>
                  <a:srgbClr val="33CC33"/>
                </a:solidFill>
                <a:latin typeface="Comic Sans MS" panose="030F0702030302020204" pitchFamily="66" charset="0"/>
              </a:rPr>
              <a:t>we proceed to state </a:t>
            </a:r>
            <a:r>
              <a:rPr lang="en-US" altLang="fa-IR" sz="1800" i="1">
                <a:solidFill>
                  <a:srgbClr val="33CC33"/>
                </a:solidFill>
                <a:latin typeface="Comic Sans MS" panose="030F0702030302020204" pitchFamily="66" charset="0"/>
              </a:rPr>
              <a:t>s2 </a:t>
            </a:r>
            <a:r>
              <a:rPr lang="en-US" altLang="fa-IR" sz="1800" b="0">
                <a:solidFill>
                  <a:srgbClr val="33CC33"/>
                </a:solidFill>
                <a:latin typeface="Comic Sans MS" panose="030F0702030302020204" pitchFamily="66" charset="0"/>
              </a:rPr>
              <a:t>with </a:t>
            </a:r>
          </a:p>
          <a:p>
            <a:pPr>
              <a:spcBef>
                <a:spcPct val="0"/>
              </a:spcBef>
              <a:buFontTx/>
              <a:buNone/>
            </a:pPr>
            <a:r>
              <a:rPr lang="en-US" altLang="fa-IR" sz="1800" b="0">
                <a:solidFill>
                  <a:srgbClr val="33CC33"/>
                </a:solidFill>
                <a:latin typeface="Comic Sans MS" panose="030F0702030302020204" pitchFamily="66" charset="0"/>
              </a:rPr>
              <a:t>Output </a:t>
            </a:r>
            <a:r>
              <a:rPr lang="en-US" altLang="fa-IR" sz="1800" i="1">
                <a:solidFill>
                  <a:srgbClr val="33CC33"/>
                </a:solidFill>
                <a:latin typeface="Comic Sans MS" panose="030F0702030302020204" pitchFamily="66" charset="0"/>
              </a:rPr>
              <a:t>O2.</a:t>
            </a:r>
            <a:endParaRPr lang="en-US" altLang="fa-IR" sz="1800" b="0">
              <a:solidFill>
                <a:srgbClr val="33CC33"/>
              </a:solidFill>
              <a:latin typeface="Comic Sans MS" panose="030F0702030302020204" pitchFamily="66" charset="0"/>
            </a:endParaRPr>
          </a:p>
          <a:p>
            <a:pPr>
              <a:spcBef>
                <a:spcPct val="0"/>
              </a:spcBef>
              <a:buFontTx/>
              <a:buNone/>
            </a:pPr>
            <a:endParaRPr lang="en-US" altLang="fa-IR" sz="1800" i="1">
              <a:solidFill>
                <a:srgbClr val="33CC33"/>
              </a:solidFill>
              <a:latin typeface="Comic Sans MS" panose="030F0702030302020204" pitchFamily="66" charset="0"/>
            </a:endParaRPr>
          </a:p>
        </p:txBody>
      </p:sp>
      <p:grpSp>
        <p:nvGrpSpPr>
          <p:cNvPr id="2" name="Group 27"/>
          <p:cNvGrpSpPr>
            <a:grpSpLocks/>
          </p:cNvGrpSpPr>
          <p:nvPr/>
        </p:nvGrpSpPr>
        <p:grpSpPr bwMode="auto">
          <a:xfrm>
            <a:off x="395536" y="4221088"/>
            <a:ext cx="3659188" cy="2346326"/>
            <a:chOff x="432" y="1680"/>
            <a:chExt cx="2305" cy="1478"/>
          </a:xfrm>
        </p:grpSpPr>
        <p:grpSp>
          <p:nvGrpSpPr>
            <p:cNvPr id="43021" name="Group 11"/>
            <p:cNvGrpSpPr>
              <a:grpSpLocks/>
            </p:cNvGrpSpPr>
            <p:nvPr/>
          </p:nvGrpSpPr>
          <p:grpSpPr bwMode="auto">
            <a:xfrm>
              <a:off x="432" y="1680"/>
              <a:ext cx="1201" cy="864"/>
              <a:chOff x="432" y="1680"/>
              <a:chExt cx="1201" cy="864"/>
            </a:xfrm>
          </p:grpSpPr>
          <p:sp>
            <p:nvSpPr>
              <p:cNvPr id="43033" name="Oval 12"/>
              <p:cNvSpPr>
                <a:spLocks noChangeArrowheads="1"/>
              </p:cNvSpPr>
              <p:nvPr/>
            </p:nvSpPr>
            <p:spPr bwMode="auto">
              <a:xfrm>
                <a:off x="432" y="2016"/>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34" name="Text Box 13"/>
              <p:cNvSpPr txBox="1">
                <a:spLocks noChangeArrowheads="1"/>
              </p:cNvSpPr>
              <p:nvPr/>
            </p:nvSpPr>
            <p:spPr bwMode="auto">
              <a:xfrm>
                <a:off x="465"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sp>
            <p:nvSpPr>
              <p:cNvPr id="43035" name="Freeform 14"/>
              <p:cNvSpPr>
                <a:spLocks/>
              </p:cNvSpPr>
              <p:nvPr/>
            </p:nvSpPr>
            <p:spPr bwMode="auto">
              <a:xfrm>
                <a:off x="584" y="1736"/>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36" name="Text Box 15"/>
              <p:cNvSpPr txBox="1">
                <a:spLocks noChangeArrowheads="1"/>
              </p:cNvSpPr>
              <p:nvPr/>
            </p:nvSpPr>
            <p:spPr bwMode="auto">
              <a:xfrm>
                <a:off x="965" y="1680"/>
                <a:ext cx="6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00,11</a:t>
                </a:r>
              </a:p>
            </p:txBody>
          </p:sp>
        </p:grpSp>
        <p:grpSp>
          <p:nvGrpSpPr>
            <p:cNvPr id="43022" name="Group 16"/>
            <p:cNvGrpSpPr>
              <a:grpSpLocks/>
            </p:cNvGrpSpPr>
            <p:nvPr/>
          </p:nvGrpSpPr>
          <p:grpSpPr bwMode="auto">
            <a:xfrm>
              <a:off x="1008" y="1920"/>
              <a:ext cx="1728" cy="672"/>
              <a:chOff x="1008" y="1920"/>
              <a:chExt cx="1728" cy="672"/>
            </a:xfrm>
          </p:grpSpPr>
          <p:sp>
            <p:nvSpPr>
              <p:cNvPr id="43029" name="Freeform 17"/>
              <p:cNvSpPr>
                <a:spLocks/>
              </p:cNvSpPr>
              <p:nvPr/>
            </p:nvSpPr>
            <p:spPr bwMode="auto">
              <a:xfrm>
                <a:off x="1008" y="2160"/>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30" name="Oval 18"/>
              <p:cNvSpPr>
                <a:spLocks noChangeArrowheads="1"/>
              </p:cNvSpPr>
              <p:nvPr/>
            </p:nvSpPr>
            <p:spPr bwMode="auto">
              <a:xfrm>
                <a:off x="2160" y="2064"/>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31" name="Text Box 19"/>
              <p:cNvSpPr txBox="1">
                <a:spLocks noChangeArrowheads="1"/>
              </p:cNvSpPr>
              <p:nvPr/>
            </p:nvSpPr>
            <p:spPr bwMode="auto">
              <a:xfrm>
                <a:off x="2193"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1/1</a:t>
                </a:r>
              </a:p>
            </p:txBody>
          </p:sp>
          <p:sp>
            <p:nvSpPr>
              <p:cNvPr id="43032" name="Text Box 20"/>
              <p:cNvSpPr txBox="1">
                <a:spLocks noChangeArrowheads="1"/>
              </p:cNvSpPr>
              <p:nvPr/>
            </p:nvSpPr>
            <p:spPr bwMode="auto">
              <a:xfrm>
                <a:off x="1397" y="1920"/>
                <a:ext cx="6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01,10</a:t>
                </a:r>
              </a:p>
            </p:txBody>
          </p:sp>
        </p:grpSp>
        <p:grpSp>
          <p:nvGrpSpPr>
            <p:cNvPr id="43023" name="Group 21"/>
            <p:cNvGrpSpPr>
              <a:grpSpLocks/>
            </p:cNvGrpSpPr>
            <p:nvPr/>
          </p:nvGrpSpPr>
          <p:grpSpPr bwMode="auto">
            <a:xfrm>
              <a:off x="1008" y="2400"/>
              <a:ext cx="1152" cy="422"/>
              <a:chOff x="1008" y="2400"/>
              <a:chExt cx="1152" cy="422"/>
            </a:xfrm>
          </p:grpSpPr>
          <p:sp>
            <p:nvSpPr>
              <p:cNvPr id="43027" name="Freeform 22"/>
              <p:cNvSpPr>
                <a:spLocks/>
              </p:cNvSpPr>
              <p:nvPr/>
            </p:nvSpPr>
            <p:spPr bwMode="auto">
              <a:xfrm>
                <a:off x="1008" y="2400"/>
                <a:ext cx="1152" cy="104"/>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28" name="Text Box 23"/>
              <p:cNvSpPr txBox="1">
                <a:spLocks noChangeArrowheads="1"/>
              </p:cNvSpPr>
              <p:nvPr/>
            </p:nvSpPr>
            <p:spPr bwMode="auto">
              <a:xfrm>
                <a:off x="1176" y="2496"/>
                <a:ext cx="6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01,10</a:t>
                </a:r>
              </a:p>
            </p:txBody>
          </p:sp>
        </p:grpSp>
        <p:grpSp>
          <p:nvGrpSpPr>
            <p:cNvPr id="43024" name="Group 24"/>
            <p:cNvGrpSpPr>
              <a:grpSpLocks/>
            </p:cNvGrpSpPr>
            <p:nvPr/>
          </p:nvGrpSpPr>
          <p:grpSpPr bwMode="auto">
            <a:xfrm>
              <a:off x="2069" y="2544"/>
              <a:ext cx="668" cy="614"/>
              <a:chOff x="2069" y="2544"/>
              <a:chExt cx="668" cy="614"/>
            </a:xfrm>
          </p:grpSpPr>
          <p:sp>
            <p:nvSpPr>
              <p:cNvPr id="43025" name="Freeform 25"/>
              <p:cNvSpPr>
                <a:spLocks/>
              </p:cNvSpPr>
              <p:nvPr/>
            </p:nvSpPr>
            <p:spPr bwMode="auto">
              <a:xfrm>
                <a:off x="2128" y="2544"/>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26" name="Text Box 26"/>
              <p:cNvSpPr txBox="1">
                <a:spLocks noChangeArrowheads="1"/>
              </p:cNvSpPr>
              <p:nvPr/>
            </p:nvSpPr>
            <p:spPr bwMode="auto">
              <a:xfrm>
                <a:off x="2069" y="2832"/>
                <a:ext cx="6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00,11</a:t>
                </a:r>
              </a:p>
            </p:txBody>
          </p:sp>
        </p:grpSp>
      </p:grpSp>
      <p:grpSp>
        <p:nvGrpSpPr>
          <p:cNvPr id="29" name="Group 27"/>
          <p:cNvGrpSpPr>
            <a:grpSpLocks/>
          </p:cNvGrpSpPr>
          <p:nvPr/>
        </p:nvGrpSpPr>
        <p:grpSpPr bwMode="auto">
          <a:xfrm>
            <a:off x="449263" y="1171823"/>
            <a:ext cx="3813175" cy="2835276"/>
            <a:chOff x="432" y="1152"/>
            <a:chExt cx="2402" cy="1786"/>
          </a:xfrm>
        </p:grpSpPr>
        <p:sp>
          <p:nvSpPr>
            <p:cNvPr id="30" name="Text Box 10"/>
            <p:cNvSpPr txBox="1">
              <a:spLocks noChangeArrowheads="1"/>
            </p:cNvSpPr>
            <p:nvPr/>
          </p:nvSpPr>
          <p:spPr bwMode="auto">
            <a:xfrm>
              <a:off x="528" y="1152"/>
              <a:ext cx="230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3200" b="0" dirty="0">
                  <a:solidFill>
                    <a:schemeClr val="tx1"/>
                  </a:solidFill>
                  <a:latin typeface="Comic Sans MS" panose="030F0702030302020204" pitchFamily="66" charset="0"/>
                </a:rPr>
                <a:t>State Diagram</a:t>
              </a:r>
            </a:p>
          </p:txBody>
        </p:sp>
        <p:grpSp>
          <p:nvGrpSpPr>
            <p:cNvPr id="31" name="Group 11"/>
            <p:cNvGrpSpPr>
              <a:grpSpLocks/>
            </p:cNvGrpSpPr>
            <p:nvPr/>
          </p:nvGrpSpPr>
          <p:grpSpPr bwMode="auto">
            <a:xfrm>
              <a:off x="432" y="1466"/>
              <a:ext cx="919" cy="1078"/>
              <a:chOff x="432" y="1466"/>
              <a:chExt cx="919" cy="1078"/>
            </a:xfrm>
          </p:grpSpPr>
          <p:sp>
            <p:nvSpPr>
              <p:cNvPr id="43" name="Oval 12"/>
              <p:cNvSpPr>
                <a:spLocks noChangeArrowheads="1"/>
              </p:cNvSpPr>
              <p:nvPr/>
            </p:nvSpPr>
            <p:spPr bwMode="auto">
              <a:xfrm>
                <a:off x="432" y="2016"/>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4" name="Text Box 13"/>
              <p:cNvSpPr txBox="1">
                <a:spLocks noChangeArrowheads="1"/>
              </p:cNvSpPr>
              <p:nvPr/>
            </p:nvSpPr>
            <p:spPr bwMode="auto">
              <a:xfrm>
                <a:off x="465"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sp>
            <p:nvSpPr>
              <p:cNvPr id="45" name="Freeform 14"/>
              <p:cNvSpPr>
                <a:spLocks/>
              </p:cNvSpPr>
              <p:nvPr/>
            </p:nvSpPr>
            <p:spPr bwMode="auto">
              <a:xfrm>
                <a:off x="584" y="1736"/>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6" name="Text Box 15"/>
              <p:cNvSpPr txBox="1">
                <a:spLocks noChangeArrowheads="1"/>
              </p:cNvSpPr>
              <p:nvPr/>
            </p:nvSpPr>
            <p:spPr bwMode="auto">
              <a:xfrm>
                <a:off x="998" y="1466"/>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00</a:t>
                </a:r>
                <a:endParaRPr lang="en-US" altLang="fa-IR" sz="2400" i="1" dirty="0">
                  <a:solidFill>
                    <a:schemeClr val="tx1"/>
                  </a:solidFill>
                  <a:latin typeface="Comic Sans MS" panose="030F0702030302020204" pitchFamily="66" charset="0"/>
                </a:endParaRPr>
              </a:p>
            </p:txBody>
          </p:sp>
        </p:grpSp>
        <p:grpSp>
          <p:nvGrpSpPr>
            <p:cNvPr id="32" name="Group 16"/>
            <p:cNvGrpSpPr>
              <a:grpSpLocks/>
            </p:cNvGrpSpPr>
            <p:nvPr/>
          </p:nvGrpSpPr>
          <p:grpSpPr bwMode="auto">
            <a:xfrm>
              <a:off x="1008" y="1931"/>
              <a:ext cx="1728" cy="661"/>
              <a:chOff x="1008" y="1931"/>
              <a:chExt cx="1728" cy="661"/>
            </a:xfrm>
          </p:grpSpPr>
          <p:sp>
            <p:nvSpPr>
              <p:cNvPr id="39" name="Freeform 17"/>
              <p:cNvSpPr>
                <a:spLocks/>
              </p:cNvSpPr>
              <p:nvPr/>
            </p:nvSpPr>
            <p:spPr bwMode="auto">
              <a:xfrm>
                <a:off x="1008" y="2160"/>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 name="Oval 18"/>
              <p:cNvSpPr>
                <a:spLocks noChangeArrowheads="1"/>
              </p:cNvSpPr>
              <p:nvPr/>
            </p:nvSpPr>
            <p:spPr bwMode="auto">
              <a:xfrm>
                <a:off x="2160" y="2064"/>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1" name="Text Box 19"/>
              <p:cNvSpPr txBox="1">
                <a:spLocks noChangeArrowheads="1"/>
              </p:cNvSpPr>
              <p:nvPr/>
            </p:nvSpPr>
            <p:spPr bwMode="auto">
              <a:xfrm>
                <a:off x="2193"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1/1</a:t>
                </a:r>
              </a:p>
            </p:txBody>
          </p:sp>
          <p:sp>
            <p:nvSpPr>
              <p:cNvPr id="42" name="Text Box 20"/>
              <p:cNvSpPr txBox="1">
                <a:spLocks noChangeArrowheads="1"/>
              </p:cNvSpPr>
              <p:nvPr/>
            </p:nvSpPr>
            <p:spPr bwMode="auto">
              <a:xfrm>
                <a:off x="1354" y="1931"/>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10</a:t>
                </a:r>
                <a:endParaRPr lang="en-US" altLang="fa-IR" sz="2400" i="1" dirty="0">
                  <a:solidFill>
                    <a:schemeClr val="tx1"/>
                  </a:solidFill>
                  <a:latin typeface="Comic Sans MS" panose="030F0702030302020204" pitchFamily="66" charset="0"/>
                </a:endParaRPr>
              </a:p>
            </p:txBody>
          </p:sp>
        </p:grpSp>
        <p:grpSp>
          <p:nvGrpSpPr>
            <p:cNvPr id="33" name="Group 21"/>
            <p:cNvGrpSpPr>
              <a:grpSpLocks/>
            </p:cNvGrpSpPr>
            <p:nvPr/>
          </p:nvGrpSpPr>
          <p:grpSpPr bwMode="auto">
            <a:xfrm>
              <a:off x="1008" y="2341"/>
              <a:ext cx="1152" cy="597"/>
              <a:chOff x="1008" y="2341"/>
              <a:chExt cx="1152" cy="597"/>
            </a:xfrm>
          </p:grpSpPr>
          <p:sp>
            <p:nvSpPr>
              <p:cNvPr id="37" name="Freeform 22"/>
              <p:cNvSpPr>
                <a:spLocks/>
              </p:cNvSpPr>
              <p:nvPr/>
            </p:nvSpPr>
            <p:spPr bwMode="auto">
              <a:xfrm>
                <a:off x="1008" y="2341"/>
                <a:ext cx="1152" cy="163"/>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8" name="Text Box 23"/>
              <p:cNvSpPr txBox="1">
                <a:spLocks noChangeArrowheads="1"/>
              </p:cNvSpPr>
              <p:nvPr/>
            </p:nvSpPr>
            <p:spPr bwMode="auto">
              <a:xfrm>
                <a:off x="1333" y="2647"/>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10</a:t>
                </a:r>
                <a:endParaRPr lang="en-US" altLang="fa-IR" sz="2400" i="1" dirty="0">
                  <a:solidFill>
                    <a:schemeClr val="tx1"/>
                  </a:solidFill>
                  <a:latin typeface="Comic Sans MS" panose="030F0702030302020204" pitchFamily="66" charset="0"/>
                </a:endParaRPr>
              </a:p>
            </p:txBody>
          </p:sp>
        </p:grpSp>
        <p:grpSp>
          <p:nvGrpSpPr>
            <p:cNvPr id="34" name="Group 24"/>
            <p:cNvGrpSpPr>
              <a:grpSpLocks/>
            </p:cNvGrpSpPr>
            <p:nvPr/>
          </p:nvGrpSpPr>
          <p:grpSpPr bwMode="auto">
            <a:xfrm>
              <a:off x="2128" y="2544"/>
              <a:ext cx="584" cy="348"/>
              <a:chOff x="2128" y="2544"/>
              <a:chExt cx="584" cy="348"/>
            </a:xfrm>
          </p:grpSpPr>
          <p:sp>
            <p:nvSpPr>
              <p:cNvPr id="35" name="Freeform 25"/>
              <p:cNvSpPr>
                <a:spLocks/>
              </p:cNvSpPr>
              <p:nvPr/>
            </p:nvSpPr>
            <p:spPr bwMode="auto">
              <a:xfrm>
                <a:off x="2128" y="2544"/>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6" name="Text Box 26"/>
              <p:cNvSpPr txBox="1">
                <a:spLocks noChangeArrowheads="1"/>
              </p:cNvSpPr>
              <p:nvPr/>
            </p:nvSpPr>
            <p:spPr bwMode="auto">
              <a:xfrm>
                <a:off x="2241" y="2601"/>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11</a:t>
                </a:r>
                <a:endParaRPr lang="en-US" altLang="fa-IR" sz="2400" i="1" dirty="0">
                  <a:solidFill>
                    <a:schemeClr val="tx1"/>
                  </a:solidFill>
                  <a:latin typeface="Comic Sans MS" panose="030F0702030302020204" pitchFamily="66" charset="0"/>
                </a:endParaRPr>
              </a:p>
            </p:txBody>
          </p:sp>
        </p:grpSp>
      </p:grpSp>
      <p:sp>
        <p:nvSpPr>
          <p:cNvPr id="65" name="Freeform 14"/>
          <p:cNvSpPr>
            <a:spLocks/>
          </p:cNvSpPr>
          <p:nvPr/>
        </p:nvSpPr>
        <p:spPr bwMode="auto">
          <a:xfrm>
            <a:off x="501650" y="1772817"/>
            <a:ext cx="1090613" cy="99920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6" name="Text Box 15"/>
          <p:cNvSpPr txBox="1">
            <a:spLocks noChangeArrowheads="1"/>
          </p:cNvSpPr>
          <p:nvPr/>
        </p:nvSpPr>
        <p:spPr bwMode="auto">
          <a:xfrm>
            <a:off x="755885" y="1772816"/>
            <a:ext cx="559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11</a:t>
            </a:r>
            <a:endParaRPr lang="en-US" altLang="fa-IR" sz="2400" i="1" dirty="0">
              <a:solidFill>
                <a:schemeClr val="tx1"/>
              </a:solidFill>
              <a:latin typeface="Comic Sans MS" panose="030F0702030302020204" pitchFamily="66" charset="0"/>
            </a:endParaRPr>
          </a:p>
        </p:txBody>
      </p:sp>
      <p:sp>
        <p:nvSpPr>
          <p:cNvPr id="67" name="Freeform 25"/>
          <p:cNvSpPr>
            <a:spLocks/>
          </p:cNvSpPr>
          <p:nvPr/>
        </p:nvSpPr>
        <p:spPr bwMode="auto">
          <a:xfrm>
            <a:off x="2957513" y="3333998"/>
            <a:ext cx="1262063" cy="842106"/>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8" name="Text Box 26"/>
          <p:cNvSpPr txBox="1">
            <a:spLocks noChangeArrowheads="1"/>
          </p:cNvSpPr>
          <p:nvPr/>
        </p:nvSpPr>
        <p:spPr bwMode="auto">
          <a:xfrm>
            <a:off x="3454188" y="4077072"/>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00</a:t>
            </a:r>
            <a:endParaRPr lang="en-US" altLang="fa-IR" sz="2400" i="1" dirty="0">
              <a:solidFill>
                <a:schemeClr val="tx1"/>
              </a:solidFill>
              <a:latin typeface="Comic Sans MS" panose="030F0702030302020204" pitchFamily="66" charset="0"/>
            </a:endParaRPr>
          </a:p>
        </p:txBody>
      </p:sp>
      <p:sp>
        <p:nvSpPr>
          <p:cNvPr id="69" name="Freeform 17"/>
          <p:cNvSpPr>
            <a:spLocks/>
          </p:cNvSpPr>
          <p:nvPr/>
        </p:nvSpPr>
        <p:spPr bwMode="auto">
          <a:xfrm>
            <a:off x="1343027" y="2391023"/>
            <a:ext cx="1828800" cy="469899"/>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70" name="Text Box 20"/>
          <p:cNvSpPr txBox="1">
            <a:spLocks noChangeArrowheads="1"/>
          </p:cNvSpPr>
          <p:nvPr/>
        </p:nvSpPr>
        <p:spPr bwMode="auto">
          <a:xfrm>
            <a:off x="1940309" y="1977542"/>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01</a:t>
            </a:r>
            <a:endParaRPr lang="en-US" altLang="fa-IR" sz="2400" i="1" dirty="0">
              <a:solidFill>
                <a:schemeClr val="tx1"/>
              </a:solidFill>
              <a:latin typeface="Comic Sans MS" panose="030F0702030302020204" pitchFamily="66" charset="0"/>
            </a:endParaRPr>
          </a:p>
        </p:txBody>
      </p:sp>
      <p:sp>
        <p:nvSpPr>
          <p:cNvPr id="71" name="Text Box 23"/>
          <p:cNvSpPr txBox="1">
            <a:spLocks noChangeArrowheads="1"/>
          </p:cNvSpPr>
          <p:nvPr/>
        </p:nvSpPr>
        <p:spPr bwMode="auto">
          <a:xfrm>
            <a:off x="1978322" y="2913030"/>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01</a:t>
            </a:r>
            <a:endParaRPr lang="en-US" altLang="fa-IR" sz="2400" i="1" dirty="0">
              <a:solidFill>
                <a:schemeClr val="tx1"/>
              </a:solidFill>
              <a:latin typeface="Comic Sans MS" panose="030F0702030302020204" pitchFamily="66" charset="0"/>
            </a:endParaRPr>
          </a:p>
        </p:txBody>
      </p:sp>
      <p:sp>
        <p:nvSpPr>
          <p:cNvPr id="72" name="Freeform 22"/>
          <p:cNvSpPr>
            <a:spLocks/>
          </p:cNvSpPr>
          <p:nvPr/>
        </p:nvSpPr>
        <p:spPr bwMode="auto">
          <a:xfrm>
            <a:off x="1315656" y="3209812"/>
            <a:ext cx="1891095" cy="400411"/>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1DBA69C5-E673-4F33-AC50-99A1502B7275}" type="slidenum">
              <a:rPr lang="en-US" altLang="fa-IR" sz="1300" b="0" smtClean="0">
                <a:solidFill>
                  <a:schemeClr val="tx1"/>
                </a:solidFill>
                <a:cs typeface="Arial" panose="020B0604020202020204" pitchFamily="34" charset="0"/>
              </a:rPr>
              <a:pPr>
                <a:spcBef>
                  <a:spcPct val="0"/>
                </a:spcBef>
                <a:buFontTx/>
                <a:buNone/>
              </a:pPr>
              <a:t>19</a:t>
            </a:fld>
            <a:endParaRPr lang="en-US" altLang="fa-IR" sz="1300" b="0" smtClean="0">
              <a:solidFill>
                <a:schemeClr val="tx1"/>
              </a:solidFill>
              <a:cs typeface="Arial" panose="020B0604020202020204" pitchFamily="34" charset="0"/>
            </a:endParaRPr>
          </a:p>
        </p:txBody>
      </p:sp>
      <p:sp>
        <p:nvSpPr>
          <p:cNvPr id="45059" name="Rectangle 2"/>
          <p:cNvSpPr>
            <a:spLocks noGrp="1" noChangeArrowheads="1"/>
          </p:cNvSpPr>
          <p:nvPr>
            <p:ph type="title"/>
          </p:nvPr>
        </p:nvSpPr>
        <p:spPr/>
        <p:txBody>
          <a:bodyPr/>
          <a:lstStyle/>
          <a:p>
            <a:pPr eaLnBrk="1" hangingPunct="1"/>
            <a:r>
              <a:rPr lang="en-US" altLang="fa-IR" sz="3600" smtClean="0"/>
              <a:t>State Diagram</a:t>
            </a:r>
          </a:p>
        </p:txBody>
      </p:sp>
      <p:sp>
        <p:nvSpPr>
          <p:cNvPr id="45060" name="Rectangle 4"/>
          <p:cNvSpPr>
            <a:spLocks noChangeArrowheads="1"/>
          </p:cNvSpPr>
          <p:nvPr/>
        </p:nvSpPr>
        <p:spPr bwMode="auto">
          <a:xfrm>
            <a:off x="3203575" y="1295400"/>
            <a:ext cx="5486400" cy="3810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45061" name="Rectangle 5"/>
          <p:cNvSpPr>
            <a:spLocks noChangeArrowheads="1"/>
          </p:cNvSpPr>
          <p:nvPr/>
        </p:nvSpPr>
        <p:spPr bwMode="auto">
          <a:xfrm>
            <a:off x="-109538" y="1625600"/>
            <a:ext cx="3529013"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lvl="1" eaLnBrk="1" hangingPunct="1">
              <a:lnSpc>
                <a:spcPct val="90000"/>
              </a:lnSpc>
            </a:pPr>
            <a:r>
              <a:rPr lang="en-US" altLang="fa-IR" sz="2000" b="0"/>
              <a:t>Which type?</a:t>
            </a:r>
          </a:p>
          <a:p>
            <a:pPr lvl="1" eaLnBrk="1" hangingPunct="1">
              <a:lnSpc>
                <a:spcPct val="90000"/>
              </a:lnSpc>
            </a:pPr>
            <a:endParaRPr lang="en-US" altLang="fa-IR" sz="2000" b="0"/>
          </a:p>
        </p:txBody>
      </p:sp>
      <p:grpSp>
        <p:nvGrpSpPr>
          <p:cNvPr id="45062" name="Group 6"/>
          <p:cNvGrpSpPr>
            <a:grpSpLocks/>
          </p:cNvGrpSpPr>
          <p:nvPr/>
        </p:nvGrpSpPr>
        <p:grpSpPr bwMode="auto">
          <a:xfrm>
            <a:off x="3273425" y="1355725"/>
            <a:ext cx="5356225" cy="3725863"/>
            <a:chOff x="2348" y="854"/>
            <a:chExt cx="3374" cy="2347"/>
          </a:xfrm>
        </p:grpSpPr>
        <p:sp>
          <p:nvSpPr>
            <p:cNvPr id="45063" name="Freeform 7"/>
            <p:cNvSpPr>
              <a:spLocks/>
            </p:cNvSpPr>
            <p:nvPr/>
          </p:nvSpPr>
          <p:spPr bwMode="auto">
            <a:xfrm>
              <a:off x="3053" y="1277"/>
              <a:ext cx="430" cy="431"/>
            </a:xfrm>
            <a:custGeom>
              <a:avLst/>
              <a:gdLst>
                <a:gd name="T0" fmla="*/ 3 w 430"/>
                <a:gd name="T1" fmla="*/ 256 h 431"/>
                <a:gd name="T2" fmla="*/ 16 w 430"/>
                <a:gd name="T3" fmla="*/ 298 h 431"/>
                <a:gd name="T4" fmla="*/ 47 w 430"/>
                <a:gd name="T5" fmla="*/ 351 h 431"/>
                <a:gd name="T6" fmla="*/ 94 w 430"/>
                <a:gd name="T7" fmla="*/ 392 h 431"/>
                <a:gd name="T8" fmla="*/ 129 w 430"/>
                <a:gd name="T9" fmla="*/ 412 h 431"/>
                <a:gd name="T10" fmla="*/ 170 w 430"/>
                <a:gd name="T11" fmla="*/ 425 h 431"/>
                <a:gd name="T12" fmla="*/ 212 w 430"/>
                <a:gd name="T13" fmla="*/ 431 h 431"/>
                <a:gd name="T14" fmla="*/ 247 w 430"/>
                <a:gd name="T15" fmla="*/ 427 h 431"/>
                <a:gd name="T16" fmla="*/ 287 w 430"/>
                <a:gd name="T17" fmla="*/ 418 h 431"/>
                <a:gd name="T18" fmla="*/ 334 w 430"/>
                <a:gd name="T19" fmla="*/ 392 h 431"/>
                <a:gd name="T20" fmla="*/ 403 w 430"/>
                <a:gd name="T21" fmla="*/ 316 h 431"/>
                <a:gd name="T22" fmla="*/ 419 w 430"/>
                <a:gd name="T23" fmla="*/ 278 h 431"/>
                <a:gd name="T24" fmla="*/ 428 w 430"/>
                <a:gd name="T25" fmla="*/ 236 h 431"/>
                <a:gd name="T26" fmla="*/ 428 w 430"/>
                <a:gd name="T27" fmla="*/ 204 h 431"/>
                <a:gd name="T28" fmla="*/ 423 w 430"/>
                <a:gd name="T29" fmla="*/ 158 h 431"/>
                <a:gd name="T30" fmla="*/ 406 w 430"/>
                <a:gd name="T31" fmla="*/ 120 h 431"/>
                <a:gd name="T32" fmla="*/ 381 w 430"/>
                <a:gd name="T33" fmla="*/ 76 h 431"/>
                <a:gd name="T34" fmla="*/ 334 w 430"/>
                <a:gd name="T35" fmla="*/ 36 h 431"/>
                <a:gd name="T36" fmla="*/ 287 w 430"/>
                <a:gd name="T37" fmla="*/ 11 h 431"/>
                <a:gd name="T38" fmla="*/ 247 w 430"/>
                <a:gd name="T39" fmla="*/ 2 h 431"/>
                <a:gd name="T40" fmla="*/ 170 w 430"/>
                <a:gd name="T41" fmla="*/ 4 h 431"/>
                <a:gd name="T42" fmla="*/ 129 w 430"/>
                <a:gd name="T43" fmla="*/ 16 h 431"/>
                <a:gd name="T44" fmla="*/ 94 w 430"/>
                <a:gd name="T45" fmla="*/ 36 h 431"/>
                <a:gd name="T46" fmla="*/ 36 w 430"/>
                <a:gd name="T47" fmla="*/ 95 h 431"/>
                <a:gd name="T48" fmla="*/ 16 w 430"/>
                <a:gd name="T49" fmla="*/ 129 h 431"/>
                <a:gd name="T50" fmla="*/ 3 w 430"/>
                <a:gd name="T51" fmla="*/ 171 h 431"/>
                <a:gd name="T52" fmla="*/ 21 w 430"/>
                <a:gd name="T53" fmla="*/ 214 h 431"/>
                <a:gd name="T54" fmla="*/ 27 w 430"/>
                <a:gd name="T55" fmla="*/ 165 h 431"/>
                <a:gd name="T56" fmla="*/ 40 w 430"/>
                <a:gd name="T57" fmla="*/ 131 h 431"/>
                <a:gd name="T58" fmla="*/ 60 w 430"/>
                <a:gd name="T59" fmla="*/ 96 h 431"/>
                <a:gd name="T60" fmla="*/ 83 w 430"/>
                <a:gd name="T61" fmla="*/ 73 h 431"/>
                <a:gd name="T62" fmla="*/ 112 w 430"/>
                <a:gd name="T63" fmla="*/ 49 h 431"/>
                <a:gd name="T64" fmla="*/ 147 w 430"/>
                <a:gd name="T65" fmla="*/ 33 h 431"/>
                <a:gd name="T66" fmla="*/ 183 w 430"/>
                <a:gd name="T67" fmla="*/ 24 h 431"/>
                <a:gd name="T68" fmla="*/ 243 w 430"/>
                <a:gd name="T69" fmla="*/ 24 h 431"/>
                <a:gd name="T70" fmla="*/ 279 w 430"/>
                <a:gd name="T71" fmla="*/ 33 h 431"/>
                <a:gd name="T72" fmla="*/ 323 w 430"/>
                <a:gd name="T73" fmla="*/ 55 h 431"/>
                <a:gd name="T74" fmla="*/ 363 w 430"/>
                <a:gd name="T75" fmla="*/ 91 h 431"/>
                <a:gd name="T76" fmla="*/ 385 w 430"/>
                <a:gd name="T77" fmla="*/ 122 h 431"/>
                <a:gd name="T78" fmla="*/ 397 w 430"/>
                <a:gd name="T79" fmla="*/ 156 h 431"/>
                <a:gd name="T80" fmla="*/ 406 w 430"/>
                <a:gd name="T81" fmla="*/ 193 h 431"/>
                <a:gd name="T82" fmla="*/ 406 w 430"/>
                <a:gd name="T83" fmla="*/ 222 h 431"/>
                <a:gd name="T84" fmla="*/ 401 w 430"/>
                <a:gd name="T85" fmla="*/ 262 h 431"/>
                <a:gd name="T86" fmla="*/ 388 w 430"/>
                <a:gd name="T87" fmla="*/ 296 h 431"/>
                <a:gd name="T88" fmla="*/ 336 w 430"/>
                <a:gd name="T89" fmla="*/ 363 h 431"/>
                <a:gd name="T90" fmla="*/ 287 w 430"/>
                <a:gd name="T91" fmla="*/ 394 h 431"/>
                <a:gd name="T92" fmla="*/ 252 w 430"/>
                <a:gd name="T93" fmla="*/ 403 h 431"/>
                <a:gd name="T94" fmla="*/ 212 w 430"/>
                <a:gd name="T95" fmla="*/ 409 h 431"/>
                <a:gd name="T96" fmla="*/ 183 w 430"/>
                <a:gd name="T97" fmla="*/ 405 h 431"/>
                <a:gd name="T98" fmla="*/ 147 w 430"/>
                <a:gd name="T99" fmla="*/ 396 h 431"/>
                <a:gd name="T100" fmla="*/ 112 w 430"/>
                <a:gd name="T101" fmla="*/ 380 h 431"/>
                <a:gd name="T102" fmla="*/ 78 w 430"/>
                <a:gd name="T103" fmla="*/ 351 h 431"/>
                <a:gd name="T104" fmla="*/ 43 w 430"/>
                <a:gd name="T105" fmla="*/ 305 h 431"/>
                <a:gd name="T106" fmla="*/ 31 w 430"/>
                <a:gd name="T107" fmla="*/ 271 h 431"/>
                <a:gd name="T108" fmla="*/ 21 w 430"/>
                <a:gd name="T109" fmla="*/ 234 h 4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0"/>
                <a:gd name="T166" fmla="*/ 0 h 431"/>
                <a:gd name="T167" fmla="*/ 430 w 430"/>
                <a:gd name="T168" fmla="*/ 431 h 4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0" h="431">
                  <a:moveTo>
                    <a:pt x="0" y="214"/>
                  </a:moveTo>
                  <a:lnTo>
                    <a:pt x="0" y="234"/>
                  </a:lnTo>
                  <a:lnTo>
                    <a:pt x="1" y="247"/>
                  </a:lnTo>
                  <a:lnTo>
                    <a:pt x="3" y="256"/>
                  </a:lnTo>
                  <a:lnTo>
                    <a:pt x="5" y="269"/>
                  </a:lnTo>
                  <a:lnTo>
                    <a:pt x="9" y="278"/>
                  </a:lnTo>
                  <a:lnTo>
                    <a:pt x="11" y="287"/>
                  </a:lnTo>
                  <a:lnTo>
                    <a:pt x="16" y="298"/>
                  </a:lnTo>
                  <a:lnTo>
                    <a:pt x="21" y="307"/>
                  </a:lnTo>
                  <a:lnTo>
                    <a:pt x="25" y="316"/>
                  </a:lnTo>
                  <a:lnTo>
                    <a:pt x="36" y="334"/>
                  </a:lnTo>
                  <a:lnTo>
                    <a:pt x="47" y="351"/>
                  </a:lnTo>
                  <a:lnTo>
                    <a:pt x="54" y="358"/>
                  </a:lnTo>
                  <a:lnTo>
                    <a:pt x="60" y="365"/>
                  </a:lnTo>
                  <a:lnTo>
                    <a:pt x="76" y="382"/>
                  </a:lnTo>
                  <a:lnTo>
                    <a:pt x="94" y="392"/>
                  </a:lnTo>
                  <a:lnTo>
                    <a:pt x="101" y="398"/>
                  </a:lnTo>
                  <a:lnTo>
                    <a:pt x="110" y="403"/>
                  </a:lnTo>
                  <a:lnTo>
                    <a:pt x="120" y="407"/>
                  </a:lnTo>
                  <a:lnTo>
                    <a:pt x="129" y="412"/>
                  </a:lnTo>
                  <a:lnTo>
                    <a:pt x="139" y="418"/>
                  </a:lnTo>
                  <a:lnTo>
                    <a:pt x="149" y="420"/>
                  </a:lnTo>
                  <a:lnTo>
                    <a:pt x="158" y="423"/>
                  </a:lnTo>
                  <a:lnTo>
                    <a:pt x="170" y="425"/>
                  </a:lnTo>
                  <a:lnTo>
                    <a:pt x="179" y="427"/>
                  </a:lnTo>
                  <a:lnTo>
                    <a:pt x="190" y="429"/>
                  </a:lnTo>
                  <a:lnTo>
                    <a:pt x="201" y="429"/>
                  </a:lnTo>
                  <a:lnTo>
                    <a:pt x="212" y="431"/>
                  </a:lnTo>
                  <a:lnTo>
                    <a:pt x="216" y="431"/>
                  </a:lnTo>
                  <a:lnTo>
                    <a:pt x="225" y="429"/>
                  </a:lnTo>
                  <a:lnTo>
                    <a:pt x="234" y="429"/>
                  </a:lnTo>
                  <a:lnTo>
                    <a:pt x="247" y="427"/>
                  </a:lnTo>
                  <a:lnTo>
                    <a:pt x="256" y="425"/>
                  </a:lnTo>
                  <a:lnTo>
                    <a:pt x="268" y="423"/>
                  </a:lnTo>
                  <a:lnTo>
                    <a:pt x="278" y="420"/>
                  </a:lnTo>
                  <a:lnTo>
                    <a:pt x="287" y="418"/>
                  </a:lnTo>
                  <a:lnTo>
                    <a:pt x="297" y="412"/>
                  </a:lnTo>
                  <a:lnTo>
                    <a:pt x="307" y="407"/>
                  </a:lnTo>
                  <a:lnTo>
                    <a:pt x="316" y="403"/>
                  </a:lnTo>
                  <a:lnTo>
                    <a:pt x="334" y="392"/>
                  </a:lnTo>
                  <a:lnTo>
                    <a:pt x="350" y="382"/>
                  </a:lnTo>
                  <a:lnTo>
                    <a:pt x="381" y="351"/>
                  </a:lnTo>
                  <a:lnTo>
                    <a:pt x="392" y="334"/>
                  </a:lnTo>
                  <a:lnTo>
                    <a:pt x="403" y="316"/>
                  </a:lnTo>
                  <a:lnTo>
                    <a:pt x="406" y="307"/>
                  </a:lnTo>
                  <a:lnTo>
                    <a:pt x="412" y="298"/>
                  </a:lnTo>
                  <a:lnTo>
                    <a:pt x="417" y="287"/>
                  </a:lnTo>
                  <a:lnTo>
                    <a:pt x="419" y="278"/>
                  </a:lnTo>
                  <a:lnTo>
                    <a:pt x="423" y="269"/>
                  </a:lnTo>
                  <a:lnTo>
                    <a:pt x="425" y="256"/>
                  </a:lnTo>
                  <a:lnTo>
                    <a:pt x="426" y="247"/>
                  </a:lnTo>
                  <a:lnTo>
                    <a:pt x="428" y="236"/>
                  </a:lnTo>
                  <a:lnTo>
                    <a:pt x="428" y="225"/>
                  </a:lnTo>
                  <a:lnTo>
                    <a:pt x="430" y="216"/>
                  </a:lnTo>
                  <a:lnTo>
                    <a:pt x="430" y="213"/>
                  </a:lnTo>
                  <a:lnTo>
                    <a:pt x="428" y="204"/>
                  </a:lnTo>
                  <a:lnTo>
                    <a:pt x="428" y="193"/>
                  </a:lnTo>
                  <a:lnTo>
                    <a:pt x="426" y="180"/>
                  </a:lnTo>
                  <a:lnTo>
                    <a:pt x="425" y="171"/>
                  </a:lnTo>
                  <a:lnTo>
                    <a:pt x="423" y="158"/>
                  </a:lnTo>
                  <a:lnTo>
                    <a:pt x="419" y="149"/>
                  </a:lnTo>
                  <a:lnTo>
                    <a:pt x="417" y="140"/>
                  </a:lnTo>
                  <a:lnTo>
                    <a:pt x="412" y="129"/>
                  </a:lnTo>
                  <a:lnTo>
                    <a:pt x="406" y="120"/>
                  </a:lnTo>
                  <a:lnTo>
                    <a:pt x="403" y="111"/>
                  </a:lnTo>
                  <a:lnTo>
                    <a:pt x="397" y="102"/>
                  </a:lnTo>
                  <a:lnTo>
                    <a:pt x="392" y="95"/>
                  </a:lnTo>
                  <a:lnTo>
                    <a:pt x="381" y="76"/>
                  </a:lnTo>
                  <a:lnTo>
                    <a:pt x="365" y="60"/>
                  </a:lnTo>
                  <a:lnTo>
                    <a:pt x="357" y="55"/>
                  </a:lnTo>
                  <a:lnTo>
                    <a:pt x="350" y="47"/>
                  </a:lnTo>
                  <a:lnTo>
                    <a:pt x="334" y="36"/>
                  </a:lnTo>
                  <a:lnTo>
                    <a:pt x="316" y="26"/>
                  </a:lnTo>
                  <a:lnTo>
                    <a:pt x="307" y="22"/>
                  </a:lnTo>
                  <a:lnTo>
                    <a:pt x="297" y="16"/>
                  </a:lnTo>
                  <a:lnTo>
                    <a:pt x="287" y="11"/>
                  </a:lnTo>
                  <a:lnTo>
                    <a:pt x="278" y="9"/>
                  </a:lnTo>
                  <a:lnTo>
                    <a:pt x="268" y="6"/>
                  </a:lnTo>
                  <a:lnTo>
                    <a:pt x="256" y="4"/>
                  </a:lnTo>
                  <a:lnTo>
                    <a:pt x="247" y="2"/>
                  </a:lnTo>
                  <a:lnTo>
                    <a:pt x="236" y="0"/>
                  </a:lnTo>
                  <a:lnTo>
                    <a:pt x="192" y="0"/>
                  </a:lnTo>
                  <a:lnTo>
                    <a:pt x="179" y="2"/>
                  </a:lnTo>
                  <a:lnTo>
                    <a:pt x="170" y="4"/>
                  </a:lnTo>
                  <a:lnTo>
                    <a:pt x="158" y="6"/>
                  </a:lnTo>
                  <a:lnTo>
                    <a:pt x="149" y="9"/>
                  </a:lnTo>
                  <a:lnTo>
                    <a:pt x="139" y="11"/>
                  </a:lnTo>
                  <a:lnTo>
                    <a:pt x="129" y="16"/>
                  </a:lnTo>
                  <a:lnTo>
                    <a:pt x="120" y="22"/>
                  </a:lnTo>
                  <a:lnTo>
                    <a:pt x="110" y="26"/>
                  </a:lnTo>
                  <a:lnTo>
                    <a:pt x="101" y="31"/>
                  </a:lnTo>
                  <a:lnTo>
                    <a:pt x="94" y="36"/>
                  </a:lnTo>
                  <a:lnTo>
                    <a:pt x="76" y="47"/>
                  </a:lnTo>
                  <a:lnTo>
                    <a:pt x="61" y="62"/>
                  </a:lnTo>
                  <a:lnTo>
                    <a:pt x="47" y="76"/>
                  </a:lnTo>
                  <a:lnTo>
                    <a:pt x="36" y="95"/>
                  </a:lnTo>
                  <a:lnTo>
                    <a:pt x="31" y="102"/>
                  </a:lnTo>
                  <a:lnTo>
                    <a:pt x="25" y="111"/>
                  </a:lnTo>
                  <a:lnTo>
                    <a:pt x="21" y="120"/>
                  </a:lnTo>
                  <a:lnTo>
                    <a:pt x="16" y="129"/>
                  </a:lnTo>
                  <a:lnTo>
                    <a:pt x="11" y="140"/>
                  </a:lnTo>
                  <a:lnTo>
                    <a:pt x="9" y="149"/>
                  </a:lnTo>
                  <a:lnTo>
                    <a:pt x="5" y="158"/>
                  </a:lnTo>
                  <a:lnTo>
                    <a:pt x="3" y="171"/>
                  </a:lnTo>
                  <a:lnTo>
                    <a:pt x="1" y="180"/>
                  </a:lnTo>
                  <a:lnTo>
                    <a:pt x="0" y="191"/>
                  </a:lnTo>
                  <a:lnTo>
                    <a:pt x="0" y="214"/>
                  </a:lnTo>
                  <a:lnTo>
                    <a:pt x="21" y="214"/>
                  </a:lnTo>
                  <a:lnTo>
                    <a:pt x="21" y="194"/>
                  </a:lnTo>
                  <a:lnTo>
                    <a:pt x="23" y="184"/>
                  </a:lnTo>
                  <a:lnTo>
                    <a:pt x="25" y="174"/>
                  </a:lnTo>
                  <a:lnTo>
                    <a:pt x="27" y="165"/>
                  </a:lnTo>
                  <a:lnTo>
                    <a:pt x="31" y="156"/>
                  </a:lnTo>
                  <a:lnTo>
                    <a:pt x="32" y="147"/>
                  </a:lnTo>
                  <a:lnTo>
                    <a:pt x="34" y="140"/>
                  </a:lnTo>
                  <a:lnTo>
                    <a:pt x="40" y="131"/>
                  </a:lnTo>
                  <a:lnTo>
                    <a:pt x="43" y="122"/>
                  </a:lnTo>
                  <a:lnTo>
                    <a:pt x="49" y="113"/>
                  </a:lnTo>
                  <a:lnTo>
                    <a:pt x="54" y="105"/>
                  </a:lnTo>
                  <a:lnTo>
                    <a:pt x="60" y="96"/>
                  </a:lnTo>
                  <a:lnTo>
                    <a:pt x="65" y="91"/>
                  </a:lnTo>
                  <a:lnTo>
                    <a:pt x="72" y="84"/>
                  </a:lnTo>
                  <a:lnTo>
                    <a:pt x="76" y="76"/>
                  </a:lnTo>
                  <a:lnTo>
                    <a:pt x="83" y="73"/>
                  </a:lnTo>
                  <a:lnTo>
                    <a:pt x="90" y="66"/>
                  </a:lnTo>
                  <a:lnTo>
                    <a:pt x="96" y="60"/>
                  </a:lnTo>
                  <a:lnTo>
                    <a:pt x="105" y="55"/>
                  </a:lnTo>
                  <a:lnTo>
                    <a:pt x="112" y="49"/>
                  </a:lnTo>
                  <a:lnTo>
                    <a:pt x="121" y="44"/>
                  </a:lnTo>
                  <a:lnTo>
                    <a:pt x="130" y="40"/>
                  </a:lnTo>
                  <a:lnTo>
                    <a:pt x="139" y="35"/>
                  </a:lnTo>
                  <a:lnTo>
                    <a:pt x="147" y="33"/>
                  </a:lnTo>
                  <a:lnTo>
                    <a:pt x="156" y="31"/>
                  </a:lnTo>
                  <a:lnTo>
                    <a:pt x="165" y="27"/>
                  </a:lnTo>
                  <a:lnTo>
                    <a:pt x="174" y="26"/>
                  </a:lnTo>
                  <a:lnTo>
                    <a:pt x="183" y="24"/>
                  </a:lnTo>
                  <a:lnTo>
                    <a:pt x="192" y="22"/>
                  </a:lnTo>
                  <a:lnTo>
                    <a:pt x="214" y="22"/>
                  </a:lnTo>
                  <a:lnTo>
                    <a:pt x="232" y="22"/>
                  </a:lnTo>
                  <a:lnTo>
                    <a:pt x="243" y="24"/>
                  </a:lnTo>
                  <a:lnTo>
                    <a:pt x="252" y="26"/>
                  </a:lnTo>
                  <a:lnTo>
                    <a:pt x="261" y="27"/>
                  </a:lnTo>
                  <a:lnTo>
                    <a:pt x="270" y="31"/>
                  </a:lnTo>
                  <a:lnTo>
                    <a:pt x="279" y="33"/>
                  </a:lnTo>
                  <a:lnTo>
                    <a:pt x="287" y="35"/>
                  </a:lnTo>
                  <a:lnTo>
                    <a:pt x="296" y="40"/>
                  </a:lnTo>
                  <a:lnTo>
                    <a:pt x="305" y="44"/>
                  </a:lnTo>
                  <a:lnTo>
                    <a:pt x="323" y="55"/>
                  </a:lnTo>
                  <a:lnTo>
                    <a:pt x="336" y="66"/>
                  </a:lnTo>
                  <a:lnTo>
                    <a:pt x="343" y="73"/>
                  </a:lnTo>
                  <a:lnTo>
                    <a:pt x="350" y="78"/>
                  </a:lnTo>
                  <a:lnTo>
                    <a:pt x="363" y="91"/>
                  </a:lnTo>
                  <a:lnTo>
                    <a:pt x="368" y="96"/>
                  </a:lnTo>
                  <a:lnTo>
                    <a:pt x="374" y="105"/>
                  </a:lnTo>
                  <a:lnTo>
                    <a:pt x="379" y="113"/>
                  </a:lnTo>
                  <a:lnTo>
                    <a:pt x="385" y="122"/>
                  </a:lnTo>
                  <a:lnTo>
                    <a:pt x="388" y="131"/>
                  </a:lnTo>
                  <a:lnTo>
                    <a:pt x="394" y="140"/>
                  </a:lnTo>
                  <a:lnTo>
                    <a:pt x="396" y="147"/>
                  </a:lnTo>
                  <a:lnTo>
                    <a:pt x="397" y="156"/>
                  </a:lnTo>
                  <a:lnTo>
                    <a:pt x="401" y="165"/>
                  </a:lnTo>
                  <a:lnTo>
                    <a:pt x="403" y="174"/>
                  </a:lnTo>
                  <a:lnTo>
                    <a:pt x="405" y="184"/>
                  </a:lnTo>
                  <a:lnTo>
                    <a:pt x="406" y="193"/>
                  </a:lnTo>
                  <a:lnTo>
                    <a:pt x="406" y="204"/>
                  </a:lnTo>
                  <a:lnTo>
                    <a:pt x="408" y="216"/>
                  </a:lnTo>
                  <a:lnTo>
                    <a:pt x="408" y="213"/>
                  </a:lnTo>
                  <a:lnTo>
                    <a:pt x="406" y="222"/>
                  </a:lnTo>
                  <a:lnTo>
                    <a:pt x="406" y="233"/>
                  </a:lnTo>
                  <a:lnTo>
                    <a:pt x="405" y="243"/>
                  </a:lnTo>
                  <a:lnTo>
                    <a:pt x="403" y="253"/>
                  </a:lnTo>
                  <a:lnTo>
                    <a:pt x="401" y="262"/>
                  </a:lnTo>
                  <a:lnTo>
                    <a:pt x="397" y="271"/>
                  </a:lnTo>
                  <a:lnTo>
                    <a:pt x="396" y="280"/>
                  </a:lnTo>
                  <a:lnTo>
                    <a:pt x="394" y="287"/>
                  </a:lnTo>
                  <a:lnTo>
                    <a:pt x="388" y="296"/>
                  </a:lnTo>
                  <a:lnTo>
                    <a:pt x="385" y="305"/>
                  </a:lnTo>
                  <a:lnTo>
                    <a:pt x="374" y="323"/>
                  </a:lnTo>
                  <a:lnTo>
                    <a:pt x="363" y="336"/>
                  </a:lnTo>
                  <a:lnTo>
                    <a:pt x="336" y="363"/>
                  </a:lnTo>
                  <a:lnTo>
                    <a:pt x="323" y="374"/>
                  </a:lnTo>
                  <a:lnTo>
                    <a:pt x="305" y="385"/>
                  </a:lnTo>
                  <a:lnTo>
                    <a:pt x="296" y="389"/>
                  </a:lnTo>
                  <a:lnTo>
                    <a:pt x="287" y="394"/>
                  </a:lnTo>
                  <a:lnTo>
                    <a:pt x="279" y="396"/>
                  </a:lnTo>
                  <a:lnTo>
                    <a:pt x="270" y="398"/>
                  </a:lnTo>
                  <a:lnTo>
                    <a:pt x="261" y="401"/>
                  </a:lnTo>
                  <a:lnTo>
                    <a:pt x="252" y="403"/>
                  </a:lnTo>
                  <a:lnTo>
                    <a:pt x="243" y="405"/>
                  </a:lnTo>
                  <a:lnTo>
                    <a:pt x="234" y="407"/>
                  </a:lnTo>
                  <a:lnTo>
                    <a:pt x="221" y="407"/>
                  </a:lnTo>
                  <a:lnTo>
                    <a:pt x="212" y="409"/>
                  </a:lnTo>
                  <a:lnTo>
                    <a:pt x="216" y="409"/>
                  </a:lnTo>
                  <a:lnTo>
                    <a:pt x="205" y="407"/>
                  </a:lnTo>
                  <a:lnTo>
                    <a:pt x="194" y="407"/>
                  </a:lnTo>
                  <a:lnTo>
                    <a:pt x="183" y="405"/>
                  </a:lnTo>
                  <a:lnTo>
                    <a:pt x="174" y="403"/>
                  </a:lnTo>
                  <a:lnTo>
                    <a:pt x="165" y="401"/>
                  </a:lnTo>
                  <a:lnTo>
                    <a:pt x="156" y="398"/>
                  </a:lnTo>
                  <a:lnTo>
                    <a:pt x="147" y="396"/>
                  </a:lnTo>
                  <a:lnTo>
                    <a:pt x="139" y="394"/>
                  </a:lnTo>
                  <a:lnTo>
                    <a:pt x="130" y="389"/>
                  </a:lnTo>
                  <a:lnTo>
                    <a:pt x="121" y="385"/>
                  </a:lnTo>
                  <a:lnTo>
                    <a:pt x="112" y="380"/>
                  </a:lnTo>
                  <a:lnTo>
                    <a:pt x="105" y="374"/>
                  </a:lnTo>
                  <a:lnTo>
                    <a:pt x="96" y="369"/>
                  </a:lnTo>
                  <a:lnTo>
                    <a:pt x="90" y="363"/>
                  </a:lnTo>
                  <a:lnTo>
                    <a:pt x="78" y="351"/>
                  </a:lnTo>
                  <a:lnTo>
                    <a:pt x="72" y="343"/>
                  </a:lnTo>
                  <a:lnTo>
                    <a:pt x="65" y="336"/>
                  </a:lnTo>
                  <a:lnTo>
                    <a:pt x="54" y="323"/>
                  </a:lnTo>
                  <a:lnTo>
                    <a:pt x="43" y="305"/>
                  </a:lnTo>
                  <a:lnTo>
                    <a:pt x="40" y="296"/>
                  </a:lnTo>
                  <a:lnTo>
                    <a:pt x="34" y="287"/>
                  </a:lnTo>
                  <a:lnTo>
                    <a:pt x="32" y="280"/>
                  </a:lnTo>
                  <a:lnTo>
                    <a:pt x="31" y="271"/>
                  </a:lnTo>
                  <a:lnTo>
                    <a:pt x="27" y="262"/>
                  </a:lnTo>
                  <a:lnTo>
                    <a:pt x="25" y="253"/>
                  </a:lnTo>
                  <a:lnTo>
                    <a:pt x="23" y="243"/>
                  </a:lnTo>
                  <a:lnTo>
                    <a:pt x="21" y="234"/>
                  </a:lnTo>
                  <a:lnTo>
                    <a:pt x="21"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4" name="Freeform 8"/>
            <p:cNvSpPr>
              <a:spLocks/>
            </p:cNvSpPr>
            <p:nvPr/>
          </p:nvSpPr>
          <p:spPr bwMode="auto">
            <a:xfrm>
              <a:off x="4527" y="1323"/>
              <a:ext cx="431" cy="430"/>
            </a:xfrm>
            <a:custGeom>
              <a:avLst/>
              <a:gdLst>
                <a:gd name="T0" fmla="*/ 4 w 431"/>
                <a:gd name="T1" fmla="*/ 256 h 430"/>
                <a:gd name="T2" fmla="*/ 17 w 431"/>
                <a:gd name="T3" fmla="*/ 297 h 430"/>
                <a:gd name="T4" fmla="*/ 48 w 431"/>
                <a:gd name="T5" fmla="*/ 350 h 430"/>
                <a:gd name="T6" fmla="*/ 95 w 431"/>
                <a:gd name="T7" fmla="*/ 392 h 430"/>
                <a:gd name="T8" fmla="*/ 129 w 431"/>
                <a:gd name="T9" fmla="*/ 412 h 430"/>
                <a:gd name="T10" fmla="*/ 171 w 431"/>
                <a:gd name="T11" fmla="*/ 424 h 430"/>
                <a:gd name="T12" fmla="*/ 213 w 431"/>
                <a:gd name="T13" fmla="*/ 430 h 430"/>
                <a:gd name="T14" fmla="*/ 247 w 431"/>
                <a:gd name="T15" fmla="*/ 426 h 430"/>
                <a:gd name="T16" fmla="*/ 287 w 431"/>
                <a:gd name="T17" fmla="*/ 417 h 430"/>
                <a:gd name="T18" fmla="*/ 334 w 431"/>
                <a:gd name="T19" fmla="*/ 392 h 430"/>
                <a:gd name="T20" fmla="*/ 404 w 431"/>
                <a:gd name="T21" fmla="*/ 316 h 430"/>
                <a:gd name="T22" fmla="*/ 420 w 431"/>
                <a:gd name="T23" fmla="*/ 277 h 430"/>
                <a:gd name="T24" fmla="*/ 429 w 431"/>
                <a:gd name="T25" fmla="*/ 236 h 430"/>
                <a:gd name="T26" fmla="*/ 429 w 431"/>
                <a:gd name="T27" fmla="*/ 203 h 430"/>
                <a:gd name="T28" fmla="*/ 423 w 431"/>
                <a:gd name="T29" fmla="*/ 158 h 430"/>
                <a:gd name="T30" fmla="*/ 407 w 431"/>
                <a:gd name="T31" fmla="*/ 119 h 430"/>
                <a:gd name="T32" fmla="*/ 382 w 431"/>
                <a:gd name="T33" fmla="*/ 76 h 430"/>
                <a:gd name="T34" fmla="*/ 334 w 431"/>
                <a:gd name="T35" fmla="*/ 36 h 430"/>
                <a:gd name="T36" fmla="*/ 287 w 431"/>
                <a:gd name="T37" fmla="*/ 10 h 430"/>
                <a:gd name="T38" fmla="*/ 247 w 431"/>
                <a:gd name="T39" fmla="*/ 1 h 430"/>
                <a:gd name="T40" fmla="*/ 171 w 431"/>
                <a:gd name="T41" fmla="*/ 3 h 430"/>
                <a:gd name="T42" fmla="*/ 129 w 431"/>
                <a:gd name="T43" fmla="*/ 16 h 430"/>
                <a:gd name="T44" fmla="*/ 95 w 431"/>
                <a:gd name="T45" fmla="*/ 36 h 430"/>
                <a:gd name="T46" fmla="*/ 37 w 431"/>
                <a:gd name="T47" fmla="*/ 94 h 430"/>
                <a:gd name="T48" fmla="*/ 17 w 431"/>
                <a:gd name="T49" fmla="*/ 128 h 430"/>
                <a:gd name="T50" fmla="*/ 4 w 431"/>
                <a:gd name="T51" fmla="*/ 170 h 430"/>
                <a:gd name="T52" fmla="*/ 22 w 431"/>
                <a:gd name="T53" fmla="*/ 214 h 430"/>
                <a:gd name="T54" fmla="*/ 28 w 431"/>
                <a:gd name="T55" fmla="*/ 165 h 430"/>
                <a:gd name="T56" fmla="*/ 40 w 431"/>
                <a:gd name="T57" fmla="*/ 130 h 430"/>
                <a:gd name="T58" fmla="*/ 60 w 431"/>
                <a:gd name="T59" fmla="*/ 96 h 430"/>
                <a:gd name="T60" fmla="*/ 84 w 431"/>
                <a:gd name="T61" fmla="*/ 72 h 430"/>
                <a:gd name="T62" fmla="*/ 113 w 431"/>
                <a:gd name="T63" fmla="*/ 49 h 430"/>
                <a:gd name="T64" fmla="*/ 147 w 431"/>
                <a:gd name="T65" fmla="*/ 32 h 430"/>
                <a:gd name="T66" fmla="*/ 184 w 431"/>
                <a:gd name="T67" fmla="*/ 23 h 430"/>
                <a:gd name="T68" fmla="*/ 244 w 431"/>
                <a:gd name="T69" fmla="*/ 23 h 430"/>
                <a:gd name="T70" fmla="*/ 280 w 431"/>
                <a:gd name="T71" fmla="*/ 32 h 430"/>
                <a:gd name="T72" fmla="*/ 324 w 431"/>
                <a:gd name="T73" fmla="*/ 54 h 430"/>
                <a:gd name="T74" fmla="*/ 364 w 431"/>
                <a:gd name="T75" fmla="*/ 90 h 430"/>
                <a:gd name="T76" fmla="*/ 385 w 431"/>
                <a:gd name="T77" fmla="*/ 121 h 430"/>
                <a:gd name="T78" fmla="*/ 398 w 431"/>
                <a:gd name="T79" fmla="*/ 156 h 430"/>
                <a:gd name="T80" fmla="*/ 407 w 431"/>
                <a:gd name="T81" fmla="*/ 192 h 430"/>
                <a:gd name="T82" fmla="*/ 407 w 431"/>
                <a:gd name="T83" fmla="*/ 221 h 430"/>
                <a:gd name="T84" fmla="*/ 402 w 431"/>
                <a:gd name="T85" fmla="*/ 261 h 430"/>
                <a:gd name="T86" fmla="*/ 389 w 431"/>
                <a:gd name="T87" fmla="*/ 296 h 430"/>
                <a:gd name="T88" fmla="*/ 336 w 431"/>
                <a:gd name="T89" fmla="*/ 363 h 430"/>
                <a:gd name="T90" fmla="*/ 287 w 431"/>
                <a:gd name="T91" fmla="*/ 394 h 430"/>
                <a:gd name="T92" fmla="*/ 253 w 431"/>
                <a:gd name="T93" fmla="*/ 403 h 430"/>
                <a:gd name="T94" fmla="*/ 213 w 431"/>
                <a:gd name="T95" fmla="*/ 408 h 430"/>
                <a:gd name="T96" fmla="*/ 184 w 431"/>
                <a:gd name="T97" fmla="*/ 405 h 430"/>
                <a:gd name="T98" fmla="*/ 147 w 431"/>
                <a:gd name="T99" fmla="*/ 395 h 430"/>
                <a:gd name="T100" fmla="*/ 113 w 431"/>
                <a:gd name="T101" fmla="*/ 379 h 430"/>
                <a:gd name="T102" fmla="*/ 78 w 431"/>
                <a:gd name="T103" fmla="*/ 350 h 430"/>
                <a:gd name="T104" fmla="*/ 44 w 431"/>
                <a:gd name="T105" fmla="*/ 305 h 430"/>
                <a:gd name="T106" fmla="*/ 31 w 431"/>
                <a:gd name="T107" fmla="*/ 270 h 430"/>
                <a:gd name="T108" fmla="*/ 22 w 431"/>
                <a:gd name="T109" fmla="*/ 234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1"/>
                <a:gd name="T166" fmla="*/ 0 h 430"/>
                <a:gd name="T167" fmla="*/ 431 w 431"/>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1" h="430">
                  <a:moveTo>
                    <a:pt x="0" y="214"/>
                  </a:moveTo>
                  <a:lnTo>
                    <a:pt x="0" y="234"/>
                  </a:lnTo>
                  <a:lnTo>
                    <a:pt x="2" y="247"/>
                  </a:lnTo>
                  <a:lnTo>
                    <a:pt x="4" y="256"/>
                  </a:lnTo>
                  <a:lnTo>
                    <a:pt x="6" y="268"/>
                  </a:lnTo>
                  <a:lnTo>
                    <a:pt x="9" y="277"/>
                  </a:lnTo>
                  <a:lnTo>
                    <a:pt x="11" y="286"/>
                  </a:lnTo>
                  <a:lnTo>
                    <a:pt x="17" y="297"/>
                  </a:lnTo>
                  <a:lnTo>
                    <a:pt x="22" y="306"/>
                  </a:lnTo>
                  <a:lnTo>
                    <a:pt x="26" y="316"/>
                  </a:lnTo>
                  <a:lnTo>
                    <a:pt x="37" y="334"/>
                  </a:lnTo>
                  <a:lnTo>
                    <a:pt x="48" y="350"/>
                  </a:lnTo>
                  <a:lnTo>
                    <a:pt x="55" y="357"/>
                  </a:lnTo>
                  <a:lnTo>
                    <a:pt x="60" y="365"/>
                  </a:lnTo>
                  <a:lnTo>
                    <a:pt x="77" y="381"/>
                  </a:lnTo>
                  <a:lnTo>
                    <a:pt x="95" y="392"/>
                  </a:lnTo>
                  <a:lnTo>
                    <a:pt x="102" y="397"/>
                  </a:lnTo>
                  <a:lnTo>
                    <a:pt x="111" y="403"/>
                  </a:lnTo>
                  <a:lnTo>
                    <a:pt x="120" y="406"/>
                  </a:lnTo>
                  <a:lnTo>
                    <a:pt x="129" y="412"/>
                  </a:lnTo>
                  <a:lnTo>
                    <a:pt x="140" y="417"/>
                  </a:lnTo>
                  <a:lnTo>
                    <a:pt x="149" y="419"/>
                  </a:lnTo>
                  <a:lnTo>
                    <a:pt x="158" y="423"/>
                  </a:lnTo>
                  <a:lnTo>
                    <a:pt x="171" y="424"/>
                  </a:lnTo>
                  <a:lnTo>
                    <a:pt x="180" y="426"/>
                  </a:lnTo>
                  <a:lnTo>
                    <a:pt x="191" y="428"/>
                  </a:lnTo>
                  <a:lnTo>
                    <a:pt x="202" y="428"/>
                  </a:lnTo>
                  <a:lnTo>
                    <a:pt x="213" y="430"/>
                  </a:lnTo>
                  <a:lnTo>
                    <a:pt x="216" y="430"/>
                  </a:lnTo>
                  <a:lnTo>
                    <a:pt x="226" y="428"/>
                  </a:lnTo>
                  <a:lnTo>
                    <a:pt x="235" y="428"/>
                  </a:lnTo>
                  <a:lnTo>
                    <a:pt x="247" y="426"/>
                  </a:lnTo>
                  <a:lnTo>
                    <a:pt x="256" y="424"/>
                  </a:lnTo>
                  <a:lnTo>
                    <a:pt x="269" y="423"/>
                  </a:lnTo>
                  <a:lnTo>
                    <a:pt x="278" y="419"/>
                  </a:lnTo>
                  <a:lnTo>
                    <a:pt x="287" y="417"/>
                  </a:lnTo>
                  <a:lnTo>
                    <a:pt x="298" y="412"/>
                  </a:lnTo>
                  <a:lnTo>
                    <a:pt x="307" y="406"/>
                  </a:lnTo>
                  <a:lnTo>
                    <a:pt x="316" y="403"/>
                  </a:lnTo>
                  <a:lnTo>
                    <a:pt x="334" y="392"/>
                  </a:lnTo>
                  <a:lnTo>
                    <a:pt x="351" y="381"/>
                  </a:lnTo>
                  <a:lnTo>
                    <a:pt x="382" y="350"/>
                  </a:lnTo>
                  <a:lnTo>
                    <a:pt x="393" y="334"/>
                  </a:lnTo>
                  <a:lnTo>
                    <a:pt x="404" y="316"/>
                  </a:lnTo>
                  <a:lnTo>
                    <a:pt x="407" y="306"/>
                  </a:lnTo>
                  <a:lnTo>
                    <a:pt x="413" y="297"/>
                  </a:lnTo>
                  <a:lnTo>
                    <a:pt x="418" y="286"/>
                  </a:lnTo>
                  <a:lnTo>
                    <a:pt x="420" y="277"/>
                  </a:lnTo>
                  <a:lnTo>
                    <a:pt x="423" y="268"/>
                  </a:lnTo>
                  <a:lnTo>
                    <a:pt x="425" y="256"/>
                  </a:lnTo>
                  <a:lnTo>
                    <a:pt x="427" y="247"/>
                  </a:lnTo>
                  <a:lnTo>
                    <a:pt x="429" y="236"/>
                  </a:lnTo>
                  <a:lnTo>
                    <a:pt x="429" y="225"/>
                  </a:lnTo>
                  <a:lnTo>
                    <a:pt x="431" y="216"/>
                  </a:lnTo>
                  <a:lnTo>
                    <a:pt x="431" y="212"/>
                  </a:lnTo>
                  <a:lnTo>
                    <a:pt x="429" y="203"/>
                  </a:lnTo>
                  <a:lnTo>
                    <a:pt x="429" y="192"/>
                  </a:lnTo>
                  <a:lnTo>
                    <a:pt x="427" y="179"/>
                  </a:lnTo>
                  <a:lnTo>
                    <a:pt x="425" y="170"/>
                  </a:lnTo>
                  <a:lnTo>
                    <a:pt x="423" y="158"/>
                  </a:lnTo>
                  <a:lnTo>
                    <a:pt x="420" y="148"/>
                  </a:lnTo>
                  <a:lnTo>
                    <a:pt x="418" y="139"/>
                  </a:lnTo>
                  <a:lnTo>
                    <a:pt x="413" y="128"/>
                  </a:lnTo>
                  <a:lnTo>
                    <a:pt x="407" y="119"/>
                  </a:lnTo>
                  <a:lnTo>
                    <a:pt x="404" y="110"/>
                  </a:lnTo>
                  <a:lnTo>
                    <a:pt x="398" y="101"/>
                  </a:lnTo>
                  <a:lnTo>
                    <a:pt x="393" y="94"/>
                  </a:lnTo>
                  <a:lnTo>
                    <a:pt x="382" y="76"/>
                  </a:lnTo>
                  <a:lnTo>
                    <a:pt x="365" y="59"/>
                  </a:lnTo>
                  <a:lnTo>
                    <a:pt x="358" y="54"/>
                  </a:lnTo>
                  <a:lnTo>
                    <a:pt x="351" y="47"/>
                  </a:lnTo>
                  <a:lnTo>
                    <a:pt x="334" y="36"/>
                  </a:lnTo>
                  <a:lnTo>
                    <a:pt x="316" y="25"/>
                  </a:lnTo>
                  <a:lnTo>
                    <a:pt x="307" y="21"/>
                  </a:lnTo>
                  <a:lnTo>
                    <a:pt x="298" y="16"/>
                  </a:lnTo>
                  <a:lnTo>
                    <a:pt x="287" y="10"/>
                  </a:lnTo>
                  <a:lnTo>
                    <a:pt x="278" y="9"/>
                  </a:lnTo>
                  <a:lnTo>
                    <a:pt x="269" y="5"/>
                  </a:lnTo>
                  <a:lnTo>
                    <a:pt x="256" y="3"/>
                  </a:lnTo>
                  <a:lnTo>
                    <a:pt x="247" y="1"/>
                  </a:lnTo>
                  <a:lnTo>
                    <a:pt x="236" y="0"/>
                  </a:lnTo>
                  <a:lnTo>
                    <a:pt x="193" y="0"/>
                  </a:lnTo>
                  <a:lnTo>
                    <a:pt x="180" y="1"/>
                  </a:lnTo>
                  <a:lnTo>
                    <a:pt x="171" y="3"/>
                  </a:lnTo>
                  <a:lnTo>
                    <a:pt x="158" y="5"/>
                  </a:lnTo>
                  <a:lnTo>
                    <a:pt x="149" y="9"/>
                  </a:lnTo>
                  <a:lnTo>
                    <a:pt x="140" y="10"/>
                  </a:lnTo>
                  <a:lnTo>
                    <a:pt x="129" y="16"/>
                  </a:lnTo>
                  <a:lnTo>
                    <a:pt x="120" y="21"/>
                  </a:lnTo>
                  <a:lnTo>
                    <a:pt x="111" y="25"/>
                  </a:lnTo>
                  <a:lnTo>
                    <a:pt x="102" y="30"/>
                  </a:lnTo>
                  <a:lnTo>
                    <a:pt x="95" y="36"/>
                  </a:lnTo>
                  <a:lnTo>
                    <a:pt x="77" y="47"/>
                  </a:lnTo>
                  <a:lnTo>
                    <a:pt x="62" y="61"/>
                  </a:lnTo>
                  <a:lnTo>
                    <a:pt x="48" y="76"/>
                  </a:lnTo>
                  <a:lnTo>
                    <a:pt x="37" y="94"/>
                  </a:lnTo>
                  <a:lnTo>
                    <a:pt x="31" y="101"/>
                  </a:lnTo>
                  <a:lnTo>
                    <a:pt x="26" y="110"/>
                  </a:lnTo>
                  <a:lnTo>
                    <a:pt x="22" y="119"/>
                  </a:lnTo>
                  <a:lnTo>
                    <a:pt x="17" y="128"/>
                  </a:lnTo>
                  <a:lnTo>
                    <a:pt x="11" y="139"/>
                  </a:lnTo>
                  <a:lnTo>
                    <a:pt x="9" y="148"/>
                  </a:lnTo>
                  <a:lnTo>
                    <a:pt x="6" y="158"/>
                  </a:lnTo>
                  <a:lnTo>
                    <a:pt x="4" y="170"/>
                  </a:lnTo>
                  <a:lnTo>
                    <a:pt x="2" y="179"/>
                  </a:lnTo>
                  <a:lnTo>
                    <a:pt x="0" y="190"/>
                  </a:lnTo>
                  <a:lnTo>
                    <a:pt x="0" y="214"/>
                  </a:lnTo>
                  <a:lnTo>
                    <a:pt x="22" y="214"/>
                  </a:lnTo>
                  <a:lnTo>
                    <a:pt x="22" y="194"/>
                  </a:lnTo>
                  <a:lnTo>
                    <a:pt x="24" y="183"/>
                  </a:lnTo>
                  <a:lnTo>
                    <a:pt x="26" y="174"/>
                  </a:lnTo>
                  <a:lnTo>
                    <a:pt x="28" y="165"/>
                  </a:lnTo>
                  <a:lnTo>
                    <a:pt x="31" y="156"/>
                  </a:lnTo>
                  <a:lnTo>
                    <a:pt x="33" y="147"/>
                  </a:lnTo>
                  <a:lnTo>
                    <a:pt x="35" y="139"/>
                  </a:lnTo>
                  <a:lnTo>
                    <a:pt x="40" y="130"/>
                  </a:lnTo>
                  <a:lnTo>
                    <a:pt x="44" y="121"/>
                  </a:lnTo>
                  <a:lnTo>
                    <a:pt x="49" y="112"/>
                  </a:lnTo>
                  <a:lnTo>
                    <a:pt x="55" y="105"/>
                  </a:lnTo>
                  <a:lnTo>
                    <a:pt x="60" y="96"/>
                  </a:lnTo>
                  <a:lnTo>
                    <a:pt x="66" y="90"/>
                  </a:lnTo>
                  <a:lnTo>
                    <a:pt x="73" y="83"/>
                  </a:lnTo>
                  <a:lnTo>
                    <a:pt x="77" y="76"/>
                  </a:lnTo>
                  <a:lnTo>
                    <a:pt x="84" y="72"/>
                  </a:lnTo>
                  <a:lnTo>
                    <a:pt x="91" y="65"/>
                  </a:lnTo>
                  <a:lnTo>
                    <a:pt x="97" y="59"/>
                  </a:lnTo>
                  <a:lnTo>
                    <a:pt x="106" y="54"/>
                  </a:lnTo>
                  <a:lnTo>
                    <a:pt x="113" y="49"/>
                  </a:lnTo>
                  <a:lnTo>
                    <a:pt x="122" y="43"/>
                  </a:lnTo>
                  <a:lnTo>
                    <a:pt x="131" y="39"/>
                  </a:lnTo>
                  <a:lnTo>
                    <a:pt x="140" y="34"/>
                  </a:lnTo>
                  <a:lnTo>
                    <a:pt x="147" y="32"/>
                  </a:lnTo>
                  <a:lnTo>
                    <a:pt x="157" y="30"/>
                  </a:lnTo>
                  <a:lnTo>
                    <a:pt x="166" y="27"/>
                  </a:lnTo>
                  <a:lnTo>
                    <a:pt x="175" y="25"/>
                  </a:lnTo>
                  <a:lnTo>
                    <a:pt x="184" y="23"/>
                  </a:lnTo>
                  <a:lnTo>
                    <a:pt x="193" y="21"/>
                  </a:lnTo>
                  <a:lnTo>
                    <a:pt x="215" y="21"/>
                  </a:lnTo>
                  <a:lnTo>
                    <a:pt x="233" y="21"/>
                  </a:lnTo>
                  <a:lnTo>
                    <a:pt x="244" y="23"/>
                  </a:lnTo>
                  <a:lnTo>
                    <a:pt x="253" y="25"/>
                  </a:lnTo>
                  <a:lnTo>
                    <a:pt x="262" y="27"/>
                  </a:lnTo>
                  <a:lnTo>
                    <a:pt x="271" y="30"/>
                  </a:lnTo>
                  <a:lnTo>
                    <a:pt x="280" y="32"/>
                  </a:lnTo>
                  <a:lnTo>
                    <a:pt x="287" y="34"/>
                  </a:lnTo>
                  <a:lnTo>
                    <a:pt x="296" y="39"/>
                  </a:lnTo>
                  <a:lnTo>
                    <a:pt x="305" y="43"/>
                  </a:lnTo>
                  <a:lnTo>
                    <a:pt x="324" y="54"/>
                  </a:lnTo>
                  <a:lnTo>
                    <a:pt x="336" y="65"/>
                  </a:lnTo>
                  <a:lnTo>
                    <a:pt x="344" y="72"/>
                  </a:lnTo>
                  <a:lnTo>
                    <a:pt x="351" y="78"/>
                  </a:lnTo>
                  <a:lnTo>
                    <a:pt x="364" y="90"/>
                  </a:lnTo>
                  <a:lnTo>
                    <a:pt x="369" y="96"/>
                  </a:lnTo>
                  <a:lnTo>
                    <a:pt x="374" y="105"/>
                  </a:lnTo>
                  <a:lnTo>
                    <a:pt x="380" y="112"/>
                  </a:lnTo>
                  <a:lnTo>
                    <a:pt x="385" y="121"/>
                  </a:lnTo>
                  <a:lnTo>
                    <a:pt x="389" y="130"/>
                  </a:lnTo>
                  <a:lnTo>
                    <a:pt x="394" y="139"/>
                  </a:lnTo>
                  <a:lnTo>
                    <a:pt x="396" y="147"/>
                  </a:lnTo>
                  <a:lnTo>
                    <a:pt x="398" y="156"/>
                  </a:lnTo>
                  <a:lnTo>
                    <a:pt x="402" y="165"/>
                  </a:lnTo>
                  <a:lnTo>
                    <a:pt x="404" y="174"/>
                  </a:lnTo>
                  <a:lnTo>
                    <a:pt x="405" y="183"/>
                  </a:lnTo>
                  <a:lnTo>
                    <a:pt x="407" y="192"/>
                  </a:lnTo>
                  <a:lnTo>
                    <a:pt x="407" y="203"/>
                  </a:lnTo>
                  <a:lnTo>
                    <a:pt x="409" y="216"/>
                  </a:lnTo>
                  <a:lnTo>
                    <a:pt x="409" y="212"/>
                  </a:lnTo>
                  <a:lnTo>
                    <a:pt x="407" y="221"/>
                  </a:lnTo>
                  <a:lnTo>
                    <a:pt x="407" y="232"/>
                  </a:lnTo>
                  <a:lnTo>
                    <a:pt x="405" y="243"/>
                  </a:lnTo>
                  <a:lnTo>
                    <a:pt x="404" y="252"/>
                  </a:lnTo>
                  <a:lnTo>
                    <a:pt x="402" y="261"/>
                  </a:lnTo>
                  <a:lnTo>
                    <a:pt x="398" y="270"/>
                  </a:lnTo>
                  <a:lnTo>
                    <a:pt x="396" y="279"/>
                  </a:lnTo>
                  <a:lnTo>
                    <a:pt x="394" y="286"/>
                  </a:lnTo>
                  <a:lnTo>
                    <a:pt x="389" y="296"/>
                  </a:lnTo>
                  <a:lnTo>
                    <a:pt x="385" y="305"/>
                  </a:lnTo>
                  <a:lnTo>
                    <a:pt x="374" y="323"/>
                  </a:lnTo>
                  <a:lnTo>
                    <a:pt x="364" y="336"/>
                  </a:lnTo>
                  <a:lnTo>
                    <a:pt x="336" y="363"/>
                  </a:lnTo>
                  <a:lnTo>
                    <a:pt x="324" y="374"/>
                  </a:lnTo>
                  <a:lnTo>
                    <a:pt x="305" y="385"/>
                  </a:lnTo>
                  <a:lnTo>
                    <a:pt x="296" y="388"/>
                  </a:lnTo>
                  <a:lnTo>
                    <a:pt x="287" y="394"/>
                  </a:lnTo>
                  <a:lnTo>
                    <a:pt x="280" y="395"/>
                  </a:lnTo>
                  <a:lnTo>
                    <a:pt x="271" y="397"/>
                  </a:lnTo>
                  <a:lnTo>
                    <a:pt x="262" y="401"/>
                  </a:lnTo>
                  <a:lnTo>
                    <a:pt x="253" y="403"/>
                  </a:lnTo>
                  <a:lnTo>
                    <a:pt x="244" y="405"/>
                  </a:lnTo>
                  <a:lnTo>
                    <a:pt x="235" y="406"/>
                  </a:lnTo>
                  <a:lnTo>
                    <a:pt x="222" y="406"/>
                  </a:lnTo>
                  <a:lnTo>
                    <a:pt x="213" y="408"/>
                  </a:lnTo>
                  <a:lnTo>
                    <a:pt x="216" y="408"/>
                  </a:lnTo>
                  <a:lnTo>
                    <a:pt x="206" y="406"/>
                  </a:lnTo>
                  <a:lnTo>
                    <a:pt x="195" y="406"/>
                  </a:lnTo>
                  <a:lnTo>
                    <a:pt x="184" y="405"/>
                  </a:lnTo>
                  <a:lnTo>
                    <a:pt x="175" y="403"/>
                  </a:lnTo>
                  <a:lnTo>
                    <a:pt x="166" y="401"/>
                  </a:lnTo>
                  <a:lnTo>
                    <a:pt x="157" y="397"/>
                  </a:lnTo>
                  <a:lnTo>
                    <a:pt x="147" y="395"/>
                  </a:lnTo>
                  <a:lnTo>
                    <a:pt x="140" y="394"/>
                  </a:lnTo>
                  <a:lnTo>
                    <a:pt x="131" y="388"/>
                  </a:lnTo>
                  <a:lnTo>
                    <a:pt x="122" y="385"/>
                  </a:lnTo>
                  <a:lnTo>
                    <a:pt x="113" y="379"/>
                  </a:lnTo>
                  <a:lnTo>
                    <a:pt x="106" y="374"/>
                  </a:lnTo>
                  <a:lnTo>
                    <a:pt x="97" y="368"/>
                  </a:lnTo>
                  <a:lnTo>
                    <a:pt x="91" y="363"/>
                  </a:lnTo>
                  <a:lnTo>
                    <a:pt x="78" y="350"/>
                  </a:lnTo>
                  <a:lnTo>
                    <a:pt x="73" y="343"/>
                  </a:lnTo>
                  <a:lnTo>
                    <a:pt x="66" y="336"/>
                  </a:lnTo>
                  <a:lnTo>
                    <a:pt x="55" y="323"/>
                  </a:lnTo>
                  <a:lnTo>
                    <a:pt x="44" y="305"/>
                  </a:lnTo>
                  <a:lnTo>
                    <a:pt x="40" y="296"/>
                  </a:lnTo>
                  <a:lnTo>
                    <a:pt x="35" y="286"/>
                  </a:lnTo>
                  <a:lnTo>
                    <a:pt x="33" y="279"/>
                  </a:lnTo>
                  <a:lnTo>
                    <a:pt x="31" y="270"/>
                  </a:lnTo>
                  <a:lnTo>
                    <a:pt x="28" y="261"/>
                  </a:lnTo>
                  <a:lnTo>
                    <a:pt x="26" y="252"/>
                  </a:lnTo>
                  <a:lnTo>
                    <a:pt x="24" y="243"/>
                  </a:lnTo>
                  <a:lnTo>
                    <a:pt x="22" y="234"/>
                  </a:lnTo>
                  <a:lnTo>
                    <a:pt x="22"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5" name="Freeform 9"/>
            <p:cNvSpPr>
              <a:spLocks/>
            </p:cNvSpPr>
            <p:nvPr/>
          </p:nvSpPr>
          <p:spPr bwMode="auto">
            <a:xfrm>
              <a:off x="3064" y="2685"/>
              <a:ext cx="430" cy="430"/>
            </a:xfrm>
            <a:custGeom>
              <a:avLst/>
              <a:gdLst>
                <a:gd name="T0" fmla="*/ 3 w 430"/>
                <a:gd name="T1" fmla="*/ 256 h 430"/>
                <a:gd name="T2" fmla="*/ 16 w 430"/>
                <a:gd name="T3" fmla="*/ 297 h 430"/>
                <a:gd name="T4" fmla="*/ 47 w 430"/>
                <a:gd name="T5" fmla="*/ 350 h 430"/>
                <a:gd name="T6" fmla="*/ 94 w 430"/>
                <a:gd name="T7" fmla="*/ 392 h 430"/>
                <a:gd name="T8" fmla="*/ 128 w 430"/>
                <a:gd name="T9" fmla="*/ 412 h 430"/>
                <a:gd name="T10" fmla="*/ 170 w 430"/>
                <a:gd name="T11" fmla="*/ 425 h 430"/>
                <a:gd name="T12" fmla="*/ 212 w 430"/>
                <a:gd name="T13" fmla="*/ 430 h 430"/>
                <a:gd name="T14" fmla="*/ 247 w 430"/>
                <a:gd name="T15" fmla="*/ 426 h 430"/>
                <a:gd name="T16" fmla="*/ 286 w 430"/>
                <a:gd name="T17" fmla="*/ 417 h 430"/>
                <a:gd name="T18" fmla="*/ 334 w 430"/>
                <a:gd name="T19" fmla="*/ 392 h 430"/>
                <a:gd name="T20" fmla="*/ 403 w 430"/>
                <a:gd name="T21" fmla="*/ 316 h 430"/>
                <a:gd name="T22" fmla="*/ 419 w 430"/>
                <a:gd name="T23" fmla="*/ 277 h 430"/>
                <a:gd name="T24" fmla="*/ 428 w 430"/>
                <a:gd name="T25" fmla="*/ 236 h 430"/>
                <a:gd name="T26" fmla="*/ 428 w 430"/>
                <a:gd name="T27" fmla="*/ 203 h 430"/>
                <a:gd name="T28" fmla="*/ 423 w 430"/>
                <a:gd name="T29" fmla="*/ 158 h 430"/>
                <a:gd name="T30" fmla="*/ 406 w 430"/>
                <a:gd name="T31" fmla="*/ 119 h 430"/>
                <a:gd name="T32" fmla="*/ 381 w 430"/>
                <a:gd name="T33" fmla="*/ 76 h 430"/>
                <a:gd name="T34" fmla="*/ 334 w 430"/>
                <a:gd name="T35" fmla="*/ 36 h 430"/>
                <a:gd name="T36" fmla="*/ 286 w 430"/>
                <a:gd name="T37" fmla="*/ 10 h 430"/>
                <a:gd name="T38" fmla="*/ 247 w 430"/>
                <a:gd name="T39" fmla="*/ 1 h 430"/>
                <a:gd name="T40" fmla="*/ 170 w 430"/>
                <a:gd name="T41" fmla="*/ 3 h 430"/>
                <a:gd name="T42" fmla="*/ 128 w 430"/>
                <a:gd name="T43" fmla="*/ 16 h 430"/>
                <a:gd name="T44" fmla="*/ 94 w 430"/>
                <a:gd name="T45" fmla="*/ 36 h 430"/>
                <a:gd name="T46" fmla="*/ 36 w 430"/>
                <a:gd name="T47" fmla="*/ 94 h 430"/>
                <a:gd name="T48" fmla="*/ 16 w 430"/>
                <a:gd name="T49" fmla="*/ 129 h 430"/>
                <a:gd name="T50" fmla="*/ 3 w 430"/>
                <a:gd name="T51" fmla="*/ 170 h 430"/>
                <a:gd name="T52" fmla="*/ 21 w 430"/>
                <a:gd name="T53" fmla="*/ 214 h 430"/>
                <a:gd name="T54" fmla="*/ 27 w 430"/>
                <a:gd name="T55" fmla="*/ 165 h 430"/>
                <a:gd name="T56" fmla="*/ 39 w 430"/>
                <a:gd name="T57" fmla="*/ 130 h 430"/>
                <a:gd name="T58" fmla="*/ 59 w 430"/>
                <a:gd name="T59" fmla="*/ 96 h 430"/>
                <a:gd name="T60" fmla="*/ 83 w 430"/>
                <a:gd name="T61" fmla="*/ 72 h 430"/>
                <a:gd name="T62" fmla="*/ 112 w 430"/>
                <a:gd name="T63" fmla="*/ 49 h 430"/>
                <a:gd name="T64" fmla="*/ 147 w 430"/>
                <a:gd name="T65" fmla="*/ 32 h 430"/>
                <a:gd name="T66" fmla="*/ 183 w 430"/>
                <a:gd name="T67" fmla="*/ 23 h 430"/>
                <a:gd name="T68" fmla="*/ 243 w 430"/>
                <a:gd name="T69" fmla="*/ 23 h 430"/>
                <a:gd name="T70" fmla="*/ 279 w 430"/>
                <a:gd name="T71" fmla="*/ 32 h 430"/>
                <a:gd name="T72" fmla="*/ 323 w 430"/>
                <a:gd name="T73" fmla="*/ 54 h 430"/>
                <a:gd name="T74" fmla="*/ 363 w 430"/>
                <a:gd name="T75" fmla="*/ 90 h 430"/>
                <a:gd name="T76" fmla="*/ 385 w 430"/>
                <a:gd name="T77" fmla="*/ 121 h 430"/>
                <a:gd name="T78" fmla="*/ 397 w 430"/>
                <a:gd name="T79" fmla="*/ 156 h 430"/>
                <a:gd name="T80" fmla="*/ 406 w 430"/>
                <a:gd name="T81" fmla="*/ 192 h 430"/>
                <a:gd name="T82" fmla="*/ 406 w 430"/>
                <a:gd name="T83" fmla="*/ 221 h 430"/>
                <a:gd name="T84" fmla="*/ 401 w 430"/>
                <a:gd name="T85" fmla="*/ 261 h 430"/>
                <a:gd name="T86" fmla="*/ 388 w 430"/>
                <a:gd name="T87" fmla="*/ 296 h 430"/>
                <a:gd name="T88" fmla="*/ 336 w 430"/>
                <a:gd name="T89" fmla="*/ 363 h 430"/>
                <a:gd name="T90" fmla="*/ 286 w 430"/>
                <a:gd name="T91" fmla="*/ 394 h 430"/>
                <a:gd name="T92" fmla="*/ 252 w 430"/>
                <a:gd name="T93" fmla="*/ 403 h 430"/>
                <a:gd name="T94" fmla="*/ 212 w 430"/>
                <a:gd name="T95" fmla="*/ 408 h 430"/>
                <a:gd name="T96" fmla="*/ 183 w 430"/>
                <a:gd name="T97" fmla="*/ 405 h 430"/>
                <a:gd name="T98" fmla="*/ 147 w 430"/>
                <a:gd name="T99" fmla="*/ 395 h 430"/>
                <a:gd name="T100" fmla="*/ 112 w 430"/>
                <a:gd name="T101" fmla="*/ 379 h 430"/>
                <a:gd name="T102" fmla="*/ 78 w 430"/>
                <a:gd name="T103" fmla="*/ 350 h 430"/>
                <a:gd name="T104" fmla="*/ 43 w 430"/>
                <a:gd name="T105" fmla="*/ 305 h 430"/>
                <a:gd name="T106" fmla="*/ 30 w 430"/>
                <a:gd name="T107" fmla="*/ 270 h 430"/>
                <a:gd name="T108" fmla="*/ 21 w 430"/>
                <a:gd name="T109" fmla="*/ 234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0"/>
                <a:gd name="T166" fmla="*/ 0 h 430"/>
                <a:gd name="T167" fmla="*/ 430 w 430"/>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0" h="430">
                  <a:moveTo>
                    <a:pt x="0" y="214"/>
                  </a:moveTo>
                  <a:lnTo>
                    <a:pt x="0" y="234"/>
                  </a:lnTo>
                  <a:lnTo>
                    <a:pt x="1" y="247"/>
                  </a:lnTo>
                  <a:lnTo>
                    <a:pt x="3" y="256"/>
                  </a:lnTo>
                  <a:lnTo>
                    <a:pt x="5" y="268"/>
                  </a:lnTo>
                  <a:lnTo>
                    <a:pt x="9" y="277"/>
                  </a:lnTo>
                  <a:lnTo>
                    <a:pt x="10" y="287"/>
                  </a:lnTo>
                  <a:lnTo>
                    <a:pt x="16" y="297"/>
                  </a:lnTo>
                  <a:lnTo>
                    <a:pt x="21" y="306"/>
                  </a:lnTo>
                  <a:lnTo>
                    <a:pt x="25" y="316"/>
                  </a:lnTo>
                  <a:lnTo>
                    <a:pt x="36" y="334"/>
                  </a:lnTo>
                  <a:lnTo>
                    <a:pt x="47" y="350"/>
                  </a:lnTo>
                  <a:lnTo>
                    <a:pt x="54" y="357"/>
                  </a:lnTo>
                  <a:lnTo>
                    <a:pt x="59" y="365"/>
                  </a:lnTo>
                  <a:lnTo>
                    <a:pt x="76" y="381"/>
                  </a:lnTo>
                  <a:lnTo>
                    <a:pt x="94" y="392"/>
                  </a:lnTo>
                  <a:lnTo>
                    <a:pt x="101" y="397"/>
                  </a:lnTo>
                  <a:lnTo>
                    <a:pt x="110" y="403"/>
                  </a:lnTo>
                  <a:lnTo>
                    <a:pt x="119" y="406"/>
                  </a:lnTo>
                  <a:lnTo>
                    <a:pt x="128" y="412"/>
                  </a:lnTo>
                  <a:lnTo>
                    <a:pt x="139" y="417"/>
                  </a:lnTo>
                  <a:lnTo>
                    <a:pt x="148" y="419"/>
                  </a:lnTo>
                  <a:lnTo>
                    <a:pt x="158" y="423"/>
                  </a:lnTo>
                  <a:lnTo>
                    <a:pt x="170" y="425"/>
                  </a:lnTo>
                  <a:lnTo>
                    <a:pt x="179" y="426"/>
                  </a:lnTo>
                  <a:lnTo>
                    <a:pt x="190" y="428"/>
                  </a:lnTo>
                  <a:lnTo>
                    <a:pt x="201" y="428"/>
                  </a:lnTo>
                  <a:lnTo>
                    <a:pt x="212" y="430"/>
                  </a:lnTo>
                  <a:lnTo>
                    <a:pt x="216" y="430"/>
                  </a:lnTo>
                  <a:lnTo>
                    <a:pt x="225" y="428"/>
                  </a:lnTo>
                  <a:lnTo>
                    <a:pt x="234" y="428"/>
                  </a:lnTo>
                  <a:lnTo>
                    <a:pt x="247" y="426"/>
                  </a:lnTo>
                  <a:lnTo>
                    <a:pt x="256" y="425"/>
                  </a:lnTo>
                  <a:lnTo>
                    <a:pt x="268" y="423"/>
                  </a:lnTo>
                  <a:lnTo>
                    <a:pt x="277" y="419"/>
                  </a:lnTo>
                  <a:lnTo>
                    <a:pt x="286" y="417"/>
                  </a:lnTo>
                  <a:lnTo>
                    <a:pt x="297" y="412"/>
                  </a:lnTo>
                  <a:lnTo>
                    <a:pt x="306" y="406"/>
                  </a:lnTo>
                  <a:lnTo>
                    <a:pt x="316" y="403"/>
                  </a:lnTo>
                  <a:lnTo>
                    <a:pt x="334" y="392"/>
                  </a:lnTo>
                  <a:lnTo>
                    <a:pt x="350" y="381"/>
                  </a:lnTo>
                  <a:lnTo>
                    <a:pt x="381" y="350"/>
                  </a:lnTo>
                  <a:lnTo>
                    <a:pt x="392" y="334"/>
                  </a:lnTo>
                  <a:lnTo>
                    <a:pt x="403" y="316"/>
                  </a:lnTo>
                  <a:lnTo>
                    <a:pt x="406" y="306"/>
                  </a:lnTo>
                  <a:lnTo>
                    <a:pt x="412" y="297"/>
                  </a:lnTo>
                  <a:lnTo>
                    <a:pt x="417" y="287"/>
                  </a:lnTo>
                  <a:lnTo>
                    <a:pt x="419" y="277"/>
                  </a:lnTo>
                  <a:lnTo>
                    <a:pt x="423" y="268"/>
                  </a:lnTo>
                  <a:lnTo>
                    <a:pt x="425" y="256"/>
                  </a:lnTo>
                  <a:lnTo>
                    <a:pt x="426" y="247"/>
                  </a:lnTo>
                  <a:lnTo>
                    <a:pt x="428" y="236"/>
                  </a:lnTo>
                  <a:lnTo>
                    <a:pt x="428" y="225"/>
                  </a:lnTo>
                  <a:lnTo>
                    <a:pt x="430" y="216"/>
                  </a:lnTo>
                  <a:lnTo>
                    <a:pt x="430" y="212"/>
                  </a:lnTo>
                  <a:lnTo>
                    <a:pt x="428" y="203"/>
                  </a:lnTo>
                  <a:lnTo>
                    <a:pt x="428" y="192"/>
                  </a:lnTo>
                  <a:lnTo>
                    <a:pt x="426" y="179"/>
                  </a:lnTo>
                  <a:lnTo>
                    <a:pt x="425" y="170"/>
                  </a:lnTo>
                  <a:lnTo>
                    <a:pt x="423" y="158"/>
                  </a:lnTo>
                  <a:lnTo>
                    <a:pt x="419" y="149"/>
                  </a:lnTo>
                  <a:lnTo>
                    <a:pt x="417" y="139"/>
                  </a:lnTo>
                  <a:lnTo>
                    <a:pt x="412" y="129"/>
                  </a:lnTo>
                  <a:lnTo>
                    <a:pt x="406" y="119"/>
                  </a:lnTo>
                  <a:lnTo>
                    <a:pt x="403" y="110"/>
                  </a:lnTo>
                  <a:lnTo>
                    <a:pt x="397" y="101"/>
                  </a:lnTo>
                  <a:lnTo>
                    <a:pt x="392" y="94"/>
                  </a:lnTo>
                  <a:lnTo>
                    <a:pt x="381" y="76"/>
                  </a:lnTo>
                  <a:lnTo>
                    <a:pt x="365" y="60"/>
                  </a:lnTo>
                  <a:lnTo>
                    <a:pt x="357" y="54"/>
                  </a:lnTo>
                  <a:lnTo>
                    <a:pt x="350" y="47"/>
                  </a:lnTo>
                  <a:lnTo>
                    <a:pt x="334" y="36"/>
                  </a:lnTo>
                  <a:lnTo>
                    <a:pt x="316" y="25"/>
                  </a:lnTo>
                  <a:lnTo>
                    <a:pt x="306" y="21"/>
                  </a:lnTo>
                  <a:lnTo>
                    <a:pt x="297" y="16"/>
                  </a:lnTo>
                  <a:lnTo>
                    <a:pt x="286" y="10"/>
                  </a:lnTo>
                  <a:lnTo>
                    <a:pt x="277" y="9"/>
                  </a:lnTo>
                  <a:lnTo>
                    <a:pt x="268" y="5"/>
                  </a:lnTo>
                  <a:lnTo>
                    <a:pt x="256" y="3"/>
                  </a:lnTo>
                  <a:lnTo>
                    <a:pt x="247" y="1"/>
                  </a:lnTo>
                  <a:lnTo>
                    <a:pt x="236" y="0"/>
                  </a:lnTo>
                  <a:lnTo>
                    <a:pt x="192" y="0"/>
                  </a:lnTo>
                  <a:lnTo>
                    <a:pt x="179" y="1"/>
                  </a:lnTo>
                  <a:lnTo>
                    <a:pt x="170" y="3"/>
                  </a:lnTo>
                  <a:lnTo>
                    <a:pt x="158" y="5"/>
                  </a:lnTo>
                  <a:lnTo>
                    <a:pt x="148" y="9"/>
                  </a:lnTo>
                  <a:lnTo>
                    <a:pt x="139" y="10"/>
                  </a:lnTo>
                  <a:lnTo>
                    <a:pt x="128" y="16"/>
                  </a:lnTo>
                  <a:lnTo>
                    <a:pt x="119" y="21"/>
                  </a:lnTo>
                  <a:lnTo>
                    <a:pt x="110" y="25"/>
                  </a:lnTo>
                  <a:lnTo>
                    <a:pt x="101" y="30"/>
                  </a:lnTo>
                  <a:lnTo>
                    <a:pt x="94" y="36"/>
                  </a:lnTo>
                  <a:lnTo>
                    <a:pt x="76" y="47"/>
                  </a:lnTo>
                  <a:lnTo>
                    <a:pt x="61" y="61"/>
                  </a:lnTo>
                  <a:lnTo>
                    <a:pt x="47" y="76"/>
                  </a:lnTo>
                  <a:lnTo>
                    <a:pt x="36" y="94"/>
                  </a:lnTo>
                  <a:lnTo>
                    <a:pt x="30" y="101"/>
                  </a:lnTo>
                  <a:lnTo>
                    <a:pt x="25" y="110"/>
                  </a:lnTo>
                  <a:lnTo>
                    <a:pt x="21" y="119"/>
                  </a:lnTo>
                  <a:lnTo>
                    <a:pt x="16" y="129"/>
                  </a:lnTo>
                  <a:lnTo>
                    <a:pt x="10" y="139"/>
                  </a:lnTo>
                  <a:lnTo>
                    <a:pt x="9" y="149"/>
                  </a:lnTo>
                  <a:lnTo>
                    <a:pt x="5" y="158"/>
                  </a:lnTo>
                  <a:lnTo>
                    <a:pt x="3" y="170"/>
                  </a:lnTo>
                  <a:lnTo>
                    <a:pt x="1" y="179"/>
                  </a:lnTo>
                  <a:lnTo>
                    <a:pt x="0" y="190"/>
                  </a:lnTo>
                  <a:lnTo>
                    <a:pt x="0" y="214"/>
                  </a:lnTo>
                  <a:lnTo>
                    <a:pt x="21" y="214"/>
                  </a:lnTo>
                  <a:lnTo>
                    <a:pt x="21" y="194"/>
                  </a:lnTo>
                  <a:lnTo>
                    <a:pt x="23" y="183"/>
                  </a:lnTo>
                  <a:lnTo>
                    <a:pt x="25" y="174"/>
                  </a:lnTo>
                  <a:lnTo>
                    <a:pt x="27" y="165"/>
                  </a:lnTo>
                  <a:lnTo>
                    <a:pt x="30" y="156"/>
                  </a:lnTo>
                  <a:lnTo>
                    <a:pt x="32" y="147"/>
                  </a:lnTo>
                  <a:lnTo>
                    <a:pt x="34" y="139"/>
                  </a:lnTo>
                  <a:lnTo>
                    <a:pt x="39" y="130"/>
                  </a:lnTo>
                  <a:lnTo>
                    <a:pt x="43" y="121"/>
                  </a:lnTo>
                  <a:lnTo>
                    <a:pt x="49" y="112"/>
                  </a:lnTo>
                  <a:lnTo>
                    <a:pt x="54" y="105"/>
                  </a:lnTo>
                  <a:lnTo>
                    <a:pt x="59" y="96"/>
                  </a:lnTo>
                  <a:lnTo>
                    <a:pt x="65" y="90"/>
                  </a:lnTo>
                  <a:lnTo>
                    <a:pt x="72" y="83"/>
                  </a:lnTo>
                  <a:lnTo>
                    <a:pt x="76" y="76"/>
                  </a:lnTo>
                  <a:lnTo>
                    <a:pt x="83" y="72"/>
                  </a:lnTo>
                  <a:lnTo>
                    <a:pt x="90" y="65"/>
                  </a:lnTo>
                  <a:lnTo>
                    <a:pt x="96" y="60"/>
                  </a:lnTo>
                  <a:lnTo>
                    <a:pt x="105" y="54"/>
                  </a:lnTo>
                  <a:lnTo>
                    <a:pt x="112" y="49"/>
                  </a:lnTo>
                  <a:lnTo>
                    <a:pt x="121" y="43"/>
                  </a:lnTo>
                  <a:lnTo>
                    <a:pt x="130" y="40"/>
                  </a:lnTo>
                  <a:lnTo>
                    <a:pt x="139" y="34"/>
                  </a:lnTo>
                  <a:lnTo>
                    <a:pt x="147" y="32"/>
                  </a:lnTo>
                  <a:lnTo>
                    <a:pt x="156" y="30"/>
                  </a:lnTo>
                  <a:lnTo>
                    <a:pt x="165" y="27"/>
                  </a:lnTo>
                  <a:lnTo>
                    <a:pt x="174" y="25"/>
                  </a:lnTo>
                  <a:lnTo>
                    <a:pt x="183" y="23"/>
                  </a:lnTo>
                  <a:lnTo>
                    <a:pt x="192" y="21"/>
                  </a:lnTo>
                  <a:lnTo>
                    <a:pt x="214" y="21"/>
                  </a:lnTo>
                  <a:lnTo>
                    <a:pt x="232" y="21"/>
                  </a:lnTo>
                  <a:lnTo>
                    <a:pt x="243" y="23"/>
                  </a:lnTo>
                  <a:lnTo>
                    <a:pt x="252" y="25"/>
                  </a:lnTo>
                  <a:lnTo>
                    <a:pt x="261" y="27"/>
                  </a:lnTo>
                  <a:lnTo>
                    <a:pt x="270" y="30"/>
                  </a:lnTo>
                  <a:lnTo>
                    <a:pt x="279" y="32"/>
                  </a:lnTo>
                  <a:lnTo>
                    <a:pt x="286" y="34"/>
                  </a:lnTo>
                  <a:lnTo>
                    <a:pt x="296" y="40"/>
                  </a:lnTo>
                  <a:lnTo>
                    <a:pt x="305" y="43"/>
                  </a:lnTo>
                  <a:lnTo>
                    <a:pt x="323" y="54"/>
                  </a:lnTo>
                  <a:lnTo>
                    <a:pt x="336" y="65"/>
                  </a:lnTo>
                  <a:lnTo>
                    <a:pt x="343" y="72"/>
                  </a:lnTo>
                  <a:lnTo>
                    <a:pt x="350" y="78"/>
                  </a:lnTo>
                  <a:lnTo>
                    <a:pt x="363" y="90"/>
                  </a:lnTo>
                  <a:lnTo>
                    <a:pt x="368" y="96"/>
                  </a:lnTo>
                  <a:lnTo>
                    <a:pt x="374" y="105"/>
                  </a:lnTo>
                  <a:lnTo>
                    <a:pt x="379" y="112"/>
                  </a:lnTo>
                  <a:lnTo>
                    <a:pt x="385" y="121"/>
                  </a:lnTo>
                  <a:lnTo>
                    <a:pt x="388" y="130"/>
                  </a:lnTo>
                  <a:lnTo>
                    <a:pt x="394" y="139"/>
                  </a:lnTo>
                  <a:lnTo>
                    <a:pt x="395" y="147"/>
                  </a:lnTo>
                  <a:lnTo>
                    <a:pt x="397" y="156"/>
                  </a:lnTo>
                  <a:lnTo>
                    <a:pt x="401" y="165"/>
                  </a:lnTo>
                  <a:lnTo>
                    <a:pt x="403" y="174"/>
                  </a:lnTo>
                  <a:lnTo>
                    <a:pt x="405" y="183"/>
                  </a:lnTo>
                  <a:lnTo>
                    <a:pt x="406" y="192"/>
                  </a:lnTo>
                  <a:lnTo>
                    <a:pt x="406" y="203"/>
                  </a:lnTo>
                  <a:lnTo>
                    <a:pt x="408" y="216"/>
                  </a:lnTo>
                  <a:lnTo>
                    <a:pt x="408" y="212"/>
                  </a:lnTo>
                  <a:lnTo>
                    <a:pt x="406" y="221"/>
                  </a:lnTo>
                  <a:lnTo>
                    <a:pt x="406" y="232"/>
                  </a:lnTo>
                  <a:lnTo>
                    <a:pt x="405" y="243"/>
                  </a:lnTo>
                  <a:lnTo>
                    <a:pt x="403" y="252"/>
                  </a:lnTo>
                  <a:lnTo>
                    <a:pt x="401" y="261"/>
                  </a:lnTo>
                  <a:lnTo>
                    <a:pt x="397" y="270"/>
                  </a:lnTo>
                  <a:lnTo>
                    <a:pt x="395" y="279"/>
                  </a:lnTo>
                  <a:lnTo>
                    <a:pt x="394" y="287"/>
                  </a:lnTo>
                  <a:lnTo>
                    <a:pt x="388" y="296"/>
                  </a:lnTo>
                  <a:lnTo>
                    <a:pt x="385" y="305"/>
                  </a:lnTo>
                  <a:lnTo>
                    <a:pt x="374" y="323"/>
                  </a:lnTo>
                  <a:lnTo>
                    <a:pt x="363" y="336"/>
                  </a:lnTo>
                  <a:lnTo>
                    <a:pt x="336" y="363"/>
                  </a:lnTo>
                  <a:lnTo>
                    <a:pt x="323" y="374"/>
                  </a:lnTo>
                  <a:lnTo>
                    <a:pt x="305" y="385"/>
                  </a:lnTo>
                  <a:lnTo>
                    <a:pt x="296" y="388"/>
                  </a:lnTo>
                  <a:lnTo>
                    <a:pt x="286" y="394"/>
                  </a:lnTo>
                  <a:lnTo>
                    <a:pt x="279" y="395"/>
                  </a:lnTo>
                  <a:lnTo>
                    <a:pt x="270" y="397"/>
                  </a:lnTo>
                  <a:lnTo>
                    <a:pt x="261" y="401"/>
                  </a:lnTo>
                  <a:lnTo>
                    <a:pt x="252" y="403"/>
                  </a:lnTo>
                  <a:lnTo>
                    <a:pt x="243" y="405"/>
                  </a:lnTo>
                  <a:lnTo>
                    <a:pt x="234" y="406"/>
                  </a:lnTo>
                  <a:lnTo>
                    <a:pt x="221" y="406"/>
                  </a:lnTo>
                  <a:lnTo>
                    <a:pt x="212" y="408"/>
                  </a:lnTo>
                  <a:lnTo>
                    <a:pt x="216" y="408"/>
                  </a:lnTo>
                  <a:lnTo>
                    <a:pt x="205" y="406"/>
                  </a:lnTo>
                  <a:lnTo>
                    <a:pt x="194" y="406"/>
                  </a:lnTo>
                  <a:lnTo>
                    <a:pt x="183" y="405"/>
                  </a:lnTo>
                  <a:lnTo>
                    <a:pt x="174" y="403"/>
                  </a:lnTo>
                  <a:lnTo>
                    <a:pt x="165" y="401"/>
                  </a:lnTo>
                  <a:lnTo>
                    <a:pt x="156" y="397"/>
                  </a:lnTo>
                  <a:lnTo>
                    <a:pt x="147" y="395"/>
                  </a:lnTo>
                  <a:lnTo>
                    <a:pt x="139" y="394"/>
                  </a:lnTo>
                  <a:lnTo>
                    <a:pt x="130" y="388"/>
                  </a:lnTo>
                  <a:lnTo>
                    <a:pt x="121" y="385"/>
                  </a:lnTo>
                  <a:lnTo>
                    <a:pt x="112" y="379"/>
                  </a:lnTo>
                  <a:lnTo>
                    <a:pt x="105" y="374"/>
                  </a:lnTo>
                  <a:lnTo>
                    <a:pt x="96" y="368"/>
                  </a:lnTo>
                  <a:lnTo>
                    <a:pt x="90" y="363"/>
                  </a:lnTo>
                  <a:lnTo>
                    <a:pt x="78" y="350"/>
                  </a:lnTo>
                  <a:lnTo>
                    <a:pt x="72" y="343"/>
                  </a:lnTo>
                  <a:lnTo>
                    <a:pt x="65" y="336"/>
                  </a:lnTo>
                  <a:lnTo>
                    <a:pt x="54" y="323"/>
                  </a:lnTo>
                  <a:lnTo>
                    <a:pt x="43" y="305"/>
                  </a:lnTo>
                  <a:lnTo>
                    <a:pt x="39" y="296"/>
                  </a:lnTo>
                  <a:lnTo>
                    <a:pt x="34" y="287"/>
                  </a:lnTo>
                  <a:lnTo>
                    <a:pt x="32" y="279"/>
                  </a:lnTo>
                  <a:lnTo>
                    <a:pt x="30" y="270"/>
                  </a:lnTo>
                  <a:lnTo>
                    <a:pt x="27" y="261"/>
                  </a:lnTo>
                  <a:lnTo>
                    <a:pt x="25" y="252"/>
                  </a:lnTo>
                  <a:lnTo>
                    <a:pt x="23" y="243"/>
                  </a:lnTo>
                  <a:lnTo>
                    <a:pt x="21" y="234"/>
                  </a:lnTo>
                  <a:lnTo>
                    <a:pt x="21"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6" name="Freeform 10"/>
            <p:cNvSpPr>
              <a:spLocks/>
            </p:cNvSpPr>
            <p:nvPr/>
          </p:nvSpPr>
          <p:spPr bwMode="auto">
            <a:xfrm>
              <a:off x="4596" y="2650"/>
              <a:ext cx="431" cy="430"/>
            </a:xfrm>
            <a:custGeom>
              <a:avLst/>
              <a:gdLst>
                <a:gd name="T0" fmla="*/ 4 w 431"/>
                <a:gd name="T1" fmla="*/ 256 h 430"/>
                <a:gd name="T2" fmla="*/ 17 w 431"/>
                <a:gd name="T3" fmla="*/ 298 h 430"/>
                <a:gd name="T4" fmla="*/ 48 w 431"/>
                <a:gd name="T5" fmla="*/ 351 h 430"/>
                <a:gd name="T6" fmla="*/ 95 w 431"/>
                <a:gd name="T7" fmla="*/ 392 h 430"/>
                <a:gd name="T8" fmla="*/ 129 w 431"/>
                <a:gd name="T9" fmla="*/ 412 h 430"/>
                <a:gd name="T10" fmla="*/ 171 w 431"/>
                <a:gd name="T11" fmla="*/ 425 h 430"/>
                <a:gd name="T12" fmla="*/ 213 w 431"/>
                <a:gd name="T13" fmla="*/ 430 h 430"/>
                <a:gd name="T14" fmla="*/ 247 w 431"/>
                <a:gd name="T15" fmla="*/ 427 h 430"/>
                <a:gd name="T16" fmla="*/ 287 w 431"/>
                <a:gd name="T17" fmla="*/ 418 h 430"/>
                <a:gd name="T18" fmla="*/ 335 w 431"/>
                <a:gd name="T19" fmla="*/ 392 h 430"/>
                <a:gd name="T20" fmla="*/ 404 w 431"/>
                <a:gd name="T21" fmla="*/ 316 h 430"/>
                <a:gd name="T22" fmla="*/ 420 w 431"/>
                <a:gd name="T23" fmla="*/ 278 h 430"/>
                <a:gd name="T24" fmla="*/ 429 w 431"/>
                <a:gd name="T25" fmla="*/ 236 h 430"/>
                <a:gd name="T26" fmla="*/ 429 w 431"/>
                <a:gd name="T27" fmla="*/ 203 h 430"/>
                <a:gd name="T28" fmla="*/ 423 w 431"/>
                <a:gd name="T29" fmla="*/ 158 h 430"/>
                <a:gd name="T30" fmla="*/ 407 w 431"/>
                <a:gd name="T31" fmla="*/ 120 h 430"/>
                <a:gd name="T32" fmla="*/ 382 w 431"/>
                <a:gd name="T33" fmla="*/ 76 h 430"/>
                <a:gd name="T34" fmla="*/ 335 w 431"/>
                <a:gd name="T35" fmla="*/ 36 h 430"/>
                <a:gd name="T36" fmla="*/ 287 w 431"/>
                <a:gd name="T37" fmla="*/ 11 h 430"/>
                <a:gd name="T38" fmla="*/ 247 w 431"/>
                <a:gd name="T39" fmla="*/ 2 h 430"/>
                <a:gd name="T40" fmla="*/ 171 w 431"/>
                <a:gd name="T41" fmla="*/ 4 h 430"/>
                <a:gd name="T42" fmla="*/ 129 w 431"/>
                <a:gd name="T43" fmla="*/ 16 h 430"/>
                <a:gd name="T44" fmla="*/ 95 w 431"/>
                <a:gd name="T45" fmla="*/ 36 h 430"/>
                <a:gd name="T46" fmla="*/ 37 w 431"/>
                <a:gd name="T47" fmla="*/ 95 h 430"/>
                <a:gd name="T48" fmla="*/ 17 w 431"/>
                <a:gd name="T49" fmla="*/ 129 h 430"/>
                <a:gd name="T50" fmla="*/ 4 w 431"/>
                <a:gd name="T51" fmla="*/ 171 h 430"/>
                <a:gd name="T52" fmla="*/ 22 w 431"/>
                <a:gd name="T53" fmla="*/ 214 h 430"/>
                <a:gd name="T54" fmla="*/ 28 w 431"/>
                <a:gd name="T55" fmla="*/ 165 h 430"/>
                <a:gd name="T56" fmla="*/ 40 w 431"/>
                <a:gd name="T57" fmla="*/ 131 h 430"/>
                <a:gd name="T58" fmla="*/ 60 w 431"/>
                <a:gd name="T59" fmla="*/ 96 h 430"/>
                <a:gd name="T60" fmla="*/ 84 w 431"/>
                <a:gd name="T61" fmla="*/ 73 h 430"/>
                <a:gd name="T62" fmla="*/ 113 w 431"/>
                <a:gd name="T63" fmla="*/ 49 h 430"/>
                <a:gd name="T64" fmla="*/ 147 w 431"/>
                <a:gd name="T65" fmla="*/ 33 h 430"/>
                <a:gd name="T66" fmla="*/ 184 w 431"/>
                <a:gd name="T67" fmla="*/ 24 h 430"/>
                <a:gd name="T68" fmla="*/ 244 w 431"/>
                <a:gd name="T69" fmla="*/ 24 h 430"/>
                <a:gd name="T70" fmla="*/ 280 w 431"/>
                <a:gd name="T71" fmla="*/ 33 h 430"/>
                <a:gd name="T72" fmla="*/ 324 w 431"/>
                <a:gd name="T73" fmla="*/ 55 h 430"/>
                <a:gd name="T74" fmla="*/ 364 w 431"/>
                <a:gd name="T75" fmla="*/ 91 h 430"/>
                <a:gd name="T76" fmla="*/ 385 w 431"/>
                <a:gd name="T77" fmla="*/ 122 h 430"/>
                <a:gd name="T78" fmla="*/ 398 w 431"/>
                <a:gd name="T79" fmla="*/ 156 h 430"/>
                <a:gd name="T80" fmla="*/ 407 w 431"/>
                <a:gd name="T81" fmla="*/ 193 h 430"/>
                <a:gd name="T82" fmla="*/ 407 w 431"/>
                <a:gd name="T83" fmla="*/ 222 h 430"/>
                <a:gd name="T84" fmla="*/ 402 w 431"/>
                <a:gd name="T85" fmla="*/ 262 h 430"/>
                <a:gd name="T86" fmla="*/ 389 w 431"/>
                <a:gd name="T87" fmla="*/ 296 h 430"/>
                <a:gd name="T88" fmla="*/ 336 w 431"/>
                <a:gd name="T89" fmla="*/ 363 h 430"/>
                <a:gd name="T90" fmla="*/ 287 w 431"/>
                <a:gd name="T91" fmla="*/ 394 h 430"/>
                <a:gd name="T92" fmla="*/ 253 w 431"/>
                <a:gd name="T93" fmla="*/ 403 h 430"/>
                <a:gd name="T94" fmla="*/ 213 w 431"/>
                <a:gd name="T95" fmla="*/ 409 h 430"/>
                <a:gd name="T96" fmla="*/ 184 w 431"/>
                <a:gd name="T97" fmla="*/ 405 h 430"/>
                <a:gd name="T98" fmla="*/ 147 w 431"/>
                <a:gd name="T99" fmla="*/ 396 h 430"/>
                <a:gd name="T100" fmla="*/ 113 w 431"/>
                <a:gd name="T101" fmla="*/ 380 h 430"/>
                <a:gd name="T102" fmla="*/ 78 w 431"/>
                <a:gd name="T103" fmla="*/ 351 h 430"/>
                <a:gd name="T104" fmla="*/ 44 w 431"/>
                <a:gd name="T105" fmla="*/ 305 h 430"/>
                <a:gd name="T106" fmla="*/ 31 w 431"/>
                <a:gd name="T107" fmla="*/ 271 h 430"/>
                <a:gd name="T108" fmla="*/ 22 w 431"/>
                <a:gd name="T109" fmla="*/ 234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1"/>
                <a:gd name="T166" fmla="*/ 0 h 430"/>
                <a:gd name="T167" fmla="*/ 431 w 431"/>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1" h="430">
                  <a:moveTo>
                    <a:pt x="0" y="214"/>
                  </a:moveTo>
                  <a:lnTo>
                    <a:pt x="0" y="234"/>
                  </a:lnTo>
                  <a:lnTo>
                    <a:pt x="2" y="247"/>
                  </a:lnTo>
                  <a:lnTo>
                    <a:pt x="4" y="256"/>
                  </a:lnTo>
                  <a:lnTo>
                    <a:pt x="6" y="269"/>
                  </a:lnTo>
                  <a:lnTo>
                    <a:pt x="9" y="278"/>
                  </a:lnTo>
                  <a:lnTo>
                    <a:pt x="11" y="287"/>
                  </a:lnTo>
                  <a:lnTo>
                    <a:pt x="17" y="298"/>
                  </a:lnTo>
                  <a:lnTo>
                    <a:pt x="22" y="307"/>
                  </a:lnTo>
                  <a:lnTo>
                    <a:pt x="26" y="316"/>
                  </a:lnTo>
                  <a:lnTo>
                    <a:pt x="37" y="334"/>
                  </a:lnTo>
                  <a:lnTo>
                    <a:pt x="48" y="351"/>
                  </a:lnTo>
                  <a:lnTo>
                    <a:pt x="55" y="358"/>
                  </a:lnTo>
                  <a:lnTo>
                    <a:pt x="60" y="365"/>
                  </a:lnTo>
                  <a:lnTo>
                    <a:pt x="77" y="381"/>
                  </a:lnTo>
                  <a:lnTo>
                    <a:pt x="95" y="392"/>
                  </a:lnTo>
                  <a:lnTo>
                    <a:pt x="102" y="398"/>
                  </a:lnTo>
                  <a:lnTo>
                    <a:pt x="111" y="403"/>
                  </a:lnTo>
                  <a:lnTo>
                    <a:pt x="120" y="407"/>
                  </a:lnTo>
                  <a:lnTo>
                    <a:pt x="129" y="412"/>
                  </a:lnTo>
                  <a:lnTo>
                    <a:pt x="140" y="418"/>
                  </a:lnTo>
                  <a:lnTo>
                    <a:pt x="149" y="420"/>
                  </a:lnTo>
                  <a:lnTo>
                    <a:pt x="158" y="423"/>
                  </a:lnTo>
                  <a:lnTo>
                    <a:pt x="171" y="425"/>
                  </a:lnTo>
                  <a:lnTo>
                    <a:pt x="180" y="427"/>
                  </a:lnTo>
                  <a:lnTo>
                    <a:pt x="191" y="429"/>
                  </a:lnTo>
                  <a:lnTo>
                    <a:pt x="202" y="429"/>
                  </a:lnTo>
                  <a:lnTo>
                    <a:pt x="213" y="430"/>
                  </a:lnTo>
                  <a:lnTo>
                    <a:pt x="216" y="430"/>
                  </a:lnTo>
                  <a:lnTo>
                    <a:pt x="226" y="429"/>
                  </a:lnTo>
                  <a:lnTo>
                    <a:pt x="235" y="429"/>
                  </a:lnTo>
                  <a:lnTo>
                    <a:pt x="247" y="427"/>
                  </a:lnTo>
                  <a:lnTo>
                    <a:pt x="256" y="425"/>
                  </a:lnTo>
                  <a:lnTo>
                    <a:pt x="269" y="423"/>
                  </a:lnTo>
                  <a:lnTo>
                    <a:pt x="278" y="420"/>
                  </a:lnTo>
                  <a:lnTo>
                    <a:pt x="287" y="418"/>
                  </a:lnTo>
                  <a:lnTo>
                    <a:pt x="298" y="412"/>
                  </a:lnTo>
                  <a:lnTo>
                    <a:pt x="307" y="407"/>
                  </a:lnTo>
                  <a:lnTo>
                    <a:pt x="316" y="403"/>
                  </a:lnTo>
                  <a:lnTo>
                    <a:pt x="335" y="392"/>
                  </a:lnTo>
                  <a:lnTo>
                    <a:pt x="351" y="381"/>
                  </a:lnTo>
                  <a:lnTo>
                    <a:pt x="382" y="351"/>
                  </a:lnTo>
                  <a:lnTo>
                    <a:pt x="393" y="334"/>
                  </a:lnTo>
                  <a:lnTo>
                    <a:pt x="404" y="316"/>
                  </a:lnTo>
                  <a:lnTo>
                    <a:pt x="407" y="307"/>
                  </a:lnTo>
                  <a:lnTo>
                    <a:pt x="413" y="298"/>
                  </a:lnTo>
                  <a:lnTo>
                    <a:pt x="418" y="287"/>
                  </a:lnTo>
                  <a:lnTo>
                    <a:pt x="420" y="278"/>
                  </a:lnTo>
                  <a:lnTo>
                    <a:pt x="423" y="269"/>
                  </a:lnTo>
                  <a:lnTo>
                    <a:pt x="425" y="256"/>
                  </a:lnTo>
                  <a:lnTo>
                    <a:pt x="427" y="247"/>
                  </a:lnTo>
                  <a:lnTo>
                    <a:pt x="429" y="236"/>
                  </a:lnTo>
                  <a:lnTo>
                    <a:pt x="429" y="225"/>
                  </a:lnTo>
                  <a:lnTo>
                    <a:pt x="431" y="216"/>
                  </a:lnTo>
                  <a:lnTo>
                    <a:pt x="431" y="213"/>
                  </a:lnTo>
                  <a:lnTo>
                    <a:pt x="429" y="203"/>
                  </a:lnTo>
                  <a:lnTo>
                    <a:pt x="429" y="193"/>
                  </a:lnTo>
                  <a:lnTo>
                    <a:pt x="427" y="180"/>
                  </a:lnTo>
                  <a:lnTo>
                    <a:pt x="425" y="171"/>
                  </a:lnTo>
                  <a:lnTo>
                    <a:pt x="423" y="158"/>
                  </a:lnTo>
                  <a:lnTo>
                    <a:pt x="420" y="149"/>
                  </a:lnTo>
                  <a:lnTo>
                    <a:pt x="418" y="140"/>
                  </a:lnTo>
                  <a:lnTo>
                    <a:pt x="413" y="129"/>
                  </a:lnTo>
                  <a:lnTo>
                    <a:pt x="407" y="120"/>
                  </a:lnTo>
                  <a:lnTo>
                    <a:pt x="404" y="111"/>
                  </a:lnTo>
                  <a:lnTo>
                    <a:pt x="398" y="102"/>
                  </a:lnTo>
                  <a:lnTo>
                    <a:pt x="393" y="95"/>
                  </a:lnTo>
                  <a:lnTo>
                    <a:pt x="382" y="76"/>
                  </a:lnTo>
                  <a:lnTo>
                    <a:pt x="365" y="60"/>
                  </a:lnTo>
                  <a:lnTo>
                    <a:pt x="358" y="55"/>
                  </a:lnTo>
                  <a:lnTo>
                    <a:pt x="351" y="47"/>
                  </a:lnTo>
                  <a:lnTo>
                    <a:pt x="335" y="36"/>
                  </a:lnTo>
                  <a:lnTo>
                    <a:pt x="316" y="26"/>
                  </a:lnTo>
                  <a:lnTo>
                    <a:pt x="307" y="22"/>
                  </a:lnTo>
                  <a:lnTo>
                    <a:pt x="298" y="16"/>
                  </a:lnTo>
                  <a:lnTo>
                    <a:pt x="287" y="11"/>
                  </a:lnTo>
                  <a:lnTo>
                    <a:pt x="278" y="9"/>
                  </a:lnTo>
                  <a:lnTo>
                    <a:pt x="269" y="6"/>
                  </a:lnTo>
                  <a:lnTo>
                    <a:pt x="256" y="4"/>
                  </a:lnTo>
                  <a:lnTo>
                    <a:pt x="247" y="2"/>
                  </a:lnTo>
                  <a:lnTo>
                    <a:pt x="236" y="0"/>
                  </a:lnTo>
                  <a:lnTo>
                    <a:pt x="193" y="0"/>
                  </a:lnTo>
                  <a:lnTo>
                    <a:pt x="180" y="2"/>
                  </a:lnTo>
                  <a:lnTo>
                    <a:pt x="171" y="4"/>
                  </a:lnTo>
                  <a:lnTo>
                    <a:pt x="158" y="6"/>
                  </a:lnTo>
                  <a:lnTo>
                    <a:pt x="149" y="9"/>
                  </a:lnTo>
                  <a:lnTo>
                    <a:pt x="140" y="11"/>
                  </a:lnTo>
                  <a:lnTo>
                    <a:pt x="129" y="16"/>
                  </a:lnTo>
                  <a:lnTo>
                    <a:pt x="120" y="22"/>
                  </a:lnTo>
                  <a:lnTo>
                    <a:pt x="111" y="26"/>
                  </a:lnTo>
                  <a:lnTo>
                    <a:pt x="102" y="31"/>
                  </a:lnTo>
                  <a:lnTo>
                    <a:pt x="95" y="36"/>
                  </a:lnTo>
                  <a:lnTo>
                    <a:pt x="77" y="47"/>
                  </a:lnTo>
                  <a:lnTo>
                    <a:pt x="62" y="62"/>
                  </a:lnTo>
                  <a:lnTo>
                    <a:pt x="48" y="76"/>
                  </a:lnTo>
                  <a:lnTo>
                    <a:pt x="37" y="95"/>
                  </a:lnTo>
                  <a:lnTo>
                    <a:pt x="31" y="102"/>
                  </a:lnTo>
                  <a:lnTo>
                    <a:pt x="26" y="111"/>
                  </a:lnTo>
                  <a:lnTo>
                    <a:pt x="22" y="120"/>
                  </a:lnTo>
                  <a:lnTo>
                    <a:pt x="17" y="129"/>
                  </a:lnTo>
                  <a:lnTo>
                    <a:pt x="11" y="140"/>
                  </a:lnTo>
                  <a:lnTo>
                    <a:pt x="9" y="149"/>
                  </a:lnTo>
                  <a:lnTo>
                    <a:pt x="6" y="158"/>
                  </a:lnTo>
                  <a:lnTo>
                    <a:pt x="4" y="171"/>
                  </a:lnTo>
                  <a:lnTo>
                    <a:pt x="2" y="180"/>
                  </a:lnTo>
                  <a:lnTo>
                    <a:pt x="0" y="191"/>
                  </a:lnTo>
                  <a:lnTo>
                    <a:pt x="0" y="214"/>
                  </a:lnTo>
                  <a:lnTo>
                    <a:pt x="22" y="214"/>
                  </a:lnTo>
                  <a:lnTo>
                    <a:pt x="22" y="194"/>
                  </a:lnTo>
                  <a:lnTo>
                    <a:pt x="24" y="184"/>
                  </a:lnTo>
                  <a:lnTo>
                    <a:pt x="26" y="174"/>
                  </a:lnTo>
                  <a:lnTo>
                    <a:pt x="28" y="165"/>
                  </a:lnTo>
                  <a:lnTo>
                    <a:pt x="31" y="156"/>
                  </a:lnTo>
                  <a:lnTo>
                    <a:pt x="33" y="147"/>
                  </a:lnTo>
                  <a:lnTo>
                    <a:pt x="35" y="140"/>
                  </a:lnTo>
                  <a:lnTo>
                    <a:pt x="40" y="131"/>
                  </a:lnTo>
                  <a:lnTo>
                    <a:pt x="44" y="122"/>
                  </a:lnTo>
                  <a:lnTo>
                    <a:pt x="49" y="113"/>
                  </a:lnTo>
                  <a:lnTo>
                    <a:pt x="55" y="105"/>
                  </a:lnTo>
                  <a:lnTo>
                    <a:pt x="60" y="96"/>
                  </a:lnTo>
                  <a:lnTo>
                    <a:pt x="66" y="91"/>
                  </a:lnTo>
                  <a:lnTo>
                    <a:pt x="73" y="84"/>
                  </a:lnTo>
                  <a:lnTo>
                    <a:pt x="77" y="76"/>
                  </a:lnTo>
                  <a:lnTo>
                    <a:pt x="84" y="73"/>
                  </a:lnTo>
                  <a:lnTo>
                    <a:pt x="91" y="65"/>
                  </a:lnTo>
                  <a:lnTo>
                    <a:pt x="97" y="60"/>
                  </a:lnTo>
                  <a:lnTo>
                    <a:pt x="106" y="55"/>
                  </a:lnTo>
                  <a:lnTo>
                    <a:pt x="113" y="49"/>
                  </a:lnTo>
                  <a:lnTo>
                    <a:pt x="122" y="44"/>
                  </a:lnTo>
                  <a:lnTo>
                    <a:pt x="131" y="40"/>
                  </a:lnTo>
                  <a:lnTo>
                    <a:pt x="140" y="35"/>
                  </a:lnTo>
                  <a:lnTo>
                    <a:pt x="147" y="33"/>
                  </a:lnTo>
                  <a:lnTo>
                    <a:pt x="157" y="31"/>
                  </a:lnTo>
                  <a:lnTo>
                    <a:pt x="166" y="27"/>
                  </a:lnTo>
                  <a:lnTo>
                    <a:pt x="175" y="26"/>
                  </a:lnTo>
                  <a:lnTo>
                    <a:pt x="184" y="24"/>
                  </a:lnTo>
                  <a:lnTo>
                    <a:pt x="193" y="22"/>
                  </a:lnTo>
                  <a:lnTo>
                    <a:pt x="215" y="22"/>
                  </a:lnTo>
                  <a:lnTo>
                    <a:pt x="233" y="22"/>
                  </a:lnTo>
                  <a:lnTo>
                    <a:pt x="244" y="24"/>
                  </a:lnTo>
                  <a:lnTo>
                    <a:pt x="253" y="26"/>
                  </a:lnTo>
                  <a:lnTo>
                    <a:pt x="262" y="27"/>
                  </a:lnTo>
                  <a:lnTo>
                    <a:pt x="271" y="31"/>
                  </a:lnTo>
                  <a:lnTo>
                    <a:pt x="280" y="33"/>
                  </a:lnTo>
                  <a:lnTo>
                    <a:pt x="287" y="35"/>
                  </a:lnTo>
                  <a:lnTo>
                    <a:pt x="296" y="40"/>
                  </a:lnTo>
                  <a:lnTo>
                    <a:pt x="305" y="44"/>
                  </a:lnTo>
                  <a:lnTo>
                    <a:pt x="324" y="55"/>
                  </a:lnTo>
                  <a:lnTo>
                    <a:pt x="336" y="65"/>
                  </a:lnTo>
                  <a:lnTo>
                    <a:pt x="344" y="73"/>
                  </a:lnTo>
                  <a:lnTo>
                    <a:pt x="351" y="78"/>
                  </a:lnTo>
                  <a:lnTo>
                    <a:pt x="364" y="91"/>
                  </a:lnTo>
                  <a:lnTo>
                    <a:pt x="369" y="96"/>
                  </a:lnTo>
                  <a:lnTo>
                    <a:pt x="374" y="105"/>
                  </a:lnTo>
                  <a:lnTo>
                    <a:pt x="380" y="113"/>
                  </a:lnTo>
                  <a:lnTo>
                    <a:pt x="385" y="122"/>
                  </a:lnTo>
                  <a:lnTo>
                    <a:pt x="389" y="131"/>
                  </a:lnTo>
                  <a:lnTo>
                    <a:pt x="394" y="140"/>
                  </a:lnTo>
                  <a:lnTo>
                    <a:pt x="396" y="147"/>
                  </a:lnTo>
                  <a:lnTo>
                    <a:pt x="398" y="156"/>
                  </a:lnTo>
                  <a:lnTo>
                    <a:pt x="402" y="165"/>
                  </a:lnTo>
                  <a:lnTo>
                    <a:pt x="404" y="174"/>
                  </a:lnTo>
                  <a:lnTo>
                    <a:pt x="405" y="184"/>
                  </a:lnTo>
                  <a:lnTo>
                    <a:pt x="407" y="193"/>
                  </a:lnTo>
                  <a:lnTo>
                    <a:pt x="407" y="203"/>
                  </a:lnTo>
                  <a:lnTo>
                    <a:pt x="409" y="216"/>
                  </a:lnTo>
                  <a:lnTo>
                    <a:pt x="409" y="213"/>
                  </a:lnTo>
                  <a:lnTo>
                    <a:pt x="407" y="222"/>
                  </a:lnTo>
                  <a:lnTo>
                    <a:pt x="407" y="233"/>
                  </a:lnTo>
                  <a:lnTo>
                    <a:pt x="405" y="243"/>
                  </a:lnTo>
                  <a:lnTo>
                    <a:pt x="404" y="253"/>
                  </a:lnTo>
                  <a:lnTo>
                    <a:pt x="402" y="262"/>
                  </a:lnTo>
                  <a:lnTo>
                    <a:pt x="398" y="271"/>
                  </a:lnTo>
                  <a:lnTo>
                    <a:pt x="396" y="280"/>
                  </a:lnTo>
                  <a:lnTo>
                    <a:pt x="394" y="287"/>
                  </a:lnTo>
                  <a:lnTo>
                    <a:pt x="389" y="296"/>
                  </a:lnTo>
                  <a:lnTo>
                    <a:pt x="385" y="305"/>
                  </a:lnTo>
                  <a:lnTo>
                    <a:pt x="374" y="323"/>
                  </a:lnTo>
                  <a:lnTo>
                    <a:pt x="364" y="336"/>
                  </a:lnTo>
                  <a:lnTo>
                    <a:pt x="336" y="363"/>
                  </a:lnTo>
                  <a:lnTo>
                    <a:pt x="324" y="374"/>
                  </a:lnTo>
                  <a:lnTo>
                    <a:pt x="305" y="385"/>
                  </a:lnTo>
                  <a:lnTo>
                    <a:pt x="296" y="389"/>
                  </a:lnTo>
                  <a:lnTo>
                    <a:pt x="287" y="394"/>
                  </a:lnTo>
                  <a:lnTo>
                    <a:pt x="280" y="396"/>
                  </a:lnTo>
                  <a:lnTo>
                    <a:pt x="271" y="398"/>
                  </a:lnTo>
                  <a:lnTo>
                    <a:pt x="262" y="401"/>
                  </a:lnTo>
                  <a:lnTo>
                    <a:pt x="253" y="403"/>
                  </a:lnTo>
                  <a:lnTo>
                    <a:pt x="244" y="405"/>
                  </a:lnTo>
                  <a:lnTo>
                    <a:pt x="235" y="407"/>
                  </a:lnTo>
                  <a:lnTo>
                    <a:pt x="222" y="407"/>
                  </a:lnTo>
                  <a:lnTo>
                    <a:pt x="213" y="409"/>
                  </a:lnTo>
                  <a:lnTo>
                    <a:pt x="216" y="409"/>
                  </a:lnTo>
                  <a:lnTo>
                    <a:pt x="206" y="407"/>
                  </a:lnTo>
                  <a:lnTo>
                    <a:pt x="195" y="407"/>
                  </a:lnTo>
                  <a:lnTo>
                    <a:pt x="184" y="405"/>
                  </a:lnTo>
                  <a:lnTo>
                    <a:pt x="175" y="403"/>
                  </a:lnTo>
                  <a:lnTo>
                    <a:pt x="166" y="401"/>
                  </a:lnTo>
                  <a:lnTo>
                    <a:pt x="157" y="398"/>
                  </a:lnTo>
                  <a:lnTo>
                    <a:pt x="147" y="396"/>
                  </a:lnTo>
                  <a:lnTo>
                    <a:pt x="140" y="394"/>
                  </a:lnTo>
                  <a:lnTo>
                    <a:pt x="131" y="389"/>
                  </a:lnTo>
                  <a:lnTo>
                    <a:pt x="122" y="385"/>
                  </a:lnTo>
                  <a:lnTo>
                    <a:pt x="113" y="380"/>
                  </a:lnTo>
                  <a:lnTo>
                    <a:pt x="106" y="374"/>
                  </a:lnTo>
                  <a:lnTo>
                    <a:pt x="97" y="369"/>
                  </a:lnTo>
                  <a:lnTo>
                    <a:pt x="91" y="363"/>
                  </a:lnTo>
                  <a:lnTo>
                    <a:pt x="78" y="351"/>
                  </a:lnTo>
                  <a:lnTo>
                    <a:pt x="73" y="343"/>
                  </a:lnTo>
                  <a:lnTo>
                    <a:pt x="66" y="336"/>
                  </a:lnTo>
                  <a:lnTo>
                    <a:pt x="55" y="323"/>
                  </a:lnTo>
                  <a:lnTo>
                    <a:pt x="44" y="305"/>
                  </a:lnTo>
                  <a:lnTo>
                    <a:pt x="40" y="296"/>
                  </a:lnTo>
                  <a:lnTo>
                    <a:pt x="35" y="287"/>
                  </a:lnTo>
                  <a:lnTo>
                    <a:pt x="33" y="280"/>
                  </a:lnTo>
                  <a:lnTo>
                    <a:pt x="31" y="271"/>
                  </a:lnTo>
                  <a:lnTo>
                    <a:pt x="28" y="262"/>
                  </a:lnTo>
                  <a:lnTo>
                    <a:pt x="26" y="253"/>
                  </a:lnTo>
                  <a:lnTo>
                    <a:pt x="24" y="243"/>
                  </a:lnTo>
                  <a:lnTo>
                    <a:pt x="22" y="234"/>
                  </a:lnTo>
                  <a:lnTo>
                    <a:pt x="22"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7" name="Freeform 11"/>
            <p:cNvSpPr>
              <a:spLocks/>
            </p:cNvSpPr>
            <p:nvPr/>
          </p:nvSpPr>
          <p:spPr bwMode="auto">
            <a:xfrm>
              <a:off x="4753" y="970"/>
              <a:ext cx="330" cy="496"/>
            </a:xfrm>
            <a:custGeom>
              <a:avLst/>
              <a:gdLst>
                <a:gd name="T0" fmla="*/ 176 w 330"/>
                <a:gd name="T1" fmla="*/ 476 h 496"/>
                <a:gd name="T2" fmla="*/ 172 w 330"/>
                <a:gd name="T3" fmla="*/ 487 h 496"/>
                <a:gd name="T4" fmla="*/ 178 w 330"/>
                <a:gd name="T5" fmla="*/ 494 h 496"/>
                <a:gd name="T6" fmla="*/ 192 w 330"/>
                <a:gd name="T7" fmla="*/ 494 h 496"/>
                <a:gd name="T8" fmla="*/ 223 w 330"/>
                <a:gd name="T9" fmla="*/ 480 h 496"/>
                <a:gd name="T10" fmla="*/ 243 w 330"/>
                <a:gd name="T11" fmla="*/ 467 h 496"/>
                <a:gd name="T12" fmla="*/ 268 w 330"/>
                <a:gd name="T13" fmla="*/ 442 h 496"/>
                <a:gd name="T14" fmla="*/ 288 w 330"/>
                <a:gd name="T15" fmla="*/ 411 h 496"/>
                <a:gd name="T16" fmla="*/ 306 w 330"/>
                <a:gd name="T17" fmla="*/ 376 h 496"/>
                <a:gd name="T18" fmla="*/ 316 w 330"/>
                <a:gd name="T19" fmla="*/ 347 h 496"/>
                <a:gd name="T20" fmla="*/ 325 w 330"/>
                <a:gd name="T21" fmla="*/ 305 h 496"/>
                <a:gd name="T22" fmla="*/ 330 w 330"/>
                <a:gd name="T23" fmla="*/ 251 h 496"/>
                <a:gd name="T24" fmla="*/ 328 w 330"/>
                <a:gd name="T25" fmla="*/ 213 h 496"/>
                <a:gd name="T26" fmla="*/ 319 w 330"/>
                <a:gd name="T27" fmla="*/ 165 h 496"/>
                <a:gd name="T28" fmla="*/ 306 w 330"/>
                <a:gd name="T29" fmla="*/ 122 h 496"/>
                <a:gd name="T30" fmla="*/ 292 w 330"/>
                <a:gd name="T31" fmla="*/ 91 h 496"/>
                <a:gd name="T32" fmla="*/ 272 w 330"/>
                <a:gd name="T33" fmla="*/ 58 h 496"/>
                <a:gd name="T34" fmla="*/ 245 w 330"/>
                <a:gd name="T35" fmla="*/ 29 h 496"/>
                <a:gd name="T36" fmla="*/ 223 w 330"/>
                <a:gd name="T37" fmla="*/ 15 h 496"/>
                <a:gd name="T38" fmla="*/ 199 w 330"/>
                <a:gd name="T39" fmla="*/ 4 h 496"/>
                <a:gd name="T40" fmla="*/ 147 w 330"/>
                <a:gd name="T41" fmla="*/ 0 h 496"/>
                <a:gd name="T42" fmla="*/ 121 w 330"/>
                <a:gd name="T43" fmla="*/ 7 h 496"/>
                <a:gd name="T44" fmla="*/ 98 w 330"/>
                <a:gd name="T45" fmla="*/ 20 h 496"/>
                <a:gd name="T46" fmla="*/ 69 w 330"/>
                <a:gd name="T47" fmla="*/ 44 h 496"/>
                <a:gd name="T48" fmla="*/ 45 w 330"/>
                <a:gd name="T49" fmla="*/ 75 h 496"/>
                <a:gd name="T50" fmla="*/ 30 w 330"/>
                <a:gd name="T51" fmla="*/ 100 h 496"/>
                <a:gd name="T52" fmla="*/ 18 w 330"/>
                <a:gd name="T53" fmla="*/ 131 h 496"/>
                <a:gd name="T54" fmla="*/ 5 w 330"/>
                <a:gd name="T55" fmla="*/ 176 h 496"/>
                <a:gd name="T56" fmla="*/ 0 w 330"/>
                <a:gd name="T57" fmla="*/ 293 h 496"/>
                <a:gd name="T58" fmla="*/ 3 w 330"/>
                <a:gd name="T59" fmla="*/ 304 h 496"/>
                <a:gd name="T60" fmla="*/ 5 w 330"/>
                <a:gd name="T61" fmla="*/ 314 h 496"/>
                <a:gd name="T62" fmla="*/ 9 w 330"/>
                <a:gd name="T63" fmla="*/ 322 h 496"/>
                <a:gd name="T64" fmla="*/ 19 w 330"/>
                <a:gd name="T65" fmla="*/ 327 h 496"/>
                <a:gd name="T66" fmla="*/ 29 w 330"/>
                <a:gd name="T67" fmla="*/ 320 h 496"/>
                <a:gd name="T68" fmla="*/ 27 w 330"/>
                <a:gd name="T69" fmla="*/ 305 h 496"/>
                <a:gd name="T70" fmla="*/ 23 w 330"/>
                <a:gd name="T71" fmla="*/ 294 h 496"/>
                <a:gd name="T72" fmla="*/ 21 w 330"/>
                <a:gd name="T73" fmla="*/ 249 h 496"/>
                <a:gd name="T74" fmla="*/ 27 w 330"/>
                <a:gd name="T75" fmla="*/ 180 h 496"/>
                <a:gd name="T76" fmla="*/ 39 w 330"/>
                <a:gd name="T77" fmla="*/ 138 h 496"/>
                <a:gd name="T78" fmla="*/ 49 w 330"/>
                <a:gd name="T79" fmla="*/ 111 h 496"/>
                <a:gd name="T80" fmla="*/ 63 w 330"/>
                <a:gd name="T81" fmla="*/ 86 h 496"/>
                <a:gd name="T82" fmla="*/ 87 w 330"/>
                <a:gd name="T83" fmla="*/ 58 h 496"/>
                <a:gd name="T84" fmla="*/ 108 w 330"/>
                <a:gd name="T85" fmla="*/ 38 h 496"/>
                <a:gd name="T86" fmla="*/ 128 w 330"/>
                <a:gd name="T87" fmla="*/ 29 h 496"/>
                <a:gd name="T88" fmla="*/ 150 w 330"/>
                <a:gd name="T89" fmla="*/ 22 h 496"/>
                <a:gd name="T90" fmla="*/ 185 w 330"/>
                <a:gd name="T91" fmla="*/ 24 h 496"/>
                <a:gd name="T92" fmla="*/ 207 w 330"/>
                <a:gd name="T93" fmla="*/ 31 h 496"/>
                <a:gd name="T94" fmla="*/ 225 w 330"/>
                <a:gd name="T95" fmla="*/ 42 h 496"/>
                <a:gd name="T96" fmla="*/ 247 w 330"/>
                <a:gd name="T97" fmla="*/ 66 h 496"/>
                <a:gd name="T98" fmla="*/ 268 w 330"/>
                <a:gd name="T99" fmla="*/ 95 h 496"/>
                <a:gd name="T100" fmla="*/ 281 w 330"/>
                <a:gd name="T101" fmla="*/ 118 h 496"/>
                <a:gd name="T102" fmla="*/ 296 w 330"/>
                <a:gd name="T103" fmla="*/ 158 h 496"/>
                <a:gd name="T104" fmla="*/ 305 w 330"/>
                <a:gd name="T105" fmla="*/ 202 h 496"/>
                <a:gd name="T106" fmla="*/ 308 w 330"/>
                <a:gd name="T107" fmla="*/ 251 h 496"/>
                <a:gd name="T108" fmla="*/ 306 w 330"/>
                <a:gd name="T109" fmla="*/ 280 h 496"/>
                <a:gd name="T110" fmla="*/ 297 w 330"/>
                <a:gd name="T111" fmla="*/ 331 h 496"/>
                <a:gd name="T112" fmla="*/ 288 w 330"/>
                <a:gd name="T113" fmla="*/ 358 h 496"/>
                <a:gd name="T114" fmla="*/ 276 w 330"/>
                <a:gd name="T115" fmla="*/ 392 h 496"/>
                <a:gd name="T116" fmla="*/ 256 w 330"/>
                <a:gd name="T117" fmla="*/ 422 h 496"/>
                <a:gd name="T118" fmla="*/ 236 w 330"/>
                <a:gd name="T119" fmla="*/ 443 h 496"/>
                <a:gd name="T120" fmla="*/ 217 w 330"/>
                <a:gd name="T121" fmla="*/ 458 h 496"/>
                <a:gd name="T122" fmla="*/ 192 w 330"/>
                <a:gd name="T123" fmla="*/ 469 h 496"/>
                <a:gd name="T124" fmla="*/ 181 w 330"/>
                <a:gd name="T125" fmla="*/ 474 h 4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30"/>
                <a:gd name="T190" fmla="*/ 0 h 496"/>
                <a:gd name="T191" fmla="*/ 330 w 330"/>
                <a:gd name="T192" fmla="*/ 496 h 49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30" h="496">
                  <a:moveTo>
                    <a:pt x="181" y="474"/>
                  </a:moveTo>
                  <a:lnTo>
                    <a:pt x="178" y="476"/>
                  </a:lnTo>
                  <a:lnTo>
                    <a:pt x="176" y="476"/>
                  </a:lnTo>
                  <a:lnTo>
                    <a:pt x="174" y="480"/>
                  </a:lnTo>
                  <a:lnTo>
                    <a:pt x="172" y="481"/>
                  </a:lnTo>
                  <a:lnTo>
                    <a:pt x="172" y="487"/>
                  </a:lnTo>
                  <a:lnTo>
                    <a:pt x="174" y="491"/>
                  </a:lnTo>
                  <a:lnTo>
                    <a:pt x="174" y="492"/>
                  </a:lnTo>
                  <a:lnTo>
                    <a:pt x="178" y="494"/>
                  </a:lnTo>
                  <a:lnTo>
                    <a:pt x="179" y="496"/>
                  </a:lnTo>
                  <a:lnTo>
                    <a:pt x="187" y="496"/>
                  </a:lnTo>
                  <a:lnTo>
                    <a:pt x="192" y="494"/>
                  </a:lnTo>
                  <a:lnTo>
                    <a:pt x="199" y="491"/>
                  </a:lnTo>
                  <a:lnTo>
                    <a:pt x="207" y="489"/>
                  </a:lnTo>
                  <a:lnTo>
                    <a:pt x="223" y="480"/>
                  </a:lnTo>
                  <a:lnTo>
                    <a:pt x="228" y="476"/>
                  </a:lnTo>
                  <a:lnTo>
                    <a:pt x="237" y="472"/>
                  </a:lnTo>
                  <a:lnTo>
                    <a:pt x="243" y="467"/>
                  </a:lnTo>
                  <a:lnTo>
                    <a:pt x="250" y="462"/>
                  </a:lnTo>
                  <a:lnTo>
                    <a:pt x="263" y="449"/>
                  </a:lnTo>
                  <a:lnTo>
                    <a:pt x="268" y="442"/>
                  </a:lnTo>
                  <a:lnTo>
                    <a:pt x="274" y="436"/>
                  </a:lnTo>
                  <a:lnTo>
                    <a:pt x="285" y="420"/>
                  </a:lnTo>
                  <a:lnTo>
                    <a:pt x="288" y="411"/>
                  </a:lnTo>
                  <a:lnTo>
                    <a:pt x="294" y="403"/>
                  </a:lnTo>
                  <a:lnTo>
                    <a:pt x="301" y="383"/>
                  </a:lnTo>
                  <a:lnTo>
                    <a:pt x="306" y="376"/>
                  </a:lnTo>
                  <a:lnTo>
                    <a:pt x="310" y="365"/>
                  </a:lnTo>
                  <a:lnTo>
                    <a:pt x="314" y="356"/>
                  </a:lnTo>
                  <a:lnTo>
                    <a:pt x="316" y="347"/>
                  </a:lnTo>
                  <a:lnTo>
                    <a:pt x="319" y="338"/>
                  </a:lnTo>
                  <a:lnTo>
                    <a:pt x="323" y="314"/>
                  </a:lnTo>
                  <a:lnTo>
                    <a:pt x="325" y="305"/>
                  </a:lnTo>
                  <a:lnTo>
                    <a:pt x="328" y="284"/>
                  </a:lnTo>
                  <a:lnTo>
                    <a:pt x="328" y="262"/>
                  </a:lnTo>
                  <a:lnTo>
                    <a:pt x="330" y="251"/>
                  </a:lnTo>
                  <a:lnTo>
                    <a:pt x="330" y="247"/>
                  </a:lnTo>
                  <a:lnTo>
                    <a:pt x="328" y="236"/>
                  </a:lnTo>
                  <a:lnTo>
                    <a:pt x="328" y="213"/>
                  </a:lnTo>
                  <a:lnTo>
                    <a:pt x="326" y="198"/>
                  </a:lnTo>
                  <a:lnTo>
                    <a:pt x="323" y="176"/>
                  </a:lnTo>
                  <a:lnTo>
                    <a:pt x="319" y="165"/>
                  </a:lnTo>
                  <a:lnTo>
                    <a:pt x="317" y="155"/>
                  </a:lnTo>
                  <a:lnTo>
                    <a:pt x="310" y="131"/>
                  </a:lnTo>
                  <a:lnTo>
                    <a:pt x="306" y="122"/>
                  </a:lnTo>
                  <a:lnTo>
                    <a:pt x="303" y="111"/>
                  </a:lnTo>
                  <a:lnTo>
                    <a:pt x="297" y="100"/>
                  </a:lnTo>
                  <a:lnTo>
                    <a:pt x="292" y="91"/>
                  </a:lnTo>
                  <a:lnTo>
                    <a:pt x="286" y="84"/>
                  </a:lnTo>
                  <a:lnTo>
                    <a:pt x="283" y="75"/>
                  </a:lnTo>
                  <a:lnTo>
                    <a:pt x="272" y="58"/>
                  </a:lnTo>
                  <a:lnTo>
                    <a:pt x="265" y="51"/>
                  </a:lnTo>
                  <a:lnTo>
                    <a:pt x="259" y="44"/>
                  </a:lnTo>
                  <a:lnTo>
                    <a:pt x="245" y="29"/>
                  </a:lnTo>
                  <a:lnTo>
                    <a:pt x="236" y="24"/>
                  </a:lnTo>
                  <a:lnTo>
                    <a:pt x="230" y="20"/>
                  </a:lnTo>
                  <a:lnTo>
                    <a:pt x="223" y="15"/>
                  </a:lnTo>
                  <a:lnTo>
                    <a:pt x="214" y="9"/>
                  </a:lnTo>
                  <a:lnTo>
                    <a:pt x="207" y="7"/>
                  </a:lnTo>
                  <a:lnTo>
                    <a:pt x="199" y="4"/>
                  </a:lnTo>
                  <a:lnTo>
                    <a:pt x="188" y="2"/>
                  </a:lnTo>
                  <a:lnTo>
                    <a:pt x="181" y="0"/>
                  </a:lnTo>
                  <a:lnTo>
                    <a:pt x="147" y="0"/>
                  </a:lnTo>
                  <a:lnTo>
                    <a:pt x="139" y="2"/>
                  </a:lnTo>
                  <a:lnTo>
                    <a:pt x="128" y="4"/>
                  </a:lnTo>
                  <a:lnTo>
                    <a:pt x="121" y="7"/>
                  </a:lnTo>
                  <a:lnTo>
                    <a:pt x="114" y="9"/>
                  </a:lnTo>
                  <a:lnTo>
                    <a:pt x="105" y="15"/>
                  </a:lnTo>
                  <a:lnTo>
                    <a:pt x="98" y="20"/>
                  </a:lnTo>
                  <a:lnTo>
                    <a:pt x="92" y="24"/>
                  </a:lnTo>
                  <a:lnTo>
                    <a:pt x="83" y="29"/>
                  </a:lnTo>
                  <a:lnTo>
                    <a:pt x="69" y="44"/>
                  </a:lnTo>
                  <a:lnTo>
                    <a:pt x="63" y="51"/>
                  </a:lnTo>
                  <a:lnTo>
                    <a:pt x="56" y="58"/>
                  </a:lnTo>
                  <a:lnTo>
                    <a:pt x="45" y="75"/>
                  </a:lnTo>
                  <a:lnTo>
                    <a:pt x="41" y="84"/>
                  </a:lnTo>
                  <a:lnTo>
                    <a:pt x="36" y="91"/>
                  </a:lnTo>
                  <a:lnTo>
                    <a:pt x="30" y="100"/>
                  </a:lnTo>
                  <a:lnTo>
                    <a:pt x="25" y="111"/>
                  </a:lnTo>
                  <a:lnTo>
                    <a:pt x="21" y="122"/>
                  </a:lnTo>
                  <a:lnTo>
                    <a:pt x="18" y="131"/>
                  </a:lnTo>
                  <a:lnTo>
                    <a:pt x="10" y="155"/>
                  </a:lnTo>
                  <a:lnTo>
                    <a:pt x="9" y="165"/>
                  </a:lnTo>
                  <a:lnTo>
                    <a:pt x="5" y="176"/>
                  </a:lnTo>
                  <a:lnTo>
                    <a:pt x="1" y="198"/>
                  </a:lnTo>
                  <a:lnTo>
                    <a:pt x="0" y="213"/>
                  </a:lnTo>
                  <a:lnTo>
                    <a:pt x="0" y="293"/>
                  </a:lnTo>
                  <a:lnTo>
                    <a:pt x="1" y="294"/>
                  </a:lnTo>
                  <a:lnTo>
                    <a:pt x="1" y="302"/>
                  </a:lnTo>
                  <a:lnTo>
                    <a:pt x="3" y="304"/>
                  </a:lnTo>
                  <a:lnTo>
                    <a:pt x="3" y="311"/>
                  </a:lnTo>
                  <a:lnTo>
                    <a:pt x="5" y="313"/>
                  </a:lnTo>
                  <a:lnTo>
                    <a:pt x="5" y="314"/>
                  </a:lnTo>
                  <a:lnTo>
                    <a:pt x="9" y="322"/>
                  </a:lnTo>
                  <a:lnTo>
                    <a:pt x="7" y="318"/>
                  </a:lnTo>
                  <a:lnTo>
                    <a:pt x="9" y="322"/>
                  </a:lnTo>
                  <a:lnTo>
                    <a:pt x="12" y="325"/>
                  </a:lnTo>
                  <a:lnTo>
                    <a:pt x="14" y="327"/>
                  </a:lnTo>
                  <a:lnTo>
                    <a:pt x="19" y="327"/>
                  </a:lnTo>
                  <a:lnTo>
                    <a:pt x="23" y="325"/>
                  </a:lnTo>
                  <a:lnTo>
                    <a:pt x="27" y="322"/>
                  </a:lnTo>
                  <a:lnTo>
                    <a:pt x="29" y="320"/>
                  </a:lnTo>
                  <a:lnTo>
                    <a:pt x="29" y="314"/>
                  </a:lnTo>
                  <a:lnTo>
                    <a:pt x="27" y="311"/>
                  </a:lnTo>
                  <a:lnTo>
                    <a:pt x="27" y="305"/>
                  </a:lnTo>
                  <a:lnTo>
                    <a:pt x="25" y="304"/>
                  </a:lnTo>
                  <a:lnTo>
                    <a:pt x="25" y="296"/>
                  </a:lnTo>
                  <a:lnTo>
                    <a:pt x="23" y="294"/>
                  </a:lnTo>
                  <a:lnTo>
                    <a:pt x="23" y="287"/>
                  </a:lnTo>
                  <a:lnTo>
                    <a:pt x="21" y="285"/>
                  </a:lnTo>
                  <a:lnTo>
                    <a:pt x="21" y="249"/>
                  </a:lnTo>
                  <a:lnTo>
                    <a:pt x="21" y="213"/>
                  </a:lnTo>
                  <a:lnTo>
                    <a:pt x="23" y="202"/>
                  </a:lnTo>
                  <a:lnTo>
                    <a:pt x="27" y="180"/>
                  </a:lnTo>
                  <a:lnTo>
                    <a:pt x="30" y="169"/>
                  </a:lnTo>
                  <a:lnTo>
                    <a:pt x="32" y="158"/>
                  </a:lnTo>
                  <a:lnTo>
                    <a:pt x="39" y="138"/>
                  </a:lnTo>
                  <a:lnTo>
                    <a:pt x="43" y="129"/>
                  </a:lnTo>
                  <a:lnTo>
                    <a:pt x="47" y="118"/>
                  </a:lnTo>
                  <a:lnTo>
                    <a:pt x="49" y="111"/>
                  </a:lnTo>
                  <a:lnTo>
                    <a:pt x="54" y="102"/>
                  </a:lnTo>
                  <a:lnTo>
                    <a:pt x="59" y="95"/>
                  </a:lnTo>
                  <a:lnTo>
                    <a:pt x="63" y="86"/>
                  </a:lnTo>
                  <a:lnTo>
                    <a:pt x="74" y="73"/>
                  </a:lnTo>
                  <a:lnTo>
                    <a:pt x="81" y="66"/>
                  </a:lnTo>
                  <a:lnTo>
                    <a:pt x="87" y="58"/>
                  </a:lnTo>
                  <a:lnTo>
                    <a:pt x="98" y="47"/>
                  </a:lnTo>
                  <a:lnTo>
                    <a:pt x="103" y="42"/>
                  </a:lnTo>
                  <a:lnTo>
                    <a:pt x="108" y="38"/>
                  </a:lnTo>
                  <a:lnTo>
                    <a:pt x="116" y="33"/>
                  </a:lnTo>
                  <a:lnTo>
                    <a:pt x="121" y="31"/>
                  </a:lnTo>
                  <a:lnTo>
                    <a:pt x="128" y="29"/>
                  </a:lnTo>
                  <a:lnTo>
                    <a:pt x="136" y="26"/>
                  </a:lnTo>
                  <a:lnTo>
                    <a:pt x="143" y="24"/>
                  </a:lnTo>
                  <a:lnTo>
                    <a:pt x="150" y="22"/>
                  </a:lnTo>
                  <a:lnTo>
                    <a:pt x="165" y="22"/>
                  </a:lnTo>
                  <a:lnTo>
                    <a:pt x="178" y="22"/>
                  </a:lnTo>
                  <a:lnTo>
                    <a:pt x="185" y="24"/>
                  </a:lnTo>
                  <a:lnTo>
                    <a:pt x="192" y="26"/>
                  </a:lnTo>
                  <a:lnTo>
                    <a:pt x="199" y="29"/>
                  </a:lnTo>
                  <a:lnTo>
                    <a:pt x="207" y="31"/>
                  </a:lnTo>
                  <a:lnTo>
                    <a:pt x="212" y="33"/>
                  </a:lnTo>
                  <a:lnTo>
                    <a:pt x="219" y="38"/>
                  </a:lnTo>
                  <a:lnTo>
                    <a:pt x="225" y="42"/>
                  </a:lnTo>
                  <a:lnTo>
                    <a:pt x="230" y="47"/>
                  </a:lnTo>
                  <a:lnTo>
                    <a:pt x="241" y="58"/>
                  </a:lnTo>
                  <a:lnTo>
                    <a:pt x="247" y="66"/>
                  </a:lnTo>
                  <a:lnTo>
                    <a:pt x="254" y="73"/>
                  </a:lnTo>
                  <a:lnTo>
                    <a:pt x="265" y="86"/>
                  </a:lnTo>
                  <a:lnTo>
                    <a:pt x="268" y="95"/>
                  </a:lnTo>
                  <a:lnTo>
                    <a:pt x="274" y="102"/>
                  </a:lnTo>
                  <a:lnTo>
                    <a:pt x="279" y="111"/>
                  </a:lnTo>
                  <a:lnTo>
                    <a:pt x="281" y="118"/>
                  </a:lnTo>
                  <a:lnTo>
                    <a:pt x="285" y="129"/>
                  </a:lnTo>
                  <a:lnTo>
                    <a:pt x="288" y="138"/>
                  </a:lnTo>
                  <a:lnTo>
                    <a:pt x="296" y="158"/>
                  </a:lnTo>
                  <a:lnTo>
                    <a:pt x="297" y="169"/>
                  </a:lnTo>
                  <a:lnTo>
                    <a:pt x="301" y="180"/>
                  </a:lnTo>
                  <a:lnTo>
                    <a:pt x="305" y="202"/>
                  </a:lnTo>
                  <a:lnTo>
                    <a:pt x="306" y="213"/>
                  </a:lnTo>
                  <a:lnTo>
                    <a:pt x="306" y="236"/>
                  </a:lnTo>
                  <a:lnTo>
                    <a:pt x="308" y="251"/>
                  </a:lnTo>
                  <a:lnTo>
                    <a:pt x="308" y="247"/>
                  </a:lnTo>
                  <a:lnTo>
                    <a:pt x="306" y="258"/>
                  </a:lnTo>
                  <a:lnTo>
                    <a:pt x="306" y="280"/>
                  </a:lnTo>
                  <a:lnTo>
                    <a:pt x="303" y="302"/>
                  </a:lnTo>
                  <a:lnTo>
                    <a:pt x="301" y="311"/>
                  </a:lnTo>
                  <a:lnTo>
                    <a:pt x="297" y="331"/>
                  </a:lnTo>
                  <a:lnTo>
                    <a:pt x="294" y="340"/>
                  </a:lnTo>
                  <a:lnTo>
                    <a:pt x="292" y="349"/>
                  </a:lnTo>
                  <a:lnTo>
                    <a:pt x="288" y="358"/>
                  </a:lnTo>
                  <a:lnTo>
                    <a:pt x="285" y="369"/>
                  </a:lnTo>
                  <a:lnTo>
                    <a:pt x="283" y="376"/>
                  </a:lnTo>
                  <a:lnTo>
                    <a:pt x="276" y="392"/>
                  </a:lnTo>
                  <a:lnTo>
                    <a:pt x="270" y="400"/>
                  </a:lnTo>
                  <a:lnTo>
                    <a:pt x="266" y="409"/>
                  </a:lnTo>
                  <a:lnTo>
                    <a:pt x="256" y="422"/>
                  </a:lnTo>
                  <a:lnTo>
                    <a:pt x="250" y="427"/>
                  </a:lnTo>
                  <a:lnTo>
                    <a:pt x="245" y="434"/>
                  </a:lnTo>
                  <a:lnTo>
                    <a:pt x="236" y="443"/>
                  </a:lnTo>
                  <a:lnTo>
                    <a:pt x="228" y="449"/>
                  </a:lnTo>
                  <a:lnTo>
                    <a:pt x="223" y="454"/>
                  </a:lnTo>
                  <a:lnTo>
                    <a:pt x="217" y="458"/>
                  </a:lnTo>
                  <a:lnTo>
                    <a:pt x="212" y="462"/>
                  </a:lnTo>
                  <a:lnTo>
                    <a:pt x="199" y="467"/>
                  </a:lnTo>
                  <a:lnTo>
                    <a:pt x="192" y="469"/>
                  </a:lnTo>
                  <a:lnTo>
                    <a:pt x="185" y="472"/>
                  </a:lnTo>
                  <a:lnTo>
                    <a:pt x="179" y="474"/>
                  </a:lnTo>
                  <a:lnTo>
                    <a:pt x="181" y="4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8" name="Freeform 12"/>
            <p:cNvSpPr>
              <a:spLocks/>
            </p:cNvSpPr>
            <p:nvPr/>
          </p:nvSpPr>
          <p:spPr bwMode="auto">
            <a:xfrm>
              <a:off x="4716" y="1217"/>
              <a:ext cx="95" cy="102"/>
            </a:xfrm>
            <a:custGeom>
              <a:avLst/>
              <a:gdLst>
                <a:gd name="T0" fmla="*/ 95 w 95"/>
                <a:gd name="T1" fmla="*/ 0 h 102"/>
                <a:gd name="T2" fmla="*/ 60 w 95"/>
                <a:gd name="T3" fmla="*/ 102 h 102"/>
                <a:gd name="T4" fmla="*/ 0 w 95"/>
                <a:gd name="T5" fmla="*/ 13 h 102"/>
                <a:gd name="T6" fmla="*/ 53 w 95"/>
                <a:gd name="T7" fmla="*/ 55 h 102"/>
                <a:gd name="T8" fmla="*/ 95 w 95"/>
                <a:gd name="T9" fmla="*/ 0 h 102"/>
                <a:gd name="T10" fmla="*/ 0 60000 65536"/>
                <a:gd name="T11" fmla="*/ 0 60000 65536"/>
                <a:gd name="T12" fmla="*/ 0 60000 65536"/>
                <a:gd name="T13" fmla="*/ 0 60000 65536"/>
                <a:gd name="T14" fmla="*/ 0 60000 65536"/>
                <a:gd name="T15" fmla="*/ 0 w 95"/>
                <a:gd name="T16" fmla="*/ 0 h 102"/>
                <a:gd name="T17" fmla="*/ 95 w 95"/>
                <a:gd name="T18" fmla="*/ 102 h 102"/>
              </a:gdLst>
              <a:ahLst/>
              <a:cxnLst>
                <a:cxn ang="T10">
                  <a:pos x="T0" y="T1"/>
                </a:cxn>
                <a:cxn ang="T11">
                  <a:pos x="T2" y="T3"/>
                </a:cxn>
                <a:cxn ang="T12">
                  <a:pos x="T4" y="T5"/>
                </a:cxn>
                <a:cxn ang="T13">
                  <a:pos x="T6" y="T7"/>
                </a:cxn>
                <a:cxn ang="T14">
                  <a:pos x="T8" y="T9"/>
                </a:cxn>
              </a:cxnLst>
              <a:rect l="T15" t="T16" r="T17" b="T18"/>
              <a:pathLst>
                <a:path w="95" h="102">
                  <a:moveTo>
                    <a:pt x="95" y="0"/>
                  </a:moveTo>
                  <a:lnTo>
                    <a:pt x="60" y="102"/>
                  </a:lnTo>
                  <a:lnTo>
                    <a:pt x="0" y="13"/>
                  </a:lnTo>
                  <a:lnTo>
                    <a:pt x="53" y="55"/>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9" name="Freeform 13"/>
            <p:cNvSpPr>
              <a:spLocks/>
            </p:cNvSpPr>
            <p:nvPr/>
          </p:nvSpPr>
          <p:spPr bwMode="auto">
            <a:xfrm>
              <a:off x="4705" y="1206"/>
              <a:ext cx="117" cy="124"/>
            </a:xfrm>
            <a:custGeom>
              <a:avLst/>
              <a:gdLst>
                <a:gd name="T0" fmla="*/ 115 w 117"/>
                <a:gd name="T1" fmla="*/ 18 h 124"/>
                <a:gd name="T2" fmla="*/ 95 w 117"/>
                <a:gd name="T3" fmla="*/ 8 h 124"/>
                <a:gd name="T4" fmla="*/ 60 w 117"/>
                <a:gd name="T5" fmla="*/ 109 h 124"/>
                <a:gd name="T6" fmla="*/ 80 w 117"/>
                <a:gd name="T7" fmla="*/ 107 h 124"/>
                <a:gd name="T8" fmla="*/ 20 w 117"/>
                <a:gd name="T9" fmla="*/ 18 h 124"/>
                <a:gd name="T10" fmla="*/ 4 w 117"/>
                <a:gd name="T11" fmla="*/ 33 h 124"/>
                <a:gd name="T12" fmla="*/ 57 w 117"/>
                <a:gd name="T13" fmla="*/ 75 h 124"/>
                <a:gd name="T14" fmla="*/ 60 w 117"/>
                <a:gd name="T15" fmla="*/ 77 h 124"/>
                <a:gd name="T16" fmla="*/ 67 w 117"/>
                <a:gd name="T17" fmla="*/ 77 h 124"/>
                <a:gd name="T18" fmla="*/ 71 w 117"/>
                <a:gd name="T19" fmla="*/ 75 h 124"/>
                <a:gd name="T20" fmla="*/ 73 w 117"/>
                <a:gd name="T21" fmla="*/ 73 h 124"/>
                <a:gd name="T22" fmla="*/ 115 w 117"/>
                <a:gd name="T23" fmla="*/ 18 h 124"/>
                <a:gd name="T24" fmla="*/ 97 w 117"/>
                <a:gd name="T25" fmla="*/ 4 h 124"/>
                <a:gd name="T26" fmla="*/ 55 w 117"/>
                <a:gd name="T27" fmla="*/ 58 h 124"/>
                <a:gd name="T28" fmla="*/ 71 w 117"/>
                <a:gd name="T29" fmla="*/ 57 h 124"/>
                <a:gd name="T30" fmla="*/ 18 w 117"/>
                <a:gd name="T31" fmla="*/ 15 h 124"/>
                <a:gd name="T32" fmla="*/ 17 w 117"/>
                <a:gd name="T33" fmla="*/ 15 h 124"/>
                <a:gd name="T34" fmla="*/ 13 w 117"/>
                <a:gd name="T35" fmla="*/ 13 h 124"/>
                <a:gd name="T36" fmla="*/ 11 w 117"/>
                <a:gd name="T37" fmla="*/ 13 h 124"/>
                <a:gd name="T38" fmla="*/ 8 w 117"/>
                <a:gd name="T39" fmla="*/ 13 h 124"/>
                <a:gd name="T40" fmla="*/ 6 w 117"/>
                <a:gd name="T41" fmla="*/ 15 h 124"/>
                <a:gd name="T42" fmla="*/ 2 w 117"/>
                <a:gd name="T43" fmla="*/ 17 h 124"/>
                <a:gd name="T44" fmla="*/ 2 w 117"/>
                <a:gd name="T45" fmla="*/ 18 h 124"/>
                <a:gd name="T46" fmla="*/ 0 w 117"/>
                <a:gd name="T47" fmla="*/ 22 h 124"/>
                <a:gd name="T48" fmla="*/ 0 w 117"/>
                <a:gd name="T49" fmla="*/ 24 h 124"/>
                <a:gd name="T50" fmla="*/ 0 w 117"/>
                <a:gd name="T51" fmla="*/ 28 h 124"/>
                <a:gd name="T52" fmla="*/ 2 w 117"/>
                <a:gd name="T53" fmla="*/ 29 h 124"/>
                <a:gd name="T54" fmla="*/ 62 w 117"/>
                <a:gd name="T55" fmla="*/ 118 h 124"/>
                <a:gd name="T56" fmla="*/ 62 w 117"/>
                <a:gd name="T57" fmla="*/ 120 h 124"/>
                <a:gd name="T58" fmla="*/ 66 w 117"/>
                <a:gd name="T59" fmla="*/ 122 h 124"/>
                <a:gd name="T60" fmla="*/ 67 w 117"/>
                <a:gd name="T61" fmla="*/ 124 h 124"/>
                <a:gd name="T62" fmla="*/ 71 w 117"/>
                <a:gd name="T63" fmla="*/ 124 h 124"/>
                <a:gd name="T64" fmla="*/ 73 w 117"/>
                <a:gd name="T65" fmla="*/ 124 h 124"/>
                <a:gd name="T66" fmla="*/ 77 w 117"/>
                <a:gd name="T67" fmla="*/ 122 h 124"/>
                <a:gd name="T68" fmla="*/ 78 w 117"/>
                <a:gd name="T69" fmla="*/ 122 h 124"/>
                <a:gd name="T70" fmla="*/ 80 w 117"/>
                <a:gd name="T71" fmla="*/ 118 h 124"/>
                <a:gd name="T72" fmla="*/ 82 w 117"/>
                <a:gd name="T73" fmla="*/ 117 h 124"/>
                <a:gd name="T74" fmla="*/ 117 w 117"/>
                <a:gd name="T75" fmla="*/ 15 h 124"/>
                <a:gd name="T76" fmla="*/ 117 w 117"/>
                <a:gd name="T77" fmla="*/ 13 h 124"/>
                <a:gd name="T78" fmla="*/ 117 w 117"/>
                <a:gd name="T79" fmla="*/ 9 h 124"/>
                <a:gd name="T80" fmla="*/ 117 w 117"/>
                <a:gd name="T81" fmla="*/ 8 h 124"/>
                <a:gd name="T82" fmla="*/ 115 w 117"/>
                <a:gd name="T83" fmla="*/ 4 h 124"/>
                <a:gd name="T84" fmla="*/ 113 w 117"/>
                <a:gd name="T85" fmla="*/ 2 h 124"/>
                <a:gd name="T86" fmla="*/ 109 w 117"/>
                <a:gd name="T87" fmla="*/ 0 h 124"/>
                <a:gd name="T88" fmla="*/ 107 w 117"/>
                <a:gd name="T89" fmla="*/ 0 h 124"/>
                <a:gd name="T90" fmla="*/ 104 w 117"/>
                <a:gd name="T91" fmla="*/ 0 h 124"/>
                <a:gd name="T92" fmla="*/ 102 w 117"/>
                <a:gd name="T93" fmla="*/ 0 h 124"/>
                <a:gd name="T94" fmla="*/ 98 w 117"/>
                <a:gd name="T95" fmla="*/ 2 h 124"/>
                <a:gd name="T96" fmla="*/ 97 w 117"/>
                <a:gd name="T97" fmla="*/ 4 h 124"/>
                <a:gd name="T98" fmla="*/ 115 w 117"/>
                <a:gd name="T99" fmla="*/ 18 h 1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124"/>
                <a:gd name="T152" fmla="*/ 117 w 117"/>
                <a:gd name="T153" fmla="*/ 124 h 12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124">
                  <a:moveTo>
                    <a:pt x="115" y="18"/>
                  </a:moveTo>
                  <a:lnTo>
                    <a:pt x="95" y="8"/>
                  </a:lnTo>
                  <a:lnTo>
                    <a:pt x="60" y="109"/>
                  </a:lnTo>
                  <a:lnTo>
                    <a:pt x="80" y="107"/>
                  </a:lnTo>
                  <a:lnTo>
                    <a:pt x="20" y="18"/>
                  </a:lnTo>
                  <a:lnTo>
                    <a:pt x="4" y="33"/>
                  </a:lnTo>
                  <a:lnTo>
                    <a:pt x="57" y="75"/>
                  </a:lnTo>
                  <a:lnTo>
                    <a:pt x="60" y="77"/>
                  </a:lnTo>
                  <a:lnTo>
                    <a:pt x="67" y="77"/>
                  </a:lnTo>
                  <a:lnTo>
                    <a:pt x="71" y="75"/>
                  </a:lnTo>
                  <a:lnTo>
                    <a:pt x="73" y="73"/>
                  </a:lnTo>
                  <a:lnTo>
                    <a:pt x="115" y="18"/>
                  </a:lnTo>
                  <a:lnTo>
                    <a:pt x="97" y="4"/>
                  </a:lnTo>
                  <a:lnTo>
                    <a:pt x="55" y="58"/>
                  </a:lnTo>
                  <a:lnTo>
                    <a:pt x="71" y="57"/>
                  </a:lnTo>
                  <a:lnTo>
                    <a:pt x="18" y="15"/>
                  </a:lnTo>
                  <a:lnTo>
                    <a:pt x="17" y="15"/>
                  </a:lnTo>
                  <a:lnTo>
                    <a:pt x="13" y="13"/>
                  </a:lnTo>
                  <a:lnTo>
                    <a:pt x="11" y="13"/>
                  </a:lnTo>
                  <a:lnTo>
                    <a:pt x="8" y="13"/>
                  </a:lnTo>
                  <a:lnTo>
                    <a:pt x="6" y="15"/>
                  </a:lnTo>
                  <a:lnTo>
                    <a:pt x="2" y="17"/>
                  </a:lnTo>
                  <a:lnTo>
                    <a:pt x="2" y="18"/>
                  </a:lnTo>
                  <a:lnTo>
                    <a:pt x="0" y="22"/>
                  </a:lnTo>
                  <a:lnTo>
                    <a:pt x="0" y="24"/>
                  </a:lnTo>
                  <a:lnTo>
                    <a:pt x="0" y="28"/>
                  </a:lnTo>
                  <a:lnTo>
                    <a:pt x="2" y="29"/>
                  </a:lnTo>
                  <a:lnTo>
                    <a:pt x="62" y="118"/>
                  </a:lnTo>
                  <a:lnTo>
                    <a:pt x="62" y="120"/>
                  </a:lnTo>
                  <a:lnTo>
                    <a:pt x="66" y="122"/>
                  </a:lnTo>
                  <a:lnTo>
                    <a:pt x="67" y="124"/>
                  </a:lnTo>
                  <a:lnTo>
                    <a:pt x="71" y="124"/>
                  </a:lnTo>
                  <a:lnTo>
                    <a:pt x="73" y="124"/>
                  </a:lnTo>
                  <a:lnTo>
                    <a:pt x="77" y="122"/>
                  </a:lnTo>
                  <a:lnTo>
                    <a:pt x="78" y="122"/>
                  </a:lnTo>
                  <a:lnTo>
                    <a:pt x="80" y="118"/>
                  </a:lnTo>
                  <a:lnTo>
                    <a:pt x="82" y="117"/>
                  </a:lnTo>
                  <a:lnTo>
                    <a:pt x="117" y="15"/>
                  </a:lnTo>
                  <a:lnTo>
                    <a:pt x="117" y="13"/>
                  </a:lnTo>
                  <a:lnTo>
                    <a:pt x="117" y="9"/>
                  </a:lnTo>
                  <a:lnTo>
                    <a:pt x="117" y="8"/>
                  </a:lnTo>
                  <a:lnTo>
                    <a:pt x="115" y="4"/>
                  </a:lnTo>
                  <a:lnTo>
                    <a:pt x="113" y="2"/>
                  </a:lnTo>
                  <a:lnTo>
                    <a:pt x="109" y="0"/>
                  </a:lnTo>
                  <a:lnTo>
                    <a:pt x="107" y="0"/>
                  </a:lnTo>
                  <a:lnTo>
                    <a:pt x="104" y="0"/>
                  </a:lnTo>
                  <a:lnTo>
                    <a:pt x="102" y="0"/>
                  </a:lnTo>
                  <a:lnTo>
                    <a:pt x="98" y="2"/>
                  </a:lnTo>
                  <a:lnTo>
                    <a:pt x="97" y="4"/>
                  </a:lnTo>
                  <a:lnTo>
                    <a:pt x="11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0" name="Freeform 14"/>
            <p:cNvSpPr>
              <a:spLocks/>
            </p:cNvSpPr>
            <p:nvPr/>
          </p:nvSpPr>
          <p:spPr bwMode="auto">
            <a:xfrm>
              <a:off x="2860" y="983"/>
              <a:ext cx="327" cy="496"/>
            </a:xfrm>
            <a:custGeom>
              <a:avLst/>
              <a:gdLst>
                <a:gd name="T0" fmla="*/ 155 w 327"/>
                <a:gd name="T1" fmla="*/ 494 h 496"/>
                <a:gd name="T2" fmla="*/ 158 w 327"/>
                <a:gd name="T3" fmla="*/ 487 h 496"/>
                <a:gd name="T4" fmla="*/ 155 w 327"/>
                <a:gd name="T5" fmla="*/ 476 h 496"/>
                <a:gd name="T6" fmla="*/ 136 w 327"/>
                <a:gd name="T7" fmla="*/ 470 h 496"/>
                <a:gd name="T8" fmla="*/ 116 w 327"/>
                <a:gd name="T9" fmla="*/ 463 h 496"/>
                <a:gd name="T10" fmla="*/ 98 w 327"/>
                <a:gd name="T11" fmla="*/ 450 h 496"/>
                <a:gd name="T12" fmla="*/ 84 w 327"/>
                <a:gd name="T13" fmla="*/ 434 h 496"/>
                <a:gd name="T14" fmla="*/ 58 w 327"/>
                <a:gd name="T15" fmla="*/ 401 h 496"/>
                <a:gd name="T16" fmla="*/ 35 w 327"/>
                <a:gd name="T17" fmla="*/ 341 h 496"/>
                <a:gd name="T18" fmla="*/ 27 w 327"/>
                <a:gd name="T19" fmla="*/ 312 h 496"/>
                <a:gd name="T20" fmla="*/ 24 w 327"/>
                <a:gd name="T21" fmla="*/ 202 h 496"/>
                <a:gd name="T22" fmla="*/ 33 w 327"/>
                <a:gd name="T23" fmla="*/ 158 h 496"/>
                <a:gd name="T24" fmla="*/ 47 w 327"/>
                <a:gd name="T25" fmla="*/ 118 h 496"/>
                <a:gd name="T26" fmla="*/ 58 w 327"/>
                <a:gd name="T27" fmla="*/ 94 h 496"/>
                <a:gd name="T28" fmla="*/ 104 w 327"/>
                <a:gd name="T29" fmla="*/ 42 h 496"/>
                <a:gd name="T30" fmla="*/ 122 w 327"/>
                <a:gd name="T31" fmla="*/ 31 h 496"/>
                <a:gd name="T32" fmla="*/ 149 w 327"/>
                <a:gd name="T33" fmla="*/ 22 h 496"/>
                <a:gd name="T34" fmla="*/ 196 w 327"/>
                <a:gd name="T35" fmla="*/ 29 h 496"/>
                <a:gd name="T36" fmla="*/ 216 w 327"/>
                <a:gd name="T37" fmla="*/ 38 h 496"/>
                <a:gd name="T38" fmla="*/ 262 w 327"/>
                <a:gd name="T39" fmla="*/ 85 h 496"/>
                <a:gd name="T40" fmla="*/ 276 w 327"/>
                <a:gd name="T41" fmla="*/ 111 h 496"/>
                <a:gd name="T42" fmla="*/ 285 w 327"/>
                <a:gd name="T43" fmla="*/ 138 h 496"/>
                <a:gd name="T44" fmla="*/ 298 w 327"/>
                <a:gd name="T45" fmla="*/ 180 h 496"/>
                <a:gd name="T46" fmla="*/ 303 w 327"/>
                <a:gd name="T47" fmla="*/ 236 h 496"/>
                <a:gd name="T48" fmla="*/ 303 w 327"/>
                <a:gd name="T49" fmla="*/ 247 h 496"/>
                <a:gd name="T50" fmla="*/ 302 w 327"/>
                <a:gd name="T51" fmla="*/ 296 h 496"/>
                <a:gd name="T52" fmla="*/ 300 w 327"/>
                <a:gd name="T53" fmla="*/ 312 h 496"/>
                <a:gd name="T54" fmla="*/ 303 w 327"/>
                <a:gd name="T55" fmla="*/ 323 h 496"/>
                <a:gd name="T56" fmla="*/ 314 w 327"/>
                <a:gd name="T57" fmla="*/ 325 h 496"/>
                <a:gd name="T58" fmla="*/ 320 w 327"/>
                <a:gd name="T59" fmla="*/ 318 h 496"/>
                <a:gd name="T60" fmla="*/ 322 w 327"/>
                <a:gd name="T61" fmla="*/ 305 h 496"/>
                <a:gd name="T62" fmla="*/ 325 w 327"/>
                <a:gd name="T63" fmla="*/ 294 h 496"/>
                <a:gd name="T64" fmla="*/ 327 w 327"/>
                <a:gd name="T65" fmla="*/ 247 h 496"/>
                <a:gd name="T66" fmla="*/ 323 w 327"/>
                <a:gd name="T67" fmla="*/ 198 h 496"/>
                <a:gd name="T68" fmla="*/ 314 w 327"/>
                <a:gd name="T69" fmla="*/ 154 h 496"/>
                <a:gd name="T70" fmla="*/ 300 w 327"/>
                <a:gd name="T71" fmla="*/ 111 h 496"/>
                <a:gd name="T72" fmla="*/ 285 w 327"/>
                <a:gd name="T73" fmla="*/ 83 h 496"/>
                <a:gd name="T74" fmla="*/ 236 w 327"/>
                <a:gd name="T75" fmla="*/ 24 h 496"/>
                <a:gd name="T76" fmla="*/ 211 w 327"/>
                <a:gd name="T77" fmla="*/ 9 h 496"/>
                <a:gd name="T78" fmla="*/ 180 w 327"/>
                <a:gd name="T79" fmla="*/ 0 h 496"/>
                <a:gd name="T80" fmla="*/ 129 w 327"/>
                <a:gd name="T81" fmla="*/ 4 h 496"/>
                <a:gd name="T82" fmla="*/ 105 w 327"/>
                <a:gd name="T83" fmla="*/ 14 h 496"/>
                <a:gd name="T84" fmla="*/ 62 w 327"/>
                <a:gd name="T85" fmla="*/ 51 h 496"/>
                <a:gd name="T86" fmla="*/ 36 w 327"/>
                <a:gd name="T87" fmla="*/ 91 h 496"/>
                <a:gd name="T88" fmla="*/ 22 w 327"/>
                <a:gd name="T89" fmla="*/ 122 h 496"/>
                <a:gd name="T90" fmla="*/ 9 w 327"/>
                <a:gd name="T91" fmla="*/ 165 h 496"/>
                <a:gd name="T92" fmla="*/ 0 w 327"/>
                <a:gd name="T93" fmla="*/ 212 h 496"/>
                <a:gd name="T94" fmla="*/ 6 w 327"/>
                <a:gd name="T95" fmla="*/ 316 h 496"/>
                <a:gd name="T96" fmla="*/ 13 w 327"/>
                <a:gd name="T97" fmla="*/ 349 h 496"/>
                <a:gd name="T98" fmla="*/ 40 w 327"/>
                <a:gd name="T99" fmla="*/ 412 h 496"/>
                <a:gd name="T100" fmla="*/ 66 w 327"/>
                <a:gd name="T101" fmla="*/ 449 h 496"/>
                <a:gd name="T102" fmla="*/ 87 w 327"/>
                <a:gd name="T103" fmla="*/ 468 h 496"/>
                <a:gd name="T104" fmla="*/ 105 w 327"/>
                <a:gd name="T105" fmla="*/ 481 h 496"/>
                <a:gd name="T106" fmla="*/ 129 w 327"/>
                <a:gd name="T107" fmla="*/ 492 h 4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7"/>
                <a:gd name="T163" fmla="*/ 0 h 496"/>
                <a:gd name="T164" fmla="*/ 327 w 327"/>
                <a:gd name="T165" fmla="*/ 496 h 4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7" h="496">
                  <a:moveTo>
                    <a:pt x="145" y="496"/>
                  </a:moveTo>
                  <a:lnTo>
                    <a:pt x="151" y="496"/>
                  </a:lnTo>
                  <a:lnTo>
                    <a:pt x="155" y="494"/>
                  </a:lnTo>
                  <a:lnTo>
                    <a:pt x="156" y="492"/>
                  </a:lnTo>
                  <a:lnTo>
                    <a:pt x="156" y="488"/>
                  </a:lnTo>
                  <a:lnTo>
                    <a:pt x="158" y="487"/>
                  </a:lnTo>
                  <a:lnTo>
                    <a:pt x="158" y="481"/>
                  </a:lnTo>
                  <a:lnTo>
                    <a:pt x="156" y="478"/>
                  </a:lnTo>
                  <a:lnTo>
                    <a:pt x="155" y="476"/>
                  </a:lnTo>
                  <a:lnTo>
                    <a:pt x="151" y="476"/>
                  </a:lnTo>
                  <a:lnTo>
                    <a:pt x="149" y="474"/>
                  </a:lnTo>
                  <a:lnTo>
                    <a:pt x="136" y="470"/>
                  </a:lnTo>
                  <a:lnTo>
                    <a:pt x="129" y="467"/>
                  </a:lnTo>
                  <a:lnTo>
                    <a:pt x="122" y="465"/>
                  </a:lnTo>
                  <a:lnTo>
                    <a:pt x="116" y="463"/>
                  </a:lnTo>
                  <a:lnTo>
                    <a:pt x="111" y="459"/>
                  </a:lnTo>
                  <a:lnTo>
                    <a:pt x="104" y="454"/>
                  </a:lnTo>
                  <a:lnTo>
                    <a:pt x="98" y="450"/>
                  </a:lnTo>
                  <a:lnTo>
                    <a:pt x="93" y="445"/>
                  </a:lnTo>
                  <a:lnTo>
                    <a:pt x="89" y="441"/>
                  </a:lnTo>
                  <a:lnTo>
                    <a:pt x="84" y="434"/>
                  </a:lnTo>
                  <a:lnTo>
                    <a:pt x="78" y="429"/>
                  </a:lnTo>
                  <a:lnTo>
                    <a:pt x="62" y="409"/>
                  </a:lnTo>
                  <a:lnTo>
                    <a:pt x="58" y="401"/>
                  </a:lnTo>
                  <a:lnTo>
                    <a:pt x="53" y="394"/>
                  </a:lnTo>
                  <a:lnTo>
                    <a:pt x="36" y="350"/>
                  </a:lnTo>
                  <a:lnTo>
                    <a:pt x="35" y="341"/>
                  </a:lnTo>
                  <a:lnTo>
                    <a:pt x="31" y="332"/>
                  </a:lnTo>
                  <a:lnTo>
                    <a:pt x="29" y="321"/>
                  </a:lnTo>
                  <a:lnTo>
                    <a:pt x="27" y="312"/>
                  </a:lnTo>
                  <a:lnTo>
                    <a:pt x="22" y="281"/>
                  </a:lnTo>
                  <a:lnTo>
                    <a:pt x="22" y="212"/>
                  </a:lnTo>
                  <a:lnTo>
                    <a:pt x="24" y="202"/>
                  </a:lnTo>
                  <a:lnTo>
                    <a:pt x="27" y="180"/>
                  </a:lnTo>
                  <a:lnTo>
                    <a:pt x="31" y="169"/>
                  </a:lnTo>
                  <a:lnTo>
                    <a:pt x="33" y="158"/>
                  </a:lnTo>
                  <a:lnTo>
                    <a:pt x="40" y="138"/>
                  </a:lnTo>
                  <a:lnTo>
                    <a:pt x="44" y="129"/>
                  </a:lnTo>
                  <a:lnTo>
                    <a:pt x="47" y="118"/>
                  </a:lnTo>
                  <a:lnTo>
                    <a:pt x="49" y="111"/>
                  </a:lnTo>
                  <a:lnTo>
                    <a:pt x="55" y="102"/>
                  </a:lnTo>
                  <a:lnTo>
                    <a:pt x="58" y="94"/>
                  </a:lnTo>
                  <a:lnTo>
                    <a:pt x="64" y="85"/>
                  </a:lnTo>
                  <a:lnTo>
                    <a:pt x="80" y="65"/>
                  </a:lnTo>
                  <a:lnTo>
                    <a:pt x="104" y="42"/>
                  </a:lnTo>
                  <a:lnTo>
                    <a:pt x="109" y="38"/>
                  </a:lnTo>
                  <a:lnTo>
                    <a:pt x="116" y="33"/>
                  </a:lnTo>
                  <a:lnTo>
                    <a:pt x="122" y="31"/>
                  </a:lnTo>
                  <a:lnTo>
                    <a:pt x="129" y="29"/>
                  </a:lnTo>
                  <a:lnTo>
                    <a:pt x="136" y="25"/>
                  </a:lnTo>
                  <a:lnTo>
                    <a:pt x="149" y="22"/>
                  </a:lnTo>
                  <a:lnTo>
                    <a:pt x="176" y="22"/>
                  </a:lnTo>
                  <a:lnTo>
                    <a:pt x="189" y="25"/>
                  </a:lnTo>
                  <a:lnTo>
                    <a:pt x="196" y="29"/>
                  </a:lnTo>
                  <a:lnTo>
                    <a:pt x="204" y="31"/>
                  </a:lnTo>
                  <a:lnTo>
                    <a:pt x="209" y="33"/>
                  </a:lnTo>
                  <a:lnTo>
                    <a:pt x="216" y="38"/>
                  </a:lnTo>
                  <a:lnTo>
                    <a:pt x="222" y="42"/>
                  </a:lnTo>
                  <a:lnTo>
                    <a:pt x="245" y="65"/>
                  </a:lnTo>
                  <a:lnTo>
                    <a:pt x="262" y="85"/>
                  </a:lnTo>
                  <a:lnTo>
                    <a:pt x="267" y="94"/>
                  </a:lnTo>
                  <a:lnTo>
                    <a:pt x="271" y="102"/>
                  </a:lnTo>
                  <a:lnTo>
                    <a:pt x="276" y="111"/>
                  </a:lnTo>
                  <a:lnTo>
                    <a:pt x="278" y="118"/>
                  </a:lnTo>
                  <a:lnTo>
                    <a:pt x="282" y="129"/>
                  </a:lnTo>
                  <a:lnTo>
                    <a:pt x="285" y="138"/>
                  </a:lnTo>
                  <a:lnTo>
                    <a:pt x="293" y="158"/>
                  </a:lnTo>
                  <a:lnTo>
                    <a:pt x="294" y="169"/>
                  </a:lnTo>
                  <a:lnTo>
                    <a:pt x="298" y="180"/>
                  </a:lnTo>
                  <a:lnTo>
                    <a:pt x="302" y="202"/>
                  </a:lnTo>
                  <a:lnTo>
                    <a:pt x="303" y="212"/>
                  </a:lnTo>
                  <a:lnTo>
                    <a:pt x="303" y="236"/>
                  </a:lnTo>
                  <a:lnTo>
                    <a:pt x="305" y="251"/>
                  </a:lnTo>
                  <a:lnTo>
                    <a:pt x="309" y="241"/>
                  </a:lnTo>
                  <a:lnTo>
                    <a:pt x="303" y="247"/>
                  </a:lnTo>
                  <a:lnTo>
                    <a:pt x="303" y="287"/>
                  </a:lnTo>
                  <a:lnTo>
                    <a:pt x="302" y="289"/>
                  </a:lnTo>
                  <a:lnTo>
                    <a:pt x="302" y="296"/>
                  </a:lnTo>
                  <a:lnTo>
                    <a:pt x="300" y="298"/>
                  </a:lnTo>
                  <a:lnTo>
                    <a:pt x="300" y="314"/>
                  </a:lnTo>
                  <a:lnTo>
                    <a:pt x="300" y="312"/>
                  </a:lnTo>
                  <a:lnTo>
                    <a:pt x="300" y="318"/>
                  </a:lnTo>
                  <a:lnTo>
                    <a:pt x="302" y="321"/>
                  </a:lnTo>
                  <a:lnTo>
                    <a:pt x="303" y="323"/>
                  </a:lnTo>
                  <a:lnTo>
                    <a:pt x="307" y="323"/>
                  </a:lnTo>
                  <a:lnTo>
                    <a:pt x="309" y="325"/>
                  </a:lnTo>
                  <a:lnTo>
                    <a:pt x="314" y="325"/>
                  </a:lnTo>
                  <a:lnTo>
                    <a:pt x="318" y="323"/>
                  </a:lnTo>
                  <a:lnTo>
                    <a:pt x="320" y="321"/>
                  </a:lnTo>
                  <a:lnTo>
                    <a:pt x="320" y="318"/>
                  </a:lnTo>
                  <a:lnTo>
                    <a:pt x="322" y="316"/>
                  </a:lnTo>
                  <a:lnTo>
                    <a:pt x="322" y="314"/>
                  </a:lnTo>
                  <a:lnTo>
                    <a:pt x="322" y="305"/>
                  </a:lnTo>
                  <a:lnTo>
                    <a:pt x="323" y="303"/>
                  </a:lnTo>
                  <a:lnTo>
                    <a:pt x="323" y="296"/>
                  </a:lnTo>
                  <a:lnTo>
                    <a:pt x="325" y="294"/>
                  </a:lnTo>
                  <a:lnTo>
                    <a:pt x="325" y="254"/>
                  </a:lnTo>
                  <a:lnTo>
                    <a:pt x="323" y="256"/>
                  </a:lnTo>
                  <a:lnTo>
                    <a:pt x="327" y="247"/>
                  </a:lnTo>
                  <a:lnTo>
                    <a:pt x="325" y="236"/>
                  </a:lnTo>
                  <a:lnTo>
                    <a:pt x="325" y="212"/>
                  </a:lnTo>
                  <a:lnTo>
                    <a:pt x="323" y="198"/>
                  </a:lnTo>
                  <a:lnTo>
                    <a:pt x="320" y="176"/>
                  </a:lnTo>
                  <a:lnTo>
                    <a:pt x="316" y="165"/>
                  </a:lnTo>
                  <a:lnTo>
                    <a:pt x="314" y="154"/>
                  </a:lnTo>
                  <a:lnTo>
                    <a:pt x="307" y="131"/>
                  </a:lnTo>
                  <a:lnTo>
                    <a:pt x="303" y="122"/>
                  </a:lnTo>
                  <a:lnTo>
                    <a:pt x="300" y="111"/>
                  </a:lnTo>
                  <a:lnTo>
                    <a:pt x="294" y="100"/>
                  </a:lnTo>
                  <a:lnTo>
                    <a:pt x="289" y="91"/>
                  </a:lnTo>
                  <a:lnTo>
                    <a:pt x="285" y="83"/>
                  </a:lnTo>
                  <a:lnTo>
                    <a:pt x="280" y="74"/>
                  </a:lnTo>
                  <a:lnTo>
                    <a:pt x="263" y="51"/>
                  </a:lnTo>
                  <a:lnTo>
                    <a:pt x="236" y="24"/>
                  </a:lnTo>
                  <a:lnTo>
                    <a:pt x="227" y="20"/>
                  </a:lnTo>
                  <a:lnTo>
                    <a:pt x="220" y="14"/>
                  </a:lnTo>
                  <a:lnTo>
                    <a:pt x="211" y="9"/>
                  </a:lnTo>
                  <a:lnTo>
                    <a:pt x="204" y="7"/>
                  </a:lnTo>
                  <a:lnTo>
                    <a:pt x="196" y="4"/>
                  </a:lnTo>
                  <a:lnTo>
                    <a:pt x="180" y="0"/>
                  </a:lnTo>
                  <a:lnTo>
                    <a:pt x="164" y="0"/>
                  </a:lnTo>
                  <a:lnTo>
                    <a:pt x="145" y="0"/>
                  </a:lnTo>
                  <a:lnTo>
                    <a:pt x="129" y="4"/>
                  </a:lnTo>
                  <a:lnTo>
                    <a:pt x="122" y="7"/>
                  </a:lnTo>
                  <a:lnTo>
                    <a:pt x="115" y="9"/>
                  </a:lnTo>
                  <a:lnTo>
                    <a:pt x="105" y="14"/>
                  </a:lnTo>
                  <a:lnTo>
                    <a:pt x="98" y="20"/>
                  </a:lnTo>
                  <a:lnTo>
                    <a:pt x="89" y="24"/>
                  </a:lnTo>
                  <a:lnTo>
                    <a:pt x="62" y="51"/>
                  </a:lnTo>
                  <a:lnTo>
                    <a:pt x="46" y="74"/>
                  </a:lnTo>
                  <a:lnTo>
                    <a:pt x="40" y="83"/>
                  </a:lnTo>
                  <a:lnTo>
                    <a:pt x="36" y="91"/>
                  </a:lnTo>
                  <a:lnTo>
                    <a:pt x="31" y="100"/>
                  </a:lnTo>
                  <a:lnTo>
                    <a:pt x="26" y="111"/>
                  </a:lnTo>
                  <a:lnTo>
                    <a:pt x="22" y="122"/>
                  </a:lnTo>
                  <a:lnTo>
                    <a:pt x="18" y="131"/>
                  </a:lnTo>
                  <a:lnTo>
                    <a:pt x="11" y="154"/>
                  </a:lnTo>
                  <a:lnTo>
                    <a:pt x="9" y="165"/>
                  </a:lnTo>
                  <a:lnTo>
                    <a:pt x="6" y="176"/>
                  </a:lnTo>
                  <a:lnTo>
                    <a:pt x="2" y="198"/>
                  </a:lnTo>
                  <a:lnTo>
                    <a:pt x="0" y="212"/>
                  </a:lnTo>
                  <a:lnTo>
                    <a:pt x="0" y="249"/>
                  </a:lnTo>
                  <a:lnTo>
                    <a:pt x="0" y="281"/>
                  </a:lnTo>
                  <a:lnTo>
                    <a:pt x="6" y="316"/>
                  </a:lnTo>
                  <a:lnTo>
                    <a:pt x="7" y="325"/>
                  </a:lnTo>
                  <a:lnTo>
                    <a:pt x="9" y="336"/>
                  </a:lnTo>
                  <a:lnTo>
                    <a:pt x="13" y="349"/>
                  </a:lnTo>
                  <a:lnTo>
                    <a:pt x="15" y="358"/>
                  </a:lnTo>
                  <a:lnTo>
                    <a:pt x="35" y="405"/>
                  </a:lnTo>
                  <a:lnTo>
                    <a:pt x="40" y="412"/>
                  </a:lnTo>
                  <a:lnTo>
                    <a:pt x="44" y="419"/>
                  </a:lnTo>
                  <a:lnTo>
                    <a:pt x="60" y="443"/>
                  </a:lnTo>
                  <a:lnTo>
                    <a:pt x="66" y="449"/>
                  </a:lnTo>
                  <a:lnTo>
                    <a:pt x="71" y="456"/>
                  </a:lnTo>
                  <a:lnTo>
                    <a:pt x="78" y="463"/>
                  </a:lnTo>
                  <a:lnTo>
                    <a:pt x="87" y="468"/>
                  </a:lnTo>
                  <a:lnTo>
                    <a:pt x="93" y="472"/>
                  </a:lnTo>
                  <a:lnTo>
                    <a:pt x="100" y="478"/>
                  </a:lnTo>
                  <a:lnTo>
                    <a:pt x="105" y="481"/>
                  </a:lnTo>
                  <a:lnTo>
                    <a:pt x="115" y="487"/>
                  </a:lnTo>
                  <a:lnTo>
                    <a:pt x="122" y="488"/>
                  </a:lnTo>
                  <a:lnTo>
                    <a:pt x="129" y="492"/>
                  </a:lnTo>
                  <a:lnTo>
                    <a:pt x="145" y="4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1" name="Freeform 15"/>
            <p:cNvSpPr>
              <a:spLocks/>
            </p:cNvSpPr>
            <p:nvPr/>
          </p:nvSpPr>
          <p:spPr bwMode="auto">
            <a:xfrm>
              <a:off x="2933" y="1404"/>
              <a:ext cx="107" cy="95"/>
            </a:xfrm>
            <a:custGeom>
              <a:avLst/>
              <a:gdLst>
                <a:gd name="T0" fmla="*/ 0 w 107"/>
                <a:gd name="T1" fmla="*/ 95 h 95"/>
                <a:gd name="T2" fmla="*/ 107 w 107"/>
                <a:gd name="T3" fmla="*/ 73 h 95"/>
                <a:gd name="T4" fmla="*/ 27 w 107"/>
                <a:gd name="T5" fmla="*/ 0 h 95"/>
                <a:gd name="T6" fmla="*/ 60 w 107"/>
                <a:gd name="T7" fmla="*/ 60 h 95"/>
                <a:gd name="T8" fmla="*/ 0 w 107"/>
                <a:gd name="T9" fmla="*/ 95 h 95"/>
                <a:gd name="T10" fmla="*/ 0 60000 65536"/>
                <a:gd name="T11" fmla="*/ 0 60000 65536"/>
                <a:gd name="T12" fmla="*/ 0 60000 65536"/>
                <a:gd name="T13" fmla="*/ 0 60000 65536"/>
                <a:gd name="T14" fmla="*/ 0 60000 65536"/>
                <a:gd name="T15" fmla="*/ 0 w 107"/>
                <a:gd name="T16" fmla="*/ 0 h 95"/>
                <a:gd name="T17" fmla="*/ 107 w 107"/>
                <a:gd name="T18" fmla="*/ 95 h 95"/>
              </a:gdLst>
              <a:ahLst/>
              <a:cxnLst>
                <a:cxn ang="T10">
                  <a:pos x="T0" y="T1"/>
                </a:cxn>
                <a:cxn ang="T11">
                  <a:pos x="T2" y="T3"/>
                </a:cxn>
                <a:cxn ang="T12">
                  <a:pos x="T4" y="T5"/>
                </a:cxn>
                <a:cxn ang="T13">
                  <a:pos x="T6" y="T7"/>
                </a:cxn>
                <a:cxn ang="T14">
                  <a:pos x="T8" y="T9"/>
                </a:cxn>
              </a:cxnLst>
              <a:rect l="T15" t="T16" r="T17" b="T18"/>
              <a:pathLst>
                <a:path w="107" h="95">
                  <a:moveTo>
                    <a:pt x="0" y="95"/>
                  </a:moveTo>
                  <a:lnTo>
                    <a:pt x="107" y="73"/>
                  </a:lnTo>
                  <a:lnTo>
                    <a:pt x="27" y="0"/>
                  </a:lnTo>
                  <a:lnTo>
                    <a:pt x="60" y="60"/>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2" name="Freeform 16"/>
            <p:cNvSpPr>
              <a:spLocks/>
            </p:cNvSpPr>
            <p:nvPr/>
          </p:nvSpPr>
          <p:spPr bwMode="auto">
            <a:xfrm>
              <a:off x="2922" y="1393"/>
              <a:ext cx="129" cy="117"/>
            </a:xfrm>
            <a:custGeom>
              <a:avLst/>
              <a:gdLst>
                <a:gd name="T0" fmla="*/ 5 w 129"/>
                <a:gd name="T1" fmla="*/ 97 h 117"/>
                <a:gd name="T2" fmla="*/ 2 w 129"/>
                <a:gd name="T3" fmla="*/ 100 h 117"/>
                <a:gd name="T4" fmla="*/ 0 w 129"/>
                <a:gd name="T5" fmla="*/ 102 h 117"/>
                <a:gd name="T6" fmla="*/ 0 w 129"/>
                <a:gd name="T7" fmla="*/ 109 h 117"/>
                <a:gd name="T8" fmla="*/ 4 w 129"/>
                <a:gd name="T9" fmla="*/ 113 h 117"/>
                <a:gd name="T10" fmla="*/ 7 w 129"/>
                <a:gd name="T11" fmla="*/ 117 h 117"/>
                <a:gd name="T12" fmla="*/ 13 w 129"/>
                <a:gd name="T13" fmla="*/ 117 h 117"/>
                <a:gd name="T14" fmla="*/ 120 w 129"/>
                <a:gd name="T15" fmla="*/ 95 h 117"/>
                <a:gd name="T16" fmla="*/ 123 w 129"/>
                <a:gd name="T17" fmla="*/ 93 h 117"/>
                <a:gd name="T18" fmla="*/ 127 w 129"/>
                <a:gd name="T19" fmla="*/ 89 h 117"/>
                <a:gd name="T20" fmla="*/ 129 w 129"/>
                <a:gd name="T21" fmla="*/ 88 h 117"/>
                <a:gd name="T22" fmla="*/ 129 w 129"/>
                <a:gd name="T23" fmla="*/ 82 h 117"/>
                <a:gd name="T24" fmla="*/ 127 w 129"/>
                <a:gd name="T25" fmla="*/ 78 h 117"/>
                <a:gd name="T26" fmla="*/ 125 w 129"/>
                <a:gd name="T27" fmla="*/ 77 h 117"/>
                <a:gd name="T28" fmla="*/ 45 w 129"/>
                <a:gd name="T29" fmla="*/ 4 h 117"/>
                <a:gd name="T30" fmla="*/ 43 w 129"/>
                <a:gd name="T31" fmla="*/ 2 h 117"/>
                <a:gd name="T32" fmla="*/ 40 w 129"/>
                <a:gd name="T33" fmla="*/ 0 h 117"/>
                <a:gd name="T34" fmla="*/ 34 w 129"/>
                <a:gd name="T35" fmla="*/ 0 h 117"/>
                <a:gd name="T36" fmla="*/ 31 w 129"/>
                <a:gd name="T37" fmla="*/ 4 h 117"/>
                <a:gd name="T38" fmla="*/ 29 w 129"/>
                <a:gd name="T39" fmla="*/ 6 h 117"/>
                <a:gd name="T40" fmla="*/ 27 w 129"/>
                <a:gd name="T41" fmla="*/ 9 h 117"/>
                <a:gd name="T42" fmla="*/ 27 w 129"/>
                <a:gd name="T43" fmla="*/ 15 h 117"/>
                <a:gd name="T44" fmla="*/ 29 w 129"/>
                <a:gd name="T45" fmla="*/ 17 h 117"/>
                <a:gd name="T46" fmla="*/ 62 w 129"/>
                <a:gd name="T47" fmla="*/ 77 h 117"/>
                <a:gd name="T48" fmla="*/ 65 w 129"/>
                <a:gd name="T49" fmla="*/ 62 h 117"/>
                <a:gd name="T50" fmla="*/ 5 w 129"/>
                <a:gd name="T51" fmla="*/ 97 h 117"/>
                <a:gd name="T52" fmla="*/ 16 w 129"/>
                <a:gd name="T53" fmla="*/ 115 h 117"/>
                <a:gd name="T54" fmla="*/ 76 w 129"/>
                <a:gd name="T55" fmla="*/ 80 h 117"/>
                <a:gd name="T56" fmla="*/ 78 w 129"/>
                <a:gd name="T57" fmla="*/ 78 h 117"/>
                <a:gd name="T58" fmla="*/ 80 w 129"/>
                <a:gd name="T59" fmla="*/ 77 h 117"/>
                <a:gd name="T60" fmla="*/ 82 w 129"/>
                <a:gd name="T61" fmla="*/ 75 h 117"/>
                <a:gd name="T62" fmla="*/ 82 w 129"/>
                <a:gd name="T63" fmla="*/ 71 h 117"/>
                <a:gd name="T64" fmla="*/ 82 w 129"/>
                <a:gd name="T65" fmla="*/ 69 h 117"/>
                <a:gd name="T66" fmla="*/ 80 w 129"/>
                <a:gd name="T67" fmla="*/ 66 h 117"/>
                <a:gd name="T68" fmla="*/ 47 w 129"/>
                <a:gd name="T69" fmla="*/ 6 h 117"/>
                <a:gd name="T70" fmla="*/ 31 w 129"/>
                <a:gd name="T71" fmla="*/ 19 h 117"/>
                <a:gd name="T72" fmla="*/ 111 w 129"/>
                <a:gd name="T73" fmla="*/ 91 h 117"/>
                <a:gd name="T74" fmla="*/ 116 w 129"/>
                <a:gd name="T75" fmla="*/ 73 h 117"/>
                <a:gd name="T76" fmla="*/ 9 w 129"/>
                <a:gd name="T77" fmla="*/ 95 h 117"/>
                <a:gd name="T78" fmla="*/ 16 w 129"/>
                <a:gd name="T79" fmla="*/ 115 h 117"/>
                <a:gd name="T80" fmla="*/ 5 w 129"/>
                <a:gd name="T81" fmla="*/ 97 h 1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9"/>
                <a:gd name="T124" fmla="*/ 0 h 117"/>
                <a:gd name="T125" fmla="*/ 129 w 129"/>
                <a:gd name="T126" fmla="*/ 117 h 1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9" h="117">
                  <a:moveTo>
                    <a:pt x="5" y="97"/>
                  </a:moveTo>
                  <a:lnTo>
                    <a:pt x="2" y="100"/>
                  </a:lnTo>
                  <a:lnTo>
                    <a:pt x="0" y="102"/>
                  </a:lnTo>
                  <a:lnTo>
                    <a:pt x="0" y="109"/>
                  </a:lnTo>
                  <a:lnTo>
                    <a:pt x="4" y="113"/>
                  </a:lnTo>
                  <a:lnTo>
                    <a:pt x="7" y="117"/>
                  </a:lnTo>
                  <a:lnTo>
                    <a:pt x="13" y="117"/>
                  </a:lnTo>
                  <a:lnTo>
                    <a:pt x="120" y="95"/>
                  </a:lnTo>
                  <a:lnTo>
                    <a:pt x="123" y="93"/>
                  </a:lnTo>
                  <a:lnTo>
                    <a:pt x="127" y="89"/>
                  </a:lnTo>
                  <a:lnTo>
                    <a:pt x="129" y="88"/>
                  </a:lnTo>
                  <a:lnTo>
                    <a:pt x="129" y="82"/>
                  </a:lnTo>
                  <a:lnTo>
                    <a:pt x="127" y="78"/>
                  </a:lnTo>
                  <a:lnTo>
                    <a:pt x="125" y="77"/>
                  </a:lnTo>
                  <a:lnTo>
                    <a:pt x="45" y="4"/>
                  </a:lnTo>
                  <a:lnTo>
                    <a:pt x="43" y="2"/>
                  </a:lnTo>
                  <a:lnTo>
                    <a:pt x="40" y="0"/>
                  </a:lnTo>
                  <a:lnTo>
                    <a:pt x="34" y="0"/>
                  </a:lnTo>
                  <a:lnTo>
                    <a:pt x="31" y="4"/>
                  </a:lnTo>
                  <a:lnTo>
                    <a:pt x="29" y="6"/>
                  </a:lnTo>
                  <a:lnTo>
                    <a:pt x="27" y="9"/>
                  </a:lnTo>
                  <a:lnTo>
                    <a:pt x="27" y="15"/>
                  </a:lnTo>
                  <a:lnTo>
                    <a:pt x="29" y="17"/>
                  </a:lnTo>
                  <a:lnTo>
                    <a:pt x="62" y="77"/>
                  </a:lnTo>
                  <a:lnTo>
                    <a:pt x="65" y="62"/>
                  </a:lnTo>
                  <a:lnTo>
                    <a:pt x="5" y="97"/>
                  </a:lnTo>
                  <a:lnTo>
                    <a:pt x="16" y="115"/>
                  </a:lnTo>
                  <a:lnTo>
                    <a:pt x="76" y="80"/>
                  </a:lnTo>
                  <a:lnTo>
                    <a:pt x="78" y="78"/>
                  </a:lnTo>
                  <a:lnTo>
                    <a:pt x="80" y="77"/>
                  </a:lnTo>
                  <a:lnTo>
                    <a:pt x="82" y="75"/>
                  </a:lnTo>
                  <a:lnTo>
                    <a:pt x="82" y="71"/>
                  </a:lnTo>
                  <a:lnTo>
                    <a:pt x="82" y="69"/>
                  </a:lnTo>
                  <a:lnTo>
                    <a:pt x="80" y="66"/>
                  </a:lnTo>
                  <a:lnTo>
                    <a:pt x="47" y="6"/>
                  </a:lnTo>
                  <a:lnTo>
                    <a:pt x="31" y="19"/>
                  </a:lnTo>
                  <a:lnTo>
                    <a:pt x="111" y="91"/>
                  </a:lnTo>
                  <a:lnTo>
                    <a:pt x="116" y="73"/>
                  </a:lnTo>
                  <a:lnTo>
                    <a:pt x="9" y="95"/>
                  </a:lnTo>
                  <a:lnTo>
                    <a:pt x="16" y="115"/>
                  </a:lnTo>
                  <a:lnTo>
                    <a:pt x="5"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3" name="Freeform 17"/>
            <p:cNvSpPr>
              <a:spLocks/>
            </p:cNvSpPr>
            <p:nvPr/>
          </p:nvSpPr>
          <p:spPr bwMode="auto">
            <a:xfrm>
              <a:off x="2949" y="1651"/>
              <a:ext cx="193" cy="1112"/>
            </a:xfrm>
            <a:custGeom>
              <a:avLst/>
              <a:gdLst>
                <a:gd name="T0" fmla="*/ 193 w 193"/>
                <a:gd name="T1" fmla="*/ 8 h 1112"/>
                <a:gd name="T2" fmla="*/ 189 w 193"/>
                <a:gd name="T3" fmla="*/ 2 h 1112"/>
                <a:gd name="T4" fmla="*/ 178 w 193"/>
                <a:gd name="T5" fmla="*/ 0 h 1112"/>
                <a:gd name="T6" fmla="*/ 173 w 193"/>
                <a:gd name="T7" fmla="*/ 4 h 1112"/>
                <a:gd name="T8" fmla="*/ 160 w 193"/>
                <a:gd name="T9" fmla="*/ 33 h 1112"/>
                <a:gd name="T10" fmla="*/ 140 w 193"/>
                <a:gd name="T11" fmla="*/ 82 h 1112"/>
                <a:gd name="T12" fmla="*/ 122 w 193"/>
                <a:gd name="T13" fmla="*/ 131 h 1112"/>
                <a:gd name="T14" fmla="*/ 105 w 193"/>
                <a:gd name="T15" fmla="*/ 180 h 1112"/>
                <a:gd name="T16" fmla="*/ 91 w 193"/>
                <a:gd name="T17" fmla="*/ 225 h 1112"/>
                <a:gd name="T18" fmla="*/ 69 w 193"/>
                <a:gd name="T19" fmla="*/ 294 h 1112"/>
                <a:gd name="T20" fmla="*/ 56 w 193"/>
                <a:gd name="T21" fmla="*/ 338 h 1112"/>
                <a:gd name="T22" fmla="*/ 46 w 193"/>
                <a:gd name="T23" fmla="*/ 380 h 1112"/>
                <a:gd name="T24" fmla="*/ 36 w 193"/>
                <a:gd name="T25" fmla="*/ 423 h 1112"/>
                <a:gd name="T26" fmla="*/ 24 w 193"/>
                <a:gd name="T27" fmla="*/ 485 h 1112"/>
                <a:gd name="T28" fmla="*/ 13 w 193"/>
                <a:gd name="T29" fmla="*/ 543 h 1112"/>
                <a:gd name="T30" fmla="*/ 9 w 193"/>
                <a:gd name="T31" fmla="*/ 581 h 1112"/>
                <a:gd name="T32" fmla="*/ 2 w 193"/>
                <a:gd name="T33" fmla="*/ 692 h 1112"/>
                <a:gd name="T34" fmla="*/ 0 w 193"/>
                <a:gd name="T35" fmla="*/ 709 h 1112"/>
                <a:gd name="T36" fmla="*/ 2 w 193"/>
                <a:gd name="T37" fmla="*/ 774 h 1112"/>
                <a:gd name="T38" fmla="*/ 4 w 193"/>
                <a:gd name="T39" fmla="*/ 807 h 1112"/>
                <a:gd name="T40" fmla="*/ 13 w 193"/>
                <a:gd name="T41" fmla="*/ 865 h 1112"/>
                <a:gd name="T42" fmla="*/ 18 w 193"/>
                <a:gd name="T43" fmla="*/ 894 h 1112"/>
                <a:gd name="T44" fmla="*/ 26 w 193"/>
                <a:gd name="T45" fmla="*/ 921 h 1112"/>
                <a:gd name="T46" fmla="*/ 35 w 193"/>
                <a:gd name="T47" fmla="*/ 946 h 1112"/>
                <a:gd name="T48" fmla="*/ 46 w 193"/>
                <a:gd name="T49" fmla="*/ 972 h 1112"/>
                <a:gd name="T50" fmla="*/ 62 w 193"/>
                <a:gd name="T51" fmla="*/ 1006 h 1112"/>
                <a:gd name="T52" fmla="*/ 75 w 193"/>
                <a:gd name="T53" fmla="*/ 1028 h 1112"/>
                <a:gd name="T54" fmla="*/ 96 w 193"/>
                <a:gd name="T55" fmla="*/ 1061 h 1112"/>
                <a:gd name="T56" fmla="*/ 115 w 193"/>
                <a:gd name="T57" fmla="*/ 1081 h 1112"/>
                <a:gd name="T58" fmla="*/ 144 w 193"/>
                <a:gd name="T59" fmla="*/ 1110 h 1112"/>
                <a:gd name="T60" fmla="*/ 153 w 193"/>
                <a:gd name="T61" fmla="*/ 1112 h 1112"/>
                <a:gd name="T62" fmla="*/ 158 w 193"/>
                <a:gd name="T63" fmla="*/ 1106 h 1112"/>
                <a:gd name="T64" fmla="*/ 160 w 193"/>
                <a:gd name="T65" fmla="*/ 1097 h 1112"/>
                <a:gd name="T66" fmla="*/ 129 w 193"/>
                <a:gd name="T67" fmla="*/ 1066 h 1112"/>
                <a:gd name="T68" fmla="*/ 115 w 193"/>
                <a:gd name="T69" fmla="*/ 1046 h 1112"/>
                <a:gd name="T70" fmla="*/ 93 w 193"/>
                <a:gd name="T71" fmla="*/ 1017 h 1112"/>
                <a:gd name="T72" fmla="*/ 80 w 193"/>
                <a:gd name="T73" fmla="*/ 995 h 1112"/>
                <a:gd name="T74" fmla="*/ 64 w 193"/>
                <a:gd name="T75" fmla="*/ 961 h 1112"/>
                <a:gd name="T76" fmla="*/ 56 w 193"/>
                <a:gd name="T77" fmla="*/ 939 h 1112"/>
                <a:gd name="T78" fmla="*/ 47 w 193"/>
                <a:gd name="T79" fmla="*/ 914 h 1112"/>
                <a:gd name="T80" fmla="*/ 40 w 193"/>
                <a:gd name="T81" fmla="*/ 886 h 1112"/>
                <a:gd name="T82" fmla="*/ 35 w 193"/>
                <a:gd name="T83" fmla="*/ 861 h 1112"/>
                <a:gd name="T84" fmla="*/ 26 w 193"/>
                <a:gd name="T85" fmla="*/ 803 h 1112"/>
                <a:gd name="T86" fmla="*/ 24 w 193"/>
                <a:gd name="T87" fmla="*/ 774 h 1112"/>
                <a:gd name="T88" fmla="*/ 22 w 193"/>
                <a:gd name="T89" fmla="*/ 709 h 1112"/>
                <a:gd name="T90" fmla="*/ 24 w 193"/>
                <a:gd name="T91" fmla="*/ 692 h 1112"/>
                <a:gd name="T92" fmla="*/ 31 w 193"/>
                <a:gd name="T93" fmla="*/ 585 h 1112"/>
                <a:gd name="T94" fmla="*/ 35 w 193"/>
                <a:gd name="T95" fmla="*/ 547 h 1112"/>
                <a:gd name="T96" fmla="*/ 46 w 193"/>
                <a:gd name="T97" fmla="*/ 489 h 1112"/>
                <a:gd name="T98" fmla="*/ 58 w 193"/>
                <a:gd name="T99" fmla="*/ 427 h 1112"/>
                <a:gd name="T100" fmla="*/ 67 w 193"/>
                <a:gd name="T101" fmla="*/ 387 h 1112"/>
                <a:gd name="T102" fmla="*/ 78 w 193"/>
                <a:gd name="T103" fmla="*/ 345 h 1112"/>
                <a:gd name="T104" fmla="*/ 91 w 193"/>
                <a:gd name="T105" fmla="*/ 302 h 1112"/>
                <a:gd name="T106" fmla="*/ 113 w 193"/>
                <a:gd name="T107" fmla="*/ 233 h 1112"/>
                <a:gd name="T108" fmla="*/ 127 w 193"/>
                <a:gd name="T109" fmla="*/ 187 h 1112"/>
                <a:gd name="T110" fmla="*/ 144 w 193"/>
                <a:gd name="T111" fmla="*/ 138 h 1112"/>
                <a:gd name="T112" fmla="*/ 162 w 193"/>
                <a:gd name="T113" fmla="*/ 89 h 1112"/>
                <a:gd name="T114" fmla="*/ 182 w 193"/>
                <a:gd name="T115" fmla="*/ 40 h 111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3"/>
                <a:gd name="T175" fmla="*/ 0 h 1112"/>
                <a:gd name="T176" fmla="*/ 193 w 193"/>
                <a:gd name="T177" fmla="*/ 1112 h 111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3" h="1112">
                  <a:moveTo>
                    <a:pt x="193" y="15"/>
                  </a:moveTo>
                  <a:lnTo>
                    <a:pt x="193" y="8"/>
                  </a:lnTo>
                  <a:lnTo>
                    <a:pt x="191" y="4"/>
                  </a:lnTo>
                  <a:lnTo>
                    <a:pt x="189" y="2"/>
                  </a:lnTo>
                  <a:lnTo>
                    <a:pt x="185" y="0"/>
                  </a:lnTo>
                  <a:lnTo>
                    <a:pt x="178" y="0"/>
                  </a:lnTo>
                  <a:lnTo>
                    <a:pt x="174" y="2"/>
                  </a:lnTo>
                  <a:lnTo>
                    <a:pt x="173" y="4"/>
                  </a:lnTo>
                  <a:lnTo>
                    <a:pt x="171" y="8"/>
                  </a:lnTo>
                  <a:lnTo>
                    <a:pt x="160" y="33"/>
                  </a:lnTo>
                  <a:lnTo>
                    <a:pt x="151" y="58"/>
                  </a:lnTo>
                  <a:lnTo>
                    <a:pt x="140" y="82"/>
                  </a:lnTo>
                  <a:lnTo>
                    <a:pt x="131" y="107"/>
                  </a:lnTo>
                  <a:lnTo>
                    <a:pt x="122" y="131"/>
                  </a:lnTo>
                  <a:lnTo>
                    <a:pt x="115" y="156"/>
                  </a:lnTo>
                  <a:lnTo>
                    <a:pt x="105" y="180"/>
                  </a:lnTo>
                  <a:lnTo>
                    <a:pt x="98" y="204"/>
                  </a:lnTo>
                  <a:lnTo>
                    <a:pt x="91" y="225"/>
                  </a:lnTo>
                  <a:lnTo>
                    <a:pt x="76" y="273"/>
                  </a:lnTo>
                  <a:lnTo>
                    <a:pt x="69" y="294"/>
                  </a:lnTo>
                  <a:lnTo>
                    <a:pt x="64" y="316"/>
                  </a:lnTo>
                  <a:lnTo>
                    <a:pt x="56" y="338"/>
                  </a:lnTo>
                  <a:lnTo>
                    <a:pt x="51" y="360"/>
                  </a:lnTo>
                  <a:lnTo>
                    <a:pt x="46" y="380"/>
                  </a:lnTo>
                  <a:lnTo>
                    <a:pt x="40" y="403"/>
                  </a:lnTo>
                  <a:lnTo>
                    <a:pt x="36" y="423"/>
                  </a:lnTo>
                  <a:lnTo>
                    <a:pt x="31" y="445"/>
                  </a:lnTo>
                  <a:lnTo>
                    <a:pt x="24" y="485"/>
                  </a:lnTo>
                  <a:lnTo>
                    <a:pt x="20" y="503"/>
                  </a:lnTo>
                  <a:lnTo>
                    <a:pt x="13" y="543"/>
                  </a:lnTo>
                  <a:lnTo>
                    <a:pt x="11" y="561"/>
                  </a:lnTo>
                  <a:lnTo>
                    <a:pt x="9" y="581"/>
                  </a:lnTo>
                  <a:lnTo>
                    <a:pt x="2" y="656"/>
                  </a:lnTo>
                  <a:lnTo>
                    <a:pt x="2" y="692"/>
                  </a:lnTo>
                  <a:lnTo>
                    <a:pt x="2" y="690"/>
                  </a:lnTo>
                  <a:lnTo>
                    <a:pt x="0" y="709"/>
                  </a:lnTo>
                  <a:lnTo>
                    <a:pt x="0" y="758"/>
                  </a:lnTo>
                  <a:lnTo>
                    <a:pt x="2" y="774"/>
                  </a:lnTo>
                  <a:lnTo>
                    <a:pt x="2" y="788"/>
                  </a:lnTo>
                  <a:lnTo>
                    <a:pt x="4" y="807"/>
                  </a:lnTo>
                  <a:lnTo>
                    <a:pt x="9" y="850"/>
                  </a:lnTo>
                  <a:lnTo>
                    <a:pt x="13" y="865"/>
                  </a:lnTo>
                  <a:lnTo>
                    <a:pt x="15" y="877"/>
                  </a:lnTo>
                  <a:lnTo>
                    <a:pt x="18" y="894"/>
                  </a:lnTo>
                  <a:lnTo>
                    <a:pt x="22" y="906"/>
                  </a:lnTo>
                  <a:lnTo>
                    <a:pt x="26" y="921"/>
                  </a:lnTo>
                  <a:lnTo>
                    <a:pt x="29" y="934"/>
                  </a:lnTo>
                  <a:lnTo>
                    <a:pt x="35" y="946"/>
                  </a:lnTo>
                  <a:lnTo>
                    <a:pt x="38" y="959"/>
                  </a:lnTo>
                  <a:lnTo>
                    <a:pt x="46" y="972"/>
                  </a:lnTo>
                  <a:lnTo>
                    <a:pt x="51" y="985"/>
                  </a:lnTo>
                  <a:lnTo>
                    <a:pt x="62" y="1006"/>
                  </a:lnTo>
                  <a:lnTo>
                    <a:pt x="69" y="1017"/>
                  </a:lnTo>
                  <a:lnTo>
                    <a:pt x="75" y="1028"/>
                  </a:lnTo>
                  <a:lnTo>
                    <a:pt x="89" y="1052"/>
                  </a:lnTo>
                  <a:lnTo>
                    <a:pt x="96" y="1061"/>
                  </a:lnTo>
                  <a:lnTo>
                    <a:pt x="105" y="1072"/>
                  </a:lnTo>
                  <a:lnTo>
                    <a:pt x="115" y="1081"/>
                  </a:lnTo>
                  <a:lnTo>
                    <a:pt x="142" y="1108"/>
                  </a:lnTo>
                  <a:lnTo>
                    <a:pt x="144" y="1110"/>
                  </a:lnTo>
                  <a:lnTo>
                    <a:pt x="147" y="1112"/>
                  </a:lnTo>
                  <a:lnTo>
                    <a:pt x="153" y="1112"/>
                  </a:lnTo>
                  <a:lnTo>
                    <a:pt x="156" y="1108"/>
                  </a:lnTo>
                  <a:lnTo>
                    <a:pt x="158" y="1106"/>
                  </a:lnTo>
                  <a:lnTo>
                    <a:pt x="160" y="1103"/>
                  </a:lnTo>
                  <a:lnTo>
                    <a:pt x="160" y="1097"/>
                  </a:lnTo>
                  <a:lnTo>
                    <a:pt x="156" y="1094"/>
                  </a:lnTo>
                  <a:lnTo>
                    <a:pt x="129" y="1066"/>
                  </a:lnTo>
                  <a:lnTo>
                    <a:pt x="124" y="1057"/>
                  </a:lnTo>
                  <a:lnTo>
                    <a:pt x="115" y="1046"/>
                  </a:lnTo>
                  <a:lnTo>
                    <a:pt x="107" y="1037"/>
                  </a:lnTo>
                  <a:lnTo>
                    <a:pt x="93" y="1017"/>
                  </a:lnTo>
                  <a:lnTo>
                    <a:pt x="87" y="1006"/>
                  </a:lnTo>
                  <a:lnTo>
                    <a:pt x="80" y="995"/>
                  </a:lnTo>
                  <a:lnTo>
                    <a:pt x="69" y="974"/>
                  </a:lnTo>
                  <a:lnTo>
                    <a:pt x="64" y="961"/>
                  </a:lnTo>
                  <a:lnTo>
                    <a:pt x="60" y="952"/>
                  </a:lnTo>
                  <a:lnTo>
                    <a:pt x="56" y="939"/>
                  </a:lnTo>
                  <a:lnTo>
                    <a:pt x="51" y="926"/>
                  </a:lnTo>
                  <a:lnTo>
                    <a:pt x="47" y="914"/>
                  </a:lnTo>
                  <a:lnTo>
                    <a:pt x="44" y="899"/>
                  </a:lnTo>
                  <a:lnTo>
                    <a:pt x="40" y="886"/>
                  </a:lnTo>
                  <a:lnTo>
                    <a:pt x="36" y="874"/>
                  </a:lnTo>
                  <a:lnTo>
                    <a:pt x="35" y="861"/>
                  </a:lnTo>
                  <a:lnTo>
                    <a:pt x="31" y="847"/>
                  </a:lnTo>
                  <a:lnTo>
                    <a:pt x="26" y="803"/>
                  </a:lnTo>
                  <a:lnTo>
                    <a:pt x="24" y="788"/>
                  </a:lnTo>
                  <a:lnTo>
                    <a:pt x="24" y="774"/>
                  </a:lnTo>
                  <a:lnTo>
                    <a:pt x="22" y="758"/>
                  </a:lnTo>
                  <a:lnTo>
                    <a:pt x="22" y="709"/>
                  </a:lnTo>
                  <a:lnTo>
                    <a:pt x="24" y="694"/>
                  </a:lnTo>
                  <a:lnTo>
                    <a:pt x="24" y="692"/>
                  </a:lnTo>
                  <a:lnTo>
                    <a:pt x="24" y="656"/>
                  </a:lnTo>
                  <a:lnTo>
                    <a:pt x="31" y="585"/>
                  </a:lnTo>
                  <a:lnTo>
                    <a:pt x="33" y="565"/>
                  </a:lnTo>
                  <a:lnTo>
                    <a:pt x="35" y="547"/>
                  </a:lnTo>
                  <a:lnTo>
                    <a:pt x="42" y="507"/>
                  </a:lnTo>
                  <a:lnTo>
                    <a:pt x="46" y="489"/>
                  </a:lnTo>
                  <a:lnTo>
                    <a:pt x="53" y="449"/>
                  </a:lnTo>
                  <a:lnTo>
                    <a:pt x="58" y="427"/>
                  </a:lnTo>
                  <a:lnTo>
                    <a:pt x="62" y="407"/>
                  </a:lnTo>
                  <a:lnTo>
                    <a:pt x="67" y="387"/>
                  </a:lnTo>
                  <a:lnTo>
                    <a:pt x="73" y="367"/>
                  </a:lnTo>
                  <a:lnTo>
                    <a:pt x="78" y="345"/>
                  </a:lnTo>
                  <a:lnTo>
                    <a:pt x="85" y="324"/>
                  </a:lnTo>
                  <a:lnTo>
                    <a:pt x="91" y="302"/>
                  </a:lnTo>
                  <a:lnTo>
                    <a:pt x="98" y="280"/>
                  </a:lnTo>
                  <a:lnTo>
                    <a:pt x="113" y="233"/>
                  </a:lnTo>
                  <a:lnTo>
                    <a:pt x="120" y="211"/>
                  </a:lnTo>
                  <a:lnTo>
                    <a:pt x="127" y="187"/>
                  </a:lnTo>
                  <a:lnTo>
                    <a:pt x="136" y="164"/>
                  </a:lnTo>
                  <a:lnTo>
                    <a:pt x="144" y="138"/>
                  </a:lnTo>
                  <a:lnTo>
                    <a:pt x="153" y="115"/>
                  </a:lnTo>
                  <a:lnTo>
                    <a:pt x="162" y="89"/>
                  </a:lnTo>
                  <a:lnTo>
                    <a:pt x="173" y="66"/>
                  </a:lnTo>
                  <a:lnTo>
                    <a:pt x="182" y="40"/>
                  </a:lnTo>
                  <a:lnTo>
                    <a:pt x="19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4" name="Freeform 18"/>
            <p:cNvSpPr>
              <a:spLocks/>
            </p:cNvSpPr>
            <p:nvPr/>
          </p:nvSpPr>
          <p:spPr bwMode="auto">
            <a:xfrm>
              <a:off x="3020" y="2674"/>
              <a:ext cx="98" cy="105"/>
            </a:xfrm>
            <a:custGeom>
              <a:avLst/>
              <a:gdLst>
                <a:gd name="T0" fmla="*/ 74 w 98"/>
                <a:gd name="T1" fmla="*/ 0 h 105"/>
                <a:gd name="T2" fmla="*/ 98 w 98"/>
                <a:gd name="T3" fmla="*/ 105 h 105"/>
                <a:gd name="T4" fmla="*/ 0 w 98"/>
                <a:gd name="T5" fmla="*/ 61 h 105"/>
                <a:gd name="T6" fmla="*/ 69 w 98"/>
                <a:gd name="T7" fmla="*/ 67 h 105"/>
                <a:gd name="T8" fmla="*/ 74 w 98"/>
                <a:gd name="T9" fmla="*/ 0 h 105"/>
                <a:gd name="T10" fmla="*/ 0 60000 65536"/>
                <a:gd name="T11" fmla="*/ 0 60000 65536"/>
                <a:gd name="T12" fmla="*/ 0 60000 65536"/>
                <a:gd name="T13" fmla="*/ 0 60000 65536"/>
                <a:gd name="T14" fmla="*/ 0 60000 65536"/>
                <a:gd name="T15" fmla="*/ 0 w 98"/>
                <a:gd name="T16" fmla="*/ 0 h 105"/>
                <a:gd name="T17" fmla="*/ 98 w 98"/>
                <a:gd name="T18" fmla="*/ 105 h 105"/>
              </a:gdLst>
              <a:ahLst/>
              <a:cxnLst>
                <a:cxn ang="T10">
                  <a:pos x="T0" y="T1"/>
                </a:cxn>
                <a:cxn ang="T11">
                  <a:pos x="T2" y="T3"/>
                </a:cxn>
                <a:cxn ang="T12">
                  <a:pos x="T4" y="T5"/>
                </a:cxn>
                <a:cxn ang="T13">
                  <a:pos x="T6" y="T7"/>
                </a:cxn>
                <a:cxn ang="T14">
                  <a:pos x="T8" y="T9"/>
                </a:cxn>
              </a:cxnLst>
              <a:rect l="T15" t="T16" r="T17" b="T18"/>
              <a:pathLst>
                <a:path w="98" h="105">
                  <a:moveTo>
                    <a:pt x="74" y="0"/>
                  </a:moveTo>
                  <a:lnTo>
                    <a:pt x="98" y="105"/>
                  </a:lnTo>
                  <a:lnTo>
                    <a:pt x="0" y="61"/>
                  </a:lnTo>
                  <a:lnTo>
                    <a:pt x="69" y="67"/>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5" name="Freeform 19"/>
            <p:cNvSpPr>
              <a:spLocks/>
            </p:cNvSpPr>
            <p:nvPr/>
          </p:nvSpPr>
          <p:spPr bwMode="auto">
            <a:xfrm>
              <a:off x="3009" y="2663"/>
              <a:ext cx="120" cy="127"/>
            </a:xfrm>
            <a:custGeom>
              <a:avLst/>
              <a:gdLst>
                <a:gd name="T0" fmla="*/ 96 w 120"/>
                <a:gd name="T1" fmla="*/ 11 h 127"/>
                <a:gd name="T2" fmla="*/ 75 w 120"/>
                <a:gd name="T3" fmla="*/ 13 h 127"/>
                <a:gd name="T4" fmla="*/ 98 w 120"/>
                <a:gd name="T5" fmla="*/ 118 h 127"/>
                <a:gd name="T6" fmla="*/ 113 w 120"/>
                <a:gd name="T7" fmla="*/ 107 h 127"/>
                <a:gd name="T8" fmla="*/ 15 w 120"/>
                <a:gd name="T9" fmla="*/ 63 h 127"/>
                <a:gd name="T10" fmla="*/ 11 w 120"/>
                <a:gd name="T11" fmla="*/ 83 h 127"/>
                <a:gd name="T12" fmla="*/ 80 w 120"/>
                <a:gd name="T13" fmla="*/ 89 h 127"/>
                <a:gd name="T14" fmla="*/ 82 w 120"/>
                <a:gd name="T15" fmla="*/ 89 h 127"/>
                <a:gd name="T16" fmla="*/ 85 w 120"/>
                <a:gd name="T17" fmla="*/ 87 h 127"/>
                <a:gd name="T18" fmla="*/ 87 w 120"/>
                <a:gd name="T19" fmla="*/ 87 h 127"/>
                <a:gd name="T20" fmla="*/ 89 w 120"/>
                <a:gd name="T21" fmla="*/ 83 h 127"/>
                <a:gd name="T22" fmla="*/ 91 w 120"/>
                <a:gd name="T23" fmla="*/ 82 h 127"/>
                <a:gd name="T24" fmla="*/ 91 w 120"/>
                <a:gd name="T25" fmla="*/ 78 h 127"/>
                <a:gd name="T26" fmla="*/ 96 w 120"/>
                <a:gd name="T27" fmla="*/ 11 h 127"/>
                <a:gd name="T28" fmla="*/ 75 w 120"/>
                <a:gd name="T29" fmla="*/ 11 h 127"/>
                <a:gd name="T30" fmla="*/ 69 w 120"/>
                <a:gd name="T31" fmla="*/ 78 h 127"/>
                <a:gd name="T32" fmla="*/ 80 w 120"/>
                <a:gd name="T33" fmla="*/ 67 h 127"/>
                <a:gd name="T34" fmla="*/ 11 w 120"/>
                <a:gd name="T35" fmla="*/ 62 h 127"/>
                <a:gd name="T36" fmla="*/ 9 w 120"/>
                <a:gd name="T37" fmla="*/ 62 h 127"/>
                <a:gd name="T38" fmla="*/ 7 w 120"/>
                <a:gd name="T39" fmla="*/ 62 h 127"/>
                <a:gd name="T40" fmla="*/ 4 w 120"/>
                <a:gd name="T41" fmla="*/ 63 h 127"/>
                <a:gd name="T42" fmla="*/ 2 w 120"/>
                <a:gd name="T43" fmla="*/ 65 h 127"/>
                <a:gd name="T44" fmla="*/ 2 w 120"/>
                <a:gd name="T45" fmla="*/ 69 h 127"/>
                <a:gd name="T46" fmla="*/ 0 w 120"/>
                <a:gd name="T47" fmla="*/ 71 h 127"/>
                <a:gd name="T48" fmla="*/ 0 w 120"/>
                <a:gd name="T49" fmla="*/ 74 h 127"/>
                <a:gd name="T50" fmla="*/ 0 w 120"/>
                <a:gd name="T51" fmla="*/ 76 h 127"/>
                <a:gd name="T52" fmla="*/ 2 w 120"/>
                <a:gd name="T53" fmla="*/ 80 h 127"/>
                <a:gd name="T54" fmla="*/ 4 w 120"/>
                <a:gd name="T55" fmla="*/ 82 h 127"/>
                <a:gd name="T56" fmla="*/ 7 w 120"/>
                <a:gd name="T57" fmla="*/ 82 h 127"/>
                <a:gd name="T58" fmla="*/ 105 w 120"/>
                <a:gd name="T59" fmla="*/ 125 h 127"/>
                <a:gd name="T60" fmla="*/ 105 w 120"/>
                <a:gd name="T61" fmla="*/ 127 h 127"/>
                <a:gd name="T62" fmla="*/ 109 w 120"/>
                <a:gd name="T63" fmla="*/ 127 h 127"/>
                <a:gd name="T64" fmla="*/ 111 w 120"/>
                <a:gd name="T65" fmla="*/ 127 h 127"/>
                <a:gd name="T66" fmla="*/ 114 w 120"/>
                <a:gd name="T67" fmla="*/ 125 h 127"/>
                <a:gd name="T68" fmla="*/ 116 w 120"/>
                <a:gd name="T69" fmla="*/ 123 h 127"/>
                <a:gd name="T70" fmla="*/ 118 w 120"/>
                <a:gd name="T71" fmla="*/ 121 h 127"/>
                <a:gd name="T72" fmla="*/ 120 w 120"/>
                <a:gd name="T73" fmla="*/ 120 h 127"/>
                <a:gd name="T74" fmla="*/ 120 w 120"/>
                <a:gd name="T75" fmla="*/ 116 h 127"/>
                <a:gd name="T76" fmla="*/ 120 w 120"/>
                <a:gd name="T77" fmla="*/ 114 h 127"/>
                <a:gd name="T78" fmla="*/ 96 w 120"/>
                <a:gd name="T79" fmla="*/ 9 h 127"/>
                <a:gd name="T80" fmla="*/ 94 w 120"/>
                <a:gd name="T81" fmla="*/ 5 h 127"/>
                <a:gd name="T82" fmla="*/ 94 w 120"/>
                <a:gd name="T83" fmla="*/ 3 h 127"/>
                <a:gd name="T84" fmla="*/ 91 w 120"/>
                <a:gd name="T85" fmla="*/ 2 h 127"/>
                <a:gd name="T86" fmla="*/ 89 w 120"/>
                <a:gd name="T87" fmla="*/ 0 h 127"/>
                <a:gd name="T88" fmla="*/ 85 w 120"/>
                <a:gd name="T89" fmla="*/ 0 h 127"/>
                <a:gd name="T90" fmla="*/ 84 w 120"/>
                <a:gd name="T91" fmla="*/ 0 h 127"/>
                <a:gd name="T92" fmla="*/ 80 w 120"/>
                <a:gd name="T93" fmla="*/ 2 h 127"/>
                <a:gd name="T94" fmla="*/ 78 w 120"/>
                <a:gd name="T95" fmla="*/ 2 h 127"/>
                <a:gd name="T96" fmla="*/ 76 w 120"/>
                <a:gd name="T97" fmla="*/ 5 h 127"/>
                <a:gd name="T98" fmla="*/ 75 w 120"/>
                <a:gd name="T99" fmla="*/ 7 h 127"/>
                <a:gd name="T100" fmla="*/ 75 w 120"/>
                <a:gd name="T101" fmla="*/ 11 h 127"/>
                <a:gd name="T102" fmla="*/ 96 w 120"/>
                <a:gd name="T103" fmla="*/ 11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0"/>
                <a:gd name="T157" fmla="*/ 0 h 127"/>
                <a:gd name="T158" fmla="*/ 120 w 12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0" h="127">
                  <a:moveTo>
                    <a:pt x="96" y="11"/>
                  </a:moveTo>
                  <a:lnTo>
                    <a:pt x="75" y="13"/>
                  </a:lnTo>
                  <a:lnTo>
                    <a:pt x="98" y="118"/>
                  </a:lnTo>
                  <a:lnTo>
                    <a:pt x="113" y="107"/>
                  </a:lnTo>
                  <a:lnTo>
                    <a:pt x="15" y="63"/>
                  </a:lnTo>
                  <a:lnTo>
                    <a:pt x="11" y="83"/>
                  </a:lnTo>
                  <a:lnTo>
                    <a:pt x="80" y="89"/>
                  </a:lnTo>
                  <a:lnTo>
                    <a:pt x="82" y="89"/>
                  </a:lnTo>
                  <a:lnTo>
                    <a:pt x="85" y="87"/>
                  </a:lnTo>
                  <a:lnTo>
                    <a:pt x="87" y="87"/>
                  </a:lnTo>
                  <a:lnTo>
                    <a:pt x="89" y="83"/>
                  </a:lnTo>
                  <a:lnTo>
                    <a:pt x="91" y="82"/>
                  </a:lnTo>
                  <a:lnTo>
                    <a:pt x="91" y="78"/>
                  </a:lnTo>
                  <a:lnTo>
                    <a:pt x="96" y="11"/>
                  </a:lnTo>
                  <a:lnTo>
                    <a:pt x="75" y="11"/>
                  </a:lnTo>
                  <a:lnTo>
                    <a:pt x="69" y="78"/>
                  </a:lnTo>
                  <a:lnTo>
                    <a:pt x="80" y="67"/>
                  </a:lnTo>
                  <a:lnTo>
                    <a:pt x="11" y="62"/>
                  </a:lnTo>
                  <a:lnTo>
                    <a:pt x="9" y="62"/>
                  </a:lnTo>
                  <a:lnTo>
                    <a:pt x="7" y="62"/>
                  </a:lnTo>
                  <a:lnTo>
                    <a:pt x="4" y="63"/>
                  </a:lnTo>
                  <a:lnTo>
                    <a:pt x="2" y="65"/>
                  </a:lnTo>
                  <a:lnTo>
                    <a:pt x="2" y="69"/>
                  </a:lnTo>
                  <a:lnTo>
                    <a:pt x="0" y="71"/>
                  </a:lnTo>
                  <a:lnTo>
                    <a:pt x="0" y="74"/>
                  </a:lnTo>
                  <a:lnTo>
                    <a:pt x="0" y="76"/>
                  </a:lnTo>
                  <a:lnTo>
                    <a:pt x="2" y="80"/>
                  </a:lnTo>
                  <a:lnTo>
                    <a:pt x="4" y="82"/>
                  </a:lnTo>
                  <a:lnTo>
                    <a:pt x="7" y="82"/>
                  </a:lnTo>
                  <a:lnTo>
                    <a:pt x="105" y="125"/>
                  </a:lnTo>
                  <a:lnTo>
                    <a:pt x="105" y="127"/>
                  </a:lnTo>
                  <a:lnTo>
                    <a:pt x="109" y="127"/>
                  </a:lnTo>
                  <a:lnTo>
                    <a:pt x="111" y="127"/>
                  </a:lnTo>
                  <a:lnTo>
                    <a:pt x="114" y="125"/>
                  </a:lnTo>
                  <a:lnTo>
                    <a:pt x="116" y="123"/>
                  </a:lnTo>
                  <a:lnTo>
                    <a:pt x="118" y="121"/>
                  </a:lnTo>
                  <a:lnTo>
                    <a:pt x="120" y="120"/>
                  </a:lnTo>
                  <a:lnTo>
                    <a:pt x="120" y="116"/>
                  </a:lnTo>
                  <a:lnTo>
                    <a:pt x="120" y="114"/>
                  </a:lnTo>
                  <a:lnTo>
                    <a:pt x="96" y="9"/>
                  </a:lnTo>
                  <a:lnTo>
                    <a:pt x="94" y="5"/>
                  </a:lnTo>
                  <a:lnTo>
                    <a:pt x="94" y="3"/>
                  </a:lnTo>
                  <a:lnTo>
                    <a:pt x="91" y="2"/>
                  </a:lnTo>
                  <a:lnTo>
                    <a:pt x="89" y="0"/>
                  </a:lnTo>
                  <a:lnTo>
                    <a:pt x="85" y="0"/>
                  </a:lnTo>
                  <a:lnTo>
                    <a:pt x="84" y="0"/>
                  </a:lnTo>
                  <a:lnTo>
                    <a:pt x="80" y="2"/>
                  </a:lnTo>
                  <a:lnTo>
                    <a:pt x="78" y="2"/>
                  </a:lnTo>
                  <a:lnTo>
                    <a:pt x="76" y="5"/>
                  </a:lnTo>
                  <a:lnTo>
                    <a:pt x="75" y="7"/>
                  </a:lnTo>
                  <a:lnTo>
                    <a:pt x="75" y="11"/>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6" name="Freeform 20"/>
            <p:cNvSpPr>
              <a:spLocks/>
            </p:cNvSpPr>
            <p:nvPr/>
          </p:nvSpPr>
          <p:spPr bwMode="auto">
            <a:xfrm>
              <a:off x="3370" y="1706"/>
              <a:ext cx="215" cy="1035"/>
            </a:xfrm>
            <a:custGeom>
              <a:avLst/>
              <a:gdLst>
                <a:gd name="T0" fmla="*/ 2 w 215"/>
                <a:gd name="T1" fmla="*/ 1019 h 1035"/>
                <a:gd name="T2" fmla="*/ 0 w 215"/>
                <a:gd name="T3" fmla="*/ 1028 h 1035"/>
                <a:gd name="T4" fmla="*/ 4 w 215"/>
                <a:gd name="T5" fmla="*/ 1033 h 1035"/>
                <a:gd name="T6" fmla="*/ 10 w 215"/>
                <a:gd name="T7" fmla="*/ 1035 h 1035"/>
                <a:gd name="T8" fmla="*/ 17 w 215"/>
                <a:gd name="T9" fmla="*/ 1033 h 1035"/>
                <a:gd name="T10" fmla="*/ 53 w 215"/>
                <a:gd name="T11" fmla="*/ 986 h 1035"/>
                <a:gd name="T12" fmla="*/ 73 w 215"/>
                <a:gd name="T13" fmla="*/ 960 h 1035"/>
                <a:gd name="T14" fmla="*/ 117 w 215"/>
                <a:gd name="T15" fmla="*/ 886 h 1035"/>
                <a:gd name="T16" fmla="*/ 133 w 215"/>
                <a:gd name="T17" fmla="*/ 857 h 1035"/>
                <a:gd name="T18" fmla="*/ 153 w 215"/>
                <a:gd name="T19" fmla="*/ 810 h 1035"/>
                <a:gd name="T20" fmla="*/ 168 w 215"/>
                <a:gd name="T21" fmla="*/ 779 h 1035"/>
                <a:gd name="T22" fmla="*/ 182 w 215"/>
                <a:gd name="T23" fmla="*/ 735 h 1035"/>
                <a:gd name="T24" fmla="*/ 195 w 215"/>
                <a:gd name="T25" fmla="*/ 686 h 1035"/>
                <a:gd name="T26" fmla="*/ 202 w 215"/>
                <a:gd name="T27" fmla="*/ 655 h 1035"/>
                <a:gd name="T28" fmla="*/ 206 w 215"/>
                <a:gd name="T29" fmla="*/ 624 h 1035"/>
                <a:gd name="T30" fmla="*/ 211 w 215"/>
                <a:gd name="T31" fmla="*/ 592 h 1035"/>
                <a:gd name="T32" fmla="*/ 215 w 215"/>
                <a:gd name="T33" fmla="*/ 548 h 1035"/>
                <a:gd name="T34" fmla="*/ 213 w 215"/>
                <a:gd name="T35" fmla="*/ 497 h 1035"/>
                <a:gd name="T36" fmla="*/ 211 w 215"/>
                <a:gd name="T37" fmla="*/ 465 h 1035"/>
                <a:gd name="T38" fmla="*/ 209 w 215"/>
                <a:gd name="T39" fmla="*/ 430 h 1035"/>
                <a:gd name="T40" fmla="*/ 204 w 215"/>
                <a:gd name="T41" fmla="*/ 397 h 1035"/>
                <a:gd name="T42" fmla="*/ 198 w 215"/>
                <a:gd name="T43" fmla="*/ 365 h 1035"/>
                <a:gd name="T44" fmla="*/ 186 w 215"/>
                <a:gd name="T45" fmla="*/ 314 h 1035"/>
                <a:gd name="T46" fmla="*/ 171 w 215"/>
                <a:gd name="T47" fmla="*/ 265 h 1035"/>
                <a:gd name="T48" fmla="*/ 160 w 215"/>
                <a:gd name="T49" fmla="*/ 230 h 1035"/>
                <a:gd name="T50" fmla="*/ 148 w 215"/>
                <a:gd name="T51" fmla="*/ 196 h 1035"/>
                <a:gd name="T52" fmla="*/ 124 w 215"/>
                <a:gd name="T53" fmla="*/ 143 h 1035"/>
                <a:gd name="T54" fmla="*/ 108 w 215"/>
                <a:gd name="T55" fmla="*/ 109 h 1035"/>
                <a:gd name="T56" fmla="*/ 89 w 215"/>
                <a:gd name="T57" fmla="*/ 74 h 1035"/>
                <a:gd name="T58" fmla="*/ 71 w 215"/>
                <a:gd name="T59" fmla="*/ 40 h 1035"/>
                <a:gd name="T60" fmla="*/ 51 w 215"/>
                <a:gd name="T61" fmla="*/ 5 h 1035"/>
                <a:gd name="T62" fmla="*/ 46 w 215"/>
                <a:gd name="T63" fmla="*/ 0 h 1035"/>
                <a:gd name="T64" fmla="*/ 35 w 215"/>
                <a:gd name="T65" fmla="*/ 3 h 1035"/>
                <a:gd name="T66" fmla="*/ 31 w 215"/>
                <a:gd name="T67" fmla="*/ 14 h 1035"/>
                <a:gd name="T68" fmla="*/ 42 w 215"/>
                <a:gd name="T69" fmla="*/ 32 h 1035"/>
                <a:gd name="T70" fmla="*/ 62 w 215"/>
                <a:gd name="T71" fmla="*/ 69 h 1035"/>
                <a:gd name="T72" fmla="*/ 80 w 215"/>
                <a:gd name="T73" fmla="*/ 103 h 1035"/>
                <a:gd name="T74" fmla="*/ 97 w 215"/>
                <a:gd name="T75" fmla="*/ 138 h 1035"/>
                <a:gd name="T76" fmla="*/ 111 w 215"/>
                <a:gd name="T77" fmla="*/ 170 h 1035"/>
                <a:gd name="T78" fmla="*/ 131 w 215"/>
                <a:gd name="T79" fmla="*/ 221 h 1035"/>
                <a:gd name="T80" fmla="*/ 144 w 215"/>
                <a:gd name="T81" fmla="*/ 254 h 1035"/>
                <a:gd name="T82" fmla="*/ 160 w 215"/>
                <a:gd name="T83" fmla="*/ 305 h 1035"/>
                <a:gd name="T84" fmla="*/ 169 w 215"/>
                <a:gd name="T85" fmla="*/ 338 h 1035"/>
                <a:gd name="T86" fmla="*/ 178 w 215"/>
                <a:gd name="T87" fmla="*/ 385 h 1035"/>
                <a:gd name="T88" fmla="*/ 184 w 215"/>
                <a:gd name="T89" fmla="*/ 417 h 1035"/>
                <a:gd name="T90" fmla="*/ 189 w 215"/>
                <a:gd name="T91" fmla="*/ 448 h 1035"/>
                <a:gd name="T92" fmla="*/ 191 w 215"/>
                <a:gd name="T93" fmla="*/ 481 h 1035"/>
                <a:gd name="T94" fmla="*/ 193 w 215"/>
                <a:gd name="T95" fmla="*/ 514 h 1035"/>
                <a:gd name="T96" fmla="*/ 193 w 215"/>
                <a:gd name="T97" fmla="*/ 545 h 1035"/>
                <a:gd name="T98" fmla="*/ 189 w 215"/>
                <a:gd name="T99" fmla="*/ 577 h 1035"/>
                <a:gd name="T100" fmla="*/ 188 w 215"/>
                <a:gd name="T101" fmla="*/ 606 h 1035"/>
                <a:gd name="T102" fmla="*/ 182 w 215"/>
                <a:gd name="T103" fmla="*/ 637 h 1035"/>
                <a:gd name="T104" fmla="*/ 177 w 215"/>
                <a:gd name="T105" fmla="*/ 668 h 1035"/>
                <a:gd name="T106" fmla="*/ 169 w 215"/>
                <a:gd name="T107" fmla="*/ 699 h 1035"/>
                <a:gd name="T108" fmla="*/ 160 w 215"/>
                <a:gd name="T109" fmla="*/ 728 h 1035"/>
                <a:gd name="T110" fmla="*/ 146 w 215"/>
                <a:gd name="T111" fmla="*/ 772 h 1035"/>
                <a:gd name="T112" fmla="*/ 135 w 215"/>
                <a:gd name="T113" fmla="*/ 802 h 1035"/>
                <a:gd name="T114" fmla="*/ 122 w 215"/>
                <a:gd name="T115" fmla="*/ 830 h 1035"/>
                <a:gd name="T116" fmla="*/ 108 w 215"/>
                <a:gd name="T117" fmla="*/ 861 h 1035"/>
                <a:gd name="T118" fmla="*/ 91 w 215"/>
                <a:gd name="T119" fmla="*/ 890 h 1035"/>
                <a:gd name="T120" fmla="*/ 44 w 215"/>
                <a:gd name="T121" fmla="*/ 959 h 1035"/>
                <a:gd name="T122" fmla="*/ 2 w 215"/>
                <a:gd name="T123" fmla="*/ 1017 h 10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5"/>
                <a:gd name="T187" fmla="*/ 0 h 1035"/>
                <a:gd name="T188" fmla="*/ 215 w 215"/>
                <a:gd name="T189" fmla="*/ 1035 h 10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5" h="1035">
                  <a:moveTo>
                    <a:pt x="2" y="1017"/>
                  </a:moveTo>
                  <a:lnTo>
                    <a:pt x="2" y="1019"/>
                  </a:lnTo>
                  <a:lnTo>
                    <a:pt x="0" y="1022"/>
                  </a:lnTo>
                  <a:lnTo>
                    <a:pt x="0" y="1028"/>
                  </a:lnTo>
                  <a:lnTo>
                    <a:pt x="2" y="1029"/>
                  </a:lnTo>
                  <a:lnTo>
                    <a:pt x="4" y="1033"/>
                  </a:lnTo>
                  <a:lnTo>
                    <a:pt x="6" y="1033"/>
                  </a:lnTo>
                  <a:lnTo>
                    <a:pt x="10" y="1035"/>
                  </a:lnTo>
                  <a:lnTo>
                    <a:pt x="15" y="1035"/>
                  </a:lnTo>
                  <a:lnTo>
                    <a:pt x="17" y="1033"/>
                  </a:lnTo>
                  <a:lnTo>
                    <a:pt x="20" y="1031"/>
                  </a:lnTo>
                  <a:lnTo>
                    <a:pt x="53" y="986"/>
                  </a:lnTo>
                  <a:lnTo>
                    <a:pt x="62" y="973"/>
                  </a:lnTo>
                  <a:lnTo>
                    <a:pt x="73" y="960"/>
                  </a:lnTo>
                  <a:lnTo>
                    <a:pt x="109" y="900"/>
                  </a:lnTo>
                  <a:lnTo>
                    <a:pt x="117" y="886"/>
                  </a:lnTo>
                  <a:lnTo>
                    <a:pt x="126" y="871"/>
                  </a:lnTo>
                  <a:lnTo>
                    <a:pt x="133" y="857"/>
                  </a:lnTo>
                  <a:lnTo>
                    <a:pt x="148" y="824"/>
                  </a:lnTo>
                  <a:lnTo>
                    <a:pt x="153" y="810"/>
                  </a:lnTo>
                  <a:lnTo>
                    <a:pt x="162" y="795"/>
                  </a:lnTo>
                  <a:lnTo>
                    <a:pt x="168" y="779"/>
                  </a:lnTo>
                  <a:lnTo>
                    <a:pt x="178" y="750"/>
                  </a:lnTo>
                  <a:lnTo>
                    <a:pt x="182" y="735"/>
                  </a:lnTo>
                  <a:lnTo>
                    <a:pt x="188" y="719"/>
                  </a:lnTo>
                  <a:lnTo>
                    <a:pt x="195" y="686"/>
                  </a:lnTo>
                  <a:lnTo>
                    <a:pt x="198" y="672"/>
                  </a:lnTo>
                  <a:lnTo>
                    <a:pt x="202" y="655"/>
                  </a:lnTo>
                  <a:lnTo>
                    <a:pt x="204" y="641"/>
                  </a:lnTo>
                  <a:lnTo>
                    <a:pt x="206" y="624"/>
                  </a:lnTo>
                  <a:lnTo>
                    <a:pt x="209" y="610"/>
                  </a:lnTo>
                  <a:lnTo>
                    <a:pt x="211" y="592"/>
                  </a:lnTo>
                  <a:lnTo>
                    <a:pt x="211" y="577"/>
                  </a:lnTo>
                  <a:lnTo>
                    <a:pt x="215" y="548"/>
                  </a:lnTo>
                  <a:lnTo>
                    <a:pt x="215" y="514"/>
                  </a:lnTo>
                  <a:lnTo>
                    <a:pt x="213" y="497"/>
                  </a:lnTo>
                  <a:lnTo>
                    <a:pt x="213" y="481"/>
                  </a:lnTo>
                  <a:lnTo>
                    <a:pt x="211" y="465"/>
                  </a:lnTo>
                  <a:lnTo>
                    <a:pt x="211" y="448"/>
                  </a:lnTo>
                  <a:lnTo>
                    <a:pt x="209" y="430"/>
                  </a:lnTo>
                  <a:lnTo>
                    <a:pt x="206" y="414"/>
                  </a:lnTo>
                  <a:lnTo>
                    <a:pt x="204" y="397"/>
                  </a:lnTo>
                  <a:lnTo>
                    <a:pt x="200" y="381"/>
                  </a:lnTo>
                  <a:lnTo>
                    <a:pt x="198" y="365"/>
                  </a:lnTo>
                  <a:lnTo>
                    <a:pt x="191" y="330"/>
                  </a:lnTo>
                  <a:lnTo>
                    <a:pt x="186" y="314"/>
                  </a:lnTo>
                  <a:lnTo>
                    <a:pt x="182" y="298"/>
                  </a:lnTo>
                  <a:lnTo>
                    <a:pt x="171" y="265"/>
                  </a:lnTo>
                  <a:lnTo>
                    <a:pt x="166" y="247"/>
                  </a:lnTo>
                  <a:lnTo>
                    <a:pt x="160" y="230"/>
                  </a:lnTo>
                  <a:lnTo>
                    <a:pt x="153" y="214"/>
                  </a:lnTo>
                  <a:lnTo>
                    <a:pt x="148" y="196"/>
                  </a:lnTo>
                  <a:lnTo>
                    <a:pt x="133" y="163"/>
                  </a:lnTo>
                  <a:lnTo>
                    <a:pt x="124" y="143"/>
                  </a:lnTo>
                  <a:lnTo>
                    <a:pt x="115" y="127"/>
                  </a:lnTo>
                  <a:lnTo>
                    <a:pt x="108" y="109"/>
                  </a:lnTo>
                  <a:lnTo>
                    <a:pt x="99" y="92"/>
                  </a:lnTo>
                  <a:lnTo>
                    <a:pt x="89" y="74"/>
                  </a:lnTo>
                  <a:lnTo>
                    <a:pt x="80" y="58"/>
                  </a:lnTo>
                  <a:lnTo>
                    <a:pt x="71" y="40"/>
                  </a:lnTo>
                  <a:lnTo>
                    <a:pt x="60" y="22"/>
                  </a:lnTo>
                  <a:lnTo>
                    <a:pt x="51" y="5"/>
                  </a:lnTo>
                  <a:lnTo>
                    <a:pt x="48" y="2"/>
                  </a:lnTo>
                  <a:lnTo>
                    <a:pt x="46" y="0"/>
                  </a:lnTo>
                  <a:lnTo>
                    <a:pt x="39" y="0"/>
                  </a:lnTo>
                  <a:lnTo>
                    <a:pt x="35" y="3"/>
                  </a:lnTo>
                  <a:lnTo>
                    <a:pt x="31" y="7"/>
                  </a:lnTo>
                  <a:lnTo>
                    <a:pt x="31" y="14"/>
                  </a:lnTo>
                  <a:lnTo>
                    <a:pt x="33" y="16"/>
                  </a:lnTo>
                  <a:lnTo>
                    <a:pt x="42" y="32"/>
                  </a:lnTo>
                  <a:lnTo>
                    <a:pt x="53" y="51"/>
                  </a:lnTo>
                  <a:lnTo>
                    <a:pt x="62" y="69"/>
                  </a:lnTo>
                  <a:lnTo>
                    <a:pt x="71" y="85"/>
                  </a:lnTo>
                  <a:lnTo>
                    <a:pt x="80" y="103"/>
                  </a:lnTo>
                  <a:lnTo>
                    <a:pt x="89" y="120"/>
                  </a:lnTo>
                  <a:lnTo>
                    <a:pt x="97" y="138"/>
                  </a:lnTo>
                  <a:lnTo>
                    <a:pt x="106" y="154"/>
                  </a:lnTo>
                  <a:lnTo>
                    <a:pt x="111" y="170"/>
                  </a:lnTo>
                  <a:lnTo>
                    <a:pt x="126" y="203"/>
                  </a:lnTo>
                  <a:lnTo>
                    <a:pt x="131" y="221"/>
                  </a:lnTo>
                  <a:lnTo>
                    <a:pt x="138" y="238"/>
                  </a:lnTo>
                  <a:lnTo>
                    <a:pt x="144" y="254"/>
                  </a:lnTo>
                  <a:lnTo>
                    <a:pt x="149" y="272"/>
                  </a:lnTo>
                  <a:lnTo>
                    <a:pt x="160" y="305"/>
                  </a:lnTo>
                  <a:lnTo>
                    <a:pt x="164" y="321"/>
                  </a:lnTo>
                  <a:lnTo>
                    <a:pt x="169" y="338"/>
                  </a:lnTo>
                  <a:lnTo>
                    <a:pt x="177" y="368"/>
                  </a:lnTo>
                  <a:lnTo>
                    <a:pt x="178" y="385"/>
                  </a:lnTo>
                  <a:lnTo>
                    <a:pt x="182" y="401"/>
                  </a:lnTo>
                  <a:lnTo>
                    <a:pt x="184" y="417"/>
                  </a:lnTo>
                  <a:lnTo>
                    <a:pt x="188" y="434"/>
                  </a:lnTo>
                  <a:lnTo>
                    <a:pt x="189" y="448"/>
                  </a:lnTo>
                  <a:lnTo>
                    <a:pt x="189" y="465"/>
                  </a:lnTo>
                  <a:lnTo>
                    <a:pt x="191" y="481"/>
                  </a:lnTo>
                  <a:lnTo>
                    <a:pt x="191" y="497"/>
                  </a:lnTo>
                  <a:lnTo>
                    <a:pt x="193" y="514"/>
                  </a:lnTo>
                  <a:lnTo>
                    <a:pt x="193" y="546"/>
                  </a:lnTo>
                  <a:lnTo>
                    <a:pt x="193" y="545"/>
                  </a:lnTo>
                  <a:lnTo>
                    <a:pt x="191" y="559"/>
                  </a:lnTo>
                  <a:lnTo>
                    <a:pt x="189" y="577"/>
                  </a:lnTo>
                  <a:lnTo>
                    <a:pt x="189" y="592"/>
                  </a:lnTo>
                  <a:lnTo>
                    <a:pt x="188" y="606"/>
                  </a:lnTo>
                  <a:lnTo>
                    <a:pt x="184" y="621"/>
                  </a:lnTo>
                  <a:lnTo>
                    <a:pt x="182" y="637"/>
                  </a:lnTo>
                  <a:lnTo>
                    <a:pt x="180" y="652"/>
                  </a:lnTo>
                  <a:lnTo>
                    <a:pt x="177" y="668"/>
                  </a:lnTo>
                  <a:lnTo>
                    <a:pt x="173" y="683"/>
                  </a:lnTo>
                  <a:lnTo>
                    <a:pt x="169" y="699"/>
                  </a:lnTo>
                  <a:lnTo>
                    <a:pt x="166" y="712"/>
                  </a:lnTo>
                  <a:lnTo>
                    <a:pt x="160" y="728"/>
                  </a:lnTo>
                  <a:lnTo>
                    <a:pt x="157" y="742"/>
                  </a:lnTo>
                  <a:lnTo>
                    <a:pt x="146" y="772"/>
                  </a:lnTo>
                  <a:lnTo>
                    <a:pt x="140" y="788"/>
                  </a:lnTo>
                  <a:lnTo>
                    <a:pt x="135" y="802"/>
                  </a:lnTo>
                  <a:lnTo>
                    <a:pt x="129" y="817"/>
                  </a:lnTo>
                  <a:lnTo>
                    <a:pt x="122" y="830"/>
                  </a:lnTo>
                  <a:lnTo>
                    <a:pt x="115" y="846"/>
                  </a:lnTo>
                  <a:lnTo>
                    <a:pt x="108" y="861"/>
                  </a:lnTo>
                  <a:lnTo>
                    <a:pt x="99" y="875"/>
                  </a:lnTo>
                  <a:lnTo>
                    <a:pt x="91" y="890"/>
                  </a:lnTo>
                  <a:lnTo>
                    <a:pt x="55" y="946"/>
                  </a:lnTo>
                  <a:lnTo>
                    <a:pt x="44" y="959"/>
                  </a:lnTo>
                  <a:lnTo>
                    <a:pt x="35" y="975"/>
                  </a:lnTo>
                  <a:lnTo>
                    <a:pt x="2" y="10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7" name="Freeform 21"/>
            <p:cNvSpPr>
              <a:spLocks/>
            </p:cNvSpPr>
            <p:nvPr/>
          </p:nvSpPr>
          <p:spPr bwMode="auto">
            <a:xfrm>
              <a:off x="3398" y="1686"/>
              <a:ext cx="87" cy="109"/>
            </a:xfrm>
            <a:custGeom>
              <a:avLst/>
              <a:gdLst>
                <a:gd name="T0" fmla="*/ 2 w 87"/>
                <a:gd name="T1" fmla="*/ 109 h 109"/>
                <a:gd name="T2" fmla="*/ 0 w 87"/>
                <a:gd name="T3" fmla="*/ 0 h 109"/>
                <a:gd name="T4" fmla="*/ 87 w 87"/>
                <a:gd name="T5" fmla="*/ 63 h 109"/>
                <a:gd name="T6" fmla="*/ 22 w 87"/>
                <a:gd name="T7" fmla="*/ 43 h 109"/>
                <a:gd name="T8" fmla="*/ 2 w 87"/>
                <a:gd name="T9" fmla="*/ 109 h 109"/>
                <a:gd name="T10" fmla="*/ 0 60000 65536"/>
                <a:gd name="T11" fmla="*/ 0 60000 65536"/>
                <a:gd name="T12" fmla="*/ 0 60000 65536"/>
                <a:gd name="T13" fmla="*/ 0 60000 65536"/>
                <a:gd name="T14" fmla="*/ 0 60000 65536"/>
                <a:gd name="T15" fmla="*/ 0 w 87"/>
                <a:gd name="T16" fmla="*/ 0 h 109"/>
                <a:gd name="T17" fmla="*/ 87 w 87"/>
                <a:gd name="T18" fmla="*/ 109 h 109"/>
              </a:gdLst>
              <a:ahLst/>
              <a:cxnLst>
                <a:cxn ang="T10">
                  <a:pos x="T0" y="T1"/>
                </a:cxn>
                <a:cxn ang="T11">
                  <a:pos x="T2" y="T3"/>
                </a:cxn>
                <a:cxn ang="T12">
                  <a:pos x="T4" y="T5"/>
                </a:cxn>
                <a:cxn ang="T13">
                  <a:pos x="T6" y="T7"/>
                </a:cxn>
                <a:cxn ang="T14">
                  <a:pos x="T8" y="T9"/>
                </a:cxn>
              </a:cxnLst>
              <a:rect l="T15" t="T16" r="T17" b="T18"/>
              <a:pathLst>
                <a:path w="87" h="109">
                  <a:moveTo>
                    <a:pt x="2" y="109"/>
                  </a:moveTo>
                  <a:lnTo>
                    <a:pt x="0" y="0"/>
                  </a:lnTo>
                  <a:lnTo>
                    <a:pt x="87" y="63"/>
                  </a:lnTo>
                  <a:lnTo>
                    <a:pt x="22" y="43"/>
                  </a:lnTo>
                  <a:lnTo>
                    <a:pt x="2"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8" name="Freeform 22"/>
            <p:cNvSpPr>
              <a:spLocks/>
            </p:cNvSpPr>
            <p:nvPr/>
          </p:nvSpPr>
          <p:spPr bwMode="auto">
            <a:xfrm>
              <a:off x="3387" y="1675"/>
              <a:ext cx="109" cy="131"/>
            </a:xfrm>
            <a:custGeom>
              <a:avLst/>
              <a:gdLst>
                <a:gd name="T0" fmla="*/ 2 w 109"/>
                <a:gd name="T1" fmla="*/ 116 h 131"/>
                <a:gd name="T2" fmla="*/ 23 w 109"/>
                <a:gd name="T3" fmla="*/ 120 h 131"/>
                <a:gd name="T4" fmla="*/ 22 w 109"/>
                <a:gd name="T5" fmla="*/ 11 h 131"/>
                <a:gd name="T6" fmla="*/ 3 w 109"/>
                <a:gd name="T7" fmla="*/ 20 h 131"/>
                <a:gd name="T8" fmla="*/ 91 w 109"/>
                <a:gd name="T9" fmla="*/ 83 h 131"/>
                <a:gd name="T10" fmla="*/ 102 w 109"/>
                <a:gd name="T11" fmla="*/ 63 h 131"/>
                <a:gd name="T12" fmla="*/ 36 w 109"/>
                <a:gd name="T13" fmla="*/ 43 h 131"/>
                <a:gd name="T14" fmla="*/ 31 w 109"/>
                <a:gd name="T15" fmla="*/ 43 h 131"/>
                <a:gd name="T16" fmla="*/ 27 w 109"/>
                <a:gd name="T17" fmla="*/ 45 h 131"/>
                <a:gd name="T18" fmla="*/ 23 w 109"/>
                <a:gd name="T19" fmla="*/ 49 h 131"/>
                <a:gd name="T20" fmla="*/ 22 w 109"/>
                <a:gd name="T21" fmla="*/ 51 h 131"/>
                <a:gd name="T22" fmla="*/ 2 w 109"/>
                <a:gd name="T23" fmla="*/ 116 h 131"/>
                <a:gd name="T24" fmla="*/ 23 w 109"/>
                <a:gd name="T25" fmla="*/ 123 h 131"/>
                <a:gd name="T26" fmla="*/ 43 w 109"/>
                <a:gd name="T27" fmla="*/ 58 h 131"/>
                <a:gd name="T28" fmla="*/ 29 w 109"/>
                <a:gd name="T29" fmla="*/ 65 h 131"/>
                <a:gd name="T30" fmla="*/ 94 w 109"/>
                <a:gd name="T31" fmla="*/ 85 h 131"/>
                <a:gd name="T32" fmla="*/ 96 w 109"/>
                <a:gd name="T33" fmla="*/ 85 h 131"/>
                <a:gd name="T34" fmla="*/ 100 w 109"/>
                <a:gd name="T35" fmla="*/ 85 h 131"/>
                <a:gd name="T36" fmla="*/ 102 w 109"/>
                <a:gd name="T37" fmla="*/ 83 h 131"/>
                <a:gd name="T38" fmla="*/ 105 w 109"/>
                <a:gd name="T39" fmla="*/ 83 h 131"/>
                <a:gd name="T40" fmla="*/ 107 w 109"/>
                <a:gd name="T41" fmla="*/ 82 h 131"/>
                <a:gd name="T42" fmla="*/ 109 w 109"/>
                <a:gd name="T43" fmla="*/ 78 h 131"/>
                <a:gd name="T44" fmla="*/ 109 w 109"/>
                <a:gd name="T45" fmla="*/ 76 h 131"/>
                <a:gd name="T46" fmla="*/ 109 w 109"/>
                <a:gd name="T47" fmla="*/ 72 h 131"/>
                <a:gd name="T48" fmla="*/ 107 w 109"/>
                <a:gd name="T49" fmla="*/ 71 h 131"/>
                <a:gd name="T50" fmla="*/ 107 w 109"/>
                <a:gd name="T51" fmla="*/ 67 h 131"/>
                <a:gd name="T52" fmla="*/ 105 w 109"/>
                <a:gd name="T53" fmla="*/ 65 h 131"/>
                <a:gd name="T54" fmla="*/ 18 w 109"/>
                <a:gd name="T55" fmla="*/ 2 h 131"/>
                <a:gd name="T56" fmla="*/ 16 w 109"/>
                <a:gd name="T57" fmla="*/ 2 h 131"/>
                <a:gd name="T58" fmla="*/ 13 w 109"/>
                <a:gd name="T59" fmla="*/ 0 h 131"/>
                <a:gd name="T60" fmla="*/ 11 w 109"/>
                <a:gd name="T61" fmla="*/ 0 h 131"/>
                <a:gd name="T62" fmla="*/ 7 w 109"/>
                <a:gd name="T63" fmla="*/ 0 h 131"/>
                <a:gd name="T64" fmla="*/ 5 w 109"/>
                <a:gd name="T65" fmla="*/ 2 h 131"/>
                <a:gd name="T66" fmla="*/ 3 w 109"/>
                <a:gd name="T67" fmla="*/ 3 h 131"/>
                <a:gd name="T68" fmla="*/ 2 w 109"/>
                <a:gd name="T69" fmla="*/ 5 h 131"/>
                <a:gd name="T70" fmla="*/ 0 w 109"/>
                <a:gd name="T71" fmla="*/ 9 h 131"/>
                <a:gd name="T72" fmla="*/ 0 w 109"/>
                <a:gd name="T73" fmla="*/ 11 h 131"/>
                <a:gd name="T74" fmla="*/ 2 w 109"/>
                <a:gd name="T75" fmla="*/ 120 h 131"/>
                <a:gd name="T76" fmla="*/ 2 w 109"/>
                <a:gd name="T77" fmla="*/ 122 h 131"/>
                <a:gd name="T78" fmla="*/ 3 w 109"/>
                <a:gd name="T79" fmla="*/ 125 h 131"/>
                <a:gd name="T80" fmla="*/ 5 w 109"/>
                <a:gd name="T81" fmla="*/ 127 h 131"/>
                <a:gd name="T82" fmla="*/ 7 w 109"/>
                <a:gd name="T83" fmla="*/ 129 h 131"/>
                <a:gd name="T84" fmla="*/ 9 w 109"/>
                <a:gd name="T85" fmla="*/ 131 h 131"/>
                <a:gd name="T86" fmla="*/ 13 w 109"/>
                <a:gd name="T87" fmla="*/ 131 h 131"/>
                <a:gd name="T88" fmla="*/ 14 w 109"/>
                <a:gd name="T89" fmla="*/ 131 h 131"/>
                <a:gd name="T90" fmla="*/ 18 w 109"/>
                <a:gd name="T91" fmla="*/ 129 h 131"/>
                <a:gd name="T92" fmla="*/ 20 w 109"/>
                <a:gd name="T93" fmla="*/ 127 h 131"/>
                <a:gd name="T94" fmla="*/ 22 w 109"/>
                <a:gd name="T95" fmla="*/ 125 h 131"/>
                <a:gd name="T96" fmla="*/ 23 w 109"/>
                <a:gd name="T97" fmla="*/ 123 h 131"/>
                <a:gd name="T98" fmla="*/ 2 w 109"/>
                <a:gd name="T99" fmla="*/ 116 h 1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9"/>
                <a:gd name="T151" fmla="*/ 0 h 131"/>
                <a:gd name="T152" fmla="*/ 109 w 109"/>
                <a:gd name="T153" fmla="*/ 131 h 1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9" h="131">
                  <a:moveTo>
                    <a:pt x="2" y="116"/>
                  </a:moveTo>
                  <a:lnTo>
                    <a:pt x="23" y="120"/>
                  </a:lnTo>
                  <a:lnTo>
                    <a:pt x="22" y="11"/>
                  </a:lnTo>
                  <a:lnTo>
                    <a:pt x="3" y="20"/>
                  </a:lnTo>
                  <a:lnTo>
                    <a:pt x="91" y="83"/>
                  </a:lnTo>
                  <a:lnTo>
                    <a:pt x="102" y="63"/>
                  </a:lnTo>
                  <a:lnTo>
                    <a:pt x="36" y="43"/>
                  </a:lnTo>
                  <a:lnTo>
                    <a:pt x="31" y="43"/>
                  </a:lnTo>
                  <a:lnTo>
                    <a:pt x="27" y="45"/>
                  </a:lnTo>
                  <a:lnTo>
                    <a:pt x="23" y="49"/>
                  </a:lnTo>
                  <a:lnTo>
                    <a:pt x="22" y="51"/>
                  </a:lnTo>
                  <a:lnTo>
                    <a:pt x="2" y="116"/>
                  </a:lnTo>
                  <a:lnTo>
                    <a:pt x="23" y="123"/>
                  </a:lnTo>
                  <a:lnTo>
                    <a:pt x="43" y="58"/>
                  </a:lnTo>
                  <a:lnTo>
                    <a:pt x="29" y="65"/>
                  </a:lnTo>
                  <a:lnTo>
                    <a:pt x="94" y="85"/>
                  </a:lnTo>
                  <a:lnTo>
                    <a:pt x="96" y="85"/>
                  </a:lnTo>
                  <a:lnTo>
                    <a:pt x="100" y="85"/>
                  </a:lnTo>
                  <a:lnTo>
                    <a:pt x="102" y="83"/>
                  </a:lnTo>
                  <a:lnTo>
                    <a:pt x="105" y="83"/>
                  </a:lnTo>
                  <a:lnTo>
                    <a:pt x="107" y="82"/>
                  </a:lnTo>
                  <a:lnTo>
                    <a:pt x="109" y="78"/>
                  </a:lnTo>
                  <a:lnTo>
                    <a:pt x="109" y="76"/>
                  </a:lnTo>
                  <a:lnTo>
                    <a:pt x="109" y="72"/>
                  </a:lnTo>
                  <a:lnTo>
                    <a:pt x="107" y="71"/>
                  </a:lnTo>
                  <a:lnTo>
                    <a:pt x="107" y="67"/>
                  </a:lnTo>
                  <a:lnTo>
                    <a:pt x="105" y="65"/>
                  </a:lnTo>
                  <a:lnTo>
                    <a:pt x="18" y="2"/>
                  </a:lnTo>
                  <a:lnTo>
                    <a:pt x="16" y="2"/>
                  </a:lnTo>
                  <a:lnTo>
                    <a:pt x="13" y="0"/>
                  </a:lnTo>
                  <a:lnTo>
                    <a:pt x="11" y="0"/>
                  </a:lnTo>
                  <a:lnTo>
                    <a:pt x="7" y="0"/>
                  </a:lnTo>
                  <a:lnTo>
                    <a:pt x="5" y="2"/>
                  </a:lnTo>
                  <a:lnTo>
                    <a:pt x="3" y="3"/>
                  </a:lnTo>
                  <a:lnTo>
                    <a:pt x="2" y="5"/>
                  </a:lnTo>
                  <a:lnTo>
                    <a:pt x="0" y="9"/>
                  </a:lnTo>
                  <a:lnTo>
                    <a:pt x="0" y="11"/>
                  </a:lnTo>
                  <a:lnTo>
                    <a:pt x="2" y="120"/>
                  </a:lnTo>
                  <a:lnTo>
                    <a:pt x="2" y="122"/>
                  </a:lnTo>
                  <a:lnTo>
                    <a:pt x="3" y="125"/>
                  </a:lnTo>
                  <a:lnTo>
                    <a:pt x="5" y="127"/>
                  </a:lnTo>
                  <a:lnTo>
                    <a:pt x="7" y="129"/>
                  </a:lnTo>
                  <a:lnTo>
                    <a:pt x="9" y="131"/>
                  </a:lnTo>
                  <a:lnTo>
                    <a:pt x="13" y="131"/>
                  </a:lnTo>
                  <a:lnTo>
                    <a:pt x="14" y="131"/>
                  </a:lnTo>
                  <a:lnTo>
                    <a:pt x="18" y="129"/>
                  </a:lnTo>
                  <a:lnTo>
                    <a:pt x="20" y="127"/>
                  </a:lnTo>
                  <a:lnTo>
                    <a:pt x="22" y="125"/>
                  </a:lnTo>
                  <a:lnTo>
                    <a:pt x="23" y="123"/>
                  </a:lnTo>
                  <a:lnTo>
                    <a:pt x="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9" name="Freeform 23"/>
            <p:cNvSpPr>
              <a:spLocks/>
            </p:cNvSpPr>
            <p:nvPr/>
          </p:nvSpPr>
          <p:spPr bwMode="auto">
            <a:xfrm>
              <a:off x="3523" y="1515"/>
              <a:ext cx="1173" cy="1202"/>
            </a:xfrm>
            <a:custGeom>
              <a:avLst/>
              <a:gdLst>
                <a:gd name="T0" fmla="*/ 1157 w 1173"/>
                <a:gd name="T1" fmla="*/ 1200 h 1202"/>
                <a:gd name="T2" fmla="*/ 1166 w 1173"/>
                <a:gd name="T3" fmla="*/ 1202 h 1202"/>
                <a:gd name="T4" fmla="*/ 1171 w 1173"/>
                <a:gd name="T5" fmla="*/ 1197 h 1202"/>
                <a:gd name="T6" fmla="*/ 1173 w 1173"/>
                <a:gd name="T7" fmla="*/ 1188 h 1202"/>
                <a:gd name="T8" fmla="*/ 1151 w 1173"/>
                <a:gd name="T9" fmla="*/ 1153 h 1202"/>
                <a:gd name="T10" fmla="*/ 1113 w 1173"/>
                <a:gd name="T11" fmla="*/ 1091 h 1202"/>
                <a:gd name="T12" fmla="*/ 1075 w 1173"/>
                <a:gd name="T13" fmla="*/ 1032 h 1202"/>
                <a:gd name="T14" fmla="*/ 1019 w 1173"/>
                <a:gd name="T15" fmla="*/ 944 h 1202"/>
                <a:gd name="T16" fmla="*/ 855 w 1173"/>
                <a:gd name="T17" fmla="*/ 705 h 1202"/>
                <a:gd name="T18" fmla="*/ 819 w 1173"/>
                <a:gd name="T19" fmla="*/ 656 h 1202"/>
                <a:gd name="T20" fmla="*/ 783 w 1173"/>
                <a:gd name="T21" fmla="*/ 610 h 1202"/>
                <a:gd name="T22" fmla="*/ 692 w 1173"/>
                <a:gd name="T23" fmla="*/ 499 h 1202"/>
                <a:gd name="T24" fmla="*/ 581 w 1173"/>
                <a:gd name="T25" fmla="*/ 383 h 1202"/>
                <a:gd name="T26" fmla="*/ 527 w 1173"/>
                <a:gd name="T27" fmla="*/ 327 h 1202"/>
                <a:gd name="T28" fmla="*/ 418 w 1173"/>
                <a:gd name="T29" fmla="*/ 231 h 1202"/>
                <a:gd name="T30" fmla="*/ 383 w 1173"/>
                <a:gd name="T31" fmla="*/ 202 h 1202"/>
                <a:gd name="T32" fmla="*/ 347 w 1173"/>
                <a:gd name="T33" fmla="*/ 174 h 1202"/>
                <a:gd name="T34" fmla="*/ 292 w 1173"/>
                <a:gd name="T35" fmla="*/ 136 h 1202"/>
                <a:gd name="T36" fmla="*/ 240 w 1173"/>
                <a:gd name="T37" fmla="*/ 104 h 1202"/>
                <a:gd name="T38" fmla="*/ 205 w 1173"/>
                <a:gd name="T39" fmla="*/ 84 h 1202"/>
                <a:gd name="T40" fmla="*/ 171 w 1173"/>
                <a:gd name="T41" fmla="*/ 65 h 1202"/>
                <a:gd name="T42" fmla="*/ 134 w 1173"/>
                <a:gd name="T43" fmla="*/ 47 h 1202"/>
                <a:gd name="T44" fmla="*/ 100 w 1173"/>
                <a:gd name="T45" fmla="*/ 31 h 1202"/>
                <a:gd name="T46" fmla="*/ 65 w 1173"/>
                <a:gd name="T47" fmla="*/ 16 h 1202"/>
                <a:gd name="T48" fmla="*/ 15 w 1173"/>
                <a:gd name="T49" fmla="*/ 0 h 1202"/>
                <a:gd name="T50" fmla="*/ 5 w 1173"/>
                <a:gd name="T51" fmla="*/ 2 h 1202"/>
                <a:gd name="T52" fmla="*/ 0 w 1173"/>
                <a:gd name="T53" fmla="*/ 7 h 1202"/>
                <a:gd name="T54" fmla="*/ 2 w 1173"/>
                <a:gd name="T55" fmla="*/ 16 h 1202"/>
                <a:gd name="T56" fmla="*/ 7 w 1173"/>
                <a:gd name="T57" fmla="*/ 22 h 1202"/>
                <a:gd name="T58" fmla="*/ 58 w 1173"/>
                <a:gd name="T59" fmla="*/ 38 h 1202"/>
                <a:gd name="T60" fmla="*/ 93 w 1173"/>
                <a:gd name="T61" fmla="*/ 53 h 1202"/>
                <a:gd name="T62" fmla="*/ 127 w 1173"/>
                <a:gd name="T63" fmla="*/ 65 h 1202"/>
                <a:gd name="T64" fmla="*/ 160 w 1173"/>
                <a:gd name="T65" fmla="*/ 84 h 1202"/>
                <a:gd name="T66" fmla="*/ 194 w 1173"/>
                <a:gd name="T67" fmla="*/ 102 h 1202"/>
                <a:gd name="T68" fmla="*/ 229 w 1173"/>
                <a:gd name="T69" fmla="*/ 122 h 1202"/>
                <a:gd name="T70" fmla="*/ 282 w 1173"/>
                <a:gd name="T71" fmla="*/ 154 h 1202"/>
                <a:gd name="T72" fmla="*/ 332 w 1173"/>
                <a:gd name="T73" fmla="*/ 193 h 1202"/>
                <a:gd name="T74" fmla="*/ 369 w 1173"/>
                <a:gd name="T75" fmla="*/ 220 h 1202"/>
                <a:gd name="T76" fmla="*/ 403 w 1173"/>
                <a:gd name="T77" fmla="*/ 245 h 1202"/>
                <a:gd name="T78" fmla="*/ 440 w 1173"/>
                <a:gd name="T79" fmla="*/ 278 h 1202"/>
                <a:gd name="T80" fmla="*/ 529 w 1173"/>
                <a:gd name="T81" fmla="*/ 360 h 1202"/>
                <a:gd name="T82" fmla="*/ 603 w 1173"/>
                <a:gd name="T83" fmla="*/ 434 h 1202"/>
                <a:gd name="T84" fmla="*/ 746 w 1173"/>
                <a:gd name="T85" fmla="*/ 601 h 1202"/>
                <a:gd name="T86" fmla="*/ 783 w 1173"/>
                <a:gd name="T87" fmla="*/ 647 h 1202"/>
                <a:gd name="T88" fmla="*/ 819 w 1173"/>
                <a:gd name="T89" fmla="*/ 696 h 1202"/>
                <a:gd name="T90" fmla="*/ 910 w 1173"/>
                <a:gd name="T91" fmla="*/ 819 h 1202"/>
                <a:gd name="T92" fmla="*/ 1021 w 1173"/>
                <a:gd name="T93" fmla="*/ 984 h 1202"/>
                <a:gd name="T94" fmla="*/ 1077 w 1173"/>
                <a:gd name="T95" fmla="*/ 1073 h 1202"/>
                <a:gd name="T96" fmla="*/ 1113 w 1173"/>
                <a:gd name="T97" fmla="*/ 1133 h 1202"/>
                <a:gd name="T98" fmla="*/ 1153 w 1173"/>
                <a:gd name="T99" fmla="*/ 1197 h 120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3"/>
                <a:gd name="T151" fmla="*/ 0 h 1202"/>
                <a:gd name="T152" fmla="*/ 1173 w 1173"/>
                <a:gd name="T153" fmla="*/ 1202 h 120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3" h="1202">
                  <a:moveTo>
                    <a:pt x="1153" y="1197"/>
                  </a:moveTo>
                  <a:lnTo>
                    <a:pt x="1157" y="1200"/>
                  </a:lnTo>
                  <a:lnTo>
                    <a:pt x="1161" y="1202"/>
                  </a:lnTo>
                  <a:lnTo>
                    <a:pt x="1166" y="1202"/>
                  </a:lnTo>
                  <a:lnTo>
                    <a:pt x="1170" y="1199"/>
                  </a:lnTo>
                  <a:lnTo>
                    <a:pt x="1171" y="1197"/>
                  </a:lnTo>
                  <a:lnTo>
                    <a:pt x="1173" y="1193"/>
                  </a:lnTo>
                  <a:lnTo>
                    <a:pt x="1173" y="1188"/>
                  </a:lnTo>
                  <a:lnTo>
                    <a:pt x="1171" y="1186"/>
                  </a:lnTo>
                  <a:lnTo>
                    <a:pt x="1151" y="1153"/>
                  </a:lnTo>
                  <a:lnTo>
                    <a:pt x="1131" y="1122"/>
                  </a:lnTo>
                  <a:lnTo>
                    <a:pt x="1113" y="1091"/>
                  </a:lnTo>
                  <a:lnTo>
                    <a:pt x="1095" y="1062"/>
                  </a:lnTo>
                  <a:lnTo>
                    <a:pt x="1075" y="1032"/>
                  </a:lnTo>
                  <a:lnTo>
                    <a:pt x="1039" y="973"/>
                  </a:lnTo>
                  <a:lnTo>
                    <a:pt x="1019" y="944"/>
                  </a:lnTo>
                  <a:lnTo>
                    <a:pt x="928" y="808"/>
                  </a:lnTo>
                  <a:lnTo>
                    <a:pt x="855" y="705"/>
                  </a:lnTo>
                  <a:lnTo>
                    <a:pt x="837" y="681"/>
                  </a:lnTo>
                  <a:lnTo>
                    <a:pt x="819" y="656"/>
                  </a:lnTo>
                  <a:lnTo>
                    <a:pt x="801" y="632"/>
                  </a:lnTo>
                  <a:lnTo>
                    <a:pt x="783" y="610"/>
                  </a:lnTo>
                  <a:lnTo>
                    <a:pt x="765" y="587"/>
                  </a:lnTo>
                  <a:lnTo>
                    <a:pt x="692" y="499"/>
                  </a:lnTo>
                  <a:lnTo>
                    <a:pt x="617" y="420"/>
                  </a:lnTo>
                  <a:lnTo>
                    <a:pt x="581" y="383"/>
                  </a:lnTo>
                  <a:lnTo>
                    <a:pt x="543" y="345"/>
                  </a:lnTo>
                  <a:lnTo>
                    <a:pt x="527" y="327"/>
                  </a:lnTo>
                  <a:lnTo>
                    <a:pt x="454" y="260"/>
                  </a:lnTo>
                  <a:lnTo>
                    <a:pt x="418" y="231"/>
                  </a:lnTo>
                  <a:lnTo>
                    <a:pt x="401" y="214"/>
                  </a:lnTo>
                  <a:lnTo>
                    <a:pt x="383" y="202"/>
                  </a:lnTo>
                  <a:lnTo>
                    <a:pt x="365" y="187"/>
                  </a:lnTo>
                  <a:lnTo>
                    <a:pt x="347" y="174"/>
                  </a:lnTo>
                  <a:lnTo>
                    <a:pt x="331" y="162"/>
                  </a:lnTo>
                  <a:lnTo>
                    <a:pt x="292" y="136"/>
                  </a:lnTo>
                  <a:lnTo>
                    <a:pt x="276" y="125"/>
                  </a:lnTo>
                  <a:lnTo>
                    <a:pt x="240" y="104"/>
                  </a:lnTo>
                  <a:lnTo>
                    <a:pt x="223" y="93"/>
                  </a:lnTo>
                  <a:lnTo>
                    <a:pt x="205" y="84"/>
                  </a:lnTo>
                  <a:lnTo>
                    <a:pt x="189" y="75"/>
                  </a:lnTo>
                  <a:lnTo>
                    <a:pt x="171" y="65"/>
                  </a:lnTo>
                  <a:lnTo>
                    <a:pt x="154" y="56"/>
                  </a:lnTo>
                  <a:lnTo>
                    <a:pt x="134" y="47"/>
                  </a:lnTo>
                  <a:lnTo>
                    <a:pt x="116" y="38"/>
                  </a:lnTo>
                  <a:lnTo>
                    <a:pt x="100" y="31"/>
                  </a:lnTo>
                  <a:lnTo>
                    <a:pt x="82" y="24"/>
                  </a:lnTo>
                  <a:lnTo>
                    <a:pt x="65" y="16"/>
                  </a:lnTo>
                  <a:lnTo>
                    <a:pt x="47" y="11"/>
                  </a:lnTo>
                  <a:lnTo>
                    <a:pt x="15" y="0"/>
                  </a:lnTo>
                  <a:lnTo>
                    <a:pt x="9" y="0"/>
                  </a:lnTo>
                  <a:lnTo>
                    <a:pt x="5" y="2"/>
                  </a:lnTo>
                  <a:lnTo>
                    <a:pt x="2" y="5"/>
                  </a:lnTo>
                  <a:lnTo>
                    <a:pt x="0" y="7"/>
                  </a:lnTo>
                  <a:lnTo>
                    <a:pt x="0" y="13"/>
                  </a:lnTo>
                  <a:lnTo>
                    <a:pt x="2" y="16"/>
                  </a:lnTo>
                  <a:lnTo>
                    <a:pt x="5" y="20"/>
                  </a:lnTo>
                  <a:lnTo>
                    <a:pt x="7" y="22"/>
                  </a:lnTo>
                  <a:lnTo>
                    <a:pt x="40" y="33"/>
                  </a:lnTo>
                  <a:lnTo>
                    <a:pt x="58" y="38"/>
                  </a:lnTo>
                  <a:lnTo>
                    <a:pt x="74" y="45"/>
                  </a:lnTo>
                  <a:lnTo>
                    <a:pt x="93" y="53"/>
                  </a:lnTo>
                  <a:lnTo>
                    <a:pt x="109" y="60"/>
                  </a:lnTo>
                  <a:lnTo>
                    <a:pt x="127" y="65"/>
                  </a:lnTo>
                  <a:lnTo>
                    <a:pt x="143" y="75"/>
                  </a:lnTo>
                  <a:lnTo>
                    <a:pt x="160" y="84"/>
                  </a:lnTo>
                  <a:lnTo>
                    <a:pt x="178" y="93"/>
                  </a:lnTo>
                  <a:lnTo>
                    <a:pt x="194" y="102"/>
                  </a:lnTo>
                  <a:lnTo>
                    <a:pt x="213" y="111"/>
                  </a:lnTo>
                  <a:lnTo>
                    <a:pt x="229" y="122"/>
                  </a:lnTo>
                  <a:lnTo>
                    <a:pt x="265" y="144"/>
                  </a:lnTo>
                  <a:lnTo>
                    <a:pt x="282" y="154"/>
                  </a:lnTo>
                  <a:lnTo>
                    <a:pt x="316" y="180"/>
                  </a:lnTo>
                  <a:lnTo>
                    <a:pt x="332" y="193"/>
                  </a:lnTo>
                  <a:lnTo>
                    <a:pt x="351" y="205"/>
                  </a:lnTo>
                  <a:lnTo>
                    <a:pt x="369" y="220"/>
                  </a:lnTo>
                  <a:lnTo>
                    <a:pt x="387" y="232"/>
                  </a:lnTo>
                  <a:lnTo>
                    <a:pt x="403" y="245"/>
                  </a:lnTo>
                  <a:lnTo>
                    <a:pt x="421" y="263"/>
                  </a:lnTo>
                  <a:lnTo>
                    <a:pt x="440" y="278"/>
                  </a:lnTo>
                  <a:lnTo>
                    <a:pt x="512" y="341"/>
                  </a:lnTo>
                  <a:lnTo>
                    <a:pt x="529" y="360"/>
                  </a:lnTo>
                  <a:lnTo>
                    <a:pt x="567" y="398"/>
                  </a:lnTo>
                  <a:lnTo>
                    <a:pt x="603" y="434"/>
                  </a:lnTo>
                  <a:lnTo>
                    <a:pt x="674" y="514"/>
                  </a:lnTo>
                  <a:lnTo>
                    <a:pt x="746" y="601"/>
                  </a:lnTo>
                  <a:lnTo>
                    <a:pt x="765" y="625"/>
                  </a:lnTo>
                  <a:lnTo>
                    <a:pt x="783" y="647"/>
                  </a:lnTo>
                  <a:lnTo>
                    <a:pt x="801" y="670"/>
                  </a:lnTo>
                  <a:lnTo>
                    <a:pt x="819" y="696"/>
                  </a:lnTo>
                  <a:lnTo>
                    <a:pt x="837" y="719"/>
                  </a:lnTo>
                  <a:lnTo>
                    <a:pt x="910" y="819"/>
                  </a:lnTo>
                  <a:lnTo>
                    <a:pt x="1001" y="955"/>
                  </a:lnTo>
                  <a:lnTo>
                    <a:pt x="1021" y="984"/>
                  </a:lnTo>
                  <a:lnTo>
                    <a:pt x="1057" y="1042"/>
                  </a:lnTo>
                  <a:lnTo>
                    <a:pt x="1077" y="1073"/>
                  </a:lnTo>
                  <a:lnTo>
                    <a:pt x="1095" y="1102"/>
                  </a:lnTo>
                  <a:lnTo>
                    <a:pt x="1113" y="1133"/>
                  </a:lnTo>
                  <a:lnTo>
                    <a:pt x="1133" y="1164"/>
                  </a:lnTo>
                  <a:lnTo>
                    <a:pt x="1153" y="1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0" name="Freeform 24"/>
            <p:cNvSpPr>
              <a:spLocks/>
            </p:cNvSpPr>
            <p:nvPr/>
          </p:nvSpPr>
          <p:spPr bwMode="auto">
            <a:xfrm>
              <a:off x="3503" y="1504"/>
              <a:ext cx="107" cy="91"/>
            </a:xfrm>
            <a:custGeom>
              <a:avLst/>
              <a:gdLst>
                <a:gd name="T0" fmla="*/ 71 w 107"/>
                <a:gd name="T1" fmla="*/ 91 h 91"/>
                <a:gd name="T2" fmla="*/ 0 w 107"/>
                <a:gd name="T3" fmla="*/ 9 h 91"/>
                <a:gd name="T4" fmla="*/ 107 w 107"/>
                <a:gd name="T5" fmla="*/ 0 h 91"/>
                <a:gd name="T6" fmla="*/ 44 w 107"/>
                <a:gd name="T7" fmla="*/ 27 h 91"/>
                <a:gd name="T8" fmla="*/ 71 w 107"/>
                <a:gd name="T9" fmla="*/ 91 h 91"/>
                <a:gd name="T10" fmla="*/ 0 60000 65536"/>
                <a:gd name="T11" fmla="*/ 0 60000 65536"/>
                <a:gd name="T12" fmla="*/ 0 60000 65536"/>
                <a:gd name="T13" fmla="*/ 0 60000 65536"/>
                <a:gd name="T14" fmla="*/ 0 60000 65536"/>
                <a:gd name="T15" fmla="*/ 0 w 107"/>
                <a:gd name="T16" fmla="*/ 0 h 91"/>
                <a:gd name="T17" fmla="*/ 107 w 107"/>
                <a:gd name="T18" fmla="*/ 91 h 91"/>
              </a:gdLst>
              <a:ahLst/>
              <a:cxnLst>
                <a:cxn ang="T10">
                  <a:pos x="T0" y="T1"/>
                </a:cxn>
                <a:cxn ang="T11">
                  <a:pos x="T2" y="T3"/>
                </a:cxn>
                <a:cxn ang="T12">
                  <a:pos x="T4" y="T5"/>
                </a:cxn>
                <a:cxn ang="T13">
                  <a:pos x="T6" y="T7"/>
                </a:cxn>
                <a:cxn ang="T14">
                  <a:pos x="T8" y="T9"/>
                </a:cxn>
              </a:cxnLst>
              <a:rect l="T15" t="T16" r="T17" b="T18"/>
              <a:pathLst>
                <a:path w="107" h="91">
                  <a:moveTo>
                    <a:pt x="71" y="91"/>
                  </a:moveTo>
                  <a:lnTo>
                    <a:pt x="0" y="9"/>
                  </a:lnTo>
                  <a:lnTo>
                    <a:pt x="107" y="0"/>
                  </a:lnTo>
                  <a:lnTo>
                    <a:pt x="44" y="27"/>
                  </a:lnTo>
                  <a:lnTo>
                    <a:pt x="71"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1" name="Freeform 25"/>
            <p:cNvSpPr>
              <a:spLocks/>
            </p:cNvSpPr>
            <p:nvPr/>
          </p:nvSpPr>
          <p:spPr bwMode="auto">
            <a:xfrm>
              <a:off x="3492" y="1493"/>
              <a:ext cx="129" cy="113"/>
            </a:xfrm>
            <a:custGeom>
              <a:avLst/>
              <a:gdLst>
                <a:gd name="T0" fmla="*/ 71 w 129"/>
                <a:gd name="T1" fmla="*/ 106 h 113"/>
                <a:gd name="T2" fmla="*/ 91 w 129"/>
                <a:gd name="T3" fmla="*/ 95 h 113"/>
                <a:gd name="T4" fmla="*/ 20 w 129"/>
                <a:gd name="T5" fmla="*/ 13 h 113"/>
                <a:gd name="T6" fmla="*/ 13 w 129"/>
                <a:gd name="T7" fmla="*/ 31 h 113"/>
                <a:gd name="T8" fmla="*/ 120 w 129"/>
                <a:gd name="T9" fmla="*/ 22 h 113"/>
                <a:gd name="T10" fmla="*/ 115 w 129"/>
                <a:gd name="T11" fmla="*/ 0 h 113"/>
                <a:gd name="T12" fmla="*/ 51 w 129"/>
                <a:gd name="T13" fmla="*/ 27 h 113"/>
                <a:gd name="T14" fmla="*/ 47 w 129"/>
                <a:gd name="T15" fmla="*/ 29 h 113"/>
                <a:gd name="T16" fmla="*/ 46 w 129"/>
                <a:gd name="T17" fmla="*/ 31 h 113"/>
                <a:gd name="T18" fmla="*/ 44 w 129"/>
                <a:gd name="T19" fmla="*/ 35 h 113"/>
                <a:gd name="T20" fmla="*/ 44 w 129"/>
                <a:gd name="T21" fmla="*/ 42 h 113"/>
                <a:gd name="T22" fmla="*/ 71 w 129"/>
                <a:gd name="T23" fmla="*/ 106 h 113"/>
                <a:gd name="T24" fmla="*/ 93 w 129"/>
                <a:gd name="T25" fmla="*/ 98 h 113"/>
                <a:gd name="T26" fmla="*/ 66 w 129"/>
                <a:gd name="T27" fmla="*/ 35 h 113"/>
                <a:gd name="T28" fmla="*/ 58 w 129"/>
                <a:gd name="T29" fmla="*/ 49 h 113"/>
                <a:gd name="T30" fmla="*/ 122 w 129"/>
                <a:gd name="T31" fmla="*/ 22 h 113"/>
                <a:gd name="T32" fmla="*/ 124 w 129"/>
                <a:gd name="T33" fmla="*/ 20 h 113"/>
                <a:gd name="T34" fmla="*/ 127 w 129"/>
                <a:gd name="T35" fmla="*/ 18 h 113"/>
                <a:gd name="T36" fmla="*/ 127 w 129"/>
                <a:gd name="T37" fmla="*/ 17 h 113"/>
                <a:gd name="T38" fmla="*/ 129 w 129"/>
                <a:gd name="T39" fmla="*/ 13 h 113"/>
                <a:gd name="T40" fmla="*/ 129 w 129"/>
                <a:gd name="T41" fmla="*/ 9 h 113"/>
                <a:gd name="T42" fmla="*/ 129 w 129"/>
                <a:gd name="T43" fmla="*/ 8 h 113"/>
                <a:gd name="T44" fmla="*/ 127 w 129"/>
                <a:gd name="T45" fmla="*/ 6 h 113"/>
                <a:gd name="T46" fmla="*/ 125 w 129"/>
                <a:gd name="T47" fmla="*/ 2 h 113"/>
                <a:gd name="T48" fmla="*/ 124 w 129"/>
                <a:gd name="T49" fmla="*/ 2 h 113"/>
                <a:gd name="T50" fmla="*/ 120 w 129"/>
                <a:gd name="T51" fmla="*/ 0 h 113"/>
                <a:gd name="T52" fmla="*/ 116 w 129"/>
                <a:gd name="T53" fmla="*/ 0 h 113"/>
                <a:gd name="T54" fmla="*/ 9 w 129"/>
                <a:gd name="T55" fmla="*/ 9 h 113"/>
                <a:gd name="T56" fmla="*/ 6 w 129"/>
                <a:gd name="T57" fmla="*/ 11 h 113"/>
                <a:gd name="T58" fmla="*/ 4 w 129"/>
                <a:gd name="T59" fmla="*/ 11 h 113"/>
                <a:gd name="T60" fmla="*/ 2 w 129"/>
                <a:gd name="T61" fmla="*/ 15 h 113"/>
                <a:gd name="T62" fmla="*/ 0 w 129"/>
                <a:gd name="T63" fmla="*/ 17 h 113"/>
                <a:gd name="T64" fmla="*/ 0 w 129"/>
                <a:gd name="T65" fmla="*/ 20 h 113"/>
                <a:gd name="T66" fmla="*/ 0 w 129"/>
                <a:gd name="T67" fmla="*/ 22 h 113"/>
                <a:gd name="T68" fmla="*/ 2 w 129"/>
                <a:gd name="T69" fmla="*/ 26 h 113"/>
                <a:gd name="T70" fmla="*/ 2 w 129"/>
                <a:gd name="T71" fmla="*/ 27 h 113"/>
                <a:gd name="T72" fmla="*/ 73 w 129"/>
                <a:gd name="T73" fmla="*/ 109 h 113"/>
                <a:gd name="T74" fmla="*/ 75 w 129"/>
                <a:gd name="T75" fmla="*/ 111 h 113"/>
                <a:gd name="T76" fmla="*/ 78 w 129"/>
                <a:gd name="T77" fmla="*/ 113 h 113"/>
                <a:gd name="T78" fmla="*/ 80 w 129"/>
                <a:gd name="T79" fmla="*/ 113 h 113"/>
                <a:gd name="T80" fmla="*/ 84 w 129"/>
                <a:gd name="T81" fmla="*/ 113 h 113"/>
                <a:gd name="T82" fmla="*/ 86 w 129"/>
                <a:gd name="T83" fmla="*/ 113 h 113"/>
                <a:gd name="T84" fmla="*/ 89 w 129"/>
                <a:gd name="T85" fmla="*/ 111 h 113"/>
                <a:gd name="T86" fmla="*/ 91 w 129"/>
                <a:gd name="T87" fmla="*/ 109 h 113"/>
                <a:gd name="T88" fmla="*/ 93 w 129"/>
                <a:gd name="T89" fmla="*/ 106 h 113"/>
                <a:gd name="T90" fmla="*/ 93 w 129"/>
                <a:gd name="T91" fmla="*/ 104 h 113"/>
                <a:gd name="T92" fmla="*/ 93 w 129"/>
                <a:gd name="T93" fmla="*/ 100 h 113"/>
                <a:gd name="T94" fmla="*/ 93 w 129"/>
                <a:gd name="T95" fmla="*/ 98 h 113"/>
                <a:gd name="T96" fmla="*/ 71 w 129"/>
                <a:gd name="T97" fmla="*/ 106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9"/>
                <a:gd name="T148" fmla="*/ 0 h 113"/>
                <a:gd name="T149" fmla="*/ 129 w 129"/>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9" h="113">
                  <a:moveTo>
                    <a:pt x="71" y="106"/>
                  </a:moveTo>
                  <a:lnTo>
                    <a:pt x="91" y="95"/>
                  </a:lnTo>
                  <a:lnTo>
                    <a:pt x="20" y="13"/>
                  </a:lnTo>
                  <a:lnTo>
                    <a:pt x="13" y="31"/>
                  </a:lnTo>
                  <a:lnTo>
                    <a:pt x="120" y="22"/>
                  </a:lnTo>
                  <a:lnTo>
                    <a:pt x="115" y="0"/>
                  </a:lnTo>
                  <a:lnTo>
                    <a:pt x="51" y="27"/>
                  </a:lnTo>
                  <a:lnTo>
                    <a:pt x="47" y="29"/>
                  </a:lnTo>
                  <a:lnTo>
                    <a:pt x="46" y="31"/>
                  </a:lnTo>
                  <a:lnTo>
                    <a:pt x="44" y="35"/>
                  </a:lnTo>
                  <a:lnTo>
                    <a:pt x="44" y="42"/>
                  </a:lnTo>
                  <a:lnTo>
                    <a:pt x="71" y="106"/>
                  </a:lnTo>
                  <a:lnTo>
                    <a:pt x="93" y="98"/>
                  </a:lnTo>
                  <a:lnTo>
                    <a:pt x="66" y="35"/>
                  </a:lnTo>
                  <a:lnTo>
                    <a:pt x="58" y="49"/>
                  </a:lnTo>
                  <a:lnTo>
                    <a:pt x="122" y="22"/>
                  </a:lnTo>
                  <a:lnTo>
                    <a:pt x="124" y="20"/>
                  </a:lnTo>
                  <a:lnTo>
                    <a:pt x="127" y="18"/>
                  </a:lnTo>
                  <a:lnTo>
                    <a:pt x="127" y="17"/>
                  </a:lnTo>
                  <a:lnTo>
                    <a:pt x="129" y="13"/>
                  </a:lnTo>
                  <a:lnTo>
                    <a:pt x="129" y="9"/>
                  </a:lnTo>
                  <a:lnTo>
                    <a:pt x="129" y="8"/>
                  </a:lnTo>
                  <a:lnTo>
                    <a:pt x="127" y="6"/>
                  </a:lnTo>
                  <a:lnTo>
                    <a:pt x="125" y="2"/>
                  </a:lnTo>
                  <a:lnTo>
                    <a:pt x="124" y="2"/>
                  </a:lnTo>
                  <a:lnTo>
                    <a:pt x="120" y="0"/>
                  </a:lnTo>
                  <a:lnTo>
                    <a:pt x="116" y="0"/>
                  </a:lnTo>
                  <a:lnTo>
                    <a:pt x="9" y="9"/>
                  </a:lnTo>
                  <a:lnTo>
                    <a:pt x="6" y="11"/>
                  </a:lnTo>
                  <a:lnTo>
                    <a:pt x="4" y="11"/>
                  </a:lnTo>
                  <a:lnTo>
                    <a:pt x="2" y="15"/>
                  </a:lnTo>
                  <a:lnTo>
                    <a:pt x="0" y="17"/>
                  </a:lnTo>
                  <a:lnTo>
                    <a:pt x="0" y="20"/>
                  </a:lnTo>
                  <a:lnTo>
                    <a:pt x="0" y="22"/>
                  </a:lnTo>
                  <a:lnTo>
                    <a:pt x="2" y="26"/>
                  </a:lnTo>
                  <a:lnTo>
                    <a:pt x="2" y="27"/>
                  </a:lnTo>
                  <a:lnTo>
                    <a:pt x="73" y="109"/>
                  </a:lnTo>
                  <a:lnTo>
                    <a:pt x="75" y="111"/>
                  </a:lnTo>
                  <a:lnTo>
                    <a:pt x="78" y="113"/>
                  </a:lnTo>
                  <a:lnTo>
                    <a:pt x="80" y="113"/>
                  </a:lnTo>
                  <a:lnTo>
                    <a:pt x="84" y="113"/>
                  </a:lnTo>
                  <a:lnTo>
                    <a:pt x="86" y="113"/>
                  </a:lnTo>
                  <a:lnTo>
                    <a:pt x="89" y="111"/>
                  </a:lnTo>
                  <a:lnTo>
                    <a:pt x="91" y="109"/>
                  </a:lnTo>
                  <a:lnTo>
                    <a:pt x="93" y="106"/>
                  </a:lnTo>
                  <a:lnTo>
                    <a:pt x="93" y="104"/>
                  </a:lnTo>
                  <a:lnTo>
                    <a:pt x="93" y="100"/>
                  </a:lnTo>
                  <a:lnTo>
                    <a:pt x="93" y="98"/>
                  </a:lnTo>
                  <a:lnTo>
                    <a:pt x="7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2" name="Freeform 26"/>
            <p:cNvSpPr>
              <a:spLocks/>
            </p:cNvSpPr>
            <p:nvPr/>
          </p:nvSpPr>
          <p:spPr bwMode="auto">
            <a:xfrm>
              <a:off x="4758" y="1813"/>
              <a:ext cx="53" cy="848"/>
            </a:xfrm>
            <a:custGeom>
              <a:avLst/>
              <a:gdLst>
                <a:gd name="T0" fmla="*/ 31 w 53"/>
                <a:gd name="T1" fmla="*/ 837 h 848"/>
                <a:gd name="T2" fmla="*/ 31 w 53"/>
                <a:gd name="T3" fmla="*/ 841 h 848"/>
                <a:gd name="T4" fmla="*/ 34 w 53"/>
                <a:gd name="T5" fmla="*/ 844 h 848"/>
                <a:gd name="T6" fmla="*/ 36 w 53"/>
                <a:gd name="T7" fmla="*/ 846 h 848"/>
                <a:gd name="T8" fmla="*/ 40 w 53"/>
                <a:gd name="T9" fmla="*/ 848 h 848"/>
                <a:gd name="T10" fmla="*/ 45 w 53"/>
                <a:gd name="T11" fmla="*/ 848 h 848"/>
                <a:gd name="T12" fmla="*/ 49 w 53"/>
                <a:gd name="T13" fmla="*/ 844 h 848"/>
                <a:gd name="T14" fmla="*/ 51 w 53"/>
                <a:gd name="T15" fmla="*/ 843 h 848"/>
                <a:gd name="T16" fmla="*/ 53 w 53"/>
                <a:gd name="T17" fmla="*/ 839 h 848"/>
                <a:gd name="T18" fmla="*/ 53 w 53"/>
                <a:gd name="T19" fmla="*/ 837 h 848"/>
                <a:gd name="T20" fmla="*/ 22 w 53"/>
                <a:gd name="T21" fmla="*/ 11 h 848"/>
                <a:gd name="T22" fmla="*/ 22 w 53"/>
                <a:gd name="T23" fmla="*/ 7 h 848"/>
                <a:gd name="T24" fmla="*/ 18 w 53"/>
                <a:gd name="T25" fmla="*/ 4 h 848"/>
                <a:gd name="T26" fmla="*/ 16 w 53"/>
                <a:gd name="T27" fmla="*/ 2 h 848"/>
                <a:gd name="T28" fmla="*/ 13 w 53"/>
                <a:gd name="T29" fmla="*/ 0 h 848"/>
                <a:gd name="T30" fmla="*/ 7 w 53"/>
                <a:gd name="T31" fmla="*/ 0 h 848"/>
                <a:gd name="T32" fmla="*/ 4 w 53"/>
                <a:gd name="T33" fmla="*/ 4 h 848"/>
                <a:gd name="T34" fmla="*/ 2 w 53"/>
                <a:gd name="T35" fmla="*/ 5 h 848"/>
                <a:gd name="T36" fmla="*/ 0 w 53"/>
                <a:gd name="T37" fmla="*/ 9 h 848"/>
                <a:gd name="T38" fmla="*/ 0 w 53"/>
                <a:gd name="T39" fmla="*/ 11 h 848"/>
                <a:gd name="T40" fmla="*/ 31 w 53"/>
                <a:gd name="T41" fmla="*/ 837 h 8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848"/>
                <a:gd name="T65" fmla="*/ 53 w 53"/>
                <a:gd name="T66" fmla="*/ 848 h 8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848">
                  <a:moveTo>
                    <a:pt x="31" y="837"/>
                  </a:moveTo>
                  <a:lnTo>
                    <a:pt x="31" y="841"/>
                  </a:lnTo>
                  <a:lnTo>
                    <a:pt x="34" y="844"/>
                  </a:lnTo>
                  <a:lnTo>
                    <a:pt x="36" y="846"/>
                  </a:lnTo>
                  <a:lnTo>
                    <a:pt x="40" y="848"/>
                  </a:lnTo>
                  <a:lnTo>
                    <a:pt x="45" y="848"/>
                  </a:lnTo>
                  <a:lnTo>
                    <a:pt x="49" y="844"/>
                  </a:lnTo>
                  <a:lnTo>
                    <a:pt x="51" y="843"/>
                  </a:lnTo>
                  <a:lnTo>
                    <a:pt x="53" y="839"/>
                  </a:lnTo>
                  <a:lnTo>
                    <a:pt x="53" y="837"/>
                  </a:lnTo>
                  <a:lnTo>
                    <a:pt x="22" y="11"/>
                  </a:lnTo>
                  <a:lnTo>
                    <a:pt x="22" y="7"/>
                  </a:lnTo>
                  <a:lnTo>
                    <a:pt x="18" y="4"/>
                  </a:lnTo>
                  <a:lnTo>
                    <a:pt x="16" y="2"/>
                  </a:lnTo>
                  <a:lnTo>
                    <a:pt x="13" y="0"/>
                  </a:lnTo>
                  <a:lnTo>
                    <a:pt x="7" y="0"/>
                  </a:lnTo>
                  <a:lnTo>
                    <a:pt x="4" y="4"/>
                  </a:lnTo>
                  <a:lnTo>
                    <a:pt x="2" y="5"/>
                  </a:lnTo>
                  <a:lnTo>
                    <a:pt x="0" y="9"/>
                  </a:lnTo>
                  <a:lnTo>
                    <a:pt x="0" y="11"/>
                  </a:lnTo>
                  <a:lnTo>
                    <a:pt x="31" y="8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3" name="Freeform 27"/>
            <p:cNvSpPr>
              <a:spLocks/>
            </p:cNvSpPr>
            <p:nvPr/>
          </p:nvSpPr>
          <p:spPr bwMode="auto">
            <a:xfrm>
              <a:off x="4738" y="1802"/>
              <a:ext cx="58" cy="13"/>
            </a:xfrm>
            <a:custGeom>
              <a:avLst/>
              <a:gdLst>
                <a:gd name="T0" fmla="*/ 0 w 58"/>
                <a:gd name="T1" fmla="*/ 13 h 13"/>
                <a:gd name="T2" fmla="*/ 58 w 58"/>
                <a:gd name="T3" fmla="*/ 9 h 13"/>
                <a:gd name="T4" fmla="*/ 29 w 58"/>
                <a:gd name="T5" fmla="*/ 0 h 13"/>
                <a:gd name="T6" fmla="*/ 0 w 58"/>
                <a:gd name="T7" fmla="*/ 11 h 13"/>
                <a:gd name="T8" fmla="*/ 0 w 58"/>
                <a:gd name="T9" fmla="*/ 13 h 13"/>
                <a:gd name="T10" fmla="*/ 0 60000 65536"/>
                <a:gd name="T11" fmla="*/ 0 60000 65536"/>
                <a:gd name="T12" fmla="*/ 0 60000 65536"/>
                <a:gd name="T13" fmla="*/ 0 60000 65536"/>
                <a:gd name="T14" fmla="*/ 0 60000 65536"/>
                <a:gd name="T15" fmla="*/ 0 w 58"/>
                <a:gd name="T16" fmla="*/ 0 h 13"/>
                <a:gd name="T17" fmla="*/ 58 w 58"/>
                <a:gd name="T18" fmla="*/ 13 h 13"/>
              </a:gdLst>
              <a:ahLst/>
              <a:cxnLst>
                <a:cxn ang="T10">
                  <a:pos x="T0" y="T1"/>
                </a:cxn>
                <a:cxn ang="T11">
                  <a:pos x="T2" y="T3"/>
                </a:cxn>
                <a:cxn ang="T12">
                  <a:pos x="T4" y="T5"/>
                </a:cxn>
                <a:cxn ang="T13">
                  <a:pos x="T6" y="T7"/>
                </a:cxn>
                <a:cxn ang="T14">
                  <a:pos x="T8" y="T9"/>
                </a:cxn>
              </a:cxnLst>
              <a:rect l="T15" t="T16" r="T17" b="T18"/>
              <a:pathLst>
                <a:path w="58" h="13">
                  <a:moveTo>
                    <a:pt x="0" y="13"/>
                  </a:moveTo>
                  <a:lnTo>
                    <a:pt x="58" y="9"/>
                  </a:lnTo>
                  <a:lnTo>
                    <a:pt x="29" y="0"/>
                  </a:lnTo>
                  <a:lnTo>
                    <a:pt x="0" y="11"/>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4" name="Freeform 28"/>
            <p:cNvSpPr>
              <a:spLocks/>
            </p:cNvSpPr>
            <p:nvPr/>
          </p:nvSpPr>
          <p:spPr bwMode="auto">
            <a:xfrm>
              <a:off x="4722" y="1753"/>
              <a:ext cx="96" cy="100"/>
            </a:xfrm>
            <a:custGeom>
              <a:avLst/>
              <a:gdLst>
                <a:gd name="T0" fmla="*/ 0 w 96"/>
                <a:gd name="T1" fmla="*/ 100 h 100"/>
                <a:gd name="T2" fmla="*/ 43 w 96"/>
                <a:gd name="T3" fmla="*/ 0 h 100"/>
                <a:gd name="T4" fmla="*/ 96 w 96"/>
                <a:gd name="T5" fmla="*/ 94 h 100"/>
                <a:gd name="T6" fmla="*/ 45 w 96"/>
                <a:gd name="T7" fmla="*/ 49 h 100"/>
                <a:gd name="T8" fmla="*/ 0 w 96"/>
                <a:gd name="T9" fmla="*/ 100 h 100"/>
                <a:gd name="T10" fmla="*/ 0 60000 65536"/>
                <a:gd name="T11" fmla="*/ 0 60000 65536"/>
                <a:gd name="T12" fmla="*/ 0 60000 65536"/>
                <a:gd name="T13" fmla="*/ 0 60000 65536"/>
                <a:gd name="T14" fmla="*/ 0 60000 65536"/>
                <a:gd name="T15" fmla="*/ 0 w 96"/>
                <a:gd name="T16" fmla="*/ 0 h 100"/>
                <a:gd name="T17" fmla="*/ 96 w 96"/>
                <a:gd name="T18" fmla="*/ 100 h 100"/>
              </a:gdLst>
              <a:ahLst/>
              <a:cxnLst>
                <a:cxn ang="T10">
                  <a:pos x="T0" y="T1"/>
                </a:cxn>
                <a:cxn ang="T11">
                  <a:pos x="T2" y="T3"/>
                </a:cxn>
                <a:cxn ang="T12">
                  <a:pos x="T4" y="T5"/>
                </a:cxn>
                <a:cxn ang="T13">
                  <a:pos x="T6" y="T7"/>
                </a:cxn>
                <a:cxn ang="T14">
                  <a:pos x="T8" y="T9"/>
                </a:cxn>
              </a:cxnLst>
              <a:rect l="T15" t="T16" r="T17" b="T18"/>
              <a:pathLst>
                <a:path w="96" h="100">
                  <a:moveTo>
                    <a:pt x="0" y="100"/>
                  </a:moveTo>
                  <a:lnTo>
                    <a:pt x="43" y="0"/>
                  </a:lnTo>
                  <a:lnTo>
                    <a:pt x="96" y="94"/>
                  </a:lnTo>
                  <a:lnTo>
                    <a:pt x="45" y="49"/>
                  </a:lnTo>
                  <a:lnTo>
                    <a:pt x="0"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5" name="Freeform 29"/>
            <p:cNvSpPr>
              <a:spLocks/>
            </p:cNvSpPr>
            <p:nvPr/>
          </p:nvSpPr>
          <p:spPr bwMode="auto">
            <a:xfrm>
              <a:off x="4711" y="1742"/>
              <a:ext cx="118" cy="122"/>
            </a:xfrm>
            <a:custGeom>
              <a:avLst/>
              <a:gdLst>
                <a:gd name="T0" fmla="*/ 3 w 118"/>
                <a:gd name="T1" fmla="*/ 104 h 122"/>
                <a:gd name="T2" fmla="*/ 20 w 118"/>
                <a:gd name="T3" fmla="*/ 114 h 122"/>
                <a:gd name="T4" fmla="*/ 63 w 118"/>
                <a:gd name="T5" fmla="*/ 15 h 122"/>
                <a:gd name="T6" fmla="*/ 45 w 118"/>
                <a:gd name="T7" fmla="*/ 16 h 122"/>
                <a:gd name="T8" fmla="*/ 98 w 118"/>
                <a:gd name="T9" fmla="*/ 111 h 122"/>
                <a:gd name="T10" fmla="*/ 114 w 118"/>
                <a:gd name="T11" fmla="*/ 98 h 122"/>
                <a:gd name="T12" fmla="*/ 63 w 118"/>
                <a:gd name="T13" fmla="*/ 53 h 122"/>
                <a:gd name="T14" fmla="*/ 61 w 118"/>
                <a:gd name="T15" fmla="*/ 51 h 122"/>
                <a:gd name="T16" fmla="*/ 58 w 118"/>
                <a:gd name="T17" fmla="*/ 49 h 122"/>
                <a:gd name="T18" fmla="*/ 52 w 118"/>
                <a:gd name="T19" fmla="*/ 49 h 122"/>
                <a:gd name="T20" fmla="*/ 49 w 118"/>
                <a:gd name="T21" fmla="*/ 53 h 122"/>
                <a:gd name="T22" fmla="*/ 3 w 118"/>
                <a:gd name="T23" fmla="*/ 104 h 122"/>
                <a:gd name="T24" fmla="*/ 18 w 118"/>
                <a:gd name="T25" fmla="*/ 118 h 122"/>
                <a:gd name="T26" fmla="*/ 63 w 118"/>
                <a:gd name="T27" fmla="*/ 67 h 122"/>
                <a:gd name="T28" fmla="*/ 49 w 118"/>
                <a:gd name="T29" fmla="*/ 67 h 122"/>
                <a:gd name="T30" fmla="*/ 100 w 118"/>
                <a:gd name="T31" fmla="*/ 113 h 122"/>
                <a:gd name="T32" fmla="*/ 101 w 118"/>
                <a:gd name="T33" fmla="*/ 114 h 122"/>
                <a:gd name="T34" fmla="*/ 103 w 118"/>
                <a:gd name="T35" fmla="*/ 116 h 122"/>
                <a:gd name="T36" fmla="*/ 107 w 118"/>
                <a:gd name="T37" fmla="*/ 116 h 122"/>
                <a:gd name="T38" fmla="*/ 109 w 118"/>
                <a:gd name="T39" fmla="*/ 116 h 122"/>
                <a:gd name="T40" fmla="*/ 112 w 118"/>
                <a:gd name="T41" fmla="*/ 114 h 122"/>
                <a:gd name="T42" fmla="*/ 114 w 118"/>
                <a:gd name="T43" fmla="*/ 113 h 122"/>
                <a:gd name="T44" fmla="*/ 116 w 118"/>
                <a:gd name="T45" fmla="*/ 111 h 122"/>
                <a:gd name="T46" fmla="*/ 118 w 118"/>
                <a:gd name="T47" fmla="*/ 109 h 122"/>
                <a:gd name="T48" fmla="*/ 118 w 118"/>
                <a:gd name="T49" fmla="*/ 105 h 122"/>
                <a:gd name="T50" fmla="*/ 118 w 118"/>
                <a:gd name="T51" fmla="*/ 104 h 122"/>
                <a:gd name="T52" fmla="*/ 116 w 118"/>
                <a:gd name="T53" fmla="*/ 100 h 122"/>
                <a:gd name="T54" fmla="*/ 63 w 118"/>
                <a:gd name="T55" fmla="*/ 5 h 122"/>
                <a:gd name="T56" fmla="*/ 63 w 118"/>
                <a:gd name="T57" fmla="*/ 4 h 122"/>
                <a:gd name="T58" fmla="*/ 61 w 118"/>
                <a:gd name="T59" fmla="*/ 2 h 122"/>
                <a:gd name="T60" fmla="*/ 58 w 118"/>
                <a:gd name="T61" fmla="*/ 2 h 122"/>
                <a:gd name="T62" fmla="*/ 56 w 118"/>
                <a:gd name="T63" fmla="*/ 0 h 122"/>
                <a:gd name="T64" fmla="*/ 52 w 118"/>
                <a:gd name="T65" fmla="*/ 0 h 122"/>
                <a:gd name="T66" fmla="*/ 51 w 118"/>
                <a:gd name="T67" fmla="*/ 0 h 122"/>
                <a:gd name="T68" fmla="*/ 47 w 118"/>
                <a:gd name="T69" fmla="*/ 2 h 122"/>
                <a:gd name="T70" fmla="*/ 45 w 118"/>
                <a:gd name="T71" fmla="*/ 4 h 122"/>
                <a:gd name="T72" fmla="*/ 45 w 118"/>
                <a:gd name="T73" fmla="*/ 7 h 122"/>
                <a:gd name="T74" fmla="*/ 2 w 118"/>
                <a:gd name="T75" fmla="*/ 107 h 122"/>
                <a:gd name="T76" fmla="*/ 0 w 118"/>
                <a:gd name="T77" fmla="*/ 109 h 122"/>
                <a:gd name="T78" fmla="*/ 0 w 118"/>
                <a:gd name="T79" fmla="*/ 111 h 122"/>
                <a:gd name="T80" fmla="*/ 0 w 118"/>
                <a:gd name="T81" fmla="*/ 114 h 122"/>
                <a:gd name="T82" fmla="*/ 2 w 118"/>
                <a:gd name="T83" fmla="*/ 116 h 122"/>
                <a:gd name="T84" fmla="*/ 3 w 118"/>
                <a:gd name="T85" fmla="*/ 118 h 122"/>
                <a:gd name="T86" fmla="*/ 5 w 118"/>
                <a:gd name="T87" fmla="*/ 120 h 122"/>
                <a:gd name="T88" fmla="*/ 9 w 118"/>
                <a:gd name="T89" fmla="*/ 122 h 122"/>
                <a:gd name="T90" fmla="*/ 11 w 118"/>
                <a:gd name="T91" fmla="*/ 122 h 122"/>
                <a:gd name="T92" fmla="*/ 14 w 118"/>
                <a:gd name="T93" fmla="*/ 122 h 122"/>
                <a:gd name="T94" fmla="*/ 16 w 118"/>
                <a:gd name="T95" fmla="*/ 120 h 122"/>
                <a:gd name="T96" fmla="*/ 18 w 118"/>
                <a:gd name="T97" fmla="*/ 118 h 122"/>
                <a:gd name="T98" fmla="*/ 3 w 118"/>
                <a:gd name="T99" fmla="*/ 104 h 12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2"/>
                <a:gd name="T152" fmla="*/ 118 w 118"/>
                <a:gd name="T153" fmla="*/ 122 h 12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2">
                  <a:moveTo>
                    <a:pt x="3" y="104"/>
                  </a:moveTo>
                  <a:lnTo>
                    <a:pt x="20" y="114"/>
                  </a:lnTo>
                  <a:lnTo>
                    <a:pt x="63" y="15"/>
                  </a:lnTo>
                  <a:lnTo>
                    <a:pt x="45" y="16"/>
                  </a:lnTo>
                  <a:lnTo>
                    <a:pt x="98" y="111"/>
                  </a:lnTo>
                  <a:lnTo>
                    <a:pt x="114" y="98"/>
                  </a:lnTo>
                  <a:lnTo>
                    <a:pt x="63" y="53"/>
                  </a:lnTo>
                  <a:lnTo>
                    <a:pt x="61" y="51"/>
                  </a:lnTo>
                  <a:lnTo>
                    <a:pt x="58" y="49"/>
                  </a:lnTo>
                  <a:lnTo>
                    <a:pt x="52" y="49"/>
                  </a:lnTo>
                  <a:lnTo>
                    <a:pt x="49" y="53"/>
                  </a:lnTo>
                  <a:lnTo>
                    <a:pt x="3" y="104"/>
                  </a:lnTo>
                  <a:lnTo>
                    <a:pt x="18" y="118"/>
                  </a:lnTo>
                  <a:lnTo>
                    <a:pt x="63" y="67"/>
                  </a:lnTo>
                  <a:lnTo>
                    <a:pt x="49" y="67"/>
                  </a:lnTo>
                  <a:lnTo>
                    <a:pt x="100" y="113"/>
                  </a:lnTo>
                  <a:lnTo>
                    <a:pt x="101" y="114"/>
                  </a:lnTo>
                  <a:lnTo>
                    <a:pt x="103" y="116"/>
                  </a:lnTo>
                  <a:lnTo>
                    <a:pt x="107" y="116"/>
                  </a:lnTo>
                  <a:lnTo>
                    <a:pt x="109" y="116"/>
                  </a:lnTo>
                  <a:lnTo>
                    <a:pt x="112" y="114"/>
                  </a:lnTo>
                  <a:lnTo>
                    <a:pt x="114" y="113"/>
                  </a:lnTo>
                  <a:lnTo>
                    <a:pt x="116" y="111"/>
                  </a:lnTo>
                  <a:lnTo>
                    <a:pt x="118" y="109"/>
                  </a:lnTo>
                  <a:lnTo>
                    <a:pt x="118" y="105"/>
                  </a:lnTo>
                  <a:lnTo>
                    <a:pt x="118" y="104"/>
                  </a:lnTo>
                  <a:lnTo>
                    <a:pt x="116" y="100"/>
                  </a:lnTo>
                  <a:lnTo>
                    <a:pt x="63" y="5"/>
                  </a:lnTo>
                  <a:lnTo>
                    <a:pt x="63" y="4"/>
                  </a:lnTo>
                  <a:lnTo>
                    <a:pt x="61" y="2"/>
                  </a:lnTo>
                  <a:lnTo>
                    <a:pt x="58" y="2"/>
                  </a:lnTo>
                  <a:lnTo>
                    <a:pt x="56" y="0"/>
                  </a:lnTo>
                  <a:lnTo>
                    <a:pt x="52" y="0"/>
                  </a:lnTo>
                  <a:lnTo>
                    <a:pt x="51" y="0"/>
                  </a:lnTo>
                  <a:lnTo>
                    <a:pt x="47" y="2"/>
                  </a:lnTo>
                  <a:lnTo>
                    <a:pt x="45" y="4"/>
                  </a:lnTo>
                  <a:lnTo>
                    <a:pt x="45" y="7"/>
                  </a:lnTo>
                  <a:lnTo>
                    <a:pt x="2" y="107"/>
                  </a:lnTo>
                  <a:lnTo>
                    <a:pt x="0" y="109"/>
                  </a:lnTo>
                  <a:lnTo>
                    <a:pt x="0" y="111"/>
                  </a:lnTo>
                  <a:lnTo>
                    <a:pt x="0" y="114"/>
                  </a:lnTo>
                  <a:lnTo>
                    <a:pt x="2" y="116"/>
                  </a:lnTo>
                  <a:lnTo>
                    <a:pt x="3" y="118"/>
                  </a:lnTo>
                  <a:lnTo>
                    <a:pt x="5" y="120"/>
                  </a:lnTo>
                  <a:lnTo>
                    <a:pt x="9" y="122"/>
                  </a:lnTo>
                  <a:lnTo>
                    <a:pt x="11" y="122"/>
                  </a:lnTo>
                  <a:lnTo>
                    <a:pt x="14" y="122"/>
                  </a:lnTo>
                  <a:lnTo>
                    <a:pt x="16" y="120"/>
                  </a:lnTo>
                  <a:lnTo>
                    <a:pt x="18" y="118"/>
                  </a:lnTo>
                  <a:lnTo>
                    <a:pt x="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6" name="Freeform 30"/>
            <p:cNvSpPr>
              <a:spLocks/>
            </p:cNvSpPr>
            <p:nvPr/>
          </p:nvSpPr>
          <p:spPr bwMode="auto">
            <a:xfrm>
              <a:off x="3392" y="1139"/>
              <a:ext cx="1213" cy="262"/>
            </a:xfrm>
            <a:custGeom>
              <a:avLst/>
              <a:gdLst>
                <a:gd name="T0" fmla="*/ 1193 w 1213"/>
                <a:gd name="T1" fmla="*/ 258 h 262"/>
                <a:gd name="T2" fmla="*/ 1201 w 1213"/>
                <a:gd name="T3" fmla="*/ 262 h 262"/>
                <a:gd name="T4" fmla="*/ 1212 w 1213"/>
                <a:gd name="T5" fmla="*/ 258 h 262"/>
                <a:gd name="T6" fmla="*/ 1213 w 1213"/>
                <a:gd name="T7" fmla="*/ 247 h 262"/>
                <a:gd name="T8" fmla="*/ 1208 w 1213"/>
                <a:gd name="T9" fmla="*/ 227 h 262"/>
                <a:gd name="T10" fmla="*/ 1201 w 1213"/>
                <a:gd name="T11" fmla="*/ 213 h 262"/>
                <a:gd name="T12" fmla="*/ 1190 w 1213"/>
                <a:gd name="T13" fmla="*/ 196 h 262"/>
                <a:gd name="T14" fmla="*/ 1168 w 1213"/>
                <a:gd name="T15" fmla="*/ 173 h 262"/>
                <a:gd name="T16" fmla="*/ 1144 w 1213"/>
                <a:gd name="T17" fmla="*/ 156 h 262"/>
                <a:gd name="T18" fmla="*/ 1124 w 1213"/>
                <a:gd name="T19" fmla="*/ 144 h 262"/>
                <a:gd name="T20" fmla="*/ 1092 w 1213"/>
                <a:gd name="T21" fmla="*/ 127 h 262"/>
                <a:gd name="T22" fmla="*/ 1014 w 1213"/>
                <a:gd name="T23" fmla="*/ 95 h 262"/>
                <a:gd name="T24" fmla="*/ 977 w 1213"/>
                <a:gd name="T25" fmla="*/ 80 h 262"/>
                <a:gd name="T26" fmla="*/ 937 w 1213"/>
                <a:gd name="T27" fmla="*/ 67 h 262"/>
                <a:gd name="T28" fmla="*/ 896 w 1213"/>
                <a:gd name="T29" fmla="*/ 53 h 262"/>
                <a:gd name="T30" fmla="*/ 850 w 1213"/>
                <a:gd name="T31" fmla="*/ 40 h 262"/>
                <a:gd name="T32" fmla="*/ 787 w 1213"/>
                <a:gd name="T33" fmla="*/ 24 h 262"/>
                <a:gd name="T34" fmla="*/ 721 w 1213"/>
                <a:gd name="T35" fmla="*/ 11 h 262"/>
                <a:gd name="T36" fmla="*/ 654 w 1213"/>
                <a:gd name="T37" fmla="*/ 2 h 262"/>
                <a:gd name="T38" fmla="*/ 572 w 1213"/>
                <a:gd name="T39" fmla="*/ 0 h 262"/>
                <a:gd name="T40" fmla="*/ 540 w 1213"/>
                <a:gd name="T41" fmla="*/ 2 h 262"/>
                <a:gd name="T42" fmla="*/ 440 w 1213"/>
                <a:gd name="T43" fmla="*/ 15 h 262"/>
                <a:gd name="T44" fmla="*/ 338 w 1213"/>
                <a:gd name="T45" fmla="*/ 38 h 262"/>
                <a:gd name="T46" fmla="*/ 271 w 1213"/>
                <a:gd name="T47" fmla="*/ 58 h 262"/>
                <a:gd name="T48" fmla="*/ 218 w 1213"/>
                <a:gd name="T49" fmla="*/ 76 h 262"/>
                <a:gd name="T50" fmla="*/ 167 w 1213"/>
                <a:gd name="T51" fmla="*/ 96 h 262"/>
                <a:gd name="T52" fmla="*/ 78 w 1213"/>
                <a:gd name="T53" fmla="*/ 136 h 262"/>
                <a:gd name="T54" fmla="*/ 2 w 1213"/>
                <a:gd name="T55" fmla="*/ 178 h 262"/>
                <a:gd name="T56" fmla="*/ 2 w 1213"/>
                <a:gd name="T57" fmla="*/ 189 h 262"/>
                <a:gd name="T58" fmla="*/ 13 w 1213"/>
                <a:gd name="T59" fmla="*/ 194 h 262"/>
                <a:gd name="T60" fmla="*/ 86 w 1213"/>
                <a:gd name="T61" fmla="*/ 154 h 262"/>
                <a:gd name="T62" fmla="*/ 175 w 1213"/>
                <a:gd name="T63" fmla="*/ 118 h 262"/>
                <a:gd name="T64" fmla="*/ 225 w 1213"/>
                <a:gd name="T65" fmla="*/ 98 h 262"/>
                <a:gd name="T66" fmla="*/ 278 w 1213"/>
                <a:gd name="T67" fmla="*/ 80 h 262"/>
                <a:gd name="T68" fmla="*/ 345 w 1213"/>
                <a:gd name="T69" fmla="*/ 60 h 262"/>
                <a:gd name="T70" fmla="*/ 394 w 1213"/>
                <a:gd name="T71" fmla="*/ 47 h 262"/>
                <a:gd name="T72" fmla="*/ 476 w 1213"/>
                <a:gd name="T73" fmla="*/ 31 h 262"/>
                <a:gd name="T74" fmla="*/ 558 w 1213"/>
                <a:gd name="T75" fmla="*/ 24 h 262"/>
                <a:gd name="T76" fmla="*/ 638 w 1213"/>
                <a:gd name="T77" fmla="*/ 24 h 262"/>
                <a:gd name="T78" fmla="*/ 701 w 1213"/>
                <a:gd name="T79" fmla="*/ 31 h 262"/>
                <a:gd name="T80" fmla="*/ 750 w 1213"/>
                <a:gd name="T81" fmla="*/ 38 h 262"/>
                <a:gd name="T82" fmla="*/ 828 w 1213"/>
                <a:gd name="T83" fmla="*/ 56 h 262"/>
                <a:gd name="T84" fmla="*/ 872 w 1213"/>
                <a:gd name="T85" fmla="*/ 71 h 262"/>
                <a:gd name="T86" fmla="*/ 916 w 1213"/>
                <a:gd name="T87" fmla="*/ 84 h 262"/>
                <a:gd name="T88" fmla="*/ 957 w 1213"/>
                <a:gd name="T89" fmla="*/ 98 h 262"/>
                <a:gd name="T90" fmla="*/ 995 w 1213"/>
                <a:gd name="T91" fmla="*/ 111 h 262"/>
                <a:gd name="T92" fmla="*/ 1030 w 1213"/>
                <a:gd name="T93" fmla="*/ 125 h 262"/>
                <a:gd name="T94" fmla="*/ 1099 w 1213"/>
                <a:gd name="T95" fmla="*/ 154 h 262"/>
                <a:gd name="T96" fmla="*/ 1126 w 1213"/>
                <a:gd name="T97" fmla="*/ 171 h 262"/>
                <a:gd name="T98" fmla="*/ 1148 w 1213"/>
                <a:gd name="T99" fmla="*/ 187 h 262"/>
                <a:gd name="T100" fmla="*/ 1168 w 1213"/>
                <a:gd name="T101" fmla="*/ 207 h 262"/>
                <a:gd name="T102" fmla="*/ 1179 w 1213"/>
                <a:gd name="T103" fmla="*/ 220 h 262"/>
                <a:gd name="T104" fmla="*/ 1184 w 1213"/>
                <a:gd name="T105" fmla="*/ 231 h 262"/>
                <a:gd name="T106" fmla="*/ 1190 w 1213"/>
                <a:gd name="T107" fmla="*/ 242 h 262"/>
                <a:gd name="T108" fmla="*/ 1192 w 1213"/>
                <a:gd name="T109" fmla="*/ 253 h 2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13"/>
                <a:gd name="T166" fmla="*/ 0 h 262"/>
                <a:gd name="T167" fmla="*/ 1213 w 1213"/>
                <a:gd name="T168" fmla="*/ 262 h 26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13" h="262">
                  <a:moveTo>
                    <a:pt x="1192" y="253"/>
                  </a:moveTo>
                  <a:lnTo>
                    <a:pt x="1192" y="254"/>
                  </a:lnTo>
                  <a:lnTo>
                    <a:pt x="1193" y="258"/>
                  </a:lnTo>
                  <a:lnTo>
                    <a:pt x="1195" y="260"/>
                  </a:lnTo>
                  <a:lnTo>
                    <a:pt x="1199" y="260"/>
                  </a:lnTo>
                  <a:lnTo>
                    <a:pt x="1201" y="262"/>
                  </a:lnTo>
                  <a:lnTo>
                    <a:pt x="1206" y="262"/>
                  </a:lnTo>
                  <a:lnTo>
                    <a:pt x="1210" y="260"/>
                  </a:lnTo>
                  <a:lnTo>
                    <a:pt x="1212" y="258"/>
                  </a:lnTo>
                  <a:lnTo>
                    <a:pt x="1212" y="254"/>
                  </a:lnTo>
                  <a:lnTo>
                    <a:pt x="1213" y="253"/>
                  </a:lnTo>
                  <a:lnTo>
                    <a:pt x="1213" y="247"/>
                  </a:lnTo>
                  <a:lnTo>
                    <a:pt x="1212" y="243"/>
                  </a:lnTo>
                  <a:lnTo>
                    <a:pt x="1212" y="238"/>
                  </a:lnTo>
                  <a:lnTo>
                    <a:pt x="1208" y="227"/>
                  </a:lnTo>
                  <a:lnTo>
                    <a:pt x="1206" y="223"/>
                  </a:lnTo>
                  <a:lnTo>
                    <a:pt x="1204" y="218"/>
                  </a:lnTo>
                  <a:lnTo>
                    <a:pt x="1201" y="213"/>
                  </a:lnTo>
                  <a:lnTo>
                    <a:pt x="1197" y="205"/>
                  </a:lnTo>
                  <a:lnTo>
                    <a:pt x="1193" y="202"/>
                  </a:lnTo>
                  <a:lnTo>
                    <a:pt x="1190" y="196"/>
                  </a:lnTo>
                  <a:lnTo>
                    <a:pt x="1186" y="193"/>
                  </a:lnTo>
                  <a:lnTo>
                    <a:pt x="1183" y="187"/>
                  </a:lnTo>
                  <a:lnTo>
                    <a:pt x="1168" y="173"/>
                  </a:lnTo>
                  <a:lnTo>
                    <a:pt x="1163" y="169"/>
                  </a:lnTo>
                  <a:lnTo>
                    <a:pt x="1157" y="164"/>
                  </a:lnTo>
                  <a:lnTo>
                    <a:pt x="1144" y="156"/>
                  </a:lnTo>
                  <a:lnTo>
                    <a:pt x="1137" y="153"/>
                  </a:lnTo>
                  <a:lnTo>
                    <a:pt x="1130" y="147"/>
                  </a:lnTo>
                  <a:lnTo>
                    <a:pt x="1124" y="144"/>
                  </a:lnTo>
                  <a:lnTo>
                    <a:pt x="1110" y="136"/>
                  </a:lnTo>
                  <a:lnTo>
                    <a:pt x="1101" y="131"/>
                  </a:lnTo>
                  <a:lnTo>
                    <a:pt x="1092" y="127"/>
                  </a:lnTo>
                  <a:lnTo>
                    <a:pt x="1037" y="104"/>
                  </a:lnTo>
                  <a:lnTo>
                    <a:pt x="1025" y="98"/>
                  </a:lnTo>
                  <a:lnTo>
                    <a:pt x="1014" y="95"/>
                  </a:lnTo>
                  <a:lnTo>
                    <a:pt x="1003" y="89"/>
                  </a:lnTo>
                  <a:lnTo>
                    <a:pt x="990" y="85"/>
                  </a:lnTo>
                  <a:lnTo>
                    <a:pt x="977" y="80"/>
                  </a:lnTo>
                  <a:lnTo>
                    <a:pt x="965" y="76"/>
                  </a:lnTo>
                  <a:lnTo>
                    <a:pt x="950" y="71"/>
                  </a:lnTo>
                  <a:lnTo>
                    <a:pt x="937" y="67"/>
                  </a:lnTo>
                  <a:lnTo>
                    <a:pt x="923" y="62"/>
                  </a:lnTo>
                  <a:lnTo>
                    <a:pt x="908" y="58"/>
                  </a:lnTo>
                  <a:lnTo>
                    <a:pt x="896" y="53"/>
                  </a:lnTo>
                  <a:lnTo>
                    <a:pt x="879" y="49"/>
                  </a:lnTo>
                  <a:lnTo>
                    <a:pt x="865" y="44"/>
                  </a:lnTo>
                  <a:lnTo>
                    <a:pt x="850" y="40"/>
                  </a:lnTo>
                  <a:lnTo>
                    <a:pt x="836" y="35"/>
                  </a:lnTo>
                  <a:lnTo>
                    <a:pt x="801" y="27"/>
                  </a:lnTo>
                  <a:lnTo>
                    <a:pt x="787" y="24"/>
                  </a:lnTo>
                  <a:lnTo>
                    <a:pt x="754" y="16"/>
                  </a:lnTo>
                  <a:lnTo>
                    <a:pt x="738" y="15"/>
                  </a:lnTo>
                  <a:lnTo>
                    <a:pt x="721" y="11"/>
                  </a:lnTo>
                  <a:lnTo>
                    <a:pt x="705" y="9"/>
                  </a:lnTo>
                  <a:lnTo>
                    <a:pt x="689" y="6"/>
                  </a:lnTo>
                  <a:lnTo>
                    <a:pt x="654" y="2"/>
                  </a:lnTo>
                  <a:lnTo>
                    <a:pt x="638" y="2"/>
                  </a:lnTo>
                  <a:lnTo>
                    <a:pt x="621" y="0"/>
                  </a:lnTo>
                  <a:lnTo>
                    <a:pt x="572" y="0"/>
                  </a:lnTo>
                  <a:lnTo>
                    <a:pt x="554" y="2"/>
                  </a:lnTo>
                  <a:lnTo>
                    <a:pt x="556" y="2"/>
                  </a:lnTo>
                  <a:lnTo>
                    <a:pt x="540" y="2"/>
                  </a:lnTo>
                  <a:lnTo>
                    <a:pt x="472" y="9"/>
                  </a:lnTo>
                  <a:lnTo>
                    <a:pt x="456" y="13"/>
                  </a:lnTo>
                  <a:lnTo>
                    <a:pt x="440" y="15"/>
                  </a:lnTo>
                  <a:lnTo>
                    <a:pt x="391" y="26"/>
                  </a:lnTo>
                  <a:lnTo>
                    <a:pt x="354" y="33"/>
                  </a:lnTo>
                  <a:lnTo>
                    <a:pt x="338" y="38"/>
                  </a:lnTo>
                  <a:lnTo>
                    <a:pt x="322" y="42"/>
                  </a:lnTo>
                  <a:lnTo>
                    <a:pt x="304" y="47"/>
                  </a:lnTo>
                  <a:lnTo>
                    <a:pt x="271" y="58"/>
                  </a:lnTo>
                  <a:lnTo>
                    <a:pt x="253" y="64"/>
                  </a:lnTo>
                  <a:lnTo>
                    <a:pt x="236" y="69"/>
                  </a:lnTo>
                  <a:lnTo>
                    <a:pt x="218" y="76"/>
                  </a:lnTo>
                  <a:lnTo>
                    <a:pt x="202" y="82"/>
                  </a:lnTo>
                  <a:lnTo>
                    <a:pt x="184" y="89"/>
                  </a:lnTo>
                  <a:lnTo>
                    <a:pt x="167" y="96"/>
                  </a:lnTo>
                  <a:lnTo>
                    <a:pt x="111" y="120"/>
                  </a:lnTo>
                  <a:lnTo>
                    <a:pt x="95" y="129"/>
                  </a:lnTo>
                  <a:lnTo>
                    <a:pt x="78" y="136"/>
                  </a:lnTo>
                  <a:lnTo>
                    <a:pt x="22" y="164"/>
                  </a:lnTo>
                  <a:lnTo>
                    <a:pt x="6" y="174"/>
                  </a:lnTo>
                  <a:lnTo>
                    <a:pt x="2" y="178"/>
                  </a:lnTo>
                  <a:lnTo>
                    <a:pt x="0" y="180"/>
                  </a:lnTo>
                  <a:lnTo>
                    <a:pt x="0" y="185"/>
                  </a:lnTo>
                  <a:lnTo>
                    <a:pt x="2" y="189"/>
                  </a:lnTo>
                  <a:lnTo>
                    <a:pt x="6" y="193"/>
                  </a:lnTo>
                  <a:lnTo>
                    <a:pt x="8" y="194"/>
                  </a:lnTo>
                  <a:lnTo>
                    <a:pt x="13" y="194"/>
                  </a:lnTo>
                  <a:lnTo>
                    <a:pt x="17" y="193"/>
                  </a:lnTo>
                  <a:lnTo>
                    <a:pt x="33" y="182"/>
                  </a:lnTo>
                  <a:lnTo>
                    <a:pt x="86" y="154"/>
                  </a:lnTo>
                  <a:lnTo>
                    <a:pt x="106" y="147"/>
                  </a:lnTo>
                  <a:lnTo>
                    <a:pt x="122" y="138"/>
                  </a:lnTo>
                  <a:lnTo>
                    <a:pt x="175" y="118"/>
                  </a:lnTo>
                  <a:lnTo>
                    <a:pt x="191" y="111"/>
                  </a:lnTo>
                  <a:lnTo>
                    <a:pt x="209" y="104"/>
                  </a:lnTo>
                  <a:lnTo>
                    <a:pt x="225" y="98"/>
                  </a:lnTo>
                  <a:lnTo>
                    <a:pt x="244" y="91"/>
                  </a:lnTo>
                  <a:lnTo>
                    <a:pt x="260" y="85"/>
                  </a:lnTo>
                  <a:lnTo>
                    <a:pt x="278" y="80"/>
                  </a:lnTo>
                  <a:lnTo>
                    <a:pt x="311" y="69"/>
                  </a:lnTo>
                  <a:lnTo>
                    <a:pt x="329" y="64"/>
                  </a:lnTo>
                  <a:lnTo>
                    <a:pt x="345" y="60"/>
                  </a:lnTo>
                  <a:lnTo>
                    <a:pt x="362" y="55"/>
                  </a:lnTo>
                  <a:lnTo>
                    <a:pt x="376" y="51"/>
                  </a:lnTo>
                  <a:lnTo>
                    <a:pt x="394" y="47"/>
                  </a:lnTo>
                  <a:lnTo>
                    <a:pt x="443" y="36"/>
                  </a:lnTo>
                  <a:lnTo>
                    <a:pt x="460" y="35"/>
                  </a:lnTo>
                  <a:lnTo>
                    <a:pt x="476" y="31"/>
                  </a:lnTo>
                  <a:lnTo>
                    <a:pt x="540" y="24"/>
                  </a:lnTo>
                  <a:lnTo>
                    <a:pt x="556" y="24"/>
                  </a:lnTo>
                  <a:lnTo>
                    <a:pt x="558" y="24"/>
                  </a:lnTo>
                  <a:lnTo>
                    <a:pt x="572" y="22"/>
                  </a:lnTo>
                  <a:lnTo>
                    <a:pt x="621" y="22"/>
                  </a:lnTo>
                  <a:lnTo>
                    <a:pt x="638" y="24"/>
                  </a:lnTo>
                  <a:lnTo>
                    <a:pt x="654" y="24"/>
                  </a:lnTo>
                  <a:lnTo>
                    <a:pt x="685" y="27"/>
                  </a:lnTo>
                  <a:lnTo>
                    <a:pt x="701" y="31"/>
                  </a:lnTo>
                  <a:lnTo>
                    <a:pt x="718" y="33"/>
                  </a:lnTo>
                  <a:lnTo>
                    <a:pt x="734" y="36"/>
                  </a:lnTo>
                  <a:lnTo>
                    <a:pt x="750" y="38"/>
                  </a:lnTo>
                  <a:lnTo>
                    <a:pt x="783" y="46"/>
                  </a:lnTo>
                  <a:lnTo>
                    <a:pt x="798" y="49"/>
                  </a:lnTo>
                  <a:lnTo>
                    <a:pt x="828" y="56"/>
                  </a:lnTo>
                  <a:lnTo>
                    <a:pt x="843" y="62"/>
                  </a:lnTo>
                  <a:lnTo>
                    <a:pt x="857" y="65"/>
                  </a:lnTo>
                  <a:lnTo>
                    <a:pt x="872" y="71"/>
                  </a:lnTo>
                  <a:lnTo>
                    <a:pt x="888" y="75"/>
                  </a:lnTo>
                  <a:lnTo>
                    <a:pt x="901" y="80"/>
                  </a:lnTo>
                  <a:lnTo>
                    <a:pt x="916" y="84"/>
                  </a:lnTo>
                  <a:lnTo>
                    <a:pt x="930" y="89"/>
                  </a:lnTo>
                  <a:lnTo>
                    <a:pt x="943" y="93"/>
                  </a:lnTo>
                  <a:lnTo>
                    <a:pt x="957" y="98"/>
                  </a:lnTo>
                  <a:lnTo>
                    <a:pt x="970" y="102"/>
                  </a:lnTo>
                  <a:lnTo>
                    <a:pt x="983" y="107"/>
                  </a:lnTo>
                  <a:lnTo>
                    <a:pt x="995" y="111"/>
                  </a:lnTo>
                  <a:lnTo>
                    <a:pt x="1006" y="116"/>
                  </a:lnTo>
                  <a:lnTo>
                    <a:pt x="1017" y="120"/>
                  </a:lnTo>
                  <a:lnTo>
                    <a:pt x="1030" y="125"/>
                  </a:lnTo>
                  <a:lnTo>
                    <a:pt x="1084" y="145"/>
                  </a:lnTo>
                  <a:lnTo>
                    <a:pt x="1090" y="149"/>
                  </a:lnTo>
                  <a:lnTo>
                    <a:pt x="1099" y="154"/>
                  </a:lnTo>
                  <a:lnTo>
                    <a:pt x="1114" y="162"/>
                  </a:lnTo>
                  <a:lnTo>
                    <a:pt x="1119" y="165"/>
                  </a:lnTo>
                  <a:lnTo>
                    <a:pt x="1126" y="171"/>
                  </a:lnTo>
                  <a:lnTo>
                    <a:pt x="1134" y="174"/>
                  </a:lnTo>
                  <a:lnTo>
                    <a:pt x="1143" y="182"/>
                  </a:lnTo>
                  <a:lnTo>
                    <a:pt x="1148" y="187"/>
                  </a:lnTo>
                  <a:lnTo>
                    <a:pt x="1153" y="191"/>
                  </a:lnTo>
                  <a:lnTo>
                    <a:pt x="1164" y="202"/>
                  </a:lnTo>
                  <a:lnTo>
                    <a:pt x="1168" y="207"/>
                  </a:lnTo>
                  <a:lnTo>
                    <a:pt x="1172" y="211"/>
                  </a:lnTo>
                  <a:lnTo>
                    <a:pt x="1175" y="216"/>
                  </a:lnTo>
                  <a:lnTo>
                    <a:pt x="1179" y="220"/>
                  </a:lnTo>
                  <a:lnTo>
                    <a:pt x="1183" y="223"/>
                  </a:lnTo>
                  <a:lnTo>
                    <a:pt x="1183" y="225"/>
                  </a:lnTo>
                  <a:lnTo>
                    <a:pt x="1184" y="231"/>
                  </a:lnTo>
                  <a:lnTo>
                    <a:pt x="1186" y="234"/>
                  </a:lnTo>
                  <a:lnTo>
                    <a:pt x="1188" y="240"/>
                  </a:lnTo>
                  <a:lnTo>
                    <a:pt x="1190" y="242"/>
                  </a:lnTo>
                  <a:lnTo>
                    <a:pt x="1190" y="247"/>
                  </a:lnTo>
                  <a:lnTo>
                    <a:pt x="1192" y="254"/>
                  </a:lnTo>
                  <a:lnTo>
                    <a:pt x="1192" y="2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7" name="Freeform 31"/>
            <p:cNvSpPr>
              <a:spLocks/>
            </p:cNvSpPr>
            <p:nvPr/>
          </p:nvSpPr>
          <p:spPr bwMode="auto">
            <a:xfrm>
              <a:off x="3372" y="1252"/>
              <a:ext cx="109" cy="87"/>
            </a:xfrm>
            <a:custGeom>
              <a:avLst/>
              <a:gdLst>
                <a:gd name="T0" fmla="*/ 109 w 109"/>
                <a:gd name="T1" fmla="*/ 87 h 87"/>
                <a:gd name="T2" fmla="*/ 0 w 109"/>
                <a:gd name="T3" fmla="*/ 85 h 87"/>
                <a:gd name="T4" fmla="*/ 67 w 109"/>
                <a:gd name="T5" fmla="*/ 0 h 87"/>
                <a:gd name="T6" fmla="*/ 44 w 109"/>
                <a:gd name="T7" fmla="*/ 65 h 87"/>
                <a:gd name="T8" fmla="*/ 109 w 109"/>
                <a:gd name="T9" fmla="*/ 87 h 87"/>
                <a:gd name="T10" fmla="*/ 0 60000 65536"/>
                <a:gd name="T11" fmla="*/ 0 60000 65536"/>
                <a:gd name="T12" fmla="*/ 0 60000 65536"/>
                <a:gd name="T13" fmla="*/ 0 60000 65536"/>
                <a:gd name="T14" fmla="*/ 0 60000 65536"/>
                <a:gd name="T15" fmla="*/ 0 w 109"/>
                <a:gd name="T16" fmla="*/ 0 h 87"/>
                <a:gd name="T17" fmla="*/ 109 w 109"/>
                <a:gd name="T18" fmla="*/ 87 h 87"/>
              </a:gdLst>
              <a:ahLst/>
              <a:cxnLst>
                <a:cxn ang="T10">
                  <a:pos x="T0" y="T1"/>
                </a:cxn>
                <a:cxn ang="T11">
                  <a:pos x="T2" y="T3"/>
                </a:cxn>
                <a:cxn ang="T12">
                  <a:pos x="T4" y="T5"/>
                </a:cxn>
                <a:cxn ang="T13">
                  <a:pos x="T6" y="T7"/>
                </a:cxn>
                <a:cxn ang="T14">
                  <a:pos x="T8" y="T9"/>
                </a:cxn>
              </a:cxnLst>
              <a:rect l="T15" t="T16" r="T17" b="T18"/>
              <a:pathLst>
                <a:path w="109" h="87">
                  <a:moveTo>
                    <a:pt x="109" y="87"/>
                  </a:moveTo>
                  <a:lnTo>
                    <a:pt x="0" y="85"/>
                  </a:lnTo>
                  <a:lnTo>
                    <a:pt x="67" y="0"/>
                  </a:lnTo>
                  <a:lnTo>
                    <a:pt x="44" y="65"/>
                  </a:lnTo>
                  <a:lnTo>
                    <a:pt x="109"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8" name="Freeform 32"/>
            <p:cNvSpPr>
              <a:spLocks/>
            </p:cNvSpPr>
            <p:nvPr/>
          </p:nvSpPr>
          <p:spPr bwMode="auto">
            <a:xfrm>
              <a:off x="3361" y="1241"/>
              <a:ext cx="131" cy="109"/>
            </a:xfrm>
            <a:custGeom>
              <a:avLst/>
              <a:gdLst>
                <a:gd name="T0" fmla="*/ 117 w 131"/>
                <a:gd name="T1" fmla="*/ 109 h 109"/>
                <a:gd name="T2" fmla="*/ 120 w 131"/>
                <a:gd name="T3" fmla="*/ 87 h 109"/>
                <a:gd name="T4" fmla="*/ 11 w 131"/>
                <a:gd name="T5" fmla="*/ 85 h 109"/>
                <a:gd name="T6" fmla="*/ 20 w 131"/>
                <a:gd name="T7" fmla="*/ 103 h 109"/>
                <a:gd name="T8" fmla="*/ 88 w 131"/>
                <a:gd name="T9" fmla="*/ 18 h 109"/>
                <a:gd name="T10" fmla="*/ 68 w 131"/>
                <a:gd name="T11" fmla="*/ 7 h 109"/>
                <a:gd name="T12" fmla="*/ 44 w 131"/>
                <a:gd name="T13" fmla="*/ 72 h 109"/>
                <a:gd name="T14" fmla="*/ 44 w 131"/>
                <a:gd name="T15" fmla="*/ 78 h 109"/>
                <a:gd name="T16" fmla="*/ 46 w 131"/>
                <a:gd name="T17" fmla="*/ 82 h 109"/>
                <a:gd name="T18" fmla="*/ 46 w 131"/>
                <a:gd name="T19" fmla="*/ 83 h 109"/>
                <a:gd name="T20" fmla="*/ 49 w 131"/>
                <a:gd name="T21" fmla="*/ 85 h 109"/>
                <a:gd name="T22" fmla="*/ 51 w 131"/>
                <a:gd name="T23" fmla="*/ 87 h 109"/>
                <a:gd name="T24" fmla="*/ 117 w 131"/>
                <a:gd name="T25" fmla="*/ 109 h 109"/>
                <a:gd name="T26" fmla="*/ 124 w 131"/>
                <a:gd name="T27" fmla="*/ 87 h 109"/>
                <a:gd name="T28" fmla="*/ 59 w 131"/>
                <a:gd name="T29" fmla="*/ 65 h 109"/>
                <a:gd name="T30" fmla="*/ 66 w 131"/>
                <a:gd name="T31" fmla="*/ 80 h 109"/>
                <a:gd name="T32" fmla="*/ 89 w 131"/>
                <a:gd name="T33" fmla="*/ 14 h 109"/>
                <a:gd name="T34" fmla="*/ 89 w 131"/>
                <a:gd name="T35" fmla="*/ 13 h 109"/>
                <a:gd name="T36" fmla="*/ 89 w 131"/>
                <a:gd name="T37" fmla="*/ 9 h 109"/>
                <a:gd name="T38" fmla="*/ 89 w 131"/>
                <a:gd name="T39" fmla="*/ 7 h 109"/>
                <a:gd name="T40" fmla="*/ 88 w 131"/>
                <a:gd name="T41" fmla="*/ 3 h 109"/>
                <a:gd name="T42" fmla="*/ 86 w 131"/>
                <a:gd name="T43" fmla="*/ 2 h 109"/>
                <a:gd name="T44" fmla="*/ 82 w 131"/>
                <a:gd name="T45" fmla="*/ 0 h 109"/>
                <a:gd name="T46" fmla="*/ 80 w 131"/>
                <a:gd name="T47" fmla="*/ 0 h 109"/>
                <a:gd name="T48" fmla="*/ 77 w 131"/>
                <a:gd name="T49" fmla="*/ 0 h 109"/>
                <a:gd name="T50" fmla="*/ 75 w 131"/>
                <a:gd name="T51" fmla="*/ 0 h 109"/>
                <a:gd name="T52" fmla="*/ 71 w 131"/>
                <a:gd name="T53" fmla="*/ 2 h 109"/>
                <a:gd name="T54" fmla="*/ 69 w 131"/>
                <a:gd name="T55" fmla="*/ 3 h 109"/>
                <a:gd name="T56" fmla="*/ 2 w 131"/>
                <a:gd name="T57" fmla="*/ 89 h 109"/>
                <a:gd name="T58" fmla="*/ 2 w 131"/>
                <a:gd name="T59" fmla="*/ 91 h 109"/>
                <a:gd name="T60" fmla="*/ 0 w 131"/>
                <a:gd name="T61" fmla="*/ 92 h 109"/>
                <a:gd name="T62" fmla="*/ 0 w 131"/>
                <a:gd name="T63" fmla="*/ 96 h 109"/>
                <a:gd name="T64" fmla="*/ 0 w 131"/>
                <a:gd name="T65" fmla="*/ 98 h 109"/>
                <a:gd name="T66" fmla="*/ 2 w 131"/>
                <a:gd name="T67" fmla="*/ 102 h 109"/>
                <a:gd name="T68" fmla="*/ 4 w 131"/>
                <a:gd name="T69" fmla="*/ 103 h 109"/>
                <a:gd name="T70" fmla="*/ 6 w 131"/>
                <a:gd name="T71" fmla="*/ 105 h 109"/>
                <a:gd name="T72" fmla="*/ 8 w 131"/>
                <a:gd name="T73" fmla="*/ 107 h 109"/>
                <a:gd name="T74" fmla="*/ 11 w 131"/>
                <a:gd name="T75" fmla="*/ 107 h 109"/>
                <a:gd name="T76" fmla="*/ 120 w 131"/>
                <a:gd name="T77" fmla="*/ 109 h 109"/>
                <a:gd name="T78" fmla="*/ 122 w 131"/>
                <a:gd name="T79" fmla="*/ 109 h 109"/>
                <a:gd name="T80" fmla="*/ 126 w 131"/>
                <a:gd name="T81" fmla="*/ 107 h 109"/>
                <a:gd name="T82" fmla="*/ 128 w 131"/>
                <a:gd name="T83" fmla="*/ 105 h 109"/>
                <a:gd name="T84" fmla="*/ 129 w 131"/>
                <a:gd name="T85" fmla="*/ 103 h 109"/>
                <a:gd name="T86" fmla="*/ 131 w 131"/>
                <a:gd name="T87" fmla="*/ 102 h 109"/>
                <a:gd name="T88" fmla="*/ 131 w 131"/>
                <a:gd name="T89" fmla="*/ 98 h 109"/>
                <a:gd name="T90" fmla="*/ 131 w 131"/>
                <a:gd name="T91" fmla="*/ 96 h 109"/>
                <a:gd name="T92" fmla="*/ 129 w 131"/>
                <a:gd name="T93" fmla="*/ 92 h 109"/>
                <a:gd name="T94" fmla="*/ 128 w 131"/>
                <a:gd name="T95" fmla="*/ 91 h 109"/>
                <a:gd name="T96" fmla="*/ 126 w 131"/>
                <a:gd name="T97" fmla="*/ 89 h 109"/>
                <a:gd name="T98" fmla="*/ 124 w 131"/>
                <a:gd name="T99" fmla="*/ 87 h 109"/>
                <a:gd name="T100" fmla="*/ 117 w 131"/>
                <a:gd name="T101" fmla="*/ 109 h 10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1"/>
                <a:gd name="T154" fmla="*/ 0 h 109"/>
                <a:gd name="T155" fmla="*/ 131 w 131"/>
                <a:gd name="T156" fmla="*/ 109 h 10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1" h="109">
                  <a:moveTo>
                    <a:pt x="117" y="109"/>
                  </a:moveTo>
                  <a:lnTo>
                    <a:pt x="120" y="87"/>
                  </a:lnTo>
                  <a:lnTo>
                    <a:pt x="11" y="85"/>
                  </a:lnTo>
                  <a:lnTo>
                    <a:pt x="20" y="103"/>
                  </a:lnTo>
                  <a:lnTo>
                    <a:pt x="88" y="18"/>
                  </a:lnTo>
                  <a:lnTo>
                    <a:pt x="68" y="7"/>
                  </a:lnTo>
                  <a:lnTo>
                    <a:pt x="44" y="72"/>
                  </a:lnTo>
                  <a:lnTo>
                    <a:pt x="44" y="78"/>
                  </a:lnTo>
                  <a:lnTo>
                    <a:pt x="46" y="82"/>
                  </a:lnTo>
                  <a:lnTo>
                    <a:pt x="46" y="83"/>
                  </a:lnTo>
                  <a:lnTo>
                    <a:pt x="49" y="85"/>
                  </a:lnTo>
                  <a:lnTo>
                    <a:pt x="51" y="87"/>
                  </a:lnTo>
                  <a:lnTo>
                    <a:pt x="117" y="109"/>
                  </a:lnTo>
                  <a:lnTo>
                    <a:pt x="124" y="87"/>
                  </a:lnTo>
                  <a:lnTo>
                    <a:pt x="59" y="65"/>
                  </a:lnTo>
                  <a:lnTo>
                    <a:pt x="66" y="80"/>
                  </a:lnTo>
                  <a:lnTo>
                    <a:pt x="89" y="14"/>
                  </a:lnTo>
                  <a:lnTo>
                    <a:pt x="89" y="13"/>
                  </a:lnTo>
                  <a:lnTo>
                    <a:pt x="89" y="9"/>
                  </a:lnTo>
                  <a:lnTo>
                    <a:pt x="89" y="7"/>
                  </a:lnTo>
                  <a:lnTo>
                    <a:pt x="88" y="3"/>
                  </a:lnTo>
                  <a:lnTo>
                    <a:pt x="86" y="2"/>
                  </a:lnTo>
                  <a:lnTo>
                    <a:pt x="82" y="0"/>
                  </a:lnTo>
                  <a:lnTo>
                    <a:pt x="80" y="0"/>
                  </a:lnTo>
                  <a:lnTo>
                    <a:pt x="77" y="0"/>
                  </a:lnTo>
                  <a:lnTo>
                    <a:pt x="75" y="0"/>
                  </a:lnTo>
                  <a:lnTo>
                    <a:pt x="71" y="2"/>
                  </a:lnTo>
                  <a:lnTo>
                    <a:pt x="69" y="3"/>
                  </a:lnTo>
                  <a:lnTo>
                    <a:pt x="2" y="89"/>
                  </a:lnTo>
                  <a:lnTo>
                    <a:pt x="2" y="91"/>
                  </a:lnTo>
                  <a:lnTo>
                    <a:pt x="0" y="92"/>
                  </a:lnTo>
                  <a:lnTo>
                    <a:pt x="0" y="96"/>
                  </a:lnTo>
                  <a:lnTo>
                    <a:pt x="0" y="98"/>
                  </a:lnTo>
                  <a:lnTo>
                    <a:pt x="2" y="102"/>
                  </a:lnTo>
                  <a:lnTo>
                    <a:pt x="4" y="103"/>
                  </a:lnTo>
                  <a:lnTo>
                    <a:pt x="6" y="105"/>
                  </a:lnTo>
                  <a:lnTo>
                    <a:pt x="8" y="107"/>
                  </a:lnTo>
                  <a:lnTo>
                    <a:pt x="11" y="107"/>
                  </a:lnTo>
                  <a:lnTo>
                    <a:pt x="120" y="109"/>
                  </a:lnTo>
                  <a:lnTo>
                    <a:pt x="122" y="109"/>
                  </a:lnTo>
                  <a:lnTo>
                    <a:pt x="126" y="107"/>
                  </a:lnTo>
                  <a:lnTo>
                    <a:pt x="128" y="105"/>
                  </a:lnTo>
                  <a:lnTo>
                    <a:pt x="129" y="103"/>
                  </a:lnTo>
                  <a:lnTo>
                    <a:pt x="131" y="102"/>
                  </a:lnTo>
                  <a:lnTo>
                    <a:pt x="131" y="98"/>
                  </a:lnTo>
                  <a:lnTo>
                    <a:pt x="131" y="96"/>
                  </a:lnTo>
                  <a:lnTo>
                    <a:pt x="129" y="92"/>
                  </a:lnTo>
                  <a:lnTo>
                    <a:pt x="128" y="91"/>
                  </a:lnTo>
                  <a:lnTo>
                    <a:pt x="126" y="89"/>
                  </a:lnTo>
                  <a:lnTo>
                    <a:pt x="124" y="87"/>
                  </a:lnTo>
                  <a:lnTo>
                    <a:pt x="117"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9" name="Freeform 33"/>
            <p:cNvSpPr>
              <a:spLocks/>
            </p:cNvSpPr>
            <p:nvPr/>
          </p:nvSpPr>
          <p:spPr bwMode="auto">
            <a:xfrm>
              <a:off x="3461" y="2879"/>
              <a:ext cx="1052" cy="54"/>
            </a:xfrm>
            <a:custGeom>
              <a:avLst/>
              <a:gdLst>
                <a:gd name="T0" fmla="*/ 11 w 1052"/>
                <a:gd name="T1" fmla="*/ 33 h 54"/>
                <a:gd name="T2" fmla="*/ 8 w 1052"/>
                <a:gd name="T3" fmla="*/ 33 h 54"/>
                <a:gd name="T4" fmla="*/ 4 w 1052"/>
                <a:gd name="T5" fmla="*/ 36 h 54"/>
                <a:gd name="T6" fmla="*/ 2 w 1052"/>
                <a:gd name="T7" fmla="*/ 38 h 54"/>
                <a:gd name="T8" fmla="*/ 0 w 1052"/>
                <a:gd name="T9" fmla="*/ 42 h 54"/>
                <a:gd name="T10" fmla="*/ 0 w 1052"/>
                <a:gd name="T11" fmla="*/ 47 h 54"/>
                <a:gd name="T12" fmla="*/ 4 w 1052"/>
                <a:gd name="T13" fmla="*/ 51 h 54"/>
                <a:gd name="T14" fmla="*/ 6 w 1052"/>
                <a:gd name="T15" fmla="*/ 53 h 54"/>
                <a:gd name="T16" fmla="*/ 9 w 1052"/>
                <a:gd name="T17" fmla="*/ 54 h 54"/>
                <a:gd name="T18" fmla="*/ 11 w 1052"/>
                <a:gd name="T19" fmla="*/ 54 h 54"/>
                <a:gd name="T20" fmla="*/ 1041 w 1052"/>
                <a:gd name="T21" fmla="*/ 22 h 54"/>
                <a:gd name="T22" fmla="*/ 1045 w 1052"/>
                <a:gd name="T23" fmla="*/ 22 h 54"/>
                <a:gd name="T24" fmla="*/ 1048 w 1052"/>
                <a:gd name="T25" fmla="*/ 18 h 54"/>
                <a:gd name="T26" fmla="*/ 1050 w 1052"/>
                <a:gd name="T27" fmla="*/ 16 h 54"/>
                <a:gd name="T28" fmla="*/ 1052 w 1052"/>
                <a:gd name="T29" fmla="*/ 13 h 54"/>
                <a:gd name="T30" fmla="*/ 1052 w 1052"/>
                <a:gd name="T31" fmla="*/ 7 h 54"/>
                <a:gd name="T32" fmla="*/ 1048 w 1052"/>
                <a:gd name="T33" fmla="*/ 4 h 54"/>
                <a:gd name="T34" fmla="*/ 1046 w 1052"/>
                <a:gd name="T35" fmla="*/ 2 h 54"/>
                <a:gd name="T36" fmla="*/ 1043 w 1052"/>
                <a:gd name="T37" fmla="*/ 0 h 54"/>
                <a:gd name="T38" fmla="*/ 1041 w 1052"/>
                <a:gd name="T39" fmla="*/ 0 h 54"/>
                <a:gd name="T40" fmla="*/ 11 w 1052"/>
                <a:gd name="T41" fmla="*/ 33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52"/>
                <a:gd name="T64" fmla="*/ 0 h 54"/>
                <a:gd name="T65" fmla="*/ 1052 w 1052"/>
                <a:gd name="T66" fmla="*/ 54 h 5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52" h="54">
                  <a:moveTo>
                    <a:pt x="11" y="33"/>
                  </a:moveTo>
                  <a:lnTo>
                    <a:pt x="8" y="33"/>
                  </a:lnTo>
                  <a:lnTo>
                    <a:pt x="4" y="36"/>
                  </a:lnTo>
                  <a:lnTo>
                    <a:pt x="2" y="38"/>
                  </a:lnTo>
                  <a:lnTo>
                    <a:pt x="0" y="42"/>
                  </a:lnTo>
                  <a:lnTo>
                    <a:pt x="0" y="47"/>
                  </a:lnTo>
                  <a:lnTo>
                    <a:pt x="4" y="51"/>
                  </a:lnTo>
                  <a:lnTo>
                    <a:pt x="6" y="53"/>
                  </a:lnTo>
                  <a:lnTo>
                    <a:pt x="9" y="54"/>
                  </a:lnTo>
                  <a:lnTo>
                    <a:pt x="11" y="54"/>
                  </a:lnTo>
                  <a:lnTo>
                    <a:pt x="1041" y="22"/>
                  </a:lnTo>
                  <a:lnTo>
                    <a:pt x="1045" y="22"/>
                  </a:lnTo>
                  <a:lnTo>
                    <a:pt x="1048" y="18"/>
                  </a:lnTo>
                  <a:lnTo>
                    <a:pt x="1050" y="16"/>
                  </a:lnTo>
                  <a:lnTo>
                    <a:pt x="1052" y="13"/>
                  </a:lnTo>
                  <a:lnTo>
                    <a:pt x="1052" y="7"/>
                  </a:lnTo>
                  <a:lnTo>
                    <a:pt x="1048" y="4"/>
                  </a:lnTo>
                  <a:lnTo>
                    <a:pt x="1046" y="2"/>
                  </a:lnTo>
                  <a:lnTo>
                    <a:pt x="1043" y="0"/>
                  </a:lnTo>
                  <a:lnTo>
                    <a:pt x="1041" y="0"/>
                  </a:lnTo>
                  <a:lnTo>
                    <a:pt x="1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90" name="Freeform 34"/>
            <p:cNvSpPr>
              <a:spLocks/>
            </p:cNvSpPr>
            <p:nvPr/>
          </p:nvSpPr>
          <p:spPr bwMode="auto">
            <a:xfrm>
              <a:off x="4513" y="2861"/>
              <a:ext cx="11" cy="58"/>
            </a:xfrm>
            <a:custGeom>
              <a:avLst/>
              <a:gdLst>
                <a:gd name="T0" fmla="*/ 0 w 11"/>
                <a:gd name="T1" fmla="*/ 0 h 58"/>
                <a:gd name="T2" fmla="*/ 2 w 11"/>
                <a:gd name="T3" fmla="*/ 58 h 58"/>
                <a:gd name="T4" fmla="*/ 11 w 11"/>
                <a:gd name="T5" fmla="*/ 29 h 58"/>
                <a:gd name="T6" fmla="*/ 0 w 11"/>
                <a:gd name="T7" fmla="*/ 0 h 58"/>
                <a:gd name="T8" fmla="*/ 0 60000 65536"/>
                <a:gd name="T9" fmla="*/ 0 60000 65536"/>
                <a:gd name="T10" fmla="*/ 0 60000 65536"/>
                <a:gd name="T11" fmla="*/ 0 60000 65536"/>
                <a:gd name="T12" fmla="*/ 0 w 11"/>
                <a:gd name="T13" fmla="*/ 0 h 58"/>
                <a:gd name="T14" fmla="*/ 11 w 11"/>
                <a:gd name="T15" fmla="*/ 58 h 58"/>
              </a:gdLst>
              <a:ahLst/>
              <a:cxnLst>
                <a:cxn ang="T8">
                  <a:pos x="T0" y="T1"/>
                </a:cxn>
                <a:cxn ang="T9">
                  <a:pos x="T2" y="T3"/>
                </a:cxn>
                <a:cxn ang="T10">
                  <a:pos x="T4" y="T5"/>
                </a:cxn>
                <a:cxn ang="T11">
                  <a:pos x="T6" y="T7"/>
                </a:cxn>
              </a:cxnLst>
              <a:rect l="T12" t="T13" r="T14" b="T15"/>
              <a:pathLst>
                <a:path w="11" h="58">
                  <a:moveTo>
                    <a:pt x="0" y="0"/>
                  </a:moveTo>
                  <a:lnTo>
                    <a:pt x="2" y="58"/>
                  </a:lnTo>
                  <a:lnTo>
                    <a:pt x="11" y="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91" name="Freeform 35"/>
            <p:cNvSpPr>
              <a:spLocks/>
            </p:cNvSpPr>
            <p:nvPr/>
          </p:nvSpPr>
          <p:spPr bwMode="auto">
            <a:xfrm>
              <a:off x="4475" y="2843"/>
              <a:ext cx="98" cy="96"/>
            </a:xfrm>
            <a:custGeom>
              <a:avLst/>
              <a:gdLst>
                <a:gd name="T0" fmla="*/ 0 w 98"/>
                <a:gd name="T1" fmla="*/ 0 h 96"/>
                <a:gd name="T2" fmla="*/ 98 w 98"/>
                <a:gd name="T3" fmla="*/ 45 h 96"/>
                <a:gd name="T4" fmla="*/ 3 w 98"/>
                <a:gd name="T5" fmla="*/ 96 h 96"/>
                <a:gd name="T6" fmla="*/ 49 w 98"/>
                <a:gd name="T7" fmla="*/ 47 h 96"/>
                <a:gd name="T8" fmla="*/ 0 w 98"/>
                <a:gd name="T9" fmla="*/ 0 h 96"/>
                <a:gd name="T10" fmla="*/ 0 60000 65536"/>
                <a:gd name="T11" fmla="*/ 0 60000 65536"/>
                <a:gd name="T12" fmla="*/ 0 60000 65536"/>
                <a:gd name="T13" fmla="*/ 0 60000 65536"/>
                <a:gd name="T14" fmla="*/ 0 60000 65536"/>
                <a:gd name="T15" fmla="*/ 0 w 98"/>
                <a:gd name="T16" fmla="*/ 0 h 96"/>
                <a:gd name="T17" fmla="*/ 98 w 98"/>
                <a:gd name="T18" fmla="*/ 96 h 96"/>
              </a:gdLst>
              <a:ahLst/>
              <a:cxnLst>
                <a:cxn ang="T10">
                  <a:pos x="T0" y="T1"/>
                </a:cxn>
                <a:cxn ang="T11">
                  <a:pos x="T2" y="T3"/>
                </a:cxn>
                <a:cxn ang="T12">
                  <a:pos x="T4" y="T5"/>
                </a:cxn>
                <a:cxn ang="T13">
                  <a:pos x="T6" y="T7"/>
                </a:cxn>
                <a:cxn ang="T14">
                  <a:pos x="T8" y="T9"/>
                </a:cxn>
              </a:cxnLst>
              <a:rect l="T15" t="T16" r="T17" b="T18"/>
              <a:pathLst>
                <a:path w="98" h="96">
                  <a:moveTo>
                    <a:pt x="0" y="0"/>
                  </a:moveTo>
                  <a:lnTo>
                    <a:pt x="98" y="45"/>
                  </a:lnTo>
                  <a:lnTo>
                    <a:pt x="3" y="96"/>
                  </a:lnTo>
                  <a:lnTo>
                    <a:pt x="49"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92" name="Freeform 36"/>
            <p:cNvSpPr>
              <a:spLocks/>
            </p:cNvSpPr>
            <p:nvPr/>
          </p:nvSpPr>
          <p:spPr bwMode="auto">
            <a:xfrm>
              <a:off x="4464" y="2832"/>
              <a:ext cx="120" cy="118"/>
            </a:xfrm>
            <a:custGeom>
              <a:avLst/>
              <a:gdLst>
                <a:gd name="T0" fmla="*/ 18 w 120"/>
                <a:gd name="T1" fmla="*/ 3 h 118"/>
                <a:gd name="T2" fmla="*/ 5 w 120"/>
                <a:gd name="T3" fmla="*/ 20 h 118"/>
                <a:gd name="T4" fmla="*/ 103 w 120"/>
                <a:gd name="T5" fmla="*/ 65 h 118"/>
                <a:gd name="T6" fmla="*/ 103 w 120"/>
                <a:gd name="T7" fmla="*/ 47 h 118"/>
                <a:gd name="T8" fmla="*/ 9 w 120"/>
                <a:gd name="T9" fmla="*/ 98 h 118"/>
                <a:gd name="T10" fmla="*/ 22 w 120"/>
                <a:gd name="T11" fmla="*/ 114 h 118"/>
                <a:gd name="T12" fmla="*/ 67 w 120"/>
                <a:gd name="T13" fmla="*/ 65 h 118"/>
                <a:gd name="T14" fmla="*/ 69 w 120"/>
                <a:gd name="T15" fmla="*/ 63 h 118"/>
                <a:gd name="T16" fmla="*/ 71 w 120"/>
                <a:gd name="T17" fmla="*/ 60 h 118"/>
                <a:gd name="T18" fmla="*/ 71 w 120"/>
                <a:gd name="T19" fmla="*/ 54 h 118"/>
                <a:gd name="T20" fmla="*/ 67 w 120"/>
                <a:gd name="T21" fmla="*/ 51 h 118"/>
                <a:gd name="T22" fmla="*/ 18 w 120"/>
                <a:gd name="T23" fmla="*/ 3 h 118"/>
                <a:gd name="T24" fmla="*/ 3 w 120"/>
                <a:gd name="T25" fmla="*/ 18 h 118"/>
                <a:gd name="T26" fmla="*/ 52 w 120"/>
                <a:gd name="T27" fmla="*/ 65 h 118"/>
                <a:gd name="T28" fmla="*/ 52 w 120"/>
                <a:gd name="T29" fmla="*/ 51 h 118"/>
                <a:gd name="T30" fmla="*/ 7 w 120"/>
                <a:gd name="T31" fmla="*/ 100 h 118"/>
                <a:gd name="T32" fmla="*/ 5 w 120"/>
                <a:gd name="T33" fmla="*/ 101 h 118"/>
                <a:gd name="T34" fmla="*/ 3 w 120"/>
                <a:gd name="T35" fmla="*/ 103 h 118"/>
                <a:gd name="T36" fmla="*/ 3 w 120"/>
                <a:gd name="T37" fmla="*/ 107 h 118"/>
                <a:gd name="T38" fmla="*/ 3 w 120"/>
                <a:gd name="T39" fmla="*/ 109 h 118"/>
                <a:gd name="T40" fmla="*/ 5 w 120"/>
                <a:gd name="T41" fmla="*/ 112 h 118"/>
                <a:gd name="T42" fmla="*/ 7 w 120"/>
                <a:gd name="T43" fmla="*/ 114 h 118"/>
                <a:gd name="T44" fmla="*/ 9 w 120"/>
                <a:gd name="T45" fmla="*/ 116 h 118"/>
                <a:gd name="T46" fmla="*/ 11 w 120"/>
                <a:gd name="T47" fmla="*/ 118 h 118"/>
                <a:gd name="T48" fmla="*/ 14 w 120"/>
                <a:gd name="T49" fmla="*/ 118 h 118"/>
                <a:gd name="T50" fmla="*/ 16 w 120"/>
                <a:gd name="T51" fmla="*/ 118 h 118"/>
                <a:gd name="T52" fmla="*/ 20 w 120"/>
                <a:gd name="T53" fmla="*/ 116 h 118"/>
                <a:gd name="T54" fmla="*/ 114 w 120"/>
                <a:gd name="T55" fmla="*/ 65 h 118"/>
                <a:gd name="T56" fmla="*/ 118 w 120"/>
                <a:gd name="T57" fmla="*/ 63 h 118"/>
                <a:gd name="T58" fmla="*/ 118 w 120"/>
                <a:gd name="T59" fmla="*/ 61 h 118"/>
                <a:gd name="T60" fmla="*/ 120 w 120"/>
                <a:gd name="T61" fmla="*/ 58 h 118"/>
                <a:gd name="T62" fmla="*/ 120 w 120"/>
                <a:gd name="T63" fmla="*/ 54 h 118"/>
                <a:gd name="T64" fmla="*/ 120 w 120"/>
                <a:gd name="T65" fmla="*/ 52 h 118"/>
                <a:gd name="T66" fmla="*/ 118 w 120"/>
                <a:gd name="T67" fmla="*/ 51 h 118"/>
                <a:gd name="T68" fmla="*/ 116 w 120"/>
                <a:gd name="T69" fmla="*/ 47 h 118"/>
                <a:gd name="T70" fmla="*/ 114 w 120"/>
                <a:gd name="T71" fmla="*/ 47 h 118"/>
                <a:gd name="T72" fmla="*/ 16 w 120"/>
                <a:gd name="T73" fmla="*/ 2 h 118"/>
                <a:gd name="T74" fmla="*/ 12 w 120"/>
                <a:gd name="T75" fmla="*/ 0 h 118"/>
                <a:gd name="T76" fmla="*/ 11 w 120"/>
                <a:gd name="T77" fmla="*/ 0 h 118"/>
                <a:gd name="T78" fmla="*/ 7 w 120"/>
                <a:gd name="T79" fmla="*/ 0 h 118"/>
                <a:gd name="T80" fmla="*/ 5 w 120"/>
                <a:gd name="T81" fmla="*/ 2 h 118"/>
                <a:gd name="T82" fmla="*/ 3 w 120"/>
                <a:gd name="T83" fmla="*/ 3 h 118"/>
                <a:gd name="T84" fmla="*/ 2 w 120"/>
                <a:gd name="T85" fmla="*/ 5 h 118"/>
                <a:gd name="T86" fmla="*/ 0 w 120"/>
                <a:gd name="T87" fmla="*/ 9 h 118"/>
                <a:gd name="T88" fmla="*/ 0 w 120"/>
                <a:gd name="T89" fmla="*/ 11 h 118"/>
                <a:gd name="T90" fmla="*/ 0 w 120"/>
                <a:gd name="T91" fmla="*/ 14 h 118"/>
                <a:gd name="T92" fmla="*/ 2 w 120"/>
                <a:gd name="T93" fmla="*/ 16 h 118"/>
                <a:gd name="T94" fmla="*/ 3 w 120"/>
                <a:gd name="T95" fmla="*/ 18 h 118"/>
                <a:gd name="T96" fmla="*/ 18 w 120"/>
                <a:gd name="T97" fmla="*/ 3 h 1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0"/>
                <a:gd name="T148" fmla="*/ 0 h 118"/>
                <a:gd name="T149" fmla="*/ 120 w 120"/>
                <a:gd name="T150" fmla="*/ 118 h 1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0" h="118">
                  <a:moveTo>
                    <a:pt x="18" y="3"/>
                  </a:moveTo>
                  <a:lnTo>
                    <a:pt x="5" y="20"/>
                  </a:lnTo>
                  <a:lnTo>
                    <a:pt x="103" y="65"/>
                  </a:lnTo>
                  <a:lnTo>
                    <a:pt x="103" y="47"/>
                  </a:lnTo>
                  <a:lnTo>
                    <a:pt x="9" y="98"/>
                  </a:lnTo>
                  <a:lnTo>
                    <a:pt x="22" y="114"/>
                  </a:lnTo>
                  <a:lnTo>
                    <a:pt x="67" y="65"/>
                  </a:lnTo>
                  <a:lnTo>
                    <a:pt x="69" y="63"/>
                  </a:lnTo>
                  <a:lnTo>
                    <a:pt x="71" y="60"/>
                  </a:lnTo>
                  <a:lnTo>
                    <a:pt x="71" y="54"/>
                  </a:lnTo>
                  <a:lnTo>
                    <a:pt x="67" y="51"/>
                  </a:lnTo>
                  <a:lnTo>
                    <a:pt x="18" y="3"/>
                  </a:lnTo>
                  <a:lnTo>
                    <a:pt x="3" y="18"/>
                  </a:lnTo>
                  <a:lnTo>
                    <a:pt x="52" y="65"/>
                  </a:lnTo>
                  <a:lnTo>
                    <a:pt x="52" y="51"/>
                  </a:lnTo>
                  <a:lnTo>
                    <a:pt x="7" y="100"/>
                  </a:lnTo>
                  <a:lnTo>
                    <a:pt x="5" y="101"/>
                  </a:lnTo>
                  <a:lnTo>
                    <a:pt x="3" y="103"/>
                  </a:lnTo>
                  <a:lnTo>
                    <a:pt x="3" y="107"/>
                  </a:lnTo>
                  <a:lnTo>
                    <a:pt x="3" y="109"/>
                  </a:lnTo>
                  <a:lnTo>
                    <a:pt x="5" y="112"/>
                  </a:lnTo>
                  <a:lnTo>
                    <a:pt x="7" y="114"/>
                  </a:lnTo>
                  <a:lnTo>
                    <a:pt x="9" y="116"/>
                  </a:lnTo>
                  <a:lnTo>
                    <a:pt x="11" y="118"/>
                  </a:lnTo>
                  <a:lnTo>
                    <a:pt x="14" y="118"/>
                  </a:lnTo>
                  <a:lnTo>
                    <a:pt x="16" y="118"/>
                  </a:lnTo>
                  <a:lnTo>
                    <a:pt x="20" y="116"/>
                  </a:lnTo>
                  <a:lnTo>
                    <a:pt x="114" y="65"/>
                  </a:lnTo>
                  <a:lnTo>
                    <a:pt x="118" y="63"/>
                  </a:lnTo>
                  <a:lnTo>
                    <a:pt x="118" y="61"/>
                  </a:lnTo>
                  <a:lnTo>
                    <a:pt x="120" y="58"/>
                  </a:lnTo>
                  <a:lnTo>
                    <a:pt x="120" y="54"/>
                  </a:lnTo>
                  <a:lnTo>
                    <a:pt x="120" y="52"/>
                  </a:lnTo>
                  <a:lnTo>
                    <a:pt x="118" y="51"/>
                  </a:lnTo>
                  <a:lnTo>
                    <a:pt x="116" y="47"/>
                  </a:lnTo>
                  <a:lnTo>
                    <a:pt x="114" y="47"/>
                  </a:lnTo>
                  <a:lnTo>
                    <a:pt x="16" y="2"/>
                  </a:lnTo>
                  <a:lnTo>
                    <a:pt x="12" y="0"/>
                  </a:lnTo>
                  <a:lnTo>
                    <a:pt x="11" y="0"/>
                  </a:lnTo>
                  <a:lnTo>
                    <a:pt x="7" y="0"/>
                  </a:lnTo>
                  <a:lnTo>
                    <a:pt x="5" y="2"/>
                  </a:lnTo>
                  <a:lnTo>
                    <a:pt x="3" y="3"/>
                  </a:lnTo>
                  <a:lnTo>
                    <a:pt x="2" y="5"/>
                  </a:lnTo>
                  <a:lnTo>
                    <a:pt x="0" y="9"/>
                  </a:lnTo>
                  <a:lnTo>
                    <a:pt x="0" y="11"/>
                  </a:lnTo>
                  <a:lnTo>
                    <a:pt x="0" y="14"/>
                  </a:lnTo>
                  <a:lnTo>
                    <a:pt x="2" y="16"/>
                  </a:lnTo>
                  <a:lnTo>
                    <a:pt x="3" y="18"/>
                  </a:lnTo>
                  <a:lnTo>
                    <a:pt x="1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93" name="Rectangle 37"/>
            <p:cNvSpPr>
              <a:spLocks noChangeArrowheads="1"/>
            </p:cNvSpPr>
            <p:nvPr/>
          </p:nvSpPr>
          <p:spPr bwMode="auto">
            <a:xfrm>
              <a:off x="3165" y="1328"/>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A B</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4" name="Rectangle 38"/>
            <p:cNvSpPr>
              <a:spLocks noChangeArrowheads="1"/>
            </p:cNvSpPr>
            <p:nvPr/>
          </p:nvSpPr>
          <p:spPr bwMode="auto">
            <a:xfrm>
              <a:off x="3165" y="1506"/>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0 0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5" name="Rectangle 39"/>
            <p:cNvSpPr>
              <a:spLocks noChangeArrowheads="1"/>
            </p:cNvSpPr>
            <p:nvPr/>
          </p:nvSpPr>
          <p:spPr bwMode="auto">
            <a:xfrm>
              <a:off x="3200" y="2830"/>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0 1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6" name="Rectangle 40"/>
            <p:cNvSpPr>
              <a:spLocks noChangeArrowheads="1"/>
            </p:cNvSpPr>
            <p:nvPr/>
          </p:nvSpPr>
          <p:spPr bwMode="auto">
            <a:xfrm>
              <a:off x="4733" y="2795"/>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1 1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7" name="Rectangle 41"/>
            <p:cNvSpPr>
              <a:spLocks noChangeArrowheads="1"/>
            </p:cNvSpPr>
            <p:nvPr/>
          </p:nvSpPr>
          <p:spPr bwMode="auto">
            <a:xfrm>
              <a:off x="4629" y="1468"/>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1 0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8" name="Rectangle 42"/>
            <p:cNvSpPr>
              <a:spLocks noChangeArrowheads="1"/>
            </p:cNvSpPr>
            <p:nvPr/>
          </p:nvSpPr>
          <p:spPr bwMode="auto">
            <a:xfrm>
              <a:off x="3745" y="889"/>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x=0/y=1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9" name="Rectangle 43"/>
            <p:cNvSpPr>
              <a:spLocks noChangeArrowheads="1"/>
            </p:cNvSpPr>
            <p:nvPr/>
          </p:nvSpPr>
          <p:spPr bwMode="auto">
            <a:xfrm>
              <a:off x="5107" y="956"/>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x=1/y=0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0" name="Rectangle 44"/>
            <p:cNvSpPr>
              <a:spLocks noChangeArrowheads="1"/>
            </p:cNvSpPr>
            <p:nvPr/>
          </p:nvSpPr>
          <p:spPr bwMode="auto">
            <a:xfrm>
              <a:off x="4869" y="2114"/>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x=1/y=0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1" name="Rectangle 45"/>
            <p:cNvSpPr>
              <a:spLocks noChangeArrowheads="1"/>
            </p:cNvSpPr>
            <p:nvPr/>
          </p:nvSpPr>
          <p:spPr bwMode="auto">
            <a:xfrm>
              <a:off x="2401" y="1876"/>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x=1/y=0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2" name="Rectangle 46"/>
            <p:cNvSpPr>
              <a:spLocks noChangeArrowheads="1"/>
            </p:cNvSpPr>
            <p:nvPr/>
          </p:nvSpPr>
          <p:spPr bwMode="auto">
            <a:xfrm>
              <a:off x="3915" y="1535"/>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x=0/y=1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3" name="Rectangle 47"/>
            <p:cNvSpPr>
              <a:spLocks noChangeArrowheads="1"/>
            </p:cNvSpPr>
            <p:nvPr/>
          </p:nvSpPr>
          <p:spPr bwMode="auto">
            <a:xfrm>
              <a:off x="3608" y="2285"/>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x=0/y=1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4" name="Rectangle 48"/>
            <p:cNvSpPr>
              <a:spLocks noChangeArrowheads="1"/>
            </p:cNvSpPr>
            <p:nvPr/>
          </p:nvSpPr>
          <p:spPr bwMode="auto">
            <a:xfrm>
              <a:off x="3745" y="2999"/>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x=1/y=0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5" name="Rectangle 49"/>
            <p:cNvSpPr>
              <a:spLocks noChangeArrowheads="1"/>
            </p:cNvSpPr>
            <p:nvPr/>
          </p:nvSpPr>
          <p:spPr bwMode="auto">
            <a:xfrm>
              <a:off x="2348" y="854"/>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x=0/y=0</a:t>
              </a:r>
              <a:endParaRPr lang="en-US" altLang="fa-IR" sz="2800">
                <a:solidFill>
                  <a:srgbClr val="00FF00"/>
                </a:solidFill>
                <a:latin typeface="Times New Roman" panose="02020603050405020304" pitchFamily="18"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4431BD5-83DA-4789-B82F-ED492D2234AE}" type="slidenum">
              <a:rPr lang="en-US" altLang="fa-IR" sz="1300" b="0" smtClean="0">
                <a:solidFill>
                  <a:schemeClr val="tx1"/>
                </a:solidFill>
              </a:rPr>
              <a:pPr>
                <a:spcBef>
                  <a:spcPct val="0"/>
                </a:spcBef>
                <a:buFontTx/>
                <a:buNone/>
              </a:pPr>
              <a:t>2</a:t>
            </a:fld>
            <a:endParaRPr lang="en-US" altLang="fa-IR" sz="1300" b="0" smtClean="0">
              <a:solidFill>
                <a:schemeClr val="tx1"/>
              </a:solidFill>
            </a:endParaRPr>
          </a:p>
        </p:txBody>
      </p:sp>
      <p:sp>
        <p:nvSpPr>
          <p:cNvPr id="10243" name="Rectangle 2"/>
          <p:cNvSpPr>
            <a:spLocks noGrp="1" noChangeArrowheads="1"/>
          </p:cNvSpPr>
          <p:nvPr>
            <p:ph type="title"/>
          </p:nvPr>
        </p:nvSpPr>
        <p:spPr/>
        <p:txBody>
          <a:bodyPr/>
          <a:lstStyle/>
          <a:p>
            <a:pPr eaLnBrk="1" hangingPunct="1"/>
            <a:r>
              <a:rPr lang="en-US" altLang="fa-IR" sz="3600" smtClean="0"/>
              <a:t>Synchronous vs. Asynch.</a:t>
            </a:r>
          </a:p>
        </p:txBody>
      </p:sp>
      <p:sp>
        <p:nvSpPr>
          <p:cNvPr id="10244" name="Rectangle 3"/>
          <p:cNvSpPr>
            <a:spLocks noGrp="1" noChangeArrowheads="1"/>
          </p:cNvSpPr>
          <p:nvPr>
            <p:ph type="body" idx="1"/>
          </p:nvPr>
        </p:nvSpPr>
        <p:spPr>
          <a:noFill/>
        </p:spPr>
        <p:txBody>
          <a:bodyPr/>
          <a:lstStyle/>
          <a:p>
            <a:pPr eaLnBrk="1" hangingPunct="1">
              <a:lnSpc>
                <a:spcPct val="80000"/>
              </a:lnSpc>
            </a:pPr>
            <a:r>
              <a:rPr lang="en-US" altLang="fa-IR" sz="3200" dirty="0" smtClean="0"/>
              <a:t>Synchronous sequential circuit: </a:t>
            </a:r>
          </a:p>
          <a:p>
            <a:pPr marL="742950" lvl="1" indent="-285750" eaLnBrk="1" hangingPunct="1">
              <a:lnSpc>
                <a:spcPct val="80000"/>
              </a:lnSpc>
            </a:pPr>
            <a:r>
              <a:rPr lang="en-US" altLang="fa-IR" sz="2400" dirty="0" smtClean="0"/>
              <a:t>Behavior: from knowledge of </a:t>
            </a:r>
            <a:r>
              <a:rPr lang="en-US" altLang="fa-IR" sz="2400" smtClean="0"/>
              <a:t>its signals </a:t>
            </a:r>
            <a:r>
              <a:rPr lang="en-US" altLang="fa-IR" sz="2400" dirty="0" smtClean="0"/>
              <a:t>at discrete instants of time. </a:t>
            </a:r>
          </a:p>
          <a:p>
            <a:pPr marL="742950" lvl="1" indent="-285750" eaLnBrk="1" hangingPunct="1">
              <a:lnSpc>
                <a:spcPct val="80000"/>
              </a:lnSpc>
            </a:pPr>
            <a:r>
              <a:rPr lang="en-US" altLang="fa-IR" sz="2400" dirty="0" smtClean="0"/>
              <a:t>Synchronization by a signal: </a:t>
            </a:r>
            <a:r>
              <a:rPr lang="en-US" altLang="fa-IR" sz="2400" i="1" dirty="0" smtClean="0">
                <a:solidFill>
                  <a:srgbClr val="FF0000"/>
                </a:solidFill>
              </a:rPr>
              <a:t>clock</a:t>
            </a:r>
            <a:endParaRPr lang="en-US" altLang="fa-IR" sz="2400" dirty="0" smtClean="0"/>
          </a:p>
          <a:p>
            <a:pPr eaLnBrk="1" hangingPunct="1">
              <a:lnSpc>
                <a:spcPct val="80000"/>
              </a:lnSpc>
            </a:pPr>
            <a:r>
              <a:rPr lang="en-US" altLang="fa-IR" sz="3200" dirty="0" smtClean="0"/>
              <a:t>Asynchronous sequential circuit: </a:t>
            </a:r>
          </a:p>
          <a:p>
            <a:pPr marL="742950" lvl="1" indent="-285750" eaLnBrk="1" hangingPunct="1">
              <a:lnSpc>
                <a:spcPct val="80000"/>
              </a:lnSpc>
            </a:pPr>
            <a:r>
              <a:rPr lang="en-US" altLang="fa-IR" sz="2400" dirty="0" smtClean="0"/>
              <a:t>Behavior: dependent on the order of input signal changes over continuous time</a:t>
            </a:r>
          </a:p>
          <a:p>
            <a:pPr marL="742950" lvl="1" indent="-285750" eaLnBrk="1" hangingPunct="1">
              <a:lnSpc>
                <a:spcPct val="80000"/>
              </a:lnSpc>
            </a:pPr>
            <a:r>
              <a:rPr lang="en-US" altLang="fa-IR" sz="2400" dirty="0" smtClean="0"/>
              <a:t>Output can change at </a:t>
            </a:r>
            <a:r>
              <a:rPr lang="en-US" altLang="fa-IR" sz="2400" b="1" dirty="0" smtClean="0"/>
              <a:t>any</a:t>
            </a:r>
            <a:r>
              <a:rPr lang="en-US" altLang="fa-IR" sz="2400" dirty="0" smtClean="0"/>
              <a:t> time (</a:t>
            </a:r>
            <a:r>
              <a:rPr lang="en-US" altLang="fa-IR" sz="2400" dirty="0" err="1" smtClean="0"/>
              <a:t>clockless</a:t>
            </a:r>
            <a:r>
              <a:rPr lang="en-US" altLang="fa-IR" sz="24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animEffect transition="in" filter="wipe(left)">
                                      <p:cBhvr>
                                        <p:cTn id="7" dur="500"/>
                                        <p:tgtEl>
                                          <p:spTgt spid="10244">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244">
                                            <p:txEl>
                                              <p:pRg st="2" end="2"/>
                                            </p:txEl>
                                          </p:spTgt>
                                        </p:tgtEl>
                                        <p:attrNameLst>
                                          <p:attrName>style.visibility</p:attrName>
                                        </p:attrNameLst>
                                      </p:cBhvr>
                                      <p:to>
                                        <p:strVal val="visible"/>
                                      </p:to>
                                    </p:set>
                                    <p:animEffect transition="in" filter="wipe(left)">
                                      <p:cBhvr>
                                        <p:cTn id="10" dur="500"/>
                                        <p:tgtEl>
                                          <p:spTgt spid="1024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44">
                                            <p:txEl>
                                              <p:pRg st="4" end="4"/>
                                            </p:txEl>
                                          </p:spTgt>
                                        </p:tgtEl>
                                        <p:attrNameLst>
                                          <p:attrName>style.visibility</p:attrName>
                                        </p:attrNameLst>
                                      </p:cBhvr>
                                      <p:to>
                                        <p:strVal val="visible"/>
                                      </p:to>
                                    </p:set>
                                    <p:animEffect transition="in" filter="wipe(down)">
                                      <p:cBhvr>
                                        <p:cTn id="15" dur="500"/>
                                        <p:tgtEl>
                                          <p:spTgt spid="10244">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244">
                                            <p:txEl>
                                              <p:pRg st="5" end="5"/>
                                            </p:txEl>
                                          </p:spTgt>
                                        </p:tgtEl>
                                        <p:attrNameLst>
                                          <p:attrName>style.visibility</p:attrName>
                                        </p:attrNameLst>
                                      </p:cBhvr>
                                      <p:to>
                                        <p:strVal val="visible"/>
                                      </p:to>
                                    </p:set>
                                    <p:animEffect transition="in" filter="wipe(down)">
                                      <p:cBhvr>
                                        <p:cTn id="18" dur="500"/>
                                        <p:tgtEl>
                                          <p:spTgt spid="102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fa-IR" smtClean="0"/>
              <a:t>General Sequential Circuit</a:t>
            </a:r>
          </a:p>
        </p:txBody>
      </p:sp>
      <p:sp>
        <p:nvSpPr>
          <p:cNvPr id="47107" name="Slide Number Placeholder 2"/>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DC9A124B-ADE7-4FC4-B13A-FBCC1FA65A2F}" type="slidenum">
              <a:rPr lang="en-US" altLang="fa-IR" sz="1300" b="0" smtClean="0">
                <a:solidFill>
                  <a:schemeClr val="tx1"/>
                </a:solidFill>
                <a:cs typeface="Arial" panose="020B0604020202020204" pitchFamily="34" charset="0"/>
              </a:rPr>
              <a:pPr>
                <a:spcBef>
                  <a:spcPct val="0"/>
                </a:spcBef>
                <a:buFontTx/>
                <a:buNone/>
              </a:pPr>
              <a:t>20</a:t>
            </a:fld>
            <a:endParaRPr lang="en-US" altLang="fa-IR" sz="1300" b="0" smtClean="0">
              <a:solidFill>
                <a:schemeClr val="tx1"/>
              </a:solidFill>
              <a:cs typeface="Arial" panose="020B0604020202020204" pitchFamily="34" charset="0"/>
            </a:endParaRPr>
          </a:p>
        </p:txBody>
      </p:sp>
      <p:pic>
        <p:nvPicPr>
          <p:cNvPr id="47108"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628775"/>
            <a:ext cx="824865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1111842F-DB42-45DC-9EDC-A256CE031269}" type="slidenum">
              <a:rPr lang="en-US" altLang="fa-IR" sz="1300" b="0" smtClean="0">
                <a:solidFill>
                  <a:schemeClr val="tx1"/>
                </a:solidFill>
                <a:cs typeface="Arial" panose="020B0604020202020204" pitchFamily="34" charset="0"/>
              </a:rPr>
              <a:pPr>
                <a:spcBef>
                  <a:spcPct val="0"/>
                </a:spcBef>
                <a:buFontTx/>
                <a:buNone/>
              </a:pPr>
              <a:t>21</a:t>
            </a:fld>
            <a:endParaRPr lang="en-US" altLang="fa-IR" sz="1300" b="0" smtClean="0">
              <a:solidFill>
                <a:schemeClr val="tx1"/>
              </a:solidFill>
              <a:cs typeface="Arial" panose="020B0604020202020204" pitchFamily="34" charset="0"/>
            </a:endParaRPr>
          </a:p>
        </p:txBody>
      </p:sp>
      <p:sp>
        <p:nvSpPr>
          <p:cNvPr id="49155" name="Rectangle 2"/>
          <p:cNvSpPr>
            <a:spLocks noGrp="1" noChangeArrowheads="1"/>
          </p:cNvSpPr>
          <p:nvPr>
            <p:ph type="title"/>
          </p:nvPr>
        </p:nvSpPr>
        <p:spPr/>
        <p:txBody>
          <a:bodyPr/>
          <a:lstStyle/>
          <a:p>
            <a:pPr defTabSz="914400" eaLnBrk="1" hangingPunct="1"/>
            <a:r>
              <a:rPr lang="en-US" altLang="fa-IR" smtClean="0"/>
              <a:t>Mealy Machine</a:t>
            </a:r>
          </a:p>
        </p:txBody>
      </p:sp>
      <p:sp>
        <p:nvSpPr>
          <p:cNvPr id="49156" name="Rectangle 3"/>
          <p:cNvSpPr>
            <a:spLocks noChangeArrowheads="1"/>
          </p:cNvSpPr>
          <p:nvPr/>
        </p:nvSpPr>
        <p:spPr bwMode="auto">
          <a:xfrm rot="-5400000">
            <a:off x="4076700" y="3009900"/>
            <a:ext cx="28194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Register</a:t>
            </a:r>
          </a:p>
        </p:txBody>
      </p:sp>
      <p:sp>
        <p:nvSpPr>
          <p:cNvPr id="49157" name="Rectangle 4"/>
          <p:cNvSpPr>
            <a:spLocks noChangeArrowheads="1"/>
          </p:cNvSpPr>
          <p:nvPr/>
        </p:nvSpPr>
        <p:spPr bwMode="auto">
          <a:xfrm>
            <a:off x="1981200" y="2438400"/>
            <a:ext cx="1371600" cy="1981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C1</a:t>
            </a:r>
          </a:p>
        </p:txBody>
      </p:sp>
      <p:sp>
        <p:nvSpPr>
          <p:cNvPr id="49158" name="Line 5"/>
          <p:cNvSpPr>
            <a:spLocks noChangeShapeType="1"/>
          </p:cNvSpPr>
          <p:nvPr/>
        </p:nvSpPr>
        <p:spPr bwMode="auto">
          <a:xfrm>
            <a:off x="990600" y="4038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59" name="Line 6"/>
          <p:cNvSpPr>
            <a:spLocks noChangeShapeType="1"/>
          </p:cNvSpPr>
          <p:nvPr/>
        </p:nvSpPr>
        <p:spPr bwMode="auto">
          <a:xfrm>
            <a:off x="1600200" y="4038600"/>
            <a:ext cx="0" cy="1676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0" name="Line 7"/>
          <p:cNvSpPr>
            <a:spLocks noChangeShapeType="1"/>
          </p:cNvSpPr>
          <p:nvPr/>
        </p:nvSpPr>
        <p:spPr bwMode="auto">
          <a:xfrm>
            <a:off x="1600200" y="5715000"/>
            <a:ext cx="541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61" name="Line 8"/>
          <p:cNvSpPr>
            <a:spLocks noChangeShapeType="1"/>
          </p:cNvSpPr>
          <p:nvPr/>
        </p:nvSpPr>
        <p:spPr bwMode="auto">
          <a:xfrm>
            <a:off x="3352800" y="32766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62" name="Line 9"/>
          <p:cNvSpPr>
            <a:spLocks noChangeShapeType="1"/>
          </p:cNvSpPr>
          <p:nvPr/>
        </p:nvSpPr>
        <p:spPr bwMode="auto">
          <a:xfrm flipV="1">
            <a:off x="5486400" y="48768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63" name="Line 10"/>
          <p:cNvSpPr>
            <a:spLocks noChangeShapeType="1"/>
          </p:cNvSpPr>
          <p:nvPr/>
        </p:nvSpPr>
        <p:spPr bwMode="auto">
          <a:xfrm>
            <a:off x="1524000" y="266700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64" name="Line 11"/>
          <p:cNvSpPr>
            <a:spLocks noChangeShapeType="1"/>
          </p:cNvSpPr>
          <p:nvPr/>
        </p:nvSpPr>
        <p:spPr bwMode="auto">
          <a:xfrm flipV="1">
            <a:off x="1524000" y="1600200"/>
            <a:ext cx="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5" name="Line 12"/>
          <p:cNvSpPr>
            <a:spLocks noChangeShapeType="1"/>
          </p:cNvSpPr>
          <p:nvPr/>
        </p:nvSpPr>
        <p:spPr bwMode="auto">
          <a:xfrm>
            <a:off x="1524000" y="1600200"/>
            <a:ext cx="487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6" name="Line 13"/>
          <p:cNvSpPr>
            <a:spLocks noChangeShapeType="1"/>
          </p:cNvSpPr>
          <p:nvPr/>
        </p:nvSpPr>
        <p:spPr bwMode="auto">
          <a:xfrm>
            <a:off x="6400800" y="1600200"/>
            <a:ext cx="0" cy="1676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7" name="Line 14"/>
          <p:cNvSpPr>
            <a:spLocks noChangeShapeType="1"/>
          </p:cNvSpPr>
          <p:nvPr/>
        </p:nvSpPr>
        <p:spPr bwMode="auto">
          <a:xfrm flipH="1">
            <a:off x="5943600" y="32766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8" name="Text Box 15"/>
          <p:cNvSpPr txBox="1">
            <a:spLocks noChangeArrowheads="1"/>
          </p:cNvSpPr>
          <p:nvPr/>
        </p:nvSpPr>
        <p:spPr bwMode="auto">
          <a:xfrm>
            <a:off x="304800" y="3810000"/>
            <a:ext cx="7302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x(t)</a:t>
            </a:r>
          </a:p>
        </p:txBody>
      </p:sp>
      <p:sp>
        <p:nvSpPr>
          <p:cNvPr id="49169" name="Text Box 16"/>
          <p:cNvSpPr txBox="1">
            <a:spLocks noChangeArrowheads="1"/>
          </p:cNvSpPr>
          <p:nvPr/>
        </p:nvSpPr>
        <p:spPr bwMode="auto">
          <a:xfrm>
            <a:off x="3565525" y="2789238"/>
            <a:ext cx="982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s(t+1)</a:t>
            </a:r>
          </a:p>
        </p:txBody>
      </p:sp>
      <p:sp>
        <p:nvSpPr>
          <p:cNvPr id="49170" name="Text Box 17"/>
          <p:cNvSpPr txBox="1">
            <a:spLocks noChangeArrowheads="1"/>
          </p:cNvSpPr>
          <p:nvPr/>
        </p:nvSpPr>
        <p:spPr bwMode="auto">
          <a:xfrm>
            <a:off x="6096000" y="3352800"/>
            <a:ext cx="7000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
            </a:r>
          </a:p>
        </p:txBody>
      </p:sp>
      <p:sp>
        <p:nvSpPr>
          <p:cNvPr id="49171" name="Text Box 18"/>
          <p:cNvSpPr txBox="1">
            <a:spLocks noChangeArrowheads="1"/>
          </p:cNvSpPr>
          <p:nvPr/>
        </p:nvSpPr>
        <p:spPr bwMode="auto">
          <a:xfrm>
            <a:off x="8232775" y="3738563"/>
            <a:ext cx="714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z(t)</a:t>
            </a:r>
          </a:p>
        </p:txBody>
      </p:sp>
      <p:sp>
        <p:nvSpPr>
          <p:cNvPr id="49172" name="Text Box 19"/>
          <p:cNvSpPr txBox="1">
            <a:spLocks noChangeArrowheads="1"/>
          </p:cNvSpPr>
          <p:nvPr/>
        </p:nvSpPr>
        <p:spPr bwMode="auto">
          <a:xfrm>
            <a:off x="5029200" y="5105400"/>
            <a:ext cx="9064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clock</a:t>
            </a:r>
          </a:p>
        </p:txBody>
      </p:sp>
      <p:sp>
        <p:nvSpPr>
          <p:cNvPr id="49173" name="Text Box 20"/>
          <p:cNvSpPr txBox="1">
            <a:spLocks noChangeArrowheads="1"/>
          </p:cNvSpPr>
          <p:nvPr/>
        </p:nvSpPr>
        <p:spPr bwMode="auto">
          <a:xfrm>
            <a:off x="5867400" y="3757613"/>
            <a:ext cx="11874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200" b="0">
                <a:solidFill>
                  <a:schemeClr val="tx1"/>
                </a:solidFill>
                <a:latin typeface="Comic Sans MS" panose="030F0702030302020204" pitchFamily="66" charset="0"/>
                <a:cs typeface="Arial" panose="020B0604020202020204" pitchFamily="34" charset="0"/>
              </a:rPr>
              <a:t>present</a:t>
            </a:r>
          </a:p>
          <a:p>
            <a:pPr>
              <a:spcBef>
                <a:spcPct val="0"/>
              </a:spcBef>
              <a:buFontTx/>
              <a:buNone/>
            </a:pPr>
            <a:r>
              <a:rPr lang="en-US" altLang="fa-IR" sz="2200" b="0">
                <a:solidFill>
                  <a:schemeClr val="tx1"/>
                </a:solidFill>
                <a:latin typeface="Comic Sans MS" panose="030F0702030302020204" pitchFamily="66" charset="0"/>
                <a:cs typeface="Arial" panose="020B0604020202020204" pitchFamily="34" charset="0"/>
              </a:rPr>
              <a:t>  state</a:t>
            </a:r>
          </a:p>
        </p:txBody>
      </p:sp>
      <p:sp>
        <p:nvSpPr>
          <p:cNvPr id="49174" name="Text Box 21"/>
          <p:cNvSpPr txBox="1">
            <a:spLocks noChangeArrowheads="1"/>
          </p:cNvSpPr>
          <p:nvPr/>
        </p:nvSpPr>
        <p:spPr bwMode="auto">
          <a:xfrm>
            <a:off x="152400" y="4267200"/>
            <a:ext cx="1279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present</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 inputs</a:t>
            </a:r>
          </a:p>
        </p:txBody>
      </p:sp>
      <p:sp>
        <p:nvSpPr>
          <p:cNvPr id="49175" name="Text Box 22"/>
          <p:cNvSpPr txBox="1">
            <a:spLocks noChangeArrowheads="1"/>
          </p:cNvSpPr>
          <p:nvPr/>
        </p:nvSpPr>
        <p:spPr bwMode="auto">
          <a:xfrm>
            <a:off x="3657600" y="3276600"/>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next</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a:t>
            </a:r>
          </a:p>
        </p:txBody>
      </p:sp>
      <p:sp>
        <p:nvSpPr>
          <p:cNvPr id="49176" name="Rectangle 23"/>
          <p:cNvSpPr>
            <a:spLocks noChangeArrowheads="1"/>
          </p:cNvSpPr>
          <p:nvPr/>
        </p:nvSpPr>
        <p:spPr bwMode="auto">
          <a:xfrm>
            <a:off x="7010400" y="2514600"/>
            <a:ext cx="1143000" cy="3581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C2</a:t>
            </a:r>
          </a:p>
        </p:txBody>
      </p:sp>
      <p:sp>
        <p:nvSpPr>
          <p:cNvPr id="49177" name="Line 24"/>
          <p:cNvSpPr>
            <a:spLocks noChangeShapeType="1"/>
          </p:cNvSpPr>
          <p:nvPr/>
        </p:nvSpPr>
        <p:spPr bwMode="auto">
          <a:xfrm>
            <a:off x="6400800" y="32766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78" name="Line 25"/>
          <p:cNvSpPr>
            <a:spLocks noChangeShapeType="1"/>
          </p:cNvSpPr>
          <p:nvPr/>
        </p:nvSpPr>
        <p:spPr bwMode="auto">
          <a:xfrm>
            <a:off x="8153400" y="43434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79" name="Oval 26"/>
          <p:cNvSpPr>
            <a:spLocks noChangeArrowheads="1"/>
          </p:cNvSpPr>
          <p:nvPr/>
        </p:nvSpPr>
        <p:spPr bwMode="auto">
          <a:xfrm>
            <a:off x="1524000" y="3962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49180" name="Oval 27"/>
          <p:cNvSpPr>
            <a:spLocks noChangeArrowheads="1"/>
          </p:cNvSpPr>
          <p:nvPr/>
        </p:nvSpPr>
        <p:spPr bwMode="auto">
          <a:xfrm>
            <a:off x="6324600" y="3200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2"/>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2C20D8F7-D24D-4A52-8DA2-BDAC4785307B}" type="slidenum">
              <a:rPr lang="en-US" altLang="fa-IR" sz="1300" b="0" smtClean="0">
                <a:solidFill>
                  <a:schemeClr val="tx1"/>
                </a:solidFill>
                <a:cs typeface="Arial" panose="020B0604020202020204" pitchFamily="34" charset="0"/>
              </a:rPr>
              <a:pPr>
                <a:spcBef>
                  <a:spcPct val="0"/>
                </a:spcBef>
                <a:buFontTx/>
                <a:buNone/>
              </a:pPr>
              <a:t>22</a:t>
            </a:fld>
            <a:endParaRPr lang="en-US" altLang="fa-IR" sz="1300" b="0" smtClean="0">
              <a:solidFill>
                <a:schemeClr val="tx1"/>
              </a:solidFill>
              <a:cs typeface="Arial" panose="020B0604020202020204" pitchFamily="34" charset="0"/>
            </a:endParaRPr>
          </a:p>
        </p:txBody>
      </p:sp>
      <p:sp>
        <p:nvSpPr>
          <p:cNvPr id="51203" name="Rectangle 2"/>
          <p:cNvSpPr>
            <a:spLocks noGrp="1" noChangeArrowheads="1"/>
          </p:cNvSpPr>
          <p:nvPr>
            <p:ph type="title"/>
          </p:nvPr>
        </p:nvSpPr>
        <p:spPr/>
        <p:txBody>
          <a:bodyPr/>
          <a:lstStyle/>
          <a:p>
            <a:pPr defTabSz="914400" eaLnBrk="1" hangingPunct="1"/>
            <a:r>
              <a:rPr lang="en-US" altLang="fa-IR" smtClean="0"/>
              <a:t>Moore Machine</a:t>
            </a:r>
          </a:p>
        </p:txBody>
      </p:sp>
      <p:sp>
        <p:nvSpPr>
          <p:cNvPr id="51204" name="Rectangle 3"/>
          <p:cNvSpPr>
            <a:spLocks noChangeArrowheads="1"/>
          </p:cNvSpPr>
          <p:nvPr/>
        </p:nvSpPr>
        <p:spPr bwMode="auto">
          <a:xfrm rot="-5400000">
            <a:off x="4076700" y="3390900"/>
            <a:ext cx="28194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Register</a:t>
            </a:r>
          </a:p>
        </p:txBody>
      </p:sp>
      <p:sp>
        <p:nvSpPr>
          <p:cNvPr id="51205" name="Rectangle 4"/>
          <p:cNvSpPr>
            <a:spLocks noChangeArrowheads="1"/>
          </p:cNvSpPr>
          <p:nvPr/>
        </p:nvSpPr>
        <p:spPr bwMode="auto">
          <a:xfrm>
            <a:off x="1981200" y="2819400"/>
            <a:ext cx="1371600" cy="1981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C1</a:t>
            </a:r>
          </a:p>
        </p:txBody>
      </p:sp>
      <p:sp>
        <p:nvSpPr>
          <p:cNvPr id="51206" name="Line 5"/>
          <p:cNvSpPr>
            <a:spLocks noChangeShapeType="1"/>
          </p:cNvSpPr>
          <p:nvPr/>
        </p:nvSpPr>
        <p:spPr bwMode="auto">
          <a:xfrm>
            <a:off x="990600" y="4419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07" name="Line 6"/>
          <p:cNvSpPr>
            <a:spLocks noChangeShapeType="1"/>
          </p:cNvSpPr>
          <p:nvPr/>
        </p:nvSpPr>
        <p:spPr bwMode="auto">
          <a:xfrm>
            <a:off x="3352800" y="36576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08" name="Line 7"/>
          <p:cNvSpPr>
            <a:spLocks noChangeShapeType="1"/>
          </p:cNvSpPr>
          <p:nvPr/>
        </p:nvSpPr>
        <p:spPr bwMode="auto">
          <a:xfrm flipV="1">
            <a:off x="5486400" y="52578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09" name="Line 8"/>
          <p:cNvSpPr>
            <a:spLocks noChangeShapeType="1"/>
          </p:cNvSpPr>
          <p:nvPr/>
        </p:nvSpPr>
        <p:spPr bwMode="auto">
          <a:xfrm>
            <a:off x="1524000" y="304800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10" name="Line 9"/>
          <p:cNvSpPr>
            <a:spLocks noChangeShapeType="1"/>
          </p:cNvSpPr>
          <p:nvPr/>
        </p:nvSpPr>
        <p:spPr bwMode="auto">
          <a:xfrm flipV="1">
            <a:off x="1524000" y="1981200"/>
            <a:ext cx="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51211" name="Line 10"/>
          <p:cNvSpPr>
            <a:spLocks noChangeShapeType="1"/>
          </p:cNvSpPr>
          <p:nvPr/>
        </p:nvSpPr>
        <p:spPr bwMode="auto">
          <a:xfrm>
            <a:off x="1524000" y="1981200"/>
            <a:ext cx="487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51212" name="Line 11"/>
          <p:cNvSpPr>
            <a:spLocks noChangeShapeType="1"/>
          </p:cNvSpPr>
          <p:nvPr/>
        </p:nvSpPr>
        <p:spPr bwMode="auto">
          <a:xfrm>
            <a:off x="6400800" y="1981200"/>
            <a:ext cx="0" cy="1676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51213" name="Line 12"/>
          <p:cNvSpPr>
            <a:spLocks noChangeShapeType="1"/>
          </p:cNvSpPr>
          <p:nvPr/>
        </p:nvSpPr>
        <p:spPr bwMode="auto">
          <a:xfrm flipH="1">
            <a:off x="5943600" y="36576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51214" name="Text Box 13"/>
          <p:cNvSpPr txBox="1">
            <a:spLocks noChangeArrowheads="1"/>
          </p:cNvSpPr>
          <p:nvPr/>
        </p:nvSpPr>
        <p:spPr bwMode="auto">
          <a:xfrm>
            <a:off x="304800" y="4191000"/>
            <a:ext cx="7302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x(t)</a:t>
            </a:r>
          </a:p>
        </p:txBody>
      </p:sp>
      <p:sp>
        <p:nvSpPr>
          <p:cNvPr id="51215" name="Text Box 14"/>
          <p:cNvSpPr txBox="1">
            <a:spLocks noChangeArrowheads="1"/>
          </p:cNvSpPr>
          <p:nvPr/>
        </p:nvSpPr>
        <p:spPr bwMode="auto">
          <a:xfrm>
            <a:off x="3565525" y="3170238"/>
            <a:ext cx="982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s(t+1)</a:t>
            </a:r>
          </a:p>
        </p:txBody>
      </p:sp>
      <p:sp>
        <p:nvSpPr>
          <p:cNvPr id="51216" name="Text Box 15"/>
          <p:cNvSpPr txBox="1">
            <a:spLocks noChangeArrowheads="1"/>
          </p:cNvSpPr>
          <p:nvPr/>
        </p:nvSpPr>
        <p:spPr bwMode="auto">
          <a:xfrm>
            <a:off x="6172200" y="3738563"/>
            <a:ext cx="7000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
            </a:r>
          </a:p>
        </p:txBody>
      </p:sp>
      <p:sp>
        <p:nvSpPr>
          <p:cNvPr id="51217" name="Text Box 16"/>
          <p:cNvSpPr txBox="1">
            <a:spLocks noChangeArrowheads="1"/>
          </p:cNvSpPr>
          <p:nvPr/>
        </p:nvSpPr>
        <p:spPr bwMode="auto">
          <a:xfrm>
            <a:off x="8232775" y="3128963"/>
            <a:ext cx="714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z(t)</a:t>
            </a:r>
          </a:p>
        </p:txBody>
      </p:sp>
      <p:sp>
        <p:nvSpPr>
          <p:cNvPr id="51218" name="Text Box 17"/>
          <p:cNvSpPr txBox="1">
            <a:spLocks noChangeArrowheads="1"/>
          </p:cNvSpPr>
          <p:nvPr/>
        </p:nvSpPr>
        <p:spPr bwMode="auto">
          <a:xfrm>
            <a:off x="5029200" y="5486400"/>
            <a:ext cx="9064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clock</a:t>
            </a:r>
          </a:p>
        </p:txBody>
      </p:sp>
      <p:sp>
        <p:nvSpPr>
          <p:cNvPr id="51219" name="Text Box 18"/>
          <p:cNvSpPr txBox="1">
            <a:spLocks noChangeArrowheads="1"/>
          </p:cNvSpPr>
          <p:nvPr/>
        </p:nvSpPr>
        <p:spPr bwMode="auto">
          <a:xfrm>
            <a:off x="5867400" y="4114800"/>
            <a:ext cx="11874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200" b="0">
                <a:solidFill>
                  <a:schemeClr val="tx1"/>
                </a:solidFill>
                <a:latin typeface="Comic Sans MS" panose="030F0702030302020204" pitchFamily="66" charset="0"/>
                <a:cs typeface="Arial" panose="020B0604020202020204" pitchFamily="34" charset="0"/>
              </a:rPr>
              <a:t>present</a:t>
            </a:r>
          </a:p>
          <a:p>
            <a:pPr>
              <a:spcBef>
                <a:spcPct val="0"/>
              </a:spcBef>
              <a:buFontTx/>
              <a:buNone/>
            </a:pPr>
            <a:r>
              <a:rPr lang="en-US" altLang="fa-IR" sz="2200" b="0">
                <a:solidFill>
                  <a:schemeClr val="tx1"/>
                </a:solidFill>
                <a:latin typeface="Comic Sans MS" panose="030F0702030302020204" pitchFamily="66" charset="0"/>
                <a:cs typeface="Arial" panose="020B0604020202020204" pitchFamily="34" charset="0"/>
              </a:rPr>
              <a:t>  state</a:t>
            </a:r>
          </a:p>
        </p:txBody>
      </p:sp>
      <p:sp>
        <p:nvSpPr>
          <p:cNvPr id="51220" name="Text Box 19"/>
          <p:cNvSpPr txBox="1">
            <a:spLocks noChangeArrowheads="1"/>
          </p:cNvSpPr>
          <p:nvPr/>
        </p:nvSpPr>
        <p:spPr bwMode="auto">
          <a:xfrm>
            <a:off x="152400" y="4572000"/>
            <a:ext cx="1279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present</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 inputs</a:t>
            </a:r>
          </a:p>
        </p:txBody>
      </p:sp>
      <p:sp>
        <p:nvSpPr>
          <p:cNvPr id="51221" name="Text Box 20"/>
          <p:cNvSpPr txBox="1">
            <a:spLocks noChangeArrowheads="1"/>
          </p:cNvSpPr>
          <p:nvPr/>
        </p:nvSpPr>
        <p:spPr bwMode="auto">
          <a:xfrm>
            <a:off x="3657600" y="3657600"/>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next</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a:t>
            </a:r>
          </a:p>
        </p:txBody>
      </p:sp>
      <p:sp>
        <p:nvSpPr>
          <p:cNvPr id="51222" name="Rectangle 21"/>
          <p:cNvSpPr>
            <a:spLocks noChangeArrowheads="1"/>
          </p:cNvSpPr>
          <p:nvPr/>
        </p:nvSpPr>
        <p:spPr bwMode="auto">
          <a:xfrm>
            <a:off x="7010400" y="2514600"/>
            <a:ext cx="1143000" cy="2362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C2</a:t>
            </a:r>
          </a:p>
        </p:txBody>
      </p:sp>
      <p:sp>
        <p:nvSpPr>
          <p:cNvPr id="51223" name="Line 22"/>
          <p:cNvSpPr>
            <a:spLocks noChangeShapeType="1"/>
          </p:cNvSpPr>
          <p:nvPr/>
        </p:nvSpPr>
        <p:spPr bwMode="auto">
          <a:xfrm>
            <a:off x="6400800" y="36576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24" name="Line 23"/>
          <p:cNvSpPr>
            <a:spLocks noChangeShapeType="1"/>
          </p:cNvSpPr>
          <p:nvPr/>
        </p:nvSpPr>
        <p:spPr bwMode="auto">
          <a:xfrm>
            <a:off x="8153400" y="36576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25" name="Oval 24"/>
          <p:cNvSpPr>
            <a:spLocks noChangeArrowheads="1"/>
          </p:cNvSpPr>
          <p:nvPr/>
        </p:nvSpPr>
        <p:spPr bwMode="auto">
          <a:xfrm>
            <a:off x="6324600" y="3581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9AE7FD1-0FAA-474A-A098-26AB5CAA7B7C}" type="slidenum">
              <a:rPr lang="en-US" altLang="fa-IR" sz="1300" b="0" smtClean="0">
                <a:solidFill>
                  <a:schemeClr val="tx1"/>
                </a:solidFill>
                <a:cs typeface="Arial" panose="020B0604020202020204" pitchFamily="34" charset="0"/>
              </a:rPr>
              <a:pPr>
                <a:spcBef>
                  <a:spcPct val="0"/>
                </a:spcBef>
                <a:buFontTx/>
                <a:buNone/>
              </a:pPr>
              <a:t>23</a:t>
            </a:fld>
            <a:endParaRPr lang="en-US" altLang="fa-IR" sz="1300" b="0" smtClean="0">
              <a:solidFill>
                <a:schemeClr val="tx1"/>
              </a:solidFill>
              <a:cs typeface="Arial" panose="020B0604020202020204" pitchFamily="34" charset="0"/>
            </a:endParaRPr>
          </a:p>
        </p:txBody>
      </p:sp>
      <p:sp>
        <p:nvSpPr>
          <p:cNvPr id="53251" name="Rectangle 2"/>
          <p:cNvSpPr>
            <a:spLocks noGrp="1" noChangeArrowheads="1"/>
          </p:cNvSpPr>
          <p:nvPr>
            <p:ph type="title"/>
          </p:nvPr>
        </p:nvSpPr>
        <p:spPr/>
        <p:txBody>
          <a:bodyPr/>
          <a:lstStyle/>
          <a:p>
            <a:pPr defTabSz="914400" eaLnBrk="1" hangingPunct="1"/>
            <a:r>
              <a:rPr lang="en-US" altLang="fa-IR" smtClean="0"/>
              <a:t>Example of a M…? machine</a:t>
            </a:r>
          </a:p>
        </p:txBody>
      </p:sp>
      <p:sp>
        <p:nvSpPr>
          <p:cNvPr id="1930243" name="Rectangle 3"/>
          <p:cNvSpPr>
            <a:spLocks noGrp="1" noChangeArrowheads="1"/>
          </p:cNvSpPr>
          <p:nvPr>
            <p:ph type="body" idx="1"/>
          </p:nvPr>
        </p:nvSpPr>
        <p:spPr>
          <a:xfrm>
            <a:off x="685800" y="1219200"/>
            <a:ext cx="7772400" cy="5018088"/>
          </a:xfrm>
        </p:spPr>
        <p:txBody>
          <a:bodyPr/>
          <a:lstStyle/>
          <a:p>
            <a:pPr eaLnBrk="1" hangingPunct="1">
              <a:defRPr/>
            </a:pPr>
            <a:r>
              <a:rPr lang="en-US" sz="3600" smtClean="0"/>
              <a:t>Obtain the logic diagram and state table for:</a:t>
            </a:r>
          </a:p>
          <a:p>
            <a:pPr marL="742950" lvl="1" indent="-285750" eaLnBrk="1" hangingPunct="1">
              <a:buFont typeface="Wingdings" panose="05000000000000000000" pitchFamily="2" charset="2"/>
              <a:buNone/>
              <a:defRPr/>
            </a:pPr>
            <a:r>
              <a:rPr lang="en-US" sz="2800" smtClean="0"/>
              <a:t>D</a:t>
            </a:r>
            <a:r>
              <a:rPr lang="en-US" sz="2800" baseline="-25000" smtClean="0"/>
              <a:t>A</a:t>
            </a:r>
            <a:r>
              <a:rPr lang="en-US" sz="2800" smtClean="0"/>
              <a:t> = </a:t>
            </a:r>
            <a:r>
              <a:rPr lang="en-US" sz="2800" smtClean="0">
                <a:solidFill>
                  <a:schemeClr val="accent2"/>
                </a:solidFill>
              </a:rPr>
              <a:t>A </a:t>
            </a:r>
            <a:r>
              <a:rPr lang="en-US" sz="2800" smtClean="0">
                <a:solidFill>
                  <a:schemeClr val="accent2"/>
                </a:solidFill>
                <a:effectLst>
                  <a:outerShdw blurRad="38100" dist="38100" dir="2700000" algn="tl">
                    <a:srgbClr val="C0C0C0"/>
                  </a:outerShdw>
                </a:effectLst>
                <a:sym typeface="Symbol" pitchFamily="18" charset="2"/>
              </a:rPr>
              <a:t></a:t>
            </a:r>
            <a:r>
              <a:rPr lang="en-US" sz="2800" smtClean="0">
                <a:solidFill>
                  <a:schemeClr val="accent2"/>
                </a:solidFill>
                <a:sym typeface="Symbol" pitchFamily="18" charset="2"/>
              </a:rPr>
              <a:t> X</a:t>
            </a:r>
            <a:r>
              <a:rPr lang="en-US" sz="2800" smtClean="0">
                <a:solidFill>
                  <a:schemeClr val="accent2"/>
                </a:solidFill>
              </a:rPr>
              <a:t> </a:t>
            </a:r>
            <a:r>
              <a:rPr lang="en-US" sz="2700" smtClean="0">
                <a:solidFill>
                  <a:schemeClr val="accent2"/>
                </a:solidFill>
                <a:effectLst>
                  <a:outerShdw blurRad="38100" dist="38100" dir="2700000" algn="tl">
                    <a:srgbClr val="C0C0C0"/>
                  </a:outerShdw>
                </a:effectLst>
                <a:latin typeface="Times New Roman" pitchFamily="18" charset="0"/>
                <a:cs typeface="Arial" pitchFamily="34" charset="0"/>
                <a:sym typeface="Symbol" pitchFamily="18" charset="2"/>
              </a:rPr>
              <a:t></a:t>
            </a:r>
            <a:r>
              <a:rPr lang="en-US" sz="2800" smtClean="0">
                <a:solidFill>
                  <a:schemeClr val="accent2"/>
                </a:solidFill>
                <a:sym typeface="Symbol" pitchFamily="18" charset="2"/>
              </a:rPr>
              <a:t> Y</a:t>
            </a:r>
          </a:p>
          <a:p>
            <a:pPr marL="742950" lvl="1" indent="-285750" eaLnBrk="1" hangingPunct="1">
              <a:buFont typeface="Wingdings" panose="05000000000000000000" pitchFamily="2" charset="2"/>
              <a:buNone/>
              <a:defRPr/>
            </a:pPr>
            <a:r>
              <a:rPr lang="en-US" sz="2800" smtClean="0">
                <a:sym typeface="Symbol" pitchFamily="18" charset="2"/>
              </a:rPr>
              <a:t>Z = A </a:t>
            </a:r>
          </a:p>
        </p:txBody>
      </p:sp>
      <p:grpSp>
        <p:nvGrpSpPr>
          <p:cNvPr id="2" name="Group 4"/>
          <p:cNvGrpSpPr>
            <a:grpSpLocks/>
          </p:cNvGrpSpPr>
          <p:nvPr/>
        </p:nvGrpSpPr>
        <p:grpSpPr bwMode="auto">
          <a:xfrm>
            <a:off x="1096963" y="3429000"/>
            <a:ext cx="6743700" cy="2640013"/>
            <a:chOff x="691" y="2160"/>
            <a:chExt cx="4248" cy="1663"/>
          </a:xfrm>
        </p:grpSpPr>
        <p:grpSp>
          <p:nvGrpSpPr>
            <p:cNvPr id="53254" name="Group 5"/>
            <p:cNvGrpSpPr>
              <a:grpSpLocks/>
            </p:cNvGrpSpPr>
            <p:nvPr/>
          </p:nvGrpSpPr>
          <p:grpSpPr bwMode="auto">
            <a:xfrm>
              <a:off x="1392" y="2295"/>
              <a:ext cx="460" cy="393"/>
              <a:chOff x="1392" y="2295"/>
              <a:chExt cx="460" cy="393"/>
            </a:xfrm>
          </p:grpSpPr>
          <p:sp>
            <p:nvSpPr>
              <p:cNvPr id="53285" name="AutoShape 6"/>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86" name="Freeform 7"/>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grpSp>
          <p:nvGrpSpPr>
            <p:cNvPr id="53255" name="Group 8"/>
            <p:cNvGrpSpPr>
              <a:grpSpLocks/>
            </p:cNvGrpSpPr>
            <p:nvPr/>
          </p:nvGrpSpPr>
          <p:grpSpPr bwMode="auto">
            <a:xfrm>
              <a:off x="2180" y="2583"/>
              <a:ext cx="460" cy="393"/>
              <a:chOff x="1392" y="2295"/>
              <a:chExt cx="460" cy="393"/>
            </a:xfrm>
          </p:grpSpPr>
          <p:sp>
            <p:nvSpPr>
              <p:cNvPr id="53283" name="AutoShape 9"/>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84" name="Freeform 10"/>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sp>
          <p:nvSpPr>
            <p:cNvPr id="53256" name="Line 11"/>
            <p:cNvSpPr>
              <a:spLocks noChangeShapeType="1"/>
            </p:cNvSpPr>
            <p:nvPr/>
          </p:nvSpPr>
          <p:spPr bwMode="auto">
            <a:xfrm flipH="1">
              <a:off x="912" y="2592"/>
              <a:ext cx="5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57" name="Line 12"/>
            <p:cNvSpPr>
              <a:spLocks noChangeShapeType="1"/>
            </p:cNvSpPr>
            <p:nvPr/>
          </p:nvSpPr>
          <p:spPr bwMode="auto">
            <a:xfrm flipH="1">
              <a:off x="912" y="2880"/>
              <a:ext cx="12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58" name="Line 13"/>
            <p:cNvSpPr>
              <a:spLocks noChangeShapeType="1"/>
            </p:cNvSpPr>
            <p:nvPr/>
          </p:nvSpPr>
          <p:spPr bwMode="auto">
            <a:xfrm flipH="1">
              <a:off x="1872" y="249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59" name="Line 14"/>
            <p:cNvSpPr>
              <a:spLocks noChangeShapeType="1"/>
            </p:cNvSpPr>
            <p:nvPr/>
          </p:nvSpPr>
          <p:spPr bwMode="auto">
            <a:xfrm flipH="1" flipV="1">
              <a:off x="2016" y="249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0" name="Line 15"/>
            <p:cNvSpPr>
              <a:spLocks noChangeShapeType="1"/>
            </p:cNvSpPr>
            <p:nvPr/>
          </p:nvSpPr>
          <p:spPr bwMode="auto">
            <a:xfrm flipH="1">
              <a:off x="2016" y="2688"/>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1" name="Rectangle 16"/>
            <p:cNvSpPr>
              <a:spLocks noChangeArrowheads="1"/>
            </p:cNvSpPr>
            <p:nvPr/>
          </p:nvSpPr>
          <p:spPr bwMode="auto">
            <a:xfrm>
              <a:off x="3146" y="2617"/>
              <a:ext cx="572" cy="85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62" name="Line 17"/>
            <p:cNvSpPr>
              <a:spLocks noChangeShapeType="1"/>
            </p:cNvSpPr>
            <p:nvPr/>
          </p:nvSpPr>
          <p:spPr bwMode="auto">
            <a:xfrm>
              <a:off x="2640" y="2784"/>
              <a:ext cx="50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3" name="Line 18"/>
            <p:cNvSpPr>
              <a:spLocks noChangeShapeType="1"/>
            </p:cNvSpPr>
            <p:nvPr/>
          </p:nvSpPr>
          <p:spPr bwMode="auto">
            <a:xfrm>
              <a:off x="2880" y="3264"/>
              <a:ext cx="26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4" name="Line 19"/>
            <p:cNvSpPr>
              <a:spLocks noChangeShapeType="1"/>
            </p:cNvSpPr>
            <p:nvPr/>
          </p:nvSpPr>
          <p:spPr bwMode="auto">
            <a:xfrm>
              <a:off x="3794" y="3214"/>
              <a:ext cx="19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5" name="Line 20"/>
            <p:cNvSpPr>
              <a:spLocks noChangeShapeType="1"/>
            </p:cNvSpPr>
            <p:nvPr/>
          </p:nvSpPr>
          <p:spPr bwMode="auto">
            <a:xfrm>
              <a:off x="3718" y="2830"/>
              <a:ext cx="986"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6" name="Oval 21"/>
            <p:cNvSpPr>
              <a:spLocks noChangeArrowheads="1"/>
            </p:cNvSpPr>
            <p:nvPr/>
          </p:nvSpPr>
          <p:spPr bwMode="auto">
            <a:xfrm>
              <a:off x="3718" y="3172"/>
              <a:ext cx="76" cy="8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67" name="Text Box 22"/>
            <p:cNvSpPr txBox="1">
              <a:spLocks noChangeArrowheads="1"/>
            </p:cNvSpPr>
            <p:nvPr/>
          </p:nvSpPr>
          <p:spPr bwMode="auto">
            <a:xfrm>
              <a:off x="3139" y="2688"/>
              <a:ext cx="2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D</a:t>
              </a:r>
            </a:p>
          </p:txBody>
        </p:sp>
        <p:sp>
          <p:nvSpPr>
            <p:cNvPr id="53268" name="Text Box 23"/>
            <p:cNvSpPr txBox="1">
              <a:spLocks noChangeArrowheads="1"/>
            </p:cNvSpPr>
            <p:nvPr/>
          </p:nvSpPr>
          <p:spPr bwMode="auto">
            <a:xfrm>
              <a:off x="3205" y="3177"/>
              <a:ext cx="20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C</a:t>
              </a:r>
            </a:p>
          </p:txBody>
        </p:sp>
        <p:sp>
          <p:nvSpPr>
            <p:cNvPr id="53269" name="Line 24"/>
            <p:cNvSpPr>
              <a:spLocks noChangeShapeType="1"/>
            </p:cNvSpPr>
            <p:nvPr/>
          </p:nvSpPr>
          <p:spPr bwMode="auto">
            <a:xfrm>
              <a:off x="3168" y="3216"/>
              <a:ext cx="48"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0" name="Line 25"/>
            <p:cNvSpPr>
              <a:spLocks noChangeShapeType="1"/>
            </p:cNvSpPr>
            <p:nvPr/>
          </p:nvSpPr>
          <p:spPr bwMode="auto">
            <a:xfrm flipH="1">
              <a:off x="3168" y="3264"/>
              <a:ext cx="48"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1" name="Line 26"/>
            <p:cNvSpPr>
              <a:spLocks noChangeShapeType="1"/>
            </p:cNvSpPr>
            <p:nvPr/>
          </p:nvSpPr>
          <p:spPr bwMode="auto">
            <a:xfrm flipH="1" flipV="1">
              <a:off x="2880" y="3264"/>
              <a:ext cx="0"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2" name="Text Box 27"/>
            <p:cNvSpPr txBox="1">
              <a:spLocks noChangeArrowheads="1"/>
            </p:cNvSpPr>
            <p:nvPr/>
          </p:nvSpPr>
          <p:spPr bwMode="auto">
            <a:xfrm>
              <a:off x="2626" y="3542"/>
              <a:ext cx="4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b="0">
                  <a:solidFill>
                    <a:schemeClr val="tx1"/>
                  </a:solidFill>
                  <a:latin typeface="Comic Sans MS" panose="030F0702030302020204" pitchFamily="66" charset="0"/>
                  <a:cs typeface="Arial" panose="020B0604020202020204" pitchFamily="34" charset="0"/>
                </a:rPr>
                <a:t>clock</a:t>
              </a:r>
            </a:p>
          </p:txBody>
        </p:sp>
        <p:sp>
          <p:nvSpPr>
            <p:cNvPr id="53273" name="Line 28"/>
            <p:cNvSpPr>
              <a:spLocks noChangeShapeType="1"/>
            </p:cNvSpPr>
            <p:nvPr/>
          </p:nvSpPr>
          <p:spPr bwMode="auto">
            <a:xfrm flipH="1" flipV="1">
              <a:off x="4032" y="2160"/>
              <a:ext cx="0" cy="6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4" name="Line 29"/>
            <p:cNvSpPr>
              <a:spLocks noChangeShapeType="1"/>
            </p:cNvSpPr>
            <p:nvPr/>
          </p:nvSpPr>
          <p:spPr bwMode="auto">
            <a:xfrm flipH="1">
              <a:off x="1200" y="2160"/>
              <a:ext cx="28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5" name="Line 30"/>
            <p:cNvSpPr>
              <a:spLocks noChangeShapeType="1"/>
            </p:cNvSpPr>
            <p:nvPr/>
          </p:nvSpPr>
          <p:spPr bwMode="auto">
            <a:xfrm flipH="1" flipV="1">
              <a:off x="1200" y="216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6" name="Line 31"/>
            <p:cNvSpPr>
              <a:spLocks noChangeShapeType="1"/>
            </p:cNvSpPr>
            <p:nvPr/>
          </p:nvSpPr>
          <p:spPr bwMode="auto">
            <a:xfrm flipH="1" flipV="1">
              <a:off x="1200" y="2352"/>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7" name="Oval 32"/>
            <p:cNvSpPr>
              <a:spLocks noChangeArrowheads="1"/>
            </p:cNvSpPr>
            <p:nvPr/>
          </p:nvSpPr>
          <p:spPr bwMode="auto">
            <a:xfrm>
              <a:off x="3984" y="2784"/>
              <a:ext cx="96" cy="96"/>
            </a:xfrm>
            <a:prstGeom prst="ellipse">
              <a:avLst/>
            </a:prstGeom>
            <a:solidFill>
              <a:srgbClr val="FFFFFF"/>
            </a:solidFill>
            <a:ln w="9525" algn="ctr">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78" name="Text Box 33"/>
            <p:cNvSpPr txBox="1">
              <a:spLocks noChangeArrowheads="1"/>
            </p:cNvSpPr>
            <p:nvPr/>
          </p:nvSpPr>
          <p:spPr bwMode="auto">
            <a:xfrm>
              <a:off x="691" y="2448"/>
              <a:ext cx="2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X</a:t>
              </a:r>
            </a:p>
          </p:txBody>
        </p:sp>
        <p:sp>
          <p:nvSpPr>
            <p:cNvPr id="53279" name="Text Box 34"/>
            <p:cNvSpPr txBox="1">
              <a:spLocks noChangeArrowheads="1"/>
            </p:cNvSpPr>
            <p:nvPr/>
          </p:nvSpPr>
          <p:spPr bwMode="auto">
            <a:xfrm>
              <a:off x="691" y="2784"/>
              <a:ext cx="2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Y</a:t>
              </a:r>
            </a:p>
          </p:txBody>
        </p:sp>
        <p:sp>
          <p:nvSpPr>
            <p:cNvPr id="53280" name="Text Box 35"/>
            <p:cNvSpPr txBox="1">
              <a:spLocks noChangeArrowheads="1"/>
            </p:cNvSpPr>
            <p:nvPr/>
          </p:nvSpPr>
          <p:spPr bwMode="auto">
            <a:xfrm>
              <a:off x="3744" y="2601"/>
              <a:ext cx="22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A</a:t>
              </a:r>
            </a:p>
          </p:txBody>
        </p:sp>
        <p:sp>
          <p:nvSpPr>
            <p:cNvPr id="53281" name="Text Box 36"/>
            <p:cNvSpPr txBox="1">
              <a:spLocks noChangeArrowheads="1"/>
            </p:cNvSpPr>
            <p:nvPr/>
          </p:nvSpPr>
          <p:spPr bwMode="auto">
            <a:xfrm>
              <a:off x="4723" y="2697"/>
              <a:ext cx="21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Z</a:t>
              </a:r>
            </a:p>
          </p:txBody>
        </p:sp>
        <p:sp>
          <p:nvSpPr>
            <p:cNvPr id="1930277" name="Text Box 37"/>
            <p:cNvSpPr txBox="1">
              <a:spLocks noChangeArrowheads="1"/>
            </p:cNvSpPr>
            <p:nvPr/>
          </p:nvSpPr>
          <p:spPr bwMode="auto">
            <a:xfrm>
              <a:off x="2755" y="2529"/>
              <a:ext cx="307" cy="281"/>
            </a:xfrm>
            <a:prstGeom prst="rect">
              <a:avLst/>
            </a:prstGeom>
            <a:noFill/>
            <a:ln w="9525">
              <a:noFill/>
              <a:miter lim="800000"/>
              <a:headEnd/>
              <a:tailEnd/>
            </a:ln>
            <a:effectLst/>
          </p:spPr>
          <p:txBody>
            <a:bodyPr wrap="none">
              <a:spAutoFit/>
            </a:bodyPr>
            <a:lstStyle/>
            <a:p>
              <a:pPr>
                <a:defRPr/>
              </a:pPr>
              <a:r>
                <a:rPr lang="en-US" sz="2000" b="0">
                  <a:effectLst>
                    <a:outerShdw blurRad="38100" dist="38100" dir="2700000" algn="tl">
                      <a:srgbClr val="C0C0C0"/>
                    </a:outerShdw>
                  </a:effectLst>
                  <a:latin typeface="Comic Sans MS" pitchFamily="66" charset="0"/>
                </a:rPr>
                <a:t>D</a:t>
              </a:r>
              <a:r>
                <a:rPr lang="en-US" sz="2000" b="0" baseline="-25000">
                  <a:effectLst>
                    <a:outerShdw blurRad="38100" dist="38100" dir="2700000" algn="tl">
                      <a:srgbClr val="C0C0C0"/>
                    </a:outerShdw>
                  </a:effectLst>
                  <a:latin typeface="Comic Sans MS" pitchFamily="66"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92A5DC0C-C9C3-43D8-8854-87668A8C0ED1}" type="slidenum">
              <a:rPr lang="en-US" altLang="fa-IR" sz="1300" b="0" smtClean="0">
                <a:solidFill>
                  <a:schemeClr val="tx1"/>
                </a:solidFill>
                <a:cs typeface="Arial" panose="020B0604020202020204" pitchFamily="34" charset="0"/>
              </a:rPr>
              <a:pPr>
                <a:spcBef>
                  <a:spcPct val="0"/>
                </a:spcBef>
                <a:buFontTx/>
                <a:buNone/>
              </a:pPr>
              <a:t>24</a:t>
            </a:fld>
            <a:endParaRPr lang="en-US" altLang="fa-IR" sz="1300" b="0" smtClean="0">
              <a:solidFill>
                <a:schemeClr val="tx1"/>
              </a:solidFill>
              <a:cs typeface="Arial" panose="020B0604020202020204" pitchFamily="34" charset="0"/>
            </a:endParaRPr>
          </a:p>
        </p:txBody>
      </p:sp>
      <p:sp>
        <p:nvSpPr>
          <p:cNvPr id="55299" name="Rectangle 2"/>
          <p:cNvSpPr>
            <a:spLocks noGrp="1" noChangeArrowheads="1"/>
          </p:cNvSpPr>
          <p:nvPr>
            <p:ph type="title"/>
          </p:nvPr>
        </p:nvSpPr>
        <p:spPr>
          <a:xfrm>
            <a:off x="-152400" y="198438"/>
            <a:ext cx="9525000" cy="1143000"/>
          </a:xfrm>
        </p:spPr>
        <p:txBody>
          <a:bodyPr/>
          <a:lstStyle/>
          <a:p>
            <a:pPr defTabSz="914400" eaLnBrk="1" hangingPunct="1"/>
            <a:r>
              <a:rPr lang="en-US" altLang="fa-IR" sz="3600" smtClean="0"/>
              <a:t>Example of a Moore Machine (cont.)</a:t>
            </a:r>
          </a:p>
        </p:txBody>
      </p:sp>
      <p:graphicFrame>
        <p:nvGraphicFramePr>
          <p:cNvPr id="1938586" name="Group 154"/>
          <p:cNvGraphicFramePr>
            <a:graphicFrameLocks noGrp="1"/>
          </p:cNvGraphicFramePr>
          <p:nvPr>
            <p:ph sz="half" idx="1"/>
          </p:nvPr>
        </p:nvGraphicFramePr>
        <p:xfrm>
          <a:off x="333375" y="1798638"/>
          <a:ext cx="3733800" cy="4311653"/>
        </p:xfrm>
        <a:graphic>
          <a:graphicData uri="http://schemas.openxmlformats.org/drawingml/2006/table">
            <a:tbl>
              <a:tblPr/>
              <a:tblGrid>
                <a:gridCol w="838200"/>
                <a:gridCol w="609600"/>
                <a:gridCol w="533400"/>
                <a:gridCol w="914400"/>
                <a:gridCol w="838200"/>
              </a:tblGrid>
              <a:tr h="5635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Inputs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Next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38588" name="Group 156"/>
          <p:cNvGraphicFramePr>
            <a:graphicFrameLocks noGrp="1"/>
          </p:cNvGraphicFramePr>
          <p:nvPr>
            <p:ph sz="half" idx="2"/>
          </p:nvPr>
        </p:nvGraphicFramePr>
        <p:xfrm>
          <a:off x="4191000" y="1804988"/>
          <a:ext cx="4724400" cy="2130424"/>
        </p:xfrm>
        <a:graphic>
          <a:graphicData uri="http://schemas.openxmlformats.org/drawingml/2006/table">
            <a:tbl>
              <a:tblPr/>
              <a:tblGrid>
                <a:gridCol w="838200"/>
                <a:gridCol w="762000"/>
                <a:gridCol w="762000"/>
                <a:gridCol w="762000"/>
                <a:gridCol w="762000"/>
                <a:gridCol w="838200"/>
              </a:tblGrid>
              <a:tr h="5604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Present State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Next State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Output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smtClean="0">
                        <a:ln>
                          <a:noFill/>
                        </a:ln>
                        <a:solidFill>
                          <a:srgbClr val="FF5050"/>
                        </a:solidFill>
                        <a:effectLst/>
                        <a:latin typeface="Arial" pitchFamily="34" charset="0"/>
                        <a:cs typeface="Zar" pitchFamily="2" charset="-78"/>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XY=00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XY=01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XY=10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XY=11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smtClean="0">
                        <a:ln>
                          <a:noFill/>
                        </a:ln>
                        <a:solidFill>
                          <a:srgbClr val="FF5050"/>
                        </a:solidFill>
                        <a:effectLst/>
                        <a:latin typeface="Arial" pitchFamily="34" charset="0"/>
                        <a:cs typeface="Zar" pitchFamily="2" charset="-78"/>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810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Z</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r>
              <a:tr h="3658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5407" name="Group 118"/>
          <p:cNvGrpSpPr>
            <a:grpSpLocks/>
          </p:cNvGrpSpPr>
          <p:nvPr/>
        </p:nvGrpSpPr>
        <p:grpSpPr bwMode="auto">
          <a:xfrm>
            <a:off x="5048250" y="4395788"/>
            <a:ext cx="444500" cy="458787"/>
            <a:chOff x="1392" y="2295"/>
            <a:chExt cx="460" cy="393"/>
          </a:xfrm>
        </p:grpSpPr>
        <p:sp>
          <p:nvSpPr>
            <p:cNvPr id="55440" name="AutoShape 119"/>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41" name="Freeform 120"/>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grpSp>
        <p:nvGrpSpPr>
          <p:cNvPr id="55408" name="Group 121"/>
          <p:cNvGrpSpPr>
            <a:grpSpLocks/>
          </p:cNvGrpSpPr>
          <p:nvPr/>
        </p:nvGrpSpPr>
        <p:grpSpPr bwMode="auto">
          <a:xfrm>
            <a:off x="5810250" y="4732338"/>
            <a:ext cx="444500" cy="458787"/>
            <a:chOff x="1392" y="2295"/>
            <a:chExt cx="460" cy="393"/>
          </a:xfrm>
        </p:grpSpPr>
        <p:sp>
          <p:nvSpPr>
            <p:cNvPr id="55438" name="AutoShape 122"/>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39" name="Freeform 123"/>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sp>
        <p:nvSpPr>
          <p:cNvPr id="55409" name="Line 124"/>
          <p:cNvSpPr>
            <a:spLocks noChangeShapeType="1"/>
          </p:cNvSpPr>
          <p:nvPr/>
        </p:nvSpPr>
        <p:spPr bwMode="auto">
          <a:xfrm flipH="1">
            <a:off x="4584700" y="4741863"/>
            <a:ext cx="5095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0" name="Line 125"/>
          <p:cNvSpPr>
            <a:spLocks noChangeShapeType="1"/>
          </p:cNvSpPr>
          <p:nvPr/>
        </p:nvSpPr>
        <p:spPr bwMode="auto">
          <a:xfrm flipH="1">
            <a:off x="4584700" y="5078413"/>
            <a:ext cx="12525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1" name="Line 126"/>
          <p:cNvSpPr>
            <a:spLocks noChangeShapeType="1"/>
          </p:cNvSpPr>
          <p:nvPr/>
        </p:nvSpPr>
        <p:spPr bwMode="auto">
          <a:xfrm flipH="1">
            <a:off x="5511800" y="4630738"/>
            <a:ext cx="1397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2" name="Line 127"/>
          <p:cNvSpPr>
            <a:spLocks noChangeShapeType="1"/>
          </p:cNvSpPr>
          <p:nvPr/>
        </p:nvSpPr>
        <p:spPr bwMode="auto">
          <a:xfrm flipH="1" flipV="1">
            <a:off x="5651500" y="4630738"/>
            <a:ext cx="0" cy="2238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3" name="Line 128"/>
          <p:cNvSpPr>
            <a:spLocks noChangeShapeType="1"/>
          </p:cNvSpPr>
          <p:nvPr/>
        </p:nvSpPr>
        <p:spPr bwMode="auto">
          <a:xfrm flipH="1">
            <a:off x="5651500" y="4854575"/>
            <a:ext cx="1857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4" name="Rectangle 129"/>
          <p:cNvSpPr>
            <a:spLocks noChangeArrowheads="1"/>
          </p:cNvSpPr>
          <p:nvPr/>
        </p:nvSpPr>
        <p:spPr bwMode="auto">
          <a:xfrm>
            <a:off x="6743700" y="4772025"/>
            <a:ext cx="552450" cy="9953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15" name="Line 130"/>
          <p:cNvSpPr>
            <a:spLocks noChangeShapeType="1"/>
          </p:cNvSpPr>
          <p:nvPr/>
        </p:nvSpPr>
        <p:spPr bwMode="auto">
          <a:xfrm>
            <a:off x="6254750" y="4967288"/>
            <a:ext cx="488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6" name="Line 131"/>
          <p:cNvSpPr>
            <a:spLocks noChangeShapeType="1"/>
          </p:cNvSpPr>
          <p:nvPr/>
        </p:nvSpPr>
        <p:spPr bwMode="auto">
          <a:xfrm>
            <a:off x="6486525" y="5526088"/>
            <a:ext cx="2571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7" name="Line 132"/>
          <p:cNvSpPr>
            <a:spLocks noChangeShapeType="1"/>
          </p:cNvSpPr>
          <p:nvPr/>
        </p:nvSpPr>
        <p:spPr bwMode="auto">
          <a:xfrm>
            <a:off x="7370763" y="5467350"/>
            <a:ext cx="1825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8" name="Line 133"/>
          <p:cNvSpPr>
            <a:spLocks noChangeShapeType="1"/>
          </p:cNvSpPr>
          <p:nvPr/>
        </p:nvSpPr>
        <p:spPr bwMode="auto">
          <a:xfrm>
            <a:off x="7296150" y="5019675"/>
            <a:ext cx="954088"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9" name="Oval 134"/>
          <p:cNvSpPr>
            <a:spLocks noChangeArrowheads="1"/>
          </p:cNvSpPr>
          <p:nvPr/>
        </p:nvSpPr>
        <p:spPr bwMode="auto">
          <a:xfrm>
            <a:off x="7296150" y="5419725"/>
            <a:ext cx="74613" cy="98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20" name="Text Box 135"/>
          <p:cNvSpPr txBox="1">
            <a:spLocks noChangeArrowheads="1"/>
          </p:cNvSpPr>
          <p:nvPr/>
        </p:nvSpPr>
        <p:spPr bwMode="auto">
          <a:xfrm>
            <a:off x="6737350" y="4903788"/>
            <a:ext cx="3127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D</a:t>
            </a:r>
          </a:p>
        </p:txBody>
      </p:sp>
      <p:sp>
        <p:nvSpPr>
          <p:cNvPr id="55421" name="Text Box 136"/>
          <p:cNvSpPr txBox="1">
            <a:spLocks noChangeArrowheads="1"/>
          </p:cNvSpPr>
          <p:nvPr/>
        </p:nvSpPr>
        <p:spPr bwMode="auto">
          <a:xfrm>
            <a:off x="6800850" y="5475288"/>
            <a:ext cx="290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C</a:t>
            </a:r>
          </a:p>
        </p:txBody>
      </p:sp>
      <p:sp>
        <p:nvSpPr>
          <p:cNvPr id="55422" name="Line 137"/>
          <p:cNvSpPr>
            <a:spLocks noChangeShapeType="1"/>
          </p:cNvSpPr>
          <p:nvPr/>
        </p:nvSpPr>
        <p:spPr bwMode="auto">
          <a:xfrm>
            <a:off x="6764338" y="5470525"/>
            <a:ext cx="47625" cy="555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3" name="Line 138"/>
          <p:cNvSpPr>
            <a:spLocks noChangeShapeType="1"/>
          </p:cNvSpPr>
          <p:nvPr/>
        </p:nvSpPr>
        <p:spPr bwMode="auto">
          <a:xfrm flipH="1">
            <a:off x="6764338" y="5526088"/>
            <a:ext cx="47625" cy="57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4" name="Line 139"/>
          <p:cNvSpPr>
            <a:spLocks noChangeShapeType="1"/>
          </p:cNvSpPr>
          <p:nvPr/>
        </p:nvSpPr>
        <p:spPr bwMode="auto">
          <a:xfrm flipH="1" flipV="1">
            <a:off x="6486525" y="5526088"/>
            <a:ext cx="0" cy="392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5" name="Text Box 140"/>
          <p:cNvSpPr txBox="1">
            <a:spLocks noChangeArrowheads="1"/>
          </p:cNvSpPr>
          <p:nvPr/>
        </p:nvSpPr>
        <p:spPr bwMode="auto">
          <a:xfrm>
            <a:off x="6240463" y="5899150"/>
            <a:ext cx="665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b="0">
                <a:solidFill>
                  <a:schemeClr val="tx1"/>
                </a:solidFill>
                <a:latin typeface="Comic Sans MS" panose="030F0702030302020204" pitchFamily="66" charset="0"/>
                <a:cs typeface="Arial" panose="020B0604020202020204" pitchFamily="34" charset="0"/>
              </a:rPr>
              <a:t>clock</a:t>
            </a:r>
          </a:p>
        </p:txBody>
      </p:sp>
      <p:sp>
        <p:nvSpPr>
          <p:cNvPr id="55426" name="Line 141"/>
          <p:cNvSpPr>
            <a:spLocks noChangeShapeType="1"/>
          </p:cNvSpPr>
          <p:nvPr/>
        </p:nvSpPr>
        <p:spPr bwMode="auto">
          <a:xfrm flipH="1" flipV="1">
            <a:off x="7600950" y="4238625"/>
            <a:ext cx="0" cy="784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7" name="Line 142"/>
          <p:cNvSpPr>
            <a:spLocks noChangeShapeType="1"/>
          </p:cNvSpPr>
          <p:nvPr/>
        </p:nvSpPr>
        <p:spPr bwMode="auto">
          <a:xfrm flipH="1">
            <a:off x="4862513" y="4238625"/>
            <a:ext cx="2738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8" name="Line 143"/>
          <p:cNvSpPr>
            <a:spLocks noChangeShapeType="1"/>
          </p:cNvSpPr>
          <p:nvPr/>
        </p:nvSpPr>
        <p:spPr bwMode="auto">
          <a:xfrm flipH="1" flipV="1">
            <a:off x="4862513" y="4238625"/>
            <a:ext cx="0" cy="223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9" name="Line 144"/>
          <p:cNvSpPr>
            <a:spLocks noChangeShapeType="1"/>
          </p:cNvSpPr>
          <p:nvPr/>
        </p:nvSpPr>
        <p:spPr bwMode="auto">
          <a:xfrm flipH="1" flipV="1">
            <a:off x="4862513" y="4462463"/>
            <a:ext cx="1857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30" name="Oval 145"/>
          <p:cNvSpPr>
            <a:spLocks noChangeArrowheads="1"/>
          </p:cNvSpPr>
          <p:nvPr/>
        </p:nvSpPr>
        <p:spPr bwMode="auto">
          <a:xfrm>
            <a:off x="7553325" y="4967288"/>
            <a:ext cx="93663" cy="111125"/>
          </a:xfrm>
          <a:prstGeom prst="ellipse">
            <a:avLst/>
          </a:prstGeom>
          <a:solidFill>
            <a:srgbClr val="FFFFFF"/>
          </a:solidFill>
          <a:ln w="9525" algn="ctr">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31" name="Text Box 146"/>
          <p:cNvSpPr txBox="1">
            <a:spLocks noChangeArrowheads="1"/>
          </p:cNvSpPr>
          <p:nvPr/>
        </p:nvSpPr>
        <p:spPr bwMode="auto">
          <a:xfrm>
            <a:off x="4370388" y="4572000"/>
            <a:ext cx="3127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X</a:t>
            </a:r>
          </a:p>
        </p:txBody>
      </p:sp>
      <p:sp>
        <p:nvSpPr>
          <p:cNvPr id="55432" name="Text Box 147"/>
          <p:cNvSpPr txBox="1">
            <a:spLocks noChangeArrowheads="1"/>
          </p:cNvSpPr>
          <p:nvPr/>
        </p:nvSpPr>
        <p:spPr bwMode="auto">
          <a:xfrm>
            <a:off x="4370388" y="4953000"/>
            <a:ext cx="296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Y</a:t>
            </a:r>
          </a:p>
        </p:txBody>
      </p:sp>
      <p:sp>
        <p:nvSpPr>
          <p:cNvPr id="55433" name="Text Box 148"/>
          <p:cNvSpPr txBox="1">
            <a:spLocks noChangeArrowheads="1"/>
          </p:cNvSpPr>
          <p:nvPr/>
        </p:nvSpPr>
        <p:spPr bwMode="auto">
          <a:xfrm>
            <a:off x="7321550" y="4802188"/>
            <a:ext cx="3143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A</a:t>
            </a:r>
          </a:p>
        </p:txBody>
      </p:sp>
      <p:sp>
        <p:nvSpPr>
          <p:cNvPr id="55434" name="Text Box 149"/>
          <p:cNvSpPr txBox="1">
            <a:spLocks noChangeArrowheads="1"/>
          </p:cNvSpPr>
          <p:nvPr/>
        </p:nvSpPr>
        <p:spPr bwMode="auto">
          <a:xfrm>
            <a:off x="8229600" y="4876800"/>
            <a:ext cx="307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Z</a:t>
            </a:r>
          </a:p>
        </p:txBody>
      </p:sp>
      <p:sp>
        <p:nvSpPr>
          <p:cNvPr id="1938582" name="Text Box 150"/>
          <p:cNvSpPr txBox="1">
            <a:spLocks noChangeArrowheads="1"/>
          </p:cNvSpPr>
          <p:nvPr/>
        </p:nvSpPr>
        <p:spPr bwMode="auto">
          <a:xfrm>
            <a:off x="6365875" y="4648200"/>
            <a:ext cx="431800" cy="374650"/>
          </a:xfrm>
          <a:prstGeom prst="rect">
            <a:avLst/>
          </a:prstGeom>
          <a:noFill/>
          <a:ln w="9525">
            <a:noFill/>
            <a:miter lim="800000"/>
            <a:headEnd/>
            <a:tailEnd/>
          </a:ln>
          <a:effectLst/>
        </p:spPr>
        <p:txBody>
          <a:bodyPr wrap="none">
            <a:spAutoFit/>
          </a:bodyPr>
          <a:lstStyle/>
          <a:p>
            <a:pPr>
              <a:defRPr/>
            </a:pPr>
            <a:r>
              <a:rPr lang="en-US" sz="1600" b="0">
                <a:effectLst>
                  <a:outerShdw blurRad="38100" dist="38100" dir="2700000" algn="tl">
                    <a:srgbClr val="C0C0C0"/>
                  </a:outerShdw>
                </a:effectLst>
                <a:latin typeface="Comic Sans MS" pitchFamily="66" charset="0"/>
              </a:rPr>
              <a:t>D</a:t>
            </a:r>
            <a:r>
              <a:rPr lang="en-US" sz="1600" b="0" baseline="-25000">
                <a:effectLst>
                  <a:outerShdw blurRad="38100" dist="38100" dir="2700000" algn="tl">
                    <a:srgbClr val="C0C0C0"/>
                  </a:outerShdw>
                </a:effectLst>
                <a:latin typeface="Comic Sans MS" pitchFamily="66" charset="0"/>
              </a:rPr>
              <a:t>A</a:t>
            </a:r>
          </a:p>
        </p:txBody>
      </p:sp>
      <p:sp>
        <p:nvSpPr>
          <p:cNvPr id="55436" name="Text Box 151"/>
          <p:cNvSpPr txBox="1">
            <a:spLocks noChangeArrowheads="1"/>
          </p:cNvSpPr>
          <p:nvPr/>
        </p:nvSpPr>
        <p:spPr bwMode="auto">
          <a:xfrm>
            <a:off x="1139825" y="1371600"/>
            <a:ext cx="38131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Table</a:t>
            </a:r>
          </a:p>
        </p:txBody>
      </p:sp>
      <p:sp>
        <p:nvSpPr>
          <p:cNvPr id="1938584" name="Text Box 152"/>
          <p:cNvSpPr txBox="1">
            <a:spLocks noChangeArrowheads="1"/>
          </p:cNvSpPr>
          <p:nvPr/>
        </p:nvSpPr>
        <p:spPr bwMode="auto">
          <a:xfrm>
            <a:off x="4648200" y="1374775"/>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Alternative State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38588"/>
                                        </p:tgtEl>
                                        <p:attrNameLst>
                                          <p:attrName>style.visibility</p:attrName>
                                        </p:attrNameLst>
                                      </p:cBhvr>
                                      <p:to>
                                        <p:strVal val="visible"/>
                                      </p:to>
                                    </p:set>
                                    <p:animEffect transition="in" filter="box(in)">
                                      <p:cBhvr>
                                        <p:cTn id="7" dur="500"/>
                                        <p:tgtEl>
                                          <p:spTgt spid="193858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38584"/>
                                        </p:tgtEl>
                                        <p:attrNameLst>
                                          <p:attrName>style.visibility</p:attrName>
                                        </p:attrNameLst>
                                      </p:cBhvr>
                                      <p:to>
                                        <p:strVal val="visible"/>
                                      </p:to>
                                    </p:set>
                                    <p:animEffect transition="in" filter="box(in)">
                                      <p:cBhvr>
                                        <p:cTn id="10" dur="500"/>
                                        <p:tgtEl>
                                          <p:spTgt spid="1938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858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CD0DDD82-637E-40A5-9361-FEB8B8BB9CC8}" type="slidenum">
              <a:rPr lang="en-US" altLang="fa-IR" sz="1300" b="0" smtClean="0">
                <a:solidFill>
                  <a:schemeClr val="tx1"/>
                </a:solidFill>
                <a:cs typeface="Arial" panose="020B0604020202020204" pitchFamily="34" charset="0"/>
              </a:rPr>
              <a:pPr>
                <a:spcBef>
                  <a:spcPct val="0"/>
                </a:spcBef>
                <a:buFontTx/>
                <a:buNone/>
              </a:pPr>
              <a:t>25</a:t>
            </a:fld>
            <a:endParaRPr lang="en-US" altLang="fa-IR" sz="1300" b="0" smtClean="0">
              <a:solidFill>
                <a:schemeClr val="tx1"/>
              </a:solidFill>
              <a:cs typeface="Arial" panose="020B0604020202020204" pitchFamily="34" charset="0"/>
            </a:endParaRPr>
          </a:p>
        </p:txBody>
      </p:sp>
      <p:sp>
        <p:nvSpPr>
          <p:cNvPr id="57347" name="Rectangle 2"/>
          <p:cNvSpPr>
            <a:spLocks noGrp="1" noChangeArrowheads="1"/>
          </p:cNvSpPr>
          <p:nvPr>
            <p:ph type="title"/>
          </p:nvPr>
        </p:nvSpPr>
        <p:spPr/>
        <p:txBody>
          <a:bodyPr/>
          <a:lstStyle/>
          <a:p>
            <a:pPr defTabSz="914400" eaLnBrk="1" hangingPunct="1"/>
            <a:r>
              <a:rPr lang="en-US" altLang="fa-IR" smtClean="0"/>
              <a:t>Example: Mealy model</a:t>
            </a:r>
          </a:p>
        </p:txBody>
      </p:sp>
      <p:graphicFrame>
        <p:nvGraphicFramePr>
          <p:cNvPr id="1948765" name="Group 93"/>
          <p:cNvGraphicFramePr>
            <a:graphicFrameLocks noGrp="1"/>
          </p:cNvGraphicFramePr>
          <p:nvPr>
            <p:ph idx="1"/>
          </p:nvPr>
        </p:nvGraphicFramePr>
        <p:xfrm>
          <a:off x="2701925" y="1636713"/>
          <a:ext cx="5902325" cy="3962400"/>
        </p:xfrm>
        <a:graphic>
          <a:graphicData uri="http://schemas.openxmlformats.org/drawingml/2006/table">
            <a:tbl>
              <a:tblPr/>
              <a:tblGrid>
                <a:gridCol w="914400"/>
                <a:gridCol w="911225"/>
                <a:gridCol w="914400"/>
                <a:gridCol w="909638"/>
                <a:gridCol w="912812"/>
                <a:gridCol w="1339850"/>
              </a:tblGrid>
              <a:tr h="2762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5050"/>
                          </a:solidFill>
                          <a:effectLst/>
                          <a:latin typeface="Arial" pitchFamily="34" charset="0"/>
                          <a:cs typeface="Zar" pitchFamily="2" charset="-78"/>
                        </a:rPr>
                        <a:t>Present State</a:t>
                      </a:r>
                    </a:p>
                  </a:txBody>
                  <a:tcPr horzOverflow="overflow">
                    <a:lnL cap="flat">
                      <a:noFill/>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Input</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Next State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Output</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A(t)</a:t>
                      </a:r>
                    </a:p>
                  </a:txBody>
                  <a:tcPr horzOverflow="overflow">
                    <a:lnL cap="flat">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B(t)</a:t>
                      </a:r>
                    </a:p>
                  </a:txBody>
                  <a:tcPr horzOverflow="overflow">
                    <a:lnL>
                      <a:noFill/>
                    </a:lnL>
                    <a:lnR w="1905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381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B(t+1)</a:t>
                      </a:r>
                    </a:p>
                  </a:txBody>
                  <a:tcPr horzOverflow="overflow">
                    <a:lnL>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Y</a:t>
                      </a:r>
                    </a:p>
                  </a:txBody>
                  <a:tcPr horzOverflow="overflow">
                    <a:lnL w="12700" cap="flat" cmpd="sng" algn="ctr">
                      <a:solidFill>
                        <a:schemeClr val="tx1"/>
                      </a:solidFill>
                      <a:prstDash val="solid"/>
                      <a:round/>
                      <a:headEnd type="none" w="med" len="med"/>
                      <a:tailEnd type="none" w="med" len="med"/>
                    </a:lnL>
                    <a:lnR cap="flat">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sym typeface="Symbol" pitchFamily="18" charset="2"/>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61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sym typeface="Symbol" pitchFamily="18" charset="2"/>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61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35908" name="Text Box 91"/>
          <p:cNvSpPr txBox="1">
            <a:spLocks noChangeArrowheads="1"/>
          </p:cNvSpPr>
          <p:nvPr/>
        </p:nvSpPr>
        <p:spPr bwMode="auto">
          <a:xfrm>
            <a:off x="4659313" y="1165225"/>
            <a:ext cx="3813175" cy="457200"/>
          </a:xfrm>
          <a:prstGeom prst="rect">
            <a:avLst/>
          </a:prstGeom>
          <a:noFill/>
          <a:ln w="9525">
            <a:noFill/>
            <a:miter lim="800000"/>
            <a:headEnd/>
            <a:tailEnd/>
          </a:ln>
        </p:spPr>
        <p:txBody>
          <a:bodyPr>
            <a:spAutoFit/>
          </a:bodyPr>
          <a:lstStyle/>
          <a:p>
            <a:pPr>
              <a:defRPr/>
            </a:pPr>
            <a:r>
              <a:rPr lang="en-US" sz="2400" b="0" dirty="0">
                <a:latin typeface="+mn-lt"/>
              </a:rPr>
              <a:t>State Table</a:t>
            </a:r>
          </a:p>
        </p:txBody>
      </p:sp>
      <p:sp>
        <p:nvSpPr>
          <p:cNvPr id="35909" name="Text Box 92"/>
          <p:cNvSpPr txBox="1">
            <a:spLocks noChangeArrowheads="1"/>
          </p:cNvSpPr>
          <p:nvPr/>
        </p:nvSpPr>
        <p:spPr bwMode="auto">
          <a:xfrm>
            <a:off x="3138488" y="5630863"/>
            <a:ext cx="5029200" cy="830262"/>
          </a:xfrm>
          <a:prstGeom prst="rect">
            <a:avLst/>
          </a:prstGeom>
          <a:noFill/>
          <a:ln w="9525">
            <a:noFill/>
            <a:miter lim="800000"/>
            <a:headEnd/>
            <a:tailEnd/>
          </a:ln>
        </p:spPr>
        <p:txBody>
          <a:bodyPr>
            <a:spAutoFit/>
          </a:bodyPr>
          <a:lstStyle/>
          <a:p>
            <a:pPr>
              <a:defRPr/>
            </a:pPr>
            <a:r>
              <a:rPr lang="en-US" sz="2400" b="0" dirty="0">
                <a:latin typeface="+mn-lt"/>
              </a:rPr>
              <a:t>Possible states = { 00, 01, 10, 11 } </a:t>
            </a:r>
          </a:p>
          <a:p>
            <a:pPr>
              <a:defRPr/>
            </a:pPr>
            <a:r>
              <a:rPr lang="en-US" sz="2400" b="0" dirty="0">
                <a:latin typeface="+mn-lt"/>
                <a:sym typeface="Wingdings" pitchFamily="2" charset="2"/>
              </a:rPr>
              <a:t> 4 nodes in state diagram</a:t>
            </a:r>
            <a:endParaRPr lang="en-US" sz="2400" b="0" dirty="0">
              <a:latin typeface="+mn-lt"/>
            </a:endParaRPr>
          </a:p>
        </p:txBody>
      </p:sp>
      <p:sp>
        <p:nvSpPr>
          <p:cNvPr id="57414" name="Text Box 94"/>
          <p:cNvSpPr txBox="1">
            <a:spLocks noChangeArrowheads="1"/>
          </p:cNvSpPr>
          <p:nvPr/>
        </p:nvSpPr>
        <p:spPr bwMode="auto">
          <a:xfrm>
            <a:off x="323850" y="1101725"/>
            <a:ext cx="2519363"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900" dirty="0">
                <a:solidFill>
                  <a:schemeClr val="tx1"/>
                </a:solidFill>
                <a:cs typeface="Arial" panose="020B0604020202020204" pitchFamily="34" charset="0"/>
              </a:rPr>
              <a:t>Y = (</a:t>
            </a:r>
            <a:r>
              <a:rPr lang="en-US" altLang="fa-IR" sz="1900" dirty="0" err="1">
                <a:solidFill>
                  <a:schemeClr val="tx1"/>
                </a:solidFill>
                <a:cs typeface="Arial" panose="020B0604020202020204" pitchFamily="34" charset="0"/>
              </a:rPr>
              <a:t>A+B</a:t>
            </a:r>
            <a:r>
              <a:rPr lang="en-US" altLang="fa-IR" sz="1900" dirty="0">
                <a:solidFill>
                  <a:schemeClr val="tx1"/>
                </a:solidFill>
                <a:cs typeface="Arial" panose="020B0604020202020204" pitchFamily="34" charset="0"/>
              </a:rPr>
              <a:t>).X’</a:t>
            </a:r>
          </a:p>
          <a:p>
            <a:pPr eaLnBrk="1" hangingPunct="1">
              <a:spcBef>
                <a:spcPct val="50000"/>
              </a:spcBef>
              <a:buFontTx/>
              <a:buNone/>
            </a:pPr>
            <a:r>
              <a:rPr lang="en-US" altLang="fa-IR" sz="1900" dirty="0">
                <a:solidFill>
                  <a:schemeClr val="tx1"/>
                </a:solidFill>
                <a:cs typeface="Arial" panose="020B0604020202020204" pitchFamily="34" charset="0"/>
              </a:rPr>
              <a:t>A(</a:t>
            </a:r>
            <a:r>
              <a:rPr lang="en-US" altLang="fa-IR" sz="1900" dirty="0" err="1">
                <a:solidFill>
                  <a:schemeClr val="tx1"/>
                </a:solidFill>
                <a:cs typeface="Arial" panose="020B0604020202020204" pitchFamily="34" charset="0"/>
              </a:rPr>
              <a:t>t+1</a:t>
            </a:r>
            <a:r>
              <a:rPr lang="en-US" altLang="fa-IR" sz="1900" dirty="0">
                <a:solidFill>
                  <a:schemeClr val="tx1"/>
                </a:solidFill>
                <a:cs typeface="Arial" panose="020B0604020202020204" pitchFamily="34" charset="0"/>
              </a:rPr>
              <a:t>) = </a:t>
            </a:r>
            <a:r>
              <a:rPr lang="en-US" altLang="fa-IR" sz="1900" dirty="0" smtClean="0">
                <a:solidFill>
                  <a:schemeClr val="tx1"/>
                </a:solidFill>
                <a:cs typeface="Arial" panose="020B0604020202020204" pitchFamily="34" charset="0"/>
              </a:rPr>
              <a:t>(</a:t>
            </a:r>
            <a:r>
              <a:rPr lang="en-US" altLang="fa-IR" sz="1900" dirty="0" err="1" smtClean="0">
                <a:solidFill>
                  <a:schemeClr val="tx1"/>
                </a:solidFill>
                <a:cs typeface="Arial" panose="020B0604020202020204" pitchFamily="34" charset="0"/>
              </a:rPr>
              <a:t>A+B</a:t>
            </a:r>
            <a:r>
              <a:rPr lang="en-US" altLang="fa-IR" sz="1900" dirty="0" smtClean="0">
                <a:solidFill>
                  <a:schemeClr val="tx1"/>
                </a:solidFill>
                <a:cs typeface="Arial" panose="020B0604020202020204" pitchFamily="34" charset="0"/>
              </a:rPr>
              <a:t>).X</a:t>
            </a:r>
            <a:endParaRPr lang="en-US" altLang="fa-IR" sz="1900" dirty="0">
              <a:solidFill>
                <a:schemeClr val="tx1"/>
              </a:solidFill>
              <a:cs typeface="Arial" panose="020B0604020202020204" pitchFamily="34" charset="0"/>
            </a:endParaRPr>
          </a:p>
          <a:p>
            <a:pPr eaLnBrk="1" hangingPunct="1">
              <a:spcBef>
                <a:spcPct val="50000"/>
              </a:spcBef>
              <a:buFontTx/>
              <a:buNone/>
            </a:pPr>
            <a:r>
              <a:rPr lang="en-US" altLang="fa-IR" sz="1900" dirty="0">
                <a:solidFill>
                  <a:schemeClr val="tx1"/>
                </a:solidFill>
                <a:cs typeface="Arial" panose="020B0604020202020204" pitchFamily="34" charset="0"/>
              </a:rPr>
              <a:t>B(</a:t>
            </a:r>
            <a:r>
              <a:rPr lang="en-US" altLang="fa-IR" sz="1900" dirty="0" err="1">
                <a:solidFill>
                  <a:schemeClr val="tx1"/>
                </a:solidFill>
                <a:cs typeface="Arial" panose="020B0604020202020204" pitchFamily="34" charset="0"/>
              </a:rPr>
              <a:t>t+1</a:t>
            </a:r>
            <a:r>
              <a:rPr lang="en-US" altLang="fa-IR" sz="1900" dirty="0">
                <a:solidFill>
                  <a:schemeClr val="tx1"/>
                </a:solidFill>
                <a:cs typeface="Arial" panose="020B0604020202020204" pitchFamily="34" charset="0"/>
              </a:rPr>
              <a:t>) = </a:t>
            </a:r>
            <a:r>
              <a:rPr lang="en-US" altLang="fa-IR" sz="1900" dirty="0" err="1" smtClean="0">
                <a:solidFill>
                  <a:schemeClr val="tx1"/>
                </a:solidFill>
                <a:cs typeface="Arial" panose="020B0604020202020204" pitchFamily="34" charset="0"/>
              </a:rPr>
              <a:t>A’.X</a:t>
            </a:r>
            <a:endParaRPr lang="en-US" altLang="fa-IR" sz="1900" dirty="0">
              <a:solidFill>
                <a:schemeClr val="tx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53C51183-D89F-4B66-A2EA-7EDB6DDD7208}" type="slidenum">
              <a:rPr lang="en-US" altLang="fa-IR" sz="1300" b="0" smtClean="0">
                <a:solidFill>
                  <a:schemeClr val="tx1"/>
                </a:solidFill>
                <a:cs typeface="Arial" panose="020B0604020202020204" pitchFamily="34" charset="0"/>
              </a:rPr>
              <a:pPr>
                <a:spcBef>
                  <a:spcPct val="0"/>
                </a:spcBef>
                <a:buFontTx/>
                <a:buNone/>
              </a:pPr>
              <a:t>26</a:t>
            </a:fld>
            <a:endParaRPr lang="en-US" altLang="fa-IR" sz="1300" b="0" smtClean="0">
              <a:solidFill>
                <a:schemeClr val="tx1"/>
              </a:solidFill>
              <a:cs typeface="Arial" panose="020B0604020202020204" pitchFamily="34" charset="0"/>
            </a:endParaRPr>
          </a:p>
        </p:txBody>
      </p:sp>
      <p:sp>
        <p:nvSpPr>
          <p:cNvPr id="59395" name="Rectangle 2"/>
          <p:cNvSpPr>
            <a:spLocks noGrp="1" noChangeArrowheads="1"/>
          </p:cNvSpPr>
          <p:nvPr>
            <p:ph type="title"/>
          </p:nvPr>
        </p:nvSpPr>
        <p:spPr/>
        <p:txBody>
          <a:bodyPr/>
          <a:lstStyle/>
          <a:p>
            <a:pPr defTabSz="914400" eaLnBrk="1" hangingPunct="1"/>
            <a:r>
              <a:rPr lang="en-US" altLang="fa-IR" smtClean="0"/>
              <a:t>Example: Mealy model (cont.)</a:t>
            </a:r>
          </a:p>
        </p:txBody>
      </p:sp>
      <p:sp>
        <p:nvSpPr>
          <p:cNvPr id="59396" name="Text Box 3"/>
          <p:cNvSpPr txBox="1">
            <a:spLocks noChangeArrowheads="1"/>
          </p:cNvSpPr>
          <p:nvPr/>
        </p:nvSpPr>
        <p:spPr bwMode="auto">
          <a:xfrm>
            <a:off x="1295400" y="1371600"/>
            <a:ext cx="3660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3200" b="0">
                <a:solidFill>
                  <a:schemeClr val="tx1"/>
                </a:solidFill>
                <a:latin typeface="Comic Sans MS" panose="030F0702030302020204" pitchFamily="66" charset="0"/>
                <a:cs typeface="Arial" panose="020B0604020202020204" pitchFamily="34" charset="0"/>
              </a:rPr>
              <a:t>State Diagram</a:t>
            </a:r>
          </a:p>
        </p:txBody>
      </p:sp>
      <p:grpSp>
        <p:nvGrpSpPr>
          <p:cNvPr id="2" name="Group 4"/>
          <p:cNvGrpSpPr>
            <a:grpSpLocks/>
          </p:cNvGrpSpPr>
          <p:nvPr/>
        </p:nvGrpSpPr>
        <p:grpSpPr bwMode="auto">
          <a:xfrm>
            <a:off x="762000" y="2057400"/>
            <a:ext cx="1601788" cy="1371600"/>
            <a:chOff x="480" y="1296"/>
            <a:chExt cx="1009" cy="864"/>
          </a:xfrm>
        </p:grpSpPr>
        <p:sp>
          <p:nvSpPr>
            <p:cNvPr id="59489" name="Oval 5"/>
            <p:cNvSpPr>
              <a:spLocks noChangeArrowheads="1"/>
            </p:cNvSpPr>
            <p:nvPr/>
          </p:nvSpPr>
          <p:spPr bwMode="auto">
            <a:xfrm>
              <a:off x="480" y="163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9490" name="Text Box 6"/>
            <p:cNvSpPr txBox="1">
              <a:spLocks noChangeArrowheads="1"/>
            </p:cNvSpPr>
            <p:nvPr/>
          </p:nvSpPr>
          <p:spPr bwMode="auto">
            <a:xfrm>
              <a:off x="562" y="1776"/>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a:t>
              </a:r>
            </a:p>
          </p:txBody>
        </p:sp>
        <p:sp>
          <p:nvSpPr>
            <p:cNvPr id="59491" name="Freeform 7"/>
            <p:cNvSpPr>
              <a:spLocks/>
            </p:cNvSpPr>
            <p:nvPr/>
          </p:nvSpPr>
          <p:spPr bwMode="auto">
            <a:xfrm>
              <a:off x="632" y="1352"/>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92" name="Text Box 8"/>
            <p:cNvSpPr txBox="1">
              <a:spLocks noChangeArrowheads="1"/>
            </p:cNvSpPr>
            <p:nvPr/>
          </p:nvSpPr>
          <p:spPr bwMode="auto">
            <a:xfrm>
              <a:off x="1040" y="12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a:t>
              </a:r>
            </a:p>
          </p:txBody>
        </p:sp>
      </p:grpSp>
      <p:grpSp>
        <p:nvGrpSpPr>
          <p:cNvPr id="3" name="Group 9"/>
          <p:cNvGrpSpPr>
            <a:grpSpLocks/>
          </p:cNvGrpSpPr>
          <p:nvPr/>
        </p:nvGrpSpPr>
        <p:grpSpPr bwMode="auto">
          <a:xfrm>
            <a:off x="1676400" y="2362200"/>
            <a:ext cx="2743200" cy="1066800"/>
            <a:chOff x="1056" y="1488"/>
            <a:chExt cx="1728" cy="672"/>
          </a:xfrm>
        </p:grpSpPr>
        <p:sp>
          <p:nvSpPr>
            <p:cNvPr id="59485" name="Freeform 10"/>
            <p:cNvSpPr>
              <a:spLocks/>
            </p:cNvSpPr>
            <p:nvPr/>
          </p:nvSpPr>
          <p:spPr bwMode="auto">
            <a:xfrm>
              <a:off x="1056" y="1728"/>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86" name="Oval 11"/>
            <p:cNvSpPr>
              <a:spLocks noChangeArrowheads="1"/>
            </p:cNvSpPr>
            <p:nvPr/>
          </p:nvSpPr>
          <p:spPr bwMode="auto">
            <a:xfrm>
              <a:off x="2208" y="163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9487" name="Text Box 12"/>
            <p:cNvSpPr txBox="1">
              <a:spLocks noChangeArrowheads="1"/>
            </p:cNvSpPr>
            <p:nvPr/>
          </p:nvSpPr>
          <p:spPr bwMode="auto">
            <a:xfrm>
              <a:off x="2290" y="1728"/>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a:t>
              </a:r>
            </a:p>
          </p:txBody>
        </p:sp>
        <p:sp>
          <p:nvSpPr>
            <p:cNvPr id="59488" name="Text Box 13"/>
            <p:cNvSpPr txBox="1">
              <a:spLocks noChangeArrowheads="1"/>
            </p:cNvSpPr>
            <p:nvPr/>
          </p:nvSpPr>
          <p:spPr bwMode="auto">
            <a:xfrm>
              <a:off x="1520" y="1488"/>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grpSp>
      <p:grpSp>
        <p:nvGrpSpPr>
          <p:cNvPr id="4" name="Group 14"/>
          <p:cNvGrpSpPr>
            <a:grpSpLocks/>
          </p:cNvGrpSpPr>
          <p:nvPr/>
        </p:nvGrpSpPr>
        <p:grpSpPr bwMode="auto">
          <a:xfrm>
            <a:off x="1676400" y="3048000"/>
            <a:ext cx="1828800" cy="669925"/>
            <a:chOff x="1056" y="1968"/>
            <a:chExt cx="1152" cy="422"/>
          </a:xfrm>
        </p:grpSpPr>
        <p:sp>
          <p:nvSpPr>
            <p:cNvPr id="59483" name="Freeform 15"/>
            <p:cNvSpPr>
              <a:spLocks/>
            </p:cNvSpPr>
            <p:nvPr/>
          </p:nvSpPr>
          <p:spPr bwMode="auto">
            <a:xfrm>
              <a:off x="1056" y="1968"/>
              <a:ext cx="1152" cy="104"/>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84" name="Text Box 16"/>
            <p:cNvSpPr txBox="1">
              <a:spLocks noChangeArrowheads="1"/>
            </p:cNvSpPr>
            <p:nvPr/>
          </p:nvSpPr>
          <p:spPr bwMode="auto">
            <a:xfrm>
              <a:off x="1332" y="2064"/>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a:t>
              </a:r>
            </a:p>
          </p:txBody>
        </p:sp>
      </p:grpSp>
      <p:grpSp>
        <p:nvGrpSpPr>
          <p:cNvPr id="5" name="Group 17"/>
          <p:cNvGrpSpPr>
            <a:grpSpLocks/>
          </p:cNvGrpSpPr>
          <p:nvPr/>
        </p:nvGrpSpPr>
        <p:grpSpPr bwMode="auto">
          <a:xfrm>
            <a:off x="3505200" y="3429000"/>
            <a:ext cx="1144588" cy="2362200"/>
            <a:chOff x="2208" y="2160"/>
            <a:chExt cx="721" cy="1488"/>
          </a:xfrm>
        </p:grpSpPr>
        <p:sp>
          <p:nvSpPr>
            <p:cNvPr id="59479" name="Freeform 18"/>
            <p:cNvSpPr>
              <a:spLocks/>
            </p:cNvSpPr>
            <p:nvPr/>
          </p:nvSpPr>
          <p:spPr bwMode="auto">
            <a:xfrm>
              <a:off x="2496" y="2160"/>
              <a:ext cx="48" cy="960"/>
            </a:xfrm>
            <a:custGeom>
              <a:avLst/>
              <a:gdLst>
                <a:gd name="T0" fmla="*/ 0 w 48"/>
                <a:gd name="T1" fmla="*/ 0 h 960"/>
                <a:gd name="T2" fmla="*/ 48 w 48"/>
                <a:gd name="T3" fmla="*/ 480 h 960"/>
                <a:gd name="T4" fmla="*/ 0 w 48"/>
                <a:gd name="T5" fmla="*/ 960 h 960"/>
                <a:gd name="T6" fmla="*/ 0 60000 65536"/>
                <a:gd name="T7" fmla="*/ 0 60000 65536"/>
                <a:gd name="T8" fmla="*/ 0 60000 65536"/>
                <a:gd name="T9" fmla="*/ 0 w 48"/>
                <a:gd name="T10" fmla="*/ 0 h 960"/>
                <a:gd name="T11" fmla="*/ 48 w 48"/>
                <a:gd name="T12" fmla="*/ 960 h 960"/>
              </a:gdLst>
              <a:ahLst/>
              <a:cxnLst>
                <a:cxn ang="T6">
                  <a:pos x="T0" y="T1"/>
                </a:cxn>
                <a:cxn ang="T7">
                  <a:pos x="T2" y="T3"/>
                </a:cxn>
                <a:cxn ang="T8">
                  <a:pos x="T4" y="T5"/>
                </a:cxn>
              </a:cxnLst>
              <a:rect l="T9" t="T10" r="T11" b="T12"/>
              <a:pathLst>
                <a:path w="48" h="960">
                  <a:moveTo>
                    <a:pt x="0" y="0"/>
                  </a:moveTo>
                  <a:cubicBezTo>
                    <a:pt x="24" y="160"/>
                    <a:pt x="48" y="320"/>
                    <a:pt x="48" y="480"/>
                  </a:cubicBezTo>
                  <a:cubicBezTo>
                    <a:pt x="48" y="640"/>
                    <a:pt x="24" y="800"/>
                    <a:pt x="0" y="96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80" name="Oval 19"/>
            <p:cNvSpPr>
              <a:spLocks noChangeArrowheads="1"/>
            </p:cNvSpPr>
            <p:nvPr/>
          </p:nvSpPr>
          <p:spPr bwMode="auto">
            <a:xfrm>
              <a:off x="2208" y="3120"/>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9481" name="Text Box 20"/>
            <p:cNvSpPr txBox="1">
              <a:spLocks noChangeArrowheads="1"/>
            </p:cNvSpPr>
            <p:nvPr/>
          </p:nvSpPr>
          <p:spPr bwMode="auto">
            <a:xfrm>
              <a:off x="2302" y="3264"/>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11</a:t>
              </a:r>
            </a:p>
          </p:txBody>
        </p:sp>
        <p:sp>
          <p:nvSpPr>
            <p:cNvPr id="59482" name="Text Box 21"/>
            <p:cNvSpPr txBox="1">
              <a:spLocks noChangeArrowheads="1"/>
            </p:cNvSpPr>
            <p:nvPr/>
          </p:nvSpPr>
          <p:spPr bwMode="auto">
            <a:xfrm>
              <a:off x="2480" y="24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grpSp>
      <p:grpSp>
        <p:nvGrpSpPr>
          <p:cNvPr id="6" name="Group 22"/>
          <p:cNvGrpSpPr>
            <a:grpSpLocks/>
          </p:cNvGrpSpPr>
          <p:nvPr/>
        </p:nvGrpSpPr>
        <p:grpSpPr bwMode="auto">
          <a:xfrm>
            <a:off x="1295400" y="3429000"/>
            <a:ext cx="2209800" cy="1752600"/>
            <a:chOff x="816" y="2160"/>
            <a:chExt cx="1392" cy="1104"/>
          </a:xfrm>
        </p:grpSpPr>
        <p:sp>
          <p:nvSpPr>
            <p:cNvPr id="59477" name="Freeform 23"/>
            <p:cNvSpPr>
              <a:spLocks/>
            </p:cNvSpPr>
            <p:nvPr/>
          </p:nvSpPr>
          <p:spPr bwMode="auto">
            <a:xfrm>
              <a:off x="816" y="2160"/>
              <a:ext cx="1392" cy="1104"/>
            </a:xfrm>
            <a:custGeom>
              <a:avLst/>
              <a:gdLst>
                <a:gd name="T0" fmla="*/ 1392 w 1392"/>
                <a:gd name="T1" fmla="*/ 1104 h 1104"/>
                <a:gd name="T2" fmla="*/ 768 w 1392"/>
                <a:gd name="T3" fmla="*/ 624 h 1104"/>
                <a:gd name="T4" fmla="*/ 0 w 1392"/>
                <a:gd name="T5" fmla="*/ 0 h 1104"/>
                <a:gd name="T6" fmla="*/ 0 60000 65536"/>
                <a:gd name="T7" fmla="*/ 0 60000 65536"/>
                <a:gd name="T8" fmla="*/ 0 60000 65536"/>
                <a:gd name="T9" fmla="*/ 0 w 1392"/>
                <a:gd name="T10" fmla="*/ 0 h 1104"/>
                <a:gd name="T11" fmla="*/ 1392 w 1392"/>
                <a:gd name="T12" fmla="*/ 1104 h 1104"/>
              </a:gdLst>
              <a:ahLst/>
              <a:cxnLst>
                <a:cxn ang="T6">
                  <a:pos x="T0" y="T1"/>
                </a:cxn>
                <a:cxn ang="T7">
                  <a:pos x="T2" y="T3"/>
                </a:cxn>
                <a:cxn ang="T8">
                  <a:pos x="T4" y="T5"/>
                </a:cxn>
              </a:cxnLst>
              <a:rect l="T9" t="T10" r="T11" b="T12"/>
              <a:pathLst>
                <a:path w="1392" h="1104">
                  <a:moveTo>
                    <a:pt x="1392" y="1104"/>
                  </a:moveTo>
                  <a:cubicBezTo>
                    <a:pt x="1196" y="956"/>
                    <a:pt x="1000" y="808"/>
                    <a:pt x="768" y="624"/>
                  </a:cubicBezTo>
                  <a:cubicBezTo>
                    <a:pt x="536" y="440"/>
                    <a:pt x="144" y="88"/>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78" name="Text Box 24"/>
            <p:cNvSpPr txBox="1">
              <a:spLocks noChangeArrowheads="1"/>
            </p:cNvSpPr>
            <p:nvPr/>
          </p:nvSpPr>
          <p:spPr bwMode="auto">
            <a:xfrm>
              <a:off x="1472" y="24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a:t>
              </a:r>
            </a:p>
          </p:txBody>
        </p:sp>
      </p:grpSp>
      <p:grpSp>
        <p:nvGrpSpPr>
          <p:cNvPr id="7" name="Group 25"/>
          <p:cNvGrpSpPr>
            <a:grpSpLocks/>
          </p:cNvGrpSpPr>
          <p:nvPr/>
        </p:nvGrpSpPr>
        <p:grpSpPr bwMode="auto">
          <a:xfrm>
            <a:off x="762000" y="4876800"/>
            <a:ext cx="2743200" cy="838200"/>
            <a:chOff x="480" y="3072"/>
            <a:chExt cx="1728" cy="528"/>
          </a:xfrm>
        </p:grpSpPr>
        <p:sp>
          <p:nvSpPr>
            <p:cNvPr id="59473" name="Freeform 26"/>
            <p:cNvSpPr>
              <a:spLocks/>
            </p:cNvSpPr>
            <p:nvPr/>
          </p:nvSpPr>
          <p:spPr bwMode="auto">
            <a:xfrm>
              <a:off x="1056" y="3456"/>
              <a:ext cx="1152" cy="96"/>
            </a:xfrm>
            <a:custGeom>
              <a:avLst/>
              <a:gdLst>
                <a:gd name="T0" fmla="*/ 1152 w 1152"/>
                <a:gd name="T1" fmla="*/ 0 h 96"/>
                <a:gd name="T2" fmla="*/ 384 w 1152"/>
                <a:gd name="T3" fmla="*/ 96 h 96"/>
                <a:gd name="T4" fmla="*/ 0 w 1152"/>
                <a:gd name="T5" fmla="*/ 0 h 96"/>
                <a:gd name="T6" fmla="*/ 0 60000 65536"/>
                <a:gd name="T7" fmla="*/ 0 60000 65536"/>
                <a:gd name="T8" fmla="*/ 0 60000 65536"/>
                <a:gd name="T9" fmla="*/ 0 w 1152"/>
                <a:gd name="T10" fmla="*/ 0 h 96"/>
                <a:gd name="T11" fmla="*/ 1152 w 1152"/>
                <a:gd name="T12" fmla="*/ 96 h 96"/>
              </a:gdLst>
              <a:ahLst/>
              <a:cxnLst>
                <a:cxn ang="T6">
                  <a:pos x="T0" y="T1"/>
                </a:cxn>
                <a:cxn ang="T7">
                  <a:pos x="T2" y="T3"/>
                </a:cxn>
                <a:cxn ang="T8">
                  <a:pos x="T4" y="T5"/>
                </a:cxn>
              </a:cxnLst>
              <a:rect l="T9" t="T10" r="T11" b="T12"/>
              <a:pathLst>
                <a:path w="1152" h="96">
                  <a:moveTo>
                    <a:pt x="1152" y="0"/>
                  </a:moveTo>
                  <a:cubicBezTo>
                    <a:pt x="864" y="48"/>
                    <a:pt x="576" y="96"/>
                    <a:pt x="384" y="96"/>
                  </a:cubicBezTo>
                  <a:cubicBezTo>
                    <a:pt x="192" y="96"/>
                    <a:pt x="64" y="16"/>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74" name="Oval 27"/>
            <p:cNvSpPr>
              <a:spLocks noChangeArrowheads="1"/>
            </p:cNvSpPr>
            <p:nvPr/>
          </p:nvSpPr>
          <p:spPr bwMode="auto">
            <a:xfrm>
              <a:off x="480" y="307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9475" name="Text Box 28"/>
            <p:cNvSpPr txBox="1">
              <a:spLocks noChangeArrowheads="1"/>
            </p:cNvSpPr>
            <p:nvPr/>
          </p:nvSpPr>
          <p:spPr bwMode="auto">
            <a:xfrm>
              <a:off x="565" y="3216"/>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sp>
          <p:nvSpPr>
            <p:cNvPr id="59476" name="Text Box 29"/>
            <p:cNvSpPr txBox="1">
              <a:spLocks noChangeArrowheads="1"/>
            </p:cNvSpPr>
            <p:nvPr/>
          </p:nvSpPr>
          <p:spPr bwMode="auto">
            <a:xfrm>
              <a:off x="1343" y="3264"/>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grpSp>
      <p:grpSp>
        <p:nvGrpSpPr>
          <p:cNvPr id="8" name="Group 30"/>
          <p:cNvGrpSpPr>
            <a:grpSpLocks/>
          </p:cNvGrpSpPr>
          <p:nvPr/>
        </p:nvGrpSpPr>
        <p:grpSpPr bwMode="auto">
          <a:xfrm>
            <a:off x="376238" y="3429000"/>
            <a:ext cx="842962" cy="1447800"/>
            <a:chOff x="237" y="2160"/>
            <a:chExt cx="531" cy="912"/>
          </a:xfrm>
        </p:grpSpPr>
        <p:sp>
          <p:nvSpPr>
            <p:cNvPr id="59471" name="Freeform 31"/>
            <p:cNvSpPr>
              <a:spLocks/>
            </p:cNvSpPr>
            <p:nvPr/>
          </p:nvSpPr>
          <p:spPr bwMode="auto">
            <a:xfrm>
              <a:off x="712" y="2160"/>
              <a:ext cx="56" cy="912"/>
            </a:xfrm>
            <a:custGeom>
              <a:avLst/>
              <a:gdLst>
                <a:gd name="T0" fmla="*/ 56 w 56"/>
                <a:gd name="T1" fmla="*/ 912 h 912"/>
                <a:gd name="T2" fmla="*/ 8 w 56"/>
                <a:gd name="T3" fmla="*/ 336 h 912"/>
                <a:gd name="T4" fmla="*/ 8 w 56"/>
                <a:gd name="T5" fmla="*/ 0 h 912"/>
                <a:gd name="T6" fmla="*/ 0 60000 65536"/>
                <a:gd name="T7" fmla="*/ 0 60000 65536"/>
                <a:gd name="T8" fmla="*/ 0 60000 65536"/>
                <a:gd name="T9" fmla="*/ 0 w 56"/>
                <a:gd name="T10" fmla="*/ 0 h 912"/>
                <a:gd name="T11" fmla="*/ 56 w 56"/>
                <a:gd name="T12" fmla="*/ 912 h 912"/>
              </a:gdLst>
              <a:ahLst/>
              <a:cxnLst>
                <a:cxn ang="T6">
                  <a:pos x="T0" y="T1"/>
                </a:cxn>
                <a:cxn ang="T7">
                  <a:pos x="T2" y="T3"/>
                </a:cxn>
                <a:cxn ang="T8">
                  <a:pos x="T4" y="T5"/>
                </a:cxn>
              </a:cxnLst>
              <a:rect l="T9" t="T10" r="T11" b="T12"/>
              <a:pathLst>
                <a:path w="56" h="912">
                  <a:moveTo>
                    <a:pt x="56" y="912"/>
                  </a:moveTo>
                  <a:cubicBezTo>
                    <a:pt x="36" y="700"/>
                    <a:pt x="16" y="488"/>
                    <a:pt x="8" y="336"/>
                  </a:cubicBezTo>
                  <a:cubicBezTo>
                    <a:pt x="0" y="184"/>
                    <a:pt x="4" y="92"/>
                    <a:pt x="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72" name="Text Box 32"/>
            <p:cNvSpPr txBox="1">
              <a:spLocks noChangeArrowheads="1"/>
            </p:cNvSpPr>
            <p:nvPr/>
          </p:nvSpPr>
          <p:spPr bwMode="auto">
            <a:xfrm>
              <a:off x="237" y="240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a:t>
              </a:r>
            </a:p>
          </p:txBody>
        </p:sp>
      </p:grpSp>
      <p:grpSp>
        <p:nvGrpSpPr>
          <p:cNvPr id="9" name="Group 33"/>
          <p:cNvGrpSpPr>
            <a:grpSpLocks/>
          </p:cNvGrpSpPr>
          <p:nvPr/>
        </p:nvGrpSpPr>
        <p:grpSpPr bwMode="auto">
          <a:xfrm>
            <a:off x="711200" y="5638800"/>
            <a:ext cx="1500188" cy="669925"/>
            <a:chOff x="448" y="3552"/>
            <a:chExt cx="945" cy="422"/>
          </a:xfrm>
        </p:grpSpPr>
        <p:sp>
          <p:nvSpPr>
            <p:cNvPr id="59469" name="Freeform 34"/>
            <p:cNvSpPr>
              <a:spLocks/>
            </p:cNvSpPr>
            <p:nvPr/>
          </p:nvSpPr>
          <p:spPr bwMode="auto">
            <a:xfrm>
              <a:off x="448" y="3552"/>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70" name="Text Box 35"/>
            <p:cNvSpPr txBox="1">
              <a:spLocks noChangeArrowheads="1"/>
            </p:cNvSpPr>
            <p:nvPr/>
          </p:nvSpPr>
          <p:spPr bwMode="auto">
            <a:xfrm>
              <a:off x="944" y="3648"/>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grpSp>
      <p:graphicFrame>
        <p:nvGraphicFramePr>
          <p:cNvPr id="1950858" name="Group 138"/>
          <p:cNvGraphicFramePr>
            <a:graphicFrameLocks noGrp="1"/>
          </p:cNvGraphicFramePr>
          <p:nvPr/>
        </p:nvGraphicFramePr>
        <p:xfrm>
          <a:off x="4608513" y="1557338"/>
          <a:ext cx="4067175" cy="3671888"/>
        </p:xfrm>
        <a:graphic>
          <a:graphicData uri="http://schemas.openxmlformats.org/drawingml/2006/table">
            <a:tbl>
              <a:tblPr/>
              <a:tblGrid>
                <a:gridCol w="630237"/>
                <a:gridCol w="627063"/>
                <a:gridCol w="628650"/>
                <a:gridCol w="628650"/>
                <a:gridCol w="628650"/>
                <a:gridCol w="923925"/>
              </a:tblGrid>
              <a:tr h="53975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Present State</a:t>
                      </a:r>
                    </a:p>
                  </a:txBody>
                  <a:tcPr horzOverflow="overflow">
                    <a:lnL cap="flat">
                      <a:noFill/>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Input</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Next State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Output</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541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a:t>
                      </a:r>
                    </a:p>
                  </a:txBody>
                  <a:tcPr horzOverflow="overflow">
                    <a:lnL cap="flat">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B(t)</a:t>
                      </a:r>
                    </a:p>
                  </a:txBody>
                  <a:tcPr horzOverflow="overflow">
                    <a:lnL>
                      <a:noFill/>
                    </a:lnL>
                    <a:lnR w="1905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381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B(t+1)</a:t>
                      </a:r>
                    </a:p>
                  </a:txBody>
                  <a:tcPr horzOverflow="overflow">
                    <a:lnL>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Y</a:t>
                      </a:r>
                    </a:p>
                  </a:txBody>
                  <a:tcPr horzOverflow="overflow">
                    <a:lnL w="12700" cap="flat" cmpd="sng" algn="ctr">
                      <a:solidFill>
                        <a:schemeClr val="tx1"/>
                      </a:solidFill>
                      <a:prstDash val="solid"/>
                      <a:round/>
                      <a:headEnd type="none" w="med" len="med"/>
                      <a:tailEnd type="none" w="med" len="med"/>
                    </a:lnL>
                    <a:lnR cap="flat">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D8F510B0-BA8F-488B-8F58-F7C35C51A8C5}" type="slidenum">
              <a:rPr lang="en-US" altLang="fa-IR" sz="1300" b="0" smtClean="0">
                <a:solidFill>
                  <a:schemeClr val="tx1"/>
                </a:solidFill>
                <a:cs typeface="Arial" panose="020B0604020202020204" pitchFamily="34" charset="0"/>
              </a:rPr>
              <a:pPr>
                <a:spcBef>
                  <a:spcPct val="0"/>
                </a:spcBef>
                <a:buFontTx/>
                <a:buNone/>
              </a:pPr>
              <a:t>27</a:t>
            </a:fld>
            <a:endParaRPr lang="en-US" altLang="fa-IR" sz="1300" b="0" smtClean="0">
              <a:solidFill>
                <a:schemeClr val="tx1"/>
              </a:solidFill>
              <a:cs typeface="Arial" panose="020B0604020202020204" pitchFamily="34" charset="0"/>
            </a:endParaRPr>
          </a:p>
        </p:txBody>
      </p:sp>
      <p:sp>
        <p:nvSpPr>
          <p:cNvPr id="61443" name="Rectangle 2"/>
          <p:cNvSpPr>
            <a:spLocks noGrp="1" noChangeArrowheads="1"/>
          </p:cNvSpPr>
          <p:nvPr>
            <p:ph type="title"/>
          </p:nvPr>
        </p:nvSpPr>
        <p:spPr/>
        <p:txBody>
          <a:bodyPr/>
          <a:lstStyle/>
          <a:p>
            <a:pPr defTabSz="914400" eaLnBrk="1" hangingPunct="1"/>
            <a:r>
              <a:rPr lang="en-US" altLang="fa-IR" smtClean="0"/>
              <a:t>Example: Moore model</a:t>
            </a:r>
          </a:p>
        </p:txBody>
      </p:sp>
      <p:sp>
        <p:nvSpPr>
          <p:cNvPr id="61444" name="Text Box 3"/>
          <p:cNvSpPr txBox="1">
            <a:spLocks noChangeArrowheads="1"/>
          </p:cNvSpPr>
          <p:nvPr/>
        </p:nvSpPr>
        <p:spPr bwMode="auto">
          <a:xfrm>
            <a:off x="3578225" y="981075"/>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Table</a:t>
            </a:r>
          </a:p>
        </p:txBody>
      </p:sp>
      <p:graphicFrame>
        <p:nvGraphicFramePr>
          <p:cNvPr id="1952845" name="Group 77"/>
          <p:cNvGraphicFramePr>
            <a:graphicFrameLocks noGrp="1"/>
          </p:cNvGraphicFramePr>
          <p:nvPr>
            <p:ph idx="1"/>
          </p:nvPr>
        </p:nvGraphicFramePr>
        <p:xfrm>
          <a:off x="1765300" y="1454150"/>
          <a:ext cx="5468938" cy="3986404"/>
        </p:xfrm>
        <a:graphic>
          <a:graphicData uri="http://schemas.openxmlformats.org/drawingml/2006/table">
            <a:tbl>
              <a:tblPr/>
              <a:tblGrid>
                <a:gridCol w="1228725"/>
                <a:gridCol w="892175"/>
                <a:gridCol w="781050"/>
                <a:gridCol w="1338263"/>
                <a:gridCol w="1228725"/>
              </a:tblGrid>
              <a:tr h="6948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Present State</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Inputs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Next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State</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Output</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X</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Y</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Z</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12" name="Text Box 75"/>
          <p:cNvSpPr txBox="1">
            <a:spLocks noChangeArrowheads="1"/>
          </p:cNvSpPr>
          <p:nvPr/>
        </p:nvSpPr>
        <p:spPr bwMode="auto">
          <a:xfrm>
            <a:off x="2057400" y="5502275"/>
            <a:ext cx="5029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Possible states = { 0, 1 } </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sym typeface="Wingdings" panose="05000000000000000000" pitchFamily="2" charset="2"/>
              </a:rPr>
              <a:t> 2 nodes in state diagram</a:t>
            </a:r>
            <a:endParaRPr lang="en-US" altLang="fa-IR" sz="2400" b="0">
              <a:solidFill>
                <a:schemeClr val="tx1"/>
              </a:solidFill>
              <a:latin typeface="Comic Sans MS" panose="030F0702030302020204" pitchFamily="66"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946995A4-B8B3-40CD-A69E-FCC526B7B723}" type="slidenum">
              <a:rPr lang="en-US" altLang="fa-IR" sz="1300" b="0" smtClean="0">
                <a:solidFill>
                  <a:schemeClr val="tx1"/>
                </a:solidFill>
                <a:cs typeface="Arial" panose="020B0604020202020204" pitchFamily="34" charset="0"/>
              </a:rPr>
              <a:pPr>
                <a:spcBef>
                  <a:spcPct val="0"/>
                </a:spcBef>
                <a:buFontTx/>
                <a:buNone/>
              </a:pPr>
              <a:t>28</a:t>
            </a:fld>
            <a:endParaRPr lang="en-US" altLang="fa-IR" sz="1300" b="0" smtClean="0">
              <a:solidFill>
                <a:schemeClr val="tx1"/>
              </a:solidFill>
              <a:cs typeface="Arial" panose="020B0604020202020204" pitchFamily="34" charset="0"/>
            </a:endParaRPr>
          </a:p>
        </p:txBody>
      </p:sp>
      <p:sp>
        <p:nvSpPr>
          <p:cNvPr id="63491" name="Rectangle 2"/>
          <p:cNvSpPr>
            <a:spLocks noGrp="1" noChangeArrowheads="1"/>
          </p:cNvSpPr>
          <p:nvPr>
            <p:ph type="title"/>
          </p:nvPr>
        </p:nvSpPr>
        <p:spPr/>
        <p:txBody>
          <a:bodyPr/>
          <a:lstStyle/>
          <a:p>
            <a:pPr defTabSz="914400" eaLnBrk="1" hangingPunct="1"/>
            <a:r>
              <a:rPr lang="en-US" altLang="fa-IR" smtClean="0"/>
              <a:t>Example: Moore model (cont.)</a:t>
            </a:r>
          </a:p>
        </p:txBody>
      </p:sp>
      <p:sp>
        <p:nvSpPr>
          <p:cNvPr id="63492" name="Text Box 10"/>
          <p:cNvSpPr txBox="1">
            <a:spLocks noChangeArrowheads="1"/>
          </p:cNvSpPr>
          <p:nvPr/>
        </p:nvSpPr>
        <p:spPr bwMode="auto">
          <a:xfrm>
            <a:off x="547688" y="1828800"/>
            <a:ext cx="3660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3200" b="0">
                <a:solidFill>
                  <a:schemeClr val="tx1"/>
                </a:solidFill>
                <a:latin typeface="Comic Sans MS" panose="030F0702030302020204" pitchFamily="66" charset="0"/>
                <a:cs typeface="Arial" panose="020B0604020202020204" pitchFamily="34" charset="0"/>
              </a:rPr>
              <a:t>State Diagram</a:t>
            </a:r>
          </a:p>
        </p:txBody>
      </p:sp>
      <p:grpSp>
        <p:nvGrpSpPr>
          <p:cNvPr id="2" name="Group 11"/>
          <p:cNvGrpSpPr>
            <a:grpSpLocks/>
          </p:cNvGrpSpPr>
          <p:nvPr/>
        </p:nvGrpSpPr>
        <p:grpSpPr bwMode="auto">
          <a:xfrm>
            <a:off x="395288" y="2667000"/>
            <a:ext cx="1905000" cy="1371600"/>
            <a:chOff x="432" y="1680"/>
            <a:chExt cx="1200" cy="864"/>
          </a:xfrm>
        </p:grpSpPr>
        <p:sp>
          <p:nvSpPr>
            <p:cNvPr id="63572" name="Oval 12"/>
            <p:cNvSpPr>
              <a:spLocks noChangeArrowheads="1"/>
            </p:cNvSpPr>
            <p:nvPr/>
          </p:nvSpPr>
          <p:spPr bwMode="auto">
            <a:xfrm>
              <a:off x="432" y="2016"/>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3573" name="Text Box 13"/>
            <p:cNvSpPr txBox="1">
              <a:spLocks noChangeArrowheads="1"/>
            </p:cNvSpPr>
            <p:nvPr/>
          </p:nvSpPr>
          <p:spPr bwMode="auto">
            <a:xfrm>
              <a:off x="465" y="2160"/>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a:t>
              </a:r>
            </a:p>
          </p:txBody>
        </p:sp>
        <p:sp>
          <p:nvSpPr>
            <p:cNvPr id="63574" name="Freeform 14"/>
            <p:cNvSpPr>
              <a:spLocks/>
            </p:cNvSpPr>
            <p:nvPr/>
          </p:nvSpPr>
          <p:spPr bwMode="auto">
            <a:xfrm>
              <a:off x="584" y="1736"/>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3575" name="Text Box 15"/>
            <p:cNvSpPr txBox="1">
              <a:spLocks noChangeArrowheads="1"/>
            </p:cNvSpPr>
            <p:nvPr/>
          </p:nvSpPr>
          <p:spPr bwMode="auto">
            <a:xfrm>
              <a:off x="965" y="1680"/>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00,11</a:t>
              </a:r>
            </a:p>
          </p:txBody>
        </p:sp>
      </p:grpSp>
      <p:grpSp>
        <p:nvGrpSpPr>
          <p:cNvPr id="3" name="Group 16"/>
          <p:cNvGrpSpPr>
            <a:grpSpLocks/>
          </p:cNvGrpSpPr>
          <p:nvPr/>
        </p:nvGrpSpPr>
        <p:grpSpPr bwMode="auto">
          <a:xfrm>
            <a:off x="1309688" y="3048000"/>
            <a:ext cx="2743200" cy="1066800"/>
            <a:chOff x="1008" y="1920"/>
            <a:chExt cx="1728" cy="672"/>
          </a:xfrm>
        </p:grpSpPr>
        <p:sp>
          <p:nvSpPr>
            <p:cNvPr id="63568" name="Freeform 17"/>
            <p:cNvSpPr>
              <a:spLocks/>
            </p:cNvSpPr>
            <p:nvPr/>
          </p:nvSpPr>
          <p:spPr bwMode="auto">
            <a:xfrm>
              <a:off x="1008" y="2160"/>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3569" name="Oval 18"/>
            <p:cNvSpPr>
              <a:spLocks noChangeArrowheads="1"/>
            </p:cNvSpPr>
            <p:nvPr/>
          </p:nvSpPr>
          <p:spPr bwMode="auto">
            <a:xfrm>
              <a:off x="2160" y="2064"/>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3570" name="Text Box 19"/>
            <p:cNvSpPr txBox="1">
              <a:spLocks noChangeArrowheads="1"/>
            </p:cNvSpPr>
            <p:nvPr/>
          </p:nvSpPr>
          <p:spPr bwMode="auto">
            <a:xfrm>
              <a:off x="2193" y="2160"/>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1/1</a:t>
              </a:r>
            </a:p>
          </p:txBody>
        </p:sp>
        <p:sp>
          <p:nvSpPr>
            <p:cNvPr id="63571" name="Text Box 20"/>
            <p:cNvSpPr txBox="1">
              <a:spLocks noChangeArrowheads="1"/>
            </p:cNvSpPr>
            <p:nvPr/>
          </p:nvSpPr>
          <p:spPr bwMode="auto">
            <a:xfrm>
              <a:off x="1397" y="1920"/>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01,10</a:t>
              </a:r>
            </a:p>
          </p:txBody>
        </p:sp>
      </p:grpSp>
      <p:grpSp>
        <p:nvGrpSpPr>
          <p:cNvPr id="4" name="Group 21"/>
          <p:cNvGrpSpPr>
            <a:grpSpLocks/>
          </p:cNvGrpSpPr>
          <p:nvPr/>
        </p:nvGrpSpPr>
        <p:grpSpPr bwMode="auto">
          <a:xfrm>
            <a:off x="1309688" y="3810000"/>
            <a:ext cx="1828800" cy="609600"/>
            <a:chOff x="1008" y="2400"/>
            <a:chExt cx="1152" cy="384"/>
          </a:xfrm>
        </p:grpSpPr>
        <p:sp>
          <p:nvSpPr>
            <p:cNvPr id="63566" name="Freeform 22"/>
            <p:cNvSpPr>
              <a:spLocks/>
            </p:cNvSpPr>
            <p:nvPr/>
          </p:nvSpPr>
          <p:spPr bwMode="auto">
            <a:xfrm>
              <a:off x="1008" y="2400"/>
              <a:ext cx="1152" cy="104"/>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3567" name="Text Box 23"/>
            <p:cNvSpPr txBox="1">
              <a:spLocks noChangeArrowheads="1"/>
            </p:cNvSpPr>
            <p:nvPr/>
          </p:nvSpPr>
          <p:spPr bwMode="auto">
            <a:xfrm>
              <a:off x="1176" y="2496"/>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01,10</a:t>
              </a:r>
            </a:p>
          </p:txBody>
        </p:sp>
      </p:grpSp>
      <p:grpSp>
        <p:nvGrpSpPr>
          <p:cNvPr id="5" name="Group 24"/>
          <p:cNvGrpSpPr>
            <a:grpSpLocks/>
          </p:cNvGrpSpPr>
          <p:nvPr/>
        </p:nvGrpSpPr>
        <p:grpSpPr bwMode="auto">
          <a:xfrm>
            <a:off x="2994025" y="4038600"/>
            <a:ext cx="1058863" cy="914400"/>
            <a:chOff x="2069" y="2544"/>
            <a:chExt cx="667" cy="576"/>
          </a:xfrm>
        </p:grpSpPr>
        <p:sp>
          <p:nvSpPr>
            <p:cNvPr id="63564" name="Freeform 25"/>
            <p:cNvSpPr>
              <a:spLocks/>
            </p:cNvSpPr>
            <p:nvPr/>
          </p:nvSpPr>
          <p:spPr bwMode="auto">
            <a:xfrm>
              <a:off x="2128" y="2544"/>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3565" name="Text Box 26"/>
            <p:cNvSpPr txBox="1">
              <a:spLocks noChangeArrowheads="1"/>
            </p:cNvSpPr>
            <p:nvPr/>
          </p:nvSpPr>
          <p:spPr bwMode="auto">
            <a:xfrm>
              <a:off x="2069" y="2832"/>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00,11</a:t>
              </a:r>
            </a:p>
          </p:txBody>
        </p:sp>
      </p:grpSp>
      <p:graphicFrame>
        <p:nvGraphicFramePr>
          <p:cNvPr id="1954918" name="Group 102"/>
          <p:cNvGraphicFramePr>
            <a:graphicFrameLocks noGrp="1"/>
          </p:cNvGraphicFramePr>
          <p:nvPr/>
        </p:nvGraphicFramePr>
        <p:xfrm>
          <a:off x="4283075" y="1454150"/>
          <a:ext cx="4537075" cy="3986404"/>
        </p:xfrm>
        <a:graphic>
          <a:graphicData uri="http://schemas.openxmlformats.org/drawingml/2006/table">
            <a:tbl>
              <a:tblPr/>
              <a:tblGrid>
                <a:gridCol w="1190625"/>
                <a:gridCol w="647700"/>
                <a:gridCol w="466725"/>
                <a:gridCol w="1265238"/>
                <a:gridCol w="966787"/>
              </a:tblGrid>
              <a:tr h="6948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Present State</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Inputs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Next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State</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Output</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X</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Y</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Z</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A74850D-9C51-4520-B4C2-1C542F02DF9E}" type="slidenum">
              <a:rPr lang="en-US" altLang="fa-IR" sz="1300" b="0" smtClean="0">
                <a:solidFill>
                  <a:schemeClr val="tx1"/>
                </a:solidFill>
                <a:cs typeface="Arial" panose="020B0604020202020204" pitchFamily="34" charset="0"/>
              </a:rPr>
              <a:pPr>
                <a:spcBef>
                  <a:spcPct val="0"/>
                </a:spcBef>
                <a:buFontTx/>
                <a:buNone/>
              </a:pPr>
              <a:t>29</a:t>
            </a:fld>
            <a:endParaRPr lang="en-US" altLang="fa-IR" sz="1300" b="0" smtClean="0">
              <a:solidFill>
                <a:schemeClr val="tx1"/>
              </a:solidFill>
              <a:cs typeface="Arial" panose="020B0604020202020204" pitchFamily="34" charset="0"/>
            </a:endParaRPr>
          </a:p>
        </p:txBody>
      </p:sp>
      <p:sp>
        <p:nvSpPr>
          <p:cNvPr id="65539" name="Rectangle 2"/>
          <p:cNvSpPr>
            <a:spLocks noGrp="1" noChangeArrowheads="1"/>
          </p:cNvSpPr>
          <p:nvPr>
            <p:ph type="title"/>
          </p:nvPr>
        </p:nvSpPr>
        <p:spPr/>
        <p:txBody>
          <a:bodyPr/>
          <a:lstStyle/>
          <a:p>
            <a:pPr defTabSz="914400" eaLnBrk="1" hangingPunct="1"/>
            <a:r>
              <a:rPr lang="en-US" altLang="fa-IR" smtClean="0"/>
              <a:t>State Tables for JK flip-flops</a:t>
            </a:r>
          </a:p>
        </p:txBody>
      </p:sp>
      <p:sp>
        <p:nvSpPr>
          <p:cNvPr id="65540" name="Rectangle 3"/>
          <p:cNvSpPr>
            <a:spLocks noGrp="1" noChangeArrowheads="1"/>
          </p:cNvSpPr>
          <p:nvPr>
            <p:ph type="body" idx="1"/>
          </p:nvPr>
        </p:nvSpPr>
        <p:spPr/>
        <p:txBody>
          <a:bodyPr/>
          <a:lstStyle/>
          <a:p>
            <a:pPr marL="609600" indent="-609600" eaLnBrk="1" hangingPunct="1"/>
            <a:r>
              <a:rPr lang="en-US" altLang="fa-IR" smtClean="0"/>
              <a:t>Two step procedure:</a:t>
            </a:r>
          </a:p>
          <a:p>
            <a:pPr marL="990600" lvl="1" indent="-533400" eaLnBrk="1" hangingPunct="1">
              <a:buFont typeface="Wingdings" panose="05000000000000000000" pitchFamily="2" charset="2"/>
              <a:buAutoNum type="arabicPeriod"/>
            </a:pPr>
            <a:r>
              <a:rPr lang="en-US" altLang="fa-IR" smtClean="0"/>
              <a:t>Obtain binary values of each FF input equation in terms of present state and input variables.</a:t>
            </a:r>
          </a:p>
          <a:p>
            <a:pPr marL="990600" lvl="1" indent="-533400" eaLnBrk="1" hangingPunct="1">
              <a:buFont typeface="Wingdings" panose="05000000000000000000" pitchFamily="2" charset="2"/>
              <a:buAutoNum type="arabicPeriod"/>
            </a:pPr>
            <a:r>
              <a:rPr lang="en-US" altLang="fa-IR" smtClean="0"/>
              <a:t>Use corresponding FF </a:t>
            </a:r>
            <a:r>
              <a:rPr lang="en-US" altLang="fa-IR" u="sng" smtClean="0"/>
              <a:t>characteristic table</a:t>
            </a:r>
            <a:r>
              <a:rPr lang="en-US" altLang="fa-IR" smtClean="0"/>
              <a:t> to determine the next state.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3A47327-A10E-4734-AB61-7120CAA89024}" type="slidenum">
              <a:rPr lang="en-US" altLang="fa-IR" sz="1300" b="0" smtClean="0">
                <a:solidFill>
                  <a:schemeClr val="tx1"/>
                </a:solidFill>
              </a:rPr>
              <a:pPr>
                <a:spcBef>
                  <a:spcPct val="0"/>
                </a:spcBef>
                <a:buFontTx/>
                <a:buNone/>
              </a:pPr>
              <a:t>3</a:t>
            </a:fld>
            <a:endParaRPr lang="en-US" altLang="fa-IR" sz="1300" b="0" smtClean="0">
              <a:solidFill>
                <a:schemeClr val="tx1"/>
              </a:solidFill>
            </a:endParaRPr>
          </a:p>
        </p:txBody>
      </p:sp>
      <p:sp>
        <p:nvSpPr>
          <p:cNvPr id="12291" name="Rectangle 2"/>
          <p:cNvSpPr>
            <a:spLocks noGrp="1" noChangeArrowheads="1"/>
          </p:cNvSpPr>
          <p:nvPr>
            <p:ph type="title"/>
          </p:nvPr>
        </p:nvSpPr>
        <p:spPr/>
        <p:txBody>
          <a:bodyPr/>
          <a:lstStyle/>
          <a:p>
            <a:pPr defTabSz="914400" eaLnBrk="1" hangingPunct="1"/>
            <a:r>
              <a:rPr lang="en-US" altLang="fa-IR" smtClean="0"/>
              <a:t>Clock Signal</a:t>
            </a:r>
          </a:p>
        </p:txBody>
      </p:sp>
      <p:pic>
        <p:nvPicPr>
          <p:cNvPr id="12292" name="Picture 3" descr="figure_5"/>
          <p:cNvPicPr>
            <a:picLocks noChangeAspect="1" noChangeArrowheads="1"/>
          </p:cNvPicPr>
          <p:nvPr/>
        </p:nvPicPr>
        <p:blipFill>
          <a:blip r:embed="rId3">
            <a:lum contrast="14000"/>
            <a:extLst>
              <a:ext uri="{28A0092B-C50C-407E-A947-70E740481C1C}">
                <a14:useLocalDpi xmlns:a14="http://schemas.microsoft.com/office/drawing/2010/main" val="0"/>
              </a:ext>
            </a:extLst>
          </a:blip>
          <a:srcRect/>
          <a:stretch>
            <a:fillRect/>
          </a:stretch>
        </p:blipFill>
        <p:spPr bwMode="auto">
          <a:xfrm>
            <a:off x="152400" y="2514600"/>
            <a:ext cx="88392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4"/>
          <p:cNvSpPr txBox="1">
            <a:spLocks noChangeArrowheads="1"/>
          </p:cNvSpPr>
          <p:nvPr/>
        </p:nvSpPr>
        <p:spPr bwMode="auto">
          <a:xfrm>
            <a:off x="2789238" y="49530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b="0">
                <a:solidFill>
                  <a:schemeClr val="tx1"/>
                </a:solidFill>
                <a:latin typeface="Comic Sans MS" panose="030F0702030302020204" pitchFamily="66" charset="0"/>
              </a:rPr>
              <a:t>Different duty cycles</a:t>
            </a:r>
          </a:p>
        </p:txBody>
      </p:sp>
      <p:sp>
        <p:nvSpPr>
          <p:cNvPr id="12294" name="Text Box 5"/>
          <p:cNvSpPr txBox="1">
            <a:spLocks noChangeArrowheads="1"/>
          </p:cNvSpPr>
          <p:nvPr/>
        </p:nvSpPr>
        <p:spPr bwMode="auto">
          <a:xfrm>
            <a:off x="647700" y="1981200"/>
            <a:ext cx="7810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800" b="0">
                <a:solidFill>
                  <a:schemeClr val="tx1"/>
                </a:solidFill>
                <a:latin typeface="Comic Sans MS" panose="030F0702030302020204" pitchFamily="66" charset="0"/>
              </a:rPr>
              <a:t>Clock generator: Periodic train of clock pulses</a:t>
            </a:r>
          </a:p>
        </p:txBody>
      </p:sp>
      <p:sp>
        <p:nvSpPr>
          <p:cNvPr id="12295" name="Line 6"/>
          <p:cNvSpPr>
            <a:spLocks noChangeShapeType="1"/>
          </p:cNvSpPr>
          <p:nvPr/>
        </p:nvSpPr>
        <p:spPr bwMode="auto">
          <a:xfrm flipH="1">
            <a:off x="4394200" y="3149600"/>
            <a:ext cx="76200" cy="152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12296" name="Line 7"/>
          <p:cNvSpPr>
            <a:spLocks noChangeShapeType="1"/>
          </p:cNvSpPr>
          <p:nvPr/>
        </p:nvSpPr>
        <p:spPr bwMode="auto">
          <a:xfrm>
            <a:off x="4470400" y="3149600"/>
            <a:ext cx="76200" cy="152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12297" name="Line 8"/>
          <p:cNvSpPr>
            <a:spLocks noChangeShapeType="1"/>
          </p:cNvSpPr>
          <p:nvPr/>
        </p:nvSpPr>
        <p:spPr bwMode="auto">
          <a:xfrm>
            <a:off x="6731000" y="3149600"/>
            <a:ext cx="76200" cy="152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12298" name="Line 9"/>
          <p:cNvSpPr>
            <a:spLocks noChangeShapeType="1"/>
          </p:cNvSpPr>
          <p:nvPr/>
        </p:nvSpPr>
        <p:spPr bwMode="auto">
          <a:xfrm flipV="1">
            <a:off x="6807200" y="3149600"/>
            <a:ext cx="76200" cy="152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2030602" name="Line 10"/>
          <p:cNvSpPr>
            <a:spLocks noChangeShapeType="1"/>
          </p:cNvSpPr>
          <p:nvPr/>
        </p:nvSpPr>
        <p:spPr bwMode="auto">
          <a:xfrm>
            <a:off x="3124200" y="1905000"/>
            <a:ext cx="1219200" cy="1219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030603" name="Text Box 11"/>
          <p:cNvSpPr txBox="1">
            <a:spLocks noChangeArrowheads="1"/>
          </p:cNvSpPr>
          <p:nvPr/>
        </p:nvSpPr>
        <p:spPr bwMode="auto">
          <a:xfrm>
            <a:off x="685800" y="1371600"/>
            <a:ext cx="264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fa-IR" sz="2400" b="0">
                <a:solidFill>
                  <a:srgbClr val="FF0000"/>
                </a:solidFill>
                <a:latin typeface="Comic Sans MS" panose="030F0702030302020204" pitchFamily="66" charset="0"/>
              </a:rPr>
              <a:t>Rising Clock Edge</a:t>
            </a:r>
            <a:endParaRPr lang="en-US" altLang="fa-IR" sz="2400" b="0">
              <a:solidFill>
                <a:srgbClr val="FF0000"/>
              </a:solidFill>
              <a:latin typeface="Comic Sans MS" panose="030F0702030302020204" pitchFamily="66" charset="0"/>
            </a:endParaRPr>
          </a:p>
        </p:txBody>
      </p:sp>
      <p:sp>
        <p:nvSpPr>
          <p:cNvPr id="2030604" name="Line 12"/>
          <p:cNvSpPr>
            <a:spLocks noChangeShapeType="1"/>
          </p:cNvSpPr>
          <p:nvPr/>
        </p:nvSpPr>
        <p:spPr bwMode="auto">
          <a:xfrm flipH="1" flipV="1">
            <a:off x="6858000" y="3276600"/>
            <a:ext cx="914400" cy="1828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030605" name="Text Box 13"/>
          <p:cNvSpPr txBox="1">
            <a:spLocks noChangeArrowheads="1"/>
          </p:cNvSpPr>
          <p:nvPr/>
        </p:nvSpPr>
        <p:spPr bwMode="auto">
          <a:xfrm>
            <a:off x="6411913" y="5181600"/>
            <a:ext cx="2732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fa-IR" sz="2400" b="0">
                <a:solidFill>
                  <a:srgbClr val="FF0000"/>
                </a:solidFill>
                <a:latin typeface="Comic Sans MS" panose="030F0702030302020204" pitchFamily="66" charset="0"/>
              </a:rPr>
              <a:t>Falling Clock Edge</a:t>
            </a:r>
            <a:endParaRPr lang="en-US" altLang="fa-IR" sz="2400" b="0">
              <a:solidFill>
                <a:srgbClr val="FF000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06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06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030604"/>
                                        </p:tgtEl>
                                        <p:attrNameLst>
                                          <p:attrName>style.visibility</p:attrName>
                                        </p:attrNameLst>
                                      </p:cBhvr>
                                      <p:to>
                                        <p:strVal val="visible"/>
                                      </p:to>
                                    </p:set>
                                    <p:animEffect transition="in" filter="box(in)">
                                      <p:cBhvr>
                                        <p:cTn id="13" dur="500"/>
                                        <p:tgtEl>
                                          <p:spTgt spid="203060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30605"/>
                                        </p:tgtEl>
                                        <p:attrNameLst>
                                          <p:attrName>style.visibility</p:attrName>
                                        </p:attrNameLst>
                                      </p:cBhvr>
                                      <p:to>
                                        <p:strVal val="visible"/>
                                      </p:to>
                                    </p:set>
                                    <p:animEffect transition="in" filter="box(in)">
                                      <p:cBhvr>
                                        <p:cTn id="16" dur="500"/>
                                        <p:tgtEl>
                                          <p:spTgt spid="2030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0602" grpId="0" animBg="1"/>
      <p:bldP spid="2030603" grpId="0"/>
      <p:bldP spid="2030604" grpId="0" animBg="1"/>
      <p:bldP spid="203060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3B3C523C-13B9-4065-A588-6AE87A89EE42}" type="slidenum">
              <a:rPr lang="en-US" altLang="fa-IR" sz="1300" b="0" smtClean="0">
                <a:solidFill>
                  <a:schemeClr val="tx1"/>
                </a:solidFill>
                <a:cs typeface="Arial" panose="020B0604020202020204" pitchFamily="34" charset="0"/>
              </a:rPr>
              <a:pPr>
                <a:spcBef>
                  <a:spcPct val="0"/>
                </a:spcBef>
                <a:buFontTx/>
                <a:buNone/>
              </a:pPr>
              <a:t>30</a:t>
            </a:fld>
            <a:endParaRPr lang="en-US" altLang="fa-IR" sz="1300" b="0" smtClean="0">
              <a:solidFill>
                <a:schemeClr val="tx1"/>
              </a:solidFill>
              <a:cs typeface="Arial" panose="020B0604020202020204" pitchFamily="34" charset="0"/>
            </a:endParaRPr>
          </a:p>
        </p:txBody>
      </p:sp>
      <p:sp>
        <p:nvSpPr>
          <p:cNvPr id="67587" name="Rectangle 2"/>
          <p:cNvSpPr>
            <a:spLocks noGrp="1" noChangeArrowheads="1"/>
          </p:cNvSpPr>
          <p:nvPr>
            <p:ph type="title"/>
          </p:nvPr>
        </p:nvSpPr>
        <p:spPr/>
        <p:txBody>
          <a:bodyPr/>
          <a:lstStyle/>
          <a:p>
            <a:pPr defTabSz="914400" eaLnBrk="1" hangingPunct="1"/>
            <a:r>
              <a:rPr lang="en-US" altLang="fa-IR" smtClean="0"/>
              <a:t>Example</a:t>
            </a:r>
          </a:p>
        </p:txBody>
      </p:sp>
      <p:sp>
        <p:nvSpPr>
          <p:cNvPr id="1942531" name="Rectangle 3"/>
          <p:cNvSpPr>
            <a:spLocks noGrp="1" noChangeArrowheads="1"/>
          </p:cNvSpPr>
          <p:nvPr>
            <p:ph type="body" sz="half" idx="1"/>
          </p:nvPr>
        </p:nvSpPr>
        <p:spPr>
          <a:xfrm>
            <a:off x="685800" y="1219200"/>
            <a:ext cx="7772400" cy="2641600"/>
          </a:xfrm>
        </p:spPr>
        <p:txBody>
          <a:bodyPr/>
          <a:lstStyle/>
          <a:p>
            <a:pPr marL="742950" lvl="1" indent="-285750" eaLnBrk="1" hangingPunct="1">
              <a:buFont typeface="Wingdings" panose="05000000000000000000" pitchFamily="2" charset="2"/>
              <a:buNone/>
              <a:defRPr/>
            </a:pPr>
            <a:r>
              <a:rPr lang="en-US" sz="2500" smtClean="0"/>
              <a:t>J</a:t>
            </a:r>
            <a:r>
              <a:rPr lang="en-US" sz="2500" baseline="-25000" smtClean="0"/>
              <a:t>A</a:t>
            </a:r>
            <a:r>
              <a:rPr lang="en-US" sz="2500" smtClean="0"/>
              <a:t> = B, K</a:t>
            </a:r>
            <a:r>
              <a:rPr lang="en-US" sz="2500" baseline="-25000" smtClean="0"/>
              <a:t>A</a:t>
            </a:r>
            <a:r>
              <a:rPr lang="en-US" sz="2500" smtClean="0"/>
              <a:t> = BX’</a:t>
            </a:r>
          </a:p>
          <a:p>
            <a:pPr marL="742950" lvl="1" indent="-285750" eaLnBrk="1" hangingPunct="1">
              <a:buFont typeface="Wingdings" panose="05000000000000000000" pitchFamily="2" charset="2"/>
              <a:buNone/>
              <a:defRPr/>
            </a:pPr>
            <a:r>
              <a:rPr lang="en-US" sz="2500" smtClean="0"/>
              <a:t>J</a:t>
            </a:r>
            <a:r>
              <a:rPr lang="en-US" sz="2500" baseline="-25000" smtClean="0"/>
              <a:t>B</a:t>
            </a:r>
            <a:r>
              <a:rPr lang="en-US" sz="2500" smtClean="0"/>
              <a:t> = X’, K</a:t>
            </a:r>
            <a:r>
              <a:rPr lang="en-US" sz="2500" baseline="-25000" smtClean="0"/>
              <a:t>B</a:t>
            </a:r>
            <a:r>
              <a:rPr lang="en-US" sz="2500" smtClean="0"/>
              <a:t> = AX’ + A’X = </a:t>
            </a:r>
            <a:r>
              <a:rPr lang="en-US" sz="2500" smtClean="0">
                <a:solidFill>
                  <a:schemeClr val="accent2"/>
                </a:solidFill>
              </a:rPr>
              <a:t>A </a:t>
            </a:r>
            <a:r>
              <a:rPr lang="en-US" sz="2500" smtClean="0">
                <a:solidFill>
                  <a:schemeClr val="accent2"/>
                </a:solidFill>
                <a:effectLst>
                  <a:outerShdw blurRad="38100" dist="38100" dir="2700000" algn="tl">
                    <a:srgbClr val="C0C0C0"/>
                  </a:outerShdw>
                </a:effectLst>
                <a:sym typeface="Symbol" pitchFamily="18" charset="2"/>
              </a:rPr>
              <a:t></a:t>
            </a:r>
            <a:r>
              <a:rPr lang="en-US" sz="2500" smtClean="0">
                <a:solidFill>
                  <a:schemeClr val="accent2"/>
                </a:solidFill>
              </a:rPr>
              <a:t> X</a:t>
            </a:r>
          </a:p>
          <a:p>
            <a:pPr eaLnBrk="1" hangingPunct="1">
              <a:defRPr/>
            </a:pPr>
            <a:r>
              <a:rPr lang="en-US" sz="3000" smtClean="0">
                <a:sym typeface="Wingdings" pitchFamily="2" charset="2"/>
              </a:rPr>
              <a:t> 2 JK-FFs:</a:t>
            </a:r>
            <a:endParaRPr lang="en-US" sz="3000" smtClean="0"/>
          </a:p>
          <a:p>
            <a:pPr eaLnBrk="1" hangingPunct="1">
              <a:defRPr/>
            </a:pPr>
            <a:endParaRPr lang="en-US" sz="3000" smtClean="0">
              <a:sym typeface="Symbol" pitchFamily="18" charset="2"/>
            </a:endParaRPr>
          </a:p>
          <a:p>
            <a:pPr eaLnBrk="1" hangingPunct="1">
              <a:defRPr/>
            </a:pPr>
            <a:endParaRPr lang="en-US" sz="3000" smtClean="0"/>
          </a:p>
        </p:txBody>
      </p:sp>
      <p:sp>
        <p:nvSpPr>
          <p:cNvPr id="67589" name="Rectangle 4"/>
          <p:cNvSpPr>
            <a:spLocks noChangeArrowheads="1"/>
          </p:cNvSpPr>
          <p:nvPr/>
        </p:nvSpPr>
        <p:spPr bwMode="auto">
          <a:xfrm>
            <a:off x="1195388" y="3733800"/>
            <a:ext cx="908050" cy="13541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7590" name="Line 5"/>
          <p:cNvSpPr>
            <a:spLocks noChangeShapeType="1"/>
          </p:cNvSpPr>
          <p:nvPr/>
        </p:nvSpPr>
        <p:spPr bwMode="auto">
          <a:xfrm>
            <a:off x="773113" y="3998913"/>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1" name="Line 6"/>
          <p:cNvSpPr>
            <a:spLocks noChangeShapeType="1"/>
          </p:cNvSpPr>
          <p:nvPr/>
        </p:nvSpPr>
        <p:spPr bwMode="auto">
          <a:xfrm>
            <a:off x="773113" y="4760913"/>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2" name="Line 7"/>
          <p:cNvSpPr>
            <a:spLocks noChangeShapeType="1"/>
          </p:cNvSpPr>
          <p:nvPr/>
        </p:nvSpPr>
        <p:spPr bwMode="auto">
          <a:xfrm>
            <a:off x="2224088" y="4681538"/>
            <a:ext cx="3016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3" name="Line 8"/>
          <p:cNvSpPr>
            <a:spLocks noChangeShapeType="1"/>
          </p:cNvSpPr>
          <p:nvPr/>
        </p:nvSpPr>
        <p:spPr bwMode="auto">
          <a:xfrm>
            <a:off x="2103438" y="4071938"/>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4" name="Oval 9"/>
          <p:cNvSpPr>
            <a:spLocks noChangeArrowheads="1"/>
          </p:cNvSpPr>
          <p:nvPr/>
        </p:nvSpPr>
        <p:spPr bwMode="auto">
          <a:xfrm>
            <a:off x="2103438" y="4614863"/>
            <a:ext cx="120650" cy="13493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7595" name="Text Box 10"/>
          <p:cNvSpPr txBox="1">
            <a:spLocks noChangeArrowheads="1"/>
          </p:cNvSpPr>
          <p:nvPr/>
        </p:nvSpPr>
        <p:spPr bwMode="auto">
          <a:xfrm>
            <a:off x="1184275" y="3846513"/>
            <a:ext cx="336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a:t>
            </a:r>
          </a:p>
        </p:txBody>
      </p:sp>
      <p:sp>
        <p:nvSpPr>
          <p:cNvPr id="67596" name="Text Box 11"/>
          <p:cNvSpPr txBox="1">
            <a:spLocks noChangeArrowheads="1"/>
          </p:cNvSpPr>
          <p:nvPr/>
        </p:nvSpPr>
        <p:spPr bwMode="auto">
          <a:xfrm>
            <a:off x="1165225" y="4622800"/>
            <a:ext cx="3238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K</a:t>
            </a:r>
          </a:p>
        </p:txBody>
      </p:sp>
      <p:sp>
        <p:nvSpPr>
          <p:cNvPr id="67597" name="Line 12"/>
          <p:cNvSpPr>
            <a:spLocks noChangeShapeType="1"/>
          </p:cNvSpPr>
          <p:nvPr/>
        </p:nvSpPr>
        <p:spPr bwMode="auto">
          <a:xfrm>
            <a:off x="773113" y="4379913"/>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8" name="Text Box 13"/>
          <p:cNvSpPr txBox="1">
            <a:spLocks noChangeArrowheads="1"/>
          </p:cNvSpPr>
          <p:nvPr/>
        </p:nvSpPr>
        <p:spPr bwMode="auto">
          <a:xfrm>
            <a:off x="1289050" y="4241800"/>
            <a:ext cx="3222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C</a:t>
            </a:r>
          </a:p>
        </p:txBody>
      </p:sp>
      <p:sp>
        <p:nvSpPr>
          <p:cNvPr id="67599" name="Line 14"/>
          <p:cNvSpPr>
            <a:spLocks noChangeShapeType="1"/>
          </p:cNvSpPr>
          <p:nvPr/>
        </p:nvSpPr>
        <p:spPr bwMode="auto">
          <a:xfrm>
            <a:off x="1230313" y="4335463"/>
            <a:ext cx="76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0" name="Line 15"/>
          <p:cNvSpPr>
            <a:spLocks noChangeShapeType="1"/>
          </p:cNvSpPr>
          <p:nvPr/>
        </p:nvSpPr>
        <p:spPr bwMode="auto">
          <a:xfrm flipH="1">
            <a:off x="1230313" y="4411663"/>
            <a:ext cx="76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1" name="Rectangle 16"/>
          <p:cNvSpPr>
            <a:spLocks noChangeArrowheads="1"/>
          </p:cNvSpPr>
          <p:nvPr/>
        </p:nvSpPr>
        <p:spPr bwMode="auto">
          <a:xfrm>
            <a:off x="3557588" y="3751263"/>
            <a:ext cx="908050" cy="13541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7602" name="Line 17"/>
          <p:cNvSpPr>
            <a:spLocks noChangeShapeType="1"/>
          </p:cNvSpPr>
          <p:nvPr/>
        </p:nvSpPr>
        <p:spPr bwMode="auto">
          <a:xfrm>
            <a:off x="3135313" y="4016375"/>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3" name="Line 18"/>
          <p:cNvSpPr>
            <a:spLocks noChangeShapeType="1"/>
          </p:cNvSpPr>
          <p:nvPr/>
        </p:nvSpPr>
        <p:spPr bwMode="auto">
          <a:xfrm>
            <a:off x="3135313" y="4778375"/>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4" name="Line 19"/>
          <p:cNvSpPr>
            <a:spLocks noChangeShapeType="1"/>
          </p:cNvSpPr>
          <p:nvPr/>
        </p:nvSpPr>
        <p:spPr bwMode="auto">
          <a:xfrm>
            <a:off x="4586288" y="4699000"/>
            <a:ext cx="3016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5" name="Line 20"/>
          <p:cNvSpPr>
            <a:spLocks noChangeShapeType="1"/>
          </p:cNvSpPr>
          <p:nvPr/>
        </p:nvSpPr>
        <p:spPr bwMode="auto">
          <a:xfrm>
            <a:off x="4465638" y="4089400"/>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6" name="Oval 21"/>
          <p:cNvSpPr>
            <a:spLocks noChangeArrowheads="1"/>
          </p:cNvSpPr>
          <p:nvPr/>
        </p:nvSpPr>
        <p:spPr bwMode="auto">
          <a:xfrm>
            <a:off x="4465638" y="4632325"/>
            <a:ext cx="120650" cy="1349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7607" name="Text Box 22"/>
          <p:cNvSpPr txBox="1">
            <a:spLocks noChangeArrowheads="1"/>
          </p:cNvSpPr>
          <p:nvPr/>
        </p:nvSpPr>
        <p:spPr bwMode="auto">
          <a:xfrm>
            <a:off x="3546475" y="3863975"/>
            <a:ext cx="3365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a:t>
            </a:r>
          </a:p>
        </p:txBody>
      </p:sp>
      <p:sp>
        <p:nvSpPr>
          <p:cNvPr id="67608" name="Text Box 23"/>
          <p:cNvSpPr txBox="1">
            <a:spLocks noChangeArrowheads="1"/>
          </p:cNvSpPr>
          <p:nvPr/>
        </p:nvSpPr>
        <p:spPr bwMode="auto">
          <a:xfrm>
            <a:off x="3527425" y="4640263"/>
            <a:ext cx="3238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K</a:t>
            </a:r>
          </a:p>
        </p:txBody>
      </p:sp>
      <p:sp>
        <p:nvSpPr>
          <p:cNvPr id="67609" name="Line 24"/>
          <p:cNvSpPr>
            <a:spLocks noChangeShapeType="1"/>
          </p:cNvSpPr>
          <p:nvPr/>
        </p:nvSpPr>
        <p:spPr bwMode="auto">
          <a:xfrm>
            <a:off x="3135313" y="4397375"/>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10" name="Text Box 25"/>
          <p:cNvSpPr txBox="1">
            <a:spLocks noChangeArrowheads="1"/>
          </p:cNvSpPr>
          <p:nvPr/>
        </p:nvSpPr>
        <p:spPr bwMode="auto">
          <a:xfrm>
            <a:off x="3651250" y="4259263"/>
            <a:ext cx="3222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C</a:t>
            </a:r>
          </a:p>
        </p:txBody>
      </p:sp>
      <p:sp>
        <p:nvSpPr>
          <p:cNvPr id="67611" name="Line 26"/>
          <p:cNvSpPr>
            <a:spLocks noChangeShapeType="1"/>
          </p:cNvSpPr>
          <p:nvPr/>
        </p:nvSpPr>
        <p:spPr bwMode="auto">
          <a:xfrm>
            <a:off x="3592513" y="4352925"/>
            <a:ext cx="76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12" name="Line 27"/>
          <p:cNvSpPr>
            <a:spLocks noChangeShapeType="1"/>
          </p:cNvSpPr>
          <p:nvPr/>
        </p:nvSpPr>
        <p:spPr bwMode="auto">
          <a:xfrm flipH="1">
            <a:off x="3592513" y="4429125"/>
            <a:ext cx="76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13" name="Text Box 28"/>
          <p:cNvSpPr txBox="1">
            <a:spLocks noChangeArrowheads="1"/>
          </p:cNvSpPr>
          <p:nvPr/>
        </p:nvSpPr>
        <p:spPr bwMode="auto">
          <a:xfrm>
            <a:off x="392113" y="3824288"/>
            <a:ext cx="4476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a:t>
            </a:r>
            <a:r>
              <a:rPr lang="en-US" altLang="fa-IR" sz="1800" b="0" baseline="-25000">
                <a:solidFill>
                  <a:schemeClr val="tx1"/>
                </a:solidFill>
                <a:latin typeface="Comic Sans MS" panose="030F0702030302020204" pitchFamily="66" charset="0"/>
                <a:cs typeface="Arial" panose="020B0604020202020204" pitchFamily="34" charset="0"/>
              </a:rPr>
              <a:t>A</a:t>
            </a:r>
          </a:p>
        </p:txBody>
      </p:sp>
      <p:sp>
        <p:nvSpPr>
          <p:cNvPr id="67614" name="Text Box 29"/>
          <p:cNvSpPr txBox="1">
            <a:spLocks noChangeArrowheads="1"/>
          </p:cNvSpPr>
          <p:nvPr/>
        </p:nvSpPr>
        <p:spPr bwMode="auto">
          <a:xfrm>
            <a:off x="392113" y="4510088"/>
            <a:ext cx="4349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K</a:t>
            </a:r>
            <a:r>
              <a:rPr lang="en-US" altLang="fa-IR" sz="1800" b="0" baseline="-25000">
                <a:solidFill>
                  <a:schemeClr val="tx1"/>
                </a:solidFill>
                <a:latin typeface="Comic Sans MS" panose="030F0702030302020204" pitchFamily="66" charset="0"/>
                <a:cs typeface="Arial" panose="020B0604020202020204" pitchFamily="34" charset="0"/>
              </a:rPr>
              <a:t>A</a:t>
            </a:r>
          </a:p>
        </p:txBody>
      </p:sp>
      <p:sp>
        <p:nvSpPr>
          <p:cNvPr id="67615" name="Text Box 30"/>
          <p:cNvSpPr txBox="1">
            <a:spLocks noChangeArrowheads="1"/>
          </p:cNvSpPr>
          <p:nvPr/>
        </p:nvSpPr>
        <p:spPr bwMode="auto">
          <a:xfrm>
            <a:off x="2754313" y="4586288"/>
            <a:ext cx="42068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K</a:t>
            </a:r>
            <a:r>
              <a:rPr lang="en-US" altLang="fa-IR" sz="1800" b="0" baseline="-25000">
                <a:solidFill>
                  <a:schemeClr val="tx1"/>
                </a:solidFill>
                <a:latin typeface="Comic Sans MS" panose="030F0702030302020204" pitchFamily="66" charset="0"/>
                <a:cs typeface="Arial" panose="020B0604020202020204" pitchFamily="34" charset="0"/>
              </a:rPr>
              <a:t>B</a:t>
            </a:r>
          </a:p>
        </p:txBody>
      </p:sp>
      <p:sp>
        <p:nvSpPr>
          <p:cNvPr id="67616" name="Text Box 31"/>
          <p:cNvSpPr txBox="1">
            <a:spLocks noChangeArrowheads="1"/>
          </p:cNvSpPr>
          <p:nvPr/>
        </p:nvSpPr>
        <p:spPr bwMode="auto">
          <a:xfrm>
            <a:off x="2790825" y="3824288"/>
            <a:ext cx="43338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a:t>
            </a:r>
            <a:r>
              <a:rPr lang="en-US" altLang="fa-IR" sz="1800" b="0" baseline="-25000">
                <a:solidFill>
                  <a:schemeClr val="tx1"/>
                </a:solidFill>
                <a:latin typeface="Comic Sans MS" panose="030F0702030302020204" pitchFamily="66" charset="0"/>
                <a:cs typeface="Arial" panose="020B0604020202020204" pitchFamily="34" charset="0"/>
              </a:rPr>
              <a:t>B</a:t>
            </a:r>
          </a:p>
        </p:txBody>
      </p:sp>
      <p:sp>
        <p:nvSpPr>
          <p:cNvPr id="67617" name="Text Box 32"/>
          <p:cNvSpPr txBox="1">
            <a:spLocks noChangeArrowheads="1"/>
          </p:cNvSpPr>
          <p:nvPr/>
        </p:nvSpPr>
        <p:spPr bwMode="auto">
          <a:xfrm>
            <a:off x="2449513" y="3900488"/>
            <a:ext cx="3508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A</a:t>
            </a:r>
          </a:p>
        </p:txBody>
      </p:sp>
      <p:sp>
        <p:nvSpPr>
          <p:cNvPr id="67618" name="Text Box 33"/>
          <p:cNvSpPr txBox="1">
            <a:spLocks noChangeArrowheads="1"/>
          </p:cNvSpPr>
          <p:nvPr/>
        </p:nvSpPr>
        <p:spPr bwMode="auto">
          <a:xfrm>
            <a:off x="2403475" y="4510088"/>
            <a:ext cx="3921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A’</a:t>
            </a:r>
          </a:p>
        </p:txBody>
      </p:sp>
      <p:sp>
        <p:nvSpPr>
          <p:cNvPr id="67619" name="Text Box 34"/>
          <p:cNvSpPr txBox="1">
            <a:spLocks noChangeArrowheads="1"/>
          </p:cNvSpPr>
          <p:nvPr/>
        </p:nvSpPr>
        <p:spPr bwMode="auto">
          <a:xfrm>
            <a:off x="4841875" y="3886200"/>
            <a:ext cx="3286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B</a:t>
            </a:r>
          </a:p>
        </p:txBody>
      </p:sp>
      <p:sp>
        <p:nvSpPr>
          <p:cNvPr id="67620" name="Text Box 35"/>
          <p:cNvSpPr txBox="1">
            <a:spLocks noChangeArrowheads="1"/>
          </p:cNvSpPr>
          <p:nvPr/>
        </p:nvSpPr>
        <p:spPr bwMode="auto">
          <a:xfrm>
            <a:off x="4811713" y="4510088"/>
            <a:ext cx="36988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B’</a:t>
            </a:r>
          </a:p>
        </p:txBody>
      </p:sp>
      <p:graphicFrame>
        <p:nvGraphicFramePr>
          <p:cNvPr id="1942601" name="Group 73"/>
          <p:cNvGraphicFramePr>
            <a:graphicFrameLocks noGrp="1"/>
          </p:cNvGraphicFramePr>
          <p:nvPr>
            <p:ph sz="half" idx="2"/>
          </p:nvPr>
        </p:nvGraphicFramePr>
        <p:xfrm>
          <a:off x="5580063" y="3097213"/>
          <a:ext cx="2374900" cy="2286000"/>
        </p:xfrm>
        <a:graphic>
          <a:graphicData uri="http://schemas.openxmlformats.org/drawingml/2006/table">
            <a:tbl>
              <a:tblPr/>
              <a:tblGrid>
                <a:gridCol w="647700"/>
                <a:gridCol w="576262"/>
                <a:gridCol w="1150938"/>
              </a:tblGrid>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J</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Q(t+1)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Q(t)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Q(t)’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7644" name="Text Box 72"/>
          <p:cNvSpPr txBox="1">
            <a:spLocks noChangeArrowheads="1"/>
          </p:cNvSpPr>
          <p:nvPr/>
        </p:nvSpPr>
        <p:spPr bwMode="auto">
          <a:xfrm>
            <a:off x="5340350" y="2565400"/>
            <a:ext cx="311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JK-FF Characteristic Table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A103F78-2D2A-4C5C-B5CD-18DACA45A0FD}" type="slidenum">
              <a:rPr lang="en-US" altLang="fa-IR" sz="1300" b="0" smtClean="0">
                <a:solidFill>
                  <a:schemeClr val="tx1"/>
                </a:solidFill>
                <a:cs typeface="Arial" panose="020B0604020202020204" pitchFamily="34" charset="0"/>
              </a:rPr>
              <a:pPr>
                <a:spcBef>
                  <a:spcPct val="0"/>
                </a:spcBef>
                <a:buFontTx/>
                <a:buNone/>
              </a:pPr>
              <a:t>31</a:t>
            </a:fld>
            <a:endParaRPr lang="en-US" altLang="fa-IR" sz="1300" b="0" smtClean="0">
              <a:solidFill>
                <a:schemeClr val="tx1"/>
              </a:solidFill>
              <a:cs typeface="Arial" panose="020B0604020202020204" pitchFamily="34" charset="0"/>
            </a:endParaRPr>
          </a:p>
        </p:txBody>
      </p:sp>
      <p:sp>
        <p:nvSpPr>
          <p:cNvPr id="69635" name="Rectangle 2"/>
          <p:cNvSpPr>
            <a:spLocks noGrp="1" noChangeArrowheads="1"/>
          </p:cNvSpPr>
          <p:nvPr>
            <p:ph type="title"/>
          </p:nvPr>
        </p:nvSpPr>
        <p:spPr/>
        <p:txBody>
          <a:bodyPr/>
          <a:lstStyle/>
          <a:p>
            <a:pPr defTabSz="914400" eaLnBrk="1" hangingPunct="1"/>
            <a:r>
              <a:rPr lang="en-US" altLang="fa-IR" smtClean="0"/>
              <a:t>Example (cont.)</a:t>
            </a:r>
          </a:p>
        </p:txBody>
      </p:sp>
      <p:graphicFrame>
        <p:nvGraphicFramePr>
          <p:cNvPr id="1944693" name="Group 117"/>
          <p:cNvGraphicFramePr>
            <a:graphicFrameLocks noGrp="1"/>
          </p:cNvGraphicFramePr>
          <p:nvPr>
            <p:ph idx="1"/>
          </p:nvPr>
        </p:nvGraphicFramePr>
        <p:xfrm>
          <a:off x="914400" y="1447800"/>
          <a:ext cx="7543800" cy="4064000"/>
        </p:xfrm>
        <a:graphic>
          <a:graphicData uri="http://schemas.openxmlformats.org/drawingml/2006/table">
            <a:tbl>
              <a:tblPr/>
              <a:tblGrid>
                <a:gridCol w="939800"/>
                <a:gridCol w="1096963"/>
                <a:gridCol w="939800"/>
                <a:gridCol w="985837"/>
                <a:gridCol w="914400"/>
                <a:gridCol w="762000"/>
                <a:gridCol w="685800"/>
                <a:gridCol w="609600"/>
                <a:gridCol w="609600"/>
              </a:tblGrid>
              <a:tr h="4064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Next 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FF inputs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B(t)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B(t+1)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J</a:t>
                      </a:r>
                      <a:r>
                        <a:rPr kumimoji="0" lang="en-US" sz="2000" b="1" i="0" u="none" strike="noStrike" cap="none" normalizeH="0" baseline="-25000" smtClean="0">
                          <a:ln>
                            <a:noFill/>
                          </a:ln>
                          <a:solidFill>
                            <a:srgbClr val="FF5050"/>
                          </a:solidFill>
                          <a:effectLst/>
                          <a:latin typeface="Arial" pitchFamily="34" charset="0"/>
                          <a:cs typeface="Zar" pitchFamily="2" charset="-7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K</a:t>
                      </a:r>
                      <a:r>
                        <a:rPr kumimoji="0" lang="en-US" sz="2000" b="1" i="0" u="none" strike="noStrike" cap="none" normalizeH="0" baseline="-25000" smtClean="0">
                          <a:ln>
                            <a:noFill/>
                          </a:ln>
                          <a:solidFill>
                            <a:srgbClr val="FF5050"/>
                          </a:solidFill>
                          <a:effectLst/>
                          <a:latin typeface="Arial" pitchFamily="34" charset="0"/>
                          <a:cs typeface="Zar" pitchFamily="2" charset="-78"/>
                        </a:rPr>
                        <a:t>A</a:t>
                      </a: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J</a:t>
                      </a:r>
                      <a:r>
                        <a:rPr kumimoji="0" lang="en-US" sz="2000" b="1" i="0" u="none" strike="noStrike" cap="none" normalizeH="0" baseline="-25000" smtClean="0">
                          <a:ln>
                            <a:noFill/>
                          </a:ln>
                          <a:solidFill>
                            <a:srgbClr val="FF5050"/>
                          </a:solidFill>
                          <a:effectLst/>
                          <a:latin typeface="Arial" pitchFamily="34" charset="0"/>
                          <a:cs typeface="Zar" pitchFamily="2" charset="-78"/>
                        </a:rPr>
                        <a:t>B</a:t>
                      </a: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K</a:t>
                      </a:r>
                      <a:r>
                        <a:rPr kumimoji="0" lang="en-US" sz="2000" b="1" i="0" u="none" strike="noStrike" cap="none" normalizeH="0" baseline="-25000" smtClean="0">
                          <a:ln>
                            <a:noFill/>
                          </a:ln>
                          <a:solidFill>
                            <a:srgbClr val="FF5050"/>
                          </a:solidFill>
                          <a:effectLst/>
                          <a:latin typeface="Arial" pitchFamily="34" charset="0"/>
                          <a:cs typeface="Zar" pitchFamily="2" charset="-78"/>
                        </a:rPr>
                        <a:t>B</a:t>
                      </a: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742" name="AutoShape 111"/>
          <p:cNvSpPr>
            <a:spLocks noChangeArrowheads="1"/>
          </p:cNvSpPr>
          <p:nvPr/>
        </p:nvSpPr>
        <p:spPr bwMode="auto">
          <a:xfrm>
            <a:off x="5943600" y="2209800"/>
            <a:ext cx="2438400" cy="3505200"/>
          </a:xfrm>
          <a:prstGeom prst="roundRect">
            <a:avLst>
              <a:gd name="adj" fmla="val 16667"/>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9743" name="Text Box 112"/>
          <p:cNvSpPr txBox="1">
            <a:spLocks noChangeArrowheads="1"/>
          </p:cNvSpPr>
          <p:nvPr/>
        </p:nvSpPr>
        <p:spPr bwMode="auto">
          <a:xfrm>
            <a:off x="5791200" y="5715000"/>
            <a:ext cx="289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1800">
                <a:solidFill>
                  <a:srgbClr val="008000"/>
                </a:solidFill>
                <a:latin typeface="Comic Sans MS" panose="030F0702030302020204" pitchFamily="66" charset="0"/>
                <a:cs typeface="Arial" panose="020B0604020202020204" pitchFamily="34" charset="0"/>
              </a:rPr>
              <a:t>Step 1: </a:t>
            </a:r>
            <a:br>
              <a:rPr lang="en-US" altLang="fa-IR" sz="1800">
                <a:solidFill>
                  <a:srgbClr val="008000"/>
                </a:solidFill>
                <a:latin typeface="Comic Sans MS" panose="030F0702030302020204" pitchFamily="66" charset="0"/>
                <a:cs typeface="Arial" panose="020B0604020202020204" pitchFamily="34" charset="0"/>
              </a:rPr>
            </a:br>
            <a:r>
              <a:rPr lang="en-US" altLang="fa-IR" sz="1800">
                <a:solidFill>
                  <a:srgbClr val="008000"/>
                </a:solidFill>
                <a:latin typeface="Comic Sans MS" panose="030F0702030302020204" pitchFamily="66" charset="0"/>
                <a:cs typeface="Arial" panose="020B0604020202020204" pitchFamily="34" charset="0"/>
              </a:rPr>
              <a:t>Use FF input equations</a:t>
            </a:r>
          </a:p>
        </p:txBody>
      </p:sp>
      <p:sp>
        <p:nvSpPr>
          <p:cNvPr id="1944695" name="Rectangle 119"/>
          <p:cNvSpPr>
            <a:spLocks noChangeArrowheads="1"/>
          </p:cNvSpPr>
          <p:nvPr/>
        </p:nvSpPr>
        <p:spPr bwMode="auto">
          <a:xfrm>
            <a:off x="323850" y="5594350"/>
            <a:ext cx="5688013" cy="930275"/>
          </a:xfrm>
          <a:prstGeom prst="rect">
            <a:avLst/>
          </a:prstGeom>
          <a:noFill/>
          <a:ln w="9525">
            <a:noFill/>
            <a:miter lim="800000"/>
            <a:headEnd/>
            <a:tailEnd/>
          </a:ln>
          <a:effectLst/>
        </p:spPr>
        <p:txBody>
          <a:bodyPr>
            <a:spAutoFit/>
          </a:bodyPr>
          <a:lstStyle/>
          <a:p>
            <a:pPr lvl="1" defTabSz="1019175" eaLnBrk="1" hangingPunct="1">
              <a:spcBef>
                <a:spcPct val="20000"/>
              </a:spcBef>
              <a:buFont typeface="Wingdings" pitchFamily="2" charset="2"/>
              <a:buNone/>
              <a:defRPr/>
            </a:pPr>
            <a:r>
              <a:rPr lang="en-US" sz="2500" b="0">
                <a:solidFill>
                  <a:srgbClr val="0000FF"/>
                </a:solidFill>
                <a:latin typeface="Arial" pitchFamily="34" charset="0"/>
                <a:cs typeface="Zar" pitchFamily="2" charset="-78"/>
              </a:rPr>
              <a:t>J</a:t>
            </a:r>
            <a:r>
              <a:rPr lang="en-US" sz="2500" b="0" baseline="-25000">
                <a:solidFill>
                  <a:srgbClr val="0000FF"/>
                </a:solidFill>
                <a:latin typeface="Arial" pitchFamily="34" charset="0"/>
                <a:cs typeface="Zar" pitchFamily="2" charset="-78"/>
              </a:rPr>
              <a:t>A</a:t>
            </a:r>
            <a:r>
              <a:rPr lang="en-US" sz="2500" b="0">
                <a:solidFill>
                  <a:srgbClr val="0000FF"/>
                </a:solidFill>
                <a:latin typeface="Arial" pitchFamily="34" charset="0"/>
                <a:cs typeface="Zar" pitchFamily="2" charset="-78"/>
              </a:rPr>
              <a:t> = B, K</a:t>
            </a:r>
            <a:r>
              <a:rPr lang="en-US" sz="2500" b="0" baseline="-25000">
                <a:solidFill>
                  <a:srgbClr val="0000FF"/>
                </a:solidFill>
                <a:latin typeface="Arial" pitchFamily="34" charset="0"/>
                <a:cs typeface="Zar" pitchFamily="2" charset="-78"/>
              </a:rPr>
              <a:t>A</a:t>
            </a:r>
            <a:r>
              <a:rPr lang="en-US" sz="2500" b="0">
                <a:solidFill>
                  <a:srgbClr val="0000FF"/>
                </a:solidFill>
                <a:latin typeface="Arial" pitchFamily="34" charset="0"/>
                <a:cs typeface="Zar" pitchFamily="2" charset="-78"/>
              </a:rPr>
              <a:t> = BX’</a:t>
            </a:r>
          </a:p>
          <a:p>
            <a:pPr lvl="1" defTabSz="1019175" eaLnBrk="1" hangingPunct="1">
              <a:spcBef>
                <a:spcPct val="20000"/>
              </a:spcBef>
              <a:buFont typeface="Wingdings" pitchFamily="2" charset="2"/>
              <a:buNone/>
              <a:defRPr/>
            </a:pPr>
            <a:r>
              <a:rPr lang="en-US" sz="2500" b="0">
                <a:solidFill>
                  <a:srgbClr val="0000FF"/>
                </a:solidFill>
                <a:latin typeface="Arial" pitchFamily="34" charset="0"/>
                <a:cs typeface="Zar" pitchFamily="2" charset="-78"/>
              </a:rPr>
              <a:t>J</a:t>
            </a:r>
            <a:r>
              <a:rPr lang="en-US" sz="2500" b="0" baseline="-25000">
                <a:solidFill>
                  <a:srgbClr val="0000FF"/>
                </a:solidFill>
                <a:latin typeface="Arial" pitchFamily="34" charset="0"/>
                <a:cs typeface="Zar" pitchFamily="2" charset="-78"/>
              </a:rPr>
              <a:t>B</a:t>
            </a:r>
            <a:r>
              <a:rPr lang="en-US" sz="2500" b="0">
                <a:solidFill>
                  <a:srgbClr val="0000FF"/>
                </a:solidFill>
                <a:latin typeface="Arial" pitchFamily="34" charset="0"/>
                <a:cs typeface="Zar" pitchFamily="2" charset="-78"/>
              </a:rPr>
              <a:t> = X’, K</a:t>
            </a:r>
            <a:r>
              <a:rPr lang="en-US" sz="2500" b="0" baseline="-25000">
                <a:solidFill>
                  <a:srgbClr val="0000FF"/>
                </a:solidFill>
                <a:latin typeface="Arial" pitchFamily="34" charset="0"/>
                <a:cs typeface="Zar" pitchFamily="2" charset="-78"/>
              </a:rPr>
              <a:t>B</a:t>
            </a:r>
            <a:r>
              <a:rPr lang="en-US" sz="2500" b="0">
                <a:solidFill>
                  <a:srgbClr val="0000FF"/>
                </a:solidFill>
                <a:latin typeface="Arial" pitchFamily="34" charset="0"/>
                <a:cs typeface="Zar" pitchFamily="2" charset="-78"/>
              </a:rPr>
              <a:t> = AX’ + A’X = </a:t>
            </a:r>
            <a:r>
              <a:rPr lang="en-US" sz="2500" b="0">
                <a:solidFill>
                  <a:schemeClr val="accent2"/>
                </a:solidFill>
                <a:latin typeface="Arial" pitchFamily="34" charset="0"/>
                <a:cs typeface="Zar" pitchFamily="2" charset="-78"/>
              </a:rPr>
              <a:t>A </a:t>
            </a:r>
            <a:r>
              <a:rPr lang="en-US" sz="2500" b="0">
                <a:solidFill>
                  <a:schemeClr val="accent2"/>
                </a:solidFill>
                <a:effectLst>
                  <a:outerShdw blurRad="38100" dist="38100" dir="2700000" algn="tl">
                    <a:srgbClr val="C0C0C0"/>
                  </a:outerShdw>
                </a:effectLst>
                <a:latin typeface="Arial" pitchFamily="34" charset="0"/>
                <a:cs typeface="Zar" pitchFamily="2" charset="-78"/>
                <a:sym typeface="Symbol" pitchFamily="18" charset="2"/>
              </a:rPr>
              <a:t></a:t>
            </a:r>
            <a:r>
              <a:rPr lang="en-US" sz="2500" b="0">
                <a:solidFill>
                  <a:schemeClr val="accent2"/>
                </a:solidFill>
                <a:latin typeface="Arial" pitchFamily="34" charset="0"/>
                <a:cs typeface="Zar" pitchFamily="2" charset="-78"/>
              </a:rPr>
              <a:t> X</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C7E11DC8-E5DC-41A0-8010-F9F1F5284DDB}" type="slidenum">
              <a:rPr lang="en-US" altLang="fa-IR" sz="1300" b="0" smtClean="0">
                <a:solidFill>
                  <a:schemeClr val="tx1"/>
                </a:solidFill>
                <a:cs typeface="Arial" panose="020B0604020202020204" pitchFamily="34" charset="0"/>
              </a:rPr>
              <a:pPr>
                <a:spcBef>
                  <a:spcPct val="0"/>
                </a:spcBef>
                <a:buFontTx/>
                <a:buNone/>
              </a:pPr>
              <a:t>32</a:t>
            </a:fld>
            <a:endParaRPr lang="en-US" altLang="fa-IR" sz="1300" b="0" smtClean="0">
              <a:solidFill>
                <a:schemeClr val="tx1"/>
              </a:solidFill>
              <a:cs typeface="Arial" panose="020B0604020202020204" pitchFamily="34" charset="0"/>
            </a:endParaRPr>
          </a:p>
        </p:txBody>
      </p:sp>
      <p:sp>
        <p:nvSpPr>
          <p:cNvPr id="71683" name="Rectangle 2"/>
          <p:cNvSpPr>
            <a:spLocks noGrp="1" noChangeArrowheads="1"/>
          </p:cNvSpPr>
          <p:nvPr>
            <p:ph type="title"/>
          </p:nvPr>
        </p:nvSpPr>
        <p:spPr/>
        <p:txBody>
          <a:bodyPr/>
          <a:lstStyle/>
          <a:p>
            <a:pPr defTabSz="914400" eaLnBrk="1" hangingPunct="1"/>
            <a:r>
              <a:rPr lang="en-US" altLang="fa-IR" smtClean="0"/>
              <a:t>Example (cont.)</a:t>
            </a:r>
          </a:p>
        </p:txBody>
      </p:sp>
      <p:graphicFrame>
        <p:nvGraphicFramePr>
          <p:cNvPr id="1946738" name="Group 114"/>
          <p:cNvGraphicFramePr>
            <a:graphicFrameLocks noGrp="1"/>
          </p:cNvGraphicFramePr>
          <p:nvPr>
            <p:ph idx="1"/>
          </p:nvPr>
        </p:nvGraphicFramePr>
        <p:xfrm>
          <a:off x="914400" y="1447800"/>
          <a:ext cx="7543800" cy="4064000"/>
        </p:xfrm>
        <a:graphic>
          <a:graphicData uri="http://schemas.openxmlformats.org/drawingml/2006/table">
            <a:tbl>
              <a:tblPr/>
              <a:tblGrid>
                <a:gridCol w="939800"/>
                <a:gridCol w="1096963"/>
                <a:gridCol w="939800"/>
                <a:gridCol w="985837"/>
                <a:gridCol w="914400"/>
                <a:gridCol w="762000"/>
                <a:gridCol w="685800"/>
                <a:gridCol w="609600"/>
                <a:gridCol w="609600"/>
              </a:tblGrid>
              <a:tr h="4064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Next 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FF inputs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B(t)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B(t+1)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J</a:t>
                      </a:r>
                      <a:r>
                        <a:rPr kumimoji="0" lang="en-US" sz="1800" b="1" i="0" u="none" strike="noStrike" cap="none" normalizeH="0" baseline="-25000" smtClean="0">
                          <a:ln>
                            <a:noFill/>
                          </a:ln>
                          <a:solidFill>
                            <a:srgbClr val="FF5050"/>
                          </a:solidFill>
                          <a:effectLst/>
                          <a:latin typeface="Arial" pitchFamily="34" charset="0"/>
                          <a:cs typeface="Zar" pitchFamily="2" charset="-7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K</a:t>
                      </a:r>
                      <a:r>
                        <a:rPr kumimoji="0" lang="en-US" sz="1800" b="1" i="0" u="none" strike="noStrike" cap="none" normalizeH="0" baseline="-25000" smtClean="0">
                          <a:ln>
                            <a:noFill/>
                          </a:ln>
                          <a:solidFill>
                            <a:srgbClr val="FF5050"/>
                          </a:solidFill>
                          <a:effectLst/>
                          <a:latin typeface="Arial" pitchFamily="34" charset="0"/>
                          <a:cs typeface="Zar" pitchFamily="2" charset="-78"/>
                        </a:rPr>
                        <a:t>A</a:t>
                      </a: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J</a:t>
                      </a:r>
                      <a:r>
                        <a:rPr kumimoji="0" lang="en-US" sz="1800" b="1" i="0" u="none" strike="noStrike" cap="none" normalizeH="0" baseline="-25000" smtClean="0">
                          <a:ln>
                            <a:noFill/>
                          </a:ln>
                          <a:solidFill>
                            <a:srgbClr val="FF5050"/>
                          </a:solidFill>
                          <a:effectLst/>
                          <a:latin typeface="Arial" pitchFamily="34" charset="0"/>
                          <a:cs typeface="Zar" pitchFamily="2" charset="-78"/>
                        </a:rPr>
                        <a:t>B</a:t>
                      </a: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K</a:t>
                      </a:r>
                      <a:r>
                        <a:rPr kumimoji="0" lang="en-US" sz="1800" b="1" i="0" u="none" strike="noStrike" cap="none" normalizeH="0" baseline="-25000" smtClean="0">
                          <a:ln>
                            <a:noFill/>
                          </a:ln>
                          <a:solidFill>
                            <a:srgbClr val="FF5050"/>
                          </a:solidFill>
                          <a:effectLst/>
                          <a:latin typeface="Arial" pitchFamily="34" charset="0"/>
                          <a:cs typeface="Zar" pitchFamily="2" charset="-78"/>
                        </a:rPr>
                        <a:t>B</a:t>
                      </a: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90" name="AutoShape 111"/>
          <p:cNvSpPr>
            <a:spLocks noChangeArrowheads="1"/>
          </p:cNvSpPr>
          <p:nvPr/>
        </p:nvSpPr>
        <p:spPr bwMode="auto">
          <a:xfrm>
            <a:off x="3962400" y="2209800"/>
            <a:ext cx="1752600" cy="3505200"/>
          </a:xfrm>
          <a:prstGeom prst="roundRect">
            <a:avLst>
              <a:gd name="adj" fmla="val 16667"/>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1791" name="Text Box 112"/>
          <p:cNvSpPr txBox="1">
            <a:spLocks noChangeArrowheads="1"/>
          </p:cNvSpPr>
          <p:nvPr/>
        </p:nvSpPr>
        <p:spPr bwMode="auto">
          <a:xfrm>
            <a:off x="2286000" y="568325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1800">
                <a:solidFill>
                  <a:srgbClr val="008000"/>
                </a:solidFill>
                <a:latin typeface="Comic Sans MS" panose="030F0702030302020204" pitchFamily="66" charset="0"/>
                <a:cs typeface="Arial" panose="020B0604020202020204" pitchFamily="34" charset="0"/>
              </a:rPr>
              <a:t>Step 2:</a:t>
            </a:r>
            <a:br>
              <a:rPr lang="en-US" altLang="fa-IR" sz="1800">
                <a:solidFill>
                  <a:srgbClr val="008000"/>
                </a:solidFill>
                <a:latin typeface="Comic Sans MS" panose="030F0702030302020204" pitchFamily="66" charset="0"/>
                <a:cs typeface="Arial" panose="020B0604020202020204" pitchFamily="34" charset="0"/>
              </a:rPr>
            </a:br>
            <a:r>
              <a:rPr lang="en-US" altLang="fa-IR" sz="1800">
                <a:solidFill>
                  <a:srgbClr val="008000"/>
                </a:solidFill>
                <a:latin typeface="Comic Sans MS" panose="030F0702030302020204" pitchFamily="66" charset="0"/>
                <a:cs typeface="Arial" panose="020B0604020202020204" pitchFamily="34" charset="0"/>
              </a:rPr>
              <a:t>Use FF inputs and JK characteristic table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FF6A6574-0D9F-4E56-A5FA-55495EC21C54}" type="slidenum">
              <a:rPr lang="en-US" altLang="fa-IR" sz="1300" b="0" smtClean="0">
                <a:solidFill>
                  <a:schemeClr val="tx1"/>
                </a:solidFill>
                <a:cs typeface="Arial" panose="020B0604020202020204" pitchFamily="34" charset="0"/>
              </a:rPr>
              <a:pPr>
                <a:spcBef>
                  <a:spcPct val="0"/>
                </a:spcBef>
                <a:buFontTx/>
                <a:buNone/>
              </a:pPr>
              <a:t>33</a:t>
            </a:fld>
            <a:endParaRPr lang="en-US" altLang="fa-IR" sz="1300" b="0" smtClean="0">
              <a:solidFill>
                <a:schemeClr val="tx1"/>
              </a:solidFill>
              <a:cs typeface="Arial" panose="020B0604020202020204" pitchFamily="34" charset="0"/>
            </a:endParaRPr>
          </a:p>
        </p:txBody>
      </p:sp>
      <p:sp>
        <p:nvSpPr>
          <p:cNvPr id="73731" name="Rectangle 2"/>
          <p:cNvSpPr>
            <a:spLocks noGrp="1" noChangeArrowheads="1"/>
          </p:cNvSpPr>
          <p:nvPr>
            <p:ph type="title"/>
          </p:nvPr>
        </p:nvSpPr>
        <p:spPr>
          <a:xfrm>
            <a:off x="715963" y="0"/>
            <a:ext cx="8089900" cy="1020763"/>
          </a:xfrm>
        </p:spPr>
        <p:txBody>
          <a:bodyPr/>
          <a:lstStyle/>
          <a:p>
            <a:pPr defTabSz="914400" eaLnBrk="1" hangingPunct="1"/>
            <a:r>
              <a:rPr lang="en-US" altLang="fa-IR" sz="2800" smtClean="0"/>
              <a:t>Example 2: Sequential Circuit Analysis</a:t>
            </a:r>
            <a:endParaRPr lang="en-US" altLang="fa-IR" smtClean="0"/>
          </a:p>
        </p:txBody>
      </p:sp>
      <p:sp>
        <p:nvSpPr>
          <p:cNvPr id="73732" name="Rectangle 3"/>
          <p:cNvSpPr>
            <a:spLocks noGrp="1" noChangeArrowheads="1"/>
          </p:cNvSpPr>
          <p:nvPr>
            <p:ph type="body" idx="1"/>
          </p:nvPr>
        </p:nvSpPr>
        <p:spPr>
          <a:xfrm>
            <a:off x="-107950" y="1219200"/>
            <a:ext cx="8229600" cy="4525963"/>
          </a:xfrm>
        </p:spPr>
        <p:txBody>
          <a:bodyPr/>
          <a:lstStyle/>
          <a:p>
            <a:pPr marL="742950" lvl="1" indent="-285750" eaLnBrk="1" hangingPunct="1"/>
            <a:r>
              <a:rPr lang="en-US" altLang="fa-IR" smtClean="0"/>
              <a:t> Logic Diagram:</a:t>
            </a:r>
          </a:p>
        </p:txBody>
      </p:sp>
      <p:grpSp>
        <p:nvGrpSpPr>
          <p:cNvPr id="73733" name="Group 4"/>
          <p:cNvGrpSpPr>
            <a:grpSpLocks/>
          </p:cNvGrpSpPr>
          <p:nvPr/>
        </p:nvGrpSpPr>
        <p:grpSpPr bwMode="auto">
          <a:xfrm>
            <a:off x="2324100" y="1190625"/>
            <a:ext cx="6238875" cy="5181600"/>
            <a:chOff x="1464" y="750"/>
            <a:chExt cx="3930" cy="3264"/>
          </a:xfrm>
        </p:grpSpPr>
        <p:sp>
          <p:nvSpPr>
            <p:cNvPr id="73734" name="Line 5"/>
            <p:cNvSpPr>
              <a:spLocks noChangeShapeType="1"/>
            </p:cNvSpPr>
            <p:nvPr/>
          </p:nvSpPr>
          <p:spPr bwMode="auto">
            <a:xfrm>
              <a:off x="2502" y="2328"/>
              <a:ext cx="0" cy="5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35" name="Line 6"/>
            <p:cNvSpPr>
              <a:spLocks noChangeShapeType="1"/>
            </p:cNvSpPr>
            <p:nvPr/>
          </p:nvSpPr>
          <p:spPr bwMode="auto">
            <a:xfrm>
              <a:off x="2454" y="2592"/>
              <a:ext cx="5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36" name="AutoShape 7"/>
            <p:cNvSpPr>
              <a:spLocks noChangeAspect="1" noChangeArrowheads="1"/>
            </p:cNvSpPr>
            <p:nvPr/>
          </p:nvSpPr>
          <p:spPr bwMode="auto">
            <a:xfrm>
              <a:off x="3324" y="784"/>
              <a:ext cx="495" cy="403"/>
            </a:xfrm>
            <a:prstGeom prst="flowChartDelay">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37" name="Freeform 8"/>
            <p:cNvSpPr>
              <a:spLocks noChangeAspect="1"/>
            </p:cNvSpPr>
            <p:nvPr/>
          </p:nvSpPr>
          <p:spPr bwMode="auto">
            <a:xfrm>
              <a:off x="3324" y="1736"/>
              <a:ext cx="495" cy="403"/>
            </a:xfrm>
            <a:custGeom>
              <a:avLst/>
              <a:gdLst>
                <a:gd name="T0" fmla="*/ 0 w 708"/>
                <a:gd name="T1" fmla="*/ 0 h 576"/>
                <a:gd name="T2" fmla="*/ 1 w 708"/>
                <a:gd name="T3" fmla="*/ 1 h 576"/>
                <a:gd name="T4" fmla="*/ 1 w 708"/>
                <a:gd name="T5" fmla="*/ 1 h 576"/>
                <a:gd name="T6" fmla="*/ 1 w 708"/>
                <a:gd name="T7" fmla="*/ 3 h 576"/>
                <a:gd name="T8" fmla="*/ 1 w 708"/>
                <a:gd name="T9" fmla="*/ 4 h 576"/>
                <a:gd name="T10" fmla="*/ 1 w 708"/>
                <a:gd name="T11" fmla="*/ 6 h 576"/>
                <a:gd name="T12" fmla="*/ 1 w 708"/>
                <a:gd name="T13" fmla="*/ 6 h 576"/>
                <a:gd name="T14" fmla="*/ 1 w 708"/>
                <a:gd name="T15" fmla="*/ 7 h 576"/>
                <a:gd name="T16" fmla="*/ 1 w 708"/>
                <a:gd name="T17" fmla="*/ 9 h 576"/>
                <a:gd name="T18" fmla="*/ 1 w 708"/>
                <a:gd name="T19" fmla="*/ 10 h 576"/>
                <a:gd name="T20" fmla="*/ 0 w 708"/>
                <a:gd name="T21" fmla="*/ 11 h 576"/>
                <a:gd name="T22" fmla="*/ 4 w 708"/>
                <a:gd name="T23" fmla="*/ 12 h 576"/>
                <a:gd name="T24" fmla="*/ 6 w 708"/>
                <a:gd name="T25" fmla="*/ 10 h 576"/>
                <a:gd name="T26" fmla="*/ 7 w 708"/>
                <a:gd name="T27" fmla="*/ 10 h 576"/>
                <a:gd name="T28" fmla="*/ 7 w 708"/>
                <a:gd name="T29" fmla="*/ 10 h 576"/>
                <a:gd name="T30" fmla="*/ 8 w 708"/>
                <a:gd name="T31" fmla="*/ 10 h 576"/>
                <a:gd name="T32" fmla="*/ 8 w 708"/>
                <a:gd name="T33" fmla="*/ 10 h 576"/>
                <a:gd name="T34" fmla="*/ 10 w 708"/>
                <a:gd name="T35" fmla="*/ 10 h 576"/>
                <a:gd name="T36" fmla="*/ 10 w 708"/>
                <a:gd name="T37" fmla="*/ 10 h 576"/>
                <a:gd name="T38" fmla="*/ 10 w 708"/>
                <a:gd name="T39" fmla="*/ 9 h 576"/>
                <a:gd name="T40" fmla="*/ 11 w 708"/>
                <a:gd name="T41" fmla="*/ 8 h 576"/>
                <a:gd name="T42" fmla="*/ 12 w 708"/>
                <a:gd name="T43" fmla="*/ 8 h 576"/>
                <a:gd name="T44" fmla="*/ 12 w 708"/>
                <a:gd name="T45" fmla="*/ 7 h 576"/>
                <a:gd name="T46" fmla="*/ 13 w 708"/>
                <a:gd name="T47" fmla="*/ 7 h 576"/>
                <a:gd name="T48" fmla="*/ 13 w 708"/>
                <a:gd name="T49" fmla="*/ 6 h 576"/>
                <a:gd name="T50" fmla="*/ 14 w 708"/>
                <a:gd name="T51" fmla="*/ 6 h 576"/>
                <a:gd name="T52" fmla="*/ 13 w 708"/>
                <a:gd name="T53" fmla="*/ 5 h 576"/>
                <a:gd name="T54" fmla="*/ 13 w 708"/>
                <a:gd name="T55" fmla="*/ 4 h 576"/>
                <a:gd name="T56" fmla="*/ 12 w 708"/>
                <a:gd name="T57" fmla="*/ 3 h 576"/>
                <a:gd name="T58" fmla="*/ 12 w 708"/>
                <a:gd name="T59" fmla="*/ 3 h 576"/>
                <a:gd name="T60" fmla="*/ 12 w 708"/>
                <a:gd name="T61" fmla="*/ 3 h 576"/>
                <a:gd name="T62" fmla="*/ 11 w 708"/>
                <a:gd name="T63" fmla="*/ 2 h 576"/>
                <a:gd name="T64" fmla="*/ 10 w 708"/>
                <a:gd name="T65" fmla="*/ 2 h 576"/>
                <a:gd name="T66" fmla="*/ 10 w 708"/>
                <a:gd name="T67" fmla="*/ 1 h 576"/>
                <a:gd name="T68" fmla="*/ 10 w 708"/>
                <a:gd name="T69" fmla="*/ 1 h 576"/>
                <a:gd name="T70" fmla="*/ 9 w 708"/>
                <a:gd name="T71" fmla="*/ 1 h 576"/>
                <a:gd name="T72" fmla="*/ 9 w 708"/>
                <a:gd name="T73" fmla="*/ 1 h 576"/>
                <a:gd name="T74" fmla="*/ 8 w 708"/>
                <a:gd name="T75" fmla="*/ 1 h 576"/>
                <a:gd name="T76" fmla="*/ 7 w 708"/>
                <a:gd name="T77" fmla="*/ 1 h 576"/>
                <a:gd name="T78" fmla="*/ 7 w 708"/>
                <a:gd name="T79" fmla="*/ 1 h 576"/>
                <a:gd name="T80" fmla="*/ 6 w 708"/>
                <a:gd name="T81" fmla="*/ 1 h 576"/>
                <a:gd name="T82" fmla="*/ 5 w 708"/>
                <a:gd name="T83" fmla="*/ 1 h 576"/>
                <a:gd name="T84" fmla="*/ 5 w 708"/>
                <a:gd name="T85" fmla="*/ 1 h 576"/>
                <a:gd name="T86" fmla="*/ 4 w 708"/>
                <a:gd name="T87" fmla="*/ 0 h 576"/>
                <a:gd name="T88" fmla="*/ 0 w 708"/>
                <a:gd name="T89" fmla="*/ 0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8"/>
                <a:gd name="T136" fmla="*/ 0 h 576"/>
                <a:gd name="T137" fmla="*/ 708 w 708"/>
                <a:gd name="T138" fmla="*/ 576 h 5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nvGrpSpPr>
            <p:cNvPr id="73738" name="Group 9"/>
            <p:cNvGrpSpPr>
              <a:grpSpLocks noChangeAspect="1"/>
            </p:cNvGrpSpPr>
            <p:nvPr/>
          </p:nvGrpSpPr>
          <p:grpSpPr bwMode="auto">
            <a:xfrm>
              <a:off x="2118" y="1602"/>
              <a:ext cx="334" cy="334"/>
              <a:chOff x="1968" y="1507"/>
              <a:chExt cx="480" cy="480"/>
            </a:xfrm>
          </p:grpSpPr>
          <p:sp>
            <p:nvSpPr>
              <p:cNvPr id="73844" name="AutoShape 10"/>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45" name="Oval 11"/>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73739" name="Oval 12"/>
            <p:cNvSpPr>
              <a:spLocks noChangeArrowheads="1"/>
            </p:cNvSpPr>
            <p:nvPr/>
          </p:nvSpPr>
          <p:spPr bwMode="auto">
            <a:xfrm>
              <a:off x="2478" y="2572"/>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40" name="Line 13"/>
            <p:cNvSpPr>
              <a:spLocks noChangeShapeType="1"/>
            </p:cNvSpPr>
            <p:nvPr/>
          </p:nvSpPr>
          <p:spPr bwMode="auto">
            <a:xfrm flipH="1">
              <a:off x="3814" y="984"/>
              <a:ext cx="2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41" name="Line 14"/>
            <p:cNvSpPr>
              <a:spLocks noChangeShapeType="1"/>
            </p:cNvSpPr>
            <p:nvPr/>
          </p:nvSpPr>
          <p:spPr bwMode="auto">
            <a:xfrm flipH="1">
              <a:off x="3816" y="2944"/>
              <a:ext cx="2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42" name="Line 15"/>
            <p:cNvSpPr>
              <a:spLocks noChangeShapeType="1"/>
            </p:cNvSpPr>
            <p:nvPr/>
          </p:nvSpPr>
          <p:spPr bwMode="auto">
            <a:xfrm flipH="1">
              <a:off x="3816" y="1936"/>
              <a:ext cx="24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43" name="AutoShape 16"/>
            <p:cNvSpPr>
              <a:spLocks noChangeAspect="1" noChangeArrowheads="1"/>
            </p:cNvSpPr>
            <p:nvPr/>
          </p:nvSpPr>
          <p:spPr bwMode="auto">
            <a:xfrm>
              <a:off x="2644" y="1448"/>
              <a:ext cx="495" cy="403"/>
            </a:xfrm>
            <a:prstGeom prst="flowChartDelay">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44" name="AutoShape 17"/>
            <p:cNvSpPr>
              <a:spLocks noChangeAspect="1" noChangeArrowheads="1"/>
            </p:cNvSpPr>
            <p:nvPr/>
          </p:nvSpPr>
          <p:spPr bwMode="auto">
            <a:xfrm>
              <a:off x="2644" y="2024"/>
              <a:ext cx="495" cy="403"/>
            </a:xfrm>
            <a:prstGeom prst="flowChartDelay">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45" name="AutoShape 18"/>
            <p:cNvSpPr>
              <a:spLocks noChangeAspect="1" noChangeArrowheads="1"/>
            </p:cNvSpPr>
            <p:nvPr/>
          </p:nvSpPr>
          <p:spPr bwMode="auto">
            <a:xfrm>
              <a:off x="3316" y="2752"/>
              <a:ext cx="495" cy="403"/>
            </a:xfrm>
            <a:prstGeom prst="flowChartDelay">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nvGrpSpPr>
            <p:cNvPr id="73746" name="Group 19"/>
            <p:cNvGrpSpPr>
              <a:grpSpLocks/>
            </p:cNvGrpSpPr>
            <p:nvPr/>
          </p:nvGrpSpPr>
          <p:grpSpPr bwMode="auto">
            <a:xfrm>
              <a:off x="3144" y="1639"/>
              <a:ext cx="208" cy="183"/>
              <a:chOff x="3144" y="1639"/>
              <a:chExt cx="208" cy="183"/>
            </a:xfrm>
          </p:grpSpPr>
          <p:sp>
            <p:nvSpPr>
              <p:cNvPr id="73841" name="Line 20"/>
              <p:cNvSpPr>
                <a:spLocks noChangeShapeType="1"/>
              </p:cNvSpPr>
              <p:nvPr/>
            </p:nvSpPr>
            <p:spPr bwMode="auto">
              <a:xfrm flipH="1">
                <a:off x="3248" y="1816"/>
                <a:ext cx="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42" name="Line 21"/>
              <p:cNvSpPr>
                <a:spLocks noChangeShapeType="1"/>
              </p:cNvSpPr>
              <p:nvPr/>
            </p:nvSpPr>
            <p:spPr bwMode="auto">
              <a:xfrm flipV="1">
                <a:off x="3256" y="1639"/>
                <a:ext cx="0" cy="1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43" name="Line 22"/>
              <p:cNvSpPr>
                <a:spLocks noChangeShapeType="1"/>
              </p:cNvSpPr>
              <p:nvPr/>
            </p:nvSpPr>
            <p:spPr bwMode="auto">
              <a:xfrm flipH="1">
                <a:off x="3144" y="1648"/>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grpSp>
        <p:grpSp>
          <p:nvGrpSpPr>
            <p:cNvPr id="73747" name="Group 23"/>
            <p:cNvGrpSpPr>
              <a:grpSpLocks/>
            </p:cNvGrpSpPr>
            <p:nvPr/>
          </p:nvGrpSpPr>
          <p:grpSpPr bwMode="auto">
            <a:xfrm>
              <a:off x="3144" y="2050"/>
              <a:ext cx="208" cy="180"/>
              <a:chOff x="3144" y="2050"/>
              <a:chExt cx="208" cy="180"/>
            </a:xfrm>
          </p:grpSpPr>
          <p:sp>
            <p:nvSpPr>
              <p:cNvPr id="73838" name="Line 24"/>
              <p:cNvSpPr>
                <a:spLocks noChangeShapeType="1"/>
              </p:cNvSpPr>
              <p:nvPr/>
            </p:nvSpPr>
            <p:spPr bwMode="auto">
              <a:xfrm flipH="1" flipV="1">
                <a:off x="3248" y="2056"/>
                <a:ext cx="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39" name="Line 25"/>
              <p:cNvSpPr>
                <a:spLocks noChangeShapeType="1"/>
              </p:cNvSpPr>
              <p:nvPr/>
            </p:nvSpPr>
            <p:spPr bwMode="auto">
              <a:xfrm>
                <a:off x="3256" y="2050"/>
                <a:ext cx="0" cy="1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40" name="Line 26"/>
              <p:cNvSpPr>
                <a:spLocks noChangeShapeType="1"/>
              </p:cNvSpPr>
              <p:nvPr/>
            </p:nvSpPr>
            <p:spPr bwMode="auto">
              <a:xfrm flipH="1" flipV="1">
                <a:off x="3144" y="2224"/>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grpSp>
        <p:grpSp>
          <p:nvGrpSpPr>
            <p:cNvPr id="73748" name="Group 27"/>
            <p:cNvGrpSpPr>
              <a:grpSpLocks noChangeAspect="1"/>
            </p:cNvGrpSpPr>
            <p:nvPr/>
          </p:nvGrpSpPr>
          <p:grpSpPr bwMode="auto">
            <a:xfrm>
              <a:off x="2112" y="2892"/>
              <a:ext cx="334" cy="334"/>
              <a:chOff x="1968" y="1507"/>
              <a:chExt cx="480" cy="480"/>
            </a:xfrm>
          </p:grpSpPr>
          <p:sp>
            <p:nvSpPr>
              <p:cNvPr id="73836" name="AutoShape 28"/>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37" name="Oval 29"/>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grpSp>
          <p:nvGrpSpPr>
            <p:cNvPr id="73749" name="Group 30"/>
            <p:cNvGrpSpPr>
              <a:grpSpLocks noChangeAspect="1"/>
            </p:cNvGrpSpPr>
            <p:nvPr/>
          </p:nvGrpSpPr>
          <p:grpSpPr bwMode="auto">
            <a:xfrm>
              <a:off x="2118" y="2424"/>
              <a:ext cx="334" cy="334"/>
              <a:chOff x="1968" y="1507"/>
              <a:chExt cx="480" cy="480"/>
            </a:xfrm>
          </p:grpSpPr>
          <p:sp>
            <p:nvSpPr>
              <p:cNvPr id="73834" name="AutoShape 31"/>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35" name="Oval 32"/>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73750" name="Line 33"/>
            <p:cNvSpPr>
              <a:spLocks noChangeShapeType="1"/>
            </p:cNvSpPr>
            <p:nvPr/>
          </p:nvSpPr>
          <p:spPr bwMode="auto">
            <a:xfrm flipH="1">
              <a:off x="2442" y="3054"/>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1" name="Line 34"/>
            <p:cNvSpPr>
              <a:spLocks noChangeShapeType="1"/>
            </p:cNvSpPr>
            <p:nvPr/>
          </p:nvSpPr>
          <p:spPr bwMode="auto">
            <a:xfrm flipH="1">
              <a:off x="2502" y="2838"/>
              <a:ext cx="8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2" name="Line 35"/>
            <p:cNvSpPr>
              <a:spLocks noChangeShapeType="1"/>
            </p:cNvSpPr>
            <p:nvPr/>
          </p:nvSpPr>
          <p:spPr bwMode="auto">
            <a:xfrm>
              <a:off x="2496" y="2334"/>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3" name="Line 36"/>
            <p:cNvSpPr>
              <a:spLocks noChangeShapeType="1"/>
            </p:cNvSpPr>
            <p:nvPr/>
          </p:nvSpPr>
          <p:spPr bwMode="auto">
            <a:xfrm>
              <a:off x="2460" y="1770"/>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4" name="Line 37"/>
            <p:cNvSpPr>
              <a:spLocks noChangeShapeType="1"/>
            </p:cNvSpPr>
            <p:nvPr/>
          </p:nvSpPr>
          <p:spPr bwMode="auto">
            <a:xfrm flipH="1">
              <a:off x="3894" y="1488"/>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5" name="Line 38"/>
            <p:cNvSpPr>
              <a:spLocks noChangeShapeType="1"/>
            </p:cNvSpPr>
            <p:nvPr/>
          </p:nvSpPr>
          <p:spPr bwMode="auto">
            <a:xfrm flipH="1">
              <a:off x="3984" y="1710"/>
              <a:ext cx="4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6" name="Line 39"/>
            <p:cNvSpPr>
              <a:spLocks noChangeShapeType="1"/>
            </p:cNvSpPr>
            <p:nvPr/>
          </p:nvSpPr>
          <p:spPr bwMode="auto">
            <a:xfrm flipV="1">
              <a:off x="4398" y="1632"/>
              <a:ext cx="0"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7" name="Line 40"/>
            <p:cNvSpPr>
              <a:spLocks noChangeShapeType="1"/>
            </p:cNvSpPr>
            <p:nvPr/>
          </p:nvSpPr>
          <p:spPr bwMode="auto">
            <a:xfrm flipH="1">
              <a:off x="3660" y="3678"/>
              <a:ext cx="7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8" name="Line 41"/>
            <p:cNvSpPr>
              <a:spLocks noChangeShapeType="1"/>
            </p:cNvSpPr>
            <p:nvPr/>
          </p:nvSpPr>
          <p:spPr bwMode="auto">
            <a:xfrm flipV="1">
              <a:off x="4377" y="3606"/>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9" name="Line 42"/>
            <p:cNvSpPr>
              <a:spLocks noChangeShapeType="1"/>
            </p:cNvSpPr>
            <p:nvPr/>
          </p:nvSpPr>
          <p:spPr bwMode="auto">
            <a:xfrm flipH="1">
              <a:off x="3984" y="2688"/>
              <a:ext cx="4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0" name="Line 43"/>
            <p:cNvSpPr>
              <a:spLocks noChangeShapeType="1"/>
            </p:cNvSpPr>
            <p:nvPr/>
          </p:nvSpPr>
          <p:spPr bwMode="auto">
            <a:xfrm flipV="1">
              <a:off x="4398" y="2610"/>
              <a:ext cx="0"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1" name="Line 44"/>
            <p:cNvSpPr>
              <a:spLocks noChangeShapeType="1"/>
            </p:cNvSpPr>
            <p:nvPr/>
          </p:nvSpPr>
          <p:spPr bwMode="auto">
            <a:xfrm>
              <a:off x="3978" y="1704"/>
              <a:ext cx="0" cy="19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2" name="Oval 45"/>
            <p:cNvSpPr>
              <a:spLocks noChangeArrowheads="1"/>
            </p:cNvSpPr>
            <p:nvPr/>
          </p:nvSpPr>
          <p:spPr bwMode="auto">
            <a:xfrm>
              <a:off x="3954" y="2662"/>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63" name="Oval 46"/>
            <p:cNvSpPr>
              <a:spLocks noChangeArrowheads="1"/>
            </p:cNvSpPr>
            <p:nvPr/>
          </p:nvSpPr>
          <p:spPr bwMode="auto">
            <a:xfrm>
              <a:off x="3954" y="3652"/>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64" name="Line 47"/>
            <p:cNvSpPr>
              <a:spLocks noChangeShapeType="1"/>
            </p:cNvSpPr>
            <p:nvPr/>
          </p:nvSpPr>
          <p:spPr bwMode="auto">
            <a:xfrm>
              <a:off x="3888" y="1482"/>
              <a:ext cx="0" cy="199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5" name="Line 48"/>
            <p:cNvSpPr>
              <a:spLocks noChangeShapeType="1"/>
            </p:cNvSpPr>
            <p:nvPr/>
          </p:nvSpPr>
          <p:spPr bwMode="auto">
            <a:xfrm flipH="1">
              <a:off x="3654" y="3474"/>
              <a:ext cx="4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6" name="Line 49"/>
            <p:cNvSpPr>
              <a:spLocks noChangeShapeType="1"/>
            </p:cNvSpPr>
            <p:nvPr/>
          </p:nvSpPr>
          <p:spPr bwMode="auto">
            <a:xfrm flipH="1">
              <a:off x="3882" y="2466"/>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7" name="Oval 50"/>
            <p:cNvSpPr>
              <a:spLocks noChangeArrowheads="1"/>
            </p:cNvSpPr>
            <p:nvPr/>
          </p:nvSpPr>
          <p:spPr bwMode="auto">
            <a:xfrm>
              <a:off x="3864" y="3448"/>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68" name="Oval 51"/>
            <p:cNvSpPr>
              <a:spLocks noChangeArrowheads="1"/>
            </p:cNvSpPr>
            <p:nvPr/>
          </p:nvSpPr>
          <p:spPr bwMode="auto">
            <a:xfrm>
              <a:off x="3864" y="2434"/>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69" name="Text Box 52"/>
            <p:cNvSpPr txBox="1">
              <a:spLocks noChangeArrowheads="1"/>
            </p:cNvSpPr>
            <p:nvPr/>
          </p:nvSpPr>
          <p:spPr bwMode="auto">
            <a:xfrm>
              <a:off x="3126" y="3313"/>
              <a:ext cx="6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Clock</a:t>
              </a:r>
            </a:p>
          </p:txBody>
        </p:sp>
        <p:sp>
          <p:nvSpPr>
            <p:cNvPr id="73770" name="Text Box 53"/>
            <p:cNvSpPr txBox="1">
              <a:spLocks noChangeArrowheads="1"/>
            </p:cNvSpPr>
            <p:nvPr/>
          </p:nvSpPr>
          <p:spPr bwMode="auto">
            <a:xfrm>
              <a:off x="3162" y="3523"/>
              <a:ext cx="6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Reset</a:t>
              </a:r>
            </a:p>
          </p:txBody>
        </p:sp>
        <p:sp>
          <p:nvSpPr>
            <p:cNvPr id="73771" name="Line 54"/>
            <p:cNvSpPr>
              <a:spLocks noChangeShapeType="1"/>
            </p:cNvSpPr>
            <p:nvPr/>
          </p:nvSpPr>
          <p:spPr bwMode="auto">
            <a:xfrm>
              <a:off x="4608" y="1002"/>
              <a:ext cx="30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2" name="Line 55"/>
            <p:cNvSpPr>
              <a:spLocks noChangeShapeType="1"/>
            </p:cNvSpPr>
            <p:nvPr/>
          </p:nvSpPr>
          <p:spPr bwMode="auto">
            <a:xfrm>
              <a:off x="4908" y="1002"/>
              <a:ext cx="0" cy="30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3" name="Line 56"/>
            <p:cNvSpPr>
              <a:spLocks noChangeShapeType="1"/>
            </p:cNvSpPr>
            <p:nvPr/>
          </p:nvSpPr>
          <p:spPr bwMode="auto">
            <a:xfrm>
              <a:off x="4818" y="1962"/>
              <a:ext cx="0" cy="1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4" name="Line 57"/>
            <p:cNvSpPr>
              <a:spLocks noChangeShapeType="1"/>
            </p:cNvSpPr>
            <p:nvPr/>
          </p:nvSpPr>
          <p:spPr bwMode="auto">
            <a:xfrm>
              <a:off x="4728" y="2964"/>
              <a:ext cx="0" cy="8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5" name="Line 58"/>
            <p:cNvSpPr>
              <a:spLocks noChangeShapeType="1"/>
            </p:cNvSpPr>
            <p:nvPr/>
          </p:nvSpPr>
          <p:spPr bwMode="auto">
            <a:xfrm flipH="1">
              <a:off x="1464" y="4002"/>
              <a:ext cx="34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6" name="Line 59"/>
            <p:cNvSpPr>
              <a:spLocks noChangeShapeType="1"/>
            </p:cNvSpPr>
            <p:nvPr/>
          </p:nvSpPr>
          <p:spPr bwMode="auto">
            <a:xfrm>
              <a:off x="1470" y="3054"/>
              <a:ext cx="0" cy="9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7" name="Line 60"/>
            <p:cNvSpPr>
              <a:spLocks noChangeShapeType="1"/>
            </p:cNvSpPr>
            <p:nvPr/>
          </p:nvSpPr>
          <p:spPr bwMode="auto">
            <a:xfrm>
              <a:off x="1464" y="3060"/>
              <a:ext cx="6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8" name="Line 61"/>
            <p:cNvSpPr>
              <a:spLocks noChangeShapeType="1"/>
            </p:cNvSpPr>
            <p:nvPr/>
          </p:nvSpPr>
          <p:spPr bwMode="auto">
            <a:xfrm flipH="1">
              <a:off x="1578" y="3912"/>
              <a:ext cx="32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9" name="Line 62"/>
            <p:cNvSpPr>
              <a:spLocks noChangeShapeType="1"/>
            </p:cNvSpPr>
            <p:nvPr/>
          </p:nvSpPr>
          <p:spPr bwMode="auto">
            <a:xfrm flipH="1">
              <a:off x="1674" y="3822"/>
              <a:ext cx="305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0" name="Line 63"/>
            <p:cNvSpPr>
              <a:spLocks noChangeShapeType="1"/>
            </p:cNvSpPr>
            <p:nvPr/>
          </p:nvSpPr>
          <p:spPr bwMode="auto">
            <a:xfrm flipV="1">
              <a:off x="1578" y="1236"/>
              <a:ext cx="0" cy="26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1" name="Line 64"/>
            <p:cNvSpPr>
              <a:spLocks noChangeShapeType="1"/>
            </p:cNvSpPr>
            <p:nvPr/>
          </p:nvSpPr>
          <p:spPr bwMode="auto">
            <a:xfrm>
              <a:off x="1572" y="1230"/>
              <a:ext cx="9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2" name="Line 65"/>
            <p:cNvSpPr>
              <a:spLocks noChangeShapeType="1"/>
            </p:cNvSpPr>
            <p:nvPr/>
          </p:nvSpPr>
          <p:spPr bwMode="auto">
            <a:xfrm flipV="1">
              <a:off x="2490" y="888"/>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3" name="Line 66"/>
            <p:cNvSpPr>
              <a:spLocks noChangeShapeType="1"/>
            </p:cNvSpPr>
            <p:nvPr/>
          </p:nvSpPr>
          <p:spPr bwMode="auto">
            <a:xfrm>
              <a:off x="2490" y="894"/>
              <a:ext cx="8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4" name="Line 67"/>
            <p:cNvSpPr>
              <a:spLocks noChangeShapeType="1"/>
            </p:cNvSpPr>
            <p:nvPr/>
          </p:nvSpPr>
          <p:spPr bwMode="auto">
            <a:xfrm>
              <a:off x="1674" y="1332"/>
              <a:ext cx="9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5" name="Line 68"/>
            <p:cNvSpPr>
              <a:spLocks noChangeShapeType="1"/>
            </p:cNvSpPr>
            <p:nvPr/>
          </p:nvSpPr>
          <p:spPr bwMode="auto">
            <a:xfrm flipH="1">
              <a:off x="2604" y="1098"/>
              <a:ext cx="7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6" name="Line 69"/>
            <p:cNvSpPr>
              <a:spLocks noChangeShapeType="1"/>
            </p:cNvSpPr>
            <p:nvPr/>
          </p:nvSpPr>
          <p:spPr bwMode="auto">
            <a:xfrm>
              <a:off x="2604" y="1098"/>
              <a:ext cx="0"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7" name="Line 70"/>
            <p:cNvSpPr>
              <a:spLocks noChangeShapeType="1"/>
            </p:cNvSpPr>
            <p:nvPr/>
          </p:nvSpPr>
          <p:spPr bwMode="auto">
            <a:xfrm>
              <a:off x="1680" y="1338"/>
              <a:ext cx="0" cy="24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8" name="Line 71"/>
            <p:cNvSpPr>
              <a:spLocks noChangeShapeType="1"/>
            </p:cNvSpPr>
            <p:nvPr/>
          </p:nvSpPr>
          <p:spPr bwMode="auto">
            <a:xfrm flipH="1">
              <a:off x="1674" y="1518"/>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9" name="Line 72"/>
            <p:cNvSpPr>
              <a:spLocks noChangeShapeType="1"/>
            </p:cNvSpPr>
            <p:nvPr/>
          </p:nvSpPr>
          <p:spPr bwMode="auto">
            <a:xfrm flipH="1">
              <a:off x="1566" y="1776"/>
              <a:ext cx="5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90" name="Line 73"/>
            <p:cNvSpPr>
              <a:spLocks noChangeShapeType="1"/>
            </p:cNvSpPr>
            <p:nvPr/>
          </p:nvSpPr>
          <p:spPr bwMode="auto">
            <a:xfrm flipH="1">
              <a:off x="1680" y="2592"/>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91" name="Line 74"/>
            <p:cNvSpPr>
              <a:spLocks noChangeShapeType="1"/>
            </p:cNvSpPr>
            <p:nvPr/>
          </p:nvSpPr>
          <p:spPr bwMode="auto">
            <a:xfrm flipH="1">
              <a:off x="1578" y="2100"/>
              <a:ext cx="107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92" name="Oval 75"/>
            <p:cNvSpPr>
              <a:spLocks noChangeArrowheads="1"/>
            </p:cNvSpPr>
            <p:nvPr/>
          </p:nvSpPr>
          <p:spPr bwMode="auto">
            <a:xfrm>
              <a:off x="1554" y="1744"/>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93" name="Oval 76"/>
            <p:cNvSpPr>
              <a:spLocks noChangeArrowheads="1"/>
            </p:cNvSpPr>
            <p:nvPr/>
          </p:nvSpPr>
          <p:spPr bwMode="auto">
            <a:xfrm>
              <a:off x="1656" y="1486"/>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94" name="Oval 77"/>
            <p:cNvSpPr>
              <a:spLocks noChangeArrowheads="1"/>
            </p:cNvSpPr>
            <p:nvPr/>
          </p:nvSpPr>
          <p:spPr bwMode="auto">
            <a:xfrm>
              <a:off x="1554" y="2074"/>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95" name="Oval 78"/>
            <p:cNvSpPr>
              <a:spLocks noChangeArrowheads="1"/>
            </p:cNvSpPr>
            <p:nvPr/>
          </p:nvSpPr>
          <p:spPr bwMode="auto">
            <a:xfrm>
              <a:off x="1656" y="2560"/>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nvGrpSpPr>
            <p:cNvPr id="73796" name="Group 79"/>
            <p:cNvGrpSpPr>
              <a:grpSpLocks/>
            </p:cNvGrpSpPr>
            <p:nvPr/>
          </p:nvGrpSpPr>
          <p:grpSpPr bwMode="auto">
            <a:xfrm>
              <a:off x="4045" y="816"/>
              <a:ext cx="632" cy="849"/>
              <a:chOff x="4045" y="816"/>
              <a:chExt cx="632" cy="849"/>
            </a:xfrm>
          </p:grpSpPr>
          <p:sp>
            <p:nvSpPr>
              <p:cNvPr id="73825" name="Rectangle 80"/>
              <p:cNvSpPr>
                <a:spLocks noChangeAspect="1" noChangeArrowheads="1"/>
              </p:cNvSpPr>
              <p:nvPr/>
            </p:nvSpPr>
            <p:spPr bwMode="auto">
              <a:xfrm>
                <a:off x="4072" y="816"/>
                <a:ext cx="538" cy="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endParaRPr lang="fa-IR" altLang="fa-IR" sz="2400" b="0">
                  <a:solidFill>
                    <a:schemeClr val="tx1"/>
                  </a:solidFill>
                  <a:latin typeface="Helvetica" panose="020B0604020202020204" pitchFamily="34" charset="0"/>
                  <a:cs typeface="Arial" panose="020B0604020202020204" pitchFamily="34" charset="0"/>
                </a:endParaRPr>
              </a:p>
            </p:txBody>
          </p:sp>
          <p:sp>
            <p:nvSpPr>
              <p:cNvPr id="73826" name="Oval 81"/>
              <p:cNvSpPr>
                <a:spLocks noChangeAspect="1" noChangeArrowheads="1"/>
              </p:cNvSpPr>
              <p:nvPr/>
            </p:nvSpPr>
            <p:spPr bwMode="auto">
              <a:xfrm>
                <a:off x="4610" y="1461"/>
                <a:ext cx="67" cy="6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27" name="Text Box 82"/>
              <p:cNvSpPr txBox="1">
                <a:spLocks noChangeAspect="1" noChangeArrowheads="1"/>
              </p:cNvSpPr>
              <p:nvPr/>
            </p:nvSpPr>
            <p:spPr bwMode="auto">
              <a:xfrm>
                <a:off x="4045" y="85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D</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8" name="Text Box 83"/>
              <p:cNvSpPr txBox="1">
                <a:spLocks noChangeAspect="1" noChangeArrowheads="1"/>
              </p:cNvSpPr>
              <p:nvPr/>
            </p:nvSpPr>
            <p:spPr bwMode="auto">
              <a:xfrm>
                <a:off x="4414" y="137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9" name="Line 84"/>
              <p:cNvSpPr>
                <a:spLocks noChangeAspect="1" noChangeShapeType="1"/>
              </p:cNvSpPr>
              <p:nvPr/>
            </p:nvSpPr>
            <p:spPr bwMode="auto">
              <a:xfrm>
                <a:off x="4072" y="1461"/>
                <a:ext cx="101" cy="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30" name="Line 85"/>
              <p:cNvSpPr>
                <a:spLocks noChangeAspect="1" noChangeShapeType="1"/>
              </p:cNvSpPr>
              <p:nvPr/>
            </p:nvSpPr>
            <p:spPr bwMode="auto">
              <a:xfrm flipV="1">
                <a:off x="4072" y="1495"/>
                <a:ext cx="101" cy="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31" name="Text Box 86"/>
              <p:cNvSpPr txBox="1">
                <a:spLocks noChangeAspect="1" noChangeArrowheads="1"/>
              </p:cNvSpPr>
              <p:nvPr/>
            </p:nvSpPr>
            <p:spPr bwMode="auto">
              <a:xfrm>
                <a:off x="4134" y="137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C</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32" name="Text Box 87"/>
              <p:cNvSpPr txBox="1">
                <a:spLocks noChangeAspect="1" noChangeArrowheads="1"/>
              </p:cNvSpPr>
              <p:nvPr/>
            </p:nvSpPr>
            <p:spPr bwMode="auto">
              <a:xfrm>
                <a:off x="4414" y="86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33" name="Text Box 88"/>
              <p:cNvSpPr txBox="1">
                <a:spLocks noChangeAspect="1" noChangeArrowheads="1"/>
              </p:cNvSpPr>
              <p:nvPr/>
            </p:nvSpPr>
            <p:spPr bwMode="auto">
              <a:xfrm>
                <a:off x="4278" y="141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R</a:t>
                </a:r>
                <a:endParaRPr lang="en-US" altLang="fa-IR" sz="2800" b="0">
                  <a:solidFill>
                    <a:schemeClr val="tx1"/>
                  </a:solidFill>
                  <a:latin typeface="Times New Roman" panose="02020603050405020304" pitchFamily="18" charset="0"/>
                  <a:cs typeface="Arial" panose="020B0604020202020204" pitchFamily="34" charset="0"/>
                </a:endParaRPr>
              </a:p>
            </p:txBody>
          </p:sp>
        </p:grpSp>
        <p:sp>
          <p:nvSpPr>
            <p:cNvPr id="73797" name="Line 89"/>
            <p:cNvSpPr>
              <a:spLocks noChangeShapeType="1"/>
            </p:cNvSpPr>
            <p:nvPr/>
          </p:nvSpPr>
          <p:spPr bwMode="auto">
            <a:xfrm>
              <a:off x="4608" y="2970"/>
              <a:ext cx="1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grpSp>
          <p:nvGrpSpPr>
            <p:cNvPr id="73798" name="Group 90"/>
            <p:cNvGrpSpPr>
              <a:grpSpLocks/>
            </p:cNvGrpSpPr>
            <p:nvPr/>
          </p:nvGrpSpPr>
          <p:grpSpPr bwMode="auto">
            <a:xfrm>
              <a:off x="4045" y="2792"/>
              <a:ext cx="632" cy="847"/>
              <a:chOff x="4045" y="2792"/>
              <a:chExt cx="632" cy="847"/>
            </a:xfrm>
          </p:grpSpPr>
          <p:sp>
            <p:nvSpPr>
              <p:cNvPr id="73816" name="Rectangle 91"/>
              <p:cNvSpPr>
                <a:spLocks noChangeAspect="1" noChangeArrowheads="1"/>
              </p:cNvSpPr>
              <p:nvPr/>
            </p:nvSpPr>
            <p:spPr bwMode="auto">
              <a:xfrm>
                <a:off x="4072" y="2792"/>
                <a:ext cx="538" cy="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endParaRPr lang="fa-IR" altLang="fa-IR" sz="2400" b="0">
                  <a:solidFill>
                    <a:schemeClr val="tx1"/>
                  </a:solidFill>
                  <a:latin typeface="Helvetica" panose="020B0604020202020204" pitchFamily="34" charset="0"/>
                  <a:cs typeface="Arial" panose="020B0604020202020204" pitchFamily="34" charset="0"/>
                </a:endParaRPr>
              </a:p>
            </p:txBody>
          </p:sp>
          <p:sp>
            <p:nvSpPr>
              <p:cNvPr id="73817" name="Oval 92"/>
              <p:cNvSpPr>
                <a:spLocks noChangeAspect="1" noChangeArrowheads="1"/>
              </p:cNvSpPr>
              <p:nvPr/>
            </p:nvSpPr>
            <p:spPr bwMode="auto">
              <a:xfrm>
                <a:off x="4610" y="3437"/>
                <a:ext cx="67" cy="6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18" name="Text Box 93"/>
              <p:cNvSpPr txBox="1">
                <a:spLocks noChangeAspect="1" noChangeArrowheads="1"/>
              </p:cNvSpPr>
              <p:nvPr/>
            </p:nvSpPr>
            <p:spPr bwMode="auto">
              <a:xfrm>
                <a:off x="4045" y="282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D</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19" name="Text Box 94"/>
              <p:cNvSpPr txBox="1">
                <a:spLocks noChangeAspect="1" noChangeArrowheads="1"/>
              </p:cNvSpPr>
              <p:nvPr/>
            </p:nvSpPr>
            <p:spPr bwMode="auto">
              <a:xfrm>
                <a:off x="4414" y="334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0" name="Line 95"/>
              <p:cNvSpPr>
                <a:spLocks noChangeAspect="1" noChangeShapeType="1"/>
              </p:cNvSpPr>
              <p:nvPr/>
            </p:nvSpPr>
            <p:spPr bwMode="auto">
              <a:xfrm>
                <a:off x="4072" y="3437"/>
                <a:ext cx="101" cy="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21" name="Line 96"/>
              <p:cNvSpPr>
                <a:spLocks noChangeAspect="1" noChangeShapeType="1"/>
              </p:cNvSpPr>
              <p:nvPr/>
            </p:nvSpPr>
            <p:spPr bwMode="auto">
              <a:xfrm flipV="1">
                <a:off x="4072" y="3471"/>
                <a:ext cx="101" cy="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22" name="Text Box 97"/>
              <p:cNvSpPr txBox="1">
                <a:spLocks noChangeAspect="1" noChangeArrowheads="1"/>
              </p:cNvSpPr>
              <p:nvPr/>
            </p:nvSpPr>
            <p:spPr bwMode="auto">
              <a:xfrm>
                <a:off x="4128" y="334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C</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3" name="Text Box 98"/>
              <p:cNvSpPr txBox="1">
                <a:spLocks noChangeAspect="1" noChangeArrowheads="1"/>
              </p:cNvSpPr>
              <p:nvPr/>
            </p:nvSpPr>
            <p:spPr bwMode="auto">
              <a:xfrm>
                <a:off x="4414" y="284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4" name="Text Box 99"/>
              <p:cNvSpPr txBox="1">
                <a:spLocks noChangeAspect="1" noChangeArrowheads="1"/>
              </p:cNvSpPr>
              <p:nvPr/>
            </p:nvSpPr>
            <p:spPr bwMode="auto">
              <a:xfrm>
                <a:off x="4260" y="338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R</a:t>
                </a:r>
                <a:endParaRPr lang="en-US" altLang="fa-IR" sz="2800" b="0">
                  <a:solidFill>
                    <a:schemeClr val="tx1"/>
                  </a:solidFill>
                  <a:latin typeface="Times New Roman" panose="02020603050405020304" pitchFamily="18" charset="0"/>
                  <a:cs typeface="Arial" panose="020B0604020202020204" pitchFamily="34" charset="0"/>
                </a:endParaRPr>
              </a:p>
            </p:txBody>
          </p:sp>
        </p:grpSp>
        <p:grpSp>
          <p:nvGrpSpPr>
            <p:cNvPr id="73799" name="Group 100"/>
            <p:cNvGrpSpPr>
              <a:grpSpLocks/>
            </p:cNvGrpSpPr>
            <p:nvPr/>
          </p:nvGrpSpPr>
          <p:grpSpPr bwMode="auto">
            <a:xfrm>
              <a:off x="4045" y="1792"/>
              <a:ext cx="632" cy="813"/>
              <a:chOff x="4045" y="1792"/>
              <a:chExt cx="632" cy="813"/>
            </a:xfrm>
          </p:grpSpPr>
          <p:sp>
            <p:nvSpPr>
              <p:cNvPr id="73808" name="Rectangle 101"/>
              <p:cNvSpPr>
                <a:spLocks noChangeAspect="1" noChangeArrowheads="1"/>
              </p:cNvSpPr>
              <p:nvPr/>
            </p:nvSpPr>
            <p:spPr bwMode="auto">
              <a:xfrm>
                <a:off x="4072" y="1792"/>
                <a:ext cx="538" cy="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endParaRPr lang="fa-IR" altLang="fa-IR" sz="2400" b="0">
                  <a:solidFill>
                    <a:schemeClr val="tx1"/>
                  </a:solidFill>
                  <a:latin typeface="Helvetica" panose="020B0604020202020204" pitchFamily="34" charset="0"/>
                  <a:cs typeface="Arial" panose="020B0604020202020204" pitchFamily="34" charset="0"/>
                </a:endParaRPr>
              </a:p>
            </p:txBody>
          </p:sp>
          <p:sp>
            <p:nvSpPr>
              <p:cNvPr id="73809" name="Oval 102"/>
              <p:cNvSpPr>
                <a:spLocks noChangeAspect="1" noChangeArrowheads="1"/>
              </p:cNvSpPr>
              <p:nvPr/>
            </p:nvSpPr>
            <p:spPr bwMode="auto">
              <a:xfrm>
                <a:off x="4610" y="2437"/>
                <a:ext cx="67" cy="6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10" name="Text Box 103"/>
              <p:cNvSpPr txBox="1">
                <a:spLocks noChangeAspect="1" noChangeArrowheads="1"/>
              </p:cNvSpPr>
              <p:nvPr/>
            </p:nvSpPr>
            <p:spPr bwMode="auto">
              <a:xfrm>
                <a:off x="4045" y="182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D</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11" name="Text Box 104"/>
              <p:cNvSpPr txBox="1">
                <a:spLocks noChangeAspect="1" noChangeArrowheads="1"/>
              </p:cNvSpPr>
              <p:nvPr/>
            </p:nvSpPr>
            <p:spPr bwMode="auto">
              <a:xfrm>
                <a:off x="4414" y="234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12" name="Line 105"/>
              <p:cNvSpPr>
                <a:spLocks noChangeAspect="1" noChangeShapeType="1"/>
              </p:cNvSpPr>
              <p:nvPr/>
            </p:nvSpPr>
            <p:spPr bwMode="auto">
              <a:xfrm>
                <a:off x="4072" y="2437"/>
                <a:ext cx="101" cy="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13" name="Line 106"/>
              <p:cNvSpPr>
                <a:spLocks noChangeAspect="1" noChangeShapeType="1"/>
              </p:cNvSpPr>
              <p:nvPr/>
            </p:nvSpPr>
            <p:spPr bwMode="auto">
              <a:xfrm flipV="1">
                <a:off x="4072" y="2471"/>
                <a:ext cx="101" cy="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14" name="Text Box 107"/>
              <p:cNvSpPr txBox="1">
                <a:spLocks noChangeAspect="1" noChangeArrowheads="1"/>
              </p:cNvSpPr>
              <p:nvPr/>
            </p:nvSpPr>
            <p:spPr bwMode="auto">
              <a:xfrm>
                <a:off x="4128" y="235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C</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15" name="Text Box 108"/>
              <p:cNvSpPr txBox="1">
                <a:spLocks noChangeAspect="1" noChangeArrowheads="1"/>
              </p:cNvSpPr>
              <p:nvPr/>
            </p:nvSpPr>
            <p:spPr bwMode="auto">
              <a:xfrm>
                <a:off x="4414" y="184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grpSp>
        <p:sp>
          <p:nvSpPr>
            <p:cNvPr id="73800" name="Line 109"/>
            <p:cNvSpPr>
              <a:spLocks noChangeShapeType="1"/>
            </p:cNvSpPr>
            <p:nvPr/>
          </p:nvSpPr>
          <p:spPr bwMode="auto">
            <a:xfrm>
              <a:off x="4596" y="1968"/>
              <a:ext cx="2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01" name="Text Box 110"/>
            <p:cNvSpPr txBox="1">
              <a:spLocks noChangeAspect="1" noChangeArrowheads="1"/>
            </p:cNvSpPr>
            <p:nvPr/>
          </p:nvSpPr>
          <p:spPr bwMode="auto">
            <a:xfrm>
              <a:off x="4278" y="238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R</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02" name="Text Box 111"/>
            <p:cNvSpPr txBox="1">
              <a:spLocks noChangeArrowheads="1"/>
            </p:cNvSpPr>
            <p:nvPr/>
          </p:nvSpPr>
          <p:spPr bwMode="auto">
            <a:xfrm>
              <a:off x="4596" y="750"/>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A</a:t>
              </a:r>
            </a:p>
          </p:txBody>
        </p:sp>
        <p:sp>
          <p:nvSpPr>
            <p:cNvPr id="73803" name="Text Box 112"/>
            <p:cNvSpPr txBox="1">
              <a:spLocks noChangeArrowheads="1"/>
            </p:cNvSpPr>
            <p:nvPr/>
          </p:nvSpPr>
          <p:spPr bwMode="auto">
            <a:xfrm>
              <a:off x="4584" y="1722"/>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B</a:t>
              </a:r>
            </a:p>
          </p:txBody>
        </p:sp>
        <p:sp>
          <p:nvSpPr>
            <p:cNvPr id="73804" name="Text Box 113"/>
            <p:cNvSpPr txBox="1">
              <a:spLocks noChangeArrowheads="1"/>
            </p:cNvSpPr>
            <p:nvPr/>
          </p:nvSpPr>
          <p:spPr bwMode="auto">
            <a:xfrm>
              <a:off x="4584" y="2724"/>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C</a:t>
              </a:r>
            </a:p>
          </p:txBody>
        </p:sp>
        <p:sp>
          <p:nvSpPr>
            <p:cNvPr id="73805" name="Line 114"/>
            <p:cNvSpPr>
              <a:spLocks noChangeShapeType="1"/>
            </p:cNvSpPr>
            <p:nvPr/>
          </p:nvSpPr>
          <p:spPr bwMode="auto">
            <a:xfrm>
              <a:off x="4902" y="1002"/>
              <a:ext cx="23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06" name="Oval 115"/>
            <p:cNvSpPr>
              <a:spLocks noChangeArrowheads="1"/>
            </p:cNvSpPr>
            <p:nvPr/>
          </p:nvSpPr>
          <p:spPr bwMode="auto">
            <a:xfrm>
              <a:off x="4878" y="976"/>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07" name="Text Box 116"/>
            <p:cNvSpPr txBox="1">
              <a:spLocks noChangeArrowheads="1"/>
            </p:cNvSpPr>
            <p:nvPr/>
          </p:nvSpPr>
          <p:spPr bwMode="auto">
            <a:xfrm>
              <a:off x="5094" y="858"/>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Z</a:t>
              </a:r>
            </a:p>
          </p:txBody>
        </p: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05088F2E-6980-449D-8F33-4DEF01137E8B}" type="slidenum">
              <a:rPr lang="en-US" altLang="fa-IR" sz="1300" b="0" smtClean="0">
                <a:solidFill>
                  <a:schemeClr val="tx1"/>
                </a:solidFill>
                <a:cs typeface="Arial" panose="020B0604020202020204" pitchFamily="34" charset="0"/>
              </a:rPr>
              <a:pPr>
                <a:spcBef>
                  <a:spcPct val="0"/>
                </a:spcBef>
                <a:buFontTx/>
                <a:buNone/>
              </a:pPr>
              <a:t>34</a:t>
            </a:fld>
            <a:endParaRPr lang="en-US" altLang="fa-IR" sz="1300" b="0" smtClean="0">
              <a:solidFill>
                <a:schemeClr val="tx1"/>
              </a:solidFill>
              <a:cs typeface="Arial" panose="020B0604020202020204" pitchFamily="34" charset="0"/>
            </a:endParaRPr>
          </a:p>
        </p:txBody>
      </p:sp>
      <p:sp>
        <p:nvSpPr>
          <p:cNvPr id="75779" name="Rectangle 2"/>
          <p:cNvSpPr>
            <a:spLocks noGrp="1" noChangeArrowheads="1"/>
          </p:cNvSpPr>
          <p:nvPr>
            <p:ph type="title"/>
          </p:nvPr>
        </p:nvSpPr>
        <p:spPr/>
        <p:txBody>
          <a:bodyPr/>
          <a:lstStyle/>
          <a:p>
            <a:pPr defTabSz="914400" eaLnBrk="1" hangingPunct="1"/>
            <a:r>
              <a:rPr lang="en-US" altLang="fa-IR" sz="3200" smtClean="0"/>
              <a:t>Example 2: Flip-Flop Input Equations</a:t>
            </a:r>
          </a:p>
        </p:txBody>
      </p:sp>
      <p:sp>
        <p:nvSpPr>
          <p:cNvPr id="75780" name="Rectangle 3"/>
          <p:cNvSpPr>
            <a:spLocks noGrp="1" noChangeArrowheads="1"/>
          </p:cNvSpPr>
          <p:nvPr>
            <p:ph type="body" idx="1"/>
          </p:nvPr>
        </p:nvSpPr>
        <p:spPr/>
        <p:txBody>
          <a:bodyPr/>
          <a:lstStyle/>
          <a:p>
            <a:pPr marL="342900" indent="-342900" eaLnBrk="1" hangingPunct="1">
              <a:lnSpc>
                <a:spcPct val="80000"/>
              </a:lnSpc>
            </a:pPr>
            <a:r>
              <a:rPr lang="en-US" altLang="fa-IR" sz="3600" smtClean="0"/>
              <a:t>Variables</a:t>
            </a:r>
          </a:p>
          <a:p>
            <a:pPr marL="742950" lvl="1" indent="-285750" eaLnBrk="1" hangingPunct="1">
              <a:lnSpc>
                <a:spcPct val="80000"/>
              </a:lnSpc>
            </a:pPr>
            <a:r>
              <a:rPr lang="en-US" altLang="fa-IR" sz="2800" smtClean="0"/>
              <a:t>Inputs: None</a:t>
            </a:r>
          </a:p>
          <a:p>
            <a:pPr marL="742950" lvl="1" indent="-285750" eaLnBrk="1" hangingPunct="1">
              <a:lnSpc>
                <a:spcPct val="80000"/>
              </a:lnSpc>
            </a:pPr>
            <a:r>
              <a:rPr lang="en-US" altLang="fa-IR" sz="2800" smtClean="0"/>
              <a:t>Outputs: Z</a:t>
            </a:r>
          </a:p>
          <a:p>
            <a:pPr marL="742950" lvl="1" indent="-285750" eaLnBrk="1" hangingPunct="1">
              <a:lnSpc>
                <a:spcPct val="80000"/>
              </a:lnSpc>
            </a:pPr>
            <a:r>
              <a:rPr lang="en-US" altLang="fa-IR" sz="2800" smtClean="0"/>
              <a:t>State Variables: A, B, C</a:t>
            </a:r>
          </a:p>
          <a:p>
            <a:pPr marL="342900" indent="-342900" eaLnBrk="1" hangingPunct="1">
              <a:lnSpc>
                <a:spcPct val="80000"/>
              </a:lnSpc>
            </a:pPr>
            <a:r>
              <a:rPr lang="en-US" altLang="fa-IR" sz="3600" smtClean="0"/>
              <a:t>Initialization: </a:t>
            </a:r>
          </a:p>
          <a:p>
            <a:pPr marL="742950" lvl="1" indent="-285750" eaLnBrk="1" hangingPunct="1">
              <a:lnSpc>
                <a:spcPct val="80000"/>
              </a:lnSpc>
            </a:pPr>
            <a:r>
              <a:rPr lang="en-US" altLang="fa-IR" sz="2800" smtClean="0"/>
              <a:t>Reset to (0,0,0)</a:t>
            </a:r>
          </a:p>
          <a:p>
            <a:pPr marL="342900" indent="-342900" eaLnBrk="1" hangingPunct="1">
              <a:lnSpc>
                <a:spcPct val="80000"/>
              </a:lnSpc>
            </a:pPr>
            <a:r>
              <a:rPr lang="en-US" altLang="fa-IR" sz="3600" smtClean="0"/>
              <a:t>Equations</a:t>
            </a:r>
          </a:p>
          <a:p>
            <a:pPr marL="742950" lvl="1" indent="-285750" eaLnBrk="1" hangingPunct="1">
              <a:lnSpc>
                <a:spcPct val="80000"/>
              </a:lnSpc>
            </a:pPr>
            <a:r>
              <a:rPr lang="en-US" altLang="fa-IR" sz="2800" smtClean="0"/>
              <a:t>A(t+1) =                        Z =</a:t>
            </a:r>
          </a:p>
          <a:p>
            <a:pPr marL="742950" lvl="1" indent="-285750" eaLnBrk="1" hangingPunct="1">
              <a:lnSpc>
                <a:spcPct val="80000"/>
              </a:lnSpc>
            </a:pPr>
            <a:r>
              <a:rPr lang="en-US" altLang="fa-IR" sz="2800" smtClean="0"/>
              <a:t>B(t+1) = </a:t>
            </a:r>
          </a:p>
          <a:p>
            <a:pPr marL="742950" lvl="1" indent="-285750" eaLnBrk="1" hangingPunct="1">
              <a:lnSpc>
                <a:spcPct val="80000"/>
              </a:lnSpc>
            </a:pPr>
            <a:r>
              <a:rPr lang="en-US" altLang="fa-IR" sz="2800" smtClean="0"/>
              <a:t>C(t+1) = </a:t>
            </a:r>
          </a:p>
        </p:txBody>
      </p:sp>
      <p:sp>
        <p:nvSpPr>
          <p:cNvPr id="1963013" name="Rectangle 5"/>
          <p:cNvSpPr>
            <a:spLocks noChangeArrowheads="1"/>
          </p:cNvSpPr>
          <p:nvPr/>
        </p:nvSpPr>
        <p:spPr bwMode="auto">
          <a:xfrm>
            <a:off x="4140200" y="5373688"/>
            <a:ext cx="4076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r>
              <a:rPr lang="en-US" altLang="fa-IR" sz="3600"/>
              <a:t>Mealy or Moore?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63013"/>
                                        </p:tgtEl>
                                        <p:attrNameLst>
                                          <p:attrName>style.visibility</p:attrName>
                                        </p:attrNameLst>
                                      </p:cBhvr>
                                      <p:to>
                                        <p:strVal val="visible"/>
                                      </p:to>
                                    </p:set>
                                    <p:animEffect transition="in" filter="box(in)">
                                      <p:cBhvr>
                                        <p:cTn id="7" dur="500"/>
                                        <p:tgtEl>
                                          <p:spTgt spid="196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30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7F9A9066-8792-4557-A146-6F0C7619E821}" type="slidenum">
              <a:rPr lang="en-US" altLang="fa-IR" sz="1300" b="0" smtClean="0">
                <a:solidFill>
                  <a:schemeClr val="tx1"/>
                </a:solidFill>
                <a:cs typeface="Arial" panose="020B0604020202020204" pitchFamily="34" charset="0"/>
              </a:rPr>
              <a:pPr>
                <a:spcBef>
                  <a:spcPct val="0"/>
                </a:spcBef>
                <a:buFontTx/>
                <a:buNone/>
              </a:pPr>
              <a:t>35</a:t>
            </a:fld>
            <a:endParaRPr lang="en-US" altLang="fa-IR" sz="1300" b="0" smtClean="0">
              <a:solidFill>
                <a:schemeClr val="tx1"/>
              </a:solidFill>
              <a:cs typeface="Arial" panose="020B0604020202020204" pitchFamily="34" charset="0"/>
            </a:endParaRPr>
          </a:p>
        </p:txBody>
      </p:sp>
      <p:sp>
        <p:nvSpPr>
          <p:cNvPr id="77827" name="Rectangle 2"/>
          <p:cNvSpPr>
            <a:spLocks noGrp="1" noChangeArrowheads="1"/>
          </p:cNvSpPr>
          <p:nvPr>
            <p:ph type="title"/>
          </p:nvPr>
        </p:nvSpPr>
        <p:spPr/>
        <p:txBody>
          <a:bodyPr/>
          <a:lstStyle/>
          <a:p>
            <a:pPr defTabSz="914400" eaLnBrk="1" hangingPunct="1"/>
            <a:r>
              <a:rPr lang="en-US" altLang="fa-IR" smtClean="0"/>
              <a:t>Example 2: State Table</a:t>
            </a:r>
          </a:p>
        </p:txBody>
      </p:sp>
      <p:graphicFrame>
        <p:nvGraphicFramePr>
          <p:cNvPr id="1965107" name="Group 51"/>
          <p:cNvGraphicFramePr>
            <a:graphicFrameLocks noGrp="1"/>
          </p:cNvGraphicFramePr>
          <p:nvPr/>
        </p:nvGraphicFramePr>
        <p:xfrm>
          <a:off x="2844800" y="1397000"/>
          <a:ext cx="3568700" cy="4572000"/>
        </p:xfrm>
        <a:graphic>
          <a:graphicData uri="http://schemas.openxmlformats.org/drawingml/2006/table">
            <a:tbl>
              <a:tblPr/>
              <a:tblGrid>
                <a:gridCol w="1384300"/>
                <a:gridCol w="1579563"/>
                <a:gridCol w="604837"/>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  A B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  A</a:t>
                      </a:r>
                      <a:r>
                        <a:rPr kumimoji="0" lang="en-US" sz="2400" b="1" i="0" u="none" strike="noStrike" cap="none" normalizeH="0" baseline="30000" smtClean="0">
                          <a:ln>
                            <a:noFill/>
                          </a:ln>
                          <a:solidFill>
                            <a:srgbClr val="FF5050"/>
                          </a:solidFill>
                          <a:effectLst/>
                          <a:latin typeface="Arial" pitchFamily="34" charset="0"/>
                          <a:cs typeface="Zar" pitchFamily="2" charset="-78"/>
                        </a:rPr>
                        <a:t>+</a:t>
                      </a:r>
                      <a:r>
                        <a:rPr kumimoji="0" lang="en-US" sz="2400" b="1" i="0" u="none" strike="noStrike" cap="none" normalizeH="0" baseline="0" smtClean="0">
                          <a:ln>
                            <a:noFill/>
                          </a:ln>
                          <a:solidFill>
                            <a:srgbClr val="FF5050"/>
                          </a:solidFill>
                          <a:effectLst/>
                          <a:latin typeface="Arial" pitchFamily="34" charset="0"/>
                          <a:cs typeface="Zar" pitchFamily="2" charset="-78"/>
                        </a:rPr>
                        <a:t>B</a:t>
                      </a:r>
                      <a:r>
                        <a:rPr kumimoji="0" lang="en-US" sz="2400" b="1" i="0" u="none" strike="noStrike" cap="none" normalizeH="0" baseline="30000" smtClean="0">
                          <a:ln>
                            <a:noFill/>
                          </a:ln>
                          <a:solidFill>
                            <a:srgbClr val="FF5050"/>
                          </a:solidFill>
                          <a:effectLst/>
                          <a:latin typeface="Arial" pitchFamily="34" charset="0"/>
                          <a:cs typeface="Zar" pitchFamily="2" charset="-78"/>
                        </a:rPr>
                        <a:t>+</a:t>
                      </a:r>
                      <a:r>
                        <a:rPr kumimoji="0" lang="en-US" sz="2400" b="1" i="0" u="none" strike="noStrike" cap="none" normalizeH="0" baseline="0" smtClean="0">
                          <a:ln>
                            <a:noFill/>
                          </a:ln>
                          <a:solidFill>
                            <a:srgbClr val="FF5050"/>
                          </a:solidFill>
                          <a:effectLst/>
                          <a:latin typeface="Arial" pitchFamily="34" charset="0"/>
                          <a:cs typeface="Zar" pitchFamily="2" charset="-78"/>
                        </a:rPr>
                        <a:t>C</a:t>
                      </a:r>
                      <a:r>
                        <a:rPr kumimoji="0" lang="en-US" sz="2400" b="1" i="0" u="none" strike="noStrike" cap="none" normalizeH="0" baseline="30000" smtClean="0">
                          <a:ln>
                            <a:noFill/>
                          </a:ln>
                          <a:solidFill>
                            <a:srgbClr val="FF5050"/>
                          </a:solidFill>
                          <a:effectLst/>
                          <a:latin typeface="Arial" pitchFamily="34" charset="0"/>
                          <a:cs typeface="Zar" pitchFamily="2" charset="-7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 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0  0 0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0  0 1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0  1 0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0  1  1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1  0 0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1  0  1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1  1  0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1  1  1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70" name="Text Box 52"/>
          <p:cNvSpPr txBox="1">
            <a:spLocks noChangeArrowheads="1"/>
          </p:cNvSpPr>
          <p:nvPr/>
        </p:nvSpPr>
        <p:spPr bwMode="auto">
          <a:xfrm>
            <a:off x="539750" y="1989138"/>
            <a:ext cx="18716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2700">
                <a:solidFill>
                  <a:schemeClr val="tx1"/>
                </a:solidFill>
                <a:latin typeface="Times New Roman" panose="02020603050405020304" pitchFamily="18" charset="0"/>
                <a:cs typeface="Arial" panose="020B0604020202020204" pitchFamily="34" charset="0"/>
              </a:rPr>
              <a:t>S</a:t>
            </a:r>
            <a:r>
              <a:rPr lang="en-US" altLang="fa-IR" sz="2700" baseline="30000">
                <a:solidFill>
                  <a:schemeClr val="tx1"/>
                </a:solidFill>
                <a:latin typeface="Times New Roman" panose="02020603050405020304" pitchFamily="18" charset="0"/>
                <a:cs typeface="Arial" panose="020B0604020202020204" pitchFamily="34" charset="0"/>
              </a:rPr>
              <a:t>+</a:t>
            </a:r>
            <a:r>
              <a:rPr lang="en-US" altLang="fa-IR" sz="2700">
                <a:solidFill>
                  <a:schemeClr val="tx1"/>
                </a:solidFill>
                <a:latin typeface="Times New Roman" panose="02020603050405020304" pitchFamily="18" charset="0"/>
                <a:cs typeface="Arial" panose="020B0604020202020204" pitchFamily="34" charset="0"/>
              </a:rPr>
              <a:t>=S(t+1)</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FBC94318-8F12-4870-A191-0C7216807737}" type="slidenum">
              <a:rPr lang="en-US" altLang="fa-IR" sz="1300" b="0" smtClean="0">
                <a:solidFill>
                  <a:schemeClr val="tx1"/>
                </a:solidFill>
                <a:cs typeface="Arial" panose="020B0604020202020204" pitchFamily="34" charset="0"/>
              </a:rPr>
              <a:pPr>
                <a:spcBef>
                  <a:spcPct val="0"/>
                </a:spcBef>
                <a:buFontTx/>
                <a:buNone/>
              </a:pPr>
              <a:t>36</a:t>
            </a:fld>
            <a:endParaRPr lang="en-US" altLang="fa-IR" sz="1300" b="0" smtClean="0">
              <a:solidFill>
                <a:schemeClr val="tx1"/>
              </a:solidFill>
              <a:cs typeface="Arial" panose="020B0604020202020204" pitchFamily="34" charset="0"/>
            </a:endParaRPr>
          </a:p>
        </p:txBody>
      </p:sp>
      <p:sp>
        <p:nvSpPr>
          <p:cNvPr id="79875" name="Rectangle 2"/>
          <p:cNvSpPr>
            <a:spLocks noGrp="1" noChangeArrowheads="1"/>
          </p:cNvSpPr>
          <p:nvPr>
            <p:ph type="body" idx="1"/>
          </p:nvPr>
        </p:nvSpPr>
        <p:spPr>
          <a:xfrm>
            <a:off x="685800" y="4437063"/>
            <a:ext cx="7847013" cy="2232025"/>
          </a:xfrm>
        </p:spPr>
        <p:txBody>
          <a:bodyPr/>
          <a:lstStyle/>
          <a:p>
            <a:pPr marL="342900" indent="-342900" eaLnBrk="1" hangingPunct="1">
              <a:lnSpc>
                <a:spcPct val="90000"/>
              </a:lnSpc>
            </a:pPr>
            <a:endParaRPr lang="en-US" altLang="fa-IR" sz="2400" smtClean="0"/>
          </a:p>
          <a:p>
            <a:pPr marL="342900" indent="-342900" eaLnBrk="1" hangingPunct="1">
              <a:lnSpc>
                <a:spcPct val="90000"/>
              </a:lnSpc>
            </a:pPr>
            <a:r>
              <a:rPr lang="en-US" altLang="fa-IR" sz="2400" smtClean="0"/>
              <a:t>Which states are used?</a:t>
            </a:r>
          </a:p>
          <a:p>
            <a:pPr marL="342900" indent="-342900" eaLnBrk="1" hangingPunct="1">
              <a:lnSpc>
                <a:spcPct val="90000"/>
              </a:lnSpc>
            </a:pPr>
            <a:r>
              <a:rPr lang="en-US" altLang="fa-IR" sz="2400" smtClean="0"/>
              <a:t>What is the function of</a:t>
            </a:r>
            <a:br>
              <a:rPr lang="en-US" altLang="fa-IR" sz="2400" smtClean="0"/>
            </a:br>
            <a:r>
              <a:rPr lang="en-US" altLang="fa-IR" sz="2400" smtClean="0"/>
              <a:t>the circuit?</a:t>
            </a:r>
          </a:p>
        </p:txBody>
      </p:sp>
      <p:grpSp>
        <p:nvGrpSpPr>
          <p:cNvPr id="79876" name="Group 3"/>
          <p:cNvGrpSpPr>
            <a:grpSpLocks/>
          </p:cNvGrpSpPr>
          <p:nvPr/>
        </p:nvGrpSpPr>
        <p:grpSpPr bwMode="auto">
          <a:xfrm>
            <a:off x="1168400" y="1336675"/>
            <a:ext cx="6934200" cy="4797425"/>
            <a:chOff x="736" y="842"/>
            <a:chExt cx="4368" cy="3022"/>
          </a:xfrm>
        </p:grpSpPr>
        <p:sp>
          <p:nvSpPr>
            <p:cNvPr id="79878" name="Oval 4"/>
            <p:cNvSpPr>
              <a:spLocks noChangeArrowheads="1"/>
            </p:cNvSpPr>
            <p:nvPr/>
          </p:nvSpPr>
          <p:spPr bwMode="auto">
            <a:xfrm>
              <a:off x="2592" y="84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79" name="Oval 5"/>
            <p:cNvSpPr>
              <a:spLocks noChangeArrowheads="1"/>
            </p:cNvSpPr>
            <p:nvPr/>
          </p:nvSpPr>
          <p:spPr bwMode="auto">
            <a:xfrm>
              <a:off x="3408" y="328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0" name="Oval 6"/>
            <p:cNvSpPr>
              <a:spLocks noChangeArrowheads="1"/>
            </p:cNvSpPr>
            <p:nvPr/>
          </p:nvSpPr>
          <p:spPr bwMode="auto">
            <a:xfrm>
              <a:off x="736" y="1424"/>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1" name="Oval 7"/>
            <p:cNvSpPr>
              <a:spLocks noChangeArrowheads="1"/>
            </p:cNvSpPr>
            <p:nvPr/>
          </p:nvSpPr>
          <p:spPr bwMode="auto">
            <a:xfrm>
              <a:off x="3416" y="1432"/>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2" name="Oval 8"/>
            <p:cNvSpPr>
              <a:spLocks noChangeArrowheads="1"/>
            </p:cNvSpPr>
            <p:nvPr/>
          </p:nvSpPr>
          <p:spPr bwMode="auto">
            <a:xfrm>
              <a:off x="3416" y="240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3" name="Oval 9"/>
            <p:cNvSpPr>
              <a:spLocks noChangeArrowheads="1"/>
            </p:cNvSpPr>
            <p:nvPr/>
          </p:nvSpPr>
          <p:spPr bwMode="auto">
            <a:xfrm>
              <a:off x="1688" y="1432"/>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4" name="Oval 10"/>
            <p:cNvSpPr>
              <a:spLocks noChangeArrowheads="1"/>
            </p:cNvSpPr>
            <p:nvPr/>
          </p:nvSpPr>
          <p:spPr bwMode="auto">
            <a:xfrm>
              <a:off x="1696" y="240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5" name="Oval 11"/>
            <p:cNvSpPr>
              <a:spLocks noChangeArrowheads="1"/>
            </p:cNvSpPr>
            <p:nvPr/>
          </p:nvSpPr>
          <p:spPr bwMode="auto">
            <a:xfrm>
              <a:off x="4440" y="240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6" name="Line 12"/>
            <p:cNvSpPr>
              <a:spLocks noChangeShapeType="1"/>
            </p:cNvSpPr>
            <p:nvPr/>
          </p:nvSpPr>
          <p:spPr bwMode="auto">
            <a:xfrm>
              <a:off x="3136" y="1280"/>
              <a:ext cx="336" cy="2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87" name="Line 13"/>
            <p:cNvSpPr>
              <a:spLocks noChangeShapeType="1"/>
            </p:cNvSpPr>
            <p:nvPr/>
          </p:nvSpPr>
          <p:spPr bwMode="auto">
            <a:xfrm>
              <a:off x="3704" y="2000"/>
              <a:ext cx="0" cy="4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88" name="Line 14"/>
            <p:cNvSpPr>
              <a:spLocks noChangeShapeType="1"/>
            </p:cNvSpPr>
            <p:nvPr/>
          </p:nvSpPr>
          <p:spPr bwMode="auto">
            <a:xfrm flipH="1">
              <a:off x="2272" y="2688"/>
              <a:ext cx="11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89" name="Line 15"/>
            <p:cNvSpPr>
              <a:spLocks noChangeShapeType="1"/>
            </p:cNvSpPr>
            <p:nvPr/>
          </p:nvSpPr>
          <p:spPr bwMode="auto">
            <a:xfrm flipV="1">
              <a:off x="2192" y="1272"/>
              <a:ext cx="440" cy="2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90" name="Line 16"/>
            <p:cNvSpPr>
              <a:spLocks noChangeShapeType="1"/>
            </p:cNvSpPr>
            <p:nvPr/>
          </p:nvSpPr>
          <p:spPr bwMode="auto">
            <a:xfrm flipH="1" flipV="1">
              <a:off x="1976" y="2008"/>
              <a:ext cx="8" cy="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91" name="Text Box 17"/>
            <p:cNvSpPr txBox="1">
              <a:spLocks noChangeArrowheads="1"/>
            </p:cNvSpPr>
            <p:nvPr/>
          </p:nvSpPr>
          <p:spPr bwMode="auto">
            <a:xfrm>
              <a:off x="2648" y="1008"/>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000</a:t>
              </a:r>
            </a:p>
          </p:txBody>
        </p:sp>
        <p:sp>
          <p:nvSpPr>
            <p:cNvPr id="79892" name="Text Box 18"/>
            <p:cNvSpPr txBox="1">
              <a:spLocks noChangeArrowheads="1"/>
            </p:cNvSpPr>
            <p:nvPr/>
          </p:nvSpPr>
          <p:spPr bwMode="auto">
            <a:xfrm>
              <a:off x="1760" y="2528"/>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011</a:t>
              </a:r>
            </a:p>
          </p:txBody>
        </p:sp>
        <p:sp>
          <p:nvSpPr>
            <p:cNvPr id="79893" name="Text Box 19"/>
            <p:cNvSpPr txBox="1">
              <a:spLocks noChangeArrowheads="1"/>
            </p:cNvSpPr>
            <p:nvPr/>
          </p:nvSpPr>
          <p:spPr bwMode="auto">
            <a:xfrm>
              <a:off x="3480" y="2536"/>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010</a:t>
              </a:r>
            </a:p>
          </p:txBody>
        </p:sp>
        <p:sp>
          <p:nvSpPr>
            <p:cNvPr id="79894" name="Text Box 20"/>
            <p:cNvSpPr txBox="1">
              <a:spLocks noChangeArrowheads="1"/>
            </p:cNvSpPr>
            <p:nvPr/>
          </p:nvSpPr>
          <p:spPr bwMode="auto">
            <a:xfrm>
              <a:off x="3480" y="1560"/>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001</a:t>
              </a:r>
            </a:p>
          </p:txBody>
        </p:sp>
        <p:sp>
          <p:nvSpPr>
            <p:cNvPr id="79895" name="Text Box 21"/>
            <p:cNvSpPr txBox="1">
              <a:spLocks noChangeArrowheads="1"/>
            </p:cNvSpPr>
            <p:nvPr/>
          </p:nvSpPr>
          <p:spPr bwMode="auto">
            <a:xfrm>
              <a:off x="1744" y="1560"/>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100</a:t>
              </a:r>
            </a:p>
          </p:txBody>
        </p:sp>
        <p:sp>
          <p:nvSpPr>
            <p:cNvPr id="79896" name="Text Box 22"/>
            <p:cNvSpPr txBox="1">
              <a:spLocks noChangeArrowheads="1"/>
            </p:cNvSpPr>
            <p:nvPr/>
          </p:nvSpPr>
          <p:spPr bwMode="auto">
            <a:xfrm>
              <a:off x="4504" y="2520"/>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101</a:t>
              </a:r>
            </a:p>
          </p:txBody>
        </p:sp>
        <p:sp>
          <p:nvSpPr>
            <p:cNvPr id="79897" name="Text Box 23"/>
            <p:cNvSpPr txBox="1">
              <a:spLocks noChangeArrowheads="1"/>
            </p:cNvSpPr>
            <p:nvPr/>
          </p:nvSpPr>
          <p:spPr bwMode="auto">
            <a:xfrm>
              <a:off x="3448" y="3408"/>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110</a:t>
              </a:r>
            </a:p>
          </p:txBody>
        </p:sp>
        <p:sp>
          <p:nvSpPr>
            <p:cNvPr id="79898" name="Text Box 24"/>
            <p:cNvSpPr txBox="1">
              <a:spLocks noChangeArrowheads="1"/>
            </p:cNvSpPr>
            <p:nvPr/>
          </p:nvSpPr>
          <p:spPr bwMode="auto">
            <a:xfrm>
              <a:off x="792" y="1552"/>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111</a:t>
              </a:r>
            </a:p>
          </p:txBody>
        </p:sp>
        <p:sp>
          <p:nvSpPr>
            <p:cNvPr id="79899" name="Line 25"/>
            <p:cNvSpPr>
              <a:spLocks noChangeShapeType="1"/>
            </p:cNvSpPr>
            <p:nvPr/>
          </p:nvSpPr>
          <p:spPr bwMode="auto">
            <a:xfrm>
              <a:off x="1320" y="1720"/>
              <a:ext cx="37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900" name="Line 26"/>
            <p:cNvSpPr>
              <a:spLocks noChangeShapeType="1"/>
            </p:cNvSpPr>
            <p:nvPr/>
          </p:nvSpPr>
          <p:spPr bwMode="auto">
            <a:xfrm>
              <a:off x="3984" y="2688"/>
              <a:ext cx="456"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a-IR"/>
            </a:p>
          </p:txBody>
        </p:sp>
        <p:sp>
          <p:nvSpPr>
            <p:cNvPr id="79901" name="Line 27"/>
            <p:cNvSpPr>
              <a:spLocks noChangeShapeType="1"/>
            </p:cNvSpPr>
            <p:nvPr/>
          </p:nvSpPr>
          <p:spPr bwMode="auto">
            <a:xfrm flipV="1">
              <a:off x="3696" y="2976"/>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902" name="Text Box 28"/>
            <p:cNvSpPr txBox="1">
              <a:spLocks noChangeArrowheads="1"/>
            </p:cNvSpPr>
            <p:nvPr/>
          </p:nvSpPr>
          <p:spPr bwMode="auto">
            <a:xfrm>
              <a:off x="1744" y="952"/>
              <a:ext cx="7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Reset</a:t>
              </a:r>
            </a:p>
          </p:txBody>
        </p:sp>
        <p:sp>
          <p:nvSpPr>
            <p:cNvPr id="79903" name="Line 29"/>
            <p:cNvSpPr>
              <a:spLocks noChangeShapeType="1"/>
            </p:cNvSpPr>
            <p:nvPr/>
          </p:nvSpPr>
          <p:spPr bwMode="auto">
            <a:xfrm>
              <a:off x="2344" y="1128"/>
              <a:ext cx="2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904" name="Text Box 30"/>
            <p:cNvSpPr txBox="1">
              <a:spLocks noChangeArrowheads="1"/>
            </p:cNvSpPr>
            <p:nvPr/>
          </p:nvSpPr>
          <p:spPr bwMode="auto">
            <a:xfrm>
              <a:off x="2614" y="842"/>
              <a:ext cx="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chemeClr val="tx1"/>
                  </a:solidFill>
                  <a:latin typeface="Times New Roman" panose="02020603050405020304" pitchFamily="18" charset="0"/>
                  <a:cs typeface="Arial" panose="020B0604020202020204" pitchFamily="34" charset="0"/>
                </a:rPr>
                <a:t>ABC</a:t>
              </a:r>
            </a:p>
          </p:txBody>
        </p:sp>
      </p:grpSp>
      <p:sp>
        <p:nvSpPr>
          <p:cNvPr id="79877" name="Rectangle 31"/>
          <p:cNvSpPr>
            <a:spLocks noGrp="1" noChangeArrowheads="1"/>
          </p:cNvSpPr>
          <p:nvPr>
            <p:ph type="title"/>
          </p:nvPr>
        </p:nvSpPr>
        <p:spPr>
          <a:noFill/>
        </p:spPr>
        <p:txBody>
          <a:bodyPr/>
          <a:lstStyle/>
          <a:p>
            <a:pPr defTabSz="914400" eaLnBrk="1" hangingPunct="1"/>
            <a:r>
              <a:rPr lang="en-US" altLang="fa-IR" smtClean="0"/>
              <a:t>Example 2: State Diagram</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22995C8-EAC1-4130-9F93-A04FB061DBA5}" type="slidenum">
              <a:rPr lang="en-US" altLang="fa-IR" sz="1300" b="0" smtClean="0">
                <a:solidFill>
                  <a:schemeClr val="tx1"/>
                </a:solidFill>
                <a:cs typeface="Arial" panose="020B0604020202020204" pitchFamily="34" charset="0"/>
              </a:rPr>
              <a:pPr>
                <a:spcBef>
                  <a:spcPct val="0"/>
                </a:spcBef>
                <a:buFontTx/>
                <a:buNone/>
              </a:pPr>
              <a:t>37</a:t>
            </a:fld>
            <a:endParaRPr lang="en-US" altLang="fa-IR" sz="1300" b="0" smtClean="0">
              <a:solidFill>
                <a:schemeClr val="tx1"/>
              </a:solidFill>
              <a:cs typeface="Arial" panose="020B0604020202020204" pitchFamily="34" charset="0"/>
            </a:endParaRPr>
          </a:p>
        </p:txBody>
      </p:sp>
      <p:sp>
        <p:nvSpPr>
          <p:cNvPr id="81923" name="Rectangle 2"/>
          <p:cNvSpPr>
            <a:spLocks noGrp="1" noChangeArrowheads="1"/>
          </p:cNvSpPr>
          <p:nvPr>
            <p:ph type="title"/>
          </p:nvPr>
        </p:nvSpPr>
        <p:spPr/>
        <p:txBody>
          <a:bodyPr/>
          <a:lstStyle/>
          <a:p>
            <a:pPr eaLnBrk="1" hangingPunct="1"/>
            <a:r>
              <a:rPr lang="en-US" altLang="fa-IR" sz="3600" smtClean="0"/>
              <a:t>Example 3</a:t>
            </a:r>
          </a:p>
        </p:txBody>
      </p:sp>
      <p:pic>
        <p:nvPicPr>
          <p:cNvPr id="81924" name="Picture 4" descr="roth+f13-05"/>
          <p:cNvPicPr>
            <a:picLocks noGrp="1" noChangeAspect="1" noChangeArrowheads="1"/>
          </p:cNvPicPr>
          <p:nvPr>
            <p:ph idx="1"/>
          </p:nvPr>
        </p:nvPicPr>
        <p:blipFill>
          <a:blip r:embed="rId4">
            <a:lum bright="-38000" contrast="60000"/>
            <a:extLst>
              <a:ext uri="{28A0092B-C50C-407E-A947-70E740481C1C}">
                <a14:useLocalDpi xmlns:a14="http://schemas.microsoft.com/office/drawing/2010/main" val="0"/>
              </a:ext>
            </a:extLst>
          </a:blip>
          <a:srcRect/>
          <a:stretch>
            <a:fillRect/>
          </a:stretch>
        </p:blipFill>
        <p:spPr>
          <a:xfrm>
            <a:off x="5003800" y="836613"/>
            <a:ext cx="3602038" cy="2462212"/>
          </a:xfrm>
          <a:noFill/>
        </p:spPr>
      </p:pic>
      <p:sp>
        <p:nvSpPr>
          <p:cNvPr id="81925" name="Rectangle 6"/>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marL="342900" indent="-342900">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lnSpc>
                <a:spcPct val="80000"/>
              </a:lnSpc>
            </a:pPr>
            <a:r>
              <a:rPr lang="en-US" altLang="fa-IR" sz="2800">
                <a:solidFill>
                  <a:schemeClr val="accent2"/>
                </a:solidFill>
              </a:rPr>
              <a:t>Mealy or Moore?</a:t>
            </a:r>
          </a:p>
        </p:txBody>
      </p:sp>
      <p:sp>
        <p:nvSpPr>
          <p:cNvPr id="81926" name="Line 154"/>
          <p:cNvSpPr>
            <a:spLocks noChangeShapeType="1"/>
          </p:cNvSpPr>
          <p:nvPr/>
        </p:nvSpPr>
        <p:spPr bwMode="auto">
          <a:xfrm>
            <a:off x="4787900" y="3357563"/>
            <a:ext cx="9540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27" name="Line 156"/>
          <p:cNvSpPr>
            <a:spLocks noChangeShapeType="1"/>
          </p:cNvSpPr>
          <p:nvPr/>
        </p:nvSpPr>
        <p:spPr bwMode="auto">
          <a:xfrm>
            <a:off x="4787900" y="6253163"/>
            <a:ext cx="9540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28" name="Line 157"/>
          <p:cNvSpPr>
            <a:spLocks noChangeShapeType="1"/>
          </p:cNvSpPr>
          <p:nvPr/>
        </p:nvSpPr>
        <p:spPr bwMode="auto">
          <a:xfrm>
            <a:off x="4787900" y="3357563"/>
            <a:ext cx="0" cy="696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29" name="Line 160"/>
          <p:cNvSpPr>
            <a:spLocks noChangeShapeType="1"/>
          </p:cNvSpPr>
          <p:nvPr/>
        </p:nvSpPr>
        <p:spPr bwMode="auto">
          <a:xfrm>
            <a:off x="8521700" y="3357563"/>
            <a:ext cx="0" cy="696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0" name="Line 161"/>
          <p:cNvSpPr>
            <a:spLocks noChangeShapeType="1"/>
          </p:cNvSpPr>
          <p:nvPr/>
        </p:nvSpPr>
        <p:spPr bwMode="auto">
          <a:xfrm>
            <a:off x="5741988" y="3357563"/>
            <a:ext cx="18764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1" name="Line 162"/>
          <p:cNvSpPr>
            <a:spLocks noChangeShapeType="1"/>
          </p:cNvSpPr>
          <p:nvPr/>
        </p:nvSpPr>
        <p:spPr bwMode="auto">
          <a:xfrm>
            <a:off x="4787900" y="4054475"/>
            <a:ext cx="0" cy="21986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2" name="Line 163"/>
          <p:cNvSpPr>
            <a:spLocks noChangeShapeType="1"/>
          </p:cNvSpPr>
          <p:nvPr/>
        </p:nvSpPr>
        <p:spPr bwMode="auto">
          <a:xfrm>
            <a:off x="7618413" y="3357563"/>
            <a:ext cx="9032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3" name="Line 164"/>
          <p:cNvSpPr>
            <a:spLocks noChangeShapeType="1"/>
          </p:cNvSpPr>
          <p:nvPr/>
        </p:nvSpPr>
        <p:spPr bwMode="auto">
          <a:xfrm>
            <a:off x="8521700" y="4054475"/>
            <a:ext cx="0" cy="21986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4" name="Line 165"/>
          <p:cNvSpPr>
            <a:spLocks noChangeShapeType="1"/>
          </p:cNvSpPr>
          <p:nvPr/>
        </p:nvSpPr>
        <p:spPr bwMode="auto">
          <a:xfrm>
            <a:off x="5741988" y="6253163"/>
            <a:ext cx="18764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5" name="Line 166"/>
          <p:cNvSpPr>
            <a:spLocks noChangeShapeType="1"/>
          </p:cNvSpPr>
          <p:nvPr/>
        </p:nvSpPr>
        <p:spPr bwMode="auto">
          <a:xfrm>
            <a:off x="7618413" y="6253163"/>
            <a:ext cx="9032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grpSp>
        <p:nvGrpSpPr>
          <p:cNvPr id="2" name="Group 255"/>
          <p:cNvGrpSpPr>
            <a:grpSpLocks/>
          </p:cNvGrpSpPr>
          <p:nvPr/>
        </p:nvGrpSpPr>
        <p:grpSpPr bwMode="auto">
          <a:xfrm>
            <a:off x="5921375" y="4195763"/>
            <a:ext cx="1309688" cy="1752600"/>
            <a:chOff x="3730" y="2643"/>
            <a:chExt cx="825" cy="1104"/>
          </a:xfrm>
        </p:grpSpPr>
        <p:graphicFrame>
          <p:nvGraphicFramePr>
            <p:cNvPr id="81975" name="Object 169"/>
            <p:cNvGraphicFramePr>
              <a:graphicFrameLocks noChangeAspect="1"/>
            </p:cNvGraphicFramePr>
            <p:nvPr/>
          </p:nvGraphicFramePr>
          <p:xfrm>
            <a:off x="4357" y="2643"/>
            <a:ext cx="195" cy="240"/>
          </p:xfrm>
          <a:graphic>
            <a:graphicData uri="http://schemas.openxmlformats.org/presentationml/2006/ole">
              <mc:AlternateContent xmlns:mc="http://schemas.openxmlformats.org/markup-compatibility/2006">
                <mc:Choice xmlns:v="urn:schemas-microsoft-com:vml" Requires="v">
                  <p:oleObj spid="_x0000_s82151" name="MathType Equation" r:id="rId5" imgW="164957" imgH="203024" progId="Equation">
                    <p:embed/>
                  </p:oleObj>
                </mc:Choice>
                <mc:Fallback>
                  <p:oleObj name="MathType Equation" r:id="rId5" imgW="164957" imgH="203024" progId="Equation">
                    <p:embed/>
                    <p:pic>
                      <p:nvPicPr>
                        <p:cNvPr id="0" name="Object 1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7" y="2643"/>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6" name="Object 170"/>
            <p:cNvGraphicFramePr>
              <a:graphicFrameLocks noChangeAspect="1"/>
            </p:cNvGraphicFramePr>
            <p:nvPr/>
          </p:nvGraphicFramePr>
          <p:xfrm>
            <a:off x="3736" y="3171"/>
            <a:ext cx="195" cy="240"/>
          </p:xfrm>
          <a:graphic>
            <a:graphicData uri="http://schemas.openxmlformats.org/presentationml/2006/ole">
              <mc:AlternateContent xmlns:mc="http://schemas.openxmlformats.org/markup-compatibility/2006">
                <mc:Choice xmlns:v="urn:schemas-microsoft-com:vml" Requires="v">
                  <p:oleObj spid="_x0000_s82152" name="MathType Equation" r:id="rId7" imgW="164957" imgH="203024" progId="Equation">
                    <p:embed/>
                  </p:oleObj>
                </mc:Choice>
                <mc:Fallback>
                  <p:oleObj name="MathType Equation" r:id="rId7" imgW="164957" imgH="203024" progId="Equation">
                    <p:embed/>
                    <p:pic>
                      <p:nvPicPr>
                        <p:cNvPr id="0" name="Object 1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6" y="3171"/>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7" name="Object 204"/>
            <p:cNvGraphicFramePr>
              <a:graphicFrameLocks noChangeAspect="1"/>
            </p:cNvGraphicFramePr>
            <p:nvPr/>
          </p:nvGraphicFramePr>
          <p:xfrm>
            <a:off x="4354" y="3171"/>
            <a:ext cx="198" cy="240"/>
          </p:xfrm>
          <a:graphic>
            <a:graphicData uri="http://schemas.openxmlformats.org/presentationml/2006/ole">
              <mc:AlternateContent xmlns:mc="http://schemas.openxmlformats.org/markup-compatibility/2006">
                <mc:Choice xmlns:v="urn:schemas-microsoft-com:vml" Requires="v">
                  <p:oleObj spid="_x0000_s82153" name="Equation" r:id="rId8" imgW="177569" imgH="215619" progId="Equation.3">
                    <p:embed/>
                  </p:oleObj>
                </mc:Choice>
                <mc:Fallback>
                  <p:oleObj name="Equation" r:id="rId8" imgW="177569" imgH="215619" progId="Equation.3">
                    <p:embed/>
                    <p:pic>
                      <p:nvPicPr>
                        <p:cNvPr id="0" name="Object 2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4" y="3171"/>
                          <a:ext cx="19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8" name="Object 205"/>
            <p:cNvGraphicFramePr>
              <a:graphicFrameLocks noChangeAspect="1"/>
            </p:cNvGraphicFramePr>
            <p:nvPr/>
          </p:nvGraphicFramePr>
          <p:xfrm>
            <a:off x="3733" y="2643"/>
            <a:ext cx="195" cy="240"/>
          </p:xfrm>
          <a:graphic>
            <a:graphicData uri="http://schemas.openxmlformats.org/presentationml/2006/ole">
              <mc:AlternateContent xmlns:mc="http://schemas.openxmlformats.org/markup-compatibility/2006">
                <mc:Choice xmlns:v="urn:schemas-microsoft-com:vml" Requires="v">
                  <p:oleObj spid="_x0000_s82154" name="MathType Equation" r:id="rId10" imgW="164957" imgH="203024" progId="Equation">
                    <p:embed/>
                  </p:oleObj>
                </mc:Choice>
                <mc:Fallback>
                  <p:oleObj name="MathType Equation" r:id="rId10" imgW="164957" imgH="203024" progId="Equation">
                    <p:embed/>
                    <p:pic>
                      <p:nvPicPr>
                        <p:cNvPr id="0" name="Object 2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 y="2643"/>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9" name="Object 206"/>
            <p:cNvGraphicFramePr>
              <a:graphicFrameLocks noChangeAspect="1"/>
            </p:cNvGraphicFramePr>
            <p:nvPr/>
          </p:nvGraphicFramePr>
          <p:xfrm>
            <a:off x="3736" y="2931"/>
            <a:ext cx="182" cy="208"/>
          </p:xfrm>
          <a:graphic>
            <a:graphicData uri="http://schemas.openxmlformats.org/presentationml/2006/ole">
              <mc:AlternateContent xmlns:mc="http://schemas.openxmlformats.org/markup-compatibility/2006">
                <mc:Choice xmlns:v="urn:schemas-microsoft-com:vml" Requires="v">
                  <p:oleObj spid="_x0000_s82155" name="MathType Equation" r:id="rId12" imgW="177569" imgH="202936" progId="Equation">
                    <p:embed/>
                  </p:oleObj>
                </mc:Choice>
                <mc:Fallback>
                  <p:oleObj name="MathType Equation" r:id="rId12" imgW="177569" imgH="202936" progId="Equation">
                    <p:embed/>
                    <p:pic>
                      <p:nvPicPr>
                        <p:cNvPr id="0" name="Object 2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6" y="2931"/>
                          <a:ext cx="182"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0" name="Object 207"/>
            <p:cNvGraphicFramePr>
              <a:graphicFrameLocks noChangeAspect="1"/>
            </p:cNvGraphicFramePr>
            <p:nvPr/>
          </p:nvGraphicFramePr>
          <p:xfrm>
            <a:off x="4354" y="2931"/>
            <a:ext cx="198" cy="240"/>
          </p:xfrm>
          <a:graphic>
            <a:graphicData uri="http://schemas.openxmlformats.org/presentationml/2006/ole">
              <mc:AlternateContent xmlns:mc="http://schemas.openxmlformats.org/markup-compatibility/2006">
                <mc:Choice xmlns:v="urn:schemas-microsoft-com:vml" Requires="v">
                  <p:oleObj spid="_x0000_s82156" name="Equation" r:id="rId14" imgW="177569" imgH="215619" progId="Equation.3">
                    <p:embed/>
                  </p:oleObj>
                </mc:Choice>
                <mc:Fallback>
                  <p:oleObj name="Equation" r:id="rId14" imgW="177569" imgH="215619" progId="Equation.3">
                    <p:embed/>
                    <p:pic>
                      <p:nvPicPr>
                        <p:cNvPr id="0" name="Object 2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4" y="2931"/>
                          <a:ext cx="19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1" name="Object 208"/>
            <p:cNvGraphicFramePr>
              <a:graphicFrameLocks noChangeAspect="1"/>
            </p:cNvGraphicFramePr>
            <p:nvPr/>
          </p:nvGraphicFramePr>
          <p:xfrm>
            <a:off x="4360" y="3507"/>
            <a:ext cx="195" cy="240"/>
          </p:xfrm>
          <a:graphic>
            <a:graphicData uri="http://schemas.openxmlformats.org/presentationml/2006/ole">
              <mc:AlternateContent xmlns:mc="http://schemas.openxmlformats.org/markup-compatibility/2006">
                <mc:Choice xmlns:v="urn:schemas-microsoft-com:vml" Requires="v">
                  <p:oleObj spid="_x0000_s82157" name="MathType Equation" r:id="rId15" imgW="164957" imgH="203024" progId="Equation">
                    <p:embed/>
                  </p:oleObj>
                </mc:Choice>
                <mc:Fallback>
                  <p:oleObj name="MathType Equation" r:id="rId15" imgW="164957" imgH="203024" progId="Equation">
                    <p:embed/>
                    <p:pic>
                      <p:nvPicPr>
                        <p:cNvPr id="0" name="Object 2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0" y="3507"/>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2" name="Object 209"/>
            <p:cNvGraphicFramePr>
              <a:graphicFrameLocks noChangeAspect="1"/>
            </p:cNvGraphicFramePr>
            <p:nvPr/>
          </p:nvGraphicFramePr>
          <p:xfrm>
            <a:off x="3730" y="3507"/>
            <a:ext cx="198" cy="240"/>
          </p:xfrm>
          <a:graphic>
            <a:graphicData uri="http://schemas.openxmlformats.org/presentationml/2006/ole">
              <mc:AlternateContent xmlns:mc="http://schemas.openxmlformats.org/markup-compatibility/2006">
                <mc:Choice xmlns:v="urn:schemas-microsoft-com:vml" Requires="v">
                  <p:oleObj spid="_x0000_s82158" name="Equation" r:id="rId16" imgW="177569" imgH="215619" progId="Equation.3">
                    <p:embed/>
                  </p:oleObj>
                </mc:Choice>
                <mc:Fallback>
                  <p:oleObj name="Equation" r:id="rId16" imgW="177569" imgH="215619" progId="Equation.3">
                    <p:embed/>
                    <p:pic>
                      <p:nvPicPr>
                        <p:cNvPr id="0" name="Object 2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0" y="3507"/>
                          <a:ext cx="19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257"/>
          <p:cNvGrpSpPr>
            <a:grpSpLocks/>
          </p:cNvGrpSpPr>
          <p:nvPr/>
        </p:nvGrpSpPr>
        <p:grpSpPr bwMode="auto">
          <a:xfrm>
            <a:off x="4787900" y="3357563"/>
            <a:ext cx="3733800" cy="2895600"/>
            <a:chOff x="3016" y="2115"/>
            <a:chExt cx="2352" cy="1824"/>
          </a:xfrm>
        </p:grpSpPr>
        <p:sp>
          <p:nvSpPr>
            <p:cNvPr id="81957" name="Rectangle 148"/>
            <p:cNvSpPr>
              <a:spLocks noChangeArrowheads="1"/>
            </p:cNvSpPr>
            <p:nvPr/>
          </p:nvSpPr>
          <p:spPr bwMode="auto">
            <a:xfrm>
              <a:off x="4799" y="2554"/>
              <a:ext cx="569"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1800"/>
            </a:p>
          </p:txBody>
        </p:sp>
        <p:sp>
          <p:nvSpPr>
            <p:cNvPr id="81958" name="Rectangle 150"/>
            <p:cNvSpPr>
              <a:spLocks noChangeArrowheads="1"/>
            </p:cNvSpPr>
            <p:nvPr/>
          </p:nvSpPr>
          <p:spPr bwMode="auto">
            <a:xfrm>
              <a:off x="3016" y="2554"/>
              <a:ext cx="601"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1959" name="Rectangle 151"/>
            <p:cNvSpPr>
              <a:spLocks noChangeArrowheads="1"/>
            </p:cNvSpPr>
            <p:nvPr/>
          </p:nvSpPr>
          <p:spPr bwMode="auto">
            <a:xfrm>
              <a:off x="4799" y="2115"/>
              <a:ext cx="569"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200">
                  <a:solidFill>
                    <a:schemeClr val="accent2"/>
                  </a:solidFill>
                  <a:ea typeface="Gulim" pitchFamily="34" charset="-127"/>
                </a:rPr>
                <a:t>Present</a:t>
              </a:r>
            </a:p>
            <a:p>
              <a:pPr eaLnBrk="1" hangingPunct="1">
                <a:buFontTx/>
                <a:buNone/>
              </a:pPr>
              <a:r>
                <a:rPr lang="en-US" altLang="ko-KR" sz="1200">
                  <a:solidFill>
                    <a:schemeClr val="accent2"/>
                  </a:solidFill>
                  <a:ea typeface="Gulim" pitchFamily="34" charset="-127"/>
                </a:rPr>
                <a:t>Output(Z)</a:t>
              </a:r>
            </a:p>
          </p:txBody>
        </p:sp>
        <p:sp>
          <p:nvSpPr>
            <p:cNvPr id="81960" name="Rectangle 152"/>
            <p:cNvSpPr>
              <a:spLocks noChangeArrowheads="1"/>
            </p:cNvSpPr>
            <p:nvPr/>
          </p:nvSpPr>
          <p:spPr bwMode="auto">
            <a:xfrm>
              <a:off x="3617" y="2115"/>
              <a:ext cx="1182"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600">
                  <a:solidFill>
                    <a:schemeClr val="accent2"/>
                  </a:solidFill>
                  <a:ea typeface="Gulim" pitchFamily="34" charset="-127"/>
                </a:rPr>
                <a:t>     </a:t>
              </a:r>
              <a:r>
                <a:rPr lang="en-US" altLang="ko-KR" sz="1200">
                  <a:solidFill>
                    <a:schemeClr val="accent2"/>
                  </a:solidFill>
                  <a:ea typeface="Gulim" pitchFamily="34" charset="-127"/>
                </a:rPr>
                <a:t>Next state</a:t>
              </a:r>
            </a:p>
            <a:p>
              <a:pPr eaLnBrk="1" hangingPunct="1">
                <a:buFontTx/>
                <a:buNone/>
              </a:pPr>
              <a:endParaRPr lang="en-US" altLang="ko-KR" sz="1600">
                <a:solidFill>
                  <a:schemeClr val="accent2"/>
                </a:solidFill>
                <a:ea typeface="Gulim" pitchFamily="34" charset="-127"/>
              </a:endParaRPr>
            </a:p>
          </p:txBody>
        </p:sp>
        <p:sp>
          <p:nvSpPr>
            <p:cNvPr id="81961" name="Rectangle 153"/>
            <p:cNvSpPr>
              <a:spLocks noChangeArrowheads="1"/>
            </p:cNvSpPr>
            <p:nvPr/>
          </p:nvSpPr>
          <p:spPr bwMode="auto">
            <a:xfrm>
              <a:off x="3016" y="2115"/>
              <a:ext cx="601"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200">
                  <a:solidFill>
                    <a:schemeClr val="accent2"/>
                  </a:solidFill>
                  <a:ea typeface="Gulim" pitchFamily="34" charset="-127"/>
                </a:rPr>
                <a:t>Present</a:t>
              </a:r>
            </a:p>
            <a:p>
              <a:pPr eaLnBrk="1" hangingPunct="1">
                <a:buFontTx/>
                <a:buNone/>
              </a:pPr>
              <a:r>
                <a:rPr lang="en-US" altLang="ko-KR" sz="1200">
                  <a:solidFill>
                    <a:schemeClr val="accent2"/>
                  </a:solidFill>
                  <a:ea typeface="Gulim" pitchFamily="34" charset="-127"/>
                </a:rPr>
                <a:t>State</a:t>
              </a:r>
            </a:p>
          </p:txBody>
        </p:sp>
        <p:sp>
          <p:nvSpPr>
            <p:cNvPr id="81962" name="Line 155"/>
            <p:cNvSpPr>
              <a:spLocks noChangeShapeType="1"/>
            </p:cNvSpPr>
            <p:nvPr/>
          </p:nvSpPr>
          <p:spPr bwMode="auto">
            <a:xfrm>
              <a:off x="3016" y="2554"/>
              <a:ext cx="23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1963" name="Line 158"/>
            <p:cNvSpPr>
              <a:spLocks noChangeShapeType="1"/>
            </p:cNvSpPr>
            <p:nvPr/>
          </p:nvSpPr>
          <p:spPr bwMode="auto">
            <a:xfrm>
              <a:off x="3617" y="2115"/>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1964" name="Line 159"/>
            <p:cNvSpPr>
              <a:spLocks noChangeShapeType="1"/>
            </p:cNvSpPr>
            <p:nvPr/>
          </p:nvSpPr>
          <p:spPr bwMode="auto">
            <a:xfrm>
              <a:off x="4799" y="2115"/>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graphicFrame>
          <p:nvGraphicFramePr>
            <p:cNvPr id="81965" name="Object 167"/>
            <p:cNvGraphicFramePr>
              <a:graphicFrameLocks noChangeAspect="1"/>
            </p:cNvGraphicFramePr>
            <p:nvPr/>
          </p:nvGraphicFramePr>
          <p:xfrm>
            <a:off x="3640" y="2307"/>
            <a:ext cx="336" cy="126"/>
          </p:xfrm>
          <a:graphic>
            <a:graphicData uri="http://schemas.openxmlformats.org/presentationml/2006/ole">
              <mc:AlternateContent xmlns:mc="http://schemas.openxmlformats.org/markup-compatibility/2006">
                <mc:Choice xmlns:v="urn:schemas-microsoft-com:vml" Requires="v">
                  <p:oleObj spid="_x0000_s82159" name="MathType Equation" r:id="rId17" imgW="406048" imgH="152268" progId="Equation">
                    <p:embed/>
                  </p:oleObj>
                </mc:Choice>
                <mc:Fallback>
                  <p:oleObj name="MathType Equation" r:id="rId17" imgW="406048" imgH="152268" progId="Equation">
                    <p:embed/>
                    <p:pic>
                      <p:nvPicPr>
                        <p:cNvPr id="0" name="Object 1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40" y="2307"/>
                          <a:ext cx="336"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6" name="Object 168"/>
            <p:cNvGraphicFramePr>
              <a:graphicFrameLocks noChangeAspect="1"/>
            </p:cNvGraphicFramePr>
            <p:nvPr/>
          </p:nvGraphicFramePr>
          <p:xfrm>
            <a:off x="4216" y="2307"/>
            <a:ext cx="336" cy="130"/>
          </p:xfrm>
          <a:graphic>
            <a:graphicData uri="http://schemas.openxmlformats.org/presentationml/2006/ole">
              <mc:AlternateContent xmlns:mc="http://schemas.openxmlformats.org/markup-compatibility/2006">
                <mc:Choice xmlns:v="urn:schemas-microsoft-com:vml" Requires="v">
                  <p:oleObj spid="_x0000_s82160" name="MathType Equation" r:id="rId19" imgW="393529" imgH="152334" progId="Equation">
                    <p:embed/>
                  </p:oleObj>
                </mc:Choice>
                <mc:Fallback>
                  <p:oleObj name="MathType Equation" r:id="rId19" imgW="393529" imgH="152334" progId="Equation">
                    <p:embed/>
                    <p:pic>
                      <p:nvPicPr>
                        <p:cNvPr id="0" name="Object 1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16" y="2307"/>
                          <a:ext cx="336"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7" name="Object 171"/>
            <p:cNvGraphicFramePr>
              <a:graphicFrameLocks noChangeAspect="1"/>
            </p:cNvGraphicFramePr>
            <p:nvPr/>
          </p:nvGraphicFramePr>
          <p:xfrm>
            <a:off x="4900" y="2643"/>
            <a:ext cx="144" cy="192"/>
          </p:xfrm>
          <a:graphic>
            <a:graphicData uri="http://schemas.openxmlformats.org/presentationml/2006/ole">
              <mc:AlternateContent xmlns:mc="http://schemas.openxmlformats.org/markup-compatibility/2006">
                <mc:Choice xmlns:v="urn:schemas-microsoft-com:vml" Requires="v">
                  <p:oleObj spid="_x0000_s82161" name="MathType Equation" r:id="rId21" imgW="114151" imgH="152202" progId="Equation">
                    <p:embed/>
                  </p:oleObj>
                </mc:Choice>
                <mc:Fallback>
                  <p:oleObj name="MathType Equation" r:id="rId21" imgW="114151" imgH="152202" progId="Equation">
                    <p:embed/>
                    <p:pic>
                      <p:nvPicPr>
                        <p:cNvPr id="0" name="Object 1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0" y="2643"/>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8" name="Object 172"/>
            <p:cNvGraphicFramePr>
              <a:graphicFrameLocks noChangeAspect="1"/>
            </p:cNvGraphicFramePr>
            <p:nvPr/>
          </p:nvGraphicFramePr>
          <p:xfrm>
            <a:off x="4920" y="2931"/>
            <a:ext cx="128" cy="192"/>
          </p:xfrm>
          <a:graphic>
            <a:graphicData uri="http://schemas.openxmlformats.org/presentationml/2006/ole">
              <mc:AlternateContent xmlns:mc="http://schemas.openxmlformats.org/markup-compatibility/2006">
                <mc:Choice xmlns:v="urn:schemas-microsoft-com:vml" Requires="v">
                  <p:oleObj spid="_x0000_s82162" name="MathType Equation" r:id="rId23" imgW="101512" imgH="152268" progId="Equation">
                    <p:embed/>
                  </p:oleObj>
                </mc:Choice>
                <mc:Fallback>
                  <p:oleObj name="MathType Equation" r:id="rId23" imgW="101512" imgH="152268" progId="Equation">
                    <p:embed/>
                    <p:pic>
                      <p:nvPicPr>
                        <p:cNvPr id="0" name="Object 1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20" y="2931"/>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9" name="Object 200"/>
            <p:cNvGraphicFramePr>
              <a:graphicFrameLocks noChangeAspect="1"/>
            </p:cNvGraphicFramePr>
            <p:nvPr/>
          </p:nvGraphicFramePr>
          <p:xfrm>
            <a:off x="3208" y="3171"/>
            <a:ext cx="198" cy="240"/>
          </p:xfrm>
          <a:graphic>
            <a:graphicData uri="http://schemas.openxmlformats.org/presentationml/2006/ole">
              <mc:AlternateContent xmlns:mc="http://schemas.openxmlformats.org/markup-compatibility/2006">
                <mc:Choice xmlns:v="urn:schemas-microsoft-com:vml" Requires="v">
                  <p:oleObj spid="_x0000_s82163" name="Equation" r:id="rId25" imgW="177569" imgH="215619" progId="Equation.3">
                    <p:embed/>
                  </p:oleObj>
                </mc:Choice>
                <mc:Fallback>
                  <p:oleObj name="Equation" r:id="rId25" imgW="177569" imgH="215619" progId="Equation.3">
                    <p:embed/>
                    <p:pic>
                      <p:nvPicPr>
                        <p:cNvPr id="0" name="Object 2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8" y="3171"/>
                          <a:ext cx="19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0" name="Object 201"/>
            <p:cNvGraphicFramePr>
              <a:graphicFrameLocks noChangeAspect="1"/>
            </p:cNvGraphicFramePr>
            <p:nvPr/>
          </p:nvGraphicFramePr>
          <p:xfrm>
            <a:off x="3208" y="2883"/>
            <a:ext cx="195" cy="240"/>
          </p:xfrm>
          <a:graphic>
            <a:graphicData uri="http://schemas.openxmlformats.org/presentationml/2006/ole">
              <mc:AlternateContent xmlns:mc="http://schemas.openxmlformats.org/markup-compatibility/2006">
                <mc:Choice xmlns:v="urn:schemas-microsoft-com:vml" Requires="v">
                  <p:oleObj spid="_x0000_s82164" name="MathType Equation" r:id="rId26" imgW="164957" imgH="203024" progId="Equation">
                    <p:embed/>
                  </p:oleObj>
                </mc:Choice>
                <mc:Fallback>
                  <p:oleObj name="MathType Equation" r:id="rId26" imgW="164957" imgH="203024" progId="Equation">
                    <p:embed/>
                    <p:pic>
                      <p:nvPicPr>
                        <p:cNvPr id="0" name="Object 20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8" y="2883"/>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1" name="Object 202"/>
            <p:cNvGraphicFramePr>
              <a:graphicFrameLocks noChangeAspect="1"/>
            </p:cNvGraphicFramePr>
            <p:nvPr/>
          </p:nvGraphicFramePr>
          <p:xfrm>
            <a:off x="3218" y="2643"/>
            <a:ext cx="182" cy="208"/>
          </p:xfrm>
          <a:graphic>
            <a:graphicData uri="http://schemas.openxmlformats.org/presentationml/2006/ole">
              <mc:AlternateContent xmlns:mc="http://schemas.openxmlformats.org/markup-compatibility/2006">
                <mc:Choice xmlns:v="urn:schemas-microsoft-com:vml" Requires="v">
                  <p:oleObj spid="_x0000_s82165" name="MathType Equation" r:id="rId28" imgW="177569" imgH="202936" progId="Equation">
                    <p:embed/>
                  </p:oleObj>
                </mc:Choice>
                <mc:Fallback>
                  <p:oleObj name="MathType Equation" r:id="rId28" imgW="177569" imgH="202936" progId="Equation">
                    <p:embed/>
                    <p:pic>
                      <p:nvPicPr>
                        <p:cNvPr id="0" name="Object 2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18" y="2643"/>
                          <a:ext cx="182"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2" name="Object 203"/>
            <p:cNvGraphicFramePr>
              <a:graphicFrameLocks noChangeAspect="1"/>
            </p:cNvGraphicFramePr>
            <p:nvPr/>
          </p:nvGraphicFramePr>
          <p:xfrm>
            <a:off x="3208" y="3459"/>
            <a:ext cx="195" cy="240"/>
          </p:xfrm>
          <a:graphic>
            <a:graphicData uri="http://schemas.openxmlformats.org/presentationml/2006/ole">
              <mc:AlternateContent xmlns:mc="http://schemas.openxmlformats.org/markup-compatibility/2006">
                <mc:Choice xmlns:v="urn:schemas-microsoft-com:vml" Requires="v">
                  <p:oleObj spid="_x0000_s82166" name="MathType Equation" r:id="rId29" imgW="164957" imgH="203024" progId="Equation">
                    <p:embed/>
                  </p:oleObj>
                </mc:Choice>
                <mc:Fallback>
                  <p:oleObj name="MathType Equation" r:id="rId29" imgW="164957" imgH="203024" progId="Equation">
                    <p:embed/>
                    <p:pic>
                      <p:nvPicPr>
                        <p:cNvPr id="0" name="Object 2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8" y="3459"/>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3" name="Object 210"/>
            <p:cNvGraphicFramePr>
              <a:graphicFrameLocks noChangeAspect="1"/>
            </p:cNvGraphicFramePr>
            <p:nvPr/>
          </p:nvGraphicFramePr>
          <p:xfrm>
            <a:off x="4888" y="3219"/>
            <a:ext cx="144" cy="192"/>
          </p:xfrm>
          <a:graphic>
            <a:graphicData uri="http://schemas.openxmlformats.org/presentationml/2006/ole">
              <mc:AlternateContent xmlns:mc="http://schemas.openxmlformats.org/markup-compatibility/2006">
                <mc:Choice xmlns:v="urn:schemas-microsoft-com:vml" Requires="v">
                  <p:oleObj spid="_x0000_s82167" name="MathType Equation" r:id="rId30" imgW="114151" imgH="152202" progId="Equation">
                    <p:embed/>
                  </p:oleObj>
                </mc:Choice>
                <mc:Fallback>
                  <p:oleObj name="MathType Equation" r:id="rId30" imgW="114151" imgH="152202" progId="Equation">
                    <p:embed/>
                    <p:pic>
                      <p:nvPicPr>
                        <p:cNvPr id="0" name="Object 2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88" y="3219"/>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4" name="Object 211"/>
            <p:cNvGraphicFramePr>
              <a:graphicFrameLocks noChangeAspect="1"/>
            </p:cNvGraphicFramePr>
            <p:nvPr/>
          </p:nvGraphicFramePr>
          <p:xfrm>
            <a:off x="4936" y="3507"/>
            <a:ext cx="128" cy="192"/>
          </p:xfrm>
          <a:graphic>
            <a:graphicData uri="http://schemas.openxmlformats.org/presentationml/2006/ole">
              <mc:AlternateContent xmlns:mc="http://schemas.openxmlformats.org/markup-compatibility/2006">
                <mc:Choice xmlns:v="urn:schemas-microsoft-com:vml" Requires="v">
                  <p:oleObj spid="_x0000_s82168" name="MathType Equation" r:id="rId31" imgW="101512" imgH="152268" progId="Equation">
                    <p:embed/>
                  </p:oleObj>
                </mc:Choice>
                <mc:Fallback>
                  <p:oleObj name="MathType Equation" r:id="rId31" imgW="101512" imgH="152268" progId="Equation">
                    <p:embed/>
                    <p:pic>
                      <p:nvPicPr>
                        <p:cNvPr id="0" name="Object 2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36" y="3507"/>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969375" name="Group 223"/>
          <p:cNvGraphicFramePr>
            <a:graphicFrameLocks noGrp="1"/>
          </p:cNvGraphicFramePr>
          <p:nvPr/>
        </p:nvGraphicFramePr>
        <p:xfrm>
          <a:off x="965200" y="3175000"/>
          <a:ext cx="3581400" cy="2936875"/>
        </p:xfrm>
        <a:graphic>
          <a:graphicData uri="http://schemas.openxmlformats.org/drawingml/2006/table">
            <a:tbl>
              <a:tblPr/>
              <a:tblGrid>
                <a:gridCol w="596900"/>
                <a:gridCol w="1639888"/>
                <a:gridCol w="747712"/>
                <a:gridCol w="59690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rgbClr val="FF5050"/>
                        </a:solidFill>
                        <a:effectLst/>
                        <a:latin typeface="Arial" pitchFamily="34" charset="0"/>
                        <a:cs typeface="Zar" pitchFamily="2" charset="-78"/>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3600" b="1" i="0" u="none" strike="noStrike" cap="none" normalizeH="0" baseline="0" smtClean="0">
                          <a:ln>
                            <a:noFill/>
                          </a:ln>
                          <a:solidFill>
                            <a:srgbClr val="FF5050"/>
                          </a:solidFill>
                          <a:effectLst/>
                          <a:latin typeface="Arial" pitchFamily="34" charset="0"/>
                          <a:ea typeface="굴림" pitchFamily="50" charset="-127"/>
                          <a:cs typeface="Zar" pitchFamily="2" charset="-78"/>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3600" b="1" i="0" u="none" strike="noStrike" cap="none" normalizeH="0" baseline="0" smtClean="0">
                          <a:ln>
                            <a:noFill/>
                          </a:ln>
                          <a:solidFill>
                            <a:srgbClr val="FF5050"/>
                          </a:solidFill>
                          <a:effectLst/>
                          <a:latin typeface="Arial" pitchFamily="34" charset="0"/>
                          <a:ea typeface="굴림" pitchFamily="50" charset="-127"/>
                          <a:cs typeface="Zar" pitchFamily="2" charset="-78"/>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251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10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startAt="10"/>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01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00         11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01         11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11         01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1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81951" name="Object 248"/>
          <p:cNvGraphicFramePr>
            <a:graphicFrameLocks noChangeAspect="1"/>
          </p:cNvGraphicFramePr>
          <p:nvPr/>
        </p:nvGraphicFramePr>
        <p:xfrm>
          <a:off x="1651000" y="3479800"/>
          <a:ext cx="533400" cy="276225"/>
        </p:xfrm>
        <a:graphic>
          <a:graphicData uri="http://schemas.openxmlformats.org/presentationml/2006/ole">
            <mc:AlternateContent xmlns:mc="http://schemas.openxmlformats.org/markup-compatibility/2006">
              <mc:Choice xmlns:v="urn:schemas-microsoft-com:vml" Requires="v">
                <p:oleObj spid="_x0000_s82169" name="MathType Equation" r:id="rId32" imgW="406048" imgH="152268" progId="Equation">
                  <p:embed/>
                </p:oleObj>
              </mc:Choice>
              <mc:Fallback>
                <p:oleObj name="MathType Equation" r:id="rId32" imgW="406048" imgH="152268" progId="Equation">
                  <p:embed/>
                  <p:pic>
                    <p:nvPicPr>
                      <p:cNvPr id="0" name="Object 2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51000" y="3479800"/>
                        <a:ext cx="5334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2" name="Object 249"/>
          <p:cNvGraphicFramePr>
            <a:graphicFrameLocks noChangeAspect="1"/>
          </p:cNvGraphicFramePr>
          <p:nvPr/>
        </p:nvGraphicFramePr>
        <p:xfrm>
          <a:off x="2565400" y="3479800"/>
          <a:ext cx="533400" cy="282575"/>
        </p:xfrm>
        <a:graphic>
          <a:graphicData uri="http://schemas.openxmlformats.org/presentationml/2006/ole">
            <mc:AlternateContent xmlns:mc="http://schemas.openxmlformats.org/markup-compatibility/2006">
              <mc:Choice xmlns:v="urn:schemas-microsoft-com:vml" Requires="v">
                <p:oleObj spid="_x0000_s82170" name="MathType Equation" r:id="rId33" imgW="393529" imgH="152334" progId="Equation">
                  <p:embed/>
                </p:oleObj>
              </mc:Choice>
              <mc:Fallback>
                <p:oleObj name="MathType Equation" r:id="rId33" imgW="393529" imgH="152334" progId="Equation">
                  <p:embed/>
                  <p:pic>
                    <p:nvPicPr>
                      <p:cNvPr id="0" name="Object 2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65400" y="3479800"/>
                        <a:ext cx="53340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3" name="Object 250"/>
          <p:cNvGraphicFramePr>
            <a:graphicFrameLocks noChangeAspect="1"/>
          </p:cNvGraphicFramePr>
          <p:nvPr/>
        </p:nvGraphicFramePr>
        <p:xfrm>
          <a:off x="1619250" y="3690938"/>
          <a:ext cx="503238" cy="242887"/>
        </p:xfrm>
        <a:graphic>
          <a:graphicData uri="http://schemas.openxmlformats.org/presentationml/2006/ole">
            <mc:AlternateContent xmlns:mc="http://schemas.openxmlformats.org/markup-compatibility/2006">
              <mc:Choice xmlns:v="urn:schemas-microsoft-com:vml" Requires="v">
                <p:oleObj spid="_x0000_s82171" name="Equation" r:id="rId34" imgW="393529" imgH="190417" progId="Equation.3">
                  <p:embed/>
                </p:oleObj>
              </mc:Choice>
              <mc:Fallback>
                <p:oleObj name="Equation" r:id="rId34" imgW="393529" imgH="190417" progId="Equation.3">
                  <p:embed/>
                  <p:pic>
                    <p:nvPicPr>
                      <p:cNvPr id="0" name="Object 25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619250" y="3690938"/>
                        <a:ext cx="50323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4" name="Object 251"/>
          <p:cNvGraphicFramePr>
            <a:graphicFrameLocks noChangeAspect="1"/>
          </p:cNvGraphicFramePr>
          <p:nvPr/>
        </p:nvGraphicFramePr>
        <p:xfrm>
          <a:off x="3479800" y="3479800"/>
          <a:ext cx="304800" cy="304800"/>
        </p:xfrm>
        <a:graphic>
          <a:graphicData uri="http://schemas.openxmlformats.org/presentationml/2006/ole">
            <mc:AlternateContent xmlns:mc="http://schemas.openxmlformats.org/markup-compatibility/2006">
              <mc:Choice xmlns:v="urn:schemas-microsoft-com:vml" Requires="v">
                <p:oleObj spid="_x0000_s82172" name="MathType Equation" r:id="rId36" imgW="152268" imgH="152268" progId="Equation">
                  <p:embed/>
                </p:oleObj>
              </mc:Choice>
              <mc:Fallback>
                <p:oleObj name="MathType Equation" r:id="rId36" imgW="152268" imgH="152268" progId="Equation">
                  <p:embed/>
                  <p:pic>
                    <p:nvPicPr>
                      <p:cNvPr id="0" name="Object 25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479800" y="3479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5" name="Object 252"/>
          <p:cNvGraphicFramePr>
            <a:graphicFrameLocks noChangeAspect="1"/>
          </p:cNvGraphicFramePr>
          <p:nvPr/>
        </p:nvGraphicFramePr>
        <p:xfrm>
          <a:off x="1041400" y="3479800"/>
          <a:ext cx="457200" cy="274638"/>
        </p:xfrm>
        <a:graphic>
          <a:graphicData uri="http://schemas.openxmlformats.org/presentationml/2006/ole">
            <mc:AlternateContent xmlns:mc="http://schemas.openxmlformats.org/markup-compatibility/2006">
              <mc:Choice xmlns:v="urn:schemas-microsoft-com:vml" Requires="v">
                <p:oleObj spid="_x0000_s82173" name="MathType Equation" r:id="rId38" imgW="253780" imgH="152268" progId="Equation">
                  <p:embed/>
                </p:oleObj>
              </mc:Choice>
              <mc:Fallback>
                <p:oleObj name="MathType Equation" r:id="rId38" imgW="253780" imgH="152268" progId="Equation">
                  <p:embed/>
                  <p:pic>
                    <p:nvPicPr>
                      <p:cNvPr id="0" name="Object 25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041400" y="34798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6" name="Object 253"/>
          <p:cNvGraphicFramePr>
            <a:graphicFrameLocks noChangeAspect="1"/>
          </p:cNvGraphicFramePr>
          <p:nvPr/>
        </p:nvGraphicFramePr>
        <p:xfrm>
          <a:off x="2411413" y="3716338"/>
          <a:ext cx="503237" cy="242887"/>
        </p:xfrm>
        <a:graphic>
          <a:graphicData uri="http://schemas.openxmlformats.org/presentationml/2006/ole">
            <mc:AlternateContent xmlns:mc="http://schemas.openxmlformats.org/markup-compatibility/2006">
              <mc:Choice xmlns:v="urn:schemas-microsoft-com:vml" Requires="v">
                <p:oleObj spid="_x0000_s82174" name="Equation" r:id="rId40" imgW="393529" imgH="190417" progId="Equation.3">
                  <p:embed/>
                </p:oleObj>
              </mc:Choice>
              <mc:Fallback>
                <p:oleObj name="Equation" r:id="rId40" imgW="393529" imgH="190417" progId="Equation.3">
                  <p:embed/>
                  <p:pic>
                    <p:nvPicPr>
                      <p:cNvPr id="0" name="Object 25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11413" y="3716338"/>
                        <a:ext cx="503237"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69375"/>
                                        </p:tgtEl>
                                        <p:attrNameLst>
                                          <p:attrName>style.visibility</p:attrName>
                                        </p:attrNameLst>
                                      </p:cBhvr>
                                      <p:to>
                                        <p:strVal val="visible"/>
                                      </p:to>
                                    </p:set>
                                    <p:animEffect transition="in" filter="wipe(up)">
                                      <p:cBhvr>
                                        <p:cTn id="7" dur="500"/>
                                        <p:tgtEl>
                                          <p:spTgt spid="1969375"/>
                                        </p:tgtEl>
                                      </p:cBhvr>
                                    </p:animEffect>
                                  </p:childTnLst>
                                </p:cTn>
                              </p:par>
                              <p:par>
                                <p:cTn id="8" presetID="22" presetClass="entr" presetSubtype="1" fill="hold" nodeType="withEffect">
                                  <p:stCondLst>
                                    <p:cond delay="0"/>
                                  </p:stCondLst>
                                  <p:childTnLst>
                                    <p:set>
                                      <p:cBhvr>
                                        <p:cTn id="9" dur="1" fill="hold">
                                          <p:stCondLst>
                                            <p:cond delay="0"/>
                                          </p:stCondLst>
                                        </p:cTn>
                                        <p:tgtEl>
                                          <p:spTgt spid="81951"/>
                                        </p:tgtEl>
                                        <p:attrNameLst>
                                          <p:attrName>style.visibility</p:attrName>
                                        </p:attrNameLst>
                                      </p:cBhvr>
                                      <p:to>
                                        <p:strVal val="visible"/>
                                      </p:to>
                                    </p:set>
                                    <p:animEffect transition="in" filter="wipe(up)">
                                      <p:cBhvr>
                                        <p:cTn id="10" dur="500"/>
                                        <p:tgtEl>
                                          <p:spTgt spid="81951"/>
                                        </p:tgtEl>
                                      </p:cBhvr>
                                    </p:animEffect>
                                  </p:childTnLst>
                                </p:cTn>
                              </p:par>
                              <p:par>
                                <p:cTn id="11" presetID="22" presetClass="entr" presetSubtype="1" fill="hold" nodeType="withEffect">
                                  <p:stCondLst>
                                    <p:cond delay="0"/>
                                  </p:stCondLst>
                                  <p:childTnLst>
                                    <p:set>
                                      <p:cBhvr>
                                        <p:cTn id="12" dur="1" fill="hold">
                                          <p:stCondLst>
                                            <p:cond delay="0"/>
                                          </p:stCondLst>
                                        </p:cTn>
                                        <p:tgtEl>
                                          <p:spTgt spid="81952"/>
                                        </p:tgtEl>
                                        <p:attrNameLst>
                                          <p:attrName>style.visibility</p:attrName>
                                        </p:attrNameLst>
                                      </p:cBhvr>
                                      <p:to>
                                        <p:strVal val="visible"/>
                                      </p:to>
                                    </p:set>
                                    <p:animEffect transition="in" filter="wipe(up)">
                                      <p:cBhvr>
                                        <p:cTn id="13" dur="500"/>
                                        <p:tgtEl>
                                          <p:spTgt spid="81952"/>
                                        </p:tgtEl>
                                      </p:cBhvr>
                                    </p:animEffect>
                                  </p:childTnLst>
                                </p:cTn>
                              </p:par>
                              <p:par>
                                <p:cTn id="14" presetID="22" presetClass="entr" presetSubtype="1" fill="hold" nodeType="withEffect">
                                  <p:stCondLst>
                                    <p:cond delay="0"/>
                                  </p:stCondLst>
                                  <p:childTnLst>
                                    <p:set>
                                      <p:cBhvr>
                                        <p:cTn id="15" dur="1" fill="hold">
                                          <p:stCondLst>
                                            <p:cond delay="0"/>
                                          </p:stCondLst>
                                        </p:cTn>
                                        <p:tgtEl>
                                          <p:spTgt spid="81953"/>
                                        </p:tgtEl>
                                        <p:attrNameLst>
                                          <p:attrName>style.visibility</p:attrName>
                                        </p:attrNameLst>
                                      </p:cBhvr>
                                      <p:to>
                                        <p:strVal val="visible"/>
                                      </p:to>
                                    </p:set>
                                    <p:animEffect transition="in" filter="wipe(up)">
                                      <p:cBhvr>
                                        <p:cTn id="16" dur="500"/>
                                        <p:tgtEl>
                                          <p:spTgt spid="81953"/>
                                        </p:tgtEl>
                                      </p:cBhvr>
                                    </p:animEffect>
                                  </p:childTnLst>
                                </p:cTn>
                              </p:par>
                              <p:par>
                                <p:cTn id="17" presetID="22" presetClass="entr" presetSubtype="1" fill="hold" nodeType="withEffect">
                                  <p:stCondLst>
                                    <p:cond delay="0"/>
                                  </p:stCondLst>
                                  <p:childTnLst>
                                    <p:set>
                                      <p:cBhvr>
                                        <p:cTn id="18" dur="1" fill="hold">
                                          <p:stCondLst>
                                            <p:cond delay="0"/>
                                          </p:stCondLst>
                                        </p:cTn>
                                        <p:tgtEl>
                                          <p:spTgt spid="81954"/>
                                        </p:tgtEl>
                                        <p:attrNameLst>
                                          <p:attrName>style.visibility</p:attrName>
                                        </p:attrNameLst>
                                      </p:cBhvr>
                                      <p:to>
                                        <p:strVal val="visible"/>
                                      </p:to>
                                    </p:set>
                                    <p:animEffect transition="in" filter="wipe(up)">
                                      <p:cBhvr>
                                        <p:cTn id="19" dur="500"/>
                                        <p:tgtEl>
                                          <p:spTgt spid="81954"/>
                                        </p:tgtEl>
                                      </p:cBhvr>
                                    </p:animEffect>
                                  </p:childTnLst>
                                </p:cTn>
                              </p:par>
                              <p:par>
                                <p:cTn id="20" presetID="22" presetClass="entr" presetSubtype="1" fill="hold" nodeType="withEffect">
                                  <p:stCondLst>
                                    <p:cond delay="0"/>
                                  </p:stCondLst>
                                  <p:childTnLst>
                                    <p:set>
                                      <p:cBhvr>
                                        <p:cTn id="21" dur="1" fill="hold">
                                          <p:stCondLst>
                                            <p:cond delay="0"/>
                                          </p:stCondLst>
                                        </p:cTn>
                                        <p:tgtEl>
                                          <p:spTgt spid="81955"/>
                                        </p:tgtEl>
                                        <p:attrNameLst>
                                          <p:attrName>style.visibility</p:attrName>
                                        </p:attrNameLst>
                                      </p:cBhvr>
                                      <p:to>
                                        <p:strVal val="visible"/>
                                      </p:to>
                                    </p:set>
                                    <p:animEffect transition="in" filter="wipe(up)">
                                      <p:cBhvr>
                                        <p:cTn id="22" dur="500"/>
                                        <p:tgtEl>
                                          <p:spTgt spid="81955"/>
                                        </p:tgtEl>
                                      </p:cBhvr>
                                    </p:animEffect>
                                  </p:childTnLst>
                                </p:cTn>
                              </p:par>
                              <p:par>
                                <p:cTn id="23" presetID="22" presetClass="entr" presetSubtype="1" fill="hold" nodeType="withEffect">
                                  <p:stCondLst>
                                    <p:cond delay="0"/>
                                  </p:stCondLst>
                                  <p:childTnLst>
                                    <p:set>
                                      <p:cBhvr>
                                        <p:cTn id="24" dur="1" fill="hold">
                                          <p:stCondLst>
                                            <p:cond delay="0"/>
                                          </p:stCondLst>
                                        </p:cTn>
                                        <p:tgtEl>
                                          <p:spTgt spid="81956"/>
                                        </p:tgtEl>
                                        <p:attrNameLst>
                                          <p:attrName>style.visibility</p:attrName>
                                        </p:attrNameLst>
                                      </p:cBhvr>
                                      <p:to>
                                        <p:strVal val="visible"/>
                                      </p:to>
                                    </p:set>
                                    <p:animEffect transition="in" filter="wipe(up)">
                                      <p:cBhvr>
                                        <p:cTn id="25" dur="500"/>
                                        <p:tgtEl>
                                          <p:spTgt spid="819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ox(in)">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ox(i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CCA65319-134B-467D-87B5-4FB542D7AEA9}" type="slidenum">
              <a:rPr lang="en-US" altLang="fa-IR" sz="1300" b="0" smtClean="0">
                <a:solidFill>
                  <a:schemeClr val="tx1"/>
                </a:solidFill>
                <a:cs typeface="Arial" panose="020B0604020202020204" pitchFamily="34" charset="0"/>
              </a:rPr>
              <a:pPr>
                <a:spcBef>
                  <a:spcPct val="0"/>
                </a:spcBef>
                <a:buFontTx/>
                <a:buNone/>
              </a:pPr>
              <a:t>38</a:t>
            </a:fld>
            <a:endParaRPr lang="en-US" altLang="fa-IR" sz="1300" b="0" smtClean="0">
              <a:solidFill>
                <a:schemeClr val="tx1"/>
              </a:solidFill>
              <a:cs typeface="Arial" panose="020B0604020202020204" pitchFamily="34" charset="0"/>
            </a:endParaRPr>
          </a:p>
        </p:txBody>
      </p:sp>
      <p:sp>
        <p:nvSpPr>
          <p:cNvPr id="83971" name="Rectangle 2"/>
          <p:cNvSpPr>
            <a:spLocks noGrp="1" noChangeArrowheads="1"/>
          </p:cNvSpPr>
          <p:nvPr>
            <p:ph type="title"/>
          </p:nvPr>
        </p:nvSpPr>
        <p:spPr/>
        <p:txBody>
          <a:bodyPr/>
          <a:lstStyle/>
          <a:p>
            <a:pPr eaLnBrk="1" hangingPunct="1"/>
            <a:r>
              <a:rPr lang="en-US" altLang="fa-IR" sz="3600" smtClean="0"/>
              <a:t>Example 3</a:t>
            </a:r>
          </a:p>
        </p:txBody>
      </p:sp>
      <p:pic>
        <p:nvPicPr>
          <p:cNvPr id="83972" name="Picture 3" descr="roth+f13-05"/>
          <p:cNvPicPr>
            <a:picLocks noGrp="1" noChangeAspect="1" noChangeArrowheads="1"/>
          </p:cNvPicPr>
          <p:nvPr>
            <p:ph idx="1"/>
          </p:nvPr>
        </p:nvPicPr>
        <p:blipFill>
          <a:blip r:embed="rId4">
            <a:lum bright="-40000" contrast="60000"/>
            <a:extLst>
              <a:ext uri="{28A0092B-C50C-407E-A947-70E740481C1C}">
                <a14:useLocalDpi xmlns:a14="http://schemas.microsoft.com/office/drawing/2010/main" val="0"/>
              </a:ext>
            </a:extLst>
          </a:blip>
          <a:srcRect/>
          <a:stretch>
            <a:fillRect/>
          </a:stretch>
        </p:blipFill>
        <p:spPr>
          <a:xfrm>
            <a:off x="5003800" y="836613"/>
            <a:ext cx="3602038" cy="2462212"/>
          </a:xfrm>
          <a:noFill/>
        </p:spPr>
      </p:pic>
      <p:graphicFrame>
        <p:nvGraphicFramePr>
          <p:cNvPr id="1971205" name="Group 5"/>
          <p:cNvGraphicFramePr>
            <a:graphicFrameLocks noGrp="1"/>
          </p:cNvGraphicFramePr>
          <p:nvPr/>
        </p:nvGraphicFramePr>
        <p:xfrm>
          <a:off x="4787900" y="3357563"/>
          <a:ext cx="3733800" cy="2895600"/>
        </p:xfrm>
        <a:graphic>
          <a:graphicData uri="http://schemas.openxmlformats.org/drawingml/2006/table">
            <a:tbl>
              <a:tblPr/>
              <a:tblGrid>
                <a:gridCol w="954088"/>
                <a:gridCol w="1876425"/>
                <a:gridCol w="903287"/>
              </a:tblGrid>
              <a:tr h="696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dirty="0" smtClean="0">
                          <a:ln>
                            <a:noFill/>
                          </a:ln>
                          <a:solidFill>
                            <a:schemeClr val="accent2"/>
                          </a:solidFill>
                          <a:effectLst/>
                          <a:latin typeface="Arial" pitchFamily="34" charset="0"/>
                          <a:ea typeface="굴림" pitchFamily="50" charset="-127"/>
                          <a:cs typeface="Zar" pitchFamily="2" charset="-78"/>
                        </a:rPr>
                        <a:t>Present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dirty="0" smtClean="0">
                          <a:ln>
                            <a:noFill/>
                          </a:ln>
                          <a:solidFill>
                            <a:schemeClr val="accent2"/>
                          </a:solidFill>
                          <a:effectLst/>
                          <a:latin typeface="Arial" pitchFamily="34" charset="0"/>
                          <a:ea typeface="굴림" pitchFamily="50" charset="-127"/>
                          <a:cs typeface="Zar" pitchFamily="2" charset="-78"/>
                        </a:rPr>
                        <a:t>State</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chemeClr val="accent2"/>
                          </a:solidFill>
                          <a:effectLst/>
                          <a:latin typeface="Arial" pitchFamily="34" charset="0"/>
                          <a:ea typeface="굴림" pitchFamily="50" charset="-127"/>
                          <a:cs typeface="Zar" pitchFamily="2" charset="-78"/>
                        </a:rPr>
                        <a:t>     </a:t>
                      </a: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Next state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ko-KR" sz="1600" b="1" i="0" u="none" strike="noStrike" cap="none" normalizeH="0" baseline="0" smtClean="0">
                        <a:ln>
                          <a:noFill/>
                        </a:ln>
                        <a:solidFill>
                          <a:schemeClr val="accent2"/>
                        </a:solidFill>
                        <a:effectLst/>
                        <a:latin typeface="Arial" pitchFamily="34" charset="0"/>
                        <a:ea typeface="굴림" pitchFamily="50" charset="-127"/>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dirty="0" smtClean="0">
                          <a:ln>
                            <a:noFill/>
                          </a:ln>
                          <a:solidFill>
                            <a:schemeClr val="accent2"/>
                          </a:solidFill>
                          <a:effectLst/>
                          <a:latin typeface="Arial" pitchFamily="34" charset="0"/>
                          <a:ea typeface="굴림" pitchFamily="50" charset="-127"/>
                          <a:cs typeface="Zar" pitchFamily="2" charset="-78"/>
                        </a:rPr>
                        <a:t>Present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dirty="0" smtClean="0">
                          <a:ln>
                            <a:noFill/>
                          </a:ln>
                          <a:solidFill>
                            <a:schemeClr val="accent2"/>
                          </a:solidFill>
                          <a:effectLst/>
                          <a:latin typeface="Arial" pitchFamily="34" charset="0"/>
                          <a:ea typeface="굴림" pitchFamily="50" charset="-127"/>
                          <a:cs typeface="Zar" pitchFamily="2" charset="-78"/>
                        </a:rPr>
                        <a:t>Output(Z)</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1986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83983" name="Object 25"/>
          <p:cNvGraphicFramePr>
            <a:graphicFrameLocks noChangeAspect="1"/>
          </p:cNvGraphicFramePr>
          <p:nvPr/>
        </p:nvGraphicFramePr>
        <p:xfrm>
          <a:off x="5778500" y="3662363"/>
          <a:ext cx="533400" cy="200025"/>
        </p:xfrm>
        <a:graphic>
          <a:graphicData uri="http://schemas.openxmlformats.org/presentationml/2006/ole">
            <mc:AlternateContent xmlns:mc="http://schemas.openxmlformats.org/markup-compatibility/2006">
              <mc:Choice xmlns:v="urn:schemas-microsoft-com:vml" Requires="v">
                <p:oleObj spid="_x0000_s84128" name="MathType Equation" r:id="rId5" imgW="406048" imgH="152268" progId="Equation">
                  <p:embed/>
                </p:oleObj>
              </mc:Choice>
              <mc:Fallback>
                <p:oleObj name="MathType Equation" r:id="rId5" imgW="406048" imgH="152268" progId="Equation">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500" y="3662363"/>
                        <a:ext cx="5334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4" name="Object 26"/>
          <p:cNvGraphicFramePr>
            <a:graphicFrameLocks noChangeAspect="1"/>
          </p:cNvGraphicFramePr>
          <p:nvPr/>
        </p:nvGraphicFramePr>
        <p:xfrm>
          <a:off x="6692900" y="3662363"/>
          <a:ext cx="533400" cy="206375"/>
        </p:xfrm>
        <a:graphic>
          <a:graphicData uri="http://schemas.openxmlformats.org/presentationml/2006/ole">
            <mc:AlternateContent xmlns:mc="http://schemas.openxmlformats.org/markup-compatibility/2006">
              <mc:Choice xmlns:v="urn:schemas-microsoft-com:vml" Requires="v">
                <p:oleObj spid="_x0000_s84129" name="MathType Equation" r:id="rId7" imgW="393529" imgH="152334" progId="Equation">
                  <p:embed/>
                </p:oleObj>
              </mc:Choice>
              <mc:Fallback>
                <p:oleObj name="MathType Equation" r:id="rId7" imgW="393529" imgH="152334" progId="Equation">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2900" y="3662363"/>
                        <a:ext cx="5334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5" name="Object 27"/>
          <p:cNvGraphicFramePr>
            <a:graphicFrameLocks noChangeAspect="1"/>
          </p:cNvGraphicFramePr>
          <p:nvPr/>
        </p:nvGraphicFramePr>
        <p:xfrm>
          <a:off x="6916738" y="4195763"/>
          <a:ext cx="309562" cy="381000"/>
        </p:xfrm>
        <a:graphic>
          <a:graphicData uri="http://schemas.openxmlformats.org/presentationml/2006/ole">
            <mc:AlternateContent xmlns:mc="http://schemas.openxmlformats.org/markup-compatibility/2006">
              <mc:Choice xmlns:v="urn:schemas-microsoft-com:vml" Requires="v">
                <p:oleObj spid="_x0000_s84130" name="MathType Equation" r:id="rId9" imgW="164957" imgH="203024" progId="Equation">
                  <p:embed/>
                </p:oleObj>
              </mc:Choice>
              <mc:Fallback>
                <p:oleObj name="MathType Equation" r:id="rId9" imgW="164957" imgH="203024" progId="Equation">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16738" y="4195763"/>
                        <a:ext cx="309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6" name="Object 28"/>
          <p:cNvGraphicFramePr>
            <a:graphicFrameLocks noChangeAspect="1"/>
          </p:cNvGraphicFramePr>
          <p:nvPr/>
        </p:nvGraphicFramePr>
        <p:xfrm>
          <a:off x="5930900" y="5033963"/>
          <a:ext cx="309563" cy="381000"/>
        </p:xfrm>
        <a:graphic>
          <a:graphicData uri="http://schemas.openxmlformats.org/presentationml/2006/ole">
            <mc:AlternateContent xmlns:mc="http://schemas.openxmlformats.org/markup-compatibility/2006">
              <mc:Choice xmlns:v="urn:schemas-microsoft-com:vml" Requires="v">
                <p:oleObj spid="_x0000_s84131" name="MathType Equation" r:id="rId11" imgW="164957" imgH="203024" progId="Equation">
                  <p:embed/>
                </p:oleObj>
              </mc:Choice>
              <mc:Fallback>
                <p:oleObj name="MathType Equation" r:id="rId11" imgW="164957" imgH="203024" progId="Equation">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0900" y="5033963"/>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7" name="Object 29"/>
          <p:cNvGraphicFramePr>
            <a:graphicFrameLocks noChangeAspect="1"/>
          </p:cNvGraphicFramePr>
          <p:nvPr/>
        </p:nvGraphicFramePr>
        <p:xfrm>
          <a:off x="7778750" y="4195763"/>
          <a:ext cx="228600" cy="304800"/>
        </p:xfrm>
        <a:graphic>
          <a:graphicData uri="http://schemas.openxmlformats.org/presentationml/2006/ole">
            <mc:AlternateContent xmlns:mc="http://schemas.openxmlformats.org/markup-compatibility/2006">
              <mc:Choice xmlns:v="urn:schemas-microsoft-com:vml" Requires="v">
                <p:oleObj spid="_x0000_s84132" name="MathType Equation" r:id="rId12" imgW="114151" imgH="152202" progId="Equation">
                  <p:embed/>
                </p:oleObj>
              </mc:Choice>
              <mc:Fallback>
                <p:oleObj name="MathType Equation" r:id="rId12" imgW="114151" imgH="152202" progId="Equation">
                  <p:embed/>
                  <p:pic>
                    <p:nvPicPr>
                      <p:cNvPr id="0"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8750" y="4195763"/>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8" name="Object 30"/>
          <p:cNvGraphicFramePr>
            <a:graphicFrameLocks noChangeAspect="1"/>
          </p:cNvGraphicFramePr>
          <p:nvPr/>
        </p:nvGraphicFramePr>
        <p:xfrm>
          <a:off x="7810500" y="4652963"/>
          <a:ext cx="203200" cy="304800"/>
        </p:xfrm>
        <a:graphic>
          <a:graphicData uri="http://schemas.openxmlformats.org/presentationml/2006/ole">
            <mc:AlternateContent xmlns:mc="http://schemas.openxmlformats.org/markup-compatibility/2006">
              <mc:Choice xmlns:v="urn:schemas-microsoft-com:vml" Requires="v">
                <p:oleObj spid="_x0000_s84133" name="MathType Equation" r:id="rId14" imgW="101512" imgH="152268" progId="Equation">
                  <p:embed/>
                </p:oleObj>
              </mc:Choice>
              <mc:Fallback>
                <p:oleObj name="MathType Equation" r:id="rId14" imgW="101512" imgH="152268" progId="Equation">
                  <p:embed/>
                  <p:pic>
                    <p:nvPicPr>
                      <p:cNvPr id="0"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10500" y="4652963"/>
                        <a:ext cx="20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9" name="Object 58"/>
          <p:cNvGraphicFramePr>
            <a:graphicFrameLocks noChangeAspect="1"/>
          </p:cNvGraphicFramePr>
          <p:nvPr/>
        </p:nvGraphicFramePr>
        <p:xfrm>
          <a:off x="5092700" y="5033963"/>
          <a:ext cx="314325" cy="381000"/>
        </p:xfrm>
        <a:graphic>
          <a:graphicData uri="http://schemas.openxmlformats.org/presentationml/2006/ole">
            <mc:AlternateContent xmlns:mc="http://schemas.openxmlformats.org/markup-compatibility/2006">
              <mc:Choice xmlns:v="urn:schemas-microsoft-com:vml" Requires="v">
                <p:oleObj spid="_x0000_s84134" name="Equation" r:id="rId16" imgW="177569" imgH="215619" progId="Equation.3">
                  <p:embed/>
                </p:oleObj>
              </mc:Choice>
              <mc:Fallback>
                <p:oleObj name="Equation" r:id="rId16" imgW="177569" imgH="215619" progId="Equation.3">
                  <p:embed/>
                  <p:pic>
                    <p:nvPicPr>
                      <p:cNvPr id="0"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92700" y="5033963"/>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0" name="Object 59"/>
          <p:cNvGraphicFramePr>
            <a:graphicFrameLocks noChangeAspect="1"/>
          </p:cNvGraphicFramePr>
          <p:nvPr/>
        </p:nvGraphicFramePr>
        <p:xfrm>
          <a:off x="5092700" y="4576763"/>
          <a:ext cx="309563" cy="381000"/>
        </p:xfrm>
        <a:graphic>
          <a:graphicData uri="http://schemas.openxmlformats.org/presentationml/2006/ole">
            <mc:AlternateContent xmlns:mc="http://schemas.openxmlformats.org/markup-compatibility/2006">
              <mc:Choice xmlns:v="urn:schemas-microsoft-com:vml" Requires="v">
                <p:oleObj spid="_x0000_s84135" name="MathType Equation" r:id="rId18" imgW="164957" imgH="203024" progId="Equation">
                  <p:embed/>
                </p:oleObj>
              </mc:Choice>
              <mc:Fallback>
                <p:oleObj name="MathType Equation" r:id="rId18" imgW="164957" imgH="203024" progId="Equation">
                  <p:embed/>
                  <p:pic>
                    <p:nvPicPr>
                      <p:cNvPr id="0" name="Object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92700" y="4576763"/>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1" name="Object 60"/>
          <p:cNvGraphicFramePr>
            <a:graphicFrameLocks noChangeAspect="1"/>
          </p:cNvGraphicFramePr>
          <p:nvPr/>
        </p:nvGraphicFramePr>
        <p:xfrm>
          <a:off x="5108575" y="4195763"/>
          <a:ext cx="288925" cy="330200"/>
        </p:xfrm>
        <a:graphic>
          <a:graphicData uri="http://schemas.openxmlformats.org/presentationml/2006/ole">
            <mc:AlternateContent xmlns:mc="http://schemas.openxmlformats.org/markup-compatibility/2006">
              <mc:Choice xmlns:v="urn:schemas-microsoft-com:vml" Requires="v">
                <p:oleObj spid="_x0000_s84136" name="MathType Equation" r:id="rId20" imgW="177569" imgH="202936" progId="Equation">
                  <p:embed/>
                </p:oleObj>
              </mc:Choice>
              <mc:Fallback>
                <p:oleObj name="MathType Equation" r:id="rId20" imgW="177569" imgH="202936" progId="Equation">
                  <p:embed/>
                  <p:pic>
                    <p:nvPicPr>
                      <p:cNvPr id="0" name="Object 6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08575" y="4195763"/>
                        <a:ext cx="288925"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2" name="Object 61"/>
          <p:cNvGraphicFramePr>
            <a:graphicFrameLocks noChangeAspect="1"/>
          </p:cNvGraphicFramePr>
          <p:nvPr/>
        </p:nvGraphicFramePr>
        <p:xfrm>
          <a:off x="5092700" y="5491163"/>
          <a:ext cx="309563" cy="381000"/>
        </p:xfrm>
        <a:graphic>
          <a:graphicData uri="http://schemas.openxmlformats.org/presentationml/2006/ole">
            <mc:AlternateContent xmlns:mc="http://schemas.openxmlformats.org/markup-compatibility/2006">
              <mc:Choice xmlns:v="urn:schemas-microsoft-com:vml" Requires="v">
                <p:oleObj spid="_x0000_s84137" name="MathType Equation" r:id="rId22" imgW="164957" imgH="203024" progId="Equation">
                  <p:embed/>
                </p:oleObj>
              </mc:Choice>
              <mc:Fallback>
                <p:oleObj name="MathType Equation" r:id="rId22" imgW="164957" imgH="203024" progId="Equation">
                  <p:embed/>
                  <p:pic>
                    <p:nvPicPr>
                      <p:cNvPr id="0" name="Object 6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92700" y="5491163"/>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3" name="Object 62"/>
          <p:cNvGraphicFramePr>
            <a:graphicFrameLocks noChangeAspect="1"/>
          </p:cNvGraphicFramePr>
          <p:nvPr/>
        </p:nvGraphicFramePr>
        <p:xfrm>
          <a:off x="6911975" y="5033963"/>
          <a:ext cx="314325" cy="381000"/>
        </p:xfrm>
        <a:graphic>
          <a:graphicData uri="http://schemas.openxmlformats.org/presentationml/2006/ole">
            <mc:AlternateContent xmlns:mc="http://schemas.openxmlformats.org/markup-compatibility/2006">
              <mc:Choice xmlns:v="urn:schemas-microsoft-com:vml" Requires="v">
                <p:oleObj spid="_x0000_s84138" name="Equation" r:id="rId24" imgW="177569" imgH="215619" progId="Equation.3">
                  <p:embed/>
                </p:oleObj>
              </mc:Choice>
              <mc:Fallback>
                <p:oleObj name="Equation" r:id="rId24" imgW="177569" imgH="215619" progId="Equation.3">
                  <p:embed/>
                  <p:pic>
                    <p:nvPicPr>
                      <p:cNvPr id="0" name="Object 6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11975" y="5033963"/>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4" name="Object 63"/>
          <p:cNvGraphicFramePr>
            <a:graphicFrameLocks noChangeAspect="1"/>
          </p:cNvGraphicFramePr>
          <p:nvPr/>
        </p:nvGraphicFramePr>
        <p:xfrm>
          <a:off x="5926138" y="4195763"/>
          <a:ext cx="309562" cy="381000"/>
        </p:xfrm>
        <a:graphic>
          <a:graphicData uri="http://schemas.openxmlformats.org/presentationml/2006/ole">
            <mc:AlternateContent xmlns:mc="http://schemas.openxmlformats.org/markup-compatibility/2006">
              <mc:Choice xmlns:v="urn:schemas-microsoft-com:vml" Requires="v">
                <p:oleObj spid="_x0000_s84139" name="MathType Equation" r:id="rId25" imgW="164957" imgH="203024" progId="Equation">
                  <p:embed/>
                </p:oleObj>
              </mc:Choice>
              <mc:Fallback>
                <p:oleObj name="MathType Equation" r:id="rId25" imgW="164957" imgH="203024" progId="Equation">
                  <p:embed/>
                  <p:pic>
                    <p:nvPicPr>
                      <p:cNvPr id="0" name="Object 6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26138" y="4195763"/>
                        <a:ext cx="309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5" name="Object 64"/>
          <p:cNvGraphicFramePr>
            <a:graphicFrameLocks noChangeAspect="1"/>
          </p:cNvGraphicFramePr>
          <p:nvPr/>
        </p:nvGraphicFramePr>
        <p:xfrm>
          <a:off x="5930900" y="4652963"/>
          <a:ext cx="288925" cy="330200"/>
        </p:xfrm>
        <a:graphic>
          <a:graphicData uri="http://schemas.openxmlformats.org/presentationml/2006/ole">
            <mc:AlternateContent xmlns:mc="http://schemas.openxmlformats.org/markup-compatibility/2006">
              <mc:Choice xmlns:v="urn:schemas-microsoft-com:vml" Requires="v">
                <p:oleObj spid="_x0000_s84140" name="MathType Equation" r:id="rId26" imgW="177569" imgH="202936" progId="Equation">
                  <p:embed/>
                </p:oleObj>
              </mc:Choice>
              <mc:Fallback>
                <p:oleObj name="MathType Equation" r:id="rId26" imgW="177569" imgH="202936" progId="Equation">
                  <p:embed/>
                  <p:pic>
                    <p:nvPicPr>
                      <p:cNvPr id="0" name="Object 6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30900" y="4652963"/>
                        <a:ext cx="288925"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6" name="Object 65"/>
          <p:cNvGraphicFramePr>
            <a:graphicFrameLocks noChangeAspect="1"/>
          </p:cNvGraphicFramePr>
          <p:nvPr/>
        </p:nvGraphicFramePr>
        <p:xfrm>
          <a:off x="6911975" y="4652963"/>
          <a:ext cx="314325" cy="381000"/>
        </p:xfrm>
        <a:graphic>
          <a:graphicData uri="http://schemas.openxmlformats.org/presentationml/2006/ole">
            <mc:AlternateContent xmlns:mc="http://schemas.openxmlformats.org/markup-compatibility/2006">
              <mc:Choice xmlns:v="urn:schemas-microsoft-com:vml" Requires="v">
                <p:oleObj spid="_x0000_s84141" name="Equation" r:id="rId27" imgW="177569" imgH="215619" progId="Equation.3">
                  <p:embed/>
                </p:oleObj>
              </mc:Choice>
              <mc:Fallback>
                <p:oleObj name="Equation" r:id="rId27" imgW="177569" imgH="215619" progId="Equation.3">
                  <p:embed/>
                  <p:pic>
                    <p:nvPicPr>
                      <p:cNvPr id="0" name="Object 6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11975" y="4652963"/>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7" name="Object 66"/>
          <p:cNvGraphicFramePr>
            <a:graphicFrameLocks noChangeAspect="1"/>
          </p:cNvGraphicFramePr>
          <p:nvPr/>
        </p:nvGraphicFramePr>
        <p:xfrm>
          <a:off x="6921500" y="5567363"/>
          <a:ext cx="309563" cy="381000"/>
        </p:xfrm>
        <a:graphic>
          <a:graphicData uri="http://schemas.openxmlformats.org/presentationml/2006/ole">
            <mc:AlternateContent xmlns:mc="http://schemas.openxmlformats.org/markup-compatibility/2006">
              <mc:Choice xmlns:v="urn:schemas-microsoft-com:vml" Requires="v">
                <p:oleObj spid="_x0000_s84142" name="MathType Equation" r:id="rId28" imgW="164957" imgH="203024" progId="Equation">
                  <p:embed/>
                </p:oleObj>
              </mc:Choice>
              <mc:Fallback>
                <p:oleObj name="MathType Equation" r:id="rId28" imgW="164957" imgH="203024" progId="Equation">
                  <p:embed/>
                  <p:pic>
                    <p:nvPicPr>
                      <p:cNvPr id="0"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1500" y="5567363"/>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8" name="Object 67"/>
          <p:cNvGraphicFramePr>
            <a:graphicFrameLocks noChangeAspect="1"/>
          </p:cNvGraphicFramePr>
          <p:nvPr/>
        </p:nvGraphicFramePr>
        <p:xfrm>
          <a:off x="5921375" y="5567363"/>
          <a:ext cx="314325" cy="381000"/>
        </p:xfrm>
        <a:graphic>
          <a:graphicData uri="http://schemas.openxmlformats.org/presentationml/2006/ole">
            <mc:AlternateContent xmlns:mc="http://schemas.openxmlformats.org/markup-compatibility/2006">
              <mc:Choice xmlns:v="urn:schemas-microsoft-com:vml" Requires="v">
                <p:oleObj spid="_x0000_s84143" name="Equation" r:id="rId29" imgW="177569" imgH="215619" progId="Equation.3">
                  <p:embed/>
                </p:oleObj>
              </mc:Choice>
              <mc:Fallback>
                <p:oleObj name="Equation" r:id="rId29" imgW="177569" imgH="215619" progId="Equation.3">
                  <p:embed/>
                  <p:pic>
                    <p:nvPicPr>
                      <p:cNvPr id="0" name="Object 6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21375" y="5567363"/>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9" name="Object 68"/>
          <p:cNvGraphicFramePr>
            <a:graphicFrameLocks noChangeAspect="1"/>
          </p:cNvGraphicFramePr>
          <p:nvPr/>
        </p:nvGraphicFramePr>
        <p:xfrm>
          <a:off x="7759700" y="5110163"/>
          <a:ext cx="228600" cy="304800"/>
        </p:xfrm>
        <a:graphic>
          <a:graphicData uri="http://schemas.openxmlformats.org/presentationml/2006/ole">
            <mc:AlternateContent xmlns:mc="http://schemas.openxmlformats.org/markup-compatibility/2006">
              <mc:Choice xmlns:v="urn:schemas-microsoft-com:vml" Requires="v">
                <p:oleObj spid="_x0000_s84144" name="MathType Equation" r:id="rId30" imgW="114151" imgH="152202" progId="Equation">
                  <p:embed/>
                </p:oleObj>
              </mc:Choice>
              <mc:Fallback>
                <p:oleObj name="MathType Equation" r:id="rId30" imgW="114151" imgH="152202" progId="Equation">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9700" y="5110163"/>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000" name="Object 69"/>
          <p:cNvGraphicFramePr>
            <a:graphicFrameLocks noChangeAspect="1"/>
          </p:cNvGraphicFramePr>
          <p:nvPr/>
        </p:nvGraphicFramePr>
        <p:xfrm>
          <a:off x="7835900" y="5567363"/>
          <a:ext cx="203200" cy="304800"/>
        </p:xfrm>
        <a:graphic>
          <a:graphicData uri="http://schemas.openxmlformats.org/presentationml/2006/ole">
            <mc:AlternateContent xmlns:mc="http://schemas.openxmlformats.org/markup-compatibility/2006">
              <mc:Choice xmlns:v="urn:schemas-microsoft-com:vml" Requires="v">
                <p:oleObj spid="_x0000_s84145" name="MathType Equation" r:id="rId31" imgW="101512" imgH="152268" progId="Equation">
                  <p:embed/>
                </p:oleObj>
              </mc:Choice>
              <mc:Fallback>
                <p:oleObj name="MathType Equation" r:id="rId31" imgW="101512" imgH="152268" progId="Equation">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35900" y="5567363"/>
                        <a:ext cx="20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4001" name="Picture 75" descr="roth+f13-09"/>
          <p:cNvPicPr>
            <a:picLocks noChangeAspect="1" noChangeArrowheads="1"/>
          </p:cNvPicPr>
          <p:nvPr/>
        </p:nvPicPr>
        <p:blipFill>
          <a:blip r:embed="rId32">
            <a:lum bright="-40000" contrast="60000"/>
            <a:extLst>
              <a:ext uri="{28A0092B-C50C-407E-A947-70E740481C1C}">
                <a14:useLocalDpi xmlns:a14="http://schemas.microsoft.com/office/drawing/2010/main" val="0"/>
              </a:ext>
            </a:extLst>
          </a:blip>
          <a:srcRect/>
          <a:stretch>
            <a:fillRect/>
          </a:stretch>
        </p:blipFill>
        <p:spPr bwMode="auto">
          <a:xfrm>
            <a:off x="1116013" y="1814513"/>
            <a:ext cx="2922587"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3B151E25-FCF4-45B6-9E68-28740F6548D1}" type="slidenum">
              <a:rPr lang="en-US" altLang="fa-IR" sz="1300" b="0" smtClean="0">
                <a:solidFill>
                  <a:schemeClr val="tx1"/>
                </a:solidFill>
                <a:cs typeface="Arial" panose="020B0604020202020204" pitchFamily="34" charset="0"/>
              </a:rPr>
              <a:pPr>
                <a:spcBef>
                  <a:spcPct val="0"/>
                </a:spcBef>
                <a:buFontTx/>
                <a:buNone/>
              </a:pPr>
              <a:t>39</a:t>
            </a:fld>
            <a:endParaRPr lang="en-US" altLang="fa-IR" sz="1300" b="0" smtClean="0">
              <a:solidFill>
                <a:schemeClr val="tx1"/>
              </a:solidFill>
              <a:cs typeface="Arial" panose="020B0604020202020204" pitchFamily="34" charset="0"/>
            </a:endParaRPr>
          </a:p>
        </p:txBody>
      </p:sp>
      <p:sp>
        <p:nvSpPr>
          <p:cNvPr id="86019" name="Rectangle 2"/>
          <p:cNvSpPr>
            <a:spLocks noGrp="1" noChangeArrowheads="1"/>
          </p:cNvSpPr>
          <p:nvPr>
            <p:ph type="title"/>
          </p:nvPr>
        </p:nvSpPr>
        <p:spPr/>
        <p:txBody>
          <a:bodyPr/>
          <a:lstStyle/>
          <a:p>
            <a:pPr eaLnBrk="1" hangingPunct="1"/>
            <a:r>
              <a:rPr lang="en-US" altLang="fa-IR" sz="3600" smtClean="0"/>
              <a:t>Example 4</a:t>
            </a:r>
          </a:p>
        </p:txBody>
      </p:sp>
      <p:sp>
        <p:nvSpPr>
          <p:cNvPr id="86020" name="Rectangle 3"/>
          <p:cNvSpPr>
            <a:spLocks noGrp="1" noChangeArrowheads="1"/>
          </p:cNvSpPr>
          <p:nvPr>
            <p:ph type="body" idx="1"/>
          </p:nvPr>
        </p:nvSpPr>
        <p:spPr>
          <a:xfrm>
            <a:off x="685800" y="908050"/>
            <a:ext cx="4462463" cy="1057275"/>
          </a:xfrm>
        </p:spPr>
        <p:txBody>
          <a:bodyPr/>
          <a:lstStyle/>
          <a:p>
            <a:pPr lvl="1" eaLnBrk="1" hangingPunct="1"/>
            <a:r>
              <a:rPr lang="en-US" altLang="fa-IR" smtClean="0"/>
              <a:t>Mealy or Moore?</a:t>
            </a:r>
          </a:p>
        </p:txBody>
      </p:sp>
      <p:pic>
        <p:nvPicPr>
          <p:cNvPr id="86021" name="Picture 6" descr="roth+f13-07"/>
          <p:cNvPicPr>
            <a:picLocks noChangeAspect="1" noChangeArrowheads="1"/>
          </p:cNvPicPr>
          <p:nvPr/>
        </p:nvPicPr>
        <p:blipFill>
          <a:blip r:embed="rId4">
            <a:lum bright="-40000" contrast="60000"/>
            <a:extLst>
              <a:ext uri="{28A0092B-C50C-407E-A947-70E740481C1C}">
                <a14:useLocalDpi xmlns:a14="http://schemas.microsoft.com/office/drawing/2010/main" val="0"/>
              </a:ext>
            </a:extLst>
          </a:blip>
          <a:srcRect/>
          <a:stretch>
            <a:fillRect/>
          </a:stretch>
        </p:blipFill>
        <p:spPr bwMode="auto">
          <a:xfrm>
            <a:off x="1692275" y="1604963"/>
            <a:ext cx="5334000"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75"/>
          <p:cNvGrpSpPr>
            <a:grpSpLocks/>
          </p:cNvGrpSpPr>
          <p:nvPr/>
        </p:nvGrpSpPr>
        <p:grpSpPr bwMode="auto">
          <a:xfrm>
            <a:off x="749300" y="3875088"/>
            <a:ext cx="3582988" cy="2649537"/>
            <a:chOff x="472" y="2441"/>
            <a:chExt cx="2257" cy="1669"/>
          </a:xfrm>
        </p:grpSpPr>
        <p:grpSp>
          <p:nvGrpSpPr>
            <p:cNvPr id="86069" name="Group 173"/>
            <p:cNvGrpSpPr>
              <a:grpSpLocks/>
            </p:cNvGrpSpPr>
            <p:nvPr/>
          </p:nvGrpSpPr>
          <p:grpSpPr bwMode="auto">
            <a:xfrm>
              <a:off x="472" y="2464"/>
              <a:ext cx="2257" cy="1646"/>
              <a:chOff x="472" y="2464"/>
              <a:chExt cx="2257" cy="1646"/>
            </a:xfrm>
          </p:grpSpPr>
          <p:sp>
            <p:nvSpPr>
              <p:cNvPr id="86077" name="Rectangle 89"/>
              <p:cNvSpPr>
                <a:spLocks noChangeArrowheads="1"/>
              </p:cNvSpPr>
              <p:nvPr/>
            </p:nvSpPr>
            <p:spPr bwMode="auto">
              <a:xfrm>
                <a:off x="2614" y="2896"/>
                <a:ext cx="115"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6078" name="Rectangle 90"/>
              <p:cNvSpPr>
                <a:spLocks noChangeArrowheads="1"/>
              </p:cNvSpPr>
              <p:nvPr/>
            </p:nvSpPr>
            <p:spPr bwMode="auto">
              <a:xfrm>
                <a:off x="1720" y="2896"/>
                <a:ext cx="89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2000">
                    <a:solidFill>
                      <a:schemeClr val="accent2"/>
                    </a:solidFill>
                    <a:ea typeface="Gulim" pitchFamily="34" charset="-127"/>
                  </a:rPr>
                  <a:t>  0      1</a:t>
                </a:r>
              </a:p>
              <a:p>
                <a:pPr eaLnBrk="1" hangingPunct="1">
                  <a:buFontTx/>
                  <a:buNone/>
                </a:pPr>
                <a:r>
                  <a:rPr lang="en-US" altLang="ko-KR" sz="2000">
                    <a:solidFill>
                      <a:schemeClr val="accent2"/>
                    </a:solidFill>
                    <a:ea typeface="Gulim" pitchFamily="34" charset="-127"/>
                  </a:rPr>
                  <a:t>  1      0</a:t>
                </a:r>
              </a:p>
              <a:p>
                <a:pPr eaLnBrk="1" hangingPunct="1">
                  <a:buFontTx/>
                  <a:buNone/>
                </a:pPr>
                <a:r>
                  <a:rPr lang="en-US" altLang="ko-KR" sz="2000">
                    <a:solidFill>
                      <a:schemeClr val="accent2"/>
                    </a:solidFill>
                    <a:ea typeface="Gulim" pitchFamily="34" charset="-127"/>
                  </a:rPr>
                  <a:t>  0      1</a:t>
                </a:r>
              </a:p>
              <a:p>
                <a:pPr eaLnBrk="1" hangingPunct="1">
                  <a:buFontTx/>
                  <a:buNone/>
                </a:pPr>
                <a:r>
                  <a:rPr lang="en-US" altLang="ko-KR" sz="2000">
                    <a:solidFill>
                      <a:schemeClr val="accent2"/>
                    </a:solidFill>
                    <a:ea typeface="Gulim" pitchFamily="34" charset="-127"/>
                  </a:rPr>
                  <a:t>  0      1     </a:t>
                </a:r>
              </a:p>
            </p:txBody>
          </p:sp>
          <p:sp>
            <p:nvSpPr>
              <p:cNvPr id="86079" name="Rectangle 91"/>
              <p:cNvSpPr>
                <a:spLocks noChangeArrowheads="1"/>
              </p:cNvSpPr>
              <p:nvPr/>
            </p:nvSpPr>
            <p:spPr bwMode="auto">
              <a:xfrm>
                <a:off x="856" y="2896"/>
                <a:ext cx="86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2000">
                    <a:solidFill>
                      <a:schemeClr val="accent2"/>
                    </a:solidFill>
                    <a:ea typeface="Gulim" pitchFamily="34" charset="-127"/>
                  </a:rPr>
                  <a:t>00    01</a:t>
                </a:r>
              </a:p>
              <a:p>
                <a:pPr eaLnBrk="1" hangingPunct="1">
                  <a:buFontTx/>
                  <a:buNone/>
                </a:pPr>
                <a:r>
                  <a:rPr lang="en-US" altLang="ko-KR" sz="2000">
                    <a:solidFill>
                      <a:schemeClr val="accent2"/>
                    </a:solidFill>
                    <a:ea typeface="Gulim" pitchFamily="34" charset="-127"/>
                  </a:rPr>
                  <a:t>01    11</a:t>
                </a:r>
              </a:p>
              <a:p>
                <a:pPr eaLnBrk="1" hangingPunct="1">
                  <a:buFontTx/>
                  <a:buNone/>
                </a:pPr>
                <a:r>
                  <a:rPr lang="en-US" altLang="ko-KR" sz="2000">
                    <a:solidFill>
                      <a:schemeClr val="accent2"/>
                    </a:solidFill>
                    <a:ea typeface="Gulim" pitchFamily="34" charset="-127"/>
                  </a:rPr>
                  <a:t>11    00   </a:t>
                </a:r>
              </a:p>
              <a:p>
                <a:pPr eaLnBrk="1" hangingPunct="1">
                  <a:buFontTx/>
                  <a:buNone/>
                </a:pPr>
                <a:r>
                  <a:rPr lang="en-US" altLang="ko-KR" sz="2000">
                    <a:solidFill>
                      <a:schemeClr val="accent2"/>
                    </a:solidFill>
                    <a:ea typeface="Gulim" pitchFamily="34" charset="-127"/>
                  </a:rPr>
                  <a:t>10    01</a:t>
                </a:r>
              </a:p>
            </p:txBody>
          </p:sp>
          <p:sp>
            <p:nvSpPr>
              <p:cNvPr id="86080" name="Rectangle 92"/>
              <p:cNvSpPr>
                <a:spLocks noChangeArrowheads="1"/>
              </p:cNvSpPr>
              <p:nvPr/>
            </p:nvSpPr>
            <p:spPr bwMode="auto">
              <a:xfrm>
                <a:off x="472" y="2896"/>
                <a:ext cx="38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2000">
                    <a:solidFill>
                      <a:schemeClr val="accent2"/>
                    </a:solidFill>
                    <a:ea typeface="Gulim" pitchFamily="34" charset="-127"/>
                  </a:rPr>
                  <a:t>00</a:t>
                </a:r>
              </a:p>
              <a:p>
                <a:pPr eaLnBrk="1" hangingPunct="1">
                  <a:buFontTx/>
                  <a:buNone/>
                </a:pPr>
                <a:r>
                  <a:rPr lang="en-US" altLang="ko-KR" sz="2000">
                    <a:solidFill>
                      <a:schemeClr val="accent2"/>
                    </a:solidFill>
                    <a:ea typeface="Gulim" pitchFamily="34" charset="-127"/>
                  </a:rPr>
                  <a:t>01</a:t>
                </a:r>
              </a:p>
              <a:p>
                <a:pPr eaLnBrk="1" hangingPunct="1">
                  <a:buFontTx/>
                  <a:buNone/>
                </a:pPr>
                <a:r>
                  <a:rPr lang="en-US" altLang="ko-KR" sz="2000">
                    <a:solidFill>
                      <a:schemeClr val="accent2"/>
                    </a:solidFill>
                    <a:ea typeface="Gulim" pitchFamily="34" charset="-127"/>
                  </a:rPr>
                  <a:t>11</a:t>
                </a:r>
              </a:p>
              <a:p>
                <a:pPr eaLnBrk="1" hangingPunct="1">
                  <a:buFontTx/>
                  <a:buNone/>
                </a:pPr>
                <a:r>
                  <a:rPr lang="en-US" altLang="ko-KR" sz="2000">
                    <a:solidFill>
                      <a:schemeClr val="accent2"/>
                    </a:solidFill>
                    <a:ea typeface="Gulim" pitchFamily="34" charset="-127"/>
                  </a:rPr>
                  <a:t>10  </a:t>
                </a:r>
              </a:p>
            </p:txBody>
          </p:sp>
          <p:sp>
            <p:nvSpPr>
              <p:cNvPr id="86081" name="Rectangle 93"/>
              <p:cNvSpPr>
                <a:spLocks noChangeArrowheads="1"/>
              </p:cNvSpPr>
              <p:nvPr/>
            </p:nvSpPr>
            <p:spPr bwMode="auto">
              <a:xfrm>
                <a:off x="2614" y="2464"/>
                <a:ext cx="11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6082" name="Rectangle 94"/>
              <p:cNvSpPr>
                <a:spLocks noChangeArrowheads="1"/>
              </p:cNvSpPr>
              <p:nvPr/>
            </p:nvSpPr>
            <p:spPr bwMode="auto">
              <a:xfrm>
                <a:off x="1720" y="2464"/>
                <a:ext cx="89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3000">
                    <a:ea typeface="Gulim" pitchFamily="34" charset="-127"/>
                  </a:rPr>
                  <a:t>  </a:t>
                </a:r>
              </a:p>
            </p:txBody>
          </p:sp>
          <p:sp>
            <p:nvSpPr>
              <p:cNvPr id="86083" name="Rectangle 95"/>
              <p:cNvSpPr>
                <a:spLocks noChangeArrowheads="1"/>
              </p:cNvSpPr>
              <p:nvPr/>
            </p:nvSpPr>
            <p:spPr bwMode="auto">
              <a:xfrm>
                <a:off x="856" y="2464"/>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3000">
                    <a:ea typeface="Gulim" pitchFamily="34" charset="-127"/>
                  </a:rPr>
                  <a:t>     </a:t>
                </a:r>
              </a:p>
            </p:txBody>
          </p:sp>
          <p:sp>
            <p:nvSpPr>
              <p:cNvPr id="86084" name="Rectangle 96"/>
              <p:cNvSpPr>
                <a:spLocks noChangeArrowheads="1"/>
              </p:cNvSpPr>
              <p:nvPr/>
            </p:nvSpPr>
            <p:spPr bwMode="auto">
              <a:xfrm>
                <a:off x="472" y="2464"/>
                <a:ext cx="38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2800"/>
              </a:p>
            </p:txBody>
          </p:sp>
          <p:sp>
            <p:nvSpPr>
              <p:cNvPr id="86085" name="Line 97"/>
              <p:cNvSpPr>
                <a:spLocks noChangeShapeType="1"/>
              </p:cNvSpPr>
              <p:nvPr/>
            </p:nvSpPr>
            <p:spPr bwMode="auto">
              <a:xfrm>
                <a:off x="472" y="2464"/>
                <a:ext cx="3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86" name="Line 98"/>
              <p:cNvSpPr>
                <a:spLocks noChangeShapeType="1"/>
              </p:cNvSpPr>
              <p:nvPr/>
            </p:nvSpPr>
            <p:spPr bwMode="auto">
              <a:xfrm>
                <a:off x="472" y="2896"/>
                <a:ext cx="225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87" name="Line 99"/>
              <p:cNvSpPr>
                <a:spLocks noChangeShapeType="1"/>
              </p:cNvSpPr>
              <p:nvPr/>
            </p:nvSpPr>
            <p:spPr bwMode="auto">
              <a:xfrm>
                <a:off x="472" y="4110"/>
                <a:ext cx="3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88" name="Line 100"/>
              <p:cNvSpPr>
                <a:spLocks noChangeShapeType="1"/>
              </p:cNvSpPr>
              <p:nvPr/>
            </p:nvSpPr>
            <p:spPr bwMode="auto">
              <a:xfrm>
                <a:off x="472" y="2464"/>
                <a:ext cx="0" cy="4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89" name="Line 101"/>
              <p:cNvSpPr>
                <a:spLocks noChangeShapeType="1"/>
              </p:cNvSpPr>
              <p:nvPr/>
            </p:nvSpPr>
            <p:spPr bwMode="auto">
              <a:xfrm>
                <a:off x="856" y="2464"/>
                <a:ext cx="0" cy="16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90" name="Line 102"/>
              <p:cNvSpPr>
                <a:spLocks noChangeShapeType="1"/>
              </p:cNvSpPr>
              <p:nvPr/>
            </p:nvSpPr>
            <p:spPr bwMode="auto">
              <a:xfrm>
                <a:off x="1720" y="2464"/>
                <a:ext cx="0" cy="16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91" name="Line 103"/>
              <p:cNvSpPr>
                <a:spLocks noChangeShapeType="1"/>
              </p:cNvSpPr>
              <p:nvPr/>
            </p:nvSpPr>
            <p:spPr bwMode="auto">
              <a:xfrm>
                <a:off x="2614" y="2464"/>
                <a:ext cx="0" cy="16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92" name="Line 104"/>
              <p:cNvSpPr>
                <a:spLocks noChangeShapeType="1"/>
              </p:cNvSpPr>
              <p:nvPr/>
            </p:nvSpPr>
            <p:spPr bwMode="auto">
              <a:xfrm>
                <a:off x="2729" y="2464"/>
                <a:ext cx="0" cy="4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3" name="Line 105"/>
              <p:cNvSpPr>
                <a:spLocks noChangeShapeType="1"/>
              </p:cNvSpPr>
              <p:nvPr/>
            </p:nvSpPr>
            <p:spPr bwMode="auto">
              <a:xfrm>
                <a:off x="856" y="2464"/>
                <a:ext cx="86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4" name="Line 106"/>
              <p:cNvSpPr>
                <a:spLocks noChangeShapeType="1"/>
              </p:cNvSpPr>
              <p:nvPr/>
            </p:nvSpPr>
            <p:spPr bwMode="auto">
              <a:xfrm>
                <a:off x="472" y="2896"/>
                <a:ext cx="0" cy="1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5" name="Line 107"/>
              <p:cNvSpPr>
                <a:spLocks noChangeShapeType="1"/>
              </p:cNvSpPr>
              <p:nvPr/>
            </p:nvSpPr>
            <p:spPr bwMode="auto">
              <a:xfrm>
                <a:off x="1720" y="2464"/>
                <a:ext cx="89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6" name="Line 108"/>
              <p:cNvSpPr>
                <a:spLocks noChangeShapeType="1"/>
              </p:cNvSpPr>
              <p:nvPr/>
            </p:nvSpPr>
            <p:spPr bwMode="auto">
              <a:xfrm>
                <a:off x="2614" y="2464"/>
                <a:ext cx="11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7" name="Line 109"/>
              <p:cNvSpPr>
                <a:spLocks noChangeShapeType="1"/>
              </p:cNvSpPr>
              <p:nvPr/>
            </p:nvSpPr>
            <p:spPr bwMode="auto">
              <a:xfrm>
                <a:off x="2729" y="2896"/>
                <a:ext cx="0" cy="1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8" name="Line 110"/>
              <p:cNvSpPr>
                <a:spLocks noChangeShapeType="1"/>
              </p:cNvSpPr>
              <p:nvPr/>
            </p:nvSpPr>
            <p:spPr bwMode="auto">
              <a:xfrm>
                <a:off x="856" y="4110"/>
                <a:ext cx="86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9" name="Line 111"/>
              <p:cNvSpPr>
                <a:spLocks noChangeShapeType="1"/>
              </p:cNvSpPr>
              <p:nvPr/>
            </p:nvSpPr>
            <p:spPr bwMode="auto">
              <a:xfrm>
                <a:off x="1720" y="4110"/>
                <a:ext cx="89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100" name="Line 112"/>
              <p:cNvSpPr>
                <a:spLocks noChangeShapeType="1"/>
              </p:cNvSpPr>
              <p:nvPr/>
            </p:nvSpPr>
            <p:spPr bwMode="auto">
              <a:xfrm>
                <a:off x="2614" y="4110"/>
                <a:ext cx="11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grpSp>
        <p:graphicFrame>
          <p:nvGraphicFramePr>
            <p:cNvPr id="86070" name="Object 113"/>
            <p:cNvGraphicFramePr>
              <a:graphicFrameLocks noChangeAspect="1"/>
            </p:cNvGraphicFramePr>
            <p:nvPr/>
          </p:nvGraphicFramePr>
          <p:xfrm>
            <a:off x="904" y="2656"/>
            <a:ext cx="336" cy="174"/>
          </p:xfrm>
          <a:graphic>
            <a:graphicData uri="http://schemas.openxmlformats.org/presentationml/2006/ole">
              <mc:AlternateContent xmlns:mc="http://schemas.openxmlformats.org/markup-compatibility/2006">
                <mc:Choice xmlns:v="urn:schemas-microsoft-com:vml" Requires="v">
                  <p:oleObj spid="_x0000_s86318" name="MathType Equation" r:id="rId5" imgW="406048" imgH="152268" progId="Equation">
                    <p:embed/>
                  </p:oleObj>
                </mc:Choice>
                <mc:Fallback>
                  <p:oleObj name="MathType Equation" r:id="rId5" imgW="406048" imgH="152268" progId="Equation">
                    <p:embed/>
                    <p:pic>
                      <p:nvPicPr>
                        <p:cNvPr id="0" name="Object 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 y="2656"/>
                          <a:ext cx="33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1" name="Object 114"/>
            <p:cNvGraphicFramePr>
              <a:graphicFrameLocks noChangeAspect="1"/>
            </p:cNvGraphicFramePr>
            <p:nvPr/>
          </p:nvGraphicFramePr>
          <p:xfrm>
            <a:off x="1336" y="2656"/>
            <a:ext cx="336" cy="178"/>
          </p:xfrm>
          <a:graphic>
            <a:graphicData uri="http://schemas.openxmlformats.org/presentationml/2006/ole">
              <mc:AlternateContent xmlns:mc="http://schemas.openxmlformats.org/markup-compatibility/2006">
                <mc:Choice xmlns:v="urn:schemas-microsoft-com:vml" Requires="v">
                  <p:oleObj spid="_x0000_s86319" name="MathType Equation" r:id="rId7" imgW="393529" imgH="152334" progId="Equation">
                    <p:embed/>
                  </p:oleObj>
                </mc:Choice>
                <mc:Fallback>
                  <p:oleObj name="MathType Equation" r:id="rId7" imgW="393529" imgH="152334" progId="Equation">
                    <p:embed/>
                    <p:pic>
                      <p:nvPicPr>
                        <p:cNvPr id="0" name="Object 1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6" y="2656"/>
                          <a:ext cx="336"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2" name="Object 115"/>
            <p:cNvGraphicFramePr>
              <a:graphicFrameLocks noChangeAspect="1"/>
            </p:cNvGraphicFramePr>
            <p:nvPr/>
          </p:nvGraphicFramePr>
          <p:xfrm>
            <a:off x="1096" y="2441"/>
            <a:ext cx="480" cy="232"/>
          </p:xfrm>
          <a:graphic>
            <a:graphicData uri="http://schemas.openxmlformats.org/presentationml/2006/ole">
              <mc:AlternateContent xmlns:mc="http://schemas.openxmlformats.org/markup-compatibility/2006">
                <mc:Choice xmlns:v="urn:schemas-microsoft-com:vml" Requires="v">
                  <p:oleObj spid="_x0000_s86320" name="MathType Equation" r:id="rId9" imgW="393529" imgH="190417" progId="Equation">
                    <p:embed/>
                  </p:oleObj>
                </mc:Choice>
                <mc:Fallback>
                  <p:oleObj name="MathType Equation" r:id="rId9" imgW="393529" imgH="190417" progId="Equation">
                    <p:embed/>
                    <p:pic>
                      <p:nvPicPr>
                        <p:cNvPr id="0" name="Object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6" y="2441"/>
                          <a:ext cx="48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3" name="Object 116"/>
            <p:cNvGraphicFramePr>
              <a:graphicFrameLocks noChangeAspect="1"/>
            </p:cNvGraphicFramePr>
            <p:nvPr/>
          </p:nvGraphicFramePr>
          <p:xfrm>
            <a:off x="2056" y="2464"/>
            <a:ext cx="192" cy="192"/>
          </p:xfrm>
          <a:graphic>
            <a:graphicData uri="http://schemas.openxmlformats.org/presentationml/2006/ole">
              <mc:AlternateContent xmlns:mc="http://schemas.openxmlformats.org/markup-compatibility/2006">
                <mc:Choice xmlns:v="urn:schemas-microsoft-com:vml" Requires="v">
                  <p:oleObj spid="_x0000_s86321" name="MathType Equation" r:id="rId11" imgW="152268" imgH="152268" progId="Equation">
                    <p:embed/>
                  </p:oleObj>
                </mc:Choice>
                <mc:Fallback>
                  <p:oleObj name="MathType Equation" r:id="rId11" imgW="152268" imgH="152268" progId="Equation">
                    <p:embed/>
                    <p:pic>
                      <p:nvPicPr>
                        <p:cNvPr id="0" name="Object 1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6" y="246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4" name="Object 117"/>
            <p:cNvGraphicFramePr>
              <a:graphicFrameLocks noChangeAspect="1"/>
            </p:cNvGraphicFramePr>
            <p:nvPr/>
          </p:nvGraphicFramePr>
          <p:xfrm>
            <a:off x="520" y="2656"/>
            <a:ext cx="288" cy="173"/>
          </p:xfrm>
          <a:graphic>
            <a:graphicData uri="http://schemas.openxmlformats.org/presentationml/2006/ole">
              <mc:AlternateContent xmlns:mc="http://schemas.openxmlformats.org/markup-compatibility/2006">
                <mc:Choice xmlns:v="urn:schemas-microsoft-com:vml" Requires="v">
                  <p:oleObj spid="_x0000_s86322" name="MathType Equation" r:id="rId13" imgW="253780" imgH="152268" progId="Equation">
                    <p:embed/>
                  </p:oleObj>
                </mc:Choice>
                <mc:Fallback>
                  <p:oleObj name="MathType Equation" r:id="rId13" imgW="253780" imgH="152268" progId="Equation">
                    <p:embed/>
                    <p:pic>
                      <p:nvPicPr>
                        <p:cNvPr id="0" name="Object 1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 y="2656"/>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5" name="Object 118"/>
            <p:cNvGraphicFramePr>
              <a:graphicFrameLocks noChangeAspect="1"/>
            </p:cNvGraphicFramePr>
            <p:nvPr/>
          </p:nvGraphicFramePr>
          <p:xfrm>
            <a:off x="1768" y="2656"/>
            <a:ext cx="336" cy="174"/>
          </p:xfrm>
          <a:graphic>
            <a:graphicData uri="http://schemas.openxmlformats.org/presentationml/2006/ole">
              <mc:AlternateContent xmlns:mc="http://schemas.openxmlformats.org/markup-compatibility/2006">
                <mc:Choice xmlns:v="urn:schemas-microsoft-com:vml" Requires="v">
                  <p:oleObj spid="_x0000_s86323" name="MathType Equation" r:id="rId15" imgW="406048" imgH="152268" progId="Equation">
                    <p:embed/>
                  </p:oleObj>
                </mc:Choice>
                <mc:Fallback>
                  <p:oleObj name="MathType Equation" r:id="rId15" imgW="406048" imgH="152268" progId="Equation">
                    <p:embed/>
                    <p:pic>
                      <p:nvPicPr>
                        <p:cNvPr id="0" name="Object 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8" y="2656"/>
                          <a:ext cx="33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6" name="Object 119"/>
            <p:cNvGraphicFramePr>
              <a:graphicFrameLocks noChangeAspect="1"/>
            </p:cNvGraphicFramePr>
            <p:nvPr/>
          </p:nvGraphicFramePr>
          <p:xfrm>
            <a:off x="2216" y="2648"/>
            <a:ext cx="480" cy="208"/>
          </p:xfrm>
          <a:graphic>
            <a:graphicData uri="http://schemas.openxmlformats.org/presentationml/2006/ole">
              <mc:AlternateContent xmlns:mc="http://schemas.openxmlformats.org/markup-compatibility/2006">
                <mc:Choice xmlns:v="urn:schemas-microsoft-com:vml" Requires="v">
                  <p:oleObj spid="_x0000_s86324" name="Equation" r:id="rId16" imgW="380835" imgH="165028" progId="Equation.3">
                    <p:embed/>
                  </p:oleObj>
                </mc:Choice>
                <mc:Fallback>
                  <p:oleObj name="Equation" r:id="rId16" imgW="380835" imgH="165028" progId="Equation.3">
                    <p:embed/>
                    <p:pic>
                      <p:nvPicPr>
                        <p:cNvPr id="0" name="Object 1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16" y="2648"/>
                          <a:ext cx="48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77"/>
          <p:cNvGrpSpPr>
            <a:grpSpLocks/>
          </p:cNvGrpSpPr>
          <p:nvPr/>
        </p:nvGrpSpPr>
        <p:grpSpPr bwMode="auto">
          <a:xfrm>
            <a:off x="4787900" y="3584575"/>
            <a:ext cx="3886200" cy="3013075"/>
            <a:chOff x="3016" y="2258"/>
            <a:chExt cx="2448" cy="1898"/>
          </a:xfrm>
        </p:grpSpPr>
        <p:grpSp>
          <p:nvGrpSpPr>
            <p:cNvPr id="86024" name="Group 174"/>
            <p:cNvGrpSpPr>
              <a:grpSpLocks/>
            </p:cNvGrpSpPr>
            <p:nvPr/>
          </p:nvGrpSpPr>
          <p:grpSpPr bwMode="auto">
            <a:xfrm>
              <a:off x="3016" y="2258"/>
              <a:ext cx="2352" cy="1898"/>
              <a:chOff x="3016" y="2258"/>
              <a:chExt cx="2352" cy="1898"/>
            </a:xfrm>
          </p:grpSpPr>
          <p:sp>
            <p:nvSpPr>
              <p:cNvPr id="86050" name="Rectangle 121"/>
              <p:cNvSpPr>
                <a:spLocks noChangeArrowheads="1"/>
              </p:cNvSpPr>
              <p:nvPr/>
            </p:nvSpPr>
            <p:spPr bwMode="auto">
              <a:xfrm>
                <a:off x="4552" y="2771"/>
                <a:ext cx="816"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1800"/>
              </a:p>
            </p:txBody>
          </p:sp>
          <p:sp>
            <p:nvSpPr>
              <p:cNvPr id="86051" name="Rectangle 122"/>
              <p:cNvSpPr>
                <a:spLocks noChangeArrowheads="1"/>
              </p:cNvSpPr>
              <p:nvPr/>
            </p:nvSpPr>
            <p:spPr bwMode="auto">
              <a:xfrm>
                <a:off x="3617" y="2771"/>
                <a:ext cx="935"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6052" name="Rectangle 123"/>
              <p:cNvSpPr>
                <a:spLocks noChangeArrowheads="1"/>
              </p:cNvSpPr>
              <p:nvPr/>
            </p:nvSpPr>
            <p:spPr bwMode="auto">
              <a:xfrm>
                <a:off x="3016" y="2771"/>
                <a:ext cx="601"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6053" name="Rectangle 124"/>
              <p:cNvSpPr>
                <a:spLocks noChangeArrowheads="1"/>
              </p:cNvSpPr>
              <p:nvPr/>
            </p:nvSpPr>
            <p:spPr bwMode="auto">
              <a:xfrm>
                <a:off x="4552" y="2258"/>
                <a:ext cx="816"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400">
                    <a:ea typeface="Gulim" pitchFamily="34" charset="-127"/>
                  </a:rPr>
                  <a:t>     Present</a:t>
                </a:r>
              </a:p>
              <a:p>
                <a:pPr eaLnBrk="1" hangingPunct="1">
                  <a:buFontTx/>
                  <a:buNone/>
                </a:pPr>
                <a:r>
                  <a:rPr lang="en-US" altLang="ko-KR" sz="1400">
                    <a:ea typeface="Gulim" pitchFamily="34" charset="-127"/>
                  </a:rPr>
                  <a:t>     Output(z)</a:t>
                </a:r>
              </a:p>
              <a:p>
                <a:pPr eaLnBrk="1" hangingPunct="1">
                  <a:buFontTx/>
                  <a:buNone/>
                </a:pPr>
                <a:r>
                  <a:rPr lang="en-US" altLang="ko-KR" sz="1400">
                    <a:ea typeface="Gulim" pitchFamily="34" charset="-127"/>
                  </a:rPr>
                  <a:t> </a:t>
                </a:r>
              </a:p>
            </p:txBody>
          </p:sp>
          <p:sp>
            <p:nvSpPr>
              <p:cNvPr id="86054" name="Rectangle 125"/>
              <p:cNvSpPr>
                <a:spLocks noChangeArrowheads="1"/>
              </p:cNvSpPr>
              <p:nvPr/>
            </p:nvSpPr>
            <p:spPr bwMode="auto">
              <a:xfrm>
                <a:off x="3617" y="2258"/>
                <a:ext cx="935"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800">
                    <a:ea typeface="Gulim" pitchFamily="34" charset="-127"/>
                  </a:rPr>
                  <a:t>    </a:t>
                </a:r>
                <a:r>
                  <a:rPr lang="en-US" altLang="ko-KR" sz="1400">
                    <a:ea typeface="Gulim" pitchFamily="34" charset="-127"/>
                  </a:rPr>
                  <a:t>Next state</a:t>
                </a:r>
              </a:p>
              <a:p>
                <a:pPr eaLnBrk="1" hangingPunct="1">
                  <a:buFontTx/>
                  <a:buNone/>
                </a:pPr>
                <a:endParaRPr lang="en-US" altLang="ko-KR" sz="1800">
                  <a:ea typeface="Gulim" pitchFamily="34" charset="-127"/>
                </a:endParaRPr>
              </a:p>
            </p:txBody>
          </p:sp>
          <p:sp>
            <p:nvSpPr>
              <p:cNvPr id="86055" name="Rectangle 126"/>
              <p:cNvSpPr>
                <a:spLocks noChangeArrowheads="1"/>
              </p:cNvSpPr>
              <p:nvPr/>
            </p:nvSpPr>
            <p:spPr bwMode="auto">
              <a:xfrm>
                <a:off x="3016" y="2258"/>
                <a:ext cx="601"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400">
                    <a:ea typeface="Gulim" pitchFamily="34" charset="-127"/>
                  </a:rPr>
                  <a:t>Present</a:t>
                </a:r>
              </a:p>
              <a:p>
                <a:pPr eaLnBrk="1" hangingPunct="1">
                  <a:buFontTx/>
                  <a:buNone/>
                </a:pPr>
                <a:r>
                  <a:rPr lang="en-US" altLang="ko-KR" sz="1400">
                    <a:ea typeface="Gulim" pitchFamily="34" charset="-127"/>
                  </a:rPr>
                  <a:t>State</a:t>
                </a:r>
              </a:p>
            </p:txBody>
          </p:sp>
          <p:sp>
            <p:nvSpPr>
              <p:cNvPr id="86056" name="Line 127"/>
              <p:cNvSpPr>
                <a:spLocks noChangeShapeType="1"/>
              </p:cNvSpPr>
              <p:nvPr/>
            </p:nvSpPr>
            <p:spPr bwMode="auto">
              <a:xfrm>
                <a:off x="3016" y="2258"/>
                <a:ext cx="60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57" name="Line 128"/>
              <p:cNvSpPr>
                <a:spLocks noChangeShapeType="1"/>
              </p:cNvSpPr>
              <p:nvPr/>
            </p:nvSpPr>
            <p:spPr bwMode="auto">
              <a:xfrm>
                <a:off x="3016" y="2771"/>
                <a:ext cx="235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58" name="Line 129"/>
              <p:cNvSpPr>
                <a:spLocks noChangeShapeType="1"/>
              </p:cNvSpPr>
              <p:nvPr/>
            </p:nvSpPr>
            <p:spPr bwMode="auto">
              <a:xfrm>
                <a:off x="3016" y="4156"/>
                <a:ext cx="60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59" name="Line 130"/>
              <p:cNvSpPr>
                <a:spLocks noChangeShapeType="1"/>
              </p:cNvSpPr>
              <p:nvPr/>
            </p:nvSpPr>
            <p:spPr bwMode="auto">
              <a:xfrm>
                <a:off x="3016" y="2258"/>
                <a:ext cx="0" cy="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0" name="Line 131"/>
              <p:cNvSpPr>
                <a:spLocks noChangeShapeType="1"/>
              </p:cNvSpPr>
              <p:nvPr/>
            </p:nvSpPr>
            <p:spPr bwMode="auto">
              <a:xfrm>
                <a:off x="3617" y="2258"/>
                <a:ext cx="0" cy="189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61" name="Line 132"/>
              <p:cNvSpPr>
                <a:spLocks noChangeShapeType="1"/>
              </p:cNvSpPr>
              <p:nvPr/>
            </p:nvSpPr>
            <p:spPr bwMode="auto">
              <a:xfrm>
                <a:off x="4552" y="2258"/>
                <a:ext cx="0" cy="189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62" name="Line 133"/>
              <p:cNvSpPr>
                <a:spLocks noChangeShapeType="1"/>
              </p:cNvSpPr>
              <p:nvPr/>
            </p:nvSpPr>
            <p:spPr bwMode="auto">
              <a:xfrm>
                <a:off x="5368" y="2258"/>
                <a:ext cx="0" cy="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3" name="Line 134"/>
              <p:cNvSpPr>
                <a:spLocks noChangeShapeType="1"/>
              </p:cNvSpPr>
              <p:nvPr/>
            </p:nvSpPr>
            <p:spPr bwMode="auto">
              <a:xfrm>
                <a:off x="3617" y="2258"/>
                <a:ext cx="93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4" name="Line 135"/>
              <p:cNvSpPr>
                <a:spLocks noChangeShapeType="1"/>
              </p:cNvSpPr>
              <p:nvPr/>
            </p:nvSpPr>
            <p:spPr bwMode="auto">
              <a:xfrm>
                <a:off x="3016" y="2771"/>
                <a:ext cx="0" cy="138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5" name="Line 136"/>
              <p:cNvSpPr>
                <a:spLocks noChangeShapeType="1"/>
              </p:cNvSpPr>
              <p:nvPr/>
            </p:nvSpPr>
            <p:spPr bwMode="auto">
              <a:xfrm>
                <a:off x="4552" y="2258"/>
                <a:ext cx="81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6" name="Line 137"/>
              <p:cNvSpPr>
                <a:spLocks noChangeShapeType="1"/>
              </p:cNvSpPr>
              <p:nvPr/>
            </p:nvSpPr>
            <p:spPr bwMode="auto">
              <a:xfrm>
                <a:off x="5368" y="2771"/>
                <a:ext cx="0" cy="138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7" name="Line 138"/>
              <p:cNvSpPr>
                <a:spLocks noChangeShapeType="1"/>
              </p:cNvSpPr>
              <p:nvPr/>
            </p:nvSpPr>
            <p:spPr bwMode="auto">
              <a:xfrm>
                <a:off x="3617" y="4156"/>
                <a:ext cx="93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8" name="Line 139"/>
              <p:cNvSpPr>
                <a:spLocks noChangeShapeType="1"/>
              </p:cNvSpPr>
              <p:nvPr/>
            </p:nvSpPr>
            <p:spPr bwMode="auto">
              <a:xfrm>
                <a:off x="4552" y="4156"/>
                <a:ext cx="81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grpSp>
        <p:grpSp>
          <p:nvGrpSpPr>
            <p:cNvPr id="86025" name="Group 176"/>
            <p:cNvGrpSpPr>
              <a:grpSpLocks/>
            </p:cNvGrpSpPr>
            <p:nvPr/>
          </p:nvGrpSpPr>
          <p:grpSpPr bwMode="auto">
            <a:xfrm>
              <a:off x="3208" y="2594"/>
              <a:ext cx="2256" cy="1380"/>
              <a:chOff x="3208" y="2594"/>
              <a:chExt cx="2256" cy="1380"/>
            </a:xfrm>
          </p:grpSpPr>
          <p:graphicFrame>
            <p:nvGraphicFramePr>
              <p:cNvPr id="86026" name="Object 140"/>
              <p:cNvGraphicFramePr>
                <a:graphicFrameLocks noChangeAspect="1"/>
              </p:cNvGraphicFramePr>
              <p:nvPr/>
            </p:nvGraphicFramePr>
            <p:xfrm>
              <a:off x="3640" y="2594"/>
              <a:ext cx="336" cy="120"/>
            </p:xfrm>
            <a:graphic>
              <a:graphicData uri="http://schemas.openxmlformats.org/presentationml/2006/ole">
                <mc:AlternateContent xmlns:mc="http://schemas.openxmlformats.org/markup-compatibility/2006">
                  <mc:Choice xmlns:v="urn:schemas-microsoft-com:vml" Requires="v">
                    <p:oleObj spid="_x0000_s86325" name="MathType Equation" r:id="rId18" imgW="406048" imgH="152268" progId="Equation">
                      <p:embed/>
                    </p:oleObj>
                  </mc:Choice>
                  <mc:Fallback>
                    <p:oleObj name="MathType Equation" r:id="rId18" imgW="406048" imgH="152268" progId="Equation">
                      <p:embed/>
                      <p:pic>
                        <p:nvPicPr>
                          <p:cNvPr id="0" name="Object 1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 y="2594"/>
                            <a:ext cx="336"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7" name="Object 141"/>
              <p:cNvGraphicFramePr>
                <a:graphicFrameLocks noChangeAspect="1"/>
              </p:cNvGraphicFramePr>
              <p:nvPr/>
            </p:nvGraphicFramePr>
            <p:xfrm>
              <a:off x="4216" y="2594"/>
              <a:ext cx="336" cy="123"/>
            </p:xfrm>
            <a:graphic>
              <a:graphicData uri="http://schemas.openxmlformats.org/presentationml/2006/ole">
                <mc:AlternateContent xmlns:mc="http://schemas.openxmlformats.org/markup-compatibility/2006">
                  <mc:Choice xmlns:v="urn:schemas-microsoft-com:vml" Requires="v">
                    <p:oleObj spid="_x0000_s86326" name="MathType Equation" r:id="rId19" imgW="393529" imgH="152334" progId="Equation">
                      <p:embed/>
                    </p:oleObj>
                  </mc:Choice>
                  <mc:Fallback>
                    <p:oleObj name="MathType Equation" r:id="rId19" imgW="393529" imgH="152334" progId="Equation">
                      <p:embed/>
                      <p:pic>
                        <p:nvPicPr>
                          <p:cNvPr id="0" name="Object 1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6" y="2594"/>
                            <a:ext cx="336"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8" name="Object 142"/>
              <p:cNvGraphicFramePr>
                <a:graphicFrameLocks noChangeAspect="1"/>
              </p:cNvGraphicFramePr>
              <p:nvPr/>
            </p:nvGraphicFramePr>
            <p:xfrm>
              <a:off x="4264" y="2882"/>
              <a:ext cx="195" cy="228"/>
            </p:xfrm>
            <a:graphic>
              <a:graphicData uri="http://schemas.openxmlformats.org/presentationml/2006/ole">
                <mc:AlternateContent xmlns:mc="http://schemas.openxmlformats.org/markup-compatibility/2006">
                  <mc:Choice xmlns:v="urn:schemas-microsoft-com:vml" Requires="v">
                    <p:oleObj spid="_x0000_s86327" name="MathType Equation" r:id="rId20" imgW="164957" imgH="203024" progId="Equation">
                      <p:embed/>
                    </p:oleObj>
                  </mc:Choice>
                  <mc:Fallback>
                    <p:oleObj name="MathType Equation" r:id="rId20" imgW="164957" imgH="203024" progId="Equation">
                      <p:embed/>
                      <p:pic>
                        <p:nvPicPr>
                          <p:cNvPr id="0" name="Object 1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64" y="2882"/>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9" name="Object 143"/>
              <p:cNvGraphicFramePr>
                <a:graphicFrameLocks noChangeAspect="1"/>
              </p:cNvGraphicFramePr>
              <p:nvPr/>
            </p:nvGraphicFramePr>
            <p:xfrm>
              <a:off x="3736" y="3170"/>
              <a:ext cx="195" cy="228"/>
            </p:xfrm>
            <a:graphic>
              <a:graphicData uri="http://schemas.openxmlformats.org/presentationml/2006/ole">
                <mc:AlternateContent xmlns:mc="http://schemas.openxmlformats.org/markup-compatibility/2006">
                  <mc:Choice xmlns:v="urn:schemas-microsoft-com:vml" Requires="v">
                    <p:oleObj spid="_x0000_s86328" name="MathType Equation" r:id="rId22" imgW="164957" imgH="203024" progId="Equation">
                      <p:embed/>
                    </p:oleObj>
                  </mc:Choice>
                  <mc:Fallback>
                    <p:oleObj name="MathType Equation" r:id="rId22" imgW="164957" imgH="203024" progId="Equation">
                      <p:embed/>
                      <p:pic>
                        <p:nvPicPr>
                          <p:cNvPr id="0" name="Object 1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36" y="3170"/>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0" name="Object 144"/>
              <p:cNvGraphicFramePr>
                <a:graphicFrameLocks noChangeAspect="1"/>
              </p:cNvGraphicFramePr>
              <p:nvPr/>
            </p:nvGraphicFramePr>
            <p:xfrm>
              <a:off x="4888" y="2882"/>
              <a:ext cx="144" cy="182"/>
            </p:xfrm>
            <a:graphic>
              <a:graphicData uri="http://schemas.openxmlformats.org/presentationml/2006/ole">
                <mc:AlternateContent xmlns:mc="http://schemas.openxmlformats.org/markup-compatibility/2006">
                  <mc:Choice xmlns:v="urn:schemas-microsoft-com:vml" Requires="v">
                    <p:oleObj spid="_x0000_s86329" name="MathType Equation" r:id="rId23" imgW="114151" imgH="152202" progId="Equation">
                      <p:embed/>
                    </p:oleObj>
                  </mc:Choice>
                  <mc:Fallback>
                    <p:oleObj name="MathType Equation" r:id="rId23" imgW="114151" imgH="152202" progId="Equation">
                      <p:embed/>
                      <p:pic>
                        <p:nvPicPr>
                          <p:cNvPr id="0" name="Object 14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8" y="2882"/>
                            <a:ext cx="14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1" name="Object 145"/>
              <p:cNvGraphicFramePr>
                <a:graphicFrameLocks noChangeAspect="1"/>
              </p:cNvGraphicFramePr>
              <p:nvPr/>
            </p:nvGraphicFramePr>
            <p:xfrm>
              <a:off x="4920" y="3170"/>
              <a:ext cx="128" cy="182"/>
            </p:xfrm>
            <a:graphic>
              <a:graphicData uri="http://schemas.openxmlformats.org/presentationml/2006/ole">
                <mc:AlternateContent xmlns:mc="http://schemas.openxmlformats.org/markup-compatibility/2006">
                  <mc:Choice xmlns:v="urn:schemas-microsoft-com:vml" Requires="v">
                    <p:oleObj spid="_x0000_s86330" name="MathType Equation" r:id="rId25" imgW="101512" imgH="152268" progId="Equation">
                      <p:embed/>
                    </p:oleObj>
                  </mc:Choice>
                  <mc:Fallback>
                    <p:oleObj name="MathType Equation" r:id="rId25" imgW="101512" imgH="152268" progId="Equation">
                      <p:embed/>
                      <p:pic>
                        <p:nvPicPr>
                          <p:cNvPr id="0" name="Object 14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20" y="3170"/>
                            <a:ext cx="128"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2" name="Object 146"/>
              <p:cNvGraphicFramePr>
                <a:graphicFrameLocks noChangeAspect="1"/>
              </p:cNvGraphicFramePr>
              <p:nvPr/>
            </p:nvGraphicFramePr>
            <p:xfrm>
              <a:off x="3208" y="3410"/>
              <a:ext cx="198" cy="228"/>
            </p:xfrm>
            <a:graphic>
              <a:graphicData uri="http://schemas.openxmlformats.org/presentationml/2006/ole">
                <mc:AlternateContent xmlns:mc="http://schemas.openxmlformats.org/markup-compatibility/2006">
                  <mc:Choice xmlns:v="urn:schemas-microsoft-com:vml" Requires="v">
                    <p:oleObj spid="_x0000_s86331" name="Equation" r:id="rId27" imgW="177569" imgH="215619" progId="Equation.3">
                      <p:embed/>
                    </p:oleObj>
                  </mc:Choice>
                  <mc:Fallback>
                    <p:oleObj name="Equation" r:id="rId27" imgW="177569" imgH="215619" progId="Equation.3">
                      <p:embed/>
                      <p:pic>
                        <p:nvPicPr>
                          <p:cNvPr id="0" name="Object 14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8" y="3410"/>
                            <a:ext cx="19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3" name="Object 147"/>
              <p:cNvGraphicFramePr>
                <a:graphicFrameLocks noChangeAspect="1"/>
              </p:cNvGraphicFramePr>
              <p:nvPr/>
            </p:nvGraphicFramePr>
            <p:xfrm>
              <a:off x="3208" y="3122"/>
              <a:ext cx="195" cy="228"/>
            </p:xfrm>
            <a:graphic>
              <a:graphicData uri="http://schemas.openxmlformats.org/presentationml/2006/ole">
                <mc:AlternateContent xmlns:mc="http://schemas.openxmlformats.org/markup-compatibility/2006">
                  <mc:Choice xmlns:v="urn:schemas-microsoft-com:vml" Requires="v">
                    <p:oleObj spid="_x0000_s86332" name="MathType Equation" r:id="rId29" imgW="164957" imgH="203024" progId="Equation">
                      <p:embed/>
                    </p:oleObj>
                  </mc:Choice>
                  <mc:Fallback>
                    <p:oleObj name="MathType Equation" r:id="rId29" imgW="164957" imgH="203024" progId="Equation">
                      <p:embed/>
                      <p:pic>
                        <p:nvPicPr>
                          <p:cNvPr id="0" name="Object 1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08" y="3122"/>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4" name="Object 148"/>
              <p:cNvGraphicFramePr>
                <a:graphicFrameLocks noChangeAspect="1"/>
              </p:cNvGraphicFramePr>
              <p:nvPr/>
            </p:nvGraphicFramePr>
            <p:xfrm>
              <a:off x="3218" y="2882"/>
              <a:ext cx="182" cy="198"/>
            </p:xfrm>
            <a:graphic>
              <a:graphicData uri="http://schemas.openxmlformats.org/presentationml/2006/ole">
                <mc:AlternateContent xmlns:mc="http://schemas.openxmlformats.org/markup-compatibility/2006">
                  <mc:Choice xmlns:v="urn:schemas-microsoft-com:vml" Requires="v">
                    <p:oleObj spid="_x0000_s86333" name="MathType Equation" r:id="rId31" imgW="177569" imgH="202936" progId="Equation">
                      <p:embed/>
                    </p:oleObj>
                  </mc:Choice>
                  <mc:Fallback>
                    <p:oleObj name="MathType Equation" r:id="rId31" imgW="177569" imgH="202936" progId="Equation">
                      <p:embed/>
                      <p:pic>
                        <p:nvPicPr>
                          <p:cNvPr id="0" name="Object 14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218" y="2882"/>
                            <a:ext cx="18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5" name="Object 149"/>
              <p:cNvGraphicFramePr>
                <a:graphicFrameLocks noChangeAspect="1"/>
              </p:cNvGraphicFramePr>
              <p:nvPr/>
            </p:nvGraphicFramePr>
            <p:xfrm>
              <a:off x="3208" y="3698"/>
              <a:ext cx="195" cy="228"/>
            </p:xfrm>
            <a:graphic>
              <a:graphicData uri="http://schemas.openxmlformats.org/presentationml/2006/ole">
                <mc:AlternateContent xmlns:mc="http://schemas.openxmlformats.org/markup-compatibility/2006">
                  <mc:Choice xmlns:v="urn:schemas-microsoft-com:vml" Requires="v">
                    <p:oleObj spid="_x0000_s86334" name="MathType Equation" r:id="rId33" imgW="164957" imgH="203024" progId="Equation">
                      <p:embed/>
                    </p:oleObj>
                  </mc:Choice>
                  <mc:Fallback>
                    <p:oleObj name="MathType Equation" r:id="rId33" imgW="164957" imgH="203024" progId="Equation">
                      <p:embed/>
                      <p:pic>
                        <p:nvPicPr>
                          <p:cNvPr id="0" name="Object 14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08" y="3698"/>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6" name="Object 150"/>
              <p:cNvGraphicFramePr>
                <a:graphicFrameLocks noChangeAspect="1"/>
              </p:cNvGraphicFramePr>
              <p:nvPr/>
            </p:nvGraphicFramePr>
            <p:xfrm>
              <a:off x="3736" y="3746"/>
              <a:ext cx="195" cy="228"/>
            </p:xfrm>
            <a:graphic>
              <a:graphicData uri="http://schemas.openxmlformats.org/presentationml/2006/ole">
                <mc:AlternateContent xmlns:mc="http://schemas.openxmlformats.org/markup-compatibility/2006">
                  <mc:Choice xmlns:v="urn:schemas-microsoft-com:vml" Requires="v">
                    <p:oleObj spid="_x0000_s86335" name="MathType Equation" r:id="rId35" imgW="164957" imgH="203024" progId="Equation">
                      <p:embed/>
                    </p:oleObj>
                  </mc:Choice>
                  <mc:Fallback>
                    <p:oleObj name="MathType Equation" r:id="rId35" imgW="164957" imgH="203024" progId="Equation">
                      <p:embed/>
                      <p:pic>
                        <p:nvPicPr>
                          <p:cNvPr id="0" name="Object 1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736" y="3746"/>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7" name="Object 151"/>
              <p:cNvGraphicFramePr>
                <a:graphicFrameLocks noChangeAspect="1"/>
              </p:cNvGraphicFramePr>
              <p:nvPr/>
            </p:nvGraphicFramePr>
            <p:xfrm>
              <a:off x="3736" y="2882"/>
              <a:ext cx="182" cy="198"/>
            </p:xfrm>
            <a:graphic>
              <a:graphicData uri="http://schemas.openxmlformats.org/presentationml/2006/ole">
                <mc:AlternateContent xmlns:mc="http://schemas.openxmlformats.org/markup-compatibility/2006">
                  <mc:Choice xmlns:v="urn:schemas-microsoft-com:vml" Requires="v">
                    <p:oleObj spid="_x0000_s86336" name="MathType Equation" r:id="rId36" imgW="177569" imgH="202936" progId="Equation">
                      <p:embed/>
                    </p:oleObj>
                  </mc:Choice>
                  <mc:Fallback>
                    <p:oleObj name="MathType Equation" r:id="rId36" imgW="177569" imgH="202936" progId="Equation">
                      <p:embed/>
                      <p:pic>
                        <p:nvPicPr>
                          <p:cNvPr id="0" name="Object 15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36" y="2882"/>
                            <a:ext cx="18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8" name="Object 152"/>
              <p:cNvGraphicFramePr>
                <a:graphicFrameLocks noChangeAspect="1"/>
              </p:cNvGraphicFramePr>
              <p:nvPr/>
            </p:nvGraphicFramePr>
            <p:xfrm>
              <a:off x="4264" y="3170"/>
              <a:ext cx="198" cy="228"/>
            </p:xfrm>
            <a:graphic>
              <a:graphicData uri="http://schemas.openxmlformats.org/presentationml/2006/ole">
                <mc:AlternateContent xmlns:mc="http://schemas.openxmlformats.org/markup-compatibility/2006">
                  <mc:Choice xmlns:v="urn:schemas-microsoft-com:vml" Requires="v">
                    <p:oleObj spid="_x0000_s86337" name="Equation" r:id="rId37" imgW="177569" imgH="215619" progId="Equation.3">
                      <p:embed/>
                    </p:oleObj>
                  </mc:Choice>
                  <mc:Fallback>
                    <p:oleObj name="Equation" r:id="rId37" imgW="177569" imgH="215619" progId="Equation.3">
                      <p:embed/>
                      <p:pic>
                        <p:nvPicPr>
                          <p:cNvPr id="0" name="Object 15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64" y="3170"/>
                            <a:ext cx="19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9" name="Object 153"/>
              <p:cNvGraphicFramePr>
                <a:graphicFrameLocks noChangeAspect="1"/>
              </p:cNvGraphicFramePr>
              <p:nvPr/>
            </p:nvGraphicFramePr>
            <p:xfrm>
              <a:off x="4264" y="3746"/>
              <a:ext cx="195" cy="228"/>
            </p:xfrm>
            <a:graphic>
              <a:graphicData uri="http://schemas.openxmlformats.org/presentationml/2006/ole">
                <mc:AlternateContent xmlns:mc="http://schemas.openxmlformats.org/markup-compatibility/2006">
                  <mc:Choice xmlns:v="urn:schemas-microsoft-com:vml" Requires="v">
                    <p:oleObj spid="_x0000_s86338" name="MathType Equation" r:id="rId38" imgW="164957" imgH="203024" progId="Equation">
                      <p:embed/>
                    </p:oleObj>
                  </mc:Choice>
                  <mc:Fallback>
                    <p:oleObj name="MathType Equation" r:id="rId38" imgW="164957" imgH="203024" progId="Equation">
                      <p:embed/>
                      <p:pic>
                        <p:nvPicPr>
                          <p:cNvPr id="0" name="Object 15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64" y="3746"/>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0" name="Object 154"/>
              <p:cNvGraphicFramePr>
                <a:graphicFrameLocks noChangeAspect="1"/>
              </p:cNvGraphicFramePr>
              <p:nvPr/>
            </p:nvGraphicFramePr>
            <p:xfrm>
              <a:off x="3736" y="3458"/>
              <a:ext cx="198" cy="228"/>
            </p:xfrm>
            <a:graphic>
              <a:graphicData uri="http://schemas.openxmlformats.org/presentationml/2006/ole">
                <mc:AlternateContent xmlns:mc="http://schemas.openxmlformats.org/markup-compatibility/2006">
                  <mc:Choice xmlns:v="urn:schemas-microsoft-com:vml" Requires="v">
                    <p:oleObj spid="_x0000_s86339" name="Equation" r:id="rId39" imgW="177569" imgH="215619" progId="Equation.3">
                      <p:embed/>
                    </p:oleObj>
                  </mc:Choice>
                  <mc:Fallback>
                    <p:oleObj name="Equation" r:id="rId39" imgW="177569" imgH="215619" progId="Equation.3">
                      <p:embed/>
                      <p:pic>
                        <p:nvPicPr>
                          <p:cNvPr id="0" name="Object 15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36" y="3458"/>
                            <a:ext cx="19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1" name="Object 155"/>
              <p:cNvGraphicFramePr>
                <a:graphicFrameLocks noChangeAspect="1"/>
              </p:cNvGraphicFramePr>
              <p:nvPr/>
            </p:nvGraphicFramePr>
            <p:xfrm>
              <a:off x="4888" y="3458"/>
              <a:ext cx="144" cy="182"/>
            </p:xfrm>
            <a:graphic>
              <a:graphicData uri="http://schemas.openxmlformats.org/presentationml/2006/ole">
                <mc:AlternateContent xmlns:mc="http://schemas.openxmlformats.org/markup-compatibility/2006">
                  <mc:Choice xmlns:v="urn:schemas-microsoft-com:vml" Requires="v">
                    <p:oleObj spid="_x0000_s86340" name="MathType Equation" r:id="rId40" imgW="114151" imgH="152202" progId="Equation">
                      <p:embed/>
                    </p:oleObj>
                  </mc:Choice>
                  <mc:Fallback>
                    <p:oleObj name="MathType Equation" r:id="rId40" imgW="114151" imgH="152202" progId="Equation">
                      <p:embed/>
                      <p:pic>
                        <p:nvPicPr>
                          <p:cNvPr id="0" name="Object 15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8" y="3458"/>
                            <a:ext cx="14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2" name="Object 156"/>
              <p:cNvGraphicFramePr>
                <a:graphicFrameLocks noChangeAspect="1"/>
              </p:cNvGraphicFramePr>
              <p:nvPr/>
            </p:nvGraphicFramePr>
            <p:xfrm>
              <a:off x="4876" y="3739"/>
              <a:ext cx="160" cy="213"/>
            </p:xfrm>
            <a:graphic>
              <a:graphicData uri="http://schemas.openxmlformats.org/presentationml/2006/ole">
                <mc:AlternateContent xmlns:mc="http://schemas.openxmlformats.org/markup-compatibility/2006">
                  <mc:Choice xmlns:v="urn:schemas-microsoft-com:vml" Requires="v">
                    <p:oleObj spid="_x0000_s86341" name="Equation" r:id="rId41" imgW="126725" imgH="177415" progId="Equation.3">
                      <p:embed/>
                    </p:oleObj>
                  </mc:Choice>
                  <mc:Fallback>
                    <p:oleObj name="Equation" r:id="rId41" imgW="126725" imgH="177415" progId="Equation.3">
                      <p:embed/>
                      <p:pic>
                        <p:nvPicPr>
                          <p:cNvPr id="0" name="Object 15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6" y="3739"/>
                            <a:ext cx="1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3" name="Object 157"/>
              <p:cNvGraphicFramePr>
                <a:graphicFrameLocks noChangeAspect="1"/>
              </p:cNvGraphicFramePr>
              <p:nvPr/>
            </p:nvGraphicFramePr>
            <p:xfrm>
              <a:off x="4264" y="3506"/>
              <a:ext cx="182" cy="198"/>
            </p:xfrm>
            <a:graphic>
              <a:graphicData uri="http://schemas.openxmlformats.org/presentationml/2006/ole">
                <mc:AlternateContent xmlns:mc="http://schemas.openxmlformats.org/markup-compatibility/2006">
                  <mc:Choice xmlns:v="urn:schemas-microsoft-com:vml" Requires="v">
                    <p:oleObj spid="_x0000_s86342" name="MathType Equation" r:id="rId43" imgW="177569" imgH="202936" progId="Equation">
                      <p:embed/>
                    </p:oleObj>
                  </mc:Choice>
                  <mc:Fallback>
                    <p:oleObj name="MathType Equation" r:id="rId43" imgW="177569" imgH="202936" progId="Equation">
                      <p:embed/>
                      <p:pic>
                        <p:nvPicPr>
                          <p:cNvPr id="0" name="Object 15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64" y="3506"/>
                            <a:ext cx="18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4" name="Object 158"/>
              <p:cNvGraphicFramePr>
                <a:graphicFrameLocks noChangeAspect="1"/>
              </p:cNvGraphicFramePr>
              <p:nvPr/>
            </p:nvGraphicFramePr>
            <p:xfrm>
              <a:off x="4696" y="2594"/>
              <a:ext cx="336" cy="120"/>
            </p:xfrm>
            <a:graphic>
              <a:graphicData uri="http://schemas.openxmlformats.org/presentationml/2006/ole">
                <mc:AlternateContent xmlns:mc="http://schemas.openxmlformats.org/markup-compatibility/2006">
                  <mc:Choice xmlns:v="urn:schemas-microsoft-com:vml" Requires="v">
                    <p:oleObj spid="_x0000_s86343" name="MathType Equation" r:id="rId44" imgW="406048" imgH="152268" progId="Equation">
                      <p:embed/>
                    </p:oleObj>
                  </mc:Choice>
                  <mc:Fallback>
                    <p:oleObj name="MathType Equation" r:id="rId44" imgW="406048" imgH="152268" progId="Equation">
                      <p:embed/>
                      <p:pic>
                        <p:nvPicPr>
                          <p:cNvPr id="0" name="Object 1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6" y="2594"/>
                            <a:ext cx="336"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5" name="Object 159"/>
              <p:cNvGraphicFramePr>
                <a:graphicFrameLocks noChangeAspect="1"/>
              </p:cNvGraphicFramePr>
              <p:nvPr/>
            </p:nvGraphicFramePr>
            <p:xfrm>
              <a:off x="5128" y="2594"/>
              <a:ext cx="336" cy="123"/>
            </p:xfrm>
            <a:graphic>
              <a:graphicData uri="http://schemas.openxmlformats.org/presentationml/2006/ole">
                <mc:AlternateContent xmlns:mc="http://schemas.openxmlformats.org/markup-compatibility/2006">
                  <mc:Choice xmlns:v="urn:schemas-microsoft-com:vml" Requires="v">
                    <p:oleObj spid="_x0000_s86344" name="MathType Equation" r:id="rId45" imgW="393529" imgH="152334" progId="Equation">
                      <p:embed/>
                    </p:oleObj>
                  </mc:Choice>
                  <mc:Fallback>
                    <p:oleObj name="MathType Equation" r:id="rId45" imgW="393529" imgH="152334" progId="Equation">
                      <p:embed/>
                      <p:pic>
                        <p:nvPicPr>
                          <p:cNvPr id="0" name="Object 1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8" y="2594"/>
                            <a:ext cx="336"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6" name="Object 160"/>
              <p:cNvGraphicFramePr>
                <a:graphicFrameLocks noChangeAspect="1"/>
              </p:cNvGraphicFramePr>
              <p:nvPr/>
            </p:nvGraphicFramePr>
            <p:xfrm>
              <a:off x="5336" y="2882"/>
              <a:ext cx="128" cy="182"/>
            </p:xfrm>
            <a:graphic>
              <a:graphicData uri="http://schemas.openxmlformats.org/presentationml/2006/ole">
                <mc:AlternateContent xmlns:mc="http://schemas.openxmlformats.org/markup-compatibility/2006">
                  <mc:Choice xmlns:v="urn:schemas-microsoft-com:vml" Requires="v">
                    <p:oleObj spid="_x0000_s86345" name="MathType Equation" r:id="rId46" imgW="101512" imgH="152268" progId="Equation">
                      <p:embed/>
                    </p:oleObj>
                  </mc:Choice>
                  <mc:Fallback>
                    <p:oleObj name="MathType Equation" r:id="rId46" imgW="101512" imgH="152268" progId="Equation">
                      <p:embed/>
                      <p:pic>
                        <p:nvPicPr>
                          <p:cNvPr id="0" name="Object 16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36" y="2882"/>
                            <a:ext cx="128"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7" name="Object 161"/>
              <p:cNvGraphicFramePr>
                <a:graphicFrameLocks noChangeAspect="1"/>
              </p:cNvGraphicFramePr>
              <p:nvPr/>
            </p:nvGraphicFramePr>
            <p:xfrm>
              <a:off x="5320" y="3170"/>
              <a:ext cx="144" cy="182"/>
            </p:xfrm>
            <a:graphic>
              <a:graphicData uri="http://schemas.openxmlformats.org/presentationml/2006/ole">
                <mc:AlternateContent xmlns:mc="http://schemas.openxmlformats.org/markup-compatibility/2006">
                  <mc:Choice xmlns:v="urn:schemas-microsoft-com:vml" Requires="v">
                    <p:oleObj spid="_x0000_s86346" name="MathType Equation" r:id="rId47" imgW="114151" imgH="152202" progId="Equation">
                      <p:embed/>
                    </p:oleObj>
                  </mc:Choice>
                  <mc:Fallback>
                    <p:oleObj name="MathType Equation" r:id="rId47" imgW="114151" imgH="152202" progId="Equation">
                      <p:embed/>
                      <p:pic>
                        <p:nvPicPr>
                          <p:cNvPr id="0" name="Object 16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20" y="3170"/>
                            <a:ext cx="14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8" name="Object 162"/>
              <p:cNvGraphicFramePr>
                <a:graphicFrameLocks noChangeAspect="1"/>
              </p:cNvGraphicFramePr>
              <p:nvPr/>
            </p:nvGraphicFramePr>
            <p:xfrm>
              <a:off x="5336" y="3450"/>
              <a:ext cx="112" cy="197"/>
            </p:xfrm>
            <a:graphic>
              <a:graphicData uri="http://schemas.openxmlformats.org/presentationml/2006/ole">
                <mc:AlternateContent xmlns:mc="http://schemas.openxmlformats.org/markup-compatibility/2006">
                  <mc:Choice xmlns:v="urn:schemas-microsoft-com:vml" Requires="v">
                    <p:oleObj spid="_x0000_s86347" name="Equation" r:id="rId48" imgW="88707" imgH="164742" progId="Equation.3">
                      <p:embed/>
                    </p:oleObj>
                  </mc:Choice>
                  <mc:Fallback>
                    <p:oleObj name="Equation" r:id="rId48" imgW="88707" imgH="164742" progId="Equation.3">
                      <p:embed/>
                      <p:pic>
                        <p:nvPicPr>
                          <p:cNvPr id="0" name="Object 162"/>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336" y="3450"/>
                            <a:ext cx="1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9" name="Object 163"/>
              <p:cNvGraphicFramePr>
                <a:graphicFrameLocks noChangeAspect="1"/>
              </p:cNvGraphicFramePr>
              <p:nvPr/>
            </p:nvGraphicFramePr>
            <p:xfrm>
              <a:off x="5336" y="3739"/>
              <a:ext cx="112" cy="197"/>
            </p:xfrm>
            <a:graphic>
              <a:graphicData uri="http://schemas.openxmlformats.org/presentationml/2006/ole">
                <mc:AlternateContent xmlns:mc="http://schemas.openxmlformats.org/markup-compatibility/2006">
                  <mc:Choice xmlns:v="urn:schemas-microsoft-com:vml" Requires="v">
                    <p:oleObj spid="_x0000_s86348" name="Equation" r:id="rId50" imgW="88707" imgH="164742" progId="Equation.3">
                      <p:embed/>
                    </p:oleObj>
                  </mc:Choice>
                  <mc:Fallback>
                    <p:oleObj name="Equation" r:id="rId50" imgW="88707" imgH="164742" progId="Equation.3">
                      <p:embed/>
                      <p:pic>
                        <p:nvPicPr>
                          <p:cNvPr id="0" name="Object 163"/>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336" y="3739"/>
                            <a:ext cx="1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D7AAF74-EBBD-41D3-8F9E-6A4F1B9D69E6}" type="slidenum">
              <a:rPr lang="en-US" altLang="fa-IR" sz="1300" b="0" smtClean="0">
                <a:solidFill>
                  <a:schemeClr val="tx1"/>
                </a:solidFill>
              </a:rPr>
              <a:pPr>
                <a:spcBef>
                  <a:spcPct val="0"/>
                </a:spcBef>
                <a:buFontTx/>
                <a:buNone/>
              </a:pPr>
              <a:t>4</a:t>
            </a:fld>
            <a:endParaRPr lang="en-US" altLang="fa-IR" sz="1300" b="0" smtClean="0">
              <a:solidFill>
                <a:schemeClr val="tx1"/>
              </a:solidFill>
            </a:endParaRPr>
          </a:p>
        </p:txBody>
      </p:sp>
      <p:sp>
        <p:nvSpPr>
          <p:cNvPr id="14339" name="Rectangle 2"/>
          <p:cNvSpPr>
            <a:spLocks noGrp="1" noChangeArrowheads="1"/>
          </p:cNvSpPr>
          <p:nvPr>
            <p:ph type="title"/>
          </p:nvPr>
        </p:nvSpPr>
        <p:spPr/>
        <p:txBody>
          <a:bodyPr/>
          <a:lstStyle/>
          <a:p>
            <a:pPr eaLnBrk="1" hangingPunct="1"/>
            <a:r>
              <a:rPr lang="en-US" altLang="fa-IR" sz="3600" smtClean="0"/>
              <a:t>Clock Signal</a:t>
            </a:r>
          </a:p>
        </p:txBody>
      </p:sp>
      <p:sp>
        <p:nvSpPr>
          <p:cNvPr id="14340" name="Rectangle 3"/>
          <p:cNvSpPr>
            <a:spLocks noGrp="1" noChangeArrowheads="1"/>
          </p:cNvSpPr>
          <p:nvPr>
            <p:ph type="body" idx="1"/>
          </p:nvPr>
        </p:nvSpPr>
        <p:spPr/>
        <p:txBody>
          <a:bodyPr/>
          <a:lstStyle/>
          <a:p>
            <a:pPr lvl="1" eaLnBrk="1" hangingPunct="1"/>
            <a:r>
              <a:rPr lang="en-US" altLang="fa-IR" smtClean="0"/>
              <a:t>Clock is distributed throughout the whole design </a:t>
            </a:r>
          </a:p>
          <a:p>
            <a:pPr lvl="1" eaLnBrk="1" hangingPunct="1"/>
            <a:r>
              <a:rPr lang="en-US" altLang="fa-IR" smtClean="0"/>
              <a:t>Each component synchronizes itself with it.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2073ECE9-B106-4292-9B32-C32D81623222}" type="slidenum">
              <a:rPr lang="en-US" altLang="fa-IR" sz="1300" b="0" smtClean="0">
                <a:solidFill>
                  <a:schemeClr val="tx1"/>
                </a:solidFill>
                <a:cs typeface="Arial" panose="020B0604020202020204" pitchFamily="34" charset="0"/>
              </a:rPr>
              <a:pPr>
                <a:spcBef>
                  <a:spcPct val="0"/>
                </a:spcBef>
                <a:buFontTx/>
                <a:buNone/>
              </a:pPr>
              <a:t>40</a:t>
            </a:fld>
            <a:endParaRPr lang="en-US" altLang="fa-IR" sz="1300" b="0" smtClean="0">
              <a:solidFill>
                <a:schemeClr val="tx1"/>
              </a:solidFill>
              <a:cs typeface="Arial" panose="020B0604020202020204" pitchFamily="34" charset="0"/>
            </a:endParaRPr>
          </a:p>
        </p:txBody>
      </p:sp>
      <p:sp>
        <p:nvSpPr>
          <p:cNvPr id="88067" name="Rectangle 2"/>
          <p:cNvSpPr>
            <a:spLocks noGrp="1" noChangeArrowheads="1"/>
          </p:cNvSpPr>
          <p:nvPr>
            <p:ph type="title"/>
          </p:nvPr>
        </p:nvSpPr>
        <p:spPr/>
        <p:txBody>
          <a:bodyPr/>
          <a:lstStyle/>
          <a:p>
            <a:pPr eaLnBrk="1" hangingPunct="1"/>
            <a:r>
              <a:rPr lang="en-US" altLang="fa-IR" sz="3600" smtClean="0"/>
              <a:t>Example 4</a:t>
            </a:r>
          </a:p>
        </p:txBody>
      </p:sp>
      <p:pic>
        <p:nvPicPr>
          <p:cNvPr id="88068" name="Picture 4" descr="roth+f13-07"/>
          <p:cNvPicPr>
            <a:picLocks noChangeAspect="1" noChangeArrowheads="1"/>
          </p:cNvPicPr>
          <p:nvPr/>
        </p:nvPicPr>
        <p:blipFill>
          <a:blip r:embed="rId4">
            <a:lum bright="-40000" contrast="60000"/>
            <a:extLst>
              <a:ext uri="{28A0092B-C50C-407E-A947-70E740481C1C}">
                <a14:useLocalDpi xmlns:a14="http://schemas.microsoft.com/office/drawing/2010/main" val="0"/>
              </a:ext>
            </a:extLst>
          </a:blip>
          <a:srcRect/>
          <a:stretch>
            <a:fillRect/>
          </a:stretch>
        </p:blipFill>
        <p:spPr bwMode="auto">
          <a:xfrm>
            <a:off x="1692275" y="1916113"/>
            <a:ext cx="5334000"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79429" name="Group 37"/>
          <p:cNvGraphicFramePr>
            <a:graphicFrameLocks noGrp="1"/>
          </p:cNvGraphicFramePr>
          <p:nvPr/>
        </p:nvGraphicFramePr>
        <p:xfrm>
          <a:off x="4787900" y="3584575"/>
          <a:ext cx="3733800" cy="3016250"/>
        </p:xfrm>
        <a:graphic>
          <a:graphicData uri="http://schemas.openxmlformats.org/drawingml/2006/table">
            <a:tbl>
              <a:tblPr/>
              <a:tblGrid>
                <a:gridCol w="954088"/>
                <a:gridCol w="1484312"/>
                <a:gridCol w="1295400"/>
              </a:tblGrid>
              <a:tr h="8170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Present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State</a:t>
                      </a:r>
                    </a:p>
                  </a:txBody>
                  <a:tcPr marT="45731" marB="45731"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800" b="1" i="0" u="none" strike="noStrike" cap="none" normalizeH="0" baseline="0" smtClean="0">
                          <a:ln>
                            <a:noFill/>
                          </a:ln>
                          <a:solidFill>
                            <a:srgbClr val="FF5050"/>
                          </a:solidFill>
                          <a:effectLst/>
                          <a:latin typeface="Arial" pitchFamily="34" charset="0"/>
                          <a:ea typeface="굴림" pitchFamily="50" charset="-127"/>
                          <a:cs typeface="Zar" pitchFamily="2" charset="-78"/>
                        </a:rPr>
                        <a:t>    </a:t>
                      </a: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Next state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ko-KR" sz="1800" b="1" i="0" u="none" strike="noStrike" cap="none" normalizeH="0" baseline="0" smtClean="0">
                        <a:ln>
                          <a:noFill/>
                        </a:ln>
                        <a:solidFill>
                          <a:srgbClr val="FF5050"/>
                        </a:solidFill>
                        <a:effectLst/>
                        <a:latin typeface="Arial" pitchFamily="34" charset="0"/>
                        <a:ea typeface="굴림" pitchFamily="50" charset="-127"/>
                        <a:cs typeface="Zar" pitchFamily="2" charset="-78"/>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     Present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     Output(z)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 </a:t>
                      </a:r>
                    </a:p>
                  </a:txBody>
                  <a:tcPr marT="45731" marB="45731"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1991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marT="45731" marB="4573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marT="45731" marB="4573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88079" name="Object 57"/>
          <p:cNvGraphicFramePr>
            <a:graphicFrameLocks noChangeAspect="1"/>
          </p:cNvGraphicFramePr>
          <p:nvPr/>
        </p:nvGraphicFramePr>
        <p:xfrm>
          <a:off x="5778500" y="4117975"/>
          <a:ext cx="533400" cy="190500"/>
        </p:xfrm>
        <a:graphic>
          <a:graphicData uri="http://schemas.openxmlformats.org/presentationml/2006/ole">
            <mc:AlternateContent xmlns:mc="http://schemas.openxmlformats.org/markup-compatibility/2006">
              <mc:Choice xmlns:v="urn:schemas-microsoft-com:vml" Requires="v">
                <p:oleObj spid="_x0000_s88272" name="MathType Equation" r:id="rId5" imgW="406048" imgH="152268" progId="Equation">
                  <p:embed/>
                </p:oleObj>
              </mc:Choice>
              <mc:Fallback>
                <p:oleObj name="MathType Equation" r:id="rId5" imgW="406048" imgH="152268" progId="Equation">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500" y="4117975"/>
                        <a:ext cx="533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0" name="Object 58"/>
          <p:cNvGraphicFramePr>
            <a:graphicFrameLocks noChangeAspect="1"/>
          </p:cNvGraphicFramePr>
          <p:nvPr/>
        </p:nvGraphicFramePr>
        <p:xfrm>
          <a:off x="6692900" y="4117975"/>
          <a:ext cx="533400" cy="195263"/>
        </p:xfrm>
        <a:graphic>
          <a:graphicData uri="http://schemas.openxmlformats.org/presentationml/2006/ole">
            <mc:AlternateContent xmlns:mc="http://schemas.openxmlformats.org/markup-compatibility/2006">
              <mc:Choice xmlns:v="urn:schemas-microsoft-com:vml" Requires="v">
                <p:oleObj spid="_x0000_s88273" name="MathType Equation" r:id="rId7" imgW="393529" imgH="152334" progId="Equation">
                  <p:embed/>
                </p:oleObj>
              </mc:Choice>
              <mc:Fallback>
                <p:oleObj name="MathType Equation" r:id="rId7" imgW="393529" imgH="152334" progId="Equation">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2900" y="4117975"/>
                        <a:ext cx="533400"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1" name="Object 59"/>
          <p:cNvGraphicFramePr>
            <a:graphicFrameLocks noChangeAspect="1"/>
          </p:cNvGraphicFramePr>
          <p:nvPr/>
        </p:nvGraphicFramePr>
        <p:xfrm>
          <a:off x="6769100" y="4575175"/>
          <a:ext cx="309563" cy="361950"/>
        </p:xfrm>
        <a:graphic>
          <a:graphicData uri="http://schemas.openxmlformats.org/presentationml/2006/ole">
            <mc:AlternateContent xmlns:mc="http://schemas.openxmlformats.org/markup-compatibility/2006">
              <mc:Choice xmlns:v="urn:schemas-microsoft-com:vml" Requires="v">
                <p:oleObj spid="_x0000_s88274" name="MathType Equation" r:id="rId9" imgW="164957" imgH="203024" progId="Equation">
                  <p:embed/>
                </p:oleObj>
              </mc:Choice>
              <mc:Fallback>
                <p:oleObj name="MathType Equation" r:id="rId9" imgW="164957" imgH="203024" progId="Equation">
                  <p:embed/>
                  <p:pic>
                    <p:nvPicPr>
                      <p:cNvPr id="0"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9100" y="45751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2" name="Object 60"/>
          <p:cNvGraphicFramePr>
            <a:graphicFrameLocks noChangeAspect="1"/>
          </p:cNvGraphicFramePr>
          <p:nvPr/>
        </p:nvGraphicFramePr>
        <p:xfrm>
          <a:off x="5930900" y="5032375"/>
          <a:ext cx="309563" cy="361950"/>
        </p:xfrm>
        <a:graphic>
          <a:graphicData uri="http://schemas.openxmlformats.org/presentationml/2006/ole">
            <mc:AlternateContent xmlns:mc="http://schemas.openxmlformats.org/markup-compatibility/2006">
              <mc:Choice xmlns:v="urn:schemas-microsoft-com:vml" Requires="v">
                <p:oleObj spid="_x0000_s88275" name="MathType Equation" r:id="rId11" imgW="164957" imgH="203024" progId="Equation">
                  <p:embed/>
                </p:oleObj>
              </mc:Choice>
              <mc:Fallback>
                <p:oleObj name="MathType Equation" r:id="rId11" imgW="164957" imgH="203024" progId="Equation">
                  <p:embed/>
                  <p:pic>
                    <p:nvPicPr>
                      <p:cNvPr id="0"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0900" y="50323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3" name="Object 61"/>
          <p:cNvGraphicFramePr>
            <a:graphicFrameLocks noChangeAspect="1"/>
          </p:cNvGraphicFramePr>
          <p:nvPr/>
        </p:nvGraphicFramePr>
        <p:xfrm>
          <a:off x="7759700" y="4575175"/>
          <a:ext cx="228600" cy="288925"/>
        </p:xfrm>
        <a:graphic>
          <a:graphicData uri="http://schemas.openxmlformats.org/presentationml/2006/ole">
            <mc:AlternateContent xmlns:mc="http://schemas.openxmlformats.org/markup-compatibility/2006">
              <mc:Choice xmlns:v="urn:schemas-microsoft-com:vml" Requires="v">
                <p:oleObj spid="_x0000_s88276" name="MathType Equation" r:id="rId12" imgW="114151" imgH="152202" progId="Equation">
                  <p:embed/>
                </p:oleObj>
              </mc:Choice>
              <mc:Fallback>
                <p:oleObj name="MathType Equation" r:id="rId12" imgW="114151" imgH="152202" progId="Equation">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9700" y="4575175"/>
                        <a:ext cx="228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4" name="Object 62"/>
          <p:cNvGraphicFramePr>
            <a:graphicFrameLocks noChangeAspect="1"/>
          </p:cNvGraphicFramePr>
          <p:nvPr/>
        </p:nvGraphicFramePr>
        <p:xfrm>
          <a:off x="7810500" y="5032375"/>
          <a:ext cx="203200" cy="288925"/>
        </p:xfrm>
        <a:graphic>
          <a:graphicData uri="http://schemas.openxmlformats.org/presentationml/2006/ole">
            <mc:AlternateContent xmlns:mc="http://schemas.openxmlformats.org/markup-compatibility/2006">
              <mc:Choice xmlns:v="urn:schemas-microsoft-com:vml" Requires="v">
                <p:oleObj spid="_x0000_s88277" name="MathType Equation" r:id="rId14" imgW="101512" imgH="152268" progId="Equation">
                  <p:embed/>
                </p:oleObj>
              </mc:Choice>
              <mc:Fallback>
                <p:oleObj name="MathType Equation" r:id="rId14" imgW="101512" imgH="152268" progId="Equation">
                  <p:embed/>
                  <p:pic>
                    <p:nvPicPr>
                      <p:cNvPr id="0" name="Object 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10500" y="5032375"/>
                        <a:ext cx="20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5" name="Object 63"/>
          <p:cNvGraphicFramePr>
            <a:graphicFrameLocks noChangeAspect="1"/>
          </p:cNvGraphicFramePr>
          <p:nvPr/>
        </p:nvGraphicFramePr>
        <p:xfrm>
          <a:off x="5092700" y="5413375"/>
          <a:ext cx="314325" cy="361950"/>
        </p:xfrm>
        <a:graphic>
          <a:graphicData uri="http://schemas.openxmlformats.org/presentationml/2006/ole">
            <mc:AlternateContent xmlns:mc="http://schemas.openxmlformats.org/markup-compatibility/2006">
              <mc:Choice xmlns:v="urn:schemas-microsoft-com:vml" Requires="v">
                <p:oleObj spid="_x0000_s88278" name="Equation" r:id="rId16" imgW="177569" imgH="215619" progId="Equation.3">
                  <p:embed/>
                </p:oleObj>
              </mc:Choice>
              <mc:Fallback>
                <p:oleObj name="Equation" r:id="rId16" imgW="177569" imgH="215619" progId="Equation.3">
                  <p:embed/>
                  <p:pic>
                    <p:nvPicPr>
                      <p:cNvPr id="0" name="Object 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92700" y="54133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6" name="Object 64"/>
          <p:cNvGraphicFramePr>
            <a:graphicFrameLocks noChangeAspect="1"/>
          </p:cNvGraphicFramePr>
          <p:nvPr/>
        </p:nvGraphicFramePr>
        <p:xfrm>
          <a:off x="5092700" y="4956175"/>
          <a:ext cx="309563" cy="361950"/>
        </p:xfrm>
        <a:graphic>
          <a:graphicData uri="http://schemas.openxmlformats.org/presentationml/2006/ole">
            <mc:AlternateContent xmlns:mc="http://schemas.openxmlformats.org/markup-compatibility/2006">
              <mc:Choice xmlns:v="urn:schemas-microsoft-com:vml" Requires="v">
                <p:oleObj spid="_x0000_s88279" name="MathType Equation" r:id="rId18" imgW="164957" imgH="203024" progId="Equation">
                  <p:embed/>
                </p:oleObj>
              </mc:Choice>
              <mc:Fallback>
                <p:oleObj name="MathType Equation" r:id="rId18" imgW="164957" imgH="203024" progId="Equation">
                  <p:embed/>
                  <p:pic>
                    <p:nvPicPr>
                      <p:cNvPr id="0" name="Object 6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92700" y="49561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7" name="Object 65"/>
          <p:cNvGraphicFramePr>
            <a:graphicFrameLocks noChangeAspect="1"/>
          </p:cNvGraphicFramePr>
          <p:nvPr/>
        </p:nvGraphicFramePr>
        <p:xfrm>
          <a:off x="5108575" y="4575175"/>
          <a:ext cx="288925" cy="314325"/>
        </p:xfrm>
        <a:graphic>
          <a:graphicData uri="http://schemas.openxmlformats.org/presentationml/2006/ole">
            <mc:AlternateContent xmlns:mc="http://schemas.openxmlformats.org/markup-compatibility/2006">
              <mc:Choice xmlns:v="urn:schemas-microsoft-com:vml" Requires="v">
                <p:oleObj spid="_x0000_s88280" name="MathType Equation" r:id="rId20" imgW="177569" imgH="202936" progId="Equation">
                  <p:embed/>
                </p:oleObj>
              </mc:Choice>
              <mc:Fallback>
                <p:oleObj name="MathType Equation" r:id="rId20" imgW="177569" imgH="202936" progId="Equation">
                  <p:embed/>
                  <p:pic>
                    <p:nvPicPr>
                      <p:cNvPr id="0" name="Object 6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08575" y="45751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8" name="Object 66"/>
          <p:cNvGraphicFramePr>
            <a:graphicFrameLocks noChangeAspect="1"/>
          </p:cNvGraphicFramePr>
          <p:nvPr/>
        </p:nvGraphicFramePr>
        <p:xfrm>
          <a:off x="5092700" y="5870575"/>
          <a:ext cx="309563" cy="361950"/>
        </p:xfrm>
        <a:graphic>
          <a:graphicData uri="http://schemas.openxmlformats.org/presentationml/2006/ole">
            <mc:AlternateContent xmlns:mc="http://schemas.openxmlformats.org/markup-compatibility/2006">
              <mc:Choice xmlns:v="urn:schemas-microsoft-com:vml" Requires="v">
                <p:oleObj spid="_x0000_s88281" name="MathType Equation" r:id="rId22" imgW="164957" imgH="203024" progId="Equation">
                  <p:embed/>
                </p:oleObj>
              </mc:Choice>
              <mc:Fallback>
                <p:oleObj name="MathType Equation" r:id="rId22" imgW="164957" imgH="203024" progId="Equation">
                  <p:embed/>
                  <p:pic>
                    <p:nvPicPr>
                      <p:cNvPr id="0" name="Object 6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92700" y="58705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9" name="Object 67"/>
          <p:cNvGraphicFramePr>
            <a:graphicFrameLocks noChangeAspect="1"/>
          </p:cNvGraphicFramePr>
          <p:nvPr/>
        </p:nvGraphicFramePr>
        <p:xfrm>
          <a:off x="5930900" y="5946775"/>
          <a:ext cx="309563" cy="361950"/>
        </p:xfrm>
        <a:graphic>
          <a:graphicData uri="http://schemas.openxmlformats.org/presentationml/2006/ole">
            <mc:AlternateContent xmlns:mc="http://schemas.openxmlformats.org/markup-compatibility/2006">
              <mc:Choice xmlns:v="urn:schemas-microsoft-com:vml" Requires="v">
                <p:oleObj spid="_x0000_s88282" name="MathType Equation" r:id="rId24" imgW="164957" imgH="203024" progId="Equation">
                  <p:embed/>
                </p:oleObj>
              </mc:Choice>
              <mc:Fallback>
                <p:oleObj name="MathType Equation" r:id="rId24" imgW="164957" imgH="203024" progId="Equation">
                  <p:embed/>
                  <p:pic>
                    <p:nvPicPr>
                      <p:cNvPr id="0" name="Object 6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30900" y="59467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0" name="Object 68"/>
          <p:cNvGraphicFramePr>
            <a:graphicFrameLocks noChangeAspect="1"/>
          </p:cNvGraphicFramePr>
          <p:nvPr/>
        </p:nvGraphicFramePr>
        <p:xfrm>
          <a:off x="5930900" y="4575175"/>
          <a:ext cx="288925" cy="314325"/>
        </p:xfrm>
        <a:graphic>
          <a:graphicData uri="http://schemas.openxmlformats.org/presentationml/2006/ole">
            <mc:AlternateContent xmlns:mc="http://schemas.openxmlformats.org/markup-compatibility/2006">
              <mc:Choice xmlns:v="urn:schemas-microsoft-com:vml" Requires="v">
                <p:oleObj spid="_x0000_s88283" name="MathType Equation" r:id="rId25" imgW="177569" imgH="202936" progId="Equation">
                  <p:embed/>
                </p:oleObj>
              </mc:Choice>
              <mc:Fallback>
                <p:oleObj name="MathType Equation" r:id="rId25" imgW="177569" imgH="202936" progId="Equation">
                  <p:embed/>
                  <p:pic>
                    <p:nvPicPr>
                      <p:cNvPr id="0" name="Object 6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30900" y="45751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1" name="Object 69"/>
          <p:cNvGraphicFramePr>
            <a:graphicFrameLocks noChangeAspect="1"/>
          </p:cNvGraphicFramePr>
          <p:nvPr/>
        </p:nvGraphicFramePr>
        <p:xfrm>
          <a:off x="6769100" y="5032375"/>
          <a:ext cx="314325" cy="361950"/>
        </p:xfrm>
        <a:graphic>
          <a:graphicData uri="http://schemas.openxmlformats.org/presentationml/2006/ole">
            <mc:AlternateContent xmlns:mc="http://schemas.openxmlformats.org/markup-compatibility/2006">
              <mc:Choice xmlns:v="urn:schemas-microsoft-com:vml" Requires="v">
                <p:oleObj spid="_x0000_s88284" name="Equation" r:id="rId26" imgW="177569" imgH="215619" progId="Equation.3">
                  <p:embed/>
                </p:oleObj>
              </mc:Choice>
              <mc:Fallback>
                <p:oleObj name="Equation" r:id="rId26" imgW="177569" imgH="215619" progId="Equation.3">
                  <p:embed/>
                  <p:pic>
                    <p:nvPicPr>
                      <p:cNvPr id="0" name="Object 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69100" y="50323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2" name="Object 70"/>
          <p:cNvGraphicFramePr>
            <a:graphicFrameLocks noChangeAspect="1"/>
          </p:cNvGraphicFramePr>
          <p:nvPr/>
        </p:nvGraphicFramePr>
        <p:xfrm>
          <a:off x="6769100" y="5946775"/>
          <a:ext cx="309563" cy="361950"/>
        </p:xfrm>
        <a:graphic>
          <a:graphicData uri="http://schemas.openxmlformats.org/presentationml/2006/ole">
            <mc:AlternateContent xmlns:mc="http://schemas.openxmlformats.org/markup-compatibility/2006">
              <mc:Choice xmlns:v="urn:schemas-microsoft-com:vml" Requires="v">
                <p:oleObj spid="_x0000_s88285" name="MathType Equation" r:id="rId27" imgW="164957" imgH="203024" progId="Equation">
                  <p:embed/>
                </p:oleObj>
              </mc:Choice>
              <mc:Fallback>
                <p:oleObj name="MathType Equation" r:id="rId27" imgW="164957" imgH="203024" progId="Equation">
                  <p:embed/>
                  <p:pic>
                    <p:nvPicPr>
                      <p:cNvPr id="0" name="Object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9100" y="59467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3" name="Object 71"/>
          <p:cNvGraphicFramePr>
            <a:graphicFrameLocks noChangeAspect="1"/>
          </p:cNvGraphicFramePr>
          <p:nvPr/>
        </p:nvGraphicFramePr>
        <p:xfrm>
          <a:off x="5930900" y="5489575"/>
          <a:ext cx="314325" cy="361950"/>
        </p:xfrm>
        <a:graphic>
          <a:graphicData uri="http://schemas.openxmlformats.org/presentationml/2006/ole">
            <mc:AlternateContent xmlns:mc="http://schemas.openxmlformats.org/markup-compatibility/2006">
              <mc:Choice xmlns:v="urn:schemas-microsoft-com:vml" Requires="v">
                <p:oleObj spid="_x0000_s88286" name="Equation" r:id="rId28" imgW="177569" imgH="215619" progId="Equation.3">
                  <p:embed/>
                </p:oleObj>
              </mc:Choice>
              <mc:Fallback>
                <p:oleObj name="Equation" r:id="rId28" imgW="177569" imgH="215619" progId="Equation.3">
                  <p:embed/>
                  <p:pic>
                    <p:nvPicPr>
                      <p:cNvPr id="0" name="Object 7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30900" y="54895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4" name="Object 72"/>
          <p:cNvGraphicFramePr>
            <a:graphicFrameLocks noChangeAspect="1"/>
          </p:cNvGraphicFramePr>
          <p:nvPr/>
        </p:nvGraphicFramePr>
        <p:xfrm>
          <a:off x="7759700" y="5489575"/>
          <a:ext cx="228600" cy="288925"/>
        </p:xfrm>
        <a:graphic>
          <a:graphicData uri="http://schemas.openxmlformats.org/presentationml/2006/ole">
            <mc:AlternateContent xmlns:mc="http://schemas.openxmlformats.org/markup-compatibility/2006">
              <mc:Choice xmlns:v="urn:schemas-microsoft-com:vml" Requires="v">
                <p:oleObj spid="_x0000_s88287" name="MathType Equation" r:id="rId29" imgW="114151" imgH="152202" progId="Equation">
                  <p:embed/>
                </p:oleObj>
              </mc:Choice>
              <mc:Fallback>
                <p:oleObj name="MathType Equation" r:id="rId29" imgW="114151" imgH="152202" progId="Equation">
                  <p:embed/>
                  <p:pic>
                    <p:nvPicPr>
                      <p:cNvPr id="0" name="Object 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9700" y="5489575"/>
                        <a:ext cx="228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5" name="Object 73"/>
          <p:cNvGraphicFramePr>
            <a:graphicFrameLocks noChangeAspect="1"/>
          </p:cNvGraphicFramePr>
          <p:nvPr/>
        </p:nvGraphicFramePr>
        <p:xfrm>
          <a:off x="7740650" y="5935663"/>
          <a:ext cx="254000" cy="338137"/>
        </p:xfrm>
        <a:graphic>
          <a:graphicData uri="http://schemas.openxmlformats.org/presentationml/2006/ole">
            <mc:AlternateContent xmlns:mc="http://schemas.openxmlformats.org/markup-compatibility/2006">
              <mc:Choice xmlns:v="urn:schemas-microsoft-com:vml" Requires="v">
                <p:oleObj spid="_x0000_s88288" name="Equation" r:id="rId30" imgW="126725" imgH="177415" progId="Equation.3">
                  <p:embed/>
                </p:oleObj>
              </mc:Choice>
              <mc:Fallback>
                <p:oleObj name="Equation" r:id="rId30" imgW="126725" imgH="177415" progId="Equation.3">
                  <p:embed/>
                  <p:pic>
                    <p:nvPicPr>
                      <p:cNvPr id="0" name="Object 7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740650" y="5935663"/>
                        <a:ext cx="2540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6" name="Object 74"/>
          <p:cNvGraphicFramePr>
            <a:graphicFrameLocks noChangeAspect="1"/>
          </p:cNvGraphicFramePr>
          <p:nvPr/>
        </p:nvGraphicFramePr>
        <p:xfrm>
          <a:off x="6769100" y="5565775"/>
          <a:ext cx="288925" cy="314325"/>
        </p:xfrm>
        <a:graphic>
          <a:graphicData uri="http://schemas.openxmlformats.org/presentationml/2006/ole">
            <mc:AlternateContent xmlns:mc="http://schemas.openxmlformats.org/markup-compatibility/2006">
              <mc:Choice xmlns:v="urn:schemas-microsoft-com:vml" Requires="v">
                <p:oleObj spid="_x0000_s88289" name="MathType Equation" r:id="rId32" imgW="177569" imgH="202936" progId="Equation">
                  <p:embed/>
                </p:oleObj>
              </mc:Choice>
              <mc:Fallback>
                <p:oleObj name="MathType Equation" r:id="rId32" imgW="177569" imgH="202936" progId="Equation">
                  <p:embed/>
                  <p:pic>
                    <p:nvPicPr>
                      <p:cNvPr id="0" name="Object 7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69100" y="55657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7" name="Object 75"/>
          <p:cNvGraphicFramePr>
            <a:graphicFrameLocks noChangeAspect="1"/>
          </p:cNvGraphicFramePr>
          <p:nvPr/>
        </p:nvGraphicFramePr>
        <p:xfrm>
          <a:off x="7454900" y="4117975"/>
          <a:ext cx="533400" cy="190500"/>
        </p:xfrm>
        <a:graphic>
          <a:graphicData uri="http://schemas.openxmlformats.org/presentationml/2006/ole">
            <mc:AlternateContent xmlns:mc="http://schemas.openxmlformats.org/markup-compatibility/2006">
              <mc:Choice xmlns:v="urn:schemas-microsoft-com:vml" Requires="v">
                <p:oleObj spid="_x0000_s88290" name="MathType Equation" r:id="rId33" imgW="406048" imgH="152268" progId="Equation">
                  <p:embed/>
                </p:oleObj>
              </mc:Choice>
              <mc:Fallback>
                <p:oleObj name="MathType Equation" r:id="rId33" imgW="406048" imgH="152268" progId="Equation">
                  <p:embed/>
                  <p:pic>
                    <p:nvPicPr>
                      <p:cNvPr id="0" name="Object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4900" y="4117975"/>
                        <a:ext cx="533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8" name="Object 76"/>
          <p:cNvGraphicFramePr>
            <a:graphicFrameLocks noChangeAspect="1"/>
          </p:cNvGraphicFramePr>
          <p:nvPr/>
        </p:nvGraphicFramePr>
        <p:xfrm>
          <a:off x="8140700" y="4117975"/>
          <a:ext cx="533400" cy="195263"/>
        </p:xfrm>
        <a:graphic>
          <a:graphicData uri="http://schemas.openxmlformats.org/presentationml/2006/ole">
            <mc:AlternateContent xmlns:mc="http://schemas.openxmlformats.org/markup-compatibility/2006">
              <mc:Choice xmlns:v="urn:schemas-microsoft-com:vml" Requires="v">
                <p:oleObj spid="_x0000_s88291" name="MathType Equation" r:id="rId34" imgW="393529" imgH="152334" progId="Equation">
                  <p:embed/>
                </p:oleObj>
              </mc:Choice>
              <mc:Fallback>
                <p:oleObj name="MathType Equation" r:id="rId34" imgW="393529" imgH="152334" progId="Equation">
                  <p:embed/>
                  <p:pic>
                    <p:nvPicPr>
                      <p:cNvPr id="0" name="Object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0700" y="4117975"/>
                        <a:ext cx="533400"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9" name="Object 77"/>
          <p:cNvGraphicFramePr>
            <a:graphicFrameLocks noChangeAspect="1"/>
          </p:cNvGraphicFramePr>
          <p:nvPr/>
        </p:nvGraphicFramePr>
        <p:xfrm>
          <a:off x="8470900" y="4575175"/>
          <a:ext cx="203200" cy="288925"/>
        </p:xfrm>
        <a:graphic>
          <a:graphicData uri="http://schemas.openxmlformats.org/presentationml/2006/ole">
            <mc:AlternateContent xmlns:mc="http://schemas.openxmlformats.org/markup-compatibility/2006">
              <mc:Choice xmlns:v="urn:schemas-microsoft-com:vml" Requires="v">
                <p:oleObj spid="_x0000_s88292" name="MathType Equation" r:id="rId35" imgW="101512" imgH="152268" progId="Equation">
                  <p:embed/>
                </p:oleObj>
              </mc:Choice>
              <mc:Fallback>
                <p:oleObj name="MathType Equation" r:id="rId35" imgW="101512" imgH="152268" progId="Equation">
                  <p:embed/>
                  <p:pic>
                    <p:nvPicPr>
                      <p:cNvPr id="0" name="Object 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70900" y="4575175"/>
                        <a:ext cx="20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00" name="Object 78"/>
          <p:cNvGraphicFramePr>
            <a:graphicFrameLocks noChangeAspect="1"/>
          </p:cNvGraphicFramePr>
          <p:nvPr/>
        </p:nvGraphicFramePr>
        <p:xfrm>
          <a:off x="8445500" y="5032375"/>
          <a:ext cx="228600" cy="288925"/>
        </p:xfrm>
        <a:graphic>
          <a:graphicData uri="http://schemas.openxmlformats.org/presentationml/2006/ole">
            <mc:AlternateContent xmlns:mc="http://schemas.openxmlformats.org/markup-compatibility/2006">
              <mc:Choice xmlns:v="urn:schemas-microsoft-com:vml" Requires="v">
                <p:oleObj spid="_x0000_s88293" name="MathType Equation" r:id="rId36" imgW="114151" imgH="152202" progId="Equation">
                  <p:embed/>
                </p:oleObj>
              </mc:Choice>
              <mc:Fallback>
                <p:oleObj name="MathType Equation" r:id="rId36" imgW="114151" imgH="152202" progId="Equation">
                  <p:embed/>
                  <p:pic>
                    <p:nvPicPr>
                      <p:cNvPr id="0" name="Object 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45500" y="5032375"/>
                        <a:ext cx="228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01" name="Object 79"/>
          <p:cNvGraphicFramePr>
            <a:graphicFrameLocks noChangeAspect="1"/>
          </p:cNvGraphicFramePr>
          <p:nvPr/>
        </p:nvGraphicFramePr>
        <p:xfrm>
          <a:off x="8470900" y="5476875"/>
          <a:ext cx="177800" cy="312738"/>
        </p:xfrm>
        <a:graphic>
          <a:graphicData uri="http://schemas.openxmlformats.org/presentationml/2006/ole">
            <mc:AlternateContent xmlns:mc="http://schemas.openxmlformats.org/markup-compatibility/2006">
              <mc:Choice xmlns:v="urn:schemas-microsoft-com:vml" Requires="v">
                <p:oleObj spid="_x0000_s88294" name="Equation" r:id="rId37" imgW="88707" imgH="164742" progId="Equation.3">
                  <p:embed/>
                </p:oleObj>
              </mc:Choice>
              <mc:Fallback>
                <p:oleObj name="Equation" r:id="rId37" imgW="88707" imgH="164742" progId="Equation.3">
                  <p:embed/>
                  <p:pic>
                    <p:nvPicPr>
                      <p:cNvPr id="0" name="Object 7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8470900" y="5476875"/>
                        <a:ext cx="1778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02" name="Object 80"/>
          <p:cNvGraphicFramePr>
            <a:graphicFrameLocks noChangeAspect="1"/>
          </p:cNvGraphicFramePr>
          <p:nvPr/>
        </p:nvGraphicFramePr>
        <p:xfrm>
          <a:off x="8470900" y="5935663"/>
          <a:ext cx="177800" cy="312737"/>
        </p:xfrm>
        <a:graphic>
          <a:graphicData uri="http://schemas.openxmlformats.org/presentationml/2006/ole">
            <mc:AlternateContent xmlns:mc="http://schemas.openxmlformats.org/markup-compatibility/2006">
              <mc:Choice xmlns:v="urn:schemas-microsoft-com:vml" Requires="v">
                <p:oleObj spid="_x0000_s88295" name="Equation" r:id="rId39" imgW="88707" imgH="164742" progId="Equation.3">
                  <p:embed/>
                </p:oleObj>
              </mc:Choice>
              <mc:Fallback>
                <p:oleObj name="Equation" r:id="rId39" imgW="88707" imgH="164742" progId="Equation.3">
                  <p:embed/>
                  <p:pic>
                    <p:nvPicPr>
                      <p:cNvPr id="0" name="Object 8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470900" y="5935663"/>
                        <a:ext cx="1778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8103" name="Picture 83" descr="roth+f13-11"/>
          <p:cNvPicPr>
            <a:picLocks noChangeAspect="1" noChangeArrowheads="1"/>
          </p:cNvPicPr>
          <p:nvPr/>
        </p:nvPicPr>
        <p:blipFill>
          <a:blip r:embed="rId41">
            <a:lum bright="-40000" contrast="60000"/>
            <a:extLst>
              <a:ext uri="{28A0092B-C50C-407E-A947-70E740481C1C}">
                <a14:useLocalDpi xmlns:a14="http://schemas.microsoft.com/office/drawing/2010/main" val="0"/>
              </a:ext>
            </a:extLst>
          </a:blip>
          <a:srcRect/>
          <a:stretch>
            <a:fillRect/>
          </a:stretch>
        </p:blipFill>
        <p:spPr bwMode="auto">
          <a:xfrm>
            <a:off x="468313" y="4056063"/>
            <a:ext cx="38163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ctrTitle"/>
          </p:nvPr>
        </p:nvSpPr>
        <p:spPr>
          <a:ln w="9525"/>
        </p:spPr>
        <p:txBody>
          <a:bodyPr/>
          <a:lstStyle/>
          <a:p>
            <a:pPr eaLnBrk="1" hangingPunct="1"/>
            <a:r>
              <a:rPr lang="en-US" altLang="fa-IR" smtClean="0"/>
              <a:t>Circuit Analysis by Signal Tracing</a:t>
            </a:r>
          </a:p>
        </p:txBody>
      </p:sp>
      <p:sp>
        <p:nvSpPr>
          <p:cNvPr id="90115" name="Rectangle 5"/>
          <p:cNvSpPr>
            <a:spLocks noGrp="1" noChangeArrowheads="1"/>
          </p:cNvSpPr>
          <p:nvPr>
            <p:ph type="subTitle" idx="1"/>
          </p:nvPr>
        </p:nvSpPr>
        <p:spPr>
          <a:ln w="9525"/>
        </p:spPr>
        <p:txBody>
          <a:bodyPr/>
          <a:lstStyle/>
          <a:p>
            <a:pPr eaLnBrk="1" hangingPunct="1"/>
            <a:r>
              <a:rPr lang="en-US" altLang="fa-IR" smtClean="0"/>
              <a:t>Waveforms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7D38B4EC-E249-46F4-A8C0-EC2470F7B104}" type="slidenum">
              <a:rPr lang="en-US" altLang="fa-IR" sz="1300" b="0" smtClean="0">
                <a:solidFill>
                  <a:schemeClr val="tx1"/>
                </a:solidFill>
                <a:cs typeface="Arial" panose="020B0604020202020204" pitchFamily="34" charset="0"/>
              </a:rPr>
              <a:pPr>
                <a:spcBef>
                  <a:spcPct val="0"/>
                </a:spcBef>
                <a:buFontTx/>
                <a:buNone/>
              </a:pPr>
              <a:t>42</a:t>
            </a:fld>
            <a:endParaRPr lang="en-US" altLang="fa-IR" sz="1300" b="0" smtClean="0">
              <a:solidFill>
                <a:schemeClr val="tx1"/>
              </a:solidFill>
              <a:cs typeface="Arial" panose="020B0604020202020204" pitchFamily="34" charset="0"/>
            </a:endParaRPr>
          </a:p>
        </p:txBody>
      </p:sp>
      <p:sp>
        <p:nvSpPr>
          <p:cNvPr id="92163" name="Rectangle 2"/>
          <p:cNvSpPr>
            <a:spLocks noGrp="1" noChangeArrowheads="1"/>
          </p:cNvSpPr>
          <p:nvPr>
            <p:ph type="title"/>
          </p:nvPr>
        </p:nvSpPr>
        <p:spPr/>
        <p:txBody>
          <a:bodyPr/>
          <a:lstStyle/>
          <a:p>
            <a:pPr eaLnBrk="1" hangingPunct="1"/>
            <a:r>
              <a:rPr lang="en-US" altLang="fa-IR" sz="3600" smtClean="0"/>
              <a:t>Timing Chart</a:t>
            </a:r>
          </a:p>
        </p:txBody>
      </p:sp>
      <p:sp>
        <p:nvSpPr>
          <p:cNvPr id="2003971" name="Rectangle 3"/>
          <p:cNvSpPr>
            <a:spLocks noGrp="1" noChangeArrowheads="1"/>
          </p:cNvSpPr>
          <p:nvPr>
            <p:ph type="body" idx="1"/>
          </p:nvPr>
        </p:nvSpPr>
        <p:spPr>
          <a:xfrm>
            <a:off x="685800" y="1104900"/>
            <a:ext cx="8134350" cy="5203825"/>
          </a:xfrm>
        </p:spPr>
        <p:txBody>
          <a:bodyPr/>
          <a:lstStyle/>
          <a:p>
            <a:pPr eaLnBrk="1" hangingPunct="1"/>
            <a:r>
              <a:rPr lang="en-US" altLang="fa-IR" sz="2400" dirty="0" smtClean="0"/>
              <a:t>Construction and interpretation of Timing Chart:</a:t>
            </a:r>
          </a:p>
          <a:p>
            <a:pPr lvl="1" eaLnBrk="1" hangingPunct="1"/>
            <a:endParaRPr lang="en-US" altLang="fa-IR" sz="1800" dirty="0" smtClean="0"/>
          </a:p>
          <a:p>
            <a:pPr lvl="1" eaLnBrk="1" hangingPunct="1"/>
            <a:r>
              <a:rPr lang="en-US" altLang="fa-IR" sz="1800" dirty="0" smtClean="0"/>
              <a:t>A state change can only occur after the rising (or falling) edge of the clock.</a:t>
            </a:r>
          </a:p>
          <a:p>
            <a:pPr lvl="1" eaLnBrk="1" hangingPunct="1"/>
            <a:r>
              <a:rPr lang="en-US" altLang="fa-IR" sz="1800" dirty="0" smtClean="0"/>
              <a:t>The input will normally be stable immediately before and after the active clock edge.</a:t>
            </a:r>
          </a:p>
          <a:p>
            <a:pPr lvl="1" eaLnBrk="1" hangingPunct="1"/>
            <a:r>
              <a:rPr lang="en-US" altLang="fa-IR" sz="1800" dirty="0" smtClean="0"/>
              <a:t>For a Mealy circuit, the output can change when the input changes as well as when the state changes.</a:t>
            </a:r>
          </a:p>
          <a:p>
            <a:pPr lvl="2" eaLnBrk="1" hangingPunct="1"/>
            <a:r>
              <a:rPr lang="en-US" altLang="fa-IR" sz="1600" dirty="0" smtClean="0"/>
              <a:t>A false output may occur between the state changes and the time the input is changed to its new value. (In other words, if the state has changed to its next value, but the old input is still present, the output may be temporarily incorrect.)</a:t>
            </a:r>
          </a:p>
          <a:p>
            <a:pPr lvl="1" eaLnBrk="1" hangingPunct="1"/>
            <a:endParaRPr lang="en-US" altLang="fa-IR" sz="1800" dirty="0" smtClean="0"/>
          </a:p>
          <a:p>
            <a:pPr lvl="1" eaLnBrk="1" hangingPunct="1"/>
            <a:r>
              <a:rPr lang="en-US" altLang="fa-IR" sz="1800" dirty="0" smtClean="0"/>
              <a:t>False outputs are difficult to determine from the state graph, so use signal tracing.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03971">
                                            <p:txEl>
                                              <p:pRg st="2" end="2"/>
                                            </p:txEl>
                                          </p:spTgt>
                                        </p:tgtEl>
                                        <p:attrNameLst>
                                          <p:attrName>style.visibility</p:attrName>
                                        </p:attrNameLst>
                                      </p:cBhvr>
                                      <p:to>
                                        <p:strVal val="visible"/>
                                      </p:to>
                                    </p:set>
                                    <p:animEffect transition="in" filter="box(in)">
                                      <p:cBhvr>
                                        <p:cTn id="7" dur="500"/>
                                        <p:tgtEl>
                                          <p:spTgt spid="20039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03971">
                                            <p:txEl>
                                              <p:pRg st="3" end="3"/>
                                            </p:txEl>
                                          </p:spTgt>
                                        </p:tgtEl>
                                        <p:attrNameLst>
                                          <p:attrName>style.visibility</p:attrName>
                                        </p:attrNameLst>
                                      </p:cBhvr>
                                      <p:to>
                                        <p:strVal val="visible"/>
                                      </p:to>
                                    </p:set>
                                    <p:animEffect transition="in" filter="box(in)">
                                      <p:cBhvr>
                                        <p:cTn id="12" dur="500"/>
                                        <p:tgtEl>
                                          <p:spTgt spid="20039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003971">
                                            <p:txEl>
                                              <p:pRg st="4" end="4"/>
                                            </p:txEl>
                                          </p:spTgt>
                                        </p:tgtEl>
                                        <p:attrNameLst>
                                          <p:attrName>style.visibility</p:attrName>
                                        </p:attrNameLst>
                                      </p:cBhvr>
                                      <p:to>
                                        <p:strVal val="visible"/>
                                      </p:to>
                                    </p:set>
                                    <p:animEffect transition="in" filter="box(in)">
                                      <p:cBhvr>
                                        <p:cTn id="17" dur="500"/>
                                        <p:tgtEl>
                                          <p:spTgt spid="20039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003971">
                                            <p:txEl>
                                              <p:pRg st="5" end="5"/>
                                            </p:txEl>
                                          </p:spTgt>
                                        </p:tgtEl>
                                        <p:attrNameLst>
                                          <p:attrName>style.visibility</p:attrName>
                                        </p:attrNameLst>
                                      </p:cBhvr>
                                      <p:to>
                                        <p:strVal val="visible"/>
                                      </p:to>
                                    </p:set>
                                    <p:animEffect transition="in" filter="box(in)">
                                      <p:cBhvr>
                                        <p:cTn id="22" dur="500"/>
                                        <p:tgtEl>
                                          <p:spTgt spid="200397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003971">
                                            <p:txEl>
                                              <p:pRg st="7" end="7"/>
                                            </p:txEl>
                                          </p:spTgt>
                                        </p:tgtEl>
                                        <p:attrNameLst>
                                          <p:attrName>style.visibility</p:attrName>
                                        </p:attrNameLst>
                                      </p:cBhvr>
                                      <p:to>
                                        <p:strVal val="visible"/>
                                      </p:to>
                                    </p:set>
                                    <p:animEffect transition="in" filter="box(in)">
                                      <p:cBhvr>
                                        <p:cTn id="27" dur="500"/>
                                        <p:tgtEl>
                                          <p:spTgt spid="2003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51C5DB38-11FC-4731-91D8-CA1612C5499F}" type="slidenum">
              <a:rPr lang="en-US" altLang="fa-IR" sz="1300" b="0" smtClean="0">
                <a:solidFill>
                  <a:schemeClr val="tx1"/>
                </a:solidFill>
                <a:cs typeface="Arial" panose="020B0604020202020204" pitchFamily="34" charset="0"/>
              </a:rPr>
              <a:pPr>
                <a:spcBef>
                  <a:spcPct val="0"/>
                </a:spcBef>
                <a:buFontTx/>
                <a:buNone/>
              </a:pPr>
              <a:t>43</a:t>
            </a:fld>
            <a:endParaRPr lang="en-US" altLang="fa-IR" sz="1300" b="0" smtClean="0">
              <a:solidFill>
                <a:schemeClr val="tx1"/>
              </a:solidFill>
              <a:cs typeface="Arial" panose="020B0604020202020204" pitchFamily="34" charset="0"/>
            </a:endParaRPr>
          </a:p>
        </p:txBody>
      </p:sp>
      <p:sp>
        <p:nvSpPr>
          <p:cNvPr id="94211" name="Rectangle 2"/>
          <p:cNvSpPr>
            <a:spLocks noGrp="1" noChangeArrowheads="1"/>
          </p:cNvSpPr>
          <p:nvPr>
            <p:ph type="title"/>
          </p:nvPr>
        </p:nvSpPr>
        <p:spPr>
          <a:xfrm>
            <a:off x="692150" y="260350"/>
            <a:ext cx="7773988" cy="444500"/>
          </a:xfrm>
        </p:spPr>
        <p:txBody>
          <a:bodyPr/>
          <a:lstStyle/>
          <a:p>
            <a:pPr eaLnBrk="1" hangingPunct="1"/>
            <a:r>
              <a:rPr lang="en-US" altLang="fa-IR" sz="3600" smtClean="0"/>
              <a:t>Timing Charts</a:t>
            </a:r>
          </a:p>
        </p:txBody>
      </p:sp>
      <p:sp>
        <p:nvSpPr>
          <p:cNvPr id="2009091" name="Rectangle 3"/>
          <p:cNvSpPr>
            <a:spLocks noGrp="1" noChangeArrowheads="1"/>
          </p:cNvSpPr>
          <p:nvPr>
            <p:ph type="body" idx="1"/>
          </p:nvPr>
        </p:nvSpPr>
        <p:spPr>
          <a:xfrm>
            <a:off x="34925" y="1003300"/>
            <a:ext cx="8497888" cy="5162550"/>
          </a:xfrm>
        </p:spPr>
        <p:txBody>
          <a:bodyPr/>
          <a:lstStyle/>
          <a:p>
            <a:pPr lvl="1" eaLnBrk="1" hangingPunct="1">
              <a:lnSpc>
                <a:spcPct val="80000"/>
              </a:lnSpc>
            </a:pPr>
            <a:r>
              <a:rPr lang="en-US" altLang="fa-IR" sz="2800" smtClean="0"/>
              <a:t>Timing chart plotting procedure for Mealy state table :</a:t>
            </a:r>
          </a:p>
          <a:p>
            <a:pPr lvl="2" eaLnBrk="1" hangingPunct="1">
              <a:lnSpc>
                <a:spcPct val="80000"/>
              </a:lnSpc>
              <a:buFont typeface="Wingdings" panose="05000000000000000000" pitchFamily="2" charset="2"/>
              <a:buAutoNum type="alphaLcParenR"/>
            </a:pPr>
            <a:r>
              <a:rPr lang="en-US" altLang="fa-IR" sz="2400" smtClean="0"/>
              <a:t>For the given input value, read the present output and plot it.</a:t>
            </a:r>
          </a:p>
          <a:p>
            <a:pPr lvl="3" eaLnBrk="1" hangingPunct="1">
              <a:lnSpc>
                <a:spcPct val="80000"/>
              </a:lnSpc>
              <a:buFont typeface="Wingdings" panose="05000000000000000000" pitchFamily="2" charset="2"/>
              <a:buAutoNum type="alphaLcParenR"/>
            </a:pPr>
            <a:r>
              <a:rPr lang="en-US" altLang="fa-IR" sz="1800" smtClean="0"/>
              <a:t>If the input changes many times before clock edge, plot the effects on output.</a:t>
            </a:r>
          </a:p>
          <a:p>
            <a:pPr lvl="2" eaLnBrk="1" hangingPunct="1">
              <a:lnSpc>
                <a:spcPct val="80000"/>
              </a:lnSpc>
              <a:buFont typeface="Wingdings" panose="05000000000000000000" pitchFamily="2" charset="2"/>
              <a:buAutoNum type="alphaLcParenR"/>
            </a:pPr>
            <a:r>
              <a:rPr lang="en-US" altLang="fa-IR" sz="2400" smtClean="0"/>
              <a:t>After the active clock edge, change the present  state according to the next state function.</a:t>
            </a:r>
          </a:p>
          <a:p>
            <a:pPr lvl="2" eaLnBrk="1" hangingPunct="1">
              <a:lnSpc>
                <a:spcPct val="80000"/>
              </a:lnSpc>
              <a:buFont typeface="Wingdings" panose="05000000000000000000" pitchFamily="2" charset="2"/>
              <a:buAutoNum type="alphaLcParenR"/>
            </a:pPr>
            <a:r>
              <a:rPr lang="en-US" altLang="fa-IR" sz="2400" smtClean="0"/>
              <a:t>Any change in present state may cause change in next state and output.</a:t>
            </a:r>
          </a:p>
          <a:p>
            <a:pPr lvl="2" eaLnBrk="1" hangingPunct="1">
              <a:lnSpc>
                <a:spcPct val="80000"/>
              </a:lnSpc>
              <a:buFont typeface="Wingdings" panose="05000000000000000000" pitchFamily="2" charset="2"/>
              <a:buAutoNum type="alphaLcParenR"/>
            </a:pPr>
            <a:r>
              <a:rPr lang="en-US" altLang="fa-IR" sz="2400" smtClean="0"/>
              <a:t>Repeat steps (a) and (b).</a:t>
            </a:r>
          </a:p>
          <a:p>
            <a:pPr lvl="2" eaLnBrk="1" hangingPunct="1">
              <a:lnSpc>
                <a:spcPct val="80000"/>
              </a:lnSpc>
              <a:buFont typeface="Wingdings" panose="05000000000000000000" pitchFamily="2" charset="2"/>
              <a:buAutoNum type="alphaLcParenR"/>
            </a:pPr>
            <a:endParaRPr lang="en-US" altLang="fa-IR" sz="2400" smtClean="0"/>
          </a:p>
          <a:p>
            <a:pPr lvl="1" eaLnBrk="1" hangingPunct="1">
              <a:lnSpc>
                <a:spcPct val="80000"/>
              </a:lnSpc>
            </a:pPr>
            <a:r>
              <a:rPr lang="en-US" altLang="fa-IR" sz="2800" smtClean="0"/>
              <a:t>For Mealy circuits, the best time to read the output is just before the active edge of the clock, because the output should always be correct at that time.</a:t>
            </a:r>
          </a:p>
          <a:p>
            <a:pPr lvl="1" eaLnBrk="1" hangingPunct="1">
              <a:lnSpc>
                <a:spcPct val="80000"/>
              </a:lnSpc>
            </a:pPr>
            <a:endParaRPr lang="en-US" altLang="fa-IR"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09091">
                                            <p:txEl>
                                              <p:pRg st="1" end="1"/>
                                            </p:txEl>
                                          </p:spTgt>
                                        </p:tgtEl>
                                        <p:attrNameLst>
                                          <p:attrName>style.visibility</p:attrName>
                                        </p:attrNameLst>
                                      </p:cBhvr>
                                      <p:to>
                                        <p:strVal val="visible"/>
                                      </p:to>
                                    </p:set>
                                    <p:animEffect transition="in" filter="box(in)">
                                      <p:cBhvr>
                                        <p:cTn id="7" dur="500"/>
                                        <p:tgtEl>
                                          <p:spTgt spid="20090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09091">
                                            <p:txEl>
                                              <p:pRg st="2" end="2"/>
                                            </p:txEl>
                                          </p:spTgt>
                                        </p:tgtEl>
                                        <p:attrNameLst>
                                          <p:attrName>style.visibility</p:attrName>
                                        </p:attrNameLst>
                                      </p:cBhvr>
                                      <p:to>
                                        <p:strVal val="visible"/>
                                      </p:to>
                                    </p:set>
                                    <p:animEffect transition="in" filter="box(in)">
                                      <p:cBhvr>
                                        <p:cTn id="12" dur="500"/>
                                        <p:tgtEl>
                                          <p:spTgt spid="20090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009091">
                                            <p:txEl>
                                              <p:pRg st="3" end="3"/>
                                            </p:txEl>
                                          </p:spTgt>
                                        </p:tgtEl>
                                        <p:attrNameLst>
                                          <p:attrName>style.visibility</p:attrName>
                                        </p:attrNameLst>
                                      </p:cBhvr>
                                      <p:to>
                                        <p:strVal val="visible"/>
                                      </p:to>
                                    </p:set>
                                    <p:animEffect transition="in" filter="box(in)">
                                      <p:cBhvr>
                                        <p:cTn id="17" dur="500"/>
                                        <p:tgtEl>
                                          <p:spTgt spid="20090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009091">
                                            <p:txEl>
                                              <p:pRg st="4" end="4"/>
                                            </p:txEl>
                                          </p:spTgt>
                                        </p:tgtEl>
                                        <p:attrNameLst>
                                          <p:attrName>style.visibility</p:attrName>
                                        </p:attrNameLst>
                                      </p:cBhvr>
                                      <p:to>
                                        <p:strVal val="visible"/>
                                      </p:to>
                                    </p:set>
                                    <p:animEffect transition="in" filter="box(in)">
                                      <p:cBhvr>
                                        <p:cTn id="22" dur="500"/>
                                        <p:tgtEl>
                                          <p:spTgt spid="20090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009091">
                                            <p:txEl>
                                              <p:pRg st="5" end="5"/>
                                            </p:txEl>
                                          </p:spTgt>
                                        </p:tgtEl>
                                        <p:attrNameLst>
                                          <p:attrName>style.visibility</p:attrName>
                                        </p:attrNameLst>
                                      </p:cBhvr>
                                      <p:to>
                                        <p:strVal val="visible"/>
                                      </p:to>
                                    </p:set>
                                    <p:animEffect transition="in" filter="box(in)">
                                      <p:cBhvr>
                                        <p:cTn id="27" dur="500"/>
                                        <p:tgtEl>
                                          <p:spTgt spid="200909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009091">
                                            <p:txEl>
                                              <p:pRg st="7" end="7"/>
                                            </p:txEl>
                                          </p:spTgt>
                                        </p:tgtEl>
                                        <p:attrNameLst>
                                          <p:attrName>style.visibility</p:attrName>
                                        </p:attrNameLst>
                                      </p:cBhvr>
                                      <p:to>
                                        <p:strVal val="visible"/>
                                      </p:to>
                                    </p:set>
                                    <p:animEffect transition="in" filter="box(in)">
                                      <p:cBhvr>
                                        <p:cTn id="32" dur="500"/>
                                        <p:tgtEl>
                                          <p:spTgt spid="2009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FA0288B8-C3B0-4112-88C4-FBD640F1E10C}" type="slidenum">
              <a:rPr lang="en-US" altLang="fa-IR" sz="1300" b="0" smtClean="0">
                <a:solidFill>
                  <a:schemeClr val="tx1"/>
                </a:solidFill>
                <a:cs typeface="Arial" panose="020B0604020202020204" pitchFamily="34" charset="0"/>
              </a:rPr>
              <a:pPr>
                <a:spcBef>
                  <a:spcPct val="0"/>
                </a:spcBef>
                <a:buFontTx/>
                <a:buNone/>
              </a:pPr>
              <a:t>44</a:t>
            </a:fld>
            <a:endParaRPr lang="en-US" altLang="fa-IR" sz="1300" b="0" smtClean="0">
              <a:solidFill>
                <a:schemeClr val="tx1"/>
              </a:solidFill>
              <a:cs typeface="Arial" panose="020B0604020202020204" pitchFamily="34" charset="0"/>
            </a:endParaRPr>
          </a:p>
        </p:txBody>
      </p:sp>
      <p:sp>
        <p:nvSpPr>
          <p:cNvPr id="96259" name="Rectangle 2"/>
          <p:cNvSpPr>
            <a:spLocks noGrp="1" noChangeArrowheads="1"/>
          </p:cNvSpPr>
          <p:nvPr>
            <p:ph type="title"/>
          </p:nvPr>
        </p:nvSpPr>
        <p:spPr/>
        <p:txBody>
          <a:bodyPr/>
          <a:lstStyle/>
          <a:p>
            <a:pPr eaLnBrk="1" hangingPunct="1"/>
            <a:r>
              <a:rPr lang="en-US" altLang="fa-IR" sz="3600" smtClean="0"/>
              <a:t>Example</a:t>
            </a:r>
          </a:p>
        </p:txBody>
      </p:sp>
      <p:sp>
        <p:nvSpPr>
          <p:cNvPr id="96260" name="Text Box 4"/>
          <p:cNvSpPr txBox="1">
            <a:spLocks noChangeArrowheads="1"/>
          </p:cNvSpPr>
          <p:nvPr/>
        </p:nvSpPr>
        <p:spPr bwMode="auto">
          <a:xfrm>
            <a:off x="663575" y="908050"/>
            <a:ext cx="4884738" cy="36988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50000"/>
              </a:spcBef>
              <a:buFontTx/>
              <a:buNone/>
            </a:pPr>
            <a:r>
              <a:rPr lang="en-US" altLang="ko-KR" sz="1800">
                <a:solidFill>
                  <a:srgbClr val="000000"/>
                </a:solidFill>
                <a:latin typeface="Gulim" pitchFamily="34" charset="-127"/>
                <a:ea typeface="Gulim" pitchFamily="34" charset="-127"/>
                <a:cs typeface="Arial" panose="020B0604020202020204" pitchFamily="34" charset="0"/>
              </a:rPr>
              <a:t>Timing Chart for a Mealy Machine</a:t>
            </a:r>
          </a:p>
        </p:txBody>
      </p:sp>
      <p:pic>
        <p:nvPicPr>
          <p:cNvPr id="96261" name="Picture 13" descr="roth+f13-07"/>
          <p:cNvPicPr>
            <a:picLocks noChangeAspect="1" noChangeArrowheads="1"/>
          </p:cNvPicPr>
          <p:nvPr/>
        </p:nvPicPr>
        <p:blipFill>
          <a:blip r:embed="rId3">
            <a:lum bright="-40000" contrast="60000"/>
            <a:extLst>
              <a:ext uri="{28A0092B-C50C-407E-A947-70E740481C1C}">
                <a14:useLocalDpi xmlns:a14="http://schemas.microsoft.com/office/drawing/2010/main" val="0"/>
              </a:ext>
            </a:extLst>
          </a:blip>
          <a:srcRect/>
          <a:stretch>
            <a:fillRect/>
          </a:stretch>
        </p:blipFill>
        <p:spPr bwMode="auto">
          <a:xfrm>
            <a:off x="214313" y="1412875"/>
            <a:ext cx="533400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14"/>
          <p:cNvSpPr txBox="1">
            <a:spLocks noChangeArrowheads="1"/>
          </p:cNvSpPr>
          <p:nvPr/>
        </p:nvSpPr>
        <p:spPr bwMode="auto">
          <a:xfrm>
            <a:off x="5580063" y="4437063"/>
            <a:ext cx="3124200" cy="180340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X =  1    0    1    0    1 </a:t>
            </a:r>
          </a:p>
          <a:p>
            <a:pPr eaLnBrk="1" latinLnBrk="1" hangingPunct="1">
              <a:spcBef>
                <a:spcPct val="0"/>
              </a:spcBef>
              <a:buFontTx/>
              <a:buNone/>
            </a:pPr>
            <a:endParaRPr kumimoji="1" lang="en-US" altLang="ko-KR" sz="1600">
              <a:solidFill>
                <a:schemeClr val="tx1"/>
              </a:solidFill>
              <a:latin typeface="Gulim" pitchFamily="34" charset="-127"/>
              <a:ea typeface="Gulim" pitchFamily="34" charset="-127"/>
              <a:cs typeface="Arial" panose="020B0604020202020204" pitchFamily="34" charset="0"/>
            </a:endParaRP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A =  0    0    0    1    1    0</a:t>
            </a: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 </a:t>
            </a: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B =  0    1    1    1    1    0</a:t>
            </a: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 </a:t>
            </a: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Z = 1(0) 1    0(1) 0    1</a:t>
            </a:r>
          </a:p>
        </p:txBody>
      </p:sp>
      <p:sp>
        <p:nvSpPr>
          <p:cNvPr id="96263" name="Text Box 15"/>
          <p:cNvSpPr txBox="1">
            <a:spLocks noChangeArrowheads="1"/>
          </p:cNvSpPr>
          <p:nvPr/>
        </p:nvSpPr>
        <p:spPr bwMode="auto">
          <a:xfrm>
            <a:off x="4211638" y="3235325"/>
            <a:ext cx="4478337" cy="33655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0"/>
              </a:spcBef>
              <a:buFontTx/>
              <a:buNone/>
            </a:pPr>
            <a:r>
              <a:rPr kumimoji="1" lang="en-US" altLang="ko-KR" sz="1600" b="0" dirty="0">
                <a:solidFill>
                  <a:schemeClr val="tx1"/>
                </a:solidFill>
                <a:latin typeface="Gulim" pitchFamily="34" charset="-127"/>
                <a:ea typeface="Gulim" pitchFamily="34" charset="-127"/>
                <a:cs typeface="Arial" panose="020B0604020202020204" pitchFamily="34" charset="0"/>
              </a:rPr>
              <a:t>(False outputs are indicated in parentheses)</a:t>
            </a:r>
          </a:p>
        </p:txBody>
      </p:sp>
      <p:pic>
        <p:nvPicPr>
          <p:cNvPr id="96264" name="Picture 16" descr="roth+f13-08"/>
          <p:cNvPicPr>
            <a:picLocks noChangeAspect="1" noChangeArrowheads="1"/>
          </p:cNvPicPr>
          <p:nvPr/>
        </p:nvPicPr>
        <p:blipFill>
          <a:blip r:embed="rId4">
            <a:lum bright="-38000" contrast="62000"/>
            <a:extLst>
              <a:ext uri="{28A0092B-C50C-407E-A947-70E740481C1C}">
                <a14:useLocalDpi xmlns:a14="http://schemas.microsoft.com/office/drawing/2010/main" val="0"/>
              </a:ext>
            </a:extLst>
          </a:blip>
          <a:srcRect/>
          <a:stretch>
            <a:fillRect/>
          </a:stretch>
        </p:blipFill>
        <p:spPr bwMode="auto">
          <a:xfrm>
            <a:off x="395288" y="3573463"/>
            <a:ext cx="5040312"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0674" name="Oval 18"/>
          <p:cNvSpPr>
            <a:spLocks noChangeArrowheads="1"/>
          </p:cNvSpPr>
          <p:nvPr/>
        </p:nvSpPr>
        <p:spPr bwMode="auto">
          <a:xfrm>
            <a:off x="6011863" y="4292600"/>
            <a:ext cx="431800" cy="1657350"/>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1990675" name="Oval 19"/>
          <p:cNvSpPr>
            <a:spLocks noChangeArrowheads="1"/>
          </p:cNvSpPr>
          <p:nvPr/>
        </p:nvSpPr>
        <p:spPr bwMode="auto">
          <a:xfrm>
            <a:off x="6011863" y="5949950"/>
            <a:ext cx="215900" cy="431800"/>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pic>
        <p:nvPicPr>
          <p:cNvPr id="96267" name="Picture 83" descr="roth+f13-11"/>
          <p:cNvPicPr>
            <a:picLocks noChangeAspect="1" noChangeArrowheads="1"/>
          </p:cNvPicPr>
          <p:nvPr/>
        </p:nvPicPr>
        <p:blipFill>
          <a:blip r:embed="rId5" cstate="print">
            <a:lum bright="-40000" contrast="60000"/>
            <a:extLst>
              <a:ext uri="{28A0092B-C50C-407E-A947-70E740481C1C}">
                <a14:useLocalDpi xmlns:a14="http://schemas.microsoft.com/office/drawing/2010/main" val="0"/>
              </a:ext>
            </a:extLst>
          </a:blip>
          <a:srcRect/>
          <a:stretch>
            <a:fillRect/>
          </a:stretch>
        </p:blipFill>
        <p:spPr bwMode="auto">
          <a:xfrm>
            <a:off x="5572125" y="1176338"/>
            <a:ext cx="331628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90674"/>
                                        </p:tgtEl>
                                        <p:attrNameLst>
                                          <p:attrName>style.visibility</p:attrName>
                                        </p:attrNameLst>
                                      </p:cBhvr>
                                      <p:to>
                                        <p:strVal val="visible"/>
                                      </p:to>
                                    </p:set>
                                    <p:animEffect transition="in" filter="box(in)">
                                      <p:cBhvr>
                                        <p:cTn id="7" dur="500"/>
                                        <p:tgtEl>
                                          <p:spTgt spid="199067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90675"/>
                                        </p:tgtEl>
                                        <p:attrNameLst>
                                          <p:attrName>style.visibility</p:attrName>
                                        </p:attrNameLst>
                                      </p:cBhvr>
                                      <p:to>
                                        <p:strVal val="visible"/>
                                      </p:to>
                                    </p:set>
                                    <p:animEffect transition="in" filter="box(in)">
                                      <p:cBhvr>
                                        <p:cTn id="10" dur="500"/>
                                        <p:tgtEl>
                                          <p:spTgt spid="1990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0674" grpId="0" animBg="1"/>
      <p:bldP spid="1990675"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8AB4BDD8-C418-43F5-A8B1-385BB80A6009}" type="slidenum">
              <a:rPr lang="en-US" altLang="fa-IR" sz="1300" b="0" smtClean="0">
                <a:solidFill>
                  <a:schemeClr val="tx1"/>
                </a:solidFill>
                <a:cs typeface="Arial" panose="020B0604020202020204" pitchFamily="34" charset="0"/>
              </a:rPr>
              <a:pPr>
                <a:spcBef>
                  <a:spcPct val="0"/>
                </a:spcBef>
                <a:buFontTx/>
                <a:buNone/>
              </a:pPr>
              <a:t>45</a:t>
            </a:fld>
            <a:endParaRPr lang="en-US" altLang="fa-IR" sz="1300" b="0" smtClean="0">
              <a:solidFill>
                <a:schemeClr val="tx1"/>
              </a:solidFill>
              <a:cs typeface="Arial" panose="020B0604020202020204" pitchFamily="34" charset="0"/>
            </a:endParaRPr>
          </a:p>
        </p:txBody>
      </p:sp>
      <p:sp>
        <p:nvSpPr>
          <p:cNvPr id="98307" name="Rectangle 2"/>
          <p:cNvSpPr>
            <a:spLocks noGrp="1" noChangeArrowheads="1"/>
          </p:cNvSpPr>
          <p:nvPr>
            <p:ph type="title"/>
          </p:nvPr>
        </p:nvSpPr>
        <p:spPr/>
        <p:txBody>
          <a:bodyPr/>
          <a:lstStyle/>
          <a:p>
            <a:pPr eaLnBrk="1" hangingPunct="1"/>
            <a:r>
              <a:rPr lang="en-US" altLang="fa-IR" sz="3600" smtClean="0"/>
              <a:t>Example</a:t>
            </a:r>
          </a:p>
        </p:txBody>
      </p:sp>
      <p:pic>
        <p:nvPicPr>
          <p:cNvPr id="98308" name="Picture 6" descr="roth+f13-16"/>
          <p:cNvPicPr>
            <a:picLocks noChangeAspect="1" noChangeArrowheads="1"/>
          </p:cNvPicPr>
          <p:nvPr/>
        </p:nvPicPr>
        <p:blipFill>
          <a:blip r:embed="rId3">
            <a:lum bright="-40000" contrast="60000"/>
            <a:extLst>
              <a:ext uri="{28A0092B-C50C-407E-A947-70E740481C1C}">
                <a14:useLocalDpi xmlns:a14="http://schemas.microsoft.com/office/drawing/2010/main" val="0"/>
              </a:ext>
            </a:extLst>
          </a:blip>
          <a:srcRect/>
          <a:stretch>
            <a:fillRect/>
          </a:stretch>
        </p:blipFill>
        <p:spPr bwMode="auto">
          <a:xfrm>
            <a:off x="1601788" y="188913"/>
            <a:ext cx="6291262" cy="645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F1E3FBA-7FAF-47A7-A0E3-71F4E0F0F36A}" type="slidenum">
              <a:rPr lang="en-US" altLang="fa-IR" sz="1300" b="0" smtClean="0">
                <a:solidFill>
                  <a:schemeClr val="tx1"/>
                </a:solidFill>
                <a:cs typeface="Arial" panose="020B0604020202020204" pitchFamily="34" charset="0"/>
              </a:rPr>
              <a:pPr>
                <a:spcBef>
                  <a:spcPct val="0"/>
                </a:spcBef>
                <a:buFontTx/>
                <a:buNone/>
              </a:pPr>
              <a:t>46</a:t>
            </a:fld>
            <a:endParaRPr lang="en-US" altLang="fa-IR" sz="1300" b="0" smtClean="0">
              <a:solidFill>
                <a:schemeClr val="tx1"/>
              </a:solidFill>
              <a:cs typeface="Arial" panose="020B0604020202020204" pitchFamily="34" charset="0"/>
            </a:endParaRPr>
          </a:p>
        </p:txBody>
      </p:sp>
      <p:sp>
        <p:nvSpPr>
          <p:cNvPr id="100355" name="Rectangle 2"/>
          <p:cNvSpPr>
            <a:spLocks noGrp="1" noChangeArrowheads="1"/>
          </p:cNvSpPr>
          <p:nvPr>
            <p:ph type="title"/>
          </p:nvPr>
        </p:nvSpPr>
        <p:spPr/>
        <p:txBody>
          <a:bodyPr/>
          <a:lstStyle/>
          <a:p>
            <a:pPr eaLnBrk="1" hangingPunct="1"/>
            <a:r>
              <a:rPr lang="en-US" altLang="fa-IR" sz="3600" smtClean="0"/>
              <a:t>Example: Serial Adder</a:t>
            </a:r>
          </a:p>
        </p:txBody>
      </p:sp>
      <p:pic>
        <p:nvPicPr>
          <p:cNvPr id="100356" name="Picture 4" descr="roth+f13-1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60575"/>
            <a:ext cx="38481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93767" name="Group 39"/>
          <p:cNvGraphicFramePr>
            <a:graphicFrameLocks noGrp="1"/>
          </p:cNvGraphicFramePr>
          <p:nvPr/>
        </p:nvGraphicFramePr>
        <p:xfrm>
          <a:off x="5486400" y="2133600"/>
          <a:ext cx="2181225" cy="3057525"/>
        </p:xfrm>
        <a:graphic>
          <a:graphicData uri="http://schemas.openxmlformats.org/drawingml/2006/table">
            <a:tbl>
              <a:tblPr/>
              <a:tblGrid>
                <a:gridCol w="1114425"/>
                <a:gridCol w="1066800"/>
              </a:tblGrid>
              <a:tr h="3810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Zar" pitchFamily="2" charset="-78"/>
                        </a:rPr>
                        <a:t>x</a:t>
                      </a:r>
                      <a:r>
                        <a:rPr kumimoji="0" lang="en-US" sz="1800" b="1" i="0" u="none" strike="noStrike" cap="none" normalizeH="0" baseline="-25000" smtClean="0">
                          <a:ln>
                            <a:noFill/>
                          </a:ln>
                          <a:solidFill>
                            <a:schemeClr val="tx1"/>
                          </a:solidFill>
                          <a:effectLst/>
                          <a:latin typeface="Arial" pitchFamily="34" charset="0"/>
                          <a:cs typeface="Zar" pitchFamily="2" charset="-78"/>
                        </a:rPr>
                        <a:t>i </a:t>
                      </a:r>
                      <a:r>
                        <a:rPr kumimoji="0" lang="en-US" sz="1800" b="1" i="0" u="none" strike="noStrike" cap="none" normalizeH="0" baseline="0" smtClean="0">
                          <a:ln>
                            <a:noFill/>
                          </a:ln>
                          <a:solidFill>
                            <a:schemeClr val="tx1"/>
                          </a:solidFill>
                          <a:effectLst/>
                          <a:latin typeface="Arial" pitchFamily="34" charset="0"/>
                          <a:cs typeface="Zar" pitchFamily="2" charset="-78"/>
                        </a:rPr>
                        <a:t>y</a:t>
                      </a:r>
                      <a:r>
                        <a:rPr kumimoji="0" lang="en-US" sz="1800" b="1" i="0" u="none" strike="noStrike" cap="none" normalizeH="0" baseline="-25000" smtClean="0">
                          <a:ln>
                            <a:noFill/>
                          </a:ln>
                          <a:solidFill>
                            <a:schemeClr val="tx1"/>
                          </a:solidFill>
                          <a:effectLst/>
                          <a:latin typeface="Arial" pitchFamily="34" charset="0"/>
                          <a:cs typeface="Zar" pitchFamily="2" charset="-78"/>
                        </a:rPr>
                        <a:t>i</a:t>
                      </a:r>
                      <a:r>
                        <a:rPr kumimoji="0" lang="en-US" sz="1800" b="1" i="0" u="none" strike="noStrike" cap="none" normalizeH="0" baseline="0" smtClean="0">
                          <a:ln>
                            <a:noFill/>
                          </a:ln>
                          <a:solidFill>
                            <a:schemeClr val="tx1"/>
                          </a:solidFill>
                          <a:effectLst/>
                          <a:latin typeface="Arial" pitchFamily="34" charset="0"/>
                          <a:cs typeface="Zar" pitchFamily="2" charset="-78"/>
                        </a:rPr>
                        <a:t> c</a:t>
                      </a:r>
                      <a:r>
                        <a:rPr kumimoji="0" lang="en-US" sz="1800" b="1" i="0" u="none" strike="noStrike" cap="none" normalizeH="0" baseline="-25000" smtClean="0">
                          <a:ln>
                            <a:noFill/>
                          </a:ln>
                          <a:solidFill>
                            <a:schemeClr val="tx1"/>
                          </a:solidFill>
                          <a:effectLst/>
                          <a:latin typeface="Arial" pitchFamily="34" charset="0"/>
                          <a:cs typeface="Zar" pitchFamily="2" charset="-78"/>
                        </a:rPr>
                        <a:t>i</a:t>
                      </a:r>
                      <a:endParaRPr kumimoji="0" lang="en-US" sz="1800" b="1" i="0" u="none" strike="noStrike" cap="none" normalizeH="0" baseline="0" smtClean="0">
                        <a:ln>
                          <a:noFill/>
                        </a:ln>
                        <a:solidFill>
                          <a:schemeClr val="tx1"/>
                        </a:solidFill>
                        <a:effectLst/>
                        <a:latin typeface="Arial" pitchFamily="34" charset="0"/>
                        <a:cs typeface="Zar" pitchFamily="2" charset="-78"/>
                      </a:endParaRPr>
                    </a:p>
                  </a:txBody>
                  <a:tcPr marT="45726" marB="45726"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Zar" pitchFamily="2" charset="-78"/>
                        </a:rPr>
                        <a:t> c</a:t>
                      </a:r>
                      <a:r>
                        <a:rPr kumimoji="0" lang="en-US" sz="1800" b="1" i="0" u="none" strike="noStrike" cap="none" normalizeH="0" baseline="-25000" smtClean="0">
                          <a:ln>
                            <a:noFill/>
                          </a:ln>
                          <a:solidFill>
                            <a:schemeClr val="tx1"/>
                          </a:solidFill>
                          <a:effectLst/>
                          <a:latin typeface="Arial" pitchFamily="34" charset="0"/>
                          <a:cs typeface="Zar" pitchFamily="2" charset="-78"/>
                        </a:rPr>
                        <a:t>i+1</a:t>
                      </a:r>
                      <a:r>
                        <a:rPr kumimoji="0" lang="en-US" sz="1800" b="1" i="0" u="none" strike="noStrike" cap="none" normalizeH="0" baseline="0" smtClean="0">
                          <a:ln>
                            <a:noFill/>
                          </a:ln>
                          <a:solidFill>
                            <a:schemeClr val="tx1"/>
                          </a:solidFill>
                          <a:effectLst/>
                          <a:latin typeface="Arial" pitchFamily="34" charset="0"/>
                          <a:cs typeface="Zar" pitchFamily="2" charset="-78"/>
                        </a:rPr>
                        <a:t> s</a:t>
                      </a:r>
                      <a:r>
                        <a:rPr kumimoji="0" lang="en-US" sz="1800" b="1" i="0" u="none" strike="noStrike" cap="none" normalizeH="0" baseline="-25000" smtClean="0">
                          <a:ln>
                            <a:noFill/>
                          </a:ln>
                          <a:solidFill>
                            <a:schemeClr val="tx1"/>
                          </a:solidFill>
                          <a:effectLst/>
                          <a:latin typeface="Arial" pitchFamily="34" charset="0"/>
                          <a:cs typeface="Zar" pitchFamily="2" charset="-78"/>
                        </a:rPr>
                        <a:t>i</a:t>
                      </a:r>
                      <a:endParaRPr kumimoji="0" lang="en-US" sz="1800" b="1" i="0" u="none" strike="noStrike" cap="none" normalizeH="0" baseline="0" smtClean="0">
                        <a:ln>
                          <a:noFill/>
                        </a:ln>
                        <a:solidFill>
                          <a:schemeClr val="tx1"/>
                        </a:solidFill>
                        <a:effectLst/>
                        <a:latin typeface="Arial" pitchFamily="34" charset="0"/>
                        <a:cs typeface="Zar" pitchFamily="2" charset="-78"/>
                      </a:endParaRPr>
                    </a:p>
                  </a:txBody>
                  <a:tcPr marT="45726" marB="45726"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676478">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0  0  1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0  1  0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0  1  1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1  0  0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1  0  1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1  1  0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1  1  1</a:t>
                      </a: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0     0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1     0</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0364" name="Text Box 25"/>
          <p:cNvSpPr txBox="1">
            <a:spLocks noChangeArrowheads="1"/>
          </p:cNvSpPr>
          <p:nvPr/>
        </p:nvSpPr>
        <p:spPr bwMode="auto">
          <a:xfrm>
            <a:off x="5699125" y="5764213"/>
            <a:ext cx="1544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0"/>
              </a:spcBef>
              <a:buFontTx/>
              <a:buNone/>
            </a:pPr>
            <a:r>
              <a:rPr kumimoji="1" lang="en-US" altLang="ko-KR" sz="1600" b="0">
                <a:solidFill>
                  <a:schemeClr val="tx1"/>
                </a:solidFill>
                <a:latin typeface="Gulim" pitchFamily="34" charset="-127"/>
                <a:ea typeface="Gulim" pitchFamily="34" charset="-127"/>
                <a:cs typeface="Arial" panose="020B0604020202020204" pitchFamily="34" charset="0"/>
              </a:rPr>
              <a:t>(b) Truth table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76ADF1F-78CE-477B-B5F9-C957BFC562A8}" type="slidenum">
              <a:rPr lang="en-US" altLang="fa-IR" sz="1300" b="0" smtClean="0">
                <a:solidFill>
                  <a:srgbClr val="000000"/>
                </a:solidFill>
                <a:cs typeface="Arial" panose="020B0604020202020204" pitchFamily="34" charset="0"/>
              </a:rPr>
              <a:pPr>
                <a:spcBef>
                  <a:spcPct val="0"/>
                </a:spcBef>
                <a:buFontTx/>
                <a:buNone/>
              </a:pPr>
              <a:t>47</a:t>
            </a:fld>
            <a:endParaRPr lang="en-US" altLang="fa-IR" sz="1300" b="0" smtClean="0">
              <a:solidFill>
                <a:srgbClr val="000000"/>
              </a:solidFill>
              <a:cs typeface="Arial" panose="020B0604020202020204" pitchFamily="34" charset="0"/>
            </a:endParaRPr>
          </a:p>
        </p:txBody>
      </p:sp>
      <p:sp>
        <p:nvSpPr>
          <p:cNvPr id="102403" name="Rectangle 2"/>
          <p:cNvSpPr>
            <a:spLocks noGrp="1" noChangeArrowheads="1"/>
          </p:cNvSpPr>
          <p:nvPr>
            <p:ph type="title"/>
          </p:nvPr>
        </p:nvSpPr>
        <p:spPr/>
        <p:txBody>
          <a:bodyPr/>
          <a:lstStyle/>
          <a:p>
            <a:pPr eaLnBrk="1" hangingPunct="1"/>
            <a:r>
              <a:rPr lang="en-US" altLang="fa-IR" sz="3600" smtClean="0"/>
              <a:t>Serial Adder</a:t>
            </a:r>
          </a:p>
        </p:txBody>
      </p:sp>
      <p:sp>
        <p:nvSpPr>
          <p:cNvPr id="102404" name="Rectangle 3"/>
          <p:cNvSpPr>
            <a:spLocks noGrp="1" noChangeArrowheads="1"/>
          </p:cNvSpPr>
          <p:nvPr>
            <p:ph type="body" idx="1"/>
          </p:nvPr>
        </p:nvSpPr>
        <p:spPr>
          <a:xfrm>
            <a:off x="685800" y="1219200"/>
            <a:ext cx="5038725" cy="769938"/>
          </a:xfrm>
        </p:spPr>
        <p:txBody>
          <a:bodyPr/>
          <a:lstStyle/>
          <a:p>
            <a:pPr eaLnBrk="1" hangingPunct="1"/>
            <a:r>
              <a:rPr lang="en-US" altLang="fa-IR" smtClean="0"/>
              <a:t>State Diagram</a:t>
            </a:r>
          </a:p>
        </p:txBody>
      </p:sp>
      <p:pic>
        <p:nvPicPr>
          <p:cNvPr id="102405" name="Picture 6" descr="roth+f13-14"/>
          <p:cNvPicPr>
            <a:picLocks noChangeAspect="1" noChangeArrowheads="1"/>
          </p:cNvPicPr>
          <p:nvPr/>
        </p:nvPicPr>
        <p:blipFill>
          <a:blip r:embed="rId3">
            <a:lum bright="-40000" contrast="60000"/>
            <a:extLst>
              <a:ext uri="{28A0092B-C50C-407E-A947-70E740481C1C}">
                <a14:useLocalDpi xmlns:a14="http://schemas.microsoft.com/office/drawing/2010/main" val="0"/>
              </a:ext>
            </a:extLst>
          </a:blip>
          <a:srcRect/>
          <a:stretch>
            <a:fillRect/>
          </a:stretch>
        </p:blipFill>
        <p:spPr bwMode="auto">
          <a:xfrm>
            <a:off x="1331913" y="2781300"/>
            <a:ext cx="6119812"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Text Box 7"/>
          <p:cNvSpPr txBox="1">
            <a:spLocks noChangeArrowheads="1"/>
          </p:cNvSpPr>
          <p:nvPr/>
        </p:nvSpPr>
        <p:spPr bwMode="auto">
          <a:xfrm>
            <a:off x="971550" y="4724400"/>
            <a:ext cx="1944688"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2700">
                <a:solidFill>
                  <a:srgbClr val="000000"/>
                </a:solidFill>
                <a:latin typeface="Times New Roman" panose="02020603050405020304" pitchFamily="18" charset="0"/>
                <a:cs typeface="Arial" panose="020B0604020202020204" pitchFamily="34" charset="0"/>
              </a:rPr>
              <a:t>S</a:t>
            </a:r>
            <a:r>
              <a:rPr lang="en-US" altLang="fa-IR" sz="2700" baseline="-25000">
                <a:solidFill>
                  <a:srgbClr val="000000"/>
                </a:solidFill>
                <a:latin typeface="Times New Roman" panose="02020603050405020304" pitchFamily="18" charset="0"/>
                <a:cs typeface="Arial" panose="020B0604020202020204" pitchFamily="34" charset="0"/>
              </a:rPr>
              <a:t>0</a:t>
            </a:r>
            <a:r>
              <a:rPr lang="en-US" altLang="fa-IR" sz="2700">
                <a:solidFill>
                  <a:srgbClr val="000000"/>
                </a:solidFill>
                <a:latin typeface="Times New Roman" panose="02020603050405020304" pitchFamily="18" charset="0"/>
                <a:cs typeface="Arial" panose="020B0604020202020204" pitchFamily="34" charset="0"/>
              </a:rPr>
              <a:t>: Q = 0</a:t>
            </a:r>
          </a:p>
          <a:p>
            <a:pPr eaLnBrk="1" hangingPunct="1">
              <a:spcBef>
                <a:spcPct val="50000"/>
              </a:spcBef>
              <a:buFontTx/>
              <a:buNone/>
            </a:pPr>
            <a:r>
              <a:rPr lang="en-US" altLang="fa-IR" sz="2700">
                <a:solidFill>
                  <a:srgbClr val="000000"/>
                </a:solidFill>
                <a:latin typeface="Times New Roman" panose="02020603050405020304" pitchFamily="18" charset="0"/>
                <a:cs typeface="Arial" panose="020B0604020202020204" pitchFamily="34" charset="0"/>
              </a:rPr>
              <a:t>S</a:t>
            </a:r>
            <a:r>
              <a:rPr lang="en-US" altLang="fa-IR" sz="2700" baseline="-25000">
                <a:solidFill>
                  <a:srgbClr val="000000"/>
                </a:solidFill>
                <a:latin typeface="Times New Roman" panose="02020603050405020304" pitchFamily="18" charset="0"/>
                <a:cs typeface="Arial" panose="020B0604020202020204" pitchFamily="34" charset="0"/>
              </a:rPr>
              <a:t>1</a:t>
            </a:r>
            <a:r>
              <a:rPr lang="en-US" altLang="fa-IR" sz="2700">
                <a:solidFill>
                  <a:srgbClr val="000000"/>
                </a:solidFill>
                <a:latin typeface="Times New Roman" panose="02020603050405020304" pitchFamily="18" charset="0"/>
                <a:cs typeface="Arial" panose="020B0604020202020204" pitchFamily="34" charset="0"/>
              </a:rPr>
              <a:t>: Q = 1</a:t>
            </a:r>
          </a:p>
          <a:p>
            <a:pPr eaLnBrk="1" hangingPunct="1">
              <a:spcBef>
                <a:spcPct val="50000"/>
              </a:spcBef>
              <a:buFontTx/>
              <a:buNone/>
            </a:pPr>
            <a:endParaRPr lang="en-US" altLang="fa-IR" sz="2700">
              <a:solidFill>
                <a:srgbClr val="000000"/>
              </a:solidFill>
              <a:latin typeface="Times New Roman" panose="02020603050405020304" pitchFamily="18"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E6C294B2-499C-4B8E-892D-663F1E74F9A2}" type="slidenum">
              <a:rPr lang="en-US" altLang="fa-IR" sz="1300" b="0" smtClean="0">
                <a:solidFill>
                  <a:schemeClr val="tx1"/>
                </a:solidFill>
                <a:cs typeface="Arial" panose="020B0604020202020204" pitchFamily="34" charset="0"/>
              </a:rPr>
              <a:pPr>
                <a:spcBef>
                  <a:spcPct val="0"/>
                </a:spcBef>
                <a:buFontTx/>
                <a:buNone/>
              </a:pPr>
              <a:t>48</a:t>
            </a:fld>
            <a:endParaRPr lang="en-US" altLang="fa-IR" sz="1300" b="0" smtClean="0">
              <a:solidFill>
                <a:schemeClr val="tx1"/>
              </a:solidFill>
              <a:cs typeface="Arial" panose="020B0604020202020204" pitchFamily="34" charset="0"/>
            </a:endParaRPr>
          </a:p>
        </p:txBody>
      </p:sp>
      <p:sp>
        <p:nvSpPr>
          <p:cNvPr id="104451" name="Rectangle 5"/>
          <p:cNvSpPr>
            <a:spLocks noGrp="1" noChangeArrowheads="1"/>
          </p:cNvSpPr>
          <p:nvPr>
            <p:ph type="title"/>
          </p:nvPr>
        </p:nvSpPr>
        <p:spPr/>
        <p:txBody>
          <a:bodyPr/>
          <a:lstStyle/>
          <a:p>
            <a:pPr eaLnBrk="1" hangingPunct="1"/>
            <a:r>
              <a:rPr lang="en-US" altLang="fa-IR" sz="3600" smtClean="0"/>
              <a:t>Serial Adder Timing Diagram</a:t>
            </a:r>
          </a:p>
        </p:txBody>
      </p:sp>
      <p:pic>
        <p:nvPicPr>
          <p:cNvPr id="104452" name="Picture 4" descr="roth+f13-13"/>
          <p:cNvPicPr>
            <a:picLocks noGrp="1" noChangeAspect="1" noChangeArrowheads="1"/>
          </p:cNvPicPr>
          <p:nvPr>
            <p:ph idx="1"/>
          </p:nvPr>
        </p:nvPicPr>
        <p:blipFill>
          <a:blip r:embed="rId3">
            <a:lum bright="-40000" contrast="60000"/>
            <a:extLst>
              <a:ext uri="{28A0092B-C50C-407E-A947-70E740481C1C}">
                <a14:useLocalDpi xmlns:a14="http://schemas.microsoft.com/office/drawing/2010/main" val="0"/>
              </a:ext>
            </a:extLst>
          </a:blip>
          <a:srcRect/>
          <a:stretch>
            <a:fillRect/>
          </a:stretch>
        </p:blipFill>
        <p:spPr>
          <a:xfrm>
            <a:off x="468313" y="3168650"/>
            <a:ext cx="5292725" cy="3546475"/>
          </a:xfrm>
          <a:noFill/>
        </p:spPr>
      </p:pic>
      <p:sp>
        <p:nvSpPr>
          <p:cNvPr id="104453" name="Text Box 7"/>
          <p:cNvSpPr txBox="1">
            <a:spLocks noChangeArrowheads="1"/>
          </p:cNvSpPr>
          <p:nvPr/>
        </p:nvSpPr>
        <p:spPr bwMode="auto">
          <a:xfrm>
            <a:off x="0" y="857250"/>
            <a:ext cx="8893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237744"/>
          <a:lstStyle>
            <a:lvl1pPr marL="342900" indent="-342900">
              <a:spcBef>
                <a:spcPct val="20000"/>
              </a:spcBef>
              <a:buChar char="•"/>
              <a:defRPr sz="4000" b="1">
                <a:solidFill>
                  <a:srgbClr val="FF5050"/>
                </a:solidFill>
                <a:latin typeface="Arial" panose="020B0604020202020204" pitchFamily="34" charset="0"/>
                <a:cs typeface="Zar" panose="00000400000000000000" pitchFamily="2" charset="-78"/>
              </a:defRPr>
            </a:lvl1pPr>
            <a:lvl2pPr marL="990600" indent="-53340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485900" indent="-5715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879600" indent="-5080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lvl="1" eaLnBrk="1" hangingPunct="1">
              <a:lnSpc>
                <a:spcPct val="90000"/>
              </a:lnSpc>
            </a:pPr>
            <a:r>
              <a:rPr kumimoji="1" lang="en-US" altLang="ko-KR" sz="2800" b="0">
                <a:ea typeface="Gulim" pitchFamily="34" charset="-127"/>
              </a:rPr>
              <a:t>S</a:t>
            </a:r>
            <a:r>
              <a:rPr kumimoji="1" lang="en-US" altLang="ko-KR" sz="2800" b="0" baseline="-25000">
                <a:ea typeface="Gulim" pitchFamily="34" charset="-127"/>
              </a:rPr>
              <a:t>i</a:t>
            </a:r>
            <a:r>
              <a:rPr kumimoji="1" lang="en-US" altLang="ko-KR" sz="2800" b="0">
                <a:ea typeface="Gulim" pitchFamily="34" charset="-127"/>
              </a:rPr>
              <a:t> can be read </a:t>
            </a:r>
            <a:r>
              <a:rPr kumimoji="1" lang="en-US" altLang="ko-KR">
                <a:ea typeface="Gulim" pitchFamily="34" charset="-127"/>
              </a:rPr>
              <a:t>before</a:t>
            </a:r>
            <a:r>
              <a:rPr kumimoji="1" lang="en-US" altLang="ko-KR" sz="2800" b="0">
                <a:ea typeface="Gulim" pitchFamily="34" charset="-127"/>
              </a:rPr>
              <a:t> the rising edge of Clock</a:t>
            </a:r>
          </a:p>
          <a:p>
            <a:pPr lvl="2" eaLnBrk="1" hangingPunct="1">
              <a:lnSpc>
                <a:spcPct val="90000"/>
              </a:lnSpc>
            </a:pPr>
            <a:r>
              <a:rPr kumimoji="1" lang="en-US" altLang="ko-KR" sz="2400" b="0">
                <a:ea typeface="Gulim" pitchFamily="34" charset="-127"/>
              </a:rPr>
              <a:t>At 2</a:t>
            </a:r>
            <a:r>
              <a:rPr kumimoji="1" lang="en-US" altLang="ko-KR" sz="2400" b="0" baseline="30000">
                <a:ea typeface="Gulim" pitchFamily="34" charset="-127"/>
              </a:rPr>
              <a:t>nd</a:t>
            </a:r>
            <a:r>
              <a:rPr kumimoji="1" lang="en-US" altLang="ko-KR" sz="2400" b="0">
                <a:ea typeface="Gulim" pitchFamily="34" charset="-127"/>
              </a:rPr>
              <a:t> clock: X</a:t>
            </a:r>
            <a:r>
              <a:rPr kumimoji="1" lang="en-US" altLang="ko-KR" sz="2400" b="0" baseline="-25000">
                <a:ea typeface="Gulim" pitchFamily="34" charset="-127"/>
              </a:rPr>
              <a:t>i</a:t>
            </a:r>
            <a:r>
              <a:rPr kumimoji="1" lang="en-US" altLang="ko-KR" sz="2400" b="0">
                <a:ea typeface="Gulim" pitchFamily="34" charset="-127"/>
              </a:rPr>
              <a:t>=Y</a:t>
            </a:r>
            <a:r>
              <a:rPr kumimoji="1" lang="en-US" altLang="ko-KR" sz="2400" b="0" baseline="-25000">
                <a:ea typeface="Gulim" pitchFamily="34" charset="-127"/>
              </a:rPr>
              <a:t>i</a:t>
            </a:r>
            <a:r>
              <a:rPr kumimoji="1" lang="en-US" altLang="ko-KR" sz="2400" b="0">
                <a:ea typeface="Gulim" pitchFamily="34" charset="-127"/>
              </a:rPr>
              <a:t>=1, C</a:t>
            </a:r>
            <a:r>
              <a:rPr kumimoji="1" lang="en-US" altLang="ko-KR" sz="2400" b="0" baseline="-25000">
                <a:ea typeface="Gulim" pitchFamily="34" charset="-127"/>
              </a:rPr>
              <a:t>i</a:t>
            </a:r>
            <a:r>
              <a:rPr kumimoji="1" lang="en-US" altLang="ko-KR" sz="2400" b="0">
                <a:ea typeface="Gulim" pitchFamily="34" charset="-127"/>
              </a:rPr>
              <a:t>=0 </a:t>
            </a:r>
            <a:r>
              <a:rPr kumimoji="1" lang="en-US" altLang="ko-KR" sz="2400" b="0">
                <a:ea typeface="Gulim" pitchFamily="34" charset="-127"/>
                <a:sym typeface="Wingdings" panose="05000000000000000000" pitchFamily="2" charset="2"/>
              </a:rPr>
              <a:t> S</a:t>
            </a:r>
            <a:r>
              <a:rPr kumimoji="1" lang="en-US" altLang="ko-KR" sz="2400" b="0" baseline="-25000">
                <a:ea typeface="Gulim" pitchFamily="34" charset="-127"/>
                <a:sym typeface="Wingdings" panose="05000000000000000000" pitchFamily="2" charset="2"/>
              </a:rPr>
              <a:t>i</a:t>
            </a:r>
            <a:r>
              <a:rPr kumimoji="1" lang="en-US" altLang="ko-KR" sz="2400" b="0">
                <a:ea typeface="Gulim" pitchFamily="34" charset="-127"/>
                <a:sym typeface="Wingdings" panose="05000000000000000000" pitchFamily="2" charset="2"/>
              </a:rPr>
              <a:t>=0</a:t>
            </a:r>
          </a:p>
          <a:p>
            <a:pPr lvl="3" eaLnBrk="1" hangingPunct="1">
              <a:lnSpc>
                <a:spcPct val="90000"/>
              </a:lnSpc>
            </a:pPr>
            <a:r>
              <a:rPr kumimoji="1" lang="en-US" altLang="ko-KR" sz="1800" b="0">
                <a:ea typeface="Gulim" pitchFamily="34" charset="-127"/>
              </a:rPr>
              <a:t>But after clock, C</a:t>
            </a:r>
            <a:r>
              <a:rPr kumimoji="1" lang="en-US" altLang="ko-KR" sz="1800" b="0" baseline="-25000">
                <a:ea typeface="Gulim" pitchFamily="34" charset="-127"/>
              </a:rPr>
              <a:t>i</a:t>
            </a:r>
            <a:r>
              <a:rPr kumimoji="1" lang="en-US" altLang="ko-KR" sz="1800" b="0">
                <a:ea typeface="Gulim" pitchFamily="34" charset="-127"/>
              </a:rPr>
              <a:t> changes, but old X</a:t>
            </a:r>
            <a:r>
              <a:rPr kumimoji="1" lang="en-US" altLang="ko-KR" sz="1800" b="0" baseline="-25000">
                <a:ea typeface="Gulim" pitchFamily="34" charset="-127"/>
              </a:rPr>
              <a:t>i</a:t>
            </a:r>
          </a:p>
          <a:p>
            <a:pPr lvl="3" eaLnBrk="1" hangingPunct="1">
              <a:lnSpc>
                <a:spcPct val="90000"/>
              </a:lnSpc>
              <a:buFont typeface="Wingdings" panose="05000000000000000000" pitchFamily="2" charset="2"/>
              <a:buNone/>
            </a:pPr>
            <a:r>
              <a:rPr kumimoji="1" lang="en-US" altLang="ko-KR" sz="1800" b="0">
                <a:ea typeface="Gulim" pitchFamily="34" charset="-127"/>
              </a:rPr>
              <a:t>          </a:t>
            </a:r>
            <a:r>
              <a:rPr kumimoji="1" lang="en-US" altLang="ko-KR" sz="1800" b="0">
                <a:ea typeface="Gulim" pitchFamily="34" charset="-127"/>
                <a:sym typeface="Wingdings" panose="05000000000000000000" pitchFamily="2" charset="2"/>
              </a:rPr>
              <a:t> S</a:t>
            </a:r>
            <a:r>
              <a:rPr kumimoji="1" lang="en-US" altLang="ko-KR" sz="1800" b="0" baseline="-25000">
                <a:ea typeface="Gulim" pitchFamily="34" charset="-127"/>
                <a:sym typeface="Wingdings" panose="05000000000000000000" pitchFamily="2" charset="2"/>
              </a:rPr>
              <a:t>i</a:t>
            </a:r>
            <a:r>
              <a:rPr kumimoji="1" lang="en-US" altLang="ko-KR" sz="1800" b="0">
                <a:ea typeface="Gulim" pitchFamily="34" charset="-127"/>
                <a:sym typeface="Wingdings" panose="05000000000000000000" pitchFamily="2" charset="2"/>
              </a:rPr>
              <a:t> changes to a wrong value.</a:t>
            </a:r>
            <a:endParaRPr kumimoji="1" lang="en-US" altLang="ko-KR" sz="1800" b="0">
              <a:ea typeface="Gulim" pitchFamily="34" charset="-127"/>
            </a:endParaRPr>
          </a:p>
        </p:txBody>
      </p:sp>
      <p:pic>
        <p:nvPicPr>
          <p:cNvPr id="104454" name="Picture 8" descr="roth+f13-1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2478088"/>
            <a:ext cx="27622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TextBox 8"/>
          <p:cNvSpPr txBox="1">
            <a:spLocks noChangeArrowheads="1"/>
          </p:cNvSpPr>
          <p:nvPr/>
        </p:nvSpPr>
        <p:spPr bwMode="auto">
          <a:xfrm>
            <a:off x="6572250" y="5384800"/>
            <a:ext cx="2071688" cy="830263"/>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r>
              <a:rPr lang="en-US" altLang="fa-IR" sz="2400">
                <a:solidFill>
                  <a:srgbClr val="00B050"/>
                </a:solidFill>
                <a:latin typeface="Times New Roman" panose="02020603050405020304" pitchFamily="18" charset="0"/>
                <a:cs typeface="Arial" panose="020B0604020202020204" pitchFamily="34" charset="0"/>
              </a:rPr>
              <a:t>10011            x</a:t>
            </a:r>
            <a:r>
              <a:rPr lang="en-US" altLang="fa-IR" sz="2400" baseline="-25000">
                <a:solidFill>
                  <a:srgbClr val="00B050"/>
                </a:solidFill>
                <a:latin typeface="Times New Roman" panose="02020603050405020304" pitchFamily="18" charset="0"/>
                <a:cs typeface="Arial" panose="020B0604020202020204" pitchFamily="34" charset="0"/>
              </a:rPr>
              <a:t>i</a:t>
            </a:r>
          </a:p>
          <a:p>
            <a:pPr eaLnBrk="1" hangingPunct="1">
              <a:spcBef>
                <a:spcPct val="0"/>
              </a:spcBef>
              <a:buFontTx/>
              <a:buNone/>
            </a:pPr>
            <a:r>
              <a:rPr lang="en-US" altLang="fa-IR" sz="2400">
                <a:solidFill>
                  <a:srgbClr val="00B050"/>
                </a:solidFill>
                <a:latin typeface="Times New Roman" panose="02020603050405020304" pitchFamily="18" charset="0"/>
                <a:cs typeface="Arial" panose="020B0604020202020204" pitchFamily="34" charset="0"/>
              </a:rPr>
              <a:t>00110            y</a:t>
            </a:r>
            <a:r>
              <a:rPr lang="en-US" altLang="fa-IR" sz="2400" baseline="-25000">
                <a:solidFill>
                  <a:srgbClr val="00B050"/>
                </a:solidFill>
                <a:latin typeface="Times New Roman" panose="02020603050405020304" pitchFamily="18" charset="0"/>
                <a:cs typeface="Arial" panose="020B0604020202020204" pitchFamily="34" charset="0"/>
              </a:rPr>
              <a:t>i</a:t>
            </a:r>
            <a:endParaRPr lang="en-US" altLang="fa-IR" sz="2400">
              <a:solidFill>
                <a:srgbClr val="00B050"/>
              </a:solidFill>
              <a:latin typeface="Times New Roman" panose="02020603050405020304" pitchFamily="18" charset="0"/>
              <a:cs typeface="Arial" panose="020B0604020202020204" pitchFamily="34" charset="0"/>
            </a:endParaRPr>
          </a:p>
        </p:txBody>
      </p:sp>
      <p:cxnSp>
        <p:nvCxnSpPr>
          <p:cNvPr id="104456" name="Straight Arrow Connector 10"/>
          <p:cNvCxnSpPr>
            <a:cxnSpLocks noChangeShapeType="1"/>
          </p:cNvCxnSpPr>
          <p:nvPr/>
        </p:nvCxnSpPr>
        <p:spPr bwMode="auto">
          <a:xfrm>
            <a:off x="7572375" y="5641975"/>
            <a:ext cx="571500" cy="1588"/>
          </a:xfrm>
          <a:prstGeom prst="straightConnector1">
            <a:avLst/>
          </a:prstGeom>
          <a:noFill/>
          <a:ln w="3810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104457" name="Straight Arrow Connector 11"/>
          <p:cNvCxnSpPr>
            <a:cxnSpLocks noChangeShapeType="1"/>
          </p:cNvCxnSpPr>
          <p:nvPr/>
        </p:nvCxnSpPr>
        <p:spPr bwMode="auto">
          <a:xfrm>
            <a:off x="7572375" y="6000750"/>
            <a:ext cx="571500" cy="1588"/>
          </a:xfrm>
          <a:prstGeom prst="straightConnector1">
            <a:avLst/>
          </a:prstGeom>
          <a:noFill/>
          <a:ln w="38100" algn="ctr">
            <a:solidFill>
              <a:srgbClr val="00B05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DDB78780-1F04-4DEF-B847-EECECC862137}" type="slidenum">
              <a:rPr lang="en-US" altLang="fa-IR" sz="1300" b="0" smtClean="0">
                <a:solidFill>
                  <a:schemeClr val="tx1"/>
                </a:solidFill>
                <a:cs typeface="Arial" panose="020B0604020202020204" pitchFamily="34" charset="0"/>
              </a:rPr>
              <a:pPr>
                <a:spcBef>
                  <a:spcPct val="0"/>
                </a:spcBef>
                <a:buFontTx/>
                <a:buNone/>
              </a:pPr>
              <a:t>49</a:t>
            </a:fld>
            <a:endParaRPr lang="en-US" altLang="fa-IR" sz="1300" b="0" smtClean="0">
              <a:solidFill>
                <a:schemeClr val="tx1"/>
              </a:solidFill>
              <a:cs typeface="Arial" panose="020B0604020202020204" pitchFamily="34" charset="0"/>
            </a:endParaRPr>
          </a:p>
        </p:txBody>
      </p:sp>
      <p:sp>
        <p:nvSpPr>
          <p:cNvPr id="106499" name="Rectangle 2"/>
          <p:cNvSpPr>
            <a:spLocks noGrp="1" noChangeArrowheads="1"/>
          </p:cNvSpPr>
          <p:nvPr>
            <p:ph type="title"/>
          </p:nvPr>
        </p:nvSpPr>
        <p:spPr/>
        <p:txBody>
          <a:bodyPr/>
          <a:lstStyle/>
          <a:p>
            <a:pPr eaLnBrk="1" hangingPunct="1"/>
            <a:r>
              <a:rPr lang="en-US" altLang="fa-IR" sz="3600" smtClean="0"/>
              <a:t>State Tables</a:t>
            </a:r>
          </a:p>
        </p:txBody>
      </p:sp>
      <p:sp>
        <p:nvSpPr>
          <p:cNvPr id="106500" name="Text Box 69"/>
          <p:cNvSpPr txBox="1">
            <a:spLocks noChangeArrowheads="1"/>
          </p:cNvSpPr>
          <p:nvPr/>
        </p:nvSpPr>
        <p:spPr bwMode="auto">
          <a:xfrm>
            <a:off x="1212850" y="1600200"/>
            <a:ext cx="6096000" cy="36671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50000"/>
              </a:spcBef>
              <a:buFontTx/>
              <a:buNone/>
            </a:pPr>
            <a:r>
              <a:rPr lang="en-US" altLang="ko-KR" sz="1800" b="0">
                <a:solidFill>
                  <a:srgbClr val="000000"/>
                </a:solidFill>
                <a:latin typeface="Gulim" pitchFamily="34" charset="-127"/>
                <a:ea typeface="Gulim" pitchFamily="34" charset="-127"/>
                <a:cs typeface="Arial" panose="020B0604020202020204" pitchFamily="34" charset="0"/>
              </a:rPr>
              <a:t>A State table with Multiple Inputs and Outputs</a:t>
            </a:r>
          </a:p>
        </p:txBody>
      </p:sp>
      <p:graphicFrame>
        <p:nvGraphicFramePr>
          <p:cNvPr id="2001033" name="Group 137"/>
          <p:cNvGraphicFramePr>
            <a:graphicFrameLocks noGrp="1"/>
          </p:cNvGraphicFramePr>
          <p:nvPr/>
        </p:nvGraphicFramePr>
        <p:xfrm>
          <a:off x="381000" y="2438400"/>
          <a:ext cx="6096000" cy="2743200"/>
        </p:xfrm>
        <a:graphic>
          <a:graphicData uri="http://schemas.openxmlformats.org/drawingml/2006/table">
            <a:tbl>
              <a:tblPr/>
              <a:tblGrid>
                <a:gridCol w="838200"/>
                <a:gridCol w="2362200"/>
                <a:gridCol w="2895600"/>
              </a:tblGrid>
              <a:tr h="806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Present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State</a:t>
                      </a: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chemeClr val="accent2"/>
                          </a:solidFill>
                          <a:effectLst/>
                          <a:latin typeface="Arial" pitchFamily="34" charset="0"/>
                          <a:ea typeface="굴림" pitchFamily="50" charset="-127"/>
                          <a:cs typeface="Zar" pitchFamily="2" charset="-78"/>
                        </a:rPr>
                        <a:t>    </a:t>
                      </a: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Next state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ko-KR" sz="1600" b="1" i="0" u="none" strike="noStrike" cap="none" normalizeH="0" baseline="0" smtClean="0">
                        <a:ln>
                          <a:noFill/>
                        </a:ln>
                        <a:solidFill>
                          <a:schemeClr val="accent2"/>
                        </a:solidFill>
                        <a:effectLst/>
                        <a:latin typeface="Arial" pitchFamily="34" charset="0"/>
                        <a:ea typeface="굴림" pitchFamily="50" charset="-127"/>
                        <a:cs typeface="Zar" pitchFamily="2" charset="-7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     Present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     Outputs</a:t>
                      </a: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1936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6511" name="Object 90"/>
          <p:cNvGraphicFramePr>
            <a:graphicFrameLocks noChangeAspect="1"/>
          </p:cNvGraphicFramePr>
          <p:nvPr/>
        </p:nvGraphicFramePr>
        <p:xfrm>
          <a:off x="2447925" y="3819525"/>
          <a:ext cx="309563" cy="361950"/>
        </p:xfrm>
        <a:graphic>
          <a:graphicData uri="http://schemas.openxmlformats.org/presentationml/2006/ole">
            <mc:AlternateContent xmlns:mc="http://schemas.openxmlformats.org/markup-compatibility/2006">
              <mc:Choice xmlns:v="urn:schemas-microsoft-com:vml" Requires="v">
                <p:oleObj spid="_x0000_s106863" name="MathType Equation" r:id="rId4" imgW="164957" imgH="203024" progId="Equation">
                  <p:embed/>
                </p:oleObj>
              </mc:Choice>
              <mc:Fallback>
                <p:oleObj name="MathType Equation" r:id="rId4" imgW="164957" imgH="203024" progId="Equation">
                  <p:embed/>
                  <p:pic>
                    <p:nvPicPr>
                      <p:cNvPr id="0" name="Object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925" y="381952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2" name="Object 91"/>
          <p:cNvGraphicFramePr>
            <a:graphicFrameLocks noChangeAspect="1"/>
          </p:cNvGraphicFramePr>
          <p:nvPr/>
        </p:nvGraphicFramePr>
        <p:xfrm>
          <a:off x="609600" y="4114800"/>
          <a:ext cx="314325" cy="361950"/>
        </p:xfrm>
        <a:graphic>
          <a:graphicData uri="http://schemas.openxmlformats.org/presentationml/2006/ole">
            <mc:AlternateContent xmlns:mc="http://schemas.openxmlformats.org/markup-compatibility/2006">
              <mc:Choice xmlns:v="urn:schemas-microsoft-com:vml" Requires="v">
                <p:oleObj spid="_x0000_s106864" name="Equation" r:id="rId6" imgW="177569" imgH="215619" progId="Equation.3">
                  <p:embed/>
                </p:oleObj>
              </mc:Choice>
              <mc:Fallback>
                <p:oleObj name="Equation" r:id="rId6" imgW="177569" imgH="215619" progId="Equation.3">
                  <p:embed/>
                  <p:pic>
                    <p:nvPicPr>
                      <p:cNvPr id="0" name="Object 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1148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3" name="Object 92"/>
          <p:cNvGraphicFramePr>
            <a:graphicFrameLocks noChangeAspect="1"/>
          </p:cNvGraphicFramePr>
          <p:nvPr/>
        </p:nvGraphicFramePr>
        <p:xfrm>
          <a:off x="609600" y="3733800"/>
          <a:ext cx="309563" cy="361950"/>
        </p:xfrm>
        <a:graphic>
          <a:graphicData uri="http://schemas.openxmlformats.org/presentationml/2006/ole">
            <mc:AlternateContent xmlns:mc="http://schemas.openxmlformats.org/markup-compatibility/2006">
              <mc:Choice xmlns:v="urn:schemas-microsoft-com:vml" Requires="v">
                <p:oleObj spid="_x0000_s106865" name="MathType Equation" r:id="rId8" imgW="164957" imgH="203024" progId="Equation">
                  <p:embed/>
                </p:oleObj>
              </mc:Choice>
              <mc:Fallback>
                <p:oleObj name="MathType Equation" r:id="rId8" imgW="164957" imgH="203024" progId="Equation">
                  <p:embed/>
                  <p:pic>
                    <p:nvPicPr>
                      <p:cNvPr id="0" name="Object 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7338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4" name="Object 93"/>
          <p:cNvGraphicFramePr>
            <a:graphicFrameLocks noChangeAspect="1"/>
          </p:cNvGraphicFramePr>
          <p:nvPr/>
        </p:nvGraphicFramePr>
        <p:xfrm>
          <a:off x="625475" y="3429000"/>
          <a:ext cx="288925" cy="314325"/>
        </p:xfrm>
        <a:graphic>
          <a:graphicData uri="http://schemas.openxmlformats.org/presentationml/2006/ole">
            <mc:AlternateContent xmlns:mc="http://schemas.openxmlformats.org/markup-compatibility/2006">
              <mc:Choice xmlns:v="urn:schemas-microsoft-com:vml" Requires="v">
                <p:oleObj spid="_x0000_s106866" name="MathType Equation" r:id="rId10" imgW="177569" imgH="202936" progId="Equation">
                  <p:embed/>
                </p:oleObj>
              </mc:Choice>
              <mc:Fallback>
                <p:oleObj name="MathType Equation" r:id="rId10" imgW="177569" imgH="202936" progId="Equation">
                  <p:embed/>
                  <p:pic>
                    <p:nvPicPr>
                      <p:cNvPr id="0" name="Object 9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5475" y="3429000"/>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5" name="Object 94"/>
          <p:cNvGraphicFramePr>
            <a:graphicFrameLocks noChangeAspect="1"/>
          </p:cNvGraphicFramePr>
          <p:nvPr/>
        </p:nvGraphicFramePr>
        <p:xfrm>
          <a:off x="609600" y="4495800"/>
          <a:ext cx="309563" cy="361950"/>
        </p:xfrm>
        <a:graphic>
          <a:graphicData uri="http://schemas.openxmlformats.org/presentationml/2006/ole">
            <mc:AlternateContent xmlns:mc="http://schemas.openxmlformats.org/markup-compatibility/2006">
              <mc:Choice xmlns:v="urn:schemas-microsoft-com:vml" Requires="v">
                <p:oleObj spid="_x0000_s106867" name="MathType Equation" r:id="rId12" imgW="164957" imgH="203024" progId="Equation">
                  <p:embed/>
                </p:oleObj>
              </mc:Choice>
              <mc:Fallback>
                <p:oleObj name="MathType Equation" r:id="rId12" imgW="164957" imgH="203024" progId="Equation">
                  <p:embed/>
                  <p:pic>
                    <p:nvPicPr>
                      <p:cNvPr id="0" name="Object 9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44958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6" name="Object 95"/>
          <p:cNvGraphicFramePr>
            <a:graphicFrameLocks noChangeAspect="1"/>
          </p:cNvGraphicFramePr>
          <p:nvPr/>
        </p:nvGraphicFramePr>
        <p:xfrm>
          <a:off x="2057400" y="3429000"/>
          <a:ext cx="309563" cy="361950"/>
        </p:xfrm>
        <a:graphic>
          <a:graphicData uri="http://schemas.openxmlformats.org/presentationml/2006/ole">
            <mc:AlternateContent xmlns:mc="http://schemas.openxmlformats.org/markup-compatibility/2006">
              <mc:Choice xmlns:v="urn:schemas-microsoft-com:vml" Requires="v">
                <p:oleObj spid="_x0000_s106868" name="MathType Equation" r:id="rId14" imgW="164957" imgH="203024" progId="Equation">
                  <p:embed/>
                </p:oleObj>
              </mc:Choice>
              <mc:Fallback>
                <p:oleObj name="MathType Equation" r:id="rId14" imgW="164957" imgH="203024" progId="Equation">
                  <p:embed/>
                  <p:pic>
                    <p:nvPicPr>
                      <p:cNvPr id="0" name="Object 9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34290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7" name="Object 96"/>
          <p:cNvGraphicFramePr>
            <a:graphicFrameLocks noChangeAspect="1"/>
          </p:cNvGraphicFramePr>
          <p:nvPr/>
        </p:nvGraphicFramePr>
        <p:xfrm>
          <a:off x="2057400" y="3810000"/>
          <a:ext cx="288925" cy="314325"/>
        </p:xfrm>
        <a:graphic>
          <a:graphicData uri="http://schemas.openxmlformats.org/presentationml/2006/ole">
            <mc:AlternateContent xmlns:mc="http://schemas.openxmlformats.org/markup-compatibility/2006">
              <mc:Choice xmlns:v="urn:schemas-microsoft-com:vml" Requires="v">
                <p:oleObj spid="_x0000_s106869" name="MathType Equation" r:id="rId15" imgW="177569" imgH="202936" progId="Equation">
                  <p:embed/>
                </p:oleObj>
              </mc:Choice>
              <mc:Fallback>
                <p:oleObj name="MathType Equation" r:id="rId15" imgW="177569" imgH="202936" progId="Equation">
                  <p:embed/>
                  <p:pic>
                    <p:nvPicPr>
                      <p:cNvPr id="0" name="Object 9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3810000"/>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8" name="Object 97"/>
          <p:cNvGraphicFramePr>
            <a:graphicFrameLocks noChangeAspect="1"/>
          </p:cNvGraphicFramePr>
          <p:nvPr/>
        </p:nvGraphicFramePr>
        <p:xfrm>
          <a:off x="2447925" y="3429000"/>
          <a:ext cx="314325" cy="361950"/>
        </p:xfrm>
        <a:graphic>
          <a:graphicData uri="http://schemas.openxmlformats.org/presentationml/2006/ole">
            <mc:AlternateContent xmlns:mc="http://schemas.openxmlformats.org/markup-compatibility/2006">
              <mc:Choice xmlns:v="urn:schemas-microsoft-com:vml" Requires="v">
                <p:oleObj spid="_x0000_s106870" name="Equation" r:id="rId16" imgW="177569" imgH="215619" progId="Equation.3">
                  <p:embed/>
                </p:oleObj>
              </mc:Choice>
              <mc:Fallback>
                <p:oleObj name="Equation" r:id="rId16" imgW="177569" imgH="215619" progId="Equation.3">
                  <p:embed/>
                  <p:pic>
                    <p:nvPicPr>
                      <p:cNvPr id="0" name="Object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7925" y="34290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9" name="Object 98"/>
          <p:cNvGraphicFramePr>
            <a:graphicFrameLocks noChangeAspect="1"/>
          </p:cNvGraphicFramePr>
          <p:nvPr/>
        </p:nvGraphicFramePr>
        <p:xfrm>
          <a:off x="2057400" y="4572000"/>
          <a:ext cx="314325" cy="361950"/>
        </p:xfrm>
        <a:graphic>
          <a:graphicData uri="http://schemas.openxmlformats.org/presentationml/2006/ole">
            <mc:AlternateContent xmlns:mc="http://schemas.openxmlformats.org/markup-compatibility/2006">
              <mc:Choice xmlns:v="urn:schemas-microsoft-com:vml" Requires="v">
                <p:oleObj spid="_x0000_s106871" name="Equation" r:id="rId17" imgW="177569" imgH="215619" progId="Equation.3">
                  <p:embed/>
                </p:oleObj>
              </mc:Choice>
              <mc:Fallback>
                <p:oleObj name="Equation" r:id="rId17" imgW="177569" imgH="215619" progId="Equation.3">
                  <p:embed/>
                  <p:pic>
                    <p:nvPicPr>
                      <p:cNvPr id="0" name="Object 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5720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0" name="Object 99"/>
          <p:cNvGraphicFramePr>
            <a:graphicFrameLocks noChangeAspect="1"/>
          </p:cNvGraphicFramePr>
          <p:nvPr/>
        </p:nvGraphicFramePr>
        <p:xfrm>
          <a:off x="2438400" y="4191000"/>
          <a:ext cx="358775" cy="390525"/>
        </p:xfrm>
        <a:graphic>
          <a:graphicData uri="http://schemas.openxmlformats.org/presentationml/2006/ole">
            <mc:AlternateContent xmlns:mc="http://schemas.openxmlformats.org/markup-compatibility/2006">
              <mc:Choice xmlns:v="urn:schemas-microsoft-com:vml" Requires="v">
                <p:oleObj spid="_x0000_s106872" name="MathType Equation" r:id="rId18" imgW="177569" imgH="202936" progId="Equation">
                  <p:embed/>
                </p:oleObj>
              </mc:Choice>
              <mc:Fallback>
                <p:oleObj name="MathType Equation" r:id="rId18" imgW="177569" imgH="202936" progId="Equation">
                  <p:embed/>
                  <p:pic>
                    <p:nvPicPr>
                      <p:cNvPr id="0" name="Object 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8400" y="4191000"/>
                        <a:ext cx="3587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1" name="Object 100"/>
          <p:cNvGraphicFramePr>
            <a:graphicFrameLocks noChangeAspect="1"/>
          </p:cNvGraphicFramePr>
          <p:nvPr/>
        </p:nvGraphicFramePr>
        <p:xfrm>
          <a:off x="1371600" y="2971800"/>
          <a:ext cx="990600" cy="287338"/>
        </p:xfrm>
        <a:graphic>
          <a:graphicData uri="http://schemas.openxmlformats.org/presentationml/2006/ole">
            <mc:AlternateContent xmlns:mc="http://schemas.openxmlformats.org/markup-compatibility/2006">
              <mc:Choice xmlns:v="urn:schemas-microsoft-com:vml" Requires="v">
                <p:oleObj spid="_x0000_s106873" name="MathType Equation" r:id="rId19" imgW="698197" imgH="203112" progId="Equation">
                  <p:embed/>
                </p:oleObj>
              </mc:Choice>
              <mc:Fallback>
                <p:oleObj name="MathType Equation" r:id="rId19" imgW="698197" imgH="203112" progId="Equation">
                  <p:embed/>
                  <p:pic>
                    <p:nvPicPr>
                      <p:cNvPr id="0" name="Object 10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1600" y="2971800"/>
                        <a:ext cx="990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2" name="Object 101"/>
          <p:cNvGraphicFramePr>
            <a:graphicFrameLocks noChangeAspect="1"/>
          </p:cNvGraphicFramePr>
          <p:nvPr/>
        </p:nvGraphicFramePr>
        <p:xfrm>
          <a:off x="2447925" y="3001963"/>
          <a:ext cx="247650" cy="198437"/>
        </p:xfrm>
        <a:graphic>
          <a:graphicData uri="http://schemas.openxmlformats.org/presentationml/2006/ole">
            <mc:AlternateContent xmlns:mc="http://schemas.openxmlformats.org/markup-compatibility/2006">
              <mc:Choice xmlns:v="urn:schemas-microsoft-com:vml" Requires="v">
                <p:oleObj spid="_x0000_s106874" name="MathType Equation" r:id="rId21" imgW="190417" imgH="152334" progId="Equation">
                  <p:embed/>
                </p:oleObj>
              </mc:Choice>
              <mc:Fallback>
                <p:oleObj name="MathType Equation" r:id="rId21" imgW="190417" imgH="152334" progId="Equation">
                  <p:embed/>
                  <p:pic>
                    <p:nvPicPr>
                      <p:cNvPr id="0" name="Object 10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47925" y="30019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3" name="Object 102"/>
          <p:cNvGraphicFramePr>
            <a:graphicFrameLocks noChangeAspect="1"/>
          </p:cNvGraphicFramePr>
          <p:nvPr/>
        </p:nvGraphicFramePr>
        <p:xfrm>
          <a:off x="2828925" y="3001963"/>
          <a:ext cx="247650" cy="198437"/>
        </p:xfrm>
        <a:graphic>
          <a:graphicData uri="http://schemas.openxmlformats.org/presentationml/2006/ole">
            <mc:AlternateContent xmlns:mc="http://schemas.openxmlformats.org/markup-compatibility/2006">
              <mc:Choice xmlns:v="urn:schemas-microsoft-com:vml" Requires="v">
                <p:oleObj spid="_x0000_s106875" name="MathType Equation" r:id="rId23" imgW="190417" imgH="152334" progId="Equation">
                  <p:embed/>
                </p:oleObj>
              </mc:Choice>
              <mc:Fallback>
                <p:oleObj name="MathType Equation" r:id="rId23" imgW="190417" imgH="152334" progId="Equation">
                  <p:embed/>
                  <p:pic>
                    <p:nvPicPr>
                      <p:cNvPr id="0" name="Object 10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28925" y="30019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4" name="Object 103"/>
          <p:cNvGraphicFramePr>
            <a:graphicFrameLocks noChangeAspect="1"/>
          </p:cNvGraphicFramePr>
          <p:nvPr/>
        </p:nvGraphicFramePr>
        <p:xfrm>
          <a:off x="2819400" y="3429000"/>
          <a:ext cx="309563" cy="361950"/>
        </p:xfrm>
        <a:graphic>
          <a:graphicData uri="http://schemas.openxmlformats.org/presentationml/2006/ole">
            <mc:AlternateContent xmlns:mc="http://schemas.openxmlformats.org/markup-compatibility/2006">
              <mc:Choice xmlns:v="urn:schemas-microsoft-com:vml" Requires="v">
                <p:oleObj spid="_x0000_s106876" name="MathType Equation" r:id="rId25" imgW="164957" imgH="203024" progId="Equation">
                  <p:embed/>
                </p:oleObj>
              </mc:Choice>
              <mc:Fallback>
                <p:oleObj name="MathType Equation" r:id="rId25" imgW="164957" imgH="203024" progId="Equation">
                  <p:embed/>
                  <p:pic>
                    <p:nvPicPr>
                      <p:cNvPr id="0" name="Object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4290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5" name="Object 104"/>
          <p:cNvGraphicFramePr>
            <a:graphicFrameLocks noChangeAspect="1"/>
          </p:cNvGraphicFramePr>
          <p:nvPr/>
        </p:nvGraphicFramePr>
        <p:xfrm>
          <a:off x="2819400" y="3819525"/>
          <a:ext cx="314325" cy="361950"/>
        </p:xfrm>
        <a:graphic>
          <a:graphicData uri="http://schemas.openxmlformats.org/presentationml/2006/ole">
            <mc:AlternateContent xmlns:mc="http://schemas.openxmlformats.org/markup-compatibility/2006">
              <mc:Choice xmlns:v="urn:schemas-microsoft-com:vml" Requires="v">
                <p:oleObj spid="_x0000_s106877" name="Equation" r:id="rId26" imgW="177569" imgH="215619" progId="Equation.3">
                  <p:embed/>
                </p:oleObj>
              </mc:Choice>
              <mc:Fallback>
                <p:oleObj name="Equation" r:id="rId26" imgW="177569" imgH="215619" progId="Equation.3">
                  <p:embed/>
                  <p:pic>
                    <p:nvPicPr>
                      <p:cNvPr id="0" name="Object 1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81952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6" name="Object 105"/>
          <p:cNvGraphicFramePr>
            <a:graphicFrameLocks noChangeAspect="1"/>
          </p:cNvGraphicFramePr>
          <p:nvPr/>
        </p:nvGraphicFramePr>
        <p:xfrm>
          <a:off x="2819400" y="4572000"/>
          <a:ext cx="309563" cy="361950"/>
        </p:xfrm>
        <a:graphic>
          <a:graphicData uri="http://schemas.openxmlformats.org/presentationml/2006/ole">
            <mc:AlternateContent xmlns:mc="http://schemas.openxmlformats.org/markup-compatibility/2006">
              <mc:Choice xmlns:v="urn:schemas-microsoft-com:vml" Requires="v">
                <p:oleObj spid="_x0000_s106878" name="MathType Equation" r:id="rId27" imgW="164957" imgH="203024" progId="Equation">
                  <p:embed/>
                </p:oleObj>
              </mc:Choice>
              <mc:Fallback>
                <p:oleObj name="MathType Equation" r:id="rId27" imgW="164957" imgH="203024" progId="Equation">
                  <p:embed/>
                  <p:pic>
                    <p:nvPicPr>
                      <p:cNvPr id="0" name="Object 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5720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7" name="Object 106"/>
          <p:cNvGraphicFramePr>
            <a:graphicFrameLocks noChangeAspect="1"/>
          </p:cNvGraphicFramePr>
          <p:nvPr/>
        </p:nvGraphicFramePr>
        <p:xfrm>
          <a:off x="3200400" y="4572000"/>
          <a:ext cx="350838" cy="381000"/>
        </p:xfrm>
        <a:graphic>
          <a:graphicData uri="http://schemas.openxmlformats.org/presentationml/2006/ole">
            <mc:AlternateContent xmlns:mc="http://schemas.openxmlformats.org/markup-compatibility/2006">
              <mc:Choice xmlns:v="urn:schemas-microsoft-com:vml" Requires="v">
                <p:oleObj spid="_x0000_s106879" name="MathType Equation" r:id="rId28" imgW="177569" imgH="202936" progId="Equation">
                  <p:embed/>
                </p:oleObj>
              </mc:Choice>
              <mc:Fallback>
                <p:oleObj name="MathType Equation" r:id="rId28" imgW="177569" imgH="202936" progId="Equation">
                  <p:embed/>
                  <p:pic>
                    <p:nvPicPr>
                      <p:cNvPr id="0" name="Object 1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4572000"/>
                        <a:ext cx="3508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8" name="Object 107"/>
          <p:cNvGraphicFramePr>
            <a:graphicFrameLocks noChangeAspect="1"/>
          </p:cNvGraphicFramePr>
          <p:nvPr/>
        </p:nvGraphicFramePr>
        <p:xfrm>
          <a:off x="2824163" y="4191000"/>
          <a:ext cx="309562" cy="361950"/>
        </p:xfrm>
        <a:graphic>
          <a:graphicData uri="http://schemas.openxmlformats.org/presentationml/2006/ole">
            <mc:AlternateContent xmlns:mc="http://schemas.openxmlformats.org/markup-compatibility/2006">
              <mc:Choice xmlns:v="urn:schemas-microsoft-com:vml" Requires="v">
                <p:oleObj spid="_x0000_s106880" name="MathType Equation" r:id="rId29" imgW="164957" imgH="203024" progId="Equation">
                  <p:embed/>
                </p:oleObj>
              </mc:Choice>
              <mc:Fallback>
                <p:oleObj name="MathType Equation" r:id="rId29" imgW="164957" imgH="203024" progId="Equation">
                  <p:embed/>
                  <p:pic>
                    <p:nvPicPr>
                      <p:cNvPr id="0" name="Object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163" y="4191000"/>
                        <a:ext cx="309562"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9" name="Object 108"/>
          <p:cNvGraphicFramePr>
            <a:graphicFrameLocks noChangeAspect="1"/>
          </p:cNvGraphicFramePr>
          <p:nvPr/>
        </p:nvGraphicFramePr>
        <p:xfrm>
          <a:off x="3209925" y="2994025"/>
          <a:ext cx="241300" cy="206375"/>
        </p:xfrm>
        <a:graphic>
          <a:graphicData uri="http://schemas.openxmlformats.org/presentationml/2006/ole">
            <mc:AlternateContent xmlns:mc="http://schemas.openxmlformats.org/markup-compatibility/2006">
              <mc:Choice xmlns:v="urn:schemas-microsoft-com:vml" Requires="v">
                <p:oleObj spid="_x0000_s106881" name="MathType Equation" r:id="rId30" imgW="177569" imgH="152202" progId="Equation">
                  <p:embed/>
                </p:oleObj>
              </mc:Choice>
              <mc:Fallback>
                <p:oleObj name="MathType Equation" r:id="rId30" imgW="177569" imgH="152202" progId="Equation">
                  <p:embed/>
                  <p:pic>
                    <p:nvPicPr>
                      <p:cNvPr id="0" name="Object 10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09925" y="299402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0" name="Object 109"/>
          <p:cNvGraphicFramePr>
            <a:graphicFrameLocks noChangeAspect="1"/>
          </p:cNvGraphicFramePr>
          <p:nvPr/>
        </p:nvGraphicFramePr>
        <p:xfrm>
          <a:off x="3209925" y="4191000"/>
          <a:ext cx="309563" cy="361950"/>
        </p:xfrm>
        <a:graphic>
          <a:graphicData uri="http://schemas.openxmlformats.org/presentationml/2006/ole">
            <mc:AlternateContent xmlns:mc="http://schemas.openxmlformats.org/markup-compatibility/2006">
              <mc:Choice xmlns:v="urn:schemas-microsoft-com:vml" Requires="v">
                <p:oleObj spid="_x0000_s106882" name="MathType Equation" r:id="rId32" imgW="164957" imgH="203024" progId="Equation">
                  <p:embed/>
                </p:oleObj>
              </mc:Choice>
              <mc:Fallback>
                <p:oleObj name="MathType Equation" r:id="rId32" imgW="164957" imgH="203024" progId="Equation">
                  <p:embed/>
                  <p:pic>
                    <p:nvPicPr>
                      <p:cNvPr id="0"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925" y="41910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1" name="Object 110"/>
          <p:cNvGraphicFramePr>
            <a:graphicFrameLocks noChangeAspect="1"/>
          </p:cNvGraphicFramePr>
          <p:nvPr/>
        </p:nvGraphicFramePr>
        <p:xfrm>
          <a:off x="3195638" y="3819525"/>
          <a:ext cx="309562" cy="361950"/>
        </p:xfrm>
        <a:graphic>
          <a:graphicData uri="http://schemas.openxmlformats.org/presentationml/2006/ole">
            <mc:AlternateContent xmlns:mc="http://schemas.openxmlformats.org/markup-compatibility/2006">
              <mc:Choice xmlns:v="urn:schemas-microsoft-com:vml" Requires="v">
                <p:oleObj spid="_x0000_s106883" name="MathType Equation" r:id="rId33" imgW="164957" imgH="203024" progId="Equation">
                  <p:embed/>
                </p:oleObj>
              </mc:Choice>
              <mc:Fallback>
                <p:oleObj name="MathType Equation" r:id="rId33" imgW="164957" imgH="203024" progId="Equation">
                  <p:embed/>
                  <p:pic>
                    <p:nvPicPr>
                      <p:cNvPr id="0" name="Object 1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5638" y="3819525"/>
                        <a:ext cx="309562"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2" name="Object 111"/>
          <p:cNvGraphicFramePr>
            <a:graphicFrameLocks noChangeAspect="1"/>
          </p:cNvGraphicFramePr>
          <p:nvPr/>
        </p:nvGraphicFramePr>
        <p:xfrm>
          <a:off x="3138488" y="3429000"/>
          <a:ext cx="350837" cy="381000"/>
        </p:xfrm>
        <a:graphic>
          <a:graphicData uri="http://schemas.openxmlformats.org/presentationml/2006/ole">
            <mc:AlternateContent xmlns:mc="http://schemas.openxmlformats.org/markup-compatibility/2006">
              <mc:Choice xmlns:v="urn:schemas-microsoft-com:vml" Requires="v">
                <p:oleObj spid="_x0000_s106884" name="MathType Equation" r:id="rId34" imgW="177569" imgH="202936" progId="Equation">
                  <p:embed/>
                </p:oleObj>
              </mc:Choice>
              <mc:Fallback>
                <p:oleObj name="MathType Equation" r:id="rId34" imgW="177569" imgH="202936" progId="Equation">
                  <p:embed/>
                  <p:pic>
                    <p:nvPicPr>
                      <p:cNvPr id="0" name="Object 1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8488" y="3429000"/>
                        <a:ext cx="3508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3" name="Object 112"/>
          <p:cNvGraphicFramePr>
            <a:graphicFrameLocks noChangeAspect="1"/>
          </p:cNvGraphicFramePr>
          <p:nvPr/>
        </p:nvGraphicFramePr>
        <p:xfrm>
          <a:off x="2447925" y="4572000"/>
          <a:ext cx="314325" cy="361950"/>
        </p:xfrm>
        <a:graphic>
          <a:graphicData uri="http://schemas.openxmlformats.org/presentationml/2006/ole">
            <mc:AlternateContent xmlns:mc="http://schemas.openxmlformats.org/markup-compatibility/2006">
              <mc:Choice xmlns:v="urn:schemas-microsoft-com:vml" Requires="v">
                <p:oleObj spid="_x0000_s106885" name="Equation" r:id="rId35" imgW="177569" imgH="215619" progId="Equation.3">
                  <p:embed/>
                </p:oleObj>
              </mc:Choice>
              <mc:Fallback>
                <p:oleObj name="Equation" r:id="rId35" imgW="177569" imgH="215619" progId="Equation.3">
                  <p:embed/>
                  <p:pic>
                    <p:nvPicPr>
                      <p:cNvPr id="0" name="Object 1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7925" y="45720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4" name="Object 113"/>
          <p:cNvGraphicFramePr>
            <a:graphicFrameLocks noChangeAspect="1"/>
          </p:cNvGraphicFramePr>
          <p:nvPr/>
        </p:nvGraphicFramePr>
        <p:xfrm>
          <a:off x="2057400" y="4210050"/>
          <a:ext cx="309563" cy="361950"/>
        </p:xfrm>
        <a:graphic>
          <a:graphicData uri="http://schemas.openxmlformats.org/presentationml/2006/ole">
            <mc:AlternateContent xmlns:mc="http://schemas.openxmlformats.org/markup-compatibility/2006">
              <mc:Choice xmlns:v="urn:schemas-microsoft-com:vml" Requires="v">
                <p:oleObj spid="_x0000_s106886" name="MathType Equation" r:id="rId36" imgW="164957" imgH="203024" progId="Equation">
                  <p:embed/>
                </p:oleObj>
              </mc:Choice>
              <mc:Fallback>
                <p:oleObj name="MathType Equation" r:id="rId36" imgW="164957" imgH="203024" progId="Equation">
                  <p:embed/>
                  <p:pic>
                    <p:nvPicPr>
                      <p:cNvPr id="0" name="Object 1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421005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5" name="Object 114"/>
          <p:cNvGraphicFramePr>
            <a:graphicFrameLocks noChangeAspect="1"/>
          </p:cNvGraphicFramePr>
          <p:nvPr/>
        </p:nvGraphicFramePr>
        <p:xfrm>
          <a:off x="4889500" y="3459163"/>
          <a:ext cx="247650" cy="198437"/>
        </p:xfrm>
        <a:graphic>
          <a:graphicData uri="http://schemas.openxmlformats.org/presentationml/2006/ole">
            <mc:AlternateContent xmlns:mc="http://schemas.openxmlformats.org/markup-compatibility/2006">
              <mc:Choice xmlns:v="urn:schemas-microsoft-com:vml" Requires="v">
                <p:oleObj spid="_x0000_s106887" name="MathType Equation" r:id="rId37" imgW="190417" imgH="152334" progId="Equation">
                  <p:embed/>
                </p:oleObj>
              </mc:Choice>
              <mc:Fallback>
                <p:oleObj name="MathType Equation" r:id="rId37" imgW="190417" imgH="152334" progId="Equation">
                  <p:embed/>
                  <p:pic>
                    <p:nvPicPr>
                      <p:cNvPr id="0" name="Object 1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9500" y="3459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6" name="Object 115"/>
          <p:cNvGraphicFramePr>
            <a:graphicFrameLocks noChangeAspect="1"/>
          </p:cNvGraphicFramePr>
          <p:nvPr/>
        </p:nvGraphicFramePr>
        <p:xfrm>
          <a:off x="4495800" y="3459163"/>
          <a:ext cx="247650" cy="198437"/>
        </p:xfrm>
        <a:graphic>
          <a:graphicData uri="http://schemas.openxmlformats.org/presentationml/2006/ole">
            <mc:AlternateContent xmlns:mc="http://schemas.openxmlformats.org/markup-compatibility/2006">
              <mc:Choice xmlns:v="urn:schemas-microsoft-com:vml" Requires="v">
                <p:oleObj spid="_x0000_s106888" name="MathType Equation" r:id="rId38" imgW="190417" imgH="152334" progId="Equation">
                  <p:embed/>
                </p:oleObj>
              </mc:Choice>
              <mc:Fallback>
                <p:oleObj name="MathType Equation" r:id="rId38" imgW="190417" imgH="152334" progId="Equation">
                  <p:embed/>
                  <p:pic>
                    <p:nvPicPr>
                      <p:cNvPr id="0" name="Object 11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495800" y="3459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7" name="Object 116"/>
          <p:cNvGraphicFramePr>
            <a:graphicFrameLocks noChangeAspect="1"/>
          </p:cNvGraphicFramePr>
          <p:nvPr/>
        </p:nvGraphicFramePr>
        <p:xfrm>
          <a:off x="5187950" y="3451225"/>
          <a:ext cx="241300" cy="206375"/>
        </p:xfrm>
        <a:graphic>
          <a:graphicData uri="http://schemas.openxmlformats.org/presentationml/2006/ole">
            <mc:AlternateContent xmlns:mc="http://schemas.openxmlformats.org/markup-compatibility/2006">
              <mc:Choice xmlns:v="urn:schemas-microsoft-com:vml" Requires="v">
                <p:oleObj spid="_x0000_s106889" name="MathType Equation" r:id="rId40" imgW="177569" imgH="152202" progId="Equation">
                  <p:embed/>
                </p:oleObj>
              </mc:Choice>
              <mc:Fallback>
                <p:oleObj name="MathType Equation" r:id="rId40" imgW="177569" imgH="152202" progId="Equation">
                  <p:embed/>
                  <p:pic>
                    <p:nvPicPr>
                      <p:cNvPr id="0" name="Object 1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87950" y="345122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8" name="Object 117"/>
          <p:cNvGraphicFramePr>
            <a:graphicFrameLocks noChangeAspect="1"/>
          </p:cNvGraphicFramePr>
          <p:nvPr/>
        </p:nvGraphicFramePr>
        <p:xfrm>
          <a:off x="5543550" y="3459163"/>
          <a:ext cx="247650" cy="198437"/>
        </p:xfrm>
        <a:graphic>
          <a:graphicData uri="http://schemas.openxmlformats.org/presentationml/2006/ole">
            <mc:AlternateContent xmlns:mc="http://schemas.openxmlformats.org/markup-compatibility/2006">
              <mc:Choice xmlns:v="urn:schemas-microsoft-com:vml" Requires="v">
                <p:oleObj spid="_x0000_s106890" name="MathType Equation" r:id="rId41" imgW="190417" imgH="152334" progId="Equation">
                  <p:embed/>
                </p:oleObj>
              </mc:Choice>
              <mc:Fallback>
                <p:oleObj name="MathType Equation" r:id="rId41" imgW="190417" imgH="152334" progId="Equation">
                  <p:embed/>
                  <p:pic>
                    <p:nvPicPr>
                      <p:cNvPr id="0" name="Object 1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43550" y="3459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9" name="Object 118"/>
          <p:cNvGraphicFramePr>
            <a:graphicFrameLocks noChangeAspect="1"/>
          </p:cNvGraphicFramePr>
          <p:nvPr/>
        </p:nvGraphicFramePr>
        <p:xfrm>
          <a:off x="4514850" y="3840163"/>
          <a:ext cx="247650" cy="198437"/>
        </p:xfrm>
        <a:graphic>
          <a:graphicData uri="http://schemas.openxmlformats.org/presentationml/2006/ole">
            <mc:AlternateContent xmlns:mc="http://schemas.openxmlformats.org/markup-compatibility/2006">
              <mc:Choice xmlns:v="urn:schemas-microsoft-com:vml" Requires="v">
                <p:oleObj spid="_x0000_s106891" name="MathType Equation" r:id="rId42" imgW="190417" imgH="152334" progId="Equation">
                  <p:embed/>
                </p:oleObj>
              </mc:Choice>
              <mc:Fallback>
                <p:oleObj name="MathType Equation" r:id="rId42" imgW="190417" imgH="152334" progId="Equation">
                  <p:embed/>
                  <p:pic>
                    <p:nvPicPr>
                      <p:cNvPr id="0" name="Object 1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14850" y="3840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0" name="Object 119"/>
          <p:cNvGraphicFramePr>
            <a:graphicFrameLocks noChangeAspect="1"/>
          </p:cNvGraphicFramePr>
          <p:nvPr/>
        </p:nvGraphicFramePr>
        <p:xfrm>
          <a:off x="4889500" y="3840163"/>
          <a:ext cx="247650" cy="198437"/>
        </p:xfrm>
        <a:graphic>
          <a:graphicData uri="http://schemas.openxmlformats.org/presentationml/2006/ole">
            <mc:AlternateContent xmlns:mc="http://schemas.openxmlformats.org/markup-compatibility/2006">
              <mc:Choice xmlns:v="urn:schemas-microsoft-com:vml" Requires="v">
                <p:oleObj spid="_x0000_s106892" name="MathType Equation" r:id="rId43" imgW="190417" imgH="152334" progId="Equation">
                  <p:embed/>
                </p:oleObj>
              </mc:Choice>
              <mc:Fallback>
                <p:oleObj name="MathType Equation" r:id="rId43" imgW="190417" imgH="152334" progId="Equation">
                  <p:embed/>
                  <p:pic>
                    <p:nvPicPr>
                      <p:cNvPr id="0" name="Object 1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9500" y="3840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1" name="Object 120"/>
          <p:cNvGraphicFramePr>
            <a:graphicFrameLocks noChangeAspect="1"/>
          </p:cNvGraphicFramePr>
          <p:nvPr/>
        </p:nvGraphicFramePr>
        <p:xfrm>
          <a:off x="5200650" y="3832225"/>
          <a:ext cx="241300" cy="206375"/>
        </p:xfrm>
        <a:graphic>
          <a:graphicData uri="http://schemas.openxmlformats.org/presentationml/2006/ole">
            <mc:AlternateContent xmlns:mc="http://schemas.openxmlformats.org/markup-compatibility/2006">
              <mc:Choice xmlns:v="urn:schemas-microsoft-com:vml" Requires="v">
                <p:oleObj spid="_x0000_s106893" name="MathType Equation" r:id="rId44" imgW="177569" imgH="152202" progId="Equation">
                  <p:embed/>
                </p:oleObj>
              </mc:Choice>
              <mc:Fallback>
                <p:oleObj name="MathType Equation" r:id="rId44" imgW="177569" imgH="152202" progId="Equation">
                  <p:embed/>
                  <p:pic>
                    <p:nvPicPr>
                      <p:cNvPr id="0" name="Object 12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200650" y="383222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2" name="Object 121"/>
          <p:cNvGraphicFramePr>
            <a:graphicFrameLocks noChangeAspect="1"/>
          </p:cNvGraphicFramePr>
          <p:nvPr/>
        </p:nvGraphicFramePr>
        <p:xfrm>
          <a:off x="5530850" y="3832225"/>
          <a:ext cx="241300" cy="206375"/>
        </p:xfrm>
        <a:graphic>
          <a:graphicData uri="http://schemas.openxmlformats.org/presentationml/2006/ole">
            <mc:AlternateContent xmlns:mc="http://schemas.openxmlformats.org/markup-compatibility/2006">
              <mc:Choice xmlns:v="urn:schemas-microsoft-com:vml" Requires="v">
                <p:oleObj spid="_x0000_s106894" name="MathType Equation" r:id="rId45" imgW="177569" imgH="152202" progId="Equation">
                  <p:embed/>
                </p:oleObj>
              </mc:Choice>
              <mc:Fallback>
                <p:oleObj name="MathType Equation" r:id="rId45" imgW="177569" imgH="152202" progId="Equation">
                  <p:embed/>
                  <p:pic>
                    <p:nvPicPr>
                      <p:cNvPr id="0" name="Object 12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30850" y="383222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3" name="Object 122"/>
          <p:cNvGraphicFramePr>
            <a:graphicFrameLocks noChangeAspect="1"/>
          </p:cNvGraphicFramePr>
          <p:nvPr/>
        </p:nvGraphicFramePr>
        <p:xfrm>
          <a:off x="4514850" y="4278313"/>
          <a:ext cx="247650" cy="198437"/>
        </p:xfrm>
        <a:graphic>
          <a:graphicData uri="http://schemas.openxmlformats.org/presentationml/2006/ole">
            <mc:AlternateContent xmlns:mc="http://schemas.openxmlformats.org/markup-compatibility/2006">
              <mc:Choice xmlns:v="urn:schemas-microsoft-com:vml" Requires="v">
                <p:oleObj spid="_x0000_s106895" name="MathType Equation" r:id="rId46" imgW="190417" imgH="152334" progId="Equation">
                  <p:embed/>
                </p:oleObj>
              </mc:Choice>
              <mc:Fallback>
                <p:oleObj name="MathType Equation" r:id="rId46" imgW="190417" imgH="152334" progId="Equation">
                  <p:embed/>
                  <p:pic>
                    <p:nvPicPr>
                      <p:cNvPr id="0" name="Object 12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514850" y="427831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4" name="Object 123"/>
          <p:cNvGraphicFramePr>
            <a:graphicFrameLocks noChangeAspect="1"/>
          </p:cNvGraphicFramePr>
          <p:nvPr/>
        </p:nvGraphicFramePr>
        <p:xfrm>
          <a:off x="4514850" y="4678363"/>
          <a:ext cx="247650" cy="198437"/>
        </p:xfrm>
        <a:graphic>
          <a:graphicData uri="http://schemas.openxmlformats.org/presentationml/2006/ole">
            <mc:AlternateContent xmlns:mc="http://schemas.openxmlformats.org/markup-compatibility/2006">
              <mc:Choice xmlns:v="urn:schemas-microsoft-com:vml" Requires="v">
                <p:oleObj spid="_x0000_s106896" name="MathType Equation" r:id="rId47" imgW="190417" imgH="152334" progId="Equation">
                  <p:embed/>
                </p:oleObj>
              </mc:Choice>
              <mc:Fallback>
                <p:oleObj name="MathType Equation" r:id="rId47" imgW="190417" imgH="152334" progId="Equation">
                  <p:embed/>
                  <p:pic>
                    <p:nvPicPr>
                      <p:cNvPr id="0" name="Object 12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514850" y="46783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5" name="Object 124"/>
          <p:cNvGraphicFramePr>
            <a:graphicFrameLocks noChangeAspect="1"/>
          </p:cNvGraphicFramePr>
          <p:nvPr/>
        </p:nvGraphicFramePr>
        <p:xfrm>
          <a:off x="4889500" y="4278313"/>
          <a:ext cx="247650" cy="198437"/>
        </p:xfrm>
        <a:graphic>
          <a:graphicData uri="http://schemas.openxmlformats.org/presentationml/2006/ole">
            <mc:AlternateContent xmlns:mc="http://schemas.openxmlformats.org/markup-compatibility/2006">
              <mc:Choice xmlns:v="urn:schemas-microsoft-com:vml" Requires="v">
                <p:oleObj spid="_x0000_s106897" name="MathType Equation" r:id="rId48" imgW="190417" imgH="152334" progId="Equation">
                  <p:embed/>
                </p:oleObj>
              </mc:Choice>
              <mc:Fallback>
                <p:oleObj name="MathType Equation" r:id="rId48" imgW="190417" imgH="152334" progId="Equation">
                  <p:embed/>
                  <p:pic>
                    <p:nvPicPr>
                      <p:cNvPr id="0" name="Object 1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9500" y="427831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6" name="Object 125"/>
          <p:cNvGraphicFramePr>
            <a:graphicFrameLocks noChangeAspect="1"/>
          </p:cNvGraphicFramePr>
          <p:nvPr/>
        </p:nvGraphicFramePr>
        <p:xfrm>
          <a:off x="5200650" y="4270375"/>
          <a:ext cx="241300" cy="206375"/>
        </p:xfrm>
        <a:graphic>
          <a:graphicData uri="http://schemas.openxmlformats.org/presentationml/2006/ole">
            <mc:AlternateContent xmlns:mc="http://schemas.openxmlformats.org/markup-compatibility/2006">
              <mc:Choice xmlns:v="urn:schemas-microsoft-com:vml" Requires="v">
                <p:oleObj spid="_x0000_s106898" name="MathType Equation" r:id="rId49" imgW="177569" imgH="152202" progId="Equation">
                  <p:embed/>
                </p:oleObj>
              </mc:Choice>
              <mc:Fallback>
                <p:oleObj name="MathType Equation" r:id="rId49" imgW="177569" imgH="152202" progId="Equation">
                  <p:embed/>
                  <p:pic>
                    <p:nvPicPr>
                      <p:cNvPr id="0" name="Object 1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200650" y="427037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7" name="Object 126"/>
          <p:cNvGraphicFramePr>
            <a:graphicFrameLocks noChangeAspect="1"/>
          </p:cNvGraphicFramePr>
          <p:nvPr/>
        </p:nvGraphicFramePr>
        <p:xfrm>
          <a:off x="5543550" y="4278313"/>
          <a:ext cx="247650" cy="198437"/>
        </p:xfrm>
        <a:graphic>
          <a:graphicData uri="http://schemas.openxmlformats.org/presentationml/2006/ole">
            <mc:AlternateContent xmlns:mc="http://schemas.openxmlformats.org/markup-compatibility/2006">
              <mc:Choice xmlns:v="urn:schemas-microsoft-com:vml" Requires="v">
                <p:oleObj spid="_x0000_s106899" name="MathType Equation" r:id="rId50" imgW="190417" imgH="152334" progId="Equation">
                  <p:embed/>
                </p:oleObj>
              </mc:Choice>
              <mc:Fallback>
                <p:oleObj name="MathType Equation" r:id="rId50" imgW="190417" imgH="152334" progId="Equation">
                  <p:embed/>
                  <p:pic>
                    <p:nvPicPr>
                      <p:cNvPr id="0" name="Object 1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43550" y="427831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8" name="Object 127"/>
          <p:cNvGraphicFramePr>
            <a:graphicFrameLocks noChangeAspect="1"/>
          </p:cNvGraphicFramePr>
          <p:nvPr/>
        </p:nvGraphicFramePr>
        <p:xfrm>
          <a:off x="4889500" y="4678363"/>
          <a:ext cx="247650" cy="198437"/>
        </p:xfrm>
        <a:graphic>
          <a:graphicData uri="http://schemas.openxmlformats.org/presentationml/2006/ole">
            <mc:AlternateContent xmlns:mc="http://schemas.openxmlformats.org/markup-compatibility/2006">
              <mc:Choice xmlns:v="urn:schemas-microsoft-com:vml" Requires="v">
                <p:oleObj spid="_x0000_s106900" name="MathType Equation" r:id="rId51" imgW="190417" imgH="152334" progId="Equation">
                  <p:embed/>
                </p:oleObj>
              </mc:Choice>
              <mc:Fallback>
                <p:oleObj name="MathType Equation" r:id="rId51" imgW="190417" imgH="152334" progId="Equation">
                  <p:embed/>
                  <p:pic>
                    <p:nvPicPr>
                      <p:cNvPr id="0" name="Object 12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889500" y="46783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9" name="Object 128"/>
          <p:cNvGraphicFramePr>
            <a:graphicFrameLocks noChangeAspect="1"/>
          </p:cNvGraphicFramePr>
          <p:nvPr/>
        </p:nvGraphicFramePr>
        <p:xfrm>
          <a:off x="5200650" y="4651375"/>
          <a:ext cx="247650" cy="198438"/>
        </p:xfrm>
        <a:graphic>
          <a:graphicData uri="http://schemas.openxmlformats.org/presentationml/2006/ole">
            <mc:AlternateContent xmlns:mc="http://schemas.openxmlformats.org/markup-compatibility/2006">
              <mc:Choice xmlns:v="urn:schemas-microsoft-com:vml" Requires="v">
                <p:oleObj spid="_x0000_s106901" name="MathType Equation" r:id="rId52" imgW="190417" imgH="152334" progId="Equation">
                  <p:embed/>
                </p:oleObj>
              </mc:Choice>
              <mc:Fallback>
                <p:oleObj name="MathType Equation" r:id="rId52" imgW="190417" imgH="152334" progId="Equation">
                  <p:embed/>
                  <p:pic>
                    <p:nvPicPr>
                      <p:cNvPr id="0" name="Object 1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00650" y="4651375"/>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0" name="Object 129"/>
          <p:cNvGraphicFramePr>
            <a:graphicFrameLocks noChangeAspect="1"/>
          </p:cNvGraphicFramePr>
          <p:nvPr/>
        </p:nvGraphicFramePr>
        <p:xfrm>
          <a:off x="5524500" y="4678363"/>
          <a:ext cx="247650" cy="198437"/>
        </p:xfrm>
        <a:graphic>
          <a:graphicData uri="http://schemas.openxmlformats.org/presentationml/2006/ole">
            <mc:AlternateContent xmlns:mc="http://schemas.openxmlformats.org/markup-compatibility/2006">
              <mc:Choice xmlns:v="urn:schemas-microsoft-com:vml" Requires="v">
                <p:oleObj spid="_x0000_s106902" name="MathType Equation" r:id="rId53" imgW="190417" imgH="152334" progId="Equation">
                  <p:embed/>
                </p:oleObj>
              </mc:Choice>
              <mc:Fallback>
                <p:oleObj name="MathType Equation" r:id="rId53" imgW="190417" imgH="152334" progId="Equation">
                  <p:embed/>
                  <p:pic>
                    <p:nvPicPr>
                      <p:cNvPr id="0" name="Object 1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24500" y="46783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1" name="Object 130"/>
          <p:cNvGraphicFramePr>
            <a:graphicFrameLocks noChangeAspect="1"/>
          </p:cNvGraphicFramePr>
          <p:nvPr/>
        </p:nvGraphicFramePr>
        <p:xfrm>
          <a:off x="3733800" y="2971800"/>
          <a:ext cx="990600" cy="287338"/>
        </p:xfrm>
        <a:graphic>
          <a:graphicData uri="http://schemas.openxmlformats.org/presentationml/2006/ole">
            <mc:AlternateContent xmlns:mc="http://schemas.openxmlformats.org/markup-compatibility/2006">
              <mc:Choice xmlns:v="urn:schemas-microsoft-com:vml" Requires="v">
                <p:oleObj spid="_x0000_s106903" name="MathType Equation" r:id="rId54" imgW="698197" imgH="203112" progId="Equation">
                  <p:embed/>
                </p:oleObj>
              </mc:Choice>
              <mc:Fallback>
                <p:oleObj name="MathType Equation" r:id="rId54" imgW="698197" imgH="203112" progId="Equation">
                  <p:embed/>
                  <p:pic>
                    <p:nvPicPr>
                      <p:cNvPr id="0" name="Object 1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33800" y="2971800"/>
                        <a:ext cx="990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2" name="Object 131"/>
          <p:cNvGraphicFramePr>
            <a:graphicFrameLocks noChangeAspect="1"/>
          </p:cNvGraphicFramePr>
          <p:nvPr/>
        </p:nvGraphicFramePr>
        <p:xfrm>
          <a:off x="4800600" y="2979738"/>
          <a:ext cx="247650" cy="198437"/>
        </p:xfrm>
        <a:graphic>
          <a:graphicData uri="http://schemas.openxmlformats.org/presentationml/2006/ole">
            <mc:AlternateContent xmlns:mc="http://schemas.openxmlformats.org/markup-compatibility/2006">
              <mc:Choice xmlns:v="urn:schemas-microsoft-com:vml" Requires="v">
                <p:oleObj spid="_x0000_s106904" name="MathType Equation" r:id="rId55" imgW="190417" imgH="152334" progId="Equation">
                  <p:embed/>
                </p:oleObj>
              </mc:Choice>
              <mc:Fallback>
                <p:oleObj name="MathType Equation" r:id="rId55" imgW="190417" imgH="152334" progId="Equation">
                  <p:embed/>
                  <p:pic>
                    <p:nvPicPr>
                      <p:cNvPr id="0" name="Object 1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0600" y="2979738"/>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3" name="Object 132"/>
          <p:cNvGraphicFramePr>
            <a:graphicFrameLocks noChangeAspect="1"/>
          </p:cNvGraphicFramePr>
          <p:nvPr/>
        </p:nvGraphicFramePr>
        <p:xfrm>
          <a:off x="5105400" y="2979738"/>
          <a:ext cx="247650" cy="198437"/>
        </p:xfrm>
        <a:graphic>
          <a:graphicData uri="http://schemas.openxmlformats.org/presentationml/2006/ole">
            <mc:AlternateContent xmlns:mc="http://schemas.openxmlformats.org/markup-compatibility/2006">
              <mc:Choice xmlns:v="urn:schemas-microsoft-com:vml" Requires="v">
                <p:oleObj spid="_x0000_s106905" name="MathType Equation" r:id="rId56" imgW="190417" imgH="152334" progId="Equation">
                  <p:embed/>
                </p:oleObj>
              </mc:Choice>
              <mc:Fallback>
                <p:oleObj name="MathType Equation" r:id="rId56" imgW="190417" imgH="152334" progId="Equation">
                  <p:embed/>
                  <p:pic>
                    <p:nvPicPr>
                      <p:cNvPr id="0" name="Object 1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05400" y="2979738"/>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4" name="Object 133"/>
          <p:cNvGraphicFramePr>
            <a:graphicFrameLocks noChangeAspect="1"/>
          </p:cNvGraphicFramePr>
          <p:nvPr/>
        </p:nvGraphicFramePr>
        <p:xfrm>
          <a:off x="5448300" y="2971800"/>
          <a:ext cx="241300" cy="206375"/>
        </p:xfrm>
        <a:graphic>
          <a:graphicData uri="http://schemas.openxmlformats.org/presentationml/2006/ole">
            <mc:AlternateContent xmlns:mc="http://schemas.openxmlformats.org/markup-compatibility/2006">
              <mc:Choice xmlns:v="urn:schemas-microsoft-com:vml" Requires="v">
                <p:oleObj spid="_x0000_s106906" name="MathType Equation" r:id="rId57" imgW="177569" imgH="152202" progId="Equation">
                  <p:embed/>
                </p:oleObj>
              </mc:Choice>
              <mc:Fallback>
                <p:oleObj name="MathType Equation" r:id="rId57" imgW="177569" imgH="152202" progId="Equation">
                  <p:embed/>
                  <p:pic>
                    <p:nvPicPr>
                      <p:cNvPr id="0" name="Object 13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448300" y="2971800"/>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C210543-65A4-4B24-AE95-87C69200AD4E}" type="slidenum">
              <a:rPr lang="en-US" altLang="fa-IR" sz="1300" b="0" smtClean="0">
                <a:solidFill>
                  <a:schemeClr val="tx1"/>
                </a:solidFill>
              </a:rPr>
              <a:pPr>
                <a:spcBef>
                  <a:spcPct val="0"/>
                </a:spcBef>
                <a:buFontTx/>
                <a:buNone/>
              </a:pPr>
              <a:t>5</a:t>
            </a:fld>
            <a:endParaRPr lang="en-US" altLang="fa-IR" sz="1300" b="0" smtClean="0">
              <a:solidFill>
                <a:schemeClr val="tx1"/>
              </a:solidFill>
            </a:endParaRPr>
          </a:p>
        </p:txBody>
      </p:sp>
      <p:sp>
        <p:nvSpPr>
          <p:cNvPr id="16387" name="Rectangle 2"/>
          <p:cNvSpPr>
            <a:spLocks noGrp="1" noChangeArrowheads="1"/>
          </p:cNvSpPr>
          <p:nvPr>
            <p:ph type="title"/>
          </p:nvPr>
        </p:nvSpPr>
        <p:spPr/>
        <p:txBody>
          <a:bodyPr/>
          <a:lstStyle/>
          <a:p>
            <a:pPr eaLnBrk="1" hangingPunct="1"/>
            <a:r>
              <a:rPr lang="en-US" altLang="fa-IR" sz="3600" smtClean="0"/>
              <a:t>Synchronous Circuits</a:t>
            </a:r>
          </a:p>
        </p:txBody>
      </p:sp>
      <p:sp>
        <p:nvSpPr>
          <p:cNvPr id="16388" name="Rectangle 3"/>
          <p:cNvSpPr>
            <a:spLocks noGrp="1" noChangeArrowheads="1"/>
          </p:cNvSpPr>
          <p:nvPr>
            <p:ph type="body" idx="1"/>
          </p:nvPr>
        </p:nvSpPr>
        <p:spPr>
          <a:xfrm>
            <a:off x="5724525" y="1219200"/>
            <a:ext cx="2733675" cy="1417638"/>
          </a:xfrm>
        </p:spPr>
        <p:txBody>
          <a:bodyPr/>
          <a:lstStyle/>
          <a:p>
            <a:pPr eaLnBrk="1" hangingPunct="1"/>
            <a:endParaRPr lang="fa-IR" altLang="fa-IR" smtClean="0"/>
          </a:p>
        </p:txBody>
      </p:sp>
      <p:sp>
        <p:nvSpPr>
          <p:cNvPr id="16389" name="Text Box 4"/>
          <p:cNvSpPr txBox="1">
            <a:spLocks noChangeArrowheads="1"/>
          </p:cNvSpPr>
          <p:nvPr/>
        </p:nvSpPr>
        <p:spPr bwMode="auto">
          <a:xfrm>
            <a:off x="3641725" y="1812925"/>
            <a:ext cx="159543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FontTx/>
              <a:buNone/>
            </a:pPr>
            <a:r>
              <a:rPr lang="en-US" altLang="fa-IR" sz="1600">
                <a:solidFill>
                  <a:srgbClr val="FC0128"/>
                </a:solidFill>
              </a:rPr>
              <a:t>Combinational</a:t>
            </a:r>
          </a:p>
          <a:p>
            <a:pPr algn="ctr">
              <a:spcBef>
                <a:spcPct val="50000"/>
              </a:spcBef>
              <a:buFontTx/>
              <a:buNone/>
            </a:pPr>
            <a:r>
              <a:rPr lang="en-US" altLang="fa-IR" sz="1600">
                <a:solidFill>
                  <a:srgbClr val="FC0128"/>
                </a:solidFill>
              </a:rPr>
              <a:t>Logic</a:t>
            </a:r>
          </a:p>
        </p:txBody>
      </p:sp>
      <p:sp>
        <p:nvSpPr>
          <p:cNvPr id="16390" name="AutoShape 5"/>
          <p:cNvSpPr>
            <a:spLocks noChangeArrowheads="1"/>
          </p:cNvSpPr>
          <p:nvPr/>
        </p:nvSpPr>
        <p:spPr bwMode="auto">
          <a:xfrm>
            <a:off x="3657600" y="1447800"/>
            <a:ext cx="1676400" cy="2438400"/>
          </a:xfrm>
          <a:prstGeom prst="roundRect">
            <a:avLst>
              <a:gd name="adj" fmla="val 16667"/>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grpSp>
        <p:nvGrpSpPr>
          <p:cNvPr id="16391" name="Group 6"/>
          <p:cNvGrpSpPr>
            <a:grpSpLocks/>
          </p:cNvGrpSpPr>
          <p:nvPr/>
        </p:nvGrpSpPr>
        <p:grpSpPr bwMode="auto">
          <a:xfrm>
            <a:off x="2438400" y="1828800"/>
            <a:ext cx="1219200" cy="2286000"/>
            <a:chOff x="1296" y="1248"/>
            <a:chExt cx="768" cy="1440"/>
          </a:xfrm>
        </p:grpSpPr>
        <p:sp>
          <p:nvSpPr>
            <p:cNvPr id="16445" name="Rectangle 7"/>
            <p:cNvSpPr>
              <a:spLocks noChangeArrowheads="1"/>
            </p:cNvSpPr>
            <p:nvPr/>
          </p:nvSpPr>
          <p:spPr bwMode="auto">
            <a:xfrm>
              <a:off x="1584" y="1248"/>
              <a:ext cx="192" cy="1296"/>
            </a:xfrm>
            <a:prstGeom prst="rect">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446" name="Line 8"/>
            <p:cNvSpPr>
              <a:spLocks noChangeShapeType="1"/>
            </p:cNvSpPr>
            <p:nvPr/>
          </p:nvSpPr>
          <p:spPr bwMode="auto">
            <a:xfrm>
              <a:off x="1776" y="139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7" name="Line 9"/>
            <p:cNvSpPr>
              <a:spLocks noChangeShapeType="1"/>
            </p:cNvSpPr>
            <p:nvPr/>
          </p:nvSpPr>
          <p:spPr bwMode="auto">
            <a:xfrm>
              <a:off x="1776" y="153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8" name="Line 10"/>
            <p:cNvSpPr>
              <a:spLocks noChangeShapeType="1"/>
            </p:cNvSpPr>
            <p:nvPr/>
          </p:nvSpPr>
          <p:spPr bwMode="auto">
            <a:xfrm>
              <a:off x="1776" y="1680"/>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9" name="Line 11"/>
            <p:cNvSpPr>
              <a:spLocks noChangeShapeType="1"/>
            </p:cNvSpPr>
            <p:nvPr/>
          </p:nvSpPr>
          <p:spPr bwMode="auto">
            <a:xfrm>
              <a:off x="1776" y="182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0" name="Line 12"/>
            <p:cNvSpPr>
              <a:spLocks noChangeShapeType="1"/>
            </p:cNvSpPr>
            <p:nvPr/>
          </p:nvSpPr>
          <p:spPr bwMode="auto">
            <a:xfrm>
              <a:off x="1776" y="196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1" name="Line 13"/>
            <p:cNvSpPr>
              <a:spLocks noChangeShapeType="1"/>
            </p:cNvSpPr>
            <p:nvPr/>
          </p:nvSpPr>
          <p:spPr bwMode="auto">
            <a:xfrm>
              <a:off x="1776" y="211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2" name="Line 14"/>
            <p:cNvSpPr>
              <a:spLocks noChangeShapeType="1"/>
            </p:cNvSpPr>
            <p:nvPr/>
          </p:nvSpPr>
          <p:spPr bwMode="auto">
            <a:xfrm>
              <a:off x="1296" y="139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3" name="Line 15"/>
            <p:cNvSpPr>
              <a:spLocks noChangeShapeType="1"/>
            </p:cNvSpPr>
            <p:nvPr/>
          </p:nvSpPr>
          <p:spPr bwMode="auto">
            <a:xfrm>
              <a:off x="1296" y="153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4" name="Line 16"/>
            <p:cNvSpPr>
              <a:spLocks noChangeShapeType="1"/>
            </p:cNvSpPr>
            <p:nvPr/>
          </p:nvSpPr>
          <p:spPr bwMode="auto">
            <a:xfrm>
              <a:off x="1296" y="1680"/>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5" name="Line 17"/>
            <p:cNvSpPr>
              <a:spLocks noChangeShapeType="1"/>
            </p:cNvSpPr>
            <p:nvPr/>
          </p:nvSpPr>
          <p:spPr bwMode="auto">
            <a:xfrm>
              <a:off x="1296" y="182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6" name="Line 18"/>
            <p:cNvSpPr>
              <a:spLocks noChangeShapeType="1"/>
            </p:cNvSpPr>
            <p:nvPr/>
          </p:nvSpPr>
          <p:spPr bwMode="auto">
            <a:xfrm>
              <a:off x="1296" y="196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7" name="Line 19"/>
            <p:cNvSpPr>
              <a:spLocks noChangeShapeType="1"/>
            </p:cNvSpPr>
            <p:nvPr/>
          </p:nvSpPr>
          <p:spPr bwMode="auto">
            <a:xfrm>
              <a:off x="1296" y="211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8" name="AutoShape 20"/>
            <p:cNvSpPr>
              <a:spLocks noChangeArrowheads="1"/>
            </p:cNvSpPr>
            <p:nvPr/>
          </p:nvSpPr>
          <p:spPr bwMode="auto">
            <a:xfrm>
              <a:off x="1632" y="2400"/>
              <a:ext cx="96" cy="144"/>
            </a:xfrm>
            <a:prstGeom prst="triangle">
              <a:avLst>
                <a:gd name="adj" fmla="val 50000"/>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459" name="Line 21"/>
            <p:cNvSpPr>
              <a:spLocks noChangeShapeType="1"/>
            </p:cNvSpPr>
            <p:nvPr/>
          </p:nvSpPr>
          <p:spPr bwMode="auto">
            <a:xfrm flipV="1">
              <a:off x="1680" y="2544"/>
              <a:ext cx="0" cy="144"/>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sp>
        <p:nvSpPr>
          <p:cNvPr id="16392" name="Rectangle 22"/>
          <p:cNvSpPr>
            <a:spLocks noChangeArrowheads="1"/>
          </p:cNvSpPr>
          <p:nvPr/>
        </p:nvSpPr>
        <p:spPr bwMode="auto">
          <a:xfrm>
            <a:off x="5791200" y="1828800"/>
            <a:ext cx="304800" cy="2057400"/>
          </a:xfrm>
          <a:prstGeom prst="rect">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393" name="Line 23"/>
          <p:cNvSpPr>
            <a:spLocks noChangeShapeType="1"/>
          </p:cNvSpPr>
          <p:nvPr/>
        </p:nvSpPr>
        <p:spPr bwMode="auto">
          <a:xfrm>
            <a:off x="6096000" y="2057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4" name="Line 24"/>
          <p:cNvSpPr>
            <a:spLocks noChangeShapeType="1"/>
          </p:cNvSpPr>
          <p:nvPr/>
        </p:nvSpPr>
        <p:spPr bwMode="auto">
          <a:xfrm>
            <a:off x="5334000" y="2057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5" name="Line 25"/>
          <p:cNvSpPr>
            <a:spLocks noChangeShapeType="1"/>
          </p:cNvSpPr>
          <p:nvPr/>
        </p:nvSpPr>
        <p:spPr bwMode="auto">
          <a:xfrm>
            <a:off x="5334000" y="25146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6" name="Line 26"/>
          <p:cNvSpPr>
            <a:spLocks noChangeShapeType="1"/>
          </p:cNvSpPr>
          <p:nvPr/>
        </p:nvSpPr>
        <p:spPr bwMode="auto">
          <a:xfrm>
            <a:off x="5334000" y="27432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7" name="Line 27"/>
          <p:cNvSpPr>
            <a:spLocks noChangeShapeType="1"/>
          </p:cNvSpPr>
          <p:nvPr/>
        </p:nvSpPr>
        <p:spPr bwMode="auto">
          <a:xfrm>
            <a:off x="5334000" y="3200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8" name="AutoShape 28"/>
          <p:cNvSpPr>
            <a:spLocks noChangeArrowheads="1"/>
          </p:cNvSpPr>
          <p:nvPr/>
        </p:nvSpPr>
        <p:spPr bwMode="auto">
          <a:xfrm>
            <a:off x="5867400" y="3657600"/>
            <a:ext cx="152400" cy="228600"/>
          </a:xfrm>
          <a:prstGeom prst="triangle">
            <a:avLst>
              <a:gd name="adj" fmla="val 50000"/>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399" name="Line 29"/>
          <p:cNvSpPr>
            <a:spLocks noChangeShapeType="1"/>
          </p:cNvSpPr>
          <p:nvPr/>
        </p:nvSpPr>
        <p:spPr bwMode="auto">
          <a:xfrm flipV="1">
            <a:off x="5943600" y="3886200"/>
            <a:ext cx="0" cy="22860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0" name="Line 30"/>
          <p:cNvSpPr>
            <a:spLocks noChangeShapeType="1"/>
          </p:cNvSpPr>
          <p:nvPr/>
        </p:nvSpPr>
        <p:spPr bwMode="auto">
          <a:xfrm flipH="1">
            <a:off x="1905000" y="4114800"/>
            <a:ext cx="40386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1" name="Line 31"/>
          <p:cNvSpPr>
            <a:spLocks noChangeShapeType="1"/>
          </p:cNvSpPr>
          <p:nvPr/>
        </p:nvSpPr>
        <p:spPr bwMode="auto">
          <a:xfrm>
            <a:off x="2133600" y="5334000"/>
            <a:ext cx="9144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2034720" name="Line 32"/>
          <p:cNvSpPr>
            <a:spLocks noChangeShapeType="1"/>
          </p:cNvSpPr>
          <p:nvPr/>
        </p:nvSpPr>
        <p:spPr bwMode="auto">
          <a:xfrm flipV="1">
            <a:off x="3048000" y="4495800"/>
            <a:ext cx="0" cy="83820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nvGrpSpPr>
          <p:cNvPr id="3" name="Group 33"/>
          <p:cNvGrpSpPr>
            <a:grpSpLocks/>
          </p:cNvGrpSpPr>
          <p:nvPr/>
        </p:nvGrpSpPr>
        <p:grpSpPr bwMode="auto">
          <a:xfrm>
            <a:off x="3048000" y="4495800"/>
            <a:ext cx="2895600" cy="838200"/>
            <a:chOff x="1920" y="3168"/>
            <a:chExt cx="1632" cy="528"/>
          </a:xfrm>
        </p:grpSpPr>
        <p:sp>
          <p:nvSpPr>
            <p:cNvPr id="16442" name="Line 34"/>
            <p:cNvSpPr>
              <a:spLocks noChangeShapeType="1"/>
            </p:cNvSpPr>
            <p:nvPr/>
          </p:nvSpPr>
          <p:spPr bwMode="auto">
            <a:xfrm>
              <a:off x="1920" y="3168"/>
              <a:ext cx="81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fa-IR"/>
            </a:p>
          </p:txBody>
        </p:sp>
        <p:sp>
          <p:nvSpPr>
            <p:cNvPr id="16443" name="Line 35"/>
            <p:cNvSpPr>
              <a:spLocks noChangeShapeType="1"/>
            </p:cNvSpPr>
            <p:nvPr/>
          </p:nvSpPr>
          <p:spPr bwMode="auto">
            <a:xfrm flipV="1">
              <a:off x="2736" y="3168"/>
              <a:ext cx="0" cy="5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4" name="Line 36"/>
            <p:cNvSpPr>
              <a:spLocks noChangeShapeType="1"/>
            </p:cNvSpPr>
            <p:nvPr/>
          </p:nvSpPr>
          <p:spPr bwMode="auto">
            <a:xfrm>
              <a:off x="2736" y="3696"/>
              <a:ext cx="81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fa-IR"/>
            </a:p>
          </p:txBody>
        </p:sp>
      </p:grpSp>
      <p:sp>
        <p:nvSpPr>
          <p:cNvPr id="2034725" name="Line 37"/>
          <p:cNvSpPr>
            <a:spLocks noChangeShapeType="1"/>
          </p:cNvSpPr>
          <p:nvPr/>
        </p:nvSpPr>
        <p:spPr bwMode="auto">
          <a:xfrm flipV="1">
            <a:off x="5943600" y="4495800"/>
            <a:ext cx="0" cy="83820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5" name="Line 38"/>
          <p:cNvSpPr>
            <a:spLocks noChangeShapeType="1"/>
          </p:cNvSpPr>
          <p:nvPr/>
        </p:nvSpPr>
        <p:spPr bwMode="auto">
          <a:xfrm>
            <a:off x="2057400" y="5410200"/>
            <a:ext cx="4724400"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6" name="Line 39"/>
          <p:cNvSpPr>
            <a:spLocks noChangeShapeType="1"/>
          </p:cNvSpPr>
          <p:nvPr/>
        </p:nvSpPr>
        <p:spPr bwMode="auto">
          <a:xfrm flipV="1">
            <a:off x="2057400" y="4191000"/>
            <a:ext cx="0" cy="121920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a-IR"/>
          </a:p>
        </p:txBody>
      </p:sp>
      <p:sp>
        <p:nvSpPr>
          <p:cNvPr id="16407" name="Text Box 40"/>
          <p:cNvSpPr txBox="1">
            <a:spLocks noChangeArrowheads="1"/>
          </p:cNvSpPr>
          <p:nvPr/>
        </p:nvSpPr>
        <p:spPr bwMode="auto">
          <a:xfrm>
            <a:off x="3717925" y="5470525"/>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fa-IR" sz="1600">
                <a:solidFill>
                  <a:srgbClr val="FC0128"/>
                </a:solidFill>
              </a:rPr>
              <a:t>time</a:t>
            </a:r>
          </a:p>
        </p:txBody>
      </p:sp>
      <p:sp>
        <p:nvSpPr>
          <p:cNvPr id="16408" name="Text Box 41"/>
          <p:cNvSpPr txBox="1">
            <a:spLocks noChangeArrowheads="1"/>
          </p:cNvSpPr>
          <p:nvPr/>
        </p:nvSpPr>
        <p:spPr bwMode="auto">
          <a:xfrm>
            <a:off x="1355725" y="4479925"/>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fa-IR" sz="1600">
                <a:solidFill>
                  <a:srgbClr val="FC0128"/>
                </a:solidFill>
              </a:rPr>
              <a:t>clk</a:t>
            </a:r>
          </a:p>
        </p:txBody>
      </p:sp>
      <p:grpSp>
        <p:nvGrpSpPr>
          <p:cNvPr id="16409" name="Group 42"/>
          <p:cNvGrpSpPr>
            <a:grpSpLocks/>
          </p:cNvGrpSpPr>
          <p:nvPr/>
        </p:nvGrpSpPr>
        <p:grpSpPr bwMode="auto">
          <a:xfrm>
            <a:off x="2362200" y="2286000"/>
            <a:ext cx="533400" cy="914400"/>
            <a:chOff x="1488" y="1440"/>
            <a:chExt cx="336" cy="576"/>
          </a:xfrm>
        </p:grpSpPr>
        <p:sp>
          <p:nvSpPr>
            <p:cNvPr id="16438" name="Line 43"/>
            <p:cNvSpPr>
              <a:spLocks noChangeShapeType="1"/>
            </p:cNvSpPr>
            <p:nvPr/>
          </p:nvSpPr>
          <p:spPr bwMode="auto">
            <a:xfrm>
              <a:off x="1488" y="1440"/>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9" name="Line 44"/>
            <p:cNvSpPr>
              <a:spLocks noChangeShapeType="1"/>
            </p:cNvSpPr>
            <p:nvPr/>
          </p:nvSpPr>
          <p:spPr bwMode="auto">
            <a:xfrm>
              <a:off x="1488" y="1728"/>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0" name="Line 45"/>
            <p:cNvSpPr>
              <a:spLocks noChangeShapeType="1"/>
            </p:cNvSpPr>
            <p:nvPr/>
          </p:nvSpPr>
          <p:spPr bwMode="auto">
            <a:xfrm>
              <a:off x="1488" y="1872"/>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1" name="Line 46"/>
            <p:cNvSpPr>
              <a:spLocks noChangeShapeType="1"/>
            </p:cNvSpPr>
            <p:nvPr/>
          </p:nvSpPr>
          <p:spPr bwMode="auto">
            <a:xfrm>
              <a:off x="1488" y="2016"/>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grpSp>
        <p:nvGrpSpPr>
          <p:cNvPr id="5" name="Group 47"/>
          <p:cNvGrpSpPr>
            <a:grpSpLocks/>
          </p:cNvGrpSpPr>
          <p:nvPr/>
        </p:nvGrpSpPr>
        <p:grpSpPr bwMode="auto">
          <a:xfrm>
            <a:off x="3200400" y="2286000"/>
            <a:ext cx="2590800" cy="1028700"/>
            <a:chOff x="2016" y="1440"/>
            <a:chExt cx="1632" cy="648"/>
          </a:xfrm>
        </p:grpSpPr>
        <p:sp>
          <p:nvSpPr>
            <p:cNvPr id="16435" name="Freeform 48"/>
            <p:cNvSpPr>
              <a:spLocks/>
            </p:cNvSpPr>
            <p:nvPr/>
          </p:nvSpPr>
          <p:spPr bwMode="auto">
            <a:xfrm>
              <a:off x="2064" y="1728"/>
              <a:ext cx="1536" cy="360"/>
            </a:xfrm>
            <a:custGeom>
              <a:avLst/>
              <a:gdLst>
                <a:gd name="T0" fmla="*/ 0 w 1536"/>
                <a:gd name="T1" fmla="*/ 288 h 360"/>
                <a:gd name="T2" fmla="*/ 480 w 1536"/>
                <a:gd name="T3" fmla="*/ 336 h 360"/>
                <a:gd name="T4" fmla="*/ 768 w 1536"/>
                <a:gd name="T5" fmla="*/ 144 h 360"/>
                <a:gd name="T6" fmla="*/ 1536 w 1536"/>
                <a:gd name="T7" fmla="*/ 0 h 360"/>
                <a:gd name="T8" fmla="*/ 0 60000 65536"/>
                <a:gd name="T9" fmla="*/ 0 60000 65536"/>
                <a:gd name="T10" fmla="*/ 0 60000 65536"/>
                <a:gd name="T11" fmla="*/ 0 60000 65536"/>
                <a:gd name="T12" fmla="*/ 0 w 1536"/>
                <a:gd name="T13" fmla="*/ 0 h 360"/>
                <a:gd name="T14" fmla="*/ 1536 w 1536"/>
                <a:gd name="T15" fmla="*/ 360 h 360"/>
              </a:gdLst>
              <a:ahLst/>
              <a:cxnLst>
                <a:cxn ang="T8">
                  <a:pos x="T0" y="T1"/>
                </a:cxn>
                <a:cxn ang="T9">
                  <a:pos x="T2" y="T3"/>
                </a:cxn>
                <a:cxn ang="T10">
                  <a:pos x="T4" y="T5"/>
                </a:cxn>
                <a:cxn ang="T11">
                  <a:pos x="T6" y="T7"/>
                </a:cxn>
              </a:cxnLst>
              <a:rect l="T12" t="T13" r="T14" b="T15"/>
              <a:pathLst>
                <a:path w="1536" h="360">
                  <a:moveTo>
                    <a:pt x="0" y="288"/>
                  </a:moveTo>
                  <a:cubicBezTo>
                    <a:pt x="176" y="324"/>
                    <a:pt x="352" y="360"/>
                    <a:pt x="480" y="336"/>
                  </a:cubicBezTo>
                  <a:cubicBezTo>
                    <a:pt x="608" y="312"/>
                    <a:pt x="592" y="200"/>
                    <a:pt x="768" y="144"/>
                  </a:cubicBezTo>
                  <a:cubicBezTo>
                    <a:pt x="944" y="88"/>
                    <a:pt x="1240" y="44"/>
                    <a:pt x="1536" y="0"/>
                  </a:cubicBezTo>
                </a:path>
              </a:pathLst>
            </a:custGeom>
            <a:noFill/>
            <a:ln w="381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sp>
          <p:nvSpPr>
            <p:cNvPr id="16436" name="Freeform 49"/>
            <p:cNvSpPr>
              <a:spLocks/>
            </p:cNvSpPr>
            <p:nvPr/>
          </p:nvSpPr>
          <p:spPr bwMode="auto">
            <a:xfrm>
              <a:off x="2016" y="1440"/>
              <a:ext cx="1632" cy="624"/>
            </a:xfrm>
            <a:custGeom>
              <a:avLst/>
              <a:gdLst>
                <a:gd name="T0" fmla="*/ 0 w 1632"/>
                <a:gd name="T1" fmla="*/ 2 h 792"/>
                <a:gd name="T2" fmla="*/ 432 w 1632"/>
                <a:gd name="T3" fmla="*/ 2 h 792"/>
                <a:gd name="T4" fmla="*/ 576 w 1632"/>
                <a:gd name="T5" fmla="*/ 13 h 792"/>
                <a:gd name="T6" fmla="*/ 912 w 1632"/>
                <a:gd name="T7" fmla="*/ 50 h 792"/>
                <a:gd name="T8" fmla="*/ 1632 w 1632"/>
                <a:gd name="T9" fmla="*/ 54 h 792"/>
                <a:gd name="T10" fmla="*/ 0 60000 65536"/>
                <a:gd name="T11" fmla="*/ 0 60000 65536"/>
                <a:gd name="T12" fmla="*/ 0 60000 65536"/>
                <a:gd name="T13" fmla="*/ 0 60000 65536"/>
                <a:gd name="T14" fmla="*/ 0 60000 65536"/>
                <a:gd name="T15" fmla="*/ 0 w 1632"/>
                <a:gd name="T16" fmla="*/ 0 h 792"/>
                <a:gd name="T17" fmla="*/ 1632 w 1632"/>
                <a:gd name="T18" fmla="*/ 792 h 792"/>
              </a:gdLst>
              <a:ahLst/>
              <a:cxnLst>
                <a:cxn ang="T10">
                  <a:pos x="T0" y="T1"/>
                </a:cxn>
                <a:cxn ang="T11">
                  <a:pos x="T2" y="T3"/>
                </a:cxn>
                <a:cxn ang="T12">
                  <a:pos x="T4" y="T5"/>
                </a:cxn>
                <a:cxn ang="T13">
                  <a:pos x="T6" y="T7"/>
                </a:cxn>
                <a:cxn ang="T14">
                  <a:pos x="T8" y="T9"/>
                </a:cxn>
              </a:cxnLst>
              <a:rect l="T15" t="T16" r="T17" b="T18"/>
              <a:pathLst>
                <a:path w="1632" h="792">
                  <a:moveTo>
                    <a:pt x="0" y="24"/>
                  </a:moveTo>
                  <a:cubicBezTo>
                    <a:pt x="168" y="12"/>
                    <a:pt x="336" y="0"/>
                    <a:pt x="432" y="24"/>
                  </a:cubicBezTo>
                  <a:cubicBezTo>
                    <a:pt x="528" y="48"/>
                    <a:pt x="496" y="56"/>
                    <a:pt x="576" y="168"/>
                  </a:cubicBezTo>
                  <a:cubicBezTo>
                    <a:pt x="656" y="280"/>
                    <a:pt x="736" y="600"/>
                    <a:pt x="912" y="696"/>
                  </a:cubicBezTo>
                  <a:cubicBezTo>
                    <a:pt x="1088" y="792"/>
                    <a:pt x="1512" y="736"/>
                    <a:pt x="1632" y="744"/>
                  </a:cubicBezTo>
                </a:path>
              </a:pathLst>
            </a:custGeom>
            <a:noFill/>
            <a:ln w="38100">
              <a:solidFill>
                <a:srgbClr val="FC0128"/>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a-IR"/>
            </a:p>
          </p:txBody>
        </p:sp>
        <p:sp>
          <p:nvSpPr>
            <p:cNvPr id="16437" name="Freeform 50"/>
            <p:cNvSpPr>
              <a:spLocks/>
            </p:cNvSpPr>
            <p:nvPr/>
          </p:nvSpPr>
          <p:spPr bwMode="auto">
            <a:xfrm>
              <a:off x="2064" y="1584"/>
              <a:ext cx="1584" cy="208"/>
            </a:xfrm>
            <a:custGeom>
              <a:avLst/>
              <a:gdLst>
                <a:gd name="T0" fmla="*/ 0 w 1584"/>
                <a:gd name="T1" fmla="*/ 144 h 208"/>
                <a:gd name="T2" fmla="*/ 432 w 1584"/>
                <a:gd name="T3" fmla="*/ 192 h 208"/>
                <a:gd name="T4" fmla="*/ 1008 w 1584"/>
                <a:gd name="T5" fmla="*/ 48 h 208"/>
                <a:gd name="T6" fmla="*/ 1584 w 1584"/>
                <a:gd name="T7" fmla="*/ 0 h 208"/>
                <a:gd name="T8" fmla="*/ 0 60000 65536"/>
                <a:gd name="T9" fmla="*/ 0 60000 65536"/>
                <a:gd name="T10" fmla="*/ 0 60000 65536"/>
                <a:gd name="T11" fmla="*/ 0 60000 65536"/>
                <a:gd name="T12" fmla="*/ 0 w 1584"/>
                <a:gd name="T13" fmla="*/ 0 h 208"/>
                <a:gd name="T14" fmla="*/ 1584 w 1584"/>
                <a:gd name="T15" fmla="*/ 208 h 208"/>
              </a:gdLst>
              <a:ahLst/>
              <a:cxnLst>
                <a:cxn ang="T8">
                  <a:pos x="T0" y="T1"/>
                </a:cxn>
                <a:cxn ang="T9">
                  <a:pos x="T2" y="T3"/>
                </a:cxn>
                <a:cxn ang="T10">
                  <a:pos x="T4" y="T5"/>
                </a:cxn>
                <a:cxn ang="T11">
                  <a:pos x="T6" y="T7"/>
                </a:cxn>
              </a:cxnLst>
              <a:rect l="T12" t="T13" r="T14" b="T15"/>
              <a:pathLst>
                <a:path w="1584" h="208">
                  <a:moveTo>
                    <a:pt x="0" y="144"/>
                  </a:moveTo>
                  <a:cubicBezTo>
                    <a:pt x="132" y="176"/>
                    <a:pt x="264" y="208"/>
                    <a:pt x="432" y="192"/>
                  </a:cubicBezTo>
                  <a:cubicBezTo>
                    <a:pt x="600" y="176"/>
                    <a:pt x="816" y="80"/>
                    <a:pt x="1008" y="48"/>
                  </a:cubicBezTo>
                  <a:cubicBezTo>
                    <a:pt x="1200" y="16"/>
                    <a:pt x="1392" y="8"/>
                    <a:pt x="1584" y="0"/>
                  </a:cubicBezTo>
                </a:path>
              </a:pathLst>
            </a:custGeom>
            <a:noFill/>
            <a:ln w="28575">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grpSp>
      <p:grpSp>
        <p:nvGrpSpPr>
          <p:cNvPr id="6" name="Group 51"/>
          <p:cNvGrpSpPr>
            <a:grpSpLocks/>
          </p:cNvGrpSpPr>
          <p:nvPr/>
        </p:nvGrpSpPr>
        <p:grpSpPr bwMode="auto">
          <a:xfrm>
            <a:off x="2362200" y="2286000"/>
            <a:ext cx="533400" cy="914400"/>
            <a:chOff x="1488" y="1440"/>
            <a:chExt cx="336" cy="576"/>
          </a:xfrm>
        </p:grpSpPr>
        <p:sp>
          <p:nvSpPr>
            <p:cNvPr id="16431" name="Line 52"/>
            <p:cNvSpPr>
              <a:spLocks noChangeShapeType="1"/>
            </p:cNvSpPr>
            <p:nvPr/>
          </p:nvSpPr>
          <p:spPr bwMode="auto">
            <a:xfrm>
              <a:off x="1488" y="1440"/>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2" name="Line 53"/>
            <p:cNvSpPr>
              <a:spLocks noChangeShapeType="1"/>
            </p:cNvSpPr>
            <p:nvPr/>
          </p:nvSpPr>
          <p:spPr bwMode="auto">
            <a:xfrm>
              <a:off x="1488" y="1728"/>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3" name="Line 54"/>
            <p:cNvSpPr>
              <a:spLocks noChangeShapeType="1"/>
            </p:cNvSpPr>
            <p:nvPr/>
          </p:nvSpPr>
          <p:spPr bwMode="auto">
            <a:xfrm>
              <a:off x="1488" y="1872"/>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4" name="Line 55"/>
            <p:cNvSpPr>
              <a:spLocks noChangeShapeType="1"/>
            </p:cNvSpPr>
            <p:nvPr/>
          </p:nvSpPr>
          <p:spPr bwMode="auto">
            <a:xfrm>
              <a:off x="1488" y="2016"/>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grpSp>
        <p:nvGrpSpPr>
          <p:cNvPr id="7" name="Group 56"/>
          <p:cNvGrpSpPr>
            <a:grpSpLocks/>
          </p:cNvGrpSpPr>
          <p:nvPr/>
        </p:nvGrpSpPr>
        <p:grpSpPr bwMode="auto">
          <a:xfrm>
            <a:off x="3200400" y="2286000"/>
            <a:ext cx="2590800" cy="1028700"/>
            <a:chOff x="2016" y="1440"/>
            <a:chExt cx="1632" cy="648"/>
          </a:xfrm>
        </p:grpSpPr>
        <p:sp>
          <p:nvSpPr>
            <p:cNvPr id="16428" name="Freeform 57"/>
            <p:cNvSpPr>
              <a:spLocks/>
            </p:cNvSpPr>
            <p:nvPr/>
          </p:nvSpPr>
          <p:spPr bwMode="auto">
            <a:xfrm>
              <a:off x="2064" y="1728"/>
              <a:ext cx="1536" cy="360"/>
            </a:xfrm>
            <a:custGeom>
              <a:avLst/>
              <a:gdLst>
                <a:gd name="T0" fmla="*/ 0 w 1536"/>
                <a:gd name="T1" fmla="*/ 288 h 360"/>
                <a:gd name="T2" fmla="*/ 480 w 1536"/>
                <a:gd name="T3" fmla="*/ 336 h 360"/>
                <a:gd name="T4" fmla="*/ 768 w 1536"/>
                <a:gd name="T5" fmla="*/ 144 h 360"/>
                <a:gd name="T6" fmla="*/ 1536 w 1536"/>
                <a:gd name="T7" fmla="*/ 0 h 360"/>
                <a:gd name="T8" fmla="*/ 0 60000 65536"/>
                <a:gd name="T9" fmla="*/ 0 60000 65536"/>
                <a:gd name="T10" fmla="*/ 0 60000 65536"/>
                <a:gd name="T11" fmla="*/ 0 60000 65536"/>
                <a:gd name="T12" fmla="*/ 0 w 1536"/>
                <a:gd name="T13" fmla="*/ 0 h 360"/>
                <a:gd name="T14" fmla="*/ 1536 w 1536"/>
                <a:gd name="T15" fmla="*/ 360 h 360"/>
              </a:gdLst>
              <a:ahLst/>
              <a:cxnLst>
                <a:cxn ang="T8">
                  <a:pos x="T0" y="T1"/>
                </a:cxn>
                <a:cxn ang="T9">
                  <a:pos x="T2" y="T3"/>
                </a:cxn>
                <a:cxn ang="T10">
                  <a:pos x="T4" y="T5"/>
                </a:cxn>
                <a:cxn ang="T11">
                  <a:pos x="T6" y="T7"/>
                </a:cxn>
              </a:cxnLst>
              <a:rect l="T12" t="T13" r="T14" b="T15"/>
              <a:pathLst>
                <a:path w="1536" h="360">
                  <a:moveTo>
                    <a:pt x="0" y="288"/>
                  </a:moveTo>
                  <a:cubicBezTo>
                    <a:pt x="176" y="324"/>
                    <a:pt x="352" y="360"/>
                    <a:pt x="480" y="336"/>
                  </a:cubicBezTo>
                  <a:cubicBezTo>
                    <a:pt x="608" y="312"/>
                    <a:pt x="592" y="200"/>
                    <a:pt x="768" y="144"/>
                  </a:cubicBezTo>
                  <a:cubicBezTo>
                    <a:pt x="944" y="88"/>
                    <a:pt x="1240" y="44"/>
                    <a:pt x="1536" y="0"/>
                  </a:cubicBezTo>
                </a:path>
              </a:pathLst>
            </a:cu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sp>
          <p:nvSpPr>
            <p:cNvPr id="16429" name="Freeform 58"/>
            <p:cNvSpPr>
              <a:spLocks/>
            </p:cNvSpPr>
            <p:nvPr/>
          </p:nvSpPr>
          <p:spPr bwMode="auto">
            <a:xfrm>
              <a:off x="2016" y="1440"/>
              <a:ext cx="1632" cy="624"/>
            </a:xfrm>
            <a:custGeom>
              <a:avLst/>
              <a:gdLst>
                <a:gd name="T0" fmla="*/ 0 w 1632"/>
                <a:gd name="T1" fmla="*/ 2 h 792"/>
                <a:gd name="T2" fmla="*/ 432 w 1632"/>
                <a:gd name="T3" fmla="*/ 2 h 792"/>
                <a:gd name="T4" fmla="*/ 576 w 1632"/>
                <a:gd name="T5" fmla="*/ 13 h 792"/>
                <a:gd name="T6" fmla="*/ 912 w 1632"/>
                <a:gd name="T7" fmla="*/ 50 h 792"/>
                <a:gd name="T8" fmla="*/ 1632 w 1632"/>
                <a:gd name="T9" fmla="*/ 54 h 792"/>
                <a:gd name="T10" fmla="*/ 0 60000 65536"/>
                <a:gd name="T11" fmla="*/ 0 60000 65536"/>
                <a:gd name="T12" fmla="*/ 0 60000 65536"/>
                <a:gd name="T13" fmla="*/ 0 60000 65536"/>
                <a:gd name="T14" fmla="*/ 0 60000 65536"/>
                <a:gd name="T15" fmla="*/ 0 w 1632"/>
                <a:gd name="T16" fmla="*/ 0 h 792"/>
                <a:gd name="T17" fmla="*/ 1632 w 1632"/>
                <a:gd name="T18" fmla="*/ 792 h 792"/>
              </a:gdLst>
              <a:ahLst/>
              <a:cxnLst>
                <a:cxn ang="T10">
                  <a:pos x="T0" y="T1"/>
                </a:cxn>
                <a:cxn ang="T11">
                  <a:pos x="T2" y="T3"/>
                </a:cxn>
                <a:cxn ang="T12">
                  <a:pos x="T4" y="T5"/>
                </a:cxn>
                <a:cxn ang="T13">
                  <a:pos x="T6" y="T7"/>
                </a:cxn>
                <a:cxn ang="T14">
                  <a:pos x="T8" y="T9"/>
                </a:cxn>
              </a:cxnLst>
              <a:rect l="T15" t="T16" r="T17" b="T18"/>
              <a:pathLst>
                <a:path w="1632" h="792">
                  <a:moveTo>
                    <a:pt x="0" y="24"/>
                  </a:moveTo>
                  <a:cubicBezTo>
                    <a:pt x="168" y="12"/>
                    <a:pt x="336" y="0"/>
                    <a:pt x="432" y="24"/>
                  </a:cubicBezTo>
                  <a:cubicBezTo>
                    <a:pt x="528" y="48"/>
                    <a:pt x="496" y="56"/>
                    <a:pt x="576" y="168"/>
                  </a:cubicBezTo>
                  <a:cubicBezTo>
                    <a:pt x="656" y="280"/>
                    <a:pt x="736" y="600"/>
                    <a:pt x="912" y="696"/>
                  </a:cubicBezTo>
                  <a:cubicBezTo>
                    <a:pt x="1088" y="792"/>
                    <a:pt x="1512" y="736"/>
                    <a:pt x="1632" y="744"/>
                  </a:cubicBezTo>
                </a:path>
              </a:pathLst>
            </a:cu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a-IR"/>
            </a:p>
          </p:txBody>
        </p:sp>
        <p:sp>
          <p:nvSpPr>
            <p:cNvPr id="16430" name="Freeform 59"/>
            <p:cNvSpPr>
              <a:spLocks/>
            </p:cNvSpPr>
            <p:nvPr/>
          </p:nvSpPr>
          <p:spPr bwMode="auto">
            <a:xfrm>
              <a:off x="2064" y="1584"/>
              <a:ext cx="1584" cy="208"/>
            </a:xfrm>
            <a:custGeom>
              <a:avLst/>
              <a:gdLst>
                <a:gd name="T0" fmla="*/ 0 w 1584"/>
                <a:gd name="T1" fmla="*/ 144 h 208"/>
                <a:gd name="T2" fmla="*/ 432 w 1584"/>
                <a:gd name="T3" fmla="*/ 192 h 208"/>
                <a:gd name="T4" fmla="*/ 1008 w 1584"/>
                <a:gd name="T5" fmla="*/ 48 h 208"/>
                <a:gd name="T6" fmla="*/ 1584 w 1584"/>
                <a:gd name="T7" fmla="*/ 0 h 208"/>
                <a:gd name="T8" fmla="*/ 0 60000 65536"/>
                <a:gd name="T9" fmla="*/ 0 60000 65536"/>
                <a:gd name="T10" fmla="*/ 0 60000 65536"/>
                <a:gd name="T11" fmla="*/ 0 60000 65536"/>
                <a:gd name="T12" fmla="*/ 0 w 1584"/>
                <a:gd name="T13" fmla="*/ 0 h 208"/>
                <a:gd name="T14" fmla="*/ 1584 w 1584"/>
                <a:gd name="T15" fmla="*/ 208 h 208"/>
              </a:gdLst>
              <a:ahLst/>
              <a:cxnLst>
                <a:cxn ang="T8">
                  <a:pos x="T0" y="T1"/>
                </a:cxn>
                <a:cxn ang="T9">
                  <a:pos x="T2" y="T3"/>
                </a:cxn>
                <a:cxn ang="T10">
                  <a:pos x="T4" y="T5"/>
                </a:cxn>
                <a:cxn ang="T11">
                  <a:pos x="T6" y="T7"/>
                </a:cxn>
              </a:cxnLst>
              <a:rect l="T12" t="T13" r="T14" b="T15"/>
              <a:pathLst>
                <a:path w="1584" h="208">
                  <a:moveTo>
                    <a:pt x="0" y="144"/>
                  </a:moveTo>
                  <a:cubicBezTo>
                    <a:pt x="132" y="176"/>
                    <a:pt x="264" y="208"/>
                    <a:pt x="432" y="192"/>
                  </a:cubicBezTo>
                  <a:cubicBezTo>
                    <a:pt x="600" y="176"/>
                    <a:pt x="816" y="80"/>
                    <a:pt x="1008" y="48"/>
                  </a:cubicBezTo>
                  <a:cubicBezTo>
                    <a:pt x="1200" y="16"/>
                    <a:pt x="1392" y="8"/>
                    <a:pt x="1584" y="0"/>
                  </a:cubicBezTo>
                </a:path>
              </a:pathLst>
            </a:custGeom>
            <a:noFill/>
            <a:ln w="2857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grpSp>
      <p:sp>
        <p:nvSpPr>
          <p:cNvPr id="16413" name="Line 60"/>
          <p:cNvSpPr>
            <a:spLocks noChangeShapeType="1"/>
          </p:cNvSpPr>
          <p:nvPr/>
        </p:nvSpPr>
        <p:spPr bwMode="auto">
          <a:xfrm>
            <a:off x="6096000" y="25146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4" name="Line 61"/>
          <p:cNvSpPr>
            <a:spLocks noChangeShapeType="1"/>
          </p:cNvSpPr>
          <p:nvPr/>
        </p:nvSpPr>
        <p:spPr bwMode="auto">
          <a:xfrm>
            <a:off x="6096000" y="27432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5" name="Line 62"/>
          <p:cNvSpPr>
            <a:spLocks noChangeShapeType="1"/>
          </p:cNvSpPr>
          <p:nvPr/>
        </p:nvSpPr>
        <p:spPr bwMode="auto">
          <a:xfrm>
            <a:off x="6096000" y="3200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nvGrpSpPr>
          <p:cNvPr id="8" name="Group 63"/>
          <p:cNvGrpSpPr>
            <a:grpSpLocks/>
          </p:cNvGrpSpPr>
          <p:nvPr/>
        </p:nvGrpSpPr>
        <p:grpSpPr bwMode="auto">
          <a:xfrm>
            <a:off x="6096000" y="2514600"/>
            <a:ext cx="533400" cy="685800"/>
            <a:chOff x="3840" y="1584"/>
            <a:chExt cx="336" cy="432"/>
          </a:xfrm>
        </p:grpSpPr>
        <p:sp>
          <p:nvSpPr>
            <p:cNvPr id="16422" name="Line 64"/>
            <p:cNvSpPr>
              <a:spLocks noChangeShapeType="1"/>
            </p:cNvSpPr>
            <p:nvPr/>
          </p:nvSpPr>
          <p:spPr bwMode="auto">
            <a:xfrm>
              <a:off x="3840" y="158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3" name="Line 65"/>
            <p:cNvSpPr>
              <a:spLocks noChangeShapeType="1"/>
            </p:cNvSpPr>
            <p:nvPr/>
          </p:nvSpPr>
          <p:spPr bwMode="auto">
            <a:xfrm>
              <a:off x="3840" y="172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4" name="Line 66"/>
            <p:cNvSpPr>
              <a:spLocks noChangeShapeType="1"/>
            </p:cNvSpPr>
            <p:nvPr/>
          </p:nvSpPr>
          <p:spPr bwMode="auto">
            <a:xfrm>
              <a:off x="3840" y="201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5" name="Line 67"/>
            <p:cNvSpPr>
              <a:spLocks noChangeShapeType="1"/>
            </p:cNvSpPr>
            <p:nvPr/>
          </p:nvSpPr>
          <p:spPr bwMode="auto">
            <a:xfrm>
              <a:off x="3840" y="1584"/>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6" name="Line 68"/>
            <p:cNvSpPr>
              <a:spLocks noChangeShapeType="1"/>
            </p:cNvSpPr>
            <p:nvPr/>
          </p:nvSpPr>
          <p:spPr bwMode="auto">
            <a:xfrm>
              <a:off x="3840" y="1728"/>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7" name="Line 69"/>
            <p:cNvSpPr>
              <a:spLocks noChangeShapeType="1"/>
            </p:cNvSpPr>
            <p:nvPr/>
          </p:nvSpPr>
          <p:spPr bwMode="auto">
            <a:xfrm>
              <a:off x="3840" y="2016"/>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grpSp>
        <p:nvGrpSpPr>
          <p:cNvPr id="9" name="Group 70"/>
          <p:cNvGrpSpPr>
            <a:grpSpLocks/>
          </p:cNvGrpSpPr>
          <p:nvPr/>
        </p:nvGrpSpPr>
        <p:grpSpPr bwMode="auto">
          <a:xfrm>
            <a:off x="2362200" y="2286000"/>
            <a:ext cx="533400" cy="914400"/>
            <a:chOff x="1488" y="1440"/>
            <a:chExt cx="336" cy="576"/>
          </a:xfrm>
        </p:grpSpPr>
        <p:sp>
          <p:nvSpPr>
            <p:cNvPr id="16418" name="Line 71"/>
            <p:cNvSpPr>
              <a:spLocks noChangeShapeType="1"/>
            </p:cNvSpPr>
            <p:nvPr/>
          </p:nvSpPr>
          <p:spPr bwMode="auto">
            <a:xfrm>
              <a:off x="1488" y="1440"/>
              <a:ext cx="336" cy="0"/>
            </a:xfrm>
            <a:prstGeom prst="line">
              <a:avLst/>
            </a:prstGeom>
            <a:noFill/>
            <a:ln w="38100">
              <a:solidFill>
                <a:srgbClr val="00AE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9" name="Line 72"/>
            <p:cNvSpPr>
              <a:spLocks noChangeShapeType="1"/>
            </p:cNvSpPr>
            <p:nvPr/>
          </p:nvSpPr>
          <p:spPr bwMode="auto">
            <a:xfrm>
              <a:off x="1488" y="1728"/>
              <a:ext cx="336" cy="0"/>
            </a:xfrm>
            <a:prstGeom prst="line">
              <a:avLst/>
            </a:prstGeom>
            <a:noFill/>
            <a:ln w="38100">
              <a:solidFill>
                <a:srgbClr val="00AE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0" name="Line 73"/>
            <p:cNvSpPr>
              <a:spLocks noChangeShapeType="1"/>
            </p:cNvSpPr>
            <p:nvPr/>
          </p:nvSpPr>
          <p:spPr bwMode="auto">
            <a:xfrm>
              <a:off x="1488" y="1872"/>
              <a:ext cx="336" cy="0"/>
            </a:xfrm>
            <a:prstGeom prst="line">
              <a:avLst/>
            </a:prstGeom>
            <a:noFill/>
            <a:ln w="38100">
              <a:solidFill>
                <a:srgbClr val="00AE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1" name="Line 74"/>
            <p:cNvSpPr>
              <a:spLocks noChangeShapeType="1"/>
            </p:cNvSpPr>
            <p:nvPr/>
          </p:nvSpPr>
          <p:spPr bwMode="auto">
            <a:xfrm>
              <a:off x="1488" y="2016"/>
              <a:ext cx="336" cy="0"/>
            </a:xfrm>
            <a:prstGeom prst="line">
              <a:avLst/>
            </a:prstGeom>
            <a:noFill/>
            <a:ln w="38100">
              <a:solidFill>
                <a:srgbClr val="00AE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4720"/>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20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2000"/>
                                        <p:tgtEl>
                                          <p:spTgt spid="3"/>
                                        </p:tgtEl>
                                      </p:cBhvr>
                                    </p:animEffec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34725"/>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22" presetClass="entr" presetSubtype="8"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2000"/>
                                        <p:tgtEl>
                                          <p:spTgt spid="7"/>
                                        </p:tgtEl>
                                      </p:cBhvr>
                                    </p:animEffec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720" grpId="0" animBg="1"/>
      <p:bldP spid="20347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EECEE6C0-6F32-4056-B24D-F19D27A946E3}" type="slidenum">
              <a:rPr lang="en-US" altLang="fa-IR" sz="1300" b="0" smtClean="0">
                <a:solidFill>
                  <a:schemeClr val="tx1"/>
                </a:solidFill>
                <a:cs typeface="Arial" panose="020B0604020202020204" pitchFamily="34" charset="0"/>
              </a:rPr>
              <a:pPr>
                <a:spcBef>
                  <a:spcPct val="0"/>
                </a:spcBef>
                <a:buFontTx/>
                <a:buNone/>
              </a:pPr>
              <a:t>50</a:t>
            </a:fld>
            <a:endParaRPr lang="en-US" altLang="fa-IR" sz="1300" b="0" smtClean="0">
              <a:solidFill>
                <a:schemeClr val="tx1"/>
              </a:solidFill>
              <a:cs typeface="Arial" panose="020B0604020202020204" pitchFamily="34" charset="0"/>
            </a:endParaRPr>
          </a:p>
        </p:txBody>
      </p:sp>
      <p:sp>
        <p:nvSpPr>
          <p:cNvPr id="108547" name="Rectangle 2"/>
          <p:cNvSpPr>
            <a:spLocks noGrp="1" noChangeArrowheads="1"/>
          </p:cNvSpPr>
          <p:nvPr>
            <p:ph type="title"/>
          </p:nvPr>
        </p:nvSpPr>
        <p:spPr/>
        <p:txBody>
          <a:bodyPr/>
          <a:lstStyle/>
          <a:p>
            <a:pPr eaLnBrk="1" hangingPunct="1"/>
            <a:r>
              <a:rPr lang="en-US" altLang="fa-IR" sz="3600" smtClean="0"/>
              <a:t>State Diagram</a:t>
            </a:r>
          </a:p>
        </p:txBody>
      </p:sp>
      <p:sp>
        <p:nvSpPr>
          <p:cNvPr id="108548" name="Text Box 3"/>
          <p:cNvSpPr txBox="1">
            <a:spLocks noChangeArrowheads="1"/>
          </p:cNvSpPr>
          <p:nvPr/>
        </p:nvSpPr>
        <p:spPr bwMode="auto">
          <a:xfrm>
            <a:off x="1212850" y="1052513"/>
            <a:ext cx="6096000" cy="366712"/>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50000"/>
              </a:spcBef>
              <a:buFontTx/>
              <a:buNone/>
            </a:pPr>
            <a:r>
              <a:rPr lang="en-US" altLang="ko-KR" sz="1800" b="0">
                <a:solidFill>
                  <a:srgbClr val="000000"/>
                </a:solidFill>
                <a:latin typeface="Gulim" pitchFamily="34" charset="-127"/>
                <a:ea typeface="Gulim" pitchFamily="34" charset="-127"/>
                <a:cs typeface="Arial" panose="020B0604020202020204" pitchFamily="34" charset="0"/>
              </a:rPr>
              <a:t>A State Diagram with Multiple Inputs and Outputs</a:t>
            </a:r>
          </a:p>
        </p:txBody>
      </p:sp>
      <p:pic>
        <p:nvPicPr>
          <p:cNvPr id="108549" name="Picture 70" descr="roth+f1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1700213"/>
            <a:ext cx="45720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E51E1553-A1C4-4D7D-B7FB-14FDC9E949C2}" type="slidenum">
              <a:rPr lang="en-US" altLang="fa-IR" sz="1300" b="0" smtClean="0">
                <a:solidFill>
                  <a:schemeClr val="tx1"/>
                </a:solidFill>
                <a:cs typeface="Arial" panose="020B0604020202020204" pitchFamily="34" charset="0"/>
              </a:rPr>
              <a:pPr>
                <a:spcBef>
                  <a:spcPct val="0"/>
                </a:spcBef>
                <a:buFontTx/>
                <a:buNone/>
              </a:pPr>
              <a:t>51</a:t>
            </a:fld>
            <a:endParaRPr lang="en-US" altLang="fa-IR" sz="1300" b="0" smtClean="0">
              <a:solidFill>
                <a:schemeClr val="tx1"/>
              </a:solidFill>
              <a:cs typeface="Arial" panose="020B0604020202020204" pitchFamily="34" charset="0"/>
            </a:endParaRPr>
          </a:p>
        </p:txBody>
      </p:sp>
      <p:sp>
        <p:nvSpPr>
          <p:cNvPr id="110595" name="Rectangle 2"/>
          <p:cNvSpPr>
            <a:spLocks noGrp="1" noChangeArrowheads="1"/>
          </p:cNvSpPr>
          <p:nvPr>
            <p:ph type="title"/>
          </p:nvPr>
        </p:nvSpPr>
        <p:spPr/>
        <p:txBody>
          <a:bodyPr/>
          <a:lstStyle/>
          <a:p>
            <a:pPr eaLnBrk="1" hangingPunct="1"/>
            <a:r>
              <a:rPr lang="en-US" altLang="fa-IR" sz="3600" smtClean="0"/>
              <a:t>Mealy Machine State Diagrams</a:t>
            </a:r>
          </a:p>
        </p:txBody>
      </p:sp>
      <p:sp>
        <p:nvSpPr>
          <p:cNvPr id="110596" name="Rectangle 3"/>
          <p:cNvSpPr>
            <a:spLocks noGrp="1" noChangeArrowheads="1"/>
          </p:cNvSpPr>
          <p:nvPr>
            <p:ph type="body" idx="1"/>
          </p:nvPr>
        </p:nvSpPr>
        <p:spPr/>
        <p:txBody>
          <a:bodyPr/>
          <a:lstStyle/>
          <a:p>
            <a:pPr eaLnBrk="1" hangingPunct="1">
              <a:lnSpc>
                <a:spcPct val="90000"/>
              </a:lnSpc>
            </a:pPr>
            <a:r>
              <a:rPr lang="en-US" altLang="fa-IR" b="0" smtClean="0"/>
              <a:t>A CLARIFICATION: </a:t>
            </a:r>
          </a:p>
          <a:p>
            <a:pPr lvl="1" eaLnBrk="1" hangingPunct="1">
              <a:lnSpc>
                <a:spcPct val="90000"/>
              </a:lnSpc>
            </a:pPr>
            <a:r>
              <a:rPr lang="en-US" altLang="fa-IR" smtClean="0"/>
              <a:t>The state-diagram notation for output values in Mealy machines is a little misleading:</a:t>
            </a:r>
          </a:p>
          <a:p>
            <a:pPr lvl="2" eaLnBrk="1" hangingPunct="1">
              <a:lnSpc>
                <a:spcPct val="90000"/>
              </a:lnSpc>
            </a:pPr>
            <a:r>
              <a:rPr lang="en-US" altLang="fa-IR" smtClean="0"/>
              <a:t>You should remember that the listed output value is produced continuously when the machine is in the indicated state and has the indicated input, (not just during the transition to the next state).</a:t>
            </a:r>
          </a:p>
          <a:p>
            <a:pPr lvl="1" eaLnBrk="1" hangingPunct="1">
              <a:lnSpc>
                <a:spcPct val="90000"/>
              </a:lnSpc>
            </a:pPr>
            <a:endParaRPr lang="en-US" altLang="fa-IR" smtClean="0"/>
          </a:p>
          <a:p>
            <a:pPr lvl="1" eaLnBrk="1" hangingPunct="1">
              <a:lnSpc>
                <a:spcPct val="90000"/>
              </a:lnSpc>
            </a:pPr>
            <a:endParaRPr lang="en-US" altLang="fa-IR"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0449E461-BB4C-4342-8456-B879B561B537}" type="slidenum">
              <a:rPr lang="en-US" altLang="fa-IR" sz="1300" b="0" smtClean="0">
                <a:solidFill>
                  <a:schemeClr val="tx1"/>
                </a:solidFill>
                <a:cs typeface="Arial" panose="020B0604020202020204" pitchFamily="34" charset="0"/>
              </a:rPr>
              <a:pPr>
                <a:spcBef>
                  <a:spcPct val="0"/>
                </a:spcBef>
                <a:buFontTx/>
                <a:buNone/>
              </a:pPr>
              <a:t>6</a:t>
            </a:fld>
            <a:endParaRPr lang="en-US" altLang="fa-IR" sz="1300" b="0" smtClean="0">
              <a:solidFill>
                <a:schemeClr val="tx1"/>
              </a:solidFill>
              <a:cs typeface="Arial" panose="020B0604020202020204" pitchFamily="34" charset="0"/>
            </a:endParaRPr>
          </a:p>
        </p:txBody>
      </p:sp>
      <p:sp>
        <p:nvSpPr>
          <p:cNvPr id="18435" name="Rectangle 2"/>
          <p:cNvSpPr>
            <a:spLocks noGrp="1" noChangeArrowheads="1"/>
          </p:cNvSpPr>
          <p:nvPr>
            <p:ph type="title"/>
          </p:nvPr>
        </p:nvSpPr>
        <p:spPr/>
        <p:txBody>
          <a:bodyPr/>
          <a:lstStyle/>
          <a:p>
            <a:pPr eaLnBrk="1" hangingPunct="1"/>
            <a:r>
              <a:rPr lang="en-US" altLang="fa-IR" sz="3600" smtClean="0"/>
              <a:t>Sequential Circuit Analysis</a:t>
            </a:r>
          </a:p>
        </p:txBody>
      </p:sp>
      <p:sp>
        <p:nvSpPr>
          <p:cNvPr id="18436" name="Rectangle 3"/>
          <p:cNvSpPr>
            <a:spLocks noGrp="1" noChangeArrowheads="1"/>
          </p:cNvSpPr>
          <p:nvPr>
            <p:ph type="body" idx="1"/>
          </p:nvPr>
        </p:nvSpPr>
        <p:spPr/>
        <p:txBody>
          <a:bodyPr/>
          <a:lstStyle/>
          <a:p>
            <a:pPr eaLnBrk="1" hangingPunct="1"/>
            <a:r>
              <a:rPr lang="en-US" altLang="fa-IR" smtClean="0"/>
              <a:t>Analysis: </a:t>
            </a:r>
          </a:p>
          <a:p>
            <a:pPr lvl="1" eaLnBrk="1" hangingPunct="1"/>
            <a:r>
              <a:rPr lang="en-US" altLang="fa-IR" smtClean="0"/>
              <a:t>Obtaining a suitable description that demonstrates the time sequence of inputs, outputs, and states.</a:t>
            </a:r>
          </a:p>
          <a:p>
            <a:pPr eaLnBrk="1" hangingPunct="1"/>
            <a:endParaRPr lang="en-US" altLang="fa-IR"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D95EB322-48B2-4672-85B2-19BBEC318AF8}" type="slidenum">
              <a:rPr lang="en-US" altLang="fa-IR" sz="1300" b="0" smtClean="0">
                <a:solidFill>
                  <a:schemeClr val="tx1"/>
                </a:solidFill>
                <a:cs typeface="Arial" panose="020B0604020202020204" pitchFamily="34" charset="0"/>
              </a:rPr>
              <a:pPr>
                <a:spcBef>
                  <a:spcPct val="0"/>
                </a:spcBef>
                <a:buFontTx/>
                <a:buNone/>
              </a:pPr>
              <a:t>7</a:t>
            </a:fld>
            <a:endParaRPr lang="en-US" altLang="fa-IR" sz="1300" b="0" smtClean="0">
              <a:solidFill>
                <a:schemeClr val="tx1"/>
              </a:solidFill>
              <a:cs typeface="Arial" panose="020B0604020202020204" pitchFamily="34" charset="0"/>
            </a:endParaRPr>
          </a:p>
        </p:txBody>
      </p:sp>
      <p:sp>
        <p:nvSpPr>
          <p:cNvPr id="20483" name="Rectangle 2"/>
          <p:cNvSpPr>
            <a:spLocks noGrp="1" noChangeArrowheads="1"/>
          </p:cNvSpPr>
          <p:nvPr>
            <p:ph type="title"/>
          </p:nvPr>
        </p:nvSpPr>
        <p:spPr/>
        <p:txBody>
          <a:bodyPr/>
          <a:lstStyle/>
          <a:p>
            <a:pPr eaLnBrk="1" hangingPunct="1"/>
            <a:r>
              <a:rPr lang="en-US" altLang="fa-IR" sz="3600" smtClean="0"/>
              <a:t>Sequential Circuits</a:t>
            </a:r>
          </a:p>
        </p:txBody>
      </p:sp>
      <p:pic>
        <p:nvPicPr>
          <p:cNvPr id="2048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628775"/>
            <a:ext cx="824865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29"/>
          <p:cNvSpPr>
            <a:spLocks noGrp="1" noChangeArrowheads="1"/>
          </p:cNvSpPr>
          <p:nvPr>
            <p:ph type="body" idx="1"/>
          </p:nvPr>
        </p:nvSpPr>
        <p:spPr>
          <a:xfrm>
            <a:off x="685800" y="3789363"/>
            <a:ext cx="7772400" cy="2663825"/>
          </a:xfrm>
          <a:noFill/>
        </p:spPr>
        <p:txBody>
          <a:bodyPr/>
          <a:lstStyle/>
          <a:p>
            <a:pPr marL="742950" lvl="1" indent="-285750" eaLnBrk="1" hangingPunct="1"/>
            <a:r>
              <a:rPr lang="en-US" altLang="fa-IR" smtClean="0"/>
              <a:t>At each clock period, the present state of the system is stored in storage elements (FFs)</a:t>
            </a:r>
          </a:p>
          <a:p>
            <a:pPr eaLnBrk="1" hangingPunct="1"/>
            <a:endParaRPr lang="en-US" altLang="fa-IR"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308DEFAF-2495-422C-8B56-432985B6CC60}" type="slidenum">
              <a:rPr lang="en-US" altLang="fa-IR" sz="1300" b="0" smtClean="0">
                <a:solidFill>
                  <a:schemeClr val="tx1"/>
                </a:solidFill>
                <a:cs typeface="Arial" panose="020B0604020202020204" pitchFamily="34" charset="0"/>
              </a:rPr>
              <a:pPr>
                <a:spcBef>
                  <a:spcPct val="0"/>
                </a:spcBef>
                <a:buFontTx/>
                <a:buNone/>
              </a:pPr>
              <a:t>8</a:t>
            </a:fld>
            <a:endParaRPr lang="en-US" altLang="fa-IR" sz="1300" b="0" smtClean="0">
              <a:solidFill>
                <a:schemeClr val="tx1"/>
              </a:solidFill>
              <a:cs typeface="Arial" panose="020B0604020202020204" pitchFamily="34" charset="0"/>
            </a:endParaRPr>
          </a:p>
        </p:txBody>
      </p:sp>
      <p:sp>
        <p:nvSpPr>
          <p:cNvPr id="22531" name="Rectangle 2"/>
          <p:cNvSpPr>
            <a:spLocks noGrp="1" noChangeArrowheads="1"/>
          </p:cNvSpPr>
          <p:nvPr>
            <p:ph type="title"/>
          </p:nvPr>
        </p:nvSpPr>
        <p:spPr/>
        <p:txBody>
          <a:bodyPr/>
          <a:lstStyle/>
          <a:p>
            <a:pPr eaLnBrk="1" hangingPunct="1"/>
            <a:r>
              <a:rPr lang="en-US" altLang="fa-IR" sz="3600" smtClean="0"/>
              <a:t>Example 1</a:t>
            </a:r>
          </a:p>
        </p:txBody>
      </p:sp>
      <p:sp>
        <p:nvSpPr>
          <p:cNvPr id="22532" name="Rectangle 226"/>
          <p:cNvSpPr>
            <a:spLocks noChangeArrowheads="1"/>
          </p:cNvSpPr>
          <p:nvPr/>
        </p:nvSpPr>
        <p:spPr bwMode="auto">
          <a:xfrm>
            <a:off x="4724400" y="1371600"/>
            <a:ext cx="4114800" cy="434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533" name="Rectangle 227"/>
          <p:cNvSpPr>
            <a:spLocks noGrp="1" noChangeArrowheads="1"/>
          </p:cNvSpPr>
          <p:nvPr>
            <p:ph type="body" idx="1"/>
          </p:nvPr>
        </p:nvSpPr>
        <p:spPr>
          <a:xfrm>
            <a:off x="568325" y="1403350"/>
            <a:ext cx="4003675" cy="4724400"/>
          </a:xfrm>
          <a:noFill/>
        </p:spPr>
        <p:txBody>
          <a:bodyPr/>
          <a:lstStyle/>
          <a:p>
            <a:pPr eaLnBrk="1" hangingPunct="1"/>
            <a:r>
              <a:rPr lang="en-US" altLang="fa-IR" sz="2400" u="sng" smtClean="0"/>
              <a:t>Input</a:t>
            </a:r>
            <a:r>
              <a:rPr lang="en-US" altLang="fa-IR" sz="2400" smtClean="0"/>
              <a:t>: 	 </a:t>
            </a:r>
            <a:r>
              <a:rPr lang="en-US" altLang="fa-IR" sz="2400" smtClean="0">
                <a:solidFill>
                  <a:schemeClr val="accent2"/>
                </a:solidFill>
              </a:rPr>
              <a:t>x(t)</a:t>
            </a:r>
          </a:p>
          <a:p>
            <a:pPr eaLnBrk="1" hangingPunct="1"/>
            <a:r>
              <a:rPr lang="en-US" altLang="fa-IR" sz="2400" u="sng" smtClean="0"/>
              <a:t>Output:</a:t>
            </a:r>
            <a:r>
              <a:rPr lang="en-US" altLang="fa-IR" sz="2400" smtClean="0"/>
              <a:t>     </a:t>
            </a:r>
            <a:r>
              <a:rPr lang="en-US" altLang="fa-IR" sz="2400" smtClean="0">
                <a:solidFill>
                  <a:schemeClr val="accent2"/>
                </a:solidFill>
              </a:rPr>
              <a:t>y(t) </a:t>
            </a:r>
          </a:p>
          <a:p>
            <a:pPr eaLnBrk="1" hangingPunct="1"/>
            <a:r>
              <a:rPr lang="en-US" altLang="fa-IR" sz="2400" u="sng" smtClean="0"/>
              <a:t>State:</a:t>
            </a:r>
            <a:r>
              <a:rPr lang="en-US" altLang="fa-IR" sz="2400" smtClean="0"/>
              <a:t>        </a:t>
            </a:r>
            <a:r>
              <a:rPr lang="en-US" altLang="fa-IR" sz="2400" smtClean="0">
                <a:solidFill>
                  <a:schemeClr val="accent2"/>
                </a:solidFill>
              </a:rPr>
              <a:t>(A(t), B(t))</a:t>
            </a:r>
            <a:r>
              <a:rPr lang="en-US" altLang="fa-IR" sz="2400" smtClean="0"/>
              <a:t> </a:t>
            </a:r>
          </a:p>
          <a:p>
            <a:pPr eaLnBrk="1" hangingPunct="1"/>
            <a:endParaRPr lang="en-US" altLang="fa-IR" sz="2400" smtClean="0"/>
          </a:p>
          <a:p>
            <a:pPr eaLnBrk="1" hangingPunct="1"/>
            <a:endParaRPr lang="en-US" altLang="fa-IR" sz="2400" smtClean="0"/>
          </a:p>
          <a:p>
            <a:pPr eaLnBrk="1" hangingPunct="1"/>
            <a:r>
              <a:rPr lang="en-US" altLang="fa-IR" sz="2400" smtClean="0">
                <a:solidFill>
                  <a:schemeClr val="accent2"/>
                </a:solidFill>
              </a:rPr>
              <a:t>What is the </a:t>
            </a:r>
            <a:r>
              <a:rPr lang="en-US" altLang="fa-IR" sz="2400" u="sng" smtClean="0">
                <a:solidFill>
                  <a:schemeClr val="accent2"/>
                </a:solidFill>
              </a:rPr>
              <a:t>Output Function</a:t>
            </a:r>
            <a:r>
              <a:rPr lang="en-US" altLang="fa-IR" sz="2400" smtClean="0">
                <a:solidFill>
                  <a:schemeClr val="accent2"/>
                </a:solidFill>
              </a:rPr>
              <a:t>?</a:t>
            </a:r>
          </a:p>
          <a:p>
            <a:pPr eaLnBrk="1" hangingPunct="1"/>
            <a:endParaRPr lang="en-US" altLang="fa-IR" sz="2400" smtClean="0">
              <a:solidFill>
                <a:schemeClr val="accent2"/>
              </a:solidFill>
            </a:endParaRPr>
          </a:p>
          <a:p>
            <a:pPr eaLnBrk="1" hangingPunct="1"/>
            <a:r>
              <a:rPr lang="en-US" altLang="fa-IR" sz="2400" smtClean="0">
                <a:solidFill>
                  <a:schemeClr val="accent2"/>
                </a:solidFill>
              </a:rPr>
              <a:t>What is the </a:t>
            </a:r>
            <a:r>
              <a:rPr lang="en-US" altLang="fa-IR" sz="2400" u="sng" smtClean="0">
                <a:solidFill>
                  <a:schemeClr val="accent2"/>
                </a:solidFill>
              </a:rPr>
              <a:t>Next State Function</a:t>
            </a:r>
            <a:r>
              <a:rPr lang="en-US" altLang="fa-IR" sz="2400" smtClean="0">
                <a:solidFill>
                  <a:schemeClr val="accent2"/>
                </a:solidFill>
              </a:rPr>
              <a:t>?</a:t>
            </a:r>
          </a:p>
          <a:p>
            <a:pPr eaLnBrk="1" hangingPunct="1">
              <a:lnSpc>
                <a:spcPct val="90000"/>
              </a:lnSpc>
            </a:pPr>
            <a:endParaRPr lang="en-US" altLang="fa-IR" sz="2000" smtClean="0">
              <a:solidFill>
                <a:schemeClr val="accent2"/>
              </a:solidFill>
            </a:endParaRPr>
          </a:p>
        </p:txBody>
      </p:sp>
      <p:sp>
        <p:nvSpPr>
          <p:cNvPr id="22534" name="Rectangle 228"/>
          <p:cNvSpPr>
            <a:spLocks noChangeArrowheads="1"/>
          </p:cNvSpPr>
          <p:nvPr/>
        </p:nvSpPr>
        <p:spPr bwMode="auto">
          <a:xfrm>
            <a:off x="8256588" y="23749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chemeClr val="tx1"/>
                </a:solidFill>
                <a:latin typeface="Times New Roman" panose="02020603050405020304" pitchFamily="18" charset="0"/>
                <a:cs typeface="Arial" panose="020B0604020202020204" pitchFamily="34" charset="0"/>
                <a:sym typeface="Symbol" panose="05050102010706020507" pitchFamily="18" charset="2"/>
              </a:rPr>
              <a:t>A</a:t>
            </a:r>
            <a:endParaRPr lang="en-US" altLang="fa-IR" sz="2000">
              <a:solidFill>
                <a:schemeClr val="tx1"/>
              </a:solidFill>
              <a:latin typeface="Times New Roman" panose="02020603050405020304" pitchFamily="18" charset="0"/>
              <a:cs typeface="Arial" panose="020B0604020202020204" pitchFamily="34" charset="0"/>
            </a:endParaRPr>
          </a:p>
        </p:txBody>
      </p:sp>
      <p:sp>
        <p:nvSpPr>
          <p:cNvPr id="22535" name="Freeform 229"/>
          <p:cNvSpPr>
            <a:spLocks/>
          </p:cNvSpPr>
          <p:nvPr/>
        </p:nvSpPr>
        <p:spPr bwMode="auto">
          <a:xfrm>
            <a:off x="6456363" y="1970088"/>
            <a:ext cx="80962" cy="204787"/>
          </a:xfrm>
          <a:custGeom>
            <a:avLst/>
            <a:gdLst>
              <a:gd name="T0" fmla="*/ 2147483646 w 51"/>
              <a:gd name="T1" fmla="*/ 2147483646 h 129"/>
              <a:gd name="T2" fmla="*/ 2147483646 w 51"/>
              <a:gd name="T3" fmla="*/ 2147483646 h 129"/>
              <a:gd name="T4" fmla="*/ 2147483646 w 51"/>
              <a:gd name="T5" fmla="*/ 2147483646 h 129"/>
              <a:gd name="T6" fmla="*/ 2147483646 w 51"/>
              <a:gd name="T7" fmla="*/ 2147483646 h 129"/>
              <a:gd name="T8" fmla="*/ 2147483646 w 51"/>
              <a:gd name="T9" fmla="*/ 2147483646 h 129"/>
              <a:gd name="T10" fmla="*/ 2147483646 w 51"/>
              <a:gd name="T11" fmla="*/ 2147483646 h 129"/>
              <a:gd name="T12" fmla="*/ 2147483646 w 51"/>
              <a:gd name="T13" fmla="*/ 2147483646 h 129"/>
              <a:gd name="T14" fmla="*/ 2147483646 w 51"/>
              <a:gd name="T15" fmla="*/ 2147483646 h 129"/>
              <a:gd name="T16" fmla="*/ 2147483646 w 51"/>
              <a:gd name="T17" fmla="*/ 2147483646 h 129"/>
              <a:gd name="T18" fmla="*/ 2147483646 w 51"/>
              <a:gd name="T19" fmla="*/ 2147483646 h 129"/>
              <a:gd name="T20" fmla="*/ 2147483646 w 51"/>
              <a:gd name="T21" fmla="*/ 2147483646 h 129"/>
              <a:gd name="T22" fmla="*/ 2147483646 w 51"/>
              <a:gd name="T23" fmla="*/ 2147483646 h 129"/>
              <a:gd name="T24" fmla="*/ 2147483646 w 51"/>
              <a:gd name="T25" fmla="*/ 2147483646 h 129"/>
              <a:gd name="T26" fmla="*/ 2147483646 w 51"/>
              <a:gd name="T27" fmla="*/ 2147483646 h 129"/>
              <a:gd name="T28" fmla="*/ 2147483646 w 51"/>
              <a:gd name="T29" fmla="*/ 2147483646 h 129"/>
              <a:gd name="T30" fmla="*/ 2147483646 w 51"/>
              <a:gd name="T31" fmla="*/ 2147483646 h 129"/>
              <a:gd name="T32" fmla="*/ 2147483646 w 51"/>
              <a:gd name="T33" fmla="*/ 2147483646 h 129"/>
              <a:gd name="T34" fmla="*/ 2147483646 w 51"/>
              <a:gd name="T35" fmla="*/ 2147483646 h 129"/>
              <a:gd name="T36" fmla="*/ 2147483646 w 51"/>
              <a:gd name="T37" fmla="*/ 0 h 129"/>
              <a:gd name="T38" fmla="*/ 2147483646 w 51"/>
              <a:gd name="T39" fmla="*/ 2147483646 h 129"/>
              <a:gd name="T40" fmla="*/ 0 w 51"/>
              <a:gd name="T41" fmla="*/ 2147483646 h 129"/>
              <a:gd name="T42" fmla="*/ 2147483646 w 51"/>
              <a:gd name="T43" fmla="*/ 2147483646 h 129"/>
              <a:gd name="T44" fmla="*/ 2147483646 w 51"/>
              <a:gd name="T45" fmla="*/ 2147483646 h 129"/>
              <a:gd name="T46" fmla="*/ 2147483646 w 51"/>
              <a:gd name="T47" fmla="*/ 2147483646 h 129"/>
              <a:gd name="T48" fmla="*/ 2147483646 w 51"/>
              <a:gd name="T49" fmla="*/ 2147483646 h 129"/>
              <a:gd name="T50" fmla="*/ 2147483646 w 51"/>
              <a:gd name="T51" fmla="*/ 2147483646 h 129"/>
              <a:gd name="T52" fmla="*/ 2147483646 w 51"/>
              <a:gd name="T53" fmla="*/ 2147483646 h 129"/>
              <a:gd name="T54" fmla="*/ 2147483646 w 51"/>
              <a:gd name="T55" fmla="*/ 2147483646 h 129"/>
              <a:gd name="T56" fmla="*/ 2147483646 w 51"/>
              <a:gd name="T57" fmla="*/ 2147483646 h 129"/>
              <a:gd name="T58" fmla="*/ 2147483646 w 51"/>
              <a:gd name="T59" fmla="*/ 2147483646 h 129"/>
              <a:gd name="T60" fmla="*/ 2147483646 w 51"/>
              <a:gd name="T61" fmla="*/ 2147483646 h 129"/>
              <a:gd name="T62" fmla="*/ 2147483646 w 51"/>
              <a:gd name="T63" fmla="*/ 2147483646 h 129"/>
              <a:gd name="T64" fmla="*/ 2147483646 w 51"/>
              <a:gd name="T65" fmla="*/ 2147483646 h 129"/>
              <a:gd name="T66" fmla="*/ 2147483646 w 51"/>
              <a:gd name="T67" fmla="*/ 2147483646 h 129"/>
              <a:gd name="T68" fmla="*/ 2147483646 w 51"/>
              <a:gd name="T69" fmla="*/ 2147483646 h 1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
              <a:gd name="T106" fmla="*/ 0 h 129"/>
              <a:gd name="T107" fmla="*/ 51 w 51"/>
              <a:gd name="T108" fmla="*/ 129 h 1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 h="129">
                <a:moveTo>
                  <a:pt x="35" y="121"/>
                </a:moveTo>
                <a:lnTo>
                  <a:pt x="35" y="123"/>
                </a:lnTo>
                <a:lnTo>
                  <a:pt x="36" y="125"/>
                </a:lnTo>
                <a:lnTo>
                  <a:pt x="38" y="127"/>
                </a:lnTo>
                <a:lnTo>
                  <a:pt x="39" y="127"/>
                </a:lnTo>
                <a:lnTo>
                  <a:pt x="42" y="129"/>
                </a:lnTo>
                <a:lnTo>
                  <a:pt x="46" y="129"/>
                </a:lnTo>
                <a:lnTo>
                  <a:pt x="47" y="127"/>
                </a:lnTo>
                <a:lnTo>
                  <a:pt x="50" y="126"/>
                </a:lnTo>
                <a:lnTo>
                  <a:pt x="50" y="125"/>
                </a:lnTo>
                <a:lnTo>
                  <a:pt x="51" y="122"/>
                </a:lnTo>
                <a:lnTo>
                  <a:pt x="51" y="118"/>
                </a:lnTo>
                <a:lnTo>
                  <a:pt x="50" y="115"/>
                </a:lnTo>
                <a:lnTo>
                  <a:pt x="50" y="107"/>
                </a:lnTo>
                <a:lnTo>
                  <a:pt x="48" y="103"/>
                </a:lnTo>
                <a:lnTo>
                  <a:pt x="48" y="97"/>
                </a:lnTo>
                <a:lnTo>
                  <a:pt x="47" y="93"/>
                </a:lnTo>
                <a:lnTo>
                  <a:pt x="47" y="89"/>
                </a:lnTo>
                <a:lnTo>
                  <a:pt x="46" y="85"/>
                </a:lnTo>
                <a:lnTo>
                  <a:pt x="46" y="82"/>
                </a:lnTo>
                <a:lnTo>
                  <a:pt x="43" y="74"/>
                </a:lnTo>
                <a:lnTo>
                  <a:pt x="43" y="70"/>
                </a:lnTo>
                <a:lnTo>
                  <a:pt x="42" y="66"/>
                </a:lnTo>
                <a:lnTo>
                  <a:pt x="39" y="59"/>
                </a:lnTo>
                <a:lnTo>
                  <a:pt x="39" y="56"/>
                </a:lnTo>
                <a:lnTo>
                  <a:pt x="36" y="47"/>
                </a:lnTo>
                <a:lnTo>
                  <a:pt x="35" y="44"/>
                </a:lnTo>
                <a:lnTo>
                  <a:pt x="33" y="40"/>
                </a:lnTo>
                <a:lnTo>
                  <a:pt x="32" y="38"/>
                </a:lnTo>
                <a:lnTo>
                  <a:pt x="31" y="34"/>
                </a:lnTo>
                <a:lnTo>
                  <a:pt x="25" y="26"/>
                </a:lnTo>
                <a:lnTo>
                  <a:pt x="25" y="24"/>
                </a:lnTo>
                <a:lnTo>
                  <a:pt x="24" y="20"/>
                </a:lnTo>
                <a:lnTo>
                  <a:pt x="23" y="18"/>
                </a:lnTo>
                <a:lnTo>
                  <a:pt x="20" y="12"/>
                </a:lnTo>
                <a:lnTo>
                  <a:pt x="15" y="4"/>
                </a:lnTo>
                <a:lnTo>
                  <a:pt x="12" y="2"/>
                </a:lnTo>
                <a:lnTo>
                  <a:pt x="9" y="0"/>
                </a:lnTo>
                <a:lnTo>
                  <a:pt x="5" y="0"/>
                </a:lnTo>
                <a:lnTo>
                  <a:pt x="3" y="3"/>
                </a:lnTo>
                <a:lnTo>
                  <a:pt x="1" y="4"/>
                </a:lnTo>
                <a:lnTo>
                  <a:pt x="0" y="7"/>
                </a:lnTo>
                <a:lnTo>
                  <a:pt x="0" y="11"/>
                </a:lnTo>
                <a:lnTo>
                  <a:pt x="1" y="12"/>
                </a:lnTo>
                <a:lnTo>
                  <a:pt x="4" y="19"/>
                </a:lnTo>
                <a:lnTo>
                  <a:pt x="7" y="20"/>
                </a:lnTo>
                <a:lnTo>
                  <a:pt x="7" y="23"/>
                </a:lnTo>
                <a:lnTo>
                  <a:pt x="8" y="26"/>
                </a:lnTo>
                <a:lnTo>
                  <a:pt x="9" y="30"/>
                </a:lnTo>
                <a:lnTo>
                  <a:pt x="12" y="34"/>
                </a:lnTo>
                <a:lnTo>
                  <a:pt x="15" y="38"/>
                </a:lnTo>
                <a:lnTo>
                  <a:pt x="15" y="39"/>
                </a:lnTo>
                <a:lnTo>
                  <a:pt x="16" y="43"/>
                </a:lnTo>
                <a:lnTo>
                  <a:pt x="17" y="46"/>
                </a:lnTo>
                <a:lnTo>
                  <a:pt x="19" y="50"/>
                </a:lnTo>
                <a:lnTo>
                  <a:pt x="20" y="52"/>
                </a:lnTo>
                <a:lnTo>
                  <a:pt x="23" y="59"/>
                </a:lnTo>
                <a:lnTo>
                  <a:pt x="23" y="62"/>
                </a:lnTo>
                <a:lnTo>
                  <a:pt x="25" y="71"/>
                </a:lnTo>
                <a:lnTo>
                  <a:pt x="27" y="73"/>
                </a:lnTo>
                <a:lnTo>
                  <a:pt x="27" y="77"/>
                </a:lnTo>
                <a:lnTo>
                  <a:pt x="29" y="85"/>
                </a:lnTo>
                <a:lnTo>
                  <a:pt x="29" y="87"/>
                </a:lnTo>
                <a:lnTo>
                  <a:pt x="31" y="91"/>
                </a:lnTo>
                <a:lnTo>
                  <a:pt x="31" y="95"/>
                </a:lnTo>
                <a:lnTo>
                  <a:pt x="32" y="99"/>
                </a:lnTo>
                <a:lnTo>
                  <a:pt x="32" y="106"/>
                </a:lnTo>
                <a:lnTo>
                  <a:pt x="33" y="110"/>
                </a:lnTo>
                <a:lnTo>
                  <a:pt x="33" y="118"/>
                </a:lnTo>
                <a:lnTo>
                  <a:pt x="35" y="123"/>
                </a:lnTo>
                <a:lnTo>
                  <a:pt x="35"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36" name="Freeform 230"/>
          <p:cNvSpPr>
            <a:spLocks/>
          </p:cNvSpPr>
          <p:nvPr/>
        </p:nvSpPr>
        <p:spPr bwMode="auto">
          <a:xfrm>
            <a:off x="6461125" y="1973263"/>
            <a:ext cx="444500" cy="195262"/>
          </a:xfrm>
          <a:custGeom>
            <a:avLst/>
            <a:gdLst>
              <a:gd name="T0" fmla="*/ 2147483646 w 280"/>
              <a:gd name="T1" fmla="*/ 2147483646 h 123"/>
              <a:gd name="T2" fmla="*/ 2147483646 w 280"/>
              <a:gd name="T3" fmla="*/ 2147483646 h 123"/>
              <a:gd name="T4" fmla="*/ 2147483646 w 280"/>
              <a:gd name="T5" fmla="*/ 2147483646 h 123"/>
              <a:gd name="T6" fmla="*/ 2147483646 w 280"/>
              <a:gd name="T7" fmla="*/ 2147483646 h 123"/>
              <a:gd name="T8" fmla="*/ 2147483646 w 280"/>
              <a:gd name="T9" fmla="*/ 2147483646 h 123"/>
              <a:gd name="T10" fmla="*/ 2147483646 w 280"/>
              <a:gd name="T11" fmla="*/ 2147483646 h 123"/>
              <a:gd name="T12" fmla="*/ 2147483646 w 280"/>
              <a:gd name="T13" fmla="*/ 2147483646 h 123"/>
              <a:gd name="T14" fmla="*/ 2147483646 w 280"/>
              <a:gd name="T15" fmla="*/ 2147483646 h 123"/>
              <a:gd name="T16" fmla="*/ 2147483646 w 280"/>
              <a:gd name="T17" fmla="*/ 2147483646 h 123"/>
              <a:gd name="T18" fmla="*/ 2147483646 w 280"/>
              <a:gd name="T19" fmla="*/ 2147483646 h 123"/>
              <a:gd name="T20" fmla="*/ 2147483646 w 280"/>
              <a:gd name="T21" fmla="*/ 2147483646 h 123"/>
              <a:gd name="T22" fmla="*/ 2147483646 w 280"/>
              <a:gd name="T23" fmla="*/ 2147483646 h 123"/>
              <a:gd name="T24" fmla="*/ 2147483646 w 280"/>
              <a:gd name="T25" fmla="*/ 2147483646 h 123"/>
              <a:gd name="T26" fmla="*/ 2147483646 w 280"/>
              <a:gd name="T27" fmla="*/ 2147483646 h 123"/>
              <a:gd name="T28" fmla="*/ 2147483646 w 280"/>
              <a:gd name="T29" fmla="*/ 2147483646 h 123"/>
              <a:gd name="T30" fmla="*/ 2147483646 w 280"/>
              <a:gd name="T31" fmla="*/ 2147483646 h 123"/>
              <a:gd name="T32" fmla="*/ 2147483646 w 280"/>
              <a:gd name="T33" fmla="*/ 2147483646 h 123"/>
              <a:gd name="T34" fmla="*/ 2147483646 w 280"/>
              <a:gd name="T35" fmla="*/ 2147483646 h 123"/>
              <a:gd name="T36" fmla="*/ 2147483646 w 280"/>
              <a:gd name="T37" fmla="*/ 2147483646 h 123"/>
              <a:gd name="T38" fmla="*/ 2147483646 w 280"/>
              <a:gd name="T39" fmla="*/ 2147483646 h 123"/>
              <a:gd name="T40" fmla="*/ 2147483646 w 280"/>
              <a:gd name="T41" fmla="*/ 2147483646 h 123"/>
              <a:gd name="T42" fmla="*/ 2147483646 w 280"/>
              <a:gd name="T43" fmla="*/ 2147483646 h 123"/>
              <a:gd name="T44" fmla="*/ 2147483646 w 280"/>
              <a:gd name="T45" fmla="*/ 2147483646 h 123"/>
              <a:gd name="T46" fmla="*/ 2147483646 w 280"/>
              <a:gd name="T47" fmla="*/ 2147483646 h 123"/>
              <a:gd name="T48" fmla="*/ 2147483646 w 280"/>
              <a:gd name="T49" fmla="*/ 2147483646 h 123"/>
              <a:gd name="T50" fmla="*/ 2147483646 w 280"/>
              <a:gd name="T51" fmla="*/ 2147483646 h 123"/>
              <a:gd name="T52" fmla="*/ 2147483646 w 280"/>
              <a:gd name="T53" fmla="*/ 2147483646 h 123"/>
              <a:gd name="T54" fmla="*/ 2147483646 w 280"/>
              <a:gd name="T55" fmla="*/ 0 h 123"/>
              <a:gd name="T56" fmla="*/ 2147483646 w 280"/>
              <a:gd name="T57" fmla="*/ 0 h 123"/>
              <a:gd name="T58" fmla="*/ 2147483646 w 280"/>
              <a:gd name="T59" fmla="*/ 2147483646 h 123"/>
              <a:gd name="T60" fmla="*/ 2147483646 w 280"/>
              <a:gd name="T61" fmla="*/ 2147483646 h 123"/>
              <a:gd name="T62" fmla="*/ 0 w 280"/>
              <a:gd name="T63" fmla="*/ 2147483646 h 123"/>
              <a:gd name="T64" fmla="*/ 0 w 280"/>
              <a:gd name="T65" fmla="*/ 2147483646 h 123"/>
              <a:gd name="T66" fmla="*/ 2147483646 w 280"/>
              <a:gd name="T67" fmla="*/ 2147483646 h 123"/>
              <a:gd name="T68" fmla="*/ 2147483646 w 280"/>
              <a:gd name="T69" fmla="*/ 2147483646 h 123"/>
              <a:gd name="T70" fmla="*/ 2147483646 w 280"/>
              <a:gd name="T71" fmla="*/ 2147483646 h 123"/>
              <a:gd name="T72" fmla="*/ 2147483646 w 280"/>
              <a:gd name="T73" fmla="*/ 2147483646 h 123"/>
              <a:gd name="T74" fmla="*/ 2147483646 w 280"/>
              <a:gd name="T75" fmla="*/ 2147483646 h 123"/>
              <a:gd name="T76" fmla="*/ 2147483646 w 280"/>
              <a:gd name="T77" fmla="*/ 2147483646 h 123"/>
              <a:gd name="T78" fmla="*/ 2147483646 w 280"/>
              <a:gd name="T79" fmla="*/ 2147483646 h 123"/>
              <a:gd name="T80" fmla="*/ 2147483646 w 280"/>
              <a:gd name="T81" fmla="*/ 2147483646 h 123"/>
              <a:gd name="T82" fmla="*/ 2147483646 w 280"/>
              <a:gd name="T83" fmla="*/ 2147483646 h 123"/>
              <a:gd name="T84" fmla="*/ 2147483646 w 280"/>
              <a:gd name="T85" fmla="*/ 2147483646 h 123"/>
              <a:gd name="T86" fmla="*/ 2147483646 w 280"/>
              <a:gd name="T87" fmla="*/ 2147483646 h 123"/>
              <a:gd name="T88" fmla="*/ 2147483646 w 280"/>
              <a:gd name="T89" fmla="*/ 2147483646 h 123"/>
              <a:gd name="T90" fmla="*/ 2147483646 w 280"/>
              <a:gd name="T91" fmla="*/ 2147483646 h 123"/>
              <a:gd name="T92" fmla="*/ 2147483646 w 280"/>
              <a:gd name="T93" fmla="*/ 2147483646 h 123"/>
              <a:gd name="T94" fmla="*/ 2147483646 w 280"/>
              <a:gd name="T95" fmla="*/ 2147483646 h 123"/>
              <a:gd name="T96" fmla="*/ 2147483646 w 280"/>
              <a:gd name="T97" fmla="*/ 2147483646 h 123"/>
              <a:gd name="T98" fmla="*/ 2147483646 w 280"/>
              <a:gd name="T99" fmla="*/ 2147483646 h 123"/>
              <a:gd name="T100" fmla="*/ 2147483646 w 280"/>
              <a:gd name="T101" fmla="*/ 2147483646 h 123"/>
              <a:gd name="T102" fmla="*/ 2147483646 w 280"/>
              <a:gd name="T103" fmla="*/ 2147483646 h 123"/>
              <a:gd name="T104" fmla="*/ 2147483646 w 280"/>
              <a:gd name="T105" fmla="*/ 2147483646 h 123"/>
              <a:gd name="T106" fmla="*/ 2147483646 w 280"/>
              <a:gd name="T107" fmla="*/ 2147483646 h 123"/>
              <a:gd name="T108" fmla="*/ 2147483646 w 280"/>
              <a:gd name="T109" fmla="*/ 2147483646 h 123"/>
              <a:gd name="T110" fmla="*/ 2147483646 w 280"/>
              <a:gd name="T111" fmla="*/ 2147483646 h 123"/>
              <a:gd name="T112" fmla="*/ 2147483646 w 280"/>
              <a:gd name="T113" fmla="*/ 2147483646 h 1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0"/>
              <a:gd name="T172" fmla="*/ 0 h 123"/>
              <a:gd name="T173" fmla="*/ 280 w 280"/>
              <a:gd name="T174" fmla="*/ 123 h 1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0" h="123">
                <a:moveTo>
                  <a:pt x="266" y="120"/>
                </a:moveTo>
                <a:lnTo>
                  <a:pt x="269" y="123"/>
                </a:lnTo>
                <a:lnTo>
                  <a:pt x="273" y="123"/>
                </a:lnTo>
                <a:lnTo>
                  <a:pt x="276" y="121"/>
                </a:lnTo>
                <a:lnTo>
                  <a:pt x="278" y="119"/>
                </a:lnTo>
                <a:lnTo>
                  <a:pt x="280" y="117"/>
                </a:lnTo>
                <a:lnTo>
                  <a:pt x="280" y="113"/>
                </a:lnTo>
                <a:lnTo>
                  <a:pt x="278" y="111"/>
                </a:lnTo>
                <a:lnTo>
                  <a:pt x="277" y="109"/>
                </a:lnTo>
                <a:lnTo>
                  <a:pt x="253" y="85"/>
                </a:lnTo>
                <a:lnTo>
                  <a:pt x="225" y="62"/>
                </a:lnTo>
                <a:lnTo>
                  <a:pt x="217" y="58"/>
                </a:lnTo>
                <a:lnTo>
                  <a:pt x="210" y="53"/>
                </a:lnTo>
                <a:lnTo>
                  <a:pt x="168" y="32"/>
                </a:lnTo>
                <a:lnTo>
                  <a:pt x="160" y="29"/>
                </a:lnTo>
                <a:lnTo>
                  <a:pt x="152" y="25"/>
                </a:lnTo>
                <a:lnTo>
                  <a:pt x="143" y="22"/>
                </a:lnTo>
                <a:lnTo>
                  <a:pt x="134" y="18"/>
                </a:lnTo>
                <a:lnTo>
                  <a:pt x="126" y="16"/>
                </a:lnTo>
                <a:lnTo>
                  <a:pt x="115" y="13"/>
                </a:lnTo>
                <a:lnTo>
                  <a:pt x="106" y="12"/>
                </a:lnTo>
                <a:lnTo>
                  <a:pt x="96" y="9"/>
                </a:lnTo>
                <a:lnTo>
                  <a:pt x="87" y="8"/>
                </a:lnTo>
                <a:lnTo>
                  <a:pt x="77" y="5"/>
                </a:lnTo>
                <a:lnTo>
                  <a:pt x="59" y="2"/>
                </a:lnTo>
                <a:lnTo>
                  <a:pt x="47" y="1"/>
                </a:lnTo>
                <a:lnTo>
                  <a:pt x="37" y="1"/>
                </a:lnTo>
                <a:lnTo>
                  <a:pt x="28" y="0"/>
                </a:lnTo>
                <a:lnTo>
                  <a:pt x="6" y="0"/>
                </a:lnTo>
                <a:lnTo>
                  <a:pt x="4" y="1"/>
                </a:lnTo>
                <a:lnTo>
                  <a:pt x="1" y="4"/>
                </a:lnTo>
                <a:lnTo>
                  <a:pt x="0" y="5"/>
                </a:lnTo>
                <a:lnTo>
                  <a:pt x="0" y="9"/>
                </a:lnTo>
                <a:lnTo>
                  <a:pt x="1" y="12"/>
                </a:lnTo>
                <a:lnTo>
                  <a:pt x="4" y="14"/>
                </a:lnTo>
                <a:lnTo>
                  <a:pt x="5" y="16"/>
                </a:lnTo>
                <a:lnTo>
                  <a:pt x="8" y="16"/>
                </a:lnTo>
                <a:lnTo>
                  <a:pt x="28" y="16"/>
                </a:lnTo>
                <a:lnTo>
                  <a:pt x="37" y="17"/>
                </a:lnTo>
                <a:lnTo>
                  <a:pt x="47" y="17"/>
                </a:lnTo>
                <a:lnTo>
                  <a:pt x="56" y="18"/>
                </a:lnTo>
                <a:lnTo>
                  <a:pt x="75" y="21"/>
                </a:lnTo>
                <a:lnTo>
                  <a:pt x="84" y="24"/>
                </a:lnTo>
                <a:lnTo>
                  <a:pt x="93" y="25"/>
                </a:lnTo>
                <a:lnTo>
                  <a:pt x="103" y="28"/>
                </a:lnTo>
                <a:lnTo>
                  <a:pt x="112" y="29"/>
                </a:lnTo>
                <a:lnTo>
                  <a:pt x="120" y="32"/>
                </a:lnTo>
                <a:lnTo>
                  <a:pt x="128" y="34"/>
                </a:lnTo>
                <a:lnTo>
                  <a:pt x="138" y="38"/>
                </a:lnTo>
                <a:lnTo>
                  <a:pt x="147" y="41"/>
                </a:lnTo>
                <a:lnTo>
                  <a:pt x="155" y="45"/>
                </a:lnTo>
                <a:lnTo>
                  <a:pt x="163" y="48"/>
                </a:lnTo>
                <a:lnTo>
                  <a:pt x="202" y="67"/>
                </a:lnTo>
                <a:lnTo>
                  <a:pt x="209" y="72"/>
                </a:lnTo>
                <a:lnTo>
                  <a:pt x="217" y="76"/>
                </a:lnTo>
                <a:lnTo>
                  <a:pt x="242" y="96"/>
                </a:lnTo>
                <a:lnTo>
                  <a:pt x="266"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37" name="Freeform 231"/>
          <p:cNvSpPr>
            <a:spLocks/>
          </p:cNvSpPr>
          <p:nvPr/>
        </p:nvSpPr>
        <p:spPr bwMode="auto">
          <a:xfrm>
            <a:off x="6462713" y="2157413"/>
            <a:ext cx="82550" cy="204787"/>
          </a:xfrm>
          <a:custGeom>
            <a:avLst/>
            <a:gdLst>
              <a:gd name="T0" fmla="*/ 2147483646 w 52"/>
              <a:gd name="T1" fmla="*/ 2147483646 h 129"/>
              <a:gd name="T2" fmla="*/ 2147483646 w 52"/>
              <a:gd name="T3" fmla="*/ 2147483646 h 129"/>
              <a:gd name="T4" fmla="*/ 2147483646 w 52"/>
              <a:gd name="T5" fmla="*/ 0 h 129"/>
              <a:gd name="T6" fmla="*/ 2147483646 w 52"/>
              <a:gd name="T7" fmla="*/ 2147483646 h 129"/>
              <a:gd name="T8" fmla="*/ 2147483646 w 52"/>
              <a:gd name="T9" fmla="*/ 2147483646 h 129"/>
              <a:gd name="T10" fmla="*/ 2147483646 w 52"/>
              <a:gd name="T11" fmla="*/ 2147483646 h 129"/>
              <a:gd name="T12" fmla="*/ 2147483646 w 52"/>
              <a:gd name="T13" fmla="*/ 2147483646 h 129"/>
              <a:gd name="T14" fmla="*/ 2147483646 w 52"/>
              <a:gd name="T15" fmla="*/ 2147483646 h 129"/>
              <a:gd name="T16" fmla="*/ 2147483646 w 52"/>
              <a:gd name="T17" fmla="*/ 2147483646 h 129"/>
              <a:gd name="T18" fmla="*/ 2147483646 w 52"/>
              <a:gd name="T19" fmla="*/ 2147483646 h 129"/>
              <a:gd name="T20" fmla="*/ 2147483646 w 52"/>
              <a:gd name="T21" fmla="*/ 2147483646 h 129"/>
              <a:gd name="T22" fmla="*/ 2147483646 w 52"/>
              <a:gd name="T23" fmla="*/ 2147483646 h 129"/>
              <a:gd name="T24" fmla="*/ 2147483646 w 52"/>
              <a:gd name="T25" fmla="*/ 2147483646 h 129"/>
              <a:gd name="T26" fmla="*/ 2147483646 w 52"/>
              <a:gd name="T27" fmla="*/ 2147483646 h 129"/>
              <a:gd name="T28" fmla="*/ 2147483646 w 52"/>
              <a:gd name="T29" fmla="*/ 2147483646 h 129"/>
              <a:gd name="T30" fmla="*/ 2147483646 w 52"/>
              <a:gd name="T31" fmla="*/ 2147483646 h 129"/>
              <a:gd name="T32" fmla="*/ 2147483646 w 52"/>
              <a:gd name="T33" fmla="*/ 2147483646 h 129"/>
              <a:gd name="T34" fmla="*/ 2147483646 w 52"/>
              <a:gd name="T35" fmla="*/ 2147483646 h 129"/>
              <a:gd name="T36" fmla="*/ 2147483646 w 52"/>
              <a:gd name="T37" fmla="*/ 2147483646 h 129"/>
              <a:gd name="T38" fmla="*/ 2147483646 w 52"/>
              <a:gd name="T39" fmla="*/ 2147483646 h 129"/>
              <a:gd name="T40" fmla="*/ 0 w 52"/>
              <a:gd name="T41" fmla="*/ 2147483646 h 129"/>
              <a:gd name="T42" fmla="*/ 2147483646 w 52"/>
              <a:gd name="T43" fmla="*/ 2147483646 h 129"/>
              <a:gd name="T44" fmla="*/ 2147483646 w 52"/>
              <a:gd name="T45" fmla="*/ 2147483646 h 129"/>
              <a:gd name="T46" fmla="*/ 2147483646 w 52"/>
              <a:gd name="T47" fmla="*/ 2147483646 h 129"/>
              <a:gd name="T48" fmla="*/ 2147483646 w 52"/>
              <a:gd name="T49" fmla="*/ 2147483646 h 129"/>
              <a:gd name="T50" fmla="*/ 2147483646 w 52"/>
              <a:gd name="T51" fmla="*/ 2147483646 h 129"/>
              <a:gd name="T52" fmla="*/ 2147483646 w 52"/>
              <a:gd name="T53" fmla="*/ 2147483646 h 129"/>
              <a:gd name="T54" fmla="*/ 2147483646 w 52"/>
              <a:gd name="T55" fmla="*/ 2147483646 h 129"/>
              <a:gd name="T56" fmla="*/ 2147483646 w 52"/>
              <a:gd name="T57" fmla="*/ 2147483646 h 129"/>
              <a:gd name="T58" fmla="*/ 2147483646 w 52"/>
              <a:gd name="T59" fmla="*/ 2147483646 h 129"/>
              <a:gd name="T60" fmla="*/ 2147483646 w 52"/>
              <a:gd name="T61" fmla="*/ 2147483646 h 129"/>
              <a:gd name="T62" fmla="*/ 2147483646 w 52"/>
              <a:gd name="T63" fmla="*/ 2147483646 h 129"/>
              <a:gd name="T64" fmla="*/ 2147483646 w 52"/>
              <a:gd name="T65" fmla="*/ 2147483646 h 129"/>
              <a:gd name="T66" fmla="*/ 2147483646 w 52"/>
              <a:gd name="T67" fmla="*/ 2147483646 h 129"/>
              <a:gd name="T68" fmla="*/ 2147483646 w 52"/>
              <a:gd name="T69" fmla="*/ 2147483646 h 129"/>
              <a:gd name="T70" fmla="*/ 2147483646 w 52"/>
              <a:gd name="T71" fmla="*/ 2147483646 h 129"/>
              <a:gd name="T72" fmla="*/ 2147483646 w 52"/>
              <a:gd name="T73" fmla="*/ 2147483646 h 129"/>
              <a:gd name="T74" fmla="*/ 2147483646 w 52"/>
              <a:gd name="T75" fmla="*/ 2147483646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52" y="8"/>
                </a:moveTo>
                <a:lnTo>
                  <a:pt x="52" y="7"/>
                </a:lnTo>
                <a:lnTo>
                  <a:pt x="51" y="4"/>
                </a:lnTo>
                <a:lnTo>
                  <a:pt x="51" y="3"/>
                </a:lnTo>
                <a:lnTo>
                  <a:pt x="48" y="1"/>
                </a:lnTo>
                <a:lnTo>
                  <a:pt x="47" y="0"/>
                </a:lnTo>
                <a:lnTo>
                  <a:pt x="43" y="0"/>
                </a:lnTo>
                <a:lnTo>
                  <a:pt x="40" y="1"/>
                </a:lnTo>
                <a:lnTo>
                  <a:pt x="39" y="1"/>
                </a:lnTo>
                <a:lnTo>
                  <a:pt x="38" y="4"/>
                </a:lnTo>
                <a:lnTo>
                  <a:pt x="36" y="5"/>
                </a:lnTo>
                <a:lnTo>
                  <a:pt x="36" y="8"/>
                </a:lnTo>
                <a:lnTo>
                  <a:pt x="38" y="4"/>
                </a:lnTo>
                <a:lnTo>
                  <a:pt x="35" y="9"/>
                </a:lnTo>
                <a:lnTo>
                  <a:pt x="35" y="17"/>
                </a:lnTo>
                <a:lnTo>
                  <a:pt x="34" y="21"/>
                </a:lnTo>
                <a:lnTo>
                  <a:pt x="34" y="28"/>
                </a:lnTo>
                <a:lnTo>
                  <a:pt x="32" y="32"/>
                </a:lnTo>
                <a:lnTo>
                  <a:pt x="32" y="36"/>
                </a:lnTo>
                <a:lnTo>
                  <a:pt x="31" y="39"/>
                </a:lnTo>
                <a:lnTo>
                  <a:pt x="29" y="43"/>
                </a:lnTo>
                <a:lnTo>
                  <a:pt x="29" y="47"/>
                </a:lnTo>
                <a:lnTo>
                  <a:pt x="28" y="50"/>
                </a:lnTo>
                <a:lnTo>
                  <a:pt x="27" y="54"/>
                </a:lnTo>
                <a:lnTo>
                  <a:pt x="27" y="58"/>
                </a:lnTo>
                <a:lnTo>
                  <a:pt x="24" y="63"/>
                </a:lnTo>
                <a:lnTo>
                  <a:pt x="21" y="71"/>
                </a:lnTo>
                <a:lnTo>
                  <a:pt x="20" y="74"/>
                </a:lnTo>
                <a:lnTo>
                  <a:pt x="19" y="78"/>
                </a:lnTo>
                <a:lnTo>
                  <a:pt x="17" y="80"/>
                </a:lnTo>
                <a:lnTo>
                  <a:pt x="15" y="88"/>
                </a:lnTo>
                <a:lnTo>
                  <a:pt x="13" y="91"/>
                </a:lnTo>
                <a:lnTo>
                  <a:pt x="13" y="94"/>
                </a:lnTo>
                <a:lnTo>
                  <a:pt x="11" y="95"/>
                </a:lnTo>
                <a:lnTo>
                  <a:pt x="8" y="100"/>
                </a:lnTo>
                <a:lnTo>
                  <a:pt x="7" y="105"/>
                </a:lnTo>
                <a:lnTo>
                  <a:pt x="7" y="106"/>
                </a:lnTo>
                <a:lnTo>
                  <a:pt x="1" y="114"/>
                </a:lnTo>
                <a:lnTo>
                  <a:pt x="0" y="118"/>
                </a:lnTo>
                <a:lnTo>
                  <a:pt x="1" y="117"/>
                </a:lnTo>
                <a:lnTo>
                  <a:pt x="0" y="118"/>
                </a:lnTo>
                <a:lnTo>
                  <a:pt x="0" y="122"/>
                </a:lnTo>
                <a:lnTo>
                  <a:pt x="1" y="125"/>
                </a:lnTo>
                <a:lnTo>
                  <a:pt x="4" y="127"/>
                </a:lnTo>
                <a:lnTo>
                  <a:pt x="5" y="129"/>
                </a:lnTo>
                <a:lnTo>
                  <a:pt x="9" y="129"/>
                </a:lnTo>
                <a:lnTo>
                  <a:pt x="12" y="127"/>
                </a:lnTo>
                <a:lnTo>
                  <a:pt x="15" y="125"/>
                </a:lnTo>
                <a:lnTo>
                  <a:pt x="16" y="123"/>
                </a:lnTo>
                <a:lnTo>
                  <a:pt x="17" y="119"/>
                </a:lnTo>
                <a:lnTo>
                  <a:pt x="17" y="118"/>
                </a:lnTo>
                <a:lnTo>
                  <a:pt x="20" y="114"/>
                </a:lnTo>
                <a:lnTo>
                  <a:pt x="23" y="110"/>
                </a:lnTo>
                <a:lnTo>
                  <a:pt x="24" y="106"/>
                </a:lnTo>
                <a:lnTo>
                  <a:pt x="27" y="102"/>
                </a:lnTo>
                <a:lnTo>
                  <a:pt x="29" y="96"/>
                </a:lnTo>
                <a:lnTo>
                  <a:pt x="31" y="94"/>
                </a:lnTo>
                <a:lnTo>
                  <a:pt x="34" y="86"/>
                </a:lnTo>
                <a:lnTo>
                  <a:pt x="35" y="83"/>
                </a:lnTo>
                <a:lnTo>
                  <a:pt x="36" y="79"/>
                </a:lnTo>
                <a:lnTo>
                  <a:pt x="38" y="76"/>
                </a:lnTo>
                <a:lnTo>
                  <a:pt x="40" y="68"/>
                </a:lnTo>
                <a:lnTo>
                  <a:pt x="42" y="66"/>
                </a:lnTo>
                <a:lnTo>
                  <a:pt x="43" y="60"/>
                </a:lnTo>
                <a:lnTo>
                  <a:pt x="43" y="56"/>
                </a:lnTo>
                <a:lnTo>
                  <a:pt x="44" y="55"/>
                </a:lnTo>
                <a:lnTo>
                  <a:pt x="46" y="50"/>
                </a:lnTo>
                <a:lnTo>
                  <a:pt x="46" y="46"/>
                </a:lnTo>
                <a:lnTo>
                  <a:pt x="47" y="44"/>
                </a:lnTo>
                <a:lnTo>
                  <a:pt x="48" y="39"/>
                </a:lnTo>
                <a:lnTo>
                  <a:pt x="48" y="35"/>
                </a:lnTo>
                <a:lnTo>
                  <a:pt x="50" y="31"/>
                </a:lnTo>
                <a:lnTo>
                  <a:pt x="50" y="24"/>
                </a:lnTo>
                <a:lnTo>
                  <a:pt x="51" y="20"/>
                </a:lnTo>
                <a:lnTo>
                  <a:pt x="51" y="12"/>
                </a:lnTo>
                <a:lnTo>
                  <a:pt x="5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38" name="Freeform 232"/>
          <p:cNvSpPr>
            <a:spLocks/>
          </p:cNvSpPr>
          <p:nvPr/>
        </p:nvSpPr>
        <p:spPr bwMode="auto">
          <a:xfrm>
            <a:off x="6470650" y="2163763"/>
            <a:ext cx="444500" cy="193675"/>
          </a:xfrm>
          <a:custGeom>
            <a:avLst/>
            <a:gdLst>
              <a:gd name="T0" fmla="*/ 2147483646 w 280"/>
              <a:gd name="T1" fmla="*/ 2147483646 h 122"/>
              <a:gd name="T2" fmla="*/ 2147483646 w 280"/>
              <a:gd name="T3" fmla="*/ 2147483646 h 122"/>
              <a:gd name="T4" fmla="*/ 2147483646 w 280"/>
              <a:gd name="T5" fmla="*/ 2147483646 h 122"/>
              <a:gd name="T6" fmla="*/ 2147483646 w 280"/>
              <a:gd name="T7" fmla="*/ 0 h 122"/>
              <a:gd name="T8" fmla="*/ 2147483646 w 280"/>
              <a:gd name="T9" fmla="*/ 2147483646 h 122"/>
              <a:gd name="T10" fmla="*/ 2147483646 w 280"/>
              <a:gd name="T11" fmla="*/ 2147483646 h 122"/>
              <a:gd name="T12" fmla="*/ 2147483646 w 280"/>
              <a:gd name="T13" fmla="*/ 2147483646 h 122"/>
              <a:gd name="T14" fmla="*/ 2147483646 w 280"/>
              <a:gd name="T15" fmla="*/ 2147483646 h 122"/>
              <a:gd name="T16" fmla="*/ 2147483646 w 280"/>
              <a:gd name="T17" fmla="*/ 2147483646 h 122"/>
              <a:gd name="T18" fmla="*/ 2147483646 w 280"/>
              <a:gd name="T19" fmla="*/ 2147483646 h 122"/>
              <a:gd name="T20" fmla="*/ 2147483646 w 280"/>
              <a:gd name="T21" fmla="*/ 2147483646 h 122"/>
              <a:gd name="T22" fmla="*/ 2147483646 w 280"/>
              <a:gd name="T23" fmla="*/ 2147483646 h 122"/>
              <a:gd name="T24" fmla="*/ 2147483646 w 280"/>
              <a:gd name="T25" fmla="*/ 2147483646 h 122"/>
              <a:gd name="T26" fmla="*/ 2147483646 w 280"/>
              <a:gd name="T27" fmla="*/ 2147483646 h 122"/>
              <a:gd name="T28" fmla="*/ 2147483646 w 280"/>
              <a:gd name="T29" fmla="*/ 2147483646 h 122"/>
              <a:gd name="T30" fmla="*/ 2147483646 w 280"/>
              <a:gd name="T31" fmla="*/ 2147483646 h 122"/>
              <a:gd name="T32" fmla="*/ 2147483646 w 280"/>
              <a:gd name="T33" fmla="*/ 2147483646 h 122"/>
              <a:gd name="T34" fmla="*/ 2147483646 w 280"/>
              <a:gd name="T35" fmla="*/ 2147483646 h 122"/>
              <a:gd name="T36" fmla="*/ 2147483646 w 280"/>
              <a:gd name="T37" fmla="*/ 2147483646 h 122"/>
              <a:gd name="T38" fmla="*/ 0 w 280"/>
              <a:gd name="T39" fmla="*/ 2147483646 h 122"/>
              <a:gd name="T40" fmla="*/ 2147483646 w 280"/>
              <a:gd name="T41" fmla="*/ 2147483646 h 122"/>
              <a:gd name="T42" fmla="*/ 2147483646 w 280"/>
              <a:gd name="T43" fmla="*/ 2147483646 h 122"/>
              <a:gd name="T44" fmla="*/ 2147483646 w 280"/>
              <a:gd name="T45" fmla="*/ 2147483646 h 122"/>
              <a:gd name="T46" fmla="*/ 2147483646 w 280"/>
              <a:gd name="T47" fmla="*/ 2147483646 h 122"/>
              <a:gd name="T48" fmla="*/ 2147483646 w 280"/>
              <a:gd name="T49" fmla="*/ 2147483646 h 122"/>
              <a:gd name="T50" fmla="*/ 2147483646 w 280"/>
              <a:gd name="T51" fmla="*/ 2147483646 h 122"/>
              <a:gd name="T52" fmla="*/ 2147483646 w 280"/>
              <a:gd name="T53" fmla="*/ 2147483646 h 122"/>
              <a:gd name="T54" fmla="*/ 2147483646 w 280"/>
              <a:gd name="T55" fmla="*/ 2147483646 h 122"/>
              <a:gd name="T56" fmla="*/ 2147483646 w 280"/>
              <a:gd name="T57" fmla="*/ 2147483646 h 122"/>
              <a:gd name="T58" fmla="*/ 2147483646 w 280"/>
              <a:gd name="T59" fmla="*/ 2147483646 h 122"/>
              <a:gd name="T60" fmla="*/ 2147483646 w 280"/>
              <a:gd name="T61" fmla="*/ 2147483646 h 122"/>
              <a:gd name="T62" fmla="*/ 2147483646 w 280"/>
              <a:gd name="T63" fmla="*/ 2147483646 h 122"/>
              <a:gd name="T64" fmla="*/ 2147483646 w 280"/>
              <a:gd name="T65" fmla="*/ 2147483646 h 122"/>
              <a:gd name="T66" fmla="*/ 2147483646 w 280"/>
              <a:gd name="T67" fmla="*/ 2147483646 h 122"/>
              <a:gd name="T68" fmla="*/ 2147483646 w 280"/>
              <a:gd name="T69" fmla="*/ 2147483646 h 1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0"/>
              <a:gd name="T106" fmla="*/ 0 h 122"/>
              <a:gd name="T107" fmla="*/ 280 w 280"/>
              <a:gd name="T108" fmla="*/ 122 h 1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0" h="122">
                <a:moveTo>
                  <a:pt x="278" y="13"/>
                </a:moveTo>
                <a:lnTo>
                  <a:pt x="279" y="12"/>
                </a:lnTo>
                <a:lnTo>
                  <a:pt x="280" y="9"/>
                </a:lnTo>
                <a:lnTo>
                  <a:pt x="280" y="5"/>
                </a:lnTo>
                <a:lnTo>
                  <a:pt x="278" y="3"/>
                </a:lnTo>
                <a:lnTo>
                  <a:pt x="276" y="1"/>
                </a:lnTo>
                <a:lnTo>
                  <a:pt x="274" y="0"/>
                </a:lnTo>
                <a:lnTo>
                  <a:pt x="270" y="0"/>
                </a:lnTo>
                <a:lnTo>
                  <a:pt x="267" y="3"/>
                </a:lnTo>
                <a:lnTo>
                  <a:pt x="267" y="1"/>
                </a:lnTo>
                <a:lnTo>
                  <a:pt x="260" y="8"/>
                </a:lnTo>
                <a:lnTo>
                  <a:pt x="243" y="26"/>
                </a:lnTo>
                <a:lnTo>
                  <a:pt x="231" y="35"/>
                </a:lnTo>
                <a:lnTo>
                  <a:pt x="224" y="39"/>
                </a:lnTo>
                <a:lnTo>
                  <a:pt x="216" y="44"/>
                </a:lnTo>
                <a:lnTo>
                  <a:pt x="209" y="48"/>
                </a:lnTo>
                <a:lnTo>
                  <a:pt x="201" y="54"/>
                </a:lnTo>
                <a:lnTo>
                  <a:pt x="195" y="58"/>
                </a:lnTo>
                <a:lnTo>
                  <a:pt x="170" y="70"/>
                </a:lnTo>
                <a:lnTo>
                  <a:pt x="161" y="74"/>
                </a:lnTo>
                <a:lnTo>
                  <a:pt x="154" y="76"/>
                </a:lnTo>
                <a:lnTo>
                  <a:pt x="146" y="79"/>
                </a:lnTo>
                <a:lnTo>
                  <a:pt x="137" y="82"/>
                </a:lnTo>
                <a:lnTo>
                  <a:pt x="129" y="86"/>
                </a:lnTo>
                <a:lnTo>
                  <a:pt x="112" y="91"/>
                </a:lnTo>
                <a:lnTo>
                  <a:pt x="102" y="92"/>
                </a:lnTo>
                <a:lnTo>
                  <a:pt x="93" y="95"/>
                </a:lnTo>
                <a:lnTo>
                  <a:pt x="83" y="96"/>
                </a:lnTo>
                <a:lnTo>
                  <a:pt x="74" y="99"/>
                </a:lnTo>
                <a:lnTo>
                  <a:pt x="47" y="103"/>
                </a:lnTo>
                <a:lnTo>
                  <a:pt x="38" y="103"/>
                </a:lnTo>
                <a:lnTo>
                  <a:pt x="27" y="105"/>
                </a:lnTo>
                <a:lnTo>
                  <a:pt x="18" y="105"/>
                </a:lnTo>
                <a:lnTo>
                  <a:pt x="7" y="106"/>
                </a:lnTo>
                <a:lnTo>
                  <a:pt x="8" y="106"/>
                </a:lnTo>
                <a:lnTo>
                  <a:pt x="6" y="106"/>
                </a:lnTo>
                <a:lnTo>
                  <a:pt x="3" y="109"/>
                </a:lnTo>
                <a:lnTo>
                  <a:pt x="2" y="110"/>
                </a:lnTo>
                <a:lnTo>
                  <a:pt x="0" y="113"/>
                </a:lnTo>
                <a:lnTo>
                  <a:pt x="0" y="117"/>
                </a:lnTo>
                <a:lnTo>
                  <a:pt x="3" y="119"/>
                </a:lnTo>
                <a:lnTo>
                  <a:pt x="4" y="121"/>
                </a:lnTo>
                <a:lnTo>
                  <a:pt x="7" y="122"/>
                </a:lnTo>
                <a:lnTo>
                  <a:pt x="8" y="122"/>
                </a:lnTo>
                <a:lnTo>
                  <a:pt x="10" y="122"/>
                </a:lnTo>
                <a:lnTo>
                  <a:pt x="18" y="121"/>
                </a:lnTo>
                <a:lnTo>
                  <a:pt x="27" y="121"/>
                </a:lnTo>
                <a:lnTo>
                  <a:pt x="38" y="119"/>
                </a:lnTo>
                <a:lnTo>
                  <a:pt x="47" y="119"/>
                </a:lnTo>
                <a:lnTo>
                  <a:pt x="77" y="115"/>
                </a:lnTo>
                <a:lnTo>
                  <a:pt x="86" y="113"/>
                </a:lnTo>
                <a:lnTo>
                  <a:pt x="95" y="111"/>
                </a:lnTo>
                <a:lnTo>
                  <a:pt x="105" y="109"/>
                </a:lnTo>
                <a:lnTo>
                  <a:pt x="114" y="107"/>
                </a:lnTo>
                <a:lnTo>
                  <a:pt x="134" y="102"/>
                </a:lnTo>
                <a:lnTo>
                  <a:pt x="142" y="98"/>
                </a:lnTo>
                <a:lnTo>
                  <a:pt x="152" y="95"/>
                </a:lnTo>
                <a:lnTo>
                  <a:pt x="160" y="92"/>
                </a:lnTo>
                <a:lnTo>
                  <a:pt x="169" y="87"/>
                </a:lnTo>
                <a:lnTo>
                  <a:pt x="179" y="83"/>
                </a:lnTo>
                <a:lnTo>
                  <a:pt x="203" y="71"/>
                </a:lnTo>
                <a:lnTo>
                  <a:pt x="209" y="67"/>
                </a:lnTo>
                <a:lnTo>
                  <a:pt x="217" y="62"/>
                </a:lnTo>
                <a:lnTo>
                  <a:pt x="224" y="58"/>
                </a:lnTo>
                <a:lnTo>
                  <a:pt x="232" y="52"/>
                </a:lnTo>
                <a:lnTo>
                  <a:pt x="239" y="48"/>
                </a:lnTo>
                <a:lnTo>
                  <a:pt x="254" y="36"/>
                </a:lnTo>
                <a:lnTo>
                  <a:pt x="271" y="19"/>
                </a:lnTo>
                <a:lnTo>
                  <a:pt x="278" y="15"/>
                </a:lnTo>
                <a:lnTo>
                  <a:pt x="27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39" name="Freeform 233"/>
          <p:cNvSpPr>
            <a:spLocks/>
          </p:cNvSpPr>
          <p:nvPr/>
        </p:nvSpPr>
        <p:spPr bwMode="auto">
          <a:xfrm>
            <a:off x="6186488" y="5130800"/>
            <a:ext cx="425450" cy="225425"/>
          </a:xfrm>
          <a:custGeom>
            <a:avLst/>
            <a:gdLst>
              <a:gd name="T0" fmla="*/ 2147483646 w 268"/>
              <a:gd name="T1" fmla="*/ 2147483646 h 142"/>
              <a:gd name="T2" fmla="*/ 2147483646 w 268"/>
              <a:gd name="T3" fmla="*/ 0 h 142"/>
              <a:gd name="T4" fmla="*/ 2147483646 w 268"/>
              <a:gd name="T5" fmla="*/ 0 h 142"/>
              <a:gd name="T6" fmla="*/ 2147483646 w 268"/>
              <a:gd name="T7" fmla="*/ 2147483646 h 142"/>
              <a:gd name="T8" fmla="*/ 2147483646 w 268"/>
              <a:gd name="T9" fmla="*/ 2147483646 h 142"/>
              <a:gd name="T10" fmla="*/ 0 w 268"/>
              <a:gd name="T11" fmla="*/ 2147483646 h 142"/>
              <a:gd name="T12" fmla="*/ 0 w 268"/>
              <a:gd name="T13" fmla="*/ 2147483646 h 142"/>
              <a:gd name="T14" fmla="*/ 2147483646 w 268"/>
              <a:gd name="T15" fmla="*/ 2147483646 h 142"/>
              <a:gd name="T16" fmla="*/ 2147483646 w 268"/>
              <a:gd name="T17" fmla="*/ 2147483646 h 142"/>
              <a:gd name="T18" fmla="*/ 2147483646 w 268"/>
              <a:gd name="T19" fmla="*/ 2147483646 h 142"/>
              <a:gd name="T20" fmla="*/ 2147483646 w 268"/>
              <a:gd name="T21" fmla="*/ 2147483646 h 142"/>
              <a:gd name="T22" fmla="*/ 2147483646 w 268"/>
              <a:gd name="T23" fmla="*/ 2147483646 h 142"/>
              <a:gd name="T24" fmla="*/ 2147483646 w 268"/>
              <a:gd name="T25" fmla="*/ 2147483646 h 142"/>
              <a:gd name="T26" fmla="*/ 2147483646 w 268"/>
              <a:gd name="T27" fmla="*/ 2147483646 h 142"/>
              <a:gd name="T28" fmla="*/ 2147483646 w 268"/>
              <a:gd name="T29" fmla="*/ 2147483646 h 142"/>
              <a:gd name="T30" fmla="*/ 2147483646 w 268"/>
              <a:gd name="T31" fmla="*/ 2147483646 h 142"/>
              <a:gd name="T32" fmla="*/ 2147483646 w 268"/>
              <a:gd name="T33" fmla="*/ 2147483646 h 142"/>
              <a:gd name="T34" fmla="*/ 2147483646 w 268"/>
              <a:gd name="T35" fmla="*/ 2147483646 h 142"/>
              <a:gd name="T36" fmla="*/ 2147483646 w 268"/>
              <a:gd name="T37" fmla="*/ 2147483646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142"/>
              <a:gd name="T59" fmla="*/ 268 w 268"/>
              <a:gd name="T60" fmla="*/ 142 h 1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142">
                <a:moveTo>
                  <a:pt x="12" y="2"/>
                </a:moveTo>
                <a:lnTo>
                  <a:pt x="9" y="0"/>
                </a:lnTo>
                <a:lnTo>
                  <a:pt x="5" y="0"/>
                </a:lnTo>
                <a:lnTo>
                  <a:pt x="3" y="3"/>
                </a:lnTo>
                <a:lnTo>
                  <a:pt x="1" y="5"/>
                </a:lnTo>
                <a:lnTo>
                  <a:pt x="0" y="7"/>
                </a:lnTo>
                <a:lnTo>
                  <a:pt x="0" y="11"/>
                </a:lnTo>
                <a:lnTo>
                  <a:pt x="3" y="14"/>
                </a:lnTo>
                <a:lnTo>
                  <a:pt x="4" y="15"/>
                </a:lnTo>
                <a:lnTo>
                  <a:pt x="256" y="141"/>
                </a:lnTo>
                <a:lnTo>
                  <a:pt x="258" y="142"/>
                </a:lnTo>
                <a:lnTo>
                  <a:pt x="262" y="142"/>
                </a:lnTo>
                <a:lnTo>
                  <a:pt x="265" y="140"/>
                </a:lnTo>
                <a:lnTo>
                  <a:pt x="266" y="138"/>
                </a:lnTo>
                <a:lnTo>
                  <a:pt x="268" y="136"/>
                </a:lnTo>
                <a:lnTo>
                  <a:pt x="268" y="132"/>
                </a:lnTo>
                <a:lnTo>
                  <a:pt x="265" y="129"/>
                </a:lnTo>
                <a:lnTo>
                  <a:pt x="264" y="128"/>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0" name="Freeform 234"/>
          <p:cNvSpPr>
            <a:spLocks/>
          </p:cNvSpPr>
          <p:nvPr/>
        </p:nvSpPr>
        <p:spPr bwMode="auto">
          <a:xfrm>
            <a:off x="6186488" y="5330825"/>
            <a:ext cx="425450" cy="225425"/>
          </a:xfrm>
          <a:custGeom>
            <a:avLst/>
            <a:gdLst>
              <a:gd name="T0" fmla="*/ 2147483646 w 268"/>
              <a:gd name="T1" fmla="*/ 2147483646 h 142"/>
              <a:gd name="T2" fmla="*/ 2147483646 w 268"/>
              <a:gd name="T3" fmla="*/ 2147483646 h 142"/>
              <a:gd name="T4" fmla="*/ 2147483646 w 268"/>
              <a:gd name="T5" fmla="*/ 2147483646 h 142"/>
              <a:gd name="T6" fmla="*/ 2147483646 w 268"/>
              <a:gd name="T7" fmla="*/ 2147483646 h 142"/>
              <a:gd name="T8" fmla="*/ 2147483646 w 268"/>
              <a:gd name="T9" fmla="*/ 2147483646 h 142"/>
              <a:gd name="T10" fmla="*/ 2147483646 w 268"/>
              <a:gd name="T11" fmla="*/ 2147483646 h 142"/>
              <a:gd name="T12" fmla="*/ 2147483646 w 268"/>
              <a:gd name="T13" fmla="*/ 0 h 142"/>
              <a:gd name="T14" fmla="*/ 2147483646 w 268"/>
              <a:gd name="T15" fmla="*/ 0 h 142"/>
              <a:gd name="T16" fmla="*/ 2147483646 w 268"/>
              <a:gd name="T17" fmla="*/ 2147483646 h 142"/>
              <a:gd name="T18" fmla="*/ 2147483646 w 268"/>
              <a:gd name="T19" fmla="*/ 2147483646 h 142"/>
              <a:gd name="T20" fmla="*/ 2147483646 w 268"/>
              <a:gd name="T21" fmla="*/ 2147483646 h 142"/>
              <a:gd name="T22" fmla="*/ 0 w 268"/>
              <a:gd name="T23" fmla="*/ 2147483646 h 142"/>
              <a:gd name="T24" fmla="*/ 0 w 268"/>
              <a:gd name="T25" fmla="*/ 2147483646 h 142"/>
              <a:gd name="T26" fmla="*/ 2147483646 w 268"/>
              <a:gd name="T27" fmla="*/ 2147483646 h 142"/>
              <a:gd name="T28" fmla="*/ 2147483646 w 268"/>
              <a:gd name="T29" fmla="*/ 2147483646 h 142"/>
              <a:gd name="T30" fmla="*/ 2147483646 w 268"/>
              <a:gd name="T31" fmla="*/ 2147483646 h 142"/>
              <a:gd name="T32" fmla="*/ 2147483646 w 268"/>
              <a:gd name="T33" fmla="*/ 2147483646 h 142"/>
              <a:gd name="T34" fmla="*/ 2147483646 w 268"/>
              <a:gd name="T35" fmla="*/ 2147483646 h 142"/>
              <a:gd name="T36" fmla="*/ 2147483646 w 268"/>
              <a:gd name="T37" fmla="*/ 2147483646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142"/>
              <a:gd name="T59" fmla="*/ 268 w 268"/>
              <a:gd name="T60" fmla="*/ 142 h 1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142">
                <a:moveTo>
                  <a:pt x="264" y="15"/>
                </a:moveTo>
                <a:lnTo>
                  <a:pt x="266" y="12"/>
                </a:lnTo>
                <a:lnTo>
                  <a:pt x="268" y="11"/>
                </a:lnTo>
                <a:lnTo>
                  <a:pt x="268" y="7"/>
                </a:lnTo>
                <a:lnTo>
                  <a:pt x="266" y="4"/>
                </a:lnTo>
                <a:lnTo>
                  <a:pt x="264" y="2"/>
                </a:lnTo>
                <a:lnTo>
                  <a:pt x="262" y="0"/>
                </a:lnTo>
                <a:lnTo>
                  <a:pt x="258" y="0"/>
                </a:lnTo>
                <a:lnTo>
                  <a:pt x="256" y="2"/>
                </a:lnTo>
                <a:lnTo>
                  <a:pt x="4" y="128"/>
                </a:lnTo>
                <a:lnTo>
                  <a:pt x="1" y="130"/>
                </a:lnTo>
                <a:lnTo>
                  <a:pt x="0" y="132"/>
                </a:lnTo>
                <a:lnTo>
                  <a:pt x="0" y="136"/>
                </a:lnTo>
                <a:lnTo>
                  <a:pt x="1" y="138"/>
                </a:lnTo>
                <a:lnTo>
                  <a:pt x="4" y="141"/>
                </a:lnTo>
                <a:lnTo>
                  <a:pt x="5" y="142"/>
                </a:lnTo>
                <a:lnTo>
                  <a:pt x="9" y="142"/>
                </a:lnTo>
                <a:lnTo>
                  <a:pt x="12" y="141"/>
                </a:lnTo>
                <a:lnTo>
                  <a:pt x="2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1" name="Freeform 235"/>
          <p:cNvSpPr>
            <a:spLocks/>
          </p:cNvSpPr>
          <p:nvPr/>
        </p:nvSpPr>
        <p:spPr bwMode="auto">
          <a:xfrm>
            <a:off x="6186488" y="5130800"/>
            <a:ext cx="25400" cy="425450"/>
          </a:xfrm>
          <a:custGeom>
            <a:avLst/>
            <a:gdLst>
              <a:gd name="T0" fmla="*/ 0 w 16"/>
              <a:gd name="T1" fmla="*/ 2147483646 h 268"/>
              <a:gd name="T2" fmla="*/ 0 w 16"/>
              <a:gd name="T3" fmla="*/ 2147483646 h 268"/>
              <a:gd name="T4" fmla="*/ 2147483646 w 16"/>
              <a:gd name="T5" fmla="*/ 2147483646 h 268"/>
              <a:gd name="T6" fmla="*/ 2147483646 w 16"/>
              <a:gd name="T7" fmla="*/ 2147483646 h 268"/>
              <a:gd name="T8" fmla="*/ 2147483646 w 16"/>
              <a:gd name="T9" fmla="*/ 2147483646 h 268"/>
              <a:gd name="T10" fmla="*/ 2147483646 w 16"/>
              <a:gd name="T11" fmla="*/ 2147483646 h 268"/>
              <a:gd name="T12" fmla="*/ 2147483646 w 16"/>
              <a:gd name="T13" fmla="*/ 2147483646 h 268"/>
              <a:gd name="T14" fmla="*/ 2147483646 w 16"/>
              <a:gd name="T15" fmla="*/ 2147483646 h 268"/>
              <a:gd name="T16" fmla="*/ 2147483646 w 16"/>
              <a:gd name="T17" fmla="*/ 2147483646 h 268"/>
              <a:gd name="T18" fmla="*/ 2147483646 w 16"/>
              <a:gd name="T19" fmla="*/ 0 h 268"/>
              <a:gd name="T20" fmla="*/ 2147483646 w 16"/>
              <a:gd name="T21" fmla="*/ 0 h 268"/>
              <a:gd name="T22" fmla="*/ 2147483646 w 16"/>
              <a:gd name="T23" fmla="*/ 2147483646 h 268"/>
              <a:gd name="T24" fmla="*/ 0 w 16"/>
              <a:gd name="T25" fmla="*/ 2147483646 h 268"/>
              <a:gd name="T26" fmla="*/ 0 w 16"/>
              <a:gd name="T27" fmla="*/ 2147483646 h 268"/>
              <a:gd name="T28" fmla="*/ 0 w 16"/>
              <a:gd name="T29" fmla="*/ 2147483646 h 2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68"/>
              <a:gd name="T47" fmla="*/ 16 w 16"/>
              <a:gd name="T48" fmla="*/ 268 h 2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68">
                <a:moveTo>
                  <a:pt x="0" y="260"/>
                </a:moveTo>
                <a:lnTo>
                  <a:pt x="0" y="263"/>
                </a:lnTo>
                <a:lnTo>
                  <a:pt x="3" y="266"/>
                </a:lnTo>
                <a:lnTo>
                  <a:pt x="5" y="268"/>
                </a:lnTo>
                <a:lnTo>
                  <a:pt x="11" y="268"/>
                </a:lnTo>
                <a:lnTo>
                  <a:pt x="13" y="266"/>
                </a:lnTo>
                <a:lnTo>
                  <a:pt x="16" y="263"/>
                </a:lnTo>
                <a:lnTo>
                  <a:pt x="16" y="6"/>
                </a:lnTo>
                <a:lnTo>
                  <a:pt x="13" y="3"/>
                </a:lnTo>
                <a:lnTo>
                  <a:pt x="11" y="0"/>
                </a:lnTo>
                <a:lnTo>
                  <a:pt x="5" y="0"/>
                </a:lnTo>
                <a:lnTo>
                  <a:pt x="3" y="3"/>
                </a:lnTo>
                <a:lnTo>
                  <a:pt x="0" y="6"/>
                </a:lnTo>
                <a:lnTo>
                  <a:pt x="0" y="9"/>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2" name="Freeform 236"/>
          <p:cNvSpPr>
            <a:spLocks/>
          </p:cNvSpPr>
          <p:nvPr/>
        </p:nvSpPr>
        <p:spPr bwMode="auto">
          <a:xfrm>
            <a:off x="6594475" y="5283200"/>
            <a:ext cx="111125" cy="109538"/>
          </a:xfrm>
          <a:custGeom>
            <a:avLst/>
            <a:gdLst>
              <a:gd name="T0" fmla="*/ 2147483646 w 70"/>
              <a:gd name="T1" fmla="*/ 2147483646 h 69"/>
              <a:gd name="T2" fmla="*/ 2147483646 w 70"/>
              <a:gd name="T3" fmla="*/ 2147483646 h 69"/>
              <a:gd name="T4" fmla="*/ 2147483646 w 70"/>
              <a:gd name="T5" fmla="*/ 2147483646 h 69"/>
              <a:gd name="T6" fmla="*/ 2147483646 w 70"/>
              <a:gd name="T7" fmla="*/ 2147483646 h 69"/>
              <a:gd name="T8" fmla="*/ 2147483646 w 70"/>
              <a:gd name="T9" fmla="*/ 2147483646 h 69"/>
              <a:gd name="T10" fmla="*/ 2147483646 w 70"/>
              <a:gd name="T11" fmla="*/ 2147483646 h 69"/>
              <a:gd name="T12" fmla="*/ 2147483646 w 70"/>
              <a:gd name="T13" fmla="*/ 2147483646 h 69"/>
              <a:gd name="T14" fmla="*/ 2147483646 w 70"/>
              <a:gd name="T15" fmla="*/ 2147483646 h 69"/>
              <a:gd name="T16" fmla="*/ 2147483646 w 70"/>
              <a:gd name="T17" fmla="*/ 2147483646 h 69"/>
              <a:gd name="T18" fmla="*/ 2147483646 w 70"/>
              <a:gd name="T19" fmla="*/ 2147483646 h 69"/>
              <a:gd name="T20" fmla="*/ 2147483646 w 70"/>
              <a:gd name="T21" fmla="*/ 2147483646 h 69"/>
              <a:gd name="T22" fmla="*/ 2147483646 w 70"/>
              <a:gd name="T23" fmla="*/ 2147483646 h 69"/>
              <a:gd name="T24" fmla="*/ 2147483646 w 70"/>
              <a:gd name="T25" fmla="*/ 2147483646 h 69"/>
              <a:gd name="T26" fmla="*/ 2147483646 w 70"/>
              <a:gd name="T27" fmla="*/ 2147483646 h 69"/>
              <a:gd name="T28" fmla="*/ 2147483646 w 70"/>
              <a:gd name="T29" fmla="*/ 2147483646 h 69"/>
              <a:gd name="T30" fmla="*/ 2147483646 w 70"/>
              <a:gd name="T31" fmla="*/ 2147483646 h 69"/>
              <a:gd name="T32" fmla="*/ 2147483646 w 70"/>
              <a:gd name="T33" fmla="*/ 2147483646 h 69"/>
              <a:gd name="T34" fmla="*/ 2147483646 w 70"/>
              <a:gd name="T35" fmla="*/ 2147483646 h 69"/>
              <a:gd name="T36" fmla="*/ 2147483646 w 70"/>
              <a:gd name="T37" fmla="*/ 2147483646 h 69"/>
              <a:gd name="T38" fmla="*/ 2147483646 w 70"/>
              <a:gd name="T39" fmla="*/ 2147483646 h 69"/>
              <a:gd name="T40" fmla="*/ 2147483646 w 70"/>
              <a:gd name="T41" fmla="*/ 0 h 69"/>
              <a:gd name="T42" fmla="*/ 2147483646 w 70"/>
              <a:gd name="T43" fmla="*/ 2147483646 h 69"/>
              <a:gd name="T44" fmla="*/ 2147483646 w 70"/>
              <a:gd name="T45" fmla="*/ 2147483646 h 69"/>
              <a:gd name="T46" fmla="*/ 2147483646 w 70"/>
              <a:gd name="T47" fmla="*/ 2147483646 h 69"/>
              <a:gd name="T48" fmla="*/ 0 w 70"/>
              <a:gd name="T49" fmla="*/ 2147483646 h 69"/>
              <a:gd name="T50" fmla="*/ 2147483646 w 70"/>
              <a:gd name="T51" fmla="*/ 2147483646 h 69"/>
              <a:gd name="T52" fmla="*/ 2147483646 w 70"/>
              <a:gd name="T53" fmla="*/ 2147483646 h 69"/>
              <a:gd name="T54" fmla="*/ 2147483646 w 70"/>
              <a:gd name="T55" fmla="*/ 2147483646 h 69"/>
              <a:gd name="T56" fmla="*/ 2147483646 w 70"/>
              <a:gd name="T57" fmla="*/ 2147483646 h 69"/>
              <a:gd name="T58" fmla="*/ 2147483646 w 70"/>
              <a:gd name="T59" fmla="*/ 2147483646 h 69"/>
              <a:gd name="T60" fmla="*/ 2147483646 w 70"/>
              <a:gd name="T61" fmla="*/ 2147483646 h 69"/>
              <a:gd name="T62" fmla="*/ 2147483646 w 70"/>
              <a:gd name="T63" fmla="*/ 2147483646 h 69"/>
              <a:gd name="T64" fmla="*/ 2147483646 w 70"/>
              <a:gd name="T65" fmla="*/ 2147483646 h 69"/>
              <a:gd name="T66" fmla="*/ 2147483646 w 70"/>
              <a:gd name="T67" fmla="*/ 2147483646 h 69"/>
              <a:gd name="T68" fmla="*/ 2147483646 w 70"/>
              <a:gd name="T69" fmla="*/ 2147483646 h 69"/>
              <a:gd name="T70" fmla="*/ 2147483646 w 70"/>
              <a:gd name="T71" fmla="*/ 2147483646 h 69"/>
              <a:gd name="T72" fmla="*/ 2147483646 w 70"/>
              <a:gd name="T73" fmla="*/ 2147483646 h 69"/>
              <a:gd name="T74" fmla="*/ 2147483646 w 70"/>
              <a:gd name="T75" fmla="*/ 2147483646 h 69"/>
              <a:gd name="T76" fmla="*/ 2147483646 w 70"/>
              <a:gd name="T77" fmla="*/ 2147483646 h 69"/>
              <a:gd name="T78" fmla="*/ 2147483646 w 70"/>
              <a:gd name="T79" fmla="*/ 2147483646 h 69"/>
              <a:gd name="T80" fmla="*/ 2147483646 w 70"/>
              <a:gd name="T81" fmla="*/ 2147483646 h 69"/>
              <a:gd name="T82" fmla="*/ 2147483646 w 70"/>
              <a:gd name="T83" fmla="*/ 2147483646 h 69"/>
              <a:gd name="T84" fmla="*/ 2147483646 w 70"/>
              <a:gd name="T85" fmla="*/ 2147483646 h 69"/>
              <a:gd name="T86" fmla="*/ 2147483646 w 70"/>
              <a:gd name="T87" fmla="*/ 2147483646 h 69"/>
              <a:gd name="T88" fmla="*/ 2147483646 w 70"/>
              <a:gd name="T89" fmla="*/ 2147483646 h 69"/>
              <a:gd name="T90" fmla="*/ 2147483646 w 70"/>
              <a:gd name="T91" fmla="*/ 2147483646 h 69"/>
              <a:gd name="T92" fmla="*/ 2147483646 w 70"/>
              <a:gd name="T93" fmla="*/ 2147483646 h 69"/>
              <a:gd name="T94" fmla="*/ 2147483646 w 70"/>
              <a:gd name="T95" fmla="*/ 2147483646 h 69"/>
              <a:gd name="T96" fmla="*/ 2147483646 w 70"/>
              <a:gd name="T97" fmla="*/ 2147483646 h 69"/>
              <a:gd name="T98" fmla="*/ 2147483646 w 70"/>
              <a:gd name="T99" fmla="*/ 2147483646 h 69"/>
              <a:gd name="T100" fmla="*/ 2147483646 w 70"/>
              <a:gd name="T101" fmla="*/ 2147483646 h 69"/>
              <a:gd name="T102" fmla="*/ 0 w 70"/>
              <a:gd name="T103" fmla="*/ 2147483646 h 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0"/>
              <a:gd name="T157" fmla="*/ 0 h 69"/>
              <a:gd name="T158" fmla="*/ 70 w 70"/>
              <a:gd name="T159" fmla="*/ 69 h 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0" h="69">
                <a:moveTo>
                  <a:pt x="0" y="34"/>
                </a:moveTo>
                <a:lnTo>
                  <a:pt x="0" y="45"/>
                </a:lnTo>
                <a:lnTo>
                  <a:pt x="1" y="46"/>
                </a:lnTo>
                <a:lnTo>
                  <a:pt x="1" y="49"/>
                </a:lnTo>
                <a:lnTo>
                  <a:pt x="3" y="50"/>
                </a:lnTo>
                <a:lnTo>
                  <a:pt x="5" y="54"/>
                </a:lnTo>
                <a:lnTo>
                  <a:pt x="7" y="54"/>
                </a:lnTo>
                <a:lnTo>
                  <a:pt x="4" y="53"/>
                </a:lnTo>
                <a:lnTo>
                  <a:pt x="7" y="56"/>
                </a:lnTo>
                <a:lnTo>
                  <a:pt x="9" y="60"/>
                </a:lnTo>
                <a:lnTo>
                  <a:pt x="13" y="63"/>
                </a:lnTo>
                <a:lnTo>
                  <a:pt x="15" y="64"/>
                </a:lnTo>
                <a:lnTo>
                  <a:pt x="13" y="61"/>
                </a:lnTo>
                <a:lnTo>
                  <a:pt x="11" y="60"/>
                </a:lnTo>
                <a:lnTo>
                  <a:pt x="17" y="67"/>
                </a:lnTo>
                <a:lnTo>
                  <a:pt x="20" y="67"/>
                </a:lnTo>
                <a:lnTo>
                  <a:pt x="22" y="68"/>
                </a:lnTo>
                <a:lnTo>
                  <a:pt x="23" y="68"/>
                </a:lnTo>
                <a:lnTo>
                  <a:pt x="24" y="69"/>
                </a:lnTo>
                <a:lnTo>
                  <a:pt x="31" y="69"/>
                </a:lnTo>
                <a:lnTo>
                  <a:pt x="40" y="68"/>
                </a:lnTo>
                <a:lnTo>
                  <a:pt x="39" y="69"/>
                </a:lnTo>
                <a:lnTo>
                  <a:pt x="46" y="69"/>
                </a:lnTo>
                <a:lnTo>
                  <a:pt x="47" y="68"/>
                </a:lnTo>
                <a:lnTo>
                  <a:pt x="48" y="68"/>
                </a:lnTo>
                <a:lnTo>
                  <a:pt x="50" y="67"/>
                </a:lnTo>
                <a:lnTo>
                  <a:pt x="55" y="64"/>
                </a:lnTo>
                <a:lnTo>
                  <a:pt x="58" y="60"/>
                </a:lnTo>
                <a:lnTo>
                  <a:pt x="54" y="64"/>
                </a:lnTo>
                <a:lnTo>
                  <a:pt x="55" y="64"/>
                </a:lnTo>
                <a:lnTo>
                  <a:pt x="56" y="63"/>
                </a:lnTo>
                <a:lnTo>
                  <a:pt x="60" y="60"/>
                </a:lnTo>
                <a:lnTo>
                  <a:pt x="63" y="56"/>
                </a:lnTo>
                <a:lnTo>
                  <a:pt x="64" y="54"/>
                </a:lnTo>
                <a:lnTo>
                  <a:pt x="64" y="53"/>
                </a:lnTo>
                <a:lnTo>
                  <a:pt x="60" y="57"/>
                </a:lnTo>
                <a:lnTo>
                  <a:pt x="64" y="54"/>
                </a:lnTo>
                <a:lnTo>
                  <a:pt x="67" y="49"/>
                </a:lnTo>
                <a:lnTo>
                  <a:pt x="68" y="48"/>
                </a:lnTo>
                <a:lnTo>
                  <a:pt x="68" y="46"/>
                </a:lnTo>
                <a:lnTo>
                  <a:pt x="70" y="45"/>
                </a:lnTo>
                <a:lnTo>
                  <a:pt x="70" y="38"/>
                </a:lnTo>
                <a:lnTo>
                  <a:pt x="68" y="40"/>
                </a:lnTo>
                <a:lnTo>
                  <a:pt x="70" y="30"/>
                </a:lnTo>
                <a:lnTo>
                  <a:pt x="70" y="24"/>
                </a:lnTo>
                <a:lnTo>
                  <a:pt x="68" y="22"/>
                </a:lnTo>
                <a:lnTo>
                  <a:pt x="68" y="21"/>
                </a:lnTo>
                <a:lnTo>
                  <a:pt x="67" y="20"/>
                </a:lnTo>
                <a:lnTo>
                  <a:pt x="67" y="17"/>
                </a:lnTo>
                <a:lnTo>
                  <a:pt x="60" y="10"/>
                </a:lnTo>
                <a:lnTo>
                  <a:pt x="62" y="13"/>
                </a:lnTo>
                <a:lnTo>
                  <a:pt x="64" y="14"/>
                </a:lnTo>
                <a:lnTo>
                  <a:pt x="63" y="13"/>
                </a:lnTo>
                <a:lnTo>
                  <a:pt x="60" y="9"/>
                </a:lnTo>
                <a:lnTo>
                  <a:pt x="56" y="6"/>
                </a:lnTo>
                <a:lnTo>
                  <a:pt x="54" y="4"/>
                </a:lnTo>
                <a:lnTo>
                  <a:pt x="55" y="6"/>
                </a:lnTo>
                <a:lnTo>
                  <a:pt x="55" y="5"/>
                </a:lnTo>
                <a:lnTo>
                  <a:pt x="51" y="2"/>
                </a:lnTo>
                <a:lnTo>
                  <a:pt x="50" y="1"/>
                </a:lnTo>
                <a:lnTo>
                  <a:pt x="47" y="1"/>
                </a:lnTo>
                <a:lnTo>
                  <a:pt x="46" y="0"/>
                </a:lnTo>
                <a:lnTo>
                  <a:pt x="24" y="0"/>
                </a:lnTo>
                <a:lnTo>
                  <a:pt x="23" y="1"/>
                </a:lnTo>
                <a:lnTo>
                  <a:pt x="20" y="1"/>
                </a:lnTo>
                <a:lnTo>
                  <a:pt x="19" y="2"/>
                </a:lnTo>
                <a:lnTo>
                  <a:pt x="17" y="2"/>
                </a:lnTo>
                <a:lnTo>
                  <a:pt x="13" y="6"/>
                </a:lnTo>
                <a:lnTo>
                  <a:pt x="9" y="9"/>
                </a:lnTo>
                <a:lnTo>
                  <a:pt x="7" y="13"/>
                </a:lnTo>
                <a:lnTo>
                  <a:pt x="3" y="17"/>
                </a:lnTo>
                <a:lnTo>
                  <a:pt x="3" y="18"/>
                </a:lnTo>
                <a:lnTo>
                  <a:pt x="1" y="20"/>
                </a:lnTo>
                <a:lnTo>
                  <a:pt x="1" y="22"/>
                </a:lnTo>
                <a:lnTo>
                  <a:pt x="0" y="24"/>
                </a:lnTo>
                <a:lnTo>
                  <a:pt x="0" y="34"/>
                </a:lnTo>
                <a:lnTo>
                  <a:pt x="16" y="34"/>
                </a:lnTo>
                <a:lnTo>
                  <a:pt x="16" y="29"/>
                </a:lnTo>
                <a:lnTo>
                  <a:pt x="17" y="28"/>
                </a:lnTo>
                <a:lnTo>
                  <a:pt x="17" y="25"/>
                </a:lnTo>
                <a:lnTo>
                  <a:pt x="19" y="24"/>
                </a:lnTo>
                <a:lnTo>
                  <a:pt x="19" y="22"/>
                </a:lnTo>
                <a:lnTo>
                  <a:pt x="23" y="18"/>
                </a:lnTo>
                <a:lnTo>
                  <a:pt x="20" y="20"/>
                </a:lnTo>
                <a:lnTo>
                  <a:pt x="19" y="22"/>
                </a:lnTo>
                <a:lnTo>
                  <a:pt x="23" y="18"/>
                </a:lnTo>
                <a:lnTo>
                  <a:pt x="24" y="18"/>
                </a:lnTo>
                <a:lnTo>
                  <a:pt x="26" y="17"/>
                </a:lnTo>
                <a:lnTo>
                  <a:pt x="28" y="17"/>
                </a:lnTo>
                <a:lnTo>
                  <a:pt x="30" y="16"/>
                </a:lnTo>
                <a:lnTo>
                  <a:pt x="35" y="16"/>
                </a:lnTo>
                <a:lnTo>
                  <a:pt x="40" y="16"/>
                </a:lnTo>
                <a:lnTo>
                  <a:pt x="42" y="17"/>
                </a:lnTo>
                <a:lnTo>
                  <a:pt x="44" y="17"/>
                </a:lnTo>
                <a:lnTo>
                  <a:pt x="46" y="18"/>
                </a:lnTo>
                <a:lnTo>
                  <a:pt x="44" y="16"/>
                </a:lnTo>
                <a:lnTo>
                  <a:pt x="44" y="17"/>
                </a:lnTo>
                <a:lnTo>
                  <a:pt x="48" y="20"/>
                </a:lnTo>
                <a:lnTo>
                  <a:pt x="51" y="22"/>
                </a:lnTo>
                <a:lnTo>
                  <a:pt x="50" y="20"/>
                </a:lnTo>
                <a:lnTo>
                  <a:pt x="47" y="18"/>
                </a:lnTo>
                <a:lnTo>
                  <a:pt x="48" y="20"/>
                </a:lnTo>
                <a:lnTo>
                  <a:pt x="51" y="24"/>
                </a:lnTo>
                <a:lnTo>
                  <a:pt x="55" y="26"/>
                </a:lnTo>
                <a:lnTo>
                  <a:pt x="51" y="22"/>
                </a:lnTo>
                <a:lnTo>
                  <a:pt x="51" y="25"/>
                </a:lnTo>
                <a:lnTo>
                  <a:pt x="52" y="26"/>
                </a:lnTo>
                <a:lnTo>
                  <a:pt x="52" y="28"/>
                </a:lnTo>
                <a:lnTo>
                  <a:pt x="54" y="29"/>
                </a:lnTo>
                <a:lnTo>
                  <a:pt x="54" y="33"/>
                </a:lnTo>
                <a:lnTo>
                  <a:pt x="56" y="38"/>
                </a:lnTo>
                <a:lnTo>
                  <a:pt x="58" y="29"/>
                </a:lnTo>
                <a:lnTo>
                  <a:pt x="54" y="33"/>
                </a:lnTo>
                <a:lnTo>
                  <a:pt x="54" y="40"/>
                </a:lnTo>
                <a:lnTo>
                  <a:pt x="52" y="41"/>
                </a:lnTo>
                <a:lnTo>
                  <a:pt x="52" y="42"/>
                </a:lnTo>
                <a:lnTo>
                  <a:pt x="51" y="44"/>
                </a:lnTo>
                <a:lnTo>
                  <a:pt x="54" y="44"/>
                </a:lnTo>
                <a:lnTo>
                  <a:pt x="55" y="41"/>
                </a:lnTo>
                <a:lnTo>
                  <a:pt x="48" y="48"/>
                </a:lnTo>
                <a:lnTo>
                  <a:pt x="48" y="49"/>
                </a:lnTo>
                <a:lnTo>
                  <a:pt x="47" y="50"/>
                </a:lnTo>
                <a:lnTo>
                  <a:pt x="50" y="49"/>
                </a:lnTo>
                <a:lnTo>
                  <a:pt x="51" y="46"/>
                </a:lnTo>
                <a:lnTo>
                  <a:pt x="50" y="48"/>
                </a:lnTo>
                <a:lnTo>
                  <a:pt x="48" y="48"/>
                </a:lnTo>
                <a:lnTo>
                  <a:pt x="42" y="54"/>
                </a:lnTo>
                <a:lnTo>
                  <a:pt x="44" y="53"/>
                </a:lnTo>
                <a:lnTo>
                  <a:pt x="44" y="50"/>
                </a:lnTo>
                <a:lnTo>
                  <a:pt x="43" y="52"/>
                </a:lnTo>
                <a:lnTo>
                  <a:pt x="42" y="52"/>
                </a:lnTo>
                <a:lnTo>
                  <a:pt x="40" y="53"/>
                </a:lnTo>
                <a:lnTo>
                  <a:pt x="34" y="53"/>
                </a:lnTo>
                <a:lnTo>
                  <a:pt x="30" y="57"/>
                </a:lnTo>
                <a:lnTo>
                  <a:pt x="39" y="56"/>
                </a:lnTo>
                <a:lnTo>
                  <a:pt x="34" y="53"/>
                </a:lnTo>
                <a:lnTo>
                  <a:pt x="30" y="53"/>
                </a:lnTo>
                <a:lnTo>
                  <a:pt x="28" y="52"/>
                </a:lnTo>
                <a:lnTo>
                  <a:pt x="27" y="52"/>
                </a:lnTo>
                <a:lnTo>
                  <a:pt x="26" y="50"/>
                </a:lnTo>
                <a:lnTo>
                  <a:pt x="23" y="50"/>
                </a:lnTo>
                <a:lnTo>
                  <a:pt x="27" y="54"/>
                </a:lnTo>
                <a:lnTo>
                  <a:pt x="24" y="50"/>
                </a:lnTo>
                <a:lnTo>
                  <a:pt x="20" y="48"/>
                </a:lnTo>
                <a:lnTo>
                  <a:pt x="19" y="46"/>
                </a:lnTo>
                <a:lnTo>
                  <a:pt x="20" y="49"/>
                </a:lnTo>
                <a:lnTo>
                  <a:pt x="23" y="50"/>
                </a:lnTo>
                <a:lnTo>
                  <a:pt x="20" y="48"/>
                </a:lnTo>
                <a:lnTo>
                  <a:pt x="17" y="44"/>
                </a:lnTo>
                <a:lnTo>
                  <a:pt x="16" y="44"/>
                </a:lnTo>
                <a:lnTo>
                  <a:pt x="19" y="45"/>
                </a:lnTo>
                <a:lnTo>
                  <a:pt x="17" y="44"/>
                </a:lnTo>
                <a:lnTo>
                  <a:pt x="17" y="41"/>
                </a:lnTo>
                <a:lnTo>
                  <a:pt x="16" y="40"/>
                </a:lnTo>
                <a:lnTo>
                  <a:pt x="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3" name="Freeform 237"/>
          <p:cNvSpPr>
            <a:spLocks/>
          </p:cNvSpPr>
          <p:nvPr/>
        </p:nvSpPr>
        <p:spPr bwMode="auto">
          <a:xfrm>
            <a:off x="7108825" y="1895475"/>
            <a:ext cx="676275" cy="896938"/>
          </a:xfrm>
          <a:custGeom>
            <a:avLst/>
            <a:gdLst>
              <a:gd name="T0" fmla="*/ 2147483646 w 426"/>
              <a:gd name="T1" fmla="*/ 0 h 565"/>
              <a:gd name="T2" fmla="*/ 2147483646 w 426"/>
              <a:gd name="T3" fmla="*/ 0 h 565"/>
              <a:gd name="T4" fmla="*/ 2147483646 w 426"/>
              <a:gd name="T5" fmla="*/ 2147483646 h 565"/>
              <a:gd name="T6" fmla="*/ 0 w 426"/>
              <a:gd name="T7" fmla="*/ 2147483646 h 565"/>
              <a:gd name="T8" fmla="*/ 0 w 426"/>
              <a:gd name="T9" fmla="*/ 2147483646 h 565"/>
              <a:gd name="T10" fmla="*/ 2147483646 w 426"/>
              <a:gd name="T11" fmla="*/ 2147483646 h 565"/>
              <a:gd name="T12" fmla="*/ 2147483646 w 426"/>
              <a:gd name="T13" fmla="*/ 2147483646 h 565"/>
              <a:gd name="T14" fmla="*/ 2147483646 w 426"/>
              <a:gd name="T15" fmla="*/ 2147483646 h 565"/>
              <a:gd name="T16" fmla="*/ 2147483646 w 426"/>
              <a:gd name="T17" fmla="*/ 2147483646 h 565"/>
              <a:gd name="T18" fmla="*/ 2147483646 w 426"/>
              <a:gd name="T19" fmla="*/ 2147483646 h 565"/>
              <a:gd name="T20" fmla="*/ 2147483646 w 426"/>
              <a:gd name="T21" fmla="*/ 2147483646 h 565"/>
              <a:gd name="T22" fmla="*/ 2147483646 w 426"/>
              <a:gd name="T23" fmla="*/ 2147483646 h 565"/>
              <a:gd name="T24" fmla="*/ 2147483646 w 426"/>
              <a:gd name="T25" fmla="*/ 0 h 565"/>
              <a:gd name="T26" fmla="*/ 2147483646 w 426"/>
              <a:gd name="T27" fmla="*/ 0 h 565"/>
              <a:gd name="T28" fmla="*/ 2147483646 w 426"/>
              <a:gd name="T29" fmla="*/ 0 h 565"/>
              <a:gd name="T30" fmla="*/ 2147483646 w 426"/>
              <a:gd name="T31" fmla="*/ 2147483646 h 565"/>
              <a:gd name="T32" fmla="*/ 2147483646 w 426"/>
              <a:gd name="T33" fmla="*/ 2147483646 h 565"/>
              <a:gd name="T34" fmla="*/ 2147483646 w 426"/>
              <a:gd name="T35" fmla="*/ 2147483646 h 565"/>
              <a:gd name="T36" fmla="*/ 2147483646 w 426"/>
              <a:gd name="T37" fmla="*/ 2147483646 h 565"/>
              <a:gd name="T38" fmla="*/ 2147483646 w 426"/>
              <a:gd name="T39" fmla="*/ 2147483646 h 565"/>
              <a:gd name="T40" fmla="*/ 2147483646 w 426"/>
              <a:gd name="T41" fmla="*/ 2147483646 h 565"/>
              <a:gd name="T42" fmla="*/ 2147483646 w 426"/>
              <a:gd name="T43" fmla="*/ 2147483646 h 565"/>
              <a:gd name="T44" fmla="*/ 2147483646 w 426"/>
              <a:gd name="T45" fmla="*/ 2147483646 h 565"/>
              <a:gd name="T46" fmla="*/ 2147483646 w 426"/>
              <a:gd name="T47" fmla="*/ 2147483646 h 565"/>
              <a:gd name="T48" fmla="*/ 2147483646 w 426"/>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6"/>
              <a:gd name="T76" fmla="*/ 0 h 565"/>
              <a:gd name="T77" fmla="*/ 426 w 426"/>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6" h="565">
                <a:moveTo>
                  <a:pt x="8" y="0"/>
                </a:moveTo>
                <a:lnTo>
                  <a:pt x="6" y="0"/>
                </a:lnTo>
                <a:lnTo>
                  <a:pt x="3" y="3"/>
                </a:lnTo>
                <a:lnTo>
                  <a:pt x="0" y="6"/>
                </a:lnTo>
                <a:lnTo>
                  <a:pt x="0" y="560"/>
                </a:lnTo>
                <a:lnTo>
                  <a:pt x="3" y="563"/>
                </a:lnTo>
                <a:lnTo>
                  <a:pt x="6" y="565"/>
                </a:lnTo>
                <a:lnTo>
                  <a:pt x="421" y="565"/>
                </a:lnTo>
                <a:lnTo>
                  <a:pt x="423" y="563"/>
                </a:lnTo>
                <a:lnTo>
                  <a:pt x="426" y="560"/>
                </a:lnTo>
                <a:lnTo>
                  <a:pt x="426" y="6"/>
                </a:lnTo>
                <a:lnTo>
                  <a:pt x="423" y="3"/>
                </a:lnTo>
                <a:lnTo>
                  <a:pt x="421" y="0"/>
                </a:lnTo>
                <a:lnTo>
                  <a:pt x="418" y="0"/>
                </a:lnTo>
                <a:lnTo>
                  <a:pt x="8" y="0"/>
                </a:lnTo>
                <a:lnTo>
                  <a:pt x="8" y="16"/>
                </a:lnTo>
                <a:lnTo>
                  <a:pt x="418" y="16"/>
                </a:lnTo>
                <a:lnTo>
                  <a:pt x="410" y="8"/>
                </a:lnTo>
                <a:lnTo>
                  <a:pt x="410" y="557"/>
                </a:lnTo>
                <a:lnTo>
                  <a:pt x="418" y="549"/>
                </a:lnTo>
                <a:lnTo>
                  <a:pt x="8" y="549"/>
                </a:lnTo>
                <a:lnTo>
                  <a:pt x="16" y="55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4" name="Rectangle 238"/>
          <p:cNvSpPr>
            <a:spLocks noChangeArrowheads="1"/>
          </p:cNvSpPr>
          <p:nvPr/>
        </p:nvSpPr>
        <p:spPr bwMode="auto">
          <a:xfrm>
            <a:off x="7296150" y="2487613"/>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C</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45" name="Rectangle 239"/>
          <p:cNvSpPr>
            <a:spLocks noChangeArrowheads="1"/>
          </p:cNvSpPr>
          <p:nvPr/>
        </p:nvSpPr>
        <p:spPr bwMode="auto">
          <a:xfrm>
            <a:off x="7175500" y="2011363"/>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D</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46" name="Rectangle 240"/>
          <p:cNvSpPr>
            <a:spLocks noChangeArrowheads="1"/>
          </p:cNvSpPr>
          <p:nvPr/>
        </p:nvSpPr>
        <p:spPr bwMode="auto">
          <a:xfrm>
            <a:off x="7570788" y="199866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47" name="Rectangle 241"/>
          <p:cNvSpPr>
            <a:spLocks noChangeArrowheads="1"/>
          </p:cNvSpPr>
          <p:nvPr/>
        </p:nvSpPr>
        <p:spPr bwMode="auto">
          <a:xfrm>
            <a:off x="7570788" y="247491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chemeClr val="tx1"/>
                </a:solidFill>
                <a:latin typeface="Swiss 721 SWA" charset="0"/>
                <a:cs typeface="Arial" panose="020B0604020202020204" pitchFamily="34" charset="0"/>
              </a:rPr>
              <a:t>Q</a:t>
            </a:r>
            <a:endParaRPr lang="en-US" altLang="fa-IR" sz="2400" b="0">
              <a:solidFill>
                <a:schemeClr val="tx1"/>
              </a:solidFill>
              <a:latin typeface="Times New Roman" panose="02020603050405020304" pitchFamily="18" charset="0"/>
              <a:cs typeface="Arial" panose="020B0604020202020204" pitchFamily="34" charset="0"/>
            </a:endParaRPr>
          </a:p>
        </p:txBody>
      </p:sp>
      <p:sp>
        <p:nvSpPr>
          <p:cNvPr id="22548" name="Freeform 242"/>
          <p:cNvSpPr>
            <a:spLocks/>
          </p:cNvSpPr>
          <p:nvPr/>
        </p:nvSpPr>
        <p:spPr bwMode="auto">
          <a:xfrm>
            <a:off x="7108825" y="2468563"/>
            <a:ext cx="131763" cy="119062"/>
          </a:xfrm>
          <a:custGeom>
            <a:avLst/>
            <a:gdLst>
              <a:gd name="T0" fmla="*/ 2147483646 w 83"/>
              <a:gd name="T1" fmla="*/ 2147483646 h 75"/>
              <a:gd name="T2" fmla="*/ 2147483646 w 83"/>
              <a:gd name="T3" fmla="*/ 2147483646 h 75"/>
              <a:gd name="T4" fmla="*/ 2147483646 w 83"/>
              <a:gd name="T5" fmla="*/ 0 h 75"/>
              <a:gd name="T6" fmla="*/ 2147483646 w 83"/>
              <a:gd name="T7" fmla="*/ 0 h 75"/>
              <a:gd name="T8" fmla="*/ 2147483646 w 83"/>
              <a:gd name="T9" fmla="*/ 2147483646 h 75"/>
              <a:gd name="T10" fmla="*/ 2147483646 w 83"/>
              <a:gd name="T11" fmla="*/ 2147483646 h 75"/>
              <a:gd name="T12" fmla="*/ 2147483646 w 83"/>
              <a:gd name="T13" fmla="*/ 2147483646 h 75"/>
              <a:gd name="T14" fmla="*/ 0 w 83"/>
              <a:gd name="T15" fmla="*/ 2147483646 h 75"/>
              <a:gd name="T16" fmla="*/ 0 w 83"/>
              <a:gd name="T17" fmla="*/ 2147483646 h 75"/>
              <a:gd name="T18" fmla="*/ 2147483646 w 83"/>
              <a:gd name="T19" fmla="*/ 2147483646 h 75"/>
              <a:gd name="T20" fmla="*/ 2147483646 w 83"/>
              <a:gd name="T21" fmla="*/ 2147483646 h 75"/>
              <a:gd name="T22" fmla="*/ 2147483646 w 83"/>
              <a:gd name="T23" fmla="*/ 2147483646 h 75"/>
              <a:gd name="T24" fmla="*/ 2147483646 w 83"/>
              <a:gd name="T25" fmla="*/ 2147483646 h 75"/>
              <a:gd name="T26" fmla="*/ 2147483646 w 83"/>
              <a:gd name="T27" fmla="*/ 2147483646 h 75"/>
              <a:gd name="T28" fmla="*/ 2147483646 w 83"/>
              <a:gd name="T29" fmla="*/ 2147483646 h 75"/>
              <a:gd name="T30" fmla="*/ 2147483646 w 83"/>
              <a:gd name="T31" fmla="*/ 2147483646 h 75"/>
              <a:gd name="T32" fmla="*/ 2147483646 w 83"/>
              <a:gd name="T33" fmla="*/ 2147483646 h 75"/>
              <a:gd name="T34" fmla="*/ 2147483646 w 83"/>
              <a:gd name="T35" fmla="*/ 2147483646 h 75"/>
              <a:gd name="T36" fmla="*/ 2147483646 w 83"/>
              <a:gd name="T37" fmla="*/ 2147483646 h 75"/>
              <a:gd name="T38" fmla="*/ 2147483646 w 83"/>
              <a:gd name="T39" fmla="*/ 2147483646 h 75"/>
              <a:gd name="T40" fmla="*/ 2147483646 w 83"/>
              <a:gd name="T41" fmla="*/ 2147483646 h 75"/>
              <a:gd name="T42" fmla="*/ 2147483646 w 83"/>
              <a:gd name="T43" fmla="*/ 2147483646 h 75"/>
              <a:gd name="T44" fmla="*/ 2147483646 w 83"/>
              <a:gd name="T45" fmla="*/ 2147483646 h 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75"/>
              <a:gd name="T71" fmla="*/ 83 w 83"/>
              <a:gd name="T72" fmla="*/ 75 h 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75">
                <a:moveTo>
                  <a:pt x="14" y="1"/>
                </a:moveTo>
                <a:lnTo>
                  <a:pt x="12" y="1"/>
                </a:lnTo>
                <a:lnTo>
                  <a:pt x="10" y="0"/>
                </a:lnTo>
                <a:lnTo>
                  <a:pt x="6" y="0"/>
                </a:lnTo>
                <a:lnTo>
                  <a:pt x="4" y="1"/>
                </a:lnTo>
                <a:lnTo>
                  <a:pt x="2" y="2"/>
                </a:lnTo>
                <a:lnTo>
                  <a:pt x="2" y="4"/>
                </a:lnTo>
                <a:lnTo>
                  <a:pt x="0" y="6"/>
                </a:lnTo>
                <a:lnTo>
                  <a:pt x="0" y="10"/>
                </a:lnTo>
                <a:lnTo>
                  <a:pt x="2" y="12"/>
                </a:lnTo>
                <a:lnTo>
                  <a:pt x="3" y="14"/>
                </a:lnTo>
                <a:lnTo>
                  <a:pt x="70" y="73"/>
                </a:lnTo>
                <a:lnTo>
                  <a:pt x="71" y="73"/>
                </a:lnTo>
                <a:lnTo>
                  <a:pt x="74" y="75"/>
                </a:lnTo>
                <a:lnTo>
                  <a:pt x="78" y="75"/>
                </a:lnTo>
                <a:lnTo>
                  <a:pt x="79" y="73"/>
                </a:lnTo>
                <a:lnTo>
                  <a:pt x="82" y="72"/>
                </a:lnTo>
                <a:lnTo>
                  <a:pt x="82" y="71"/>
                </a:lnTo>
                <a:lnTo>
                  <a:pt x="83" y="68"/>
                </a:lnTo>
                <a:lnTo>
                  <a:pt x="83" y="64"/>
                </a:lnTo>
                <a:lnTo>
                  <a:pt x="82" y="63"/>
                </a:lnTo>
                <a:lnTo>
                  <a:pt x="81" y="60"/>
                </a:lnTo>
                <a:lnTo>
                  <a:pt x="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9" name="Freeform 243"/>
          <p:cNvSpPr>
            <a:spLocks/>
          </p:cNvSpPr>
          <p:nvPr/>
        </p:nvSpPr>
        <p:spPr bwMode="auto">
          <a:xfrm>
            <a:off x="7108825" y="2560638"/>
            <a:ext cx="131763" cy="96837"/>
          </a:xfrm>
          <a:custGeom>
            <a:avLst/>
            <a:gdLst>
              <a:gd name="T0" fmla="*/ 2147483646 w 83"/>
              <a:gd name="T1" fmla="*/ 2147483646 h 61"/>
              <a:gd name="T2" fmla="*/ 2147483646 w 83"/>
              <a:gd name="T3" fmla="*/ 2147483646 h 61"/>
              <a:gd name="T4" fmla="*/ 2147483646 w 83"/>
              <a:gd name="T5" fmla="*/ 2147483646 h 61"/>
              <a:gd name="T6" fmla="*/ 2147483646 w 83"/>
              <a:gd name="T7" fmla="*/ 2147483646 h 61"/>
              <a:gd name="T8" fmla="*/ 2147483646 w 83"/>
              <a:gd name="T9" fmla="*/ 2147483646 h 61"/>
              <a:gd name="T10" fmla="*/ 2147483646 w 83"/>
              <a:gd name="T11" fmla="*/ 2147483646 h 61"/>
              <a:gd name="T12" fmla="*/ 2147483646 w 83"/>
              <a:gd name="T13" fmla="*/ 0 h 61"/>
              <a:gd name="T14" fmla="*/ 2147483646 w 83"/>
              <a:gd name="T15" fmla="*/ 0 h 61"/>
              <a:gd name="T16" fmla="*/ 2147483646 w 83"/>
              <a:gd name="T17" fmla="*/ 2147483646 h 61"/>
              <a:gd name="T18" fmla="*/ 2147483646 w 83"/>
              <a:gd name="T19" fmla="*/ 2147483646 h 61"/>
              <a:gd name="T20" fmla="*/ 2147483646 w 83"/>
              <a:gd name="T21" fmla="*/ 2147483646 h 61"/>
              <a:gd name="T22" fmla="*/ 0 w 83"/>
              <a:gd name="T23" fmla="*/ 2147483646 h 61"/>
              <a:gd name="T24" fmla="*/ 0 w 83"/>
              <a:gd name="T25" fmla="*/ 2147483646 h 61"/>
              <a:gd name="T26" fmla="*/ 2147483646 w 83"/>
              <a:gd name="T27" fmla="*/ 2147483646 h 61"/>
              <a:gd name="T28" fmla="*/ 2147483646 w 83"/>
              <a:gd name="T29" fmla="*/ 2147483646 h 61"/>
              <a:gd name="T30" fmla="*/ 2147483646 w 83"/>
              <a:gd name="T31" fmla="*/ 2147483646 h 61"/>
              <a:gd name="T32" fmla="*/ 2147483646 w 83"/>
              <a:gd name="T33" fmla="*/ 2147483646 h 61"/>
              <a:gd name="T34" fmla="*/ 2147483646 w 83"/>
              <a:gd name="T35" fmla="*/ 2147483646 h 61"/>
              <a:gd name="T36" fmla="*/ 2147483646 w 83"/>
              <a:gd name="T37" fmla="*/ 2147483646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61"/>
              <a:gd name="T59" fmla="*/ 83 w 83"/>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61">
                <a:moveTo>
                  <a:pt x="79" y="15"/>
                </a:moveTo>
                <a:lnTo>
                  <a:pt x="82" y="13"/>
                </a:lnTo>
                <a:lnTo>
                  <a:pt x="83" y="10"/>
                </a:lnTo>
                <a:lnTo>
                  <a:pt x="83" y="6"/>
                </a:lnTo>
                <a:lnTo>
                  <a:pt x="81" y="3"/>
                </a:lnTo>
                <a:lnTo>
                  <a:pt x="79" y="2"/>
                </a:lnTo>
                <a:lnTo>
                  <a:pt x="77" y="0"/>
                </a:lnTo>
                <a:lnTo>
                  <a:pt x="73" y="0"/>
                </a:lnTo>
                <a:lnTo>
                  <a:pt x="71" y="2"/>
                </a:lnTo>
                <a:lnTo>
                  <a:pt x="4" y="46"/>
                </a:lnTo>
                <a:lnTo>
                  <a:pt x="2" y="49"/>
                </a:lnTo>
                <a:lnTo>
                  <a:pt x="0" y="51"/>
                </a:lnTo>
                <a:lnTo>
                  <a:pt x="0" y="55"/>
                </a:lnTo>
                <a:lnTo>
                  <a:pt x="3" y="58"/>
                </a:lnTo>
                <a:lnTo>
                  <a:pt x="4" y="59"/>
                </a:lnTo>
                <a:lnTo>
                  <a:pt x="7" y="61"/>
                </a:lnTo>
                <a:lnTo>
                  <a:pt x="11" y="61"/>
                </a:lnTo>
                <a:lnTo>
                  <a:pt x="12" y="59"/>
                </a:lnTo>
                <a:lnTo>
                  <a:pt x="7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0" name="Freeform 244"/>
          <p:cNvSpPr>
            <a:spLocks/>
          </p:cNvSpPr>
          <p:nvPr/>
        </p:nvSpPr>
        <p:spPr bwMode="auto">
          <a:xfrm>
            <a:off x="7407275" y="4800600"/>
            <a:ext cx="196850" cy="373063"/>
          </a:xfrm>
          <a:custGeom>
            <a:avLst/>
            <a:gdLst>
              <a:gd name="T0" fmla="*/ 2147483646 w 124"/>
              <a:gd name="T1" fmla="*/ 0 h 235"/>
              <a:gd name="T2" fmla="*/ 0 w 124"/>
              <a:gd name="T3" fmla="*/ 2147483646 h 235"/>
              <a:gd name="T4" fmla="*/ 2147483646 w 124"/>
              <a:gd name="T5" fmla="*/ 2147483646 h 235"/>
              <a:gd name="T6" fmla="*/ 2147483646 w 124"/>
              <a:gd name="T7" fmla="*/ 2147483646 h 235"/>
              <a:gd name="T8" fmla="*/ 2147483646 w 124"/>
              <a:gd name="T9" fmla="*/ 2147483646 h 235"/>
              <a:gd name="T10" fmla="*/ 2147483646 w 124"/>
              <a:gd name="T11" fmla="*/ 2147483646 h 235"/>
              <a:gd name="T12" fmla="*/ 2147483646 w 124"/>
              <a:gd name="T13" fmla="*/ 2147483646 h 235"/>
              <a:gd name="T14" fmla="*/ 2147483646 w 124"/>
              <a:gd name="T15" fmla="*/ 2147483646 h 235"/>
              <a:gd name="T16" fmla="*/ 2147483646 w 124"/>
              <a:gd name="T17" fmla="*/ 2147483646 h 235"/>
              <a:gd name="T18" fmla="*/ 2147483646 w 124"/>
              <a:gd name="T19" fmla="*/ 2147483646 h 235"/>
              <a:gd name="T20" fmla="*/ 2147483646 w 124"/>
              <a:gd name="T21" fmla="*/ 2147483646 h 235"/>
              <a:gd name="T22" fmla="*/ 2147483646 w 124"/>
              <a:gd name="T23" fmla="*/ 2147483646 h 235"/>
              <a:gd name="T24" fmla="*/ 2147483646 w 124"/>
              <a:gd name="T25" fmla="*/ 2147483646 h 235"/>
              <a:gd name="T26" fmla="*/ 2147483646 w 124"/>
              <a:gd name="T27" fmla="*/ 2147483646 h 235"/>
              <a:gd name="T28" fmla="*/ 2147483646 w 124"/>
              <a:gd name="T29" fmla="*/ 2147483646 h 235"/>
              <a:gd name="T30" fmla="*/ 2147483646 w 124"/>
              <a:gd name="T31" fmla="*/ 2147483646 h 235"/>
              <a:gd name="T32" fmla="*/ 2147483646 w 124"/>
              <a:gd name="T33" fmla="*/ 2147483646 h 235"/>
              <a:gd name="T34" fmla="*/ 2147483646 w 124"/>
              <a:gd name="T35" fmla="*/ 2147483646 h 235"/>
              <a:gd name="T36" fmla="*/ 2147483646 w 124"/>
              <a:gd name="T37" fmla="*/ 2147483646 h 235"/>
              <a:gd name="T38" fmla="*/ 2147483646 w 124"/>
              <a:gd name="T39" fmla="*/ 2147483646 h 235"/>
              <a:gd name="T40" fmla="*/ 2147483646 w 124"/>
              <a:gd name="T41" fmla="*/ 2147483646 h 235"/>
              <a:gd name="T42" fmla="*/ 2147483646 w 124"/>
              <a:gd name="T43" fmla="*/ 2147483646 h 235"/>
              <a:gd name="T44" fmla="*/ 2147483646 w 124"/>
              <a:gd name="T45" fmla="*/ 2147483646 h 235"/>
              <a:gd name="T46" fmla="*/ 2147483646 w 124"/>
              <a:gd name="T47" fmla="*/ 2147483646 h 235"/>
              <a:gd name="T48" fmla="*/ 2147483646 w 124"/>
              <a:gd name="T49" fmla="*/ 2147483646 h 235"/>
              <a:gd name="T50" fmla="*/ 2147483646 w 124"/>
              <a:gd name="T51" fmla="*/ 2147483646 h 235"/>
              <a:gd name="T52" fmla="*/ 2147483646 w 124"/>
              <a:gd name="T53" fmla="*/ 2147483646 h 235"/>
              <a:gd name="T54" fmla="*/ 0 w 124"/>
              <a:gd name="T55" fmla="*/ 2147483646 h 235"/>
              <a:gd name="T56" fmla="*/ 2147483646 w 124"/>
              <a:gd name="T57" fmla="*/ 2147483646 h 235"/>
              <a:gd name="T58" fmla="*/ 2147483646 w 124"/>
              <a:gd name="T59" fmla="*/ 2147483646 h 235"/>
              <a:gd name="T60" fmla="*/ 2147483646 w 124"/>
              <a:gd name="T61" fmla="*/ 2147483646 h 235"/>
              <a:gd name="T62" fmla="*/ 2147483646 w 124"/>
              <a:gd name="T63" fmla="*/ 2147483646 h 235"/>
              <a:gd name="T64" fmla="*/ 2147483646 w 124"/>
              <a:gd name="T65" fmla="*/ 2147483646 h 235"/>
              <a:gd name="T66" fmla="*/ 2147483646 w 124"/>
              <a:gd name="T67" fmla="*/ 2147483646 h 235"/>
              <a:gd name="T68" fmla="*/ 2147483646 w 124"/>
              <a:gd name="T69" fmla="*/ 2147483646 h 235"/>
              <a:gd name="T70" fmla="*/ 2147483646 w 124"/>
              <a:gd name="T71" fmla="*/ 2147483646 h 235"/>
              <a:gd name="T72" fmla="*/ 2147483646 w 124"/>
              <a:gd name="T73" fmla="*/ 2147483646 h 235"/>
              <a:gd name="T74" fmla="*/ 2147483646 w 124"/>
              <a:gd name="T75" fmla="*/ 2147483646 h 235"/>
              <a:gd name="T76" fmla="*/ 2147483646 w 124"/>
              <a:gd name="T77" fmla="*/ 2147483646 h 235"/>
              <a:gd name="T78" fmla="*/ 2147483646 w 124"/>
              <a:gd name="T79" fmla="*/ 2147483646 h 235"/>
              <a:gd name="T80" fmla="*/ 2147483646 w 124"/>
              <a:gd name="T81" fmla="*/ 2147483646 h 235"/>
              <a:gd name="T82" fmla="*/ 2147483646 w 124"/>
              <a:gd name="T83" fmla="*/ 2147483646 h 235"/>
              <a:gd name="T84" fmla="*/ 2147483646 w 124"/>
              <a:gd name="T85" fmla="*/ 2147483646 h 235"/>
              <a:gd name="T86" fmla="*/ 2147483646 w 124"/>
              <a:gd name="T87" fmla="*/ 2147483646 h 235"/>
              <a:gd name="T88" fmla="*/ 2147483646 w 124"/>
              <a:gd name="T89" fmla="*/ 2147483646 h 235"/>
              <a:gd name="T90" fmla="*/ 2147483646 w 124"/>
              <a:gd name="T91" fmla="*/ 2147483646 h 235"/>
              <a:gd name="T92" fmla="*/ 2147483646 w 124"/>
              <a:gd name="T93" fmla="*/ 2147483646 h 235"/>
              <a:gd name="T94" fmla="*/ 2147483646 w 124"/>
              <a:gd name="T95" fmla="*/ 2147483646 h 235"/>
              <a:gd name="T96" fmla="*/ 2147483646 w 124"/>
              <a:gd name="T97" fmla="*/ 2147483646 h 235"/>
              <a:gd name="T98" fmla="*/ 2147483646 w 124"/>
              <a:gd name="T99" fmla="*/ 2147483646 h 235"/>
              <a:gd name="T100" fmla="*/ 2147483646 w 124"/>
              <a:gd name="T101" fmla="*/ 2147483646 h 235"/>
              <a:gd name="T102" fmla="*/ 2147483646 w 124"/>
              <a:gd name="T103" fmla="*/ 2147483646 h 235"/>
              <a:gd name="T104" fmla="*/ 2147483646 w 124"/>
              <a:gd name="T105" fmla="*/ 0 h 2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
              <a:gd name="T160" fmla="*/ 0 h 235"/>
              <a:gd name="T161" fmla="*/ 124 w 124"/>
              <a:gd name="T162" fmla="*/ 235 h 2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 h="235">
                <a:moveTo>
                  <a:pt x="8" y="0"/>
                </a:moveTo>
                <a:lnTo>
                  <a:pt x="5" y="0"/>
                </a:lnTo>
                <a:lnTo>
                  <a:pt x="2" y="2"/>
                </a:lnTo>
                <a:lnTo>
                  <a:pt x="0" y="5"/>
                </a:lnTo>
                <a:lnTo>
                  <a:pt x="0" y="10"/>
                </a:lnTo>
                <a:lnTo>
                  <a:pt x="2" y="13"/>
                </a:lnTo>
                <a:lnTo>
                  <a:pt x="5" y="16"/>
                </a:lnTo>
                <a:lnTo>
                  <a:pt x="22" y="16"/>
                </a:lnTo>
                <a:lnTo>
                  <a:pt x="37" y="18"/>
                </a:lnTo>
                <a:lnTo>
                  <a:pt x="41" y="21"/>
                </a:lnTo>
                <a:lnTo>
                  <a:pt x="52" y="26"/>
                </a:lnTo>
                <a:lnTo>
                  <a:pt x="56" y="28"/>
                </a:lnTo>
                <a:lnTo>
                  <a:pt x="59" y="29"/>
                </a:lnTo>
                <a:lnTo>
                  <a:pt x="63" y="33"/>
                </a:lnTo>
                <a:lnTo>
                  <a:pt x="71" y="38"/>
                </a:lnTo>
                <a:lnTo>
                  <a:pt x="79" y="46"/>
                </a:lnTo>
                <a:lnTo>
                  <a:pt x="83" y="48"/>
                </a:lnTo>
                <a:lnTo>
                  <a:pt x="84" y="50"/>
                </a:lnTo>
                <a:lnTo>
                  <a:pt x="87" y="57"/>
                </a:lnTo>
                <a:lnTo>
                  <a:pt x="91" y="61"/>
                </a:lnTo>
                <a:lnTo>
                  <a:pt x="93" y="64"/>
                </a:lnTo>
                <a:lnTo>
                  <a:pt x="96" y="69"/>
                </a:lnTo>
                <a:lnTo>
                  <a:pt x="99" y="72"/>
                </a:lnTo>
                <a:lnTo>
                  <a:pt x="100" y="77"/>
                </a:lnTo>
                <a:lnTo>
                  <a:pt x="103" y="81"/>
                </a:lnTo>
                <a:lnTo>
                  <a:pt x="107" y="101"/>
                </a:lnTo>
                <a:lnTo>
                  <a:pt x="107" y="112"/>
                </a:lnTo>
                <a:lnTo>
                  <a:pt x="108" y="119"/>
                </a:lnTo>
                <a:lnTo>
                  <a:pt x="108" y="116"/>
                </a:lnTo>
                <a:lnTo>
                  <a:pt x="107" y="121"/>
                </a:lnTo>
                <a:lnTo>
                  <a:pt x="107" y="132"/>
                </a:lnTo>
                <a:lnTo>
                  <a:pt x="103" y="152"/>
                </a:lnTo>
                <a:lnTo>
                  <a:pt x="100" y="156"/>
                </a:lnTo>
                <a:lnTo>
                  <a:pt x="99" y="162"/>
                </a:lnTo>
                <a:lnTo>
                  <a:pt x="96" y="164"/>
                </a:lnTo>
                <a:lnTo>
                  <a:pt x="93" y="170"/>
                </a:lnTo>
                <a:lnTo>
                  <a:pt x="91" y="172"/>
                </a:lnTo>
                <a:lnTo>
                  <a:pt x="87" y="176"/>
                </a:lnTo>
                <a:lnTo>
                  <a:pt x="84" y="183"/>
                </a:lnTo>
                <a:lnTo>
                  <a:pt x="83" y="186"/>
                </a:lnTo>
                <a:lnTo>
                  <a:pt x="79" y="187"/>
                </a:lnTo>
                <a:lnTo>
                  <a:pt x="71" y="195"/>
                </a:lnTo>
                <a:lnTo>
                  <a:pt x="63" y="200"/>
                </a:lnTo>
                <a:lnTo>
                  <a:pt x="59" y="204"/>
                </a:lnTo>
                <a:lnTo>
                  <a:pt x="56" y="206"/>
                </a:lnTo>
                <a:lnTo>
                  <a:pt x="52" y="207"/>
                </a:lnTo>
                <a:lnTo>
                  <a:pt x="41" y="213"/>
                </a:lnTo>
                <a:lnTo>
                  <a:pt x="37" y="215"/>
                </a:lnTo>
                <a:lnTo>
                  <a:pt x="22" y="218"/>
                </a:lnTo>
                <a:lnTo>
                  <a:pt x="12" y="218"/>
                </a:lnTo>
                <a:lnTo>
                  <a:pt x="6" y="219"/>
                </a:lnTo>
                <a:lnTo>
                  <a:pt x="8" y="219"/>
                </a:lnTo>
                <a:lnTo>
                  <a:pt x="5" y="219"/>
                </a:lnTo>
                <a:lnTo>
                  <a:pt x="2" y="222"/>
                </a:lnTo>
                <a:lnTo>
                  <a:pt x="0" y="225"/>
                </a:lnTo>
                <a:lnTo>
                  <a:pt x="0" y="230"/>
                </a:lnTo>
                <a:lnTo>
                  <a:pt x="2" y="233"/>
                </a:lnTo>
                <a:lnTo>
                  <a:pt x="5" y="235"/>
                </a:lnTo>
                <a:lnTo>
                  <a:pt x="8" y="235"/>
                </a:lnTo>
                <a:lnTo>
                  <a:pt x="9" y="235"/>
                </a:lnTo>
                <a:lnTo>
                  <a:pt x="14" y="234"/>
                </a:lnTo>
                <a:lnTo>
                  <a:pt x="25" y="234"/>
                </a:lnTo>
                <a:lnTo>
                  <a:pt x="43" y="229"/>
                </a:lnTo>
                <a:lnTo>
                  <a:pt x="47" y="226"/>
                </a:lnTo>
                <a:lnTo>
                  <a:pt x="52" y="226"/>
                </a:lnTo>
                <a:lnTo>
                  <a:pt x="57" y="223"/>
                </a:lnTo>
                <a:lnTo>
                  <a:pt x="61" y="222"/>
                </a:lnTo>
                <a:lnTo>
                  <a:pt x="69" y="218"/>
                </a:lnTo>
                <a:lnTo>
                  <a:pt x="73" y="214"/>
                </a:lnTo>
                <a:lnTo>
                  <a:pt x="81" y="208"/>
                </a:lnTo>
                <a:lnTo>
                  <a:pt x="89" y="200"/>
                </a:lnTo>
                <a:lnTo>
                  <a:pt x="93" y="196"/>
                </a:lnTo>
                <a:lnTo>
                  <a:pt x="97" y="191"/>
                </a:lnTo>
                <a:lnTo>
                  <a:pt x="100" y="187"/>
                </a:lnTo>
                <a:lnTo>
                  <a:pt x="104" y="183"/>
                </a:lnTo>
                <a:lnTo>
                  <a:pt x="107" y="178"/>
                </a:lnTo>
                <a:lnTo>
                  <a:pt x="110" y="172"/>
                </a:lnTo>
                <a:lnTo>
                  <a:pt x="112" y="167"/>
                </a:lnTo>
                <a:lnTo>
                  <a:pt x="114" y="162"/>
                </a:lnTo>
                <a:lnTo>
                  <a:pt x="116" y="158"/>
                </a:lnTo>
                <a:lnTo>
                  <a:pt x="123" y="135"/>
                </a:lnTo>
                <a:lnTo>
                  <a:pt x="123" y="124"/>
                </a:lnTo>
                <a:lnTo>
                  <a:pt x="124" y="119"/>
                </a:lnTo>
                <a:lnTo>
                  <a:pt x="124" y="116"/>
                </a:lnTo>
                <a:lnTo>
                  <a:pt x="123" y="109"/>
                </a:lnTo>
                <a:lnTo>
                  <a:pt x="123" y="99"/>
                </a:lnTo>
                <a:lnTo>
                  <a:pt x="116" y="76"/>
                </a:lnTo>
                <a:lnTo>
                  <a:pt x="114" y="72"/>
                </a:lnTo>
                <a:lnTo>
                  <a:pt x="112" y="67"/>
                </a:lnTo>
                <a:lnTo>
                  <a:pt x="110" y="61"/>
                </a:lnTo>
                <a:lnTo>
                  <a:pt x="107" y="56"/>
                </a:lnTo>
                <a:lnTo>
                  <a:pt x="104" y="50"/>
                </a:lnTo>
                <a:lnTo>
                  <a:pt x="100" y="46"/>
                </a:lnTo>
                <a:lnTo>
                  <a:pt x="97" y="42"/>
                </a:lnTo>
                <a:lnTo>
                  <a:pt x="93" y="37"/>
                </a:lnTo>
                <a:lnTo>
                  <a:pt x="89" y="33"/>
                </a:lnTo>
                <a:lnTo>
                  <a:pt x="81" y="25"/>
                </a:lnTo>
                <a:lnTo>
                  <a:pt x="73" y="20"/>
                </a:lnTo>
                <a:lnTo>
                  <a:pt x="69" y="16"/>
                </a:lnTo>
                <a:lnTo>
                  <a:pt x="61" y="12"/>
                </a:lnTo>
                <a:lnTo>
                  <a:pt x="57" y="10"/>
                </a:lnTo>
                <a:lnTo>
                  <a:pt x="52" y="8"/>
                </a:lnTo>
                <a:lnTo>
                  <a:pt x="47" y="8"/>
                </a:lnTo>
                <a:lnTo>
                  <a:pt x="43" y="5"/>
                </a:lnTo>
                <a:lnTo>
                  <a:pt x="2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1" name="Freeform 245"/>
          <p:cNvSpPr>
            <a:spLocks/>
          </p:cNvSpPr>
          <p:nvPr/>
        </p:nvSpPr>
        <p:spPr bwMode="auto">
          <a:xfrm>
            <a:off x="7165975" y="4800600"/>
            <a:ext cx="287338"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3" y="16"/>
                </a:moveTo>
                <a:lnTo>
                  <a:pt x="176" y="16"/>
                </a:lnTo>
                <a:lnTo>
                  <a:pt x="178" y="13"/>
                </a:lnTo>
                <a:lnTo>
                  <a:pt x="181" y="10"/>
                </a:lnTo>
                <a:lnTo>
                  <a:pt x="181" y="5"/>
                </a:lnTo>
                <a:lnTo>
                  <a:pt x="178" y="2"/>
                </a:lnTo>
                <a:lnTo>
                  <a:pt x="176" y="0"/>
                </a:lnTo>
                <a:lnTo>
                  <a:pt x="6" y="0"/>
                </a:lnTo>
                <a:lnTo>
                  <a:pt x="3" y="2"/>
                </a:lnTo>
                <a:lnTo>
                  <a:pt x="0" y="5"/>
                </a:lnTo>
                <a:lnTo>
                  <a:pt x="0" y="10"/>
                </a:lnTo>
                <a:lnTo>
                  <a:pt x="3" y="13"/>
                </a:lnTo>
                <a:lnTo>
                  <a:pt x="6" y="16"/>
                </a:lnTo>
                <a:lnTo>
                  <a:pt x="8" y="16"/>
                </a:lnTo>
                <a:lnTo>
                  <a:pt x="17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2" name="Freeform 246"/>
          <p:cNvSpPr>
            <a:spLocks/>
          </p:cNvSpPr>
          <p:nvPr/>
        </p:nvSpPr>
        <p:spPr bwMode="auto">
          <a:xfrm>
            <a:off x="7165975" y="5148263"/>
            <a:ext cx="287338"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3" y="16"/>
                </a:moveTo>
                <a:lnTo>
                  <a:pt x="176" y="16"/>
                </a:lnTo>
                <a:lnTo>
                  <a:pt x="178" y="14"/>
                </a:lnTo>
                <a:lnTo>
                  <a:pt x="181" y="11"/>
                </a:lnTo>
                <a:lnTo>
                  <a:pt x="181" y="6"/>
                </a:lnTo>
                <a:lnTo>
                  <a:pt x="178" y="3"/>
                </a:lnTo>
                <a:lnTo>
                  <a:pt x="176" y="0"/>
                </a:lnTo>
                <a:lnTo>
                  <a:pt x="6" y="0"/>
                </a:lnTo>
                <a:lnTo>
                  <a:pt x="3" y="3"/>
                </a:lnTo>
                <a:lnTo>
                  <a:pt x="0" y="6"/>
                </a:lnTo>
                <a:lnTo>
                  <a:pt x="0" y="11"/>
                </a:lnTo>
                <a:lnTo>
                  <a:pt x="3" y="14"/>
                </a:lnTo>
                <a:lnTo>
                  <a:pt x="6" y="16"/>
                </a:lnTo>
                <a:lnTo>
                  <a:pt x="8" y="16"/>
                </a:lnTo>
                <a:lnTo>
                  <a:pt x="17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3" name="Freeform 247"/>
          <p:cNvSpPr>
            <a:spLocks/>
          </p:cNvSpPr>
          <p:nvPr/>
        </p:nvSpPr>
        <p:spPr bwMode="auto">
          <a:xfrm>
            <a:off x="7165975" y="4800600"/>
            <a:ext cx="25400" cy="373063"/>
          </a:xfrm>
          <a:custGeom>
            <a:avLst/>
            <a:gdLst>
              <a:gd name="T0" fmla="*/ 2147483646 w 16"/>
              <a:gd name="T1" fmla="*/ 2147483646 h 235"/>
              <a:gd name="T2" fmla="*/ 2147483646 w 16"/>
              <a:gd name="T3" fmla="*/ 2147483646 h 235"/>
              <a:gd name="T4" fmla="*/ 2147483646 w 16"/>
              <a:gd name="T5" fmla="*/ 2147483646 h 235"/>
              <a:gd name="T6" fmla="*/ 2147483646 w 16"/>
              <a:gd name="T7" fmla="*/ 0 h 235"/>
              <a:gd name="T8" fmla="*/ 2147483646 w 16"/>
              <a:gd name="T9" fmla="*/ 0 h 235"/>
              <a:gd name="T10" fmla="*/ 2147483646 w 16"/>
              <a:gd name="T11" fmla="*/ 2147483646 h 235"/>
              <a:gd name="T12" fmla="*/ 0 w 16"/>
              <a:gd name="T13" fmla="*/ 2147483646 h 235"/>
              <a:gd name="T14" fmla="*/ 0 w 16"/>
              <a:gd name="T15" fmla="*/ 2147483646 h 235"/>
              <a:gd name="T16" fmla="*/ 2147483646 w 16"/>
              <a:gd name="T17" fmla="*/ 2147483646 h 235"/>
              <a:gd name="T18" fmla="*/ 2147483646 w 16"/>
              <a:gd name="T19" fmla="*/ 2147483646 h 235"/>
              <a:gd name="T20" fmla="*/ 2147483646 w 16"/>
              <a:gd name="T21" fmla="*/ 2147483646 h 235"/>
              <a:gd name="T22" fmla="*/ 2147483646 w 16"/>
              <a:gd name="T23" fmla="*/ 2147483646 h 235"/>
              <a:gd name="T24" fmla="*/ 2147483646 w 16"/>
              <a:gd name="T25" fmla="*/ 2147483646 h 235"/>
              <a:gd name="T26" fmla="*/ 2147483646 w 16"/>
              <a:gd name="T27" fmla="*/ 2147483646 h 235"/>
              <a:gd name="T28" fmla="*/ 2147483646 w 16"/>
              <a:gd name="T29" fmla="*/ 2147483646 h 2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5"/>
              <a:gd name="T47" fmla="*/ 16 w 16"/>
              <a:gd name="T48" fmla="*/ 235 h 2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5">
                <a:moveTo>
                  <a:pt x="16" y="8"/>
                </a:moveTo>
                <a:lnTo>
                  <a:pt x="16" y="5"/>
                </a:lnTo>
                <a:lnTo>
                  <a:pt x="14" y="2"/>
                </a:lnTo>
                <a:lnTo>
                  <a:pt x="11" y="0"/>
                </a:lnTo>
                <a:lnTo>
                  <a:pt x="6" y="0"/>
                </a:lnTo>
                <a:lnTo>
                  <a:pt x="3" y="2"/>
                </a:lnTo>
                <a:lnTo>
                  <a:pt x="0" y="5"/>
                </a:lnTo>
                <a:lnTo>
                  <a:pt x="0" y="230"/>
                </a:lnTo>
                <a:lnTo>
                  <a:pt x="3" y="233"/>
                </a:lnTo>
                <a:lnTo>
                  <a:pt x="6" y="235"/>
                </a:lnTo>
                <a:lnTo>
                  <a:pt x="11" y="235"/>
                </a:lnTo>
                <a:lnTo>
                  <a:pt x="14" y="233"/>
                </a:lnTo>
                <a:lnTo>
                  <a:pt x="16" y="230"/>
                </a:lnTo>
                <a:lnTo>
                  <a:pt x="16" y="22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4" name="Oval 248"/>
          <p:cNvSpPr>
            <a:spLocks noChangeArrowheads="1"/>
          </p:cNvSpPr>
          <p:nvPr/>
        </p:nvSpPr>
        <p:spPr bwMode="auto">
          <a:xfrm>
            <a:off x="6869113" y="4287838"/>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555" name="Freeform 249"/>
          <p:cNvSpPr>
            <a:spLocks/>
          </p:cNvSpPr>
          <p:nvPr/>
        </p:nvSpPr>
        <p:spPr bwMode="auto">
          <a:xfrm>
            <a:off x="6856413" y="4275138"/>
            <a:ext cx="103187" cy="103187"/>
          </a:xfrm>
          <a:custGeom>
            <a:avLst/>
            <a:gdLst>
              <a:gd name="T0" fmla="*/ 2147483646 w 65"/>
              <a:gd name="T1" fmla="*/ 2147483646 h 65"/>
              <a:gd name="T2" fmla="*/ 2147483646 w 65"/>
              <a:gd name="T3" fmla="*/ 2147483646 h 65"/>
              <a:gd name="T4" fmla="*/ 2147483646 w 65"/>
              <a:gd name="T5" fmla="*/ 2147483646 h 65"/>
              <a:gd name="T6" fmla="*/ 2147483646 w 65"/>
              <a:gd name="T7" fmla="*/ 2147483646 h 65"/>
              <a:gd name="T8" fmla="*/ 2147483646 w 65"/>
              <a:gd name="T9" fmla="*/ 2147483646 h 65"/>
              <a:gd name="T10" fmla="*/ 2147483646 w 65"/>
              <a:gd name="T11" fmla="*/ 2147483646 h 65"/>
              <a:gd name="T12" fmla="*/ 2147483646 w 65"/>
              <a:gd name="T13" fmla="*/ 2147483646 h 65"/>
              <a:gd name="T14" fmla="*/ 2147483646 w 65"/>
              <a:gd name="T15" fmla="*/ 2147483646 h 65"/>
              <a:gd name="T16" fmla="*/ 2147483646 w 65"/>
              <a:gd name="T17" fmla="*/ 2147483646 h 65"/>
              <a:gd name="T18" fmla="*/ 2147483646 w 65"/>
              <a:gd name="T19" fmla="*/ 2147483646 h 65"/>
              <a:gd name="T20" fmla="*/ 2147483646 w 65"/>
              <a:gd name="T21" fmla="*/ 2147483646 h 65"/>
              <a:gd name="T22" fmla="*/ 2147483646 w 65"/>
              <a:gd name="T23" fmla="*/ 2147483646 h 65"/>
              <a:gd name="T24" fmla="*/ 2147483646 w 65"/>
              <a:gd name="T25" fmla="*/ 2147483646 h 65"/>
              <a:gd name="T26" fmla="*/ 2147483646 w 65"/>
              <a:gd name="T27" fmla="*/ 2147483646 h 65"/>
              <a:gd name="T28" fmla="*/ 2147483646 w 65"/>
              <a:gd name="T29" fmla="*/ 2147483646 h 65"/>
              <a:gd name="T30" fmla="*/ 2147483646 w 65"/>
              <a:gd name="T31" fmla="*/ 2147483646 h 65"/>
              <a:gd name="T32" fmla="*/ 2147483646 w 65"/>
              <a:gd name="T33" fmla="*/ 2147483646 h 65"/>
              <a:gd name="T34" fmla="*/ 2147483646 w 65"/>
              <a:gd name="T35" fmla="*/ 2147483646 h 65"/>
              <a:gd name="T36" fmla="*/ 2147483646 w 65"/>
              <a:gd name="T37" fmla="*/ 2147483646 h 65"/>
              <a:gd name="T38" fmla="*/ 2147483646 w 65"/>
              <a:gd name="T39" fmla="*/ 2147483646 h 65"/>
              <a:gd name="T40" fmla="*/ 2147483646 w 65"/>
              <a:gd name="T41" fmla="*/ 2147483646 h 65"/>
              <a:gd name="T42" fmla="*/ 2147483646 w 65"/>
              <a:gd name="T43" fmla="*/ 0 h 65"/>
              <a:gd name="T44" fmla="*/ 2147483646 w 65"/>
              <a:gd name="T45" fmla="*/ 2147483646 h 65"/>
              <a:gd name="T46" fmla="*/ 2147483646 w 65"/>
              <a:gd name="T47" fmla="*/ 2147483646 h 65"/>
              <a:gd name="T48" fmla="*/ 2147483646 w 65"/>
              <a:gd name="T49" fmla="*/ 2147483646 h 65"/>
              <a:gd name="T50" fmla="*/ 2147483646 w 65"/>
              <a:gd name="T51" fmla="*/ 2147483646 h 65"/>
              <a:gd name="T52" fmla="*/ 2147483646 w 65"/>
              <a:gd name="T53" fmla="*/ 2147483646 h 65"/>
              <a:gd name="T54" fmla="*/ 2147483646 w 65"/>
              <a:gd name="T55" fmla="*/ 2147483646 h 65"/>
              <a:gd name="T56" fmla="*/ 2147483646 w 65"/>
              <a:gd name="T57" fmla="*/ 2147483646 h 65"/>
              <a:gd name="T58" fmla="*/ 2147483646 w 65"/>
              <a:gd name="T59" fmla="*/ 2147483646 h 65"/>
              <a:gd name="T60" fmla="*/ 2147483646 w 65"/>
              <a:gd name="T61" fmla="*/ 2147483646 h 65"/>
              <a:gd name="T62" fmla="*/ 2147483646 w 65"/>
              <a:gd name="T63" fmla="*/ 2147483646 h 65"/>
              <a:gd name="T64" fmla="*/ 2147483646 w 65"/>
              <a:gd name="T65" fmla="*/ 2147483646 h 65"/>
              <a:gd name="T66" fmla="*/ 2147483646 w 65"/>
              <a:gd name="T67" fmla="*/ 2147483646 h 65"/>
              <a:gd name="T68" fmla="*/ 2147483646 w 65"/>
              <a:gd name="T69" fmla="*/ 2147483646 h 65"/>
              <a:gd name="T70" fmla="*/ 2147483646 w 65"/>
              <a:gd name="T71" fmla="*/ 2147483646 h 65"/>
              <a:gd name="T72" fmla="*/ 2147483646 w 65"/>
              <a:gd name="T73" fmla="*/ 2147483646 h 65"/>
              <a:gd name="T74" fmla="*/ 2147483646 w 65"/>
              <a:gd name="T75" fmla="*/ 2147483646 h 65"/>
              <a:gd name="T76" fmla="*/ 2147483646 w 65"/>
              <a:gd name="T77" fmla="*/ 2147483646 h 65"/>
              <a:gd name="T78" fmla="*/ 2147483646 w 65"/>
              <a:gd name="T79" fmla="*/ 2147483646 h 65"/>
              <a:gd name="T80" fmla="*/ 2147483646 w 65"/>
              <a:gd name="T81" fmla="*/ 2147483646 h 65"/>
              <a:gd name="T82" fmla="*/ 2147483646 w 65"/>
              <a:gd name="T83" fmla="*/ 2147483646 h 65"/>
              <a:gd name="T84" fmla="*/ 2147483646 w 65"/>
              <a:gd name="T85" fmla="*/ 2147483646 h 65"/>
              <a:gd name="T86" fmla="*/ 2147483646 w 65"/>
              <a:gd name="T87" fmla="*/ 2147483646 h 65"/>
              <a:gd name="T88" fmla="*/ 2147483646 w 65"/>
              <a:gd name="T89" fmla="*/ 2147483646 h 65"/>
              <a:gd name="T90" fmla="*/ 2147483646 w 65"/>
              <a:gd name="T91" fmla="*/ 2147483646 h 65"/>
              <a:gd name="T92" fmla="*/ 2147483646 w 65"/>
              <a:gd name="T93" fmla="*/ 2147483646 h 65"/>
              <a:gd name="T94" fmla="*/ 2147483646 w 65"/>
              <a:gd name="T95" fmla="*/ 2147483646 h 65"/>
              <a:gd name="T96" fmla="*/ 2147483646 w 65"/>
              <a:gd name="T97" fmla="*/ 2147483646 h 65"/>
              <a:gd name="T98" fmla="*/ 2147483646 w 65"/>
              <a:gd name="T99" fmla="*/ 2147483646 h 65"/>
              <a:gd name="T100" fmla="*/ 2147483646 w 65"/>
              <a:gd name="T101" fmla="*/ 2147483646 h 65"/>
              <a:gd name="T102" fmla="*/ 2147483646 w 65"/>
              <a:gd name="T103" fmla="*/ 2147483646 h 65"/>
              <a:gd name="T104" fmla="*/ 2147483646 w 65"/>
              <a:gd name="T105" fmla="*/ 2147483646 h 65"/>
              <a:gd name="T106" fmla="*/ 2147483646 w 65"/>
              <a:gd name="T107" fmla="*/ 2147483646 h 65"/>
              <a:gd name="T108" fmla="*/ 2147483646 w 65"/>
              <a:gd name="T109" fmla="*/ 2147483646 h 65"/>
              <a:gd name="T110" fmla="*/ 2147483646 w 65"/>
              <a:gd name="T111" fmla="*/ 2147483646 h 65"/>
              <a:gd name="T112" fmla="*/ 2147483646 w 65"/>
              <a:gd name="T113" fmla="*/ 2147483646 h 65"/>
              <a:gd name="T114" fmla="*/ 0 w 65"/>
              <a:gd name="T115" fmla="*/ 2147483646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
              <a:gd name="T175" fmla="*/ 0 h 65"/>
              <a:gd name="T176" fmla="*/ 65 w 65"/>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 h="65">
                <a:moveTo>
                  <a:pt x="0" y="33"/>
                </a:moveTo>
                <a:lnTo>
                  <a:pt x="0" y="43"/>
                </a:lnTo>
                <a:lnTo>
                  <a:pt x="1" y="44"/>
                </a:lnTo>
                <a:lnTo>
                  <a:pt x="4" y="49"/>
                </a:lnTo>
                <a:lnTo>
                  <a:pt x="5" y="49"/>
                </a:lnTo>
                <a:lnTo>
                  <a:pt x="2"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1" y="49"/>
                </a:lnTo>
                <a:lnTo>
                  <a:pt x="63" y="48"/>
                </a:lnTo>
                <a:lnTo>
                  <a:pt x="60" y="49"/>
                </a:lnTo>
                <a:lnTo>
                  <a:pt x="61" y="49"/>
                </a:lnTo>
                <a:lnTo>
                  <a:pt x="64" y="44"/>
                </a:lnTo>
                <a:lnTo>
                  <a:pt x="65" y="43"/>
                </a:lnTo>
                <a:lnTo>
                  <a:pt x="63" y="39"/>
                </a:lnTo>
                <a:lnTo>
                  <a:pt x="59" y="41"/>
                </a:lnTo>
                <a:lnTo>
                  <a:pt x="64" y="28"/>
                </a:lnTo>
                <a:lnTo>
                  <a:pt x="65" y="29"/>
                </a:lnTo>
                <a:lnTo>
                  <a:pt x="65" y="23"/>
                </a:lnTo>
                <a:lnTo>
                  <a:pt x="64" y="21"/>
                </a:lnTo>
                <a:lnTo>
                  <a:pt x="61" y="16"/>
                </a:lnTo>
                <a:lnTo>
                  <a:pt x="60" y="16"/>
                </a:lnTo>
                <a:lnTo>
                  <a:pt x="63" y="17"/>
                </a:lnTo>
                <a:lnTo>
                  <a:pt x="61" y="16"/>
                </a:lnTo>
                <a:lnTo>
                  <a:pt x="59" y="12"/>
                </a:lnTo>
                <a:lnTo>
                  <a:pt x="55" y="9"/>
                </a:lnTo>
                <a:lnTo>
                  <a:pt x="59" y="13"/>
                </a:lnTo>
                <a:lnTo>
                  <a:pt x="56" y="9"/>
                </a:lnTo>
                <a:lnTo>
                  <a:pt x="52" y="7"/>
                </a:lnTo>
                <a:lnTo>
                  <a:pt x="56" y="11"/>
                </a:lnTo>
                <a:lnTo>
                  <a:pt x="53" y="7"/>
                </a:lnTo>
                <a:lnTo>
                  <a:pt x="49" y="4"/>
                </a:lnTo>
                <a:lnTo>
                  <a:pt x="48" y="3"/>
                </a:lnTo>
                <a:lnTo>
                  <a:pt x="49" y="5"/>
                </a:lnTo>
                <a:lnTo>
                  <a:pt x="49" y="4"/>
                </a:lnTo>
                <a:lnTo>
                  <a:pt x="44" y="1"/>
                </a:lnTo>
                <a:lnTo>
                  <a:pt x="43" y="0"/>
                </a:lnTo>
                <a:lnTo>
                  <a:pt x="23" y="0"/>
                </a:lnTo>
                <a:lnTo>
                  <a:pt x="21" y="1"/>
                </a:lnTo>
                <a:lnTo>
                  <a:pt x="16" y="4"/>
                </a:lnTo>
                <a:lnTo>
                  <a:pt x="16" y="5"/>
                </a:lnTo>
                <a:lnTo>
                  <a:pt x="17" y="3"/>
                </a:lnTo>
                <a:lnTo>
                  <a:pt x="16" y="4"/>
                </a:lnTo>
                <a:lnTo>
                  <a:pt x="12" y="7"/>
                </a:lnTo>
                <a:lnTo>
                  <a:pt x="9" y="11"/>
                </a:lnTo>
                <a:lnTo>
                  <a:pt x="13" y="7"/>
                </a:lnTo>
                <a:lnTo>
                  <a:pt x="9" y="9"/>
                </a:lnTo>
                <a:lnTo>
                  <a:pt x="7" y="13"/>
                </a:lnTo>
                <a:lnTo>
                  <a:pt x="11" y="9"/>
                </a:lnTo>
                <a:lnTo>
                  <a:pt x="7" y="12"/>
                </a:lnTo>
                <a:lnTo>
                  <a:pt x="4" y="16"/>
                </a:lnTo>
                <a:lnTo>
                  <a:pt x="2"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6" name="Freeform 250"/>
          <p:cNvSpPr>
            <a:spLocks/>
          </p:cNvSpPr>
          <p:nvPr/>
        </p:nvSpPr>
        <p:spPr bwMode="auto">
          <a:xfrm>
            <a:off x="7069138" y="3649663"/>
            <a:ext cx="676275" cy="896937"/>
          </a:xfrm>
          <a:custGeom>
            <a:avLst/>
            <a:gdLst>
              <a:gd name="T0" fmla="*/ 2147483646 w 426"/>
              <a:gd name="T1" fmla="*/ 0 h 565"/>
              <a:gd name="T2" fmla="*/ 2147483646 w 426"/>
              <a:gd name="T3" fmla="*/ 0 h 565"/>
              <a:gd name="T4" fmla="*/ 2147483646 w 426"/>
              <a:gd name="T5" fmla="*/ 2147483646 h 565"/>
              <a:gd name="T6" fmla="*/ 0 w 426"/>
              <a:gd name="T7" fmla="*/ 2147483646 h 565"/>
              <a:gd name="T8" fmla="*/ 0 w 426"/>
              <a:gd name="T9" fmla="*/ 2147483646 h 565"/>
              <a:gd name="T10" fmla="*/ 2147483646 w 426"/>
              <a:gd name="T11" fmla="*/ 2147483646 h 565"/>
              <a:gd name="T12" fmla="*/ 2147483646 w 426"/>
              <a:gd name="T13" fmla="*/ 2147483646 h 565"/>
              <a:gd name="T14" fmla="*/ 2147483646 w 426"/>
              <a:gd name="T15" fmla="*/ 2147483646 h 565"/>
              <a:gd name="T16" fmla="*/ 2147483646 w 426"/>
              <a:gd name="T17" fmla="*/ 2147483646 h 565"/>
              <a:gd name="T18" fmla="*/ 2147483646 w 426"/>
              <a:gd name="T19" fmla="*/ 2147483646 h 565"/>
              <a:gd name="T20" fmla="*/ 2147483646 w 426"/>
              <a:gd name="T21" fmla="*/ 2147483646 h 565"/>
              <a:gd name="T22" fmla="*/ 2147483646 w 426"/>
              <a:gd name="T23" fmla="*/ 2147483646 h 565"/>
              <a:gd name="T24" fmla="*/ 2147483646 w 426"/>
              <a:gd name="T25" fmla="*/ 0 h 565"/>
              <a:gd name="T26" fmla="*/ 2147483646 w 426"/>
              <a:gd name="T27" fmla="*/ 0 h 565"/>
              <a:gd name="T28" fmla="*/ 2147483646 w 426"/>
              <a:gd name="T29" fmla="*/ 0 h 565"/>
              <a:gd name="T30" fmla="*/ 2147483646 w 426"/>
              <a:gd name="T31" fmla="*/ 2147483646 h 565"/>
              <a:gd name="T32" fmla="*/ 2147483646 w 426"/>
              <a:gd name="T33" fmla="*/ 2147483646 h 565"/>
              <a:gd name="T34" fmla="*/ 2147483646 w 426"/>
              <a:gd name="T35" fmla="*/ 2147483646 h 565"/>
              <a:gd name="T36" fmla="*/ 2147483646 w 426"/>
              <a:gd name="T37" fmla="*/ 2147483646 h 565"/>
              <a:gd name="T38" fmla="*/ 2147483646 w 426"/>
              <a:gd name="T39" fmla="*/ 2147483646 h 565"/>
              <a:gd name="T40" fmla="*/ 2147483646 w 426"/>
              <a:gd name="T41" fmla="*/ 2147483646 h 565"/>
              <a:gd name="T42" fmla="*/ 2147483646 w 426"/>
              <a:gd name="T43" fmla="*/ 2147483646 h 565"/>
              <a:gd name="T44" fmla="*/ 2147483646 w 426"/>
              <a:gd name="T45" fmla="*/ 2147483646 h 565"/>
              <a:gd name="T46" fmla="*/ 2147483646 w 426"/>
              <a:gd name="T47" fmla="*/ 2147483646 h 565"/>
              <a:gd name="T48" fmla="*/ 2147483646 w 426"/>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6"/>
              <a:gd name="T76" fmla="*/ 0 h 565"/>
              <a:gd name="T77" fmla="*/ 426 w 426"/>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6" h="565">
                <a:moveTo>
                  <a:pt x="8" y="0"/>
                </a:moveTo>
                <a:lnTo>
                  <a:pt x="5" y="0"/>
                </a:lnTo>
                <a:lnTo>
                  <a:pt x="2" y="3"/>
                </a:lnTo>
                <a:lnTo>
                  <a:pt x="0" y="5"/>
                </a:lnTo>
                <a:lnTo>
                  <a:pt x="0" y="560"/>
                </a:lnTo>
                <a:lnTo>
                  <a:pt x="2" y="563"/>
                </a:lnTo>
                <a:lnTo>
                  <a:pt x="5" y="565"/>
                </a:lnTo>
                <a:lnTo>
                  <a:pt x="420" y="565"/>
                </a:lnTo>
                <a:lnTo>
                  <a:pt x="423" y="563"/>
                </a:lnTo>
                <a:lnTo>
                  <a:pt x="426" y="560"/>
                </a:lnTo>
                <a:lnTo>
                  <a:pt x="426" y="5"/>
                </a:lnTo>
                <a:lnTo>
                  <a:pt x="423" y="3"/>
                </a:lnTo>
                <a:lnTo>
                  <a:pt x="420" y="0"/>
                </a:lnTo>
                <a:lnTo>
                  <a:pt x="418" y="0"/>
                </a:lnTo>
                <a:lnTo>
                  <a:pt x="8" y="0"/>
                </a:lnTo>
                <a:lnTo>
                  <a:pt x="8" y="16"/>
                </a:lnTo>
                <a:lnTo>
                  <a:pt x="418" y="16"/>
                </a:lnTo>
                <a:lnTo>
                  <a:pt x="410" y="8"/>
                </a:lnTo>
                <a:lnTo>
                  <a:pt x="410" y="557"/>
                </a:lnTo>
                <a:lnTo>
                  <a:pt x="418" y="549"/>
                </a:lnTo>
                <a:lnTo>
                  <a:pt x="8" y="549"/>
                </a:lnTo>
                <a:lnTo>
                  <a:pt x="16" y="55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7" name="Rectangle 251"/>
          <p:cNvSpPr>
            <a:spLocks noChangeArrowheads="1"/>
          </p:cNvSpPr>
          <p:nvPr/>
        </p:nvSpPr>
        <p:spPr bwMode="auto">
          <a:xfrm>
            <a:off x="7258050" y="4240213"/>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C</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58" name="Rectangle 252"/>
          <p:cNvSpPr>
            <a:spLocks noChangeArrowheads="1"/>
          </p:cNvSpPr>
          <p:nvPr/>
        </p:nvSpPr>
        <p:spPr bwMode="auto">
          <a:xfrm>
            <a:off x="7137400" y="3763963"/>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D</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59" name="Rectangle 253"/>
          <p:cNvSpPr>
            <a:spLocks noChangeArrowheads="1"/>
          </p:cNvSpPr>
          <p:nvPr/>
        </p:nvSpPr>
        <p:spPr bwMode="auto">
          <a:xfrm>
            <a:off x="7529513" y="375126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60" name="Rectangle 254"/>
          <p:cNvSpPr>
            <a:spLocks noChangeArrowheads="1"/>
          </p:cNvSpPr>
          <p:nvPr/>
        </p:nvSpPr>
        <p:spPr bwMode="auto">
          <a:xfrm>
            <a:off x="7529513" y="422751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61" name="Freeform 255"/>
          <p:cNvSpPr>
            <a:spLocks/>
          </p:cNvSpPr>
          <p:nvPr/>
        </p:nvSpPr>
        <p:spPr bwMode="auto">
          <a:xfrm>
            <a:off x="7069138" y="4221163"/>
            <a:ext cx="131762" cy="119062"/>
          </a:xfrm>
          <a:custGeom>
            <a:avLst/>
            <a:gdLst>
              <a:gd name="T0" fmla="*/ 2147483646 w 83"/>
              <a:gd name="T1" fmla="*/ 2147483646 h 75"/>
              <a:gd name="T2" fmla="*/ 2147483646 w 83"/>
              <a:gd name="T3" fmla="*/ 2147483646 h 75"/>
              <a:gd name="T4" fmla="*/ 2147483646 w 83"/>
              <a:gd name="T5" fmla="*/ 0 h 75"/>
              <a:gd name="T6" fmla="*/ 2147483646 w 83"/>
              <a:gd name="T7" fmla="*/ 0 h 75"/>
              <a:gd name="T8" fmla="*/ 2147483646 w 83"/>
              <a:gd name="T9" fmla="*/ 2147483646 h 75"/>
              <a:gd name="T10" fmla="*/ 2147483646 w 83"/>
              <a:gd name="T11" fmla="*/ 2147483646 h 75"/>
              <a:gd name="T12" fmla="*/ 2147483646 w 83"/>
              <a:gd name="T13" fmla="*/ 2147483646 h 75"/>
              <a:gd name="T14" fmla="*/ 0 w 83"/>
              <a:gd name="T15" fmla="*/ 2147483646 h 75"/>
              <a:gd name="T16" fmla="*/ 0 w 83"/>
              <a:gd name="T17" fmla="*/ 2147483646 h 75"/>
              <a:gd name="T18" fmla="*/ 2147483646 w 83"/>
              <a:gd name="T19" fmla="*/ 2147483646 h 75"/>
              <a:gd name="T20" fmla="*/ 2147483646 w 83"/>
              <a:gd name="T21" fmla="*/ 2147483646 h 75"/>
              <a:gd name="T22" fmla="*/ 2147483646 w 83"/>
              <a:gd name="T23" fmla="*/ 2147483646 h 75"/>
              <a:gd name="T24" fmla="*/ 2147483646 w 83"/>
              <a:gd name="T25" fmla="*/ 2147483646 h 75"/>
              <a:gd name="T26" fmla="*/ 2147483646 w 83"/>
              <a:gd name="T27" fmla="*/ 2147483646 h 75"/>
              <a:gd name="T28" fmla="*/ 2147483646 w 83"/>
              <a:gd name="T29" fmla="*/ 2147483646 h 75"/>
              <a:gd name="T30" fmla="*/ 2147483646 w 83"/>
              <a:gd name="T31" fmla="*/ 2147483646 h 75"/>
              <a:gd name="T32" fmla="*/ 2147483646 w 83"/>
              <a:gd name="T33" fmla="*/ 2147483646 h 75"/>
              <a:gd name="T34" fmla="*/ 2147483646 w 83"/>
              <a:gd name="T35" fmla="*/ 2147483646 h 75"/>
              <a:gd name="T36" fmla="*/ 2147483646 w 83"/>
              <a:gd name="T37" fmla="*/ 2147483646 h 75"/>
              <a:gd name="T38" fmla="*/ 2147483646 w 83"/>
              <a:gd name="T39" fmla="*/ 2147483646 h 75"/>
              <a:gd name="T40" fmla="*/ 2147483646 w 83"/>
              <a:gd name="T41" fmla="*/ 2147483646 h 75"/>
              <a:gd name="T42" fmla="*/ 2147483646 w 83"/>
              <a:gd name="T43" fmla="*/ 2147483646 h 75"/>
              <a:gd name="T44" fmla="*/ 2147483646 w 83"/>
              <a:gd name="T45" fmla="*/ 2147483646 h 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75"/>
              <a:gd name="T71" fmla="*/ 83 w 83"/>
              <a:gd name="T72" fmla="*/ 75 h 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75">
                <a:moveTo>
                  <a:pt x="13" y="2"/>
                </a:moveTo>
                <a:lnTo>
                  <a:pt x="12" y="2"/>
                </a:lnTo>
                <a:lnTo>
                  <a:pt x="9" y="0"/>
                </a:lnTo>
                <a:lnTo>
                  <a:pt x="5" y="0"/>
                </a:lnTo>
                <a:lnTo>
                  <a:pt x="4" y="2"/>
                </a:lnTo>
                <a:lnTo>
                  <a:pt x="1" y="3"/>
                </a:lnTo>
                <a:lnTo>
                  <a:pt x="1" y="4"/>
                </a:lnTo>
                <a:lnTo>
                  <a:pt x="0" y="7"/>
                </a:lnTo>
                <a:lnTo>
                  <a:pt x="0" y="11"/>
                </a:lnTo>
                <a:lnTo>
                  <a:pt x="1" y="12"/>
                </a:lnTo>
                <a:lnTo>
                  <a:pt x="2" y="15"/>
                </a:lnTo>
                <a:lnTo>
                  <a:pt x="69" y="74"/>
                </a:lnTo>
                <a:lnTo>
                  <a:pt x="71" y="74"/>
                </a:lnTo>
                <a:lnTo>
                  <a:pt x="73" y="75"/>
                </a:lnTo>
                <a:lnTo>
                  <a:pt x="77" y="75"/>
                </a:lnTo>
                <a:lnTo>
                  <a:pt x="79" y="74"/>
                </a:lnTo>
                <a:lnTo>
                  <a:pt x="81" y="73"/>
                </a:lnTo>
                <a:lnTo>
                  <a:pt x="81" y="71"/>
                </a:lnTo>
                <a:lnTo>
                  <a:pt x="83" y="69"/>
                </a:lnTo>
                <a:lnTo>
                  <a:pt x="83" y="65"/>
                </a:lnTo>
                <a:lnTo>
                  <a:pt x="81" y="63"/>
                </a:lnTo>
                <a:lnTo>
                  <a:pt x="80" y="61"/>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2" name="Freeform 256"/>
          <p:cNvSpPr>
            <a:spLocks/>
          </p:cNvSpPr>
          <p:nvPr/>
        </p:nvSpPr>
        <p:spPr bwMode="auto">
          <a:xfrm>
            <a:off x="7069138" y="4314825"/>
            <a:ext cx="131762" cy="96838"/>
          </a:xfrm>
          <a:custGeom>
            <a:avLst/>
            <a:gdLst>
              <a:gd name="T0" fmla="*/ 2147483646 w 83"/>
              <a:gd name="T1" fmla="*/ 2147483646 h 61"/>
              <a:gd name="T2" fmla="*/ 2147483646 w 83"/>
              <a:gd name="T3" fmla="*/ 2147483646 h 61"/>
              <a:gd name="T4" fmla="*/ 2147483646 w 83"/>
              <a:gd name="T5" fmla="*/ 2147483646 h 61"/>
              <a:gd name="T6" fmla="*/ 2147483646 w 83"/>
              <a:gd name="T7" fmla="*/ 2147483646 h 61"/>
              <a:gd name="T8" fmla="*/ 2147483646 w 83"/>
              <a:gd name="T9" fmla="*/ 2147483646 h 61"/>
              <a:gd name="T10" fmla="*/ 2147483646 w 83"/>
              <a:gd name="T11" fmla="*/ 2147483646 h 61"/>
              <a:gd name="T12" fmla="*/ 2147483646 w 83"/>
              <a:gd name="T13" fmla="*/ 0 h 61"/>
              <a:gd name="T14" fmla="*/ 2147483646 w 83"/>
              <a:gd name="T15" fmla="*/ 0 h 61"/>
              <a:gd name="T16" fmla="*/ 2147483646 w 83"/>
              <a:gd name="T17" fmla="*/ 2147483646 h 61"/>
              <a:gd name="T18" fmla="*/ 2147483646 w 83"/>
              <a:gd name="T19" fmla="*/ 2147483646 h 61"/>
              <a:gd name="T20" fmla="*/ 2147483646 w 83"/>
              <a:gd name="T21" fmla="*/ 2147483646 h 61"/>
              <a:gd name="T22" fmla="*/ 0 w 83"/>
              <a:gd name="T23" fmla="*/ 2147483646 h 61"/>
              <a:gd name="T24" fmla="*/ 0 w 83"/>
              <a:gd name="T25" fmla="*/ 2147483646 h 61"/>
              <a:gd name="T26" fmla="*/ 2147483646 w 83"/>
              <a:gd name="T27" fmla="*/ 2147483646 h 61"/>
              <a:gd name="T28" fmla="*/ 2147483646 w 83"/>
              <a:gd name="T29" fmla="*/ 2147483646 h 61"/>
              <a:gd name="T30" fmla="*/ 2147483646 w 83"/>
              <a:gd name="T31" fmla="*/ 2147483646 h 61"/>
              <a:gd name="T32" fmla="*/ 2147483646 w 83"/>
              <a:gd name="T33" fmla="*/ 2147483646 h 61"/>
              <a:gd name="T34" fmla="*/ 2147483646 w 83"/>
              <a:gd name="T35" fmla="*/ 2147483646 h 61"/>
              <a:gd name="T36" fmla="*/ 2147483646 w 83"/>
              <a:gd name="T37" fmla="*/ 2147483646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61"/>
              <a:gd name="T59" fmla="*/ 83 w 83"/>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61">
                <a:moveTo>
                  <a:pt x="79" y="15"/>
                </a:moveTo>
                <a:lnTo>
                  <a:pt x="81" y="12"/>
                </a:lnTo>
                <a:lnTo>
                  <a:pt x="83" y="10"/>
                </a:lnTo>
                <a:lnTo>
                  <a:pt x="83" y="6"/>
                </a:lnTo>
                <a:lnTo>
                  <a:pt x="80" y="3"/>
                </a:lnTo>
                <a:lnTo>
                  <a:pt x="79" y="2"/>
                </a:lnTo>
                <a:lnTo>
                  <a:pt x="76" y="0"/>
                </a:lnTo>
                <a:lnTo>
                  <a:pt x="72" y="0"/>
                </a:lnTo>
                <a:lnTo>
                  <a:pt x="71" y="2"/>
                </a:lnTo>
                <a:lnTo>
                  <a:pt x="4" y="46"/>
                </a:lnTo>
                <a:lnTo>
                  <a:pt x="1" y="48"/>
                </a:lnTo>
                <a:lnTo>
                  <a:pt x="0" y="51"/>
                </a:lnTo>
                <a:lnTo>
                  <a:pt x="0" y="55"/>
                </a:lnTo>
                <a:lnTo>
                  <a:pt x="2" y="58"/>
                </a:lnTo>
                <a:lnTo>
                  <a:pt x="4" y="59"/>
                </a:lnTo>
                <a:lnTo>
                  <a:pt x="6" y="61"/>
                </a:lnTo>
                <a:lnTo>
                  <a:pt x="10" y="61"/>
                </a:lnTo>
                <a:lnTo>
                  <a:pt x="12" y="59"/>
                </a:lnTo>
                <a:lnTo>
                  <a:pt x="7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3" name="Freeform 257"/>
          <p:cNvSpPr>
            <a:spLocks/>
          </p:cNvSpPr>
          <p:nvPr/>
        </p:nvSpPr>
        <p:spPr bwMode="auto">
          <a:xfrm>
            <a:off x="6149975" y="4684713"/>
            <a:ext cx="82550" cy="204787"/>
          </a:xfrm>
          <a:custGeom>
            <a:avLst/>
            <a:gdLst>
              <a:gd name="T0" fmla="*/ 2147483646 w 52"/>
              <a:gd name="T1" fmla="*/ 2147483646 h 129"/>
              <a:gd name="T2" fmla="*/ 2147483646 w 52"/>
              <a:gd name="T3" fmla="*/ 2147483646 h 129"/>
              <a:gd name="T4" fmla="*/ 2147483646 w 52"/>
              <a:gd name="T5" fmla="*/ 2147483646 h 129"/>
              <a:gd name="T6" fmla="*/ 2147483646 w 52"/>
              <a:gd name="T7" fmla="*/ 2147483646 h 129"/>
              <a:gd name="T8" fmla="*/ 2147483646 w 52"/>
              <a:gd name="T9" fmla="*/ 2147483646 h 129"/>
              <a:gd name="T10" fmla="*/ 2147483646 w 52"/>
              <a:gd name="T11" fmla="*/ 2147483646 h 129"/>
              <a:gd name="T12" fmla="*/ 2147483646 w 52"/>
              <a:gd name="T13" fmla="*/ 2147483646 h 129"/>
              <a:gd name="T14" fmla="*/ 2147483646 w 52"/>
              <a:gd name="T15" fmla="*/ 2147483646 h 129"/>
              <a:gd name="T16" fmla="*/ 2147483646 w 52"/>
              <a:gd name="T17" fmla="*/ 2147483646 h 129"/>
              <a:gd name="T18" fmla="*/ 2147483646 w 52"/>
              <a:gd name="T19" fmla="*/ 2147483646 h 129"/>
              <a:gd name="T20" fmla="*/ 2147483646 w 52"/>
              <a:gd name="T21" fmla="*/ 2147483646 h 129"/>
              <a:gd name="T22" fmla="*/ 2147483646 w 52"/>
              <a:gd name="T23" fmla="*/ 2147483646 h 129"/>
              <a:gd name="T24" fmla="*/ 2147483646 w 52"/>
              <a:gd name="T25" fmla="*/ 2147483646 h 129"/>
              <a:gd name="T26" fmla="*/ 2147483646 w 52"/>
              <a:gd name="T27" fmla="*/ 2147483646 h 129"/>
              <a:gd name="T28" fmla="*/ 2147483646 w 52"/>
              <a:gd name="T29" fmla="*/ 2147483646 h 129"/>
              <a:gd name="T30" fmla="*/ 2147483646 w 52"/>
              <a:gd name="T31" fmla="*/ 2147483646 h 129"/>
              <a:gd name="T32" fmla="*/ 2147483646 w 52"/>
              <a:gd name="T33" fmla="*/ 2147483646 h 129"/>
              <a:gd name="T34" fmla="*/ 2147483646 w 52"/>
              <a:gd name="T35" fmla="*/ 2147483646 h 129"/>
              <a:gd name="T36" fmla="*/ 2147483646 w 52"/>
              <a:gd name="T37" fmla="*/ 2147483646 h 129"/>
              <a:gd name="T38" fmla="*/ 2147483646 w 52"/>
              <a:gd name="T39" fmla="*/ 2147483646 h 129"/>
              <a:gd name="T40" fmla="*/ 2147483646 w 52"/>
              <a:gd name="T41" fmla="*/ 0 h 129"/>
              <a:gd name="T42" fmla="*/ 2147483646 w 52"/>
              <a:gd name="T43" fmla="*/ 2147483646 h 129"/>
              <a:gd name="T44" fmla="*/ 0 w 52"/>
              <a:gd name="T45" fmla="*/ 2147483646 h 129"/>
              <a:gd name="T46" fmla="*/ 2147483646 w 52"/>
              <a:gd name="T47" fmla="*/ 2147483646 h 129"/>
              <a:gd name="T48" fmla="*/ 2147483646 w 52"/>
              <a:gd name="T49" fmla="*/ 2147483646 h 129"/>
              <a:gd name="T50" fmla="*/ 2147483646 w 52"/>
              <a:gd name="T51" fmla="*/ 2147483646 h 129"/>
              <a:gd name="T52" fmla="*/ 2147483646 w 52"/>
              <a:gd name="T53" fmla="*/ 2147483646 h 129"/>
              <a:gd name="T54" fmla="*/ 2147483646 w 52"/>
              <a:gd name="T55" fmla="*/ 2147483646 h 129"/>
              <a:gd name="T56" fmla="*/ 2147483646 w 52"/>
              <a:gd name="T57" fmla="*/ 2147483646 h 129"/>
              <a:gd name="T58" fmla="*/ 2147483646 w 52"/>
              <a:gd name="T59" fmla="*/ 2147483646 h 129"/>
              <a:gd name="T60" fmla="*/ 2147483646 w 52"/>
              <a:gd name="T61" fmla="*/ 2147483646 h 129"/>
              <a:gd name="T62" fmla="*/ 2147483646 w 52"/>
              <a:gd name="T63" fmla="*/ 2147483646 h 129"/>
              <a:gd name="T64" fmla="*/ 2147483646 w 52"/>
              <a:gd name="T65" fmla="*/ 2147483646 h 129"/>
              <a:gd name="T66" fmla="*/ 2147483646 w 52"/>
              <a:gd name="T67" fmla="*/ 2147483646 h 129"/>
              <a:gd name="T68" fmla="*/ 2147483646 w 52"/>
              <a:gd name="T69" fmla="*/ 2147483646 h 129"/>
              <a:gd name="T70" fmla="*/ 2147483646 w 52"/>
              <a:gd name="T71" fmla="*/ 2147483646 h 129"/>
              <a:gd name="T72" fmla="*/ 2147483646 w 52"/>
              <a:gd name="T73" fmla="*/ 2147483646 h 129"/>
              <a:gd name="T74" fmla="*/ 2147483646 w 52"/>
              <a:gd name="T75" fmla="*/ 2147483646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36" y="121"/>
                </a:moveTo>
                <a:lnTo>
                  <a:pt x="36" y="123"/>
                </a:lnTo>
                <a:lnTo>
                  <a:pt x="38" y="125"/>
                </a:lnTo>
                <a:lnTo>
                  <a:pt x="39" y="127"/>
                </a:lnTo>
                <a:lnTo>
                  <a:pt x="40" y="127"/>
                </a:lnTo>
                <a:lnTo>
                  <a:pt x="43" y="129"/>
                </a:lnTo>
                <a:lnTo>
                  <a:pt x="47" y="129"/>
                </a:lnTo>
                <a:lnTo>
                  <a:pt x="48" y="127"/>
                </a:lnTo>
                <a:lnTo>
                  <a:pt x="51" y="126"/>
                </a:lnTo>
                <a:lnTo>
                  <a:pt x="51" y="125"/>
                </a:lnTo>
                <a:lnTo>
                  <a:pt x="52" y="122"/>
                </a:lnTo>
                <a:lnTo>
                  <a:pt x="52" y="118"/>
                </a:lnTo>
                <a:lnTo>
                  <a:pt x="51" y="115"/>
                </a:lnTo>
                <a:lnTo>
                  <a:pt x="51" y="107"/>
                </a:lnTo>
                <a:lnTo>
                  <a:pt x="50" y="103"/>
                </a:lnTo>
                <a:lnTo>
                  <a:pt x="50" y="95"/>
                </a:lnTo>
                <a:lnTo>
                  <a:pt x="48" y="91"/>
                </a:lnTo>
                <a:lnTo>
                  <a:pt x="48" y="89"/>
                </a:lnTo>
                <a:lnTo>
                  <a:pt x="47" y="85"/>
                </a:lnTo>
                <a:lnTo>
                  <a:pt x="47" y="81"/>
                </a:lnTo>
                <a:lnTo>
                  <a:pt x="46" y="77"/>
                </a:lnTo>
                <a:lnTo>
                  <a:pt x="46" y="74"/>
                </a:lnTo>
                <a:lnTo>
                  <a:pt x="43" y="65"/>
                </a:lnTo>
                <a:lnTo>
                  <a:pt x="42" y="63"/>
                </a:lnTo>
                <a:lnTo>
                  <a:pt x="42" y="59"/>
                </a:lnTo>
                <a:lnTo>
                  <a:pt x="39" y="51"/>
                </a:lnTo>
                <a:lnTo>
                  <a:pt x="38" y="48"/>
                </a:lnTo>
                <a:lnTo>
                  <a:pt x="36" y="44"/>
                </a:lnTo>
                <a:lnTo>
                  <a:pt x="35" y="42"/>
                </a:lnTo>
                <a:lnTo>
                  <a:pt x="34" y="38"/>
                </a:lnTo>
                <a:lnTo>
                  <a:pt x="32" y="35"/>
                </a:lnTo>
                <a:lnTo>
                  <a:pt x="30" y="30"/>
                </a:lnTo>
                <a:lnTo>
                  <a:pt x="27" y="27"/>
                </a:lnTo>
                <a:lnTo>
                  <a:pt x="27" y="24"/>
                </a:lnTo>
                <a:lnTo>
                  <a:pt x="22" y="16"/>
                </a:lnTo>
                <a:lnTo>
                  <a:pt x="22" y="15"/>
                </a:lnTo>
                <a:lnTo>
                  <a:pt x="19" y="10"/>
                </a:lnTo>
                <a:lnTo>
                  <a:pt x="16" y="6"/>
                </a:lnTo>
                <a:lnTo>
                  <a:pt x="14" y="3"/>
                </a:lnTo>
                <a:lnTo>
                  <a:pt x="12" y="2"/>
                </a:lnTo>
                <a:lnTo>
                  <a:pt x="10" y="0"/>
                </a:lnTo>
                <a:lnTo>
                  <a:pt x="6" y="0"/>
                </a:lnTo>
                <a:lnTo>
                  <a:pt x="3" y="3"/>
                </a:lnTo>
                <a:lnTo>
                  <a:pt x="1" y="4"/>
                </a:lnTo>
                <a:lnTo>
                  <a:pt x="0" y="7"/>
                </a:lnTo>
                <a:lnTo>
                  <a:pt x="0" y="11"/>
                </a:lnTo>
                <a:lnTo>
                  <a:pt x="1" y="12"/>
                </a:lnTo>
                <a:lnTo>
                  <a:pt x="3" y="16"/>
                </a:lnTo>
                <a:lnTo>
                  <a:pt x="6" y="18"/>
                </a:lnTo>
                <a:lnTo>
                  <a:pt x="6" y="20"/>
                </a:lnTo>
                <a:lnTo>
                  <a:pt x="8" y="24"/>
                </a:lnTo>
                <a:lnTo>
                  <a:pt x="11" y="28"/>
                </a:lnTo>
                <a:lnTo>
                  <a:pt x="11" y="30"/>
                </a:lnTo>
                <a:lnTo>
                  <a:pt x="14" y="35"/>
                </a:lnTo>
                <a:lnTo>
                  <a:pt x="16" y="38"/>
                </a:lnTo>
                <a:lnTo>
                  <a:pt x="16" y="40"/>
                </a:lnTo>
                <a:lnTo>
                  <a:pt x="18" y="43"/>
                </a:lnTo>
                <a:lnTo>
                  <a:pt x="19" y="47"/>
                </a:lnTo>
                <a:lnTo>
                  <a:pt x="20" y="50"/>
                </a:lnTo>
                <a:lnTo>
                  <a:pt x="22" y="54"/>
                </a:lnTo>
                <a:lnTo>
                  <a:pt x="23" y="57"/>
                </a:lnTo>
                <a:lnTo>
                  <a:pt x="24" y="61"/>
                </a:lnTo>
                <a:lnTo>
                  <a:pt x="26" y="62"/>
                </a:lnTo>
                <a:lnTo>
                  <a:pt x="26" y="66"/>
                </a:lnTo>
                <a:lnTo>
                  <a:pt x="27" y="70"/>
                </a:lnTo>
                <a:lnTo>
                  <a:pt x="30" y="77"/>
                </a:lnTo>
                <a:lnTo>
                  <a:pt x="30" y="79"/>
                </a:lnTo>
                <a:lnTo>
                  <a:pt x="31" y="83"/>
                </a:lnTo>
                <a:lnTo>
                  <a:pt x="31" y="87"/>
                </a:lnTo>
                <a:lnTo>
                  <a:pt x="32" y="91"/>
                </a:lnTo>
                <a:lnTo>
                  <a:pt x="32" y="94"/>
                </a:lnTo>
                <a:lnTo>
                  <a:pt x="34" y="98"/>
                </a:lnTo>
                <a:lnTo>
                  <a:pt x="34" y="106"/>
                </a:lnTo>
                <a:lnTo>
                  <a:pt x="35" y="110"/>
                </a:lnTo>
                <a:lnTo>
                  <a:pt x="35" y="118"/>
                </a:lnTo>
                <a:lnTo>
                  <a:pt x="36" y="123"/>
                </a:lnTo>
                <a:lnTo>
                  <a:pt x="36"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4" name="Freeform 258"/>
          <p:cNvSpPr>
            <a:spLocks/>
          </p:cNvSpPr>
          <p:nvPr/>
        </p:nvSpPr>
        <p:spPr bwMode="auto">
          <a:xfrm>
            <a:off x="6156325" y="4687888"/>
            <a:ext cx="444500" cy="195262"/>
          </a:xfrm>
          <a:custGeom>
            <a:avLst/>
            <a:gdLst>
              <a:gd name="T0" fmla="*/ 2147483646 w 280"/>
              <a:gd name="T1" fmla="*/ 2147483646 h 123"/>
              <a:gd name="T2" fmla="*/ 2147483646 w 280"/>
              <a:gd name="T3" fmla="*/ 2147483646 h 123"/>
              <a:gd name="T4" fmla="*/ 2147483646 w 280"/>
              <a:gd name="T5" fmla="*/ 2147483646 h 123"/>
              <a:gd name="T6" fmla="*/ 2147483646 w 280"/>
              <a:gd name="T7" fmla="*/ 2147483646 h 123"/>
              <a:gd name="T8" fmla="*/ 2147483646 w 280"/>
              <a:gd name="T9" fmla="*/ 2147483646 h 123"/>
              <a:gd name="T10" fmla="*/ 2147483646 w 280"/>
              <a:gd name="T11" fmla="*/ 2147483646 h 123"/>
              <a:gd name="T12" fmla="*/ 2147483646 w 280"/>
              <a:gd name="T13" fmla="*/ 2147483646 h 123"/>
              <a:gd name="T14" fmla="*/ 2147483646 w 280"/>
              <a:gd name="T15" fmla="*/ 2147483646 h 123"/>
              <a:gd name="T16" fmla="*/ 2147483646 w 280"/>
              <a:gd name="T17" fmla="*/ 2147483646 h 123"/>
              <a:gd name="T18" fmla="*/ 2147483646 w 280"/>
              <a:gd name="T19" fmla="*/ 2147483646 h 123"/>
              <a:gd name="T20" fmla="*/ 2147483646 w 280"/>
              <a:gd name="T21" fmla="*/ 2147483646 h 123"/>
              <a:gd name="T22" fmla="*/ 2147483646 w 280"/>
              <a:gd name="T23" fmla="*/ 2147483646 h 123"/>
              <a:gd name="T24" fmla="*/ 2147483646 w 280"/>
              <a:gd name="T25" fmla="*/ 2147483646 h 123"/>
              <a:gd name="T26" fmla="*/ 2147483646 w 280"/>
              <a:gd name="T27" fmla="*/ 2147483646 h 123"/>
              <a:gd name="T28" fmla="*/ 2147483646 w 280"/>
              <a:gd name="T29" fmla="*/ 2147483646 h 123"/>
              <a:gd name="T30" fmla="*/ 2147483646 w 280"/>
              <a:gd name="T31" fmla="*/ 2147483646 h 123"/>
              <a:gd name="T32" fmla="*/ 2147483646 w 280"/>
              <a:gd name="T33" fmla="*/ 2147483646 h 123"/>
              <a:gd name="T34" fmla="*/ 2147483646 w 280"/>
              <a:gd name="T35" fmla="*/ 2147483646 h 123"/>
              <a:gd name="T36" fmla="*/ 2147483646 w 280"/>
              <a:gd name="T37" fmla="*/ 2147483646 h 123"/>
              <a:gd name="T38" fmla="*/ 2147483646 w 280"/>
              <a:gd name="T39" fmla="*/ 2147483646 h 123"/>
              <a:gd name="T40" fmla="*/ 2147483646 w 280"/>
              <a:gd name="T41" fmla="*/ 2147483646 h 123"/>
              <a:gd name="T42" fmla="*/ 2147483646 w 280"/>
              <a:gd name="T43" fmla="*/ 2147483646 h 123"/>
              <a:gd name="T44" fmla="*/ 2147483646 w 280"/>
              <a:gd name="T45" fmla="*/ 2147483646 h 123"/>
              <a:gd name="T46" fmla="*/ 2147483646 w 280"/>
              <a:gd name="T47" fmla="*/ 2147483646 h 123"/>
              <a:gd name="T48" fmla="*/ 2147483646 w 280"/>
              <a:gd name="T49" fmla="*/ 2147483646 h 123"/>
              <a:gd name="T50" fmla="*/ 2147483646 w 280"/>
              <a:gd name="T51" fmla="*/ 2147483646 h 123"/>
              <a:gd name="T52" fmla="*/ 2147483646 w 280"/>
              <a:gd name="T53" fmla="*/ 2147483646 h 123"/>
              <a:gd name="T54" fmla="*/ 2147483646 w 280"/>
              <a:gd name="T55" fmla="*/ 0 h 123"/>
              <a:gd name="T56" fmla="*/ 2147483646 w 280"/>
              <a:gd name="T57" fmla="*/ 0 h 123"/>
              <a:gd name="T58" fmla="*/ 2147483646 w 280"/>
              <a:gd name="T59" fmla="*/ 2147483646 h 123"/>
              <a:gd name="T60" fmla="*/ 2147483646 w 280"/>
              <a:gd name="T61" fmla="*/ 2147483646 h 123"/>
              <a:gd name="T62" fmla="*/ 0 w 280"/>
              <a:gd name="T63" fmla="*/ 2147483646 h 123"/>
              <a:gd name="T64" fmla="*/ 0 w 280"/>
              <a:gd name="T65" fmla="*/ 2147483646 h 123"/>
              <a:gd name="T66" fmla="*/ 2147483646 w 280"/>
              <a:gd name="T67" fmla="*/ 2147483646 h 123"/>
              <a:gd name="T68" fmla="*/ 2147483646 w 280"/>
              <a:gd name="T69" fmla="*/ 2147483646 h 123"/>
              <a:gd name="T70" fmla="*/ 2147483646 w 280"/>
              <a:gd name="T71" fmla="*/ 2147483646 h 123"/>
              <a:gd name="T72" fmla="*/ 2147483646 w 280"/>
              <a:gd name="T73" fmla="*/ 2147483646 h 123"/>
              <a:gd name="T74" fmla="*/ 2147483646 w 280"/>
              <a:gd name="T75" fmla="*/ 2147483646 h 123"/>
              <a:gd name="T76" fmla="*/ 2147483646 w 280"/>
              <a:gd name="T77" fmla="*/ 2147483646 h 123"/>
              <a:gd name="T78" fmla="*/ 2147483646 w 280"/>
              <a:gd name="T79" fmla="*/ 2147483646 h 123"/>
              <a:gd name="T80" fmla="*/ 2147483646 w 280"/>
              <a:gd name="T81" fmla="*/ 2147483646 h 123"/>
              <a:gd name="T82" fmla="*/ 2147483646 w 280"/>
              <a:gd name="T83" fmla="*/ 2147483646 h 123"/>
              <a:gd name="T84" fmla="*/ 2147483646 w 280"/>
              <a:gd name="T85" fmla="*/ 2147483646 h 123"/>
              <a:gd name="T86" fmla="*/ 2147483646 w 280"/>
              <a:gd name="T87" fmla="*/ 2147483646 h 123"/>
              <a:gd name="T88" fmla="*/ 2147483646 w 280"/>
              <a:gd name="T89" fmla="*/ 2147483646 h 123"/>
              <a:gd name="T90" fmla="*/ 2147483646 w 280"/>
              <a:gd name="T91" fmla="*/ 2147483646 h 123"/>
              <a:gd name="T92" fmla="*/ 2147483646 w 280"/>
              <a:gd name="T93" fmla="*/ 2147483646 h 123"/>
              <a:gd name="T94" fmla="*/ 2147483646 w 280"/>
              <a:gd name="T95" fmla="*/ 2147483646 h 123"/>
              <a:gd name="T96" fmla="*/ 2147483646 w 280"/>
              <a:gd name="T97" fmla="*/ 2147483646 h 123"/>
              <a:gd name="T98" fmla="*/ 2147483646 w 280"/>
              <a:gd name="T99" fmla="*/ 2147483646 h 123"/>
              <a:gd name="T100" fmla="*/ 2147483646 w 280"/>
              <a:gd name="T101" fmla="*/ 2147483646 h 123"/>
              <a:gd name="T102" fmla="*/ 2147483646 w 280"/>
              <a:gd name="T103" fmla="*/ 2147483646 h 123"/>
              <a:gd name="T104" fmla="*/ 2147483646 w 280"/>
              <a:gd name="T105" fmla="*/ 2147483646 h 123"/>
              <a:gd name="T106" fmla="*/ 2147483646 w 280"/>
              <a:gd name="T107" fmla="*/ 2147483646 h 123"/>
              <a:gd name="T108" fmla="*/ 2147483646 w 280"/>
              <a:gd name="T109" fmla="*/ 2147483646 h 123"/>
              <a:gd name="T110" fmla="*/ 2147483646 w 280"/>
              <a:gd name="T111" fmla="*/ 2147483646 h 123"/>
              <a:gd name="T112" fmla="*/ 2147483646 w 280"/>
              <a:gd name="T113" fmla="*/ 2147483646 h 1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0"/>
              <a:gd name="T172" fmla="*/ 0 h 123"/>
              <a:gd name="T173" fmla="*/ 280 w 280"/>
              <a:gd name="T174" fmla="*/ 123 h 1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0" h="123">
                <a:moveTo>
                  <a:pt x="267" y="120"/>
                </a:moveTo>
                <a:lnTo>
                  <a:pt x="269" y="123"/>
                </a:lnTo>
                <a:lnTo>
                  <a:pt x="273" y="123"/>
                </a:lnTo>
                <a:lnTo>
                  <a:pt x="276" y="121"/>
                </a:lnTo>
                <a:lnTo>
                  <a:pt x="279" y="119"/>
                </a:lnTo>
                <a:lnTo>
                  <a:pt x="280" y="117"/>
                </a:lnTo>
                <a:lnTo>
                  <a:pt x="280" y="113"/>
                </a:lnTo>
                <a:lnTo>
                  <a:pt x="279" y="111"/>
                </a:lnTo>
                <a:lnTo>
                  <a:pt x="277" y="109"/>
                </a:lnTo>
                <a:lnTo>
                  <a:pt x="253" y="85"/>
                </a:lnTo>
                <a:lnTo>
                  <a:pt x="232" y="68"/>
                </a:lnTo>
                <a:lnTo>
                  <a:pt x="224" y="64"/>
                </a:lnTo>
                <a:lnTo>
                  <a:pt x="217" y="59"/>
                </a:lnTo>
                <a:lnTo>
                  <a:pt x="209" y="55"/>
                </a:lnTo>
                <a:lnTo>
                  <a:pt x="202" y="49"/>
                </a:lnTo>
                <a:lnTo>
                  <a:pt x="178" y="37"/>
                </a:lnTo>
                <a:lnTo>
                  <a:pt x="168" y="32"/>
                </a:lnTo>
                <a:lnTo>
                  <a:pt x="160" y="29"/>
                </a:lnTo>
                <a:lnTo>
                  <a:pt x="152" y="25"/>
                </a:lnTo>
                <a:lnTo>
                  <a:pt x="142" y="22"/>
                </a:lnTo>
                <a:lnTo>
                  <a:pt x="134" y="20"/>
                </a:lnTo>
                <a:lnTo>
                  <a:pt x="95" y="9"/>
                </a:lnTo>
                <a:lnTo>
                  <a:pt x="77" y="6"/>
                </a:lnTo>
                <a:lnTo>
                  <a:pt x="67" y="4"/>
                </a:lnTo>
                <a:lnTo>
                  <a:pt x="56" y="2"/>
                </a:lnTo>
                <a:lnTo>
                  <a:pt x="47" y="2"/>
                </a:lnTo>
                <a:lnTo>
                  <a:pt x="39" y="1"/>
                </a:lnTo>
                <a:lnTo>
                  <a:pt x="27" y="0"/>
                </a:lnTo>
                <a:lnTo>
                  <a:pt x="7" y="0"/>
                </a:lnTo>
                <a:lnTo>
                  <a:pt x="4" y="1"/>
                </a:lnTo>
                <a:lnTo>
                  <a:pt x="2" y="4"/>
                </a:lnTo>
                <a:lnTo>
                  <a:pt x="0" y="5"/>
                </a:lnTo>
                <a:lnTo>
                  <a:pt x="0" y="9"/>
                </a:lnTo>
                <a:lnTo>
                  <a:pt x="2" y="12"/>
                </a:lnTo>
                <a:lnTo>
                  <a:pt x="4" y="14"/>
                </a:lnTo>
                <a:lnTo>
                  <a:pt x="6" y="16"/>
                </a:lnTo>
                <a:lnTo>
                  <a:pt x="8" y="16"/>
                </a:lnTo>
                <a:lnTo>
                  <a:pt x="27" y="16"/>
                </a:lnTo>
                <a:lnTo>
                  <a:pt x="36" y="17"/>
                </a:lnTo>
                <a:lnTo>
                  <a:pt x="47" y="18"/>
                </a:lnTo>
                <a:lnTo>
                  <a:pt x="56" y="18"/>
                </a:lnTo>
                <a:lnTo>
                  <a:pt x="64" y="20"/>
                </a:lnTo>
                <a:lnTo>
                  <a:pt x="74" y="22"/>
                </a:lnTo>
                <a:lnTo>
                  <a:pt x="93" y="25"/>
                </a:lnTo>
                <a:lnTo>
                  <a:pt x="129" y="36"/>
                </a:lnTo>
                <a:lnTo>
                  <a:pt x="137" y="38"/>
                </a:lnTo>
                <a:lnTo>
                  <a:pt x="146" y="41"/>
                </a:lnTo>
                <a:lnTo>
                  <a:pt x="154" y="45"/>
                </a:lnTo>
                <a:lnTo>
                  <a:pt x="162" y="48"/>
                </a:lnTo>
                <a:lnTo>
                  <a:pt x="170" y="51"/>
                </a:lnTo>
                <a:lnTo>
                  <a:pt x="194" y="63"/>
                </a:lnTo>
                <a:lnTo>
                  <a:pt x="201" y="68"/>
                </a:lnTo>
                <a:lnTo>
                  <a:pt x="209" y="72"/>
                </a:lnTo>
                <a:lnTo>
                  <a:pt x="216" y="77"/>
                </a:lnTo>
                <a:lnTo>
                  <a:pt x="224" y="81"/>
                </a:lnTo>
                <a:lnTo>
                  <a:pt x="243" y="96"/>
                </a:lnTo>
                <a:lnTo>
                  <a:pt x="267"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5" name="Freeform 259"/>
          <p:cNvSpPr>
            <a:spLocks/>
          </p:cNvSpPr>
          <p:nvPr/>
        </p:nvSpPr>
        <p:spPr bwMode="auto">
          <a:xfrm>
            <a:off x="6159500" y="4872038"/>
            <a:ext cx="82550" cy="204787"/>
          </a:xfrm>
          <a:custGeom>
            <a:avLst/>
            <a:gdLst>
              <a:gd name="T0" fmla="*/ 2147483646 w 52"/>
              <a:gd name="T1" fmla="*/ 2147483646 h 129"/>
              <a:gd name="T2" fmla="*/ 2147483646 w 52"/>
              <a:gd name="T3" fmla="*/ 2147483646 h 129"/>
              <a:gd name="T4" fmla="*/ 2147483646 w 52"/>
              <a:gd name="T5" fmla="*/ 0 h 129"/>
              <a:gd name="T6" fmla="*/ 2147483646 w 52"/>
              <a:gd name="T7" fmla="*/ 2147483646 h 129"/>
              <a:gd name="T8" fmla="*/ 2147483646 w 52"/>
              <a:gd name="T9" fmla="*/ 2147483646 h 129"/>
              <a:gd name="T10" fmla="*/ 2147483646 w 52"/>
              <a:gd name="T11" fmla="*/ 2147483646 h 129"/>
              <a:gd name="T12" fmla="*/ 2147483646 w 52"/>
              <a:gd name="T13" fmla="*/ 2147483646 h 129"/>
              <a:gd name="T14" fmla="*/ 2147483646 w 52"/>
              <a:gd name="T15" fmla="*/ 2147483646 h 129"/>
              <a:gd name="T16" fmla="*/ 2147483646 w 52"/>
              <a:gd name="T17" fmla="*/ 2147483646 h 129"/>
              <a:gd name="T18" fmla="*/ 2147483646 w 52"/>
              <a:gd name="T19" fmla="*/ 2147483646 h 129"/>
              <a:gd name="T20" fmla="*/ 2147483646 w 52"/>
              <a:gd name="T21" fmla="*/ 2147483646 h 129"/>
              <a:gd name="T22" fmla="*/ 2147483646 w 52"/>
              <a:gd name="T23" fmla="*/ 2147483646 h 129"/>
              <a:gd name="T24" fmla="*/ 2147483646 w 52"/>
              <a:gd name="T25" fmla="*/ 2147483646 h 129"/>
              <a:gd name="T26" fmla="*/ 2147483646 w 52"/>
              <a:gd name="T27" fmla="*/ 2147483646 h 129"/>
              <a:gd name="T28" fmla="*/ 2147483646 w 52"/>
              <a:gd name="T29" fmla="*/ 2147483646 h 129"/>
              <a:gd name="T30" fmla="*/ 2147483646 w 52"/>
              <a:gd name="T31" fmla="*/ 2147483646 h 129"/>
              <a:gd name="T32" fmla="*/ 2147483646 w 52"/>
              <a:gd name="T33" fmla="*/ 2147483646 h 129"/>
              <a:gd name="T34" fmla="*/ 2147483646 w 52"/>
              <a:gd name="T35" fmla="*/ 2147483646 h 129"/>
              <a:gd name="T36" fmla="*/ 2147483646 w 52"/>
              <a:gd name="T37" fmla="*/ 2147483646 h 129"/>
              <a:gd name="T38" fmla="*/ 2147483646 w 52"/>
              <a:gd name="T39" fmla="*/ 2147483646 h 129"/>
              <a:gd name="T40" fmla="*/ 0 w 52"/>
              <a:gd name="T41" fmla="*/ 2147483646 h 129"/>
              <a:gd name="T42" fmla="*/ 2147483646 w 52"/>
              <a:gd name="T43" fmla="*/ 2147483646 h 129"/>
              <a:gd name="T44" fmla="*/ 2147483646 w 52"/>
              <a:gd name="T45" fmla="*/ 2147483646 h 129"/>
              <a:gd name="T46" fmla="*/ 2147483646 w 52"/>
              <a:gd name="T47" fmla="*/ 2147483646 h 129"/>
              <a:gd name="T48" fmla="*/ 2147483646 w 52"/>
              <a:gd name="T49" fmla="*/ 2147483646 h 129"/>
              <a:gd name="T50" fmla="*/ 2147483646 w 52"/>
              <a:gd name="T51" fmla="*/ 2147483646 h 129"/>
              <a:gd name="T52" fmla="*/ 2147483646 w 52"/>
              <a:gd name="T53" fmla="*/ 2147483646 h 129"/>
              <a:gd name="T54" fmla="*/ 2147483646 w 52"/>
              <a:gd name="T55" fmla="*/ 2147483646 h 129"/>
              <a:gd name="T56" fmla="*/ 2147483646 w 52"/>
              <a:gd name="T57" fmla="*/ 2147483646 h 129"/>
              <a:gd name="T58" fmla="*/ 2147483646 w 52"/>
              <a:gd name="T59" fmla="*/ 2147483646 h 129"/>
              <a:gd name="T60" fmla="*/ 2147483646 w 52"/>
              <a:gd name="T61" fmla="*/ 2147483646 h 129"/>
              <a:gd name="T62" fmla="*/ 2147483646 w 52"/>
              <a:gd name="T63" fmla="*/ 2147483646 h 129"/>
              <a:gd name="T64" fmla="*/ 2147483646 w 52"/>
              <a:gd name="T65" fmla="*/ 2147483646 h 129"/>
              <a:gd name="T66" fmla="*/ 2147483646 w 52"/>
              <a:gd name="T67" fmla="*/ 2147483646 h 129"/>
              <a:gd name="T68" fmla="*/ 2147483646 w 52"/>
              <a:gd name="T69" fmla="*/ 2147483646 h 129"/>
              <a:gd name="T70" fmla="*/ 2147483646 w 52"/>
              <a:gd name="T71" fmla="*/ 2147483646 h 129"/>
              <a:gd name="T72" fmla="*/ 2147483646 w 52"/>
              <a:gd name="T73" fmla="*/ 2147483646 h 129"/>
              <a:gd name="T74" fmla="*/ 2147483646 w 52"/>
              <a:gd name="T75" fmla="*/ 2147483646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52" y="8"/>
                </a:moveTo>
                <a:lnTo>
                  <a:pt x="52" y="7"/>
                </a:lnTo>
                <a:lnTo>
                  <a:pt x="50" y="4"/>
                </a:lnTo>
                <a:lnTo>
                  <a:pt x="50" y="3"/>
                </a:lnTo>
                <a:lnTo>
                  <a:pt x="48" y="1"/>
                </a:lnTo>
                <a:lnTo>
                  <a:pt x="46" y="0"/>
                </a:lnTo>
                <a:lnTo>
                  <a:pt x="42" y="0"/>
                </a:lnTo>
                <a:lnTo>
                  <a:pt x="40" y="1"/>
                </a:lnTo>
                <a:lnTo>
                  <a:pt x="38" y="1"/>
                </a:lnTo>
                <a:lnTo>
                  <a:pt x="37" y="4"/>
                </a:lnTo>
                <a:lnTo>
                  <a:pt x="36" y="5"/>
                </a:lnTo>
                <a:lnTo>
                  <a:pt x="36" y="8"/>
                </a:lnTo>
                <a:lnTo>
                  <a:pt x="37" y="4"/>
                </a:lnTo>
                <a:lnTo>
                  <a:pt x="34" y="9"/>
                </a:lnTo>
                <a:lnTo>
                  <a:pt x="34" y="18"/>
                </a:lnTo>
                <a:lnTo>
                  <a:pt x="33" y="22"/>
                </a:lnTo>
                <a:lnTo>
                  <a:pt x="33" y="28"/>
                </a:lnTo>
                <a:lnTo>
                  <a:pt x="32" y="32"/>
                </a:lnTo>
                <a:lnTo>
                  <a:pt x="32" y="36"/>
                </a:lnTo>
                <a:lnTo>
                  <a:pt x="30" y="39"/>
                </a:lnTo>
                <a:lnTo>
                  <a:pt x="29" y="43"/>
                </a:lnTo>
                <a:lnTo>
                  <a:pt x="29" y="47"/>
                </a:lnTo>
                <a:lnTo>
                  <a:pt x="28" y="50"/>
                </a:lnTo>
                <a:lnTo>
                  <a:pt x="26" y="54"/>
                </a:lnTo>
                <a:lnTo>
                  <a:pt x="26" y="58"/>
                </a:lnTo>
                <a:lnTo>
                  <a:pt x="24" y="63"/>
                </a:lnTo>
                <a:lnTo>
                  <a:pt x="21" y="71"/>
                </a:lnTo>
                <a:lnTo>
                  <a:pt x="20" y="74"/>
                </a:lnTo>
                <a:lnTo>
                  <a:pt x="18" y="78"/>
                </a:lnTo>
                <a:lnTo>
                  <a:pt x="17" y="80"/>
                </a:lnTo>
                <a:lnTo>
                  <a:pt x="14" y="89"/>
                </a:lnTo>
                <a:lnTo>
                  <a:pt x="13" y="91"/>
                </a:lnTo>
                <a:lnTo>
                  <a:pt x="13" y="94"/>
                </a:lnTo>
                <a:lnTo>
                  <a:pt x="10" y="95"/>
                </a:lnTo>
                <a:lnTo>
                  <a:pt x="8" y="101"/>
                </a:lnTo>
                <a:lnTo>
                  <a:pt x="6" y="105"/>
                </a:lnTo>
                <a:lnTo>
                  <a:pt x="6" y="106"/>
                </a:lnTo>
                <a:lnTo>
                  <a:pt x="1" y="114"/>
                </a:lnTo>
                <a:lnTo>
                  <a:pt x="0" y="118"/>
                </a:lnTo>
                <a:lnTo>
                  <a:pt x="1" y="117"/>
                </a:lnTo>
                <a:lnTo>
                  <a:pt x="0" y="118"/>
                </a:lnTo>
                <a:lnTo>
                  <a:pt x="0" y="122"/>
                </a:lnTo>
                <a:lnTo>
                  <a:pt x="1" y="125"/>
                </a:lnTo>
                <a:lnTo>
                  <a:pt x="4" y="127"/>
                </a:lnTo>
                <a:lnTo>
                  <a:pt x="5" y="129"/>
                </a:lnTo>
                <a:lnTo>
                  <a:pt x="9" y="129"/>
                </a:lnTo>
                <a:lnTo>
                  <a:pt x="12" y="127"/>
                </a:lnTo>
                <a:lnTo>
                  <a:pt x="14" y="125"/>
                </a:lnTo>
                <a:lnTo>
                  <a:pt x="16" y="123"/>
                </a:lnTo>
                <a:lnTo>
                  <a:pt x="17" y="119"/>
                </a:lnTo>
                <a:lnTo>
                  <a:pt x="17" y="118"/>
                </a:lnTo>
                <a:lnTo>
                  <a:pt x="20" y="114"/>
                </a:lnTo>
                <a:lnTo>
                  <a:pt x="22" y="110"/>
                </a:lnTo>
                <a:lnTo>
                  <a:pt x="24" y="106"/>
                </a:lnTo>
                <a:lnTo>
                  <a:pt x="26" y="102"/>
                </a:lnTo>
                <a:lnTo>
                  <a:pt x="29" y="97"/>
                </a:lnTo>
                <a:lnTo>
                  <a:pt x="30" y="94"/>
                </a:lnTo>
                <a:lnTo>
                  <a:pt x="33" y="86"/>
                </a:lnTo>
                <a:lnTo>
                  <a:pt x="34" y="83"/>
                </a:lnTo>
                <a:lnTo>
                  <a:pt x="36" y="79"/>
                </a:lnTo>
                <a:lnTo>
                  <a:pt x="37" y="76"/>
                </a:lnTo>
                <a:lnTo>
                  <a:pt x="40" y="68"/>
                </a:lnTo>
                <a:lnTo>
                  <a:pt x="41" y="66"/>
                </a:lnTo>
                <a:lnTo>
                  <a:pt x="42" y="60"/>
                </a:lnTo>
                <a:lnTo>
                  <a:pt x="42" y="56"/>
                </a:lnTo>
                <a:lnTo>
                  <a:pt x="44" y="55"/>
                </a:lnTo>
                <a:lnTo>
                  <a:pt x="45" y="50"/>
                </a:lnTo>
                <a:lnTo>
                  <a:pt x="45" y="46"/>
                </a:lnTo>
                <a:lnTo>
                  <a:pt x="46" y="44"/>
                </a:lnTo>
                <a:lnTo>
                  <a:pt x="48" y="39"/>
                </a:lnTo>
                <a:lnTo>
                  <a:pt x="48" y="35"/>
                </a:lnTo>
                <a:lnTo>
                  <a:pt x="49" y="31"/>
                </a:lnTo>
                <a:lnTo>
                  <a:pt x="49" y="24"/>
                </a:lnTo>
                <a:lnTo>
                  <a:pt x="50" y="20"/>
                </a:lnTo>
                <a:lnTo>
                  <a:pt x="50" y="12"/>
                </a:lnTo>
                <a:lnTo>
                  <a:pt x="5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6" name="Freeform 260"/>
          <p:cNvSpPr>
            <a:spLocks/>
          </p:cNvSpPr>
          <p:nvPr/>
        </p:nvSpPr>
        <p:spPr bwMode="auto">
          <a:xfrm>
            <a:off x="6167438" y="4878388"/>
            <a:ext cx="441325" cy="193675"/>
          </a:xfrm>
          <a:custGeom>
            <a:avLst/>
            <a:gdLst>
              <a:gd name="T0" fmla="*/ 2147483646 w 278"/>
              <a:gd name="T1" fmla="*/ 2147483646 h 122"/>
              <a:gd name="T2" fmla="*/ 2147483646 w 278"/>
              <a:gd name="T3" fmla="*/ 2147483646 h 122"/>
              <a:gd name="T4" fmla="*/ 2147483646 w 278"/>
              <a:gd name="T5" fmla="*/ 2147483646 h 122"/>
              <a:gd name="T6" fmla="*/ 2147483646 w 278"/>
              <a:gd name="T7" fmla="*/ 0 h 122"/>
              <a:gd name="T8" fmla="*/ 2147483646 w 278"/>
              <a:gd name="T9" fmla="*/ 2147483646 h 122"/>
              <a:gd name="T10" fmla="*/ 2147483646 w 278"/>
              <a:gd name="T11" fmla="*/ 2147483646 h 122"/>
              <a:gd name="T12" fmla="*/ 2147483646 w 278"/>
              <a:gd name="T13" fmla="*/ 2147483646 h 122"/>
              <a:gd name="T14" fmla="*/ 2147483646 w 278"/>
              <a:gd name="T15" fmla="*/ 2147483646 h 122"/>
              <a:gd name="T16" fmla="*/ 2147483646 w 278"/>
              <a:gd name="T17" fmla="*/ 2147483646 h 122"/>
              <a:gd name="T18" fmla="*/ 2147483646 w 278"/>
              <a:gd name="T19" fmla="*/ 2147483646 h 122"/>
              <a:gd name="T20" fmla="*/ 2147483646 w 278"/>
              <a:gd name="T21" fmla="*/ 2147483646 h 122"/>
              <a:gd name="T22" fmla="*/ 2147483646 w 278"/>
              <a:gd name="T23" fmla="*/ 2147483646 h 122"/>
              <a:gd name="T24" fmla="*/ 2147483646 w 278"/>
              <a:gd name="T25" fmla="*/ 2147483646 h 122"/>
              <a:gd name="T26" fmla="*/ 2147483646 w 278"/>
              <a:gd name="T27" fmla="*/ 2147483646 h 122"/>
              <a:gd name="T28" fmla="*/ 2147483646 w 278"/>
              <a:gd name="T29" fmla="*/ 2147483646 h 122"/>
              <a:gd name="T30" fmla="*/ 2147483646 w 278"/>
              <a:gd name="T31" fmla="*/ 2147483646 h 122"/>
              <a:gd name="T32" fmla="*/ 2147483646 w 278"/>
              <a:gd name="T33" fmla="*/ 2147483646 h 122"/>
              <a:gd name="T34" fmla="*/ 2147483646 w 278"/>
              <a:gd name="T35" fmla="*/ 2147483646 h 122"/>
              <a:gd name="T36" fmla="*/ 2147483646 w 278"/>
              <a:gd name="T37" fmla="*/ 2147483646 h 122"/>
              <a:gd name="T38" fmla="*/ 2147483646 w 278"/>
              <a:gd name="T39" fmla="*/ 2147483646 h 122"/>
              <a:gd name="T40" fmla="*/ 0 w 278"/>
              <a:gd name="T41" fmla="*/ 2147483646 h 122"/>
              <a:gd name="T42" fmla="*/ 2147483646 w 278"/>
              <a:gd name="T43" fmla="*/ 2147483646 h 122"/>
              <a:gd name="T44" fmla="*/ 2147483646 w 278"/>
              <a:gd name="T45" fmla="*/ 2147483646 h 122"/>
              <a:gd name="T46" fmla="*/ 2147483646 w 278"/>
              <a:gd name="T47" fmla="*/ 2147483646 h 122"/>
              <a:gd name="T48" fmla="*/ 2147483646 w 278"/>
              <a:gd name="T49" fmla="*/ 2147483646 h 122"/>
              <a:gd name="T50" fmla="*/ 2147483646 w 278"/>
              <a:gd name="T51" fmla="*/ 2147483646 h 122"/>
              <a:gd name="T52" fmla="*/ 2147483646 w 278"/>
              <a:gd name="T53" fmla="*/ 2147483646 h 122"/>
              <a:gd name="T54" fmla="*/ 2147483646 w 278"/>
              <a:gd name="T55" fmla="*/ 2147483646 h 122"/>
              <a:gd name="T56" fmla="*/ 2147483646 w 278"/>
              <a:gd name="T57" fmla="*/ 2147483646 h 122"/>
              <a:gd name="T58" fmla="*/ 2147483646 w 278"/>
              <a:gd name="T59" fmla="*/ 2147483646 h 122"/>
              <a:gd name="T60" fmla="*/ 2147483646 w 278"/>
              <a:gd name="T61" fmla="*/ 2147483646 h 122"/>
              <a:gd name="T62" fmla="*/ 2147483646 w 278"/>
              <a:gd name="T63" fmla="*/ 2147483646 h 122"/>
              <a:gd name="T64" fmla="*/ 2147483646 w 278"/>
              <a:gd name="T65" fmla="*/ 2147483646 h 122"/>
              <a:gd name="T66" fmla="*/ 2147483646 w 278"/>
              <a:gd name="T67" fmla="*/ 2147483646 h 122"/>
              <a:gd name="T68" fmla="*/ 2147483646 w 278"/>
              <a:gd name="T69" fmla="*/ 2147483646 h 122"/>
              <a:gd name="T70" fmla="*/ 2147483646 w 278"/>
              <a:gd name="T71" fmla="*/ 2147483646 h 122"/>
              <a:gd name="T72" fmla="*/ 2147483646 w 278"/>
              <a:gd name="T73" fmla="*/ 2147483646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8"/>
              <a:gd name="T112" fmla="*/ 0 h 122"/>
              <a:gd name="T113" fmla="*/ 278 w 278"/>
              <a:gd name="T114" fmla="*/ 122 h 1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8" h="122">
                <a:moveTo>
                  <a:pt x="276" y="14"/>
                </a:moveTo>
                <a:lnTo>
                  <a:pt x="277" y="12"/>
                </a:lnTo>
                <a:lnTo>
                  <a:pt x="278" y="10"/>
                </a:lnTo>
                <a:lnTo>
                  <a:pt x="278" y="5"/>
                </a:lnTo>
                <a:lnTo>
                  <a:pt x="276" y="3"/>
                </a:lnTo>
                <a:lnTo>
                  <a:pt x="274" y="1"/>
                </a:lnTo>
                <a:lnTo>
                  <a:pt x="272" y="0"/>
                </a:lnTo>
                <a:lnTo>
                  <a:pt x="268" y="0"/>
                </a:lnTo>
                <a:lnTo>
                  <a:pt x="265" y="3"/>
                </a:lnTo>
                <a:lnTo>
                  <a:pt x="265" y="1"/>
                </a:lnTo>
                <a:lnTo>
                  <a:pt x="258" y="8"/>
                </a:lnTo>
                <a:lnTo>
                  <a:pt x="241" y="26"/>
                </a:lnTo>
                <a:lnTo>
                  <a:pt x="222" y="40"/>
                </a:lnTo>
                <a:lnTo>
                  <a:pt x="215" y="44"/>
                </a:lnTo>
                <a:lnTo>
                  <a:pt x="207" y="50"/>
                </a:lnTo>
                <a:lnTo>
                  <a:pt x="201" y="54"/>
                </a:lnTo>
                <a:lnTo>
                  <a:pt x="193" y="58"/>
                </a:lnTo>
                <a:lnTo>
                  <a:pt x="185" y="63"/>
                </a:lnTo>
                <a:lnTo>
                  <a:pt x="178" y="64"/>
                </a:lnTo>
                <a:lnTo>
                  <a:pt x="154" y="76"/>
                </a:lnTo>
                <a:lnTo>
                  <a:pt x="146" y="79"/>
                </a:lnTo>
                <a:lnTo>
                  <a:pt x="136" y="82"/>
                </a:lnTo>
                <a:lnTo>
                  <a:pt x="128" y="86"/>
                </a:lnTo>
                <a:lnTo>
                  <a:pt x="120" y="89"/>
                </a:lnTo>
                <a:lnTo>
                  <a:pt x="111" y="90"/>
                </a:lnTo>
                <a:lnTo>
                  <a:pt x="102" y="93"/>
                </a:lnTo>
                <a:lnTo>
                  <a:pt x="94" y="95"/>
                </a:lnTo>
                <a:lnTo>
                  <a:pt x="84" y="97"/>
                </a:lnTo>
                <a:lnTo>
                  <a:pt x="75" y="99"/>
                </a:lnTo>
                <a:lnTo>
                  <a:pt x="65" y="101"/>
                </a:lnTo>
                <a:lnTo>
                  <a:pt x="55" y="102"/>
                </a:lnTo>
                <a:lnTo>
                  <a:pt x="47" y="103"/>
                </a:lnTo>
                <a:lnTo>
                  <a:pt x="37" y="103"/>
                </a:lnTo>
                <a:lnTo>
                  <a:pt x="27" y="105"/>
                </a:lnTo>
                <a:lnTo>
                  <a:pt x="17" y="105"/>
                </a:lnTo>
                <a:lnTo>
                  <a:pt x="7" y="106"/>
                </a:lnTo>
                <a:lnTo>
                  <a:pt x="8" y="106"/>
                </a:lnTo>
                <a:lnTo>
                  <a:pt x="5" y="106"/>
                </a:lnTo>
                <a:lnTo>
                  <a:pt x="3" y="109"/>
                </a:lnTo>
                <a:lnTo>
                  <a:pt x="1" y="110"/>
                </a:lnTo>
                <a:lnTo>
                  <a:pt x="0" y="113"/>
                </a:lnTo>
                <a:lnTo>
                  <a:pt x="0" y="117"/>
                </a:lnTo>
                <a:lnTo>
                  <a:pt x="3" y="119"/>
                </a:lnTo>
                <a:lnTo>
                  <a:pt x="4" y="121"/>
                </a:lnTo>
                <a:lnTo>
                  <a:pt x="7" y="122"/>
                </a:lnTo>
                <a:lnTo>
                  <a:pt x="8" y="122"/>
                </a:lnTo>
                <a:lnTo>
                  <a:pt x="9" y="122"/>
                </a:lnTo>
                <a:lnTo>
                  <a:pt x="17" y="121"/>
                </a:lnTo>
                <a:lnTo>
                  <a:pt x="27" y="121"/>
                </a:lnTo>
                <a:lnTo>
                  <a:pt x="37" y="119"/>
                </a:lnTo>
                <a:lnTo>
                  <a:pt x="47" y="119"/>
                </a:lnTo>
                <a:lnTo>
                  <a:pt x="57" y="118"/>
                </a:lnTo>
                <a:lnTo>
                  <a:pt x="68" y="117"/>
                </a:lnTo>
                <a:lnTo>
                  <a:pt x="78" y="115"/>
                </a:lnTo>
                <a:lnTo>
                  <a:pt x="87" y="113"/>
                </a:lnTo>
                <a:lnTo>
                  <a:pt x="96" y="111"/>
                </a:lnTo>
                <a:lnTo>
                  <a:pt x="107" y="109"/>
                </a:lnTo>
                <a:lnTo>
                  <a:pt x="114" y="106"/>
                </a:lnTo>
                <a:lnTo>
                  <a:pt x="123" y="105"/>
                </a:lnTo>
                <a:lnTo>
                  <a:pt x="134" y="102"/>
                </a:lnTo>
                <a:lnTo>
                  <a:pt x="142" y="98"/>
                </a:lnTo>
                <a:lnTo>
                  <a:pt x="151" y="95"/>
                </a:lnTo>
                <a:lnTo>
                  <a:pt x="159" y="93"/>
                </a:lnTo>
                <a:lnTo>
                  <a:pt x="183" y="80"/>
                </a:lnTo>
                <a:lnTo>
                  <a:pt x="193" y="76"/>
                </a:lnTo>
                <a:lnTo>
                  <a:pt x="201" y="71"/>
                </a:lnTo>
                <a:lnTo>
                  <a:pt x="209" y="67"/>
                </a:lnTo>
                <a:lnTo>
                  <a:pt x="215" y="63"/>
                </a:lnTo>
                <a:lnTo>
                  <a:pt x="224" y="58"/>
                </a:lnTo>
                <a:lnTo>
                  <a:pt x="230" y="54"/>
                </a:lnTo>
                <a:lnTo>
                  <a:pt x="252" y="36"/>
                </a:lnTo>
                <a:lnTo>
                  <a:pt x="269" y="19"/>
                </a:lnTo>
                <a:lnTo>
                  <a:pt x="276" y="15"/>
                </a:lnTo>
                <a:lnTo>
                  <a:pt x="27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7" name="Freeform 261"/>
          <p:cNvSpPr>
            <a:spLocks/>
          </p:cNvSpPr>
          <p:nvPr/>
        </p:nvSpPr>
        <p:spPr bwMode="auto">
          <a:xfrm>
            <a:off x="6311900" y="3649663"/>
            <a:ext cx="196850" cy="374650"/>
          </a:xfrm>
          <a:custGeom>
            <a:avLst/>
            <a:gdLst>
              <a:gd name="T0" fmla="*/ 2147483646 w 124"/>
              <a:gd name="T1" fmla="*/ 0 h 236"/>
              <a:gd name="T2" fmla="*/ 0 w 124"/>
              <a:gd name="T3" fmla="*/ 2147483646 h 236"/>
              <a:gd name="T4" fmla="*/ 2147483646 w 124"/>
              <a:gd name="T5" fmla="*/ 2147483646 h 236"/>
              <a:gd name="T6" fmla="*/ 2147483646 w 124"/>
              <a:gd name="T7" fmla="*/ 2147483646 h 236"/>
              <a:gd name="T8" fmla="*/ 2147483646 w 124"/>
              <a:gd name="T9" fmla="*/ 2147483646 h 236"/>
              <a:gd name="T10" fmla="*/ 2147483646 w 124"/>
              <a:gd name="T11" fmla="*/ 2147483646 h 236"/>
              <a:gd name="T12" fmla="*/ 2147483646 w 124"/>
              <a:gd name="T13" fmla="*/ 2147483646 h 236"/>
              <a:gd name="T14" fmla="*/ 2147483646 w 124"/>
              <a:gd name="T15" fmla="*/ 2147483646 h 236"/>
              <a:gd name="T16" fmla="*/ 2147483646 w 124"/>
              <a:gd name="T17" fmla="*/ 2147483646 h 236"/>
              <a:gd name="T18" fmla="*/ 2147483646 w 124"/>
              <a:gd name="T19" fmla="*/ 2147483646 h 236"/>
              <a:gd name="T20" fmla="*/ 2147483646 w 124"/>
              <a:gd name="T21" fmla="*/ 2147483646 h 236"/>
              <a:gd name="T22" fmla="*/ 2147483646 w 124"/>
              <a:gd name="T23" fmla="*/ 2147483646 h 236"/>
              <a:gd name="T24" fmla="*/ 2147483646 w 124"/>
              <a:gd name="T25" fmla="*/ 2147483646 h 236"/>
              <a:gd name="T26" fmla="*/ 2147483646 w 124"/>
              <a:gd name="T27" fmla="*/ 2147483646 h 236"/>
              <a:gd name="T28" fmla="*/ 2147483646 w 124"/>
              <a:gd name="T29" fmla="*/ 2147483646 h 236"/>
              <a:gd name="T30" fmla="*/ 2147483646 w 124"/>
              <a:gd name="T31" fmla="*/ 2147483646 h 236"/>
              <a:gd name="T32" fmla="*/ 2147483646 w 124"/>
              <a:gd name="T33" fmla="*/ 2147483646 h 236"/>
              <a:gd name="T34" fmla="*/ 2147483646 w 124"/>
              <a:gd name="T35" fmla="*/ 2147483646 h 236"/>
              <a:gd name="T36" fmla="*/ 2147483646 w 124"/>
              <a:gd name="T37" fmla="*/ 2147483646 h 236"/>
              <a:gd name="T38" fmla="*/ 2147483646 w 124"/>
              <a:gd name="T39" fmla="*/ 2147483646 h 236"/>
              <a:gd name="T40" fmla="*/ 2147483646 w 124"/>
              <a:gd name="T41" fmla="*/ 2147483646 h 236"/>
              <a:gd name="T42" fmla="*/ 2147483646 w 124"/>
              <a:gd name="T43" fmla="*/ 2147483646 h 236"/>
              <a:gd name="T44" fmla="*/ 2147483646 w 124"/>
              <a:gd name="T45" fmla="*/ 2147483646 h 236"/>
              <a:gd name="T46" fmla="*/ 2147483646 w 124"/>
              <a:gd name="T47" fmla="*/ 2147483646 h 236"/>
              <a:gd name="T48" fmla="*/ 2147483646 w 124"/>
              <a:gd name="T49" fmla="*/ 2147483646 h 236"/>
              <a:gd name="T50" fmla="*/ 2147483646 w 124"/>
              <a:gd name="T51" fmla="*/ 2147483646 h 236"/>
              <a:gd name="T52" fmla="*/ 2147483646 w 124"/>
              <a:gd name="T53" fmla="*/ 2147483646 h 236"/>
              <a:gd name="T54" fmla="*/ 0 w 124"/>
              <a:gd name="T55" fmla="*/ 2147483646 h 236"/>
              <a:gd name="T56" fmla="*/ 2147483646 w 124"/>
              <a:gd name="T57" fmla="*/ 2147483646 h 236"/>
              <a:gd name="T58" fmla="*/ 2147483646 w 124"/>
              <a:gd name="T59" fmla="*/ 2147483646 h 236"/>
              <a:gd name="T60" fmla="*/ 2147483646 w 124"/>
              <a:gd name="T61" fmla="*/ 2147483646 h 236"/>
              <a:gd name="T62" fmla="*/ 2147483646 w 124"/>
              <a:gd name="T63" fmla="*/ 2147483646 h 236"/>
              <a:gd name="T64" fmla="*/ 2147483646 w 124"/>
              <a:gd name="T65" fmla="*/ 2147483646 h 236"/>
              <a:gd name="T66" fmla="*/ 2147483646 w 124"/>
              <a:gd name="T67" fmla="*/ 2147483646 h 236"/>
              <a:gd name="T68" fmla="*/ 2147483646 w 124"/>
              <a:gd name="T69" fmla="*/ 2147483646 h 236"/>
              <a:gd name="T70" fmla="*/ 2147483646 w 124"/>
              <a:gd name="T71" fmla="*/ 2147483646 h 236"/>
              <a:gd name="T72" fmla="*/ 2147483646 w 124"/>
              <a:gd name="T73" fmla="*/ 2147483646 h 236"/>
              <a:gd name="T74" fmla="*/ 2147483646 w 124"/>
              <a:gd name="T75" fmla="*/ 2147483646 h 236"/>
              <a:gd name="T76" fmla="*/ 2147483646 w 124"/>
              <a:gd name="T77" fmla="*/ 2147483646 h 236"/>
              <a:gd name="T78" fmla="*/ 2147483646 w 124"/>
              <a:gd name="T79" fmla="*/ 2147483646 h 236"/>
              <a:gd name="T80" fmla="*/ 2147483646 w 124"/>
              <a:gd name="T81" fmla="*/ 2147483646 h 236"/>
              <a:gd name="T82" fmla="*/ 2147483646 w 124"/>
              <a:gd name="T83" fmla="*/ 2147483646 h 236"/>
              <a:gd name="T84" fmla="*/ 2147483646 w 124"/>
              <a:gd name="T85" fmla="*/ 2147483646 h 236"/>
              <a:gd name="T86" fmla="*/ 2147483646 w 124"/>
              <a:gd name="T87" fmla="*/ 2147483646 h 236"/>
              <a:gd name="T88" fmla="*/ 2147483646 w 124"/>
              <a:gd name="T89" fmla="*/ 2147483646 h 236"/>
              <a:gd name="T90" fmla="*/ 2147483646 w 124"/>
              <a:gd name="T91" fmla="*/ 2147483646 h 236"/>
              <a:gd name="T92" fmla="*/ 2147483646 w 124"/>
              <a:gd name="T93" fmla="*/ 2147483646 h 236"/>
              <a:gd name="T94" fmla="*/ 2147483646 w 124"/>
              <a:gd name="T95" fmla="*/ 2147483646 h 236"/>
              <a:gd name="T96" fmla="*/ 2147483646 w 124"/>
              <a:gd name="T97" fmla="*/ 2147483646 h 236"/>
              <a:gd name="T98" fmla="*/ 2147483646 w 124"/>
              <a:gd name="T99" fmla="*/ 2147483646 h 236"/>
              <a:gd name="T100" fmla="*/ 2147483646 w 124"/>
              <a:gd name="T101" fmla="*/ 2147483646 h 236"/>
              <a:gd name="T102" fmla="*/ 2147483646 w 124"/>
              <a:gd name="T103" fmla="*/ 2147483646 h 236"/>
              <a:gd name="T104" fmla="*/ 2147483646 w 124"/>
              <a:gd name="T105" fmla="*/ 0 h 2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
              <a:gd name="T160" fmla="*/ 0 h 236"/>
              <a:gd name="T161" fmla="*/ 124 w 124"/>
              <a:gd name="T162" fmla="*/ 236 h 2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 h="236">
                <a:moveTo>
                  <a:pt x="8" y="0"/>
                </a:moveTo>
                <a:lnTo>
                  <a:pt x="5" y="0"/>
                </a:lnTo>
                <a:lnTo>
                  <a:pt x="3" y="3"/>
                </a:lnTo>
                <a:lnTo>
                  <a:pt x="0" y="5"/>
                </a:lnTo>
                <a:lnTo>
                  <a:pt x="0" y="11"/>
                </a:lnTo>
                <a:lnTo>
                  <a:pt x="3" y="14"/>
                </a:lnTo>
                <a:lnTo>
                  <a:pt x="5" y="16"/>
                </a:lnTo>
                <a:lnTo>
                  <a:pt x="23" y="16"/>
                </a:lnTo>
                <a:lnTo>
                  <a:pt x="37" y="19"/>
                </a:lnTo>
                <a:lnTo>
                  <a:pt x="41" y="22"/>
                </a:lnTo>
                <a:lnTo>
                  <a:pt x="52" y="27"/>
                </a:lnTo>
                <a:lnTo>
                  <a:pt x="56" y="28"/>
                </a:lnTo>
                <a:lnTo>
                  <a:pt x="59" y="30"/>
                </a:lnTo>
                <a:lnTo>
                  <a:pt x="63" y="34"/>
                </a:lnTo>
                <a:lnTo>
                  <a:pt x="71" y="39"/>
                </a:lnTo>
                <a:lnTo>
                  <a:pt x="79" y="47"/>
                </a:lnTo>
                <a:lnTo>
                  <a:pt x="83" y="48"/>
                </a:lnTo>
                <a:lnTo>
                  <a:pt x="84" y="51"/>
                </a:lnTo>
                <a:lnTo>
                  <a:pt x="87" y="58"/>
                </a:lnTo>
                <a:lnTo>
                  <a:pt x="91" y="62"/>
                </a:lnTo>
                <a:lnTo>
                  <a:pt x="94" y="64"/>
                </a:lnTo>
                <a:lnTo>
                  <a:pt x="96" y="70"/>
                </a:lnTo>
                <a:lnTo>
                  <a:pt x="99" y="72"/>
                </a:lnTo>
                <a:lnTo>
                  <a:pt x="100" y="78"/>
                </a:lnTo>
                <a:lnTo>
                  <a:pt x="103" y="82"/>
                </a:lnTo>
                <a:lnTo>
                  <a:pt x="107" y="102"/>
                </a:lnTo>
                <a:lnTo>
                  <a:pt x="107" y="113"/>
                </a:lnTo>
                <a:lnTo>
                  <a:pt x="108" y="119"/>
                </a:lnTo>
                <a:lnTo>
                  <a:pt x="108" y="117"/>
                </a:lnTo>
                <a:lnTo>
                  <a:pt x="107" y="122"/>
                </a:lnTo>
                <a:lnTo>
                  <a:pt x="107" y="133"/>
                </a:lnTo>
                <a:lnTo>
                  <a:pt x="103" y="153"/>
                </a:lnTo>
                <a:lnTo>
                  <a:pt x="100" y="157"/>
                </a:lnTo>
                <a:lnTo>
                  <a:pt x="99" y="162"/>
                </a:lnTo>
                <a:lnTo>
                  <a:pt x="96" y="165"/>
                </a:lnTo>
                <a:lnTo>
                  <a:pt x="94" y="170"/>
                </a:lnTo>
                <a:lnTo>
                  <a:pt x="91" y="173"/>
                </a:lnTo>
                <a:lnTo>
                  <a:pt x="87" y="177"/>
                </a:lnTo>
                <a:lnTo>
                  <a:pt x="84" y="184"/>
                </a:lnTo>
                <a:lnTo>
                  <a:pt x="83" y="186"/>
                </a:lnTo>
                <a:lnTo>
                  <a:pt x="79" y="188"/>
                </a:lnTo>
                <a:lnTo>
                  <a:pt x="71" y="196"/>
                </a:lnTo>
                <a:lnTo>
                  <a:pt x="63" y="201"/>
                </a:lnTo>
                <a:lnTo>
                  <a:pt x="59" y="205"/>
                </a:lnTo>
                <a:lnTo>
                  <a:pt x="56" y="206"/>
                </a:lnTo>
                <a:lnTo>
                  <a:pt x="52" y="208"/>
                </a:lnTo>
                <a:lnTo>
                  <a:pt x="41" y="213"/>
                </a:lnTo>
                <a:lnTo>
                  <a:pt x="37" y="216"/>
                </a:lnTo>
                <a:lnTo>
                  <a:pt x="23" y="218"/>
                </a:lnTo>
                <a:lnTo>
                  <a:pt x="12" y="218"/>
                </a:lnTo>
                <a:lnTo>
                  <a:pt x="7" y="220"/>
                </a:lnTo>
                <a:lnTo>
                  <a:pt x="8" y="220"/>
                </a:lnTo>
                <a:lnTo>
                  <a:pt x="5" y="220"/>
                </a:lnTo>
                <a:lnTo>
                  <a:pt x="3" y="222"/>
                </a:lnTo>
                <a:lnTo>
                  <a:pt x="0" y="225"/>
                </a:lnTo>
                <a:lnTo>
                  <a:pt x="0" y="230"/>
                </a:lnTo>
                <a:lnTo>
                  <a:pt x="3" y="233"/>
                </a:lnTo>
                <a:lnTo>
                  <a:pt x="5" y="236"/>
                </a:lnTo>
                <a:lnTo>
                  <a:pt x="8" y="236"/>
                </a:lnTo>
                <a:lnTo>
                  <a:pt x="9" y="236"/>
                </a:lnTo>
                <a:lnTo>
                  <a:pt x="15" y="234"/>
                </a:lnTo>
                <a:lnTo>
                  <a:pt x="25" y="234"/>
                </a:lnTo>
                <a:lnTo>
                  <a:pt x="43" y="229"/>
                </a:lnTo>
                <a:lnTo>
                  <a:pt x="47" y="226"/>
                </a:lnTo>
                <a:lnTo>
                  <a:pt x="52" y="226"/>
                </a:lnTo>
                <a:lnTo>
                  <a:pt x="58" y="224"/>
                </a:lnTo>
                <a:lnTo>
                  <a:pt x="62" y="222"/>
                </a:lnTo>
                <a:lnTo>
                  <a:pt x="70" y="218"/>
                </a:lnTo>
                <a:lnTo>
                  <a:pt x="74" y="214"/>
                </a:lnTo>
                <a:lnTo>
                  <a:pt x="82" y="209"/>
                </a:lnTo>
                <a:lnTo>
                  <a:pt x="90" y="201"/>
                </a:lnTo>
                <a:lnTo>
                  <a:pt x="94" y="197"/>
                </a:lnTo>
                <a:lnTo>
                  <a:pt x="98" y="192"/>
                </a:lnTo>
                <a:lnTo>
                  <a:pt x="100" y="188"/>
                </a:lnTo>
                <a:lnTo>
                  <a:pt x="104" y="184"/>
                </a:lnTo>
                <a:lnTo>
                  <a:pt x="107" y="178"/>
                </a:lnTo>
                <a:lnTo>
                  <a:pt x="110" y="173"/>
                </a:lnTo>
                <a:lnTo>
                  <a:pt x="112" y="168"/>
                </a:lnTo>
                <a:lnTo>
                  <a:pt x="114" y="162"/>
                </a:lnTo>
                <a:lnTo>
                  <a:pt x="116" y="158"/>
                </a:lnTo>
                <a:lnTo>
                  <a:pt x="123" y="135"/>
                </a:lnTo>
                <a:lnTo>
                  <a:pt x="123" y="125"/>
                </a:lnTo>
                <a:lnTo>
                  <a:pt x="124" y="119"/>
                </a:lnTo>
                <a:lnTo>
                  <a:pt x="124" y="117"/>
                </a:lnTo>
                <a:lnTo>
                  <a:pt x="123" y="110"/>
                </a:lnTo>
                <a:lnTo>
                  <a:pt x="123" y="99"/>
                </a:lnTo>
                <a:lnTo>
                  <a:pt x="116" y="76"/>
                </a:lnTo>
                <a:lnTo>
                  <a:pt x="114" y="72"/>
                </a:lnTo>
                <a:lnTo>
                  <a:pt x="112" y="67"/>
                </a:lnTo>
                <a:lnTo>
                  <a:pt x="110" y="62"/>
                </a:lnTo>
                <a:lnTo>
                  <a:pt x="107" y="56"/>
                </a:lnTo>
                <a:lnTo>
                  <a:pt x="104" y="51"/>
                </a:lnTo>
                <a:lnTo>
                  <a:pt x="100" y="47"/>
                </a:lnTo>
                <a:lnTo>
                  <a:pt x="98" y="43"/>
                </a:lnTo>
                <a:lnTo>
                  <a:pt x="94" y="38"/>
                </a:lnTo>
                <a:lnTo>
                  <a:pt x="90" y="34"/>
                </a:lnTo>
                <a:lnTo>
                  <a:pt x="82" y="26"/>
                </a:lnTo>
                <a:lnTo>
                  <a:pt x="74" y="20"/>
                </a:lnTo>
                <a:lnTo>
                  <a:pt x="70" y="16"/>
                </a:lnTo>
                <a:lnTo>
                  <a:pt x="62" y="12"/>
                </a:lnTo>
                <a:lnTo>
                  <a:pt x="58" y="11"/>
                </a:lnTo>
                <a:lnTo>
                  <a:pt x="52" y="8"/>
                </a:lnTo>
                <a:lnTo>
                  <a:pt x="47" y="8"/>
                </a:lnTo>
                <a:lnTo>
                  <a:pt x="43" y="5"/>
                </a:lnTo>
                <a:lnTo>
                  <a:pt x="2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8" name="Freeform 262"/>
          <p:cNvSpPr>
            <a:spLocks/>
          </p:cNvSpPr>
          <p:nvPr/>
        </p:nvSpPr>
        <p:spPr bwMode="auto">
          <a:xfrm>
            <a:off x="6072188" y="3649663"/>
            <a:ext cx="285750" cy="25400"/>
          </a:xfrm>
          <a:custGeom>
            <a:avLst/>
            <a:gdLst>
              <a:gd name="T0" fmla="*/ 2147483646 w 180"/>
              <a:gd name="T1" fmla="*/ 2147483646 h 16"/>
              <a:gd name="T2" fmla="*/ 2147483646 w 180"/>
              <a:gd name="T3" fmla="*/ 2147483646 h 16"/>
              <a:gd name="T4" fmla="*/ 2147483646 w 180"/>
              <a:gd name="T5" fmla="*/ 2147483646 h 16"/>
              <a:gd name="T6" fmla="*/ 2147483646 w 180"/>
              <a:gd name="T7" fmla="*/ 2147483646 h 16"/>
              <a:gd name="T8" fmla="*/ 2147483646 w 180"/>
              <a:gd name="T9" fmla="*/ 2147483646 h 16"/>
              <a:gd name="T10" fmla="*/ 2147483646 w 180"/>
              <a:gd name="T11" fmla="*/ 2147483646 h 16"/>
              <a:gd name="T12" fmla="*/ 2147483646 w 180"/>
              <a:gd name="T13" fmla="*/ 0 h 16"/>
              <a:gd name="T14" fmla="*/ 2147483646 w 180"/>
              <a:gd name="T15" fmla="*/ 0 h 16"/>
              <a:gd name="T16" fmla="*/ 2147483646 w 180"/>
              <a:gd name="T17" fmla="*/ 2147483646 h 16"/>
              <a:gd name="T18" fmla="*/ 0 w 180"/>
              <a:gd name="T19" fmla="*/ 2147483646 h 16"/>
              <a:gd name="T20" fmla="*/ 0 w 180"/>
              <a:gd name="T21" fmla="*/ 2147483646 h 16"/>
              <a:gd name="T22" fmla="*/ 2147483646 w 180"/>
              <a:gd name="T23" fmla="*/ 2147483646 h 16"/>
              <a:gd name="T24" fmla="*/ 2147483646 w 180"/>
              <a:gd name="T25" fmla="*/ 2147483646 h 16"/>
              <a:gd name="T26" fmla="*/ 2147483646 w 180"/>
              <a:gd name="T27" fmla="*/ 2147483646 h 16"/>
              <a:gd name="T28" fmla="*/ 2147483646 w 180"/>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0"/>
              <a:gd name="T46" fmla="*/ 0 h 16"/>
              <a:gd name="T47" fmla="*/ 180 w 18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0" h="16">
                <a:moveTo>
                  <a:pt x="172" y="16"/>
                </a:moveTo>
                <a:lnTo>
                  <a:pt x="175" y="16"/>
                </a:lnTo>
                <a:lnTo>
                  <a:pt x="178" y="14"/>
                </a:lnTo>
                <a:lnTo>
                  <a:pt x="180" y="11"/>
                </a:lnTo>
                <a:lnTo>
                  <a:pt x="180" y="5"/>
                </a:lnTo>
                <a:lnTo>
                  <a:pt x="178" y="3"/>
                </a:lnTo>
                <a:lnTo>
                  <a:pt x="175" y="0"/>
                </a:lnTo>
                <a:lnTo>
                  <a:pt x="5" y="0"/>
                </a:lnTo>
                <a:lnTo>
                  <a:pt x="2" y="3"/>
                </a:lnTo>
                <a:lnTo>
                  <a:pt x="0" y="5"/>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9" name="Freeform 263"/>
          <p:cNvSpPr>
            <a:spLocks/>
          </p:cNvSpPr>
          <p:nvPr/>
        </p:nvSpPr>
        <p:spPr bwMode="auto">
          <a:xfrm>
            <a:off x="6072188" y="4000500"/>
            <a:ext cx="285750" cy="25400"/>
          </a:xfrm>
          <a:custGeom>
            <a:avLst/>
            <a:gdLst>
              <a:gd name="T0" fmla="*/ 2147483646 w 180"/>
              <a:gd name="T1" fmla="*/ 2147483646 h 16"/>
              <a:gd name="T2" fmla="*/ 2147483646 w 180"/>
              <a:gd name="T3" fmla="*/ 2147483646 h 16"/>
              <a:gd name="T4" fmla="*/ 2147483646 w 180"/>
              <a:gd name="T5" fmla="*/ 2147483646 h 16"/>
              <a:gd name="T6" fmla="*/ 2147483646 w 180"/>
              <a:gd name="T7" fmla="*/ 2147483646 h 16"/>
              <a:gd name="T8" fmla="*/ 2147483646 w 180"/>
              <a:gd name="T9" fmla="*/ 2147483646 h 16"/>
              <a:gd name="T10" fmla="*/ 2147483646 w 180"/>
              <a:gd name="T11" fmla="*/ 2147483646 h 16"/>
              <a:gd name="T12" fmla="*/ 2147483646 w 180"/>
              <a:gd name="T13" fmla="*/ 0 h 16"/>
              <a:gd name="T14" fmla="*/ 2147483646 w 180"/>
              <a:gd name="T15" fmla="*/ 0 h 16"/>
              <a:gd name="T16" fmla="*/ 2147483646 w 180"/>
              <a:gd name="T17" fmla="*/ 2147483646 h 16"/>
              <a:gd name="T18" fmla="*/ 0 w 180"/>
              <a:gd name="T19" fmla="*/ 2147483646 h 16"/>
              <a:gd name="T20" fmla="*/ 0 w 180"/>
              <a:gd name="T21" fmla="*/ 2147483646 h 16"/>
              <a:gd name="T22" fmla="*/ 2147483646 w 180"/>
              <a:gd name="T23" fmla="*/ 2147483646 h 16"/>
              <a:gd name="T24" fmla="*/ 2147483646 w 180"/>
              <a:gd name="T25" fmla="*/ 2147483646 h 16"/>
              <a:gd name="T26" fmla="*/ 2147483646 w 180"/>
              <a:gd name="T27" fmla="*/ 2147483646 h 16"/>
              <a:gd name="T28" fmla="*/ 2147483646 w 180"/>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0"/>
              <a:gd name="T46" fmla="*/ 0 h 16"/>
              <a:gd name="T47" fmla="*/ 180 w 18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0" h="16">
                <a:moveTo>
                  <a:pt x="172" y="16"/>
                </a:moveTo>
                <a:lnTo>
                  <a:pt x="175" y="16"/>
                </a:lnTo>
                <a:lnTo>
                  <a:pt x="178" y="13"/>
                </a:lnTo>
                <a:lnTo>
                  <a:pt x="180" y="11"/>
                </a:lnTo>
                <a:lnTo>
                  <a:pt x="180" y="5"/>
                </a:lnTo>
                <a:lnTo>
                  <a:pt x="178" y="3"/>
                </a:lnTo>
                <a:lnTo>
                  <a:pt x="175" y="0"/>
                </a:lnTo>
                <a:lnTo>
                  <a:pt x="5" y="0"/>
                </a:lnTo>
                <a:lnTo>
                  <a:pt x="2" y="3"/>
                </a:lnTo>
                <a:lnTo>
                  <a:pt x="0" y="5"/>
                </a:lnTo>
                <a:lnTo>
                  <a:pt x="0" y="11"/>
                </a:lnTo>
                <a:lnTo>
                  <a:pt x="2" y="13"/>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0" name="Freeform 264"/>
          <p:cNvSpPr>
            <a:spLocks/>
          </p:cNvSpPr>
          <p:nvPr/>
        </p:nvSpPr>
        <p:spPr bwMode="auto">
          <a:xfrm>
            <a:off x="6072188" y="3649663"/>
            <a:ext cx="25400" cy="376237"/>
          </a:xfrm>
          <a:custGeom>
            <a:avLst/>
            <a:gdLst>
              <a:gd name="T0" fmla="*/ 2147483646 w 16"/>
              <a:gd name="T1" fmla="*/ 2147483646 h 237"/>
              <a:gd name="T2" fmla="*/ 2147483646 w 16"/>
              <a:gd name="T3" fmla="*/ 2147483646 h 237"/>
              <a:gd name="T4" fmla="*/ 2147483646 w 16"/>
              <a:gd name="T5" fmla="*/ 2147483646 h 237"/>
              <a:gd name="T6" fmla="*/ 2147483646 w 16"/>
              <a:gd name="T7" fmla="*/ 0 h 237"/>
              <a:gd name="T8" fmla="*/ 2147483646 w 16"/>
              <a:gd name="T9" fmla="*/ 0 h 237"/>
              <a:gd name="T10" fmla="*/ 2147483646 w 16"/>
              <a:gd name="T11" fmla="*/ 2147483646 h 237"/>
              <a:gd name="T12" fmla="*/ 0 w 16"/>
              <a:gd name="T13" fmla="*/ 2147483646 h 237"/>
              <a:gd name="T14" fmla="*/ 0 w 16"/>
              <a:gd name="T15" fmla="*/ 2147483646 h 237"/>
              <a:gd name="T16" fmla="*/ 2147483646 w 16"/>
              <a:gd name="T17" fmla="*/ 2147483646 h 237"/>
              <a:gd name="T18" fmla="*/ 2147483646 w 16"/>
              <a:gd name="T19" fmla="*/ 2147483646 h 237"/>
              <a:gd name="T20" fmla="*/ 2147483646 w 16"/>
              <a:gd name="T21" fmla="*/ 2147483646 h 237"/>
              <a:gd name="T22" fmla="*/ 2147483646 w 16"/>
              <a:gd name="T23" fmla="*/ 2147483646 h 237"/>
              <a:gd name="T24" fmla="*/ 2147483646 w 16"/>
              <a:gd name="T25" fmla="*/ 2147483646 h 237"/>
              <a:gd name="T26" fmla="*/ 2147483646 w 16"/>
              <a:gd name="T27" fmla="*/ 2147483646 h 237"/>
              <a:gd name="T28" fmla="*/ 2147483646 w 16"/>
              <a:gd name="T29" fmla="*/ 2147483646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7"/>
              <a:gd name="T47" fmla="*/ 16 w 1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7">
                <a:moveTo>
                  <a:pt x="16" y="8"/>
                </a:moveTo>
                <a:lnTo>
                  <a:pt x="16" y="5"/>
                </a:lnTo>
                <a:lnTo>
                  <a:pt x="13" y="3"/>
                </a:lnTo>
                <a:lnTo>
                  <a:pt x="10" y="0"/>
                </a:lnTo>
                <a:lnTo>
                  <a:pt x="5" y="0"/>
                </a:lnTo>
                <a:lnTo>
                  <a:pt x="2" y="3"/>
                </a:lnTo>
                <a:lnTo>
                  <a:pt x="0" y="5"/>
                </a:lnTo>
                <a:lnTo>
                  <a:pt x="0" y="232"/>
                </a:lnTo>
                <a:lnTo>
                  <a:pt x="2" y="234"/>
                </a:lnTo>
                <a:lnTo>
                  <a:pt x="5" y="237"/>
                </a:lnTo>
                <a:lnTo>
                  <a:pt x="10" y="237"/>
                </a:lnTo>
                <a:lnTo>
                  <a:pt x="13" y="234"/>
                </a:lnTo>
                <a:lnTo>
                  <a:pt x="16" y="232"/>
                </a:lnTo>
                <a:lnTo>
                  <a:pt x="16" y="22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1" name="Freeform 265"/>
          <p:cNvSpPr>
            <a:spLocks/>
          </p:cNvSpPr>
          <p:nvPr/>
        </p:nvSpPr>
        <p:spPr bwMode="auto">
          <a:xfrm>
            <a:off x="5873750" y="1698625"/>
            <a:ext cx="198438" cy="373063"/>
          </a:xfrm>
          <a:custGeom>
            <a:avLst/>
            <a:gdLst>
              <a:gd name="T0" fmla="*/ 2147483646 w 125"/>
              <a:gd name="T1" fmla="*/ 0 h 235"/>
              <a:gd name="T2" fmla="*/ 2147483646 w 125"/>
              <a:gd name="T3" fmla="*/ 2147483646 h 235"/>
              <a:gd name="T4" fmla="*/ 0 w 125"/>
              <a:gd name="T5" fmla="*/ 2147483646 h 235"/>
              <a:gd name="T6" fmla="*/ 2147483646 w 125"/>
              <a:gd name="T7" fmla="*/ 2147483646 h 235"/>
              <a:gd name="T8" fmla="*/ 2147483646 w 125"/>
              <a:gd name="T9" fmla="*/ 2147483646 h 235"/>
              <a:gd name="T10" fmla="*/ 2147483646 w 125"/>
              <a:gd name="T11" fmla="*/ 2147483646 h 235"/>
              <a:gd name="T12" fmla="*/ 2147483646 w 125"/>
              <a:gd name="T13" fmla="*/ 2147483646 h 235"/>
              <a:gd name="T14" fmla="*/ 2147483646 w 125"/>
              <a:gd name="T15" fmla="*/ 2147483646 h 235"/>
              <a:gd name="T16" fmla="*/ 2147483646 w 125"/>
              <a:gd name="T17" fmla="*/ 2147483646 h 235"/>
              <a:gd name="T18" fmla="*/ 2147483646 w 125"/>
              <a:gd name="T19" fmla="*/ 2147483646 h 235"/>
              <a:gd name="T20" fmla="*/ 2147483646 w 125"/>
              <a:gd name="T21" fmla="*/ 2147483646 h 235"/>
              <a:gd name="T22" fmla="*/ 2147483646 w 125"/>
              <a:gd name="T23" fmla="*/ 2147483646 h 235"/>
              <a:gd name="T24" fmla="*/ 2147483646 w 125"/>
              <a:gd name="T25" fmla="*/ 2147483646 h 235"/>
              <a:gd name="T26" fmla="*/ 2147483646 w 125"/>
              <a:gd name="T27" fmla="*/ 2147483646 h 235"/>
              <a:gd name="T28" fmla="*/ 2147483646 w 125"/>
              <a:gd name="T29" fmla="*/ 2147483646 h 235"/>
              <a:gd name="T30" fmla="*/ 2147483646 w 125"/>
              <a:gd name="T31" fmla="*/ 2147483646 h 235"/>
              <a:gd name="T32" fmla="*/ 2147483646 w 125"/>
              <a:gd name="T33" fmla="*/ 2147483646 h 235"/>
              <a:gd name="T34" fmla="*/ 2147483646 w 125"/>
              <a:gd name="T35" fmla="*/ 2147483646 h 235"/>
              <a:gd name="T36" fmla="*/ 2147483646 w 125"/>
              <a:gd name="T37" fmla="*/ 2147483646 h 235"/>
              <a:gd name="T38" fmla="*/ 2147483646 w 125"/>
              <a:gd name="T39" fmla="*/ 2147483646 h 235"/>
              <a:gd name="T40" fmla="*/ 2147483646 w 125"/>
              <a:gd name="T41" fmla="*/ 2147483646 h 235"/>
              <a:gd name="T42" fmla="*/ 2147483646 w 125"/>
              <a:gd name="T43" fmla="*/ 2147483646 h 235"/>
              <a:gd name="T44" fmla="*/ 2147483646 w 125"/>
              <a:gd name="T45" fmla="*/ 2147483646 h 235"/>
              <a:gd name="T46" fmla="*/ 2147483646 w 125"/>
              <a:gd name="T47" fmla="*/ 2147483646 h 235"/>
              <a:gd name="T48" fmla="*/ 2147483646 w 125"/>
              <a:gd name="T49" fmla="*/ 2147483646 h 235"/>
              <a:gd name="T50" fmla="*/ 2147483646 w 125"/>
              <a:gd name="T51" fmla="*/ 2147483646 h 235"/>
              <a:gd name="T52" fmla="*/ 2147483646 w 125"/>
              <a:gd name="T53" fmla="*/ 2147483646 h 235"/>
              <a:gd name="T54" fmla="*/ 2147483646 w 125"/>
              <a:gd name="T55" fmla="*/ 2147483646 h 235"/>
              <a:gd name="T56" fmla="*/ 2147483646 w 125"/>
              <a:gd name="T57" fmla="*/ 2147483646 h 235"/>
              <a:gd name="T58" fmla="*/ 2147483646 w 125"/>
              <a:gd name="T59" fmla="*/ 2147483646 h 235"/>
              <a:gd name="T60" fmla="*/ 2147483646 w 125"/>
              <a:gd name="T61" fmla="*/ 2147483646 h 235"/>
              <a:gd name="T62" fmla="*/ 2147483646 w 125"/>
              <a:gd name="T63" fmla="*/ 2147483646 h 235"/>
              <a:gd name="T64" fmla="*/ 0 w 125"/>
              <a:gd name="T65" fmla="*/ 2147483646 h 235"/>
              <a:gd name="T66" fmla="*/ 2147483646 w 125"/>
              <a:gd name="T67" fmla="*/ 2147483646 h 235"/>
              <a:gd name="T68" fmla="*/ 2147483646 w 125"/>
              <a:gd name="T69" fmla="*/ 2147483646 h 235"/>
              <a:gd name="T70" fmla="*/ 2147483646 w 125"/>
              <a:gd name="T71" fmla="*/ 2147483646 h 235"/>
              <a:gd name="T72" fmla="*/ 2147483646 w 125"/>
              <a:gd name="T73" fmla="*/ 2147483646 h 235"/>
              <a:gd name="T74" fmla="*/ 2147483646 w 125"/>
              <a:gd name="T75" fmla="*/ 2147483646 h 235"/>
              <a:gd name="T76" fmla="*/ 2147483646 w 125"/>
              <a:gd name="T77" fmla="*/ 2147483646 h 235"/>
              <a:gd name="T78" fmla="*/ 2147483646 w 125"/>
              <a:gd name="T79" fmla="*/ 2147483646 h 235"/>
              <a:gd name="T80" fmla="*/ 2147483646 w 125"/>
              <a:gd name="T81" fmla="*/ 2147483646 h 235"/>
              <a:gd name="T82" fmla="*/ 2147483646 w 125"/>
              <a:gd name="T83" fmla="*/ 2147483646 h 235"/>
              <a:gd name="T84" fmla="*/ 2147483646 w 125"/>
              <a:gd name="T85" fmla="*/ 2147483646 h 235"/>
              <a:gd name="T86" fmla="*/ 2147483646 w 125"/>
              <a:gd name="T87" fmla="*/ 2147483646 h 235"/>
              <a:gd name="T88" fmla="*/ 2147483646 w 125"/>
              <a:gd name="T89" fmla="*/ 2147483646 h 235"/>
              <a:gd name="T90" fmla="*/ 2147483646 w 125"/>
              <a:gd name="T91" fmla="*/ 2147483646 h 235"/>
              <a:gd name="T92" fmla="*/ 2147483646 w 125"/>
              <a:gd name="T93" fmla="*/ 2147483646 h 235"/>
              <a:gd name="T94" fmla="*/ 2147483646 w 125"/>
              <a:gd name="T95" fmla="*/ 2147483646 h 235"/>
              <a:gd name="T96" fmla="*/ 2147483646 w 125"/>
              <a:gd name="T97" fmla="*/ 2147483646 h 235"/>
              <a:gd name="T98" fmla="*/ 2147483646 w 125"/>
              <a:gd name="T99" fmla="*/ 2147483646 h 235"/>
              <a:gd name="T100" fmla="*/ 2147483646 w 125"/>
              <a:gd name="T101" fmla="*/ 2147483646 h 235"/>
              <a:gd name="T102" fmla="*/ 2147483646 w 125"/>
              <a:gd name="T103" fmla="*/ 2147483646 h 235"/>
              <a:gd name="T104" fmla="*/ 2147483646 w 125"/>
              <a:gd name="T105" fmla="*/ 2147483646 h 235"/>
              <a:gd name="T106" fmla="*/ 2147483646 w 125"/>
              <a:gd name="T107" fmla="*/ 2147483646 h 235"/>
              <a:gd name="T108" fmla="*/ 2147483646 w 125"/>
              <a:gd name="T109" fmla="*/ 2147483646 h 235"/>
              <a:gd name="T110" fmla="*/ 2147483646 w 125"/>
              <a:gd name="T111" fmla="*/ 2147483646 h 235"/>
              <a:gd name="T112" fmla="*/ 2147483646 w 125"/>
              <a:gd name="T113" fmla="*/ 2147483646 h 235"/>
              <a:gd name="T114" fmla="*/ 2147483646 w 125"/>
              <a:gd name="T115" fmla="*/ 2147483646 h 235"/>
              <a:gd name="T116" fmla="*/ 2147483646 w 125"/>
              <a:gd name="T117" fmla="*/ 2147483646 h 235"/>
              <a:gd name="T118" fmla="*/ 2147483646 w 125"/>
              <a:gd name="T119" fmla="*/ 2147483646 h 235"/>
              <a:gd name="T120" fmla="*/ 2147483646 w 125"/>
              <a:gd name="T121" fmla="*/ 2147483646 h 235"/>
              <a:gd name="T122" fmla="*/ 2147483646 w 125"/>
              <a:gd name="T123" fmla="*/ 0 h 2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235"/>
              <a:gd name="T188" fmla="*/ 125 w 125"/>
              <a:gd name="T189" fmla="*/ 235 h 2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235">
                <a:moveTo>
                  <a:pt x="8" y="0"/>
                </a:moveTo>
                <a:lnTo>
                  <a:pt x="7" y="0"/>
                </a:lnTo>
                <a:lnTo>
                  <a:pt x="4" y="1"/>
                </a:lnTo>
                <a:lnTo>
                  <a:pt x="1" y="4"/>
                </a:lnTo>
                <a:lnTo>
                  <a:pt x="0" y="5"/>
                </a:lnTo>
                <a:lnTo>
                  <a:pt x="0" y="9"/>
                </a:lnTo>
                <a:lnTo>
                  <a:pt x="1" y="12"/>
                </a:lnTo>
                <a:lnTo>
                  <a:pt x="4" y="15"/>
                </a:lnTo>
                <a:lnTo>
                  <a:pt x="5" y="16"/>
                </a:lnTo>
                <a:lnTo>
                  <a:pt x="17" y="16"/>
                </a:lnTo>
                <a:lnTo>
                  <a:pt x="23" y="17"/>
                </a:lnTo>
                <a:lnTo>
                  <a:pt x="28" y="17"/>
                </a:lnTo>
                <a:lnTo>
                  <a:pt x="32" y="19"/>
                </a:lnTo>
                <a:lnTo>
                  <a:pt x="38" y="21"/>
                </a:lnTo>
                <a:lnTo>
                  <a:pt x="42" y="23"/>
                </a:lnTo>
                <a:lnTo>
                  <a:pt x="47" y="24"/>
                </a:lnTo>
                <a:lnTo>
                  <a:pt x="51" y="25"/>
                </a:lnTo>
                <a:lnTo>
                  <a:pt x="55" y="28"/>
                </a:lnTo>
                <a:lnTo>
                  <a:pt x="60" y="31"/>
                </a:lnTo>
                <a:lnTo>
                  <a:pt x="67" y="36"/>
                </a:lnTo>
                <a:lnTo>
                  <a:pt x="71" y="40"/>
                </a:lnTo>
                <a:lnTo>
                  <a:pt x="75" y="43"/>
                </a:lnTo>
                <a:lnTo>
                  <a:pt x="82" y="49"/>
                </a:lnTo>
                <a:lnTo>
                  <a:pt x="87" y="57"/>
                </a:lnTo>
                <a:lnTo>
                  <a:pt x="91" y="61"/>
                </a:lnTo>
                <a:lnTo>
                  <a:pt x="94" y="64"/>
                </a:lnTo>
                <a:lnTo>
                  <a:pt x="96" y="69"/>
                </a:lnTo>
                <a:lnTo>
                  <a:pt x="99" y="72"/>
                </a:lnTo>
                <a:lnTo>
                  <a:pt x="99" y="77"/>
                </a:lnTo>
                <a:lnTo>
                  <a:pt x="102" y="83"/>
                </a:lnTo>
                <a:lnTo>
                  <a:pt x="103" y="87"/>
                </a:lnTo>
                <a:lnTo>
                  <a:pt x="107" y="102"/>
                </a:lnTo>
                <a:lnTo>
                  <a:pt x="107" y="112"/>
                </a:lnTo>
                <a:lnTo>
                  <a:pt x="109" y="119"/>
                </a:lnTo>
                <a:lnTo>
                  <a:pt x="109" y="116"/>
                </a:lnTo>
                <a:lnTo>
                  <a:pt x="107" y="122"/>
                </a:lnTo>
                <a:lnTo>
                  <a:pt x="107" y="132"/>
                </a:lnTo>
                <a:lnTo>
                  <a:pt x="103" y="147"/>
                </a:lnTo>
                <a:lnTo>
                  <a:pt x="102" y="151"/>
                </a:lnTo>
                <a:lnTo>
                  <a:pt x="99" y="156"/>
                </a:lnTo>
                <a:lnTo>
                  <a:pt x="99" y="162"/>
                </a:lnTo>
                <a:lnTo>
                  <a:pt x="96" y="165"/>
                </a:lnTo>
                <a:lnTo>
                  <a:pt x="94" y="170"/>
                </a:lnTo>
                <a:lnTo>
                  <a:pt x="91" y="173"/>
                </a:lnTo>
                <a:lnTo>
                  <a:pt x="87" y="177"/>
                </a:lnTo>
                <a:lnTo>
                  <a:pt x="82" y="185"/>
                </a:lnTo>
                <a:lnTo>
                  <a:pt x="75" y="191"/>
                </a:lnTo>
                <a:lnTo>
                  <a:pt x="71" y="194"/>
                </a:lnTo>
                <a:lnTo>
                  <a:pt x="67" y="198"/>
                </a:lnTo>
                <a:lnTo>
                  <a:pt x="60" y="203"/>
                </a:lnTo>
                <a:lnTo>
                  <a:pt x="55" y="206"/>
                </a:lnTo>
                <a:lnTo>
                  <a:pt x="51" y="209"/>
                </a:lnTo>
                <a:lnTo>
                  <a:pt x="47" y="210"/>
                </a:lnTo>
                <a:lnTo>
                  <a:pt x="42" y="211"/>
                </a:lnTo>
                <a:lnTo>
                  <a:pt x="38" y="213"/>
                </a:lnTo>
                <a:lnTo>
                  <a:pt x="32" y="215"/>
                </a:lnTo>
                <a:lnTo>
                  <a:pt x="28" y="217"/>
                </a:lnTo>
                <a:lnTo>
                  <a:pt x="23" y="217"/>
                </a:lnTo>
                <a:lnTo>
                  <a:pt x="17" y="218"/>
                </a:lnTo>
                <a:lnTo>
                  <a:pt x="12" y="218"/>
                </a:lnTo>
                <a:lnTo>
                  <a:pt x="7" y="219"/>
                </a:lnTo>
                <a:lnTo>
                  <a:pt x="8" y="219"/>
                </a:lnTo>
                <a:lnTo>
                  <a:pt x="5" y="219"/>
                </a:lnTo>
                <a:lnTo>
                  <a:pt x="3" y="222"/>
                </a:lnTo>
                <a:lnTo>
                  <a:pt x="1" y="223"/>
                </a:lnTo>
                <a:lnTo>
                  <a:pt x="0" y="226"/>
                </a:lnTo>
                <a:lnTo>
                  <a:pt x="0" y="230"/>
                </a:lnTo>
                <a:lnTo>
                  <a:pt x="3" y="233"/>
                </a:lnTo>
                <a:lnTo>
                  <a:pt x="4" y="234"/>
                </a:lnTo>
                <a:lnTo>
                  <a:pt x="7" y="235"/>
                </a:lnTo>
                <a:lnTo>
                  <a:pt x="8" y="235"/>
                </a:lnTo>
                <a:lnTo>
                  <a:pt x="9" y="235"/>
                </a:lnTo>
                <a:lnTo>
                  <a:pt x="15" y="234"/>
                </a:lnTo>
                <a:lnTo>
                  <a:pt x="20" y="234"/>
                </a:lnTo>
                <a:lnTo>
                  <a:pt x="25" y="233"/>
                </a:lnTo>
                <a:lnTo>
                  <a:pt x="31" y="233"/>
                </a:lnTo>
                <a:lnTo>
                  <a:pt x="38" y="231"/>
                </a:lnTo>
                <a:lnTo>
                  <a:pt x="43" y="229"/>
                </a:lnTo>
                <a:lnTo>
                  <a:pt x="47" y="227"/>
                </a:lnTo>
                <a:lnTo>
                  <a:pt x="52" y="226"/>
                </a:lnTo>
                <a:lnTo>
                  <a:pt x="59" y="222"/>
                </a:lnTo>
                <a:lnTo>
                  <a:pt x="63" y="219"/>
                </a:lnTo>
                <a:lnTo>
                  <a:pt x="68" y="217"/>
                </a:lnTo>
                <a:lnTo>
                  <a:pt x="78" y="211"/>
                </a:lnTo>
                <a:lnTo>
                  <a:pt x="82" y="207"/>
                </a:lnTo>
                <a:lnTo>
                  <a:pt x="86" y="205"/>
                </a:lnTo>
                <a:lnTo>
                  <a:pt x="95" y="195"/>
                </a:lnTo>
                <a:lnTo>
                  <a:pt x="100" y="187"/>
                </a:lnTo>
                <a:lnTo>
                  <a:pt x="105" y="183"/>
                </a:lnTo>
                <a:lnTo>
                  <a:pt x="107" y="178"/>
                </a:lnTo>
                <a:lnTo>
                  <a:pt x="110" y="173"/>
                </a:lnTo>
                <a:lnTo>
                  <a:pt x="113" y="167"/>
                </a:lnTo>
                <a:lnTo>
                  <a:pt x="115" y="162"/>
                </a:lnTo>
                <a:lnTo>
                  <a:pt x="118" y="156"/>
                </a:lnTo>
                <a:lnTo>
                  <a:pt x="119" y="152"/>
                </a:lnTo>
                <a:lnTo>
                  <a:pt x="123" y="135"/>
                </a:lnTo>
                <a:lnTo>
                  <a:pt x="123" y="124"/>
                </a:lnTo>
                <a:lnTo>
                  <a:pt x="125" y="119"/>
                </a:lnTo>
                <a:lnTo>
                  <a:pt x="125" y="116"/>
                </a:lnTo>
                <a:lnTo>
                  <a:pt x="123" y="110"/>
                </a:lnTo>
                <a:lnTo>
                  <a:pt x="123" y="99"/>
                </a:lnTo>
                <a:lnTo>
                  <a:pt x="119" y="81"/>
                </a:lnTo>
                <a:lnTo>
                  <a:pt x="118" y="77"/>
                </a:lnTo>
                <a:lnTo>
                  <a:pt x="115" y="72"/>
                </a:lnTo>
                <a:lnTo>
                  <a:pt x="113" y="67"/>
                </a:lnTo>
                <a:lnTo>
                  <a:pt x="110" y="61"/>
                </a:lnTo>
                <a:lnTo>
                  <a:pt x="107" y="56"/>
                </a:lnTo>
                <a:lnTo>
                  <a:pt x="105" y="51"/>
                </a:lnTo>
                <a:lnTo>
                  <a:pt x="100" y="47"/>
                </a:lnTo>
                <a:lnTo>
                  <a:pt x="95" y="39"/>
                </a:lnTo>
                <a:lnTo>
                  <a:pt x="86" y="29"/>
                </a:lnTo>
                <a:lnTo>
                  <a:pt x="82" y="27"/>
                </a:lnTo>
                <a:lnTo>
                  <a:pt x="78" y="23"/>
                </a:lnTo>
                <a:lnTo>
                  <a:pt x="68" y="17"/>
                </a:lnTo>
                <a:lnTo>
                  <a:pt x="63" y="15"/>
                </a:lnTo>
                <a:lnTo>
                  <a:pt x="59" y="12"/>
                </a:lnTo>
                <a:lnTo>
                  <a:pt x="52" y="8"/>
                </a:lnTo>
                <a:lnTo>
                  <a:pt x="47" y="7"/>
                </a:lnTo>
                <a:lnTo>
                  <a:pt x="43" y="5"/>
                </a:lnTo>
                <a:lnTo>
                  <a:pt x="38" y="2"/>
                </a:lnTo>
                <a:lnTo>
                  <a:pt x="31" y="1"/>
                </a:lnTo>
                <a:lnTo>
                  <a:pt x="25" y="1"/>
                </a:lnTo>
                <a:lnTo>
                  <a:pt x="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2" name="Freeform 266"/>
          <p:cNvSpPr>
            <a:spLocks/>
          </p:cNvSpPr>
          <p:nvPr/>
        </p:nvSpPr>
        <p:spPr bwMode="auto">
          <a:xfrm>
            <a:off x="5634038" y="1698625"/>
            <a:ext cx="287337"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3"/>
                </a:lnTo>
                <a:lnTo>
                  <a:pt x="181" y="11"/>
                </a:lnTo>
                <a:lnTo>
                  <a:pt x="181" y="5"/>
                </a:lnTo>
                <a:lnTo>
                  <a:pt x="178" y="2"/>
                </a:lnTo>
                <a:lnTo>
                  <a:pt x="175" y="0"/>
                </a:lnTo>
                <a:lnTo>
                  <a:pt x="5" y="0"/>
                </a:lnTo>
                <a:lnTo>
                  <a:pt x="2" y="2"/>
                </a:lnTo>
                <a:lnTo>
                  <a:pt x="0" y="5"/>
                </a:lnTo>
                <a:lnTo>
                  <a:pt x="0" y="11"/>
                </a:lnTo>
                <a:lnTo>
                  <a:pt x="2" y="13"/>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3" name="Freeform 267"/>
          <p:cNvSpPr>
            <a:spLocks/>
          </p:cNvSpPr>
          <p:nvPr/>
        </p:nvSpPr>
        <p:spPr bwMode="auto">
          <a:xfrm>
            <a:off x="5634038" y="2046288"/>
            <a:ext cx="287337"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4" name="Freeform 268"/>
          <p:cNvSpPr>
            <a:spLocks/>
          </p:cNvSpPr>
          <p:nvPr/>
        </p:nvSpPr>
        <p:spPr bwMode="auto">
          <a:xfrm>
            <a:off x="5634038" y="1698625"/>
            <a:ext cx="25400" cy="373063"/>
          </a:xfrm>
          <a:custGeom>
            <a:avLst/>
            <a:gdLst>
              <a:gd name="T0" fmla="*/ 2147483646 w 16"/>
              <a:gd name="T1" fmla="*/ 2147483646 h 235"/>
              <a:gd name="T2" fmla="*/ 2147483646 w 16"/>
              <a:gd name="T3" fmla="*/ 2147483646 h 235"/>
              <a:gd name="T4" fmla="*/ 2147483646 w 16"/>
              <a:gd name="T5" fmla="*/ 2147483646 h 235"/>
              <a:gd name="T6" fmla="*/ 2147483646 w 16"/>
              <a:gd name="T7" fmla="*/ 0 h 235"/>
              <a:gd name="T8" fmla="*/ 2147483646 w 16"/>
              <a:gd name="T9" fmla="*/ 0 h 235"/>
              <a:gd name="T10" fmla="*/ 2147483646 w 16"/>
              <a:gd name="T11" fmla="*/ 2147483646 h 235"/>
              <a:gd name="T12" fmla="*/ 0 w 16"/>
              <a:gd name="T13" fmla="*/ 2147483646 h 235"/>
              <a:gd name="T14" fmla="*/ 0 w 16"/>
              <a:gd name="T15" fmla="*/ 2147483646 h 235"/>
              <a:gd name="T16" fmla="*/ 2147483646 w 16"/>
              <a:gd name="T17" fmla="*/ 2147483646 h 235"/>
              <a:gd name="T18" fmla="*/ 2147483646 w 16"/>
              <a:gd name="T19" fmla="*/ 2147483646 h 235"/>
              <a:gd name="T20" fmla="*/ 2147483646 w 16"/>
              <a:gd name="T21" fmla="*/ 2147483646 h 235"/>
              <a:gd name="T22" fmla="*/ 2147483646 w 16"/>
              <a:gd name="T23" fmla="*/ 2147483646 h 235"/>
              <a:gd name="T24" fmla="*/ 2147483646 w 16"/>
              <a:gd name="T25" fmla="*/ 2147483646 h 235"/>
              <a:gd name="T26" fmla="*/ 2147483646 w 16"/>
              <a:gd name="T27" fmla="*/ 2147483646 h 235"/>
              <a:gd name="T28" fmla="*/ 2147483646 w 16"/>
              <a:gd name="T29" fmla="*/ 2147483646 h 2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5"/>
              <a:gd name="T47" fmla="*/ 16 w 16"/>
              <a:gd name="T48" fmla="*/ 235 h 2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5">
                <a:moveTo>
                  <a:pt x="16" y="8"/>
                </a:moveTo>
                <a:lnTo>
                  <a:pt x="16" y="5"/>
                </a:lnTo>
                <a:lnTo>
                  <a:pt x="13" y="2"/>
                </a:lnTo>
                <a:lnTo>
                  <a:pt x="10" y="0"/>
                </a:lnTo>
                <a:lnTo>
                  <a:pt x="5" y="0"/>
                </a:lnTo>
                <a:lnTo>
                  <a:pt x="2" y="2"/>
                </a:lnTo>
                <a:lnTo>
                  <a:pt x="0" y="5"/>
                </a:lnTo>
                <a:lnTo>
                  <a:pt x="0" y="230"/>
                </a:lnTo>
                <a:lnTo>
                  <a:pt x="2" y="233"/>
                </a:lnTo>
                <a:lnTo>
                  <a:pt x="5" y="235"/>
                </a:lnTo>
                <a:lnTo>
                  <a:pt x="10" y="235"/>
                </a:lnTo>
                <a:lnTo>
                  <a:pt x="13" y="233"/>
                </a:lnTo>
                <a:lnTo>
                  <a:pt x="16" y="230"/>
                </a:lnTo>
                <a:lnTo>
                  <a:pt x="16" y="22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5" name="Freeform 269"/>
          <p:cNvSpPr>
            <a:spLocks/>
          </p:cNvSpPr>
          <p:nvPr/>
        </p:nvSpPr>
        <p:spPr bwMode="auto">
          <a:xfrm>
            <a:off x="5873750" y="2214563"/>
            <a:ext cx="198438" cy="374650"/>
          </a:xfrm>
          <a:custGeom>
            <a:avLst/>
            <a:gdLst>
              <a:gd name="T0" fmla="*/ 2147483646 w 125"/>
              <a:gd name="T1" fmla="*/ 0 h 236"/>
              <a:gd name="T2" fmla="*/ 2147483646 w 125"/>
              <a:gd name="T3" fmla="*/ 2147483646 h 236"/>
              <a:gd name="T4" fmla="*/ 0 w 125"/>
              <a:gd name="T5" fmla="*/ 2147483646 h 236"/>
              <a:gd name="T6" fmla="*/ 2147483646 w 125"/>
              <a:gd name="T7" fmla="*/ 2147483646 h 236"/>
              <a:gd name="T8" fmla="*/ 2147483646 w 125"/>
              <a:gd name="T9" fmla="*/ 2147483646 h 236"/>
              <a:gd name="T10" fmla="*/ 2147483646 w 125"/>
              <a:gd name="T11" fmla="*/ 2147483646 h 236"/>
              <a:gd name="T12" fmla="*/ 2147483646 w 125"/>
              <a:gd name="T13" fmla="*/ 2147483646 h 236"/>
              <a:gd name="T14" fmla="*/ 2147483646 w 125"/>
              <a:gd name="T15" fmla="*/ 2147483646 h 236"/>
              <a:gd name="T16" fmla="*/ 2147483646 w 125"/>
              <a:gd name="T17" fmla="*/ 2147483646 h 236"/>
              <a:gd name="T18" fmla="*/ 2147483646 w 125"/>
              <a:gd name="T19" fmla="*/ 2147483646 h 236"/>
              <a:gd name="T20" fmla="*/ 2147483646 w 125"/>
              <a:gd name="T21" fmla="*/ 2147483646 h 236"/>
              <a:gd name="T22" fmla="*/ 2147483646 w 125"/>
              <a:gd name="T23" fmla="*/ 2147483646 h 236"/>
              <a:gd name="T24" fmla="*/ 2147483646 w 125"/>
              <a:gd name="T25" fmla="*/ 2147483646 h 236"/>
              <a:gd name="T26" fmla="*/ 2147483646 w 125"/>
              <a:gd name="T27" fmla="*/ 2147483646 h 236"/>
              <a:gd name="T28" fmla="*/ 2147483646 w 125"/>
              <a:gd name="T29" fmla="*/ 2147483646 h 236"/>
              <a:gd name="T30" fmla="*/ 2147483646 w 125"/>
              <a:gd name="T31" fmla="*/ 2147483646 h 236"/>
              <a:gd name="T32" fmla="*/ 2147483646 w 125"/>
              <a:gd name="T33" fmla="*/ 2147483646 h 236"/>
              <a:gd name="T34" fmla="*/ 2147483646 w 125"/>
              <a:gd name="T35" fmla="*/ 2147483646 h 236"/>
              <a:gd name="T36" fmla="*/ 2147483646 w 125"/>
              <a:gd name="T37" fmla="*/ 2147483646 h 236"/>
              <a:gd name="T38" fmla="*/ 2147483646 w 125"/>
              <a:gd name="T39" fmla="*/ 2147483646 h 236"/>
              <a:gd name="T40" fmla="*/ 2147483646 w 125"/>
              <a:gd name="T41" fmla="*/ 2147483646 h 236"/>
              <a:gd name="T42" fmla="*/ 2147483646 w 125"/>
              <a:gd name="T43" fmla="*/ 2147483646 h 236"/>
              <a:gd name="T44" fmla="*/ 2147483646 w 125"/>
              <a:gd name="T45" fmla="*/ 2147483646 h 236"/>
              <a:gd name="T46" fmla="*/ 2147483646 w 125"/>
              <a:gd name="T47" fmla="*/ 2147483646 h 236"/>
              <a:gd name="T48" fmla="*/ 2147483646 w 125"/>
              <a:gd name="T49" fmla="*/ 2147483646 h 236"/>
              <a:gd name="T50" fmla="*/ 2147483646 w 125"/>
              <a:gd name="T51" fmla="*/ 2147483646 h 236"/>
              <a:gd name="T52" fmla="*/ 2147483646 w 125"/>
              <a:gd name="T53" fmla="*/ 2147483646 h 236"/>
              <a:gd name="T54" fmla="*/ 2147483646 w 125"/>
              <a:gd name="T55" fmla="*/ 2147483646 h 236"/>
              <a:gd name="T56" fmla="*/ 2147483646 w 125"/>
              <a:gd name="T57" fmla="*/ 2147483646 h 236"/>
              <a:gd name="T58" fmla="*/ 2147483646 w 125"/>
              <a:gd name="T59" fmla="*/ 2147483646 h 236"/>
              <a:gd name="T60" fmla="*/ 2147483646 w 125"/>
              <a:gd name="T61" fmla="*/ 2147483646 h 236"/>
              <a:gd name="T62" fmla="*/ 2147483646 w 125"/>
              <a:gd name="T63" fmla="*/ 2147483646 h 236"/>
              <a:gd name="T64" fmla="*/ 0 w 125"/>
              <a:gd name="T65" fmla="*/ 2147483646 h 236"/>
              <a:gd name="T66" fmla="*/ 2147483646 w 125"/>
              <a:gd name="T67" fmla="*/ 2147483646 h 236"/>
              <a:gd name="T68" fmla="*/ 2147483646 w 125"/>
              <a:gd name="T69" fmla="*/ 2147483646 h 236"/>
              <a:gd name="T70" fmla="*/ 2147483646 w 125"/>
              <a:gd name="T71" fmla="*/ 2147483646 h 236"/>
              <a:gd name="T72" fmla="*/ 2147483646 w 125"/>
              <a:gd name="T73" fmla="*/ 2147483646 h 236"/>
              <a:gd name="T74" fmla="*/ 2147483646 w 125"/>
              <a:gd name="T75" fmla="*/ 2147483646 h 236"/>
              <a:gd name="T76" fmla="*/ 2147483646 w 125"/>
              <a:gd name="T77" fmla="*/ 2147483646 h 236"/>
              <a:gd name="T78" fmla="*/ 2147483646 w 125"/>
              <a:gd name="T79" fmla="*/ 2147483646 h 236"/>
              <a:gd name="T80" fmla="*/ 2147483646 w 125"/>
              <a:gd name="T81" fmla="*/ 2147483646 h 236"/>
              <a:gd name="T82" fmla="*/ 2147483646 w 125"/>
              <a:gd name="T83" fmla="*/ 2147483646 h 236"/>
              <a:gd name="T84" fmla="*/ 2147483646 w 125"/>
              <a:gd name="T85" fmla="*/ 2147483646 h 236"/>
              <a:gd name="T86" fmla="*/ 2147483646 w 125"/>
              <a:gd name="T87" fmla="*/ 2147483646 h 236"/>
              <a:gd name="T88" fmla="*/ 2147483646 w 125"/>
              <a:gd name="T89" fmla="*/ 2147483646 h 236"/>
              <a:gd name="T90" fmla="*/ 2147483646 w 125"/>
              <a:gd name="T91" fmla="*/ 2147483646 h 236"/>
              <a:gd name="T92" fmla="*/ 2147483646 w 125"/>
              <a:gd name="T93" fmla="*/ 2147483646 h 236"/>
              <a:gd name="T94" fmla="*/ 2147483646 w 125"/>
              <a:gd name="T95" fmla="*/ 2147483646 h 236"/>
              <a:gd name="T96" fmla="*/ 2147483646 w 125"/>
              <a:gd name="T97" fmla="*/ 2147483646 h 236"/>
              <a:gd name="T98" fmla="*/ 2147483646 w 125"/>
              <a:gd name="T99" fmla="*/ 2147483646 h 236"/>
              <a:gd name="T100" fmla="*/ 2147483646 w 125"/>
              <a:gd name="T101" fmla="*/ 2147483646 h 236"/>
              <a:gd name="T102" fmla="*/ 2147483646 w 125"/>
              <a:gd name="T103" fmla="*/ 2147483646 h 236"/>
              <a:gd name="T104" fmla="*/ 2147483646 w 125"/>
              <a:gd name="T105" fmla="*/ 2147483646 h 236"/>
              <a:gd name="T106" fmla="*/ 2147483646 w 125"/>
              <a:gd name="T107" fmla="*/ 2147483646 h 236"/>
              <a:gd name="T108" fmla="*/ 2147483646 w 125"/>
              <a:gd name="T109" fmla="*/ 2147483646 h 236"/>
              <a:gd name="T110" fmla="*/ 2147483646 w 125"/>
              <a:gd name="T111" fmla="*/ 2147483646 h 236"/>
              <a:gd name="T112" fmla="*/ 2147483646 w 125"/>
              <a:gd name="T113" fmla="*/ 2147483646 h 236"/>
              <a:gd name="T114" fmla="*/ 2147483646 w 125"/>
              <a:gd name="T115" fmla="*/ 2147483646 h 236"/>
              <a:gd name="T116" fmla="*/ 2147483646 w 125"/>
              <a:gd name="T117" fmla="*/ 2147483646 h 236"/>
              <a:gd name="T118" fmla="*/ 2147483646 w 125"/>
              <a:gd name="T119" fmla="*/ 2147483646 h 236"/>
              <a:gd name="T120" fmla="*/ 2147483646 w 125"/>
              <a:gd name="T121" fmla="*/ 2147483646 h 236"/>
              <a:gd name="T122" fmla="*/ 2147483646 w 125"/>
              <a:gd name="T123" fmla="*/ 0 h 2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236"/>
              <a:gd name="T188" fmla="*/ 125 w 125"/>
              <a:gd name="T189" fmla="*/ 236 h 2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236">
                <a:moveTo>
                  <a:pt x="8" y="0"/>
                </a:moveTo>
                <a:lnTo>
                  <a:pt x="7" y="0"/>
                </a:lnTo>
                <a:lnTo>
                  <a:pt x="4" y="2"/>
                </a:lnTo>
                <a:lnTo>
                  <a:pt x="1" y="4"/>
                </a:lnTo>
                <a:lnTo>
                  <a:pt x="0" y="6"/>
                </a:lnTo>
                <a:lnTo>
                  <a:pt x="0" y="10"/>
                </a:lnTo>
                <a:lnTo>
                  <a:pt x="1" y="12"/>
                </a:lnTo>
                <a:lnTo>
                  <a:pt x="4" y="15"/>
                </a:lnTo>
                <a:lnTo>
                  <a:pt x="5" y="16"/>
                </a:lnTo>
                <a:lnTo>
                  <a:pt x="17" y="16"/>
                </a:lnTo>
                <a:lnTo>
                  <a:pt x="23" y="18"/>
                </a:lnTo>
                <a:lnTo>
                  <a:pt x="28" y="18"/>
                </a:lnTo>
                <a:lnTo>
                  <a:pt x="32" y="19"/>
                </a:lnTo>
                <a:lnTo>
                  <a:pt x="38" y="22"/>
                </a:lnTo>
                <a:lnTo>
                  <a:pt x="42" y="23"/>
                </a:lnTo>
                <a:lnTo>
                  <a:pt x="47" y="24"/>
                </a:lnTo>
                <a:lnTo>
                  <a:pt x="51" y="26"/>
                </a:lnTo>
                <a:lnTo>
                  <a:pt x="55" y="28"/>
                </a:lnTo>
                <a:lnTo>
                  <a:pt x="60" y="31"/>
                </a:lnTo>
                <a:lnTo>
                  <a:pt x="67" y="36"/>
                </a:lnTo>
                <a:lnTo>
                  <a:pt x="71" y="40"/>
                </a:lnTo>
                <a:lnTo>
                  <a:pt x="75" y="43"/>
                </a:lnTo>
                <a:lnTo>
                  <a:pt x="82" y="50"/>
                </a:lnTo>
                <a:lnTo>
                  <a:pt x="87" y="58"/>
                </a:lnTo>
                <a:lnTo>
                  <a:pt x="91" y="62"/>
                </a:lnTo>
                <a:lnTo>
                  <a:pt x="94" y="64"/>
                </a:lnTo>
                <a:lnTo>
                  <a:pt x="96" y="70"/>
                </a:lnTo>
                <a:lnTo>
                  <a:pt x="99" y="73"/>
                </a:lnTo>
                <a:lnTo>
                  <a:pt x="99" y="78"/>
                </a:lnTo>
                <a:lnTo>
                  <a:pt x="102" y="83"/>
                </a:lnTo>
                <a:lnTo>
                  <a:pt x="103" y="87"/>
                </a:lnTo>
                <a:lnTo>
                  <a:pt x="107" y="102"/>
                </a:lnTo>
                <a:lnTo>
                  <a:pt x="107" y="113"/>
                </a:lnTo>
                <a:lnTo>
                  <a:pt x="109" y="119"/>
                </a:lnTo>
                <a:lnTo>
                  <a:pt x="109" y="117"/>
                </a:lnTo>
                <a:lnTo>
                  <a:pt x="107" y="122"/>
                </a:lnTo>
                <a:lnTo>
                  <a:pt x="107" y="133"/>
                </a:lnTo>
                <a:lnTo>
                  <a:pt x="103" y="148"/>
                </a:lnTo>
                <a:lnTo>
                  <a:pt x="102" y="152"/>
                </a:lnTo>
                <a:lnTo>
                  <a:pt x="99" y="157"/>
                </a:lnTo>
                <a:lnTo>
                  <a:pt x="99" y="162"/>
                </a:lnTo>
                <a:lnTo>
                  <a:pt x="96" y="165"/>
                </a:lnTo>
                <a:lnTo>
                  <a:pt x="94" y="170"/>
                </a:lnTo>
                <a:lnTo>
                  <a:pt x="91" y="173"/>
                </a:lnTo>
                <a:lnTo>
                  <a:pt x="87" y="177"/>
                </a:lnTo>
                <a:lnTo>
                  <a:pt x="82" y="185"/>
                </a:lnTo>
                <a:lnTo>
                  <a:pt x="75" y="192"/>
                </a:lnTo>
                <a:lnTo>
                  <a:pt x="71" y="194"/>
                </a:lnTo>
                <a:lnTo>
                  <a:pt x="67" y="198"/>
                </a:lnTo>
                <a:lnTo>
                  <a:pt x="60" y="204"/>
                </a:lnTo>
                <a:lnTo>
                  <a:pt x="55" y="206"/>
                </a:lnTo>
                <a:lnTo>
                  <a:pt x="51" y="209"/>
                </a:lnTo>
                <a:lnTo>
                  <a:pt x="47" y="210"/>
                </a:lnTo>
                <a:lnTo>
                  <a:pt x="42" y="212"/>
                </a:lnTo>
                <a:lnTo>
                  <a:pt x="38" y="213"/>
                </a:lnTo>
                <a:lnTo>
                  <a:pt x="32" y="216"/>
                </a:lnTo>
                <a:lnTo>
                  <a:pt x="28" y="217"/>
                </a:lnTo>
                <a:lnTo>
                  <a:pt x="23" y="217"/>
                </a:lnTo>
                <a:lnTo>
                  <a:pt x="17" y="218"/>
                </a:lnTo>
                <a:lnTo>
                  <a:pt x="12" y="218"/>
                </a:lnTo>
                <a:lnTo>
                  <a:pt x="7" y="220"/>
                </a:lnTo>
                <a:lnTo>
                  <a:pt x="8" y="220"/>
                </a:lnTo>
                <a:lnTo>
                  <a:pt x="5" y="220"/>
                </a:lnTo>
                <a:lnTo>
                  <a:pt x="3" y="223"/>
                </a:lnTo>
                <a:lnTo>
                  <a:pt x="1" y="224"/>
                </a:lnTo>
                <a:lnTo>
                  <a:pt x="0" y="227"/>
                </a:lnTo>
                <a:lnTo>
                  <a:pt x="0" y="231"/>
                </a:lnTo>
                <a:lnTo>
                  <a:pt x="3" y="233"/>
                </a:lnTo>
                <a:lnTo>
                  <a:pt x="4" y="235"/>
                </a:lnTo>
                <a:lnTo>
                  <a:pt x="7" y="236"/>
                </a:lnTo>
                <a:lnTo>
                  <a:pt x="8" y="236"/>
                </a:lnTo>
                <a:lnTo>
                  <a:pt x="9" y="236"/>
                </a:lnTo>
                <a:lnTo>
                  <a:pt x="15" y="235"/>
                </a:lnTo>
                <a:lnTo>
                  <a:pt x="20" y="235"/>
                </a:lnTo>
                <a:lnTo>
                  <a:pt x="25" y="233"/>
                </a:lnTo>
                <a:lnTo>
                  <a:pt x="31" y="233"/>
                </a:lnTo>
                <a:lnTo>
                  <a:pt x="38" y="232"/>
                </a:lnTo>
                <a:lnTo>
                  <a:pt x="43" y="229"/>
                </a:lnTo>
                <a:lnTo>
                  <a:pt x="47" y="228"/>
                </a:lnTo>
                <a:lnTo>
                  <a:pt x="52" y="227"/>
                </a:lnTo>
                <a:lnTo>
                  <a:pt x="59" y="223"/>
                </a:lnTo>
                <a:lnTo>
                  <a:pt x="63" y="220"/>
                </a:lnTo>
                <a:lnTo>
                  <a:pt x="68" y="217"/>
                </a:lnTo>
                <a:lnTo>
                  <a:pt x="78" y="212"/>
                </a:lnTo>
                <a:lnTo>
                  <a:pt x="82" y="208"/>
                </a:lnTo>
                <a:lnTo>
                  <a:pt x="86" y="205"/>
                </a:lnTo>
                <a:lnTo>
                  <a:pt x="95" y="196"/>
                </a:lnTo>
                <a:lnTo>
                  <a:pt x="100" y="188"/>
                </a:lnTo>
                <a:lnTo>
                  <a:pt x="105" y="184"/>
                </a:lnTo>
                <a:lnTo>
                  <a:pt x="107" y="178"/>
                </a:lnTo>
                <a:lnTo>
                  <a:pt x="110" y="173"/>
                </a:lnTo>
                <a:lnTo>
                  <a:pt x="113" y="168"/>
                </a:lnTo>
                <a:lnTo>
                  <a:pt x="115" y="162"/>
                </a:lnTo>
                <a:lnTo>
                  <a:pt x="118" y="157"/>
                </a:lnTo>
                <a:lnTo>
                  <a:pt x="119" y="153"/>
                </a:lnTo>
                <a:lnTo>
                  <a:pt x="123" y="135"/>
                </a:lnTo>
                <a:lnTo>
                  <a:pt x="123" y="125"/>
                </a:lnTo>
                <a:lnTo>
                  <a:pt x="125" y="119"/>
                </a:lnTo>
                <a:lnTo>
                  <a:pt x="125" y="117"/>
                </a:lnTo>
                <a:lnTo>
                  <a:pt x="123" y="110"/>
                </a:lnTo>
                <a:lnTo>
                  <a:pt x="123" y="99"/>
                </a:lnTo>
                <a:lnTo>
                  <a:pt x="119" y="82"/>
                </a:lnTo>
                <a:lnTo>
                  <a:pt x="118" y="78"/>
                </a:lnTo>
                <a:lnTo>
                  <a:pt x="115" y="73"/>
                </a:lnTo>
                <a:lnTo>
                  <a:pt x="113" y="67"/>
                </a:lnTo>
                <a:lnTo>
                  <a:pt x="110" y="62"/>
                </a:lnTo>
                <a:lnTo>
                  <a:pt x="107" y="56"/>
                </a:lnTo>
                <a:lnTo>
                  <a:pt x="105" y="51"/>
                </a:lnTo>
                <a:lnTo>
                  <a:pt x="100" y="47"/>
                </a:lnTo>
                <a:lnTo>
                  <a:pt x="95" y="39"/>
                </a:lnTo>
                <a:lnTo>
                  <a:pt x="86" y="30"/>
                </a:lnTo>
                <a:lnTo>
                  <a:pt x="82" y="27"/>
                </a:lnTo>
                <a:lnTo>
                  <a:pt x="78" y="23"/>
                </a:lnTo>
                <a:lnTo>
                  <a:pt x="68" y="18"/>
                </a:lnTo>
                <a:lnTo>
                  <a:pt x="63" y="15"/>
                </a:lnTo>
                <a:lnTo>
                  <a:pt x="59" y="12"/>
                </a:lnTo>
                <a:lnTo>
                  <a:pt x="52" y="8"/>
                </a:lnTo>
                <a:lnTo>
                  <a:pt x="47" y="7"/>
                </a:lnTo>
                <a:lnTo>
                  <a:pt x="43" y="6"/>
                </a:lnTo>
                <a:lnTo>
                  <a:pt x="38" y="3"/>
                </a:lnTo>
                <a:lnTo>
                  <a:pt x="31" y="2"/>
                </a:lnTo>
                <a:lnTo>
                  <a:pt x="25" y="2"/>
                </a:lnTo>
                <a:lnTo>
                  <a:pt x="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6" name="Freeform 270"/>
          <p:cNvSpPr>
            <a:spLocks/>
          </p:cNvSpPr>
          <p:nvPr/>
        </p:nvSpPr>
        <p:spPr bwMode="auto">
          <a:xfrm>
            <a:off x="5634038" y="2214563"/>
            <a:ext cx="287337"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7" name="Freeform 271"/>
          <p:cNvSpPr>
            <a:spLocks/>
          </p:cNvSpPr>
          <p:nvPr/>
        </p:nvSpPr>
        <p:spPr bwMode="auto">
          <a:xfrm>
            <a:off x="5634038" y="2565400"/>
            <a:ext cx="287337"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8" name="Freeform 272"/>
          <p:cNvSpPr>
            <a:spLocks/>
          </p:cNvSpPr>
          <p:nvPr/>
        </p:nvSpPr>
        <p:spPr bwMode="auto">
          <a:xfrm>
            <a:off x="5634038" y="2214563"/>
            <a:ext cx="25400" cy="376237"/>
          </a:xfrm>
          <a:custGeom>
            <a:avLst/>
            <a:gdLst>
              <a:gd name="T0" fmla="*/ 2147483646 w 16"/>
              <a:gd name="T1" fmla="*/ 2147483646 h 237"/>
              <a:gd name="T2" fmla="*/ 2147483646 w 16"/>
              <a:gd name="T3" fmla="*/ 2147483646 h 237"/>
              <a:gd name="T4" fmla="*/ 2147483646 w 16"/>
              <a:gd name="T5" fmla="*/ 2147483646 h 237"/>
              <a:gd name="T6" fmla="*/ 2147483646 w 16"/>
              <a:gd name="T7" fmla="*/ 0 h 237"/>
              <a:gd name="T8" fmla="*/ 2147483646 w 16"/>
              <a:gd name="T9" fmla="*/ 0 h 237"/>
              <a:gd name="T10" fmla="*/ 2147483646 w 16"/>
              <a:gd name="T11" fmla="*/ 2147483646 h 237"/>
              <a:gd name="T12" fmla="*/ 0 w 16"/>
              <a:gd name="T13" fmla="*/ 2147483646 h 237"/>
              <a:gd name="T14" fmla="*/ 0 w 16"/>
              <a:gd name="T15" fmla="*/ 2147483646 h 237"/>
              <a:gd name="T16" fmla="*/ 2147483646 w 16"/>
              <a:gd name="T17" fmla="*/ 2147483646 h 237"/>
              <a:gd name="T18" fmla="*/ 2147483646 w 16"/>
              <a:gd name="T19" fmla="*/ 2147483646 h 237"/>
              <a:gd name="T20" fmla="*/ 2147483646 w 16"/>
              <a:gd name="T21" fmla="*/ 2147483646 h 237"/>
              <a:gd name="T22" fmla="*/ 2147483646 w 16"/>
              <a:gd name="T23" fmla="*/ 2147483646 h 237"/>
              <a:gd name="T24" fmla="*/ 2147483646 w 16"/>
              <a:gd name="T25" fmla="*/ 2147483646 h 237"/>
              <a:gd name="T26" fmla="*/ 2147483646 w 16"/>
              <a:gd name="T27" fmla="*/ 2147483646 h 237"/>
              <a:gd name="T28" fmla="*/ 2147483646 w 16"/>
              <a:gd name="T29" fmla="*/ 2147483646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7"/>
              <a:gd name="T47" fmla="*/ 16 w 1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7">
                <a:moveTo>
                  <a:pt x="16" y="8"/>
                </a:moveTo>
                <a:lnTo>
                  <a:pt x="16" y="6"/>
                </a:lnTo>
                <a:lnTo>
                  <a:pt x="13" y="3"/>
                </a:lnTo>
                <a:lnTo>
                  <a:pt x="10" y="0"/>
                </a:lnTo>
                <a:lnTo>
                  <a:pt x="5" y="0"/>
                </a:lnTo>
                <a:lnTo>
                  <a:pt x="2" y="3"/>
                </a:lnTo>
                <a:lnTo>
                  <a:pt x="0" y="6"/>
                </a:lnTo>
                <a:lnTo>
                  <a:pt x="0" y="232"/>
                </a:lnTo>
                <a:lnTo>
                  <a:pt x="2" y="235"/>
                </a:lnTo>
                <a:lnTo>
                  <a:pt x="5" y="237"/>
                </a:lnTo>
                <a:lnTo>
                  <a:pt x="10" y="237"/>
                </a:lnTo>
                <a:lnTo>
                  <a:pt x="13" y="235"/>
                </a:lnTo>
                <a:lnTo>
                  <a:pt x="16" y="232"/>
                </a:lnTo>
                <a:lnTo>
                  <a:pt x="16" y="22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9" name="Freeform 273"/>
          <p:cNvSpPr>
            <a:spLocks/>
          </p:cNvSpPr>
          <p:nvPr/>
        </p:nvSpPr>
        <p:spPr bwMode="auto">
          <a:xfrm>
            <a:off x="6896100" y="2162175"/>
            <a:ext cx="223838" cy="25400"/>
          </a:xfrm>
          <a:custGeom>
            <a:avLst/>
            <a:gdLst>
              <a:gd name="T0" fmla="*/ 2147483646 w 141"/>
              <a:gd name="T1" fmla="*/ 0 h 16"/>
              <a:gd name="T2" fmla="*/ 2147483646 w 141"/>
              <a:gd name="T3" fmla="*/ 0 h 16"/>
              <a:gd name="T4" fmla="*/ 2147483646 w 141"/>
              <a:gd name="T5" fmla="*/ 2147483646 h 16"/>
              <a:gd name="T6" fmla="*/ 0 w 141"/>
              <a:gd name="T7" fmla="*/ 2147483646 h 16"/>
              <a:gd name="T8" fmla="*/ 0 w 141"/>
              <a:gd name="T9" fmla="*/ 2147483646 h 16"/>
              <a:gd name="T10" fmla="*/ 2147483646 w 141"/>
              <a:gd name="T11" fmla="*/ 2147483646 h 16"/>
              <a:gd name="T12" fmla="*/ 2147483646 w 141"/>
              <a:gd name="T13" fmla="*/ 2147483646 h 16"/>
              <a:gd name="T14" fmla="*/ 2147483646 w 141"/>
              <a:gd name="T15" fmla="*/ 2147483646 h 16"/>
              <a:gd name="T16" fmla="*/ 2147483646 w 141"/>
              <a:gd name="T17" fmla="*/ 2147483646 h 16"/>
              <a:gd name="T18" fmla="*/ 2147483646 w 141"/>
              <a:gd name="T19" fmla="*/ 2147483646 h 16"/>
              <a:gd name="T20" fmla="*/ 2147483646 w 141"/>
              <a:gd name="T21" fmla="*/ 2147483646 h 16"/>
              <a:gd name="T22" fmla="*/ 2147483646 w 141"/>
              <a:gd name="T23" fmla="*/ 2147483646 h 16"/>
              <a:gd name="T24" fmla="*/ 2147483646 w 141"/>
              <a:gd name="T25" fmla="*/ 0 h 16"/>
              <a:gd name="T26" fmla="*/ 2147483646 w 141"/>
              <a:gd name="T27" fmla="*/ 0 h 16"/>
              <a:gd name="T28" fmla="*/ 2147483646 w 1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1"/>
              <a:gd name="T46" fmla="*/ 0 h 16"/>
              <a:gd name="T47" fmla="*/ 141 w 1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1" h="16">
                <a:moveTo>
                  <a:pt x="8" y="0"/>
                </a:moveTo>
                <a:lnTo>
                  <a:pt x="6" y="0"/>
                </a:lnTo>
                <a:lnTo>
                  <a:pt x="3" y="2"/>
                </a:lnTo>
                <a:lnTo>
                  <a:pt x="0" y="5"/>
                </a:lnTo>
                <a:lnTo>
                  <a:pt x="0" y="10"/>
                </a:lnTo>
                <a:lnTo>
                  <a:pt x="3" y="13"/>
                </a:lnTo>
                <a:lnTo>
                  <a:pt x="6" y="16"/>
                </a:lnTo>
                <a:lnTo>
                  <a:pt x="136" y="16"/>
                </a:lnTo>
                <a:lnTo>
                  <a:pt x="138" y="13"/>
                </a:lnTo>
                <a:lnTo>
                  <a:pt x="141" y="10"/>
                </a:lnTo>
                <a:lnTo>
                  <a:pt x="141" y="5"/>
                </a:lnTo>
                <a:lnTo>
                  <a:pt x="138" y="2"/>
                </a:lnTo>
                <a:lnTo>
                  <a:pt x="136" y="0"/>
                </a:lnTo>
                <a:lnTo>
                  <a:pt x="1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0" name="Freeform 274"/>
          <p:cNvSpPr>
            <a:spLocks/>
          </p:cNvSpPr>
          <p:nvPr/>
        </p:nvSpPr>
        <p:spPr bwMode="auto">
          <a:xfrm>
            <a:off x="6896100" y="2560638"/>
            <a:ext cx="225425" cy="26987"/>
          </a:xfrm>
          <a:custGeom>
            <a:avLst/>
            <a:gdLst>
              <a:gd name="T0" fmla="*/ 2147483646 w 142"/>
              <a:gd name="T1" fmla="*/ 2147483646 h 17"/>
              <a:gd name="T2" fmla="*/ 2147483646 w 142"/>
              <a:gd name="T3" fmla="*/ 2147483646 h 17"/>
              <a:gd name="T4" fmla="*/ 2147483646 w 142"/>
              <a:gd name="T5" fmla="*/ 2147483646 h 17"/>
              <a:gd name="T6" fmla="*/ 2147483646 w 142"/>
              <a:gd name="T7" fmla="*/ 2147483646 h 17"/>
              <a:gd name="T8" fmla="*/ 2147483646 w 142"/>
              <a:gd name="T9" fmla="*/ 2147483646 h 17"/>
              <a:gd name="T10" fmla="*/ 2147483646 w 142"/>
              <a:gd name="T11" fmla="*/ 2147483646 h 17"/>
              <a:gd name="T12" fmla="*/ 2147483646 w 142"/>
              <a:gd name="T13" fmla="*/ 0 h 17"/>
              <a:gd name="T14" fmla="*/ 2147483646 w 142"/>
              <a:gd name="T15" fmla="*/ 0 h 17"/>
              <a:gd name="T16" fmla="*/ 2147483646 w 142"/>
              <a:gd name="T17" fmla="*/ 2147483646 h 17"/>
              <a:gd name="T18" fmla="*/ 0 w 142"/>
              <a:gd name="T19" fmla="*/ 2147483646 h 17"/>
              <a:gd name="T20" fmla="*/ 0 w 142"/>
              <a:gd name="T21" fmla="*/ 2147483646 h 17"/>
              <a:gd name="T22" fmla="*/ 2147483646 w 142"/>
              <a:gd name="T23" fmla="*/ 2147483646 h 17"/>
              <a:gd name="T24" fmla="*/ 2147483646 w 142"/>
              <a:gd name="T25" fmla="*/ 2147483646 h 17"/>
              <a:gd name="T26" fmla="*/ 2147483646 w 142"/>
              <a:gd name="T27" fmla="*/ 2147483646 h 17"/>
              <a:gd name="T28" fmla="*/ 2147483646 w 142"/>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17"/>
              <a:gd name="T47" fmla="*/ 142 w 142"/>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17">
                <a:moveTo>
                  <a:pt x="134" y="17"/>
                </a:moveTo>
                <a:lnTo>
                  <a:pt x="137" y="17"/>
                </a:lnTo>
                <a:lnTo>
                  <a:pt x="140" y="14"/>
                </a:lnTo>
                <a:lnTo>
                  <a:pt x="142" y="11"/>
                </a:lnTo>
                <a:lnTo>
                  <a:pt x="142" y="6"/>
                </a:lnTo>
                <a:lnTo>
                  <a:pt x="140" y="3"/>
                </a:lnTo>
                <a:lnTo>
                  <a:pt x="137" y="0"/>
                </a:lnTo>
                <a:lnTo>
                  <a:pt x="6" y="0"/>
                </a:lnTo>
                <a:lnTo>
                  <a:pt x="3" y="3"/>
                </a:lnTo>
                <a:lnTo>
                  <a:pt x="0" y="6"/>
                </a:lnTo>
                <a:lnTo>
                  <a:pt x="0" y="11"/>
                </a:lnTo>
                <a:lnTo>
                  <a:pt x="3" y="14"/>
                </a:lnTo>
                <a:lnTo>
                  <a:pt x="6" y="17"/>
                </a:lnTo>
                <a:lnTo>
                  <a:pt x="8" y="17"/>
                </a:lnTo>
                <a:lnTo>
                  <a:pt x="13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1" name="Freeform 275"/>
          <p:cNvSpPr>
            <a:spLocks/>
          </p:cNvSpPr>
          <p:nvPr/>
        </p:nvSpPr>
        <p:spPr bwMode="auto">
          <a:xfrm>
            <a:off x="6896100" y="2560638"/>
            <a:ext cx="25400" cy="1779587"/>
          </a:xfrm>
          <a:custGeom>
            <a:avLst/>
            <a:gdLst>
              <a:gd name="T0" fmla="*/ 2147483646 w 16"/>
              <a:gd name="T1" fmla="*/ 2147483646 h 1121"/>
              <a:gd name="T2" fmla="*/ 2147483646 w 16"/>
              <a:gd name="T3" fmla="*/ 2147483646 h 1121"/>
              <a:gd name="T4" fmla="*/ 2147483646 w 16"/>
              <a:gd name="T5" fmla="*/ 2147483646 h 1121"/>
              <a:gd name="T6" fmla="*/ 2147483646 w 16"/>
              <a:gd name="T7" fmla="*/ 0 h 1121"/>
              <a:gd name="T8" fmla="*/ 2147483646 w 16"/>
              <a:gd name="T9" fmla="*/ 0 h 1121"/>
              <a:gd name="T10" fmla="*/ 2147483646 w 16"/>
              <a:gd name="T11" fmla="*/ 2147483646 h 1121"/>
              <a:gd name="T12" fmla="*/ 0 w 16"/>
              <a:gd name="T13" fmla="*/ 2147483646 h 1121"/>
              <a:gd name="T14" fmla="*/ 0 w 16"/>
              <a:gd name="T15" fmla="*/ 2147483646 h 1121"/>
              <a:gd name="T16" fmla="*/ 2147483646 w 16"/>
              <a:gd name="T17" fmla="*/ 2147483646 h 1121"/>
              <a:gd name="T18" fmla="*/ 2147483646 w 16"/>
              <a:gd name="T19" fmla="*/ 2147483646 h 1121"/>
              <a:gd name="T20" fmla="*/ 2147483646 w 16"/>
              <a:gd name="T21" fmla="*/ 2147483646 h 1121"/>
              <a:gd name="T22" fmla="*/ 2147483646 w 16"/>
              <a:gd name="T23" fmla="*/ 2147483646 h 1121"/>
              <a:gd name="T24" fmla="*/ 2147483646 w 16"/>
              <a:gd name="T25" fmla="*/ 2147483646 h 1121"/>
              <a:gd name="T26" fmla="*/ 2147483646 w 16"/>
              <a:gd name="T27" fmla="*/ 2147483646 h 1121"/>
              <a:gd name="T28" fmla="*/ 2147483646 w 16"/>
              <a:gd name="T29" fmla="*/ 2147483646 h 1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21"/>
              <a:gd name="T47" fmla="*/ 16 w 16"/>
              <a:gd name="T48" fmla="*/ 1121 h 1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21">
                <a:moveTo>
                  <a:pt x="16" y="9"/>
                </a:moveTo>
                <a:lnTo>
                  <a:pt x="16" y="6"/>
                </a:lnTo>
                <a:lnTo>
                  <a:pt x="14" y="3"/>
                </a:lnTo>
                <a:lnTo>
                  <a:pt x="11" y="0"/>
                </a:lnTo>
                <a:lnTo>
                  <a:pt x="6" y="0"/>
                </a:lnTo>
                <a:lnTo>
                  <a:pt x="3" y="3"/>
                </a:lnTo>
                <a:lnTo>
                  <a:pt x="0" y="6"/>
                </a:lnTo>
                <a:lnTo>
                  <a:pt x="0" y="1116"/>
                </a:lnTo>
                <a:lnTo>
                  <a:pt x="3" y="1119"/>
                </a:lnTo>
                <a:lnTo>
                  <a:pt x="6" y="1121"/>
                </a:lnTo>
                <a:lnTo>
                  <a:pt x="11" y="1121"/>
                </a:lnTo>
                <a:lnTo>
                  <a:pt x="14" y="1119"/>
                </a:lnTo>
                <a:lnTo>
                  <a:pt x="16" y="1116"/>
                </a:lnTo>
                <a:lnTo>
                  <a:pt x="16" y="1113"/>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2" name="Freeform 276"/>
          <p:cNvSpPr>
            <a:spLocks/>
          </p:cNvSpPr>
          <p:nvPr/>
        </p:nvSpPr>
        <p:spPr bwMode="auto">
          <a:xfrm>
            <a:off x="6496050" y="4314825"/>
            <a:ext cx="585788" cy="25400"/>
          </a:xfrm>
          <a:custGeom>
            <a:avLst/>
            <a:gdLst>
              <a:gd name="T0" fmla="*/ 2147483646 w 369"/>
              <a:gd name="T1" fmla="*/ 0 h 16"/>
              <a:gd name="T2" fmla="*/ 2147483646 w 369"/>
              <a:gd name="T3" fmla="*/ 0 h 16"/>
              <a:gd name="T4" fmla="*/ 2147483646 w 369"/>
              <a:gd name="T5" fmla="*/ 2147483646 h 16"/>
              <a:gd name="T6" fmla="*/ 0 w 369"/>
              <a:gd name="T7" fmla="*/ 2147483646 h 16"/>
              <a:gd name="T8" fmla="*/ 0 w 369"/>
              <a:gd name="T9" fmla="*/ 2147483646 h 16"/>
              <a:gd name="T10" fmla="*/ 2147483646 w 369"/>
              <a:gd name="T11" fmla="*/ 2147483646 h 16"/>
              <a:gd name="T12" fmla="*/ 2147483646 w 369"/>
              <a:gd name="T13" fmla="*/ 2147483646 h 16"/>
              <a:gd name="T14" fmla="*/ 2147483646 w 369"/>
              <a:gd name="T15" fmla="*/ 2147483646 h 16"/>
              <a:gd name="T16" fmla="*/ 2147483646 w 369"/>
              <a:gd name="T17" fmla="*/ 2147483646 h 16"/>
              <a:gd name="T18" fmla="*/ 2147483646 w 369"/>
              <a:gd name="T19" fmla="*/ 2147483646 h 16"/>
              <a:gd name="T20" fmla="*/ 2147483646 w 369"/>
              <a:gd name="T21" fmla="*/ 2147483646 h 16"/>
              <a:gd name="T22" fmla="*/ 2147483646 w 369"/>
              <a:gd name="T23" fmla="*/ 2147483646 h 16"/>
              <a:gd name="T24" fmla="*/ 2147483646 w 369"/>
              <a:gd name="T25" fmla="*/ 0 h 16"/>
              <a:gd name="T26" fmla="*/ 2147483646 w 369"/>
              <a:gd name="T27" fmla="*/ 0 h 16"/>
              <a:gd name="T28" fmla="*/ 2147483646 w 36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9"/>
              <a:gd name="T46" fmla="*/ 0 h 16"/>
              <a:gd name="T47" fmla="*/ 369 w 36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9" h="16">
                <a:moveTo>
                  <a:pt x="8" y="0"/>
                </a:moveTo>
                <a:lnTo>
                  <a:pt x="6" y="0"/>
                </a:lnTo>
                <a:lnTo>
                  <a:pt x="3" y="3"/>
                </a:lnTo>
                <a:lnTo>
                  <a:pt x="0" y="6"/>
                </a:lnTo>
                <a:lnTo>
                  <a:pt x="0" y="11"/>
                </a:lnTo>
                <a:lnTo>
                  <a:pt x="3" y="14"/>
                </a:lnTo>
                <a:lnTo>
                  <a:pt x="6" y="16"/>
                </a:lnTo>
                <a:lnTo>
                  <a:pt x="363" y="16"/>
                </a:lnTo>
                <a:lnTo>
                  <a:pt x="366" y="14"/>
                </a:lnTo>
                <a:lnTo>
                  <a:pt x="369" y="11"/>
                </a:lnTo>
                <a:lnTo>
                  <a:pt x="369" y="6"/>
                </a:lnTo>
                <a:lnTo>
                  <a:pt x="366" y="3"/>
                </a:lnTo>
                <a:lnTo>
                  <a:pt x="363" y="0"/>
                </a:lnTo>
                <a:lnTo>
                  <a:pt x="36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3" name="Freeform 277"/>
          <p:cNvSpPr>
            <a:spLocks/>
          </p:cNvSpPr>
          <p:nvPr/>
        </p:nvSpPr>
        <p:spPr bwMode="auto">
          <a:xfrm>
            <a:off x="7575550" y="4953000"/>
            <a:ext cx="541338" cy="25400"/>
          </a:xfrm>
          <a:custGeom>
            <a:avLst/>
            <a:gdLst>
              <a:gd name="T0" fmla="*/ 2147483646 w 341"/>
              <a:gd name="T1" fmla="*/ 0 h 16"/>
              <a:gd name="T2" fmla="*/ 2147483646 w 341"/>
              <a:gd name="T3" fmla="*/ 0 h 16"/>
              <a:gd name="T4" fmla="*/ 2147483646 w 341"/>
              <a:gd name="T5" fmla="*/ 2147483646 h 16"/>
              <a:gd name="T6" fmla="*/ 0 w 341"/>
              <a:gd name="T7" fmla="*/ 2147483646 h 16"/>
              <a:gd name="T8" fmla="*/ 0 w 341"/>
              <a:gd name="T9" fmla="*/ 2147483646 h 16"/>
              <a:gd name="T10" fmla="*/ 2147483646 w 341"/>
              <a:gd name="T11" fmla="*/ 2147483646 h 16"/>
              <a:gd name="T12" fmla="*/ 2147483646 w 341"/>
              <a:gd name="T13" fmla="*/ 2147483646 h 16"/>
              <a:gd name="T14" fmla="*/ 2147483646 w 341"/>
              <a:gd name="T15" fmla="*/ 2147483646 h 16"/>
              <a:gd name="T16" fmla="*/ 2147483646 w 341"/>
              <a:gd name="T17" fmla="*/ 2147483646 h 16"/>
              <a:gd name="T18" fmla="*/ 2147483646 w 341"/>
              <a:gd name="T19" fmla="*/ 2147483646 h 16"/>
              <a:gd name="T20" fmla="*/ 2147483646 w 341"/>
              <a:gd name="T21" fmla="*/ 2147483646 h 16"/>
              <a:gd name="T22" fmla="*/ 2147483646 w 341"/>
              <a:gd name="T23" fmla="*/ 2147483646 h 16"/>
              <a:gd name="T24" fmla="*/ 2147483646 w 341"/>
              <a:gd name="T25" fmla="*/ 0 h 16"/>
              <a:gd name="T26" fmla="*/ 2147483646 w 341"/>
              <a:gd name="T27" fmla="*/ 0 h 16"/>
              <a:gd name="T28" fmla="*/ 2147483646 w 3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1"/>
              <a:gd name="T46" fmla="*/ 0 h 16"/>
              <a:gd name="T47" fmla="*/ 341 w 3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1" h="16">
                <a:moveTo>
                  <a:pt x="8" y="0"/>
                </a:moveTo>
                <a:lnTo>
                  <a:pt x="5" y="0"/>
                </a:lnTo>
                <a:lnTo>
                  <a:pt x="2" y="3"/>
                </a:lnTo>
                <a:lnTo>
                  <a:pt x="0" y="5"/>
                </a:lnTo>
                <a:lnTo>
                  <a:pt x="0" y="11"/>
                </a:lnTo>
                <a:lnTo>
                  <a:pt x="2" y="13"/>
                </a:lnTo>
                <a:lnTo>
                  <a:pt x="5" y="16"/>
                </a:lnTo>
                <a:lnTo>
                  <a:pt x="336" y="16"/>
                </a:lnTo>
                <a:lnTo>
                  <a:pt x="338" y="13"/>
                </a:lnTo>
                <a:lnTo>
                  <a:pt x="341" y="11"/>
                </a:lnTo>
                <a:lnTo>
                  <a:pt x="341" y="5"/>
                </a:lnTo>
                <a:lnTo>
                  <a:pt x="338" y="3"/>
                </a:lnTo>
                <a:lnTo>
                  <a:pt x="336" y="0"/>
                </a:lnTo>
                <a:lnTo>
                  <a:pt x="3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4" name="Freeform 278"/>
          <p:cNvSpPr>
            <a:spLocks/>
          </p:cNvSpPr>
          <p:nvPr/>
        </p:nvSpPr>
        <p:spPr bwMode="auto">
          <a:xfrm>
            <a:off x="7734300" y="3836988"/>
            <a:ext cx="503238" cy="25400"/>
          </a:xfrm>
          <a:custGeom>
            <a:avLst/>
            <a:gdLst>
              <a:gd name="T0" fmla="*/ 2147483646 w 317"/>
              <a:gd name="T1" fmla="*/ 0 h 16"/>
              <a:gd name="T2" fmla="*/ 2147483646 w 317"/>
              <a:gd name="T3" fmla="*/ 0 h 16"/>
              <a:gd name="T4" fmla="*/ 2147483646 w 317"/>
              <a:gd name="T5" fmla="*/ 2147483646 h 16"/>
              <a:gd name="T6" fmla="*/ 0 w 317"/>
              <a:gd name="T7" fmla="*/ 2147483646 h 16"/>
              <a:gd name="T8" fmla="*/ 0 w 317"/>
              <a:gd name="T9" fmla="*/ 2147483646 h 16"/>
              <a:gd name="T10" fmla="*/ 2147483646 w 317"/>
              <a:gd name="T11" fmla="*/ 2147483646 h 16"/>
              <a:gd name="T12" fmla="*/ 2147483646 w 317"/>
              <a:gd name="T13" fmla="*/ 2147483646 h 16"/>
              <a:gd name="T14" fmla="*/ 2147483646 w 317"/>
              <a:gd name="T15" fmla="*/ 2147483646 h 16"/>
              <a:gd name="T16" fmla="*/ 2147483646 w 317"/>
              <a:gd name="T17" fmla="*/ 2147483646 h 16"/>
              <a:gd name="T18" fmla="*/ 2147483646 w 317"/>
              <a:gd name="T19" fmla="*/ 2147483646 h 16"/>
              <a:gd name="T20" fmla="*/ 2147483646 w 317"/>
              <a:gd name="T21" fmla="*/ 2147483646 h 16"/>
              <a:gd name="T22" fmla="*/ 2147483646 w 317"/>
              <a:gd name="T23" fmla="*/ 2147483646 h 16"/>
              <a:gd name="T24" fmla="*/ 2147483646 w 317"/>
              <a:gd name="T25" fmla="*/ 0 h 16"/>
              <a:gd name="T26" fmla="*/ 2147483646 w 317"/>
              <a:gd name="T27" fmla="*/ 0 h 16"/>
              <a:gd name="T28" fmla="*/ 2147483646 w 3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7"/>
              <a:gd name="T46" fmla="*/ 0 h 16"/>
              <a:gd name="T47" fmla="*/ 317 w 3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7" h="16">
                <a:moveTo>
                  <a:pt x="8" y="0"/>
                </a:moveTo>
                <a:lnTo>
                  <a:pt x="5" y="0"/>
                </a:lnTo>
                <a:lnTo>
                  <a:pt x="3" y="3"/>
                </a:lnTo>
                <a:lnTo>
                  <a:pt x="0" y="5"/>
                </a:lnTo>
                <a:lnTo>
                  <a:pt x="0" y="11"/>
                </a:lnTo>
                <a:lnTo>
                  <a:pt x="3" y="13"/>
                </a:lnTo>
                <a:lnTo>
                  <a:pt x="5" y="16"/>
                </a:lnTo>
                <a:lnTo>
                  <a:pt x="312" y="16"/>
                </a:lnTo>
                <a:lnTo>
                  <a:pt x="315" y="13"/>
                </a:lnTo>
                <a:lnTo>
                  <a:pt x="317" y="11"/>
                </a:lnTo>
                <a:lnTo>
                  <a:pt x="317" y="5"/>
                </a:lnTo>
                <a:lnTo>
                  <a:pt x="315" y="3"/>
                </a:lnTo>
                <a:lnTo>
                  <a:pt x="312" y="0"/>
                </a:lnTo>
                <a:lnTo>
                  <a:pt x="3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5" name="Freeform 279"/>
          <p:cNvSpPr>
            <a:spLocks/>
          </p:cNvSpPr>
          <p:nvPr/>
        </p:nvSpPr>
        <p:spPr bwMode="auto">
          <a:xfrm>
            <a:off x="7772400" y="2082800"/>
            <a:ext cx="425450" cy="25400"/>
          </a:xfrm>
          <a:custGeom>
            <a:avLst/>
            <a:gdLst>
              <a:gd name="T0" fmla="*/ 2147483646 w 268"/>
              <a:gd name="T1" fmla="*/ 0 h 16"/>
              <a:gd name="T2" fmla="*/ 2147483646 w 268"/>
              <a:gd name="T3" fmla="*/ 0 h 16"/>
              <a:gd name="T4" fmla="*/ 2147483646 w 268"/>
              <a:gd name="T5" fmla="*/ 2147483646 h 16"/>
              <a:gd name="T6" fmla="*/ 0 w 268"/>
              <a:gd name="T7" fmla="*/ 2147483646 h 16"/>
              <a:gd name="T8" fmla="*/ 0 w 268"/>
              <a:gd name="T9" fmla="*/ 2147483646 h 16"/>
              <a:gd name="T10" fmla="*/ 2147483646 w 268"/>
              <a:gd name="T11" fmla="*/ 2147483646 h 16"/>
              <a:gd name="T12" fmla="*/ 2147483646 w 268"/>
              <a:gd name="T13" fmla="*/ 2147483646 h 16"/>
              <a:gd name="T14" fmla="*/ 2147483646 w 268"/>
              <a:gd name="T15" fmla="*/ 2147483646 h 16"/>
              <a:gd name="T16" fmla="*/ 2147483646 w 268"/>
              <a:gd name="T17" fmla="*/ 2147483646 h 16"/>
              <a:gd name="T18" fmla="*/ 2147483646 w 268"/>
              <a:gd name="T19" fmla="*/ 2147483646 h 16"/>
              <a:gd name="T20" fmla="*/ 2147483646 w 268"/>
              <a:gd name="T21" fmla="*/ 2147483646 h 16"/>
              <a:gd name="T22" fmla="*/ 2147483646 w 268"/>
              <a:gd name="T23" fmla="*/ 2147483646 h 16"/>
              <a:gd name="T24" fmla="*/ 2147483646 w 268"/>
              <a:gd name="T25" fmla="*/ 0 h 16"/>
              <a:gd name="T26" fmla="*/ 2147483646 w 268"/>
              <a:gd name="T27" fmla="*/ 0 h 16"/>
              <a:gd name="T28" fmla="*/ 2147483646 w 26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6"/>
              <a:gd name="T47" fmla="*/ 268 w 26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6">
                <a:moveTo>
                  <a:pt x="8" y="0"/>
                </a:moveTo>
                <a:lnTo>
                  <a:pt x="5" y="0"/>
                </a:lnTo>
                <a:lnTo>
                  <a:pt x="3" y="3"/>
                </a:lnTo>
                <a:lnTo>
                  <a:pt x="0" y="6"/>
                </a:lnTo>
                <a:lnTo>
                  <a:pt x="0" y="11"/>
                </a:lnTo>
                <a:lnTo>
                  <a:pt x="3" y="14"/>
                </a:lnTo>
                <a:lnTo>
                  <a:pt x="5" y="16"/>
                </a:lnTo>
                <a:lnTo>
                  <a:pt x="263" y="16"/>
                </a:lnTo>
                <a:lnTo>
                  <a:pt x="265" y="14"/>
                </a:lnTo>
                <a:lnTo>
                  <a:pt x="268" y="11"/>
                </a:lnTo>
                <a:lnTo>
                  <a:pt x="268" y="6"/>
                </a:lnTo>
                <a:lnTo>
                  <a:pt x="265" y="3"/>
                </a:lnTo>
                <a:lnTo>
                  <a:pt x="263" y="0"/>
                </a:lnTo>
                <a:lnTo>
                  <a:pt x="26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6" name="Freeform 280"/>
          <p:cNvSpPr>
            <a:spLocks/>
          </p:cNvSpPr>
          <p:nvPr/>
        </p:nvSpPr>
        <p:spPr bwMode="auto">
          <a:xfrm>
            <a:off x="4983163" y="1963738"/>
            <a:ext cx="663575" cy="25400"/>
          </a:xfrm>
          <a:custGeom>
            <a:avLst/>
            <a:gdLst>
              <a:gd name="T0" fmla="*/ 2147483646 w 418"/>
              <a:gd name="T1" fmla="*/ 0 h 16"/>
              <a:gd name="T2" fmla="*/ 2147483646 w 418"/>
              <a:gd name="T3" fmla="*/ 0 h 16"/>
              <a:gd name="T4" fmla="*/ 2147483646 w 418"/>
              <a:gd name="T5" fmla="*/ 2147483646 h 16"/>
              <a:gd name="T6" fmla="*/ 0 w 418"/>
              <a:gd name="T7" fmla="*/ 2147483646 h 16"/>
              <a:gd name="T8" fmla="*/ 0 w 418"/>
              <a:gd name="T9" fmla="*/ 2147483646 h 16"/>
              <a:gd name="T10" fmla="*/ 2147483646 w 418"/>
              <a:gd name="T11" fmla="*/ 2147483646 h 16"/>
              <a:gd name="T12" fmla="*/ 2147483646 w 418"/>
              <a:gd name="T13" fmla="*/ 2147483646 h 16"/>
              <a:gd name="T14" fmla="*/ 2147483646 w 418"/>
              <a:gd name="T15" fmla="*/ 2147483646 h 16"/>
              <a:gd name="T16" fmla="*/ 2147483646 w 418"/>
              <a:gd name="T17" fmla="*/ 2147483646 h 16"/>
              <a:gd name="T18" fmla="*/ 2147483646 w 418"/>
              <a:gd name="T19" fmla="*/ 2147483646 h 16"/>
              <a:gd name="T20" fmla="*/ 2147483646 w 418"/>
              <a:gd name="T21" fmla="*/ 2147483646 h 16"/>
              <a:gd name="T22" fmla="*/ 2147483646 w 418"/>
              <a:gd name="T23" fmla="*/ 2147483646 h 16"/>
              <a:gd name="T24" fmla="*/ 2147483646 w 418"/>
              <a:gd name="T25" fmla="*/ 0 h 16"/>
              <a:gd name="T26" fmla="*/ 2147483646 w 418"/>
              <a:gd name="T27" fmla="*/ 0 h 16"/>
              <a:gd name="T28" fmla="*/ 2147483646 w 41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8"/>
              <a:gd name="T46" fmla="*/ 0 h 16"/>
              <a:gd name="T47" fmla="*/ 418 w 41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8" h="16">
                <a:moveTo>
                  <a:pt x="8" y="0"/>
                </a:moveTo>
                <a:lnTo>
                  <a:pt x="5" y="0"/>
                </a:lnTo>
                <a:lnTo>
                  <a:pt x="3" y="3"/>
                </a:lnTo>
                <a:lnTo>
                  <a:pt x="0" y="6"/>
                </a:lnTo>
                <a:lnTo>
                  <a:pt x="0" y="11"/>
                </a:lnTo>
                <a:lnTo>
                  <a:pt x="3" y="14"/>
                </a:lnTo>
                <a:lnTo>
                  <a:pt x="5" y="16"/>
                </a:lnTo>
                <a:lnTo>
                  <a:pt x="412" y="16"/>
                </a:lnTo>
                <a:lnTo>
                  <a:pt x="415" y="14"/>
                </a:lnTo>
                <a:lnTo>
                  <a:pt x="418" y="11"/>
                </a:lnTo>
                <a:lnTo>
                  <a:pt x="418" y="6"/>
                </a:lnTo>
                <a:lnTo>
                  <a:pt x="415" y="3"/>
                </a:lnTo>
                <a:lnTo>
                  <a:pt x="412" y="0"/>
                </a:lnTo>
                <a:lnTo>
                  <a:pt x="41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7" name="Freeform 281"/>
          <p:cNvSpPr>
            <a:spLocks/>
          </p:cNvSpPr>
          <p:nvPr/>
        </p:nvSpPr>
        <p:spPr bwMode="auto">
          <a:xfrm>
            <a:off x="6059488" y="2401888"/>
            <a:ext cx="184150" cy="25400"/>
          </a:xfrm>
          <a:custGeom>
            <a:avLst/>
            <a:gdLst>
              <a:gd name="T0" fmla="*/ 2147483646 w 116"/>
              <a:gd name="T1" fmla="*/ 0 h 16"/>
              <a:gd name="T2" fmla="*/ 2147483646 w 116"/>
              <a:gd name="T3" fmla="*/ 0 h 16"/>
              <a:gd name="T4" fmla="*/ 2147483646 w 116"/>
              <a:gd name="T5" fmla="*/ 2147483646 h 16"/>
              <a:gd name="T6" fmla="*/ 0 w 116"/>
              <a:gd name="T7" fmla="*/ 2147483646 h 16"/>
              <a:gd name="T8" fmla="*/ 0 w 116"/>
              <a:gd name="T9" fmla="*/ 2147483646 h 16"/>
              <a:gd name="T10" fmla="*/ 2147483646 w 116"/>
              <a:gd name="T11" fmla="*/ 2147483646 h 16"/>
              <a:gd name="T12" fmla="*/ 2147483646 w 116"/>
              <a:gd name="T13" fmla="*/ 2147483646 h 16"/>
              <a:gd name="T14" fmla="*/ 2147483646 w 116"/>
              <a:gd name="T15" fmla="*/ 2147483646 h 16"/>
              <a:gd name="T16" fmla="*/ 2147483646 w 116"/>
              <a:gd name="T17" fmla="*/ 2147483646 h 16"/>
              <a:gd name="T18" fmla="*/ 2147483646 w 116"/>
              <a:gd name="T19" fmla="*/ 2147483646 h 16"/>
              <a:gd name="T20" fmla="*/ 2147483646 w 116"/>
              <a:gd name="T21" fmla="*/ 2147483646 h 16"/>
              <a:gd name="T22" fmla="*/ 2147483646 w 116"/>
              <a:gd name="T23" fmla="*/ 2147483646 h 16"/>
              <a:gd name="T24" fmla="*/ 2147483646 w 116"/>
              <a:gd name="T25" fmla="*/ 0 h 16"/>
              <a:gd name="T26" fmla="*/ 2147483646 w 116"/>
              <a:gd name="T27" fmla="*/ 0 h 16"/>
              <a:gd name="T28" fmla="*/ 2147483646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2" y="3"/>
                </a:lnTo>
                <a:lnTo>
                  <a:pt x="0" y="5"/>
                </a:lnTo>
                <a:lnTo>
                  <a:pt x="0" y="11"/>
                </a:lnTo>
                <a:lnTo>
                  <a:pt x="2" y="13"/>
                </a:lnTo>
                <a:lnTo>
                  <a:pt x="5" y="16"/>
                </a:lnTo>
                <a:lnTo>
                  <a:pt x="111" y="16"/>
                </a:lnTo>
                <a:lnTo>
                  <a:pt x="113" y="13"/>
                </a:lnTo>
                <a:lnTo>
                  <a:pt x="116" y="11"/>
                </a:lnTo>
                <a:lnTo>
                  <a:pt x="116" y="5"/>
                </a:lnTo>
                <a:lnTo>
                  <a:pt x="113"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8" name="Freeform 282"/>
          <p:cNvSpPr>
            <a:spLocks/>
          </p:cNvSpPr>
          <p:nvPr/>
        </p:nvSpPr>
        <p:spPr bwMode="auto">
          <a:xfrm>
            <a:off x="6218238" y="2243138"/>
            <a:ext cx="25400" cy="184150"/>
          </a:xfrm>
          <a:custGeom>
            <a:avLst/>
            <a:gdLst>
              <a:gd name="T0" fmla="*/ 0 w 16"/>
              <a:gd name="T1" fmla="*/ 2147483646 h 116"/>
              <a:gd name="T2" fmla="*/ 0 w 16"/>
              <a:gd name="T3" fmla="*/ 2147483646 h 116"/>
              <a:gd name="T4" fmla="*/ 2147483646 w 16"/>
              <a:gd name="T5" fmla="*/ 2147483646 h 116"/>
              <a:gd name="T6" fmla="*/ 2147483646 w 16"/>
              <a:gd name="T7" fmla="*/ 2147483646 h 116"/>
              <a:gd name="T8" fmla="*/ 2147483646 w 16"/>
              <a:gd name="T9" fmla="*/ 2147483646 h 116"/>
              <a:gd name="T10" fmla="*/ 2147483646 w 16"/>
              <a:gd name="T11" fmla="*/ 2147483646 h 116"/>
              <a:gd name="T12" fmla="*/ 2147483646 w 16"/>
              <a:gd name="T13" fmla="*/ 2147483646 h 116"/>
              <a:gd name="T14" fmla="*/ 2147483646 w 16"/>
              <a:gd name="T15" fmla="*/ 2147483646 h 116"/>
              <a:gd name="T16" fmla="*/ 2147483646 w 16"/>
              <a:gd name="T17" fmla="*/ 2147483646 h 116"/>
              <a:gd name="T18" fmla="*/ 2147483646 w 16"/>
              <a:gd name="T19" fmla="*/ 0 h 116"/>
              <a:gd name="T20" fmla="*/ 2147483646 w 16"/>
              <a:gd name="T21" fmla="*/ 0 h 116"/>
              <a:gd name="T22" fmla="*/ 2147483646 w 16"/>
              <a:gd name="T23" fmla="*/ 2147483646 h 116"/>
              <a:gd name="T24" fmla="*/ 0 w 16"/>
              <a:gd name="T25" fmla="*/ 2147483646 h 116"/>
              <a:gd name="T26" fmla="*/ 0 w 16"/>
              <a:gd name="T27" fmla="*/ 2147483646 h 116"/>
              <a:gd name="T28" fmla="*/ 0 w 16"/>
              <a:gd name="T29" fmla="*/ 2147483646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6"/>
              <a:gd name="T47" fmla="*/ 16 w 16"/>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6">
                <a:moveTo>
                  <a:pt x="0" y="108"/>
                </a:moveTo>
                <a:lnTo>
                  <a:pt x="0" y="111"/>
                </a:lnTo>
                <a:lnTo>
                  <a:pt x="3" y="113"/>
                </a:lnTo>
                <a:lnTo>
                  <a:pt x="5" y="116"/>
                </a:lnTo>
                <a:lnTo>
                  <a:pt x="11" y="116"/>
                </a:lnTo>
                <a:lnTo>
                  <a:pt x="13" y="113"/>
                </a:lnTo>
                <a:lnTo>
                  <a:pt x="16" y="111"/>
                </a:lnTo>
                <a:lnTo>
                  <a:pt x="16" y="5"/>
                </a:lnTo>
                <a:lnTo>
                  <a:pt x="13" y="2"/>
                </a:lnTo>
                <a:lnTo>
                  <a:pt x="11" y="0"/>
                </a:lnTo>
                <a:lnTo>
                  <a:pt x="5" y="0"/>
                </a:lnTo>
                <a:lnTo>
                  <a:pt x="3" y="2"/>
                </a:lnTo>
                <a:lnTo>
                  <a:pt x="0" y="5"/>
                </a:lnTo>
                <a:lnTo>
                  <a:pt x="0" y="8"/>
                </a:lnTo>
                <a:lnTo>
                  <a:pt x="0"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9" name="Freeform 283"/>
          <p:cNvSpPr>
            <a:spLocks/>
          </p:cNvSpPr>
          <p:nvPr/>
        </p:nvSpPr>
        <p:spPr bwMode="auto">
          <a:xfrm>
            <a:off x="6218238" y="2243138"/>
            <a:ext cx="265112" cy="25400"/>
          </a:xfrm>
          <a:custGeom>
            <a:avLst/>
            <a:gdLst>
              <a:gd name="T0" fmla="*/ 2147483646 w 167"/>
              <a:gd name="T1" fmla="*/ 0 h 16"/>
              <a:gd name="T2" fmla="*/ 2147483646 w 167"/>
              <a:gd name="T3" fmla="*/ 0 h 16"/>
              <a:gd name="T4" fmla="*/ 2147483646 w 167"/>
              <a:gd name="T5" fmla="*/ 2147483646 h 16"/>
              <a:gd name="T6" fmla="*/ 0 w 167"/>
              <a:gd name="T7" fmla="*/ 2147483646 h 16"/>
              <a:gd name="T8" fmla="*/ 0 w 167"/>
              <a:gd name="T9" fmla="*/ 2147483646 h 16"/>
              <a:gd name="T10" fmla="*/ 2147483646 w 167"/>
              <a:gd name="T11" fmla="*/ 2147483646 h 16"/>
              <a:gd name="T12" fmla="*/ 2147483646 w 167"/>
              <a:gd name="T13" fmla="*/ 2147483646 h 16"/>
              <a:gd name="T14" fmla="*/ 2147483646 w 167"/>
              <a:gd name="T15" fmla="*/ 2147483646 h 16"/>
              <a:gd name="T16" fmla="*/ 2147483646 w 167"/>
              <a:gd name="T17" fmla="*/ 2147483646 h 16"/>
              <a:gd name="T18" fmla="*/ 2147483646 w 167"/>
              <a:gd name="T19" fmla="*/ 2147483646 h 16"/>
              <a:gd name="T20" fmla="*/ 2147483646 w 167"/>
              <a:gd name="T21" fmla="*/ 2147483646 h 16"/>
              <a:gd name="T22" fmla="*/ 2147483646 w 167"/>
              <a:gd name="T23" fmla="*/ 2147483646 h 16"/>
              <a:gd name="T24" fmla="*/ 2147483646 w 167"/>
              <a:gd name="T25" fmla="*/ 0 h 16"/>
              <a:gd name="T26" fmla="*/ 2147483646 w 167"/>
              <a:gd name="T27" fmla="*/ 0 h 16"/>
              <a:gd name="T28" fmla="*/ 2147483646 w 1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7"/>
              <a:gd name="T46" fmla="*/ 0 h 16"/>
              <a:gd name="T47" fmla="*/ 167 w 1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7" h="16">
                <a:moveTo>
                  <a:pt x="8" y="0"/>
                </a:moveTo>
                <a:lnTo>
                  <a:pt x="5" y="0"/>
                </a:lnTo>
                <a:lnTo>
                  <a:pt x="3" y="2"/>
                </a:lnTo>
                <a:lnTo>
                  <a:pt x="0" y="5"/>
                </a:lnTo>
                <a:lnTo>
                  <a:pt x="0" y="10"/>
                </a:lnTo>
                <a:lnTo>
                  <a:pt x="3" y="13"/>
                </a:lnTo>
                <a:lnTo>
                  <a:pt x="5" y="16"/>
                </a:lnTo>
                <a:lnTo>
                  <a:pt x="162" y="16"/>
                </a:lnTo>
                <a:lnTo>
                  <a:pt x="165" y="13"/>
                </a:lnTo>
                <a:lnTo>
                  <a:pt x="167" y="10"/>
                </a:lnTo>
                <a:lnTo>
                  <a:pt x="167" y="5"/>
                </a:lnTo>
                <a:lnTo>
                  <a:pt x="165" y="2"/>
                </a:lnTo>
                <a:lnTo>
                  <a:pt x="162" y="0"/>
                </a:lnTo>
                <a:lnTo>
                  <a:pt x="1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0" name="Freeform 284"/>
          <p:cNvSpPr>
            <a:spLocks/>
          </p:cNvSpPr>
          <p:nvPr/>
        </p:nvSpPr>
        <p:spPr bwMode="auto">
          <a:xfrm>
            <a:off x="6059488" y="1882775"/>
            <a:ext cx="184150" cy="25400"/>
          </a:xfrm>
          <a:custGeom>
            <a:avLst/>
            <a:gdLst>
              <a:gd name="T0" fmla="*/ 2147483646 w 116"/>
              <a:gd name="T1" fmla="*/ 0 h 16"/>
              <a:gd name="T2" fmla="*/ 2147483646 w 116"/>
              <a:gd name="T3" fmla="*/ 0 h 16"/>
              <a:gd name="T4" fmla="*/ 2147483646 w 116"/>
              <a:gd name="T5" fmla="*/ 2147483646 h 16"/>
              <a:gd name="T6" fmla="*/ 0 w 116"/>
              <a:gd name="T7" fmla="*/ 2147483646 h 16"/>
              <a:gd name="T8" fmla="*/ 0 w 116"/>
              <a:gd name="T9" fmla="*/ 2147483646 h 16"/>
              <a:gd name="T10" fmla="*/ 2147483646 w 116"/>
              <a:gd name="T11" fmla="*/ 2147483646 h 16"/>
              <a:gd name="T12" fmla="*/ 2147483646 w 116"/>
              <a:gd name="T13" fmla="*/ 2147483646 h 16"/>
              <a:gd name="T14" fmla="*/ 2147483646 w 116"/>
              <a:gd name="T15" fmla="*/ 2147483646 h 16"/>
              <a:gd name="T16" fmla="*/ 2147483646 w 116"/>
              <a:gd name="T17" fmla="*/ 2147483646 h 16"/>
              <a:gd name="T18" fmla="*/ 2147483646 w 116"/>
              <a:gd name="T19" fmla="*/ 2147483646 h 16"/>
              <a:gd name="T20" fmla="*/ 2147483646 w 116"/>
              <a:gd name="T21" fmla="*/ 2147483646 h 16"/>
              <a:gd name="T22" fmla="*/ 2147483646 w 116"/>
              <a:gd name="T23" fmla="*/ 2147483646 h 16"/>
              <a:gd name="T24" fmla="*/ 2147483646 w 116"/>
              <a:gd name="T25" fmla="*/ 0 h 16"/>
              <a:gd name="T26" fmla="*/ 2147483646 w 116"/>
              <a:gd name="T27" fmla="*/ 0 h 16"/>
              <a:gd name="T28" fmla="*/ 2147483646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2" y="3"/>
                </a:lnTo>
                <a:lnTo>
                  <a:pt x="0" y="6"/>
                </a:lnTo>
                <a:lnTo>
                  <a:pt x="0" y="11"/>
                </a:lnTo>
                <a:lnTo>
                  <a:pt x="2" y="14"/>
                </a:lnTo>
                <a:lnTo>
                  <a:pt x="5" y="16"/>
                </a:lnTo>
                <a:lnTo>
                  <a:pt x="111" y="16"/>
                </a:lnTo>
                <a:lnTo>
                  <a:pt x="113" y="14"/>
                </a:lnTo>
                <a:lnTo>
                  <a:pt x="116" y="11"/>
                </a:lnTo>
                <a:lnTo>
                  <a:pt x="116" y="6"/>
                </a:lnTo>
                <a:lnTo>
                  <a:pt x="113"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1" name="Freeform 285"/>
          <p:cNvSpPr>
            <a:spLocks/>
          </p:cNvSpPr>
          <p:nvPr/>
        </p:nvSpPr>
        <p:spPr bwMode="auto">
          <a:xfrm>
            <a:off x="6218238" y="1882775"/>
            <a:ext cx="25400" cy="185738"/>
          </a:xfrm>
          <a:custGeom>
            <a:avLst/>
            <a:gdLst>
              <a:gd name="T0" fmla="*/ 2147483646 w 16"/>
              <a:gd name="T1" fmla="*/ 2147483646 h 117"/>
              <a:gd name="T2" fmla="*/ 2147483646 w 16"/>
              <a:gd name="T3" fmla="*/ 2147483646 h 117"/>
              <a:gd name="T4" fmla="*/ 2147483646 w 16"/>
              <a:gd name="T5" fmla="*/ 2147483646 h 117"/>
              <a:gd name="T6" fmla="*/ 2147483646 w 16"/>
              <a:gd name="T7" fmla="*/ 0 h 117"/>
              <a:gd name="T8" fmla="*/ 2147483646 w 16"/>
              <a:gd name="T9" fmla="*/ 0 h 117"/>
              <a:gd name="T10" fmla="*/ 2147483646 w 16"/>
              <a:gd name="T11" fmla="*/ 2147483646 h 117"/>
              <a:gd name="T12" fmla="*/ 0 w 16"/>
              <a:gd name="T13" fmla="*/ 2147483646 h 117"/>
              <a:gd name="T14" fmla="*/ 0 w 16"/>
              <a:gd name="T15" fmla="*/ 2147483646 h 117"/>
              <a:gd name="T16" fmla="*/ 2147483646 w 16"/>
              <a:gd name="T17" fmla="*/ 2147483646 h 117"/>
              <a:gd name="T18" fmla="*/ 2147483646 w 16"/>
              <a:gd name="T19" fmla="*/ 2147483646 h 117"/>
              <a:gd name="T20" fmla="*/ 2147483646 w 16"/>
              <a:gd name="T21" fmla="*/ 2147483646 h 117"/>
              <a:gd name="T22" fmla="*/ 2147483646 w 16"/>
              <a:gd name="T23" fmla="*/ 2147483646 h 117"/>
              <a:gd name="T24" fmla="*/ 2147483646 w 16"/>
              <a:gd name="T25" fmla="*/ 2147483646 h 117"/>
              <a:gd name="T26" fmla="*/ 2147483646 w 16"/>
              <a:gd name="T27" fmla="*/ 2147483646 h 117"/>
              <a:gd name="T28" fmla="*/ 2147483646 w 16"/>
              <a:gd name="T29" fmla="*/ 2147483646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7"/>
              <a:gd name="T47" fmla="*/ 16 w 16"/>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7">
                <a:moveTo>
                  <a:pt x="16" y="8"/>
                </a:moveTo>
                <a:lnTo>
                  <a:pt x="16" y="6"/>
                </a:lnTo>
                <a:lnTo>
                  <a:pt x="13" y="3"/>
                </a:lnTo>
                <a:lnTo>
                  <a:pt x="11" y="0"/>
                </a:lnTo>
                <a:lnTo>
                  <a:pt x="5" y="0"/>
                </a:lnTo>
                <a:lnTo>
                  <a:pt x="3" y="3"/>
                </a:lnTo>
                <a:lnTo>
                  <a:pt x="0" y="6"/>
                </a:lnTo>
                <a:lnTo>
                  <a:pt x="0" y="111"/>
                </a:lnTo>
                <a:lnTo>
                  <a:pt x="3" y="114"/>
                </a:lnTo>
                <a:lnTo>
                  <a:pt x="5" y="117"/>
                </a:lnTo>
                <a:lnTo>
                  <a:pt x="11" y="117"/>
                </a:lnTo>
                <a:lnTo>
                  <a:pt x="13" y="114"/>
                </a:lnTo>
                <a:lnTo>
                  <a:pt x="16" y="111"/>
                </a:lnTo>
                <a:lnTo>
                  <a:pt x="16" y="10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2" name="Freeform 286"/>
          <p:cNvSpPr>
            <a:spLocks/>
          </p:cNvSpPr>
          <p:nvPr/>
        </p:nvSpPr>
        <p:spPr bwMode="auto">
          <a:xfrm>
            <a:off x="6218238" y="2043113"/>
            <a:ext cx="265112" cy="25400"/>
          </a:xfrm>
          <a:custGeom>
            <a:avLst/>
            <a:gdLst>
              <a:gd name="T0" fmla="*/ 2147483646 w 167"/>
              <a:gd name="T1" fmla="*/ 0 h 16"/>
              <a:gd name="T2" fmla="*/ 2147483646 w 167"/>
              <a:gd name="T3" fmla="*/ 0 h 16"/>
              <a:gd name="T4" fmla="*/ 2147483646 w 167"/>
              <a:gd name="T5" fmla="*/ 2147483646 h 16"/>
              <a:gd name="T6" fmla="*/ 0 w 167"/>
              <a:gd name="T7" fmla="*/ 2147483646 h 16"/>
              <a:gd name="T8" fmla="*/ 0 w 167"/>
              <a:gd name="T9" fmla="*/ 2147483646 h 16"/>
              <a:gd name="T10" fmla="*/ 2147483646 w 167"/>
              <a:gd name="T11" fmla="*/ 2147483646 h 16"/>
              <a:gd name="T12" fmla="*/ 2147483646 w 167"/>
              <a:gd name="T13" fmla="*/ 2147483646 h 16"/>
              <a:gd name="T14" fmla="*/ 2147483646 w 167"/>
              <a:gd name="T15" fmla="*/ 2147483646 h 16"/>
              <a:gd name="T16" fmla="*/ 2147483646 w 167"/>
              <a:gd name="T17" fmla="*/ 2147483646 h 16"/>
              <a:gd name="T18" fmla="*/ 2147483646 w 167"/>
              <a:gd name="T19" fmla="*/ 2147483646 h 16"/>
              <a:gd name="T20" fmla="*/ 2147483646 w 167"/>
              <a:gd name="T21" fmla="*/ 2147483646 h 16"/>
              <a:gd name="T22" fmla="*/ 2147483646 w 167"/>
              <a:gd name="T23" fmla="*/ 2147483646 h 16"/>
              <a:gd name="T24" fmla="*/ 2147483646 w 167"/>
              <a:gd name="T25" fmla="*/ 0 h 16"/>
              <a:gd name="T26" fmla="*/ 2147483646 w 167"/>
              <a:gd name="T27" fmla="*/ 0 h 16"/>
              <a:gd name="T28" fmla="*/ 2147483646 w 1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7"/>
              <a:gd name="T46" fmla="*/ 0 h 16"/>
              <a:gd name="T47" fmla="*/ 167 w 1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7" h="16">
                <a:moveTo>
                  <a:pt x="8" y="0"/>
                </a:moveTo>
                <a:lnTo>
                  <a:pt x="5" y="0"/>
                </a:lnTo>
                <a:lnTo>
                  <a:pt x="3" y="2"/>
                </a:lnTo>
                <a:lnTo>
                  <a:pt x="0" y="5"/>
                </a:lnTo>
                <a:lnTo>
                  <a:pt x="0" y="10"/>
                </a:lnTo>
                <a:lnTo>
                  <a:pt x="3" y="13"/>
                </a:lnTo>
                <a:lnTo>
                  <a:pt x="5" y="16"/>
                </a:lnTo>
                <a:lnTo>
                  <a:pt x="162" y="16"/>
                </a:lnTo>
                <a:lnTo>
                  <a:pt x="165" y="13"/>
                </a:lnTo>
                <a:lnTo>
                  <a:pt x="167" y="10"/>
                </a:lnTo>
                <a:lnTo>
                  <a:pt x="167" y="5"/>
                </a:lnTo>
                <a:lnTo>
                  <a:pt x="165" y="2"/>
                </a:lnTo>
                <a:lnTo>
                  <a:pt x="162" y="0"/>
                </a:lnTo>
                <a:lnTo>
                  <a:pt x="1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3" name="Oval 287"/>
          <p:cNvSpPr>
            <a:spLocks noChangeArrowheads="1"/>
          </p:cNvSpPr>
          <p:nvPr/>
        </p:nvSpPr>
        <p:spPr bwMode="auto">
          <a:xfrm>
            <a:off x="7997825" y="2068513"/>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594" name="Freeform 288"/>
          <p:cNvSpPr>
            <a:spLocks/>
          </p:cNvSpPr>
          <p:nvPr/>
        </p:nvSpPr>
        <p:spPr bwMode="auto">
          <a:xfrm>
            <a:off x="7985125" y="2055813"/>
            <a:ext cx="104775" cy="103187"/>
          </a:xfrm>
          <a:custGeom>
            <a:avLst/>
            <a:gdLst>
              <a:gd name="T0" fmla="*/ 2147483646 w 66"/>
              <a:gd name="T1" fmla="*/ 2147483646 h 65"/>
              <a:gd name="T2" fmla="*/ 2147483646 w 66"/>
              <a:gd name="T3" fmla="*/ 2147483646 h 65"/>
              <a:gd name="T4" fmla="*/ 2147483646 w 66"/>
              <a:gd name="T5" fmla="*/ 2147483646 h 65"/>
              <a:gd name="T6" fmla="*/ 2147483646 w 66"/>
              <a:gd name="T7" fmla="*/ 2147483646 h 65"/>
              <a:gd name="T8" fmla="*/ 2147483646 w 66"/>
              <a:gd name="T9" fmla="*/ 2147483646 h 65"/>
              <a:gd name="T10" fmla="*/ 2147483646 w 66"/>
              <a:gd name="T11" fmla="*/ 2147483646 h 65"/>
              <a:gd name="T12" fmla="*/ 2147483646 w 66"/>
              <a:gd name="T13" fmla="*/ 2147483646 h 65"/>
              <a:gd name="T14" fmla="*/ 2147483646 w 66"/>
              <a:gd name="T15" fmla="*/ 2147483646 h 65"/>
              <a:gd name="T16" fmla="*/ 2147483646 w 66"/>
              <a:gd name="T17" fmla="*/ 2147483646 h 65"/>
              <a:gd name="T18" fmla="*/ 2147483646 w 66"/>
              <a:gd name="T19" fmla="*/ 2147483646 h 65"/>
              <a:gd name="T20" fmla="*/ 2147483646 w 66"/>
              <a:gd name="T21" fmla="*/ 2147483646 h 65"/>
              <a:gd name="T22" fmla="*/ 2147483646 w 66"/>
              <a:gd name="T23" fmla="*/ 2147483646 h 65"/>
              <a:gd name="T24" fmla="*/ 2147483646 w 66"/>
              <a:gd name="T25" fmla="*/ 2147483646 h 65"/>
              <a:gd name="T26" fmla="*/ 2147483646 w 66"/>
              <a:gd name="T27" fmla="*/ 2147483646 h 65"/>
              <a:gd name="T28" fmla="*/ 2147483646 w 66"/>
              <a:gd name="T29" fmla="*/ 2147483646 h 65"/>
              <a:gd name="T30" fmla="*/ 2147483646 w 66"/>
              <a:gd name="T31" fmla="*/ 2147483646 h 65"/>
              <a:gd name="T32" fmla="*/ 2147483646 w 66"/>
              <a:gd name="T33" fmla="*/ 2147483646 h 65"/>
              <a:gd name="T34" fmla="*/ 2147483646 w 66"/>
              <a:gd name="T35" fmla="*/ 2147483646 h 65"/>
              <a:gd name="T36" fmla="*/ 2147483646 w 66"/>
              <a:gd name="T37" fmla="*/ 2147483646 h 65"/>
              <a:gd name="T38" fmla="*/ 2147483646 w 66"/>
              <a:gd name="T39" fmla="*/ 2147483646 h 65"/>
              <a:gd name="T40" fmla="*/ 2147483646 w 66"/>
              <a:gd name="T41" fmla="*/ 2147483646 h 65"/>
              <a:gd name="T42" fmla="*/ 2147483646 w 66"/>
              <a:gd name="T43" fmla="*/ 0 h 65"/>
              <a:gd name="T44" fmla="*/ 2147483646 w 66"/>
              <a:gd name="T45" fmla="*/ 2147483646 h 65"/>
              <a:gd name="T46" fmla="*/ 2147483646 w 66"/>
              <a:gd name="T47" fmla="*/ 2147483646 h 65"/>
              <a:gd name="T48" fmla="*/ 2147483646 w 66"/>
              <a:gd name="T49" fmla="*/ 2147483646 h 65"/>
              <a:gd name="T50" fmla="*/ 2147483646 w 66"/>
              <a:gd name="T51" fmla="*/ 2147483646 h 65"/>
              <a:gd name="T52" fmla="*/ 2147483646 w 66"/>
              <a:gd name="T53" fmla="*/ 2147483646 h 65"/>
              <a:gd name="T54" fmla="*/ 2147483646 w 66"/>
              <a:gd name="T55" fmla="*/ 2147483646 h 65"/>
              <a:gd name="T56" fmla="*/ 2147483646 w 66"/>
              <a:gd name="T57" fmla="*/ 2147483646 h 65"/>
              <a:gd name="T58" fmla="*/ 2147483646 w 66"/>
              <a:gd name="T59" fmla="*/ 2147483646 h 65"/>
              <a:gd name="T60" fmla="*/ 2147483646 w 66"/>
              <a:gd name="T61" fmla="*/ 2147483646 h 65"/>
              <a:gd name="T62" fmla="*/ 2147483646 w 66"/>
              <a:gd name="T63" fmla="*/ 2147483646 h 65"/>
              <a:gd name="T64" fmla="*/ 2147483646 w 66"/>
              <a:gd name="T65" fmla="*/ 2147483646 h 65"/>
              <a:gd name="T66" fmla="*/ 2147483646 w 66"/>
              <a:gd name="T67" fmla="*/ 2147483646 h 65"/>
              <a:gd name="T68" fmla="*/ 2147483646 w 66"/>
              <a:gd name="T69" fmla="*/ 2147483646 h 65"/>
              <a:gd name="T70" fmla="*/ 2147483646 w 66"/>
              <a:gd name="T71" fmla="*/ 2147483646 h 65"/>
              <a:gd name="T72" fmla="*/ 2147483646 w 66"/>
              <a:gd name="T73" fmla="*/ 2147483646 h 65"/>
              <a:gd name="T74" fmla="*/ 2147483646 w 66"/>
              <a:gd name="T75" fmla="*/ 2147483646 h 65"/>
              <a:gd name="T76" fmla="*/ 2147483646 w 66"/>
              <a:gd name="T77" fmla="*/ 2147483646 h 65"/>
              <a:gd name="T78" fmla="*/ 2147483646 w 66"/>
              <a:gd name="T79" fmla="*/ 2147483646 h 65"/>
              <a:gd name="T80" fmla="*/ 2147483646 w 66"/>
              <a:gd name="T81" fmla="*/ 2147483646 h 65"/>
              <a:gd name="T82" fmla="*/ 2147483646 w 66"/>
              <a:gd name="T83" fmla="*/ 2147483646 h 65"/>
              <a:gd name="T84" fmla="*/ 2147483646 w 66"/>
              <a:gd name="T85" fmla="*/ 2147483646 h 65"/>
              <a:gd name="T86" fmla="*/ 2147483646 w 66"/>
              <a:gd name="T87" fmla="*/ 2147483646 h 65"/>
              <a:gd name="T88" fmla="*/ 2147483646 w 66"/>
              <a:gd name="T89" fmla="*/ 2147483646 h 65"/>
              <a:gd name="T90" fmla="*/ 2147483646 w 66"/>
              <a:gd name="T91" fmla="*/ 2147483646 h 65"/>
              <a:gd name="T92" fmla="*/ 2147483646 w 66"/>
              <a:gd name="T93" fmla="*/ 2147483646 h 65"/>
              <a:gd name="T94" fmla="*/ 2147483646 w 66"/>
              <a:gd name="T95" fmla="*/ 2147483646 h 65"/>
              <a:gd name="T96" fmla="*/ 2147483646 w 66"/>
              <a:gd name="T97" fmla="*/ 2147483646 h 65"/>
              <a:gd name="T98" fmla="*/ 2147483646 w 66"/>
              <a:gd name="T99" fmla="*/ 2147483646 h 65"/>
              <a:gd name="T100" fmla="*/ 2147483646 w 66"/>
              <a:gd name="T101" fmla="*/ 2147483646 h 65"/>
              <a:gd name="T102" fmla="*/ 2147483646 w 66"/>
              <a:gd name="T103" fmla="*/ 2147483646 h 65"/>
              <a:gd name="T104" fmla="*/ 2147483646 w 66"/>
              <a:gd name="T105" fmla="*/ 2147483646 h 65"/>
              <a:gd name="T106" fmla="*/ 2147483646 w 66"/>
              <a:gd name="T107" fmla="*/ 2147483646 h 65"/>
              <a:gd name="T108" fmla="*/ 2147483646 w 66"/>
              <a:gd name="T109" fmla="*/ 2147483646 h 65"/>
              <a:gd name="T110" fmla="*/ 2147483646 w 66"/>
              <a:gd name="T111" fmla="*/ 2147483646 h 65"/>
              <a:gd name="T112" fmla="*/ 2147483646 w 66"/>
              <a:gd name="T113" fmla="*/ 2147483646 h 65"/>
              <a:gd name="T114" fmla="*/ 0 w 66"/>
              <a:gd name="T115" fmla="*/ 2147483646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2" y="59"/>
                </a:lnTo>
                <a:lnTo>
                  <a:pt x="39" y="63"/>
                </a:lnTo>
                <a:lnTo>
                  <a:pt x="43" y="65"/>
                </a:lnTo>
                <a:lnTo>
                  <a:pt x="44" y="64"/>
                </a:lnTo>
                <a:lnTo>
                  <a:pt x="50" y="61"/>
                </a:lnTo>
                <a:lnTo>
                  <a:pt x="50" y="60"/>
                </a:lnTo>
                <a:lnTo>
                  <a:pt x="48" y="63"/>
                </a:lnTo>
                <a:lnTo>
                  <a:pt x="50" y="61"/>
                </a:lnTo>
                <a:lnTo>
                  <a:pt x="54"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9"/>
                </a:lnTo>
                <a:lnTo>
                  <a:pt x="59" y="41"/>
                </a:lnTo>
                <a:lnTo>
                  <a:pt x="64" y="28"/>
                </a:lnTo>
                <a:lnTo>
                  <a:pt x="66" y="29"/>
                </a:lnTo>
                <a:lnTo>
                  <a:pt x="66" y="23"/>
                </a:lnTo>
                <a:lnTo>
                  <a:pt x="64" y="21"/>
                </a:lnTo>
                <a:lnTo>
                  <a:pt x="62" y="16"/>
                </a:lnTo>
                <a:lnTo>
                  <a:pt x="60" y="16"/>
                </a:lnTo>
                <a:lnTo>
                  <a:pt x="63" y="17"/>
                </a:lnTo>
                <a:lnTo>
                  <a:pt x="62" y="16"/>
                </a:lnTo>
                <a:lnTo>
                  <a:pt x="59" y="12"/>
                </a:lnTo>
                <a:lnTo>
                  <a:pt x="55" y="9"/>
                </a:lnTo>
                <a:lnTo>
                  <a:pt x="59" y="13"/>
                </a:lnTo>
                <a:lnTo>
                  <a:pt x="56" y="9"/>
                </a:lnTo>
                <a:lnTo>
                  <a:pt x="52" y="6"/>
                </a:lnTo>
                <a:lnTo>
                  <a:pt x="56" y="10"/>
                </a:lnTo>
                <a:lnTo>
                  <a:pt x="54" y="6"/>
                </a:lnTo>
                <a:lnTo>
                  <a:pt x="50" y="4"/>
                </a:lnTo>
                <a:lnTo>
                  <a:pt x="48" y="2"/>
                </a:lnTo>
                <a:lnTo>
                  <a:pt x="50" y="5"/>
                </a:lnTo>
                <a:lnTo>
                  <a:pt x="50" y="4"/>
                </a:lnTo>
                <a:lnTo>
                  <a:pt x="44" y="1"/>
                </a:lnTo>
                <a:lnTo>
                  <a:pt x="43" y="0"/>
                </a:lnTo>
                <a:lnTo>
                  <a:pt x="23" y="0"/>
                </a:lnTo>
                <a:lnTo>
                  <a:pt x="21" y="1"/>
                </a:lnTo>
                <a:lnTo>
                  <a:pt x="16" y="4"/>
                </a:lnTo>
                <a:lnTo>
                  <a:pt x="16" y="5"/>
                </a:lnTo>
                <a:lnTo>
                  <a:pt x="17" y="2"/>
                </a:lnTo>
                <a:lnTo>
                  <a:pt x="16" y="4"/>
                </a:lnTo>
                <a:lnTo>
                  <a:pt x="12" y="6"/>
                </a:lnTo>
                <a:lnTo>
                  <a:pt x="9" y="10"/>
                </a:lnTo>
                <a:lnTo>
                  <a:pt x="13" y="6"/>
                </a:lnTo>
                <a:lnTo>
                  <a:pt x="9" y="9"/>
                </a:lnTo>
                <a:lnTo>
                  <a:pt x="7" y="13"/>
                </a:lnTo>
                <a:lnTo>
                  <a:pt x="11" y="9"/>
                </a:lnTo>
                <a:lnTo>
                  <a:pt x="7" y="12"/>
                </a:lnTo>
                <a:lnTo>
                  <a:pt x="4" y="16"/>
                </a:lnTo>
                <a:lnTo>
                  <a:pt x="3"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6" y="20"/>
                </a:lnTo>
                <a:lnTo>
                  <a:pt x="43" y="19"/>
                </a:lnTo>
                <a:lnTo>
                  <a:pt x="50" y="25"/>
                </a:lnTo>
                <a:lnTo>
                  <a:pt x="48" y="23"/>
                </a:lnTo>
                <a:lnTo>
                  <a:pt x="46" y="21"/>
                </a:lnTo>
                <a:lnTo>
                  <a:pt x="47" y="23"/>
                </a:lnTo>
                <a:lnTo>
                  <a:pt x="50" y="27"/>
                </a:lnTo>
                <a:lnTo>
                  <a:pt x="51" y="27"/>
                </a:lnTo>
                <a:lnTo>
                  <a:pt x="48" y="27"/>
                </a:lnTo>
                <a:lnTo>
                  <a:pt x="50" y="28"/>
                </a:lnTo>
                <a:lnTo>
                  <a:pt x="50" y="35"/>
                </a:lnTo>
                <a:lnTo>
                  <a:pt x="54" y="39"/>
                </a:lnTo>
                <a:lnTo>
                  <a:pt x="59" y="25"/>
                </a:lnTo>
                <a:lnTo>
                  <a:pt x="52" y="28"/>
                </a:lnTo>
                <a:lnTo>
                  <a:pt x="50" y="37"/>
                </a:lnTo>
                <a:lnTo>
                  <a:pt x="48" y="39"/>
                </a:lnTo>
                <a:lnTo>
                  <a:pt x="51" y="39"/>
                </a:lnTo>
                <a:lnTo>
                  <a:pt x="50" y="39"/>
                </a:lnTo>
                <a:lnTo>
                  <a:pt x="47" y="43"/>
                </a:lnTo>
                <a:lnTo>
                  <a:pt x="46" y="44"/>
                </a:lnTo>
                <a:lnTo>
                  <a:pt x="48" y="43"/>
                </a:lnTo>
                <a:lnTo>
                  <a:pt x="50" y="40"/>
                </a:lnTo>
                <a:lnTo>
                  <a:pt x="43" y="47"/>
                </a:lnTo>
                <a:lnTo>
                  <a:pt x="46"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5" name="Oval 289"/>
          <p:cNvSpPr>
            <a:spLocks noChangeArrowheads="1"/>
          </p:cNvSpPr>
          <p:nvPr/>
        </p:nvSpPr>
        <p:spPr bwMode="auto">
          <a:xfrm>
            <a:off x="7947025" y="3810000"/>
            <a:ext cx="80963"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596" name="Freeform 290"/>
          <p:cNvSpPr>
            <a:spLocks/>
          </p:cNvSpPr>
          <p:nvPr/>
        </p:nvSpPr>
        <p:spPr bwMode="auto">
          <a:xfrm>
            <a:off x="7934325" y="3797300"/>
            <a:ext cx="101600" cy="103188"/>
          </a:xfrm>
          <a:custGeom>
            <a:avLst/>
            <a:gdLst>
              <a:gd name="T0" fmla="*/ 2147483646 w 64"/>
              <a:gd name="T1" fmla="*/ 2147483646 h 65"/>
              <a:gd name="T2" fmla="*/ 2147483646 w 64"/>
              <a:gd name="T3" fmla="*/ 2147483646 h 65"/>
              <a:gd name="T4" fmla="*/ 2147483646 w 64"/>
              <a:gd name="T5" fmla="*/ 2147483646 h 65"/>
              <a:gd name="T6" fmla="*/ 2147483646 w 64"/>
              <a:gd name="T7" fmla="*/ 2147483646 h 65"/>
              <a:gd name="T8" fmla="*/ 2147483646 w 64"/>
              <a:gd name="T9" fmla="*/ 2147483646 h 65"/>
              <a:gd name="T10" fmla="*/ 2147483646 w 64"/>
              <a:gd name="T11" fmla="*/ 2147483646 h 65"/>
              <a:gd name="T12" fmla="*/ 2147483646 w 64"/>
              <a:gd name="T13" fmla="*/ 2147483646 h 65"/>
              <a:gd name="T14" fmla="*/ 2147483646 w 64"/>
              <a:gd name="T15" fmla="*/ 2147483646 h 65"/>
              <a:gd name="T16" fmla="*/ 2147483646 w 64"/>
              <a:gd name="T17" fmla="*/ 2147483646 h 65"/>
              <a:gd name="T18" fmla="*/ 2147483646 w 64"/>
              <a:gd name="T19" fmla="*/ 2147483646 h 65"/>
              <a:gd name="T20" fmla="*/ 2147483646 w 64"/>
              <a:gd name="T21" fmla="*/ 2147483646 h 65"/>
              <a:gd name="T22" fmla="*/ 2147483646 w 64"/>
              <a:gd name="T23" fmla="*/ 2147483646 h 65"/>
              <a:gd name="T24" fmla="*/ 2147483646 w 64"/>
              <a:gd name="T25" fmla="*/ 2147483646 h 65"/>
              <a:gd name="T26" fmla="*/ 2147483646 w 64"/>
              <a:gd name="T27" fmla="*/ 2147483646 h 65"/>
              <a:gd name="T28" fmla="*/ 2147483646 w 64"/>
              <a:gd name="T29" fmla="*/ 2147483646 h 65"/>
              <a:gd name="T30" fmla="*/ 2147483646 w 64"/>
              <a:gd name="T31" fmla="*/ 2147483646 h 65"/>
              <a:gd name="T32" fmla="*/ 2147483646 w 64"/>
              <a:gd name="T33" fmla="*/ 2147483646 h 65"/>
              <a:gd name="T34" fmla="*/ 2147483646 w 64"/>
              <a:gd name="T35" fmla="*/ 2147483646 h 65"/>
              <a:gd name="T36" fmla="*/ 2147483646 w 64"/>
              <a:gd name="T37" fmla="*/ 2147483646 h 65"/>
              <a:gd name="T38" fmla="*/ 2147483646 w 64"/>
              <a:gd name="T39" fmla="*/ 2147483646 h 65"/>
              <a:gd name="T40" fmla="*/ 2147483646 w 64"/>
              <a:gd name="T41" fmla="*/ 2147483646 h 65"/>
              <a:gd name="T42" fmla="*/ 2147483646 w 64"/>
              <a:gd name="T43" fmla="*/ 2147483646 h 65"/>
              <a:gd name="T44" fmla="*/ 2147483646 w 64"/>
              <a:gd name="T45" fmla="*/ 2147483646 h 65"/>
              <a:gd name="T46" fmla="*/ 2147483646 w 64"/>
              <a:gd name="T47" fmla="*/ 2147483646 h 65"/>
              <a:gd name="T48" fmla="*/ 0 w 64"/>
              <a:gd name="T49" fmla="*/ 2147483646 h 65"/>
              <a:gd name="T50" fmla="*/ 2147483646 w 64"/>
              <a:gd name="T51" fmla="*/ 2147483646 h 65"/>
              <a:gd name="T52" fmla="*/ 2147483646 w 64"/>
              <a:gd name="T53" fmla="*/ 2147483646 h 65"/>
              <a:gd name="T54" fmla="*/ 2147483646 w 64"/>
              <a:gd name="T55" fmla="*/ 2147483646 h 65"/>
              <a:gd name="T56" fmla="*/ 2147483646 w 64"/>
              <a:gd name="T57" fmla="*/ 2147483646 h 65"/>
              <a:gd name="T58" fmla="*/ 2147483646 w 64"/>
              <a:gd name="T59" fmla="*/ 2147483646 h 65"/>
              <a:gd name="T60" fmla="*/ 2147483646 w 64"/>
              <a:gd name="T61" fmla="*/ 2147483646 h 65"/>
              <a:gd name="T62" fmla="*/ 2147483646 w 64"/>
              <a:gd name="T63" fmla="*/ 2147483646 h 65"/>
              <a:gd name="T64" fmla="*/ 2147483646 w 64"/>
              <a:gd name="T65" fmla="*/ 2147483646 h 65"/>
              <a:gd name="T66" fmla="*/ 2147483646 w 64"/>
              <a:gd name="T67" fmla="*/ 2147483646 h 65"/>
              <a:gd name="T68" fmla="*/ 2147483646 w 64"/>
              <a:gd name="T69" fmla="*/ 2147483646 h 65"/>
              <a:gd name="T70" fmla="*/ 2147483646 w 64"/>
              <a:gd name="T71" fmla="*/ 2147483646 h 65"/>
              <a:gd name="T72" fmla="*/ 2147483646 w 64"/>
              <a:gd name="T73" fmla="*/ 2147483646 h 65"/>
              <a:gd name="T74" fmla="*/ 2147483646 w 64"/>
              <a:gd name="T75" fmla="*/ 2147483646 h 65"/>
              <a:gd name="T76" fmla="*/ 2147483646 w 64"/>
              <a:gd name="T77" fmla="*/ 2147483646 h 65"/>
              <a:gd name="T78" fmla="*/ 2147483646 w 64"/>
              <a:gd name="T79" fmla="*/ 2147483646 h 65"/>
              <a:gd name="T80" fmla="*/ 2147483646 w 64"/>
              <a:gd name="T81" fmla="*/ 2147483646 h 65"/>
              <a:gd name="T82" fmla="*/ 2147483646 w 64"/>
              <a:gd name="T83" fmla="*/ 2147483646 h 65"/>
              <a:gd name="T84" fmla="*/ 2147483646 w 64"/>
              <a:gd name="T85" fmla="*/ 2147483646 h 65"/>
              <a:gd name="T86" fmla="*/ 2147483646 w 64"/>
              <a:gd name="T87" fmla="*/ 2147483646 h 65"/>
              <a:gd name="T88" fmla="*/ 2147483646 w 64"/>
              <a:gd name="T89" fmla="*/ 2147483646 h 65"/>
              <a:gd name="T90" fmla="*/ 2147483646 w 64"/>
              <a:gd name="T91" fmla="*/ 2147483646 h 65"/>
              <a:gd name="T92" fmla="*/ 2147483646 w 64"/>
              <a:gd name="T93" fmla="*/ 2147483646 h 65"/>
              <a:gd name="T94" fmla="*/ 2147483646 w 64"/>
              <a:gd name="T95" fmla="*/ 2147483646 h 65"/>
              <a:gd name="T96" fmla="*/ 2147483646 w 64"/>
              <a:gd name="T97" fmla="*/ 2147483646 h 65"/>
              <a:gd name="T98" fmla="*/ 2147483646 w 64"/>
              <a:gd name="T99" fmla="*/ 2147483646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
              <a:gd name="T151" fmla="*/ 0 h 65"/>
              <a:gd name="T152" fmla="*/ 64 w 64"/>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 h="65">
                <a:moveTo>
                  <a:pt x="0" y="33"/>
                </a:moveTo>
                <a:lnTo>
                  <a:pt x="0" y="42"/>
                </a:lnTo>
                <a:lnTo>
                  <a:pt x="1" y="44"/>
                </a:lnTo>
                <a:lnTo>
                  <a:pt x="4" y="49"/>
                </a:lnTo>
                <a:lnTo>
                  <a:pt x="5" y="49"/>
                </a:lnTo>
                <a:lnTo>
                  <a:pt x="3" y="48"/>
                </a:lnTo>
                <a:lnTo>
                  <a:pt x="4" y="49"/>
                </a:lnTo>
                <a:lnTo>
                  <a:pt x="7" y="53"/>
                </a:lnTo>
                <a:lnTo>
                  <a:pt x="8" y="53"/>
                </a:lnTo>
                <a:lnTo>
                  <a:pt x="5" y="52"/>
                </a:lnTo>
                <a:lnTo>
                  <a:pt x="16" y="62"/>
                </a:lnTo>
                <a:lnTo>
                  <a:pt x="17" y="62"/>
                </a:lnTo>
                <a:lnTo>
                  <a:pt x="19" y="64"/>
                </a:lnTo>
                <a:lnTo>
                  <a:pt x="20" y="64"/>
                </a:lnTo>
                <a:lnTo>
                  <a:pt x="21" y="65"/>
                </a:lnTo>
                <a:lnTo>
                  <a:pt x="28" y="65"/>
                </a:lnTo>
                <a:lnTo>
                  <a:pt x="27" y="64"/>
                </a:lnTo>
                <a:lnTo>
                  <a:pt x="40" y="58"/>
                </a:lnTo>
                <a:lnTo>
                  <a:pt x="37" y="62"/>
                </a:lnTo>
                <a:lnTo>
                  <a:pt x="41" y="65"/>
                </a:lnTo>
                <a:lnTo>
                  <a:pt x="43" y="64"/>
                </a:lnTo>
                <a:lnTo>
                  <a:pt x="48" y="61"/>
                </a:lnTo>
                <a:lnTo>
                  <a:pt x="48" y="60"/>
                </a:lnTo>
                <a:lnTo>
                  <a:pt x="47" y="62"/>
                </a:lnTo>
                <a:lnTo>
                  <a:pt x="48" y="61"/>
                </a:lnTo>
                <a:lnTo>
                  <a:pt x="52" y="58"/>
                </a:lnTo>
                <a:lnTo>
                  <a:pt x="55" y="54"/>
                </a:lnTo>
                <a:lnTo>
                  <a:pt x="51" y="58"/>
                </a:lnTo>
                <a:lnTo>
                  <a:pt x="55" y="56"/>
                </a:lnTo>
                <a:lnTo>
                  <a:pt x="57" y="52"/>
                </a:lnTo>
                <a:lnTo>
                  <a:pt x="53" y="56"/>
                </a:lnTo>
                <a:lnTo>
                  <a:pt x="57" y="53"/>
                </a:lnTo>
                <a:lnTo>
                  <a:pt x="60" y="49"/>
                </a:lnTo>
                <a:lnTo>
                  <a:pt x="61" y="48"/>
                </a:lnTo>
                <a:lnTo>
                  <a:pt x="59" y="49"/>
                </a:lnTo>
                <a:lnTo>
                  <a:pt x="60" y="49"/>
                </a:lnTo>
                <a:lnTo>
                  <a:pt x="63" y="44"/>
                </a:lnTo>
                <a:lnTo>
                  <a:pt x="64" y="42"/>
                </a:lnTo>
                <a:lnTo>
                  <a:pt x="61" y="38"/>
                </a:lnTo>
                <a:lnTo>
                  <a:pt x="57" y="41"/>
                </a:lnTo>
                <a:lnTo>
                  <a:pt x="63" y="28"/>
                </a:lnTo>
                <a:lnTo>
                  <a:pt x="64" y="29"/>
                </a:lnTo>
                <a:lnTo>
                  <a:pt x="64" y="22"/>
                </a:lnTo>
                <a:lnTo>
                  <a:pt x="63" y="21"/>
                </a:lnTo>
                <a:lnTo>
                  <a:pt x="60" y="16"/>
                </a:lnTo>
                <a:lnTo>
                  <a:pt x="59" y="16"/>
                </a:lnTo>
                <a:lnTo>
                  <a:pt x="61" y="17"/>
                </a:lnTo>
                <a:lnTo>
                  <a:pt x="60" y="16"/>
                </a:lnTo>
                <a:lnTo>
                  <a:pt x="57" y="12"/>
                </a:lnTo>
                <a:lnTo>
                  <a:pt x="53" y="9"/>
                </a:lnTo>
                <a:lnTo>
                  <a:pt x="57" y="13"/>
                </a:lnTo>
                <a:lnTo>
                  <a:pt x="55" y="9"/>
                </a:lnTo>
                <a:lnTo>
                  <a:pt x="51" y="6"/>
                </a:lnTo>
                <a:lnTo>
                  <a:pt x="55" y="10"/>
                </a:lnTo>
                <a:lnTo>
                  <a:pt x="52" y="6"/>
                </a:lnTo>
                <a:lnTo>
                  <a:pt x="48" y="4"/>
                </a:lnTo>
                <a:lnTo>
                  <a:pt x="47" y="2"/>
                </a:lnTo>
                <a:lnTo>
                  <a:pt x="48" y="5"/>
                </a:lnTo>
                <a:lnTo>
                  <a:pt x="48" y="4"/>
                </a:lnTo>
                <a:lnTo>
                  <a:pt x="43" y="1"/>
                </a:lnTo>
                <a:lnTo>
                  <a:pt x="41" y="0"/>
                </a:lnTo>
                <a:lnTo>
                  <a:pt x="21" y="0"/>
                </a:lnTo>
                <a:lnTo>
                  <a:pt x="20" y="1"/>
                </a:lnTo>
                <a:lnTo>
                  <a:pt x="19" y="1"/>
                </a:lnTo>
                <a:lnTo>
                  <a:pt x="17" y="2"/>
                </a:lnTo>
                <a:lnTo>
                  <a:pt x="16" y="2"/>
                </a:lnTo>
                <a:lnTo>
                  <a:pt x="5" y="13"/>
                </a:lnTo>
                <a:lnTo>
                  <a:pt x="8" y="12"/>
                </a:lnTo>
                <a:lnTo>
                  <a:pt x="7" y="12"/>
                </a:lnTo>
                <a:lnTo>
                  <a:pt x="4" y="16"/>
                </a:lnTo>
                <a:lnTo>
                  <a:pt x="3" y="17"/>
                </a:lnTo>
                <a:lnTo>
                  <a:pt x="5" y="16"/>
                </a:lnTo>
                <a:lnTo>
                  <a:pt x="4" y="16"/>
                </a:lnTo>
                <a:lnTo>
                  <a:pt x="1" y="21"/>
                </a:lnTo>
                <a:lnTo>
                  <a:pt x="0" y="22"/>
                </a:lnTo>
                <a:lnTo>
                  <a:pt x="0" y="33"/>
                </a:lnTo>
                <a:lnTo>
                  <a:pt x="16" y="33"/>
                </a:lnTo>
                <a:lnTo>
                  <a:pt x="16" y="28"/>
                </a:lnTo>
                <a:lnTo>
                  <a:pt x="17" y="26"/>
                </a:lnTo>
                <a:lnTo>
                  <a:pt x="15" y="26"/>
                </a:lnTo>
                <a:lnTo>
                  <a:pt x="16" y="26"/>
                </a:lnTo>
                <a:lnTo>
                  <a:pt x="19" y="22"/>
                </a:lnTo>
                <a:lnTo>
                  <a:pt x="20" y="21"/>
                </a:lnTo>
                <a:lnTo>
                  <a:pt x="17" y="22"/>
                </a:lnTo>
                <a:lnTo>
                  <a:pt x="19" y="22"/>
                </a:lnTo>
                <a:lnTo>
                  <a:pt x="21" y="18"/>
                </a:lnTo>
                <a:lnTo>
                  <a:pt x="23" y="18"/>
                </a:lnTo>
                <a:lnTo>
                  <a:pt x="24" y="17"/>
                </a:lnTo>
                <a:lnTo>
                  <a:pt x="25" y="17"/>
                </a:lnTo>
                <a:lnTo>
                  <a:pt x="27" y="16"/>
                </a:lnTo>
                <a:lnTo>
                  <a:pt x="32" y="16"/>
                </a:lnTo>
                <a:lnTo>
                  <a:pt x="36" y="16"/>
                </a:lnTo>
                <a:lnTo>
                  <a:pt x="37" y="17"/>
                </a:lnTo>
                <a:lnTo>
                  <a:pt x="37" y="14"/>
                </a:lnTo>
                <a:lnTo>
                  <a:pt x="37" y="16"/>
                </a:lnTo>
                <a:lnTo>
                  <a:pt x="41" y="18"/>
                </a:lnTo>
                <a:lnTo>
                  <a:pt x="43" y="20"/>
                </a:lnTo>
                <a:lnTo>
                  <a:pt x="41" y="17"/>
                </a:lnTo>
                <a:lnTo>
                  <a:pt x="39" y="16"/>
                </a:lnTo>
                <a:lnTo>
                  <a:pt x="45" y="22"/>
                </a:lnTo>
                <a:lnTo>
                  <a:pt x="44" y="20"/>
                </a:lnTo>
                <a:lnTo>
                  <a:pt x="41" y="18"/>
                </a:lnTo>
                <a:lnTo>
                  <a:pt x="48" y="25"/>
                </a:lnTo>
                <a:lnTo>
                  <a:pt x="47" y="22"/>
                </a:lnTo>
                <a:lnTo>
                  <a:pt x="44" y="21"/>
                </a:lnTo>
                <a:lnTo>
                  <a:pt x="45" y="22"/>
                </a:lnTo>
                <a:lnTo>
                  <a:pt x="48" y="26"/>
                </a:lnTo>
                <a:lnTo>
                  <a:pt x="49" y="26"/>
                </a:lnTo>
                <a:lnTo>
                  <a:pt x="47" y="26"/>
                </a:lnTo>
                <a:lnTo>
                  <a:pt x="48" y="28"/>
                </a:lnTo>
                <a:lnTo>
                  <a:pt x="48" y="34"/>
                </a:lnTo>
                <a:lnTo>
                  <a:pt x="52" y="38"/>
                </a:lnTo>
                <a:lnTo>
                  <a:pt x="57" y="25"/>
                </a:lnTo>
                <a:lnTo>
                  <a:pt x="51" y="28"/>
                </a:lnTo>
                <a:lnTo>
                  <a:pt x="48" y="37"/>
                </a:lnTo>
                <a:lnTo>
                  <a:pt x="47" y="38"/>
                </a:lnTo>
                <a:lnTo>
                  <a:pt x="49" y="38"/>
                </a:lnTo>
                <a:lnTo>
                  <a:pt x="48" y="38"/>
                </a:lnTo>
                <a:lnTo>
                  <a:pt x="45" y="42"/>
                </a:lnTo>
                <a:lnTo>
                  <a:pt x="44" y="44"/>
                </a:lnTo>
                <a:lnTo>
                  <a:pt x="47" y="42"/>
                </a:lnTo>
                <a:lnTo>
                  <a:pt x="48" y="40"/>
                </a:lnTo>
                <a:lnTo>
                  <a:pt x="41" y="46"/>
                </a:lnTo>
                <a:lnTo>
                  <a:pt x="44" y="45"/>
                </a:lnTo>
                <a:lnTo>
                  <a:pt x="45" y="42"/>
                </a:lnTo>
                <a:lnTo>
                  <a:pt x="39" y="49"/>
                </a:lnTo>
                <a:lnTo>
                  <a:pt x="41" y="48"/>
                </a:lnTo>
                <a:lnTo>
                  <a:pt x="43" y="45"/>
                </a:lnTo>
                <a:lnTo>
                  <a:pt x="41" y="46"/>
                </a:lnTo>
                <a:lnTo>
                  <a:pt x="37" y="49"/>
                </a:lnTo>
                <a:lnTo>
                  <a:pt x="37" y="50"/>
                </a:lnTo>
                <a:lnTo>
                  <a:pt x="37" y="48"/>
                </a:lnTo>
                <a:lnTo>
                  <a:pt x="36" y="49"/>
                </a:lnTo>
                <a:lnTo>
                  <a:pt x="27" y="52"/>
                </a:lnTo>
                <a:lnTo>
                  <a:pt x="24" y="58"/>
                </a:lnTo>
                <a:lnTo>
                  <a:pt x="37" y="53"/>
                </a:lnTo>
                <a:lnTo>
                  <a:pt x="33" y="49"/>
                </a:lnTo>
                <a:lnTo>
                  <a:pt x="27" y="49"/>
                </a:lnTo>
                <a:lnTo>
                  <a:pt x="25" y="48"/>
                </a:lnTo>
                <a:lnTo>
                  <a:pt x="24" y="48"/>
                </a:lnTo>
                <a:lnTo>
                  <a:pt x="23" y="46"/>
                </a:lnTo>
                <a:lnTo>
                  <a:pt x="21" y="46"/>
                </a:lnTo>
                <a:lnTo>
                  <a:pt x="19" y="42"/>
                </a:lnTo>
                <a:lnTo>
                  <a:pt x="17" y="42"/>
                </a:lnTo>
                <a:lnTo>
                  <a:pt x="20" y="44"/>
                </a:lnTo>
                <a:lnTo>
                  <a:pt x="19" y="42"/>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7" name="Freeform 291"/>
          <p:cNvSpPr>
            <a:spLocks/>
          </p:cNvSpPr>
          <p:nvPr/>
        </p:nvSpPr>
        <p:spPr bwMode="auto">
          <a:xfrm>
            <a:off x="8012113" y="1524000"/>
            <a:ext cx="25400" cy="584200"/>
          </a:xfrm>
          <a:custGeom>
            <a:avLst/>
            <a:gdLst>
              <a:gd name="T0" fmla="*/ 0 w 16"/>
              <a:gd name="T1" fmla="*/ 2147483646 h 368"/>
              <a:gd name="T2" fmla="*/ 0 w 16"/>
              <a:gd name="T3" fmla="*/ 2147483646 h 368"/>
              <a:gd name="T4" fmla="*/ 2147483646 w 16"/>
              <a:gd name="T5" fmla="*/ 2147483646 h 368"/>
              <a:gd name="T6" fmla="*/ 2147483646 w 16"/>
              <a:gd name="T7" fmla="*/ 2147483646 h 368"/>
              <a:gd name="T8" fmla="*/ 2147483646 w 16"/>
              <a:gd name="T9" fmla="*/ 2147483646 h 368"/>
              <a:gd name="T10" fmla="*/ 2147483646 w 16"/>
              <a:gd name="T11" fmla="*/ 2147483646 h 368"/>
              <a:gd name="T12" fmla="*/ 2147483646 w 16"/>
              <a:gd name="T13" fmla="*/ 2147483646 h 368"/>
              <a:gd name="T14" fmla="*/ 2147483646 w 16"/>
              <a:gd name="T15" fmla="*/ 2147483646 h 368"/>
              <a:gd name="T16" fmla="*/ 2147483646 w 16"/>
              <a:gd name="T17" fmla="*/ 2147483646 h 368"/>
              <a:gd name="T18" fmla="*/ 2147483646 w 16"/>
              <a:gd name="T19" fmla="*/ 0 h 368"/>
              <a:gd name="T20" fmla="*/ 2147483646 w 16"/>
              <a:gd name="T21" fmla="*/ 0 h 368"/>
              <a:gd name="T22" fmla="*/ 2147483646 w 16"/>
              <a:gd name="T23" fmla="*/ 2147483646 h 368"/>
              <a:gd name="T24" fmla="*/ 0 w 16"/>
              <a:gd name="T25" fmla="*/ 2147483646 h 368"/>
              <a:gd name="T26" fmla="*/ 0 w 16"/>
              <a:gd name="T27" fmla="*/ 2147483646 h 368"/>
              <a:gd name="T28" fmla="*/ 0 w 16"/>
              <a:gd name="T29" fmla="*/ 2147483646 h 3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68"/>
              <a:gd name="T47" fmla="*/ 16 w 16"/>
              <a:gd name="T48" fmla="*/ 368 h 3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68">
                <a:moveTo>
                  <a:pt x="0" y="360"/>
                </a:moveTo>
                <a:lnTo>
                  <a:pt x="0" y="363"/>
                </a:lnTo>
                <a:lnTo>
                  <a:pt x="3" y="366"/>
                </a:lnTo>
                <a:lnTo>
                  <a:pt x="6" y="368"/>
                </a:lnTo>
                <a:lnTo>
                  <a:pt x="11" y="368"/>
                </a:lnTo>
                <a:lnTo>
                  <a:pt x="14" y="366"/>
                </a:lnTo>
                <a:lnTo>
                  <a:pt x="16" y="363"/>
                </a:lnTo>
                <a:lnTo>
                  <a:pt x="16" y="5"/>
                </a:lnTo>
                <a:lnTo>
                  <a:pt x="14" y="3"/>
                </a:lnTo>
                <a:lnTo>
                  <a:pt x="11" y="0"/>
                </a:lnTo>
                <a:lnTo>
                  <a:pt x="6" y="0"/>
                </a:lnTo>
                <a:lnTo>
                  <a:pt x="3" y="3"/>
                </a:lnTo>
                <a:lnTo>
                  <a:pt x="0" y="5"/>
                </a:lnTo>
                <a:lnTo>
                  <a:pt x="0" y="8"/>
                </a:lnTo>
                <a:lnTo>
                  <a:pt x="0" y="3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8" name="Freeform 292"/>
          <p:cNvSpPr>
            <a:spLocks/>
          </p:cNvSpPr>
          <p:nvPr/>
        </p:nvSpPr>
        <p:spPr bwMode="auto">
          <a:xfrm>
            <a:off x="5341938" y="1524000"/>
            <a:ext cx="2695575" cy="25400"/>
          </a:xfrm>
          <a:custGeom>
            <a:avLst/>
            <a:gdLst>
              <a:gd name="T0" fmla="*/ 2147483646 w 1698"/>
              <a:gd name="T1" fmla="*/ 2147483646 h 16"/>
              <a:gd name="T2" fmla="*/ 2147483646 w 1698"/>
              <a:gd name="T3" fmla="*/ 2147483646 h 16"/>
              <a:gd name="T4" fmla="*/ 2147483646 w 1698"/>
              <a:gd name="T5" fmla="*/ 2147483646 h 16"/>
              <a:gd name="T6" fmla="*/ 2147483646 w 1698"/>
              <a:gd name="T7" fmla="*/ 2147483646 h 16"/>
              <a:gd name="T8" fmla="*/ 2147483646 w 1698"/>
              <a:gd name="T9" fmla="*/ 2147483646 h 16"/>
              <a:gd name="T10" fmla="*/ 2147483646 w 1698"/>
              <a:gd name="T11" fmla="*/ 2147483646 h 16"/>
              <a:gd name="T12" fmla="*/ 2147483646 w 1698"/>
              <a:gd name="T13" fmla="*/ 0 h 16"/>
              <a:gd name="T14" fmla="*/ 2147483646 w 1698"/>
              <a:gd name="T15" fmla="*/ 0 h 16"/>
              <a:gd name="T16" fmla="*/ 2147483646 w 1698"/>
              <a:gd name="T17" fmla="*/ 2147483646 h 16"/>
              <a:gd name="T18" fmla="*/ 0 w 1698"/>
              <a:gd name="T19" fmla="*/ 2147483646 h 16"/>
              <a:gd name="T20" fmla="*/ 0 w 1698"/>
              <a:gd name="T21" fmla="*/ 2147483646 h 16"/>
              <a:gd name="T22" fmla="*/ 2147483646 w 1698"/>
              <a:gd name="T23" fmla="*/ 2147483646 h 16"/>
              <a:gd name="T24" fmla="*/ 2147483646 w 1698"/>
              <a:gd name="T25" fmla="*/ 2147483646 h 16"/>
              <a:gd name="T26" fmla="*/ 2147483646 w 1698"/>
              <a:gd name="T27" fmla="*/ 2147483646 h 16"/>
              <a:gd name="T28" fmla="*/ 2147483646 w 1698"/>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98"/>
              <a:gd name="T46" fmla="*/ 0 h 16"/>
              <a:gd name="T47" fmla="*/ 1698 w 169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98" h="16">
                <a:moveTo>
                  <a:pt x="1690" y="16"/>
                </a:moveTo>
                <a:lnTo>
                  <a:pt x="1693" y="16"/>
                </a:lnTo>
                <a:lnTo>
                  <a:pt x="1696" y="13"/>
                </a:lnTo>
                <a:lnTo>
                  <a:pt x="1698" y="11"/>
                </a:lnTo>
                <a:lnTo>
                  <a:pt x="1698" y="5"/>
                </a:lnTo>
                <a:lnTo>
                  <a:pt x="1696" y="3"/>
                </a:lnTo>
                <a:lnTo>
                  <a:pt x="1693" y="0"/>
                </a:lnTo>
                <a:lnTo>
                  <a:pt x="6" y="0"/>
                </a:lnTo>
                <a:lnTo>
                  <a:pt x="3" y="3"/>
                </a:lnTo>
                <a:lnTo>
                  <a:pt x="0" y="5"/>
                </a:lnTo>
                <a:lnTo>
                  <a:pt x="0" y="11"/>
                </a:lnTo>
                <a:lnTo>
                  <a:pt x="3" y="13"/>
                </a:lnTo>
                <a:lnTo>
                  <a:pt x="6" y="16"/>
                </a:lnTo>
                <a:lnTo>
                  <a:pt x="8" y="16"/>
                </a:lnTo>
                <a:lnTo>
                  <a:pt x="169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9" name="Freeform 293"/>
          <p:cNvSpPr>
            <a:spLocks/>
          </p:cNvSpPr>
          <p:nvPr/>
        </p:nvSpPr>
        <p:spPr bwMode="auto">
          <a:xfrm>
            <a:off x="5341938" y="1524000"/>
            <a:ext cx="25400" cy="3414713"/>
          </a:xfrm>
          <a:custGeom>
            <a:avLst/>
            <a:gdLst>
              <a:gd name="T0" fmla="*/ 2147483646 w 16"/>
              <a:gd name="T1" fmla="*/ 2147483646 h 2151"/>
              <a:gd name="T2" fmla="*/ 2147483646 w 16"/>
              <a:gd name="T3" fmla="*/ 2147483646 h 2151"/>
              <a:gd name="T4" fmla="*/ 2147483646 w 16"/>
              <a:gd name="T5" fmla="*/ 2147483646 h 2151"/>
              <a:gd name="T6" fmla="*/ 2147483646 w 16"/>
              <a:gd name="T7" fmla="*/ 0 h 2151"/>
              <a:gd name="T8" fmla="*/ 2147483646 w 16"/>
              <a:gd name="T9" fmla="*/ 0 h 2151"/>
              <a:gd name="T10" fmla="*/ 2147483646 w 16"/>
              <a:gd name="T11" fmla="*/ 2147483646 h 2151"/>
              <a:gd name="T12" fmla="*/ 0 w 16"/>
              <a:gd name="T13" fmla="*/ 2147483646 h 2151"/>
              <a:gd name="T14" fmla="*/ 0 w 16"/>
              <a:gd name="T15" fmla="*/ 2147483646 h 2151"/>
              <a:gd name="T16" fmla="*/ 2147483646 w 16"/>
              <a:gd name="T17" fmla="*/ 2147483646 h 2151"/>
              <a:gd name="T18" fmla="*/ 2147483646 w 16"/>
              <a:gd name="T19" fmla="*/ 2147483646 h 2151"/>
              <a:gd name="T20" fmla="*/ 2147483646 w 16"/>
              <a:gd name="T21" fmla="*/ 2147483646 h 2151"/>
              <a:gd name="T22" fmla="*/ 2147483646 w 16"/>
              <a:gd name="T23" fmla="*/ 2147483646 h 2151"/>
              <a:gd name="T24" fmla="*/ 2147483646 w 16"/>
              <a:gd name="T25" fmla="*/ 2147483646 h 2151"/>
              <a:gd name="T26" fmla="*/ 2147483646 w 16"/>
              <a:gd name="T27" fmla="*/ 2147483646 h 2151"/>
              <a:gd name="T28" fmla="*/ 2147483646 w 16"/>
              <a:gd name="T29" fmla="*/ 2147483646 h 2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151"/>
              <a:gd name="T47" fmla="*/ 16 w 16"/>
              <a:gd name="T48" fmla="*/ 2151 h 2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151">
                <a:moveTo>
                  <a:pt x="16" y="8"/>
                </a:moveTo>
                <a:lnTo>
                  <a:pt x="16" y="5"/>
                </a:lnTo>
                <a:lnTo>
                  <a:pt x="14" y="3"/>
                </a:lnTo>
                <a:lnTo>
                  <a:pt x="11" y="0"/>
                </a:lnTo>
                <a:lnTo>
                  <a:pt x="6" y="0"/>
                </a:lnTo>
                <a:lnTo>
                  <a:pt x="3" y="3"/>
                </a:lnTo>
                <a:lnTo>
                  <a:pt x="0" y="5"/>
                </a:lnTo>
                <a:lnTo>
                  <a:pt x="0" y="2145"/>
                </a:lnTo>
                <a:lnTo>
                  <a:pt x="3" y="2148"/>
                </a:lnTo>
                <a:lnTo>
                  <a:pt x="6" y="2151"/>
                </a:lnTo>
                <a:lnTo>
                  <a:pt x="11" y="2151"/>
                </a:lnTo>
                <a:lnTo>
                  <a:pt x="14" y="2148"/>
                </a:lnTo>
                <a:lnTo>
                  <a:pt x="16" y="2145"/>
                </a:lnTo>
                <a:lnTo>
                  <a:pt x="16" y="2143"/>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0" name="Freeform 294"/>
          <p:cNvSpPr>
            <a:spLocks/>
          </p:cNvSpPr>
          <p:nvPr/>
        </p:nvSpPr>
        <p:spPr bwMode="auto">
          <a:xfrm>
            <a:off x="5341938" y="4913313"/>
            <a:ext cx="862012" cy="25400"/>
          </a:xfrm>
          <a:custGeom>
            <a:avLst/>
            <a:gdLst>
              <a:gd name="T0" fmla="*/ 2147483646 w 543"/>
              <a:gd name="T1" fmla="*/ 0 h 16"/>
              <a:gd name="T2" fmla="*/ 2147483646 w 543"/>
              <a:gd name="T3" fmla="*/ 0 h 16"/>
              <a:gd name="T4" fmla="*/ 2147483646 w 543"/>
              <a:gd name="T5" fmla="*/ 2147483646 h 16"/>
              <a:gd name="T6" fmla="*/ 0 w 543"/>
              <a:gd name="T7" fmla="*/ 2147483646 h 16"/>
              <a:gd name="T8" fmla="*/ 0 w 543"/>
              <a:gd name="T9" fmla="*/ 2147483646 h 16"/>
              <a:gd name="T10" fmla="*/ 2147483646 w 543"/>
              <a:gd name="T11" fmla="*/ 2147483646 h 16"/>
              <a:gd name="T12" fmla="*/ 2147483646 w 543"/>
              <a:gd name="T13" fmla="*/ 2147483646 h 16"/>
              <a:gd name="T14" fmla="*/ 2147483646 w 543"/>
              <a:gd name="T15" fmla="*/ 2147483646 h 16"/>
              <a:gd name="T16" fmla="*/ 2147483646 w 543"/>
              <a:gd name="T17" fmla="*/ 2147483646 h 16"/>
              <a:gd name="T18" fmla="*/ 2147483646 w 543"/>
              <a:gd name="T19" fmla="*/ 2147483646 h 16"/>
              <a:gd name="T20" fmla="*/ 2147483646 w 543"/>
              <a:gd name="T21" fmla="*/ 2147483646 h 16"/>
              <a:gd name="T22" fmla="*/ 2147483646 w 543"/>
              <a:gd name="T23" fmla="*/ 2147483646 h 16"/>
              <a:gd name="T24" fmla="*/ 2147483646 w 543"/>
              <a:gd name="T25" fmla="*/ 0 h 16"/>
              <a:gd name="T26" fmla="*/ 2147483646 w 543"/>
              <a:gd name="T27" fmla="*/ 0 h 16"/>
              <a:gd name="T28" fmla="*/ 2147483646 w 54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3"/>
              <a:gd name="T46" fmla="*/ 0 h 16"/>
              <a:gd name="T47" fmla="*/ 543 w 54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3" h="16">
                <a:moveTo>
                  <a:pt x="8" y="0"/>
                </a:moveTo>
                <a:lnTo>
                  <a:pt x="6" y="0"/>
                </a:lnTo>
                <a:lnTo>
                  <a:pt x="3" y="2"/>
                </a:lnTo>
                <a:lnTo>
                  <a:pt x="0" y="5"/>
                </a:lnTo>
                <a:lnTo>
                  <a:pt x="0" y="10"/>
                </a:lnTo>
                <a:lnTo>
                  <a:pt x="3" y="13"/>
                </a:lnTo>
                <a:lnTo>
                  <a:pt x="6" y="16"/>
                </a:lnTo>
                <a:lnTo>
                  <a:pt x="537" y="16"/>
                </a:lnTo>
                <a:lnTo>
                  <a:pt x="540" y="13"/>
                </a:lnTo>
                <a:lnTo>
                  <a:pt x="543" y="10"/>
                </a:lnTo>
                <a:lnTo>
                  <a:pt x="543" y="5"/>
                </a:lnTo>
                <a:lnTo>
                  <a:pt x="540" y="2"/>
                </a:lnTo>
                <a:lnTo>
                  <a:pt x="537" y="0"/>
                </a:lnTo>
                <a:lnTo>
                  <a:pt x="53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1" name="Freeform 295"/>
          <p:cNvSpPr>
            <a:spLocks/>
          </p:cNvSpPr>
          <p:nvPr/>
        </p:nvSpPr>
        <p:spPr bwMode="auto">
          <a:xfrm>
            <a:off x="6577013" y="4872038"/>
            <a:ext cx="582612" cy="25400"/>
          </a:xfrm>
          <a:custGeom>
            <a:avLst/>
            <a:gdLst>
              <a:gd name="T0" fmla="*/ 2147483646 w 367"/>
              <a:gd name="T1" fmla="*/ 0 h 16"/>
              <a:gd name="T2" fmla="*/ 2147483646 w 367"/>
              <a:gd name="T3" fmla="*/ 0 h 16"/>
              <a:gd name="T4" fmla="*/ 2147483646 w 367"/>
              <a:gd name="T5" fmla="*/ 2147483646 h 16"/>
              <a:gd name="T6" fmla="*/ 0 w 367"/>
              <a:gd name="T7" fmla="*/ 2147483646 h 16"/>
              <a:gd name="T8" fmla="*/ 0 w 367"/>
              <a:gd name="T9" fmla="*/ 2147483646 h 16"/>
              <a:gd name="T10" fmla="*/ 2147483646 w 367"/>
              <a:gd name="T11" fmla="*/ 2147483646 h 16"/>
              <a:gd name="T12" fmla="*/ 2147483646 w 367"/>
              <a:gd name="T13" fmla="*/ 2147483646 h 16"/>
              <a:gd name="T14" fmla="*/ 2147483646 w 367"/>
              <a:gd name="T15" fmla="*/ 2147483646 h 16"/>
              <a:gd name="T16" fmla="*/ 2147483646 w 367"/>
              <a:gd name="T17" fmla="*/ 2147483646 h 16"/>
              <a:gd name="T18" fmla="*/ 2147483646 w 367"/>
              <a:gd name="T19" fmla="*/ 2147483646 h 16"/>
              <a:gd name="T20" fmla="*/ 2147483646 w 367"/>
              <a:gd name="T21" fmla="*/ 2147483646 h 16"/>
              <a:gd name="T22" fmla="*/ 2147483646 w 367"/>
              <a:gd name="T23" fmla="*/ 2147483646 h 16"/>
              <a:gd name="T24" fmla="*/ 2147483646 w 367"/>
              <a:gd name="T25" fmla="*/ 0 h 16"/>
              <a:gd name="T26" fmla="*/ 2147483646 w 367"/>
              <a:gd name="T27" fmla="*/ 0 h 16"/>
              <a:gd name="T28" fmla="*/ 2147483646 w 3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7"/>
              <a:gd name="T46" fmla="*/ 0 h 16"/>
              <a:gd name="T47" fmla="*/ 367 w 3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7" h="16">
                <a:moveTo>
                  <a:pt x="8" y="0"/>
                </a:moveTo>
                <a:lnTo>
                  <a:pt x="6" y="0"/>
                </a:lnTo>
                <a:lnTo>
                  <a:pt x="3" y="3"/>
                </a:lnTo>
                <a:lnTo>
                  <a:pt x="0" y="5"/>
                </a:lnTo>
                <a:lnTo>
                  <a:pt x="0" y="11"/>
                </a:lnTo>
                <a:lnTo>
                  <a:pt x="3" y="14"/>
                </a:lnTo>
                <a:lnTo>
                  <a:pt x="6" y="16"/>
                </a:lnTo>
                <a:lnTo>
                  <a:pt x="362" y="16"/>
                </a:lnTo>
                <a:lnTo>
                  <a:pt x="365" y="14"/>
                </a:lnTo>
                <a:lnTo>
                  <a:pt x="367" y="11"/>
                </a:lnTo>
                <a:lnTo>
                  <a:pt x="367" y="5"/>
                </a:lnTo>
                <a:lnTo>
                  <a:pt x="365" y="3"/>
                </a:lnTo>
                <a:lnTo>
                  <a:pt x="362" y="0"/>
                </a:lnTo>
                <a:lnTo>
                  <a:pt x="3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2" name="Freeform 296"/>
          <p:cNvSpPr>
            <a:spLocks/>
          </p:cNvSpPr>
          <p:nvPr/>
        </p:nvSpPr>
        <p:spPr bwMode="auto">
          <a:xfrm>
            <a:off x="6656388" y="5311775"/>
            <a:ext cx="184150" cy="25400"/>
          </a:xfrm>
          <a:custGeom>
            <a:avLst/>
            <a:gdLst>
              <a:gd name="T0" fmla="*/ 2147483646 w 116"/>
              <a:gd name="T1" fmla="*/ 0 h 16"/>
              <a:gd name="T2" fmla="*/ 2147483646 w 116"/>
              <a:gd name="T3" fmla="*/ 0 h 16"/>
              <a:gd name="T4" fmla="*/ 2147483646 w 116"/>
              <a:gd name="T5" fmla="*/ 2147483646 h 16"/>
              <a:gd name="T6" fmla="*/ 0 w 116"/>
              <a:gd name="T7" fmla="*/ 2147483646 h 16"/>
              <a:gd name="T8" fmla="*/ 0 w 116"/>
              <a:gd name="T9" fmla="*/ 2147483646 h 16"/>
              <a:gd name="T10" fmla="*/ 2147483646 w 116"/>
              <a:gd name="T11" fmla="*/ 2147483646 h 16"/>
              <a:gd name="T12" fmla="*/ 2147483646 w 116"/>
              <a:gd name="T13" fmla="*/ 2147483646 h 16"/>
              <a:gd name="T14" fmla="*/ 2147483646 w 116"/>
              <a:gd name="T15" fmla="*/ 2147483646 h 16"/>
              <a:gd name="T16" fmla="*/ 2147483646 w 116"/>
              <a:gd name="T17" fmla="*/ 2147483646 h 16"/>
              <a:gd name="T18" fmla="*/ 2147483646 w 116"/>
              <a:gd name="T19" fmla="*/ 2147483646 h 16"/>
              <a:gd name="T20" fmla="*/ 2147483646 w 116"/>
              <a:gd name="T21" fmla="*/ 2147483646 h 16"/>
              <a:gd name="T22" fmla="*/ 2147483646 w 116"/>
              <a:gd name="T23" fmla="*/ 2147483646 h 16"/>
              <a:gd name="T24" fmla="*/ 2147483646 w 116"/>
              <a:gd name="T25" fmla="*/ 0 h 16"/>
              <a:gd name="T26" fmla="*/ 2147483646 w 116"/>
              <a:gd name="T27" fmla="*/ 0 h 16"/>
              <a:gd name="T28" fmla="*/ 2147483646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3" y="3"/>
                </a:lnTo>
                <a:lnTo>
                  <a:pt x="0" y="6"/>
                </a:lnTo>
                <a:lnTo>
                  <a:pt x="0" y="11"/>
                </a:lnTo>
                <a:lnTo>
                  <a:pt x="3" y="14"/>
                </a:lnTo>
                <a:lnTo>
                  <a:pt x="5" y="16"/>
                </a:lnTo>
                <a:lnTo>
                  <a:pt x="111" y="16"/>
                </a:lnTo>
                <a:lnTo>
                  <a:pt x="114" y="14"/>
                </a:lnTo>
                <a:lnTo>
                  <a:pt x="116" y="11"/>
                </a:lnTo>
                <a:lnTo>
                  <a:pt x="116" y="6"/>
                </a:lnTo>
                <a:lnTo>
                  <a:pt x="114"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3" name="Freeform 297"/>
          <p:cNvSpPr>
            <a:spLocks/>
          </p:cNvSpPr>
          <p:nvPr/>
        </p:nvSpPr>
        <p:spPr bwMode="auto">
          <a:xfrm>
            <a:off x="6815138" y="5072063"/>
            <a:ext cx="25400" cy="265112"/>
          </a:xfrm>
          <a:custGeom>
            <a:avLst/>
            <a:gdLst>
              <a:gd name="T0" fmla="*/ 0 w 16"/>
              <a:gd name="T1" fmla="*/ 2147483646 h 167"/>
              <a:gd name="T2" fmla="*/ 0 w 16"/>
              <a:gd name="T3" fmla="*/ 2147483646 h 167"/>
              <a:gd name="T4" fmla="*/ 2147483646 w 16"/>
              <a:gd name="T5" fmla="*/ 2147483646 h 167"/>
              <a:gd name="T6" fmla="*/ 2147483646 w 16"/>
              <a:gd name="T7" fmla="*/ 2147483646 h 167"/>
              <a:gd name="T8" fmla="*/ 2147483646 w 16"/>
              <a:gd name="T9" fmla="*/ 2147483646 h 167"/>
              <a:gd name="T10" fmla="*/ 2147483646 w 16"/>
              <a:gd name="T11" fmla="*/ 2147483646 h 167"/>
              <a:gd name="T12" fmla="*/ 2147483646 w 16"/>
              <a:gd name="T13" fmla="*/ 2147483646 h 167"/>
              <a:gd name="T14" fmla="*/ 2147483646 w 16"/>
              <a:gd name="T15" fmla="*/ 2147483646 h 167"/>
              <a:gd name="T16" fmla="*/ 2147483646 w 16"/>
              <a:gd name="T17" fmla="*/ 2147483646 h 167"/>
              <a:gd name="T18" fmla="*/ 2147483646 w 16"/>
              <a:gd name="T19" fmla="*/ 0 h 167"/>
              <a:gd name="T20" fmla="*/ 2147483646 w 16"/>
              <a:gd name="T21" fmla="*/ 0 h 167"/>
              <a:gd name="T22" fmla="*/ 2147483646 w 16"/>
              <a:gd name="T23" fmla="*/ 2147483646 h 167"/>
              <a:gd name="T24" fmla="*/ 0 w 16"/>
              <a:gd name="T25" fmla="*/ 2147483646 h 167"/>
              <a:gd name="T26" fmla="*/ 0 w 16"/>
              <a:gd name="T27" fmla="*/ 2147483646 h 167"/>
              <a:gd name="T28" fmla="*/ 0 w 16"/>
              <a:gd name="T29" fmla="*/ 2147483646 h 1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67"/>
              <a:gd name="T47" fmla="*/ 16 w 16"/>
              <a:gd name="T48" fmla="*/ 167 h 1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67">
                <a:moveTo>
                  <a:pt x="0" y="159"/>
                </a:moveTo>
                <a:lnTo>
                  <a:pt x="0" y="162"/>
                </a:lnTo>
                <a:lnTo>
                  <a:pt x="3" y="165"/>
                </a:lnTo>
                <a:lnTo>
                  <a:pt x="6" y="167"/>
                </a:lnTo>
                <a:lnTo>
                  <a:pt x="11" y="167"/>
                </a:lnTo>
                <a:lnTo>
                  <a:pt x="14" y="165"/>
                </a:lnTo>
                <a:lnTo>
                  <a:pt x="16" y="162"/>
                </a:lnTo>
                <a:lnTo>
                  <a:pt x="16" y="5"/>
                </a:lnTo>
                <a:lnTo>
                  <a:pt x="14" y="3"/>
                </a:lnTo>
                <a:lnTo>
                  <a:pt x="11" y="0"/>
                </a:lnTo>
                <a:lnTo>
                  <a:pt x="6" y="0"/>
                </a:lnTo>
                <a:lnTo>
                  <a:pt x="3" y="3"/>
                </a:lnTo>
                <a:lnTo>
                  <a:pt x="0" y="5"/>
                </a:lnTo>
                <a:lnTo>
                  <a:pt x="0" y="8"/>
                </a:lnTo>
                <a:lnTo>
                  <a:pt x="0"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4" name="Freeform 298"/>
          <p:cNvSpPr>
            <a:spLocks/>
          </p:cNvSpPr>
          <p:nvPr/>
        </p:nvSpPr>
        <p:spPr bwMode="auto">
          <a:xfrm>
            <a:off x="6815138" y="5072063"/>
            <a:ext cx="344487" cy="25400"/>
          </a:xfrm>
          <a:custGeom>
            <a:avLst/>
            <a:gdLst>
              <a:gd name="T0" fmla="*/ 2147483646 w 217"/>
              <a:gd name="T1" fmla="*/ 0 h 16"/>
              <a:gd name="T2" fmla="*/ 2147483646 w 217"/>
              <a:gd name="T3" fmla="*/ 0 h 16"/>
              <a:gd name="T4" fmla="*/ 2147483646 w 217"/>
              <a:gd name="T5" fmla="*/ 2147483646 h 16"/>
              <a:gd name="T6" fmla="*/ 0 w 217"/>
              <a:gd name="T7" fmla="*/ 2147483646 h 16"/>
              <a:gd name="T8" fmla="*/ 0 w 217"/>
              <a:gd name="T9" fmla="*/ 2147483646 h 16"/>
              <a:gd name="T10" fmla="*/ 2147483646 w 217"/>
              <a:gd name="T11" fmla="*/ 2147483646 h 16"/>
              <a:gd name="T12" fmla="*/ 2147483646 w 217"/>
              <a:gd name="T13" fmla="*/ 2147483646 h 16"/>
              <a:gd name="T14" fmla="*/ 2147483646 w 217"/>
              <a:gd name="T15" fmla="*/ 2147483646 h 16"/>
              <a:gd name="T16" fmla="*/ 2147483646 w 217"/>
              <a:gd name="T17" fmla="*/ 2147483646 h 16"/>
              <a:gd name="T18" fmla="*/ 2147483646 w 217"/>
              <a:gd name="T19" fmla="*/ 2147483646 h 16"/>
              <a:gd name="T20" fmla="*/ 2147483646 w 217"/>
              <a:gd name="T21" fmla="*/ 2147483646 h 16"/>
              <a:gd name="T22" fmla="*/ 2147483646 w 217"/>
              <a:gd name="T23" fmla="*/ 2147483646 h 16"/>
              <a:gd name="T24" fmla="*/ 2147483646 w 217"/>
              <a:gd name="T25" fmla="*/ 0 h 16"/>
              <a:gd name="T26" fmla="*/ 2147483646 w 217"/>
              <a:gd name="T27" fmla="*/ 0 h 16"/>
              <a:gd name="T28" fmla="*/ 2147483646 w 2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7"/>
              <a:gd name="T46" fmla="*/ 0 h 16"/>
              <a:gd name="T47" fmla="*/ 217 w 2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7" h="16">
                <a:moveTo>
                  <a:pt x="8" y="0"/>
                </a:moveTo>
                <a:lnTo>
                  <a:pt x="6" y="0"/>
                </a:lnTo>
                <a:lnTo>
                  <a:pt x="3" y="3"/>
                </a:lnTo>
                <a:lnTo>
                  <a:pt x="0" y="5"/>
                </a:lnTo>
                <a:lnTo>
                  <a:pt x="0" y="11"/>
                </a:lnTo>
                <a:lnTo>
                  <a:pt x="3" y="13"/>
                </a:lnTo>
                <a:lnTo>
                  <a:pt x="6" y="16"/>
                </a:lnTo>
                <a:lnTo>
                  <a:pt x="212" y="16"/>
                </a:lnTo>
                <a:lnTo>
                  <a:pt x="215" y="13"/>
                </a:lnTo>
                <a:lnTo>
                  <a:pt x="217" y="11"/>
                </a:lnTo>
                <a:lnTo>
                  <a:pt x="217" y="5"/>
                </a:lnTo>
                <a:lnTo>
                  <a:pt x="215" y="3"/>
                </a:lnTo>
                <a:lnTo>
                  <a:pt x="212" y="0"/>
                </a:lnTo>
                <a:lnTo>
                  <a:pt x="2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5" name="Freeform 299"/>
          <p:cNvSpPr>
            <a:spLocks/>
          </p:cNvSpPr>
          <p:nvPr/>
        </p:nvSpPr>
        <p:spPr bwMode="auto">
          <a:xfrm>
            <a:off x="8012113" y="2560638"/>
            <a:ext cx="25400" cy="582612"/>
          </a:xfrm>
          <a:custGeom>
            <a:avLst/>
            <a:gdLst>
              <a:gd name="T0" fmla="*/ 2147483646 w 16"/>
              <a:gd name="T1" fmla="*/ 2147483646 h 367"/>
              <a:gd name="T2" fmla="*/ 2147483646 w 16"/>
              <a:gd name="T3" fmla="*/ 2147483646 h 367"/>
              <a:gd name="T4" fmla="*/ 2147483646 w 16"/>
              <a:gd name="T5" fmla="*/ 2147483646 h 367"/>
              <a:gd name="T6" fmla="*/ 2147483646 w 16"/>
              <a:gd name="T7" fmla="*/ 0 h 367"/>
              <a:gd name="T8" fmla="*/ 2147483646 w 16"/>
              <a:gd name="T9" fmla="*/ 0 h 367"/>
              <a:gd name="T10" fmla="*/ 2147483646 w 16"/>
              <a:gd name="T11" fmla="*/ 2147483646 h 367"/>
              <a:gd name="T12" fmla="*/ 0 w 16"/>
              <a:gd name="T13" fmla="*/ 2147483646 h 367"/>
              <a:gd name="T14" fmla="*/ 0 w 16"/>
              <a:gd name="T15" fmla="*/ 2147483646 h 367"/>
              <a:gd name="T16" fmla="*/ 2147483646 w 16"/>
              <a:gd name="T17" fmla="*/ 2147483646 h 367"/>
              <a:gd name="T18" fmla="*/ 2147483646 w 16"/>
              <a:gd name="T19" fmla="*/ 2147483646 h 367"/>
              <a:gd name="T20" fmla="*/ 2147483646 w 16"/>
              <a:gd name="T21" fmla="*/ 2147483646 h 367"/>
              <a:gd name="T22" fmla="*/ 2147483646 w 16"/>
              <a:gd name="T23" fmla="*/ 2147483646 h 367"/>
              <a:gd name="T24" fmla="*/ 2147483646 w 16"/>
              <a:gd name="T25" fmla="*/ 2147483646 h 367"/>
              <a:gd name="T26" fmla="*/ 2147483646 w 16"/>
              <a:gd name="T27" fmla="*/ 2147483646 h 367"/>
              <a:gd name="T28" fmla="*/ 2147483646 w 16"/>
              <a:gd name="T29" fmla="*/ 2147483646 h 3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67"/>
              <a:gd name="T47" fmla="*/ 16 w 16"/>
              <a:gd name="T48" fmla="*/ 367 h 3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67">
                <a:moveTo>
                  <a:pt x="16" y="9"/>
                </a:moveTo>
                <a:lnTo>
                  <a:pt x="16" y="6"/>
                </a:lnTo>
                <a:lnTo>
                  <a:pt x="14" y="3"/>
                </a:lnTo>
                <a:lnTo>
                  <a:pt x="11" y="0"/>
                </a:lnTo>
                <a:lnTo>
                  <a:pt x="6" y="0"/>
                </a:lnTo>
                <a:lnTo>
                  <a:pt x="3" y="3"/>
                </a:lnTo>
                <a:lnTo>
                  <a:pt x="0" y="6"/>
                </a:lnTo>
                <a:lnTo>
                  <a:pt x="0" y="362"/>
                </a:lnTo>
                <a:lnTo>
                  <a:pt x="3" y="365"/>
                </a:lnTo>
                <a:lnTo>
                  <a:pt x="6" y="367"/>
                </a:lnTo>
                <a:lnTo>
                  <a:pt x="11" y="367"/>
                </a:lnTo>
                <a:lnTo>
                  <a:pt x="14" y="365"/>
                </a:lnTo>
                <a:lnTo>
                  <a:pt x="16" y="362"/>
                </a:lnTo>
                <a:lnTo>
                  <a:pt x="16" y="35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6" name="Freeform 300"/>
          <p:cNvSpPr>
            <a:spLocks/>
          </p:cNvSpPr>
          <p:nvPr/>
        </p:nvSpPr>
        <p:spPr bwMode="auto">
          <a:xfrm>
            <a:off x="5899150" y="3117850"/>
            <a:ext cx="2138363" cy="25400"/>
          </a:xfrm>
          <a:custGeom>
            <a:avLst/>
            <a:gdLst>
              <a:gd name="T0" fmla="*/ 2147483646 w 1347"/>
              <a:gd name="T1" fmla="*/ 2147483646 h 16"/>
              <a:gd name="T2" fmla="*/ 2147483646 w 1347"/>
              <a:gd name="T3" fmla="*/ 2147483646 h 16"/>
              <a:gd name="T4" fmla="*/ 2147483646 w 1347"/>
              <a:gd name="T5" fmla="*/ 2147483646 h 16"/>
              <a:gd name="T6" fmla="*/ 2147483646 w 1347"/>
              <a:gd name="T7" fmla="*/ 2147483646 h 16"/>
              <a:gd name="T8" fmla="*/ 2147483646 w 1347"/>
              <a:gd name="T9" fmla="*/ 2147483646 h 16"/>
              <a:gd name="T10" fmla="*/ 2147483646 w 1347"/>
              <a:gd name="T11" fmla="*/ 2147483646 h 16"/>
              <a:gd name="T12" fmla="*/ 2147483646 w 1347"/>
              <a:gd name="T13" fmla="*/ 0 h 16"/>
              <a:gd name="T14" fmla="*/ 2147483646 w 1347"/>
              <a:gd name="T15" fmla="*/ 0 h 16"/>
              <a:gd name="T16" fmla="*/ 2147483646 w 1347"/>
              <a:gd name="T17" fmla="*/ 2147483646 h 16"/>
              <a:gd name="T18" fmla="*/ 0 w 1347"/>
              <a:gd name="T19" fmla="*/ 2147483646 h 16"/>
              <a:gd name="T20" fmla="*/ 0 w 1347"/>
              <a:gd name="T21" fmla="*/ 2147483646 h 16"/>
              <a:gd name="T22" fmla="*/ 2147483646 w 1347"/>
              <a:gd name="T23" fmla="*/ 2147483646 h 16"/>
              <a:gd name="T24" fmla="*/ 2147483646 w 1347"/>
              <a:gd name="T25" fmla="*/ 2147483646 h 16"/>
              <a:gd name="T26" fmla="*/ 2147483646 w 1347"/>
              <a:gd name="T27" fmla="*/ 2147483646 h 16"/>
              <a:gd name="T28" fmla="*/ 2147483646 w 1347"/>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7"/>
              <a:gd name="T46" fmla="*/ 0 h 16"/>
              <a:gd name="T47" fmla="*/ 1347 w 134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7" h="16">
                <a:moveTo>
                  <a:pt x="1339" y="16"/>
                </a:moveTo>
                <a:lnTo>
                  <a:pt x="1342" y="16"/>
                </a:lnTo>
                <a:lnTo>
                  <a:pt x="1345" y="14"/>
                </a:lnTo>
                <a:lnTo>
                  <a:pt x="1347" y="11"/>
                </a:lnTo>
                <a:lnTo>
                  <a:pt x="1347" y="6"/>
                </a:lnTo>
                <a:lnTo>
                  <a:pt x="1345" y="3"/>
                </a:lnTo>
                <a:lnTo>
                  <a:pt x="1342" y="0"/>
                </a:lnTo>
                <a:lnTo>
                  <a:pt x="5" y="0"/>
                </a:lnTo>
                <a:lnTo>
                  <a:pt x="3" y="3"/>
                </a:lnTo>
                <a:lnTo>
                  <a:pt x="0" y="6"/>
                </a:lnTo>
                <a:lnTo>
                  <a:pt x="0" y="11"/>
                </a:lnTo>
                <a:lnTo>
                  <a:pt x="3" y="14"/>
                </a:lnTo>
                <a:lnTo>
                  <a:pt x="5" y="16"/>
                </a:lnTo>
                <a:lnTo>
                  <a:pt x="8" y="16"/>
                </a:lnTo>
                <a:lnTo>
                  <a:pt x="1339" y="16"/>
                </a:lnTo>
                <a:close/>
              </a:path>
            </a:pathLst>
          </a:custGeom>
          <a:solidFill>
            <a:srgbClr val="000000"/>
          </a:solidFill>
          <a:ln w="19050">
            <a:solidFill>
              <a:srgbClr val="000000"/>
            </a:solidFill>
            <a:round/>
            <a:headEnd/>
            <a:tailEnd/>
          </a:ln>
        </p:spPr>
        <p:txBody>
          <a:bodyPr/>
          <a:lstStyle/>
          <a:p>
            <a:endParaRPr lang="fa-IR"/>
          </a:p>
        </p:txBody>
      </p:sp>
      <p:sp>
        <p:nvSpPr>
          <p:cNvPr id="22607" name="Freeform 301"/>
          <p:cNvSpPr>
            <a:spLocks/>
          </p:cNvSpPr>
          <p:nvPr/>
        </p:nvSpPr>
        <p:spPr bwMode="auto">
          <a:xfrm>
            <a:off x="5899150" y="3117850"/>
            <a:ext cx="25400" cy="625475"/>
          </a:xfrm>
          <a:custGeom>
            <a:avLst/>
            <a:gdLst>
              <a:gd name="T0" fmla="*/ 2147483646 w 16"/>
              <a:gd name="T1" fmla="*/ 2147483646 h 394"/>
              <a:gd name="T2" fmla="*/ 2147483646 w 16"/>
              <a:gd name="T3" fmla="*/ 2147483646 h 394"/>
              <a:gd name="T4" fmla="*/ 2147483646 w 16"/>
              <a:gd name="T5" fmla="*/ 2147483646 h 394"/>
              <a:gd name="T6" fmla="*/ 2147483646 w 16"/>
              <a:gd name="T7" fmla="*/ 0 h 394"/>
              <a:gd name="T8" fmla="*/ 2147483646 w 16"/>
              <a:gd name="T9" fmla="*/ 0 h 394"/>
              <a:gd name="T10" fmla="*/ 2147483646 w 16"/>
              <a:gd name="T11" fmla="*/ 2147483646 h 394"/>
              <a:gd name="T12" fmla="*/ 0 w 16"/>
              <a:gd name="T13" fmla="*/ 2147483646 h 394"/>
              <a:gd name="T14" fmla="*/ 0 w 16"/>
              <a:gd name="T15" fmla="*/ 2147483646 h 394"/>
              <a:gd name="T16" fmla="*/ 2147483646 w 16"/>
              <a:gd name="T17" fmla="*/ 2147483646 h 394"/>
              <a:gd name="T18" fmla="*/ 2147483646 w 16"/>
              <a:gd name="T19" fmla="*/ 2147483646 h 394"/>
              <a:gd name="T20" fmla="*/ 2147483646 w 16"/>
              <a:gd name="T21" fmla="*/ 2147483646 h 394"/>
              <a:gd name="T22" fmla="*/ 2147483646 w 16"/>
              <a:gd name="T23" fmla="*/ 2147483646 h 394"/>
              <a:gd name="T24" fmla="*/ 2147483646 w 16"/>
              <a:gd name="T25" fmla="*/ 2147483646 h 394"/>
              <a:gd name="T26" fmla="*/ 2147483646 w 16"/>
              <a:gd name="T27" fmla="*/ 2147483646 h 394"/>
              <a:gd name="T28" fmla="*/ 2147483646 w 16"/>
              <a:gd name="T29" fmla="*/ 2147483646 h 3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94"/>
              <a:gd name="T47" fmla="*/ 16 w 16"/>
              <a:gd name="T48" fmla="*/ 394 h 3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94">
                <a:moveTo>
                  <a:pt x="16" y="8"/>
                </a:moveTo>
                <a:lnTo>
                  <a:pt x="16" y="6"/>
                </a:lnTo>
                <a:lnTo>
                  <a:pt x="14" y="3"/>
                </a:lnTo>
                <a:lnTo>
                  <a:pt x="11" y="0"/>
                </a:lnTo>
                <a:lnTo>
                  <a:pt x="5" y="0"/>
                </a:lnTo>
                <a:lnTo>
                  <a:pt x="3" y="3"/>
                </a:lnTo>
                <a:lnTo>
                  <a:pt x="0" y="6"/>
                </a:lnTo>
                <a:lnTo>
                  <a:pt x="0" y="389"/>
                </a:lnTo>
                <a:lnTo>
                  <a:pt x="3" y="391"/>
                </a:lnTo>
                <a:lnTo>
                  <a:pt x="5" y="394"/>
                </a:lnTo>
                <a:lnTo>
                  <a:pt x="11" y="394"/>
                </a:lnTo>
                <a:lnTo>
                  <a:pt x="14" y="391"/>
                </a:lnTo>
                <a:lnTo>
                  <a:pt x="16" y="389"/>
                </a:lnTo>
                <a:lnTo>
                  <a:pt x="16" y="386"/>
                </a:lnTo>
                <a:lnTo>
                  <a:pt x="16" y="8"/>
                </a:lnTo>
                <a:close/>
              </a:path>
            </a:pathLst>
          </a:custGeom>
          <a:solidFill>
            <a:srgbClr val="000000"/>
          </a:solidFill>
          <a:ln w="19050">
            <a:solidFill>
              <a:srgbClr val="000000"/>
            </a:solidFill>
            <a:round/>
            <a:headEnd/>
            <a:tailEnd/>
          </a:ln>
        </p:spPr>
        <p:txBody>
          <a:bodyPr/>
          <a:lstStyle/>
          <a:p>
            <a:endParaRPr lang="fa-IR"/>
          </a:p>
        </p:txBody>
      </p:sp>
      <p:sp>
        <p:nvSpPr>
          <p:cNvPr id="22608" name="Freeform 302"/>
          <p:cNvSpPr>
            <a:spLocks/>
          </p:cNvSpPr>
          <p:nvPr/>
        </p:nvSpPr>
        <p:spPr bwMode="auto">
          <a:xfrm>
            <a:off x="5899150" y="3717925"/>
            <a:ext cx="185738" cy="25400"/>
          </a:xfrm>
          <a:custGeom>
            <a:avLst/>
            <a:gdLst>
              <a:gd name="T0" fmla="*/ 2147483646 w 117"/>
              <a:gd name="T1" fmla="*/ 0 h 16"/>
              <a:gd name="T2" fmla="*/ 2147483646 w 117"/>
              <a:gd name="T3" fmla="*/ 0 h 16"/>
              <a:gd name="T4" fmla="*/ 2147483646 w 117"/>
              <a:gd name="T5" fmla="*/ 2147483646 h 16"/>
              <a:gd name="T6" fmla="*/ 0 w 117"/>
              <a:gd name="T7" fmla="*/ 2147483646 h 16"/>
              <a:gd name="T8" fmla="*/ 0 w 117"/>
              <a:gd name="T9" fmla="*/ 2147483646 h 16"/>
              <a:gd name="T10" fmla="*/ 2147483646 w 117"/>
              <a:gd name="T11" fmla="*/ 2147483646 h 16"/>
              <a:gd name="T12" fmla="*/ 2147483646 w 117"/>
              <a:gd name="T13" fmla="*/ 2147483646 h 16"/>
              <a:gd name="T14" fmla="*/ 2147483646 w 117"/>
              <a:gd name="T15" fmla="*/ 2147483646 h 16"/>
              <a:gd name="T16" fmla="*/ 2147483646 w 117"/>
              <a:gd name="T17" fmla="*/ 2147483646 h 16"/>
              <a:gd name="T18" fmla="*/ 2147483646 w 117"/>
              <a:gd name="T19" fmla="*/ 2147483646 h 16"/>
              <a:gd name="T20" fmla="*/ 2147483646 w 117"/>
              <a:gd name="T21" fmla="*/ 2147483646 h 16"/>
              <a:gd name="T22" fmla="*/ 2147483646 w 117"/>
              <a:gd name="T23" fmla="*/ 2147483646 h 16"/>
              <a:gd name="T24" fmla="*/ 2147483646 w 117"/>
              <a:gd name="T25" fmla="*/ 0 h 16"/>
              <a:gd name="T26" fmla="*/ 2147483646 w 117"/>
              <a:gd name="T27" fmla="*/ 0 h 16"/>
              <a:gd name="T28" fmla="*/ 2147483646 w 1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
              <a:gd name="T47" fmla="*/ 117 w 1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
                <a:moveTo>
                  <a:pt x="8" y="0"/>
                </a:moveTo>
                <a:lnTo>
                  <a:pt x="5" y="0"/>
                </a:lnTo>
                <a:lnTo>
                  <a:pt x="3" y="3"/>
                </a:lnTo>
                <a:lnTo>
                  <a:pt x="0" y="5"/>
                </a:lnTo>
                <a:lnTo>
                  <a:pt x="0" y="11"/>
                </a:lnTo>
                <a:lnTo>
                  <a:pt x="3" y="13"/>
                </a:lnTo>
                <a:lnTo>
                  <a:pt x="5" y="16"/>
                </a:lnTo>
                <a:lnTo>
                  <a:pt x="111" y="16"/>
                </a:lnTo>
                <a:lnTo>
                  <a:pt x="114" y="13"/>
                </a:lnTo>
                <a:lnTo>
                  <a:pt x="117" y="11"/>
                </a:lnTo>
                <a:lnTo>
                  <a:pt x="117" y="5"/>
                </a:lnTo>
                <a:lnTo>
                  <a:pt x="114" y="3"/>
                </a:lnTo>
                <a:lnTo>
                  <a:pt x="111" y="0"/>
                </a:lnTo>
                <a:lnTo>
                  <a:pt x="1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9" name="Freeform 303"/>
          <p:cNvSpPr>
            <a:spLocks/>
          </p:cNvSpPr>
          <p:nvPr/>
        </p:nvSpPr>
        <p:spPr bwMode="auto">
          <a:xfrm>
            <a:off x="6457950" y="3836988"/>
            <a:ext cx="623888" cy="25400"/>
          </a:xfrm>
          <a:custGeom>
            <a:avLst/>
            <a:gdLst>
              <a:gd name="T0" fmla="*/ 2147483646 w 393"/>
              <a:gd name="T1" fmla="*/ 0 h 16"/>
              <a:gd name="T2" fmla="*/ 2147483646 w 393"/>
              <a:gd name="T3" fmla="*/ 0 h 16"/>
              <a:gd name="T4" fmla="*/ 2147483646 w 393"/>
              <a:gd name="T5" fmla="*/ 2147483646 h 16"/>
              <a:gd name="T6" fmla="*/ 0 w 393"/>
              <a:gd name="T7" fmla="*/ 2147483646 h 16"/>
              <a:gd name="T8" fmla="*/ 0 w 393"/>
              <a:gd name="T9" fmla="*/ 2147483646 h 16"/>
              <a:gd name="T10" fmla="*/ 2147483646 w 393"/>
              <a:gd name="T11" fmla="*/ 2147483646 h 16"/>
              <a:gd name="T12" fmla="*/ 2147483646 w 393"/>
              <a:gd name="T13" fmla="*/ 2147483646 h 16"/>
              <a:gd name="T14" fmla="*/ 2147483646 w 393"/>
              <a:gd name="T15" fmla="*/ 2147483646 h 16"/>
              <a:gd name="T16" fmla="*/ 2147483646 w 393"/>
              <a:gd name="T17" fmla="*/ 2147483646 h 16"/>
              <a:gd name="T18" fmla="*/ 2147483646 w 393"/>
              <a:gd name="T19" fmla="*/ 2147483646 h 16"/>
              <a:gd name="T20" fmla="*/ 2147483646 w 393"/>
              <a:gd name="T21" fmla="*/ 2147483646 h 16"/>
              <a:gd name="T22" fmla="*/ 2147483646 w 393"/>
              <a:gd name="T23" fmla="*/ 2147483646 h 16"/>
              <a:gd name="T24" fmla="*/ 2147483646 w 393"/>
              <a:gd name="T25" fmla="*/ 0 h 16"/>
              <a:gd name="T26" fmla="*/ 2147483646 w 393"/>
              <a:gd name="T27" fmla="*/ 0 h 16"/>
              <a:gd name="T28" fmla="*/ 2147483646 w 39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3"/>
              <a:gd name="T46" fmla="*/ 0 h 16"/>
              <a:gd name="T47" fmla="*/ 393 w 39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3" h="16">
                <a:moveTo>
                  <a:pt x="8" y="0"/>
                </a:moveTo>
                <a:lnTo>
                  <a:pt x="6" y="0"/>
                </a:lnTo>
                <a:lnTo>
                  <a:pt x="3" y="3"/>
                </a:lnTo>
                <a:lnTo>
                  <a:pt x="0" y="5"/>
                </a:lnTo>
                <a:lnTo>
                  <a:pt x="0" y="11"/>
                </a:lnTo>
                <a:lnTo>
                  <a:pt x="3" y="13"/>
                </a:lnTo>
                <a:lnTo>
                  <a:pt x="6" y="16"/>
                </a:lnTo>
                <a:lnTo>
                  <a:pt x="387" y="16"/>
                </a:lnTo>
                <a:lnTo>
                  <a:pt x="390" y="13"/>
                </a:lnTo>
                <a:lnTo>
                  <a:pt x="393" y="11"/>
                </a:lnTo>
                <a:lnTo>
                  <a:pt x="393" y="5"/>
                </a:lnTo>
                <a:lnTo>
                  <a:pt x="390" y="3"/>
                </a:lnTo>
                <a:lnTo>
                  <a:pt x="387" y="0"/>
                </a:lnTo>
                <a:lnTo>
                  <a:pt x="38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0" name="Freeform 304"/>
          <p:cNvSpPr>
            <a:spLocks/>
          </p:cNvSpPr>
          <p:nvPr/>
        </p:nvSpPr>
        <p:spPr bwMode="auto">
          <a:xfrm>
            <a:off x="5341938" y="1763713"/>
            <a:ext cx="304800" cy="25400"/>
          </a:xfrm>
          <a:custGeom>
            <a:avLst/>
            <a:gdLst>
              <a:gd name="T0" fmla="*/ 2147483646 w 192"/>
              <a:gd name="T1" fmla="*/ 0 h 16"/>
              <a:gd name="T2" fmla="*/ 2147483646 w 192"/>
              <a:gd name="T3" fmla="*/ 0 h 16"/>
              <a:gd name="T4" fmla="*/ 2147483646 w 192"/>
              <a:gd name="T5" fmla="*/ 2147483646 h 16"/>
              <a:gd name="T6" fmla="*/ 0 w 192"/>
              <a:gd name="T7" fmla="*/ 2147483646 h 16"/>
              <a:gd name="T8" fmla="*/ 0 w 192"/>
              <a:gd name="T9" fmla="*/ 2147483646 h 16"/>
              <a:gd name="T10" fmla="*/ 2147483646 w 192"/>
              <a:gd name="T11" fmla="*/ 2147483646 h 16"/>
              <a:gd name="T12" fmla="*/ 2147483646 w 192"/>
              <a:gd name="T13" fmla="*/ 2147483646 h 16"/>
              <a:gd name="T14" fmla="*/ 2147483646 w 192"/>
              <a:gd name="T15" fmla="*/ 2147483646 h 16"/>
              <a:gd name="T16" fmla="*/ 2147483646 w 192"/>
              <a:gd name="T17" fmla="*/ 2147483646 h 16"/>
              <a:gd name="T18" fmla="*/ 2147483646 w 192"/>
              <a:gd name="T19" fmla="*/ 2147483646 h 16"/>
              <a:gd name="T20" fmla="*/ 2147483646 w 192"/>
              <a:gd name="T21" fmla="*/ 2147483646 h 16"/>
              <a:gd name="T22" fmla="*/ 2147483646 w 192"/>
              <a:gd name="T23" fmla="*/ 2147483646 h 16"/>
              <a:gd name="T24" fmla="*/ 2147483646 w 192"/>
              <a:gd name="T25" fmla="*/ 0 h 16"/>
              <a:gd name="T26" fmla="*/ 2147483646 w 192"/>
              <a:gd name="T27" fmla="*/ 0 h 16"/>
              <a:gd name="T28" fmla="*/ 2147483646 w 19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16"/>
              <a:gd name="T47" fmla="*/ 192 w 19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16">
                <a:moveTo>
                  <a:pt x="8" y="0"/>
                </a:moveTo>
                <a:lnTo>
                  <a:pt x="6" y="0"/>
                </a:lnTo>
                <a:lnTo>
                  <a:pt x="3" y="3"/>
                </a:lnTo>
                <a:lnTo>
                  <a:pt x="0" y="6"/>
                </a:lnTo>
                <a:lnTo>
                  <a:pt x="0" y="11"/>
                </a:lnTo>
                <a:lnTo>
                  <a:pt x="3" y="14"/>
                </a:lnTo>
                <a:lnTo>
                  <a:pt x="6" y="16"/>
                </a:lnTo>
                <a:lnTo>
                  <a:pt x="186" y="16"/>
                </a:lnTo>
                <a:lnTo>
                  <a:pt x="189" y="14"/>
                </a:lnTo>
                <a:lnTo>
                  <a:pt x="192" y="11"/>
                </a:lnTo>
                <a:lnTo>
                  <a:pt x="192" y="6"/>
                </a:lnTo>
                <a:lnTo>
                  <a:pt x="189" y="3"/>
                </a:lnTo>
                <a:lnTo>
                  <a:pt x="186" y="0"/>
                </a:lnTo>
                <a:lnTo>
                  <a:pt x="1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1" name="Freeform 305"/>
          <p:cNvSpPr>
            <a:spLocks/>
          </p:cNvSpPr>
          <p:nvPr/>
        </p:nvSpPr>
        <p:spPr bwMode="auto">
          <a:xfrm>
            <a:off x="5141913" y="2282825"/>
            <a:ext cx="504825" cy="25400"/>
          </a:xfrm>
          <a:custGeom>
            <a:avLst/>
            <a:gdLst>
              <a:gd name="T0" fmla="*/ 2147483646 w 318"/>
              <a:gd name="T1" fmla="*/ 0 h 16"/>
              <a:gd name="T2" fmla="*/ 2147483646 w 318"/>
              <a:gd name="T3" fmla="*/ 0 h 16"/>
              <a:gd name="T4" fmla="*/ 2147483646 w 318"/>
              <a:gd name="T5" fmla="*/ 2147483646 h 16"/>
              <a:gd name="T6" fmla="*/ 0 w 318"/>
              <a:gd name="T7" fmla="*/ 2147483646 h 16"/>
              <a:gd name="T8" fmla="*/ 0 w 318"/>
              <a:gd name="T9" fmla="*/ 2147483646 h 16"/>
              <a:gd name="T10" fmla="*/ 2147483646 w 318"/>
              <a:gd name="T11" fmla="*/ 2147483646 h 16"/>
              <a:gd name="T12" fmla="*/ 2147483646 w 318"/>
              <a:gd name="T13" fmla="*/ 2147483646 h 16"/>
              <a:gd name="T14" fmla="*/ 2147483646 w 318"/>
              <a:gd name="T15" fmla="*/ 2147483646 h 16"/>
              <a:gd name="T16" fmla="*/ 2147483646 w 318"/>
              <a:gd name="T17" fmla="*/ 2147483646 h 16"/>
              <a:gd name="T18" fmla="*/ 2147483646 w 318"/>
              <a:gd name="T19" fmla="*/ 2147483646 h 16"/>
              <a:gd name="T20" fmla="*/ 2147483646 w 318"/>
              <a:gd name="T21" fmla="*/ 2147483646 h 16"/>
              <a:gd name="T22" fmla="*/ 2147483646 w 318"/>
              <a:gd name="T23" fmla="*/ 2147483646 h 16"/>
              <a:gd name="T24" fmla="*/ 2147483646 w 318"/>
              <a:gd name="T25" fmla="*/ 0 h 16"/>
              <a:gd name="T26" fmla="*/ 2147483646 w 318"/>
              <a:gd name="T27" fmla="*/ 0 h 16"/>
              <a:gd name="T28" fmla="*/ 2147483646 w 31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8"/>
              <a:gd name="T46" fmla="*/ 0 h 16"/>
              <a:gd name="T47" fmla="*/ 318 w 31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8" h="16">
                <a:moveTo>
                  <a:pt x="8" y="0"/>
                </a:moveTo>
                <a:lnTo>
                  <a:pt x="6" y="0"/>
                </a:lnTo>
                <a:lnTo>
                  <a:pt x="3" y="3"/>
                </a:lnTo>
                <a:lnTo>
                  <a:pt x="0" y="5"/>
                </a:lnTo>
                <a:lnTo>
                  <a:pt x="0" y="11"/>
                </a:lnTo>
                <a:lnTo>
                  <a:pt x="3" y="13"/>
                </a:lnTo>
                <a:lnTo>
                  <a:pt x="6" y="16"/>
                </a:lnTo>
                <a:lnTo>
                  <a:pt x="312" y="16"/>
                </a:lnTo>
                <a:lnTo>
                  <a:pt x="315" y="13"/>
                </a:lnTo>
                <a:lnTo>
                  <a:pt x="318" y="11"/>
                </a:lnTo>
                <a:lnTo>
                  <a:pt x="318" y="5"/>
                </a:lnTo>
                <a:lnTo>
                  <a:pt x="315" y="3"/>
                </a:lnTo>
                <a:lnTo>
                  <a:pt x="312" y="0"/>
                </a:lnTo>
                <a:lnTo>
                  <a:pt x="31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2" name="Freeform 306"/>
          <p:cNvSpPr>
            <a:spLocks/>
          </p:cNvSpPr>
          <p:nvPr/>
        </p:nvSpPr>
        <p:spPr bwMode="auto">
          <a:xfrm>
            <a:off x="5141913" y="1963738"/>
            <a:ext cx="25400" cy="3373437"/>
          </a:xfrm>
          <a:custGeom>
            <a:avLst/>
            <a:gdLst>
              <a:gd name="T0" fmla="*/ 2147483646 w 16"/>
              <a:gd name="T1" fmla="*/ 2147483646 h 2125"/>
              <a:gd name="T2" fmla="*/ 2147483646 w 16"/>
              <a:gd name="T3" fmla="*/ 2147483646 h 2125"/>
              <a:gd name="T4" fmla="*/ 2147483646 w 16"/>
              <a:gd name="T5" fmla="*/ 2147483646 h 2125"/>
              <a:gd name="T6" fmla="*/ 2147483646 w 16"/>
              <a:gd name="T7" fmla="*/ 0 h 2125"/>
              <a:gd name="T8" fmla="*/ 2147483646 w 16"/>
              <a:gd name="T9" fmla="*/ 0 h 2125"/>
              <a:gd name="T10" fmla="*/ 2147483646 w 16"/>
              <a:gd name="T11" fmla="*/ 2147483646 h 2125"/>
              <a:gd name="T12" fmla="*/ 0 w 16"/>
              <a:gd name="T13" fmla="*/ 2147483646 h 2125"/>
              <a:gd name="T14" fmla="*/ 0 w 16"/>
              <a:gd name="T15" fmla="*/ 2147483646 h 2125"/>
              <a:gd name="T16" fmla="*/ 2147483646 w 16"/>
              <a:gd name="T17" fmla="*/ 2147483646 h 2125"/>
              <a:gd name="T18" fmla="*/ 2147483646 w 16"/>
              <a:gd name="T19" fmla="*/ 2147483646 h 2125"/>
              <a:gd name="T20" fmla="*/ 2147483646 w 16"/>
              <a:gd name="T21" fmla="*/ 2147483646 h 2125"/>
              <a:gd name="T22" fmla="*/ 2147483646 w 16"/>
              <a:gd name="T23" fmla="*/ 2147483646 h 2125"/>
              <a:gd name="T24" fmla="*/ 2147483646 w 16"/>
              <a:gd name="T25" fmla="*/ 2147483646 h 2125"/>
              <a:gd name="T26" fmla="*/ 2147483646 w 16"/>
              <a:gd name="T27" fmla="*/ 2147483646 h 2125"/>
              <a:gd name="T28" fmla="*/ 2147483646 w 16"/>
              <a:gd name="T29" fmla="*/ 2147483646 h 2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125"/>
              <a:gd name="T47" fmla="*/ 16 w 16"/>
              <a:gd name="T48" fmla="*/ 2125 h 2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125">
                <a:moveTo>
                  <a:pt x="16" y="8"/>
                </a:moveTo>
                <a:lnTo>
                  <a:pt x="16" y="6"/>
                </a:lnTo>
                <a:lnTo>
                  <a:pt x="14" y="3"/>
                </a:lnTo>
                <a:lnTo>
                  <a:pt x="11" y="0"/>
                </a:lnTo>
                <a:lnTo>
                  <a:pt x="6" y="0"/>
                </a:lnTo>
                <a:lnTo>
                  <a:pt x="3" y="3"/>
                </a:lnTo>
                <a:lnTo>
                  <a:pt x="0" y="6"/>
                </a:lnTo>
                <a:lnTo>
                  <a:pt x="0" y="2120"/>
                </a:lnTo>
                <a:lnTo>
                  <a:pt x="3" y="2123"/>
                </a:lnTo>
                <a:lnTo>
                  <a:pt x="6" y="2125"/>
                </a:lnTo>
                <a:lnTo>
                  <a:pt x="11" y="2125"/>
                </a:lnTo>
                <a:lnTo>
                  <a:pt x="14" y="2123"/>
                </a:lnTo>
                <a:lnTo>
                  <a:pt x="16" y="2120"/>
                </a:lnTo>
                <a:lnTo>
                  <a:pt x="16" y="211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3" name="Freeform 307"/>
          <p:cNvSpPr>
            <a:spLocks/>
          </p:cNvSpPr>
          <p:nvPr/>
        </p:nvSpPr>
        <p:spPr bwMode="auto">
          <a:xfrm>
            <a:off x="5141913" y="5311775"/>
            <a:ext cx="1062037" cy="25400"/>
          </a:xfrm>
          <a:custGeom>
            <a:avLst/>
            <a:gdLst>
              <a:gd name="T0" fmla="*/ 2147483646 w 669"/>
              <a:gd name="T1" fmla="*/ 0 h 16"/>
              <a:gd name="T2" fmla="*/ 2147483646 w 669"/>
              <a:gd name="T3" fmla="*/ 0 h 16"/>
              <a:gd name="T4" fmla="*/ 2147483646 w 669"/>
              <a:gd name="T5" fmla="*/ 2147483646 h 16"/>
              <a:gd name="T6" fmla="*/ 0 w 669"/>
              <a:gd name="T7" fmla="*/ 2147483646 h 16"/>
              <a:gd name="T8" fmla="*/ 0 w 669"/>
              <a:gd name="T9" fmla="*/ 2147483646 h 16"/>
              <a:gd name="T10" fmla="*/ 2147483646 w 669"/>
              <a:gd name="T11" fmla="*/ 2147483646 h 16"/>
              <a:gd name="T12" fmla="*/ 2147483646 w 669"/>
              <a:gd name="T13" fmla="*/ 2147483646 h 16"/>
              <a:gd name="T14" fmla="*/ 2147483646 w 669"/>
              <a:gd name="T15" fmla="*/ 2147483646 h 16"/>
              <a:gd name="T16" fmla="*/ 2147483646 w 669"/>
              <a:gd name="T17" fmla="*/ 2147483646 h 16"/>
              <a:gd name="T18" fmla="*/ 2147483646 w 669"/>
              <a:gd name="T19" fmla="*/ 2147483646 h 16"/>
              <a:gd name="T20" fmla="*/ 2147483646 w 669"/>
              <a:gd name="T21" fmla="*/ 2147483646 h 16"/>
              <a:gd name="T22" fmla="*/ 2147483646 w 669"/>
              <a:gd name="T23" fmla="*/ 2147483646 h 16"/>
              <a:gd name="T24" fmla="*/ 2147483646 w 669"/>
              <a:gd name="T25" fmla="*/ 0 h 16"/>
              <a:gd name="T26" fmla="*/ 2147483646 w 669"/>
              <a:gd name="T27" fmla="*/ 0 h 16"/>
              <a:gd name="T28" fmla="*/ 2147483646 w 66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69"/>
              <a:gd name="T46" fmla="*/ 0 h 16"/>
              <a:gd name="T47" fmla="*/ 669 w 66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69" h="16">
                <a:moveTo>
                  <a:pt x="8" y="0"/>
                </a:moveTo>
                <a:lnTo>
                  <a:pt x="6" y="0"/>
                </a:lnTo>
                <a:lnTo>
                  <a:pt x="3" y="3"/>
                </a:lnTo>
                <a:lnTo>
                  <a:pt x="0" y="6"/>
                </a:lnTo>
                <a:lnTo>
                  <a:pt x="0" y="11"/>
                </a:lnTo>
                <a:lnTo>
                  <a:pt x="3" y="14"/>
                </a:lnTo>
                <a:lnTo>
                  <a:pt x="6" y="16"/>
                </a:lnTo>
                <a:lnTo>
                  <a:pt x="663" y="16"/>
                </a:lnTo>
                <a:lnTo>
                  <a:pt x="666" y="14"/>
                </a:lnTo>
                <a:lnTo>
                  <a:pt x="669" y="11"/>
                </a:lnTo>
                <a:lnTo>
                  <a:pt x="669" y="6"/>
                </a:lnTo>
                <a:lnTo>
                  <a:pt x="666" y="3"/>
                </a:lnTo>
                <a:lnTo>
                  <a:pt x="663" y="0"/>
                </a:lnTo>
                <a:lnTo>
                  <a:pt x="66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4" name="Freeform 308"/>
          <p:cNvSpPr>
            <a:spLocks/>
          </p:cNvSpPr>
          <p:nvPr/>
        </p:nvSpPr>
        <p:spPr bwMode="auto">
          <a:xfrm>
            <a:off x="5899150" y="4752975"/>
            <a:ext cx="304800" cy="25400"/>
          </a:xfrm>
          <a:custGeom>
            <a:avLst/>
            <a:gdLst>
              <a:gd name="T0" fmla="*/ 2147483646 w 192"/>
              <a:gd name="T1" fmla="*/ 0 h 16"/>
              <a:gd name="T2" fmla="*/ 2147483646 w 192"/>
              <a:gd name="T3" fmla="*/ 0 h 16"/>
              <a:gd name="T4" fmla="*/ 2147483646 w 192"/>
              <a:gd name="T5" fmla="*/ 2147483646 h 16"/>
              <a:gd name="T6" fmla="*/ 0 w 192"/>
              <a:gd name="T7" fmla="*/ 2147483646 h 16"/>
              <a:gd name="T8" fmla="*/ 0 w 192"/>
              <a:gd name="T9" fmla="*/ 2147483646 h 16"/>
              <a:gd name="T10" fmla="*/ 2147483646 w 192"/>
              <a:gd name="T11" fmla="*/ 2147483646 h 16"/>
              <a:gd name="T12" fmla="*/ 2147483646 w 192"/>
              <a:gd name="T13" fmla="*/ 2147483646 h 16"/>
              <a:gd name="T14" fmla="*/ 2147483646 w 192"/>
              <a:gd name="T15" fmla="*/ 2147483646 h 16"/>
              <a:gd name="T16" fmla="*/ 2147483646 w 192"/>
              <a:gd name="T17" fmla="*/ 2147483646 h 16"/>
              <a:gd name="T18" fmla="*/ 2147483646 w 192"/>
              <a:gd name="T19" fmla="*/ 2147483646 h 16"/>
              <a:gd name="T20" fmla="*/ 2147483646 w 192"/>
              <a:gd name="T21" fmla="*/ 2147483646 h 16"/>
              <a:gd name="T22" fmla="*/ 2147483646 w 192"/>
              <a:gd name="T23" fmla="*/ 2147483646 h 16"/>
              <a:gd name="T24" fmla="*/ 2147483646 w 192"/>
              <a:gd name="T25" fmla="*/ 0 h 16"/>
              <a:gd name="T26" fmla="*/ 2147483646 w 192"/>
              <a:gd name="T27" fmla="*/ 0 h 16"/>
              <a:gd name="T28" fmla="*/ 2147483646 w 19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16"/>
              <a:gd name="T47" fmla="*/ 192 w 19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16">
                <a:moveTo>
                  <a:pt x="8" y="0"/>
                </a:moveTo>
                <a:lnTo>
                  <a:pt x="5" y="0"/>
                </a:lnTo>
                <a:lnTo>
                  <a:pt x="3" y="3"/>
                </a:lnTo>
                <a:lnTo>
                  <a:pt x="0" y="5"/>
                </a:lnTo>
                <a:lnTo>
                  <a:pt x="0" y="11"/>
                </a:lnTo>
                <a:lnTo>
                  <a:pt x="3" y="14"/>
                </a:lnTo>
                <a:lnTo>
                  <a:pt x="5" y="16"/>
                </a:lnTo>
                <a:lnTo>
                  <a:pt x="186" y="16"/>
                </a:lnTo>
                <a:lnTo>
                  <a:pt x="189" y="14"/>
                </a:lnTo>
                <a:lnTo>
                  <a:pt x="192" y="11"/>
                </a:lnTo>
                <a:lnTo>
                  <a:pt x="192" y="5"/>
                </a:lnTo>
                <a:lnTo>
                  <a:pt x="189" y="3"/>
                </a:lnTo>
                <a:lnTo>
                  <a:pt x="186" y="0"/>
                </a:lnTo>
                <a:lnTo>
                  <a:pt x="1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5" name="Oval 309"/>
          <p:cNvSpPr>
            <a:spLocks noChangeArrowheads="1"/>
          </p:cNvSpPr>
          <p:nvPr/>
        </p:nvSpPr>
        <p:spPr bwMode="auto">
          <a:xfrm>
            <a:off x="5327650" y="1749425"/>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16" name="Freeform 310"/>
          <p:cNvSpPr>
            <a:spLocks/>
          </p:cNvSpPr>
          <p:nvPr/>
        </p:nvSpPr>
        <p:spPr bwMode="auto">
          <a:xfrm>
            <a:off x="5314950" y="1736725"/>
            <a:ext cx="103188" cy="104775"/>
          </a:xfrm>
          <a:custGeom>
            <a:avLst/>
            <a:gdLst>
              <a:gd name="T0" fmla="*/ 2147483646 w 65"/>
              <a:gd name="T1" fmla="*/ 2147483646 h 66"/>
              <a:gd name="T2" fmla="*/ 2147483646 w 65"/>
              <a:gd name="T3" fmla="*/ 2147483646 h 66"/>
              <a:gd name="T4" fmla="*/ 2147483646 w 65"/>
              <a:gd name="T5" fmla="*/ 2147483646 h 66"/>
              <a:gd name="T6" fmla="*/ 2147483646 w 65"/>
              <a:gd name="T7" fmla="*/ 2147483646 h 66"/>
              <a:gd name="T8" fmla="*/ 2147483646 w 65"/>
              <a:gd name="T9" fmla="*/ 2147483646 h 66"/>
              <a:gd name="T10" fmla="*/ 2147483646 w 65"/>
              <a:gd name="T11" fmla="*/ 2147483646 h 66"/>
              <a:gd name="T12" fmla="*/ 2147483646 w 65"/>
              <a:gd name="T13" fmla="*/ 2147483646 h 66"/>
              <a:gd name="T14" fmla="*/ 2147483646 w 65"/>
              <a:gd name="T15" fmla="*/ 2147483646 h 66"/>
              <a:gd name="T16" fmla="*/ 2147483646 w 65"/>
              <a:gd name="T17" fmla="*/ 2147483646 h 66"/>
              <a:gd name="T18" fmla="*/ 2147483646 w 65"/>
              <a:gd name="T19" fmla="*/ 2147483646 h 66"/>
              <a:gd name="T20" fmla="*/ 2147483646 w 65"/>
              <a:gd name="T21" fmla="*/ 2147483646 h 66"/>
              <a:gd name="T22" fmla="*/ 2147483646 w 65"/>
              <a:gd name="T23" fmla="*/ 2147483646 h 66"/>
              <a:gd name="T24" fmla="*/ 2147483646 w 65"/>
              <a:gd name="T25" fmla="*/ 2147483646 h 66"/>
              <a:gd name="T26" fmla="*/ 2147483646 w 65"/>
              <a:gd name="T27" fmla="*/ 2147483646 h 66"/>
              <a:gd name="T28" fmla="*/ 2147483646 w 65"/>
              <a:gd name="T29" fmla="*/ 2147483646 h 66"/>
              <a:gd name="T30" fmla="*/ 2147483646 w 65"/>
              <a:gd name="T31" fmla="*/ 2147483646 h 66"/>
              <a:gd name="T32" fmla="*/ 2147483646 w 65"/>
              <a:gd name="T33" fmla="*/ 2147483646 h 66"/>
              <a:gd name="T34" fmla="*/ 2147483646 w 65"/>
              <a:gd name="T35" fmla="*/ 2147483646 h 66"/>
              <a:gd name="T36" fmla="*/ 2147483646 w 65"/>
              <a:gd name="T37" fmla="*/ 2147483646 h 66"/>
              <a:gd name="T38" fmla="*/ 2147483646 w 65"/>
              <a:gd name="T39" fmla="*/ 2147483646 h 66"/>
              <a:gd name="T40" fmla="*/ 2147483646 w 65"/>
              <a:gd name="T41" fmla="*/ 2147483646 h 66"/>
              <a:gd name="T42" fmla="*/ 2147483646 w 65"/>
              <a:gd name="T43" fmla="*/ 0 h 66"/>
              <a:gd name="T44" fmla="*/ 2147483646 w 65"/>
              <a:gd name="T45" fmla="*/ 2147483646 h 66"/>
              <a:gd name="T46" fmla="*/ 2147483646 w 65"/>
              <a:gd name="T47" fmla="*/ 2147483646 h 66"/>
              <a:gd name="T48" fmla="*/ 2147483646 w 65"/>
              <a:gd name="T49" fmla="*/ 2147483646 h 66"/>
              <a:gd name="T50" fmla="*/ 2147483646 w 65"/>
              <a:gd name="T51" fmla="*/ 2147483646 h 66"/>
              <a:gd name="T52" fmla="*/ 2147483646 w 65"/>
              <a:gd name="T53" fmla="*/ 2147483646 h 66"/>
              <a:gd name="T54" fmla="*/ 2147483646 w 65"/>
              <a:gd name="T55" fmla="*/ 2147483646 h 66"/>
              <a:gd name="T56" fmla="*/ 2147483646 w 65"/>
              <a:gd name="T57" fmla="*/ 2147483646 h 66"/>
              <a:gd name="T58" fmla="*/ 2147483646 w 65"/>
              <a:gd name="T59" fmla="*/ 2147483646 h 66"/>
              <a:gd name="T60" fmla="*/ 2147483646 w 65"/>
              <a:gd name="T61" fmla="*/ 2147483646 h 66"/>
              <a:gd name="T62" fmla="*/ 2147483646 w 65"/>
              <a:gd name="T63" fmla="*/ 2147483646 h 66"/>
              <a:gd name="T64" fmla="*/ 2147483646 w 65"/>
              <a:gd name="T65" fmla="*/ 2147483646 h 66"/>
              <a:gd name="T66" fmla="*/ 2147483646 w 65"/>
              <a:gd name="T67" fmla="*/ 2147483646 h 66"/>
              <a:gd name="T68" fmla="*/ 2147483646 w 65"/>
              <a:gd name="T69" fmla="*/ 2147483646 h 66"/>
              <a:gd name="T70" fmla="*/ 2147483646 w 65"/>
              <a:gd name="T71" fmla="*/ 2147483646 h 66"/>
              <a:gd name="T72" fmla="*/ 2147483646 w 65"/>
              <a:gd name="T73" fmla="*/ 2147483646 h 66"/>
              <a:gd name="T74" fmla="*/ 2147483646 w 65"/>
              <a:gd name="T75" fmla="*/ 2147483646 h 66"/>
              <a:gd name="T76" fmla="*/ 2147483646 w 65"/>
              <a:gd name="T77" fmla="*/ 2147483646 h 66"/>
              <a:gd name="T78" fmla="*/ 2147483646 w 65"/>
              <a:gd name="T79" fmla="*/ 2147483646 h 66"/>
              <a:gd name="T80" fmla="*/ 2147483646 w 65"/>
              <a:gd name="T81" fmla="*/ 2147483646 h 66"/>
              <a:gd name="T82" fmla="*/ 2147483646 w 65"/>
              <a:gd name="T83" fmla="*/ 2147483646 h 66"/>
              <a:gd name="T84" fmla="*/ 2147483646 w 65"/>
              <a:gd name="T85" fmla="*/ 2147483646 h 66"/>
              <a:gd name="T86" fmla="*/ 2147483646 w 65"/>
              <a:gd name="T87" fmla="*/ 2147483646 h 66"/>
              <a:gd name="T88" fmla="*/ 2147483646 w 65"/>
              <a:gd name="T89" fmla="*/ 2147483646 h 66"/>
              <a:gd name="T90" fmla="*/ 2147483646 w 65"/>
              <a:gd name="T91" fmla="*/ 2147483646 h 66"/>
              <a:gd name="T92" fmla="*/ 2147483646 w 65"/>
              <a:gd name="T93" fmla="*/ 2147483646 h 66"/>
              <a:gd name="T94" fmla="*/ 2147483646 w 65"/>
              <a:gd name="T95" fmla="*/ 2147483646 h 66"/>
              <a:gd name="T96" fmla="*/ 2147483646 w 65"/>
              <a:gd name="T97" fmla="*/ 2147483646 h 66"/>
              <a:gd name="T98" fmla="*/ 2147483646 w 65"/>
              <a:gd name="T99" fmla="*/ 2147483646 h 66"/>
              <a:gd name="T100" fmla="*/ 2147483646 w 65"/>
              <a:gd name="T101" fmla="*/ 2147483646 h 66"/>
              <a:gd name="T102" fmla="*/ 2147483646 w 65"/>
              <a:gd name="T103" fmla="*/ 2147483646 h 66"/>
              <a:gd name="T104" fmla="*/ 2147483646 w 65"/>
              <a:gd name="T105" fmla="*/ 2147483646 h 66"/>
              <a:gd name="T106" fmla="*/ 2147483646 w 65"/>
              <a:gd name="T107" fmla="*/ 2147483646 h 66"/>
              <a:gd name="T108" fmla="*/ 2147483646 w 65"/>
              <a:gd name="T109" fmla="*/ 2147483646 h 66"/>
              <a:gd name="T110" fmla="*/ 2147483646 w 65"/>
              <a:gd name="T111" fmla="*/ 2147483646 h 66"/>
              <a:gd name="T112" fmla="*/ 2147483646 w 65"/>
              <a:gd name="T113" fmla="*/ 2147483646 h 66"/>
              <a:gd name="T114" fmla="*/ 0 w 65"/>
              <a:gd name="T115" fmla="*/ 2147483646 h 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
              <a:gd name="T175" fmla="*/ 0 h 66"/>
              <a:gd name="T176" fmla="*/ 65 w 65"/>
              <a:gd name="T177" fmla="*/ 66 h 6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 h="66">
                <a:moveTo>
                  <a:pt x="0" y="33"/>
                </a:moveTo>
                <a:lnTo>
                  <a:pt x="0" y="43"/>
                </a:lnTo>
                <a:lnTo>
                  <a:pt x="1" y="44"/>
                </a:lnTo>
                <a:lnTo>
                  <a:pt x="4" y="49"/>
                </a:lnTo>
                <a:lnTo>
                  <a:pt x="5" y="49"/>
                </a:lnTo>
                <a:lnTo>
                  <a:pt x="2" y="48"/>
                </a:lnTo>
                <a:lnTo>
                  <a:pt x="4" y="49"/>
                </a:lnTo>
                <a:lnTo>
                  <a:pt x="6" y="53"/>
                </a:lnTo>
                <a:lnTo>
                  <a:pt x="11" y="56"/>
                </a:lnTo>
                <a:lnTo>
                  <a:pt x="6" y="52"/>
                </a:lnTo>
                <a:lnTo>
                  <a:pt x="9" y="56"/>
                </a:lnTo>
                <a:lnTo>
                  <a:pt x="13" y="59"/>
                </a:lnTo>
                <a:lnTo>
                  <a:pt x="9" y="55"/>
                </a:lnTo>
                <a:lnTo>
                  <a:pt x="12" y="59"/>
                </a:lnTo>
                <a:lnTo>
                  <a:pt x="16" y="62"/>
                </a:lnTo>
                <a:lnTo>
                  <a:pt x="17" y="63"/>
                </a:lnTo>
                <a:lnTo>
                  <a:pt x="16" y="60"/>
                </a:lnTo>
                <a:lnTo>
                  <a:pt x="16" y="62"/>
                </a:lnTo>
                <a:lnTo>
                  <a:pt x="21" y="64"/>
                </a:lnTo>
                <a:lnTo>
                  <a:pt x="23" y="66"/>
                </a:lnTo>
                <a:lnTo>
                  <a:pt x="29" y="66"/>
                </a:lnTo>
                <a:lnTo>
                  <a:pt x="28" y="64"/>
                </a:lnTo>
                <a:lnTo>
                  <a:pt x="41" y="59"/>
                </a:lnTo>
                <a:lnTo>
                  <a:pt x="39" y="63"/>
                </a:lnTo>
                <a:lnTo>
                  <a:pt x="43" y="66"/>
                </a:lnTo>
                <a:lnTo>
                  <a:pt x="44" y="64"/>
                </a:lnTo>
                <a:lnTo>
                  <a:pt x="49" y="62"/>
                </a:lnTo>
                <a:lnTo>
                  <a:pt x="49" y="60"/>
                </a:lnTo>
                <a:lnTo>
                  <a:pt x="48" y="63"/>
                </a:lnTo>
                <a:lnTo>
                  <a:pt x="49" y="62"/>
                </a:lnTo>
                <a:lnTo>
                  <a:pt x="53" y="59"/>
                </a:lnTo>
                <a:lnTo>
                  <a:pt x="56" y="55"/>
                </a:lnTo>
                <a:lnTo>
                  <a:pt x="52" y="59"/>
                </a:lnTo>
                <a:lnTo>
                  <a:pt x="56" y="56"/>
                </a:lnTo>
                <a:lnTo>
                  <a:pt x="59" y="52"/>
                </a:lnTo>
                <a:lnTo>
                  <a:pt x="55" y="56"/>
                </a:lnTo>
                <a:lnTo>
                  <a:pt x="59" y="53"/>
                </a:lnTo>
                <a:lnTo>
                  <a:pt x="61" y="49"/>
                </a:lnTo>
                <a:lnTo>
                  <a:pt x="63" y="48"/>
                </a:lnTo>
                <a:lnTo>
                  <a:pt x="60" y="49"/>
                </a:lnTo>
                <a:lnTo>
                  <a:pt x="61" y="49"/>
                </a:lnTo>
                <a:lnTo>
                  <a:pt x="64" y="44"/>
                </a:lnTo>
                <a:lnTo>
                  <a:pt x="65" y="43"/>
                </a:lnTo>
                <a:lnTo>
                  <a:pt x="63" y="39"/>
                </a:lnTo>
                <a:lnTo>
                  <a:pt x="59" y="41"/>
                </a:lnTo>
                <a:lnTo>
                  <a:pt x="64" y="28"/>
                </a:lnTo>
                <a:lnTo>
                  <a:pt x="65" y="29"/>
                </a:lnTo>
                <a:lnTo>
                  <a:pt x="65" y="23"/>
                </a:lnTo>
                <a:lnTo>
                  <a:pt x="64" y="21"/>
                </a:lnTo>
                <a:lnTo>
                  <a:pt x="61" y="16"/>
                </a:lnTo>
                <a:lnTo>
                  <a:pt x="60" y="16"/>
                </a:lnTo>
                <a:lnTo>
                  <a:pt x="63" y="17"/>
                </a:lnTo>
                <a:lnTo>
                  <a:pt x="61" y="16"/>
                </a:lnTo>
                <a:lnTo>
                  <a:pt x="59" y="12"/>
                </a:lnTo>
                <a:lnTo>
                  <a:pt x="55" y="9"/>
                </a:lnTo>
                <a:lnTo>
                  <a:pt x="59" y="13"/>
                </a:lnTo>
                <a:lnTo>
                  <a:pt x="56" y="9"/>
                </a:lnTo>
                <a:lnTo>
                  <a:pt x="52" y="7"/>
                </a:lnTo>
                <a:lnTo>
                  <a:pt x="56" y="11"/>
                </a:lnTo>
                <a:lnTo>
                  <a:pt x="53" y="7"/>
                </a:lnTo>
                <a:lnTo>
                  <a:pt x="49" y="4"/>
                </a:lnTo>
                <a:lnTo>
                  <a:pt x="48" y="3"/>
                </a:lnTo>
                <a:lnTo>
                  <a:pt x="49" y="5"/>
                </a:lnTo>
                <a:lnTo>
                  <a:pt x="49" y="4"/>
                </a:lnTo>
                <a:lnTo>
                  <a:pt x="44" y="1"/>
                </a:lnTo>
                <a:lnTo>
                  <a:pt x="43" y="0"/>
                </a:lnTo>
                <a:lnTo>
                  <a:pt x="23" y="0"/>
                </a:lnTo>
                <a:lnTo>
                  <a:pt x="21" y="1"/>
                </a:lnTo>
                <a:lnTo>
                  <a:pt x="16" y="4"/>
                </a:lnTo>
                <a:lnTo>
                  <a:pt x="16" y="5"/>
                </a:lnTo>
                <a:lnTo>
                  <a:pt x="17" y="3"/>
                </a:lnTo>
                <a:lnTo>
                  <a:pt x="16" y="4"/>
                </a:lnTo>
                <a:lnTo>
                  <a:pt x="12" y="7"/>
                </a:lnTo>
                <a:lnTo>
                  <a:pt x="9" y="11"/>
                </a:lnTo>
                <a:lnTo>
                  <a:pt x="13" y="7"/>
                </a:lnTo>
                <a:lnTo>
                  <a:pt x="9" y="9"/>
                </a:lnTo>
                <a:lnTo>
                  <a:pt x="6" y="13"/>
                </a:lnTo>
                <a:lnTo>
                  <a:pt x="11" y="9"/>
                </a:lnTo>
                <a:lnTo>
                  <a:pt x="6" y="12"/>
                </a:lnTo>
                <a:lnTo>
                  <a:pt x="4" y="16"/>
                </a:lnTo>
                <a:lnTo>
                  <a:pt x="2"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7" name="Oval 311"/>
          <p:cNvSpPr>
            <a:spLocks noChangeArrowheads="1"/>
          </p:cNvSpPr>
          <p:nvPr/>
        </p:nvSpPr>
        <p:spPr bwMode="auto">
          <a:xfrm>
            <a:off x="5127625" y="1949450"/>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18" name="Freeform 312"/>
          <p:cNvSpPr>
            <a:spLocks/>
          </p:cNvSpPr>
          <p:nvPr/>
        </p:nvSpPr>
        <p:spPr bwMode="auto">
          <a:xfrm>
            <a:off x="5114925" y="1936750"/>
            <a:ext cx="104775" cy="103188"/>
          </a:xfrm>
          <a:custGeom>
            <a:avLst/>
            <a:gdLst>
              <a:gd name="T0" fmla="*/ 2147483646 w 66"/>
              <a:gd name="T1" fmla="*/ 2147483646 h 65"/>
              <a:gd name="T2" fmla="*/ 2147483646 w 66"/>
              <a:gd name="T3" fmla="*/ 2147483646 h 65"/>
              <a:gd name="T4" fmla="*/ 2147483646 w 66"/>
              <a:gd name="T5" fmla="*/ 2147483646 h 65"/>
              <a:gd name="T6" fmla="*/ 2147483646 w 66"/>
              <a:gd name="T7" fmla="*/ 2147483646 h 65"/>
              <a:gd name="T8" fmla="*/ 2147483646 w 66"/>
              <a:gd name="T9" fmla="*/ 2147483646 h 65"/>
              <a:gd name="T10" fmla="*/ 2147483646 w 66"/>
              <a:gd name="T11" fmla="*/ 2147483646 h 65"/>
              <a:gd name="T12" fmla="*/ 2147483646 w 66"/>
              <a:gd name="T13" fmla="*/ 2147483646 h 65"/>
              <a:gd name="T14" fmla="*/ 2147483646 w 66"/>
              <a:gd name="T15" fmla="*/ 2147483646 h 65"/>
              <a:gd name="T16" fmla="*/ 2147483646 w 66"/>
              <a:gd name="T17" fmla="*/ 2147483646 h 65"/>
              <a:gd name="T18" fmla="*/ 2147483646 w 66"/>
              <a:gd name="T19" fmla="*/ 2147483646 h 65"/>
              <a:gd name="T20" fmla="*/ 2147483646 w 66"/>
              <a:gd name="T21" fmla="*/ 2147483646 h 65"/>
              <a:gd name="T22" fmla="*/ 2147483646 w 66"/>
              <a:gd name="T23" fmla="*/ 2147483646 h 65"/>
              <a:gd name="T24" fmla="*/ 2147483646 w 66"/>
              <a:gd name="T25" fmla="*/ 2147483646 h 65"/>
              <a:gd name="T26" fmla="*/ 2147483646 w 66"/>
              <a:gd name="T27" fmla="*/ 2147483646 h 65"/>
              <a:gd name="T28" fmla="*/ 2147483646 w 66"/>
              <a:gd name="T29" fmla="*/ 2147483646 h 65"/>
              <a:gd name="T30" fmla="*/ 2147483646 w 66"/>
              <a:gd name="T31" fmla="*/ 2147483646 h 65"/>
              <a:gd name="T32" fmla="*/ 2147483646 w 66"/>
              <a:gd name="T33" fmla="*/ 2147483646 h 65"/>
              <a:gd name="T34" fmla="*/ 2147483646 w 66"/>
              <a:gd name="T35" fmla="*/ 2147483646 h 65"/>
              <a:gd name="T36" fmla="*/ 2147483646 w 66"/>
              <a:gd name="T37" fmla="*/ 2147483646 h 65"/>
              <a:gd name="T38" fmla="*/ 2147483646 w 66"/>
              <a:gd name="T39" fmla="*/ 2147483646 h 65"/>
              <a:gd name="T40" fmla="*/ 2147483646 w 66"/>
              <a:gd name="T41" fmla="*/ 2147483646 h 65"/>
              <a:gd name="T42" fmla="*/ 2147483646 w 66"/>
              <a:gd name="T43" fmla="*/ 0 h 65"/>
              <a:gd name="T44" fmla="*/ 2147483646 w 66"/>
              <a:gd name="T45" fmla="*/ 2147483646 h 65"/>
              <a:gd name="T46" fmla="*/ 2147483646 w 66"/>
              <a:gd name="T47" fmla="*/ 2147483646 h 65"/>
              <a:gd name="T48" fmla="*/ 2147483646 w 66"/>
              <a:gd name="T49" fmla="*/ 2147483646 h 65"/>
              <a:gd name="T50" fmla="*/ 2147483646 w 66"/>
              <a:gd name="T51" fmla="*/ 2147483646 h 65"/>
              <a:gd name="T52" fmla="*/ 2147483646 w 66"/>
              <a:gd name="T53" fmla="*/ 2147483646 h 65"/>
              <a:gd name="T54" fmla="*/ 2147483646 w 66"/>
              <a:gd name="T55" fmla="*/ 2147483646 h 65"/>
              <a:gd name="T56" fmla="*/ 2147483646 w 66"/>
              <a:gd name="T57" fmla="*/ 2147483646 h 65"/>
              <a:gd name="T58" fmla="*/ 2147483646 w 66"/>
              <a:gd name="T59" fmla="*/ 2147483646 h 65"/>
              <a:gd name="T60" fmla="*/ 2147483646 w 66"/>
              <a:gd name="T61" fmla="*/ 2147483646 h 65"/>
              <a:gd name="T62" fmla="*/ 2147483646 w 66"/>
              <a:gd name="T63" fmla="*/ 2147483646 h 65"/>
              <a:gd name="T64" fmla="*/ 2147483646 w 66"/>
              <a:gd name="T65" fmla="*/ 2147483646 h 65"/>
              <a:gd name="T66" fmla="*/ 2147483646 w 66"/>
              <a:gd name="T67" fmla="*/ 2147483646 h 65"/>
              <a:gd name="T68" fmla="*/ 2147483646 w 66"/>
              <a:gd name="T69" fmla="*/ 2147483646 h 65"/>
              <a:gd name="T70" fmla="*/ 2147483646 w 66"/>
              <a:gd name="T71" fmla="*/ 2147483646 h 65"/>
              <a:gd name="T72" fmla="*/ 2147483646 w 66"/>
              <a:gd name="T73" fmla="*/ 2147483646 h 65"/>
              <a:gd name="T74" fmla="*/ 2147483646 w 66"/>
              <a:gd name="T75" fmla="*/ 2147483646 h 65"/>
              <a:gd name="T76" fmla="*/ 2147483646 w 66"/>
              <a:gd name="T77" fmla="*/ 2147483646 h 65"/>
              <a:gd name="T78" fmla="*/ 2147483646 w 66"/>
              <a:gd name="T79" fmla="*/ 2147483646 h 65"/>
              <a:gd name="T80" fmla="*/ 2147483646 w 66"/>
              <a:gd name="T81" fmla="*/ 2147483646 h 65"/>
              <a:gd name="T82" fmla="*/ 2147483646 w 66"/>
              <a:gd name="T83" fmla="*/ 2147483646 h 65"/>
              <a:gd name="T84" fmla="*/ 2147483646 w 66"/>
              <a:gd name="T85" fmla="*/ 2147483646 h 65"/>
              <a:gd name="T86" fmla="*/ 2147483646 w 66"/>
              <a:gd name="T87" fmla="*/ 2147483646 h 65"/>
              <a:gd name="T88" fmla="*/ 2147483646 w 66"/>
              <a:gd name="T89" fmla="*/ 2147483646 h 65"/>
              <a:gd name="T90" fmla="*/ 2147483646 w 66"/>
              <a:gd name="T91" fmla="*/ 2147483646 h 65"/>
              <a:gd name="T92" fmla="*/ 2147483646 w 66"/>
              <a:gd name="T93" fmla="*/ 2147483646 h 65"/>
              <a:gd name="T94" fmla="*/ 2147483646 w 66"/>
              <a:gd name="T95" fmla="*/ 2147483646 h 65"/>
              <a:gd name="T96" fmla="*/ 2147483646 w 66"/>
              <a:gd name="T97" fmla="*/ 2147483646 h 65"/>
              <a:gd name="T98" fmla="*/ 2147483646 w 66"/>
              <a:gd name="T99" fmla="*/ 2147483646 h 65"/>
              <a:gd name="T100" fmla="*/ 2147483646 w 66"/>
              <a:gd name="T101" fmla="*/ 2147483646 h 65"/>
              <a:gd name="T102" fmla="*/ 2147483646 w 66"/>
              <a:gd name="T103" fmla="*/ 2147483646 h 65"/>
              <a:gd name="T104" fmla="*/ 2147483646 w 66"/>
              <a:gd name="T105" fmla="*/ 2147483646 h 65"/>
              <a:gd name="T106" fmla="*/ 2147483646 w 66"/>
              <a:gd name="T107" fmla="*/ 2147483646 h 65"/>
              <a:gd name="T108" fmla="*/ 2147483646 w 66"/>
              <a:gd name="T109" fmla="*/ 2147483646 h 65"/>
              <a:gd name="T110" fmla="*/ 2147483646 w 66"/>
              <a:gd name="T111" fmla="*/ 2147483646 h 65"/>
              <a:gd name="T112" fmla="*/ 2147483646 w 66"/>
              <a:gd name="T113" fmla="*/ 2147483646 h 65"/>
              <a:gd name="T114" fmla="*/ 0 w 66"/>
              <a:gd name="T115" fmla="*/ 2147483646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9"/>
                </a:lnTo>
                <a:lnTo>
                  <a:pt x="59" y="41"/>
                </a:lnTo>
                <a:lnTo>
                  <a:pt x="64" y="28"/>
                </a:lnTo>
                <a:lnTo>
                  <a:pt x="66" y="29"/>
                </a:lnTo>
                <a:lnTo>
                  <a:pt x="66" y="23"/>
                </a:lnTo>
                <a:lnTo>
                  <a:pt x="64" y="21"/>
                </a:lnTo>
                <a:lnTo>
                  <a:pt x="62" y="16"/>
                </a:lnTo>
                <a:lnTo>
                  <a:pt x="60" y="16"/>
                </a:lnTo>
                <a:lnTo>
                  <a:pt x="63" y="17"/>
                </a:lnTo>
                <a:lnTo>
                  <a:pt x="62" y="16"/>
                </a:lnTo>
                <a:lnTo>
                  <a:pt x="59" y="12"/>
                </a:lnTo>
                <a:lnTo>
                  <a:pt x="55" y="9"/>
                </a:lnTo>
                <a:lnTo>
                  <a:pt x="59" y="13"/>
                </a:lnTo>
                <a:lnTo>
                  <a:pt x="56" y="9"/>
                </a:lnTo>
                <a:lnTo>
                  <a:pt x="52" y="6"/>
                </a:lnTo>
                <a:lnTo>
                  <a:pt x="56" y="11"/>
                </a:lnTo>
                <a:lnTo>
                  <a:pt x="53" y="6"/>
                </a:lnTo>
                <a:lnTo>
                  <a:pt x="49" y="4"/>
                </a:lnTo>
                <a:lnTo>
                  <a:pt x="48" y="2"/>
                </a:lnTo>
                <a:lnTo>
                  <a:pt x="49" y="5"/>
                </a:lnTo>
                <a:lnTo>
                  <a:pt x="49" y="4"/>
                </a:lnTo>
                <a:lnTo>
                  <a:pt x="44" y="1"/>
                </a:lnTo>
                <a:lnTo>
                  <a:pt x="43" y="0"/>
                </a:lnTo>
                <a:lnTo>
                  <a:pt x="23" y="0"/>
                </a:lnTo>
                <a:lnTo>
                  <a:pt x="21" y="1"/>
                </a:lnTo>
                <a:lnTo>
                  <a:pt x="16" y="4"/>
                </a:lnTo>
                <a:lnTo>
                  <a:pt x="16" y="5"/>
                </a:lnTo>
                <a:lnTo>
                  <a:pt x="17" y="2"/>
                </a:lnTo>
                <a:lnTo>
                  <a:pt x="16" y="4"/>
                </a:lnTo>
                <a:lnTo>
                  <a:pt x="12" y="6"/>
                </a:lnTo>
                <a:lnTo>
                  <a:pt x="9" y="11"/>
                </a:lnTo>
                <a:lnTo>
                  <a:pt x="13" y="6"/>
                </a:lnTo>
                <a:lnTo>
                  <a:pt x="9" y="9"/>
                </a:lnTo>
                <a:lnTo>
                  <a:pt x="7" y="13"/>
                </a:lnTo>
                <a:lnTo>
                  <a:pt x="11" y="9"/>
                </a:lnTo>
                <a:lnTo>
                  <a:pt x="7" y="12"/>
                </a:lnTo>
                <a:lnTo>
                  <a:pt x="4" y="16"/>
                </a:lnTo>
                <a:lnTo>
                  <a:pt x="3"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9" name="Oval 313"/>
          <p:cNvSpPr>
            <a:spLocks noChangeArrowheads="1"/>
          </p:cNvSpPr>
          <p:nvPr/>
        </p:nvSpPr>
        <p:spPr bwMode="auto">
          <a:xfrm>
            <a:off x="5127625" y="2268538"/>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20" name="Freeform 314"/>
          <p:cNvSpPr>
            <a:spLocks/>
          </p:cNvSpPr>
          <p:nvPr/>
        </p:nvSpPr>
        <p:spPr bwMode="auto">
          <a:xfrm>
            <a:off x="5114925" y="2255838"/>
            <a:ext cx="104775" cy="103187"/>
          </a:xfrm>
          <a:custGeom>
            <a:avLst/>
            <a:gdLst>
              <a:gd name="T0" fmla="*/ 2147483646 w 66"/>
              <a:gd name="T1" fmla="*/ 2147483646 h 65"/>
              <a:gd name="T2" fmla="*/ 2147483646 w 66"/>
              <a:gd name="T3" fmla="*/ 2147483646 h 65"/>
              <a:gd name="T4" fmla="*/ 2147483646 w 66"/>
              <a:gd name="T5" fmla="*/ 2147483646 h 65"/>
              <a:gd name="T6" fmla="*/ 2147483646 w 66"/>
              <a:gd name="T7" fmla="*/ 2147483646 h 65"/>
              <a:gd name="T8" fmla="*/ 2147483646 w 66"/>
              <a:gd name="T9" fmla="*/ 2147483646 h 65"/>
              <a:gd name="T10" fmla="*/ 2147483646 w 66"/>
              <a:gd name="T11" fmla="*/ 2147483646 h 65"/>
              <a:gd name="T12" fmla="*/ 2147483646 w 66"/>
              <a:gd name="T13" fmla="*/ 2147483646 h 65"/>
              <a:gd name="T14" fmla="*/ 2147483646 w 66"/>
              <a:gd name="T15" fmla="*/ 2147483646 h 65"/>
              <a:gd name="T16" fmla="*/ 2147483646 w 66"/>
              <a:gd name="T17" fmla="*/ 2147483646 h 65"/>
              <a:gd name="T18" fmla="*/ 2147483646 w 66"/>
              <a:gd name="T19" fmla="*/ 2147483646 h 65"/>
              <a:gd name="T20" fmla="*/ 2147483646 w 66"/>
              <a:gd name="T21" fmla="*/ 2147483646 h 65"/>
              <a:gd name="T22" fmla="*/ 2147483646 w 66"/>
              <a:gd name="T23" fmla="*/ 2147483646 h 65"/>
              <a:gd name="T24" fmla="*/ 2147483646 w 66"/>
              <a:gd name="T25" fmla="*/ 2147483646 h 65"/>
              <a:gd name="T26" fmla="*/ 2147483646 w 66"/>
              <a:gd name="T27" fmla="*/ 2147483646 h 65"/>
              <a:gd name="T28" fmla="*/ 2147483646 w 66"/>
              <a:gd name="T29" fmla="*/ 2147483646 h 65"/>
              <a:gd name="T30" fmla="*/ 2147483646 w 66"/>
              <a:gd name="T31" fmla="*/ 2147483646 h 65"/>
              <a:gd name="T32" fmla="*/ 2147483646 w 66"/>
              <a:gd name="T33" fmla="*/ 2147483646 h 65"/>
              <a:gd name="T34" fmla="*/ 2147483646 w 66"/>
              <a:gd name="T35" fmla="*/ 2147483646 h 65"/>
              <a:gd name="T36" fmla="*/ 2147483646 w 66"/>
              <a:gd name="T37" fmla="*/ 2147483646 h 65"/>
              <a:gd name="T38" fmla="*/ 2147483646 w 66"/>
              <a:gd name="T39" fmla="*/ 2147483646 h 65"/>
              <a:gd name="T40" fmla="*/ 2147483646 w 66"/>
              <a:gd name="T41" fmla="*/ 2147483646 h 65"/>
              <a:gd name="T42" fmla="*/ 2147483646 w 66"/>
              <a:gd name="T43" fmla="*/ 0 h 65"/>
              <a:gd name="T44" fmla="*/ 2147483646 w 66"/>
              <a:gd name="T45" fmla="*/ 2147483646 h 65"/>
              <a:gd name="T46" fmla="*/ 2147483646 w 66"/>
              <a:gd name="T47" fmla="*/ 2147483646 h 65"/>
              <a:gd name="T48" fmla="*/ 2147483646 w 66"/>
              <a:gd name="T49" fmla="*/ 2147483646 h 65"/>
              <a:gd name="T50" fmla="*/ 2147483646 w 66"/>
              <a:gd name="T51" fmla="*/ 2147483646 h 65"/>
              <a:gd name="T52" fmla="*/ 2147483646 w 66"/>
              <a:gd name="T53" fmla="*/ 2147483646 h 65"/>
              <a:gd name="T54" fmla="*/ 2147483646 w 66"/>
              <a:gd name="T55" fmla="*/ 2147483646 h 65"/>
              <a:gd name="T56" fmla="*/ 2147483646 w 66"/>
              <a:gd name="T57" fmla="*/ 2147483646 h 65"/>
              <a:gd name="T58" fmla="*/ 2147483646 w 66"/>
              <a:gd name="T59" fmla="*/ 2147483646 h 65"/>
              <a:gd name="T60" fmla="*/ 2147483646 w 66"/>
              <a:gd name="T61" fmla="*/ 2147483646 h 65"/>
              <a:gd name="T62" fmla="*/ 2147483646 w 66"/>
              <a:gd name="T63" fmla="*/ 2147483646 h 65"/>
              <a:gd name="T64" fmla="*/ 2147483646 w 66"/>
              <a:gd name="T65" fmla="*/ 2147483646 h 65"/>
              <a:gd name="T66" fmla="*/ 2147483646 w 66"/>
              <a:gd name="T67" fmla="*/ 2147483646 h 65"/>
              <a:gd name="T68" fmla="*/ 2147483646 w 66"/>
              <a:gd name="T69" fmla="*/ 2147483646 h 65"/>
              <a:gd name="T70" fmla="*/ 2147483646 w 66"/>
              <a:gd name="T71" fmla="*/ 2147483646 h 65"/>
              <a:gd name="T72" fmla="*/ 2147483646 w 66"/>
              <a:gd name="T73" fmla="*/ 2147483646 h 65"/>
              <a:gd name="T74" fmla="*/ 2147483646 w 66"/>
              <a:gd name="T75" fmla="*/ 2147483646 h 65"/>
              <a:gd name="T76" fmla="*/ 2147483646 w 66"/>
              <a:gd name="T77" fmla="*/ 2147483646 h 65"/>
              <a:gd name="T78" fmla="*/ 2147483646 w 66"/>
              <a:gd name="T79" fmla="*/ 2147483646 h 65"/>
              <a:gd name="T80" fmla="*/ 2147483646 w 66"/>
              <a:gd name="T81" fmla="*/ 2147483646 h 65"/>
              <a:gd name="T82" fmla="*/ 2147483646 w 66"/>
              <a:gd name="T83" fmla="*/ 2147483646 h 65"/>
              <a:gd name="T84" fmla="*/ 2147483646 w 66"/>
              <a:gd name="T85" fmla="*/ 2147483646 h 65"/>
              <a:gd name="T86" fmla="*/ 2147483646 w 66"/>
              <a:gd name="T87" fmla="*/ 2147483646 h 65"/>
              <a:gd name="T88" fmla="*/ 2147483646 w 66"/>
              <a:gd name="T89" fmla="*/ 2147483646 h 65"/>
              <a:gd name="T90" fmla="*/ 2147483646 w 66"/>
              <a:gd name="T91" fmla="*/ 2147483646 h 65"/>
              <a:gd name="T92" fmla="*/ 2147483646 w 66"/>
              <a:gd name="T93" fmla="*/ 2147483646 h 65"/>
              <a:gd name="T94" fmla="*/ 2147483646 w 66"/>
              <a:gd name="T95" fmla="*/ 2147483646 h 65"/>
              <a:gd name="T96" fmla="*/ 2147483646 w 66"/>
              <a:gd name="T97" fmla="*/ 2147483646 h 65"/>
              <a:gd name="T98" fmla="*/ 2147483646 w 66"/>
              <a:gd name="T99" fmla="*/ 2147483646 h 65"/>
              <a:gd name="T100" fmla="*/ 2147483646 w 66"/>
              <a:gd name="T101" fmla="*/ 2147483646 h 65"/>
              <a:gd name="T102" fmla="*/ 2147483646 w 66"/>
              <a:gd name="T103" fmla="*/ 2147483646 h 65"/>
              <a:gd name="T104" fmla="*/ 2147483646 w 66"/>
              <a:gd name="T105" fmla="*/ 2147483646 h 65"/>
              <a:gd name="T106" fmla="*/ 2147483646 w 66"/>
              <a:gd name="T107" fmla="*/ 2147483646 h 65"/>
              <a:gd name="T108" fmla="*/ 2147483646 w 66"/>
              <a:gd name="T109" fmla="*/ 2147483646 h 65"/>
              <a:gd name="T110" fmla="*/ 2147483646 w 66"/>
              <a:gd name="T111" fmla="*/ 2147483646 h 65"/>
              <a:gd name="T112" fmla="*/ 2147483646 w 66"/>
              <a:gd name="T113" fmla="*/ 2147483646 h 65"/>
              <a:gd name="T114" fmla="*/ 0 w 66"/>
              <a:gd name="T115" fmla="*/ 2147483646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8"/>
                </a:lnTo>
                <a:lnTo>
                  <a:pt x="59" y="41"/>
                </a:lnTo>
                <a:lnTo>
                  <a:pt x="64" y="28"/>
                </a:lnTo>
                <a:lnTo>
                  <a:pt x="66" y="29"/>
                </a:lnTo>
                <a:lnTo>
                  <a:pt x="66" y="22"/>
                </a:lnTo>
                <a:lnTo>
                  <a:pt x="64" y="21"/>
                </a:lnTo>
                <a:lnTo>
                  <a:pt x="62" y="16"/>
                </a:lnTo>
                <a:lnTo>
                  <a:pt x="60" y="16"/>
                </a:lnTo>
                <a:lnTo>
                  <a:pt x="63" y="17"/>
                </a:lnTo>
                <a:lnTo>
                  <a:pt x="62" y="16"/>
                </a:lnTo>
                <a:lnTo>
                  <a:pt x="59" y="12"/>
                </a:lnTo>
                <a:lnTo>
                  <a:pt x="55" y="9"/>
                </a:lnTo>
                <a:lnTo>
                  <a:pt x="59" y="13"/>
                </a:lnTo>
                <a:lnTo>
                  <a:pt x="56" y="9"/>
                </a:lnTo>
                <a:lnTo>
                  <a:pt x="52" y="6"/>
                </a:lnTo>
                <a:lnTo>
                  <a:pt x="56" y="10"/>
                </a:lnTo>
                <a:lnTo>
                  <a:pt x="53" y="6"/>
                </a:lnTo>
                <a:lnTo>
                  <a:pt x="49" y="4"/>
                </a:lnTo>
                <a:lnTo>
                  <a:pt x="48" y="2"/>
                </a:lnTo>
                <a:lnTo>
                  <a:pt x="49" y="5"/>
                </a:lnTo>
                <a:lnTo>
                  <a:pt x="49" y="4"/>
                </a:lnTo>
                <a:lnTo>
                  <a:pt x="44" y="1"/>
                </a:lnTo>
                <a:lnTo>
                  <a:pt x="43" y="0"/>
                </a:lnTo>
                <a:lnTo>
                  <a:pt x="23" y="0"/>
                </a:lnTo>
                <a:lnTo>
                  <a:pt x="21" y="1"/>
                </a:lnTo>
                <a:lnTo>
                  <a:pt x="16" y="4"/>
                </a:lnTo>
                <a:lnTo>
                  <a:pt x="16" y="5"/>
                </a:lnTo>
                <a:lnTo>
                  <a:pt x="17" y="2"/>
                </a:lnTo>
                <a:lnTo>
                  <a:pt x="16" y="4"/>
                </a:lnTo>
                <a:lnTo>
                  <a:pt x="12" y="6"/>
                </a:lnTo>
                <a:lnTo>
                  <a:pt x="9" y="10"/>
                </a:lnTo>
                <a:lnTo>
                  <a:pt x="13" y="6"/>
                </a:lnTo>
                <a:lnTo>
                  <a:pt x="9" y="9"/>
                </a:lnTo>
                <a:lnTo>
                  <a:pt x="7" y="13"/>
                </a:lnTo>
                <a:lnTo>
                  <a:pt x="11" y="9"/>
                </a:lnTo>
                <a:lnTo>
                  <a:pt x="7" y="12"/>
                </a:lnTo>
                <a:lnTo>
                  <a:pt x="4" y="16"/>
                </a:lnTo>
                <a:lnTo>
                  <a:pt x="3" y="17"/>
                </a:lnTo>
                <a:lnTo>
                  <a:pt x="5" y="16"/>
                </a:lnTo>
                <a:lnTo>
                  <a:pt x="4" y="16"/>
                </a:lnTo>
                <a:lnTo>
                  <a:pt x="1" y="21"/>
                </a:lnTo>
                <a:lnTo>
                  <a:pt x="0" y="22"/>
                </a:lnTo>
                <a:lnTo>
                  <a:pt x="0" y="33"/>
                </a:lnTo>
                <a:lnTo>
                  <a:pt x="16" y="33"/>
                </a:lnTo>
                <a:lnTo>
                  <a:pt x="16" y="28"/>
                </a:lnTo>
                <a:lnTo>
                  <a:pt x="17" y="26"/>
                </a:lnTo>
                <a:lnTo>
                  <a:pt x="15" y="26"/>
                </a:lnTo>
                <a:lnTo>
                  <a:pt x="16" y="26"/>
                </a:lnTo>
                <a:lnTo>
                  <a:pt x="19" y="22"/>
                </a:lnTo>
                <a:lnTo>
                  <a:pt x="20" y="21"/>
                </a:lnTo>
                <a:lnTo>
                  <a:pt x="17" y="22"/>
                </a:lnTo>
                <a:lnTo>
                  <a:pt x="16" y="25"/>
                </a:lnTo>
                <a:lnTo>
                  <a:pt x="23" y="18"/>
                </a:lnTo>
                <a:lnTo>
                  <a:pt x="20" y="20"/>
                </a:lnTo>
                <a:lnTo>
                  <a:pt x="19" y="22"/>
                </a:lnTo>
                <a:lnTo>
                  <a:pt x="25" y="16"/>
                </a:lnTo>
                <a:lnTo>
                  <a:pt x="23" y="17"/>
                </a:lnTo>
                <a:lnTo>
                  <a:pt x="21" y="20"/>
                </a:lnTo>
                <a:lnTo>
                  <a:pt x="23" y="18"/>
                </a:lnTo>
                <a:lnTo>
                  <a:pt x="27" y="16"/>
                </a:lnTo>
                <a:lnTo>
                  <a:pt x="27" y="14"/>
                </a:lnTo>
                <a:lnTo>
                  <a:pt x="27" y="17"/>
                </a:lnTo>
                <a:lnTo>
                  <a:pt x="28" y="16"/>
                </a:lnTo>
                <a:lnTo>
                  <a:pt x="33" y="16"/>
                </a:lnTo>
                <a:lnTo>
                  <a:pt x="37" y="16"/>
                </a:lnTo>
                <a:lnTo>
                  <a:pt x="39" y="17"/>
                </a:lnTo>
                <a:lnTo>
                  <a:pt x="39" y="14"/>
                </a:lnTo>
                <a:lnTo>
                  <a:pt x="39" y="16"/>
                </a:lnTo>
                <a:lnTo>
                  <a:pt x="43" y="18"/>
                </a:lnTo>
                <a:lnTo>
                  <a:pt x="44" y="20"/>
                </a:lnTo>
                <a:lnTo>
                  <a:pt x="43" y="17"/>
                </a:lnTo>
                <a:lnTo>
                  <a:pt x="40" y="16"/>
                </a:lnTo>
                <a:lnTo>
                  <a:pt x="47" y="22"/>
                </a:lnTo>
                <a:lnTo>
                  <a:pt x="45" y="20"/>
                </a:lnTo>
                <a:lnTo>
                  <a:pt x="43" y="18"/>
                </a:lnTo>
                <a:lnTo>
                  <a:pt x="49" y="25"/>
                </a:lnTo>
                <a:lnTo>
                  <a:pt x="48" y="22"/>
                </a:lnTo>
                <a:lnTo>
                  <a:pt x="45" y="21"/>
                </a:lnTo>
                <a:lnTo>
                  <a:pt x="47" y="22"/>
                </a:lnTo>
                <a:lnTo>
                  <a:pt x="49" y="26"/>
                </a:lnTo>
                <a:lnTo>
                  <a:pt x="51" y="26"/>
                </a:lnTo>
                <a:lnTo>
                  <a:pt x="48" y="26"/>
                </a:lnTo>
                <a:lnTo>
                  <a:pt x="49" y="28"/>
                </a:lnTo>
                <a:lnTo>
                  <a:pt x="49" y="34"/>
                </a:lnTo>
                <a:lnTo>
                  <a:pt x="53" y="38"/>
                </a:lnTo>
                <a:lnTo>
                  <a:pt x="59" y="25"/>
                </a:lnTo>
                <a:lnTo>
                  <a:pt x="52" y="28"/>
                </a:lnTo>
                <a:lnTo>
                  <a:pt x="49" y="37"/>
                </a:lnTo>
                <a:lnTo>
                  <a:pt x="48" y="38"/>
                </a:lnTo>
                <a:lnTo>
                  <a:pt x="51" y="38"/>
                </a:lnTo>
                <a:lnTo>
                  <a:pt x="49" y="38"/>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1" name="Oval 315"/>
          <p:cNvSpPr>
            <a:spLocks noChangeArrowheads="1"/>
          </p:cNvSpPr>
          <p:nvPr/>
        </p:nvSpPr>
        <p:spPr bwMode="auto">
          <a:xfrm>
            <a:off x="7972425" y="2533650"/>
            <a:ext cx="80963" cy="82550"/>
          </a:xfrm>
          <a:prstGeom prst="ellipse">
            <a:avLst/>
          </a:prstGeom>
          <a:solidFill>
            <a:srgbClr val="000000"/>
          </a:solidFill>
          <a:ln w="9525">
            <a:solidFill>
              <a:schemeClr val="tx1"/>
            </a:solidFill>
            <a:round/>
            <a:headEnd/>
            <a:tailEnd/>
          </a:ln>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22" name="Freeform 316"/>
          <p:cNvSpPr>
            <a:spLocks/>
          </p:cNvSpPr>
          <p:nvPr/>
        </p:nvSpPr>
        <p:spPr bwMode="auto">
          <a:xfrm>
            <a:off x="7959725" y="2520950"/>
            <a:ext cx="101600" cy="104775"/>
          </a:xfrm>
          <a:custGeom>
            <a:avLst/>
            <a:gdLst>
              <a:gd name="T0" fmla="*/ 2147483646 w 64"/>
              <a:gd name="T1" fmla="*/ 2147483646 h 66"/>
              <a:gd name="T2" fmla="*/ 2147483646 w 64"/>
              <a:gd name="T3" fmla="*/ 2147483646 h 66"/>
              <a:gd name="T4" fmla="*/ 2147483646 w 64"/>
              <a:gd name="T5" fmla="*/ 2147483646 h 66"/>
              <a:gd name="T6" fmla="*/ 2147483646 w 64"/>
              <a:gd name="T7" fmla="*/ 2147483646 h 66"/>
              <a:gd name="T8" fmla="*/ 2147483646 w 64"/>
              <a:gd name="T9" fmla="*/ 2147483646 h 66"/>
              <a:gd name="T10" fmla="*/ 2147483646 w 64"/>
              <a:gd name="T11" fmla="*/ 2147483646 h 66"/>
              <a:gd name="T12" fmla="*/ 2147483646 w 64"/>
              <a:gd name="T13" fmla="*/ 2147483646 h 66"/>
              <a:gd name="T14" fmla="*/ 2147483646 w 64"/>
              <a:gd name="T15" fmla="*/ 2147483646 h 66"/>
              <a:gd name="T16" fmla="*/ 2147483646 w 64"/>
              <a:gd name="T17" fmla="*/ 2147483646 h 66"/>
              <a:gd name="T18" fmla="*/ 2147483646 w 64"/>
              <a:gd name="T19" fmla="*/ 2147483646 h 66"/>
              <a:gd name="T20" fmla="*/ 2147483646 w 64"/>
              <a:gd name="T21" fmla="*/ 2147483646 h 66"/>
              <a:gd name="T22" fmla="*/ 2147483646 w 64"/>
              <a:gd name="T23" fmla="*/ 2147483646 h 66"/>
              <a:gd name="T24" fmla="*/ 2147483646 w 64"/>
              <a:gd name="T25" fmla="*/ 2147483646 h 66"/>
              <a:gd name="T26" fmla="*/ 2147483646 w 64"/>
              <a:gd name="T27" fmla="*/ 2147483646 h 66"/>
              <a:gd name="T28" fmla="*/ 2147483646 w 64"/>
              <a:gd name="T29" fmla="*/ 2147483646 h 66"/>
              <a:gd name="T30" fmla="*/ 2147483646 w 64"/>
              <a:gd name="T31" fmla="*/ 2147483646 h 66"/>
              <a:gd name="T32" fmla="*/ 2147483646 w 64"/>
              <a:gd name="T33" fmla="*/ 2147483646 h 66"/>
              <a:gd name="T34" fmla="*/ 2147483646 w 64"/>
              <a:gd name="T35" fmla="*/ 2147483646 h 66"/>
              <a:gd name="T36" fmla="*/ 2147483646 w 64"/>
              <a:gd name="T37" fmla="*/ 2147483646 h 66"/>
              <a:gd name="T38" fmla="*/ 2147483646 w 64"/>
              <a:gd name="T39" fmla="*/ 2147483646 h 66"/>
              <a:gd name="T40" fmla="*/ 2147483646 w 64"/>
              <a:gd name="T41" fmla="*/ 2147483646 h 66"/>
              <a:gd name="T42" fmla="*/ 2147483646 w 64"/>
              <a:gd name="T43" fmla="*/ 2147483646 h 66"/>
              <a:gd name="T44" fmla="*/ 2147483646 w 64"/>
              <a:gd name="T45" fmla="*/ 2147483646 h 66"/>
              <a:gd name="T46" fmla="*/ 2147483646 w 64"/>
              <a:gd name="T47" fmla="*/ 2147483646 h 66"/>
              <a:gd name="T48" fmla="*/ 0 w 64"/>
              <a:gd name="T49" fmla="*/ 2147483646 h 66"/>
              <a:gd name="T50" fmla="*/ 2147483646 w 64"/>
              <a:gd name="T51" fmla="*/ 2147483646 h 66"/>
              <a:gd name="T52" fmla="*/ 2147483646 w 64"/>
              <a:gd name="T53" fmla="*/ 2147483646 h 66"/>
              <a:gd name="T54" fmla="*/ 2147483646 w 64"/>
              <a:gd name="T55" fmla="*/ 2147483646 h 66"/>
              <a:gd name="T56" fmla="*/ 2147483646 w 64"/>
              <a:gd name="T57" fmla="*/ 2147483646 h 66"/>
              <a:gd name="T58" fmla="*/ 2147483646 w 64"/>
              <a:gd name="T59" fmla="*/ 2147483646 h 66"/>
              <a:gd name="T60" fmla="*/ 2147483646 w 64"/>
              <a:gd name="T61" fmla="*/ 2147483646 h 66"/>
              <a:gd name="T62" fmla="*/ 2147483646 w 64"/>
              <a:gd name="T63" fmla="*/ 2147483646 h 66"/>
              <a:gd name="T64" fmla="*/ 2147483646 w 64"/>
              <a:gd name="T65" fmla="*/ 2147483646 h 66"/>
              <a:gd name="T66" fmla="*/ 2147483646 w 64"/>
              <a:gd name="T67" fmla="*/ 2147483646 h 66"/>
              <a:gd name="T68" fmla="*/ 2147483646 w 64"/>
              <a:gd name="T69" fmla="*/ 2147483646 h 66"/>
              <a:gd name="T70" fmla="*/ 2147483646 w 64"/>
              <a:gd name="T71" fmla="*/ 2147483646 h 66"/>
              <a:gd name="T72" fmla="*/ 2147483646 w 64"/>
              <a:gd name="T73" fmla="*/ 2147483646 h 66"/>
              <a:gd name="T74" fmla="*/ 2147483646 w 64"/>
              <a:gd name="T75" fmla="*/ 2147483646 h 66"/>
              <a:gd name="T76" fmla="*/ 2147483646 w 64"/>
              <a:gd name="T77" fmla="*/ 2147483646 h 66"/>
              <a:gd name="T78" fmla="*/ 2147483646 w 64"/>
              <a:gd name="T79" fmla="*/ 2147483646 h 66"/>
              <a:gd name="T80" fmla="*/ 2147483646 w 64"/>
              <a:gd name="T81" fmla="*/ 2147483646 h 66"/>
              <a:gd name="T82" fmla="*/ 2147483646 w 64"/>
              <a:gd name="T83" fmla="*/ 2147483646 h 66"/>
              <a:gd name="T84" fmla="*/ 2147483646 w 64"/>
              <a:gd name="T85" fmla="*/ 2147483646 h 66"/>
              <a:gd name="T86" fmla="*/ 2147483646 w 64"/>
              <a:gd name="T87" fmla="*/ 2147483646 h 66"/>
              <a:gd name="T88" fmla="*/ 2147483646 w 64"/>
              <a:gd name="T89" fmla="*/ 2147483646 h 66"/>
              <a:gd name="T90" fmla="*/ 2147483646 w 64"/>
              <a:gd name="T91" fmla="*/ 2147483646 h 66"/>
              <a:gd name="T92" fmla="*/ 2147483646 w 64"/>
              <a:gd name="T93" fmla="*/ 2147483646 h 66"/>
              <a:gd name="T94" fmla="*/ 2147483646 w 64"/>
              <a:gd name="T95" fmla="*/ 2147483646 h 66"/>
              <a:gd name="T96" fmla="*/ 2147483646 w 64"/>
              <a:gd name="T97" fmla="*/ 2147483646 h 66"/>
              <a:gd name="T98" fmla="*/ 2147483646 w 64"/>
              <a:gd name="T99" fmla="*/ 2147483646 h 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
              <a:gd name="T151" fmla="*/ 0 h 66"/>
              <a:gd name="T152" fmla="*/ 64 w 64"/>
              <a:gd name="T153" fmla="*/ 66 h 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 h="66">
                <a:moveTo>
                  <a:pt x="0" y="34"/>
                </a:moveTo>
                <a:lnTo>
                  <a:pt x="0" y="43"/>
                </a:lnTo>
                <a:lnTo>
                  <a:pt x="1" y="44"/>
                </a:lnTo>
                <a:lnTo>
                  <a:pt x="4" y="50"/>
                </a:lnTo>
                <a:lnTo>
                  <a:pt x="5" y="50"/>
                </a:lnTo>
                <a:lnTo>
                  <a:pt x="3" y="48"/>
                </a:lnTo>
                <a:lnTo>
                  <a:pt x="4" y="50"/>
                </a:lnTo>
                <a:lnTo>
                  <a:pt x="7" y="54"/>
                </a:lnTo>
                <a:lnTo>
                  <a:pt x="8" y="54"/>
                </a:lnTo>
                <a:lnTo>
                  <a:pt x="5" y="52"/>
                </a:lnTo>
                <a:lnTo>
                  <a:pt x="16" y="63"/>
                </a:lnTo>
                <a:lnTo>
                  <a:pt x="17" y="63"/>
                </a:lnTo>
                <a:lnTo>
                  <a:pt x="19" y="64"/>
                </a:lnTo>
                <a:lnTo>
                  <a:pt x="20" y="64"/>
                </a:lnTo>
                <a:lnTo>
                  <a:pt x="21" y="66"/>
                </a:lnTo>
                <a:lnTo>
                  <a:pt x="28" y="66"/>
                </a:lnTo>
                <a:lnTo>
                  <a:pt x="27" y="64"/>
                </a:lnTo>
                <a:lnTo>
                  <a:pt x="40" y="59"/>
                </a:lnTo>
                <a:lnTo>
                  <a:pt x="37" y="63"/>
                </a:lnTo>
                <a:lnTo>
                  <a:pt x="41" y="66"/>
                </a:lnTo>
                <a:lnTo>
                  <a:pt x="43" y="64"/>
                </a:lnTo>
                <a:lnTo>
                  <a:pt x="48" y="62"/>
                </a:lnTo>
                <a:lnTo>
                  <a:pt x="48" y="60"/>
                </a:lnTo>
                <a:lnTo>
                  <a:pt x="47" y="63"/>
                </a:lnTo>
                <a:lnTo>
                  <a:pt x="48" y="62"/>
                </a:lnTo>
                <a:lnTo>
                  <a:pt x="52" y="59"/>
                </a:lnTo>
                <a:lnTo>
                  <a:pt x="55" y="55"/>
                </a:lnTo>
                <a:lnTo>
                  <a:pt x="51" y="59"/>
                </a:lnTo>
                <a:lnTo>
                  <a:pt x="55" y="56"/>
                </a:lnTo>
                <a:lnTo>
                  <a:pt x="57" y="52"/>
                </a:lnTo>
                <a:lnTo>
                  <a:pt x="53" y="56"/>
                </a:lnTo>
                <a:lnTo>
                  <a:pt x="57" y="54"/>
                </a:lnTo>
                <a:lnTo>
                  <a:pt x="60" y="50"/>
                </a:lnTo>
                <a:lnTo>
                  <a:pt x="61" y="48"/>
                </a:lnTo>
                <a:lnTo>
                  <a:pt x="59" y="50"/>
                </a:lnTo>
                <a:lnTo>
                  <a:pt x="60" y="50"/>
                </a:lnTo>
                <a:lnTo>
                  <a:pt x="63" y="44"/>
                </a:lnTo>
                <a:lnTo>
                  <a:pt x="64" y="43"/>
                </a:lnTo>
                <a:lnTo>
                  <a:pt x="61" y="39"/>
                </a:lnTo>
                <a:lnTo>
                  <a:pt x="57" y="42"/>
                </a:lnTo>
                <a:lnTo>
                  <a:pt x="63" y="28"/>
                </a:lnTo>
                <a:lnTo>
                  <a:pt x="64" y="30"/>
                </a:lnTo>
                <a:lnTo>
                  <a:pt x="64" y="23"/>
                </a:lnTo>
                <a:lnTo>
                  <a:pt x="63" y="22"/>
                </a:lnTo>
                <a:lnTo>
                  <a:pt x="60" y="16"/>
                </a:lnTo>
                <a:lnTo>
                  <a:pt x="59" y="16"/>
                </a:lnTo>
                <a:lnTo>
                  <a:pt x="61" y="17"/>
                </a:lnTo>
                <a:lnTo>
                  <a:pt x="60" y="16"/>
                </a:lnTo>
                <a:lnTo>
                  <a:pt x="57" y="12"/>
                </a:lnTo>
                <a:lnTo>
                  <a:pt x="53" y="9"/>
                </a:lnTo>
                <a:lnTo>
                  <a:pt x="57" y="13"/>
                </a:lnTo>
                <a:lnTo>
                  <a:pt x="55" y="9"/>
                </a:lnTo>
                <a:lnTo>
                  <a:pt x="51" y="7"/>
                </a:lnTo>
                <a:lnTo>
                  <a:pt x="55" y="11"/>
                </a:lnTo>
                <a:lnTo>
                  <a:pt x="52" y="7"/>
                </a:lnTo>
                <a:lnTo>
                  <a:pt x="48" y="4"/>
                </a:lnTo>
                <a:lnTo>
                  <a:pt x="47" y="3"/>
                </a:lnTo>
                <a:lnTo>
                  <a:pt x="48" y="5"/>
                </a:lnTo>
                <a:lnTo>
                  <a:pt x="48" y="4"/>
                </a:lnTo>
                <a:lnTo>
                  <a:pt x="43" y="1"/>
                </a:lnTo>
                <a:lnTo>
                  <a:pt x="41" y="0"/>
                </a:lnTo>
                <a:lnTo>
                  <a:pt x="21" y="0"/>
                </a:lnTo>
                <a:lnTo>
                  <a:pt x="20" y="1"/>
                </a:lnTo>
                <a:lnTo>
                  <a:pt x="19" y="1"/>
                </a:lnTo>
                <a:lnTo>
                  <a:pt x="17" y="3"/>
                </a:lnTo>
                <a:lnTo>
                  <a:pt x="16" y="3"/>
                </a:lnTo>
                <a:lnTo>
                  <a:pt x="5" y="13"/>
                </a:lnTo>
                <a:lnTo>
                  <a:pt x="8" y="12"/>
                </a:lnTo>
                <a:lnTo>
                  <a:pt x="7" y="12"/>
                </a:lnTo>
                <a:lnTo>
                  <a:pt x="4" y="16"/>
                </a:lnTo>
                <a:lnTo>
                  <a:pt x="3" y="17"/>
                </a:lnTo>
                <a:lnTo>
                  <a:pt x="5" y="16"/>
                </a:lnTo>
                <a:lnTo>
                  <a:pt x="4" y="16"/>
                </a:lnTo>
                <a:lnTo>
                  <a:pt x="1" y="22"/>
                </a:lnTo>
                <a:lnTo>
                  <a:pt x="0" y="23"/>
                </a:lnTo>
                <a:lnTo>
                  <a:pt x="0" y="34"/>
                </a:lnTo>
                <a:lnTo>
                  <a:pt x="16" y="34"/>
                </a:lnTo>
                <a:lnTo>
                  <a:pt x="16" y="28"/>
                </a:lnTo>
                <a:lnTo>
                  <a:pt x="17" y="27"/>
                </a:lnTo>
                <a:lnTo>
                  <a:pt x="15" y="27"/>
                </a:lnTo>
                <a:lnTo>
                  <a:pt x="16" y="27"/>
                </a:lnTo>
                <a:lnTo>
                  <a:pt x="19" y="23"/>
                </a:lnTo>
                <a:lnTo>
                  <a:pt x="20" y="22"/>
                </a:lnTo>
                <a:lnTo>
                  <a:pt x="17" y="23"/>
                </a:lnTo>
                <a:lnTo>
                  <a:pt x="19" y="23"/>
                </a:lnTo>
                <a:lnTo>
                  <a:pt x="21" y="19"/>
                </a:lnTo>
                <a:lnTo>
                  <a:pt x="23" y="19"/>
                </a:lnTo>
                <a:lnTo>
                  <a:pt x="24" y="17"/>
                </a:lnTo>
                <a:lnTo>
                  <a:pt x="25" y="17"/>
                </a:lnTo>
                <a:lnTo>
                  <a:pt x="27" y="16"/>
                </a:lnTo>
                <a:lnTo>
                  <a:pt x="32" y="16"/>
                </a:lnTo>
                <a:lnTo>
                  <a:pt x="36" y="16"/>
                </a:lnTo>
                <a:lnTo>
                  <a:pt x="37" y="17"/>
                </a:lnTo>
                <a:lnTo>
                  <a:pt x="37" y="15"/>
                </a:lnTo>
                <a:lnTo>
                  <a:pt x="37" y="16"/>
                </a:lnTo>
                <a:lnTo>
                  <a:pt x="41" y="19"/>
                </a:lnTo>
                <a:lnTo>
                  <a:pt x="43" y="20"/>
                </a:lnTo>
                <a:lnTo>
                  <a:pt x="41" y="17"/>
                </a:lnTo>
                <a:lnTo>
                  <a:pt x="39" y="16"/>
                </a:lnTo>
                <a:lnTo>
                  <a:pt x="45" y="23"/>
                </a:lnTo>
                <a:lnTo>
                  <a:pt x="44" y="20"/>
                </a:lnTo>
                <a:lnTo>
                  <a:pt x="41" y="19"/>
                </a:lnTo>
                <a:lnTo>
                  <a:pt x="48" y="26"/>
                </a:lnTo>
                <a:lnTo>
                  <a:pt x="47" y="23"/>
                </a:lnTo>
                <a:lnTo>
                  <a:pt x="44" y="22"/>
                </a:lnTo>
                <a:lnTo>
                  <a:pt x="45" y="23"/>
                </a:lnTo>
                <a:lnTo>
                  <a:pt x="48" y="27"/>
                </a:lnTo>
                <a:lnTo>
                  <a:pt x="49" y="27"/>
                </a:lnTo>
                <a:lnTo>
                  <a:pt x="47" y="27"/>
                </a:lnTo>
                <a:lnTo>
                  <a:pt x="48" y="28"/>
                </a:lnTo>
                <a:lnTo>
                  <a:pt x="48" y="35"/>
                </a:lnTo>
                <a:lnTo>
                  <a:pt x="52" y="39"/>
                </a:lnTo>
                <a:lnTo>
                  <a:pt x="57" y="26"/>
                </a:lnTo>
                <a:lnTo>
                  <a:pt x="51" y="28"/>
                </a:lnTo>
                <a:lnTo>
                  <a:pt x="48" y="38"/>
                </a:lnTo>
                <a:lnTo>
                  <a:pt x="47" y="39"/>
                </a:lnTo>
                <a:lnTo>
                  <a:pt x="49" y="39"/>
                </a:lnTo>
                <a:lnTo>
                  <a:pt x="48" y="39"/>
                </a:lnTo>
                <a:lnTo>
                  <a:pt x="45" y="43"/>
                </a:lnTo>
                <a:lnTo>
                  <a:pt x="44" y="44"/>
                </a:lnTo>
                <a:lnTo>
                  <a:pt x="47" y="43"/>
                </a:lnTo>
                <a:lnTo>
                  <a:pt x="48" y="40"/>
                </a:lnTo>
                <a:lnTo>
                  <a:pt x="41" y="47"/>
                </a:lnTo>
                <a:lnTo>
                  <a:pt x="44" y="46"/>
                </a:lnTo>
                <a:lnTo>
                  <a:pt x="45" y="43"/>
                </a:lnTo>
                <a:lnTo>
                  <a:pt x="39" y="50"/>
                </a:lnTo>
                <a:lnTo>
                  <a:pt x="41" y="48"/>
                </a:lnTo>
                <a:lnTo>
                  <a:pt x="43" y="46"/>
                </a:lnTo>
                <a:lnTo>
                  <a:pt x="41" y="47"/>
                </a:lnTo>
                <a:lnTo>
                  <a:pt x="37" y="50"/>
                </a:lnTo>
                <a:lnTo>
                  <a:pt x="37" y="51"/>
                </a:lnTo>
                <a:lnTo>
                  <a:pt x="37" y="48"/>
                </a:lnTo>
                <a:lnTo>
                  <a:pt x="36" y="50"/>
                </a:lnTo>
                <a:lnTo>
                  <a:pt x="27" y="52"/>
                </a:lnTo>
                <a:lnTo>
                  <a:pt x="24" y="59"/>
                </a:lnTo>
                <a:lnTo>
                  <a:pt x="37" y="54"/>
                </a:lnTo>
                <a:lnTo>
                  <a:pt x="33" y="50"/>
                </a:lnTo>
                <a:lnTo>
                  <a:pt x="27" y="50"/>
                </a:lnTo>
                <a:lnTo>
                  <a:pt x="25" y="48"/>
                </a:lnTo>
                <a:lnTo>
                  <a:pt x="24" y="48"/>
                </a:lnTo>
                <a:lnTo>
                  <a:pt x="23" y="47"/>
                </a:lnTo>
                <a:lnTo>
                  <a:pt x="21" y="47"/>
                </a:lnTo>
                <a:lnTo>
                  <a:pt x="19" y="43"/>
                </a:lnTo>
                <a:lnTo>
                  <a:pt x="17" y="43"/>
                </a:lnTo>
                <a:lnTo>
                  <a:pt x="20" y="44"/>
                </a:lnTo>
                <a:lnTo>
                  <a:pt x="19" y="43"/>
                </a:lnTo>
                <a:lnTo>
                  <a:pt x="16" y="39"/>
                </a:lnTo>
                <a:lnTo>
                  <a:pt x="15" y="39"/>
                </a:lnTo>
                <a:lnTo>
                  <a:pt x="17" y="39"/>
                </a:lnTo>
                <a:lnTo>
                  <a:pt x="16" y="38"/>
                </a:lnTo>
                <a:lnTo>
                  <a:pt x="16" y="34"/>
                </a:lnTo>
                <a:lnTo>
                  <a:pt x="0" y="34"/>
                </a:lnTo>
                <a:close/>
              </a:path>
            </a:pathLst>
          </a:custGeom>
          <a:solidFill>
            <a:srgbClr val="000000"/>
          </a:solidFill>
          <a:ln w="9525">
            <a:solidFill>
              <a:schemeClr val="tx1"/>
            </a:solidFill>
            <a:round/>
            <a:headEnd/>
            <a:tailEnd/>
          </a:ln>
        </p:spPr>
        <p:txBody>
          <a:bodyPr/>
          <a:lstStyle/>
          <a:p>
            <a:endParaRPr lang="fa-IR"/>
          </a:p>
        </p:txBody>
      </p:sp>
      <p:sp>
        <p:nvSpPr>
          <p:cNvPr id="22623" name="Freeform 317"/>
          <p:cNvSpPr>
            <a:spLocks/>
          </p:cNvSpPr>
          <p:nvPr/>
        </p:nvSpPr>
        <p:spPr bwMode="auto">
          <a:xfrm>
            <a:off x="7972425" y="3436938"/>
            <a:ext cx="25400" cy="425450"/>
          </a:xfrm>
          <a:custGeom>
            <a:avLst/>
            <a:gdLst>
              <a:gd name="T0" fmla="*/ 0 w 16"/>
              <a:gd name="T1" fmla="*/ 2147483646 h 268"/>
              <a:gd name="T2" fmla="*/ 0 w 16"/>
              <a:gd name="T3" fmla="*/ 2147483646 h 268"/>
              <a:gd name="T4" fmla="*/ 2147483646 w 16"/>
              <a:gd name="T5" fmla="*/ 2147483646 h 268"/>
              <a:gd name="T6" fmla="*/ 2147483646 w 16"/>
              <a:gd name="T7" fmla="*/ 2147483646 h 268"/>
              <a:gd name="T8" fmla="*/ 2147483646 w 16"/>
              <a:gd name="T9" fmla="*/ 2147483646 h 268"/>
              <a:gd name="T10" fmla="*/ 2147483646 w 16"/>
              <a:gd name="T11" fmla="*/ 2147483646 h 268"/>
              <a:gd name="T12" fmla="*/ 2147483646 w 16"/>
              <a:gd name="T13" fmla="*/ 2147483646 h 268"/>
              <a:gd name="T14" fmla="*/ 2147483646 w 16"/>
              <a:gd name="T15" fmla="*/ 2147483646 h 268"/>
              <a:gd name="T16" fmla="*/ 2147483646 w 16"/>
              <a:gd name="T17" fmla="*/ 2147483646 h 268"/>
              <a:gd name="T18" fmla="*/ 2147483646 w 16"/>
              <a:gd name="T19" fmla="*/ 0 h 268"/>
              <a:gd name="T20" fmla="*/ 2147483646 w 16"/>
              <a:gd name="T21" fmla="*/ 0 h 268"/>
              <a:gd name="T22" fmla="*/ 2147483646 w 16"/>
              <a:gd name="T23" fmla="*/ 2147483646 h 268"/>
              <a:gd name="T24" fmla="*/ 0 w 16"/>
              <a:gd name="T25" fmla="*/ 2147483646 h 268"/>
              <a:gd name="T26" fmla="*/ 0 w 16"/>
              <a:gd name="T27" fmla="*/ 2147483646 h 268"/>
              <a:gd name="T28" fmla="*/ 0 w 16"/>
              <a:gd name="T29" fmla="*/ 2147483646 h 2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68"/>
              <a:gd name="T47" fmla="*/ 16 w 16"/>
              <a:gd name="T48" fmla="*/ 268 h 2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68">
                <a:moveTo>
                  <a:pt x="0" y="260"/>
                </a:moveTo>
                <a:lnTo>
                  <a:pt x="0" y="263"/>
                </a:lnTo>
                <a:lnTo>
                  <a:pt x="3" y="265"/>
                </a:lnTo>
                <a:lnTo>
                  <a:pt x="5" y="268"/>
                </a:lnTo>
                <a:lnTo>
                  <a:pt x="11" y="268"/>
                </a:lnTo>
                <a:lnTo>
                  <a:pt x="13" y="265"/>
                </a:lnTo>
                <a:lnTo>
                  <a:pt x="16" y="263"/>
                </a:lnTo>
                <a:lnTo>
                  <a:pt x="16" y="6"/>
                </a:lnTo>
                <a:lnTo>
                  <a:pt x="13" y="3"/>
                </a:lnTo>
                <a:lnTo>
                  <a:pt x="11" y="0"/>
                </a:lnTo>
                <a:lnTo>
                  <a:pt x="5" y="0"/>
                </a:lnTo>
                <a:lnTo>
                  <a:pt x="3" y="3"/>
                </a:lnTo>
                <a:lnTo>
                  <a:pt x="0" y="6"/>
                </a:lnTo>
                <a:lnTo>
                  <a:pt x="0" y="8"/>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4" name="Freeform 318"/>
          <p:cNvSpPr>
            <a:spLocks/>
          </p:cNvSpPr>
          <p:nvPr/>
        </p:nvSpPr>
        <p:spPr bwMode="auto">
          <a:xfrm>
            <a:off x="5699125" y="3436938"/>
            <a:ext cx="2298700" cy="25400"/>
          </a:xfrm>
          <a:custGeom>
            <a:avLst/>
            <a:gdLst>
              <a:gd name="T0" fmla="*/ 2147483646 w 1448"/>
              <a:gd name="T1" fmla="*/ 2147483646 h 16"/>
              <a:gd name="T2" fmla="*/ 2147483646 w 1448"/>
              <a:gd name="T3" fmla="*/ 2147483646 h 16"/>
              <a:gd name="T4" fmla="*/ 2147483646 w 1448"/>
              <a:gd name="T5" fmla="*/ 2147483646 h 16"/>
              <a:gd name="T6" fmla="*/ 2147483646 w 1448"/>
              <a:gd name="T7" fmla="*/ 2147483646 h 16"/>
              <a:gd name="T8" fmla="*/ 2147483646 w 1448"/>
              <a:gd name="T9" fmla="*/ 2147483646 h 16"/>
              <a:gd name="T10" fmla="*/ 2147483646 w 1448"/>
              <a:gd name="T11" fmla="*/ 2147483646 h 16"/>
              <a:gd name="T12" fmla="*/ 2147483646 w 1448"/>
              <a:gd name="T13" fmla="*/ 0 h 16"/>
              <a:gd name="T14" fmla="*/ 2147483646 w 1448"/>
              <a:gd name="T15" fmla="*/ 0 h 16"/>
              <a:gd name="T16" fmla="*/ 2147483646 w 1448"/>
              <a:gd name="T17" fmla="*/ 2147483646 h 16"/>
              <a:gd name="T18" fmla="*/ 0 w 1448"/>
              <a:gd name="T19" fmla="*/ 2147483646 h 16"/>
              <a:gd name="T20" fmla="*/ 0 w 1448"/>
              <a:gd name="T21" fmla="*/ 2147483646 h 16"/>
              <a:gd name="T22" fmla="*/ 2147483646 w 1448"/>
              <a:gd name="T23" fmla="*/ 2147483646 h 16"/>
              <a:gd name="T24" fmla="*/ 2147483646 w 1448"/>
              <a:gd name="T25" fmla="*/ 2147483646 h 16"/>
              <a:gd name="T26" fmla="*/ 2147483646 w 1448"/>
              <a:gd name="T27" fmla="*/ 2147483646 h 16"/>
              <a:gd name="T28" fmla="*/ 2147483646 w 1448"/>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48"/>
              <a:gd name="T46" fmla="*/ 0 h 16"/>
              <a:gd name="T47" fmla="*/ 1448 w 144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48" h="16">
                <a:moveTo>
                  <a:pt x="1440" y="16"/>
                </a:moveTo>
                <a:lnTo>
                  <a:pt x="1443" y="16"/>
                </a:lnTo>
                <a:lnTo>
                  <a:pt x="1445" y="14"/>
                </a:lnTo>
                <a:lnTo>
                  <a:pt x="1448" y="11"/>
                </a:lnTo>
                <a:lnTo>
                  <a:pt x="1448" y="6"/>
                </a:lnTo>
                <a:lnTo>
                  <a:pt x="1445" y="3"/>
                </a:lnTo>
                <a:lnTo>
                  <a:pt x="1443" y="0"/>
                </a:lnTo>
                <a:lnTo>
                  <a:pt x="6" y="0"/>
                </a:lnTo>
                <a:lnTo>
                  <a:pt x="3" y="3"/>
                </a:lnTo>
                <a:lnTo>
                  <a:pt x="0" y="6"/>
                </a:lnTo>
                <a:lnTo>
                  <a:pt x="0" y="11"/>
                </a:lnTo>
                <a:lnTo>
                  <a:pt x="3" y="14"/>
                </a:lnTo>
                <a:lnTo>
                  <a:pt x="6" y="16"/>
                </a:lnTo>
                <a:lnTo>
                  <a:pt x="8" y="16"/>
                </a:lnTo>
                <a:lnTo>
                  <a:pt x="144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5" name="Freeform 319"/>
          <p:cNvSpPr>
            <a:spLocks/>
          </p:cNvSpPr>
          <p:nvPr/>
        </p:nvSpPr>
        <p:spPr bwMode="auto">
          <a:xfrm>
            <a:off x="5502275" y="3436938"/>
            <a:ext cx="222250" cy="25400"/>
          </a:xfrm>
          <a:custGeom>
            <a:avLst/>
            <a:gdLst>
              <a:gd name="T0" fmla="*/ 2147483646 w 140"/>
              <a:gd name="T1" fmla="*/ 2147483646 h 16"/>
              <a:gd name="T2" fmla="*/ 2147483646 w 140"/>
              <a:gd name="T3" fmla="*/ 2147483646 h 16"/>
              <a:gd name="T4" fmla="*/ 2147483646 w 140"/>
              <a:gd name="T5" fmla="*/ 2147483646 h 16"/>
              <a:gd name="T6" fmla="*/ 2147483646 w 140"/>
              <a:gd name="T7" fmla="*/ 2147483646 h 16"/>
              <a:gd name="T8" fmla="*/ 2147483646 w 140"/>
              <a:gd name="T9" fmla="*/ 2147483646 h 16"/>
              <a:gd name="T10" fmla="*/ 2147483646 w 140"/>
              <a:gd name="T11" fmla="*/ 2147483646 h 16"/>
              <a:gd name="T12" fmla="*/ 2147483646 w 140"/>
              <a:gd name="T13" fmla="*/ 0 h 16"/>
              <a:gd name="T14" fmla="*/ 2147483646 w 140"/>
              <a:gd name="T15" fmla="*/ 0 h 16"/>
              <a:gd name="T16" fmla="*/ 2147483646 w 140"/>
              <a:gd name="T17" fmla="*/ 2147483646 h 16"/>
              <a:gd name="T18" fmla="*/ 0 w 140"/>
              <a:gd name="T19" fmla="*/ 2147483646 h 16"/>
              <a:gd name="T20" fmla="*/ 0 w 140"/>
              <a:gd name="T21" fmla="*/ 2147483646 h 16"/>
              <a:gd name="T22" fmla="*/ 2147483646 w 140"/>
              <a:gd name="T23" fmla="*/ 2147483646 h 16"/>
              <a:gd name="T24" fmla="*/ 2147483646 w 140"/>
              <a:gd name="T25" fmla="*/ 2147483646 h 16"/>
              <a:gd name="T26" fmla="*/ 2147483646 w 140"/>
              <a:gd name="T27" fmla="*/ 2147483646 h 16"/>
              <a:gd name="T28" fmla="*/ 2147483646 w 140"/>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16"/>
              <a:gd name="T47" fmla="*/ 140 w 14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16">
                <a:moveTo>
                  <a:pt x="132" y="16"/>
                </a:moveTo>
                <a:lnTo>
                  <a:pt x="135" y="16"/>
                </a:lnTo>
                <a:lnTo>
                  <a:pt x="138" y="14"/>
                </a:lnTo>
                <a:lnTo>
                  <a:pt x="140" y="11"/>
                </a:lnTo>
                <a:lnTo>
                  <a:pt x="140" y="6"/>
                </a:lnTo>
                <a:lnTo>
                  <a:pt x="138" y="3"/>
                </a:lnTo>
                <a:lnTo>
                  <a:pt x="135" y="0"/>
                </a:lnTo>
                <a:lnTo>
                  <a:pt x="5" y="0"/>
                </a:lnTo>
                <a:lnTo>
                  <a:pt x="2" y="3"/>
                </a:lnTo>
                <a:lnTo>
                  <a:pt x="0" y="6"/>
                </a:lnTo>
                <a:lnTo>
                  <a:pt x="0" y="11"/>
                </a:lnTo>
                <a:lnTo>
                  <a:pt x="2" y="14"/>
                </a:lnTo>
                <a:lnTo>
                  <a:pt x="5" y="16"/>
                </a:lnTo>
                <a:lnTo>
                  <a:pt x="8" y="16"/>
                </a:lnTo>
                <a:lnTo>
                  <a:pt x="1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6" name="Freeform 320"/>
          <p:cNvSpPr>
            <a:spLocks/>
          </p:cNvSpPr>
          <p:nvPr/>
        </p:nvSpPr>
        <p:spPr bwMode="auto">
          <a:xfrm>
            <a:off x="5502275" y="2481263"/>
            <a:ext cx="25400" cy="981075"/>
          </a:xfrm>
          <a:custGeom>
            <a:avLst/>
            <a:gdLst>
              <a:gd name="T0" fmla="*/ 0 w 16"/>
              <a:gd name="T1" fmla="*/ 2147483646 h 618"/>
              <a:gd name="T2" fmla="*/ 0 w 16"/>
              <a:gd name="T3" fmla="*/ 2147483646 h 618"/>
              <a:gd name="T4" fmla="*/ 2147483646 w 16"/>
              <a:gd name="T5" fmla="*/ 2147483646 h 618"/>
              <a:gd name="T6" fmla="*/ 2147483646 w 16"/>
              <a:gd name="T7" fmla="*/ 2147483646 h 618"/>
              <a:gd name="T8" fmla="*/ 2147483646 w 16"/>
              <a:gd name="T9" fmla="*/ 2147483646 h 618"/>
              <a:gd name="T10" fmla="*/ 2147483646 w 16"/>
              <a:gd name="T11" fmla="*/ 2147483646 h 618"/>
              <a:gd name="T12" fmla="*/ 2147483646 w 16"/>
              <a:gd name="T13" fmla="*/ 2147483646 h 618"/>
              <a:gd name="T14" fmla="*/ 2147483646 w 16"/>
              <a:gd name="T15" fmla="*/ 2147483646 h 618"/>
              <a:gd name="T16" fmla="*/ 2147483646 w 16"/>
              <a:gd name="T17" fmla="*/ 2147483646 h 618"/>
              <a:gd name="T18" fmla="*/ 2147483646 w 16"/>
              <a:gd name="T19" fmla="*/ 0 h 618"/>
              <a:gd name="T20" fmla="*/ 2147483646 w 16"/>
              <a:gd name="T21" fmla="*/ 0 h 618"/>
              <a:gd name="T22" fmla="*/ 2147483646 w 16"/>
              <a:gd name="T23" fmla="*/ 2147483646 h 618"/>
              <a:gd name="T24" fmla="*/ 0 w 16"/>
              <a:gd name="T25" fmla="*/ 2147483646 h 618"/>
              <a:gd name="T26" fmla="*/ 0 w 16"/>
              <a:gd name="T27" fmla="*/ 2147483646 h 618"/>
              <a:gd name="T28" fmla="*/ 0 w 16"/>
              <a:gd name="T29" fmla="*/ 2147483646 h 6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618"/>
              <a:gd name="T47" fmla="*/ 16 w 16"/>
              <a:gd name="T48" fmla="*/ 618 h 6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618">
                <a:moveTo>
                  <a:pt x="0" y="610"/>
                </a:moveTo>
                <a:lnTo>
                  <a:pt x="0" y="613"/>
                </a:lnTo>
                <a:lnTo>
                  <a:pt x="2" y="616"/>
                </a:lnTo>
                <a:lnTo>
                  <a:pt x="5" y="618"/>
                </a:lnTo>
                <a:lnTo>
                  <a:pt x="10" y="618"/>
                </a:lnTo>
                <a:lnTo>
                  <a:pt x="13" y="616"/>
                </a:lnTo>
                <a:lnTo>
                  <a:pt x="16" y="613"/>
                </a:lnTo>
                <a:lnTo>
                  <a:pt x="16" y="5"/>
                </a:lnTo>
                <a:lnTo>
                  <a:pt x="13" y="2"/>
                </a:lnTo>
                <a:lnTo>
                  <a:pt x="10" y="0"/>
                </a:lnTo>
                <a:lnTo>
                  <a:pt x="5" y="0"/>
                </a:lnTo>
                <a:lnTo>
                  <a:pt x="2" y="2"/>
                </a:lnTo>
                <a:lnTo>
                  <a:pt x="0" y="5"/>
                </a:lnTo>
                <a:lnTo>
                  <a:pt x="0" y="8"/>
                </a:lnTo>
                <a:lnTo>
                  <a:pt x="0" y="6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7" name="Freeform 321"/>
          <p:cNvSpPr>
            <a:spLocks/>
          </p:cNvSpPr>
          <p:nvPr/>
        </p:nvSpPr>
        <p:spPr bwMode="auto">
          <a:xfrm>
            <a:off x="5502275" y="2481263"/>
            <a:ext cx="144463" cy="25400"/>
          </a:xfrm>
          <a:custGeom>
            <a:avLst/>
            <a:gdLst>
              <a:gd name="T0" fmla="*/ 2147483646 w 91"/>
              <a:gd name="T1" fmla="*/ 0 h 16"/>
              <a:gd name="T2" fmla="*/ 2147483646 w 91"/>
              <a:gd name="T3" fmla="*/ 0 h 16"/>
              <a:gd name="T4" fmla="*/ 2147483646 w 91"/>
              <a:gd name="T5" fmla="*/ 2147483646 h 16"/>
              <a:gd name="T6" fmla="*/ 0 w 91"/>
              <a:gd name="T7" fmla="*/ 2147483646 h 16"/>
              <a:gd name="T8" fmla="*/ 0 w 91"/>
              <a:gd name="T9" fmla="*/ 2147483646 h 16"/>
              <a:gd name="T10" fmla="*/ 2147483646 w 91"/>
              <a:gd name="T11" fmla="*/ 2147483646 h 16"/>
              <a:gd name="T12" fmla="*/ 2147483646 w 91"/>
              <a:gd name="T13" fmla="*/ 2147483646 h 16"/>
              <a:gd name="T14" fmla="*/ 2147483646 w 91"/>
              <a:gd name="T15" fmla="*/ 2147483646 h 16"/>
              <a:gd name="T16" fmla="*/ 2147483646 w 91"/>
              <a:gd name="T17" fmla="*/ 2147483646 h 16"/>
              <a:gd name="T18" fmla="*/ 2147483646 w 91"/>
              <a:gd name="T19" fmla="*/ 2147483646 h 16"/>
              <a:gd name="T20" fmla="*/ 2147483646 w 91"/>
              <a:gd name="T21" fmla="*/ 2147483646 h 16"/>
              <a:gd name="T22" fmla="*/ 2147483646 w 91"/>
              <a:gd name="T23" fmla="*/ 2147483646 h 16"/>
              <a:gd name="T24" fmla="*/ 2147483646 w 91"/>
              <a:gd name="T25" fmla="*/ 0 h 16"/>
              <a:gd name="T26" fmla="*/ 2147483646 w 91"/>
              <a:gd name="T27" fmla="*/ 0 h 16"/>
              <a:gd name="T28" fmla="*/ 2147483646 w 9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
              <a:gd name="T46" fmla="*/ 0 h 16"/>
              <a:gd name="T47" fmla="*/ 91 w 9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 h="16">
                <a:moveTo>
                  <a:pt x="8" y="0"/>
                </a:moveTo>
                <a:lnTo>
                  <a:pt x="5" y="0"/>
                </a:lnTo>
                <a:lnTo>
                  <a:pt x="2" y="2"/>
                </a:lnTo>
                <a:lnTo>
                  <a:pt x="0" y="5"/>
                </a:lnTo>
                <a:lnTo>
                  <a:pt x="0" y="10"/>
                </a:lnTo>
                <a:lnTo>
                  <a:pt x="2" y="13"/>
                </a:lnTo>
                <a:lnTo>
                  <a:pt x="5" y="16"/>
                </a:lnTo>
                <a:lnTo>
                  <a:pt x="85" y="16"/>
                </a:lnTo>
                <a:lnTo>
                  <a:pt x="88" y="13"/>
                </a:lnTo>
                <a:lnTo>
                  <a:pt x="91" y="10"/>
                </a:lnTo>
                <a:lnTo>
                  <a:pt x="91" y="5"/>
                </a:lnTo>
                <a:lnTo>
                  <a:pt x="88" y="2"/>
                </a:lnTo>
                <a:lnTo>
                  <a:pt x="85" y="0"/>
                </a:lnTo>
                <a:lnTo>
                  <a:pt x="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8" name="Freeform 322"/>
          <p:cNvSpPr>
            <a:spLocks/>
          </p:cNvSpPr>
          <p:nvPr/>
        </p:nvSpPr>
        <p:spPr bwMode="auto">
          <a:xfrm>
            <a:off x="5502275" y="3436938"/>
            <a:ext cx="25400" cy="1341437"/>
          </a:xfrm>
          <a:custGeom>
            <a:avLst/>
            <a:gdLst>
              <a:gd name="T0" fmla="*/ 2147483646 w 16"/>
              <a:gd name="T1" fmla="*/ 2147483646 h 845"/>
              <a:gd name="T2" fmla="*/ 2147483646 w 16"/>
              <a:gd name="T3" fmla="*/ 2147483646 h 845"/>
              <a:gd name="T4" fmla="*/ 2147483646 w 16"/>
              <a:gd name="T5" fmla="*/ 2147483646 h 845"/>
              <a:gd name="T6" fmla="*/ 2147483646 w 16"/>
              <a:gd name="T7" fmla="*/ 0 h 845"/>
              <a:gd name="T8" fmla="*/ 2147483646 w 16"/>
              <a:gd name="T9" fmla="*/ 0 h 845"/>
              <a:gd name="T10" fmla="*/ 2147483646 w 16"/>
              <a:gd name="T11" fmla="*/ 2147483646 h 845"/>
              <a:gd name="T12" fmla="*/ 0 w 16"/>
              <a:gd name="T13" fmla="*/ 2147483646 h 845"/>
              <a:gd name="T14" fmla="*/ 0 w 16"/>
              <a:gd name="T15" fmla="*/ 2147483646 h 845"/>
              <a:gd name="T16" fmla="*/ 2147483646 w 16"/>
              <a:gd name="T17" fmla="*/ 2147483646 h 845"/>
              <a:gd name="T18" fmla="*/ 2147483646 w 16"/>
              <a:gd name="T19" fmla="*/ 2147483646 h 845"/>
              <a:gd name="T20" fmla="*/ 2147483646 w 16"/>
              <a:gd name="T21" fmla="*/ 2147483646 h 845"/>
              <a:gd name="T22" fmla="*/ 2147483646 w 16"/>
              <a:gd name="T23" fmla="*/ 2147483646 h 845"/>
              <a:gd name="T24" fmla="*/ 2147483646 w 16"/>
              <a:gd name="T25" fmla="*/ 2147483646 h 845"/>
              <a:gd name="T26" fmla="*/ 2147483646 w 16"/>
              <a:gd name="T27" fmla="*/ 2147483646 h 845"/>
              <a:gd name="T28" fmla="*/ 2147483646 w 16"/>
              <a:gd name="T29" fmla="*/ 2147483646 h 8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845"/>
              <a:gd name="T47" fmla="*/ 16 w 16"/>
              <a:gd name="T48" fmla="*/ 845 h 8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845">
                <a:moveTo>
                  <a:pt x="16" y="8"/>
                </a:moveTo>
                <a:lnTo>
                  <a:pt x="16" y="6"/>
                </a:lnTo>
                <a:lnTo>
                  <a:pt x="13" y="3"/>
                </a:lnTo>
                <a:lnTo>
                  <a:pt x="10" y="0"/>
                </a:lnTo>
                <a:lnTo>
                  <a:pt x="5" y="0"/>
                </a:lnTo>
                <a:lnTo>
                  <a:pt x="2" y="3"/>
                </a:lnTo>
                <a:lnTo>
                  <a:pt x="0" y="6"/>
                </a:lnTo>
                <a:lnTo>
                  <a:pt x="0" y="840"/>
                </a:lnTo>
                <a:lnTo>
                  <a:pt x="2" y="843"/>
                </a:lnTo>
                <a:lnTo>
                  <a:pt x="5" y="845"/>
                </a:lnTo>
                <a:lnTo>
                  <a:pt x="10" y="845"/>
                </a:lnTo>
                <a:lnTo>
                  <a:pt x="13" y="843"/>
                </a:lnTo>
                <a:lnTo>
                  <a:pt x="16" y="840"/>
                </a:lnTo>
                <a:lnTo>
                  <a:pt x="16" y="83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9" name="Freeform 323"/>
          <p:cNvSpPr>
            <a:spLocks/>
          </p:cNvSpPr>
          <p:nvPr/>
        </p:nvSpPr>
        <p:spPr bwMode="auto">
          <a:xfrm>
            <a:off x="5502275" y="4752975"/>
            <a:ext cx="422275" cy="25400"/>
          </a:xfrm>
          <a:custGeom>
            <a:avLst/>
            <a:gdLst>
              <a:gd name="T0" fmla="*/ 2147483646 w 266"/>
              <a:gd name="T1" fmla="*/ 0 h 16"/>
              <a:gd name="T2" fmla="*/ 2147483646 w 266"/>
              <a:gd name="T3" fmla="*/ 0 h 16"/>
              <a:gd name="T4" fmla="*/ 2147483646 w 266"/>
              <a:gd name="T5" fmla="*/ 2147483646 h 16"/>
              <a:gd name="T6" fmla="*/ 0 w 266"/>
              <a:gd name="T7" fmla="*/ 2147483646 h 16"/>
              <a:gd name="T8" fmla="*/ 0 w 266"/>
              <a:gd name="T9" fmla="*/ 2147483646 h 16"/>
              <a:gd name="T10" fmla="*/ 2147483646 w 266"/>
              <a:gd name="T11" fmla="*/ 2147483646 h 16"/>
              <a:gd name="T12" fmla="*/ 2147483646 w 266"/>
              <a:gd name="T13" fmla="*/ 2147483646 h 16"/>
              <a:gd name="T14" fmla="*/ 2147483646 w 266"/>
              <a:gd name="T15" fmla="*/ 2147483646 h 16"/>
              <a:gd name="T16" fmla="*/ 2147483646 w 266"/>
              <a:gd name="T17" fmla="*/ 2147483646 h 16"/>
              <a:gd name="T18" fmla="*/ 2147483646 w 266"/>
              <a:gd name="T19" fmla="*/ 2147483646 h 16"/>
              <a:gd name="T20" fmla="*/ 2147483646 w 266"/>
              <a:gd name="T21" fmla="*/ 2147483646 h 16"/>
              <a:gd name="T22" fmla="*/ 2147483646 w 266"/>
              <a:gd name="T23" fmla="*/ 2147483646 h 16"/>
              <a:gd name="T24" fmla="*/ 2147483646 w 266"/>
              <a:gd name="T25" fmla="*/ 0 h 16"/>
              <a:gd name="T26" fmla="*/ 2147483646 w 266"/>
              <a:gd name="T27" fmla="*/ 0 h 16"/>
              <a:gd name="T28" fmla="*/ 2147483646 w 26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6"/>
              <a:gd name="T46" fmla="*/ 0 h 16"/>
              <a:gd name="T47" fmla="*/ 266 w 26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6" h="16">
                <a:moveTo>
                  <a:pt x="8" y="0"/>
                </a:moveTo>
                <a:lnTo>
                  <a:pt x="5" y="0"/>
                </a:lnTo>
                <a:lnTo>
                  <a:pt x="2" y="3"/>
                </a:lnTo>
                <a:lnTo>
                  <a:pt x="0" y="5"/>
                </a:lnTo>
                <a:lnTo>
                  <a:pt x="0" y="11"/>
                </a:lnTo>
                <a:lnTo>
                  <a:pt x="2" y="14"/>
                </a:lnTo>
                <a:lnTo>
                  <a:pt x="5" y="16"/>
                </a:lnTo>
                <a:lnTo>
                  <a:pt x="261" y="16"/>
                </a:lnTo>
                <a:lnTo>
                  <a:pt x="264" y="14"/>
                </a:lnTo>
                <a:lnTo>
                  <a:pt x="266" y="11"/>
                </a:lnTo>
                <a:lnTo>
                  <a:pt x="266" y="5"/>
                </a:lnTo>
                <a:lnTo>
                  <a:pt x="264" y="3"/>
                </a:lnTo>
                <a:lnTo>
                  <a:pt x="261" y="0"/>
                </a:lnTo>
                <a:lnTo>
                  <a:pt x="25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30" name="Oval 324"/>
          <p:cNvSpPr>
            <a:spLocks noChangeArrowheads="1"/>
          </p:cNvSpPr>
          <p:nvPr/>
        </p:nvSpPr>
        <p:spPr bwMode="auto">
          <a:xfrm>
            <a:off x="5486400" y="3424238"/>
            <a:ext cx="84138" cy="809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31" name="Freeform 325"/>
          <p:cNvSpPr>
            <a:spLocks/>
          </p:cNvSpPr>
          <p:nvPr/>
        </p:nvSpPr>
        <p:spPr bwMode="auto">
          <a:xfrm>
            <a:off x="5473700" y="3411538"/>
            <a:ext cx="104775" cy="101600"/>
          </a:xfrm>
          <a:custGeom>
            <a:avLst/>
            <a:gdLst>
              <a:gd name="T0" fmla="*/ 2147483646 w 66"/>
              <a:gd name="T1" fmla="*/ 2147483646 h 64"/>
              <a:gd name="T2" fmla="*/ 2147483646 w 66"/>
              <a:gd name="T3" fmla="*/ 2147483646 h 64"/>
              <a:gd name="T4" fmla="*/ 2147483646 w 66"/>
              <a:gd name="T5" fmla="*/ 2147483646 h 64"/>
              <a:gd name="T6" fmla="*/ 2147483646 w 66"/>
              <a:gd name="T7" fmla="*/ 2147483646 h 64"/>
              <a:gd name="T8" fmla="*/ 2147483646 w 66"/>
              <a:gd name="T9" fmla="*/ 2147483646 h 64"/>
              <a:gd name="T10" fmla="*/ 2147483646 w 66"/>
              <a:gd name="T11" fmla="*/ 2147483646 h 64"/>
              <a:gd name="T12" fmla="*/ 2147483646 w 66"/>
              <a:gd name="T13" fmla="*/ 2147483646 h 64"/>
              <a:gd name="T14" fmla="*/ 2147483646 w 66"/>
              <a:gd name="T15" fmla="*/ 2147483646 h 64"/>
              <a:gd name="T16" fmla="*/ 2147483646 w 66"/>
              <a:gd name="T17" fmla="*/ 2147483646 h 64"/>
              <a:gd name="T18" fmla="*/ 2147483646 w 66"/>
              <a:gd name="T19" fmla="*/ 2147483646 h 64"/>
              <a:gd name="T20" fmla="*/ 2147483646 w 66"/>
              <a:gd name="T21" fmla="*/ 2147483646 h 64"/>
              <a:gd name="T22" fmla="*/ 2147483646 w 66"/>
              <a:gd name="T23" fmla="*/ 2147483646 h 64"/>
              <a:gd name="T24" fmla="*/ 2147483646 w 66"/>
              <a:gd name="T25" fmla="*/ 2147483646 h 64"/>
              <a:gd name="T26" fmla="*/ 2147483646 w 66"/>
              <a:gd name="T27" fmla="*/ 2147483646 h 64"/>
              <a:gd name="T28" fmla="*/ 2147483646 w 66"/>
              <a:gd name="T29" fmla="*/ 2147483646 h 64"/>
              <a:gd name="T30" fmla="*/ 2147483646 w 66"/>
              <a:gd name="T31" fmla="*/ 2147483646 h 64"/>
              <a:gd name="T32" fmla="*/ 2147483646 w 66"/>
              <a:gd name="T33" fmla="*/ 2147483646 h 64"/>
              <a:gd name="T34" fmla="*/ 2147483646 w 66"/>
              <a:gd name="T35" fmla="*/ 2147483646 h 64"/>
              <a:gd name="T36" fmla="*/ 2147483646 w 66"/>
              <a:gd name="T37" fmla="*/ 2147483646 h 64"/>
              <a:gd name="T38" fmla="*/ 2147483646 w 66"/>
              <a:gd name="T39" fmla="*/ 2147483646 h 64"/>
              <a:gd name="T40" fmla="*/ 2147483646 w 66"/>
              <a:gd name="T41" fmla="*/ 2147483646 h 64"/>
              <a:gd name="T42" fmla="*/ 2147483646 w 66"/>
              <a:gd name="T43" fmla="*/ 2147483646 h 64"/>
              <a:gd name="T44" fmla="*/ 2147483646 w 66"/>
              <a:gd name="T45" fmla="*/ 2147483646 h 64"/>
              <a:gd name="T46" fmla="*/ 2147483646 w 66"/>
              <a:gd name="T47" fmla="*/ 2147483646 h 64"/>
              <a:gd name="T48" fmla="*/ 0 w 66"/>
              <a:gd name="T49" fmla="*/ 2147483646 h 64"/>
              <a:gd name="T50" fmla="*/ 2147483646 w 66"/>
              <a:gd name="T51" fmla="*/ 2147483646 h 64"/>
              <a:gd name="T52" fmla="*/ 2147483646 w 66"/>
              <a:gd name="T53" fmla="*/ 2147483646 h 64"/>
              <a:gd name="T54" fmla="*/ 2147483646 w 66"/>
              <a:gd name="T55" fmla="*/ 2147483646 h 64"/>
              <a:gd name="T56" fmla="*/ 2147483646 w 66"/>
              <a:gd name="T57" fmla="*/ 2147483646 h 64"/>
              <a:gd name="T58" fmla="*/ 2147483646 w 66"/>
              <a:gd name="T59" fmla="*/ 2147483646 h 64"/>
              <a:gd name="T60" fmla="*/ 2147483646 w 66"/>
              <a:gd name="T61" fmla="*/ 2147483646 h 64"/>
              <a:gd name="T62" fmla="*/ 2147483646 w 66"/>
              <a:gd name="T63" fmla="*/ 2147483646 h 64"/>
              <a:gd name="T64" fmla="*/ 2147483646 w 66"/>
              <a:gd name="T65" fmla="*/ 2147483646 h 64"/>
              <a:gd name="T66" fmla="*/ 2147483646 w 66"/>
              <a:gd name="T67" fmla="*/ 2147483646 h 64"/>
              <a:gd name="T68" fmla="*/ 2147483646 w 66"/>
              <a:gd name="T69" fmla="*/ 2147483646 h 64"/>
              <a:gd name="T70" fmla="*/ 2147483646 w 66"/>
              <a:gd name="T71" fmla="*/ 2147483646 h 64"/>
              <a:gd name="T72" fmla="*/ 2147483646 w 66"/>
              <a:gd name="T73" fmla="*/ 2147483646 h 64"/>
              <a:gd name="T74" fmla="*/ 2147483646 w 66"/>
              <a:gd name="T75" fmla="*/ 2147483646 h 64"/>
              <a:gd name="T76" fmla="*/ 2147483646 w 66"/>
              <a:gd name="T77" fmla="*/ 2147483646 h 64"/>
              <a:gd name="T78" fmla="*/ 2147483646 w 66"/>
              <a:gd name="T79" fmla="*/ 2147483646 h 64"/>
              <a:gd name="T80" fmla="*/ 2147483646 w 66"/>
              <a:gd name="T81" fmla="*/ 2147483646 h 64"/>
              <a:gd name="T82" fmla="*/ 2147483646 w 66"/>
              <a:gd name="T83" fmla="*/ 2147483646 h 64"/>
              <a:gd name="T84" fmla="*/ 2147483646 w 66"/>
              <a:gd name="T85" fmla="*/ 2147483646 h 64"/>
              <a:gd name="T86" fmla="*/ 2147483646 w 66"/>
              <a:gd name="T87" fmla="*/ 2147483646 h 64"/>
              <a:gd name="T88" fmla="*/ 2147483646 w 66"/>
              <a:gd name="T89" fmla="*/ 2147483646 h 64"/>
              <a:gd name="T90" fmla="*/ 2147483646 w 66"/>
              <a:gd name="T91" fmla="*/ 2147483646 h 64"/>
              <a:gd name="T92" fmla="*/ 2147483646 w 66"/>
              <a:gd name="T93" fmla="*/ 2147483646 h 64"/>
              <a:gd name="T94" fmla="*/ 2147483646 w 66"/>
              <a:gd name="T95" fmla="*/ 2147483646 h 64"/>
              <a:gd name="T96" fmla="*/ 2147483646 w 66"/>
              <a:gd name="T97" fmla="*/ 2147483646 h 64"/>
              <a:gd name="T98" fmla="*/ 2147483646 w 66"/>
              <a:gd name="T99" fmla="*/ 2147483646 h 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64"/>
              <a:gd name="T152" fmla="*/ 66 w 66"/>
              <a:gd name="T153" fmla="*/ 64 h 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64">
                <a:moveTo>
                  <a:pt x="0" y="32"/>
                </a:moveTo>
                <a:lnTo>
                  <a:pt x="0" y="42"/>
                </a:lnTo>
                <a:lnTo>
                  <a:pt x="2" y="43"/>
                </a:lnTo>
                <a:lnTo>
                  <a:pt x="4" y="48"/>
                </a:lnTo>
                <a:lnTo>
                  <a:pt x="6" y="48"/>
                </a:lnTo>
                <a:lnTo>
                  <a:pt x="3" y="47"/>
                </a:lnTo>
                <a:lnTo>
                  <a:pt x="4" y="48"/>
                </a:lnTo>
                <a:lnTo>
                  <a:pt x="7" y="52"/>
                </a:lnTo>
                <a:lnTo>
                  <a:pt x="11" y="55"/>
                </a:lnTo>
                <a:lnTo>
                  <a:pt x="7" y="51"/>
                </a:lnTo>
                <a:lnTo>
                  <a:pt x="10" y="55"/>
                </a:lnTo>
                <a:lnTo>
                  <a:pt x="14" y="58"/>
                </a:lnTo>
                <a:lnTo>
                  <a:pt x="10" y="54"/>
                </a:lnTo>
                <a:lnTo>
                  <a:pt x="12" y="58"/>
                </a:lnTo>
                <a:lnTo>
                  <a:pt x="16" y="60"/>
                </a:lnTo>
                <a:lnTo>
                  <a:pt x="18" y="62"/>
                </a:lnTo>
                <a:lnTo>
                  <a:pt x="16" y="59"/>
                </a:lnTo>
                <a:lnTo>
                  <a:pt x="16" y="60"/>
                </a:lnTo>
                <a:lnTo>
                  <a:pt x="22" y="63"/>
                </a:lnTo>
                <a:lnTo>
                  <a:pt x="23" y="64"/>
                </a:lnTo>
                <a:lnTo>
                  <a:pt x="30" y="64"/>
                </a:lnTo>
                <a:lnTo>
                  <a:pt x="28" y="63"/>
                </a:lnTo>
                <a:lnTo>
                  <a:pt x="42" y="58"/>
                </a:lnTo>
                <a:lnTo>
                  <a:pt x="39" y="62"/>
                </a:lnTo>
                <a:lnTo>
                  <a:pt x="43" y="64"/>
                </a:lnTo>
                <a:lnTo>
                  <a:pt x="44" y="63"/>
                </a:lnTo>
                <a:lnTo>
                  <a:pt x="50" y="60"/>
                </a:lnTo>
                <a:lnTo>
                  <a:pt x="50" y="59"/>
                </a:lnTo>
                <a:lnTo>
                  <a:pt x="48" y="62"/>
                </a:lnTo>
                <a:lnTo>
                  <a:pt x="50" y="60"/>
                </a:lnTo>
                <a:lnTo>
                  <a:pt x="54" y="58"/>
                </a:lnTo>
                <a:lnTo>
                  <a:pt x="56" y="54"/>
                </a:lnTo>
                <a:lnTo>
                  <a:pt x="52" y="58"/>
                </a:lnTo>
                <a:lnTo>
                  <a:pt x="56" y="55"/>
                </a:lnTo>
                <a:lnTo>
                  <a:pt x="59" y="51"/>
                </a:lnTo>
                <a:lnTo>
                  <a:pt x="55" y="55"/>
                </a:lnTo>
                <a:lnTo>
                  <a:pt x="59" y="52"/>
                </a:lnTo>
                <a:lnTo>
                  <a:pt x="62" y="48"/>
                </a:lnTo>
                <a:lnTo>
                  <a:pt x="63" y="47"/>
                </a:lnTo>
                <a:lnTo>
                  <a:pt x="61" y="48"/>
                </a:lnTo>
                <a:lnTo>
                  <a:pt x="62" y="48"/>
                </a:lnTo>
                <a:lnTo>
                  <a:pt x="65" y="43"/>
                </a:lnTo>
                <a:lnTo>
                  <a:pt x="66" y="42"/>
                </a:lnTo>
                <a:lnTo>
                  <a:pt x="63" y="38"/>
                </a:lnTo>
                <a:lnTo>
                  <a:pt x="59" y="40"/>
                </a:lnTo>
                <a:lnTo>
                  <a:pt x="65" y="27"/>
                </a:lnTo>
                <a:lnTo>
                  <a:pt x="66" y="28"/>
                </a:lnTo>
                <a:lnTo>
                  <a:pt x="66" y="22"/>
                </a:lnTo>
                <a:lnTo>
                  <a:pt x="65" y="20"/>
                </a:lnTo>
                <a:lnTo>
                  <a:pt x="65" y="19"/>
                </a:lnTo>
                <a:lnTo>
                  <a:pt x="63" y="18"/>
                </a:lnTo>
                <a:lnTo>
                  <a:pt x="63" y="16"/>
                </a:lnTo>
                <a:lnTo>
                  <a:pt x="52" y="6"/>
                </a:lnTo>
                <a:lnTo>
                  <a:pt x="54" y="8"/>
                </a:lnTo>
                <a:lnTo>
                  <a:pt x="54" y="7"/>
                </a:lnTo>
                <a:lnTo>
                  <a:pt x="50" y="4"/>
                </a:lnTo>
                <a:lnTo>
                  <a:pt x="48" y="3"/>
                </a:lnTo>
                <a:lnTo>
                  <a:pt x="50" y="6"/>
                </a:lnTo>
                <a:lnTo>
                  <a:pt x="50" y="4"/>
                </a:lnTo>
                <a:lnTo>
                  <a:pt x="44" y="1"/>
                </a:lnTo>
                <a:lnTo>
                  <a:pt x="43" y="0"/>
                </a:lnTo>
                <a:lnTo>
                  <a:pt x="23" y="0"/>
                </a:lnTo>
                <a:lnTo>
                  <a:pt x="22" y="1"/>
                </a:lnTo>
                <a:lnTo>
                  <a:pt x="16" y="4"/>
                </a:lnTo>
                <a:lnTo>
                  <a:pt x="16" y="6"/>
                </a:lnTo>
                <a:lnTo>
                  <a:pt x="18" y="3"/>
                </a:lnTo>
                <a:lnTo>
                  <a:pt x="16" y="4"/>
                </a:lnTo>
                <a:lnTo>
                  <a:pt x="12" y="7"/>
                </a:lnTo>
                <a:lnTo>
                  <a:pt x="12" y="8"/>
                </a:lnTo>
                <a:lnTo>
                  <a:pt x="14" y="6"/>
                </a:lnTo>
                <a:lnTo>
                  <a:pt x="3" y="16"/>
                </a:lnTo>
                <a:lnTo>
                  <a:pt x="3" y="18"/>
                </a:lnTo>
                <a:lnTo>
                  <a:pt x="2" y="19"/>
                </a:lnTo>
                <a:lnTo>
                  <a:pt x="2" y="20"/>
                </a:lnTo>
                <a:lnTo>
                  <a:pt x="0" y="22"/>
                </a:lnTo>
                <a:lnTo>
                  <a:pt x="0" y="32"/>
                </a:lnTo>
                <a:lnTo>
                  <a:pt x="16" y="32"/>
                </a:lnTo>
                <a:lnTo>
                  <a:pt x="16" y="27"/>
                </a:lnTo>
                <a:lnTo>
                  <a:pt x="18" y="26"/>
                </a:lnTo>
                <a:lnTo>
                  <a:pt x="18" y="24"/>
                </a:lnTo>
                <a:lnTo>
                  <a:pt x="19" y="23"/>
                </a:lnTo>
                <a:lnTo>
                  <a:pt x="19" y="22"/>
                </a:lnTo>
                <a:lnTo>
                  <a:pt x="23" y="19"/>
                </a:lnTo>
                <a:lnTo>
                  <a:pt x="23" y="18"/>
                </a:lnTo>
                <a:lnTo>
                  <a:pt x="22" y="20"/>
                </a:lnTo>
                <a:lnTo>
                  <a:pt x="23" y="19"/>
                </a:lnTo>
                <a:lnTo>
                  <a:pt x="27" y="16"/>
                </a:lnTo>
                <a:lnTo>
                  <a:pt x="27" y="15"/>
                </a:lnTo>
                <a:lnTo>
                  <a:pt x="27" y="18"/>
                </a:lnTo>
                <a:lnTo>
                  <a:pt x="28" y="16"/>
                </a:lnTo>
                <a:lnTo>
                  <a:pt x="34" y="16"/>
                </a:lnTo>
                <a:lnTo>
                  <a:pt x="38" y="16"/>
                </a:lnTo>
                <a:lnTo>
                  <a:pt x="39" y="18"/>
                </a:lnTo>
                <a:lnTo>
                  <a:pt x="39" y="15"/>
                </a:lnTo>
                <a:lnTo>
                  <a:pt x="39" y="16"/>
                </a:lnTo>
                <a:lnTo>
                  <a:pt x="43" y="19"/>
                </a:lnTo>
                <a:lnTo>
                  <a:pt x="44" y="20"/>
                </a:lnTo>
                <a:lnTo>
                  <a:pt x="43" y="18"/>
                </a:lnTo>
                <a:lnTo>
                  <a:pt x="43" y="19"/>
                </a:lnTo>
                <a:lnTo>
                  <a:pt x="47" y="22"/>
                </a:lnTo>
                <a:lnTo>
                  <a:pt x="47" y="23"/>
                </a:lnTo>
                <a:lnTo>
                  <a:pt x="48" y="24"/>
                </a:lnTo>
                <a:lnTo>
                  <a:pt x="48" y="26"/>
                </a:lnTo>
                <a:lnTo>
                  <a:pt x="50" y="27"/>
                </a:lnTo>
                <a:lnTo>
                  <a:pt x="50" y="34"/>
                </a:lnTo>
                <a:lnTo>
                  <a:pt x="54" y="38"/>
                </a:lnTo>
                <a:lnTo>
                  <a:pt x="59" y="24"/>
                </a:lnTo>
                <a:lnTo>
                  <a:pt x="52" y="27"/>
                </a:lnTo>
                <a:lnTo>
                  <a:pt x="50" y="36"/>
                </a:lnTo>
                <a:lnTo>
                  <a:pt x="48" y="38"/>
                </a:lnTo>
                <a:lnTo>
                  <a:pt x="51" y="38"/>
                </a:lnTo>
                <a:lnTo>
                  <a:pt x="50" y="38"/>
                </a:lnTo>
                <a:lnTo>
                  <a:pt x="47" y="42"/>
                </a:lnTo>
                <a:lnTo>
                  <a:pt x="46" y="43"/>
                </a:lnTo>
                <a:lnTo>
                  <a:pt x="48" y="42"/>
                </a:lnTo>
                <a:lnTo>
                  <a:pt x="50" y="39"/>
                </a:lnTo>
                <a:lnTo>
                  <a:pt x="43" y="46"/>
                </a:lnTo>
                <a:lnTo>
                  <a:pt x="46" y="44"/>
                </a:lnTo>
                <a:lnTo>
                  <a:pt x="47" y="42"/>
                </a:lnTo>
                <a:lnTo>
                  <a:pt x="40" y="48"/>
                </a:lnTo>
                <a:lnTo>
                  <a:pt x="43" y="47"/>
                </a:lnTo>
                <a:lnTo>
                  <a:pt x="44" y="44"/>
                </a:lnTo>
                <a:lnTo>
                  <a:pt x="43" y="46"/>
                </a:lnTo>
                <a:lnTo>
                  <a:pt x="39" y="48"/>
                </a:lnTo>
                <a:lnTo>
                  <a:pt x="39" y="50"/>
                </a:lnTo>
                <a:lnTo>
                  <a:pt x="39" y="47"/>
                </a:lnTo>
                <a:lnTo>
                  <a:pt x="38" y="48"/>
                </a:lnTo>
                <a:lnTo>
                  <a:pt x="28" y="51"/>
                </a:lnTo>
                <a:lnTo>
                  <a:pt x="26" y="58"/>
                </a:lnTo>
                <a:lnTo>
                  <a:pt x="39" y="52"/>
                </a:lnTo>
                <a:lnTo>
                  <a:pt x="35" y="48"/>
                </a:lnTo>
                <a:lnTo>
                  <a:pt x="28" y="48"/>
                </a:lnTo>
                <a:lnTo>
                  <a:pt x="27" y="47"/>
                </a:lnTo>
                <a:lnTo>
                  <a:pt x="27" y="50"/>
                </a:lnTo>
                <a:lnTo>
                  <a:pt x="27" y="48"/>
                </a:lnTo>
                <a:lnTo>
                  <a:pt x="23" y="46"/>
                </a:lnTo>
                <a:lnTo>
                  <a:pt x="22" y="44"/>
                </a:lnTo>
                <a:lnTo>
                  <a:pt x="23" y="47"/>
                </a:lnTo>
                <a:lnTo>
                  <a:pt x="26" y="48"/>
                </a:lnTo>
                <a:lnTo>
                  <a:pt x="19" y="42"/>
                </a:lnTo>
                <a:lnTo>
                  <a:pt x="20" y="44"/>
                </a:lnTo>
                <a:lnTo>
                  <a:pt x="23" y="46"/>
                </a:lnTo>
                <a:lnTo>
                  <a:pt x="16" y="39"/>
                </a:lnTo>
                <a:lnTo>
                  <a:pt x="18" y="42"/>
                </a:lnTo>
                <a:lnTo>
                  <a:pt x="20" y="43"/>
                </a:lnTo>
                <a:lnTo>
                  <a:pt x="19" y="42"/>
                </a:lnTo>
                <a:lnTo>
                  <a:pt x="16" y="38"/>
                </a:lnTo>
                <a:lnTo>
                  <a:pt x="15" y="38"/>
                </a:lnTo>
                <a:lnTo>
                  <a:pt x="18" y="38"/>
                </a:lnTo>
                <a:lnTo>
                  <a:pt x="16" y="36"/>
                </a:lnTo>
                <a:lnTo>
                  <a:pt x="16"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32" name="Freeform 326"/>
          <p:cNvSpPr>
            <a:spLocks/>
          </p:cNvSpPr>
          <p:nvPr/>
        </p:nvSpPr>
        <p:spPr bwMode="auto">
          <a:xfrm>
            <a:off x="5141913" y="3916363"/>
            <a:ext cx="942975" cy="25400"/>
          </a:xfrm>
          <a:custGeom>
            <a:avLst/>
            <a:gdLst>
              <a:gd name="T0" fmla="*/ 2147483646 w 594"/>
              <a:gd name="T1" fmla="*/ 2147483646 h 16"/>
              <a:gd name="T2" fmla="*/ 2147483646 w 594"/>
              <a:gd name="T3" fmla="*/ 2147483646 h 16"/>
              <a:gd name="T4" fmla="*/ 2147483646 w 594"/>
              <a:gd name="T5" fmla="*/ 2147483646 h 16"/>
              <a:gd name="T6" fmla="*/ 2147483646 w 594"/>
              <a:gd name="T7" fmla="*/ 2147483646 h 16"/>
              <a:gd name="T8" fmla="*/ 2147483646 w 594"/>
              <a:gd name="T9" fmla="*/ 2147483646 h 16"/>
              <a:gd name="T10" fmla="*/ 2147483646 w 594"/>
              <a:gd name="T11" fmla="*/ 2147483646 h 16"/>
              <a:gd name="T12" fmla="*/ 2147483646 w 594"/>
              <a:gd name="T13" fmla="*/ 0 h 16"/>
              <a:gd name="T14" fmla="*/ 2147483646 w 594"/>
              <a:gd name="T15" fmla="*/ 0 h 16"/>
              <a:gd name="T16" fmla="*/ 2147483646 w 594"/>
              <a:gd name="T17" fmla="*/ 2147483646 h 16"/>
              <a:gd name="T18" fmla="*/ 0 w 594"/>
              <a:gd name="T19" fmla="*/ 2147483646 h 16"/>
              <a:gd name="T20" fmla="*/ 0 w 594"/>
              <a:gd name="T21" fmla="*/ 2147483646 h 16"/>
              <a:gd name="T22" fmla="*/ 2147483646 w 594"/>
              <a:gd name="T23" fmla="*/ 2147483646 h 16"/>
              <a:gd name="T24" fmla="*/ 2147483646 w 594"/>
              <a:gd name="T25" fmla="*/ 2147483646 h 16"/>
              <a:gd name="T26" fmla="*/ 2147483646 w 594"/>
              <a:gd name="T27" fmla="*/ 2147483646 h 16"/>
              <a:gd name="T28" fmla="*/ 2147483646 w 594"/>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4"/>
              <a:gd name="T46" fmla="*/ 0 h 16"/>
              <a:gd name="T47" fmla="*/ 594 w 594"/>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4" h="16">
                <a:moveTo>
                  <a:pt x="586" y="16"/>
                </a:moveTo>
                <a:lnTo>
                  <a:pt x="588" y="16"/>
                </a:lnTo>
                <a:lnTo>
                  <a:pt x="591" y="13"/>
                </a:lnTo>
                <a:lnTo>
                  <a:pt x="594" y="10"/>
                </a:lnTo>
                <a:lnTo>
                  <a:pt x="594" y="5"/>
                </a:lnTo>
                <a:lnTo>
                  <a:pt x="591" y="2"/>
                </a:lnTo>
                <a:lnTo>
                  <a:pt x="588" y="0"/>
                </a:lnTo>
                <a:lnTo>
                  <a:pt x="6" y="0"/>
                </a:lnTo>
                <a:lnTo>
                  <a:pt x="3" y="2"/>
                </a:lnTo>
                <a:lnTo>
                  <a:pt x="0" y="5"/>
                </a:lnTo>
                <a:lnTo>
                  <a:pt x="0" y="10"/>
                </a:lnTo>
                <a:lnTo>
                  <a:pt x="3" y="13"/>
                </a:lnTo>
                <a:lnTo>
                  <a:pt x="6" y="16"/>
                </a:lnTo>
                <a:lnTo>
                  <a:pt x="8" y="16"/>
                </a:lnTo>
                <a:lnTo>
                  <a:pt x="58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33" name="Oval 327"/>
          <p:cNvSpPr>
            <a:spLocks noChangeArrowheads="1"/>
          </p:cNvSpPr>
          <p:nvPr/>
        </p:nvSpPr>
        <p:spPr bwMode="auto">
          <a:xfrm>
            <a:off x="5127625" y="3902075"/>
            <a:ext cx="82550" cy="809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34" name="Freeform 328"/>
          <p:cNvSpPr>
            <a:spLocks/>
          </p:cNvSpPr>
          <p:nvPr/>
        </p:nvSpPr>
        <p:spPr bwMode="auto">
          <a:xfrm>
            <a:off x="5114925" y="3889375"/>
            <a:ext cx="104775" cy="103188"/>
          </a:xfrm>
          <a:custGeom>
            <a:avLst/>
            <a:gdLst>
              <a:gd name="T0" fmla="*/ 2147483646 w 66"/>
              <a:gd name="T1" fmla="*/ 2147483646 h 65"/>
              <a:gd name="T2" fmla="*/ 2147483646 w 66"/>
              <a:gd name="T3" fmla="*/ 2147483646 h 65"/>
              <a:gd name="T4" fmla="*/ 2147483646 w 66"/>
              <a:gd name="T5" fmla="*/ 2147483646 h 65"/>
              <a:gd name="T6" fmla="*/ 2147483646 w 66"/>
              <a:gd name="T7" fmla="*/ 2147483646 h 65"/>
              <a:gd name="T8" fmla="*/ 2147483646 w 66"/>
              <a:gd name="T9" fmla="*/ 2147483646 h 65"/>
              <a:gd name="T10" fmla="*/ 2147483646 w 66"/>
              <a:gd name="T11" fmla="*/ 2147483646 h 65"/>
              <a:gd name="T12" fmla="*/ 2147483646 w 66"/>
              <a:gd name="T13" fmla="*/ 2147483646 h 65"/>
              <a:gd name="T14" fmla="*/ 2147483646 w 66"/>
              <a:gd name="T15" fmla="*/ 2147483646 h 65"/>
              <a:gd name="T16" fmla="*/ 2147483646 w 66"/>
              <a:gd name="T17" fmla="*/ 2147483646 h 65"/>
              <a:gd name="T18" fmla="*/ 2147483646 w 66"/>
              <a:gd name="T19" fmla="*/ 2147483646 h 65"/>
              <a:gd name="T20" fmla="*/ 2147483646 w 66"/>
              <a:gd name="T21" fmla="*/ 2147483646 h 65"/>
              <a:gd name="T22" fmla="*/ 2147483646 w 66"/>
              <a:gd name="T23" fmla="*/ 2147483646 h 65"/>
              <a:gd name="T24" fmla="*/ 2147483646 w 66"/>
              <a:gd name="T25" fmla="*/ 2147483646 h 65"/>
              <a:gd name="T26" fmla="*/ 2147483646 w 66"/>
              <a:gd name="T27" fmla="*/ 2147483646 h 65"/>
              <a:gd name="T28" fmla="*/ 2147483646 w 66"/>
              <a:gd name="T29" fmla="*/ 2147483646 h 65"/>
              <a:gd name="T30" fmla="*/ 2147483646 w 66"/>
              <a:gd name="T31" fmla="*/ 2147483646 h 65"/>
              <a:gd name="T32" fmla="*/ 2147483646 w 66"/>
              <a:gd name="T33" fmla="*/ 2147483646 h 65"/>
              <a:gd name="T34" fmla="*/ 2147483646 w 66"/>
              <a:gd name="T35" fmla="*/ 2147483646 h 65"/>
              <a:gd name="T36" fmla="*/ 2147483646 w 66"/>
              <a:gd name="T37" fmla="*/ 2147483646 h 65"/>
              <a:gd name="T38" fmla="*/ 2147483646 w 66"/>
              <a:gd name="T39" fmla="*/ 2147483646 h 65"/>
              <a:gd name="T40" fmla="*/ 2147483646 w 66"/>
              <a:gd name="T41" fmla="*/ 2147483646 h 65"/>
              <a:gd name="T42" fmla="*/ 2147483646 w 66"/>
              <a:gd name="T43" fmla="*/ 2147483646 h 65"/>
              <a:gd name="T44" fmla="*/ 2147483646 w 66"/>
              <a:gd name="T45" fmla="*/ 2147483646 h 65"/>
              <a:gd name="T46" fmla="*/ 2147483646 w 66"/>
              <a:gd name="T47" fmla="*/ 2147483646 h 65"/>
              <a:gd name="T48" fmla="*/ 0 w 66"/>
              <a:gd name="T49" fmla="*/ 2147483646 h 65"/>
              <a:gd name="T50" fmla="*/ 2147483646 w 66"/>
              <a:gd name="T51" fmla="*/ 2147483646 h 65"/>
              <a:gd name="T52" fmla="*/ 2147483646 w 66"/>
              <a:gd name="T53" fmla="*/ 2147483646 h 65"/>
              <a:gd name="T54" fmla="*/ 2147483646 w 66"/>
              <a:gd name="T55" fmla="*/ 2147483646 h 65"/>
              <a:gd name="T56" fmla="*/ 2147483646 w 66"/>
              <a:gd name="T57" fmla="*/ 2147483646 h 65"/>
              <a:gd name="T58" fmla="*/ 2147483646 w 66"/>
              <a:gd name="T59" fmla="*/ 2147483646 h 65"/>
              <a:gd name="T60" fmla="*/ 2147483646 w 66"/>
              <a:gd name="T61" fmla="*/ 2147483646 h 65"/>
              <a:gd name="T62" fmla="*/ 2147483646 w 66"/>
              <a:gd name="T63" fmla="*/ 2147483646 h 65"/>
              <a:gd name="T64" fmla="*/ 2147483646 w 66"/>
              <a:gd name="T65" fmla="*/ 2147483646 h 65"/>
              <a:gd name="T66" fmla="*/ 2147483646 w 66"/>
              <a:gd name="T67" fmla="*/ 2147483646 h 65"/>
              <a:gd name="T68" fmla="*/ 2147483646 w 66"/>
              <a:gd name="T69" fmla="*/ 2147483646 h 65"/>
              <a:gd name="T70" fmla="*/ 2147483646 w 66"/>
              <a:gd name="T71" fmla="*/ 2147483646 h 65"/>
              <a:gd name="T72" fmla="*/ 2147483646 w 66"/>
              <a:gd name="T73" fmla="*/ 2147483646 h 65"/>
              <a:gd name="T74" fmla="*/ 2147483646 w 66"/>
              <a:gd name="T75" fmla="*/ 2147483646 h 65"/>
              <a:gd name="T76" fmla="*/ 2147483646 w 66"/>
              <a:gd name="T77" fmla="*/ 2147483646 h 65"/>
              <a:gd name="T78" fmla="*/ 2147483646 w 66"/>
              <a:gd name="T79" fmla="*/ 2147483646 h 65"/>
              <a:gd name="T80" fmla="*/ 2147483646 w 66"/>
              <a:gd name="T81" fmla="*/ 2147483646 h 65"/>
              <a:gd name="T82" fmla="*/ 2147483646 w 66"/>
              <a:gd name="T83" fmla="*/ 2147483646 h 65"/>
              <a:gd name="T84" fmla="*/ 2147483646 w 66"/>
              <a:gd name="T85" fmla="*/ 2147483646 h 65"/>
              <a:gd name="T86" fmla="*/ 2147483646 w 66"/>
              <a:gd name="T87" fmla="*/ 2147483646 h 65"/>
              <a:gd name="T88" fmla="*/ 2147483646 w 66"/>
              <a:gd name="T89" fmla="*/ 2147483646 h 65"/>
              <a:gd name="T90" fmla="*/ 2147483646 w 66"/>
              <a:gd name="T91" fmla="*/ 2147483646 h 65"/>
              <a:gd name="T92" fmla="*/ 2147483646 w 66"/>
              <a:gd name="T93" fmla="*/ 2147483646 h 65"/>
              <a:gd name="T94" fmla="*/ 2147483646 w 66"/>
              <a:gd name="T95" fmla="*/ 2147483646 h 65"/>
              <a:gd name="T96" fmla="*/ 2147483646 w 66"/>
              <a:gd name="T97" fmla="*/ 2147483646 h 65"/>
              <a:gd name="T98" fmla="*/ 2147483646 w 66"/>
              <a:gd name="T99" fmla="*/ 2147483646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65"/>
              <a:gd name="T152" fmla="*/ 66 w 66"/>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65">
                <a:moveTo>
                  <a:pt x="0" y="33"/>
                </a:moveTo>
                <a:lnTo>
                  <a:pt x="0" y="42"/>
                </a:lnTo>
                <a:lnTo>
                  <a:pt x="1" y="43"/>
                </a:lnTo>
                <a:lnTo>
                  <a:pt x="4" y="49"/>
                </a:lnTo>
                <a:lnTo>
                  <a:pt x="5" y="49"/>
                </a:lnTo>
                <a:lnTo>
                  <a:pt x="3" y="47"/>
                </a:lnTo>
                <a:lnTo>
                  <a:pt x="4" y="49"/>
                </a:lnTo>
                <a:lnTo>
                  <a:pt x="7" y="53"/>
                </a:lnTo>
                <a:lnTo>
                  <a:pt x="11" y="55"/>
                </a:lnTo>
                <a:lnTo>
                  <a:pt x="7" y="51"/>
                </a:lnTo>
                <a:lnTo>
                  <a:pt x="9" y="55"/>
                </a:lnTo>
                <a:lnTo>
                  <a:pt x="13" y="58"/>
                </a:lnTo>
                <a:lnTo>
                  <a:pt x="9" y="54"/>
                </a:lnTo>
                <a:lnTo>
                  <a:pt x="12" y="58"/>
                </a:lnTo>
                <a:lnTo>
                  <a:pt x="16" y="61"/>
                </a:lnTo>
                <a:lnTo>
                  <a:pt x="17" y="62"/>
                </a:lnTo>
                <a:lnTo>
                  <a:pt x="16" y="59"/>
                </a:lnTo>
                <a:lnTo>
                  <a:pt x="16" y="61"/>
                </a:lnTo>
                <a:lnTo>
                  <a:pt x="21" y="63"/>
                </a:lnTo>
                <a:lnTo>
                  <a:pt x="23" y="65"/>
                </a:lnTo>
                <a:lnTo>
                  <a:pt x="29" y="65"/>
                </a:lnTo>
                <a:lnTo>
                  <a:pt x="28" y="63"/>
                </a:lnTo>
                <a:lnTo>
                  <a:pt x="41" y="58"/>
                </a:lnTo>
                <a:lnTo>
                  <a:pt x="39" y="62"/>
                </a:lnTo>
                <a:lnTo>
                  <a:pt x="43" y="65"/>
                </a:lnTo>
                <a:lnTo>
                  <a:pt x="44" y="63"/>
                </a:lnTo>
                <a:lnTo>
                  <a:pt x="49" y="61"/>
                </a:lnTo>
                <a:lnTo>
                  <a:pt x="49" y="59"/>
                </a:lnTo>
                <a:lnTo>
                  <a:pt x="48" y="62"/>
                </a:lnTo>
                <a:lnTo>
                  <a:pt x="49" y="61"/>
                </a:lnTo>
                <a:lnTo>
                  <a:pt x="53" y="58"/>
                </a:lnTo>
                <a:lnTo>
                  <a:pt x="56" y="54"/>
                </a:lnTo>
                <a:lnTo>
                  <a:pt x="52" y="58"/>
                </a:lnTo>
                <a:lnTo>
                  <a:pt x="56" y="55"/>
                </a:lnTo>
                <a:lnTo>
                  <a:pt x="59" y="51"/>
                </a:lnTo>
                <a:lnTo>
                  <a:pt x="55" y="55"/>
                </a:lnTo>
                <a:lnTo>
                  <a:pt x="59" y="53"/>
                </a:lnTo>
                <a:lnTo>
                  <a:pt x="62" y="49"/>
                </a:lnTo>
                <a:lnTo>
                  <a:pt x="63" y="47"/>
                </a:lnTo>
                <a:lnTo>
                  <a:pt x="60" y="49"/>
                </a:lnTo>
                <a:lnTo>
                  <a:pt x="62" y="49"/>
                </a:lnTo>
                <a:lnTo>
                  <a:pt x="64" y="43"/>
                </a:lnTo>
                <a:lnTo>
                  <a:pt x="66" y="42"/>
                </a:lnTo>
                <a:lnTo>
                  <a:pt x="63" y="38"/>
                </a:lnTo>
                <a:lnTo>
                  <a:pt x="59" y="41"/>
                </a:lnTo>
                <a:lnTo>
                  <a:pt x="64" y="27"/>
                </a:lnTo>
                <a:lnTo>
                  <a:pt x="66" y="29"/>
                </a:lnTo>
                <a:lnTo>
                  <a:pt x="66" y="22"/>
                </a:lnTo>
                <a:lnTo>
                  <a:pt x="64" y="21"/>
                </a:lnTo>
                <a:lnTo>
                  <a:pt x="64" y="19"/>
                </a:lnTo>
                <a:lnTo>
                  <a:pt x="63" y="18"/>
                </a:lnTo>
                <a:lnTo>
                  <a:pt x="63" y="17"/>
                </a:lnTo>
                <a:lnTo>
                  <a:pt x="52" y="6"/>
                </a:lnTo>
                <a:lnTo>
                  <a:pt x="53" y="8"/>
                </a:lnTo>
                <a:lnTo>
                  <a:pt x="53" y="7"/>
                </a:lnTo>
                <a:lnTo>
                  <a:pt x="49" y="4"/>
                </a:lnTo>
                <a:lnTo>
                  <a:pt x="48" y="3"/>
                </a:lnTo>
                <a:lnTo>
                  <a:pt x="49" y="6"/>
                </a:lnTo>
                <a:lnTo>
                  <a:pt x="49" y="4"/>
                </a:lnTo>
                <a:lnTo>
                  <a:pt x="44" y="2"/>
                </a:lnTo>
                <a:lnTo>
                  <a:pt x="43" y="0"/>
                </a:lnTo>
                <a:lnTo>
                  <a:pt x="23" y="0"/>
                </a:lnTo>
                <a:lnTo>
                  <a:pt x="21" y="2"/>
                </a:lnTo>
                <a:lnTo>
                  <a:pt x="16" y="4"/>
                </a:lnTo>
                <a:lnTo>
                  <a:pt x="16" y="6"/>
                </a:lnTo>
                <a:lnTo>
                  <a:pt x="17" y="3"/>
                </a:lnTo>
                <a:lnTo>
                  <a:pt x="16" y="4"/>
                </a:lnTo>
                <a:lnTo>
                  <a:pt x="12" y="7"/>
                </a:lnTo>
                <a:lnTo>
                  <a:pt x="12" y="8"/>
                </a:lnTo>
                <a:lnTo>
                  <a:pt x="13" y="6"/>
                </a:lnTo>
                <a:lnTo>
                  <a:pt x="3" y="17"/>
                </a:lnTo>
                <a:lnTo>
                  <a:pt x="3" y="18"/>
                </a:lnTo>
                <a:lnTo>
                  <a:pt x="1" y="19"/>
                </a:lnTo>
                <a:lnTo>
                  <a:pt x="1" y="21"/>
                </a:lnTo>
                <a:lnTo>
                  <a:pt x="0" y="22"/>
                </a:lnTo>
                <a:lnTo>
                  <a:pt x="0" y="33"/>
                </a:lnTo>
                <a:lnTo>
                  <a:pt x="16" y="33"/>
                </a:lnTo>
                <a:lnTo>
                  <a:pt x="16" y="27"/>
                </a:lnTo>
                <a:lnTo>
                  <a:pt x="17" y="26"/>
                </a:lnTo>
                <a:lnTo>
                  <a:pt x="17" y="25"/>
                </a:lnTo>
                <a:lnTo>
                  <a:pt x="19" y="23"/>
                </a:lnTo>
                <a:lnTo>
                  <a:pt x="19" y="22"/>
                </a:lnTo>
                <a:lnTo>
                  <a:pt x="23" y="19"/>
                </a:lnTo>
                <a:lnTo>
                  <a:pt x="23" y="18"/>
                </a:lnTo>
                <a:lnTo>
                  <a:pt x="21" y="21"/>
                </a:lnTo>
                <a:lnTo>
                  <a:pt x="23" y="19"/>
                </a:lnTo>
                <a:lnTo>
                  <a:pt x="27" y="17"/>
                </a:lnTo>
                <a:lnTo>
                  <a:pt x="27" y="15"/>
                </a:lnTo>
                <a:lnTo>
                  <a:pt x="27" y="18"/>
                </a:lnTo>
                <a:lnTo>
                  <a:pt x="28" y="17"/>
                </a:lnTo>
                <a:lnTo>
                  <a:pt x="33" y="17"/>
                </a:lnTo>
                <a:lnTo>
                  <a:pt x="37" y="17"/>
                </a:lnTo>
                <a:lnTo>
                  <a:pt x="39" y="18"/>
                </a:lnTo>
                <a:lnTo>
                  <a:pt x="39" y="15"/>
                </a:lnTo>
                <a:lnTo>
                  <a:pt x="39" y="17"/>
                </a:lnTo>
                <a:lnTo>
                  <a:pt x="43" y="19"/>
                </a:lnTo>
                <a:lnTo>
                  <a:pt x="44" y="21"/>
                </a:lnTo>
                <a:lnTo>
                  <a:pt x="43" y="18"/>
                </a:lnTo>
                <a:lnTo>
                  <a:pt x="43" y="19"/>
                </a:lnTo>
                <a:lnTo>
                  <a:pt x="47" y="22"/>
                </a:lnTo>
                <a:lnTo>
                  <a:pt x="47" y="23"/>
                </a:lnTo>
                <a:lnTo>
                  <a:pt x="48" y="25"/>
                </a:lnTo>
                <a:lnTo>
                  <a:pt x="48" y="26"/>
                </a:lnTo>
                <a:lnTo>
                  <a:pt x="49" y="27"/>
                </a:lnTo>
                <a:lnTo>
                  <a:pt x="49" y="34"/>
                </a:lnTo>
                <a:lnTo>
                  <a:pt x="53" y="38"/>
                </a:lnTo>
                <a:lnTo>
                  <a:pt x="59" y="25"/>
                </a:lnTo>
                <a:lnTo>
                  <a:pt x="52" y="27"/>
                </a:lnTo>
                <a:lnTo>
                  <a:pt x="49" y="37"/>
                </a:lnTo>
                <a:lnTo>
                  <a:pt x="48" y="38"/>
                </a:lnTo>
                <a:lnTo>
                  <a:pt x="51" y="38"/>
                </a:lnTo>
                <a:lnTo>
                  <a:pt x="49" y="38"/>
                </a:lnTo>
                <a:lnTo>
                  <a:pt x="47" y="42"/>
                </a:lnTo>
                <a:lnTo>
                  <a:pt x="45" y="43"/>
                </a:lnTo>
                <a:lnTo>
                  <a:pt x="48" y="42"/>
                </a:lnTo>
                <a:lnTo>
                  <a:pt x="49" y="39"/>
                </a:lnTo>
                <a:lnTo>
                  <a:pt x="43" y="46"/>
                </a:lnTo>
                <a:lnTo>
                  <a:pt x="45" y="45"/>
                </a:lnTo>
                <a:lnTo>
                  <a:pt x="47" y="42"/>
                </a:lnTo>
                <a:lnTo>
                  <a:pt x="40" y="49"/>
                </a:lnTo>
                <a:lnTo>
                  <a:pt x="43" y="47"/>
                </a:lnTo>
                <a:lnTo>
                  <a:pt x="44" y="45"/>
                </a:lnTo>
                <a:lnTo>
                  <a:pt x="43" y="46"/>
                </a:lnTo>
                <a:lnTo>
                  <a:pt x="39" y="49"/>
                </a:lnTo>
                <a:lnTo>
                  <a:pt x="39" y="50"/>
                </a:lnTo>
                <a:lnTo>
                  <a:pt x="39" y="47"/>
                </a:lnTo>
                <a:lnTo>
                  <a:pt x="37" y="49"/>
                </a:lnTo>
                <a:lnTo>
                  <a:pt x="28" y="51"/>
                </a:lnTo>
                <a:lnTo>
                  <a:pt x="25" y="58"/>
                </a:lnTo>
                <a:lnTo>
                  <a:pt x="39" y="53"/>
                </a:lnTo>
                <a:lnTo>
                  <a:pt x="35" y="49"/>
                </a:lnTo>
                <a:lnTo>
                  <a:pt x="28" y="49"/>
                </a:lnTo>
                <a:lnTo>
                  <a:pt x="27" y="47"/>
                </a:lnTo>
                <a:lnTo>
                  <a:pt x="27" y="50"/>
                </a:lnTo>
                <a:lnTo>
                  <a:pt x="27" y="49"/>
                </a:lnTo>
                <a:lnTo>
                  <a:pt x="23" y="46"/>
                </a:lnTo>
                <a:lnTo>
                  <a:pt x="21" y="45"/>
                </a:lnTo>
                <a:lnTo>
                  <a:pt x="23" y="47"/>
                </a:lnTo>
                <a:lnTo>
                  <a:pt x="25" y="49"/>
                </a:lnTo>
                <a:lnTo>
                  <a:pt x="19" y="42"/>
                </a:lnTo>
                <a:lnTo>
                  <a:pt x="20" y="45"/>
                </a:lnTo>
                <a:lnTo>
                  <a:pt x="23" y="46"/>
                </a:lnTo>
                <a:lnTo>
                  <a:pt x="16" y="39"/>
                </a:lnTo>
                <a:lnTo>
                  <a:pt x="17" y="42"/>
                </a:lnTo>
                <a:lnTo>
                  <a:pt x="20" y="43"/>
                </a:lnTo>
                <a:lnTo>
                  <a:pt x="19" y="42"/>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35" name="Rectangle 329"/>
          <p:cNvSpPr>
            <a:spLocks noChangeArrowheads="1"/>
          </p:cNvSpPr>
          <p:nvPr/>
        </p:nvSpPr>
        <p:spPr bwMode="auto">
          <a:xfrm>
            <a:off x="8224838" y="4854575"/>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500">
                <a:solidFill>
                  <a:srgbClr val="000000"/>
                </a:solidFill>
                <a:latin typeface="Swiss 721 SWA" charset="0"/>
                <a:cs typeface="Arial" panose="020B0604020202020204" pitchFamily="34" charset="0"/>
              </a:rPr>
              <a:t>y</a:t>
            </a:r>
            <a:endParaRPr lang="en-US" altLang="fa-IR" b="0">
              <a:solidFill>
                <a:srgbClr val="00FF00"/>
              </a:solidFill>
              <a:latin typeface="Times New Roman" panose="02020603050405020304" pitchFamily="18" charset="0"/>
              <a:cs typeface="Arial" panose="020B0604020202020204" pitchFamily="34" charset="0"/>
            </a:endParaRPr>
          </a:p>
        </p:txBody>
      </p:sp>
      <p:sp>
        <p:nvSpPr>
          <p:cNvPr id="22636" name="Rectangle 330"/>
          <p:cNvSpPr>
            <a:spLocks noChangeArrowheads="1"/>
          </p:cNvSpPr>
          <p:nvPr/>
        </p:nvSpPr>
        <p:spPr bwMode="auto">
          <a:xfrm>
            <a:off x="4783138" y="1739900"/>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500">
                <a:solidFill>
                  <a:srgbClr val="000000"/>
                </a:solidFill>
                <a:latin typeface="Swiss 721 SWA" charset="0"/>
                <a:cs typeface="Arial" panose="020B0604020202020204" pitchFamily="34" charset="0"/>
              </a:rPr>
              <a:t>x</a:t>
            </a:r>
            <a:endParaRPr lang="en-US" altLang="fa-IR" b="0">
              <a:solidFill>
                <a:srgbClr val="00FF00"/>
              </a:solidFill>
              <a:latin typeface="Times New Roman" panose="02020603050405020304" pitchFamily="18" charset="0"/>
              <a:cs typeface="Arial" panose="020B0604020202020204" pitchFamily="34" charset="0"/>
            </a:endParaRPr>
          </a:p>
        </p:txBody>
      </p:sp>
      <p:sp>
        <p:nvSpPr>
          <p:cNvPr id="22637" name="Rectangle 331"/>
          <p:cNvSpPr>
            <a:spLocks noChangeArrowheads="1"/>
          </p:cNvSpPr>
          <p:nvPr/>
        </p:nvSpPr>
        <p:spPr bwMode="auto">
          <a:xfrm>
            <a:off x="8251825" y="1941513"/>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900">
                <a:solidFill>
                  <a:srgbClr val="000000"/>
                </a:solidFill>
                <a:latin typeface="Swiss 721 SWA" charset="0"/>
                <a:cs typeface="Arial" panose="020B0604020202020204" pitchFamily="34" charset="0"/>
              </a:rPr>
              <a:t>A</a:t>
            </a:r>
            <a:endParaRPr lang="en-US" altLang="fa-IR" sz="3200" b="0">
              <a:solidFill>
                <a:srgbClr val="00FF00"/>
              </a:solidFill>
              <a:latin typeface="Times New Roman" panose="02020603050405020304" pitchFamily="18" charset="0"/>
              <a:cs typeface="Arial" panose="020B0604020202020204" pitchFamily="34" charset="0"/>
            </a:endParaRPr>
          </a:p>
        </p:txBody>
      </p:sp>
      <p:sp>
        <p:nvSpPr>
          <p:cNvPr id="22638" name="Rectangle 332"/>
          <p:cNvSpPr>
            <a:spLocks noChangeArrowheads="1"/>
          </p:cNvSpPr>
          <p:nvPr/>
        </p:nvSpPr>
        <p:spPr bwMode="auto">
          <a:xfrm>
            <a:off x="8262938" y="3738563"/>
            <a:ext cx="1555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700">
                <a:solidFill>
                  <a:srgbClr val="000000"/>
                </a:solidFill>
                <a:latin typeface="Swiss 721 SWA" charset="0"/>
                <a:cs typeface="Arial" panose="020B0604020202020204" pitchFamily="34" charset="0"/>
              </a:rPr>
              <a:t>B</a:t>
            </a:r>
            <a:endParaRPr lang="en-US" altLang="fa-IR" sz="2800" b="0">
              <a:solidFill>
                <a:srgbClr val="00FF00"/>
              </a:solidFill>
              <a:latin typeface="Times New Roman" panose="02020603050405020304" pitchFamily="18" charset="0"/>
              <a:cs typeface="Arial" panose="020B0604020202020204" pitchFamily="34" charset="0"/>
            </a:endParaRPr>
          </a:p>
        </p:txBody>
      </p:sp>
      <p:sp>
        <p:nvSpPr>
          <p:cNvPr id="22639" name="Rectangle 333"/>
          <p:cNvSpPr>
            <a:spLocks noChangeArrowheads="1"/>
          </p:cNvSpPr>
          <p:nvPr/>
        </p:nvSpPr>
        <p:spPr bwMode="auto">
          <a:xfrm>
            <a:off x="6191250" y="4217988"/>
            <a:ext cx="265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CP</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640" name="Line 334"/>
          <p:cNvSpPr>
            <a:spLocks noChangeShapeType="1"/>
          </p:cNvSpPr>
          <p:nvPr/>
        </p:nvSpPr>
        <p:spPr bwMode="auto">
          <a:xfrm>
            <a:off x="8216900" y="2400300"/>
            <a:ext cx="2413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22641" name="Line 335"/>
          <p:cNvSpPr>
            <a:spLocks noChangeShapeType="1"/>
          </p:cNvSpPr>
          <p:nvPr/>
        </p:nvSpPr>
        <p:spPr bwMode="auto">
          <a:xfrm>
            <a:off x="7874000" y="2565400"/>
            <a:ext cx="355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22642" name="Oval 336"/>
          <p:cNvSpPr>
            <a:spLocks noChangeArrowheads="1"/>
          </p:cNvSpPr>
          <p:nvPr/>
        </p:nvSpPr>
        <p:spPr bwMode="auto">
          <a:xfrm>
            <a:off x="7772400" y="2514600"/>
            <a:ext cx="88900" cy="8890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EEEC13AE-1E62-44A4-B2A0-89BF38080EA4}" type="slidenum">
              <a:rPr lang="en-US" altLang="fa-IR" sz="1300" b="0" smtClean="0">
                <a:solidFill>
                  <a:schemeClr val="tx1"/>
                </a:solidFill>
                <a:cs typeface="Arial" panose="020B0604020202020204" pitchFamily="34" charset="0"/>
              </a:rPr>
              <a:pPr>
                <a:spcBef>
                  <a:spcPct val="0"/>
                </a:spcBef>
                <a:buFontTx/>
                <a:buNone/>
              </a:pPr>
              <a:t>9</a:t>
            </a:fld>
            <a:endParaRPr lang="en-US" altLang="fa-IR" sz="1300" b="0" smtClean="0">
              <a:solidFill>
                <a:schemeClr val="tx1"/>
              </a:solidFill>
              <a:cs typeface="Arial" panose="020B0604020202020204" pitchFamily="34" charset="0"/>
            </a:endParaRPr>
          </a:p>
        </p:txBody>
      </p:sp>
      <p:sp>
        <p:nvSpPr>
          <p:cNvPr id="24579" name="Rectangle 3"/>
          <p:cNvSpPr>
            <a:spLocks noGrp="1" noChangeArrowheads="1"/>
          </p:cNvSpPr>
          <p:nvPr>
            <p:ph type="body" idx="1"/>
          </p:nvPr>
        </p:nvSpPr>
        <p:spPr>
          <a:xfrm>
            <a:off x="566738" y="1238250"/>
            <a:ext cx="7772400" cy="5027613"/>
          </a:xfrm>
        </p:spPr>
        <p:txBody>
          <a:bodyPr/>
          <a:lstStyle/>
          <a:p>
            <a:pPr eaLnBrk="1" hangingPunct="1"/>
            <a:r>
              <a:rPr lang="en-US" altLang="fa-IR" sz="2800" smtClean="0">
                <a:cs typeface="Times New Roman" panose="02020603050405020304" pitchFamily="18" charset="0"/>
              </a:rPr>
              <a:t>Boolean equations                                        for the functions:</a:t>
            </a:r>
          </a:p>
          <a:p>
            <a:pPr eaLnBrk="1" hangingPunct="1"/>
            <a:endParaRPr lang="en-US" altLang="fa-IR" sz="2800" smtClean="0">
              <a:cs typeface="Times New Roman" panose="02020603050405020304" pitchFamily="18" charset="0"/>
            </a:endParaRPr>
          </a:p>
          <a:p>
            <a:pPr marL="742950" lvl="1" indent="-285750" eaLnBrk="1" hangingPunct="1"/>
            <a:r>
              <a:rPr lang="en-US" altLang="fa-IR" sz="2000" smtClean="0">
                <a:cs typeface="Times New Roman" panose="02020603050405020304" pitchFamily="18" charset="0"/>
              </a:rPr>
              <a:t>A(t+1) = A(t)x(t) + B(t)x(t)</a:t>
            </a:r>
          </a:p>
          <a:p>
            <a:pPr marL="742950" lvl="1" indent="-285750" eaLnBrk="1" hangingPunct="1"/>
            <a:endParaRPr lang="en-US" altLang="fa-IR" sz="2000" smtClean="0">
              <a:cs typeface="Times New Roman" panose="02020603050405020304" pitchFamily="18" charset="0"/>
            </a:endParaRPr>
          </a:p>
          <a:p>
            <a:pPr marL="742950" lvl="1" indent="-285750" eaLnBrk="1" hangingPunct="1"/>
            <a:r>
              <a:rPr lang="en-US" altLang="fa-IR" sz="2000" smtClean="0">
                <a:cs typeface="Times New Roman" panose="02020603050405020304" pitchFamily="18" charset="0"/>
              </a:rPr>
              <a:t>B(t+1) = </a:t>
            </a:r>
            <a:r>
              <a:rPr lang="en-US" altLang="fa-IR" sz="2000" smtClean="0">
                <a:cs typeface="Times New Roman" panose="02020603050405020304" pitchFamily="18" charset="0"/>
                <a:sym typeface="Symbol" panose="05050102010706020507" pitchFamily="18" charset="2"/>
              </a:rPr>
              <a:t>A’</a:t>
            </a:r>
            <a:r>
              <a:rPr lang="en-US" altLang="fa-IR" sz="2000" smtClean="0">
                <a:cs typeface="Times New Roman" panose="02020603050405020304" pitchFamily="18" charset="0"/>
              </a:rPr>
              <a:t>(t)x(t)</a:t>
            </a:r>
          </a:p>
          <a:p>
            <a:pPr marL="742950" lvl="1" indent="-285750" eaLnBrk="1" hangingPunct="1"/>
            <a:endParaRPr lang="en-US" altLang="fa-IR" sz="2000" smtClean="0">
              <a:cs typeface="Times New Roman" panose="02020603050405020304" pitchFamily="18" charset="0"/>
            </a:endParaRPr>
          </a:p>
          <a:p>
            <a:pPr marL="742950" lvl="1" indent="-285750" eaLnBrk="1" hangingPunct="1"/>
            <a:r>
              <a:rPr lang="en-US" altLang="fa-IR" sz="2000" smtClean="0">
                <a:cs typeface="Times New Roman" panose="02020603050405020304" pitchFamily="18" charset="0"/>
              </a:rPr>
              <a:t>y(</a:t>
            </a:r>
            <a:r>
              <a:rPr lang="en-US" altLang="fa-IR" sz="2400" b="1" smtClean="0">
                <a:cs typeface="Times New Roman" panose="02020603050405020304" pitchFamily="18" charset="0"/>
              </a:rPr>
              <a:t>t</a:t>
            </a:r>
            <a:r>
              <a:rPr lang="en-US" altLang="fa-IR" sz="2000" smtClean="0">
                <a:cs typeface="Times New Roman" panose="02020603050405020304" pitchFamily="18" charset="0"/>
              </a:rPr>
              <a:t>) = </a:t>
            </a:r>
            <a:r>
              <a:rPr lang="en-US" altLang="fa-IR" sz="2000" smtClean="0">
                <a:cs typeface="Times New Roman" panose="02020603050405020304" pitchFamily="18" charset="0"/>
                <a:sym typeface="Symbol" panose="05050102010706020507" pitchFamily="18" charset="2"/>
              </a:rPr>
              <a:t>x’</a:t>
            </a:r>
            <a:r>
              <a:rPr lang="en-US" altLang="fa-IR" sz="2000" smtClean="0">
                <a:cs typeface="Times New Roman" panose="02020603050405020304" pitchFamily="18" charset="0"/>
              </a:rPr>
              <a:t>(t)(B(t) + A(t))</a:t>
            </a:r>
          </a:p>
        </p:txBody>
      </p:sp>
      <p:sp>
        <p:nvSpPr>
          <p:cNvPr id="24580" name="Freeform 4"/>
          <p:cNvSpPr>
            <a:spLocks/>
          </p:cNvSpPr>
          <p:nvPr/>
        </p:nvSpPr>
        <p:spPr bwMode="auto">
          <a:xfrm>
            <a:off x="6430963" y="2144713"/>
            <a:ext cx="84137" cy="211137"/>
          </a:xfrm>
          <a:custGeom>
            <a:avLst/>
            <a:gdLst>
              <a:gd name="T0" fmla="*/ 2147483646 w 53"/>
              <a:gd name="T1" fmla="*/ 2147483646 h 133"/>
              <a:gd name="T2" fmla="*/ 2147483646 w 53"/>
              <a:gd name="T3" fmla="*/ 2147483646 h 133"/>
              <a:gd name="T4" fmla="*/ 2147483646 w 53"/>
              <a:gd name="T5" fmla="*/ 2147483646 h 133"/>
              <a:gd name="T6" fmla="*/ 2147483646 w 53"/>
              <a:gd name="T7" fmla="*/ 2147483646 h 133"/>
              <a:gd name="T8" fmla="*/ 2147483646 w 53"/>
              <a:gd name="T9" fmla="*/ 2147483646 h 133"/>
              <a:gd name="T10" fmla="*/ 2147483646 w 53"/>
              <a:gd name="T11" fmla="*/ 2147483646 h 133"/>
              <a:gd name="T12" fmla="*/ 2147483646 w 53"/>
              <a:gd name="T13" fmla="*/ 2147483646 h 133"/>
              <a:gd name="T14" fmla="*/ 2147483646 w 53"/>
              <a:gd name="T15" fmla="*/ 2147483646 h 133"/>
              <a:gd name="T16" fmla="*/ 2147483646 w 53"/>
              <a:gd name="T17" fmla="*/ 2147483646 h 133"/>
              <a:gd name="T18" fmla="*/ 2147483646 w 53"/>
              <a:gd name="T19" fmla="*/ 2147483646 h 133"/>
              <a:gd name="T20" fmla="*/ 2147483646 w 53"/>
              <a:gd name="T21" fmla="*/ 2147483646 h 133"/>
              <a:gd name="T22" fmla="*/ 2147483646 w 53"/>
              <a:gd name="T23" fmla="*/ 2147483646 h 133"/>
              <a:gd name="T24" fmla="*/ 2147483646 w 53"/>
              <a:gd name="T25" fmla="*/ 2147483646 h 133"/>
              <a:gd name="T26" fmla="*/ 2147483646 w 53"/>
              <a:gd name="T27" fmla="*/ 2147483646 h 133"/>
              <a:gd name="T28" fmla="*/ 2147483646 w 53"/>
              <a:gd name="T29" fmla="*/ 2147483646 h 133"/>
              <a:gd name="T30" fmla="*/ 2147483646 w 53"/>
              <a:gd name="T31" fmla="*/ 2147483646 h 133"/>
              <a:gd name="T32" fmla="*/ 2147483646 w 53"/>
              <a:gd name="T33" fmla="*/ 2147483646 h 133"/>
              <a:gd name="T34" fmla="*/ 2147483646 w 53"/>
              <a:gd name="T35" fmla="*/ 2147483646 h 133"/>
              <a:gd name="T36" fmla="*/ 2147483646 w 53"/>
              <a:gd name="T37" fmla="*/ 0 h 133"/>
              <a:gd name="T38" fmla="*/ 2147483646 w 53"/>
              <a:gd name="T39" fmla="*/ 2147483646 h 133"/>
              <a:gd name="T40" fmla="*/ 0 w 53"/>
              <a:gd name="T41" fmla="*/ 2147483646 h 133"/>
              <a:gd name="T42" fmla="*/ 2147483646 w 53"/>
              <a:gd name="T43" fmla="*/ 2147483646 h 133"/>
              <a:gd name="T44" fmla="*/ 2147483646 w 53"/>
              <a:gd name="T45" fmla="*/ 2147483646 h 133"/>
              <a:gd name="T46" fmla="*/ 2147483646 w 53"/>
              <a:gd name="T47" fmla="*/ 2147483646 h 133"/>
              <a:gd name="T48" fmla="*/ 2147483646 w 53"/>
              <a:gd name="T49" fmla="*/ 2147483646 h 133"/>
              <a:gd name="T50" fmla="*/ 2147483646 w 53"/>
              <a:gd name="T51" fmla="*/ 2147483646 h 133"/>
              <a:gd name="T52" fmla="*/ 2147483646 w 53"/>
              <a:gd name="T53" fmla="*/ 2147483646 h 133"/>
              <a:gd name="T54" fmla="*/ 2147483646 w 53"/>
              <a:gd name="T55" fmla="*/ 2147483646 h 133"/>
              <a:gd name="T56" fmla="*/ 2147483646 w 53"/>
              <a:gd name="T57" fmla="*/ 2147483646 h 133"/>
              <a:gd name="T58" fmla="*/ 2147483646 w 53"/>
              <a:gd name="T59" fmla="*/ 2147483646 h 133"/>
              <a:gd name="T60" fmla="*/ 2147483646 w 53"/>
              <a:gd name="T61" fmla="*/ 2147483646 h 133"/>
              <a:gd name="T62" fmla="*/ 2147483646 w 53"/>
              <a:gd name="T63" fmla="*/ 2147483646 h 133"/>
              <a:gd name="T64" fmla="*/ 2147483646 w 53"/>
              <a:gd name="T65" fmla="*/ 2147483646 h 133"/>
              <a:gd name="T66" fmla="*/ 2147483646 w 53"/>
              <a:gd name="T67" fmla="*/ 2147483646 h 133"/>
              <a:gd name="T68" fmla="*/ 2147483646 w 53"/>
              <a:gd name="T69" fmla="*/ 2147483646 h 1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33"/>
              <a:gd name="T107" fmla="*/ 53 w 53"/>
              <a:gd name="T108" fmla="*/ 133 h 1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33">
                <a:moveTo>
                  <a:pt x="36" y="125"/>
                </a:moveTo>
                <a:lnTo>
                  <a:pt x="36" y="128"/>
                </a:lnTo>
                <a:lnTo>
                  <a:pt x="38" y="129"/>
                </a:lnTo>
                <a:lnTo>
                  <a:pt x="39" y="132"/>
                </a:lnTo>
                <a:lnTo>
                  <a:pt x="40" y="132"/>
                </a:lnTo>
                <a:lnTo>
                  <a:pt x="43" y="133"/>
                </a:lnTo>
                <a:lnTo>
                  <a:pt x="47" y="133"/>
                </a:lnTo>
                <a:lnTo>
                  <a:pt x="49" y="132"/>
                </a:lnTo>
                <a:lnTo>
                  <a:pt x="51" y="131"/>
                </a:lnTo>
                <a:lnTo>
                  <a:pt x="51" y="129"/>
                </a:lnTo>
                <a:lnTo>
                  <a:pt x="53" y="127"/>
                </a:lnTo>
                <a:lnTo>
                  <a:pt x="53" y="122"/>
                </a:lnTo>
                <a:lnTo>
                  <a:pt x="51" y="120"/>
                </a:lnTo>
                <a:lnTo>
                  <a:pt x="51" y="111"/>
                </a:lnTo>
                <a:lnTo>
                  <a:pt x="50" y="107"/>
                </a:lnTo>
                <a:lnTo>
                  <a:pt x="50" y="100"/>
                </a:lnTo>
                <a:lnTo>
                  <a:pt x="49" y="96"/>
                </a:lnTo>
                <a:lnTo>
                  <a:pt x="49" y="92"/>
                </a:lnTo>
                <a:lnTo>
                  <a:pt x="47" y="88"/>
                </a:lnTo>
                <a:lnTo>
                  <a:pt x="47" y="85"/>
                </a:lnTo>
                <a:lnTo>
                  <a:pt x="45" y="77"/>
                </a:lnTo>
                <a:lnTo>
                  <a:pt x="45" y="72"/>
                </a:lnTo>
                <a:lnTo>
                  <a:pt x="43" y="68"/>
                </a:lnTo>
                <a:lnTo>
                  <a:pt x="40" y="61"/>
                </a:lnTo>
                <a:lnTo>
                  <a:pt x="40" y="59"/>
                </a:lnTo>
                <a:lnTo>
                  <a:pt x="38" y="49"/>
                </a:lnTo>
                <a:lnTo>
                  <a:pt x="36" y="46"/>
                </a:lnTo>
                <a:lnTo>
                  <a:pt x="35" y="42"/>
                </a:lnTo>
                <a:lnTo>
                  <a:pt x="33" y="39"/>
                </a:lnTo>
                <a:lnTo>
                  <a:pt x="32" y="35"/>
                </a:lnTo>
                <a:lnTo>
                  <a:pt x="27" y="27"/>
                </a:lnTo>
                <a:lnTo>
                  <a:pt x="27" y="25"/>
                </a:lnTo>
                <a:lnTo>
                  <a:pt x="25" y="21"/>
                </a:lnTo>
                <a:lnTo>
                  <a:pt x="24" y="18"/>
                </a:lnTo>
                <a:lnTo>
                  <a:pt x="21" y="13"/>
                </a:lnTo>
                <a:lnTo>
                  <a:pt x="15" y="5"/>
                </a:lnTo>
                <a:lnTo>
                  <a:pt x="13" y="2"/>
                </a:lnTo>
                <a:lnTo>
                  <a:pt x="10" y="0"/>
                </a:lnTo>
                <a:lnTo>
                  <a:pt x="6" y="0"/>
                </a:lnTo>
                <a:lnTo>
                  <a:pt x="3" y="3"/>
                </a:lnTo>
                <a:lnTo>
                  <a:pt x="2" y="5"/>
                </a:lnTo>
                <a:lnTo>
                  <a:pt x="0" y="7"/>
                </a:lnTo>
                <a:lnTo>
                  <a:pt x="0" y="11"/>
                </a:lnTo>
                <a:lnTo>
                  <a:pt x="2" y="13"/>
                </a:lnTo>
                <a:lnTo>
                  <a:pt x="4" y="20"/>
                </a:lnTo>
                <a:lnTo>
                  <a:pt x="7" y="21"/>
                </a:lnTo>
                <a:lnTo>
                  <a:pt x="7" y="24"/>
                </a:lnTo>
                <a:lnTo>
                  <a:pt x="8" y="27"/>
                </a:lnTo>
                <a:lnTo>
                  <a:pt x="10" y="31"/>
                </a:lnTo>
                <a:lnTo>
                  <a:pt x="13" y="35"/>
                </a:lnTo>
                <a:lnTo>
                  <a:pt x="15" y="39"/>
                </a:lnTo>
                <a:lnTo>
                  <a:pt x="15" y="41"/>
                </a:lnTo>
                <a:lnTo>
                  <a:pt x="17" y="45"/>
                </a:lnTo>
                <a:lnTo>
                  <a:pt x="18" y="47"/>
                </a:lnTo>
                <a:lnTo>
                  <a:pt x="20" y="52"/>
                </a:lnTo>
                <a:lnTo>
                  <a:pt x="21" y="54"/>
                </a:lnTo>
                <a:lnTo>
                  <a:pt x="24" y="61"/>
                </a:lnTo>
                <a:lnTo>
                  <a:pt x="24" y="64"/>
                </a:lnTo>
                <a:lnTo>
                  <a:pt x="27" y="74"/>
                </a:lnTo>
                <a:lnTo>
                  <a:pt x="28" y="75"/>
                </a:lnTo>
                <a:lnTo>
                  <a:pt x="28" y="79"/>
                </a:lnTo>
                <a:lnTo>
                  <a:pt x="31" y="88"/>
                </a:lnTo>
                <a:lnTo>
                  <a:pt x="31" y="90"/>
                </a:lnTo>
                <a:lnTo>
                  <a:pt x="32" y="95"/>
                </a:lnTo>
                <a:lnTo>
                  <a:pt x="32" y="99"/>
                </a:lnTo>
                <a:lnTo>
                  <a:pt x="33" y="103"/>
                </a:lnTo>
                <a:lnTo>
                  <a:pt x="33" y="110"/>
                </a:lnTo>
                <a:lnTo>
                  <a:pt x="35" y="114"/>
                </a:lnTo>
                <a:lnTo>
                  <a:pt x="35" y="122"/>
                </a:lnTo>
                <a:lnTo>
                  <a:pt x="36" y="128"/>
                </a:lnTo>
                <a:lnTo>
                  <a:pt x="36"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1" name="Freeform 5"/>
          <p:cNvSpPr>
            <a:spLocks/>
          </p:cNvSpPr>
          <p:nvPr/>
        </p:nvSpPr>
        <p:spPr bwMode="auto">
          <a:xfrm>
            <a:off x="6435725" y="2147888"/>
            <a:ext cx="460375" cy="201612"/>
          </a:xfrm>
          <a:custGeom>
            <a:avLst/>
            <a:gdLst>
              <a:gd name="T0" fmla="*/ 2147483646 w 290"/>
              <a:gd name="T1" fmla="*/ 2147483646 h 127"/>
              <a:gd name="T2" fmla="*/ 2147483646 w 290"/>
              <a:gd name="T3" fmla="*/ 2147483646 h 127"/>
              <a:gd name="T4" fmla="*/ 2147483646 w 290"/>
              <a:gd name="T5" fmla="*/ 2147483646 h 127"/>
              <a:gd name="T6" fmla="*/ 2147483646 w 290"/>
              <a:gd name="T7" fmla="*/ 2147483646 h 127"/>
              <a:gd name="T8" fmla="*/ 2147483646 w 290"/>
              <a:gd name="T9" fmla="*/ 2147483646 h 127"/>
              <a:gd name="T10" fmla="*/ 2147483646 w 290"/>
              <a:gd name="T11" fmla="*/ 2147483646 h 127"/>
              <a:gd name="T12" fmla="*/ 2147483646 w 290"/>
              <a:gd name="T13" fmla="*/ 2147483646 h 127"/>
              <a:gd name="T14" fmla="*/ 2147483646 w 290"/>
              <a:gd name="T15" fmla="*/ 2147483646 h 127"/>
              <a:gd name="T16" fmla="*/ 2147483646 w 290"/>
              <a:gd name="T17" fmla="*/ 2147483646 h 127"/>
              <a:gd name="T18" fmla="*/ 2147483646 w 290"/>
              <a:gd name="T19" fmla="*/ 2147483646 h 127"/>
              <a:gd name="T20" fmla="*/ 2147483646 w 290"/>
              <a:gd name="T21" fmla="*/ 2147483646 h 127"/>
              <a:gd name="T22" fmla="*/ 2147483646 w 290"/>
              <a:gd name="T23" fmla="*/ 2147483646 h 127"/>
              <a:gd name="T24" fmla="*/ 2147483646 w 290"/>
              <a:gd name="T25" fmla="*/ 2147483646 h 127"/>
              <a:gd name="T26" fmla="*/ 2147483646 w 290"/>
              <a:gd name="T27" fmla="*/ 2147483646 h 127"/>
              <a:gd name="T28" fmla="*/ 2147483646 w 290"/>
              <a:gd name="T29" fmla="*/ 2147483646 h 127"/>
              <a:gd name="T30" fmla="*/ 2147483646 w 290"/>
              <a:gd name="T31" fmla="*/ 2147483646 h 127"/>
              <a:gd name="T32" fmla="*/ 2147483646 w 290"/>
              <a:gd name="T33" fmla="*/ 2147483646 h 127"/>
              <a:gd name="T34" fmla="*/ 2147483646 w 290"/>
              <a:gd name="T35" fmla="*/ 2147483646 h 127"/>
              <a:gd name="T36" fmla="*/ 2147483646 w 290"/>
              <a:gd name="T37" fmla="*/ 2147483646 h 127"/>
              <a:gd name="T38" fmla="*/ 2147483646 w 290"/>
              <a:gd name="T39" fmla="*/ 2147483646 h 127"/>
              <a:gd name="T40" fmla="*/ 2147483646 w 290"/>
              <a:gd name="T41" fmla="*/ 2147483646 h 127"/>
              <a:gd name="T42" fmla="*/ 2147483646 w 290"/>
              <a:gd name="T43" fmla="*/ 2147483646 h 127"/>
              <a:gd name="T44" fmla="*/ 2147483646 w 290"/>
              <a:gd name="T45" fmla="*/ 2147483646 h 127"/>
              <a:gd name="T46" fmla="*/ 2147483646 w 290"/>
              <a:gd name="T47" fmla="*/ 2147483646 h 127"/>
              <a:gd name="T48" fmla="*/ 2147483646 w 290"/>
              <a:gd name="T49" fmla="*/ 2147483646 h 127"/>
              <a:gd name="T50" fmla="*/ 2147483646 w 290"/>
              <a:gd name="T51" fmla="*/ 2147483646 h 127"/>
              <a:gd name="T52" fmla="*/ 2147483646 w 290"/>
              <a:gd name="T53" fmla="*/ 2147483646 h 127"/>
              <a:gd name="T54" fmla="*/ 2147483646 w 290"/>
              <a:gd name="T55" fmla="*/ 0 h 127"/>
              <a:gd name="T56" fmla="*/ 2147483646 w 290"/>
              <a:gd name="T57" fmla="*/ 0 h 127"/>
              <a:gd name="T58" fmla="*/ 2147483646 w 290"/>
              <a:gd name="T59" fmla="*/ 2147483646 h 127"/>
              <a:gd name="T60" fmla="*/ 2147483646 w 290"/>
              <a:gd name="T61" fmla="*/ 2147483646 h 127"/>
              <a:gd name="T62" fmla="*/ 0 w 290"/>
              <a:gd name="T63" fmla="*/ 2147483646 h 127"/>
              <a:gd name="T64" fmla="*/ 0 w 290"/>
              <a:gd name="T65" fmla="*/ 2147483646 h 127"/>
              <a:gd name="T66" fmla="*/ 2147483646 w 290"/>
              <a:gd name="T67" fmla="*/ 2147483646 h 127"/>
              <a:gd name="T68" fmla="*/ 2147483646 w 290"/>
              <a:gd name="T69" fmla="*/ 2147483646 h 127"/>
              <a:gd name="T70" fmla="*/ 2147483646 w 290"/>
              <a:gd name="T71" fmla="*/ 2147483646 h 127"/>
              <a:gd name="T72" fmla="*/ 2147483646 w 290"/>
              <a:gd name="T73" fmla="*/ 2147483646 h 127"/>
              <a:gd name="T74" fmla="*/ 2147483646 w 290"/>
              <a:gd name="T75" fmla="*/ 2147483646 h 127"/>
              <a:gd name="T76" fmla="*/ 2147483646 w 290"/>
              <a:gd name="T77" fmla="*/ 2147483646 h 127"/>
              <a:gd name="T78" fmla="*/ 2147483646 w 290"/>
              <a:gd name="T79" fmla="*/ 2147483646 h 127"/>
              <a:gd name="T80" fmla="*/ 2147483646 w 290"/>
              <a:gd name="T81" fmla="*/ 2147483646 h 127"/>
              <a:gd name="T82" fmla="*/ 2147483646 w 290"/>
              <a:gd name="T83" fmla="*/ 2147483646 h 127"/>
              <a:gd name="T84" fmla="*/ 2147483646 w 290"/>
              <a:gd name="T85" fmla="*/ 2147483646 h 127"/>
              <a:gd name="T86" fmla="*/ 2147483646 w 290"/>
              <a:gd name="T87" fmla="*/ 2147483646 h 127"/>
              <a:gd name="T88" fmla="*/ 2147483646 w 290"/>
              <a:gd name="T89" fmla="*/ 2147483646 h 127"/>
              <a:gd name="T90" fmla="*/ 2147483646 w 290"/>
              <a:gd name="T91" fmla="*/ 2147483646 h 127"/>
              <a:gd name="T92" fmla="*/ 2147483646 w 290"/>
              <a:gd name="T93" fmla="*/ 2147483646 h 127"/>
              <a:gd name="T94" fmla="*/ 2147483646 w 290"/>
              <a:gd name="T95" fmla="*/ 2147483646 h 127"/>
              <a:gd name="T96" fmla="*/ 2147483646 w 290"/>
              <a:gd name="T97" fmla="*/ 2147483646 h 127"/>
              <a:gd name="T98" fmla="*/ 2147483646 w 290"/>
              <a:gd name="T99" fmla="*/ 2147483646 h 127"/>
              <a:gd name="T100" fmla="*/ 2147483646 w 290"/>
              <a:gd name="T101" fmla="*/ 2147483646 h 127"/>
              <a:gd name="T102" fmla="*/ 2147483646 w 290"/>
              <a:gd name="T103" fmla="*/ 2147483646 h 127"/>
              <a:gd name="T104" fmla="*/ 2147483646 w 290"/>
              <a:gd name="T105" fmla="*/ 2147483646 h 127"/>
              <a:gd name="T106" fmla="*/ 2147483646 w 290"/>
              <a:gd name="T107" fmla="*/ 2147483646 h 127"/>
              <a:gd name="T108" fmla="*/ 2147483646 w 290"/>
              <a:gd name="T109" fmla="*/ 2147483646 h 127"/>
              <a:gd name="T110" fmla="*/ 2147483646 w 290"/>
              <a:gd name="T111" fmla="*/ 2147483646 h 127"/>
              <a:gd name="T112" fmla="*/ 2147483646 w 290"/>
              <a:gd name="T113" fmla="*/ 2147483646 h 1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0"/>
              <a:gd name="T172" fmla="*/ 0 h 127"/>
              <a:gd name="T173" fmla="*/ 290 w 290"/>
              <a:gd name="T174" fmla="*/ 127 h 12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0" h="127">
                <a:moveTo>
                  <a:pt x="276" y="125"/>
                </a:moveTo>
                <a:lnTo>
                  <a:pt x="279" y="127"/>
                </a:lnTo>
                <a:lnTo>
                  <a:pt x="283" y="127"/>
                </a:lnTo>
                <a:lnTo>
                  <a:pt x="286" y="126"/>
                </a:lnTo>
                <a:lnTo>
                  <a:pt x="288" y="123"/>
                </a:lnTo>
                <a:lnTo>
                  <a:pt x="290" y="122"/>
                </a:lnTo>
                <a:lnTo>
                  <a:pt x="290" y="118"/>
                </a:lnTo>
                <a:lnTo>
                  <a:pt x="288" y="115"/>
                </a:lnTo>
                <a:lnTo>
                  <a:pt x="287" y="113"/>
                </a:lnTo>
                <a:lnTo>
                  <a:pt x="262" y="88"/>
                </a:lnTo>
                <a:lnTo>
                  <a:pt x="233" y="65"/>
                </a:lnTo>
                <a:lnTo>
                  <a:pt x="225" y="61"/>
                </a:lnTo>
                <a:lnTo>
                  <a:pt x="218" y="55"/>
                </a:lnTo>
                <a:lnTo>
                  <a:pt x="175" y="33"/>
                </a:lnTo>
                <a:lnTo>
                  <a:pt x="166" y="30"/>
                </a:lnTo>
                <a:lnTo>
                  <a:pt x="158" y="26"/>
                </a:lnTo>
                <a:lnTo>
                  <a:pt x="148" y="23"/>
                </a:lnTo>
                <a:lnTo>
                  <a:pt x="139" y="19"/>
                </a:lnTo>
                <a:lnTo>
                  <a:pt x="130" y="16"/>
                </a:lnTo>
                <a:lnTo>
                  <a:pt x="119" y="14"/>
                </a:lnTo>
                <a:lnTo>
                  <a:pt x="110" y="12"/>
                </a:lnTo>
                <a:lnTo>
                  <a:pt x="100" y="9"/>
                </a:lnTo>
                <a:lnTo>
                  <a:pt x="90" y="8"/>
                </a:lnTo>
                <a:lnTo>
                  <a:pt x="80" y="5"/>
                </a:lnTo>
                <a:lnTo>
                  <a:pt x="61" y="3"/>
                </a:lnTo>
                <a:lnTo>
                  <a:pt x="48" y="1"/>
                </a:lnTo>
                <a:lnTo>
                  <a:pt x="39" y="1"/>
                </a:lnTo>
                <a:lnTo>
                  <a:pt x="29" y="0"/>
                </a:lnTo>
                <a:lnTo>
                  <a:pt x="7" y="0"/>
                </a:lnTo>
                <a:lnTo>
                  <a:pt x="4" y="1"/>
                </a:lnTo>
                <a:lnTo>
                  <a:pt x="1" y="4"/>
                </a:lnTo>
                <a:lnTo>
                  <a:pt x="0" y="5"/>
                </a:lnTo>
                <a:lnTo>
                  <a:pt x="0" y="9"/>
                </a:lnTo>
                <a:lnTo>
                  <a:pt x="1" y="12"/>
                </a:lnTo>
                <a:lnTo>
                  <a:pt x="4" y="15"/>
                </a:lnTo>
                <a:lnTo>
                  <a:pt x="5" y="16"/>
                </a:lnTo>
                <a:lnTo>
                  <a:pt x="8" y="16"/>
                </a:lnTo>
                <a:lnTo>
                  <a:pt x="29" y="16"/>
                </a:lnTo>
                <a:lnTo>
                  <a:pt x="39" y="18"/>
                </a:lnTo>
                <a:lnTo>
                  <a:pt x="48" y="18"/>
                </a:lnTo>
                <a:lnTo>
                  <a:pt x="58" y="19"/>
                </a:lnTo>
                <a:lnTo>
                  <a:pt x="78" y="22"/>
                </a:lnTo>
                <a:lnTo>
                  <a:pt x="87" y="25"/>
                </a:lnTo>
                <a:lnTo>
                  <a:pt x="97" y="26"/>
                </a:lnTo>
                <a:lnTo>
                  <a:pt x="107" y="29"/>
                </a:lnTo>
                <a:lnTo>
                  <a:pt x="116" y="30"/>
                </a:lnTo>
                <a:lnTo>
                  <a:pt x="125" y="33"/>
                </a:lnTo>
                <a:lnTo>
                  <a:pt x="133" y="36"/>
                </a:lnTo>
                <a:lnTo>
                  <a:pt x="143" y="40"/>
                </a:lnTo>
                <a:lnTo>
                  <a:pt x="152" y="43"/>
                </a:lnTo>
                <a:lnTo>
                  <a:pt x="161" y="47"/>
                </a:lnTo>
                <a:lnTo>
                  <a:pt x="169" y="50"/>
                </a:lnTo>
                <a:lnTo>
                  <a:pt x="209" y="69"/>
                </a:lnTo>
                <a:lnTo>
                  <a:pt x="216" y="75"/>
                </a:lnTo>
                <a:lnTo>
                  <a:pt x="225" y="79"/>
                </a:lnTo>
                <a:lnTo>
                  <a:pt x="251" y="100"/>
                </a:lnTo>
                <a:lnTo>
                  <a:pt x="276"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2" name="Freeform 6"/>
          <p:cNvSpPr>
            <a:spLocks/>
          </p:cNvSpPr>
          <p:nvPr/>
        </p:nvSpPr>
        <p:spPr bwMode="auto">
          <a:xfrm>
            <a:off x="6437313" y="2338388"/>
            <a:ext cx="85725" cy="211137"/>
          </a:xfrm>
          <a:custGeom>
            <a:avLst/>
            <a:gdLst>
              <a:gd name="T0" fmla="*/ 2147483646 w 54"/>
              <a:gd name="T1" fmla="*/ 2147483646 h 133"/>
              <a:gd name="T2" fmla="*/ 2147483646 w 54"/>
              <a:gd name="T3" fmla="*/ 2147483646 h 133"/>
              <a:gd name="T4" fmla="*/ 2147483646 w 54"/>
              <a:gd name="T5" fmla="*/ 0 h 133"/>
              <a:gd name="T6" fmla="*/ 2147483646 w 54"/>
              <a:gd name="T7" fmla="*/ 2147483646 h 133"/>
              <a:gd name="T8" fmla="*/ 2147483646 w 54"/>
              <a:gd name="T9" fmla="*/ 2147483646 h 133"/>
              <a:gd name="T10" fmla="*/ 2147483646 w 54"/>
              <a:gd name="T11" fmla="*/ 2147483646 h 133"/>
              <a:gd name="T12" fmla="*/ 2147483646 w 54"/>
              <a:gd name="T13" fmla="*/ 2147483646 h 133"/>
              <a:gd name="T14" fmla="*/ 2147483646 w 54"/>
              <a:gd name="T15" fmla="*/ 2147483646 h 133"/>
              <a:gd name="T16" fmla="*/ 2147483646 w 54"/>
              <a:gd name="T17" fmla="*/ 2147483646 h 133"/>
              <a:gd name="T18" fmla="*/ 2147483646 w 54"/>
              <a:gd name="T19" fmla="*/ 2147483646 h 133"/>
              <a:gd name="T20" fmla="*/ 2147483646 w 54"/>
              <a:gd name="T21" fmla="*/ 2147483646 h 133"/>
              <a:gd name="T22" fmla="*/ 2147483646 w 54"/>
              <a:gd name="T23" fmla="*/ 2147483646 h 133"/>
              <a:gd name="T24" fmla="*/ 2147483646 w 54"/>
              <a:gd name="T25" fmla="*/ 2147483646 h 133"/>
              <a:gd name="T26" fmla="*/ 2147483646 w 54"/>
              <a:gd name="T27" fmla="*/ 2147483646 h 133"/>
              <a:gd name="T28" fmla="*/ 2147483646 w 54"/>
              <a:gd name="T29" fmla="*/ 2147483646 h 133"/>
              <a:gd name="T30" fmla="*/ 2147483646 w 54"/>
              <a:gd name="T31" fmla="*/ 2147483646 h 133"/>
              <a:gd name="T32" fmla="*/ 2147483646 w 54"/>
              <a:gd name="T33" fmla="*/ 2147483646 h 133"/>
              <a:gd name="T34" fmla="*/ 2147483646 w 54"/>
              <a:gd name="T35" fmla="*/ 2147483646 h 133"/>
              <a:gd name="T36" fmla="*/ 2147483646 w 54"/>
              <a:gd name="T37" fmla="*/ 2147483646 h 133"/>
              <a:gd name="T38" fmla="*/ 2147483646 w 54"/>
              <a:gd name="T39" fmla="*/ 2147483646 h 133"/>
              <a:gd name="T40" fmla="*/ 0 w 54"/>
              <a:gd name="T41" fmla="*/ 2147483646 h 133"/>
              <a:gd name="T42" fmla="*/ 2147483646 w 54"/>
              <a:gd name="T43" fmla="*/ 2147483646 h 133"/>
              <a:gd name="T44" fmla="*/ 2147483646 w 54"/>
              <a:gd name="T45" fmla="*/ 2147483646 h 133"/>
              <a:gd name="T46" fmla="*/ 2147483646 w 54"/>
              <a:gd name="T47" fmla="*/ 2147483646 h 133"/>
              <a:gd name="T48" fmla="*/ 2147483646 w 54"/>
              <a:gd name="T49" fmla="*/ 2147483646 h 133"/>
              <a:gd name="T50" fmla="*/ 2147483646 w 54"/>
              <a:gd name="T51" fmla="*/ 2147483646 h 133"/>
              <a:gd name="T52" fmla="*/ 2147483646 w 54"/>
              <a:gd name="T53" fmla="*/ 2147483646 h 133"/>
              <a:gd name="T54" fmla="*/ 2147483646 w 54"/>
              <a:gd name="T55" fmla="*/ 2147483646 h 133"/>
              <a:gd name="T56" fmla="*/ 2147483646 w 54"/>
              <a:gd name="T57" fmla="*/ 2147483646 h 133"/>
              <a:gd name="T58" fmla="*/ 2147483646 w 54"/>
              <a:gd name="T59" fmla="*/ 2147483646 h 133"/>
              <a:gd name="T60" fmla="*/ 2147483646 w 54"/>
              <a:gd name="T61" fmla="*/ 2147483646 h 133"/>
              <a:gd name="T62" fmla="*/ 2147483646 w 54"/>
              <a:gd name="T63" fmla="*/ 2147483646 h 133"/>
              <a:gd name="T64" fmla="*/ 2147483646 w 54"/>
              <a:gd name="T65" fmla="*/ 2147483646 h 133"/>
              <a:gd name="T66" fmla="*/ 2147483646 w 54"/>
              <a:gd name="T67" fmla="*/ 2147483646 h 133"/>
              <a:gd name="T68" fmla="*/ 2147483646 w 54"/>
              <a:gd name="T69" fmla="*/ 2147483646 h 133"/>
              <a:gd name="T70" fmla="*/ 2147483646 w 54"/>
              <a:gd name="T71" fmla="*/ 2147483646 h 133"/>
              <a:gd name="T72" fmla="*/ 2147483646 w 54"/>
              <a:gd name="T73" fmla="*/ 2147483646 h 133"/>
              <a:gd name="T74" fmla="*/ 2147483646 w 54"/>
              <a:gd name="T75" fmla="*/ 2147483646 h 1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4"/>
              <a:gd name="T115" fmla="*/ 0 h 133"/>
              <a:gd name="T116" fmla="*/ 54 w 54"/>
              <a:gd name="T117" fmla="*/ 133 h 1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4" h="133">
                <a:moveTo>
                  <a:pt x="54" y="9"/>
                </a:moveTo>
                <a:lnTo>
                  <a:pt x="54" y="7"/>
                </a:lnTo>
                <a:lnTo>
                  <a:pt x="53" y="5"/>
                </a:lnTo>
                <a:lnTo>
                  <a:pt x="53" y="3"/>
                </a:lnTo>
                <a:lnTo>
                  <a:pt x="50" y="2"/>
                </a:lnTo>
                <a:lnTo>
                  <a:pt x="49" y="0"/>
                </a:lnTo>
                <a:lnTo>
                  <a:pt x="45" y="0"/>
                </a:lnTo>
                <a:lnTo>
                  <a:pt x="42" y="2"/>
                </a:lnTo>
                <a:lnTo>
                  <a:pt x="41" y="2"/>
                </a:lnTo>
                <a:lnTo>
                  <a:pt x="39" y="5"/>
                </a:lnTo>
                <a:lnTo>
                  <a:pt x="38" y="6"/>
                </a:lnTo>
                <a:lnTo>
                  <a:pt x="38" y="9"/>
                </a:lnTo>
                <a:lnTo>
                  <a:pt x="39" y="5"/>
                </a:lnTo>
                <a:lnTo>
                  <a:pt x="36" y="10"/>
                </a:lnTo>
                <a:lnTo>
                  <a:pt x="36" y="18"/>
                </a:lnTo>
                <a:lnTo>
                  <a:pt x="35" y="23"/>
                </a:lnTo>
                <a:lnTo>
                  <a:pt x="35" y="29"/>
                </a:lnTo>
                <a:lnTo>
                  <a:pt x="34" y="34"/>
                </a:lnTo>
                <a:lnTo>
                  <a:pt x="34" y="38"/>
                </a:lnTo>
                <a:lnTo>
                  <a:pt x="32" y="41"/>
                </a:lnTo>
                <a:lnTo>
                  <a:pt x="31" y="45"/>
                </a:lnTo>
                <a:lnTo>
                  <a:pt x="31" y="49"/>
                </a:lnTo>
                <a:lnTo>
                  <a:pt x="29" y="52"/>
                </a:lnTo>
                <a:lnTo>
                  <a:pt x="28" y="56"/>
                </a:lnTo>
                <a:lnTo>
                  <a:pt x="28" y="60"/>
                </a:lnTo>
                <a:lnTo>
                  <a:pt x="25" y="66"/>
                </a:lnTo>
                <a:lnTo>
                  <a:pt x="23" y="74"/>
                </a:lnTo>
                <a:lnTo>
                  <a:pt x="21" y="77"/>
                </a:lnTo>
                <a:lnTo>
                  <a:pt x="20" y="81"/>
                </a:lnTo>
                <a:lnTo>
                  <a:pt x="18" y="84"/>
                </a:lnTo>
                <a:lnTo>
                  <a:pt x="16" y="92"/>
                </a:lnTo>
                <a:lnTo>
                  <a:pt x="14" y="95"/>
                </a:lnTo>
                <a:lnTo>
                  <a:pt x="14" y="97"/>
                </a:lnTo>
                <a:lnTo>
                  <a:pt x="11" y="99"/>
                </a:lnTo>
                <a:lnTo>
                  <a:pt x="9" y="104"/>
                </a:lnTo>
                <a:lnTo>
                  <a:pt x="7" y="109"/>
                </a:lnTo>
                <a:lnTo>
                  <a:pt x="7" y="110"/>
                </a:lnTo>
                <a:lnTo>
                  <a:pt x="2" y="118"/>
                </a:lnTo>
                <a:lnTo>
                  <a:pt x="0" y="122"/>
                </a:lnTo>
                <a:lnTo>
                  <a:pt x="2" y="121"/>
                </a:lnTo>
                <a:lnTo>
                  <a:pt x="0" y="122"/>
                </a:lnTo>
                <a:lnTo>
                  <a:pt x="0" y="127"/>
                </a:lnTo>
                <a:lnTo>
                  <a:pt x="2" y="129"/>
                </a:lnTo>
                <a:lnTo>
                  <a:pt x="4" y="132"/>
                </a:lnTo>
                <a:lnTo>
                  <a:pt x="6" y="133"/>
                </a:lnTo>
                <a:lnTo>
                  <a:pt x="10" y="133"/>
                </a:lnTo>
                <a:lnTo>
                  <a:pt x="13" y="132"/>
                </a:lnTo>
                <a:lnTo>
                  <a:pt x="16" y="129"/>
                </a:lnTo>
                <a:lnTo>
                  <a:pt x="17" y="128"/>
                </a:lnTo>
                <a:lnTo>
                  <a:pt x="18" y="124"/>
                </a:lnTo>
                <a:lnTo>
                  <a:pt x="18" y="122"/>
                </a:lnTo>
                <a:lnTo>
                  <a:pt x="21" y="118"/>
                </a:lnTo>
                <a:lnTo>
                  <a:pt x="24" y="114"/>
                </a:lnTo>
                <a:lnTo>
                  <a:pt x="25" y="110"/>
                </a:lnTo>
                <a:lnTo>
                  <a:pt x="28" y="106"/>
                </a:lnTo>
                <a:lnTo>
                  <a:pt x="31" y="100"/>
                </a:lnTo>
                <a:lnTo>
                  <a:pt x="32" y="97"/>
                </a:lnTo>
                <a:lnTo>
                  <a:pt x="35" y="89"/>
                </a:lnTo>
                <a:lnTo>
                  <a:pt x="36" y="86"/>
                </a:lnTo>
                <a:lnTo>
                  <a:pt x="38" y="82"/>
                </a:lnTo>
                <a:lnTo>
                  <a:pt x="39" y="79"/>
                </a:lnTo>
                <a:lnTo>
                  <a:pt x="42" y="71"/>
                </a:lnTo>
                <a:lnTo>
                  <a:pt x="43" y="68"/>
                </a:lnTo>
                <a:lnTo>
                  <a:pt x="45" y="63"/>
                </a:lnTo>
                <a:lnTo>
                  <a:pt x="45" y="59"/>
                </a:lnTo>
                <a:lnTo>
                  <a:pt x="46" y="57"/>
                </a:lnTo>
                <a:lnTo>
                  <a:pt x="47" y="52"/>
                </a:lnTo>
                <a:lnTo>
                  <a:pt x="47" y="48"/>
                </a:lnTo>
                <a:lnTo>
                  <a:pt x="49" y="46"/>
                </a:lnTo>
                <a:lnTo>
                  <a:pt x="50" y="41"/>
                </a:lnTo>
                <a:lnTo>
                  <a:pt x="50" y="36"/>
                </a:lnTo>
                <a:lnTo>
                  <a:pt x="52" y="32"/>
                </a:lnTo>
                <a:lnTo>
                  <a:pt x="52" y="25"/>
                </a:lnTo>
                <a:lnTo>
                  <a:pt x="53" y="21"/>
                </a:lnTo>
                <a:lnTo>
                  <a:pt x="53" y="13"/>
                </a:lnTo>
                <a:lnTo>
                  <a:pt x="5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3" name="Freeform 7"/>
          <p:cNvSpPr>
            <a:spLocks/>
          </p:cNvSpPr>
          <p:nvPr/>
        </p:nvSpPr>
        <p:spPr bwMode="auto">
          <a:xfrm>
            <a:off x="6446838" y="2346325"/>
            <a:ext cx="460375" cy="200025"/>
          </a:xfrm>
          <a:custGeom>
            <a:avLst/>
            <a:gdLst>
              <a:gd name="T0" fmla="*/ 2147483646 w 290"/>
              <a:gd name="T1" fmla="*/ 2147483646 h 126"/>
              <a:gd name="T2" fmla="*/ 2147483646 w 290"/>
              <a:gd name="T3" fmla="*/ 2147483646 h 126"/>
              <a:gd name="T4" fmla="*/ 2147483646 w 290"/>
              <a:gd name="T5" fmla="*/ 2147483646 h 126"/>
              <a:gd name="T6" fmla="*/ 2147483646 w 290"/>
              <a:gd name="T7" fmla="*/ 0 h 126"/>
              <a:gd name="T8" fmla="*/ 2147483646 w 290"/>
              <a:gd name="T9" fmla="*/ 2147483646 h 126"/>
              <a:gd name="T10" fmla="*/ 2147483646 w 290"/>
              <a:gd name="T11" fmla="*/ 2147483646 h 126"/>
              <a:gd name="T12" fmla="*/ 2147483646 w 290"/>
              <a:gd name="T13" fmla="*/ 2147483646 h 126"/>
              <a:gd name="T14" fmla="*/ 2147483646 w 290"/>
              <a:gd name="T15" fmla="*/ 2147483646 h 126"/>
              <a:gd name="T16" fmla="*/ 2147483646 w 290"/>
              <a:gd name="T17" fmla="*/ 2147483646 h 126"/>
              <a:gd name="T18" fmla="*/ 2147483646 w 290"/>
              <a:gd name="T19" fmla="*/ 2147483646 h 126"/>
              <a:gd name="T20" fmla="*/ 2147483646 w 290"/>
              <a:gd name="T21" fmla="*/ 2147483646 h 126"/>
              <a:gd name="T22" fmla="*/ 2147483646 w 290"/>
              <a:gd name="T23" fmla="*/ 2147483646 h 126"/>
              <a:gd name="T24" fmla="*/ 2147483646 w 290"/>
              <a:gd name="T25" fmla="*/ 2147483646 h 126"/>
              <a:gd name="T26" fmla="*/ 2147483646 w 290"/>
              <a:gd name="T27" fmla="*/ 2147483646 h 126"/>
              <a:gd name="T28" fmla="*/ 2147483646 w 290"/>
              <a:gd name="T29" fmla="*/ 2147483646 h 126"/>
              <a:gd name="T30" fmla="*/ 2147483646 w 290"/>
              <a:gd name="T31" fmla="*/ 2147483646 h 126"/>
              <a:gd name="T32" fmla="*/ 2147483646 w 290"/>
              <a:gd name="T33" fmla="*/ 2147483646 h 126"/>
              <a:gd name="T34" fmla="*/ 2147483646 w 290"/>
              <a:gd name="T35" fmla="*/ 2147483646 h 126"/>
              <a:gd name="T36" fmla="*/ 2147483646 w 290"/>
              <a:gd name="T37" fmla="*/ 2147483646 h 126"/>
              <a:gd name="T38" fmla="*/ 2147483646 w 290"/>
              <a:gd name="T39" fmla="*/ 2147483646 h 126"/>
              <a:gd name="T40" fmla="*/ 2147483646 w 290"/>
              <a:gd name="T41" fmla="*/ 2147483646 h 126"/>
              <a:gd name="T42" fmla="*/ 0 w 290"/>
              <a:gd name="T43" fmla="*/ 2147483646 h 126"/>
              <a:gd name="T44" fmla="*/ 2147483646 w 290"/>
              <a:gd name="T45" fmla="*/ 2147483646 h 126"/>
              <a:gd name="T46" fmla="*/ 2147483646 w 290"/>
              <a:gd name="T47" fmla="*/ 2147483646 h 126"/>
              <a:gd name="T48" fmla="*/ 2147483646 w 290"/>
              <a:gd name="T49" fmla="*/ 2147483646 h 126"/>
              <a:gd name="T50" fmla="*/ 2147483646 w 290"/>
              <a:gd name="T51" fmla="*/ 2147483646 h 126"/>
              <a:gd name="T52" fmla="*/ 2147483646 w 290"/>
              <a:gd name="T53" fmla="*/ 2147483646 h 126"/>
              <a:gd name="T54" fmla="*/ 2147483646 w 290"/>
              <a:gd name="T55" fmla="*/ 2147483646 h 126"/>
              <a:gd name="T56" fmla="*/ 2147483646 w 290"/>
              <a:gd name="T57" fmla="*/ 2147483646 h 126"/>
              <a:gd name="T58" fmla="*/ 2147483646 w 290"/>
              <a:gd name="T59" fmla="*/ 2147483646 h 126"/>
              <a:gd name="T60" fmla="*/ 2147483646 w 290"/>
              <a:gd name="T61" fmla="*/ 2147483646 h 126"/>
              <a:gd name="T62" fmla="*/ 2147483646 w 290"/>
              <a:gd name="T63" fmla="*/ 2147483646 h 126"/>
              <a:gd name="T64" fmla="*/ 2147483646 w 290"/>
              <a:gd name="T65" fmla="*/ 2147483646 h 126"/>
              <a:gd name="T66" fmla="*/ 2147483646 w 290"/>
              <a:gd name="T67" fmla="*/ 2147483646 h 126"/>
              <a:gd name="T68" fmla="*/ 2147483646 w 290"/>
              <a:gd name="T69" fmla="*/ 2147483646 h 126"/>
              <a:gd name="T70" fmla="*/ 2147483646 w 290"/>
              <a:gd name="T71" fmla="*/ 2147483646 h 126"/>
              <a:gd name="T72" fmla="*/ 2147483646 w 290"/>
              <a:gd name="T73" fmla="*/ 2147483646 h 126"/>
              <a:gd name="T74" fmla="*/ 2147483646 w 290"/>
              <a:gd name="T75" fmla="*/ 2147483646 h 126"/>
              <a:gd name="T76" fmla="*/ 2147483646 w 290"/>
              <a:gd name="T77" fmla="*/ 2147483646 h 126"/>
              <a:gd name="T78" fmla="*/ 2147483646 w 290"/>
              <a:gd name="T79" fmla="*/ 2147483646 h 1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26"/>
              <a:gd name="T122" fmla="*/ 290 w 290"/>
              <a:gd name="T123" fmla="*/ 126 h 1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26">
                <a:moveTo>
                  <a:pt x="287" y="13"/>
                </a:moveTo>
                <a:lnTo>
                  <a:pt x="288" y="12"/>
                </a:lnTo>
                <a:lnTo>
                  <a:pt x="290" y="9"/>
                </a:lnTo>
                <a:lnTo>
                  <a:pt x="290" y="5"/>
                </a:lnTo>
                <a:lnTo>
                  <a:pt x="287" y="2"/>
                </a:lnTo>
                <a:lnTo>
                  <a:pt x="286" y="1"/>
                </a:lnTo>
                <a:lnTo>
                  <a:pt x="283" y="0"/>
                </a:lnTo>
                <a:lnTo>
                  <a:pt x="279" y="0"/>
                </a:lnTo>
                <a:lnTo>
                  <a:pt x="276" y="2"/>
                </a:lnTo>
                <a:lnTo>
                  <a:pt x="276" y="1"/>
                </a:lnTo>
                <a:lnTo>
                  <a:pt x="269" y="8"/>
                </a:lnTo>
                <a:lnTo>
                  <a:pt x="256" y="20"/>
                </a:lnTo>
                <a:lnTo>
                  <a:pt x="250" y="26"/>
                </a:lnTo>
                <a:lnTo>
                  <a:pt x="244" y="30"/>
                </a:lnTo>
                <a:lnTo>
                  <a:pt x="236" y="36"/>
                </a:lnTo>
                <a:lnTo>
                  <a:pt x="230" y="41"/>
                </a:lnTo>
                <a:lnTo>
                  <a:pt x="223" y="45"/>
                </a:lnTo>
                <a:lnTo>
                  <a:pt x="216" y="51"/>
                </a:lnTo>
                <a:lnTo>
                  <a:pt x="208" y="55"/>
                </a:lnTo>
                <a:lnTo>
                  <a:pt x="200" y="61"/>
                </a:lnTo>
                <a:lnTo>
                  <a:pt x="191" y="65"/>
                </a:lnTo>
                <a:lnTo>
                  <a:pt x="184" y="69"/>
                </a:lnTo>
                <a:lnTo>
                  <a:pt x="177" y="72"/>
                </a:lnTo>
                <a:lnTo>
                  <a:pt x="168" y="74"/>
                </a:lnTo>
                <a:lnTo>
                  <a:pt x="159" y="79"/>
                </a:lnTo>
                <a:lnTo>
                  <a:pt x="151" y="81"/>
                </a:lnTo>
                <a:lnTo>
                  <a:pt x="141" y="86"/>
                </a:lnTo>
                <a:lnTo>
                  <a:pt x="133" y="88"/>
                </a:lnTo>
                <a:lnTo>
                  <a:pt x="114" y="94"/>
                </a:lnTo>
                <a:lnTo>
                  <a:pt x="107" y="97"/>
                </a:lnTo>
                <a:lnTo>
                  <a:pt x="97" y="98"/>
                </a:lnTo>
                <a:lnTo>
                  <a:pt x="87" y="101"/>
                </a:lnTo>
                <a:lnTo>
                  <a:pt x="68" y="104"/>
                </a:lnTo>
                <a:lnTo>
                  <a:pt x="57" y="105"/>
                </a:lnTo>
                <a:lnTo>
                  <a:pt x="48" y="106"/>
                </a:lnTo>
                <a:lnTo>
                  <a:pt x="39" y="106"/>
                </a:lnTo>
                <a:lnTo>
                  <a:pt x="28" y="108"/>
                </a:lnTo>
                <a:lnTo>
                  <a:pt x="18" y="108"/>
                </a:lnTo>
                <a:lnTo>
                  <a:pt x="7" y="109"/>
                </a:lnTo>
                <a:lnTo>
                  <a:pt x="8" y="109"/>
                </a:lnTo>
                <a:lnTo>
                  <a:pt x="5" y="109"/>
                </a:lnTo>
                <a:lnTo>
                  <a:pt x="3" y="112"/>
                </a:lnTo>
                <a:lnTo>
                  <a:pt x="1" y="113"/>
                </a:lnTo>
                <a:lnTo>
                  <a:pt x="0" y="116"/>
                </a:lnTo>
                <a:lnTo>
                  <a:pt x="0" y="120"/>
                </a:lnTo>
                <a:lnTo>
                  <a:pt x="3" y="123"/>
                </a:lnTo>
                <a:lnTo>
                  <a:pt x="4" y="124"/>
                </a:lnTo>
                <a:lnTo>
                  <a:pt x="7" y="126"/>
                </a:lnTo>
                <a:lnTo>
                  <a:pt x="8" y="126"/>
                </a:lnTo>
                <a:lnTo>
                  <a:pt x="10" y="126"/>
                </a:lnTo>
                <a:lnTo>
                  <a:pt x="18" y="124"/>
                </a:lnTo>
                <a:lnTo>
                  <a:pt x="28" y="124"/>
                </a:lnTo>
                <a:lnTo>
                  <a:pt x="39" y="123"/>
                </a:lnTo>
                <a:lnTo>
                  <a:pt x="48" y="123"/>
                </a:lnTo>
                <a:lnTo>
                  <a:pt x="60" y="122"/>
                </a:lnTo>
                <a:lnTo>
                  <a:pt x="71" y="120"/>
                </a:lnTo>
                <a:lnTo>
                  <a:pt x="90" y="117"/>
                </a:lnTo>
                <a:lnTo>
                  <a:pt x="100" y="115"/>
                </a:lnTo>
                <a:lnTo>
                  <a:pt x="109" y="113"/>
                </a:lnTo>
                <a:lnTo>
                  <a:pt x="119" y="110"/>
                </a:lnTo>
                <a:lnTo>
                  <a:pt x="139" y="105"/>
                </a:lnTo>
                <a:lnTo>
                  <a:pt x="147" y="102"/>
                </a:lnTo>
                <a:lnTo>
                  <a:pt x="157" y="98"/>
                </a:lnTo>
                <a:lnTo>
                  <a:pt x="165" y="95"/>
                </a:lnTo>
                <a:lnTo>
                  <a:pt x="173" y="91"/>
                </a:lnTo>
                <a:lnTo>
                  <a:pt x="183" y="88"/>
                </a:lnTo>
                <a:lnTo>
                  <a:pt x="193" y="83"/>
                </a:lnTo>
                <a:lnTo>
                  <a:pt x="200" y="79"/>
                </a:lnTo>
                <a:lnTo>
                  <a:pt x="208" y="74"/>
                </a:lnTo>
                <a:lnTo>
                  <a:pt x="216" y="69"/>
                </a:lnTo>
                <a:lnTo>
                  <a:pt x="225" y="65"/>
                </a:lnTo>
                <a:lnTo>
                  <a:pt x="231" y="59"/>
                </a:lnTo>
                <a:lnTo>
                  <a:pt x="238" y="55"/>
                </a:lnTo>
                <a:lnTo>
                  <a:pt x="247" y="49"/>
                </a:lnTo>
                <a:lnTo>
                  <a:pt x="255" y="44"/>
                </a:lnTo>
                <a:lnTo>
                  <a:pt x="261" y="37"/>
                </a:lnTo>
                <a:lnTo>
                  <a:pt x="268" y="31"/>
                </a:lnTo>
                <a:lnTo>
                  <a:pt x="280" y="19"/>
                </a:lnTo>
                <a:lnTo>
                  <a:pt x="287" y="15"/>
                </a:lnTo>
                <a:lnTo>
                  <a:pt x="28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4" name="Freeform 8"/>
          <p:cNvSpPr>
            <a:spLocks/>
          </p:cNvSpPr>
          <p:nvPr/>
        </p:nvSpPr>
        <p:spPr bwMode="auto">
          <a:xfrm>
            <a:off x="6151563" y="5418138"/>
            <a:ext cx="439737" cy="233362"/>
          </a:xfrm>
          <a:custGeom>
            <a:avLst/>
            <a:gdLst>
              <a:gd name="T0" fmla="*/ 2147483646 w 277"/>
              <a:gd name="T1" fmla="*/ 2147483646 h 147"/>
              <a:gd name="T2" fmla="*/ 2147483646 w 277"/>
              <a:gd name="T3" fmla="*/ 0 h 147"/>
              <a:gd name="T4" fmla="*/ 2147483646 w 277"/>
              <a:gd name="T5" fmla="*/ 0 h 147"/>
              <a:gd name="T6" fmla="*/ 2147483646 w 277"/>
              <a:gd name="T7" fmla="*/ 2147483646 h 147"/>
              <a:gd name="T8" fmla="*/ 2147483646 w 277"/>
              <a:gd name="T9" fmla="*/ 2147483646 h 147"/>
              <a:gd name="T10" fmla="*/ 0 w 277"/>
              <a:gd name="T11" fmla="*/ 2147483646 h 147"/>
              <a:gd name="T12" fmla="*/ 0 w 277"/>
              <a:gd name="T13" fmla="*/ 2147483646 h 147"/>
              <a:gd name="T14" fmla="*/ 2147483646 w 277"/>
              <a:gd name="T15" fmla="*/ 2147483646 h 147"/>
              <a:gd name="T16" fmla="*/ 2147483646 w 277"/>
              <a:gd name="T17" fmla="*/ 2147483646 h 147"/>
              <a:gd name="T18" fmla="*/ 2147483646 w 277"/>
              <a:gd name="T19" fmla="*/ 2147483646 h 147"/>
              <a:gd name="T20" fmla="*/ 2147483646 w 277"/>
              <a:gd name="T21" fmla="*/ 2147483646 h 147"/>
              <a:gd name="T22" fmla="*/ 2147483646 w 277"/>
              <a:gd name="T23" fmla="*/ 2147483646 h 147"/>
              <a:gd name="T24" fmla="*/ 2147483646 w 277"/>
              <a:gd name="T25" fmla="*/ 2147483646 h 147"/>
              <a:gd name="T26" fmla="*/ 2147483646 w 277"/>
              <a:gd name="T27" fmla="*/ 2147483646 h 147"/>
              <a:gd name="T28" fmla="*/ 2147483646 w 277"/>
              <a:gd name="T29" fmla="*/ 2147483646 h 147"/>
              <a:gd name="T30" fmla="*/ 2147483646 w 277"/>
              <a:gd name="T31" fmla="*/ 2147483646 h 147"/>
              <a:gd name="T32" fmla="*/ 2147483646 w 277"/>
              <a:gd name="T33" fmla="*/ 2147483646 h 147"/>
              <a:gd name="T34" fmla="*/ 2147483646 w 277"/>
              <a:gd name="T35" fmla="*/ 2147483646 h 147"/>
              <a:gd name="T36" fmla="*/ 2147483646 w 277"/>
              <a:gd name="T37" fmla="*/ 2147483646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7"/>
              <a:gd name="T58" fmla="*/ 0 h 147"/>
              <a:gd name="T59" fmla="*/ 277 w 277"/>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7" h="147">
                <a:moveTo>
                  <a:pt x="13" y="2"/>
                </a:moveTo>
                <a:lnTo>
                  <a:pt x="10" y="0"/>
                </a:lnTo>
                <a:lnTo>
                  <a:pt x="6" y="0"/>
                </a:lnTo>
                <a:lnTo>
                  <a:pt x="3" y="3"/>
                </a:lnTo>
                <a:lnTo>
                  <a:pt x="1" y="4"/>
                </a:lnTo>
                <a:lnTo>
                  <a:pt x="0" y="7"/>
                </a:lnTo>
                <a:lnTo>
                  <a:pt x="0" y="11"/>
                </a:lnTo>
                <a:lnTo>
                  <a:pt x="3" y="14"/>
                </a:lnTo>
                <a:lnTo>
                  <a:pt x="4" y="16"/>
                </a:lnTo>
                <a:lnTo>
                  <a:pt x="265" y="146"/>
                </a:lnTo>
                <a:lnTo>
                  <a:pt x="268" y="147"/>
                </a:lnTo>
                <a:lnTo>
                  <a:pt x="272" y="147"/>
                </a:lnTo>
                <a:lnTo>
                  <a:pt x="275" y="144"/>
                </a:lnTo>
                <a:lnTo>
                  <a:pt x="276" y="143"/>
                </a:lnTo>
                <a:lnTo>
                  <a:pt x="277" y="140"/>
                </a:lnTo>
                <a:lnTo>
                  <a:pt x="277" y="136"/>
                </a:lnTo>
                <a:lnTo>
                  <a:pt x="275" y="133"/>
                </a:lnTo>
                <a:lnTo>
                  <a:pt x="273" y="132"/>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5" name="Freeform 9"/>
          <p:cNvSpPr>
            <a:spLocks/>
          </p:cNvSpPr>
          <p:nvPr/>
        </p:nvSpPr>
        <p:spPr bwMode="auto">
          <a:xfrm>
            <a:off x="6151563" y="5626100"/>
            <a:ext cx="439737" cy="233363"/>
          </a:xfrm>
          <a:custGeom>
            <a:avLst/>
            <a:gdLst>
              <a:gd name="T0" fmla="*/ 2147483646 w 277"/>
              <a:gd name="T1" fmla="*/ 2147483646 h 147"/>
              <a:gd name="T2" fmla="*/ 2147483646 w 277"/>
              <a:gd name="T3" fmla="*/ 2147483646 h 147"/>
              <a:gd name="T4" fmla="*/ 2147483646 w 277"/>
              <a:gd name="T5" fmla="*/ 2147483646 h 147"/>
              <a:gd name="T6" fmla="*/ 2147483646 w 277"/>
              <a:gd name="T7" fmla="*/ 2147483646 h 147"/>
              <a:gd name="T8" fmla="*/ 2147483646 w 277"/>
              <a:gd name="T9" fmla="*/ 2147483646 h 147"/>
              <a:gd name="T10" fmla="*/ 2147483646 w 277"/>
              <a:gd name="T11" fmla="*/ 2147483646 h 147"/>
              <a:gd name="T12" fmla="*/ 2147483646 w 277"/>
              <a:gd name="T13" fmla="*/ 0 h 147"/>
              <a:gd name="T14" fmla="*/ 2147483646 w 277"/>
              <a:gd name="T15" fmla="*/ 0 h 147"/>
              <a:gd name="T16" fmla="*/ 2147483646 w 277"/>
              <a:gd name="T17" fmla="*/ 2147483646 h 147"/>
              <a:gd name="T18" fmla="*/ 2147483646 w 277"/>
              <a:gd name="T19" fmla="*/ 2147483646 h 147"/>
              <a:gd name="T20" fmla="*/ 2147483646 w 277"/>
              <a:gd name="T21" fmla="*/ 2147483646 h 147"/>
              <a:gd name="T22" fmla="*/ 0 w 277"/>
              <a:gd name="T23" fmla="*/ 2147483646 h 147"/>
              <a:gd name="T24" fmla="*/ 0 w 277"/>
              <a:gd name="T25" fmla="*/ 2147483646 h 147"/>
              <a:gd name="T26" fmla="*/ 2147483646 w 277"/>
              <a:gd name="T27" fmla="*/ 2147483646 h 147"/>
              <a:gd name="T28" fmla="*/ 2147483646 w 277"/>
              <a:gd name="T29" fmla="*/ 2147483646 h 147"/>
              <a:gd name="T30" fmla="*/ 2147483646 w 277"/>
              <a:gd name="T31" fmla="*/ 2147483646 h 147"/>
              <a:gd name="T32" fmla="*/ 2147483646 w 277"/>
              <a:gd name="T33" fmla="*/ 2147483646 h 147"/>
              <a:gd name="T34" fmla="*/ 2147483646 w 277"/>
              <a:gd name="T35" fmla="*/ 2147483646 h 147"/>
              <a:gd name="T36" fmla="*/ 2147483646 w 277"/>
              <a:gd name="T37" fmla="*/ 2147483646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7"/>
              <a:gd name="T58" fmla="*/ 0 h 147"/>
              <a:gd name="T59" fmla="*/ 277 w 277"/>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7" h="147">
                <a:moveTo>
                  <a:pt x="273" y="15"/>
                </a:moveTo>
                <a:lnTo>
                  <a:pt x="276" y="12"/>
                </a:lnTo>
                <a:lnTo>
                  <a:pt x="277" y="11"/>
                </a:lnTo>
                <a:lnTo>
                  <a:pt x="277" y="7"/>
                </a:lnTo>
                <a:lnTo>
                  <a:pt x="276" y="4"/>
                </a:lnTo>
                <a:lnTo>
                  <a:pt x="273" y="1"/>
                </a:lnTo>
                <a:lnTo>
                  <a:pt x="272" y="0"/>
                </a:lnTo>
                <a:lnTo>
                  <a:pt x="268" y="0"/>
                </a:lnTo>
                <a:lnTo>
                  <a:pt x="265" y="1"/>
                </a:lnTo>
                <a:lnTo>
                  <a:pt x="4" y="131"/>
                </a:lnTo>
                <a:lnTo>
                  <a:pt x="1" y="134"/>
                </a:lnTo>
                <a:lnTo>
                  <a:pt x="0" y="135"/>
                </a:lnTo>
                <a:lnTo>
                  <a:pt x="0" y="140"/>
                </a:lnTo>
                <a:lnTo>
                  <a:pt x="1" y="142"/>
                </a:lnTo>
                <a:lnTo>
                  <a:pt x="4" y="145"/>
                </a:lnTo>
                <a:lnTo>
                  <a:pt x="6" y="147"/>
                </a:lnTo>
                <a:lnTo>
                  <a:pt x="10" y="147"/>
                </a:lnTo>
                <a:lnTo>
                  <a:pt x="13" y="145"/>
                </a:lnTo>
                <a:lnTo>
                  <a:pt x="27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6" name="Freeform 10"/>
          <p:cNvSpPr>
            <a:spLocks/>
          </p:cNvSpPr>
          <p:nvPr/>
        </p:nvSpPr>
        <p:spPr bwMode="auto">
          <a:xfrm>
            <a:off x="6151563" y="5418138"/>
            <a:ext cx="26987" cy="441325"/>
          </a:xfrm>
          <a:custGeom>
            <a:avLst/>
            <a:gdLst>
              <a:gd name="T0" fmla="*/ 0 w 17"/>
              <a:gd name="T1" fmla="*/ 2147483646 h 278"/>
              <a:gd name="T2" fmla="*/ 0 w 17"/>
              <a:gd name="T3" fmla="*/ 2147483646 h 278"/>
              <a:gd name="T4" fmla="*/ 2147483646 w 17"/>
              <a:gd name="T5" fmla="*/ 2147483646 h 278"/>
              <a:gd name="T6" fmla="*/ 2147483646 w 17"/>
              <a:gd name="T7" fmla="*/ 2147483646 h 278"/>
              <a:gd name="T8" fmla="*/ 2147483646 w 17"/>
              <a:gd name="T9" fmla="*/ 2147483646 h 278"/>
              <a:gd name="T10" fmla="*/ 2147483646 w 17"/>
              <a:gd name="T11" fmla="*/ 2147483646 h 278"/>
              <a:gd name="T12" fmla="*/ 2147483646 w 17"/>
              <a:gd name="T13" fmla="*/ 2147483646 h 278"/>
              <a:gd name="T14" fmla="*/ 2147483646 w 17"/>
              <a:gd name="T15" fmla="*/ 2147483646 h 278"/>
              <a:gd name="T16" fmla="*/ 2147483646 w 17"/>
              <a:gd name="T17" fmla="*/ 2147483646 h 278"/>
              <a:gd name="T18" fmla="*/ 2147483646 w 17"/>
              <a:gd name="T19" fmla="*/ 0 h 278"/>
              <a:gd name="T20" fmla="*/ 2147483646 w 17"/>
              <a:gd name="T21" fmla="*/ 0 h 278"/>
              <a:gd name="T22" fmla="*/ 2147483646 w 17"/>
              <a:gd name="T23" fmla="*/ 2147483646 h 278"/>
              <a:gd name="T24" fmla="*/ 0 w 17"/>
              <a:gd name="T25" fmla="*/ 2147483646 h 278"/>
              <a:gd name="T26" fmla="*/ 0 w 17"/>
              <a:gd name="T27" fmla="*/ 2147483646 h 278"/>
              <a:gd name="T28" fmla="*/ 0 w 17"/>
              <a:gd name="T29" fmla="*/ 2147483646 h 2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78"/>
              <a:gd name="T47" fmla="*/ 17 w 17"/>
              <a:gd name="T48" fmla="*/ 278 h 2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78">
                <a:moveTo>
                  <a:pt x="0" y="269"/>
                </a:moveTo>
                <a:lnTo>
                  <a:pt x="0" y="272"/>
                </a:lnTo>
                <a:lnTo>
                  <a:pt x="3" y="275"/>
                </a:lnTo>
                <a:lnTo>
                  <a:pt x="6" y="278"/>
                </a:lnTo>
                <a:lnTo>
                  <a:pt x="11" y="278"/>
                </a:lnTo>
                <a:lnTo>
                  <a:pt x="14" y="275"/>
                </a:lnTo>
                <a:lnTo>
                  <a:pt x="17" y="272"/>
                </a:lnTo>
                <a:lnTo>
                  <a:pt x="17" y="6"/>
                </a:lnTo>
                <a:lnTo>
                  <a:pt x="14" y="3"/>
                </a:lnTo>
                <a:lnTo>
                  <a:pt x="11" y="0"/>
                </a:lnTo>
                <a:lnTo>
                  <a:pt x="6" y="0"/>
                </a:lnTo>
                <a:lnTo>
                  <a:pt x="3" y="3"/>
                </a:lnTo>
                <a:lnTo>
                  <a:pt x="0" y="6"/>
                </a:lnTo>
                <a:lnTo>
                  <a:pt x="0" y="9"/>
                </a:lnTo>
                <a:lnTo>
                  <a:pt x="0" y="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7" name="Freeform 11"/>
          <p:cNvSpPr>
            <a:spLocks/>
          </p:cNvSpPr>
          <p:nvPr/>
        </p:nvSpPr>
        <p:spPr bwMode="auto">
          <a:xfrm>
            <a:off x="6573838" y="5576888"/>
            <a:ext cx="114300" cy="112712"/>
          </a:xfrm>
          <a:custGeom>
            <a:avLst/>
            <a:gdLst>
              <a:gd name="T0" fmla="*/ 2147483646 w 72"/>
              <a:gd name="T1" fmla="*/ 2147483646 h 71"/>
              <a:gd name="T2" fmla="*/ 2147483646 w 72"/>
              <a:gd name="T3" fmla="*/ 2147483646 h 71"/>
              <a:gd name="T4" fmla="*/ 2147483646 w 72"/>
              <a:gd name="T5" fmla="*/ 2147483646 h 71"/>
              <a:gd name="T6" fmla="*/ 2147483646 w 72"/>
              <a:gd name="T7" fmla="*/ 2147483646 h 71"/>
              <a:gd name="T8" fmla="*/ 2147483646 w 72"/>
              <a:gd name="T9" fmla="*/ 2147483646 h 71"/>
              <a:gd name="T10" fmla="*/ 2147483646 w 72"/>
              <a:gd name="T11" fmla="*/ 2147483646 h 71"/>
              <a:gd name="T12" fmla="*/ 2147483646 w 72"/>
              <a:gd name="T13" fmla="*/ 2147483646 h 71"/>
              <a:gd name="T14" fmla="*/ 2147483646 w 72"/>
              <a:gd name="T15" fmla="*/ 2147483646 h 71"/>
              <a:gd name="T16" fmla="*/ 2147483646 w 72"/>
              <a:gd name="T17" fmla="*/ 2147483646 h 71"/>
              <a:gd name="T18" fmla="*/ 2147483646 w 72"/>
              <a:gd name="T19" fmla="*/ 2147483646 h 71"/>
              <a:gd name="T20" fmla="*/ 2147483646 w 72"/>
              <a:gd name="T21" fmla="*/ 2147483646 h 71"/>
              <a:gd name="T22" fmla="*/ 2147483646 w 72"/>
              <a:gd name="T23" fmla="*/ 2147483646 h 71"/>
              <a:gd name="T24" fmla="*/ 2147483646 w 72"/>
              <a:gd name="T25" fmla="*/ 2147483646 h 71"/>
              <a:gd name="T26" fmla="*/ 2147483646 w 72"/>
              <a:gd name="T27" fmla="*/ 2147483646 h 71"/>
              <a:gd name="T28" fmla="*/ 2147483646 w 72"/>
              <a:gd name="T29" fmla="*/ 2147483646 h 71"/>
              <a:gd name="T30" fmla="*/ 2147483646 w 72"/>
              <a:gd name="T31" fmla="*/ 2147483646 h 71"/>
              <a:gd name="T32" fmla="*/ 2147483646 w 72"/>
              <a:gd name="T33" fmla="*/ 2147483646 h 71"/>
              <a:gd name="T34" fmla="*/ 2147483646 w 72"/>
              <a:gd name="T35" fmla="*/ 2147483646 h 71"/>
              <a:gd name="T36" fmla="*/ 2147483646 w 72"/>
              <a:gd name="T37" fmla="*/ 0 h 71"/>
              <a:gd name="T38" fmla="*/ 2147483646 w 72"/>
              <a:gd name="T39" fmla="*/ 2147483646 h 71"/>
              <a:gd name="T40" fmla="*/ 2147483646 w 72"/>
              <a:gd name="T41" fmla="*/ 2147483646 h 71"/>
              <a:gd name="T42" fmla="*/ 2147483646 w 72"/>
              <a:gd name="T43" fmla="*/ 2147483646 h 71"/>
              <a:gd name="T44" fmla="*/ 0 w 72"/>
              <a:gd name="T45" fmla="*/ 2147483646 h 71"/>
              <a:gd name="T46" fmla="*/ 2147483646 w 72"/>
              <a:gd name="T47" fmla="*/ 2147483646 h 71"/>
              <a:gd name="T48" fmla="*/ 2147483646 w 72"/>
              <a:gd name="T49" fmla="*/ 2147483646 h 71"/>
              <a:gd name="T50" fmla="*/ 2147483646 w 72"/>
              <a:gd name="T51" fmla="*/ 2147483646 h 71"/>
              <a:gd name="T52" fmla="*/ 2147483646 w 72"/>
              <a:gd name="T53" fmla="*/ 2147483646 h 71"/>
              <a:gd name="T54" fmla="*/ 2147483646 w 72"/>
              <a:gd name="T55" fmla="*/ 2147483646 h 71"/>
              <a:gd name="T56" fmla="*/ 2147483646 w 72"/>
              <a:gd name="T57" fmla="*/ 2147483646 h 71"/>
              <a:gd name="T58" fmla="*/ 2147483646 w 72"/>
              <a:gd name="T59" fmla="*/ 2147483646 h 71"/>
              <a:gd name="T60" fmla="*/ 2147483646 w 72"/>
              <a:gd name="T61" fmla="*/ 2147483646 h 71"/>
              <a:gd name="T62" fmla="*/ 2147483646 w 72"/>
              <a:gd name="T63" fmla="*/ 2147483646 h 71"/>
              <a:gd name="T64" fmla="*/ 2147483646 w 72"/>
              <a:gd name="T65" fmla="*/ 2147483646 h 71"/>
              <a:gd name="T66" fmla="*/ 2147483646 w 72"/>
              <a:gd name="T67" fmla="*/ 2147483646 h 71"/>
              <a:gd name="T68" fmla="*/ 2147483646 w 72"/>
              <a:gd name="T69" fmla="*/ 2147483646 h 71"/>
              <a:gd name="T70" fmla="*/ 2147483646 w 72"/>
              <a:gd name="T71" fmla="*/ 2147483646 h 71"/>
              <a:gd name="T72" fmla="*/ 2147483646 w 72"/>
              <a:gd name="T73" fmla="*/ 2147483646 h 71"/>
              <a:gd name="T74" fmla="*/ 2147483646 w 72"/>
              <a:gd name="T75" fmla="*/ 2147483646 h 71"/>
              <a:gd name="T76" fmla="*/ 2147483646 w 72"/>
              <a:gd name="T77" fmla="*/ 2147483646 h 71"/>
              <a:gd name="T78" fmla="*/ 2147483646 w 72"/>
              <a:gd name="T79" fmla="*/ 2147483646 h 71"/>
              <a:gd name="T80" fmla="*/ 2147483646 w 72"/>
              <a:gd name="T81" fmla="*/ 2147483646 h 71"/>
              <a:gd name="T82" fmla="*/ 2147483646 w 72"/>
              <a:gd name="T83" fmla="*/ 2147483646 h 71"/>
              <a:gd name="T84" fmla="*/ 2147483646 w 72"/>
              <a:gd name="T85" fmla="*/ 2147483646 h 71"/>
              <a:gd name="T86" fmla="*/ 2147483646 w 72"/>
              <a:gd name="T87" fmla="*/ 2147483646 h 71"/>
              <a:gd name="T88" fmla="*/ 2147483646 w 72"/>
              <a:gd name="T89" fmla="*/ 2147483646 h 71"/>
              <a:gd name="T90" fmla="*/ 2147483646 w 72"/>
              <a:gd name="T91" fmla="*/ 2147483646 h 71"/>
              <a:gd name="T92" fmla="*/ 2147483646 w 72"/>
              <a:gd name="T93" fmla="*/ 2147483646 h 71"/>
              <a:gd name="T94" fmla="*/ 0 w 72"/>
              <a:gd name="T95" fmla="*/ 2147483646 h 7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2"/>
              <a:gd name="T145" fmla="*/ 0 h 71"/>
              <a:gd name="T146" fmla="*/ 72 w 72"/>
              <a:gd name="T147" fmla="*/ 71 h 7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2" h="71">
                <a:moveTo>
                  <a:pt x="0" y="36"/>
                </a:moveTo>
                <a:lnTo>
                  <a:pt x="0" y="46"/>
                </a:lnTo>
                <a:lnTo>
                  <a:pt x="2" y="47"/>
                </a:lnTo>
                <a:lnTo>
                  <a:pt x="2" y="50"/>
                </a:lnTo>
                <a:lnTo>
                  <a:pt x="3" y="51"/>
                </a:lnTo>
                <a:lnTo>
                  <a:pt x="3" y="53"/>
                </a:lnTo>
                <a:lnTo>
                  <a:pt x="7" y="57"/>
                </a:lnTo>
                <a:lnTo>
                  <a:pt x="10" y="61"/>
                </a:lnTo>
                <a:lnTo>
                  <a:pt x="14" y="64"/>
                </a:lnTo>
                <a:lnTo>
                  <a:pt x="18" y="68"/>
                </a:lnTo>
                <a:lnTo>
                  <a:pt x="20" y="68"/>
                </a:lnTo>
                <a:lnTo>
                  <a:pt x="21" y="69"/>
                </a:lnTo>
                <a:lnTo>
                  <a:pt x="24" y="69"/>
                </a:lnTo>
                <a:lnTo>
                  <a:pt x="25" y="71"/>
                </a:lnTo>
                <a:lnTo>
                  <a:pt x="32" y="71"/>
                </a:lnTo>
                <a:lnTo>
                  <a:pt x="42" y="69"/>
                </a:lnTo>
                <a:lnTo>
                  <a:pt x="41" y="71"/>
                </a:lnTo>
                <a:lnTo>
                  <a:pt x="47" y="71"/>
                </a:lnTo>
                <a:lnTo>
                  <a:pt x="49" y="69"/>
                </a:lnTo>
                <a:lnTo>
                  <a:pt x="52" y="69"/>
                </a:lnTo>
                <a:lnTo>
                  <a:pt x="53" y="68"/>
                </a:lnTo>
                <a:lnTo>
                  <a:pt x="57" y="65"/>
                </a:lnTo>
                <a:lnTo>
                  <a:pt x="57" y="64"/>
                </a:lnTo>
                <a:lnTo>
                  <a:pt x="56" y="67"/>
                </a:lnTo>
                <a:lnTo>
                  <a:pt x="59" y="64"/>
                </a:lnTo>
                <a:lnTo>
                  <a:pt x="63" y="61"/>
                </a:lnTo>
                <a:lnTo>
                  <a:pt x="65" y="57"/>
                </a:lnTo>
                <a:lnTo>
                  <a:pt x="67" y="56"/>
                </a:lnTo>
                <a:lnTo>
                  <a:pt x="64" y="57"/>
                </a:lnTo>
                <a:lnTo>
                  <a:pt x="63" y="60"/>
                </a:lnTo>
                <a:lnTo>
                  <a:pt x="70" y="53"/>
                </a:lnTo>
                <a:lnTo>
                  <a:pt x="70" y="50"/>
                </a:lnTo>
                <a:lnTo>
                  <a:pt x="71" y="49"/>
                </a:lnTo>
                <a:lnTo>
                  <a:pt x="71" y="47"/>
                </a:lnTo>
                <a:lnTo>
                  <a:pt x="72" y="46"/>
                </a:lnTo>
                <a:lnTo>
                  <a:pt x="72" y="40"/>
                </a:lnTo>
                <a:lnTo>
                  <a:pt x="71" y="42"/>
                </a:lnTo>
                <a:lnTo>
                  <a:pt x="72" y="32"/>
                </a:lnTo>
                <a:lnTo>
                  <a:pt x="72" y="25"/>
                </a:lnTo>
                <a:lnTo>
                  <a:pt x="71" y="24"/>
                </a:lnTo>
                <a:lnTo>
                  <a:pt x="71" y="22"/>
                </a:lnTo>
                <a:lnTo>
                  <a:pt x="70" y="21"/>
                </a:lnTo>
                <a:lnTo>
                  <a:pt x="70" y="18"/>
                </a:lnTo>
                <a:lnTo>
                  <a:pt x="63" y="11"/>
                </a:lnTo>
                <a:lnTo>
                  <a:pt x="64" y="14"/>
                </a:lnTo>
                <a:lnTo>
                  <a:pt x="67" y="15"/>
                </a:lnTo>
                <a:lnTo>
                  <a:pt x="65" y="14"/>
                </a:lnTo>
                <a:lnTo>
                  <a:pt x="63" y="10"/>
                </a:lnTo>
                <a:lnTo>
                  <a:pt x="59" y="7"/>
                </a:lnTo>
                <a:lnTo>
                  <a:pt x="56" y="4"/>
                </a:lnTo>
                <a:lnTo>
                  <a:pt x="57" y="7"/>
                </a:lnTo>
                <a:lnTo>
                  <a:pt x="57" y="6"/>
                </a:lnTo>
                <a:lnTo>
                  <a:pt x="53" y="3"/>
                </a:lnTo>
                <a:lnTo>
                  <a:pt x="52" y="1"/>
                </a:lnTo>
                <a:lnTo>
                  <a:pt x="49" y="1"/>
                </a:lnTo>
                <a:lnTo>
                  <a:pt x="47" y="0"/>
                </a:lnTo>
                <a:lnTo>
                  <a:pt x="25" y="0"/>
                </a:lnTo>
                <a:lnTo>
                  <a:pt x="24" y="1"/>
                </a:lnTo>
                <a:lnTo>
                  <a:pt x="21" y="1"/>
                </a:lnTo>
                <a:lnTo>
                  <a:pt x="20" y="3"/>
                </a:lnTo>
                <a:lnTo>
                  <a:pt x="18" y="3"/>
                </a:lnTo>
                <a:lnTo>
                  <a:pt x="14" y="7"/>
                </a:lnTo>
                <a:lnTo>
                  <a:pt x="10" y="10"/>
                </a:lnTo>
                <a:lnTo>
                  <a:pt x="7" y="14"/>
                </a:lnTo>
                <a:lnTo>
                  <a:pt x="3" y="18"/>
                </a:lnTo>
                <a:lnTo>
                  <a:pt x="3" y="20"/>
                </a:lnTo>
                <a:lnTo>
                  <a:pt x="2" y="21"/>
                </a:lnTo>
                <a:lnTo>
                  <a:pt x="2" y="24"/>
                </a:lnTo>
                <a:lnTo>
                  <a:pt x="0" y="25"/>
                </a:lnTo>
                <a:lnTo>
                  <a:pt x="0" y="36"/>
                </a:lnTo>
                <a:lnTo>
                  <a:pt x="17" y="36"/>
                </a:lnTo>
                <a:lnTo>
                  <a:pt x="17" y="31"/>
                </a:lnTo>
                <a:lnTo>
                  <a:pt x="18" y="29"/>
                </a:lnTo>
                <a:lnTo>
                  <a:pt x="18" y="26"/>
                </a:lnTo>
                <a:lnTo>
                  <a:pt x="20" y="25"/>
                </a:lnTo>
                <a:lnTo>
                  <a:pt x="20" y="24"/>
                </a:lnTo>
                <a:lnTo>
                  <a:pt x="24" y="20"/>
                </a:lnTo>
                <a:lnTo>
                  <a:pt x="21" y="21"/>
                </a:lnTo>
                <a:lnTo>
                  <a:pt x="20" y="24"/>
                </a:lnTo>
                <a:lnTo>
                  <a:pt x="24" y="20"/>
                </a:lnTo>
                <a:lnTo>
                  <a:pt x="25" y="20"/>
                </a:lnTo>
                <a:lnTo>
                  <a:pt x="27" y="18"/>
                </a:lnTo>
                <a:lnTo>
                  <a:pt x="29" y="18"/>
                </a:lnTo>
                <a:lnTo>
                  <a:pt x="31" y="17"/>
                </a:lnTo>
                <a:lnTo>
                  <a:pt x="36" y="17"/>
                </a:lnTo>
                <a:lnTo>
                  <a:pt x="42" y="17"/>
                </a:lnTo>
                <a:lnTo>
                  <a:pt x="43" y="18"/>
                </a:lnTo>
                <a:lnTo>
                  <a:pt x="46" y="18"/>
                </a:lnTo>
                <a:lnTo>
                  <a:pt x="47" y="20"/>
                </a:lnTo>
                <a:lnTo>
                  <a:pt x="46" y="17"/>
                </a:lnTo>
                <a:lnTo>
                  <a:pt x="46" y="18"/>
                </a:lnTo>
                <a:lnTo>
                  <a:pt x="50" y="21"/>
                </a:lnTo>
                <a:lnTo>
                  <a:pt x="53" y="24"/>
                </a:lnTo>
                <a:lnTo>
                  <a:pt x="52" y="21"/>
                </a:lnTo>
                <a:lnTo>
                  <a:pt x="49" y="20"/>
                </a:lnTo>
                <a:lnTo>
                  <a:pt x="50" y="21"/>
                </a:lnTo>
                <a:lnTo>
                  <a:pt x="53" y="25"/>
                </a:lnTo>
                <a:lnTo>
                  <a:pt x="57" y="28"/>
                </a:lnTo>
                <a:lnTo>
                  <a:pt x="53" y="24"/>
                </a:lnTo>
                <a:lnTo>
                  <a:pt x="53" y="26"/>
                </a:lnTo>
                <a:lnTo>
                  <a:pt x="54" y="28"/>
                </a:lnTo>
                <a:lnTo>
                  <a:pt x="54" y="29"/>
                </a:lnTo>
                <a:lnTo>
                  <a:pt x="56" y="31"/>
                </a:lnTo>
                <a:lnTo>
                  <a:pt x="56" y="35"/>
                </a:lnTo>
                <a:lnTo>
                  <a:pt x="59" y="40"/>
                </a:lnTo>
                <a:lnTo>
                  <a:pt x="60" y="31"/>
                </a:lnTo>
                <a:lnTo>
                  <a:pt x="56" y="35"/>
                </a:lnTo>
                <a:lnTo>
                  <a:pt x="56" y="40"/>
                </a:lnTo>
                <a:lnTo>
                  <a:pt x="54" y="42"/>
                </a:lnTo>
                <a:lnTo>
                  <a:pt x="54" y="43"/>
                </a:lnTo>
                <a:lnTo>
                  <a:pt x="53" y="44"/>
                </a:lnTo>
                <a:lnTo>
                  <a:pt x="53" y="47"/>
                </a:lnTo>
                <a:lnTo>
                  <a:pt x="57" y="43"/>
                </a:lnTo>
                <a:lnTo>
                  <a:pt x="53" y="46"/>
                </a:lnTo>
                <a:lnTo>
                  <a:pt x="50" y="50"/>
                </a:lnTo>
                <a:lnTo>
                  <a:pt x="49" y="51"/>
                </a:lnTo>
                <a:lnTo>
                  <a:pt x="52" y="50"/>
                </a:lnTo>
                <a:lnTo>
                  <a:pt x="53" y="47"/>
                </a:lnTo>
                <a:lnTo>
                  <a:pt x="50" y="50"/>
                </a:lnTo>
                <a:lnTo>
                  <a:pt x="46" y="53"/>
                </a:lnTo>
                <a:lnTo>
                  <a:pt x="46" y="54"/>
                </a:lnTo>
                <a:lnTo>
                  <a:pt x="47" y="51"/>
                </a:lnTo>
                <a:lnTo>
                  <a:pt x="46" y="53"/>
                </a:lnTo>
                <a:lnTo>
                  <a:pt x="43" y="53"/>
                </a:lnTo>
                <a:lnTo>
                  <a:pt x="42" y="54"/>
                </a:lnTo>
                <a:lnTo>
                  <a:pt x="35" y="54"/>
                </a:lnTo>
                <a:lnTo>
                  <a:pt x="31" y="58"/>
                </a:lnTo>
                <a:lnTo>
                  <a:pt x="41" y="57"/>
                </a:lnTo>
                <a:lnTo>
                  <a:pt x="35" y="54"/>
                </a:lnTo>
                <a:lnTo>
                  <a:pt x="31" y="54"/>
                </a:lnTo>
                <a:lnTo>
                  <a:pt x="29" y="53"/>
                </a:lnTo>
                <a:lnTo>
                  <a:pt x="27" y="53"/>
                </a:lnTo>
                <a:lnTo>
                  <a:pt x="25" y="51"/>
                </a:lnTo>
                <a:lnTo>
                  <a:pt x="24" y="51"/>
                </a:lnTo>
                <a:lnTo>
                  <a:pt x="20" y="47"/>
                </a:lnTo>
                <a:lnTo>
                  <a:pt x="21" y="50"/>
                </a:lnTo>
                <a:lnTo>
                  <a:pt x="24" y="51"/>
                </a:lnTo>
                <a:lnTo>
                  <a:pt x="20" y="47"/>
                </a:lnTo>
                <a:lnTo>
                  <a:pt x="20" y="46"/>
                </a:lnTo>
                <a:lnTo>
                  <a:pt x="18" y="44"/>
                </a:lnTo>
                <a:lnTo>
                  <a:pt x="18" y="42"/>
                </a:lnTo>
                <a:lnTo>
                  <a:pt x="17" y="40"/>
                </a:lnTo>
                <a:lnTo>
                  <a:pt x="17"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8" name="Freeform 12"/>
          <p:cNvSpPr>
            <a:spLocks/>
          </p:cNvSpPr>
          <p:nvPr/>
        </p:nvSpPr>
        <p:spPr bwMode="auto">
          <a:xfrm>
            <a:off x="7107238" y="2068513"/>
            <a:ext cx="700087" cy="928687"/>
          </a:xfrm>
          <a:custGeom>
            <a:avLst/>
            <a:gdLst>
              <a:gd name="T0" fmla="*/ 2147483646 w 441"/>
              <a:gd name="T1" fmla="*/ 0 h 585"/>
              <a:gd name="T2" fmla="*/ 2147483646 w 441"/>
              <a:gd name="T3" fmla="*/ 0 h 585"/>
              <a:gd name="T4" fmla="*/ 2147483646 w 441"/>
              <a:gd name="T5" fmla="*/ 2147483646 h 585"/>
              <a:gd name="T6" fmla="*/ 0 w 441"/>
              <a:gd name="T7" fmla="*/ 2147483646 h 585"/>
              <a:gd name="T8" fmla="*/ 0 w 441"/>
              <a:gd name="T9" fmla="*/ 2147483646 h 585"/>
              <a:gd name="T10" fmla="*/ 2147483646 w 441"/>
              <a:gd name="T11" fmla="*/ 2147483646 h 585"/>
              <a:gd name="T12" fmla="*/ 2147483646 w 441"/>
              <a:gd name="T13" fmla="*/ 2147483646 h 585"/>
              <a:gd name="T14" fmla="*/ 2147483646 w 441"/>
              <a:gd name="T15" fmla="*/ 2147483646 h 585"/>
              <a:gd name="T16" fmla="*/ 2147483646 w 441"/>
              <a:gd name="T17" fmla="*/ 2147483646 h 585"/>
              <a:gd name="T18" fmla="*/ 2147483646 w 441"/>
              <a:gd name="T19" fmla="*/ 2147483646 h 585"/>
              <a:gd name="T20" fmla="*/ 2147483646 w 441"/>
              <a:gd name="T21" fmla="*/ 2147483646 h 585"/>
              <a:gd name="T22" fmla="*/ 2147483646 w 441"/>
              <a:gd name="T23" fmla="*/ 2147483646 h 585"/>
              <a:gd name="T24" fmla="*/ 2147483646 w 441"/>
              <a:gd name="T25" fmla="*/ 0 h 585"/>
              <a:gd name="T26" fmla="*/ 2147483646 w 441"/>
              <a:gd name="T27" fmla="*/ 0 h 585"/>
              <a:gd name="T28" fmla="*/ 2147483646 w 441"/>
              <a:gd name="T29" fmla="*/ 0 h 585"/>
              <a:gd name="T30" fmla="*/ 2147483646 w 441"/>
              <a:gd name="T31" fmla="*/ 2147483646 h 585"/>
              <a:gd name="T32" fmla="*/ 2147483646 w 441"/>
              <a:gd name="T33" fmla="*/ 2147483646 h 585"/>
              <a:gd name="T34" fmla="*/ 2147483646 w 441"/>
              <a:gd name="T35" fmla="*/ 2147483646 h 585"/>
              <a:gd name="T36" fmla="*/ 2147483646 w 441"/>
              <a:gd name="T37" fmla="*/ 2147483646 h 585"/>
              <a:gd name="T38" fmla="*/ 2147483646 w 441"/>
              <a:gd name="T39" fmla="*/ 2147483646 h 585"/>
              <a:gd name="T40" fmla="*/ 2147483646 w 441"/>
              <a:gd name="T41" fmla="*/ 2147483646 h 585"/>
              <a:gd name="T42" fmla="*/ 2147483646 w 441"/>
              <a:gd name="T43" fmla="*/ 2147483646 h 585"/>
              <a:gd name="T44" fmla="*/ 2147483646 w 441"/>
              <a:gd name="T45" fmla="*/ 2147483646 h 585"/>
              <a:gd name="T46" fmla="*/ 2147483646 w 441"/>
              <a:gd name="T47" fmla="*/ 2147483646 h 585"/>
              <a:gd name="T48" fmla="*/ 2147483646 w 441"/>
              <a:gd name="T49" fmla="*/ 0 h 5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1"/>
              <a:gd name="T76" fmla="*/ 0 h 585"/>
              <a:gd name="T77" fmla="*/ 441 w 441"/>
              <a:gd name="T78" fmla="*/ 585 h 5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1" h="585">
                <a:moveTo>
                  <a:pt x="8" y="0"/>
                </a:moveTo>
                <a:lnTo>
                  <a:pt x="5" y="0"/>
                </a:lnTo>
                <a:lnTo>
                  <a:pt x="3" y="3"/>
                </a:lnTo>
                <a:lnTo>
                  <a:pt x="0" y="5"/>
                </a:lnTo>
                <a:lnTo>
                  <a:pt x="0" y="579"/>
                </a:lnTo>
                <a:lnTo>
                  <a:pt x="3" y="582"/>
                </a:lnTo>
                <a:lnTo>
                  <a:pt x="5" y="585"/>
                </a:lnTo>
                <a:lnTo>
                  <a:pt x="435" y="585"/>
                </a:lnTo>
                <a:lnTo>
                  <a:pt x="438" y="582"/>
                </a:lnTo>
                <a:lnTo>
                  <a:pt x="441" y="579"/>
                </a:lnTo>
                <a:lnTo>
                  <a:pt x="441" y="5"/>
                </a:lnTo>
                <a:lnTo>
                  <a:pt x="438" y="3"/>
                </a:lnTo>
                <a:lnTo>
                  <a:pt x="435" y="0"/>
                </a:lnTo>
                <a:lnTo>
                  <a:pt x="433" y="0"/>
                </a:lnTo>
                <a:lnTo>
                  <a:pt x="8" y="0"/>
                </a:lnTo>
                <a:lnTo>
                  <a:pt x="8" y="16"/>
                </a:lnTo>
                <a:lnTo>
                  <a:pt x="433" y="16"/>
                </a:lnTo>
                <a:lnTo>
                  <a:pt x="424" y="8"/>
                </a:lnTo>
                <a:lnTo>
                  <a:pt x="424" y="577"/>
                </a:lnTo>
                <a:lnTo>
                  <a:pt x="433" y="568"/>
                </a:lnTo>
                <a:lnTo>
                  <a:pt x="8" y="568"/>
                </a:lnTo>
                <a:lnTo>
                  <a:pt x="17" y="577"/>
                </a:lnTo>
                <a:lnTo>
                  <a:pt x="17"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9" name="Rectangle 13"/>
          <p:cNvSpPr>
            <a:spLocks noChangeArrowheads="1"/>
          </p:cNvSpPr>
          <p:nvPr/>
        </p:nvSpPr>
        <p:spPr bwMode="auto">
          <a:xfrm>
            <a:off x="7300913" y="26828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C</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590" name="Rectangle 14"/>
          <p:cNvSpPr>
            <a:spLocks noChangeArrowheads="1"/>
          </p:cNvSpPr>
          <p:nvPr/>
        </p:nvSpPr>
        <p:spPr bwMode="auto">
          <a:xfrm>
            <a:off x="7175500" y="21875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D</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591" name="Rectangle 15"/>
          <p:cNvSpPr>
            <a:spLocks noChangeArrowheads="1"/>
          </p:cNvSpPr>
          <p:nvPr/>
        </p:nvSpPr>
        <p:spPr bwMode="auto">
          <a:xfrm>
            <a:off x="7585075" y="2173288"/>
            <a:ext cx="15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592" name="Rectangle 16"/>
          <p:cNvSpPr>
            <a:spLocks noChangeArrowheads="1"/>
          </p:cNvSpPr>
          <p:nvPr/>
        </p:nvSpPr>
        <p:spPr bwMode="auto">
          <a:xfrm>
            <a:off x="7585075" y="2667000"/>
            <a:ext cx="15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593" name="Freeform 17"/>
          <p:cNvSpPr>
            <a:spLocks/>
          </p:cNvSpPr>
          <p:nvPr/>
        </p:nvSpPr>
        <p:spPr bwMode="auto">
          <a:xfrm>
            <a:off x="7107238" y="2660650"/>
            <a:ext cx="136525" cy="122238"/>
          </a:xfrm>
          <a:custGeom>
            <a:avLst/>
            <a:gdLst>
              <a:gd name="T0" fmla="*/ 2147483646 w 86"/>
              <a:gd name="T1" fmla="*/ 2147483646 h 77"/>
              <a:gd name="T2" fmla="*/ 2147483646 w 86"/>
              <a:gd name="T3" fmla="*/ 2147483646 h 77"/>
              <a:gd name="T4" fmla="*/ 2147483646 w 86"/>
              <a:gd name="T5" fmla="*/ 0 h 77"/>
              <a:gd name="T6" fmla="*/ 2147483646 w 86"/>
              <a:gd name="T7" fmla="*/ 0 h 77"/>
              <a:gd name="T8" fmla="*/ 2147483646 w 86"/>
              <a:gd name="T9" fmla="*/ 2147483646 h 77"/>
              <a:gd name="T10" fmla="*/ 2147483646 w 86"/>
              <a:gd name="T11" fmla="*/ 2147483646 h 77"/>
              <a:gd name="T12" fmla="*/ 2147483646 w 86"/>
              <a:gd name="T13" fmla="*/ 2147483646 h 77"/>
              <a:gd name="T14" fmla="*/ 0 w 86"/>
              <a:gd name="T15" fmla="*/ 2147483646 h 77"/>
              <a:gd name="T16" fmla="*/ 0 w 86"/>
              <a:gd name="T17" fmla="*/ 2147483646 h 77"/>
              <a:gd name="T18" fmla="*/ 2147483646 w 86"/>
              <a:gd name="T19" fmla="*/ 2147483646 h 77"/>
              <a:gd name="T20" fmla="*/ 2147483646 w 86"/>
              <a:gd name="T21" fmla="*/ 2147483646 h 77"/>
              <a:gd name="T22" fmla="*/ 2147483646 w 86"/>
              <a:gd name="T23" fmla="*/ 2147483646 h 77"/>
              <a:gd name="T24" fmla="*/ 2147483646 w 86"/>
              <a:gd name="T25" fmla="*/ 2147483646 h 77"/>
              <a:gd name="T26" fmla="*/ 2147483646 w 86"/>
              <a:gd name="T27" fmla="*/ 2147483646 h 77"/>
              <a:gd name="T28" fmla="*/ 2147483646 w 86"/>
              <a:gd name="T29" fmla="*/ 2147483646 h 77"/>
              <a:gd name="T30" fmla="*/ 2147483646 w 86"/>
              <a:gd name="T31" fmla="*/ 2147483646 h 77"/>
              <a:gd name="T32" fmla="*/ 2147483646 w 86"/>
              <a:gd name="T33" fmla="*/ 2147483646 h 77"/>
              <a:gd name="T34" fmla="*/ 2147483646 w 86"/>
              <a:gd name="T35" fmla="*/ 2147483646 h 77"/>
              <a:gd name="T36" fmla="*/ 2147483646 w 86"/>
              <a:gd name="T37" fmla="*/ 2147483646 h 77"/>
              <a:gd name="T38" fmla="*/ 2147483646 w 86"/>
              <a:gd name="T39" fmla="*/ 2147483646 h 77"/>
              <a:gd name="T40" fmla="*/ 2147483646 w 86"/>
              <a:gd name="T41" fmla="*/ 2147483646 h 77"/>
              <a:gd name="T42" fmla="*/ 2147483646 w 86"/>
              <a:gd name="T43" fmla="*/ 2147483646 h 77"/>
              <a:gd name="T44" fmla="*/ 2147483646 w 86"/>
              <a:gd name="T45" fmla="*/ 2147483646 h 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77"/>
              <a:gd name="T71" fmla="*/ 86 w 86"/>
              <a:gd name="T72" fmla="*/ 77 h 7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77">
                <a:moveTo>
                  <a:pt x="14" y="1"/>
                </a:moveTo>
                <a:lnTo>
                  <a:pt x="12" y="1"/>
                </a:lnTo>
                <a:lnTo>
                  <a:pt x="10" y="0"/>
                </a:lnTo>
                <a:lnTo>
                  <a:pt x="5" y="0"/>
                </a:lnTo>
                <a:lnTo>
                  <a:pt x="4" y="1"/>
                </a:lnTo>
                <a:lnTo>
                  <a:pt x="1" y="3"/>
                </a:lnTo>
                <a:lnTo>
                  <a:pt x="1" y="4"/>
                </a:lnTo>
                <a:lnTo>
                  <a:pt x="0" y="7"/>
                </a:lnTo>
                <a:lnTo>
                  <a:pt x="0" y="11"/>
                </a:lnTo>
                <a:lnTo>
                  <a:pt x="1" y="12"/>
                </a:lnTo>
                <a:lnTo>
                  <a:pt x="3" y="15"/>
                </a:lnTo>
                <a:lnTo>
                  <a:pt x="72" y="76"/>
                </a:lnTo>
                <a:lnTo>
                  <a:pt x="73" y="76"/>
                </a:lnTo>
                <a:lnTo>
                  <a:pt x="76" y="77"/>
                </a:lnTo>
                <a:lnTo>
                  <a:pt x="80" y="77"/>
                </a:lnTo>
                <a:lnTo>
                  <a:pt x="82" y="76"/>
                </a:lnTo>
                <a:lnTo>
                  <a:pt x="85" y="75"/>
                </a:lnTo>
                <a:lnTo>
                  <a:pt x="85" y="73"/>
                </a:lnTo>
                <a:lnTo>
                  <a:pt x="86" y="71"/>
                </a:lnTo>
                <a:lnTo>
                  <a:pt x="86" y="66"/>
                </a:lnTo>
                <a:lnTo>
                  <a:pt x="85" y="65"/>
                </a:lnTo>
                <a:lnTo>
                  <a:pt x="83" y="62"/>
                </a:lnTo>
                <a:lnTo>
                  <a:pt x="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4" name="Freeform 18"/>
          <p:cNvSpPr>
            <a:spLocks/>
          </p:cNvSpPr>
          <p:nvPr/>
        </p:nvSpPr>
        <p:spPr bwMode="auto">
          <a:xfrm>
            <a:off x="7107238" y="2757488"/>
            <a:ext cx="136525" cy="98425"/>
          </a:xfrm>
          <a:custGeom>
            <a:avLst/>
            <a:gdLst>
              <a:gd name="T0" fmla="*/ 2147483646 w 86"/>
              <a:gd name="T1" fmla="*/ 2147483646 h 62"/>
              <a:gd name="T2" fmla="*/ 2147483646 w 86"/>
              <a:gd name="T3" fmla="*/ 2147483646 h 62"/>
              <a:gd name="T4" fmla="*/ 2147483646 w 86"/>
              <a:gd name="T5" fmla="*/ 2147483646 h 62"/>
              <a:gd name="T6" fmla="*/ 2147483646 w 86"/>
              <a:gd name="T7" fmla="*/ 2147483646 h 62"/>
              <a:gd name="T8" fmla="*/ 2147483646 w 86"/>
              <a:gd name="T9" fmla="*/ 2147483646 h 62"/>
              <a:gd name="T10" fmla="*/ 2147483646 w 86"/>
              <a:gd name="T11" fmla="*/ 2147483646 h 62"/>
              <a:gd name="T12" fmla="*/ 2147483646 w 86"/>
              <a:gd name="T13" fmla="*/ 0 h 62"/>
              <a:gd name="T14" fmla="*/ 2147483646 w 86"/>
              <a:gd name="T15" fmla="*/ 0 h 62"/>
              <a:gd name="T16" fmla="*/ 2147483646 w 86"/>
              <a:gd name="T17" fmla="*/ 2147483646 h 62"/>
              <a:gd name="T18" fmla="*/ 2147483646 w 86"/>
              <a:gd name="T19" fmla="*/ 2147483646 h 62"/>
              <a:gd name="T20" fmla="*/ 2147483646 w 86"/>
              <a:gd name="T21" fmla="*/ 2147483646 h 62"/>
              <a:gd name="T22" fmla="*/ 0 w 86"/>
              <a:gd name="T23" fmla="*/ 2147483646 h 62"/>
              <a:gd name="T24" fmla="*/ 0 w 86"/>
              <a:gd name="T25" fmla="*/ 2147483646 h 62"/>
              <a:gd name="T26" fmla="*/ 2147483646 w 86"/>
              <a:gd name="T27" fmla="*/ 2147483646 h 62"/>
              <a:gd name="T28" fmla="*/ 2147483646 w 86"/>
              <a:gd name="T29" fmla="*/ 2147483646 h 62"/>
              <a:gd name="T30" fmla="*/ 2147483646 w 86"/>
              <a:gd name="T31" fmla="*/ 2147483646 h 62"/>
              <a:gd name="T32" fmla="*/ 2147483646 w 86"/>
              <a:gd name="T33" fmla="*/ 2147483646 h 62"/>
              <a:gd name="T34" fmla="*/ 2147483646 w 86"/>
              <a:gd name="T35" fmla="*/ 2147483646 h 62"/>
              <a:gd name="T36" fmla="*/ 2147483646 w 86"/>
              <a:gd name="T37" fmla="*/ 2147483646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6"/>
              <a:gd name="T58" fmla="*/ 0 h 62"/>
              <a:gd name="T59" fmla="*/ 86 w 8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6" h="62">
                <a:moveTo>
                  <a:pt x="82" y="15"/>
                </a:moveTo>
                <a:lnTo>
                  <a:pt x="85" y="12"/>
                </a:lnTo>
                <a:lnTo>
                  <a:pt x="86" y="10"/>
                </a:lnTo>
                <a:lnTo>
                  <a:pt x="86" y="5"/>
                </a:lnTo>
                <a:lnTo>
                  <a:pt x="83" y="3"/>
                </a:lnTo>
                <a:lnTo>
                  <a:pt x="82" y="1"/>
                </a:lnTo>
                <a:lnTo>
                  <a:pt x="79" y="0"/>
                </a:lnTo>
                <a:lnTo>
                  <a:pt x="75" y="0"/>
                </a:lnTo>
                <a:lnTo>
                  <a:pt x="73" y="1"/>
                </a:lnTo>
                <a:lnTo>
                  <a:pt x="4" y="47"/>
                </a:lnTo>
                <a:lnTo>
                  <a:pt x="1" y="50"/>
                </a:lnTo>
                <a:lnTo>
                  <a:pt x="0" y="53"/>
                </a:lnTo>
                <a:lnTo>
                  <a:pt x="0" y="57"/>
                </a:lnTo>
                <a:lnTo>
                  <a:pt x="3" y="59"/>
                </a:lnTo>
                <a:lnTo>
                  <a:pt x="4" y="61"/>
                </a:lnTo>
                <a:lnTo>
                  <a:pt x="7" y="62"/>
                </a:lnTo>
                <a:lnTo>
                  <a:pt x="11" y="62"/>
                </a:lnTo>
                <a:lnTo>
                  <a:pt x="12" y="61"/>
                </a:lnTo>
                <a:lnTo>
                  <a:pt x="82"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5" name="Freeform 19"/>
          <p:cNvSpPr>
            <a:spLocks/>
          </p:cNvSpPr>
          <p:nvPr/>
        </p:nvSpPr>
        <p:spPr bwMode="auto">
          <a:xfrm>
            <a:off x="7415213" y="5075238"/>
            <a:ext cx="204787" cy="387350"/>
          </a:xfrm>
          <a:custGeom>
            <a:avLst/>
            <a:gdLst>
              <a:gd name="T0" fmla="*/ 2147483646 w 129"/>
              <a:gd name="T1" fmla="*/ 0 h 244"/>
              <a:gd name="T2" fmla="*/ 0 w 129"/>
              <a:gd name="T3" fmla="*/ 2147483646 h 244"/>
              <a:gd name="T4" fmla="*/ 2147483646 w 129"/>
              <a:gd name="T5" fmla="*/ 2147483646 h 244"/>
              <a:gd name="T6" fmla="*/ 2147483646 w 129"/>
              <a:gd name="T7" fmla="*/ 2147483646 h 244"/>
              <a:gd name="T8" fmla="*/ 2147483646 w 129"/>
              <a:gd name="T9" fmla="*/ 2147483646 h 244"/>
              <a:gd name="T10" fmla="*/ 2147483646 w 129"/>
              <a:gd name="T11" fmla="*/ 2147483646 h 244"/>
              <a:gd name="T12" fmla="*/ 2147483646 w 129"/>
              <a:gd name="T13" fmla="*/ 2147483646 h 244"/>
              <a:gd name="T14" fmla="*/ 2147483646 w 129"/>
              <a:gd name="T15" fmla="*/ 2147483646 h 244"/>
              <a:gd name="T16" fmla="*/ 2147483646 w 129"/>
              <a:gd name="T17" fmla="*/ 2147483646 h 244"/>
              <a:gd name="T18" fmla="*/ 2147483646 w 129"/>
              <a:gd name="T19" fmla="*/ 2147483646 h 244"/>
              <a:gd name="T20" fmla="*/ 2147483646 w 129"/>
              <a:gd name="T21" fmla="*/ 2147483646 h 244"/>
              <a:gd name="T22" fmla="*/ 2147483646 w 129"/>
              <a:gd name="T23" fmla="*/ 2147483646 h 244"/>
              <a:gd name="T24" fmla="*/ 2147483646 w 129"/>
              <a:gd name="T25" fmla="*/ 2147483646 h 244"/>
              <a:gd name="T26" fmla="*/ 2147483646 w 129"/>
              <a:gd name="T27" fmla="*/ 2147483646 h 244"/>
              <a:gd name="T28" fmla="*/ 2147483646 w 129"/>
              <a:gd name="T29" fmla="*/ 2147483646 h 244"/>
              <a:gd name="T30" fmla="*/ 2147483646 w 129"/>
              <a:gd name="T31" fmla="*/ 2147483646 h 244"/>
              <a:gd name="T32" fmla="*/ 2147483646 w 129"/>
              <a:gd name="T33" fmla="*/ 2147483646 h 244"/>
              <a:gd name="T34" fmla="*/ 2147483646 w 129"/>
              <a:gd name="T35" fmla="*/ 2147483646 h 244"/>
              <a:gd name="T36" fmla="*/ 2147483646 w 129"/>
              <a:gd name="T37" fmla="*/ 2147483646 h 244"/>
              <a:gd name="T38" fmla="*/ 2147483646 w 129"/>
              <a:gd name="T39" fmla="*/ 2147483646 h 244"/>
              <a:gd name="T40" fmla="*/ 2147483646 w 129"/>
              <a:gd name="T41" fmla="*/ 2147483646 h 244"/>
              <a:gd name="T42" fmla="*/ 2147483646 w 129"/>
              <a:gd name="T43" fmla="*/ 2147483646 h 244"/>
              <a:gd name="T44" fmla="*/ 2147483646 w 129"/>
              <a:gd name="T45" fmla="*/ 2147483646 h 244"/>
              <a:gd name="T46" fmla="*/ 2147483646 w 129"/>
              <a:gd name="T47" fmla="*/ 2147483646 h 244"/>
              <a:gd name="T48" fmla="*/ 2147483646 w 129"/>
              <a:gd name="T49" fmla="*/ 2147483646 h 244"/>
              <a:gd name="T50" fmla="*/ 2147483646 w 129"/>
              <a:gd name="T51" fmla="*/ 2147483646 h 244"/>
              <a:gd name="T52" fmla="*/ 2147483646 w 129"/>
              <a:gd name="T53" fmla="*/ 2147483646 h 244"/>
              <a:gd name="T54" fmla="*/ 0 w 129"/>
              <a:gd name="T55" fmla="*/ 2147483646 h 244"/>
              <a:gd name="T56" fmla="*/ 2147483646 w 129"/>
              <a:gd name="T57" fmla="*/ 2147483646 h 244"/>
              <a:gd name="T58" fmla="*/ 2147483646 w 129"/>
              <a:gd name="T59" fmla="*/ 2147483646 h 244"/>
              <a:gd name="T60" fmla="*/ 2147483646 w 129"/>
              <a:gd name="T61" fmla="*/ 2147483646 h 244"/>
              <a:gd name="T62" fmla="*/ 2147483646 w 129"/>
              <a:gd name="T63" fmla="*/ 2147483646 h 244"/>
              <a:gd name="T64" fmla="*/ 2147483646 w 129"/>
              <a:gd name="T65" fmla="*/ 2147483646 h 244"/>
              <a:gd name="T66" fmla="*/ 2147483646 w 129"/>
              <a:gd name="T67" fmla="*/ 2147483646 h 244"/>
              <a:gd name="T68" fmla="*/ 2147483646 w 129"/>
              <a:gd name="T69" fmla="*/ 2147483646 h 244"/>
              <a:gd name="T70" fmla="*/ 2147483646 w 129"/>
              <a:gd name="T71" fmla="*/ 2147483646 h 244"/>
              <a:gd name="T72" fmla="*/ 2147483646 w 129"/>
              <a:gd name="T73" fmla="*/ 2147483646 h 244"/>
              <a:gd name="T74" fmla="*/ 2147483646 w 129"/>
              <a:gd name="T75" fmla="*/ 2147483646 h 244"/>
              <a:gd name="T76" fmla="*/ 2147483646 w 129"/>
              <a:gd name="T77" fmla="*/ 2147483646 h 244"/>
              <a:gd name="T78" fmla="*/ 2147483646 w 129"/>
              <a:gd name="T79" fmla="*/ 2147483646 h 244"/>
              <a:gd name="T80" fmla="*/ 2147483646 w 129"/>
              <a:gd name="T81" fmla="*/ 2147483646 h 244"/>
              <a:gd name="T82" fmla="*/ 2147483646 w 129"/>
              <a:gd name="T83" fmla="*/ 2147483646 h 244"/>
              <a:gd name="T84" fmla="*/ 2147483646 w 129"/>
              <a:gd name="T85" fmla="*/ 2147483646 h 244"/>
              <a:gd name="T86" fmla="*/ 2147483646 w 129"/>
              <a:gd name="T87" fmla="*/ 2147483646 h 244"/>
              <a:gd name="T88" fmla="*/ 2147483646 w 129"/>
              <a:gd name="T89" fmla="*/ 2147483646 h 244"/>
              <a:gd name="T90" fmla="*/ 2147483646 w 129"/>
              <a:gd name="T91" fmla="*/ 2147483646 h 244"/>
              <a:gd name="T92" fmla="*/ 2147483646 w 129"/>
              <a:gd name="T93" fmla="*/ 2147483646 h 244"/>
              <a:gd name="T94" fmla="*/ 2147483646 w 129"/>
              <a:gd name="T95" fmla="*/ 2147483646 h 244"/>
              <a:gd name="T96" fmla="*/ 2147483646 w 129"/>
              <a:gd name="T97" fmla="*/ 2147483646 h 244"/>
              <a:gd name="T98" fmla="*/ 2147483646 w 129"/>
              <a:gd name="T99" fmla="*/ 2147483646 h 244"/>
              <a:gd name="T100" fmla="*/ 2147483646 w 129"/>
              <a:gd name="T101" fmla="*/ 2147483646 h 244"/>
              <a:gd name="T102" fmla="*/ 2147483646 w 129"/>
              <a:gd name="T103" fmla="*/ 2147483646 h 244"/>
              <a:gd name="T104" fmla="*/ 2147483646 w 129"/>
              <a:gd name="T105" fmla="*/ 0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9"/>
              <a:gd name="T160" fmla="*/ 0 h 244"/>
              <a:gd name="T161" fmla="*/ 129 w 129"/>
              <a:gd name="T162" fmla="*/ 244 h 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9" h="244">
                <a:moveTo>
                  <a:pt x="8" y="0"/>
                </a:moveTo>
                <a:lnTo>
                  <a:pt x="6" y="0"/>
                </a:lnTo>
                <a:lnTo>
                  <a:pt x="3" y="3"/>
                </a:lnTo>
                <a:lnTo>
                  <a:pt x="0" y="5"/>
                </a:lnTo>
                <a:lnTo>
                  <a:pt x="0" y="11"/>
                </a:lnTo>
                <a:lnTo>
                  <a:pt x="3" y="14"/>
                </a:lnTo>
                <a:lnTo>
                  <a:pt x="6" y="17"/>
                </a:lnTo>
                <a:lnTo>
                  <a:pt x="24" y="17"/>
                </a:lnTo>
                <a:lnTo>
                  <a:pt x="39" y="19"/>
                </a:lnTo>
                <a:lnTo>
                  <a:pt x="43" y="22"/>
                </a:lnTo>
                <a:lnTo>
                  <a:pt x="54" y="28"/>
                </a:lnTo>
                <a:lnTo>
                  <a:pt x="58" y="29"/>
                </a:lnTo>
                <a:lnTo>
                  <a:pt x="61" y="30"/>
                </a:lnTo>
                <a:lnTo>
                  <a:pt x="65" y="35"/>
                </a:lnTo>
                <a:lnTo>
                  <a:pt x="74" y="40"/>
                </a:lnTo>
                <a:lnTo>
                  <a:pt x="82" y="48"/>
                </a:lnTo>
                <a:lnTo>
                  <a:pt x="86" y="50"/>
                </a:lnTo>
                <a:lnTo>
                  <a:pt x="87" y="53"/>
                </a:lnTo>
                <a:lnTo>
                  <a:pt x="90" y="60"/>
                </a:lnTo>
                <a:lnTo>
                  <a:pt x="94" y="64"/>
                </a:lnTo>
                <a:lnTo>
                  <a:pt x="97" y="67"/>
                </a:lnTo>
                <a:lnTo>
                  <a:pt x="100" y="72"/>
                </a:lnTo>
                <a:lnTo>
                  <a:pt x="103" y="75"/>
                </a:lnTo>
                <a:lnTo>
                  <a:pt x="104" y="80"/>
                </a:lnTo>
                <a:lnTo>
                  <a:pt x="107" y="85"/>
                </a:lnTo>
                <a:lnTo>
                  <a:pt x="111" y="105"/>
                </a:lnTo>
                <a:lnTo>
                  <a:pt x="111" y="116"/>
                </a:lnTo>
                <a:lnTo>
                  <a:pt x="112" y="123"/>
                </a:lnTo>
                <a:lnTo>
                  <a:pt x="112" y="121"/>
                </a:lnTo>
                <a:lnTo>
                  <a:pt x="111" y="126"/>
                </a:lnTo>
                <a:lnTo>
                  <a:pt x="111" y="137"/>
                </a:lnTo>
                <a:lnTo>
                  <a:pt x="107" y="158"/>
                </a:lnTo>
                <a:lnTo>
                  <a:pt x="104" y="162"/>
                </a:lnTo>
                <a:lnTo>
                  <a:pt x="103" y="168"/>
                </a:lnTo>
                <a:lnTo>
                  <a:pt x="100" y="171"/>
                </a:lnTo>
                <a:lnTo>
                  <a:pt x="97" y="176"/>
                </a:lnTo>
                <a:lnTo>
                  <a:pt x="94" y="179"/>
                </a:lnTo>
                <a:lnTo>
                  <a:pt x="90" y="183"/>
                </a:lnTo>
                <a:lnTo>
                  <a:pt x="87" y="190"/>
                </a:lnTo>
                <a:lnTo>
                  <a:pt x="86" y="193"/>
                </a:lnTo>
                <a:lnTo>
                  <a:pt x="82" y="194"/>
                </a:lnTo>
                <a:lnTo>
                  <a:pt x="74" y="202"/>
                </a:lnTo>
                <a:lnTo>
                  <a:pt x="65" y="208"/>
                </a:lnTo>
                <a:lnTo>
                  <a:pt x="61" y="212"/>
                </a:lnTo>
                <a:lnTo>
                  <a:pt x="58" y="213"/>
                </a:lnTo>
                <a:lnTo>
                  <a:pt x="54" y="215"/>
                </a:lnTo>
                <a:lnTo>
                  <a:pt x="43" y="220"/>
                </a:lnTo>
                <a:lnTo>
                  <a:pt x="39" y="223"/>
                </a:lnTo>
                <a:lnTo>
                  <a:pt x="24" y="226"/>
                </a:lnTo>
                <a:lnTo>
                  <a:pt x="13" y="226"/>
                </a:lnTo>
                <a:lnTo>
                  <a:pt x="7" y="227"/>
                </a:lnTo>
                <a:lnTo>
                  <a:pt x="8" y="227"/>
                </a:lnTo>
                <a:lnTo>
                  <a:pt x="6" y="227"/>
                </a:lnTo>
                <a:lnTo>
                  <a:pt x="3" y="230"/>
                </a:lnTo>
                <a:lnTo>
                  <a:pt x="0" y="233"/>
                </a:lnTo>
                <a:lnTo>
                  <a:pt x="0" y="238"/>
                </a:lnTo>
                <a:lnTo>
                  <a:pt x="3" y="241"/>
                </a:lnTo>
                <a:lnTo>
                  <a:pt x="6" y="244"/>
                </a:lnTo>
                <a:lnTo>
                  <a:pt x="8" y="244"/>
                </a:lnTo>
                <a:lnTo>
                  <a:pt x="10" y="244"/>
                </a:lnTo>
                <a:lnTo>
                  <a:pt x="15" y="243"/>
                </a:lnTo>
                <a:lnTo>
                  <a:pt x="26" y="243"/>
                </a:lnTo>
                <a:lnTo>
                  <a:pt x="44" y="237"/>
                </a:lnTo>
                <a:lnTo>
                  <a:pt x="49" y="234"/>
                </a:lnTo>
                <a:lnTo>
                  <a:pt x="54" y="234"/>
                </a:lnTo>
                <a:lnTo>
                  <a:pt x="60" y="232"/>
                </a:lnTo>
                <a:lnTo>
                  <a:pt x="64" y="230"/>
                </a:lnTo>
                <a:lnTo>
                  <a:pt x="72" y="226"/>
                </a:lnTo>
                <a:lnTo>
                  <a:pt x="76" y="222"/>
                </a:lnTo>
                <a:lnTo>
                  <a:pt x="85" y="216"/>
                </a:lnTo>
                <a:lnTo>
                  <a:pt x="93" y="208"/>
                </a:lnTo>
                <a:lnTo>
                  <a:pt x="97" y="204"/>
                </a:lnTo>
                <a:lnTo>
                  <a:pt x="101" y="198"/>
                </a:lnTo>
                <a:lnTo>
                  <a:pt x="104" y="194"/>
                </a:lnTo>
                <a:lnTo>
                  <a:pt x="108" y="190"/>
                </a:lnTo>
                <a:lnTo>
                  <a:pt x="111" y="184"/>
                </a:lnTo>
                <a:lnTo>
                  <a:pt x="114" y="179"/>
                </a:lnTo>
                <a:lnTo>
                  <a:pt x="117" y="173"/>
                </a:lnTo>
                <a:lnTo>
                  <a:pt x="118" y="168"/>
                </a:lnTo>
                <a:lnTo>
                  <a:pt x="121" y="164"/>
                </a:lnTo>
                <a:lnTo>
                  <a:pt x="128" y="140"/>
                </a:lnTo>
                <a:lnTo>
                  <a:pt x="128" y="129"/>
                </a:lnTo>
                <a:lnTo>
                  <a:pt x="129" y="123"/>
                </a:lnTo>
                <a:lnTo>
                  <a:pt x="129" y="121"/>
                </a:lnTo>
                <a:lnTo>
                  <a:pt x="128" y="114"/>
                </a:lnTo>
                <a:lnTo>
                  <a:pt x="128" y="103"/>
                </a:lnTo>
                <a:lnTo>
                  <a:pt x="121" y="79"/>
                </a:lnTo>
                <a:lnTo>
                  <a:pt x="118" y="75"/>
                </a:lnTo>
                <a:lnTo>
                  <a:pt x="117" y="69"/>
                </a:lnTo>
                <a:lnTo>
                  <a:pt x="114" y="64"/>
                </a:lnTo>
                <a:lnTo>
                  <a:pt x="111" y="58"/>
                </a:lnTo>
                <a:lnTo>
                  <a:pt x="108" y="53"/>
                </a:lnTo>
                <a:lnTo>
                  <a:pt x="104" y="48"/>
                </a:lnTo>
                <a:lnTo>
                  <a:pt x="101" y="44"/>
                </a:lnTo>
                <a:lnTo>
                  <a:pt x="97" y="39"/>
                </a:lnTo>
                <a:lnTo>
                  <a:pt x="93" y="35"/>
                </a:lnTo>
                <a:lnTo>
                  <a:pt x="85" y="26"/>
                </a:lnTo>
                <a:lnTo>
                  <a:pt x="76" y="21"/>
                </a:lnTo>
                <a:lnTo>
                  <a:pt x="72" y="17"/>
                </a:lnTo>
                <a:lnTo>
                  <a:pt x="64" y="12"/>
                </a:lnTo>
                <a:lnTo>
                  <a:pt x="60" y="11"/>
                </a:lnTo>
                <a:lnTo>
                  <a:pt x="54" y="8"/>
                </a:lnTo>
                <a:lnTo>
                  <a:pt x="49" y="8"/>
                </a:lnTo>
                <a:lnTo>
                  <a:pt x="44" y="5"/>
                </a:lnTo>
                <a:lnTo>
                  <a:pt x="26"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6" name="Freeform 20"/>
          <p:cNvSpPr>
            <a:spLocks/>
          </p:cNvSpPr>
          <p:nvPr/>
        </p:nvSpPr>
        <p:spPr bwMode="auto">
          <a:xfrm>
            <a:off x="7165975" y="5075238"/>
            <a:ext cx="298450" cy="26987"/>
          </a:xfrm>
          <a:custGeom>
            <a:avLst/>
            <a:gdLst>
              <a:gd name="T0" fmla="*/ 2147483646 w 188"/>
              <a:gd name="T1" fmla="*/ 2147483646 h 17"/>
              <a:gd name="T2" fmla="*/ 2147483646 w 188"/>
              <a:gd name="T3" fmla="*/ 2147483646 h 17"/>
              <a:gd name="T4" fmla="*/ 2147483646 w 188"/>
              <a:gd name="T5" fmla="*/ 2147483646 h 17"/>
              <a:gd name="T6" fmla="*/ 2147483646 w 188"/>
              <a:gd name="T7" fmla="*/ 2147483646 h 17"/>
              <a:gd name="T8" fmla="*/ 2147483646 w 188"/>
              <a:gd name="T9" fmla="*/ 2147483646 h 17"/>
              <a:gd name="T10" fmla="*/ 2147483646 w 188"/>
              <a:gd name="T11" fmla="*/ 2147483646 h 17"/>
              <a:gd name="T12" fmla="*/ 2147483646 w 188"/>
              <a:gd name="T13" fmla="*/ 0 h 17"/>
              <a:gd name="T14" fmla="*/ 2147483646 w 188"/>
              <a:gd name="T15" fmla="*/ 0 h 17"/>
              <a:gd name="T16" fmla="*/ 2147483646 w 188"/>
              <a:gd name="T17" fmla="*/ 2147483646 h 17"/>
              <a:gd name="T18" fmla="*/ 0 w 188"/>
              <a:gd name="T19" fmla="*/ 2147483646 h 17"/>
              <a:gd name="T20" fmla="*/ 0 w 188"/>
              <a:gd name="T21" fmla="*/ 2147483646 h 17"/>
              <a:gd name="T22" fmla="*/ 2147483646 w 188"/>
              <a:gd name="T23" fmla="*/ 2147483646 h 17"/>
              <a:gd name="T24" fmla="*/ 2147483646 w 188"/>
              <a:gd name="T25" fmla="*/ 2147483646 h 17"/>
              <a:gd name="T26" fmla="*/ 2147483646 w 188"/>
              <a:gd name="T27" fmla="*/ 2147483646 h 17"/>
              <a:gd name="T28" fmla="*/ 2147483646 w 188"/>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7"/>
              <a:gd name="T47" fmla="*/ 188 w 18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7">
                <a:moveTo>
                  <a:pt x="179" y="17"/>
                </a:moveTo>
                <a:lnTo>
                  <a:pt x="182" y="17"/>
                </a:lnTo>
                <a:lnTo>
                  <a:pt x="185" y="14"/>
                </a:lnTo>
                <a:lnTo>
                  <a:pt x="188" y="11"/>
                </a:lnTo>
                <a:lnTo>
                  <a:pt x="188" y="5"/>
                </a:lnTo>
                <a:lnTo>
                  <a:pt x="185" y="3"/>
                </a:lnTo>
                <a:lnTo>
                  <a:pt x="182" y="0"/>
                </a:lnTo>
                <a:lnTo>
                  <a:pt x="6" y="0"/>
                </a:lnTo>
                <a:lnTo>
                  <a:pt x="3" y="3"/>
                </a:lnTo>
                <a:lnTo>
                  <a:pt x="0" y="5"/>
                </a:lnTo>
                <a:lnTo>
                  <a:pt x="0" y="11"/>
                </a:lnTo>
                <a:lnTo>
                  <a:pt x="3" y="14"/>
                </a:lnTo>
                <a:lnTo>
                  <a:pt x="6" y="17"/>
                </a:lnTo>
                <a:lnTo>
                  <a:pt x="9" y="17"/>
                </a:lnTo>
                <a:lnTo>
                  <a:pt x="17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7" name="Freeform 21"/>
          <p:cNvSpPr>
            <a:spLocks/>
          </p:cNvSpPr>
          <p:nvPr/>
        </p:nvSpPr>
        <p:spPr bwMode="auto">
          <a:xfrm>
            <a:off x="7165975" y="5435600"/>
            <a:ext cx="298450" cy="26988"/>
          </a:xfrm>
          <a:custGeom>
            <a:avLst/>
            <a:gdLst>
              <a:gd name="T0" fmla="*/ 2147483646 w 188"/>
              <a:gd name="T1" fmla="*/ 2147483646 h 17"/>
              <a:gd name="T2" fmla="*/ 2147483646 w 188"/>
              <a:gd name="T3" fmla="*/ 2147483646 h 17"/>
              <a:gd name="T4" fmla="*/ 2147483646 w 188"/>
              <a:gd name="T5" fmla="*/ 2147483646 h 17"/>
              <a:gd name="T6" fmla="*/ 2147483646 w 188"/>
              <a:gd name="T7" fmla="*/ 2147483646 h 17"/>
              <a:gd name="T8" fmla="*/ 2147483646 w 188"/>
              <a:gd name="T9" fmla="*/ 2147483646 h 17"/>
              <a:gd name="T10" fmla="*/ 2147483646 w 188"/>
              <a:gd name="T11" fmla="*/ 2147483646 h 17"/>
              <a:gd name="T12" fmla="*/ 2147483646 w 188"/>
              <a:gd name="T13" fmla="*/ 0 h 17"/>
              <a:gd name="T14" fmla="*/ 2147483646 w 188"/>
              <a:gd name="T15" fmla="*/ 0 h 17"/>
              <a:gd name="T16" fmla="*/ 2147483646 w 188"/>
              <a:gd name="T17" fmla="*/ 2147483646 h 17"/>
              <a:gd name="T18" fmla="*/ 0 w 188"/>
              <a:gd name="T19" fmla="*/ 2147483646 h 17"/>
              <a:gd name="T20" fmla="*/ 0 w 188"/>
              <a:gd name="T21" fmla="*/ 2147483646 h 17"/>
              <a:gd name="T22" fmla="*/ 2147483646 w 188"/>
              <a:gd name="T23" fmla="*/ 2147483646 h 17"/>
              <a:gd name="T24" fmla="*/ 2147483646 w 188"/>
              <a:gd name="T25" fmla="*/ 2147483646 h 17"/>
              <a:gd name="T26" fmla="*/ 2147483646 w 188"/>
              <a:gd name="T27" fmla="*/ 2147483646 h 17"/>
              <a:gd name="T28" fmla="*/ 2147483646 w 188"/>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7"/>
              <a:gd name="T47" fmla="*/ 188 w 18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7">
                <a:moveTo>
                  <a:pt x="179" y="17"/>
                </a:moveTo>
                <a:lnTo>
                  <a:pt x="182" y="17"/>
                </a:lnTo>
                <a:lnTo>
                  <a:pt x="185" y="14"/>
                </a:lnTo>
                <a:lnTo>
                  <a:pt x="188" y="11"/>
                </a:lnTo>
                <a:lnTo>
                  <a:pt x="188" y="6"/>
                </a:lnTo>
                <a:lnTo>
                  <a:pt x="185" y="3"/>
                </a:lnTo>
                <a:lnTo>
                  <a:pt x="182" y="0"/>
                </a:lnTo>
                <a:lnTo>
                  <a:pt x="6" y="0"/>
                </a:lnTo>
                <a:lnTo>
                  <a:pt x="3" y="3"/>
                </a:lnTo>
                <a:lnTo>
                  <a:pt x="0" y="6"/>
                </a:lnTo>
                <a:lnTo>
                  <a:pt x="0" y="11"/>
                </a:lnTo>
                <a:lnTo>
                  <a:pt x="3" y="14"/>
                </a:lnTo>
                <a:lnTo>
                  <a:pt x="6" y="17"/>
                </a:lnTo>
                <a:lnTo>
                  <a:pt x="9" y="17"/>
                </a:lnTo>
                <a:lnTo>
                  <a:pt x="17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8" name="Freeform 22"/>
          <p:cNvSpPr>
            <a:spLocks/>
          </p:cNvSpPr>
          <p:nvPr/>
        </p:nvSpPr>
        <p:spPr bwMode="auto">
          <a:xfrm>
            <a:off x="7165975" y="5075238"/>
            <a:ext cx="26988" cy="387350"/>
          </a:xfrm>
          <a:custGeom>
            <a:avLst/>
            <a:gdLst>
              <a:gd name="T0" fmla="*/ 2147483646 w 17"/>
              <a:gd name="T1" fmla="*/ 2147483646 h 244"/>
              <a:gd name="T2" fmla="*/ 2147483646 w 17"/>
              <a:gd name="T3" fmla="*/ 2147483646 h 244"/>
              <a:gd name="T4" fmla="*/ 2147483646 w 17"/>
              <a:gd name="T5" fmla="*/ 2147483646 h 244"/>
              <a:gd name="T6" fmla="*/ 2147483646 w 17"/>
              <a:gd name="T7" fmla="*/ 0 h 244"/>
              <a:gd name="T8" fmla="*/ 2147483646 w 17"/>
              <a:gd name="T9" fmla="*/ 0 h 244"/>
              <a:gd name="T10" fmla="*/ 2147483646 w 17"/>
              <a:gd name="T11" fmla="*/ 2147483646 h 244"/>
              <a:gd name="T12" fmla="*/ 0 w 17"/>
              <a:gd name="T13" fmla="*/ 2147483646 h 244"/>
              <a:gd name="T14" fmla="*/ 0 w 17"/>
              <a:gd name="T15" fmla="*/ 2147483646 h 244"/>
              <a:gd name="T16" fmla="*/ 2147483646 w 17"/>
              <a:gd name="T17" fmla="*/ 2147483646 h 244"/>
              <a:gd name="T18" fmla="*/ 2147483646 w 17"/>
              <a:gd name="T19" fmla="*/ 2147483646 h 244"/>
              <a:gd name="T20" fmla="*/ 2147483646 w 17"/>
              <a:gd name="T21" fmla="*/ 2147483646 h 244"/>
              <a:gd name="T22" fmla="*/ 2147483646 w 17"/>
              <a:gd name="T23" fmla="*/ 2147483646 h 244"/>
              <a:gd name="T24" fmla="*/ 2147483646 w 17"/>
              <a:gd name="T25" fmla="*/ 2147483646 h 244"/>
              <a:gd name="T26" fmla="*/ 2147483646 w 17"/>
              <a:gd name="T27" fmla="*/ 2147483646 h 244"/>
              <a:gd name="T28" fmla="*/ 2147483646 w 17"/>
              <a:gd name="T29" fmla="*/ 2147483646 h 2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44"/>
              <a:gd name="T47" fmla="*/ 17 w 17"/>
              <a:gd name="T48" fmla="*/ 244 h 2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44">
                <a:moveTo>
                  <a:pt x="17" y="8"/>
                </a:moveTo>
                <a:lnTo>
                  <a:pt x="17" y="5"/>
                </a:lnTo>
                <a:lnTo>
                  <a:pt x="14" y="3"/>
                </a:lnTo>
                <a:lnTo>
                  <a:pt x="11" y="0"/>
                </a:lnTo>
                <a:lnTo>
                  <a:pt x="6" y="0"/>
                </a:lnTo>
                <a:lnTo>
                  <a:pt x="3" y="3"/>
                </a:lnTo>
                <a:lnTo>
                  <a:pt x="0" y="5"/>
                </a:lnTo>
                <a:lnTo>
                  <a:pt x="0" y="238"/>
                </a:lnTo>
                <a:lnTo>
                  <a:pt x="3" y="241"/>
                </a:lnTo>
                <a:lnTo>
                  <a:pt x="6" y="244"/>
                </a:lnTo>
                <a:lnTo>
                  <a:pt x="11" y="244"/>
                </a:lnTo>
                <a:lnTo>
                  <a:pt x="14" y="241"/>
                </a:lnTo>
                <a:lnTo>
                  <a:pt x="17" y="238"/>
                </a:lnTo>
                <a:lnTo>
                  <a:pt x="17" y="236"/>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9" name="Oval 23"/>
          <p:cNvSpPr>
            <a:spLocks noChangeArrowheads="1"/>
          </p:cNvSpPr>
          <p:nvPr/>
        </p:nvSpPr>
        <p:spPr bwMode="auto">
          <a:xfrm>
            <a:off x="6858000" y="4545013"/>
            <a:ext cx="85725" cy="857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00" name="Freeform 24"/>
          <p:cNvSpPr>
            <a:spLocks/>
          </p:cNvSpPr>
          <p:nvPr/>
        </p:nvSpPr>
        <p:spPr bwMode="auto">
          <a:xfrm>
            <a:off x="6845300" y="4530725"/>
            <a:ext cx="107950" cy="107950"/>
          </a:xfrm>
          <a:custGeom>
            <a:avLst/>
            <a:gdLst>
              <a:gd name="T0" fmla="*/ 2147483646 w 68"/>
              <a:gd name="T1" fmla="*/ 2147483646 h 68"/>
              <a:gd name="T2" fmla="*/ 2147483646 w 68"/>
              <a:gd name="T3" fmla="*/ 2147483646 h 68"/>
              <a:gd name="T4" fmla="*/ 2147483646 w 68"/>
              <a:gd name="T5" fmla="*/ 2147483646 h 68"/>
              <a:gd name="T6" fmla="*/ 2147483646 w 68"/>
              <a:gd name="T7" fmla="*/ 2147483646 h 68"/>
              <a:gd name="T8" fmla="*/ 2147483646 w 68"/>
              <a:gd name="T9" fmla="*/ 2147483646 h 68"/>
              <a:gd name="T10" fmla="*/ 2147483646 w 68"/>
              <a:gd name="T11" fmla="*/ 2147483646 h 68"/>
              <a:gd name="T12" fmla="*/ 2147483646 w 68"/>
              <a:gd name="T13" fmla="*/ 2147483646 h 68"/>
              <a:gd name="T14" fmla="*/ 2147483646 w 68"/>
              <a:gd name="T15" fmla="*/ 2147483646 h 68"/>
              <a:gd name="T16" fmla="*/ 2147483646 w 68"/>
              <a:gd name="T17" fmla="*/ 2147483646 h 68"/>
              <a:gd name="T18" fmla="*/ 2147483646 w 68"/>
              <a:gd name="T19" fmla="*/ 2147483646 h 68"/>
              <a:gd name="T20" fmla="*/ 2147483646 w 68"/>
              <a:gd name="T21" fmla="*/ 2147483646 h 68"/>
              <a:gd name="T22" fmla="*/ 2147483646 w 68"/>
              <a:gd name="T23" fmla="*/ 2147483646 h 68"/>
              <a:gd name="T24" fmla="*/ 2147483646 w 68"/>
              <a:gd name="T25" fmla="*/ 2147483646 h 68"/>
              <a:gd name="T26" fmla="*/ 2147483646 w 68"/>
              <a:gd name="T27" fmla="*/ 2147483646 h 68"/>
              <a:gd name="T28" fmla="*/ 2147483646 w 68"/>
              <a:gd name="T29" fmla="*/ 2147483646 h 68"/>
              <a:gd name="T30" fmla="*/ 2147483646 w 68"/>
              <a:gd name="T31" fmla="*/ 2147483646 h 68"/>
              <a:gd name="T32" fmla="*/ 2147483646 w 68"/>
              <a:gd name="T33" fmla="*/ 2147483646 h 68"/>
              <a:gd name="T34" fmla="*/ 2147483646 w 68"/>
              <a:gd name="T35" fmla="*/ 2147483646 h 68"/>
              <a:gd name="T36" fmla="*/ 2147483646 w 68"/>
              <a:gd name="T37" fmla="*/ 2147483646 h 68"/>
              <a:gd name="T38" fmla="*/ 2147483646 w 68"/>
              <a:gd name="T39" fmla="*/ 2147483646 h 68"/>
              <a:gd name="T40" fmla="*/ 2147483646 w 68"/>
              <a:gd name="T41" fmla="*/ 2147483646 h 68"/>
              <a:gd name="T42" fmla="*/ 2147483646 w 68"/>
              <a:gd name="T43" fmla="*/ 0 h 68"/>
              <a:gd name="T44" fmla="*/ 2147483646 w 68"/>
              <a:gd name="T45" fmla="*/ 2147483646 h 68"/>
              <a:gd name="T46" fmla="*/ 2147483646 w 68"/>
              <a:gd name="T47" fmla="*/ 2147483646 h 68"/>
              <a:gd name="T48" fmla="*/ 2147483646 w 68"/>
              <a:gd name="T49" fmla="*/ 2147483646 h 68"/>
              <a:gd name="T50" fmla="*/ 2147483646 w 68"/>
              <a:gd name="T51" fmla="*/ 2147483646 h 68"/>
              <a:gd name="T52" fmla="*/ 2147483646 w 68"/>
              <a:gd name="T53" fmla="*/ 2147483646 h 68"/>
              <a:gd name="T54" fmla="*/ 2147483646 w 68"/>
              <a:gd name="T55" fmla="*/ 2147483646 h 68"/>
              <a:gd name="T56" fmla="*/ 2147483646 w 68"/>
              <a:gd name="T57" fmla="*/ 2147483646 h 68"/>
              <a:gd name="T58" fmla="*/ 2147483646 w 68"/>
              <a:gd name="T59" fmla="*/ 2147483646 h 68"/>
              <a:gd name="T60" fmla="*/ 2147483646 w 68"/>
              <a:gd name="T61" fmla="*/ 2147483646 h 68"/>
              <a:gd name="T62" fmla="*/ 2147483646 w 68"/>
              <a:gd name="T63" fmla="*/ 2147483646 h 68"/>
              <a:gd name="T64" fmla="*/ 2147483646 w 68"/>
              <a:gd name="T65" fmla="*/ 2147483646 h 68"/>
              <a:gd name="T66" fmla="*/ 2147483646 w 68"/>
              <a:gd name="T67" fmla="*/ 2147483646 h 68"/>
              <a:gd name="T68" fmla="*/ 2147483646 w 68"/>
              <a:gd name="T69" fmla="*/ 2147483646 h 68"/>
              <a:gd name="T70" fmla="*/ 2147483646 w 68"/>
              <a:gd name="T71" fmla="*/ 2147483646 h 68"/>
              <a:gd name="T72" fmla="*/ 2147483646 w 68"/>
              <a:gd name="T73" fmla="*/ 2147483646 h 68"/>
              <a:gd name="T74" fmla="*/ 2147483646 w 68"/>
              <a:gd name="T75" fmla="*/ 2147483646 h 68"/>
              <a:gd name="T76" fmla="*/ 2147483646 w 68"/>
              <a:gd name="T77" fmla="*/ 2147483646 h 68"/>
              <a:gd name="T78" fmla="*/ 2147483646 w 68"/>
              <a:gd name="T79" fmla="*/ 2147483646 h 68"/>
              <a:gd name="T80" fmla="*/ 2147483646 w 68"/>
              <a:gd name="T81" fmla="*/ 2147483646 h 68"/>
              <a:gd name="T82" fmla="*/ 2147483646 w 68"/>
              <a:gd name="T83" fmla="*/ 2147483646 h 68"/>
              <a:gd name="T84" fmla="*/ 2147483646 w 68"/>
              <a:gd name="T85" fmla="*/ 2147483646 h 68"/>
              <a:gd name="T86" fmla="*/ 2147483646 w 68"/>
              <a:gd name="T87" fmla="*/ 2147483646 h 68"/>
              <a:gd name="T88" fmla="*/ 2147483646 w 68"/>
              <a:gd name="T89" fmla="*/ 2147483646 h 68"/>
              <a:gd name="T90" fmla="*/ 2147483646 w 68"/>
              <a:gd name="T91" fmla="*/ 2147483646 h 68"/>
              <a:gd name="T92" fmla="*/ 2147483646 w 68"/>
              <a:gd name="T93" fmla="*/ 2147483646 h 68"/>
              <a:gd name="T94" fmla="*/ 2147483646 w 68"/>
              <a:gd name="T95" fmla="*/ 2147483646 h 68"/>
              <a:gd name="T96" fmla="*/ 2147483646 w 68"/>
              <a:gd name="T97" fmla="*/ 2147483646 h 68"/>
              <a:gd name="T98" fmla="*/ 2147483646 w 68"/>
              <a:gd name="T99" fmla="*/ 2147483646 h 68"/>
              <a:gd name="T100" fmla="*/ 2147483646 w 68"/>
              <a:gd name="T101" fmla="*/ 2147483646 h 68"/>
              <a:gd name="T102" fmla="*/ 2147483646 w 68"/>
              <a:gd name="T103" fmla="*/ 2147483646 h 68"/>
              <a:gd name="T104" fmla="*/ 2147483646 w 68"/>
              <a:gd name="T105" fmla="*/ 2147483646 h 68"/>
              <a:gd name="T106" fmla="*/ 2147483646 w 68"/>
              <a:gd name="T107" fmla="*/ 2147483646 h 68"/>
              <a:gd name="T108" fmla="*/ 2147483646 w 68"/>
              <a:gd name="T109" fmla="*/ 2147483646 h 68"/>
              <a:gd name="T110" fmla="*/ 2147483646 w 68"/>
              <a:gd name="T111" fmla="*/ 2147483646 h 68"/>
              <a:gd name="T112" fmla="*/ 2147483646 w 68"/>
              <a:gd name="T113" fmla="*/ 2147483646 h 68"/>
              <a:gd name="T114" fmla="*/ 0 w 68"/>
              <a:gd name="T115" fmla="*/ 2147483646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5"/>
                </a:moveTo>
                <a:lnTo>
                  <a:pt x="0" y="45"/>
                </a:lnTo>
                <a:lnTo>
                  <a:pt x="1" y="46"/>
                </a:lnTo>
                <a:lnTo>
                  <a:pt x="4" y="52"/>
                </a:lnTo>
                <a:lnTo>
                  <a:pt x="5" y="52"/>
                </a:lnTo>
                <a:lnTo>
                  <a:pt x="3" y="50"/>
                </a:lnTo>
                <a:lnTo>
                  <a:pt x="4" y="52"/>
                </a:lnTo>
                <a:lnTo>
                  <a:pt x="7" y="56"/>
                </a:lnTo>
                <a:lnTo>
                  <a:pt x="11" y="59"/>
                </a:lnTo>
                <a:lnTo>
                  <a:pt x="7" y="55"/>
                </a:lnTo>
                <a:lnTo>
                  <a:pt x="10" y="59"/>
                </a:lnTo>
                <a:lnTo>
                  <a:pt x="14" y="61"/>
                </a:lnTo>
                <a:lnTo>
                  <a:pt x="10" y="57"/>
                </a:lnTo>
                <a:lnTo>
                  <a:pt x="12" y="61"/>
                </a:lnTo>
                <a:lnTo>
                  <a:pt x="17" y="64"/>
                </a:lnTo>
                <a:lnTo>
                  <a:pt x="18" y="66"/>
                </a:lnTo>
                <a:lnTo>
                  <a:pt x="17" y="63"/>
                </a:lnTo>
                <a:lnTo>
                  <a:pt x="17" y="64"/>
                </a:lnTo>
                <a:lnTo>
                  <a:pt x="22" y="67"/>
                </a:lnTo>
                <a:lnTo>
                  <a:pt x="23" y="68"/>
                </a:lnTo>
                <a:lnTo>
                  <a:pt x="30" y="68"/>
                </a:lnTo>
                <a:lnTo>
                  <a:pt x="29" y="67"/>
                </a:lnTo>
                <a:lnTo>
                  <a:pt x="43" y="61"/>
                </a:lnTo>
                <a:lnTo>
                  <a:pt x="40" y="66"/>
                </a:lnTo>
                <a:lnTo>
                  <a:pt x="44" y="68"/>
                </a:lnTo>
                <a:lnTo>
                  <a:pt x="46" y="67"/>
                </a:lnTo>
                <a:lnTo>
                  <a:pt x="51" y="64"/>
                </a:lnTo>
                <a:lnTo>
                  <a:pt x="51" y="63"/>
                </a:lnTo>
                <a:lnTo>
                  <a:pt x="50" y="66"/>
                </a:lnTo>
                <a:lnTo>
                  <a:pt x="51" y="64"/>
                </a:lnTo>
                <a:lnTo>
                  <a:pt x="55" y="61"/>
                </a:lnTo>
                <a:lnTo>
                  <a:pt x="58" y="57"/>
                </a:lnTo>
                <a:lnTo>
                  <a:pt x="54" y="61"/>
                </a:lnTo>
                <a:lnTo>
                  <a:pt x="58" y="59"/>
                </a:lnTo>
                <a:lnTo>
                  <a:pt x="61" y="55"/>
                </a:lnTo>
                <a:lnTo>
                  <a:pt x="57" y="59"/>
                </a:lnTo>
                <a:lnTo>
                  <a:pt x="61" y="56"/>
                </a:lnTo>
                <a:lnTo>
                  <a:pt x="64" y="52"/>
                </a:lnTo>
                <a:lnTo>
                  <a:pt x="65" y="50"/>
                </a:lnTo>
                <a:lnTo>
                  <a:pt x="62" y="52"/>
                </a:lnTo>
                <a:lnTo>
                  <a:pt x="64" y="52"/>
                </a:lnTo>
                <a:lnTo>
                  <a:pt x="66" y="46"/>
                </a:lnTo>
                <a:lnTo>
                  <a:pt x="68" y="45"/>
                </a:lnTo>
                <a:lnTo>
                  <a:pt x="65" y="41"/>
                </a:lnTo>
                <a:lnTo>
                  <a:pt x="61" y="43"/>
                </a:lnTo>
                <a:lnTo>
                  <a:pt x="66" y="30"/>
                </a:lnTo>
                <a:lnTo>
                  <a:pt x="68" y="31"/>
                </a:lnTo>
                <a:lnTo>
                  <a:pt x="68" y="24"/>
                </a:lnTo>
                <a:lnTo>
                  <a:pt x="66" y="23"/>
                </a:lnTo>
                <a:lnTo>
                  <a:pt x="64" y="17"/>
                </a:lnTo>
                <a:lnTo>
                  <a:pt x="62" y="17"/>
                </a:lnTo>
                <a:lnTo>
                  <a:pt x="65" y="18"/>
                </a:lnTo>
                <a:lnTo>
                  <a:pt x="64" y="17"/>
                </a:lnTo>
                <a:lnTo>
                  <a:pt x="61" y="13"/>
                </a:lnTo>
                <a:lnTo>
                  <a:pt x="57" y="10"/>
                </a:lnTo>
                <a:lnTo>
                  <a:pt x="61" y="14"/>
                </a:lnTo>
                <a:lnTo>
                  <a:pt x="58" y="10"/>
                </a:lnTo>
                <a:lnTo>
                  <a:pt x="54" y="7"/>
                </a:lnTo>
                <a:lnTo>
                  <a:pt x="58" y="12"/>
                </a:lnTo>
                <a:lnTo>
                  <a:pt x="55" y="7"/>
                </a:lnTo>
                <a:lnTo>
                  <a:pt x="51" y="5"/>
                </a:lnTo>
                <a:lnTo>
                  <a:pt x="50" y="3"/>
                </a:lnTo>
                <a:lnTo>
                  <a:pt x="51" y="6"/>
                </a:lnTo>
                <a:lnTo>
                  <a:pt x="51" y="5"/>
                </a:lnTo>
                <a:lnTo>
                  <a:pt x="46" y="2"/>
                </a:lnTo>
                <a:lnTo>
                  <a:pt x="44" y="0"/>
                </a:lnTo>
                <a:lnTo>
                  <a:pt x="23" y="0"/>
                </a:lnTo>
                <a:lnTo>
                  <a:pt x="22" y="2"/>
                </a:lnTo>
                <a:lnTo>
                  <a:pt x="17" y="5"/>
                </a:lnTo>
                <a:lnTo>
                  <a:pt x="17" y="6"/>
                </a:lnTo>
                <a:lnTo>
                  <a:pt x="18" y="3"/>
                </a:lnTo>
                <a:lnTo>
                  <a:pt x="17" y="5"/>
                </a:lnTo>
                <a:lnTo>
                  <a:pt x="12" y="7"/>
                </a:lnTo>
                <a:lnTo>
                  <a:pt x="10" y="12"/>
                </a:lnTo>
                <a:lnTo>
                  <a:pt x="14" y="7"/>
                </a:lnTo>
                <a:lnTo>
                  <a:pt x="10" y="10"/>
                </a:lnTo>
                <a:lnTo>
                  <a:pt x="7" y="14"/>
                </a:lnTo>
                <a:lnTo>
                  <a:pt x="11" y="10"/>
                </a:lnTo>
                <a:lnTo>
                  <a:pt x="7" y="13"/>
                </a:lnTo>
                <a:lnTo>
                  <a:pt x="4" y="17"/>
                </a:lnTo>
                <a:lnTo>
                  <a:pt x="3" y="18"/>
                </a:lnTo>
                <a:lnTo>
                  <a:pt x="5" y="17"/>
                </a:lnTo>
                <a:lnTo>
                  <a:pt x="4" y="17"/>
                </a:lnTo>
                <a:lnTo>
                  <a:pt x="1" y="23"/>
                </a:lnTo>
                <a:lnTo>
                  <a:pt x="0" y="24"/>
                </a:lnTo>
                <a:lnTo>
                  <a:pt x="0" y="35"/>
                </a:lnTo>
                <a:lnTo>
                  <a:pt x="17" y="35"/>
                </a:lnTo>
                <a:lnTo>
                  <a:pt x="17" y="30"/>
                </a:lnTo>
                <a:lnTo>
                  <a:pt x="18" y="28"/>
                </a:lnTo>
                <a:lnTo>
                  <a:pt x="15" y="28"/>
                </a:lnTo>
                <a:lnTo>
                  <a:pt x="17" y="28"/>
                </a:lnTo>
                <a:lnTo>
                  <a:pt x="19" y="24"/>
                </a:lnTo>
                <a:lnTo>
                  <a:pt x="21" y="23"/>
                </a:lnTo>
                <a:lnTo>
                  <a:pt x="18" y="24"/>
                </a:lnTo>
                <a:lnTo>
                  <a:pt x="17" y="27"/>
                </a:lnTo>
                <a:lnTo>
                  <a:pt x="23" y="20"/>
                </a:lnTo>
                <a:lnTo>
                  <a:pt x="21" y="21"/>
                </a:lnTo>
                <a:lnTo>
                  <a:pt x="19" y="24"/>
                </a:lnTo>
                <a:lnTo>
                  <a:pt x="26" y="17"/>
                </a:lnTo>
                <a:lnTo>
                  <a:pt x="23" y="18"/>
                </a:lnTo>
                <a:lnTo>
                  <a:pt x="22" y="21"/>
                </a:lnTo>
                <a:lnTo>
                  <a:pt x="23" y="20"/>
                </a:lnTo>
                <a:lnTo>
                  <a:pt x="28" y="17"/>
                </a:lnTo>
                <a:lnTo>
                  <a:pt x="28" y="16"/>
                </a:lnTo>
                <a:lnTo>
                  <a:pt x="28" y="18"/>
                </a:lnTo>
                <a:lnTo>
                  <a:pt x="29" y="17"/>
                </a:lnTo>
                <a:lnTo>
                  <a:pt x="35" y="17"/>
                </a:lnTo>
                <a:lnTo>
                  <a:pt x="39" y="17"/>
                </a:lnTo>
                <a:lnTo>
                  <a:pt x="40" y="18"/>
                </a:lnTo>
                <a:lnTo>
                  <a:pt x="40" y="16"/>
                </a:lnTo>
                <a:lnTo>
                  <a:pt x="40" y="17"/>
                </a:lnTo>
                <a:lnTo>
                  <a:pt x="44" y="20"/>
                </a:lnTo>
                <a:lnTo>
                  <a:pt x="46" y="21"/>
                </a:lnTo>
                <a:lnTo>
                  <a:pt x="44" y="18"/>
                </a:lnTo>
                <a:lnTo>
                  <a:pt x="42" y="17"/>
                </a:lnTo>
                <a:lnTo>
                  <a:pt x="48" y="24"/>
                </a:lnTo>
                <a:lnTo>
                  <a:pt x="47" y="21"/>
                </a:lnTo>
                <a:lnTo>
                  <a:pt x="44" y="20"/>
                </a:lnTo>
                <a:lnTo>
                  <a:pt x="51" y="27"/>
                </a:lnTo>
                <a:lnTo>
                  <a:pt x="50" y="24"/>
                </a:lnTo>
                <a:lnTo>
                  <a:pt x="47" y="23"/>
                </a:lnTo>
                <a:lnTo>
                  <a:pt x="48" y="24"/>
                </a:lnTo>
                <a:lnTo>
                  <a:pt x="51" y="28"/>
                </a:lnTo>
                <a:lnTo>
                  <a:pt x="53" y="28"/>
                </a:lnTo>
                <a:lnTo>
                  <a:pt x="50" y="28"/>
                </a:lnTo>
                <a:lnTo>
                  <a:pt x="51" y="30"/>
                </a:lnTo>
                <a:lnTo>
                  <a:pt x="51" y="37"/>
                </a:lnTo>
                <a:lnTo>
                  <a:pt x="55" y="41"/>
                </a:lnTo>
                <a:lnTo>
                  <a:pt x="61" y="27"/>
                </a:lnTo>
                <a:lnTo>
                  <a:pt x="54" y="30"/>
                </a:lnTo>
                <a:lnTo>
                  <a:pt x="51" y="39"/>
                </a:lnTo>
                <a:lnTo>
                  <a:pt x="50" y="41"/>
                </a:lnTo>
                <a:lnTo>
                  <a:pt x="53" y="41"/>
                </a:lnTo>
                <a:lnTo>
                  <a:pt x="51" y="41"/>
                </a:lnTo>
                <a:lnTo>
                  <a:pt x="48" y="45"/>
                </a:lnTo>
                <a:lnTo>
                  <a:pt x="47" y="46"/>
                </a:lnTo>
                <a:lnTo>
                  <a:pt x="50" y="45"/>
                </a:lnTo>
                <a:lnTo>
                  <a:pt x="51" y="42"/>
                </a:lnTo>
                <a:lnTo>
                  <a:pt x="44" y="49"/>
                </a:lnTo>
                <a:lnTo>
                  <a:pt x="47" y="48"/>
                </a:lnTo>
                <a:lnTo>
                  <a:pt x="48" y="45"/>
                </a:lnTo>
                <a:lnTo>
                  <a:pt x="42" y="52"/>
                </a:lnTo>
                <a:lnTo>
                  <a:pt x="44" y="50"/>
                </a:lnTo>
                <a:lnTo>
                  <a:pt x="46" y="48"/>
                </a:lnTo>
                <a:lnTo>
                  <a:pt x="44" y="49"/>
                </a:lnTo>
                <a:lnTo>
                  <a:pt x="40" y="52"/>
                </a:lnTo>
                <a:lnTo>
                  <a:pt x="40" y="53"/>
                </a:lnTo>
                <a:lnTo>
                  <a:pt x="40" y="50"/>
                </a:lnTo>
                <a:lnTo>
                  <a:pt x="39" y="52"/>
                </a:lnTo>
                <a:lnTo>
                  <a:pt x="29" y="55"/>
                </a:lnTo>
                <a:lnTo>
                  <a:pt x="26" y="61"/>
                </a:lnTo>
                <a:lnTo>
                  <a:pt x="40" y="56"/>
                </a:lnTo>
                <a:lnTo>
                  <a:pt x="36" y="52"/>
                </a:lnTo>
                <a:lnTo>
                  <a:pt x="29" y="52"/>
                </a:lnTo>
                <a:lnTo>
                  <a:pt x="28" y="50"/>
                </a:lnTo>
                <a:lnTo>
                  <a:pt x="28" y="53"/>
                </a:lnTo>
                <a:lnTo>
                  <a:pt x="28" y="52"/>
                </a:lnTo>
                <a:lnTo>
                  <a:pt x="23" y="49"/>
                </a:lnTo>
                <a:lnTo>
                  <a:pt x="22" y="48"/>
                </a:lnTo>
                <a:lnTo>
                  <a:pt x="23" y="50"/>
                </a:lnTo>
                <a:lnTo>
                  <a:pt x="26" y="52"/>
                </a:lnTo>
                <a:lnTo>
                  <a:pt x="19" y="45"/>
                </a:lnTo>
                <a:lnTo>
                  <a:pt x="21" y="48"/>
                </a:lnTo>
                <a:lnTo>
                  <a:pt x="23" y="49"/>
                </a:lnTo>
                <a:lnTo>
                  <a:pt x="17" y="42"/>
                </a:lnTo>
                <a:lnTo>
                  <a:pt x="18" y="45"/>
                </a:lnTo>
                <a:lnTo>
                  <a:pt x="21" y="46"/>
                </a:lnTo>
                <a:lnTo>
                  <a:pt x="19" y="45"/>
                </a:lnTo>
                <a:lnTo>
                  <a:pt x="17" y="41"/>
                </a:lnTo>
                <a:lnTo>
                  <a:pt x="15" y="41"/>
                </a:lnTo>
                <a:lnTo>
                  <a:pt x="18" y="41"/>
                </a:lnTo>
                <a:lnTo>
                  <a:pt x="17" y="39"/>
                </a:lnTo>
                <a:lnTo>
                  <a:pt x="1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1" name="Freeform 25"/>
          <p:cNvSpPr>
            <a:spLocks/>
          </p:cNvSpPr>
          <p:nvPr/>
        </p:nvSpPr>
        <p:spPr bwMode="auto">
          <a:xfrm>
            <a:off x="7065963" y="3884613"/>
            <a:ext cx="700087" cy="928687"/>
          </a:xfrm>
          <a:custGeom>
            <a:avLst/>
            <a:gdLst>
              <a:gd name="T0" fmla="*/ 2147483646 w 441"/>
              <a:gd name="T1" fmla="*/ 0 h 585"/>
              <a:gd name="T2" fmla="*/ 2147483646 w 441"/>
              <a:gd name="T3" fmla="*/ 0 h 585"/>
              <a:gd name="T4" fmla="*/ 2147483646 w 441"/>
              <a:gd name="T5" fmla="*/ 2147483646 h 585"/>
              <a:gd name="T6" fmla="*/ 0 w 441"/>
              <a:gd name="T7" fmla="*/ 2147483646 h 585"/>
              <a:gd name="T8" fmla="*/ 0 w 441"/>
              <a:gd name="T9" fmla="*/ 2147483646 h 585"/>
              <a:gd name="T10" fmla="*/ 2147483646 w 441"/>
              <a:gd name="T11" fmla="*/ 2147483646 h 585"/>
              <a:gd name="T12" fmla="*/ 2147483646 w 441"/>
              <a:gd name="T13" fmla="*/ 2147483646 h 585"/>
              <a:gd name="T14" fmla="*/ 2147483646 w 441"/>
              <a:gd name="T15" fmla="*/ 2147483646 h 585"/>
              <a:gd name="T16" fmla="*/ 2147483646 w 441"/>
              <a:gd name="T17" fmla="*/ 2147483646 h 585"/>
              <a:gd name="T18" fmla="*/ 2147483646 w 441"/>
              <a:gd name="T19" fmla="*/ 2147483646 h 585"/>
              <a:gd name="T20" fmla="*/ 2147483646 w 441"/>
              <a:gd name="T21" fmla="*/ 2147483646 h 585"/>
              <a:gd name="T22" fmla="*/ 2147483646 w 441"/>
              <a:gd name="T23" fmla="*/ 2147483646 h 585"/>
              <a:gd name="T24" fmla="*/ 2147483646 w 441"/>
              <a:gd name="T25" fmla="*/ 0 h 585"/>
              <a:gd name="T26" fmla="*/ 2147483646 w 441"/>
              <a:gd name="T27" fmla="*/ 0 h 585"/>
              <a:gd name="T28" fmla="*/ 2147483646 w 441"/>
              <a:gd name="T29" fmla="*/ 0 h 585"/>
              <a:gd name="T30" fmla="*/ 2147483646 w 441"/>
              <a:gd name="T31" fmla="*/ 2147483646 h 585"/>
              <a:gd name="T32" fmla="*/ 2147483646 w 441"/>
              <a:gd name="T33" fmla="*/ 2147483646 h 585"/>
              <a:gd name="T34" fmla="*/ 2147483646 w 441"/>
              <a:gd name="T35" fmla="*/ 2147483646 h 585"/>
              <a:gd name="T36" fmla="*/ 2147483646 w 441"/>
              <a:gd name="T37" fmla="*/ 2147483646 h 585"/>
              <a:gd name="T38" fmla="*/ 2147483646 w 441"/>
              <a:gd name="T39" fmla="*/ 2147483646 h 585"/>
              <a:gd name="T40" fmla="*/ 2147483646 w 441"/>
              <a:gd name="T41" fmla="*/ 2147483646 h 585"/>
              <a:gd name="T42" fmla="*/ 2147483646 w 441"/>
              <a:gd name="T43" fmla="*/ 2147483646 h 585"/>
              <a:gd name="T44" fmla="*/ 2147483646 w 441"/>
              <a:gd name="T45" fmla="*/ 2147483646 h 585"/>
              <a:gd name="T46" fmla="*/ 2147483646 w 441"/>
              <a:gd name="T47" fmla="*/ 2147483646 h 585"/>
              <a:gd name="T48" fmla="*/ 2147483646 w 441"/>
              <a:gd name="T49" fmla="*/ 0 h 5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1"/>
              <a:gd name="T76" fmla="*/ 0 h 585"/>
              <a:gd name="T77" fmla="*/ 441 w 441"/>
              <a:gd name="T78" fmla="*/ 585 h 5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1" h="585">
                <a:moveTo>
                  <a:pt x="8" y="0"/>
                </a:moveTo>
                <a:lnTo>
                  <a:pt x="5" y="0"/>
                </a:lnTo>
                <a:lnTo>
                  <a:pt x="2" y="3"/>
                </a:lnTo>
                <a:lnTo>
                  <a:pt x="0" y="5"/>
                </a:lnTo>
                <a:lnTo>
                  <a:pt x="0" y="579"/>
                </a:lnTo>
                <a:lnTo>
                  <a:pt x="2" y="582"/>
                </a:lnTo>
                <a:lnTo>
                  <a:pt x="5" y="585"/>
                </a:lnTo>
                <a:lnTo>
                  <a:pt x="435" y="585"/>
                </a:lnTo>
                <a:lnTo>
                  <a:pt x="438" y="582"/>
                </a:lnTo>
                <a:lnTo>
                  <a:pt x="441" y="579"/>
                </a:lnTo>
                <a:lnTo>
                  <a:pt x="441" y="5"/>
                </a:lnTo>
                <a:lnTo>
                  <a:pt x="438" y="3"/>
                </a:lnTo>
                <a:lnTo>
                  <a:pt x="435" y="0"/>
                </a:lnTo>
                <a:lnTo>
                  <a:pt x="432" y="0"/>
                </a:lnTo>
                <a:lnTo>
                  <a:pt x="8" y="0"/>
                </a:lnTo>
                <a:lnTo>
                  <a:pt x="8" y="16"/>
                </a:lnTo>
                <a:lnTo>
                  <a:pt x="432" y="16"/>
                </a:lnTo>
                <a:lnTo>
                  <a:pt x="424" y="8"/>
                </a:lnTo>
                <a:lnTo>
                  <a:pt x="424" y="577"/>
                </a:lnTo>
                <a:lnTo>
                  <a:pt x="432" y="568"/>
                </a:lnTo>
                <a:lnTo>
                  <a:pt x="8" y="568"/>
                </a:lnTo>
                <a:lnTo>
                  <a:pt x="16" y="57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2" name="Rectangle 26"/>
          <p:cNvSpPr>
            <a:spLocks noChangeArrowheads="1"/>
          </p:cNvSpPr>
          <p:nvPr/>
        </p:nvSpPr>
        <p:spPr bwMode="auto">
          <a:xfrm>
            <a:off x="7261225" y="44989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C</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03" name="Rectangle 27"/>
          <p:cNvSpPr>
            <a:spLocks noChangeArrowheads="1"/>
          </p:cNvSpPr>
          <p:nvPr/>
        </p:nvSpPr>
        <p:spPr bwMode="auto">
          <a:xfrm>
            <a:off x="7135813" y="40036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D</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04" name="Rectangle 28"/>
          <p:cNvSpPr>
            <a:spLocks noChangeArrowheads="1"/>
          </p:cNvSpPr>
          <p:nvPr/>
        </p:nvSpPr>
        <p:spPr bwMode="auto">
          <a:xfrm>
            <a:off x="7543800" y="3989388"/>
            <a:ext cx="15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05" name="Rectangle 29"/>
          <p:cNvSpPr>
            <a:spLocks noChangeArrowheads="1"/>
          </p:cNvSpPr>
          <p:nvPr/>
        </p:nvSpPr>
        <p:spPr bwMode="auto">
          <a:xfrm>
            <a:off x="7543800" y="4483100"/>
            <a:ext cx="206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06" name="Freeform 30"/>
          <p:cNvSpPr>
            <a:spLocks/>
          </p:cNvSpPr>
          <p:nvPr/>
        </p:nvSpPr>
        <p:spPr bwMode="auto">
          <a:xfrm>
            <a:off x="7065963" y="4476750"/>
            <a:ext cx="136525" cy="122238"/>
          </a:xfrm>
          <a:custGeom>
            <a:avLst/>
            <a:gdLst>
              <a:gd name="T0" fmla="*/ 2147483646 w 86"/>
              <a:gd name="T1" fmla="*/ 2147483646 h 77"/>
              <a:gd name="T2" fmla="*/ 2147483646 w 86"/>
              <a:gd name="T3" fmla="*/ 2147483646 h 77"/>
              <a:gd name="T4" fmla="*/ 2147483646 w 86"/>
              <a:gd name="T5" fmla="*/ 0 h 77"/>
              <a:gd name="T6" fmla="*/ 2147483646 w 86"/>
              <a:gd name="T7" fmla="*/ 0 h 77"/>
              <a:gd name="T8" fmla="*/ 2147483646 w 86"/>
              <a:gd name="T9" fmla="*/ 2147483646 h 77"/>
              <a:gd name="T10" fmla="*/ 2147483646 w 86"/>
              <a:gd name="T11" fmla="*/ 2147483646 h 77"/>
              <a:gd name="T12" fmla="*/ 2147483646 w 86"/>
              <a:gd name="T13" fmla="*/ 2147483646 h 77"/>
              <a:gd name="T14" fmla="*/ 0 w 86"/>
              <a:gd name="T15" fmla="*/ 2147483646 h 77"/>
              <a:gd name="T16" fmla="*/ 0 w 86"/>
              <a:gd name="T17" fmla="*/ 2147483646 h 77"/>
              <a:gd name="T18" fmla="*/ 2147483646 w 86"/>
              <a:gd name="T19" fmla="*/ 2147483646 h 77"/>
              <a:gd name="T20" fmla="*/ 2147483646 w 86"/>
              <a:gd name="T21" fmla="*/ 2147483646 h 77"/>
              <a:gd name="T22" fmla="*/ 2147483646 w 86"/>
              <a:gd name="T23" fmla="*/ 2147483646 h 77"/>
              <a:gd name="T24" fmla="*/ 2147483646 w 86"/>
              <a:gd name="T25" fmla="*/ 2147483646 h 77"/>
              <a:gd name="T26" fmla="*/ 2147483646 w 86"/>
              <a:gd name="T27" fmla="*/ 2147483646 h 77"/>
              <a:gd name="T28" fmla="*/ 2147483646 w 86"/>
              <a:gd name="T29" fmla="*/ 2147483646 h 77"/>
              <a:gd name="T30" fmla="*/ 2147483646 w 86"/>
              <a:gd name="T31" fmla="*/ 2147483646 h 77"/>
              <a:gd name="T32" fmla="*/ 2147483646 w 86"/>
              <a:gd name="T33" fmla="*/ 2147483646 h 77"/>
              <a:gd name="T34" fmla="*/ 2147483646 w 86"/>
              <a:gd name="T35" fmla="*/ 2147483646 h 77"/>
              <a:gd name="T36" fmla="*/ 2147483646 w 86"/>
              <a:gd name="T37" fmla="*/ 2147483646 h 77"/>
              <a:gd name="T38" fmla="*/ 2147483646 w 86"/>
              <a:gd name="T39" fmla="*/ 2147483646 h 77"/>
              <a:gd name="T40" fmla="*/ 2147483646 w 86"/>
              <a:gd name="T41" fmla="*/ 2147483646 h 77"/>
              <a:gd name="T42" fmla="*/ 2147483646 w 86"/>
              <a:gd name="T43" fmla="*/ 2147483646 h 77"/>
              <a:gd name="T44" fmla="*/ 2147483646 w 86"/>
              <a:gd name="T45" fmla="*/ 2147483646 h 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77"/>
              <a:gd name="T71" fmla="*/ 86 w 86"/>
              <a:gd name="T72" fmla="*/ 77 h 7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77">
                <a:moveTo>
                  <a:pt x="13" y="1"/>
                </a:moveTo>
                <a:lnTo>
                  <a:pt x="12" y="1"/>
                </a:lnTo>
                <a:lnTo>
                  <a:pt x="9" y="0"/>
                </a:lnTo>
                <a:lnTo>
                  <a:pt x="5" y="0"/>
                </a:lnTo>
                <a:lnTo>
                  <a:pt x="4" y="1"/>
                </a:lnTo>
                <a:lnTo>
                  <a:pt x="1" y="3"/>
                </a:lnTo>
                <a:lnTo>
                  <a:pt x="1" y="4"/>
                </a:lnTo>
                <a:lnTo>
                  <a:pt x="0" y="7"/>
                </a:lnTo>
                <a:lnTo>
                  <a:pt x="0" y="11"/>
                </a:lnTo>
                <a:lnTo>
                  <a:pt x="1" y="12"/>
                </a:lnTo>
                <a:lnTo>
                  <a:pt x="2" y="15"/>
                </a:lnTo>
                <a:lnTo>
                  <a:pt x="72" y="76"/>
                </a:lnTo>
                <a:lnTo>
                  <a:pt x="73" y="76"/>
                </a:lnTo>
                <a:lnTo>
                  <a:pt x="76" y="77"/>
                </a:lnTo>
                <a:lnTo>
                  <a:pt x="80" y="77"/>
                </a:lnTo>
                <a:lnTo>
                  <a:pt x="81" y="76"/>
                </a:lnTo>
                <a:lnTo>
                  <a:pt x="84" y="75"/>
                </a:lnTo>
                <a:lnTo>
                  <a:pt x="84" y="73"/>
                </a:lnTo>
                <a:lnTo>
                  <a:pt x="86" y="71"/>
                </a:lnTo>
                <a:lnTo>
                  <a:pt x="86" y="66"/>
                </a:lnTo>
                <a:lnTo>
                  <a:pt x="84" y="65"/>
                </a:lnTo>
                <a:lnTo>
                  <a:pt x="83" y="62"/>
                </a:lnTo>
                <a:lnTo>
                  <a:pt x="1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7" name="Freeform 31"/>
          <p:cNvSpPr>
            <a:spLocks/>
          </p:cNvSpPr>
          <p:nvPr/>
        </p:nvSpPr>
        <p:spPr bwMode="auto">
          <a:xfrm>
            <a:off x="7065963" y="4573588"/>
            <a:ext cx="136525" cy="98425"/>
          </a:xfrm>
          <a:custGeom>
            <a:avLst/>
            <a:gdLst>
              <a:gd name="T0" fmla="*/ 2147483646 w 86"/>
              <a:gd name="T1" fmla="*/ 2147483646 h 62"/>
              <a:gd name="T2" fmla="*/ 2147483646 w 86"/>
              <a:gd name="T3" fmla="*/ 2147483646 h 62"/>
              <a:gd name="T4" fmla="*/ 2147483646 w 86"/>
              <a:gd name="T5" fmla="*/ 2147483646 h 62"/>
              <a:gd name="T6" fmla="*/ 2147483646 w 86"/>
              <a:gd name="T7" fmla="*/ 2147483646 h 62"/>
              <a:gd name="T8" fmla="*/ 2147483646 w 86"/>
              <a:gd name="T9" fmla="*/ 2147483646 h 62"/>
              <a:gd name="T10" fmla="*/ 2147483646 w 86"/>
              <a:gd name="T11" fmla="*/ 2147483646 h 62"/>
              <a:gd name="T12" fmla="*/ 2147483646 w 86"/>
              <a:gd name="T13" fmla="*/ 0 h 62"/>
              <a:gd name="T14" fmla="*/ 2147483646 w 86"/>
              <a:gd name="T15" fmla="*/ 0 h 62"/>
              <a:gd name="T16" fmla="*/ 2147483646 w 86"/>
              <a:gd name="T17" fmla="*/ 2147483646 h 62"/>
              <a:gd name="T18" fmla="*/ 2147483646 w 86"/>
              <a:gd name="T19" fmla="*/ 2147483646 h 62"/>
              <a:gd name="T20" fmla="*/ 2147483646 w 86"/>
              <a:gd name="T21" fmla="*/ 2147483646 h 62"/>
              <a:gd name="T22" fmla="*/ 0 w 86"/>
              <a:gd name="T23" fmla="*/ 2147483646 h 62"/>
              <a:gd name="T24" fmla="*/ 0 w 86"/>
              <a:gd name="T25" fmla="*/ 2147483646 h 62"/>
              <a:gd name="T26" fmla="*/ 2147483646 w 86"/>
              <a:gd name="T27" fmla="*/ 2147483646 h 62"/>
              <a:gd name="T28" fmla="*/ 2147483646 w 86"/>
              <a:gd name="T29" fmla="*/ 2147483646 h 62"/>
              <a:gd name="T30" fmla="*/ 2147483646 w 86"/>
              <a:gd name="T31" fmla="*/ 2147483646 h 62"/>
              <a:gd name="T32" fmla="*/ 2147483646 w 86"/>
              <a:gd name="T33" fmla="*/ 2147483646 h 62"/>
              <a:gd name="T34" fmla="*/ 2147483646 w 86"/>
              <a:gd name="T35" fmla="*/ 2147483646 h 62"/>
              <a:gd name="T36" fmla="*/ 2147483646 w 86"/>
              <a:gd name="T37" fmla="*/ 2147483646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6"/>
              <a:gd name="T58" fmla="*/ 0 h 62"/>
              <a:gd name="T59" fmla="*/ 86 w 8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6" h="62">
                <a:moveTo>
                  <a:pt x="81" y="15"/>
                </a:moveTo>
                <a:lnTo>
                  <a:pt x="84" y="12"/>
                </a:lnTo>
                <a:lnTo>
                  <a:pt x="86" y="10"/>
                </a:lnTo>
                <a:lnTo>
                  <a:pt x="86" y="5"/>
                </a:lnTo>
                <a:lnTo>
                  <a:pt x="83" y="3"/>
                </a:lnTo>
                <a:lnTo>
                  <a:pt x="81" y="1"/>
                </a:lnTo>
                <a:lnTo>
                  <a:pt x="79" y="0"/>
                </a:lnTo>
                <a:lnTo>
                  <a:pt x="74" y="0"/>
                </a:lnTo>
                <a:lnTo>
                  <a:pt x="73" y="1"/>
                </a:lnTo>
                <a:lnTo>
                  <a:pt x="4" y="47"/>
                </a:lnTo>
                <a:lnTo>
                  <a:pt x="1" y="50"/>
                </a:lnTo>
                <a:lnTo>
                  <a:pt x="0" y="52"/>
                </a:lnTo>
                <a:lnTo>
                  <a:pt x="0" y="57"/>
                </a:lnTo>
                <a:lnTo>
                  <a:pt x="2" y="59"/>
                </a:lnTo>
                <a:lnTo>
                  <a:pt x="4" y="61"/>
                </a:lnTo>
                <a:lnTo>
                  <a:pt x="7" y="62"/>
                </a:lnTo>
                <a:lnTo>
                  <a:pt x="11" y="62"/>
                </a:lnTo>
                <a:lnTo>
                  <a:pt x="12" y="61"/>
                </a:lnTo>
                <a:lnTo>
                  <a:pt x="81"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8" name="Freeform 32"/>
          <p:cNvSpPr>
            <a:spLocks/>
          </p:cNvSpPr>
          <p:nvPr/>
        </p:nvSpPr>
        <p:spPr bwMode="auto">
          <a:xfrm>
            <a:off x="6116638" y="4956175"/>
            <a:ext cx="84137" cy="211138"/>
          </a:xfrm>
          <a:custGeom>
            <a:avLst/>
            <a:gdLst>
              <a:gd name="T0" fmla="*/ 2147483646 w 53"/>
              <a:gd name="T1" fmla="*/ 2147483646 h 133"/>
              <a:gd name="T2" fmla="*/ 2147483646 w 53"/>
              <a:gd name="T3" fmla="*/ 2147483646 h 133"/>
              <a:gd name="T4" fmla="*/ 2147483646 w 53"/>
              <a:gd name="T5" fmla="*/ 2147483646 h 133"/>
              <a:gd name="T6" fmla="*/ 2147483646 w 53"/>
              <a:gd name="T7" fmla="*/ 2147483646 h 133"/>
              <a:gd name="T8" fmla="*/ 2147483646 w 53"/>
              <a:gd name="T9" fmla="*/ 2147483646 h 133"/>
              <a:gd name="T10" fmla="*/ 2147483646 w 53"/>
              <a:gd name="T11" fmla="*/ 2147483646 h 133"/>
              <a:gd name="T12" fmla="*/ 2147483646 w 53"/>
              <a:gd name="T13" fmla="*/ 2147483646 h 133"/>
              <a:gd name="T14" fmla="*/ 2147483646 w 53"/>
              <a:gd name="T15" fmla="*/ 2147483646 h 133"/>
              <a:gd name="T16" fmla="*/ 2147483646 w 53"/>
              <a:gd name="T17" fmla="*/ 2147483646 h 133"/>
              <a:gd name="T18" fmla="*/ 2147483646 w 53"/>
              <a:gd name="T19" fmla="*/ 2147483646 h 133"/>
              <a:gd name="T20" fmla="*/ 2147483646 w 53"/>
              <a:gd name="T21" fmla="*/ 2147483646 h 133"/>
              <a:gd name="T22" fmla="*/ 2147483646 w 53"/>
              <a:gd name="T23" fmla="*/ 2147483646 h 133"/>
              <a:gd name="T24" fmla="*/ 2147483646 w 53"/>
              <a:gd name="T25" fmla="*/ 2147483646 h 133"/>
              <a:gd name="T26" fmla="*/ 2147483646 w 53"/>
              <a:gd name="T27" fmla="*/ 2147483646 h 133"/>
              <a:gd name="T28" fmla="*/ 2147483646 w 53"/>
              <a:gd name="T29" fmla="*/ 2147483646 h 133"/>
              <a:gd name="T30" fmla="*/ 2147483646 w 53"/>
              <a:gd name="T31" fmla="*/ 2147483646 h 133"/>
              <a:gd name="T32" fmla="*/ 2147483646 w 53"/>
              <a:gd name="T33" fmla="*/ 2147483646 h 133"/>
              <a:gd name="T34" fmla="*/ 2147483646 w 53"/>
              <a:gd name="T35" fmla="*/ 2147483646 h 133"/>
              <a:gd name="T36" fmla="*/ 2147483646 w 53"/>
              <a:gd name="T37" fmla="*/ 0 h 133"/>
              <a:gd name="T38" fmla="*/ 2147483646 w 53"/>
              <a:gd name="T39" fmla="*/ 2147483646 h 133"/>
              <a:gd name="T40" fmla="*/ 0 w 53"/>
              <a:gd name="T41" fmla="*/ 2147483646 h 133"/>
              <a:gd name="T42" fmla="*/ 2147483646 w 53"/>
              <a:gd name="T43" fmla="*/ 2147483646 h 133"/>
              <a:gd name="T44" fmla="*/ 2147483646 w 53"/>
              <a:gd name="T45" fmla="*/ 2147483646 h 133"/>
              <a:gd name="T46" fmla="*/ 2147483646 w 53"/>
              <a:gd name="T47" fmla="*/ 2147483646 h 133"/>
              <a:gd name="T48" fmla="*/ 2147483646 w 53"/>
              <a:gd name="T49" fmla="*/ 2147483646 h 133"/>
              <a:gd name="T50" fmla="*/ 2147483646 w 53"/>
              <a:gd name="T51" fmla="*/ 2147483646 h 133"/>
              <a:gd name="T52" fmla="*/ 2147483646 w 53"/>
              <a:gd name="T53" fmla="*/ 2147483646 h 133"/>
              <a:gd name="T54" fmla="*/ 2147483646 w 53"/>
              <a:gd name="T55" fmla="*/ 2147483646 h 133"/>
              <a:gd name="T56" fmla="*/ 2147483646 w 53"/>
              <a:gd name="T57" fmla="*/ 2147483646 h 133"/>
              <a:gd name="T58" fmla="*/ 2147483646 w 53"/>
              <a:gd name="T59" fmla="*/ 2147483646 h 133"/>
              <a:gd name="T60" fmla="*/ 2147483646 w 53"/>
              <a:gd name="T61" fmla="*/ 2147483646 h 133"/>
              <a:gd name="T62" fmla="*/ 2147483646 w 53"/>
              <a:gd name="T63" fmla="*/ 2147483646 h 133"/>
              <a:gd name="T64" fmla="*/ 2147483646 w 53"/>
              <a:gd name="T65" fmla="*/ 2147483646 h 133"/>
              <a:gd name="T66" fmla="*/ 2147483646 w 53"/>
              <a:gd name="T67" fmla="*/ 2147483646 h 133"/>
              <a:gd name="T68" fmla="*/ 2147483646 w 53"/>
              <a:gd name="T69" fmla="*/ 2147483646 h 1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33"/>
              <a:gd name="T107" fmla="*/ 53 w 53"/>
              <a:gd name="T108" fmla="*/ 133 h 1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33">
                <a:moveTo>
                  <a:pt x="36" y="125"/>
                </a:moveTo>
                <a:lnTo>
                  <a:pt x="36" y="128"/>
                </a:lnTo>
                <a:lnTo>
                  <a:pt x="37" y="129"/>
                </a:lnTo>
                <a:lnTo>
                  <a:pt x="39" y="132"/>
                </a:lnTo>
                <a:lnTo>
                  <a:pt x="40" y="132"/>
                </a:lnTo>
                <a:lnTo>
                  <a:pt x="43" y="133"/>
                </a:lnTo>
                <a:lnTo>
                  <a:pt x="47" y="133"/>
                </a:lnTo>
                <a:lnTo>
                  <a:pt x="48" y="132"/>
                </a:lnTo>
                <a:lnTo>
                  <a:pt x="51" y="130"/>
                </a:lnTo>
                <a:lnTo>
                  <a:pt x="51" y="129"/>
                </a:lnTo>
                <a:lnTo>
                  <a:pt x="53" y="126"/>
                </a:lnTo>
                <a:lnTo>
                  <a:pt x="53" y="122"/>
                </a:lnTo>
                <a:lnTo>
                  <a:pt x="51" y="119"/>
                </a:lnTo>
                <a:lnTo>
                  <a:pt x="51" y="111"/>
                </a:lnTo>
                <a:lnTo>
                  <a:pt x="50" y="107"/>
                </a:lnTo>
                <a:lnTo>
                  <a:pt x="50" y="100"/>
                </a:lnTo>
                <a:lnTo>
                  <a:pt x="48" y="96"/>
                </a:lnTo>
                <a:lnTo>
                  <a:pt x="48" y="92"/>
                </a:lnTo>
                <a:lnTo>
                  <a:pt x="47" y="87"/>
                </a:lnTo>
                <a:lnTo>
                  <a:pt x="47" y="85"/>
                </a:lnTo>
                <a:lnTo>
                  <a:pt x="44" y="76"/>
                </a:lnTo>
                <a:lnTo>
                  <a:pt x="44" y="72"/>
                </a:lnTo>
                <a:lnTo>
                  <a:pt x="43" y="68"/>
                </a:lnTo>
                <a:lnTo>
                  <a:pt x="40" y="61"/>
                </a:lnTo>
                <a:lnTo>
                  <a:pt x="40" y="58"/>
                </a:lnTo>
                <a:lnTo>
                  <a:pt x="37" y="49"/>
                </a:lnTo>
                <a:lnTo>
                  <a:pt x="36" y="46"/>
                </a:lnTo>
                <a:lnTo>
                  <a:pt x="35" y="42"/>
                </a:lnTo>
                <a:lnTo>
                  <a:pt x="33" y="39"/>
                </a:lnTo>
                <a:lnTo>
                  <a:pt x="32" y="35"/>
                </a:lnTo>
                <a:lnTo>
                  <a:pt x="26" y="26"/>
                </a:lnTo>
                <a:lnTo>
                  <a:pt x="26" y="25"/>
                </a:lnTo>
                <a:lnTo>
                  <a:pt x="25" y="21"/>
                </a:lnTo>
                <a:lnTo>
                  <a:pt x="23" y="18"/>
                </a:lnTo>
                <a:lnTo>
                  <a:pt x="21" y="13"/>
                </a:lnTo>
                <a:lnTo>
                  <a:pt x="15" y="4"/>
                </a:lnTo>
                <a:lnTo>
                  <a:pt x="12" y="1"/>
                </a:lnTo>
                <a:lnTo>
                  <a:pt x="10" y="0"/>
                </a:lnTo>
                <a:lnTo>
                  <a:pt x="5" y="0"/>
                </a:lnTo>
                <a:lnTo>
                  <a:pt x="3" y="3"/>
                </a:lnTo>
                <a:lnTo>
                  <a:pt x="1" y="4"/>
                </a:lnTo>
                <a:lnTo>
                  <a:pt x="0" y="7"/>
                </a:lnTo>
                <a:lnTo>
                  <a:pt x="0" y="11"/>
                </a:lnTo>
                <a:lnTo>
                  <a:pt x="1" y="13"/>
                </a:lnTo>
                <a:lnTo>
                  <a:pt x="4" y="19"/>
                </a:lnTo>
                <a:lnTo>
                  <a:pt x="7" y="21"/>
                </a:lnTo>
                <a:lnTo>
                  <a:pt x="7" y="24"/>
                </a:lnTo>
                <a:lnTo>
                  <a:pt x="8" y="26"/>
                </a:lnTo>
                <a:lnTo>
                  <a:pt x="10" y="31"/>
                </a:lnTo>
                <a:lnTo>
                  <a:pt x="12" y="35"/>
                </a:lnTo>
                <a:lnTo>
                  <a:pt x="15" y="39"/>
                </a:lnTo>
                <a:lnTo>
                  <a:pt x="15" y="40"/>
                </a:lnTo>
                <a:lnTo>
                  <a:pt x="16" y="44"/>
                </a:lnTo>
                <a:lnTo>
                  <a:pt x="18" y="47"/>
                </a:lnTo>
                <a:lnTo>
                  <a:pt x="19" y="51"/>
                </a:lnTo>
                <a:lnTo>
                  <a:pt x="21" y="54"/>
                </a:lnTo>
                <a:lnTo>
                  <a:pt x="23" y="61"/>
                </a:lnTo>
                <a:lnTo>
                  <a:pt x="23" y="64"/>
                </a:lnTo>
                <a:lnTo>
                  <a:pt x="26" y="74"/>
                </a:lnTo>
                <a:lnTo>
                  <a:pt x="28" y="75"/>
                </a:lnTo>
                <a:lnTo>
                  <a:pt x="28" y="79"/>
                </a:lnTo>
                <a:lnTo>
                  <a:pt x="30" y="87"/>
                </a:lnTo>
                <a:lnTo>
                  <a:pt x="30" y="90"/>
                </a:lnTo>
                <a:lnTo>
                  <a:pt x="32" y="94"/>
                </a:lnTo>
                <a:lnTo>
                  <a:pt x="32" y="99"/>
                </a:lnTo>
                <a:lnTo>
                  <a:pt x="33" y="103"/>
                </a:lnTo>
                <a:lnTo>
                  <a:pt x="33" y="110"/>
                </a:lnTo>
                <a:lnTo>
                  <a:pt x="35" y="114"/>
                </a:lnTo>
                <a:lnTo>
                  <a:pt x="35" y="122"/>
                </a:lnTo>
                <a:lnTo>
                  <a:pt x="36" y="128"/>
                </a:lnTo>
                <a:lnTo>
                  <a:pt x="36"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9" name="Freeform 33"/>
          <p:cNvSpPr>
            <a:spLocks/>
          </p:cNvSpPr>
          <p:nvPr/>
        </p:nvSpPr>
        <p:spPr bwMode="auto">
          <a:xfrm>
            <a:off x="6121400" y="4957763"/>
            <a:ext cx="458788" cy="203200"/>
          </a:xfrm>
          <a:custGeom>
            <a:avLst/>
            <a:gdLst>
              <a:gd name="T0" fmla="*/ 2147483646 w 289"/>
              <a:gd name="T1" fmla="*/ 2147483646 h 128"/>
              <a:gd name="T2" fmla="*/ 2147483646 w 289"/>
              <a:gd name="T3" fmla="*/ 2147483646 h 128"/>
              <a:gd name="T4" fmla="*/ 2147483646 w 289"/>
              <a:gd name="T5" fmla="*/ 2147483646 h 128"/>
              <a:gd name="T6" fmla="*/ 2147483646 w 289"/>
              <a:gd name="T7" fmla="*/ 2147483646 h 128"/>
              <a:gd name="T8" fmla="*/ 2147483646 w 289"/>
              <a:gd name="T9" fmla="*/ 2147483646 h 128"/>
              <a:gd name="T10" fmla="*/ 2147483646 w 289"/>
              <a:gd name="T11" fmla="*/ 2147483646 h 128"/>
              <a:gd name="T12" fmla="*/ 2147483646 w 289"/>
              <a:gd name="T13" fmla="*/ 2147483646 h 128"/>
              <a:gd name="T14" fmla="*/ 2147483646 w 289"/>
              <a:gd name="T15" fmla="*/ 2147483646 h 128"/>
              <a:gd name="T16" fmla="*/ 2147483646 w 289"/>
              <a:gd name="T17" fmla="*/ 2147483646 h 128"/>
              <a:gd name="T18" fmla="*/ 2147483646 w 289"/>
              <a:gd name="T19" fmla="*/ 2147483646 h 128"/>
              <a:gd name="T20" fmla="*/ 2147483646 w 289"/>
              <a:gd name="T21" fmla="*/ 2147483646 h 128"/>
              <a:gd name="T22" fmla="*/ 2147483646 w 289"/>
              <a:gd name="T23" fmla="*/ 2147483646 h 128"/>
              <a:gd name="T24" fmla="*/ 2147483646 w 289"/>
              <a:gd name="T25" fmla="*/ 2147483646 h 128"/>
              <a:gd name="T26" fmla="*/ 2147483646 w 289"/>
              <a:gd name="T27" fmla="*/ 2147483646 h 128"/>
              <a:gd name="T28" fmla="*/ 2147483646 w 289"/>
              <a:gd name="T29" fmla="*/ 2147483646 h 128"/>
              <a:gd name="T30" fmla="*/ 2147483646 w 289"/>
              <a:gd name="T31" fmla="*/ 2147483646 h 128"/>
              <a:gd name="T32" fmla="*/ 2147483646 w 289"/>
              <a:gd name="T33" fmla="*/ 2147483646 h 128"/>
              <a:gd name="T34" fmla="*/ 2147483646 w 289"/>
              <a:gd name="T35" fmla="*/ 2147483646 h 128"/>
              <a:gd name="T36" fmla="*/ 2147483646 w 289"/>
              <a:gd name="T37" fmla="*/ 2147483646 h 128"/>
              <a:gd name="T38" fmla="*/ 2147483646 w 289"/>
              <a:gd name="T39" fmla="*/ 2147483646 h 128"/>
              <a:gd name="T40" fmla="*/ 2147483646 w 289"/>
              <a:gd name="T41" fmla="*/ 2147483646 h 128"/>
              <a:gd name="T42" fmla="*/ 2147483646 w 289"/>
              <a:gd name="T43" fmla="*/ 2147483646 h 128"/>
              <a:gd name="T44" fmla="*/ 2147483646 w 289"/>
              <a:gd name="T45" fmla="*/ 2147483646 h 128"/>
              <a:gd name="T46" fmla="*/ 2147483646 w 289"/>
              <a:gd name="T47" fmla="*/ 2147483646 h 128"/>
              <a:gd name="T48" fmla="*/ 2147483646 w 289"/>
              <a:gd name="T49" fmla="*/ 2147483646 h 128"/>
              <a:gd name="T50" fmla="*/ 2147483646 w 289"/>
              <a:gd name="T51" fmla="*/ 2147483646 h 128"/>
              <a:gd name="T52" fmla="*/ 2147483646 w 289"/>
              <a:gd name="T53" fmla="*/ 2147483646 h 128"/>
              <a:gd name="T54" fmla="*/ 2147483646 w 289"/>
              <a:gd name="T55" fmla="*/ 0 h 128"/>
              <a:gd name="T56" fmla="*/ 2147483646 w 289"/>
              <a:gd name="T57" fmla="*/ 0 h 128"/>
              <a:gd name="T58" fmla="*/ 2147483646 w 289"/>
              <a:gd name="T59" fmla="*/ 2147483646 h 128"/>
              <a:gd name="T60" fmla="*/ 2147483646 w 289"/>
              <a:gd name="T61" fmla="*/ 2147483646 h 128"/>
              <a:gd name="T62" fmla="*/ 0 w 289"/>
              <a:gd name="T63" fmla="*/ 2147483646 h 128"/>
              <a:gd name="T64" fmla="*/ 0 w 289"/>
              <a:gd name="T65" fmla="*/ 2147483646 h 128"/>
              <a:gd name="T66" fmla="*/ 2147483646 w 289"/>
              <a:gd name="T67" fmla="*/ 2147483646 h 128"/>
              <a:gd name="T68" fmla="*/ 2147483646 w 289"/>
              <a:gd name="T69" fmla="*/ 2147483646 h 128"/>
              <a:gd name="T70" fmla="*/ 2147483646 w 289"/>
              <a:gd name="T71" fmla="*/ 2147483646 h 128"/>
              <a:gd name="T72" fmla="*/ 2147483646 w 289"/>
              <a:gd name="T73" fmla="*/ 2147483646 h 128"/>
              <a:gd name="T74" fmla="*/ 2147483646 w 289"/>
              <a:gd name="T75" fmla="*/ 2147483646 h 128"/>
              <a:gd name="T76" fmla="*/ 2147483646 w 289"/>
              <a:gd name="T77" fmla="*/ 2147483646 h 128"/>
              <a:gd name="T78" fmla="*/ 2147483646 w 289"/>
              <a:gd name="T79" fmla="*/ 2147483646 h 128"/>
              <a:gd name="T80" fmla="*/ 2147483646 w 289"/>
              <a:gd name="T81" fmla="*/ 2147483646 h 128"/>
              <a:gd name="T82" fmla="*/ 2147483646 w 289"/>
              <a:gd name="T83" fmla="*/ 2147483646 h 128"/>
              <a:gd name="T84" fmla="*/ 2147483646 w 289"/>
              <a:gd name="T85" fmla="*/ 2147483646 h 128"/>
              <a:gd name="T86" fmla="*/ 2147483646 w 289"/>
              <a:gd name="T87" fmla="*/ 2147483646 h 128"/>
              <a:gd name="T88" fmla="*/ 2147483646 w 289"/>
              <a:gd name="T89" fmla="*/ 2147483646 h 128"/>
              <a:gd name="T90" fmla="*/ 2147483646 w 289"/>
              <a:gd name="T91" fmla="*/ 2147483646 h 128"/>
              <a:gd name="T92" fmla="*/ 2147483646 w 289"/>
              <a:gd name="T93" fmla="*/ 2147483646 h 128"/>
              <a:gd name="T94" fmla="*/ 2147483646 w 289"/>
              <a:gd name="T95" fmla="*/ 2147483646 h 128"/>
              <a:gd name="T96" fmla="*/ 2147483646 w 289"/>
              <a:gd name="T97" fmla="*/ 2147483646 h 128"/>
              <a:gd name="T98" fmla="*/ 2147483646 w 289"/>
              <a:gd name="T99" fmla="*/ 2147483646 h 128"/>
              <a:gd name="T100" fmla="*/ 2147483646 w 289"/>
              <a:gd name="T101" fmla="*/ 2147483646 h 128"/>
              <a:gd name="T102" fmla="*/ 2147483646 w 289"/>
              <a:gd name="T103" fmla="*/ 2147483646 h 128"/>
              <a:gd name="T104" fmla="*/ 2147483646 w 289"/>
              <a:gd name="T105" fmla="*/ 2147483646 h 128"/>
              <a:gd name="T106" fmla="*/ 2147483646 w 289"/>
              <a:gd name="T107" fmla="*/ 2147483646 h 128"/>
              <a:gd name="T108" fmla="*/ 2147483646 w 289"/>
              <a:gd name="T109" fmla="*/ 2147483646 h 128"/>
              <a:gd name="T110" fmla="*/ 2147483646 w 289"/>
              <a:gd name="T111" fmla="*/ 2147483646 h 128"/>
              <a:gd name="T112" fmla="*/ 2147483646 w 289"/>
              <a:gd name="T113" fmla="*/ 2147483646 h 12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9"/>
              <a:gd name="T172" fmla="*/ 0 h 128"/>
              <a:gd name="T173" fmla="*/ 289 w 289"/>
              <a:gd name="T174" fmla="*/ 128 h 12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9" h="128">
                <a:moveTo>
                  <a:pt x="276" y="125"/>
                </a:moveTo>
                <a:lnTo>
                  <a:pt x="278" y="128"/>
                </a:lnTo>
                <a:lnTo>
                  <a:pt x="283" y="128"/>
                </a:lnTo>
                <a:lnTo>
                  <a:pt x="285" y="127"/>
                </a:lnTo>
                <a:lnTo>
                  <a:pt x="288" y="124"/>
                </a:lnTo>
                <a:lnTo>
                  <a:pt x="289" y="122"/>
                </a:lnTo>
                <a:lnTo>
                  <a:pt x="289" y="118"/>
                </a:lnTo>
                <a:lnTo>
                  <a:pt x="288" y="116"/>
                </a:lnTo>
                <a:lnTo>
                  <a:pt x="287" y="114"/>
                </a:lnTo>
                <a:lnTo>
                  <a:pt x="262" y="89"/>
                </a:lnTo>
                <a:lnTo>
                  <a:pt x="240" y="71"/>
                </a:lnTo>
                <a:lnTo>
                  <a:pt x="231" y="67"/>
                </a:lnTo>
                <a:lnTo>
                  <a:pt x="224" y="61"/>
                </a:lnTo>
                <a:lnTo>
                  <a:pt x="216" y="57"/>
                </a:lnTo>
                <a:lnTo>
                  <a:pt x="209" y="52"/>
                </a:lnTo>
                <a:lnTo>
                  <a:pt x="184" y="39"/>
                </a:lnTo>
                <a:lnTo>
                  <a:pt x="173" y="34"/>
                </a:lnTo>
                <a:lnTo>
                  <a:pt x="165" y="31"/>
                </a:lnTo>
                <a:lnTo>
                  <a:pt x="156" y="27"/>
                </a:lnTo>
                <a:lnTo>
                  <a:pt x="147" y="24"/>
                </a:lnTo>
                <a:lnTo>
                  <a:pt x="138" y="21"/>
                </a:lnTo>
                <a:lnTo>
                  <a:pt x="98" y="10"/>
                </a:lnTo>
                <a:lnTo>
                  <a:pt x="79" y="7"/>
                </a:lnTo>
                <a:lnTo>
                  <a:pt x="69" y="5"/>
                </a:lnTo>
                <a:lnTo>
                  <a:pt x="58" y="3"/>
                </a:lnTo>
                <a:lnTo>
                  <a:pt x="48" y="3"/>
                </a:lnTo>
                <a:lnTo>
                  <a:pt x="40" y="2"/>
                </a:lnTo>
                <a:lnTo>
                  <a:pt x="27" y="0"/>
                </a:lnTo>
                <a:lnTo>
                  <a:pt x="7" y="0"/>
                </a:lnTo>
                <a:lnTo>
                  <a:pt x="4" y="2"/>
                </a:lnTo>
                <a:lnTo>
                  <a:pt x="1" y="5"/>
                </a:lnTo>
                <a:lnTo>
                  <a:pt x="0" y="6"/>
                </a:lnTo>
                <a:lnTo>
                  <a:pt x="0" y="10"/>
                </a:lnTo>
                <a:lnTo>
                  <a:pt x="1" y="13"/>
                </a:lnTo>
                <a:lnTo>
                  <a:pt x="4" y="16"/>
                </a:lnTo>
                <a:lnTo>
                  <a:pt x="5" y="17"/>
                </a:lnTo>
                <a:lnTo>
                  <a:pt x="8" y="17"/>
                </a:lnTo>
                <a:lnTo>
                  <a:pt x="27" y="17"/>
                </a:lnTo>
                <a:lnTo>
                  <a:pt x="37" y="18"/>
                </a:lnTo>
                <a:lnTo>
                  <a:pt x="48" y="20"/>
                </a:lnTo>
                <a:lnTo>
                  <a:pt x="58" y="20"/>
                </a:lnTo>
                <a:lnTo>
                  <a:pt x="66" y="21"/>
                </a:lnTo>
                <a:lnTo>
                  <a:pt x="76" y="24"/>
                </a:lnTo>
                <a:lnTo>
                  <a:pt x="95" y="27"/>
                </a:lnTo>
                <a:lnTo>
                  <a:pt x="133" y="38"/>
                </a:lnTo>
                <a:lnTo>
                  <a:pt x="141" y="41"/>
                </a:lnTo>
                <a:lnTo>
                  <a:pt x="151" y="43"/>
                </a:lnTo>
                <a:lnTo>
                  <a:pt x="159" y="48"/>
                </a:lnTo>
                <a:lnTo>
                  <a:pt x="167" y="50"/>
                </a:lnTo>
                <a:lnTo>
                  <a:pt x="176" y="53"/>
                </a:lnTo>
                <a:lnTo>
                  <a:pt x="201" y="66"/>
                </a:lnTo>
                <a:lnTo>
                  <a:pt x="208" y="71"/>
                </a:lnTo>
                <a:lnTo>
                  <a:pt x="216" y="75"/>
                </a:lnTo>
                <a:lnTo>
                  <a:pt x="223" y="81"/>
                </a:lnTo>
                <a:lnTo>
                  <a:pt x="231" y="85"/>
                </a:lnTo>
                <a:lnTo>
                  <a:pt x="251" y="100"/>
                </a:lnTo>
                <a:lnTo>
                  <a:pt x="276"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0" name="Freeform 34"/>
          <p:cNvSpPr>
            <a:spLocks/>
          </p:cNvSpPr>
          <p:nvPr/>
        </p:nvSpPr>
        <p:spPr bwMode="auto">
          <a:xfrm>
            <a:off x="6122988" y="5149850"/>
            <a:ext cx="85725" cy="211138"/>
          </a:xfrm>
          <a:custGeom>
            <a:avLst/>
            <a:gdLst>
              <a:gd name="T0" fmla="*/ 2147483646 w 54"/>
              <a:gd name="T1" fmla="*/ 2147483646 h 133"/>
              <a:gd name="T2" fmla="*/ 2147483646 w 54"/>
              <a:gd name="T3" fmla="*/ 2147483646 h 133"/>
              <a:gd name="T4" fmla="*/ 2147483646 w 54"/>
              <a:gd name="T5" fmla="*/ 0 h 133"/>
              <a:gd name="T6" fmla="*/ 2147483646 w 54"/>
              <a:gd name="T7" fmla="*/ 2147483646 h 133"/>
              <a:gd name="T8" fmla="*/ 2147483646 w 54"/>
              <a:gd name="T9" fmla="*/ 2147483646 h 133"/>
              <a:gd name="T10" fmla="*/ 2147483646 w 54"/>
              <a:gd name="T11" fmla="*/ 2147483646 h 133"/>
              <a:gd name="T12" fmla="*/ 2147483646 w 54"/>
              <a:gd name="T13" fmla="*/ 2147483646 h 133"/>
              <a:gd name="T14" fmla="*/ 2147483646 w 54"/>
              <a:gd name="T15" fmla="*/ 2147483646 h 133"/>
              <a:gd name="T16" fmla="*/ 2147483646 w 54"/>
              <a:gd name="T17" fmla="*/ 2147483646 h 133"/>
              <a:gd name="T18" fmla="*/ 2147483646 w 54"/>
              <a:gd name="T19" fmla="*/ 2147483646 h 133"/>
              <a:gd name="T20" fmla="*/ 2147483646 w 54"/>
              <a:gd name="T21" fmla="*/ 2147483646 h 133"/>
              <a:gd name="T22" fmla="*/ 2147483646 w 54"/>
              <a:gd name="T23" fmla="*/ 2147483646 h 133"/>
              <a:gd name="T24" fmla="*/ 2147483646 w 54"/>
              <a:gd name="T25" fmla="*/ 2147483646 h 133"/>
              <a:gd name="T26" fmla="*/ 2147483646 w 54"/>
              <a:gd name="T27" fmla="*/ 2147483646 h 133"/>
              <a:gd name="T28" fmla="*/ 2147483646 w 54"/>
              <a:gd name="T29" fmla="*/ 2147483646 h 133"/>
              <a:gd name="T30" fmla="*/ 2147483646 w 54"/>
              <a:gd name="T31" fmla="*/ 2147483646 h 133"/>
              <a:gd name="T32" fmla="*/ 2147483646 w 54"/>
              <a:gd name="T33" fmla="*/ 2147483646 h 133"/>
              <a:gd name="T34" fmla="*/ 2147483646 w 54"/>
              <a:gd name="T35" fmla="*/ 2147483646 h 133"/>
              <a:gd name="T36" fmla="*/ 2147483646 w 54"/>
              <a:gd name="T37" fmla="*/ 2147483646 h 133"/>
              <a:gd name="T38" fmla="*/ 2147483646 w 54"/>
              <a:gd name="T39" fmla="*/ 2147483646 h 133"/>
              <a:gd name="T40" fmla="*/ 0 w 54"/>
              <a:gd name="T41" fmla="*/ 2147483646 h 133"/>
              <a:gd name="T42" fmla="*/ 2147483646 w 54"/>
              <a:gd name="T43" fmla="*/ 2147483646 h 133"/>
              <a:gd name="T44" fmla="*/ 2147483646 w 54"/>
              <a:gd name="T45" fmla="*/ 2147483646 h 133"/>
              <a:gd name="T46" fmla="*/ 2147483646 w 54"/>
              <a:gd name="T47" fmla="*/ 2147483646 h 133"/>
              <a:gd name="T48" fmla="*/ 2147483646 w 54"/>
              <a:gd name="T49" fmla="*/ 2147483646 h 133"/>
              <a:gd name="T50" fmla="*/ 2147483646 w 54"/>
              <a:gd name="T51" fmla="*/ 2147483646 h 133"/>
              <a:gd name="T52" fmla="*/ 2147483646 w 54"/>
              <a:gd name="T53" fmla="*/ 2147483646 h 133"/>
              <a:gd name="T54" fmla="*/ 2147483646 w 54"/>
              <a:gd name="T55" fmla="*/ 2147483646 h 133"/>
              <a:gd name="T56" fmla="*/ 2147483646 w 54"/>
              <a:gd name="T57" fmla="*/ 2147483646 h 133"/>
              <a:gd name="T58" fmla="*/ 2147483646 w 54"/>
              <a:gd name="T59" fmla="*/ 2147483646 h 133"/>
              <a:gd name="T60" fmla="*/ 2147483646 w 54"/>
              <a:gd name="T61" fmla="*/ 2147483646 h 133"/>
              <a:gd name="T62" fmla="*/ 2147483646 w 54"/>
              <a:gd name="T63" fmla="*/ 2147483646 h 133"/>
              <a:gd name="T64" fmla="*/ 2147483646 w 54"/>
              <a:gd name="T65" fmla="*/ 2147483646 h 133"/>
              <a:gd name="T66" fmla="*/ 2147483646 w 54"/>
              <a:gd name="T67" fmla="*/ 2147483646 h 133"/>
              <a:gd name="T68" fmla="*/ 2147483646 w 54"/>
              <a:gd name="T69" fmla="*/ 2147483646 h 133"/>
              <a:gd name="T70" fmla="*/ 2147483646 w 54"/>
              <a:gd name="T71" fmla="*/ 2147483646 h 133"/>
              <a:gd name="T72" fmla="*/ 2147483646 w 54"/>
              <a:gd name="T73" fmla="*/ 2147483646 h 133"/>
              <a:gd name="T74" fmla="*/ 2147483646 w 54"/>
              <a:gd name="T75" fmla="*/ 2147483646 h 1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4"/>
              <a:gd name="T115" fmla="*/ 0 h 133"/>
              <a:gd name="T116" fmla="*/ 54 w 54"/>
              <a:gd name="T117" fmla="*/ 133 h 1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4" h="133">
                <a:moveTo>
                  <a:pt x="54" y="8"/>
                </a:moveTo>
                <a:lnTo>
                  <a:pt x="54" y="7"/>
                </a:lnTo>
                <a:lnTo>
                  <a:pt x="53" y="4"/>
                </a:lnTo>
                <a:lnTo>
                  <a:pt x="53" y="3"/>
                </a:lnTo>
                <a:lnTo>
                  <a:pt x="50" y="1"/>
                </a:lnTo>
                <a:lnTo>
                  <a:pt x="49" y="0"/>
                </a:lnTo>
                <a:lnTo>
                  <a:pt x="44" y="0"/>
                </a:lnTo>
                <a:lnTo>
                  <a:pt x="42" y="1"/>
                </a:lnTo>
                <a:lnTo>
                  <a:pt x="40" y="1"/>
                </a:lnTo>
                <a:lnTo>
                  <a:pt x="39" y="4"/>
                </a:lnTo>
                <a:lnTo>
                  <a:pt x="37" y="6"/>
                </a:lnTo>
                <a:lnTo>
                  <a:pt x="37" y="8"/>
                </a:lnTo>
                <a:lnTo>
                  <a:pt x="39" y="4"/>
                </a:lnTo>
                <a:lnTo>
                  <a:pt x="36" y="10"/>
                </a:lnTo>
                <a:lnTo>
                  <a:pt x="36" y="18"/>
                </a:lnTo>
                <a:lnTo>
                  <a:pt x="35" y="22"/>
                </a:lnTo>
                <a:lnTo>
                  <a:pt x="35" y="29"/>
                </a:lnTo>
                <a:lnTo>
                  <a:pt x="33" y="33"/>
                </a:lnTo>
                <a:lnTo>
                  <a:pt x="33" y="38"/>
                </a:lnTo>
                <a:lnTo>
                  <a:pt x="32" y="40"/>
                </a:lnTo>
                <a:lnTo>
                  <a:pt x="31" y="44"/>
                </a:lnTo>
                <a:lnTo>
                  <a:pt x="31" y="49"/>
                </a:lnTo>
                <a:lnTo>
                  <a:pt x="29" y="51"/>
                </a:lnTo>
                <a:lnTo>
                  <a:pt x="28" y="56"/>
                </a:lnTo>
                <a:lnTo>
                  <a:pt x="28" y="60"/>
                </a:lnTo>
                <a:lnTo>
                  <a:pt x="25" y="65"/>
                </a:lnTo>
                <a:lnTo>
                  <a:pt x="22" y="74"/>
                </a:lnTo>
                <a:lnTo>
                  <a:pt x="21" y="76"/>
                </a:lnTo>
                <a:lnTo>
                  <a:pt x="19" y="81"/>
                </a:lnTo>
                <a:lnTo>
                  <a:pt x="18" y="83"/>
                </a:lnTo>
                <a:lnTo>
                  <a:pt x="15" y="92"/>
                </a:lnTo>
                <a:lnTo>
                  <a:pt x="14" y="94"/>
                </a:lnTo>
                <a:lnTo>
                  <a:pt x="14" y="97"/>
                </a:lnTo>
                <a:lnTo>
                  <a:pt x="11" y="99"/>
                </a:lnTo>
                <a:lnTo>
                  <a:pt x="8" y="104"/>
                </a:lnTo>
                <a:lnTo>
                  <a:pt x="7" y="108"/>
                </a:lnTo>
                <a:lnTo>
                  <a:pt x="7" y="110"/>
                </a:lnTo>
                <a:lnTo>
                  <a:pt x="1" y="118"/>
                </a:lnTo>
                <a:lnTo>
                  <a:pt x="0" y="122"/>
                </a:lnTo>
                <a:lnTo>
                  <a:pt x="1" y="121"/>
                </a:lnTo>
                <a:lnTo>
                  <a:pt x="0" y="122"/>
                </a:lnTo>
                <a:lnTo>
                  <a:pt x="0" y="126"/>
                </a:lnTo>
                <a:lnTo>
                  <a:pt x="1" y="129"/>
                </a:lnTo>
                <a:lnTo>
                  <a:pt x="4" y="132"/>
                </a:lnTo>
                <a:lnTo>
                  <a:pt x="6" y="133"/>
                </a:lnTo>
                <a:lnTo>
                  <a:pt x="10" y="133"/>
                </a:lnTo>
                <a:lnTo>
                  <a:pt x="12" y="132"/>
                </a:lnTo>
                <a:lnTo>
                  <a:pt x="15" y="129"/>
                </a:lnTo>
                <a:lnTo>
                  <a:pt x="17" y="128"/>
                </a:lnTo>
                <a:lnTo>
                  <a:pt x="18" y="124"/>
                </a:lnTo>
                <a:lnTo>
                  <a:pt x="18" y="122"/>
                </a:lnTo>
                <a:lnTo>
                  <a:pt x="21" y="118"/>
                </a:lnTo>
                <a:lnTo>
                  <a:pt x="24" y="114"/>
                </a:lnTo>
                <a:lnTo>
                  <a:pt x="25" y="110"/>
                </a:lnTo>
                <a:lnTo>
                  <a:pt x="28" y="105"/>
                </a:lnTo>
                <a:lnTo>
                  <a:pt x="31" y="100"/>
                </a:lnTo>
                <a:lnTo>
                  <a:pt x="32" y="97"/>
                </a:lnTo>
                <a:lnTo>
                  <a:pt x="35" y="89"/>
                </a:lnTo>
                <a:lnTo>
                  <a:pt x="36" y="86"/>
                </a:lnTo>
                <a:lnTo>
                  <a:pt x="37" y="82"/>
                </a:lnTo>
                <a:lnTo>
                  <a:pt x="39" y="79"/>
                </a:lnTo>
                <a:lnTo>
                  <a:pt x="42" y="71"/>
                </a:lnTo>
                <a:lnTo>
                  <a:pt x="43" y="68"/>
                </a:lnTo>
                <a:lnTo>
                  <a:pt x="44" y="62"/>
                </a:lnTo>
                <a:lnTo>
                  <a:pt x="44" y="58"/>
                </a:lnTo>
                <a:lnTo>
                  <a:pt x="46" y="57"/>
                </a:lnTo>
                <a:lnTo>
                  <a:pt x="47" y="51"/>
                </a:lnTo>
                <a:lnTo>
                  <a:pt x="47" y="47"/>
                </a:lnTo>
                <a:lnTo>
                  <a:pt x="49" y="46"/>
                </a:lnTo>
                <a:lnTo>
                  <a:pt x="50" y="40"/>
                </a:lnTo>
                <a:lnTo>
                  <a:pt x="50" y="36"/>
                </a:lnTo>
                <a:lnTo>
                  <a:pt x="51" y="32"/>
                </a:lnTo>
                <a:lnTo>
                  <a:pt x="51" y="25"/>
                </a:lnTo>
                <a:lnTo>
                  <a:pt x="53" y="21"/>
                </a:lnTo>
                <a:lnTo>
                  <a:pt x="53" y="13"/>
                </a:lnTo>
                <a:lnTo>
                  <a:pt x="5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1" name="Freeform 35"/>
          <p:cNvSpPr>
            <a:spLocks/>
          </p:cNvSpPr>
          <p:nvPr/>
        </p:nvSpPr>
        <p:spPr bwMode="auto">
          <a:xfrm>
            <a:off x="6132513" y="5156200"/>
            <a:ext cx="457200" cy="200025"/>
          </a:xfrm>
          <a:custGeom>
            <a:avLst/>
            <a:gdLst>
              <a:gd name="T0" fmla="*/ 2147483646 w 288"/>
              <a:gd name="T1" fmla="*/ 2147483646 h 126"/>
              <a:gd name="T2" fmla="*/ 2147483646 w 288"/>
              <a:gd name="T3" fmla="*/ 2147483646 h 126"/>
              <a:gd name="T4" fmla="*/ 2147483646 w 288"/>
              <a:gd name="T5" fmla="*/ 2147483646 h 126"/>
              <a:gd name="T6" fmla="*/ 2147483646 w 288"/>
              <a:gd name="T7" fmla="*/ 0 h 126"/>
              <a:gd name="T8" fmla="*/ 2147483646 w 288"/>
              <a:gd name="T9" fmla="*/ 2147483646 h 126"/>
              <a:gd name="T10" fmla="*/ 2147483646 w 288"/>
              <a:gd name="T11" fmla="*/ 2147483646 h 126"/>
              <a:gd name="T12" fmla="*/ 2147483646 w 288"/>
              <a:gd name="T13" fmla="*/ 2147483646 h 126"/>
              <a:gd name="T14" fmla="*/ 2147483646 w 288"/>
              <a:gd name="T15" fmla="*/ 2147483646 h 126"/>
              <a:gd name="T16" fmla="*/ 2147483646 w 288"/>
              <a:gd name="T17" fmla="*/ 2147483646 h 126"/>
              <a:gd name="T18" fmla="*/ 2147483646 w 288"/>
              <a:gd name="T19" fmla="*/ 2147483646 h 126"/>
              <a:gd name="T20" fmla="*/ 2147483646 w 288"/>
              <a:gd name="T21" fmla="*/ 2147483646 h 126"/>
              <a:gd name="T22" fmla="*/ 2147483646 w 288"/>
              <a:gd name="T23" fmla="*/ 2147483646 h 126"/>
              <a:gd name="T24" fmla="*/ 2147483646 w 288"/>
              <a:gd name="T25" fmla="*/ 2147483646 h 126"/>
              <a:gd name="T26" fmla="*/ 2147483646 w 288"/>
              <a:gd name="T27" fmla="*/ 2147483646 h 126"/>
              <a:gd name="T28" fmla="*/ 2147483646 w 288"/>
              <a:gd name="T29" fmla="*/ 2147483646 h 126"/>
              <a:gd name="T30" fmla="*/ 2147483646 w 288"/>
              <a:gd name="T31" fmla="*/ 2147483646 h 126"/>
              <a:gd name="T32" fmla="*/ 2147483646 w 288"/>
              <a:gd name="T33" fmla="*/ 2147483646 h 126"/>
              <a:gd name="T34" fmla="*/ 2147483646 w 288"/>
              <a:gd name="T35" fmla="*/ 2147483646 h 126"/>
              <a:gd name="T36" fmla="*/ 2147483646 w 288"/>
              <a:gd name="T37" fmla="*/ 2147483646 h 126"/>
              <a:gd name="T38" fmla="*/ 2147483646 w 288"/>
              <a:gd name="T39" fmla="*/ 2147483646 h 126"/>
              <a:gd name="T40" fmla="*/ 0 w 288"/>
              <a:gd name="T41" fmla="*/ 2147483646 h 126"/>
              <a:gd name="T42" fmla="*/ 2147483646 w 288"/>
              <a:gd name="T43" fmla="*/ 2147483646 h 126"/>
              <a:gd name="T44" fmla="*/ 2147483646 w 288"/>
              <a:gd name="T45" fmla="*/ 2147483646 h 126"/>
              <a:gd name="T46" fmla="*/ 2147483646 w 288"/>
              <a:gd name="T47" fmla="*/ 2147483646 h 126"/>
              <a:gd name="T48" fmla="*/ 2147483646 w 288"/>
              <a:gd name="T49" fmla="*/ 2147483646 h 126"/>
              <a:gd name="T50" fmla="*/ 2147483646 w 288"/>
              <a:gd name="T51" fmla="*/ 2147483646 h 126"/>
              <a:gd name="T52" fmla="*/ 2147483646 w 288"/>
              <a:gd name="T53" fmla="*/ 2147483646 h 126"/>
              <a:gd name="T54" fmla="*/ 2147483646 w 288"/>
              <a:gd name="T55" fmla="*/ 2147483646 h 126"/>
              <a:gd name="T56" fmla="*/ 2147483646 w 288"/>
              <a:gd name="T57" fmla="*/ 2147483646 h 126"/>
              <a:gd name="T58" fmla="*/ 2147483646 w 288"/>
              <a:gd name="T59" fmla="*/ 2147483646 h 126"/>
              <a:gd name="T60" fmla="*/ 2147483646 w 288"/>
              <a:gd name="T61" fmla="*/ 2147483646 h 126"/>
              <a:gd name="T62" fmla="*/ 2147483646 w 288"/>
              <a:gd name="T63" fmla="*/ 2147483646 h 126"/>
              <a:gd name="T64" fmla="*/ 2147483646 w 288"/>
              <a:gd name="T65" fmla="*/ 2147483646 h 126"/>
              <a:gd name="T66" fmla="*/ 2147483646 w 288"/>
              <a:gd name="T67" fmla="*/ 2147483646 h 126"/>
              <a:gd name="T68" fmla="*/ 2147483646 w 288"/>
              <a:gd name="T69" fmla="*/ 2147483646 h 126"/>
              <a:gd name="T70" fmla="*/ 2147483646 w 288"/>
              <a:gd name="T71" fmla="*/ 2147483646 h 126"/>
              <a:gd name="T72" fmla="*/ 2147483646 w 288"/>
              <a:gd name="T73" fmla="*/ 2147483646 h 1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8"/>
              <a:gd name="T112" fmla="*/ 0 h 126"/>
              <a:gd name="T113" fmla="*/ 288 w 288"/>
              <a:gd name="T114" fmla="*/ 126 h 1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8" h="126">
                <a:moveTo>
                  <a:pt x="285" y="14"/>
                </a:moveTo>
                <a:lnTo>
                  <a:pt x="287" y="13"/>
                </a:lnTo>
                <a:lnTo>
                  <a:pt x="288" y="10"/>
                </a:lnTo>
                <a:lnTo>
                  <a:pt x="288" y="6"/>
                </a:lnTo>
                <a:lnTo>
                  <a:pt x="285" y="3"/>
                </a:lnTo>
                <a:lnTo>
                  <a:pt x="284" y="2"/>
                </a:lnTo>
                <a:lnTo>
                  <a:pt x="281" y="0"/>
                </a:lnTo>
                <a:lnTo>
                  <a:pt x="277" y="0"/>
                </a:lnTo>
                <a:lnTo>
                  <a:pt x="274" y="3"/>
                </a:lnTo>
                <a:lnTo>
                  <a:pt x="274" y="2"/>
                </a:lnTo>
                <a:lnTo>
                  <a:pt x="267" y="9"/>
                </a:lnTo>
                <a:lnTo>
                  <a:pt x="249" y="27"/>
                </a:lnTo>
                <a:lnTo>
                  <a:pt x="230" y="42"/>
                </a:lnTo>
                <a:lnTo>
                  <a:pt x="223" y="46"/>
                </a:lnTo>
                <a:lnTo>
                  <a:pt x="215" y="52"/>
                </a:lnTo>
                <a:lnTo>
                  <a:pt x="208" y="56"/>
                </a:lnTo>
                <a:lnTo>
                  <a:pt x="199" y="60"/>
                </a:lnTo>
                <a:lnTo>
                  <a:pt x="191" y="65"/>
                </a:lnTo>
                <a:lnTo>
                  <a:pt x="184" y="67"/>
                </a:lnTo>
                <a:lnTo>
                  <a:pt x="159" y="79"/>
                </a:lnTo>
                <a:lnTo>
                  <a:pt x="151" y="82"/>
                </a:lnTo>
                <a:lnTo>
                  <a:pt x="141" y="85"/>
                </a:lnTo>
                <a:lnTo>
                  <a:pt x="133" y="89"/>
                </a:lnTo>
                <a:lnTo>
                  <a:pt x="124" y="92"/>
                </a:lnTo>
                <a:lnTo>
                  <a:pt x="115" y="93"/>
                </a:lnTo>
                <a:lnTo>
                  <a:pt x="105" y="96"/>
                </a:lnTo>
                <a:lnTo>
                  <a:pt x="97" y="99"/>
                </a:lnTo>
                <a:lnTo>
                  <a:pt x="87" y="100"/>
                </a:lnTo>
                <a:lnTo>
                  <a:pt x="77" y="103"/>
                </a:lnTo>
                <a:lnTo>
                  <a:pt x="68" y="104"/>
                </a:lnTo>
                <a:lnTo>
                  <a:pt x="56" y="106"/>
                </a:lnTo>
                <a:lnTo>
                  <a:pt x="48" y="107"/>
                </a:lnTo>
                <a:lnTo>
                  <a:pt x="38" y="107"/>
                </a:lnTo>
                <a:lnTo>
                  <a:pt x="27" y="108"/>
                </a:lnTo>
                <a:lnTo>
                  <a:pt x="18" y="108"/>
                </a:lnTo>
                <a:lnTo>
                  <a:pt x="6" y="110"/>
                </a:lnTo>
                <a:lnTo>
                  <a:pt x="8" y="110"/>
                </a:lnTo>
                <a:lnTo>
                  <a:pt x="5" y="110"/>
                </a:lnTo>
                <a:lnTo>
                  <a:pt x="2" y="113"/>
                </a:lnTo>
                <a:lnTo>
                  <a:pt x="1" y="114"/>
                </a:lnTo>
                <a:lnTo>
                  <a:pt x="0" y="117"/>
                </a:lnTo>
                <a:lnTo>
                  <a:pt x="0" y="121"/>
                </a:lnTo>
                <a:lnTo>
                  <a:pt x="2" y="124"/>
                </a:lnTo>
                <a:lnTo>
                  <a:pt x="4" y="125"/>
                </a:lnTo>
                <a:lnTo>
                  <a:pt x="6" y="126"/>
                </a:lnTo>
                <a:lnTo>
                  <a:pt x="8" y="126"/>
                </a:lnTo>
                <a:lnTo>
                  <a:pt x="9" y="126"/>
                </a:lnTo>
                <a:lnTo>
                  <a:pt x="18" y="125"/>
                </a:lnTo>
                <a:lnTo>
                  <a:pt x="27" y="125"/>
                </a:lnTo>
                <a:lnTo>
                  <a:pt x="38" y="124"/>
                </a:lnTo>
                <a:lnTo>
                  <a:pt x="48" y="124"/>
                </a:lnTo>
                <a:lnTo>
                  <a:pt x="59" y="122"/>
                </a:lnTo>
                <a:lnTo>
                  <a:pt x="70" y="121"/>
                </a:lnTo>
                <a:lnTo>
                  <a:pt x="80" y="120"/>
                </a:lnTo>
                <a:lnTo>
                  <a:pt x="90" y="117"/>
                </a:lnTo>
                <a:lnTo>
                  <a:pt x="99" y="115"/>
                </a:lnTo>
                <a:lnTo>
                  <a:pt x="110" y="113"/>
                </a:lnTo>
                <a:lnTo>
                  <a:pt x="117" y="110"/>
                </a:lnTo>
                <a:lnTo>
                  <a:pt x="127" y="108"/>
                </a:lnTo>
                <a:lnTo>
                  <a:pt x="138" y="106"/>
                </a:lnTo>
                <a:lnTo>
                  <a:pt x="147" y="101"/>
                </a:lnTo>
                <a:lnTo>
                  <a:pt x="156" y="99"/>
                </a:lnTo>
                <a:lnTo>
                  <a:pt x="165" y="96"/>
                </a:lnTo>
                <a:lnTo>
                  <a:pt x="190" y="83"/>
                </a:lnTo>
                <a:lnTo>
                  <a:pt x="199" y="79"/>
                </a:lnTo>
                <a:lnTo>
                  <a:pt x="208" y="74"/>
                </a:lnTo>
                <a:lnTo>
                  <a:pt x="216" y="70"/>
                </a:lnTo>
                <a:lnTo>
                  <a:pt x="223" y="65"/>
                </a:lnTo>
                <a:lnTo>
                  <a:pt x="231" y="60"/>
                </a:lnTo>
                <a:lnTo>
                  <a:pt x="238" y="56"/>
                </a:lnTo>
                <a:lnTo>
                  <a:pt x="260" y="38"/>
                </a:lnTo>
                <a:lnTo>
                  <a:pt x="278" y="20"/>
                </a:lnTo>
                <a:lnTo>
                  <a:pt x="285" y="16"/>
                </a:lnTo>
                <a:lnTo>
                  <a:pt x="28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2" name="Freeform 36"/>
          <p:cNvSpPr>
            <a:spLocks/>
          </p:cNvSpPr>
          <p:nvPr/>
        </p:nvSpPr>
        <p:spPr bwMode="auto">
          <a:xfrm>
            <a:off x="6281738" y="3884613"/>
            <a:ext cx="204787" cy="387350"/>
          </a:xfrm>
          <a:custGeom>
            <a:avLst/>
            <a:gdLst>
              <a:gd name="T0" fmla="*/ 2147483646 w 129"/>
              <a:gd name="T1" fmla="*/ 0 h 244"/>
              <a:gd name="T2" fmla="*/ 0 w 129"/>
              <a:gd name="T3" fmla="*/ 2147483646 h 244"/>
              <a:gd name="T4" fmla="*/ 2147483646 w 129"/>
              <a:gd name="T5" fmla="*/ 2147483646 h 244"/>
              <a:gd name="T6" fmla="*/ 2147483646 w 129"/>
              <a:gd name="T7" fmla="*/ 2147483646 h 244"/>
              <a:gd name="T8" fmla="*/ 2147483646 w 129"/>
              <a:gd name="T9" fmla="*/ 2147483646 h 244"/>
              <a:gd name="T10" fmla="*/ 2147483646 w 129"/>
              <a:gd name="T11" fmla="*/ 2147483646 h 244"/>
              <a:gd name="T12" fmla="*/ 2147483646 w 129"/>
              <a:gd name="T13" fmla="*/ 2147483646 h 244"/>
              <a:gd name="T14" fmla="*/ 2147483646 w 129"/>
              <a:gd name="T15" fmla="*/ 2147483646 h 244"/>
              <a:gd name="T16" fmla="*/ 2147483646 w 129"/>
              <a:gd name="T17" fmla="*/ 2147483646 h 244"/>
              <a:gd name="T18" fmla="*/ 2147483646 w 129"/>
              <a:gd name="T19" fmla="*/ 2147483646 h 244"/>
              <a:gd name="T20" fmla="*/ 2147483646 w 129"/>
              <a:gd name="T21" fmla="*/ 2147483646 h 244"/>
              <a:gd name="T22" fmla="*/ 2147483646 w 129"/>
              <a:gd name="T23" fmla="*/ 2147483646 h 244"/>
              <a:gd name="T24" fmla="*/ 2147483646 w 129"/>
              <a:gd name="T25" fmla="*/ 2147483646 h 244"/>
              <a:gd name="T26" fmla="*/ 2147483646 w 129"/>
              <a:gd name="T27" fmla="*/ 2147483646 h 244"/>
              <a:gd name="T28" fmla="*/ 2147483646 w 129"/>
              <a:gd name="T29" fmla="*/ 2147483646 h 244"/>
              <a:gd name="T30" fmla="*/ 2147483646 w 129"/>
              <a:gd name="T31" fmla="*/ 2147483646 h 244"/>
              <a:gd name="T32" fmla="*/ 2147483646 w 129"/>
              <a:gd name="T33" fmla="*/ 2147483646 h 244"/>
              <a:gd name="T34" fmla="*/ 2147483646 w 129"/>
              <a:gd name="T35" fmla="*/ 2147483646 h 244"/>
              <a:gd name="T36" fmla="*/ 2147483646 w 129"/>
              <a:gd name="T37" fmla="*/ 2147483646 h 244"/>
              <a:gd name="T38" fmla="*/ 2147483646 w 129"/>
              <a:gd name="T39" fmla="*/ 2147483646 h 244"/>
              <a:gd name="T40" fmla="*/ 2147483646 w 129"/>
              <a:gd name="T41" fmla="*/ 2147483646 h 244"/>
              <a:gd name="T42" fmla="*/ 2147483646 w 129"/>
              <a:gd name="T43" fmla="*/ 2147483646 h 244"/>
              <a:gd name="T44" fmla="*/ 2147483646 w 129"/>
              <a:gd name="T45" fmla="*/ 2147483646 h 244"/>
              <a:gd name="T46" fmla="*/ 2147483646 w 129"/>
              <a:gd name="T47" fmla="*/ 2147483646 h 244"/>
              <a:gd name="T48" fmla="*/ 2147483646 w 129"/>
              <a:gd name="T49" fmla="*/ 2147483646 h 244"/>
              <a:gd name="T50" fmla="*/ 2147483646 w 129"/>
              <a:gd name="T51" fmla="*/ 2147483646 h 244"/>
              <a:gd name="T52" fmla="*/ 2147483646 w 129"/>
              <a:gd name="T53" fmla="*/ 2147483646 h 244"/>
              <a:gd name="T54" fmla="*/ 0 w 129"/>
              <a:gd name="T55" fmla="*/ 2147483646 h 244"/>
              <a:gd name="T56" fmla="*/ 2147483646 w 129"/>
              <a:gd name="T57" fmla="*/ 2147483646 h 244"/>
              <a:gd name="T58" fmla="*/ 2147483646 w 129"/>
              <a:gd name="T59" fmla="*/ 2147483646 h 244"/>
              <a:gd name="T60" fmla="*/ 2147483646 w 129"/>
              <a:gd name="T61" fmla="*/ 2147483646 h 244"/>
              <a:gd name="T62" fmla="*/ 2147483646 w 129"/>
              <a:gd name="T63" fmla="*/ 2147483646 h 244"/>
              <a:gd name="T64" fmla="*/ 2147483646 w 129"/>
              <a:gd name="T65" fmla="*/ 2147483646 h 244"/>
              <a:gd name="T66" fmla="*/ 2147483646 w 129"/>
              <a:gd name="T67" fmla="*/ 2147483646 h 244"/>
              <a:gd name="T68" fmla="*/ 2147483646 w 129"/>
              <a:gd name="T69" fmla="*/ 2147483646 h 244"/>
              <a:gd name="T70" fmla="*/ 2147483646 w 129"/>
              <a:gd name="T71" fmla="*/ 2147483646 h 244"/>
              <a:gd name="T72" fmla="*/ 2147483646 w 129"/>
              <a:gd name="T73" fmla="*/ 2147483646 h 244"/>
              <a:gd name="T74" fmla="*/ 2147483646 w 129"/>
              <a:gd name="T75" fmla="*/ 2147483646 h 244"/>
              <a:gd name="T76" fmla="*/ 2147483646 w 129"/>
              <a:gd name="T77" fmla="*/ 2147483646 h 244"/>
              <a:gd name="T78" fmla="*/ 2147483646 w 129"/>
              <a:gd name="T79" fmla="*/ 2147483646 h 244"/>
              <a:gd name="T80" fmla="*/ 2147483646 w 129"/>
              <a:gd name="T81" fmla="*/ 2147483646 h 244"/>
              <a:gd name="T82" fmla="*/ 2147483646 w 129"/>
              <a:gd name="T83" fmla="*/ 2147483646 h 244"/>
              <a:gd name="T84" fmla="*/ 2147483646 w 129"/>
              <a:gd name="T85" fmla="*/ 2147483646 h 244"/>
              <a:gd name="T86" fmla="*/ 2147483646 w 129"/>
              <a:gd name="T87" fmla="*/ 2147483646 h 244"/>
              <a:gd name="T88" fmla="*/ 2147483646 w 129"/>
              <a:gd name="T89" fmla="*/ 2147483646 h 244"/>
              <a:gd name="T90" fmla="*/ 2147483646 w 129"/>
              <a:gd name="T91" fmla="*/ 2147483646 h 244"/>
              <a:gd name="T92" fmla="*/ 2147483646 w 129"/>
              <a:gd name="T93" fmla="*/ 2147483646 h 244"/>
              <a:gd name="T94" fmla="*/ 2147483646 w 129"/>
              <a:gd name="T95" fmla="*/ 2147483646 h 244"/>
              <a:gd name="T96" fmla="*/ 2147483646 w 129"/>
              <a:gd name="T97" fmla="*/ 2147483646 h 244"/>
              <a:gd name="T98" fmla="*/ 2147483646 w 129"/>
              <a:gd name="T99" fmla="*/ 2147483646 h 244"/>
              <a:gd name="T100" fmla="*/ 2147483646 w 129"/>
              <a:gd name="T101" fmla="*/ 2147483646 h 244"/>
              <a:gd name="T102" fmla="*/ 2147483646 w 129"/>
              <a:gd name="T103" fmla="*/ 2147483646 h 244"/>
              <a:gd name="T104" fmla="*/ 2147483646 w 129"/>
              <a:gd name="T105" fmla="*/ 0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9"/>
              <a:gd name="T160" fmla="*/ 0 h 244"/>
              <a:gd name="T161" fmla="*/ 129 w 129"/>
              <a:gd name="T162" fmla="*/ 244 h 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9" h="244">
                <a:moveTo>
                  <a:pt x="8" y="0"/>
                </a:moveTo>
                <a:lnTo>
                  <a:pt x="5" y="0"/>
                </a:lnTo>
                <a:lnTo>
                  <a:pt x="3" y="3"/>
                </a:lnTo>
                <a:lnTo>
                  <a:pt x="0" y="5"/>
                </a:lnTo>
                <a:lnTo>
                  <a:pt x="0" y="11"/>
                </a:lnTo>
                <a:lnTo>
                  <a:pt x="3" y="14"/>
                </a:lnTo>
                <a:lnTo>
                  <a:pt x="5" y="16"/>
                </a:lnTo>
                <a:lnTo>
                  <a:pt x="23" y="16"/>
                </a:lnTo>
                <a:lnTo>
                  <a:pt x="39" y="19"/>
                </a:lnTo>
                <a:lnTo>
                  <a:pt x="43" y="22"/>
                </a:lnTo>
                <a:lnTo>
                  <a:pt x="54" y="28"/>
                </a:lnTo>
                <a:lnTo>
                  <a:pt x="58" y="29"/>
                </a:lnTo>
                <a:lnTo>
                  <a:pt x="61" y="30"/>
                </a:lnTo>
                <a:lnTo>
                  <a:pt x="65" y="34"/>
                </a:lnTo>
                <a:lnTo>
                  <a:pt x="73" y="40"/>
                </a:lnTo>
                <a:lnTo>
                  <a:pt x="82" y="48"/>
                </a:lnTo>
                <a:lnTo>
                  <a:pt x="86" y="50"/>
                </a:lnTo>
                <a:lnTo>
                  <a:pt x="87" y="52"/>
                </a:lnTo>
                <a:lnTo>
                  <a:pt x="90" y="59"/>
                </a:lnTo>
                <a:lnTo>
                  <a:pt x="94" y="64"/>
                </a:lnTo>
                <a:lnTo>
                  <a:pt x="97" y="66"/>
                </a:lnTo>
                <a:lnTo>
                  <a:pt x="100" y="72"/>
                </a:lnTo>
                <a:lnTo>
                  <a:pt x="102" y="75"/>
                </a:lnTo>
                <a:lnTo>
                  <a:pt x="104" y="80"/>
                </a:lnTo>
                <a:lnTo>
                  <a:pt x="107" y="84"/>
                </a:lnTo>
                <a:lnTo>
                  <a:pt x="111" y="105"/>
                </a:lnTo>
                <a:lnTo>
                  <a:pt x="111" y="116"/>
                </a:lnTo>
                <a:lnTo>
                  <a:pt x="112" y="123"/>
                </a:lnTo>
                <a:lnTo>
                  <a:pt x="112" y="120"/>
                </a:lnTo>
                <a:lnTo>
                  <a:pt x="111" y="126"/>
                </a:lnTo>
                <a:lnTo>
                  <a:pt x="111" y="137"/>
                </a:lnTo>
                <a:lnTo>
                  <a:pt x="107" y="158"/>
                </a:lnTo>
                <a:lnTo>
                  <a:pt x="104" y="162"/>
                </a:lnTo>
                <a:lnTo>
                  <a:pt x="102" y="168"/>
                </a:lnTo>
                <a:lnTo>
                  <a:pt x="100" y="170"/>
                </a:lnTo>
                <a:lnTo>
                  <a:pt x="97" y="176"/>
                </a:lnTo>
                <a:lnTo>
                  <a:pt x="94" y="179"/>
                </a:lnTo>
                <a:lnTo>
                  <a:pt x="90" y="183"/>
                </a:lnTo>
                <a:lnTo>
                  <a:pt x="87" y="190"/>
                </a:lnTo>
                <a:lnTo>
                  <a:pt x="86" y="193"/>
                </a:lnTo>
                <a:lnTo>
                  <a:pt x="82" y="194"/>
                </a:lnTo>
                <a:lnTo>
                  <a:pt x="73" y="202"/>
                </a:lnTo>
                <a:lnTo>
                  <a:pt x="65" y="208"/>
                </a:lnTo>
                <a:lnTo>
                  <a:pt x="61" y="212"/>
                </a:lnTo>
                <a:lnTo>
                  <a:pt x="58" y="213"/>
                </a:lnTo>
                <a:lnTo>
                  <a:pt x="54" y="215"/>
                </a:lnTo>
                <a:lnTo>
                  <a:pt x="43" y="220"/>
                </a:lnTo>
                <a:lnTo>
                  <a:pt x="39" y="223"/>
                </a:lnTo>
                <a:lnTo>
                  <a:pt x="23" y="226"/>
                </a:lnTo>
                <a:lnTo>
                  <a:pt x="12" y="226"/>
                </a:lnTo>
                <a:lnTo>
                  <a:pt x="7" y="227"/>
                </a:lnTo>
                <a:lnTo>
                  <a:pt x="8" y="227"/>
                </a:lnTo>
                <a:lnTo>
                  <a:pt x="5" y="227"/>
                </a:lnTo>
                <a:lnTo>
                  <a:pt x="3" y="230"/>
                </a:lnTo>
                <a:lnTo>
                  <a:pt x="0" y="233"/>
                </a:lnTo>
                <a:lnTo>
                  <a:pt x="0" y="238"/>
                </a:lnTo>
                <a:lnTo>
                  <a:pt x="3" y="241"/>
                </a:lnTo>
                <a:lnTo>
                  <a:pt x="5" y="244"/>
                </a:lnTo>
                <a:lnTo>
                  <a:pt x="8" y="244"/>
                </a:lnTo>
                <a:lnTo>
                  <a:pt x="10" y="244"/>
                </a:lnTo>
                <a:lnTo>
                  <a:pt x="15" y="242"/>
                </a:lnTo>
                <a:lnTo>
                  <a:pt x="26" y="242"/>
                </a:lnTo>
                <a:lnTo>
                  <a:pt x="44" y="237"/>
                </a:lnTo>
                <a:lnTo>
                  <a:pt x="48" y="234"/>
                </a:lnTo>
                <a:lnTo>
                  <a:pt x="54" y="234"/>
                </a:lnTo>
                <a:lnTo>
                  <a:pt x="59" y="231"/>
                </a:lnTo>
                <a:lnTo>
                  <a:pt x="64" y="230"/>
                </a:lnTo>
                <a:lnTo>
                  <a:pt x="72" y="226"/>
                </a:lnTo>
                <a:lnTo>
                  <a:pt x="76" y="222"/>
                </a:lnTo>
                <a:lnTo>
                  <a:pt x="84" y="216"/>
                </a:lnTo>
                <a:lnTo>
                  <a:pt x="93" y="208"/>
                </a:lnTo>
                <a:lnTo>
                  <a:pt x="97" y="204"/>
                </a:lnTo>
                <a:lnTo>
                  <a:pt x="101" y="198"/>
                </a:lnTo>
                <a:lnTo>
                  <a:pt x="104" y="194"/>
                </a:lnTo>
                <a:lnTo>
                  <a:pt x="108" y="190"/>
                </a:lnTo>
                <a:lnTo>
                  <a:pt x="111" y="184"/>
                </a:lnTo>
                <a:lnTo>
                  <a:pt x="114" y="179"/>
                </a:lnTo>
                <a:lnTo>
                  <a:pt x="116" y="173"/>
                </a:lnTo>
                <a:lnTo>
                  <a:pt x="118" y="168"/>
                </a:lnTo>
                <a:lnTo>
                  <a:pt x="121" y="163"/>
                </a:lnTo>
                <a:lnTo>
                  <a:pt x="127" y="140"/>
                </a:lnTo>
                <a:lnTo>
                  <a:pt x="127" y="129"/>
                </a:lnTo>
                <a:lnTo>
                  <a:pt x="129" y="123"/>
                </a:lnTo>
                <a:lnTo>
                  <a:pt x="129" y="120"/>
                </a:lnTo>
                <a:lnTo>
                  <a:pt x="127" y="113"/>
                </a:lnTo>
                <a:lnTo>
                  <a:pt x="127" y="102"/>
                </a:lnTo>
                <a:lnTo>
                  <a:pt x="121" y="79"/>
                </a:lnTo>
                <a:lnTo>
                  <a:pt x="118" y="75"/>
                </a:lnTo>
                <a:lnTo>
                  <a:pt x="116" y="69"/>
                </a:lnTo>
                <a:lnTo>
                  <a:pt x="114" y="64"/>
                </a:lnTo>
                <a:lnTo>
                  <a:pt x="111" y="58"/>
                </a:lnTo>
                <a:lnTo>
                  <a:pt x="108" y="52"/>
                </a:lnTo>
                <a:lnTo>
                  <a:pt x="104" y="48"/>
                </a:lnTo>
                <a:lnTo>
                  <a:pt x="101" y="44"/>
                </a:lnTo>
                <a:lnTo>
                  <a:pt x="97" y="39"/>
                </a:lnTo>
                <a:lnTo>
                  <a:pt x="93" y="34"/>
                </a:lnTo>
                <a:lnTo>
                  <a:pt x="84" y="26"/>
                </a:lnTo>
                <a:lnTo>
                  <a:pt x="76" y="21"/>
                </a:lnTo>
                <a:lnTo>
                  <a:pt x="72" y="16"/>
                </a:lnTo>
                <a:lnTo>
                  <a:pt x="64" y="12"/>
                </a:lnTo>
                <a:lnTo>
                  <a:pt x="59" y="11"/>
                </a:lnTo>
                <a:lnTo>
                  <a:pt x="54" y="8"/>
                </a:lnTo>
                <a:lnTo>
                  <a:pt x="48" y="8"/>
                </a:lnTo>
                <a:lnTo>
                  <a:pt x="44" y="5"/>
                </a:lnTo>
                <a:lnTo>
                  <a:pt x="26"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3" name="Freeform 37"/>
          <p:cNvSpPr>
            <a:spLocks/>
          </p:cNvSpPr>
          <p:nvPr/>
        </p:nvSpPr>
        <p:spPr bwMode="auto">
          <a:xfrm>
            <a:off x="6032500" y="3884613"/>
            <a:ext cx="296863" cy="25400"/>
          </a:xfrm>
          <a:custGeom>
            <a:avLst/>
            <a:gdLst>
              <a:gd name="T0" fmla="*/ 2147483646 w 187"/>
              <a:gd name="T1" fmla="*/ 2147483646 h 16"/>
              <a:gd name="T2" fmla="*/ 2147483646 w 187"/>
              <a:gd name="T3" fmla="*/ 2147483646 h 16"/>
              <a:gd name="T4" fmla="*/ 2147483646 w 187"/>
              <a:gd name="T5" fmla="*/ 2147483646 h 16"/>
              <a:gd name="T6" fmla="*/ 2147483646 w 187"/>
              <a:gd name="T7" fmla="*/ 2147483646 h 16"/>
              <a:gd name="T8" fmla="*/ 2147483646 w 187"/>
              <a:gd name="T9" fmla="*/ 2147483646 h 16"/>
              <a:gd name="T10" fmla="*/ 2147483646 w 187"/>
              <a:gd name="T11" fmla="*/ 2147483646 h 16"/>
              <a:gd name="T12" fmla="*/ 2147483646 w 187"/>
              <a:gd name="T13" fmla="*/ 0 h 16"/>
              <a:gd name="T14" fmla="*/ 2147483646 w 187"/>
              <a:gd name="T15" fmla="*/ 0 h 16"/>
              <a:gd name="T16" fmla="*/ 2147483646 w 187"/>
              <a:gd name="T17" fmla="*/ 2147483646 h 16"/>
              <a:gd name="T18" fmla="*/ 0 w 187"/>
              <a:gd name="T19" fmla="*/ 2147483646 h 16"/>
              <a:gd name="T20" fmla="*/ 0 w 187"/>
              <a:gd name="T21" fmla="*/ 2147483646 h 16"/>
              <a:gd name="T22" fmla="*/ 2147483646 w 187"/>
              <a:gd name="T23" fmla="*/ 2147483646 h 16"/>
              <a:gd name="T24" fmla="*/ 2147483646 w 187"/>
              <a:gd name="T25" fmla="*/ 2147483646 h 16"/>
              <a:gd name="T26" fmla="*/ 2147483646 w 187"/>
              <a:gd name="T27" fmla="*/ 2147483646 h 16"/>
              <a:gd name="T28" fmla="*/ 2147483646 w 187"/>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16"/>
              <a:gd name="T47" fmla="*/ 187 w 18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16">
                <a:moveTo>
                  <a:pt x="179" y="16"/>
                </a:moveTo>
                <a:lnTo>
                  <a:pt x="182" y="16"/>
                </a:lnTo>
                <a:lnTo>
                  <a:pt x="185" y="14"/>
                </a:lnTo>
                <a:lnTo>
                  <a:pt x="187" y="11"/>
                </a:lnTo>
                <a:lnTo>
                  <a:pt x="187" y="5"/>
                </a:lnTo>
                <a:lnTo>
                  <a:pt x="185" y="3"/>
                </a:lnTo>
                <a:lnTo>
                  <a:pt x="182" y="0"/>
                </a:lnTo>
                <a:lnTo>
                  <a:pt x="6" y="0"/>
                </a:lnTo>
                <a:lnTo>
                  <a:pt x="3" y="3"/>
                </a:lnTo>
                <a:lnTo>
                  <a:pt x="0" y="5"/>
                </a:lnTo>
                <a:lnTo>
                  <a:pt x="0" y="11"/>
                </a:lnTo>
                <a:lnTo>
                  <a:pt x="3" y="14"/>
                </a:lnTo>
                <a:lnTo>
                  <a:pt x="6" y="16"/>
                </a:lnTo>
                <a:lnTo>
                  <a:pt x="8" y="16"/>
                </a:lnTo>
                <a:lnTo>
                  <a:pt x="17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4" name="Freeform 38"/>
          <p:cNvSpPr>
            <a:spLocks/>
          </p:cNvSpPr>
          <p:nvPr/>
        </p:nvSpPr>
        <p:spPr bwMode="auto">
          <a:xfrm>
            <a:off x="6032500" y="4248150"/>
            <a:ext cx="296863" cy="25400"/>
          </a:xfrm>
          <a:custGeom>
            <a:avLst/>
            <a:gdLst>
              <a:gd name="T0" fmla="*/ 2147483646 w 187"/>
              <a:gd name="T1" fmla="*/ 2147483646 h 16"/>
              <a:gd name="T2" fmla="*/ 2147483646 w 187"/>
              <a:gd name="T3" fmla="*/ 2147483646 h 16"/>
              <a:gd name="T4" fmla="*/ 2147483646 w 187"/>
              <a:gd name="T5" fmla="*/ 2147483646 h 16"/>
              <a:gd name="T6" fmla="*/ 2147483646 w 187"/>
              <a:gd name="T7" fmla="*/ 2147483646 h 16"/>
              <a:gd name="T8" fmla="*/ 2147483646 w 187"/>
              <a:gd name="T9" fmla="*/ 2147483646 h 16"/>
              <a:gd name="T10" fmla="*/ 2147483646 w 187"/>
              <a:gd name="T11" fmla="*/ 2147483646 h 16"/>
              <a:gd name="T12" fmla="*/ 2147483646 w 187"/>
              <a:gd name="T13" fmla="*/ 0 h 16"/>
              <a:gd name="T14" fmla="*/ 2147483646 w 187"/>
              <a:gd name="T15" fmla="*/ 0 h 16"/>
              <a:gd name="T16" fmla="*/ 2147483646 w 187"/>
              <a:gd name="T17" fmla="*/ 2147483646 h 16"/>
              <a:gd name="T18" fmla="*/ 0 w 187"/>
              <a:gd name="T19" fmla="*/ 2147483646 h 16"/>
              <a:gd name="T20" fmla="*/ 0 w 187"/>
              <a:gd name="T21" fmla="*/ 2147483646 h 16"/>
              <a:gd name="T22" fmla="*/ 2147483646 w 187"/>
              <a:gd name="T23" fmla="*/ 2147483646 h 16"/>
              <a:gd name="T24" fmla="*/ 2147483646 w 187"/>
              <a:gd name="T25" fmla="*/ 2147483646 h 16"/>
              <a:gd name="T26" fmla="*/ 2147483646 w 187"/>
              <a:gd name="T27" fmla="*/ 2147483646 h 16"/>
              <a:gd name="T28" fmla="*/ 2147483646 w 187"/>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16"/>
              <a:gd name="T47" fmla="*/ 187 w 18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16">
                <a:moveTo>
                  <a:pt x="179" y="16"/>
                </a:moveTo>
                <a:lnTo>
                  <a:pt x="182" y="16"/>
                </a:lnTo>
                <a:lnTo>
                  <a:pt x="185" y="13"/>
                </a:lnTo>
                <a:lnTo>
                  <a:pt x="187" y="11"/>
                </a:lnTo>
                <a:lnTo>
                  <a:pt x="187" y="5"/>
                </a:lnTo>
                <a:lnTo>
                  <a:pt x="185" y="2"/>
                </a:lnTo>
                <a:lnTo>
                  <a:pt x="182" y="0"/>
                </a:lnTo>
                <a:lnTo>
                  <a:pt x="6" y="0"/>
                </a:lnTo>
                <a:lnTo>
                  <a:pt x="3" y="2"/>
                </a:lnTo>
                <a:lnTo>
                  <a:pt x="0" y="5"/>
                </a:lnTo>
                <a:lnTo>
                  <a:pt x="0" y="11"/>
                </a:lnTo>
                <a:lnTo>
                  <a:pt x="3" y="13"/>
                </a:lnTo>
                <a:lnTo>
                  <a:pt x="6" y="16"/>
                </a:lnTo>
                <a:lnTo>
                  <a:pt x="8" y="16"/>
                </a:lnTo>
                <a:lnTo>
                  <a:pt x="17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5" name="Freeform 39"/>
          <p:cNvSpPr>
            <a:spLocks/>
          </p:cNvSpPr>
          <p:nvPr/>
        </p:nvSpPr>
        <p:spPr bwMode="auto">
          <a:xfrm>
            <a:off x="6032500" y="3884613"/>
            <a:ext cx="26988" cy="388937"/>
          </a:xfrm>
          <a:custGeom>
            <a:avLst/>
            <a:gdLst>
              <a:gd name="T0" fmla="*/ 2147483646 w 17"/>
              <a:gd name="T1" fmla="*/ 2147483646 h 245"/>
              <a:gd name="T2" fmla="*/ 2147483646 w 17"/>
              <a:gd name="T3" fmla="*/ 2147483646 h 245"/>
              <a:gd name="T4" fmla="*/ 2147483646 w 17"/>
              <a:gd name="T5" fmla="*/ 2147483646 h 245"/>
              <a:gd name="T6" fmla="*/ 2147483646 w 17"/>
              <a:gd name="T7" fmla="*/ 0 h 245"/>
              <a:gd name="T8" fmla="*/ 2147483646 w 17"/>
              <a:gd name="T9" fmla="*/ 0 h 245"/>
              <a:gd name="T10" fmla="*/ 2147483646 w 17"/>
              <a:gd name="T11" fmla="*/ 2147483646 h 245"/>
              <a:gd name="T12" fmla="*/ 0 w 17"/>
              <a:gd name="T13" fmla="*/ 2147483646 h 245"/>
              <a:gd name="T14" fmla="*/ 0 w 17"/>
              <a:gd name="T15" fmla="*/ 2147483646 h 245"/>
              <a:gd name="T16" fmla="*/ 2147483646 w 17"/>
              <a:gd name="T17" fmla="*/ 2147483646 h 245"/>
              <a:gd name="T18" fmla="*/ 2147483646 w 17"/>
              <a:gd name="T19" fmla="*/ 2147483646 h 245"/>
              <a:gd name="T20" fmla="*/ 2147483646 w 17"/>
              <a:gd name="T21" fmla="*/ 2147483646 h 245"/>
              <a:gd name="T22" fmla="*/ 2147483646 w 17"/>
              <a:gd name="T23" fmla="*/ 2147483646 h 245"/>
              <a:gd name="T24" fmla="*/ 2147483646 w 17"/>
              <a:gd name="T25" fmla="*/ 2147483646 h 245"/>
              <a:gd name="T26" fmla="*/ 2147483646 w 17"/>
              <a:gd name="T27" fmla="*/ 2147483646 h 245"/>
              <a:gd name="T28" fmla="*/ 2147483646 w 17"/>
              <a:gd name="T29" fmla="*/ 2147483646 h 2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45"/>
              <a:gd name="T47" fmla="*/ 17 w 17"/>
              <a:gd name="T48" fmla="*/ 245 h 2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45">
                <a:moveTo>
                  <a:pt x="17" y="8"/>
                </a:moveTo>
                <a:lnTo>
                  <a:pt x="17" y="5"/>
                </a:lnTo>
                <a:lnTo>
                  <a:pt x="14" y="3"/>
                </a:lnTo>
                <a:lnTo>
                  <a:pt x="11" y="0"/>
                </a:lnTo>
                <a:lnTo>
                  <a:pt x="6" y="0"/>
                </a:lnTo>
                <a:lnTo>
                  <a:pt x="3" y="3"/>
                </a:lnTo>
                <a:lnTo>
                  <a:pt x="0" y="5"/>
                </a:lnTo>
                <a:lnTo>
                  <a:pt x="0" y="240"/>
                </a:lnTo>
                <a:lnTo>
                  <a:pt x="3" y="242"/>
                </a:lnTo>
                <a:lnTo>
                  <a:pt x="6" y="245"/>
                </a:lnTo>
                <a:lnTo>
                  <a:pt x="11" y="245"/>
                </a:lnTo>
                <a:lnTo>
                  <a:pt x="14" y="242"/>
                </a:lnTo>
                <a:lnTo>
                  <a:pt x="17" y="240"/>
                </a:lnTo>
                <a:lnTo>
                  <a:pt x="17" y="237"/>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6" name="Freeform 40"/>
          <p:cNvSpPr>
            <a:spLocks/>
          </p:cNvSpPr>
          <p:nvPr/>
        </p:nvSpPr>
        <p:spPr bwMode="auto">
          <a:xfrm>
            <a:off x="5827713" y="1863725"/>
            <a:ext cx="204787" cy="387350"/>
          </a:xfrm>
          <a:custGeom>
            <a:avLst/>
            <a:gdLst>
              <a:gd name="T0" fmla="*/ 2147483646 w 129"/>
              <a:gd name="T1" fmla="*/ 0 h 244"/>
              <a:gd name="T2" fmla="*/ 2147483646 w 129"/>
              <a:gd name="T3" fmla="*/ 2147483646 h 244"/>
              <a:gd name="T4" fmla="*/ 0 w 129"/>
              <a:gd name="T5" fmla="*/ 2147483646 h 244"/>
              <a:gd name="T6" fmla="*/ 2147483646 w 129"/>
              <a:gd name="T7" fmla="*/ 2147483646 h 244"/>
              <a:gd name="T8" fmla="*/ 2147483646 w 129"/>
              <a:gd name="T9" fmla="*/ 2147483646 h 244"/>
              <a:gd name="T10" fmla="*/ 2147483646 w 129"/>
              <a:gd name="T11" fmla="*/ 2147483646 h 244"/>
              <a:gd name="T12" fmla="*/ 2147483646 w 129"/>
              <a:gd name="T13" fmla="*/ 2147483646 h 244"/>
              <a:gd name="T14" fmla="*/ 2147483646 w 129"/>
              <a:gd name="T15" fmla="*/ 2147483646 h 244"/>
              <a:gd name="T16" fmla="*/ 2147483646 w 129"/>
              <a:gd name="T17" fmla="*/ 2147483646 h 244"/>
              <a:gd name="T18" fmla="*/ 2147483646 w 129"/>
              <a:gd name="T19" fmla="*/ 2147483646 h 244"/>
              <a:gd name="T20" fmla="*/ 2147483646 w 129"/>
              <a:gd name="T21" fmla="*/ 2147483646 h 244"/>
              <a:gd name="T22" fmla="*/ 2147483646 w 129"/>
              <a:gd name="T23" fmla="*/ 2147483646 h 244"/>
              <a:gd name="T24" fmla="*/ 2147483646 w 129"/>
              <a:gd name="T25" fmla="*/ 2147483646 h 244"/>
              <a:gd name="T26" fmla="*/ 2147483646 w 129"/>
              <a:gd name="T27" fmla="*/ 2147483646 h 244"/>
              <a:gd name="T28" fmla="*/ 2147483646 w 129"/>
              <a:gd name="T29" fmla="*/ 2147483646 h 244"/>
              <a:gd name="T30" fmla="*/ 2147483646 w 129"/>
              <a:gd name="T31" fmla="*/ 2147483646 h 244"/>
              <a:gd name="T32" fmla="*/ 2147483646 w 129"/>
              <a:gd name="T33" fmla="*/ 2147483646 h 244"/>
              <a:gd name="T34" fmla="*/ 2147483646 w 129"/>
              <a:gd name="T35" fmla="*/ 2147483646 h 244"/>
              <a:gd name="T36" fmla="*/ 2147483646 w 129"/>
              <a:gd name="T37" fmla="*/ 2147483646 h 244"/>
              <a:gd name="T38" fmla="*/ 2147483646 w 129"/>
              <a:gd name="T39" fmla="*/ 2147483646 h 244"/>
              <a:gd name="T40" fmla="*/ 2147483646 w 129"/>
              <a:gd name="T41" fmla="*/ 2147483646 h 244"/>
              <a:gd name="T42" fmla="*/ 2147483646 w 129"/>
              <a:gd name="T43" fmla="*/ 2147483646 h 244"/>
              <a:gd name="T44" fmla="*/ 2147483646 w 129"/>
              <a:gd name="T45" fmla="*/ 2147483646 h 244"/>
              <a:gd name="T46" fmla="*/ 2147483646 w 129"/>
              <a:gd name="T47" fmla="*/ 2147483646 h 244"/>
              <a:gd name="T48" fmla="*/ 2147483646 w 129"/>
              <a:gd name="T49" fmla="*/ 2147483646 h 244"/>
              <a:gd name="T50" fmla="*/ 2147483646 w 129"/>
              <a:gd name="T51" fmla="*/ 2147483646 h 244"/>
              <a:gd name="T52" fmla="*/ 2147483646 w 129"/>
              <a:gd name="T53" fmla="*/ 2147483646 h 244"/>
              <a:gd name="T54" fmla="*/ 2147483646 w 129"/>
              <a:gd name="T55" fmla="*/ 2147483646 h 244"/>
              <a:gd name="T56" fmla="*/ 2147483646 w 129"/>
              <a:gd name="T57" fmla="*/ 2147483646 h 244"/>
              <a:gd name="T58" fmla="*/ 2147483646 w 129"/>
              <a:gd name="T59" fmla="*/ 2147483646 h 244"/>
              <a:gd name="T60" fmla="*/ 2147483646 w 129"/>
              <a:gd name="T61" fmla="*/ 2147483646 h 244"/>
              <a:gd name="T62" fmla="*/ 2147483646 w 129"/>
              <a:gd name="T63" fmla="*/ 2147483646 h 244"/>
              <a:gd name="T64" fmla="*/ 0 w 129"/>
              <a:gd name="T65" fmla="*/ 2147483646 h 244"/>
              <a:gd name="T66" fmla="*/ 2147483646 w 129"/>
              <a:gd name="T67" fmla="*/ 2147483646 h 244"/>
              <a:gd name="T68" fmla="*/ 2147483646 w 129"/>
              <a:gd name="T69" fmla="*/ 2147483646 h 244"/>
              <a:gd name="T70" fmla="*/ 2147483646 w 129"/>
              <a:gd name="T71" fmla="*/ 2147483646 h 244"/>
              <a:gd name="T72" fmla="*/ 2147483646 w 129"/>
              <a:gd name="T73" fmla="*/ 2147483646 h 244"/>
              <a:gd name="T74" fmla="*/ 2147483646 w 129"/>
              <a:gd name="T75" fmla="*/ 2147483646 h 244"/>
              <a:gd name="T76" fmla="*/ 2147483646 w 129"/>
              <a:gd name="T77" fmla="*/ 2147483646 h 244"/>
              <a:gd name="T78" fmla="*/ 2147483646 w 129"/>
              <a:gd name="T79" fmla="*/ 2147483646 h 244"/>
              <a:gd name="T80" fmla="*/ 2147483646 w 129"/>
              <a:gd name="T81" fmla="*/ 2147483646 h 244"/>
              <a:gd name="T82" fmla="*/ 2147483646 w 129"/>
              <a:gd name="T83" fmla="*/ 2147483646 h 244"/>
              <a:gd name="T84" fmla="*/ 2147483646 w 129"/>
              <a:gd name="T85" fmla="*/ 2147483646 h 244"/>
              <a:gd name="T86" fmla="*/ 2147483646 w 129"/>
              <a:gd name="T87" fmla="*/ 2147483646 h 244"/>
              <a:gd name="T88" fmla="*/ 2147483646 w 129"/>
              <a:gd name="T89" fmla="*/ 2147483646 h 244"/>
              <a:gd name="T90" fmla="*/ 2147483646 w 129"/>
              <a:gd name="T91" fmla="*/ 2147483646 h 244"/>
              <a:gd name="T92" fmla="*/ 2147483646 w 129"/>
              <a:gd name="T93" fmla="*/ 2147483646 h 244"/>
              <a:gd name="T94" fmla="*/ 2147483646 w 129"/>
              <a:gd name="T95" fmla="*/ 2147483646 h 244"/>
              <a:gd name="T96" fmla="*/ 2147483646 w 129"/>
              <a:gd name="T97" fmla="*/ 2147483646 h 244"/>
              <a:gd name="T98" fmla="*/ 2147483646 w 129"/>
              <a:gd name="T99" fmla="*/ 2147483646 h 244"/>
              <a:gd name="T100" fmla="*/ 2147483646 w 129"/>
              <a:gd name="T101" fmla="*/ 2147483646 h 244"/>
              <a:gd name="T102" fmla="*/ 2147483646 w 129"/>
              <a:gd name="T103" fmla="*/ 2147483646 h 244"/>
              <a:gd name="T104" fmla="*/ 2147483646 w 129"/>
              <a:gd name="T105" fmla="*/ 2147483646 h 244"/>
              <a:gd name="T106" fmla="*/ 2147483646 w 129"/>
              <a:gd name="T107" fmla="*/ 2147483646 h 244"/>
              <a:gd name="T108" fmla="*/ 2147483646 w 129"/>
              <a:gd name="T109" fmla="*/ 2147483646 h 244"/>
              <a:gd name="T110" fmla="*/ 2147483646 w 129"/>
              <a:gd name="T111" fmla="*/ 2147483646 h 244"/>
              <a:gd name="T112" fmla="*/ 2147483646 w 129"/>
              <a:gd name="T113" fmla="*/ 2147483646 h 244"/>
              <a:gd name="T114" fmla="*/ 2147483646 w 129"/>
              <a:gd name="T115" fmla="*/ 2147483646 h 244"/>
              <a:gd name="T116" fmla="*/ 2147483646 w 129"/>
              <a:gd name="T117" fmla="*/ 2147483646 h 244"/>
              <a:gd name="T118" fmla="*/ 2147483646 w 129"/>
              <a:gd name="T119" fmla="*/ 2147483646 h 244"/>
              <a:gd name="T120" fmla="*/ 2147483646 w 129"/>
              <a:gd name="T121" fmla="*/ 2147483646 h 244"/>
              <a:gd name="T122" fmla="*/ 2147483646 w 129"/>
              <a:gd name="T123" fmla="*/ 0 h 2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9"/>
              <a:gd name="T187" fmla="*/ 0 h 244"/>
              <a:gd name="T188" fmla="*/ 129 w 129"/>
              <a:gd name="T189" fmla="*/ 244 h 2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9" h="244">
                <a:moveTo>
                  <a:pt x="8" y="0"/>
                </a:moveTo>
                <a:lnTo>
                  <a:pt x="7" y="0"/>
                </a:lnTo>
                <a:lnTo>
                  <a:pt x="4" y="1"/>
                </a:lnTo>
                <a:lnTo>
                  <a:pt x="2" y="4"/>
                </a:lnTo>
                <a:lnTo>
                  <a:pt x="0" y="5"/>
                </a:lnTo>
                <a:lnTo>
                  <a:pt x="0" y="10"/>
                </a:lnTo>
                <a:lnTo>
                  <a:pt x="2" y="12"/>
                </a:lnTo>
                <a:lnTo>
                  <a:pt x="4" y="15"/>
                </a:lnTo>
                <a:lnTo>
                  <a:pt x="6" y="17"/>
                </a:lnTo>
                <a:lnTo>
                  <a:pt x="18" y="17"/>
                </a:lnTo>
                <a:lnTo>
                  <a:pt x="24" y="18"/>
                </a:lnTo>
                <a:lnTo>
                  <a:pt x="29" y="18"/>
                </a:lnTo>
                <a:lnTo>
                  <a:pt x="33" y="19"/>
                </a:lnTo>
                <a:lnTo>
                  <a:pt x="39" y="22"/>
                </a:lnTo>
                <a:lnTo>
                  <a:pt x="43" y="23"/>
                </a:lnTo>
                <a:lnTo>
                  <a:pt x="49" y="25"/>
                </a:lnTo>
                <a:lnTo>
                  <a:pt x="53" y="26"/>
                </a:lnTo>
                <a:lnTo>
                  <a:pt x="57" y="29"/>
                </a:lnTo>
                <a:lnTo>
                  <a:pt x="63" y="32"/>
                </a:lnTo>
                <a:lnTo>
                  <a:pt x="69" y="37"/>
                </a:lnTo>
                <a:lnTo>
                  <a:pt x="74" y="41"/>
                </a:lnTo>
                <a:lnTo>
                  <a:pt x="78" y="44"/>
                </a:lnTo>
                <a:lnTo>
                  <a:pt x="85" y="51"/>
                </a:lnTo>
                <a:lnTo>
                  <a:pt x="90" y="59"/>
                </a:lnTo>
                <a:lnTo>
                  <a:pt x="94" y="64"/>
                </a:lnTo>
                <a:lnTo>
                  <a:pt x="97" y="66"/>
                </a:lnTo>
                <a:lnTo>
                  <a:pt x="100" y="72"/>
                </a:lnTo>
                <a:lnTo>
                  <a:pt x="103" y="75"/>
                </a:lnTo>
                <a:lnTo>
                  <a:pt x="103" y="80"/>
                </a:lnTo>
                <a:lnTo>
                  <a:pt x="106" y="86"/>
                </a:lnTo>
                <a:lnTo>
                  <a:pt x="107" y="90"/>
                </a:lnTo>
                <a:lnTo>
                  <a:pt x="111" y="105"/>
                </a:lnTo>
                <a:lnTo>
                  <a:pt x="111" y="116"/>
                </a:lnTo>
                <a:lnTo>
                  <a:pt x="112" y="123"/>
                </a:lnTo>
                <a:lnTo>
                  <a:pt x="112" y="120"/>
                </a:lnTo>
                <a:lnTo>
                  <a:pt x="111" y="126"/>
                </a:lnTo>
                <a:lnTo>
                  <a:pt x="111" y="137"/>
                </a:lnTo>
                <a:lnTo>
                  <a:pt x="107" y="152"/>
                </a:lnTo>
                <a:lnTo>
                  <a:pt x="106" y="157"/>
                </a:lnTo>
                <a:lnTo>
                  <a:pt x="103" y="162"/>
                </a:lnTo>
                <a:lnTo>
                  <a:pt x="103" y="168"/>
                </a:lnTo>
                <a:lnTo>
                  <a:pt x="100" y="170"/>
                </a:lnTo>
                <a:lnTo>
                  <a:pt x="97" y="176"/>
                </a:lnTo>
                <a:lnTo>
                  <a:pt x="94" y="179"/>
                </a:lnTo>
                <a:lnTo>
                  <a:pt x="90" y="183"/>
                </a:lnTo>
                <a:lnTo>
                  <a:pt x="85" y="191"/>
                </a:lnTo>
                <a:lnTo>
                  <a:pt x="78" y="198"/>
                </a:lnTo>
                <a:lnTo>
                  <a:pt x="74" y="201"/>
                </a:lnTo>
                <a:lnTo>
                  <a:pt x="69" y="205"/>
                </a:lnTo>
                <a:lnTo>
                  <a:pt x="63" y="211"/>
                </a:lnTo>
                <a:lnTo>
                  <a:pt x="57" y="213"/>
                </a:lnTo>
                <a:lnTo>
                  <a:pt x="53" y="216"/>
                </a:lnTo>
                <a:lnTo>
                  <a:pt x="49" y="218"/>
                </a:lnTo>
                <a:lnTo>
                  <a:pt x="43" y="219"/>
                </a:lnTo>
                <a:lnTo>
                  <a:pt x="39" y="220"/>
                </a:lnTo>
                <a:lnTo>
                  <a:pt x="33" y="223"/>
                </a:lnTo>
                <a:lnTo>
                  <a:pt x="29" y="224"/>
                </a:lnTo>
                <a:lnTo>
                  <a:pt x="24" y="224"/>
                </a:lnTo>
                <a:lnTo>
                  <a:pt x="18" y="226"/>
                </a:lnTo>
                <a:lnTo>
                  <a:pt x="13" y="226"/>
                </a:lnTo>
                <a:lnTo>
                  <a:pt x="7" y="227"/>
                </a:lnTo>
                <a:lnTo>
                  <a:pt x="8" y="227"/>
                </a:lnTo>
                <a:lnTo>
                  <a:pt x="6" y="227"/>
                </a:lnTo>
                <a:lnTo>
                  <a:pt x="3" y="230"/>
                </a:lnTo>
                <a:lnTo>
                  <a:pt x="2" y="231"/>
                </a:lnTo>
                <a:lnTo>
                  <a:pt x="0" y="234"/>
                </a:lnTo>
                <a:lnTo>
                  <a:pt x="0" y="238"/>
                </a:lnTo>
                <a:lnTo>
                  <a:pt x="3" y="241"/>
                </a:lnTo>
                <a:lnTo>
                  <a:pt x="4" y="243"/>
                </a:lnTo>
                <a:lnTo>
                  <a:pt x="7" y="244"/>
                </a:lnTo>
                <a:lnTo>
                  <a:pt x="8" y="244"/>
                </a:lnTo>
                <a:lnTo>
                  <a:pt x="10" y="244"/>
                </a:lnTo>
                <a:lnTo>
                  <a:pt x="15" y="243"/>
                </a:lnTo>
                <a:lnTo>
                  <a:pt x="21" y="243"/>
                </a:lnTo>
                <a:lnTo>
                  <a:pt x="27" y="241"/>
                </a:lnTo>
                <a:lnTo>
                  <a:pt x="32" y="241"/>
                </a:lnTo>
                <a:lnTo>
                  <a:pt x="39" y="240"/>
                </a:lnTo>
                <a:lnTo>
                  <a:pt x="45" y="237"/>
                </a:lnTo>
                <a:lnTo>
                  <a:pt x="49" y="236"/>
                </a:lnTo>
                <a:lnTo>
                  <a:pt x="54" y="234"/>
                </a:lnTo>
                <a:lnTo>
                  <a:pt x="61" y="230"/>
                </a:lnTo>
                <a:lnTo>
                  <a:pt x="65" y="227"/>
                </a:lnTo>
                <a:lnTo>
                  <a:pt x="71" y="224"/>
                </a:lnTo>
                <a:lnTo>
                  <a:pt x="81" y="219"/>
                </a:lnTo>
                <a:lnTo>
                  <a:pt x="85" y="215"/>
                </a:lnTo>
                <a:lnTo>
                  <a:pt x="89" y="212"/>
                </a:lnTo>
                <a:lnTo>
                  <a:pt x="99" y="202"/>
                </a:lnTo>
                <a:lnTo>
                  <a:pt x="104" y="194"/>
                </a:lnTo>
                <a:lnTo>
                  <a:pt x="108" y="190"/>
                </a:lnTo>
                <a:lnTo>
                  <a:pt x="111" y="184"/>
                </a:lnTo>
                <a:lnTo>
                  <a:pt x="114" y="179"/>
                </a:lnTo>
                <a:lnTo>
                  <a:pt x="117" y="173"/>
                </a:lnTo>
                <a:lnTo>
                  <a:pt x="119" y="168"/>
                </a:lnTo>
                <a:lnTo>
                  <a:pt x="122" y="162"/>
                </a:lnTo>
                <a:lnTo>
                  <a:pt x="124" y="158"/>
                </a:lnTo>
                <a:lnTo>
                  <a:pt x="128" y="140"/>
                </a:lnTo>
                <a:lnTo>
                  <a:pt x="128" y="129"/>
                </a:lnTo>
                <a:lnTo>
                  <a:pt x="129" y="123"/>
                </a:lnTo>
                <a:lnTo>
                  <a:pt x="129" y="120"/>
                </a:lnTo>
                <a:lnTo>
                  <a:pt x="128" y="114"/>
                </a:lnTo>
                <a:lnTo>
                  <a:pt x="128" y="102"/>
                </a:lnTo>
                <a:lnTo>
                  <a:pt x="124" y="84"/>
                </a:lnTo>
                <a:lnTo>
                  <a:pt x="122" y="80"/>
                </a:lnTo>
                <a:lnTo>
                  <a:pt x="119" y="75"/>
                </a:lnTo>
                <a:lnTo>
                  <a:pt x="117" y="69"/>
                </a:lnTo>
                <a:lnTo>
                  <a:pt x="114" y="64"/>
                </a:lnTo>
                <a:lnTo>
                  <a:pt x="111" y="58"/>
                </a:lnTo>
                <a:lnTo>
                  <a:pt x="108" y="53"/>
                </a:lnTo>
                <a:lnTo>
                  <a:pt x="104" y="48"/>
                </a:lnTo>
                <a:lnTo>
                  <a:pt x="99" y="40"/>
                </a:lnTo>
                <a:lnTo>
                  <a:pt x="89" y="30"/>
                </a:lnTo>
                <a:lnTo>
                  <a:pt x="85" y="28"/>
                </a:lnTo>
                <a:lnTo>
                  <a:pt x="81" y="23"/>
                </a:lnTo>
                <a:lnTo>
                  <a:pt x="71" y="18"/>
                </a:lnTo>
                <a:lnTo>
                  <a:pt x="65" y="15"/>
                </a:lnTo>
                <a:lnTo>
                  <a:pt x="61" y="12"/>
                </a:lnTo>
                <a:lnTo>
                  <a:pt x="54" y="8"/>
                </a:lnTo>
                <a:lnTo>
                  <a:pt x="49" y="7"/>
                </a:lnTo>
                <a:lnTo>
                  <a:pt x="45" y="5"/>
                </a:lnTo>
                <a:lnTo>
                  <a:pt x="39" y="3"/>
                </a:lnTo>
                <a:lnTo>
                  <a:pt x="32" y="1"/>
                </a:lnTo>
                <a:lnTo>
                  <a:pt x="27" y="1"/>
                </a:lnTo>
                <a:lnTo>
                  <a:pt x="2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7" name="Freeform 41"/>
          <p:cNvSpPr>
            <a:spLocks/>
          </p:cNvSpPr>
          <p:nvPr/>
        </p:nvSpPr>
        <p:spPr bwMode="auto">
          <a:xfrm>
            <a:off x="5578475" y="1863725"/>
            <a:ext cx="298450" cy="26988"/>
          </a:xfrm>
          <a:custGeom>
            <a:avLst/>
            <a:gdLst>
              <a:gd name="T0" fmla="*/ 2147483646 w 188"/>
              <a:gd name="T1" fmla="*/ 2147483646 h 17"/>
              <a:gd name="T2" fmla="*/ 2147483646 w 188"/>
              <a:gd name="T3" fmla="*/ 2147483646 h 17"/>
              <a:gd name="T4" fmla="*/ 2147483646 w 188"/>
              <a:gd name="T5" fmla="*/ 2147483646 h 17"/>
              <a:gd name="T6" fmla="*/ 2147483646 w 188"/>
              <a:gd name="T7" fmla="*/ 2147483646 h 17"/>
              <a:gd name="T8" fmla="*/ 2147483646 w 188"/>
              <a:gd name="T9" fmla="*/ 2147483646 h 17"/>
              <a:gd name="T10" fmla="*/ 2147483646 w 188"/>
              <a:gd name="T11" fmla="*/ 2147483646 h 17"/>
              <a:gd name="T12" fmla="*/ 2147483646 w 188"/>
              <a:gd name="T13" fmla="*/ 0 h 17"/>
              <a:gd name="T14" fmla="*/ 2147483646 w 188"/>
              <a:gd name="T15" fmla="*/ 0 h 17"/>
              <a:gd name="T16" fmla="*/ 2147483646 w 188"/>
              <a:gd name="T17" fmla="*/ 2147483646 h 17"/>
              <a:gd name="T18" fmla="*/ 0 w 188"/>
              <a:gd name="T19" fmla="*/ 2147483646 h 17"/>
              <a:gd name="T20" fmla="*/ 0 w 188"/>
              <a:gd name="T21" fmla="*/ 2147483646 h 17"/>
              <a:gd name="T22" fmla="*/ 2147483646 w 188"/>
              <a:gd name="T23" fmla="*/ 2147483646 h 17"/>
              <a:gd name="T24" fmla="*/ 2147483646 w 188"/>
              <a:gd name="T25" fmla="*/ 2147483646 h 17"/>
              <a:gd name="T26" fmla="*/ 2147483646 w 188"/>
              <a:gd name="T27" fmla="*/ 2147483646 h 17"/>
              <a:gd name="T28" fmla="*/ 2147483646 w 188"/>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7"/>
              <a:gd name="T47" fmla="*/ 188 w 18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7">
                <a:moveTo>
                  <a:pt x="179" y="17"/>
                </a:moveTo>
                <a:lnTo>
                  <a:pt x="182" y="17"/>
                </a:lnTo>
                <a:lnTo>
                  <a:pt x="185" y="14"/>
                </a:lnTo>
                <a:lnTo>
                  <a:pt x="188" y="11"/>
                </a:lnTo>
                <a:lnTo>
                  <a:pt x="188" y="5"/>
                </a:lnTo>
                <a:lnTo>
                  <a:pt x="185" y="3"/>
                </a:lnTo>
                <a:lnTo>
                  <a:pt x="182" y="0"/>
                </a:lnTo>
                <a:lnTo>
                  <a:pt x="6" y="0"/>
                </a:lnTo>
                <a:lnTo>
                  <a:pt x="3" y="3"/>
                </a:lnTo>
                <a:lnTo>
                  <a:pt x="0" y="5"/>
                </a:lnTo>
                <a:lnTo>
                  <a:pt x="0" y="11"/>
                </a:lnTo>
                <a:lnTo>
                  <a:pt x="3" y="14"/>
                </a:lnTo>
                <a:lnTo>
                  <a:pt x="6" y="17"/>
                </a:lnTo>
                <a:lnTo>
                  <a:pt x="9" y="17"/>
                </a:lnTo>
                <a:lnTo>
                  <a:pt x="17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8" name="Freeform 42"/>
          <p:cNvSpPr>
            <a:spLocks/>
          </p:cNvSpPr>
          <p:nvPr/>
        </p:nvSpPr>
        <p:spPr bwMode="auto">
          <a:xfrm>
            <a:off x="5578475" y="2224088"/>
            <a:ext cx="298450" cy="26987"/>
          </a:xfrm>
          <a:custGeom>
            <a:avLst/>
            <a:gdLst>
              <a:gd name="T0" fmla="*/ 2147483646 w 188"/>
              <a:gd name="T1" fmla="*/ 2147483646 h 17"/>
              <a:gd name="T2" fmla="*/ 2147483646 w 188"/>
              <a:gd name="T3" fmla="*/ 2147483646 h 17"/>
              <a:gd name="T4" fmla="*/ 2147483646 w 188"/>
              <a:gd name="T5" fmla="*/ 2147483646 h 17"/>
              <a:gd name="T6" fmla="*/ 2147483646 w 188"/>
              <a:gd name="T7" fmla="*/ 2147483646 h 17"/>
              <a:gd name="T8" fmla="*/ 2147483646 w 188"/>
              <a:gd name="T9" fmla="*/ 2147483646 h 17"/>
              <a:gd name="T10" fmla="*/ 2147483646 w 188"/>
              <a:gd name="T11" fmla="*/ 2147483646 h 17"/>
              <a:gd name="T12" fmla="*/ 2147483646 w 188"/>
              <a:gd name="T13" fmla="*/ 0 h 17"/>
              <a:gd name="T14" fmla="*/ 2147483646 w 188"/>
              <a:gd name="T15" fmla="*/ 0 h 17"/>
              <a:gd name="T16" fmla="*/ 2147483646 w 188"/>
              <a:gd name="T17" fmla="*/ 2147483646 h 17"/>
              <a:gd name="T18" fmla="*/ 0 w 188"/>
              <a:gd name="T19" fmla="*/ 2147483646 h 17"/>
              <a:gd name="T20" fmla="*/ 0 w 188"/>
              <a:gd name="T21" fmla="*/ 2147483646 h 17"/>
              <a:gd name="T22" fmla="*/ 2147483646 w 188"/>
              <a:gd name="T23" fmla="*/ 2147483646 h 17"/>
              <a:gd name="T24" fmla="*/ 2147483646 w 188"/>
              <a:gd name="T25" fmla="*/ 2147483646 h 17"/>
              <a:gd name="T26" fmla="*/ 2147483646 w 188"/>
              <a:gd name="T27" fmla="*/ 2147483646 h 17"/>
              <a:gd name="T28" fmla="*/ 2147483646 w 188"/>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7"/>
              <a:gd name="T47" fmla="*/ 188 w 18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7">
                <a:moveTo>
                  <a:pt x="179" y="17"/>
                </a:moveTo>
                <a:lnTo>
                  <a:pt x="182" y="17"/>
                </a:lnTo>
                <a:lnTo>
                  <a:pt x="185" y="14"/>
                </a:lnTo>
                <a:lnTo>
                  <a:pt x="188" y="11"/>
                </a:lnTo>
                <a:lnTo>
                  <a:pt x="188" y="6"/>
                </a:lnTo>
                <a:lnTo>
                  <a:pt x="185" y="3"/>
                </a:lnTo>
                <a:lnTo>
                  <a:pt x="182" y="0"/>
                </a:lnTo>
                <a:lnTo>
                  <a:pt x="6" y="0"/>
                </a:lnTo>
                <a:lnTo>
                  <a:pt x="3" y="3"/>
                </a:lnTo>
                <a:lnTo>
                  <a:pt x="0" y="6"/>
                </a:lnTo>
                <a:lnTo>
                  <a:pt x="0" y="11"/>
                </a:lnTo>
                <a:lnTo>
                  <a:pt x="3" y="14"/>
                </a:lnTo>
                <a:lnTo>
                  <a:pt x="6" y="17"/>
                </a:lnTo>
                <a:lnTo>
                  <a:pt x="9" y="17"/>
                </a:lnTo>
                <a:lnTo>
                  <a:pt x="17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9" name="Freeform 43"/>
          <p:cNvSpPr>
            <a:spLocks/>
          </p:cNvSpPr>
          <p:nvPr/>
        </p:nvSpPr>
        <p:spPr bwMode="auto">
          <a:xfrm>
            <a:off x="5578475" y="1863725"/>
            <a:ext cx="26988" cy="387350"/>
          </a:xfrm>
          <a:custGeom>
            <a:avLst/>
            <a:gdLst>
              <a:gd name="T0" fmla="*/ 2147483646 w 17"/>
              <a:gd name="T1" fmla="*/ 2147483646 h 244"/>
              <a:gd name="T2" fmla="*/ 2147483646 w 17"/>
              <a:gd name="T3" fmla="*/ 2147483646 h 244"/>
              <a:gd name="T4" fmla="*/ 2147483646 w 17"/>
              <a:gd name="T5" fmla="*/ 2147483646 h 244"/>
              <a:gd name="T6" fmla="*/ 2147483646 w 17"/>
              <a:gd name="T7" fmla="*/ 0 h 244"/>
              <a:gd name="T8" fmla="*/ 2147483646 w 17"/>
              <a:gd name="T9" fmla="*/ 0 h 244"/>
              <a:gd name="T10" fmla="*/ 2147483646 w 17"/>
              <a:gd name="T11" fmla="*/ 2147483646 h 244"/>
              <a:gd name="T12" fmla="*/ 0 w 17"/>
              <a:gd name="T13" fmla="*/ 2147483646 h 244"/>
              <a:gd name="T14" fmla="*/ 0 w 17"/>
              <a:gd name="T15" fmla="*/ 2147483646 h 244"/>
              <a:gd name="T16" fmla="*/ 2147483646 w 17"/>
              <a:gd name="T17" fmla="*/ 2147483646 h 244"/>
              <a:gd name="T18" fmla="*/ 2147483646 w 17"/>
              <a:gd name="T19" fmla="*/ 2147483646 h 244"/>
              <a:gd name="T20" fmla="*/ 2147483646 w 17"/>
              <a:gd name="T21" fmla="*/ 2147483646 h 244"/>
              <a:gd name="T22" fmla="*/ 2147483646 w 17"/>
              <a:gd name="T23" fmla="*/ 2147483646 h 244"/>
              <a:gd name="T24" fmla="*/ 2147483646 w 17"/>
              <a:gd name="T25" fmla="*/ 2147483646 h 244"/>
              <a:gd name="T26" fmla="*/ 2147483646 w 17"/>
              <a:gd name="T27" fmla="*/ 2147483646 h 244"/>
              <a:gd name="T28" fmla="*/ 2147483646 w 17"/>
              <a:gd name="T29" fmla="*/ 2147483646 h 2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44"/>
              <a:gd name="T47" fmla="*/ 17 w 17"/>
              <a:gd name="T48" fmla="*/ 244 h 2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44">
                <a:moveTo>
                  <a:pt x="17" y="8"/>
                </a:moveTo>
                <a:lnTo>
                  <a:pt x="17" y="5"/>
                </a:lnTo>
                <a:lnTo>
                  <a:pt x="14" y="3"/>
                </a:lnTo>
                <a:lnTo>
                  <a:pt x="12" y="0"/>
                </a:lnTo>
                <a:lnTo>
                  <a:pt x="6" y="0"/>
                </a:lnTo>
                <a:lnTo>
                  <a:pt x="3" y="3"/>
                </a:lnTo>
                <a:lnTo>
                  <a:pt x="0" y="5"/>
                </a:lnTo>
                <a:lnTo>
                  <a:pt x="0" y="238"/>
                </a:lnTo>
                <a:lnTo>
                  <a:pt x="3" y="241"/>
                </a:lnTo>
                <a:lnTo>
                  <a:pt x="6" y="244"/>
                </a:lnTo>
                <a:lnTo>
                  <a:pt x="12" y="244"/>
                </a:lnTo>
                <a:lnTo>
                  <a:pt x="14" y="241"/>
                </a:lnTo>
                <a:lnTo>
                  <a:pt x="17" y="238"/>
                </a:lnTo>
                <a:lnTo>
                  <a:pt x="17" y="236"/>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0" name="Freeform 44"/>
          <p:cNvSpPr>
            <a:spLocks/>
          </p:cNvSpPr>
          <p:nvPr/>
        </p:nvSpPr>
        <p:spPr bwMode="auto">
          <a:xfrm>
            <a:off x="5827713" y="2398713"/>
            <a:ext cx="204787" cy="387350"/>
          </a:xfrm>
          <a:custGeom>
            <a:avLst/>
            <a:gdLst>
              <a:gd name="T0" fmla="*/ 2147483646 w 129"/>
              <a:gd name="T1" fmla="*/ 0 h 244"/>
              <a:gd name="T2" fmla="*/ 2147483646 w 129"/>
              <a:gd name="T3" fmla="*/ 2147483646 h 244"/>
              <a:gd name="T4" fmla="*/ 0 w 129"/>
              <a:gd name="T5" fmla="*/ 2147483646 h 244"/>
              <a:gd name="T6" fmla="*/ 2147483646 w 129"/>
              <a:gd name="T7" fmla="*/ 2147483646 h 244"/>
              <a:gd name="T8" fmla="*/ 2147483646 w 129"/>
              <a:gd name="T9" fmla="*/ 2147483646 h 244"/>
              <a:gd name="T10" fmla="*/ 2147483646 w 129"/>
              <a:gd name="T11" fmla="*/ 2147483646 h 244"/>
              <a:gd name="T12" fmla="*/ 2147483646 w 129"/>
              <a:gd name="T13" fmla="*/ 2147483646 h 244"/>
              <a:gd name="T14" fmla="*/ 2147483646 w 129"/>
              <a:gd name="T15" fmla="*/ 2147483646 h 244"/>
              <a:gd name="T16" fmla="*/ 2147483646 w 129"/>
              <a:gd name="T17" fmla="*/ 2147483646 h 244"/>
              <a:gd name="T18" fmla="*/ 2147483646 w 129"/>
              <a:gd name="T19" fmla="*/ 2147483646 h 244"/>
              <a:gd name="T20" fmla="*/ 2147483646 w 129"/>
              <a:gd name="T21" fmla="*/ 2147483646 h 244"/>
              <a:gd name="T22" fmla="*/ 2147483646 w 129"/>
              <a:gd name="T23" fmla="*/ 2147483646 h 244"/>
              <a:gd name="T24" fmla="*/ 2147483646 w 129"/>
              <a:gd name="T25" fmla="*/ 2147483646 h 244"/>
              <a:gd name="T26" fmla="*/ 2147483646 w 129"/>
              <a:gd name="T27" fmla="*/ 2147483646 h 244"/>
              <a:gd name="T28" fmla="*/ 2147483646 w 129"/>
              <a:gd name="T29" fmla="*/ 2147483646 h 244"/>
              <a:gd name="T30" fmla="*/ 2147483646 w 129"/>
              <a:gd name="T31" fmla="*/ 2147483646 h 244"/>
              <a:gd name="T32" fmla="*/ 2147483646 w 129"/>
              <a:gd name="T33" fmla="*/ 2147483646 h 244"/>
              <a:gd name="T34" fmla="*/ 2147483646 w 129"/>
              <a:gd name="T35" fmla="*/ 2147483646 h 244"/>
              <a:gd name="T36" fmla="*/ 2147483646 w 129"/>
              <a:gd name="T37" fmla="*/ 2147483646 h 244"/>
              <a:gd name="T38" fmla="*/ 2147483646 w 129"/>
              <a:gd name="T39" fmla="*/ 2147483646 h 244"/>
              <a:gd name="T40" fmla="*/ 2147483646 w 129"/>
              <a:gd name="T41" fmla="*/ 2147483646 h 244"/>
              <a:gd name="T42" fmla="*/ 2147483646 w 129"/>
              <a:gd name="T43" fmla="*/ 2147483646 h 244"/>
              <a:gd name="T44" fmla="*/ 2147483646 w 129"/>
              <a:gd name="T45" fmla="*/ 2147483646 h 244"/>
              <a:gd name="T46" fmla="*/ 2147483646 w 129"/>
              <a:gd name="T47" fmla="*/ 2147483646 h 244"/>
              <a:gd name="T48" fmla="*/ 2147483646 w 129"/>
              <a:gd name="T49" fmla="*/ 2147483646 h 244"/>
              <a:gd name="T50" fmla="*/ 2147483646 w 129"/>
              <a:gd name="T51" fmla="*/ 2147483646 h 244"/>
              <a:gd name="T52" fmla="*/ 2147483646 w 129"/>
              <a:gd name="T53" fmla="*/ 2147483646 h 244"/>
              <a:gd name="T54" fmla="*/ 2147483646 w 129"/>
              <a:gd name="T55" fmla="*/ 2147483646 h 244"/>
              <a:gd name="T56" fmla="*/ 2147483646 w 129"/>
              <a:gd name="T57" fmla="*/ 2147483646 h 244"/>
              <a:gd name="T58" fmla="*/ 2147483646 w 129"/>
              <a:gd name="T59" fmla="*/ 2147483646 h 244"/>
              <a:gd name="T60" fmla="*/ 2147483646 w 129"/>
              <a:gd name="T61" fmla="*/ 2147483646 h 244"/>
              <a:gd name="T62" fmla="*/ 2147483646 w 129"/>
              <a:gd name="T63" fmla="*/ 2147483646 h 244"/>
              <a:gd name="T64" fmla="*/ 0 w 129"/>
              <a:gd name="T65" fmla="*/ 2147483646 h 244"/>
              <a:gd name="T66" fmla="*/ 2147483646 w 129"/>
              <a:gd name="T67" fmla="*/ 2147483646 h 244"/>
              <a:gd name="T68" fmla="*/ 2147483646 w 129"/>
              <a:gd name="T69" fmla="*/ 2147483646 h 244"/>
              <a:gd name="T70" fmla="*/ 2147483646 w 129"/>
              <a:gd name="T71" fmla="*/ 2147483646 h 244"/>
              <a:gd name="T72" fmla="*/ 2147483646 w 129"/>
              <a:gd name="T73" fmla="*/ 2147483646 h 244"/>
              <a:gd name="T74" fmla="*/ 2147483646 w 129"/>
              <a:gd name="T75" fmla="*/ 2147483646 h 244"/>
              <a:gd name="T76" fmla="*/ 2147483646 w 129"/>
              <a:gd name="T77" fmla="*/ 2147483646 h 244"/>
              <a:gd name="T78" fmla="*/ 2147483646 w 129"/>
              <a:gd name="T79" fmla="*/ 2147483646 h 244"/>
              <a:gd name="T80" fmla="*/ 2147483646 w 129"/>
              <a:gd name="T81" fmla="*/ 2147483646 h 244"/>
              <a:gd name="T82" fmla="*/ 2147483646 w 129"/>
              <a:gd name="T83" fmla="*/ 2147483646 h 244"/>
              <a:gd name="T84" fmla="*/ 2147483646 w 129"/>
              <a:gd name="T85" fmla="*/ 2147483646 h 244"/>
              <a:gd name="T86" fmla="*/ 2147483646 w 129"/>
              <a:gd name="T87" fmla="*/ 2147483646 h 244"/>
              <a:gd name="T88" fmla="*/ 2147483646 w 129"/>
              <a:gd name="T89" fmla="*/ 2147483646 h 244"/>
              <a:gd name="T90" fmla="*/ 2147483646 w 129"/>
              <a:gd name="T91" fmla="*/ 2147483646 h 244"/>
              <a:gd name="T92" fmla="*/ 2147483646 w 129"/>
              <a:gd name="T93" fmla="*/ 2147483646 h 244"/>
              <a:gd name="T94" fmla="*/ 2147483646 w 129"/>
              <a:gd name="T95" fmla="*/ 2147483646 h 244"/>
              <a:gd name="T96" fmla="*/ 2147483646 w 129"/>
              <a:gd name="T97" fmla="*/ 2147483646 h 244"/>
              <a:gd name="T98" fmla="*/ 2147483646 w 129"/>
              <a:gd name="T99" fmla="*/ 2147483646 h 244"/>
              <a:gd name="T100" fmla="*/ 2147483646 w 129"/>
              <a:gd name="T101" fmla="*/ 2147483646 h 244"/>
              <a:gd name="T102" fmla="*/ 2147483646 w 129"/>
              <a:gd name="T103" fmla="*/ 2147483646 h 244"/>
              <a:gd name="T104" fmla="*/ 2147483646 w 129"/>
              <a:gd name="T105" fmla="*/ 2147483646 h 244"/>
              <a:gd name="T106" fmla="*/ 2147483646 w 129"/>
              <a:gd name="T107" fmla="*/ 2147483646 h 244"/>
              <a:gd name="T108" fmla="*/ 2147483646 w 129"/>
              <a:gd name="T109" fmla="*/ 2147483646 h 244"/>
              <a:gd name="T110" fmla="*/ 2147483646 w 129"/>
              <a:gd name="T111" fmla="*/ 2147483646 h 244"/>
              <a:gd name="T112" fmla="*/ 2147483646 w 129"/>
              <a:gd name="T113" fmla="*/ 2147483646 h 244"/>
              <a:gd name="T114" fmla="*/ 2147483646 w 129"/>
              <a:gd name="T115" fmla="*/ 2147483646 h 244"/>
              <a:gd name="T116" fmla="*/ 2147483646 w 129"/>
              <a:gd name="T117" fmla="*/ 2147483646 h 244"/>
              <a:gd name="T118" fmla="*/ 2147483646 w 129"/>
              <a:gd name="T119" fmla="*/ 2147483646 h 244"/>
              <a:gd name="T120" fmla="*/ 2147483646 w 129"/>
              <a:gd name="T121" fmla="*/ 2147483646 h 244"/>
              <a:gd name="T122" fmla="*/ 2147483646 w 129"/>
              <a:gd name="T123" fmla="*/ 0 h 2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9"/>
              <a:gd name="T187" fmla="*/ 0 h 244"/>
              <a:gd name="T188" fmla="*/ 129 w 129"/>
              <a:gd name="T189" fmla="*/ 244 h 2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9" h="244">
                <a:moveTo>
                  <a:pt x="8" y="0"/>
                </a:moveTo>
                <a:lnTo>
                  <a:pt x="7" y="0"/>
                </a:lnTo>
                <a:lnTo>
                  <a:pt x="4" y="1"/>
                </a:lnTo>
                <a:lnTo>
                  <a:pt x="2" y="4"/>
                </a:lnTo>
                <a:lnTo>
                  <a:pt x="0" y="5"/>
                </a:lnTo>
                <a:lnTo>
                  <a:pt x="0" y="10"/>
                </a:lnTo>
                <a:lnTo>
                  <a:pt x="2" y="12"/>
                </a:lnTo>
                <a:lnTo>
                  <a:pt x="4" y="15"/>
                </a:lnTo>
                <a:lnTo>
                  <a:pt x="6" y="16"/>
                </a:lnTo>
                <a:lnTo>
                  <a:pt x="18" y="16"/>
                </a:lnTo>
                <a:lnTo>
                  <a:pt x="24" y="18"/>
                </a:lnTo>
                <a:lnTo>
                  <a:pt x="29" y="18"/>
                </a:lnTo>
                <a:lnTo>
                  <a:pt x="33" y="19"/>
                </a:lnTo>
                <a:lnTo>
                  <a:pt x="39" y="22"/>
                </a:lnTo>
                <a:lnTo>
                  <a:pt x="43" y="23"/>
                </a:lnTo>
                <a:lnTo>
                  <a:pt x="49" y="25"/>
                </a:lnTo>
                <a:lnTo>
                  <a:pt x="53" y="26"/>
                </a:lnTo>
                <a:lnTo>
                  <a:pt x="57" y="29"/>
                </a:lnTo>
                <a:lnTo>
                  <a:pt x="63" y="32"/>
                </a:lnTo>
                <a:lnTo>
                  <a:pt x="69" y="37"/>
                </a:lnTo>
                <a:lnTo>
                  <a:pt x="74" y="41"/>
                </a:lnTo>
                <a:lnTo>
                  <a:pt x="78" y="44"/>
                </a:lnTo>
                <a:lnTo>
                  <a:pt x="85" y="51"/>
                </a:lnTo>
                <a:lnTo>
                  <a:pt x="90" y="59"/>
                </a:lnTo>
                <a:lnTo>
                  <a:pt x="94" y="64"/>
                </a:lnTo>
                <a:lnTo>
                  <a:pt x="97" y="66"/>
                </a:lnTo>
                <a:lnTo>
                  <a:pt x="100" y="72"/>
                </a:lnTo>
                <a:lnTo>
                  <a:pt x="103" y="75"/>
                </a:lnTo>
                <a:lnTo>
                  <a:pt x="103" y="80"/>
                </a:lnTo>
                <a:lnTo>
                  <a:pt x="106" y="86"/>
                </a:lnTo>
                <a:lnTo>
                  <a:pt x="107" y="90"/>
                </a:lnTo>
                <a:lnTo>
                  <a:pt x="111" y="105"/>
                </a:lnTo>
                <a:lnTo>
                  <a:pt x="111" y="116"/>
                </a:lnTo>
                <a:lnTo>
                  <a:pt x="112" y="123"/>
                </a:lnTo>
                <a:lnTo>
                  <a:pt x="112" y="120"/>
                </a:lnTo>
                <a:lnTo>
                  <a:pt x="111" y="126"/>
                </a:lnTo>
                <a:lnTo>
                  <a:pt x="111" y="137"/>
                </a:lnTo>
                <a:lnTo>
                  <a:pt x="107" y="152"/>
                </a:lnTo>
                <a:lnTo>
                  <a:pt x="106" y="157"/>
                </a:lnTo>
                <a:lnTo>
                  <a:pt x="103" y="162"/>
                </a:lnTo>
                <a:lnTo>
                  <a:pt x="103" y="168"/>
                </a:lnTo>
                <a:lnTo>
                  <a:pt x="100" y="170"/>
                </a:lnTo>
                <a:lnTo>
                  <a:pt x="97" y="176"/>
                </a:lnTo>
                <a:lnTo>
                  <a:pt x="94" y="179"/>
                </a:lnTo>
                <a:lnTo>
                  <a:pt x="90" y="183"/>
                </a:lnTo>
                <a:lnTo>
                  <a:pt x="85" y="191"/>
                </a:lnTo>
                <a:lnTo>
                  <a:pt x="78" y="198"/>
                </a:lnTo>
                <a:lnTo>
                  <a:pt x="74" y="201"/>
                </a:lnTo>
                <a:lnTo>
                  <a:pt x="69" y="205"/>
                </a:lnTo>
                <a:lnTo>
                  <a:pt x="63" y="211"/>
                </a:lnTo>
                <a:lnTo>
                  <a:pt x="57" y="213"/>
                </a:lnTo>
                <a:lnTo>
                  <a:pt x="53" y="216"/>
                </a:lnTo>
                <a:lnTo>
                  <a:pt x="49" y="218"/>
                </a:lnTo>
                <a:lnTo>
                  <a:pt x="43" y="219"/>
                </a:lnTo>
                <a:lnTo>
                  <a:pt x="39" y="220"/>
                </a:lnTo>
                <a:lnTo>
                  <a:pt x="33" y="223"/>
                </a:lnTo>
                <a:lnTo>
                  <a:pt x="29" y="224"/>
                </a:lnTo>
                <a:lnTo>
                  <a:pt x="24" y="224"/>
                </a:lnTo>
                <a:lnTo>
                  <a:pt x="18" y="226"/>
                </a:lnTo>
                <a:lnTo>
                  <a:pt x="13" y="226"/>
                </a:lnTo>
                <a:lnTo>
                  <a:pt x="7" y="227"/>
                </a:lnTo>
                <a:lnTo>
                  <a:pt x="8" y="227"/>
                </a:lnTo>
                <a:lnTo>
                  <a:pt x="6" y="227"/>
                </a:lnTo>
                <a:lnTo>
                  <a:pt x="3" y="230"/>
                </a:lnTo>
                <a:lnTo>
                  <a:pt x="2" y="231"/>
                </a:lnTo>
                <a:lnTo>
                  <a:pt x="0" y="234"/>
                </a:lnTo>
                <a:lnTo>
                  <a:pt x="0" y="238"/>
                </a:lnTo>
                <a:lnTo>
                  <a:pt x="3" y="241"/>
                </a:lnTo>
                <a:lnTo>
                  <a:pt x="4" y="242"/>
                </a:lnTo>
                <a:lnTo>
                  <a:pt x="7" y="244"/>
                </a:lnTo>
                <a:lnTo>
                  <a:pt x="8" y="244"/>
                </a:lnTo>
                <a:lnTo>
                  <a:pt x="10" y="244"/>
                </a:lnTo>
                <a:lnTo>
                  <a:pt x="15" y="242"/>
                </a:lnTo>
                <a:lnTo>
                  <a:pt x="21" y="242"/>
                </a:lnTo>
                <a:lnTo>
                  <a:pt x="27" y="241"/>
                </a:lnTo>
                <a:lnTo>
                  <a:pt x="32" y="241"/>
                </a:lnTo>
                <a:lnTo>
                  <a:pt x="39" y="240"/>
                </a:lnTo>
                <a:lnTo>
                  <a:pt x="45" y="237"/>
                </a:lnTo>
                <a:lnTo>
                  <a:pt x="49" y="236"/>
                </a:lnTo>
                <a:lnTo>
                  <a:pt x="54" y="234"/>
                </a:lnTo>
                <a:lnTo>
                  <a:pt x="61" y="230"/>
                </a:lnTo>
                <a:lnTo>
                  <a:pt x="65" y="227"/>
                </a:lnTo>
                <a:lnTo>
                  <a:pt x="71" y="224"/>
                </a:lnTo>
                <a:lnTo>
                  <a:pt x="81" y="219"/>
                </a:lnTo>
                <a:lnTo>
                  <a:pt x="85" y="215"/>
                </a:lnTo>
                <a:lnTo>
                  <a:pt x="89" y="212"/>
                </a:lnTo>
                <a:lnTo>
                  <a:pt x="99" y="202"/>
                </a:lnTo>
                <a:lnTo>
                  <a:pt x="104" y="194"/>
                </a:lnTo>
                <a:lnTo>
                  <a:pt x="108" y="190"/>
                </a:lnTo>
                <a:lnTo>
                  <a:pt x="111" y="184"/>
                </a:lnTo>
                <a:lnTo>
                  <a:pt x="114" y="179"/>
                </a:lnTo>
                <a:lnTo>
                  <a:pt x="117" y="173"/>
                </a:lnTo>
                <a:lnTo>
                  <a:pt x="119" y="168"/>
                </a:lnTo>
                <a:lnTo>
                  <a:pt x="122" y="162"/>
                </a:lnTo>
                <a:lnTo>
                  <a:pt x="124" y="158"/>
                </a:lnTo>
                <a:lnTo>
                  <a:pt x="128" y="140"/>
                </a:lnTo>
                <a:lnTo>
                  <a:pt x="128" y="129"/>
                </a:lnTo>
                <a:lnTo>
                  <a:pt x="129" y="123"/>
                </a:lnTo>
                <a:lnTo>
                  <a:pt x="129" y="120"/>
                </a:lnTo>
                <a:lnTo>
                  <a:pt x="128" y="114"/>
                </a:lnTo>
                <a:lnTo>
                  <a:pt x="128" y="102"/>
                </a:lnTo>
                <a:lnTo>
                  <a:pt x="124" y="84"/>
                </a:lnTo>
                <a:lnTo>
                  <a:pt x="122" y="80"/>
                </a:lnTo>
                <a:lnTo>
                  <a:pt x="119" y="75"/>
                </a:lnTo>
                <a:lnTo>
                  <a:pt x="117" y="69"/>
                </a:lnTo>
                <a:lnTo>
                  <a:pt x="114" y="64"/>
                </a:lnTo>
                <a:lnTo>
                  <a:pt x="111" y="58"/>
                </a:lnTo>
                <a:lnTo>
                  <a:pt x="108" y="53"/>
                </a:lnTo>
                <a:lnTo>
                  <a:pt x="104" y="48"/>
                </a:lnTo>
                <a:lnTo>
                  <a:pt x="99" y="40"/>
                </a:lnTo>
                <a:lnTo>
                  <a:pt x="89" y="30"/>
                </a:lnTo>
                <a:lnTo>
                  <a:pt x="85" y="28"/>
                </a:lnTo>
                <a:lnTo>
                  <a:pt x="81" y="23"/>
                </a:lnTo>
                <a:lnTo>
                  <a:pt x="71" y="18"/>
                </a:lnTo>
                <a:lnTo>
                  <a:pt x="65" y="15"/>
                </a:lnTo>
                <a:lnTo>
                  <a:pt x="61" y="12"/>
                </a:lnTo>
                <a:lnTo>
                  <a:pt x="54" y="8"/>
                </a:lnTo>
                <a:lnTo>
                  <a:pt x="49" y="7"/>
                </a:lnTo>
                <a:lnTo>
                  <a:pt x="45" y="5"/>
                </a:lnTo>
                <a:lnTo>
                  <a:pt x="39" y="3"/>
                </a:lnTo>
                <a:lnTo>
                  <a:pt x="32" y="1"/>
                </a:lnTo>
                <a:lnTo>
                  <a:pt x="27" y="1"/>
                </a:lnTo>
                <a:lnTo>
                  <a:pt x="2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1" name="Freeform 45"/>
          <p:cNvSpPr>
            <a:spLocks/>
          </p:cNvSpPr>
          <p:nvPr/>
        </p:nvSpPr>
        <p:spPr bwMode="auto">
          <a:xfrm>
            <a:off x="5578475" y="2398713"/>
            <a:ext cx="298450" cy="25400"/>
          </a:xfrm>
          <a:custGeom>
            <a:avLst/>
            <a:gdLst>
              <a:gd name="T0" fmla="*/ 2147483646 w 188"/>
              <a:gd name="T1" fmla="*/ 2147483646 h 16"/>
              <a:gd name="T2" fmla="*/ 2147483646 w 188"/>
              <a:gd name="T3" fmla="*/ 2147483646 h 16"/>
              <a:gd name="T4" fmla="*/ 2147483646 w 188"/>
              <a:gd name="T5" fmla="*/ 2147483646 h 16"/>
              <a:gd name="T6" fmla="*/ 2147483646 w 188"/>
              <a:gd name="T7" fmla="*/ 2147483646 h 16"/>
              <a:gd name="T8" fmla="*/ 2147483646 w 188"/>
              <a:gd name="T9" fmla="*/ 2147483646 h 16"/>
              <a:gd name="T10" fmla="*/ 2147483646 w 188"/>
              <a:gd name="T11" fmla="*/ 2147483646 h 16"/>
              <a:gd name="T12" fmla="*/ 2147483646 w 188"/>
              <a:gd name="T13" fmla="*/ 0 h 16"/>
              <a:gd name="T14" fmla="*/ 2147483646 w 188"/>
              <a:gd name="T15" fmla="*/ 0 h 16"/>
              <a:gd name="T16" fmla="*/ 2147483646 w 188"/>
              <a:gd name="T17" fmla="*/ 2147483646 h 16"/>
              <a:gd name="T18" fmla="*/ 0 w 188"/>
              <a:gd name="T19" fmla="*/ 2147483646 h 16"/>
              <a:gd name="T20" fmla="*/ 0 w 188"/>
              <a:gd name="T21" fmla="*/ 2147483646 h 16"/>
              <a:gd name="T22" fmla="*/ 2147483646 w 188"/>
              <a:gd name="T23" fmla="*/ 2147483646 h 16"/>
              <a:gd name="T24" fmla="*/ 2147483646 w 188"/>
              <a:gd name="T25" fmla="*/ 2147483646 h 16"/>
              <a:gd name="T26" fmla="*/ 2147483646 w 188"/>
              <a:gd name="T27" fmla="*/ 2147483646 h 16"/>
              <a:gd name="T28" fmla="*/ 2147483646 w 188"/>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6"/>
              <a:gd name="T47" fmla="*/ 188 w 18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6">
                <a:moveTo>
                  <a:pt x="179" y="16"/>
                </a:moveTo>
                <a:lnTo>
                  <a:pt x="182" y="16"/>
                </a:lnTo>
                <a:lnTo>
                  <a:pt x="185" y="14"/>
                </a:lnTo>
                <a:lnTo>
                  <a:pt x="188" y="11"/>
                </a:lnTo>
                <a:lnTo>
                  <a:pt x="188" y="5"/>
                </a:lnTo>
                <a:lnTo>
                  <a:pt x="185" y="3"/>
                </a:lnTo>
                <a:lnTo>
                  <a:pt x="182" y="0"/>
                </a:lnTo>
                <a:lnTo>
                  <a:pt x="6" y="0"/>
                </a:lnTo>
                <a:lnTo>
                  <a:pt x="3" y="3"/>
                </a:lnTo>
                <a:lnTo>
                  <a:pt x="0" y="5"/>
                </a:lnTo>
                <a:lnTo>
                  <a:pt x="0" y="11"/>
                </a:lnTo>
                <a:lnTo>
                  <a:pt x="3" y="14"/>
                </a:lnTo>
                <a:lnTo>
                  <a:pt x="6" y="16"/>
                </a:lnTo>
                <a:lnTo>
                  <a:pt x="9" y="16"/>
                </a:lnTo>
                <a:lnTo>
                  <a:pt x="17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2" name="Freeform 46"/>
          <p:cNvSpPr>
            <a:spLocks/>
          </p:cNvSpPr>
          <p:nvPr/>
        </p:nvSpPr>
        <p:spPr bwMode="auto">
          <a:xfrm>
            <a:off x="5578475" y="2762250"/>
            <a:ext cx="298450" cy="25400"/>
          </a:xfrm>
          <a:custGeom>
            <a:avLst/>
            <a:gdLst>
              <a:gd name="T0" fmla="*/ 2147483646 w 188"/>
              <a:gd name="T1" fmla="*/ 2147483646 h 16"/>
              <a:gd name="T2" fmla="*/ 2147483646 w 188"/>
              <a:gd name="T3" fmla="*/ 2147483646 h 16"/>
              <a:gd name="T4" fmla="*/ 2147483646 w 188"/>
              <a:gd name="T5" fmla="*/ 2147483646 h 16"/>
              <a:gd name="T6" fmla="*/ 2147483646 w 188"/>
              <a:gd name="T7" fmla="*/ 2147483646 h 16"/>
              <a:gd name="T8" fmla="*/ 2147483646 w 188"/>
              <a:gd name="T9" fmla="*/ 2147483646 h 16"/>
              <a:gd name="T10" fmla="*/ 2147483646 w 188"/>
              <a:gd name="T11" fmla="*/ 2147483646 h 16"/>
              <a:gd name="T12" fmla="*/ 2147483646 w 188"/>
              <a:gd name="T13" fmla="*/ 0 h 16"/>
              <a:gd name="T14" fmla="*/ 2147483646 w 188"/>
              <a:gd name="T15" fmla="*/ 0 h 16"/>
              <a:gd name="T16" fmla="*/ 2147483646 w 188"/>
              <a:gd name="T17" fmla="*/ 2147483646 h 16"/>
              <a:gd name="T18" fmla="*/ 0 w 188"/>
              <a:gd name="T19" fmla="*/ 2147483646 h 16"/>
              <a:gd name="T20" fmla="*/ 0 w 188"/>
              <a:gd name="T21" fmla="*/ 2147483646 h 16"/>
              <a:gd name="T22" fmla="*/ 2147483646 w 188"/>
              <a:gd name="T23" fmla="*/ 2147483646 h 16"/>
              <a:gd name="T24" fmla="*/ 2147483646 w 188"/>
              <a:gd name="T25" fmla="*/ 2147483646 h 16"/>
              <a:gd name="T26" fmla="*/ 2147483646 w 188"/>
              <a:gd name="T27" fmla="*/ 2147483646 h 16"/>
              <a:gd name="T28" fmla="*/ 2147483646 w 188"/>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6"/>
              <a:gd name="T47" fmla="*/ 188 w 18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6">
                <a:moveTo>
                  <a:pt x="179" y="16"/>
                </a:moveTo>
                <a:lnTo>
                  <a:pt x="182" y="16"/>
                </a:lnTo>
                <a:lnTo>
                  <a:pt x="185" y="13"/>
                </a:lnTo>
                <a:lnTo>
                  <a:pt x="188" y="11"/>
                </a:lnTo>
                <a:lnTo>
                  <a:pt x="188" y="5"/>
                </a:lnTo>
                <a:lnTo>
                  <a:pt x="185" y="2"/>
                </a:lnTo>
                <a:lnTo>
                  <a:pt x="182" y="0"/>
                </a:lnTo>
                <a:lnTo>
                  <a:pt x="6" y="0"/>
                </a:lnTo>
                <a:lnTo>
                  <a:pt x="3" y="2"/>
                </a:lnTo>
                <a:lnTo>
                  <a:pt x="0" y="5"/>
                </a:lnTo>
                <a:lnTo>
                  <a:pt x="0" y="11"/>
                </a:lnTo>
                <a:lnTo>
                  <a:pt x="3" y="13"/>
                </a:lnTo>
                <a:lnTo>
                  <a:pt x="6" y="16"/>
                </a:lnTo>
                <a:lnTo>
                  <a:pt x="9" y="16"/>
                </a:lnTo>
                <a:lnTo>
                  <a:pt x="17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3" name="Freeform 47"/>
          <p:cNvSpPr>
            <a:spLocks/>
          </p:cNvSpPr>
          <p:nvPr/>
        </p:nvSpPr>
        <p:spPr bwMode="auto">
          <a:xfrm>
            <a:off x="5578475" y="2398713"/>
            <a:ext cx="26988" cy="388937"/>
          </a:xfrm>
          <a:custGeom>
            <a:avLst/>
            <a:gdLst>
              <a:gd name="T0" fmla="*/ 2147483646 w 17"/>
              <a:gd name="T1" fmla="*/ 2147483646 h 245"/>
              <a:gd name="T2" fmla="*/ 2147483646 w 17"/>
              <a:gd name="T3" fmla="*/ 2147483646 h 245"/>
              <a:gd name="T4" fmla="*/ 2147483646 w 17"/>
              <a:gd name="T5" fmla="*/ 2147483646 h 245"/>
              <a:gd name="T6" fmla="*/ 2147483646 w 17"/>
              <a:gd name="T7" fmla="*/ 0 h 245"/>
              <a:gd name="T8" fmla="*/ 2147483646 w 17"/>
              <a:gd name="T9" fmla="*/ 0 h 245"/>
              <a:gd name="T10" fmla="*/ 2147483646 w 17"/>
              <a:gd name="T11" fmla="*/ 2147483646 h 245"/>
              <a:gd name="T12" fmla="*/ 0 w 17"/>
              <a:gd name="T13" fmla="*/ 2147483646 h 245"/>
              <a:gd name="T14" fmla="*/ 0 w 17"/>
              <a:gd name="T15" fmla="*/ 2147483646 h 245"/>
              <a:gd name="T16" fmla="*/ 2147483646 w 17"/>
              <a:gd name="T17" fmla="*/ 2147483646 h 245"/>
              <a:gd name="T18" fmla="*/ 2147483646 w 17"/>
              <a:gd name="T19" fmla="*/ 2147483646 h 245"/>
              <a:gd name="T20" fmla="*/ 2147483646 w 17"/>
              <a:gd name="T21" fmla="*/ 2147483646 h 245"/>
              <a:gd name="T22" fmla="*/ 2147483646 w 17"/>
              <a:gd name="T23" fmla="*/ 2147483646 h 245"/>
              <a:gd name="T24" fmla="*/ 2147483646 w 17"/>
              <a:gd name="T25" fmla="*/ 2147483646 h 245"/>
              <a:gd name="T26" fmla="*/ 2147483646 w 17"/>
              <a:gd name="T27" fmla="*/ 2147483646 h 245"/>
              <a:gd name="T28" fmla="*/ 2147483646 w 17"/>
              <a:gd name="T29" fmla="*/ 2147483646 h 2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45"/>
              <a:gd name="T47" fmla="*/ 17 w 17"/>
              <a:gd name="T48" fmla="*/ 245 h 2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45">
                <a:moveTo>
                  <a:pt x="17" y="8"/>
                </a:moveTo>
                <a:lnTo>
                  <a:pt x="17" y="5"/>
                </a:lnTo>
                <a:lnTo>
                  <a:pt x="14" y="3"/>
                </a:lnTo>
                <a:lnTo>
                  <a:pt x="12" y="0"/>
                </a:lnTo>
                <a:lnTo>
                  <a:pt x="6" y="0"/>
                </a:lnTo>
                <a:lnTo>
                  <a:pt x="3" y="3"/>
                </a:lnTo>
                <a:lnTo>
                  <a:pt x="0" y="5"/>
                </a:lnTo>
                <a:lnTo>
                  <a:pt x="0" y="240"/>
                </a:lnTo>
                <a:lnTo>
                  <a:pt x="3" y="242"/>
                </a:lnTo>
                <a:lnTo>
                  <a:pt x="6" y="245"/>
                </a:lnTo>
                <a:lnTo>
                  <a:pt x="12" y="245"/>
                </a:lnTo>
                <a:lnTo>
                  <a:pt x="14" y="242"/>
                </a:lnTo>
                <a:lnTo>
                  <a:pt x="17" y="240"/>
                </a:lnTo>
                <a:lnTo>
                  <a:pt x="17" y="237"/>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4" name="Freeform 48"/>
          <p:cNvSpPr>
            <a:spLocks/>
          </p:cNvSpPr>
          <p:nvPr/>
        </p:nvSpPr>
        <p:spPr bwMode="auto">
          <a:xfrm>
            <a:off x="6886575" y="2343150"/>
            <a:ext cx="231775" cy="26988"/>
          </a:xfrm>
          <a:custGeom>
            <a:avLst/>
            <a:gdLst>
              <a:gd name="T0" fmla="*/ 2147483646 w 146"/>
              <a:gd name="T1" fmla="*/ 0 h 17"/>
              <a:gd name="T2" fmla="*/ 2147483646 w 146"/>
              <a:gd name="T3" fmla="*/ 0 h 17"/>
              <a:gd name="T4" fmla="*/ 2147483646 w 146"/>
              <a:gd name="T5" fmla="*/ 2147483646 h 17"/>
              <a:gd name="T6" fmla="*/ 0 w 146"/>
              <a:gd name="T7" fmla="*/ 2147483646 h 17"/>
              <a:gd name="T8" fmla="*/ 0 w 146"/>
              <a:gd name="T9" fmla="*/ 2147483646 h 17"/>
              <a:gd name="T10" fmla="*/ 2147483646 w 146"/>
              <a:gd name="T11" fmla="*/ 2147483646 h 17"/>
              <a:gd name="T12" fmla="*/ 2147483646 w 146"/>
              <a:gd name="T13" fmla="*/ 2147483646 h 17"/>
              <a:gd name="T14" fmla="*/ 2147483646 w 146"/>
              <a:gd name="T15" fmla="*/ 2147483646 h 17"/>
              <a:gd name="T16" fmla="*/ 2147483646 w 146"/>
              <a:gd name="T17" fmla="*/ 2147483646 h 17"/>
              <a:gd name="T18" fmla="*/ 2147483646 w 146"/>
              <a:gd name="T19" fmla="*/ 2147483646 h 17"/>
              <a:gd name="T20" fmla="*/ 2147483646 w 146"/>
              <a:gd name="T21" fmla="*/ 2147483646 h 17"/>
              <a:gd name="T22" fmla="*/ 2147483646 w 146"/>
              <a:gd name="T23" fmla="*/ 2147483646 h 17"/>
              <a:gd name="T24" fmla="*/ 2147483646 w 146"/>
              <a:gd name="T25" fmla="*/ 0 h 17"/>
              <a:gd name="T26" fmla="*/ 2147483646 w 146"/>
              <a:gd name="T27" fmla="*/ 0 h 17"/>
              <a:gd name="T28" fmla="*/ 2147483646 w 146"/>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17"/>
              <a:gd name="T47" fmla="*/ 146 w 146"/>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17">
                <a:moveTo>
                  <a:pt x="9" y="0"/>
                </a:moveTo>
                <a:lnTo>
                  <a:pt x="6" y="0"/>
                </a:lnTo>
                <a:lnTo>
                  <a:pt x="3" y="3"/>
                </a:lnTo>
                <a:lnTo>
                  <a:pt x="0" y="6"/>
                </a:lnTo>
                <a:lnTo>
                  <a:pt x="0" y="11"/>
                </a:lnTo>
                <a:lnTo>
                  <a:pt x="3" y="14"/>
                </a:lnTo>
                <a:lnTo>
                  <a:pt x="6" y="17"/>
                </a:lnTo>
                <a:lnTo>
                  <a:pt x="140" y="17"/>
                </a:lnTo>
                <a:lnTo>
                  <a:pt x="143" y="14"/>
                </a:lnTo>
                <a:lnTo>
                  <a:pt x="146" y="11"/>
                </a:lnTo>
                <a:lnTo>
                  <a:pt x="146" y="6"/>
                </a:lnTo>
                <a:lnTo>
                  <a:pt x="143" y="3"/>
                </a:lnTo>
                <a:lnTo>
                  <a:pt x="140" y="0"/>
                </a:lnTo>
                <a:lnTo>
                  <a:pt x="138"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5" name="Freeform 49"/>
          <p:cNvSpPr>
            <a:spLocks/>
          </p:cNvSpPr>
          <p:nvPr/>
        </p:nvSpPr>
        <p:spPr bwMode="auto">
          <a:xfrm>
            <a:off x="6886575" y="2757488"/>
            <a:ext cx="233363" cy="25400"/>
          </a:xfrm>
          <a:custGeom>
            <a:avLst/>
            <a:gdLst>
              <a:gd name="T0" fmla="*/ 2147483646 w 147"/>
              <a:gd name="T1" fmla="*/ 2147483646 h 16"/>
              <a:gd name="T2" fmla="*/ 2147483646 w 147"/>
              <a:gd name="T3" fmla="*/ 2147483646 h 16"/>
              <a:gd name="T4" fmla="*/ 2147483646 w 147"/>
              <a:gd name="T5" fmla="*/ 2147483646 h 16"/>
              <a:gd name="T6" fmla="*/ 2147483646 w 147"/>
              <a:gd name="T7" fmla="*/ 2147483646 h 16"/>
              <a:gd name="T8" fmla="*/ 2147483646 w 147"/>
              <a:gd name="T9" fmla="*/ 2147483646 h 16"/>
              <a:gd name="T10" fmla="*/ 2147483646 w 147"/>
              <a:gd name="T11" fmla="*/ 2147483646 h 16"/>
              <a:gd name="T12" fmla="*/ 2147483646 w 147"/>
              <a:gd name="T13" fmla="*/ 0 h 16"/>
              <a:gd name="T14" fmla="*/ 2147483646 w 147"/>
              <a:gd name="T15" fmla="*/ 0 h 16"/>
              <a:gd name="T16" fmla="*/ 2147483646 w 147"/>
              <a:gd name="T17" fmla="*/ 2147483646 h 16"/>
              <a:gd name="T18" fmla="*/ 0 w 147"/>
              <a:gd name="T19" fmla="*/ 2147483646 h 16"/>
              <a:gd name="T20" fmla="*/ 0 w 147"/>
              <a:gd name="T21" fmla="*/ 2147483646 h 16"/>
              <a:gd name="T22" fmla="*/ 2147483646 w 147"/>
              <a:gd name="T23" fmla="*/ 2147483646 h 16"/>
              <a:gd name="T24" fmla="*/ 2147483646 w 147"/>
              <a:gd name="T25" fmla="*/ 2147483646 h 16"/>
              <a:gd name="T26" fmla="*/ 2147483646 w 147"/>
              <a:gd name="T27" fmla="*/ 2147483646 h 16"/>
              <a:gd name="T28" fmla="*/ 2147483646 w 147"/>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16"/>
              <a:gd name="T47" fmla="*/ 147 w 14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16">
                <a:moveTo>
                  <a:pt x="139" y="16"/>
                </a:moveTo>
                <a:lnTo>
                  <a:pt x="142" y="16"/>
                </a:lnTo>
                <a:lnTo>
                  <a:pt x="144" y="14"/>
                </a:lnTo>
                <a:lnTo>
                  <a:pt x="147" y="11"/>
                </a:lnTo>
                <a:lnTo>
                  <a:pt x="147" y="5"/>
                </a:lnTo>
                <a:lnTo>
                  <a:pt x="144" y="3"/>
                </a:lnTo>
                <a:lnTo>
                  <a:pt x="142" y="0"/>
                </a:lnTo>
                <a:lnTo>
                  <a:pt x="6" y="0"/>
                </a:lnTo>
                <a:lnTo>
                  <a:pt x="3" y="3"/>
                </a:lnTo>
                <a:lnTo>
                  <a:pt x="0" y="5"/>
                </a:lnTo>
                <a:lnTo>
                  <a:pt x="0" y="11"/>
                </a:lnTo>
                <a:lnTo>
                  <a:pt x="3" y="14"/>
                </a:lnTo>
                <a:lnTo>
                  <a:pt x="6" y="16"/>
                </a:lnTo>
                <a:lnTo>
                  <a:pt x="9" y="16"/>
                </a:lnTo>
                <a:lnTo>
                  <a:pt x="13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6" name="Freeform 50"/>
          <p:cNvSpPr>
            <a:spLocks/>
          </p:cNvSpPr>
          <p:nvPr/>
        </p:nvSpPr>
        <p:spPr bwMode="auto">
          <a:xfrm>
            <a:off x="6886575" y="2757488"/>
            <a:ext cx="26988" cy="1841500"/>
          </a:xfrm>
          <a:custGeom>
            <a:avLst/>
            <a:gdLst>
              <a:gd name="T0" fmla="*/ 2147483646 w 17"/>
              <a:gd name="T1" fmla="*/ 2147483646 h 1160"/>
              <a:gd name="T2" fmla="*/ 2147483646 w 17"/>
              <a:gd name="T3" fmla="*/ 2147483646 h 1160"/>
              <a:gd name="T4" fmla="*/ 2147483646 w 17"/>
              <a:gd name="T5" fmla="*/ 2147483646 h 1160"/>
              <a:gd name="T6" fmla="*/ 2147483646 w 17"/>
              <a:gd name="T7" fmla="*/ 0 h 1160"/>
              <a:gd name="T8" fmla="*/ 2147483646 w 17"/>
              <a:gd name="T9" fmla="*/ 0 h 1160"/>
              <a:gd name="T10" fmla="*/ 2147483646 w 17"/>
              <a:gd name="T11" fmla="*/ 2147483646 h 1160"/>
              <a:gd name="T12" fmla="*/ 0 w 17"/>
              <a:gd name="T13" fmla="*/ 2147483646 h 1160"/>
              <a:gd name="T14" fmla="*/ 0 w 17"/>
              <a:gd name="T15" fmla="*/ 2147483646 h 1160"/>
              <a:gd name="T16" fmla="*/ 2147483646 w 17"/>
              <a:gd name="T17" fmla="*/ 2147483646 h 1160"/>
              <a:gd name="T18" fmla="*/ 2147483646 w 17"/>
              <a:gd name="T19" fmla="*/ 2147483646 h 1160"/>
              <a:gd name="T20" fmla="*/ 2147483646 w 17"/>
              <a:gd name="T21" fmla="*/ 2147483646 h 1160"/>
              <a:gd name="T22" fmla="*/ 2147483646 w 17"/>
              <a:gd name="T23" fmla="*/ 2147483646 h 1160"/>
              <a:gd name="T24" fmla="*/ 2147483646 w 17"/>
              <a:gd name="T25" fmla="*/ 2147483646 h 1160"/>
              <a:gd name="T26" fmla="*/ 2147483646 w 17"/>
              <a:gd name="T27" fmla="*/ 2147483646 h 1160"/>
              <a:gd name="T28" fmla="*/ 2147483646 w 17"/>
              <a:gd name="T29" fmla="*/ 2147483646 h 1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160"/>
              <a:gd name="T47" fmla="*/ 17 w 17"/>
              <a:gd name="T48" fmla="*/ 1160 h 1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160">
                <a:moveTo>
                  <a:pt x="17" y="8"/>
                </a:moveTo>
                <a:lnTo>
                  <a:pt x="17" y="5"/>
                </a:lnTo>
                <a:lnTo>
                  <a:pt x="14" y="3"/>
                </a:lnTo>
                <a:lnTo>
                  <a:pt x="11" y="0"/>
                </a:lnTo>
                <a:lnTo>
                  <a:pt x="6" y="0"/>
                </a:lnTo>
                <a:lnTo>
                  <a:pt x="3" y="3"/>
                </a:lnTo>
                <a:lnTo>
                  <a:pt x="0" y="5"/>
                </a:lnTo>
                <a:lnTo>
                  <a:pt x="0" y="1155"/>
                </a:lnTo>
                <a:lnTo>
                  <a:pt x="3" y="1158"/>
                </a:lnTo>
                <a:lnTo>
                  <a:pt x="6" y="1160"/>
                </a:lnTo>
                <a:lnTo>
                  <a:pt x="11" y="1160"/>
                </a:lnTo>
                <a:lnTo>
                  <a:pt x="14" y="1158"/>
                </a:lnTo>
                <a:lnTo>
                  <a:pt x="17" y="1155"/>
                </a:lnTo>
                <a:lnTo>
                  <a:pt x="17" y="1152"/>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7" name="Freeform 51"/>
          <p:cNvSpPr>
            <a:spLocks/>
          </p:cNvSpPr>
          <p:nvPr/>
        </p:nvSpPr>
        <p:spPr bwMode="auto">
          <a:xfrm>
            <a:off x="6473825" y="4573588"/>
            <a:ext cx="604838" cy="25400"/>
          </a:xfrm>
          <a:custGeom>
            <a:avLst/>
            <a:gdLst>
              <a:gd name="T0" fmla="*/ 2147483646 w 381"/>
              <a:gd name="T1" fmla="*/ 0 h 16"/>
              <a:gd name="T2" fmla="*/ 2147483646 w 381"/>
              <a:gd name="T3" fmla="*/ 0 h 16"/>
              <a:gd name="T4" fmla="*/ 2147483646 w 381"/>
              <a:gd name="T5" fmla="*/ 2147483646 h 16"/>
              <a:gd name="T6" fmla="*/ 0 w 381"/>
              <a:gd name="T7" fmla="*/ 2147483646 h 16"/>
              <a:gd name="T8" fmla="*/ 0 w 381"/>
              <a:gd name="T9" fmla="*/ 2147483646 h 16"/>
              <a:gd name="T10" fmla="*/ 2147483646 w 381"/>
              <a:gd name="T11" fmla="*/ 2147483646 h 16"/>
              <a:gd name="T12" fmla="*/ 2147483646 w 381"/>
              <a:gd name="T13" fmla="*/ 2147483646 h 16"/>
              <a:gd name="T14" fmla="*/ 2147483646 w 381"/>
              <a:gd name="T15" fmla="*/ 2147483646 h 16"/>
              <a:gd name="T16" fmla="*/ 2147483646 w 381"/>
              <a:gd name="T17" fmla="*/ 2147483646 h 16"/>
              <a:gd name="T18" fmla="*/ 2147483646 w 381"/>
              <a:gd name="T19" fmla="*/ 2147483646 h 16"/>
              <a:gd name="T20" fmla="*/ 2147483646 w 381"/>
              <a:gd name="T21" fmla="*/ 2147483646 h 16"/>
              <a:gd name="T22" fmla="*/ 2147483646 w 381"/>
              <a:gd name="T23" fmla="*/ 2147483646 h 16"/>
              <a:gd name="T24" fmla="*/ 2147483646 w 381"/>
              <a:gd name="T25" fmla="*/ 0 h 16"/>
              <a:gd name="T26" fmla="*/ 2147483646 w 381"/>
              <a:gd name="T27" fmla="*/ 0 h 16"/>
              <a:gd name="T28" fmla="*/ 2147483646 w 38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1"/>
              <a:gd name="T46" fmla="*/ 0 h 16"/>
              <a:gd name="T47" fmla="*/ 381 w 3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1" h="16">
                <a:moveTo>
                  <a:pt x="8" y="0"/>
                </a:moveTo>
                <a:lnTo>
                  <a:pt x="5" y="0"/>
                </a:lnTo>
                <a:lnTo>
                  <a:pt x="2" y="3"/>
                </a:lnTo>
                <a:lnTo>
                  <a:pt x="0" y="5"/>
                </a:lnTo>
                <a:lnTo>
                  <a:pt x="0" y="11"/>
                </a:lnTo>
                <a:lnTo>
                  <a:pt x="2" y="14"/>
                </a:lnTo>
                <a:lnTo>
                  <a:pt x="5" y="16"/>
                </a:lnTo>
                <a:lnTo>
                  <a:pt x="375" y="16"/>
                </a:lnTo>
                <a:lnTo>
                  <a:pt x="378" y="14"/>
                </a:lnTo>
                <a:lnTo>
                  <a:pt x="381" y="11"/>
                </a:lnTo>
                <a:lnTo>
                  <a:pt x="381" y="5"/>
                </a:lnTo>
                <a:lnTo>
                  <a:pt x="378" y="3"/>
                </a:lnTo>
                <a:lnTo>
                  <a:pt x="375" y="0"/>
                </a:lnTo>
                <a:lnTo>
                  <a:pt x="37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8" name="Freeform 52"/>
          <p:cNvSpPr>
            <a:spLocks/>
          </p:cNvSpPr>
          <p:nvPr/>
        </p:nvSpPr>
        <p:spPr bwMode="auto">
          <a:xfrm>
            <a:off x="7589838" y="5233988"/>
            <a:ext cx="560387" cy="25400"/>
          </a:xfrm>
          <a:custGeom>
            <a:avLst/>
            <a:gdLst>
              <a:gd name="T0" fmla="*/ 2147483646 w 353"/>
              <a:gd name="T1" fmla="*/ 0 h 16"/>
              <a:gd name="T2" fmla="*/ 2147483646 w 353"/>
              <a:gd name="T3" fmla="*/ 0 h 16"/>
              <a:gd name="T4" fmla="*/ 2147483646 w 353"/>
              <a:gd name="T5" fmla="*/ 2147483646 h 16"/>
              <a:gd name="T6" fmla="*/ 0 w 353"/>
              <a:gd name="T7" fmla="*/ 2147483646 h 16"/>
              <a:gd name="T8" fmla="*/ 0 w 353"/>
              <a:gd name="T9" fmla="*/ 2147483646 h 16"/>
              <a:gd name="T10" fmla="*/ 2147483646 w 353"/>
              <a:gd name="T11" fmla="*/ 2147483646 h 16"/>
              <a:gd name="T12" fmla="*/ 2147483646 w 353"/>
              <a:gd name="T13" fmla="*/ 2147483646 h 16"/>
              <a:gd name="T14" fmla="*/ 2147483646 w 353"/>
              <a:gd name="T15" fmla="*/ 2147483646 h 16"/>
              <a:gd name="T16" fmla="*/ 2147483646 w 353"/>
              <a:gd name="T17" fmla="*/ 2147483646 h 16"/>
              <a:gd name="T18" fmla="*/ 2147483646 w 353"/>
              <a:gd name="T19" fmla="*/ 2147483646 h 16"/>
              <a:gd name="T20" fmla="*/ 2147483646 w 353"/>
              <a:gd name="T21" fmla="*/ 2147483646 h 16"/>
              <a:gd name="T22" fmla="*/ 2147483646 w 353"/>
              <a:gd name="T23" fmla="*/ 2147483646 h 16"/>
              <a:gd name="T24" fmla="*/ 2147483646 w 353"/>
              <a:gd name="T25" fmla="*/ 0 h 16"/>
              <a:gd name="T26" fmla="*/ 2147483646 w 353"/>
              <a:gd name="T27" fmla="*/ 0 h 16"/>
              <a:gd name="T28" fmla="*/ 2147483646 w 35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3"/>
              <a:gd name="T46" fmla="*/ 0 h 16"/>
              <a:gd name="T47" fmla="*/ 353 w 35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3" h="16">
                <a:moveTo>
                  <a:pt x="8" y="0"/>
                </a:moveTo>
                <a:lnTo>
                  <a:pt x="5" y="0"/>
                </a:lnTo>
                <a:lnTo>
                  <a:pt x="2" y="3"/>
                </a:lnTo>
                <a:lnTo>
                  <a:pt x="0" y="5"/>
                </a:lnTo>
                <a:lnTo>
                  <a:pt x="0" y="11"/>
                </a:lnTo>
                <a:lnTo>
                  <a:pt x="2" y="14"/>
                </a:lnTo>
                <a:lnTo>
                  <a:pt x="5" y="16"/>
                </a:lnTo>
                <a:lnTo>
                  <a:pt x="348" y="16"/>
                </a:lnTo>
                <a:lnTo>
                  <a:pt x="351" y="14"/>
                </a:lnTo>
                <a:lnTo>
                  <a:pt x="353" y="11"/>
                </a:lnTo>
                <a:lnTo>
                  <a:pt x="353" y="5"/>
                </a:lnTo>
                <a:lnTo>
                  <a:pt x="351" y="3"/>
                </a:lnTo>
                <a:lnTo>
                  <a:pt x="348" y="0"/>
                </a:lnTo>
                <a:lnTo>
                  <a:pt x="34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9" name="Freeform 53"/>
          <p:cNvSpPr>
            <a:spLocks/>
          </p:cNvSpPr>
          <p:nvPr/>
        </p:nvSpPr>
        <p:spPr bwMode="auto">
          <a:xfrm>
            <a:off x="7754938" y="4078288"/>
            <a:ext cx="520700" cy="25400"/>
          </a:xfrm>
          <a:custGeom>
            <a:avLst/>
            <a:gdLst>
              <a:gd name="T0" fmla="*/ 2147483646 w 328"/>
              <a:gd name="T1" fmla="*/ 0 h 16"/>
              <a:gd name="T2" fmla="*/ 2147483646 w 328"/>
              <a:gd name="T3" fmla="*/ 0 h 16"/>
              <a:gd name="T4" fmla="*/ 2147483646 w 328"/>
              <a:gd name="T5" fmla="*/ 2147483646 h 16"/>
              <a:gd name="T6" fmla="*/ 0 w 328"/>
              <a:gd name="T7" fmla="*/ 2147483646 h 16"/>
              <a:gd name="T8" fmla="*/ 0 w 328"/>
              <a:gd name="T9" fmla="*/ 2147483646 h 16"/>
              <a:gd name="T10" fmla="*/ 2147483646 w 328"/>
              <a:gd name="T11" fmla="*/ 2147483646 h 16"/>
              <a:gd name="T12" fmla="*/ 2147483646 w 328"/>
              <a:gd name="T13" fmla="*/ 2147483646 h 16"/>
              <a:gd name="T14" fmla="*/ 2147483646 w 328"/>
              <a:gd name="T15" fmla="*/ 2147483646 h 16"/>
              <a:gd name="T16" fmla="*/ 2147483646 w 328"/>
              <a:gd name="T17" fmla="*/ 2147483646 h 16"/>
              <a:gd name="T18" fmla="*/ 2147483646 w 328"/>
              <a:gd name="T19" fmla="*/ 2147483646 h 16"/>
              <a:gd name="T20" fmla="*/ 2147483646 w 328"/>
              <a:gd name="T21" fmla="*/ 2147483646 h 16"/>
              <a:gd name="T22" fmla="*/ 2147483646 w 328"/>
              <a:gd name="T23" fmla="*/ 2147483646 h 16"/>
              <a:gd name="T24" fmla="*/ 2147483646 w 328"/>
              <a:gd name="T25" fmla="*/ 0 h 16"/>
              <a:gd name="T26" fmla="*/ 2147483646 w 328"/>
              <a:gd name="T27" fmla="*/ 0 h 16"/>
              <a:gd name="T28" fmla="*/ 2147483646 w 32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8"/>
              <a:gd name="T46" fmla="*/ 0 h 16"/>
              <a:gd name="T47" fmla="*/ 328 w 32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8" h="16">
                <a:moveTo>
                  <a:pt x="8" y="0"/>
                </a:moveTo>
                <a:lnTo>
                  <a:pt x="5" y="0"/>
                </a:lnTo>
                <a:lnTo>
                  <a:pt x="2" y="3"/>
                </a:lnTo>
                <a:lnTo>
                  <a:pt x="0" y="5"/>
                </a:lnTo>
                <a:lnTo>
                  <a:pt x="0" y="11"/>
                </a:lnTo>
                <a:lnTo>
                  <a:pt x="2" y="14"/>
                </a:lnTo>
                <a:lnTo>
                  <a:pt x="5" y="16"/>
                </a:lnTo>
                <a:lnTo>
                  <a:pt x="323" y="16"/>
                </a:lnTo>
                <a:lnTo>
                  <a:pt x="326" y="14"/>
                </a:lnTo>
                <a:lnTo>
                  <a:pt x="328" y="11"/>
                </a:lnTo>
                <a:lnTo>
                  <a:pt x="328" y="5"/>
                </a:lnTo>
                <a:lnTo>
                  <a:pt x="326" y="3"/>
                </a:lnTo>
                <a:lnTo>
                  <a:pt x="323" y="0"/>
                </a:lnTo>
                <a:lnTo>
                  <a:pt x="3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0" name="Freeform 54"/>
          <p:cNvSpPr>
            <a:spLocks/>
          </p:cNvSpPr>
          <p:nvPr/>
        </p:nvSpPr>
        <p:spPr bwMode="auto">
          <a:xfrm>
            <a:off x="7794625" y="2262188"/>
            <a:ext cx="439738" cy="25400"/>
          </a:xfrm>
          <a:custGeom>
            <a:avLst/>
            <a:gdLst>
              <a:gd name="T0" fmla="*/ 2147483646 w 277"/>
              <a:gd name="T1" fmla="*/ 0 h 16"/>
              <a:gd name="T2" fmla="*/ 2147483646 w 277"/>
              <a:gd name="T3" fmla="*/ 0 h 16"/>
              <a:gd name="T4" fmla="*/ 2147483646 w 277"/>
              <a:gd name="T5" fmla="*/ 2147483646 h 16"/>
              <a:gd name="T6" fmla="*/ 0 w 277"/>
              <a:gd name="T7" fmla="*/ 2147483646 h 16"/>
              <a:gd name="T8" fmla="*/ 0 w 277"/>
              <a:gd name="T9" fmla="*/ 2147483646 h 16"/>
              <a:gd name="T10" fmla="*/ 2147483646 w 277"/>
              <a:gd name="T11" fmla="*/ 2147483646 h 16"/>
              <a:gd name="T12" fmla="*/ 2147483646 w 277"/>
              <a:gd name="T13" fmla="*/ 2147483646 h 16"/>
              <a:gd name="T14" fmla="*/ 2147483646 w 277"/>
              <a:gd name="T15" fmla="*/ 2147483646 h 16"/>
              <a:gd name="T16" fmla="*/ 2147483646 w 277"/>
              <a:gd name="T17" fmla="*/ 2147483646 h 16"/>
              <a:gd name="T18" fmla="*/ 2147483646 w 277"/>
              <a:gd name="T19" fmla="*/ 2147483646 h 16"/>
              <a:gd name="T20" fmla="*/ 2147483646 w 277"/>
              <a:gd name="T21" fmla="*/ 2147483646 h 16"/>
              <a:gd name="T22" fmla="*/ 2147483646 w 277"/>
              <a:gd name="T23" fmla="*/ 2147483646 h 16"/>
              <a:gd name="T24" fmla="*/ 2147483646 w 277"/>
              <a:gd name="T25" fmla="*/ 0 h 16"/>
              <a:gd name="T26" fmla="*/ 2147483646 w 277"/>
              <a:gd name="T27" fmla="*/ 0 h 16"/>
              <a:gd name="T28" fmla="*/ 2147483646 w 27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7"/>
              <a:gd name="T46" fmla="*/ 0 h 16"/>
              <a:gd name="T47" fmla="*/ 277 w 27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7" h="16">
                <a:moveTo>
                  <a:pt x="8" y="0"/>
                </a:moveTo>
                <a:lnTo>
                  <a:pt x="5" y="0"/>
                </a:lnTo>
                <a:lnTo>
                  <a:pt x="2" y="3"/>
                </a:lnTo>
                <a:lnTo>
                  <a:pt x="0" y="5"/>
                </a:lnTo>
                <a:lnTo>
                  <a:pt x="0" y="11"/>
                </a:lnTo>
                <a:lnTo>
                  <a:pt x="2" y="14"/>
                </a:lnTo>
                <a:lnTo>
                  <a:pt x="5" y="16"/>
                </a:lnTo>
                <a:lnTo>
                  <a:pt x="271" y="16"/>
                </a:lnTo>
                <a:lnTo>
                  <a:pt x="274" y="14"/>
                </a:lnTo>
                <a:lnTo>
                  <a:pt x="277" y="11"/>
                </a:lnTo>
                <a:lnTo>
                  <a:pt x="277" y="5"/>
                </a:lnTo>
                <a:lnTo>
                  <a:pt x="274" y="3"/>
                </a:lnTo>
                <a:lnTo>
                  <a:pt x="271" y="0"/>
                </a:lnTo>
                <a:lnTo>
                  <a:pt x="26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1" name="Freeform 55"/>
          <p:cNvSpPr>
            <a:spLocks/>
          </p:cNvSpPr>
          <p:nvPr/>
        </p:nvSpPr>
        <p:spPr bwMode="auto">
          <a:xfrm>
            <a:off x="7754938" y="2757488"/>
            <a:ext cx="479425" cy="25400"/>
          </a:xfrm>
          <a:custGeom>
            <a:avLst/>
            <a:gdLst>
              <a:gd name="T0" fmla="*/ 2147483646 w 302"/>
              <a:gd name="T1" fmla="*/ 0 h 16"/>
              <a:gd name="T2" fmla="*/ 2147483646 w 302"/>
              <a:gd name="T3" fmla="*/ 0 h 16"/>
              <a:gd name="T4" fmla="*/ 2147483646 w 302"/>
              <a:gd name="T5" fmla="*/ 2147483646 h 16"/>
              <a:gd name="T6" fmla="*/ 0 w 302"/>
              <a:gd name="T7" fmla="*/ 2147483646 h 16"/>
              <a:gd name="T8" fmla="*/ 0 w 302"/>
              <a:gd name="T9" fmla="*/ 2147483646 h 16"/>
              <a:gd name="T10" fmla="*/ 2147483646 w 302"/>
              <a:gd name="T11" fmla="*/ 2147483646 h 16"/>
              <a:gd name="T12" fmla="*/ 2147483646 w 302"/>
              <a:gd name="T13" fmla="*/ 2147483646 h 16"/>
              <a:gd name="T14" fmla="*/ 2147483646 w 302"/>
              <a:gd name="T15" fmla="*/ 2147483646 h 16"/>
              <a:gd name="T16" fmla="*/ 2147483646 w 302"/>
              <a:gd name="T17" fmla="*/ 2147483646 h 16"/>
              <a:gd name="T18" fmla="*/ 2147483646 w 302"/>
              <a:gd name="T19" fmla="*/ 2147483646 h 16"/>
              <a:gd name="T20" fmla="*/ 2147483646 w 302"/>
              <a:gd name="T21" fmla="*/ 2147483646 h 16"/>
              <a:gd name="T22" fmla="*/ 2147483646 w 302"/>
              <a:gd name="T23" fmla="*/ 2147483646 h 16"/>
              <a:gd name="T24" fmla="*/ 2147483646 w 302"/>
              <a:gd name="T25" fmla="*/ 0 h 16"/>
              <a:gd name="T26" fmla="*/ 2147483646 w 302"/>
              <a:gd name="T27" fmla="*/ 0 h 16"/>
              <a:gd name="T28" fmla="*/ 2147483646 w 30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2"/>
              <a:gd name="T46" fmla="*/ 0 h 16"/>
              <a:gd name="T47" fmla="*/ 302 w 30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2" h="16">
                <a:moveTo>
                  <a:pt x="8" y="0"/>
                </a:moveTo>
                <a:lnTo>
                  <a:pt x="5" y="0"/>
                </a:lnTo>
                <a:lnTo>
                  <a:pt x="2" y="3"/>
                </a:lnTo>
                <a:lnTo>
                  <a:pt x="0" y="5"/>
                </a:lnTo>
                <a:lnTo>
                  <a:pt x="0" y="11"/>
                </a:lnTo>
                <a:lnTo>
                  <a:pt x="2" y="14"/>
                </a:lnTo>
                <a:lnTo>
                  <a:pt x="5" y="16"/>
                </a:lnTo>
                <a:lnTo>
                  <a:pt x="296" y="16"/>
                </a:lnTo>
                <a:lnTo>
                  <a:pt x="299" y="14"/>
                </a:lnTo>
                <a:lnTo>
                  <a:pt x="302" y="11"/>
                </a:lnTo>
                <a:lnTo>
                  <a:pt x="302" y="5"/>
                </a:lnTo>
                <a:lnTo>
                  <a:pt x="299" y="3"/>
                </a:lnTo>
                <a:lnTo>
                  <a:pt x="296" y="0"/>
                </a:lnTo>
                <a:lnTo>
                  <a:pt x="29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2" name="Freeform 56"/>
          <p:cNvSpPr>
            <a:spLocks/>
          </p:cNvSpPr>
          <p:nvPr/>
        </p:nvSpPr>
        <p:spPr bwMode="auto">
          <a:xfrm>
            <a:off x="4905375" y="2138363"/>
            <a:ext cx="687388" cy="26987"/>
          </a:xfrm>
          <a:custGeom>
            <a:avLst/>
            <a:gdLst>
              <a:gd name="T0" fmla="*/ 2147483646 w 433"/>
              <a:gd name="T1" fmla="*/ 0 h 17"/>
              <a:gd name="T2" fmla="*/ 2147483646 w 433"/>
              <a:gd name="T3" fmla="*/ 0 h 17"/>
              <a:gd name="T4" fmla="*/ 2147483646 w 433"/>
              <a:gd name="T5" fmla="*/ 2147483646 h 17"/>
              <a:gd name="T6" fmla="*/ 0 w 433"/>
              <a:gd name="T7" fmla="*/ 2147483646 h 17"/>
              <a:gd name="T8" fmla="*/ 0 w 433"/>
              <a:gd name="T9" fmla="*/ 2147483646 h 17"/>
              <a:gd name="T10" fmla="*/ 2147483646 w 433"/>
              <a:gd name="T11" fmla="*/ 2147483646 h 17"/>
              <a:gd name="T12" fmla="*/ 2147483646 w 433"/>
              <a:gd name="T13" fmla="*/ 2147483646 h 17"/>
              <a:gd name="T14" fmla="*/ 2147483646 w 433"/>
              <a:gd name="T15" fmla="*/ 2147483646 h 17"/>
              <a:gd name="T16" fmla="*/ 2147483646 w 433"/>
              <a:gd name="T17" fmla="*/ 2147483646 h 17"/>
              <a:gd name="T18" fmla="*/ 2147483646 w 433"/>
              <a:gd name="T19" fmla="*/ 2147483646 h 17"/>
              <a:gd name="T20" fmla="*/ 2147483646 w 433"/>
              <a:gd name="T21" fmla="*/ 2147483646 h 17"/>
              <a:gd name="T22" fmla="*/ 2147483646 w 433"/>
              <a:gd name="T23" fmla="*/ 2147483646 h 17"/>
              <a:gd name="T24" fmla="*/ 2147483646 w 433"/>
              <a:gd name="T25" fmla="*/ 0 h 17"/>
              <a:gd name="T26" fmla="*/ 2147483646 w 433"/>
              <a:gd name="T27" fmla="*/ 0 h 17"/>
              <a:gd name="T28" fmla="*/ 2147483646 w 433"/>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3"/>
              <a:gd name="T46" fmla="*/ 0 h 17"/>
              <a:gd name="T47" fmla="*/ 433 w 43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3" h="17">
                <a:moveTo>
                  <a:pt x="8" y="0"/>
                </a:moveTo>
                <a:lnTo>
                  <a:pt x="6" y="0"/>
                </a:lnTo>
                <a:lnTo>
                  <a:pt x="3" y="3"/>
                </a:lnTo>
                <a:lnTo>
                  <a:pt x="0" y="6"/>
                </a:lnTo>
                <a:lnTo>
                  <a:pt x="0" y="11"/>
                </a:lnTo>
                <a:lnTo>
                  <a:pt x="3" y="14"/>
                </a:lnTo>
                <a:lnTo>
                  <a:pt x="6" y="17"/>
                </a:lnTo>
                <a:lnTo>
                  <a:pt x="427" y="17"/>
                </a:lnTo>
                <a:lnTo>
                  <a:pt x="430" y="14"/>
                </a:lnTo>
                <a:lnTo>
                  <a:pt x="433" y="11"/>
                </a:lnTo>
                <a:lnTo>
                  <a:pt x="433" y="6"/>
                </a:lnTo>
                <a:lnTo>
                  <a:pt x="430" y="3"/>
                </a:lnTo>
                <a:lnTo>
                  <a:pt x="427" y="0"/>
                </a:lnTo>
                <a:lnTo>
                  <a:pt x="42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3" name="Freeform 57"/>
          <p:cNvSpPr>
            <a:spLocks/>
          </p:cNvSpPr>
          <p:nvPr/>
        </p:nvSpPr>
        <p:spPr bwMode="auto">
          <a:xfrm>
            <a:off x="6019800" y="2592388"/>
            <a:ext cx="190500" cy="25400"/>
          </a:xfrm>
          <a:custGeom>
            <a:avLst/>
            <a:gdLst>
              <a:gd name="T0" fmla="*/ 2147483646 w 120"/>
              <a:gd name="T1" fmla="*/ 0 h 16"/>
              <a:gd name="T2" fmla="*/ 2147483646 w 120"/>
              <a:gd name="T3" fmla="*/ 0 h 16"/>
              <a:gd name="T4" fmla="*/ 2147483646 w 120"/>
              <a:gd name="T5" fmla="*/ 2147483646 h 16"/>
              <a:gd name="T6" fmla="*/ 0 w 120"/>
              <a:gd name="T7" fmla="*/ 2147483646 h 16"/>
              <a:gd name="T8" fmla="*/ 0 w 120"/>
              <a:gd name="T9" fmla="*/ 2147483646 h 16"/>
              <a:gd name="T10" fmla="*/ 2147483646 w 120"/>
              <a:gd name="T11" fmla="*/ 2147483646 h 16"/>
              <a:gd name="T12" fmla="*/ 2147483646 w 120"/>
              <a:gd name="T13" fmla="*/ 2147483646 h 16"/>
              <a:gd name="T14" fmla="*/ 2147483646 w 120"/>
              <a:gd name="T15" fmla="*/ 2147483646 h 16"/>
              <a:gd name="T16" fmla="*/ 2147483646 w 120"/>
              <a:gd name="T17" fmla="*/ 2147483646 h 16"/>
              <a:gd name="T18" fmla="*/ 2147483646 w 120"/>
              <a:gd name="T19" fmla="*/ 2147483646 h 16"/>
              <a:gd name="T20" fmla="*/ 2147483646 w 120"/>
              <a:gd name="T21" fmla="*/ 2147483646 h 16"/>
              <a:gd name="T22" fmla="*/ 2147483646 w 120"/>
              <a:gd name="T23" fmla="*/ 2147483646 h 16"/>
              <a:gd name="T24" fmla="*/ 2147483646 w 120"/>
              <a:gd name="T25" fmla="*/ 0 h 16"/>
              <a:gd name="T26" fmla="*/ 2147483646 w 120"/>
              <a:gd name="T27" fmla="*/ 0 h 16"/>
              <a:gd name="T28" fmla="*/ 2147483646 w 12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6"/>
              <a:gd name="T47" fmla="*/ 120 w 12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6">
                <a:moveTo>
                  <a:pt x="8" y="0"/>
                </a:moveTo>
                <a:lnTo>
                  <a:pt x="5" y="0"/>
                </a:lnTo>
                <a:lnTo>
                  <a:pt x="3" y="3"/>
                </a:lnTo>
                <a:lnTo>
                  <a:pt x="0" y="5"/>
                </a:lnTo>
                <a:lnTo>
                  <a:pt x="0" y="11"/>
                </a:lnTo>
                <a:lnTo>
                  <a:pt x="3" y="14"/>
                </a:lnTo>
                <a:lnTo>
                  <a:pt x="5" y="16"/>
                </a:lnTo>
                <a:lnTo>
                  <a:pt x="115" y="16"/>
                </a:lnTo>
                <a:lnTo>
                  <a:pt x="118" y="14"/>
                </a:lnTo>
                <a:lnTo>
                  <a:pt x="120" y="11"/>
                </a:lnTo>
                <a:lnTo>
                  <a:pt x="120" y="5"/>
                </a:lnTo>
                <a:lnTo>
                  <a:pt x="118" y="3"/>
                </a:lnTo>
                <a:lnTo>
                  <a:pt x="115" y="0"/>
                </a:lnTo>
                <a:lnTo>
                  <a:pt x="1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4" name="Freeform 58"/>
          <p:cNvSpPr>
            <a:spLocks/>
          </p:cNvSpPr>
          <p:nvPr/>
        </p:nvSpPr>
        <p:spPr bwMode="auto">
          <a:xfrm>
            <a:off x="6184900" y="2427288"/>
            <a:ext cx="25400" cy="190500"/>
          </a:xfrm>
          <a:custGeom>
            <a:avLst/>
            <a:gdLst>
              <a:gd name="T0" fmla="*/ 0 w 16"/>
              <a:gd name="T1" fmla="*/ 2147483646 h 120"/>
              <a:gd name="T2" fmla="*/ 0 w 16"/>
              <a:gd name="T3" fmla="*/ 2147483646 h 120"/>
              <a:gd name="T4" fmla="*/ 2147483646 w 16"/>
              <a:gd name="T5" fmla="*/ 2147483646 h 120"/>
              <a:gd name="T6" fmla="*/ 2147483646 w 16"/>
              <a:gd name="T7" fmla="*/ 2147483646 h 120"/>
              <a:gd name="T8" fmla="*/ 2147483646 w 16"/>
              <a:gd name="T9" fmla="*/ 2147483646 h 120"/>
              <a:gd name="T10" fmla="*/ 2147483646 w 16"/>
              <a:gd name="T11" fmla="*/ 2147483646 h 120"/>
              <a:gd name="T12" fmla="*/ 2147483646 w 16"/>
              <a:gd name="T13" fmla="*/ 2147483646 h 120"/>
              <a:gd name="T14" fmla="*/ 2147483646 w 16"/>
              <a:gd name="T15" fmla="*/ 2147483646 h 120"/>
              <a:gd name="T16" fmla="*/ 2147483646 w 16"/>
              <a:gd name="T17" fmla="*/ 2147483646 h 120"/>
              <a:gd name="T18" fmla="*/ 2147483646 w 16"/>
              <a:gd name="T19" fmla="*/ 0 h 120"/>
              <a:gd name="T20" fmla="*/ 2147483646 w 16"/>
              <a:gd name="T21" fmla="*/ 0 h 120"/>
              <a:gd name="T22" fmla="*/ 2147483646 w 16"/>
              <a:gd name="T23" fmla="*/ 2147483646 h 120"/>
              <a:gd name="T24" fmla="*/ 0 w 16"/>
              <a:gd name="T25" fmla="*/ 2147483646 h 120"/>
              <a:gd name="T26" fmla="*/ 0 w 16"/>
              <a:gd name="T27" fmla="*/ 2147483646 h 120"/>
              <a:gd name="T28" fmla="*/ 0 w 16"/>
              <a:gd name="T29" fmla="*/ 2147483646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20"/>
              <a:gd name="T47" fmla="*/ 16 w 16"/>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20">
                <a:moveTo>
                  <a:pt x="0" y="112"/>
                </a:moveTo>
                <a:lnTo>
                  <a:pt x="0" y="115"/>
                </a:lnTo>
                <a:lnTo>
                  <a:pt x="3" y="118"/>
                </a:lnTo>
                <a:lnTo>
                  <a:pt x="5" y="120"/>
                </a:lnTo>
                <a:lnTo>
                  <a:pt x="11" y="120"/>
                </a:lnTo>
                <a:lnTo>
                  <a:pt x="14" y="118"/>
                </a:lnTo>
                <a:lnTo>
                  <a:pt x="16" y="115"/>
                </a:lnTo>
                <a:lnTo>
                  <a:pt x="16" y="5"/>
                </a:lnTo>
                <a:lnTo>
                  <a:pt x="14" y="3"/>
                </a:lnTo>
                <a:lnTo>
                  <a:pt x="11" y="0"/>
                </a:lnTo>
                <a:lnTo>
                  <a:pt x="5" y="0"/>
                </a:lnTo>
                <a:lnTo>
                  <a:pt x="3" y="3"/>
                </a:lnTo>
                <a:lnTo>
                  <a:pt x="0" y="5"/>
                </a:lnTo>
                <a:lnTo>
                  <a:pt x="0" y="8"/>
                </a:lnTo>
                <a:lnTo>
                  <a:pt x="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5" name="Freeform 59"/>
          <p:cNvSpPr>
            <a:spLocks/>
          </p:cNvSpPr>
          <p:nvPr/>
        </p:nvSpPr>
        <p:spPr bwMode="auto">
          <a:xfrm>
            <a:off x="6184900" y="2427288"/>
            <a:ext cx="274638" cy="25400"/>
          </a:xfrm>
          <a:custGeom>
            <a:avLst/>
            <a:gdLst>
              <a:gd name="T0" fmla="*/ 2147483646 w 173"/>
              <a:gd name="T1" fmla="*/ 0 h 16"/>
              <a:gd name="T2" fmla="*/ 2147483646 w 173"/>
              <a:gd name="T3" fmla="*/ 0 h 16"/>
              <a:gd name="T4" fmla="*/ 2147483646 w 173"/>
              <a:gd name="T5" fmla="*/ 2147483646 h 16"/>
              <a:gd name="T6" fmla="*/ 0 w 173"/>
              <a:gd name="T7" fmla="*/ 2147483646 h 16"/>
              <a:gd name="T8" fmla="*/ 0 w 173"/>
              <a:gd name="T9" fmla="*/ 2147483646 h 16"/>
              <a:gd name="T10" fmla="*/ 2147483646 w 173"/>
              <a:gd name="T11" fmla="*/ 2147483646 h 16"/>
              <a:gd name="T12" fmla="*/ 2147483646 w 173"/>
              <a:gd name="T13" fmla="*/ 2147483646 h 16"/>
              <a:gd name="T14" fmla="*/ 2147483646 w 173"/>
              <a:gd name="T15" fmla="*/ 2147483646 h 16"/>
              <a:gd name="T16" fmla="*/ 2147483646 w 173"/>
              <a:gd name="T17" fmla="*/ 2147483646 h 16"/>
              <a:gd name="T18" fmla="*/ 2147483646 w 173"/>
              <a:gd name="T19" fmla="*/ 2147483646 h 16"/>
              <a:gd name="T20" fmla="*/ 2147483646 w 173"/>
              <a:gd name="T21" fmla="*/ 2147483646 h 16"/>
              <a:gd name="T22" fmla="*/ 2147483646 w 173"/>
              <a:gd name="T23" fmla="*/ 2147483646 h 16"/>
              <a:gd name="T24" fmla="*/ 2147483646 w 173"/>
              <a:gd name="T25" fmla="*/ 0 h 16"/>
              <a:gd name="T26" fmla="*/ 2147483646 w 173"/>
              <a:gd name="T27" fmla="*/ 0 h 16"/>
              <a:gd name="T28" fmla="*/ 2147483646 w 17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3"/>
              <a:gd name="T46" fmla="*/ 0 h 16"/>
              <a:gd name="T47" fmla="*/ 173 w 17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3" h="16">
                <a:moveTo>
                  <a:pt x="8" y="0"/>
                </a:moveTo>
                <a:lnTo>
                  <a:pt x="5" y="0"/>
                </a:lnTo>
                <a:lnTo>
                  <a:pt x="3" y="3"/>
                </a:lnTo>
                <a:lnTo>
                  <a:pt x="0" y="5"/>
                </a:lnTo>
                <a:lnTo>
                  <a:pt x="0" y="11"/>
                </a:lnTo>
                <a:lnTo>
                  <a:pt x="3" y="14"/>
                </a:lnTo>
                <a:lnTo>
                  <a:pt x="5" y="16"/>
                </a:lnTo>
                <a:lnTo>
                  <a:pt x="168" y="16"/>
                </a:lnTo>
                <a:lnTo>
                  <a:pt x="170" y="14"/>
                </a:lnTo>
                <a:lnTo>
                  <a:pt x="173" y="11"/>
                </a:lnTo>
                <a:lnTo>
                  <a:pt x="173" y="5"/>
                </a:lnTo>
                <a:lnTo>
                  <a:pt x="170" y="3"/>
                </a:lnTo>
                <a:lnTo>
                  <a:pt x="168" y="0"/>
                </a:lnTo>
                <a:lnTo>
                  <a:pt x="16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6" name="Freeform 60"/>
          <p:cNvSpPr>
            <a:spLocks/>
          </p:cNvSpPr>
          <p:nvPr/>
        </p:nvSpPr>
        <p:spPr bwMode="auto">
          <a:xfrm>
            <a:off x="6019800" y="2054225"/>
            <a:ext cx="190500" cy="26988"/>
          </a:xfrm>
          <a:custGeom>
            <a:avLst/>
            <a:gdLst>
              <a:gd name="T0" fmla="*/ 2147483646 w 120"/>
              <a:gd name="T1" fmla="*/ 0 h 17"/>
              <a:gd name="T2" fmla="*/ 2147483646 w 120"/>
              <a:gd name="T3" fmla="*/ 0 h 17"/>
              <a:gd name="T4" fmla="*/ 2147483646 w 120"/>
              <a:gd name="T5" fmla="*/ 2147483646 h 17"/>
              <a:gd name="T6" fmla="*/ 0 w 120"/>
              <a:gd name="T7" fmla="*/ 2147483646 h 17"/>
              <a:gd name="T8" fmla="*/ 0 w 120"/>
              <a:gd name="T9" fmla="*/ 2147483646 h 17"/>
              <a:gd name="T10" fmla="*/ 2147483646 w 120"/>
              <a:gd name="T11" fmla="*/ 2147483646 h 17"/>
              <a:gd name="T12" fmla="*/ 2147483646 w 120"/>
              <a:gd name="T13" fmla="*/ 2147483646 h 17"/>
              <a:gd name="T14" fmla="*/ 2147483646 w 120"/>
              <a:gd name="T15" fmla="*/ 2147483646 h 17"/>
              <a:gd name="T16" fmla="*/ 2147483646 w 120"/>
              <a:gd name="T17" fmla="*/ 2147483646 h 17"/>
              <a:gd name="T18" fmla="*/ 2147483646 w 120"/>
              <a:gd name="T19" fmla="*/ 2147483646 h 17"/>
              <a:gd name="T20" fmla="*/ 2147483646 w 120"/>
              <a:gd name="T21" fmla="*/ 2147483646 h 17"/>
              <a:gd name="T22" fmla="*/ 2147483646 w 120"/>
              <a:gd name="T23" fmla="*/ 2147483646 h 17"/>
              <a:gd name="T24" fmla="*/ 2147483646 w 120"/>
              <a:gd name="T25" fmla="*/ 0 h 17"/>
              <a:gd name="T26" fmla="*/ 2147483646 w 120"/>
              <a:gd name="T27" fmla="*/ 0 h 17"/>
              <a:gd name="T28" fmla="*/ 2147483646 w 1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7"/>
              <a:gd name="T47" fmla="*/ 120 w 12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7">
                <a:moveTo>
                  <a:pt x="8" y="0"/>
                </a:moveTo>
                <a:lnTo>
                  <a:pt x="5" y="0"/>
                </a:lnTo>
                <a:lnTo>
                  <a:pt x="3" y="3"/>
                </a:lnTo>
                <a:lnTo>
                  <a:pt x="0" y="6"/>
                </a:lnTo>
                <a:lnTo>
                  <a:pt x="0" y="12"/>
                </a:lnTo>
                <a:lnTo>
                  <a:pt x="3" y="14"/>
                </a:lnTo>
                <a:lnTo>
                  <a:pt x="5" y="17"/>
                </a:lnTo>
                <a:lnTo>
                  <a:pt x="115" y="17"/>
                </a:lnTo>
                <a:lnTo>
                  <a:pt x="118" y="14"/>
                </a:lnTo>
                <a:lnTo>
                  <a:pt x="120" y="12"/>
                </a:lnTo>
                <a:lnTo>
                  <a:pt x="120" y="6"/>
                </a:lnTo>
                <a:lnTo>
                  <a:pt x="118" y="3"/>
                </a:lnTo>
                <a:lnTo>
                  <a:pt x="115" y="0"/>
                </a:lnTo>
                <a:lnTo>
                  <a:pt x="1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7" name="Freeform 61"/>
          <p:cNvSpPr>
            <a:spLocks/>
          </p:cNvSpPr>
          <p:nvPr/>
        </p:nvSpPr>
        <p:spPr bwMode="auto">
          <a:xfrm>
            <a:off x="6184900" y="2054225"/>
            <a:ext cx="25400" cy="192088"/>
          </a:xfrm>
          <a:custGeom>
            <a:avLst/>
            <a:gdLst>
              <a:gd name="T0" fmla="*/ 2147483646 w 16"/>
              <a:gd name="T1" fmla="*/ 2147483646 h 121"/>
              <a:gd name="T2" fmla="*/ 2147483646 w 16"/>
              <a:gd name="T3" fmla="*/ 2147483646 h 121"/>
              <a:gd name="T4" fmla="*/ 2147483646 w 16"/>
              <a:gd name="T5" fmla="*/ 2147483646 h 121"/>
              <a:gd name="T6" fmla="*/ 2147483646 w 16"/>
              <a:gd name="T7" fmla="*/ 0 h 121"/>
              <a:gd name="T8" fmla="*/ 2147483646 w 16"/>
              <a:gd name="T9" fmla="*/ 0 h 121"/>
              <a:gd name="T10" fmla="*/ 2147483646 w 16"/>
              <a:gd name="T11" fmla="*/ 2147483646 h 121"/>
              <a:gd name="T12" fmla="*/ 0 w 16"/>
              <a:gd name="T13" fmla="*/ 2147483646 h 121"/>
              <a:gd name="T14" fmla="*/ 0 w 16"/>
              <a:gd name="T15" fmla="*/ 2147483646 h 121"/>
              <a:gd name="T16" fmla="*/ 2147483646 w 16"/>
              <a:gd name="T17" fmla="*/ 2147483646 h 121"/>
              <a:gd name="T18" fmla="*/ 2147483646 w 16"/>
              <a:gd name="T19" fmla="*/ 2147483646 h 121"/>
              <a:gd name="T20" fmla="*/ 2147483646 w 16"/>
              <a:gd name="T21" fmla="*/ 2147483646 h 121"/>
              <a:gd name="T22" fmla="*/ 2147483646 w 16"/>
              <a:gd name="T23" fmla="*/ 2147483646 h 121"/>
              <a:gd name="T24" fmla="*/ 2147483646 w 16"/>
              <a:gd name="T25" fmla="*/ 2147483646 h 121"/>
              <a:gd name="T26" fmla="*/ 2147483646 w 16"/>
              <a:gd name="T27" fmla="*/ 2147483646 h 121"/>
              <a:gd name="T28" fmla="*/ 2147483646 w 16"/>
              <a:gd name="T29" fmla="*/ 2147483646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21"/>
              <a:gd name="T47" fmla="*/ 16 w 16"/>
              <a:gd name="T48" fmla="*/ 121 h 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21">
                <a:moveTo>
                  <a:pt x="16" y="9"/>
                </a:moveTo>
                <a:lnTo>
                  <a:pt x="16" y="6"/>
                </a:lnTo>
                <a:lnTo>
                  <a:pt x="14" y="3"/>
                </a:lnTo>
                <a:lnTo>
                  <a:pt x="11" y="0"/>
                </a:lnTo>
                <a:lnTo>
                  <a:pt x="5" y="0"/>
                </a:lnTo>
                <a:lnTo>
                  <a:pt x="3" y="3"/>
                </a:lnTo>
                <a:lnTo>
                  <a:pt x="0" y="6"/>
                </a:lnTo>
                <a:lnTo>
                  <a:pt x="0" y="116"/>
                </a:lnTo>
                <a:lnTo>
                  <a:pt x="3" y="118"/>
                </a:lnTo>
                <a:lnTo>
                  <a:pt x="5" y="121"/>
                </a:lnTo>
                <a:lnTo>
                  <a:pt x="11" y="121"/>
                </a:lnTo>
                <a:lnTo>
                  <a:pt x="14" y="118"/>
                </a:lnTo>
                <a:lnTo>
                  <a:pt x="16" y="116"/>
                </a:lnTo>
                <a:lnTo>
                  <a:pt x="16" y="113"/>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8" name="Freeform 62"/>
          <p:cNvSpPr>
            <a:spLocks/>
          </p:cNvSpPr>
          <p:nvPr/>
        </p:nvSpPr>
        <p:spPr bwMode="auto">
          <a:xfrm>
            <a:off x="6184900" y="2219325"/>
            <a:ext cx="274638" cy="26988"/>
          </a:xfrm>
          <a:custGeom>
            <a:avLst/>
            <a:gdLst>
              <a:gd name="T0" fmla="*/ 2147483646 w 173"/>
              <a:gd name="T1" fmla="*/ 0 h 17"/>
              <a:gd name="T2" fmla="*/ 2147483646 w 173"/>
              <a:gd name="T3" fmla="*/ 0 h 17"/>
              <a:gd name="T4" fmla="*/ 2147483646 w 173"/>
              <a:gd name="T5" fmla="*/ 2147483646 h 17"/>
              <a:gd name="T6" fmla="*/ 0 w 173"/>
              <a:gd name="T7" fmla="*/ 2147483646 h 17"/>
              <a:gd name="T8" fmla="*/ 0 w 173"/>
              <a:gd name="T9" fmla="*/ 2147483646 h 17"/>
              <a:gd name="T10" fmla="*/ 2147483646 w 173"/>
              <a:gd name="T11" fmla="*/ 2147483646 h 17"/>
              <a:gd name="T12" fmla="*/ 2147483646 w 173"/>
              <a:gd name="T13" fmla="*/ 2147483646 h 17"/>
              <a:gd name="T14" fmla="*/ 2147483646 w 173"/>
              <a:gd name="T15" fmla="*/ 2147483646 h 17"/>
              <a:gd name="T16" fmla="*/ 2147483646 w 173"/>
              <a:gd name="T17" fmla="*/ 2147483646 h 17"/>
              <a:gd name="T18" fmla="*/ 2147483646 w 173"/>
              <a:gd name="T19" fmla="*/ 2147483646 h 17"/>
              <a:gd name="T20" fmla="*/ 2147483646 w 173"/>
              <a:gd name="T21" fmla="*/ 2147483646 h 17"/>
              <a:gd name="T22" fmla="*/ 2147483646 w 173"/>
              <a:gd name="T23" fmla="*/ 2147483646 h 17"/>
              <a:gd name="T24" fmla="*/ 2147483646 w 173"/>
              <a:gd name="T25" fmla="*/ 0 h 17"/>
              <a:gd name="T26" fmla="*/ 2147483646 w 173"/>
              <a:gd name="T27" fmla="*/ 0 h 17"/>
              <a:gd name="T28" fmla="*/ 2147483646 w 173"/>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3"/>
              <a:gd name="T46" fmla="*/ 0 h 17"/>
              <a:gd name="T47" fmla="*/ 173 w 17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3" h="17">
                <a:moveTo>
                  <a:pt x="8" y="0"/>
                </a:moveTo>
                <a:lnTo>
                  <a:pt x="5" y="0"/>
                </a:lnTo>
                <a:lnTo>
                  <a:pt x="3" y="3"/>
                </a:lnTo>
                <a:lnTo>
                  <a:pt x="0" y="6"/>
                </a:lnTo>
                <a:lnTo>
                  <a:pt x="0" y="12"/>
                </a:lnTo>
                <a:lnTo>
                  <a:pt x="3" y="14"/>
                </a:lnTo>
                <a:lnTo>
                  <a:pt x="5" y="17"/>
                </a:lnTo>
                <a:lnTo>
                  <a:pt x="168" y="17"/>
                </a:lnTo>
                <a:lnTo>
                  <a:pt x="170" y="14"/>
                </a:lnTo>
                <a:lnTo>
                  <a:pt x="173" y="12"/>
                </a:lnTo>
                <a:lnTo>
                  <a:pt x="173" y="6"/>
                </a:lnTo>
                <a:lnTo>
                  <a:pt x="170" y="3"/>
                </a:lnTo>
                <a:lnTo>
                  <a:pt x="168" y="0"/>
                </a:lnTo>
                <a:lnTo>
                  <a:pt x="16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nvGrpSpPr>
          <p:cNvPr id="24639" name="Group 63"/>
          <p:cNvGrpSpPr>
            <a:grpSpLocks/>
          </p:cNvGrpSpPr>
          <p:nvPr/>
        </p:nvGrpSpPr>
        <p:grpSpPr bwMode="auto">
          <a:xfrm>
            <a:off x="7988300" y="2220913"/>
            <a:ext cx="107950" cy="107950"/>
            <a:chOff x="5048" y="1407"/>
            <a:chExt cx="68" cy="68"/>
          </a:xfrm>
        </p:grpSpPr>
        <p:sp>
          <p:nvSpPr>
            <p:cNvPr id="24695" name="Oval 64"/>
            <p:cNvSpPr>
              <a:spLocks noChangeArrowheads="1"/>
            </p:cNvSpPr>
            <p:nvPr/>
          </p:nvSpPr>
          <p:spPr bwMode="auto">
            <a:xfrm>
              <a:off x="5057" y="1415"/>
              <a:ext cx="54"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96" name="Freeform 65"/>
            <p:cNvSpPr>
              <a:spLocks/>
            </p:cNvSpPr>
            <p:nvPr/>
          </p:nvSpPr>
          <p:spPr bwMode="auto">
            <a:xfrm>
              <a:off x="5048" y="1407"/>
              <a:ext cx="68" cy="68"/>
            </a:xfrm>
            <a:custGeom>
              <a:avLst/>
              <a:gdLst>
                <a:gd name="T0" fmla="*/ 2 w 68"/>
                <a:gd name="T1" fmla="*/ 46 h 68"/>
                <a:gd name="T2" fmla="*/ 3 w 68"/>
                <a:gd name="T3" fmla="*/ 50 h 68"/>
                <a:gd name="T4" fmla="*/ 11 w 68"/>
                <a:gd name="T5" fmla="*/ 58 h 68"/>
                <a:gd name="T6" fmla="*/ 14 w 68"/>
                <a:gd name="T7" fmla="*/ 61 h 68"/>
                <a:gd name="T8" fmla="*/ 17 w 68"/>
                <a:gd name="T9" fmla="*/ 64 h 68"/>
                <a:gd name="T10" fmla="*/ 17 w 68"/>
                <a:gd name="T11" fmla="*/ 64 h 68"/>
                <a:gd name="T12" fmla="*/ 31 w 68"/>
                <a:gd name="T13" fmla="*/ 68 h 68"/>
                <a:gd name="T14" fmla="*/ 41 w 68"/>
                <a:gd name="T15" fmla="*/ 65 h 68"/>
                <a:gd name="T16" fmla="*/ 52 w 68"/>
                <a:gd name="T17" fmla="*/ 64 h 68"/>
                <a:gd name="T18" fmla="*/ 52 w 68"/>
                <a:gd name="T19" fmla="*/ 64 h 68"/>
                <a:gd name="T20" fmla="*/ 54 w 68"/>
                <a:gd name="T21" fmla="*/ 61 h 68"/>
                <a:gd name="T22" fmla="*/ 57 w 68"/>
                <a:gd name="T23" fmla="*/ 58 h 68"/>
                <a:gd name="T24" fmla="*/ 66 w 68"/>
                <a:gd name="T25" fmla="*/ 50 h 68"/>
                <a:gd name="T26" fmla="*/ 67 w 68"/>
                <a:gd name="T27" fmla="*/ 46 h 68"/>
                <a:gd name="T28" fmla="*/ 61 w 68"/>
                <a:gd name="T29" fmla="*/ 43 h 68"/>
                <a:gd name="T30" fmla="*/ 68 w 68"/>
                <a:gd name="T31" fmla="*/ 23 h 68"/>
                <a:gd name="T32" fmla="*/ 63 w 68"/>
                <a:gd name="T33" fmla="*/ 16 h 68"/>
                <a:gd name="T34" fmla="*/ 61 w 68"/>
                <a:gd name="T35" fmla="*/ 12 h 68"/>
                <a:gd name="T36" fmla="*/ 59 w 68"/>
                <a:gd name="T37" fmla="*/ 10 h 68"/>
                <a:gd name="T38" fmla="*/ 56 w 68"/>
                <a:gd name="T39" fmla="*/ 7 h 68"/>
                <a:gd name="T40" fmla="*/ 52 w 68"/>
                <a:gd name="T41" fmla="*/ 5 h 68"/>
                <a:gd name="T42" fmla="*/ 45 w 68"/>
                <a:gd name="T43" fmla="*/ 0 h 68"/>
                <a:gd name="T44" fmla="*/ 17 w 68"/>
                <a:gd name="T45" fmla="*/ 4 h 68"/>
                <a:gd name="T46" fmla="*/ 17 w 68"/>
                <a:gd name="T47" fmla="*/ 4 h 68"/>
                <a:gd name="T48" fmla="*/ 14 w 68"/>
                <a:gd name="T49" fmla="*/ 7 h 68"/>
                <a:gd name="T50" fmla="*/ 11 w 68"/>
                <a:gd name="T51" fmla="*/ 10 h 68"/>
                <a:gd name="T52" fmla="*/ 3 w 68"/>
                <a:gd name="T53" fmla="*/ 18 h 68"/>
                <a:gd name="T54" fmla="*/ 2 w 68"/>
                <a:gd name="T55" fmla="*/ 22 h 68"/>
                <a:gd name="T56" fmla="*/ 17 w 68"/>
                <a:gd name="T57" fmla="*/ 34 h 68"/>
                <a:gd name="T58" fmla="*/ 16 w 68"/>
                <a:gd name="T59" fmla="*/ 28 h 68"/>
                <a:gd name="T60" fmla="*/ 21 w 68"/>
                <a:gd name="T61" fmla="*/ 22 h 68"/>
                <a:gd name="T62" fmla="*/ 24 w 68"/>
                <a:gd name="T63" fmla="*/ 19 h 68"/>
                <a:gd name="T64" fmla="*/ 27 w 68"/>
                <a:gd name="T65" fmla="*/ 16 h 68"/>
                <a:gd name="T66" fmla="*/ 24 w 68"/>
                <a:gd name="T67" fmla="*/ 19 h 68"/>
                <a:gd name="T68" fmla="*/ 28 w 68"/>
                <a:gd name="T69" fmla="*/ 18 h 68"/>
                <a:gd name="T70" fmla="*/ 39 w 68"/>
                <a:gd name="T71" fmla="*/ 16 h 68"/>
                <a:gd name="T72" fmla="*/ 41 w 68"/>
                <a:gd name="T73" fmla="*/ 16 h 68"/>
                <a:gd name="T74" fmla="*/ 45 w 68"/>
                <a:gd name="T75" fmla="*/ 18 h 68"/>
                <a:gd name="T76" fmla="*/ 47 w 68"/>
                <a:gd name="T77" fmla="*/ 21 h 68"/>
                <a:gd name="T78" fmla="*/ 50 w 68"/>
                <a:gd name="T79" fmla="*/ 23 h 68"/>
                <a:gd name="T80" fmla="*/ 52 w 68"/>
                <a:gd name="T81" fmla="*/ 28 h 68"/>
                <a:gd name="T82" fmla="*/ 52 w 68"/>
                <a:gd name="T83" fmla="*/ 29 h 68"/>
                <a:gd name="T84" fmla="*/ 61 w 68"/>
                <a:gd name="T85" fmla="*/ 26 h 68"/>
                <a:gd name="T86" fmla="*/ 50 w 68"/>
                <a:gd name="T87" fmla="*/ 40 h 68"/>
                <a:gd name="T88" fmla="*/ 49 w 68"/>
                <a:gd name="T89" fmla="*/ 44 h 68"/>
                <a:gd name="T90" fmla="*/ 52 w 68"/>
                <a:gd name="T91" fmla="*/ 41 h 68"/>
                <a:gd name="T92" fmla="*/ 49 w 68"/>
                <a:gd name="T93" fmla="*/ 44 h 68"/>
                <a:gd name="T94" fmla="*/ 46 w 68"/>
                <a:gd name="T95" fmla="*/ 47 h 68"/>
                <a:gd name="T96" fmla="*/ 41 w 68"/>
                <a:gd name="T97" fmla="*/ 53 h 68"/>
                <a:gd name="T98" fmla="*/ 29 w 68"/>
                <a:gd name="T99" fmla="*/ 54 h 68"/>
                <a:gd name="T100" fmla="*/ 36 w 68"/>
                <a:gd name="T101" fmla="*/ 51 h 68"/>
                <a:gd name="T102" fmla="*/ 28 w 68"/>
                <a:gd name="T103" fmla="*/ 53 h 68"/>
                <a:gd name="T104" fmla="*/ 23 w 68"/>
                <a:gd name="T105" fmla="*/ 47 h 68"/>
                <a:gd name="T106" fmla="*/ 20 w 68"/>
                <a:gd name="T107" fmla="*/ 44 h 68"/>
                <a:gd name="T108" fmla="*/ 17 w 68"/>
                <a:gd name="T109" fmla="*/ 41 h 68"/>
                <a:gd name="T110" fmla="*/ 20 w 68"/>
                <a:gd name="T111" fmla="*/ 44 h 68"/>
                <a:gd name="T112" fmla="*/ 18 w 68"/>
                <a:gd name="T113" fmla="*/ 40 h 68"/>
                <a:gd name="T114" fmla="*/ 0 w 68"/>
                <a:gd name="T115" fmla="*/ 34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4"/>
                  </a:moveTo>
                  <a:lnTo>
                    <a:pt x="0" y="44"/>
                  </a:lnTo>
                  <a:lnTo>
                    <a:pt x="2" y="46"/>
                  </a:lnTo>
                  <a:lnTo>
                    <a:pt x="4" y="51"/>
                  </a:lnTo>
                  <a:lnTo>
                    <a:pt x="6" y="51"/>
                  </a:lnTo>
                  <a:lnTo>
                    <a:pt x="3" y="50"/>
                  </a:lnTo>
                  <a:lnTo>
                    <a:pt x="4" y="51"/>
                  </a:lnTo>
                  <a:lnTo>
                    <a:pt x="7" y="55"/>
                  </a:lnTo>
                  <a:lnTo>
                    <a:pt x="11" y="58"/>
                  </a:lnTo>
                  <a:lnTo>
                    <a:pt x="7" y="54"/>
                  </a:lnTo>
                  <a:lnTo>
                    <a:pt x="10" y="58"/>
                  </a:lnTo>
                  <a:lnTo>
                    <a:pt x="14" y="61"/>
                  </a:lnTo>
                  <a:lnTo>
                    <a:pt x="10" y="57"/>
                  </a:lnTo>
                  <a:lnTo>
                    <a:pt x="13" y="61"/>
                  </a:lnTo>
                  <a:lnTo>
                    <a:pt x="17" y="64"/>
                  </a:lnTo>
                  <a:lnTo>
                    <a:pt x="18" y="65"/>
                  </a:lnTo>
                  <a:lnTo>
                    <a:pt x="17" y="62"/>
                  </a:lnTo>
                  <a:lnTo>
                    <a:pt x="17" y="64"/>
                  </a:lnTo>
                  <a:lnTo>
                    <a:pt x="23" y="66"/>
                  </a:lnTo>
                  <a:lnTo>
                    <a:pt x="24" y="68"/>
                  </a:lnTo>
                  <a:lnTo>
                    <a:pt x="31" y="68"/>
                  </a:lnTo>
                  <a:lnTo>
                    <a:pt x="29" y="66"/>
                  </a:lnTo>
                  <a:lnTo>
                    <a:pt x="43" y="61"/>
                  </a:lnTo>
                  <a:lnTo>
                    <a:pt x="41" y="65"/>
                  </a:lnTo>
                  <a:lnTo>
                    <a:pt x="45" y="68"/>
                  </a:lnTo>
                  <a:lnTo>
                    <a:pt x="46" y="66"/>
                  </a:lnTo>
                  <a:lnTo>
                    <a:pt x="52" y="64"/>
                  </a:lnTo>
                  <a:lnTo>
                    <a:pt x="52" y="62"/>
                  </a:lnTo>
                  <a:lnTo>
                    <a:pt x="50" y="65"/>
                  </a:lnTo>
                  <a:lnTo>
                    <a:pt x="52" y="64"/>
                  </a:lnTo>
                  <a:lnTo>
                    <a:pt x="56" y="61"/>
                  </a:lnTo>
                  <a:lnTo>
                    <a:pt x="59" y="57"/>
                  </a:lnTo>
                  <a:lnTo>
                    <a:pt x="54" y="61"/>
                  </a:lnTo>
                  <a:lnTo>
                    <a:pt x="59" y="58"/>
                  </a:lnTo>
                  <a:lnTo>
                    <a:pt x="61" y="54"/>
                  </a:lnTo>
                  <a:lnTo>
                    <a:pt x="57" y="58"/>
                  </a:lnTo>
                  <a:lnTo>
                    <a:pt x="61" y="55"/>
                  </a:lnTo>
                  <a:lnTo>
                    <a:pt x="64" y="51"/>
                  </a:lnTo>
                  <a:lnTo>
                    <a:pt x="66" y="50"/>
                  </a:lnTo>
                  <a:lnTo>
                    <a:pt x="63" y="51"/>
                  </a:lnTo>
                  <a:lnTo>
                    <a:pt x="64" y="51"/>
                  </a:lnTo>
                  <a:lnTo>
                    <a:pt x="67" y="46"/>
                  </a:lnTo>
                  <a:lnTo>
                    <a:pt x="68" y="44"/>
                  </a:lnTo>
                  <a:lnTo>
                    <a:pt x="66" y="40"/>
                  </a:lnTo>
                  <a:lnTo>
                    <a:pt x="61" y="43"/>
                  </a:lnTo>
                  <a:lnTo>
                    <a:pt x="67" y="29"/>
                  </a:lnTo>
                  <a:lnTo>
                    <a:pt x="68" y="30"/>
                  </a:lnTo>
                  <a:lnTo>
                    <a:pt x="68" y="23"/>
                  </a:lnTo>
                  <a:lnTo>
                    <a:pt x="67" y="22"/>
                  </a:lnTo>
                  <a:lnTo>
                    <a:pt x="64" y="16"/>
                  </a:lnTo>
                  <a:lnTo>
                    <a:pt x="63" y="16"/>
                  </a:lnTo>
                  <a:lnTo>
                    <a:pt x="66" y="18"/>
                  </a:lnTo>
                  <a:lnTo>
                    <a:pt x="64" y="16"/>
                  </a:lnTo>
                  <a:lnTo>
                    <a:pt x="61" y="12"/>
                  </a:lnTo>
                  <a:lnTo>
                    <a:pt x="57" y="10"/>
                  </a:lnTo>
                  <a:lnTo>
                    <a:pt x="61" y="14"/>
                  </a:lnTo>
                  <a:lnTo>
                    <a:pt x="59" y="10"/>
                  </a:lnTo>
                  <a:lnTo>
                    <a:pt x="54" y="7"/>
                  </a:lnTo>
                  <a:lnTo>
                    <a:pt x="59" y="11"/>
                  </a:lnTo>
                  <a:lnTo>
                    <a:pt x="56" y="7"/>
                  </a:lnTo>
                  <a:lnTo>
                    <a:pt x="52" y="4"/>
                  </a:lnTo>
                  <a:lnTo>
                    <a:pt x="50" y="3"/>
                  </a:lnTo>
                  <a:lnTo>
                    <a:pt x="52" y="5"/>
                  </a:lnTo>
                  <a:lnTo>
                    <a:pt x="52" y="4"/>
                  </a:lnTo>
                  <a:lnTo>
                    <a:pt x="46" y="1"/>
                  </a:lnTo>
                  <a:lnTo>
                    <a:pt x="45" y="0"/>
                  </a:lnTo>
                  <a:lnTo>
                    <a:pt x="24" y="0"/>
                  </a:lnTo>
                  <a:lnTo>
                    <a:pt x="23" y="1"/>
                  </a:lnTo>
                  <a:lnTo>
                    <a:pt x="17" y="4"/>
                  </a:lnTo>
                  <a:lnTo>
                    <a:pt x="17" y="5"/>
                  </a:lnTo>
                  <a:lnTo>
                    <a:pt x="18" y="3"/>
                  </a:lnTo>
                  <a:lnTo>
                    <a:pt x="17" y="4"/>
                  </a:lnTo>
                  <a:lnTo>
                    <a:pt x="13" y="7"/>
                  </a:lnTo>
                  <a:lnTo>
                    <a:pt x="10" y="11"/>
                  </a:lnTo>
                  <a:lnTo>
                    <a:pt x="14" y="7"/>
                  </a:lnTo>
                  <a:lnTo>
                    <a:pt x="10" y="10"/>
                  </a:lnTo>
                  <a:lnTo>
                    <a:pt x="7" y="14"/>
                  </a:lnTo>
                  <a:lnTo>
                    <a:pt x="11" y="10"/>
                  </a:lnTo>
                  <a:lnTo>
                    <a:pt x="7" y="12"/>
                  </a:lnTo>
                  <a:lnTo>
                    <a:pt x="4" y="16"/>
                  </a:lnTo>
                  <a:lnTo>
                    <a:pt x="3" y="18"/>
                  </a:lnTo>
                  <a:lnTo>
                    <a:pt x="6" y="16"/>
                  </a:lnTo>
                  <a:lnTo>
                    <a:pt x="4" y="16"/>
                  </a:lnTo>
                  <a:lnTo>
                    <a:pt x="2" y="22"/>
                  </a:lnTo>
                  <a:lnTo>
                    <a:pt x="0" y="23"/>
                  </a:lnTo>
                  <a:lnTo>
                    <a:pt x="0" y="34"/>
                  </a:lnTo>
                  <a:lnTo>
                    <a:pt x="17" y="34"/>
                  </a:lnTo>
                  <a:lnTo>
                    <a:pt x="17" y="29"/>
                  </a:lnTo>
                  <a:lnTo>
                    <a:pt x="18" y="28"/>
                  </a:lnTo>
                  <a:lnTo>
                    <a:pt x="16" y="28"/>
                  </a:lnTo>
                  <a:lnTo>
                    <a:pt x="17" y="28"/>
                  </a:lnTo>
                  <a:lnTo>
                    <a:pt x="20" y="23"/>
                  </a:lnTo>
                  <a:lnTo>
                    <a:pt x="21" y="22"/>
                  </a:lnTo>
                  <a:lnTo>
                    <a:pt x="18" y="23"/>
                  </a:lnTo>
                  <a:lnTo>
                    <a:pt x="17" y="26"/>
                  </a:lnTo>
                  <a:lnTo>
                    <a:pt x="24" y="19"/>
                  </a:lnTo>
                  <a:lnTo>
                    <a:pt x="21" y="21"/>
                  </a:lnTo>
                  <a:lnTo>
                    <a:pt x="20" y="23"/>
                  </a:lnTo>
                  <a:lnTo>
                    <a:pt x="27" y="16"/>
                  </a:lnTo>
                  <a:lnTo>
                    <a:pt x="24" y="18"/>
                  </a:lnTo>
                  <a:lnTo>
                    <a:pt x="23" y="21"/>
                  </a:lnTo>
                  <a:lnTo>
                    <a:pt x="24" y="19"/>
                  </a:lnTo>
                  <a:lnTo>
                    <a:pt x="28" y="16"/>
                  </a:lnTo>
                  <a:lnTo>
                    <a:pt x="28" y="15"/>
                  </a:lnTo>
                  <a:lnTo>
                    <a:pt x="28" y="18"/>
                  </a:lnTo>
                  <a:lnTo>
                    <a:pt x="29" y="16"/>
                  </a:lnTo>
                  <a:lnTo>
                    <a:pt x="35" y="16"/>
                  </a:lnTo>
                  <a:lnTo>
                    <a:pt x="39" y="16"/>
                  </a:lnTo>
                  <a:lnTo>
                    <a:pt x="41" y="18"/>
                  </a:lnTo>
                  <a:lnTo>
                    <a:pt x="41" y="15"/>
                  </a:lnTo>
                  <a:lnTo>
                    <a:pt x="41" y="16"/>
                  </a:lnTo>
                  <a:lnTo>
                    <a:pt x="45" y="19"/>
                  </a:lnTo>
                  <a:lnTo>
                    <a:pt x="46" y="21"/>
                  </a:lnTo>
                  <a:lnTo>
                    <a:pt x="45" y="18"/>
                  </a:lnTo>
                  <a:lnTo>
                    <a:pt x="42" y="16"/>
                  </a:lnTo>
                  <a:lnTo>
                    <a:pt x="49" y="23"/>
                  </a:lnTo>
                  <a:lnTo>
                    <a:pt x="47" y="21"/>
                  </a:lnTo>
                  <a:lnTo>
                    <a:pt x="45" y="19"/>
                  </a:lnTo>
                  <a:lnTo>
                    <a:pt x="52" y="26"/>
                  </a:lnTo>
                  <a:lnTo>
                    <a:pt x="50" y="23"/>
                  </a:lnTo>
                  <a:lnTo>
                    <a:pt x="47" y="22"/>
                  </a:lnTo>
                  <a:lnTo>
                    <a:pt x="49" y="23"/>
                  </a:lnTo>
                  <a:lnTo>
                    <a:pt x="52" y="28"/>
                  </a:lnTo>
                  <a:lnTo>
                    <a:pt x="53" y="28"/>
                  </a:lnTo>
                  <a:lnTo>
                    <a:pt x="50" y="28"/>
                  </a:lnTo>
                  <a:lnTo>
                    <a:pt x="52" y="29"/>
                  </a:lnTo>
                  <a:lnTo>
                    <a:pt x="52" y="36"/>
                  </a:lnTo>
                  <a:lnTo>
                    <a:pt x="56" y="40"/>
                  </a:lnTo>
                  <a:lnTo>
                    <a:pt x="61" y="26"/>
                  </a:lnTo>
                  <a:lnTo>
                    <a:pt x="54" y="29"/>
                  </a:lnTo>
                  <a:lnTo>
                    <a:pt x="52" y="39"/>
                  </a:lnTo>
                  <a:lnTo>
                    <a:pt x="50" y="40"/>
                  </a:lnTo>
                  <a:lnTo>
                    <a:pt x="53" y="40"/>
                  </a:lnTo>
                  <a:lnTo>
                    <a:pt x="52" y="40"/>
                  </a:lnTo>
                  <a:lnTo>
                    <a:pt x="49" y="44"/>
                  </a:lnTo>
                  <a:lnTo>
                    <a:pt x="47" y="46"/>
                  </a:lnTo>
                  <a:lnTo>
                    <a:pt x="50" y="44"/>
                  </a:lnTo>
                  <a:lnTo>
                    <a:pt x="52" y="41"/>
                  </a:lnTo>
                  <a:lnTo>
                    <a:pt x="45" y="48"/>
                  </a:lnTo>
                  <a:lnTo>
                    <a:pt x="47" y="47"/>
                  </a:lnTo>
                  <a:lnTo>
                    <a:pt x="49" y="44"/>
                  </a:lnTo>
                  <a:lnTo>
                    <a:pt x="42" y="51"/>
                  </a:lnTo>
                  <a:lnTo>
                    <a:pt x="45" y="50"/>
                  </a:lnTo>
                  <a:lnTo>
                    <a:pt x="46" y="47"/>
                  </a:lnTo>
                  <a:lnTo>
                    <a:pt x="45" y="48"/>
                  </a:lnTo>
                  <a:lnTo>
                    <a:pt x="41" y="51"/>
                  </a:lnTo>
                  <a:lnTo>
                    <a:pt x="41" y="53"/>
                  </a:lnTo>
                  <a:lnTo>
                    <a:pt x="41" y="50"/>
                  </a:lnTo>
                  <a:lnTo>
                    <a:pt x="39" y="51"/>
                  </a:lnTo>
                  <a:lnTo>
                    <a:pt x="29" y="54"/>
                  </a:lnTo>
                  <a:lnTo>
                    <a:pt x="27" y="61"/>
                  </a:lnTo>
                  <a:lnTo>
                    <a:pt x="41" y="55"/>
                  </a:lnTo>
                  <a:lnTo>
                    <a:pt x="36" y="51"/>
                  </a:lnTo>
                  <a:lnTo>
                    <a:pt x="29" y="51"/>
                  </a:lnTo>
                  <a:lnTo>
                    <a:pt x="28" y="50"/>
                  </a:lnTo>
                  <a:lnTo>
                    <a:pt x="28" y="53"/>
                  </a:lnTo>
                  <a:lnTo>
                    <a:pt x="28" y="51"/>
                  </a:lnTo>
                  <a:lnTo>
                    <a:pt x="24" y="48"/>
                  </a:lnTo>
                  <a:lnTo>
                    <a:pt x="23" y="47"/>
                  </a:lnTo>
                  <a:lnTo>
                    <a:pt x="24" y="50"/>
                  </a:lnTo>
                  <a:lnTo>
                    <a:pt x="27" y="51"/>
                  </a:lnTo>
                  <a:lnTo>
                    <a:pt x="20" y="44"/>
                  </a:lnTo>
                  <a:lnTo>
                    <a:pt x="21" y="47"/>
                  </a:lnTo>
                  <a:lnTo>
                    <a:pt x="24" y="48"/>
                  </a:lnTo>
                  <a:lnTo>
                    <a:pt x="17" y="41"/>
                  </a:lnTo>
                  <a:lnTo>
                    <a:pt x="18" y="44"/>
                  </a:lnTo>
                  <a:lnTo>
                    <a:pt x="21" y="46"/>
                  </a:lnTo>
                  <a:lnTo>
                    <a:pt x="20" y="44"/>
                  </a:lnTo>
                  <a:lnTo>
                    <a:pt x="17" y="40"/>
                  </a:lnTo>
                  <a:lnTo>
                    <a:pt x="16" y="40"/>
                  </a:lnTo>
                  <a:lnTo>
                    <a:pt x="18" y="40"/>
                  </a:lnTo>
                  <a:lnTo>
                    <a:pt x="17" y="39"/>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grpSp>
        <p:nvGrpSpPr>
          <p:cNvPr id="24640" name="Group 66"/>
          <p:cNvGrpSpPr>
            <a:grpSpLocks/>
          </p:cNvGrpSpPr>
          <p:nvPr/>
        </p:nvGrpSpPr>
        <p:grpSpPr bwMode="auto">
          <a:xfrm>
            <a:off x="7961313" y="4037013"/>
            <a:ext cx="106362" cy="107950"/>
            <a:chOff x="5023" y="2551"/>
            <a:chExt cx="67" cy="68"/>
          </a:xfrm>
        </p:grpSpPr>
        <p:sp>
          <p:nvSpPr>
            <p:cNvPr id="24693" name="Oval 67"/>
            <p:cNvSpPr>
              <a:spLocks noChangeArrowheads="1"/>
            </p:cNvSpPr>
            <p:nvPr/>
          </p:nvSpPr>
          <p:spPr bwMode="auto">
            <a:xfrm>
              <a:off x="5032" y="2559"/>
              <a:ext cx="52"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94" name="Freeform 68"/>
            <p:cNvSpPr>
              <a:spLocks/>
            </p:cNvSpPr>
            <p:nvPr/>
          </p:nvSpPr>
          <p:spPr bwMode="auto">
            <a:xfrm>
              <a:off x="5023" y="2551"/>
              <a:ext cx="67" cy="68"/>
            </a:xfrm>
            <a:custGeom>
              <a:avLst/>
              <a:gdLst>
                <a:gd name="T0" fmla="*/ 2 w 67"/>
                <a:gd name="T1" fmla="*/ 46 h 68"/>
                <a:gd name="T2" fmla="*/ 3 w 67"/>
                <a:gd name="T3" fmla="*/ 50 h 68"/>
                <a:gd name="T4" fmla="*/ 9 w 67"/>
                <a:gd name="T5" fmla="*/ 55 h 68"/>
                <a:gd name="T6" fmla="*/ 18 w 67"/>
                <a:gd name="T7" fmla="*/ 65 h 68"/>
                <a:gd name="T8" fmla="*/ 23 w 67"/>
                <a:gd name="T9" fmla="*/ 68 h 68"/>
                <a:gd name="T10" fmla="*/ 42 w 67"/>
                <a:gd name="T11" fmla="*/ 61 h 68"/>
                <a:gd name="T12" fmla="*/ 45 w 67"/>
                <a:gd name="T13" fmla="*/ 66 h 68"/>
                <a:gd name="T14" fmla="*/ 49 w 67"/>
                <a:gd name="T15" fmla="*/ 65 h 68"/>
                <a:gd name="T16" fmla="*/ 57 w 67"/>
                <a:gd name="T17" fmla="*/ 57 h 68"/>
                <a:gd name="T18" fmla="*/ 60 w 67"/>
                <a:gd name="T19" fmla="*/ 54 h 68"/>
                <a:gd name="T20" fmla="*/ 63 w 67"/>
                <a:gd name="T21" fmla="*/ 51 h 68"/>
                <a:gd name="T22" fmla="*/ 63 w 67"/>
                <a:gd name="T23" fmla="*/ 51 h 68"/>
                <a:gd name="T24" fmla="*/ 64 w 67"/>
                <a:gd name="T25" fmla="*/ 40 h 68"/>
                <a:gd name="T26" fmla="*/ 67 w 67"/>
                <a:gd name="T27" fmla="*/ 30 h 68"/>
                <a:gd name="T28" fmla="*/ 63 w 67"/>
                <a:gd name="T29" fmla="*/ 16 h 68"/>
                <a:gd name="T30" fmla="*/ 63 w 67"/>
                <a:gd name="T31" fmla="*/ 16 h 68"/>
                <a:gd name="T32" fmla="*/ 60 w 67"/>
                <a:gd name="T33" fmla="*/ 14 h 68"/>
                <a:gd name="T34" fmla="*/ 57 w 67"/>
                <a:gd name="T35" fmla="*/ 11 h 68"/>
                <a:gd name="T36" fmla="*/ 49 w 67"/>
                <a:gd name="T37" fmla="*/ 3 h 68"/>
                <a:gd name="T38" fmla="*/ 45 w 67"/>
                <a:gd name="T39" fmla="*/ 1 h 68"/>
                <a:gd name="T40" fmla="*/ 21 w 67"/>
                <a:gd name="T41" fmla="*/ 1 h 68"/>
                <a:gd name="T42" fmla="*/ 17 w 67"/>
                <a:gd name="T43" fmla="*/ 3 h 68"/>
                <a:gd name="T44" fmla="*/ 7 w 67"/>
                <a:gd name="T45" fmla="*/ 12 h 68"/>
                <a:gd name="T46" fmla="*/ 6 w 67"/>
                <a:gd name="T47" fmla="*/ 16 h 68"/>
                <a:gd name="T48" fmla="*/ 0 w 67"/>
                <a:gd name="T49" fmla="*/ 23 h 68"/>
                <a:gd name="T50" fmla="*/ 17 w 67"/>
                <a:gd name="T51" fmla="*/ 29 h 68"/>
                <a:gd name="T52" fmla="*/ 17 w 67"/>
                <a:gd name="T53" fmla="*/ 28 h 68"/>
                <a:gd name="T54" fmla="*/ 18 w 67"/>
                <a:gd name="T55" fmla="*/ 23 h 68"/>
                <a:gd name="T56" fmla="*/ 24 w 67"/>
                <a:gd name="T57" fmla="*/ 19 h 68"/>
                <a:gd name="T58" fmla="*/ 28 w 67"/>
                <a:gd name="T59" fmla="*/ 16 h 68"/>
                <a:gd name="T60" fmla="*/ 39 w 67"/>
                <a:gd name="T61" fmla="*/ 18 h 68"/>
                <a:gd name="T62" fmla="*/ 43 w 67"/>
                <a:gd name="T63" fmla="*/ 19 h 68"/>
                <a:gd name="T64" fmla="*/ 41 w 67"/>
                <a:gd name="T65" fmla="*/ 16 h 68"/>
                <a:gd name="T66" fmla="*/ 43 w 67"/>
                <a:gd name="T67" fmla="*/ 19 h 68"/>
                <a:gd name="T68" fmla="*/ 46 w 67"/>
                <a:gd name="T69" fmla="*/ 22 h 68"/>
                <a:gd name="T70" fmla="*/ 52 w 67"/>
                <a:gd name="T71" fmla="*/ 28 h 68"/>
                <a:gd name="T72" fmla="*/ 50 w 67"/>
                <a:gd name="T73" fmla="*/ 36 h 68"/>
                <a:gd name="T74" fmla="*/ 53 w 67"/>
                <a:gd name="T75" fmla="*/ 29 h 68"/>
                <a:gd name="T76" fmla="*/ 52 w 67"/>
                <a:gd name="T77" fmla="*/ 40 h 68"/>
                <a:gd name="T78" fmla="*/ 46 w 67"/>
                <a:gd name="T79" fmla="*/ 46 h 68"/>
                <a:gd name="T80" fmla="*/ 43 w 67"/>
                <a:gd name="T81" fmla="*/ 48 h 68"/>
                <a:gd name="T82" fmla="*/ 41 w 67"/>
                <a:gd name="T83" fmla="*/ 51 h 68"/>
                <a:gd name="T84" fmla="*/ 43 w 67"/>
                <a:gd name="T85" fmla="*/ 48 h 68"/>
                <a:gd name="T86" fmla="*/ 39 w 67"/>
                <a:gd name="T87" fmla="*/ 50 h 68"/>
                <a:gd name="T88" fmla="*/ 25 w 67"/>
                <a:gd name="T89" fmla="*/ 61 h 68"/>
                <a:gd name="T90" fmla="*/ 28 w 67"/>
                <a:gd name="T91" fmla="*/ 51 h 68"/>
                <a:gd name="T92" fmla="*/ 24 w 67"/>
                <a:gd name="T93" fmla="*/ 48 h 68"/>
                <a:gd name="T94" fmla="*/ 18 w 67"/>
                <a:gd name="T95" fmla="*/ 44 h 68"/>
                <a:gd name="T96" fmla="*/ 17 w 67"/>
                <a:gd name="T97" fmla="*/ 40 h 68"/>
                <a:gd name="T98" fmla="*/ 17 w 67"/>
                <a:gd name="T99" fmla="*/ 39 h 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7"/>
                <a:gd name="T151" fmla="*/ 0 h 68"/>
                <a:gd name="T152" fmla="*/ 67 w 67"/>
                <a:gd name="T153" fmla="*/ 68 h 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7" h="68">
                  <a:moveTo>
                    <a:pt x="0" y="34"/>
                  </a:moveTo>
                  <a:lnTo>
                    <a:pt x="0" y="44"/>
                  </a:lnTo>
                  <a:lnTo>
                    <a:pt x="2" y="46"/>
                  </a:lnTo>
                  <a:lnTo>
                    <a:pt x="5" y="51"/>
                  </a:lnTo>
                  <a:lnTo>
                    <a:pt x="6" y="51"/>
                  </a:lnTo>
                  <a:lnTo>
                    <a:pt x="3" y="50"/>
                  </a:lnTo>
                  <a:lnTo>
                    <a:pt x="5" y="51"/>
                  </a:lnTo>
                  <a:lnTo>
                    <a:pt x="7" y="55"/>
                  </a:lnTo>
                  <a:lnTo>
                    <a:pt x="9" y="55"/>
                  </a:lnTo>
                  <a:lnTo>
                    <a:pt x="6" y="54"/>
                  </a:lnTo>
                  <a:lnTo>
                    <a:pt x="17" y="65"/>
                  </a:lnTo>
                  <a:lnTo>
                    <a:pt x="18" y="65"/>
                  </a:lnTo>
                  <a:lnTo>
                    <a:pt x="20" y="66"/>
                  </a:lnTo>
                  <a:lnTo>
                    <a:pt x="21" y="66"/>
                  </a:lnTo>
                  <a:lnTo>
                    <a:pt x="23" y="68"/>
                  </a:lnTo>
                  <a:lnTo>
                    <a:pt x="29" y="68"/>
                  </a:lnTo>
                  <a:lnTo>
                    <a:pt x="28" y="66"/>
                  </a:lnTo>
                  <a:lnTo>
                    <a:pt x="42" y="61"/>
                  </a:lnTo>
                  <a:lnTo>
                    <a:pt x="39" y="65"/>
                  </a:lnTo>
                  <a:lnTo>
                    <a:pt x="43" y="68"/>
                  </a:lnTo>
                  <a:lnTo>
                    <a:pt x="45" y="66"/>
                  </a:lnTo>
                  <a:lnTo>
                    <a:pt x="50" y="64"/>
                  </a:lnTo>
                  <a:lnTo>
                    <a:pt x="50" y="62"/>
                  </a:lnTo>
                  <a:lnTo>
                    <a:pt x="49" y="65"/>
                  </a:lnTo>
                  <a:lnTo>
                    <a:pt x="50" y="64"/>
                  </a:lnTo>
                  <a:lnTo>
                    <a:pt x="54" y="61"/>
                  </a:lnTo>
                  <a:lnTo>
                    <a:pt x="57" y="57"/>
                  </a:lnTo>
                  <a:lnTo>
                    <a:pt x="53" y="61"/>
                  </a:lnTo>
                  <a:lnTo>
                    <a:pt x="57" y="58"/>
                  </a:lnTo>
                  <a:lnTo>
                    <a:pt x="60" y="54"/>
                  </a:lnTo>
                  <a:lnTo>
                    <a:pt x="56" y="58"/>
                  </a:lnTo>
                  <a:lnTo>
                    <a:pt x="60" y="55"/>
                  </a:lnTo>
                  <a:lnTo>
                    <a:pt x="63" y="51"/>
                  </a:lnTo>
                  <a:lnTo>
                    <a:pt x="64" y="50"/>
                  </a:lnTo>
                  <a:lnTo>
                    <a:pt x="61" y="51"/>
                  </a:lnTo>
                  <a:lnTo>
                    <a:pt x="63" y="51"/>
                  </a:lnTo>
                  <a:lnTo>
                    <a:pt x="66" y="46"/>
                  </a:lnTo>
                  <a:lnTo>
                    <a:pt x="67" y="44"/>
                  </a:lnTo>
                  <a:lnTo>
                    <a:pt x="64" y="40"/>
                  </a:lnTo>
                  <a:lnTo>
                    <a:pt x="60" y="43"/>
                  </a:lnTo>
                  <a:lnTo>
                    <a:pt x="66" y="29"/>
                  </a:lnTo>
                  <a:lnTo>
                    <a:pt x="67" y="30"/>
                  </a:lnTo>
                  <a:lnTo>
                    <a:pt x="67" y="23"/>
                  </a:lnTo>
                  <a:lnTo>
                    <a:pt x="66" y="22"/>
                  </a:lnTo>
                  <a:lnTo>
                    <a:pt x="63" y="16"/>
                  </a:lnTo>
                  <a:lnTo>
                    <a:pt x="61" y="16"/>
                  </a:lnTo>
                  <a:lnTo>
                    <a:pt x="64" y="18"/>
                  </a:lnTo>
                  <a:lnTo>
                    <a:pt x="63" y="16"/>
                  </a:lnTo>
                  <a:lnTo>
                    <a:pt x="60" y="12"/>
                  </a:lnTo>
                  <a:lnTo>
                    <a:pt x="56" y="9"/>
                  </a:lnTo>
                  <a:lnTo>
                    <a:pt x="60" y="14"/>
                  </a:lnTo>
                  <a:lnTo>
                    <a:pt x="57" y="9"/>
                  </a:lnTo>
                  <a:lnTo>
                    <a:pt x="53" y="7"/>
                  </a:lnTo>
                  <a:lnTo>
                    <a:pt x="57" y="11"/>
                  </a:lnTo>
                  <a:lnTo>
                    <a:pt x="54" y="7"/>
                  </a:lnTo>
                  <a:lnTo>
                    <a:pt x="50" y="4"/>
                  </a:lnTo>
                  <a:lnTo>
                    <a:pt x="49" y="3"/>
                  </a:lnTo>
                  <a:lnTo>
                    <a:pt x="50" y="5"/>
                  </a:lnTo>
                  <a:lnTo>
                    <a:pt x="50" y="4"/>
                  </a:lnTo>
                  <a:lnTo>
                    <a:pt x="45" y="1"/>
                  </a:lnTo>
                  <a:lnTo>
                    <a:pt x="43" y="0"/>
                  </a:lnTo>
                  <a:lnTo>
                    <a:pt x="23" y="0"/>
                  </a:lnTo>
                  <a:lnTo>
                    <a:pt x="21" y="1"/>
                  </a:lnTo>
                  <a:lnTo>
                    <a:pt x="20" y="1"/>
                  </a:lnTo>
                  <a:lnTo>
                    <a:pt x="18" y="3"/>
                  </a:lnTo>
                  <a:lnTo>
                    <a:pt x="17" y="3"/>
                  </a:lnTo>
                  <a:lnTo>
                    <a:pt x="6" y="14"/>
                  </a:lnTo>
                  <a:lnTo>
                    <a:pt x="9" y="12"/>
                  </a:lnTo>
                  <a:lnTo>
                    <a:pt x="7" y="12"/>
                  </a:lnTo>
                  <a:lnTo>
                    <a:pt x="5" y="16"/>
                  </a:lnTo>
                  <a:lnTo>
                    <a:pt x="3" y="18"/>
                  </a:lnTo>
                  <a:lnTo>
                    <a:pt x="6" y="16"/>
                  </a:lnTo>
                  <a:lnTo>
                    <a:pt x="5" y="16"/>
                  </a:lnTo>
                  <a:lnTo>
                    <a:pt x="2" y="22"/>
                  </a:lnTo>
                  <a:lnTo>
                    <a:pt x="0" y="23"/>
                  </a:lnTo>
                  <a:lnTo>
                    <a:pt x="0" y="34"/>
                  </a:lnTo>
                  <a:lnTo>
                    <a:pt x="17" y="34"/>
                  </a:lnTo>
                  <a:lnTo>
                    <a:pt x="17" y="29"/>
                  </a:lnTo>
                  <a:lnTo>
                    <a:pt x="18" y="28"/>
                  </a:lnTo>
                  <a:lnTo>
                    <a:pt x="16" y="28"/>
                  </a:lnTo>
                  <a:lnTo>
                    <a:pt x="17" y="28"/>
                  </a:lnTo>
                  <a:lnTo>
                    <a:pt x="20" y="23"/>
                  </a:lnTo>
                  <a:lnTo>
                    <a:pt x="21" y="22"/>
                  </a:lnTo>
                  <a:lnTo>
                    <a:pt x="18" y="23"/>
                  </a:lnTo>
                  <a:lnTo>
                    <a:pt x="20" y="23"/>
                  </a:lnTo>
                  <a:lnTo>
                    <a:pt x="23" y="19"/>
                  </a:lnTo>
                  <a:lnTo>
                    <a:pt x="24" y="19"/>
                  </a:lnTo>
                  <a:lnTo>
                    <a:pt x="25" y="18"/>
                  </a:lnTo>
                  <a:lnTo>
                    <a:pt x="27" y="18"/>
                  </a:lnTo>
                  <a:lnTo>
                    <a:pt x="28" y="16"/>
                  </a:lnTo>
                  <a:lnTo>
                    <a:pt x="34" y="16"/>
                  </a:lnTo>
                  <a:lnTo>
                    <a:pt x="38" y="16"/>
                  </a:lnTo>
                  <a:lnTo>
                    <a:pt x="39" y="18"/>
                  </a:lnTo>
                  <a:lnTo>
                    <a:pt x="39" y="15"/>
                  </a:lnTo>
                  <a:lnTo>
                    <a:pt x="39" y="16"/>
                  </a:lnTo>
                  <a:lnTo>
                    <a:pt x="43" y="19"/>
                  </a:lnTo>
                  <a:lnTo>
                    <a:pt x="45" y="21"/>
                  </a:lnTo>
                  <a:lnTo>
                    <a:pt x="43" y="18"/>
                  </a:lnTo>
                  <a:lnTo>
                    <a:pt x="41" y="16"/>
                  </a:lnTo>
                  <a:lnTo>
                    <a:pt x="48" y="23"/>
                  </a:lnTo>
                  <a:lnTo>
                    <a:pt x="46" y="21"/>
                  </a:lnTo>
                  <a:lnTo>
                    <a:pt x="43" y="19"/>
                  </a:lnTo>
                  <a:lnTo>
                    <a:pt x="50" y="26"/>
                  </a:lnTo>
                  <a:lnTo>
                    <a:pt x="49" y="23"/>
                  </a:lnTo>
                  <a:lnTo>
                    <a:pt x="46" y="22"/>
                  </a:lnTo>
                  <a:lnTo>
                    <a:pt x="48" y="23"/>
                  </a:lnTo>
                  <a:lnTo>
                    <a:pt x="50" y="28"/>
                  </a:lnTo>
                  <a:lnTo>
                    <a:pt x="52" y="28"/>
                  </a:lnTo>
                  <a:lnTo>
                    <a:pt x="49" y="28"/>
                  </a:lnTo>
                  <a:lnTo>
                    <a:pt x="50" y="29"/>
                  </a:lnTo>
                  <a:lnTo>
                    <a:pt x="50" y="36"/>
                  </a:lnTo>
                  <a:lnTo>
                    <a:pt x="54" y="40"/>
                  </a:lnTo>
                  <a:lnTo>
                    <a:pt x="60" y="26"/>
                  </a:lnTo>
                  <a:lnTo>
                    <a:pt x="53" y="29"/>
                  </a:lnTo>
                  <a:lnTo>
                    <a:pt x="50" y="39"/>
                  </a:lnTo>
                  <a:lnTo>
                    <a:pt x="49" y="40"/>
                  </a:lnTo>
                  <a:lnTo>
                    <a:pt x="52" y="40"/>
                  </a:lnTo>
                  <a:lnTo>
                    <a:pt x="50" y="40"/>
                  </a:lnTo>
                  <a:lnTo>
                    <a:pt x="48" y="44"/>
                  </a:lnTo>
                  <a:lnTo>
                    <a:pt x="46" y="46"/>
                  </a:lnTo>
                  <a:lnTo>
                    <a:pt x="49" y="44"/>
                  </a:lnTo>
                  <a:lnTo>
                    <a:pt x="50" y="41"/>
                  </a:lnTo>
                  <a:lnTo>
                    <a:pt x="43" y="48"/>
                  </a:lnTo>
                  <a:lnTo>
                    <a:pt x="46" y="47"/>
                  </a:lnTo>
                  <a:lnTo>
                    <a:pt x="48" y="44"/>
                  </a:lnTo>
                  <a:lnTo>
                    <a:pt x="41" y="51"/>
                  </a:lnTo>
                  <a:lnTo>
                    <a:pt x="43" y="50"/>
                  </a:lnTo>
                  <a:lnTo>
                    <a:pt x="45" y="47"/>
                  </a:lnTo>
                  <a:lnTo>
                    <a:pt x="43" y="48"/>
                  </a:lnTo>
                  <a:lnTo>
                    <a:pt x="39" y="51"/>
                  </a:lnTo>
                  <a:lnTo>
                    <a:pt x="39" y="52"/>
                  </a:lnTo>
                  <a:lnTo>
                    <a:pt x="39" y="50"/>
                  </a:lnTo>
                  <a:lnTo>
                    <a:pt x="38" y="51"/>
                  </a:lnTo>
                  <a:lnTo>
                    <a:pt x="28" y="54"/>
                  </a:lnTo>
                  <a:lnTo>
                    <a:pt x="25" y="61"/>
                  </a:lnTo>
                  <a:lnTo>
                    <a:pt x="39" y="55"/>
                  </a:lnTo>
                  <a:lnTo>
                    <a:pt x="35" y="51"/>
                  </a:lnTo>
                  <a:lnTo>
                    <a:pt x="28" y="51"/>
                  </a:lnTo>
                  <a:lnTo>
                    <a:pt x="27" y="50"/>
                  </a:lnTo>
                  <a:lnTo>
                    <a:pt x="25" y="50"/>
                  </a:lnTo>
                  <a:lnTo>
                    <a:pt x="24" y="48"/>
                  </a:lnTo>
                  <a:lnTo>
                    <a:pt x="23" y="48"/>
                  </a:lnTo>
                  <a:lnTo>
                    <a:pt x="20" y="44"/>
                  </a:lnTo>
                  <a:lnTo>
                    <a:pt x="18" y="44"/>
                  </a:lnTo>
                  <a:lnTo>
                    <a:pt x="21" y="46"/>
                  </a:lnTo>
                  <a:lnTo>
                    <a:pt x="20" y="44"/>
                  </a:lnTo>
                  <a:lnTo>
                    <a:pt x="17" y="40"/>
                  </a:lnTo>
                  <a:lnTo>
                    <a:pt x="16" y="40"/>
                  </a:lnTo>
                  <a:lnTo>
                    <a:pt x="18" y="40"/>
                  </a:lnTo>
                  <a:lnTo>
                    <a:pt x="17" y="39"/>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sp>
        <p:nvSpPr>
          <p:cNvPr id="24641" name="Freeform 69"/>
          <p:cNvSpPr>
            <a:spLocks/>
          </p:cNvSpPr>
          <p:nvPr/>
        </p:nvSpPr>
        <p:spPr bwMode="auto">
          <a:xfrm>
            <a:off x="8042275" y="1682750"/>
            <a:ext cx="26988" cy="604838"/>
          </a:xfrm>
          <a:custGeom>
            <a:avLst/>
            <a:gdLst>
              <a:gd name="T0" fmla="*/ 0 w 17"/>
              <a:gd name="T1" fmla="*/ 2147483646 h 381"/>
              <a:gd name="T2" fmla="*/ 0 w 17"/>
              <a:gd name="T3" fmla="*/ 2147483646 h 381"/>
              <a:gd name="T4" fmla="*/ 2147483646 w 17"/>
              <a:gd name="T5" fmla="*/ 2147483646 h 381"/>
              <a:gd name="T6" fmla="*/ 2147483646 w 17"/>
              <a:gd name="T7" fmla="*/ 2147483646 h 381"/>
              <a:gd name="T8" fmla="*/ 2147483646 w 17"/>
              <a:gd name="T9" fmla="*/ 2147483646 h 381"/>
              <a:gd name="T10" fmla="*/ 2147483646 w 17"/>
              <a:gd name="T11" fmla="*/ 2147483646 h 381"/>
              <a:gd name="T12" fmla="*/ 2147483646 w 17"/>
              <a:gd name="T13" fmla="*/ 2147483646 h 381"/>
              <a:gd name="T14" fmla="*/ 2147483646 w 17"/>
              <a:gd name="T15" fmla="*/ 2147483646 h 381"/>
              <a:gd name="T16" fmla="*/ 2147483646 w 17"/>
              <a:gd name="T17" fmla="*/ 2147483646 h 381"/>
              <a:gd name="T18" fmla="*/ 2147483646 w 17"/>
              <a:gd name="T19" fmla="*/ 0 h 381"/>
              <a:gd name="T20" fmla="*/ 2147483646 w 17"/>
              <a:gd name="T21" fmla="*/ 0 h 381"/>
              <a:gd name="T22" fmla="*/ 2147483646 w 17"/>
              <a:gd name="T23" fmla="*/ 2147483646 h 381"/>
              <a:gd name="T24" fmla="*/ 0 w 17"/>
              <a:gd name="T25" fmla="*/ 2147483646 h 381"/>
              <a:gd name="T26" fmla="*/ 0 w 17"/>
              <a:gd name="T27" fmla="*/ 2147483646 h 381"/>
              <a:gd name="T28" fmla="*/ 0 w 17"/>
              <a:gd name="T29" fmla="*/ 2147483646 h 3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381"/>
              <a:gd name="T47" fmla="*/ 17 w 17"/>
              <a:gd name="T48" fmla="*/ 381 h 38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381">
                <a:moveTo>
                  <a:pt x="0" y="373"/>
                </a:moveTo>
                <a:lnTo>
                  <a:pt x="0" y="376"/>
                </a:lnTo>
                <a:lnTo>
                  <a:pt x="3" y="379"/>
                </a:lnTo>
                <a:lnTo>
                  <a:pt x="6" y="381"/>
                </a:lnTo>
                <a:lnTo>
                  <a:pt x="11" y="381"/>
                </a:lnTo>
                <a:lnTo>
                  <a:pt x="14" y="379"/>
                </a:lnTo>
                <a:lnTo>
                  <a:pt x="17" y="376"/>
                </a:lnTo>
                <a:lnTo>
                  <a:pt x="17" y="6"/>
                </a:lnTo>
                <a:lnTo>
                  <a:pt x="14" y="3"/>
                </a:lnTo>
                <a:lnTo>
                  <a:pt x="11" y="0"/>
                </a:lnTo>
                <a:lnTo>
                  <a:pt x="6" y="0"/>
                </a:lnTo>
                <a:lnTo>
                  <a:pt x="3" y="3"/>
                </a:lnTo>
                <a:lnTo>
                  <a:pt x="0" y="6"/>
                </a:lnTo>
                <a:lnTo>
                  <a:pt x="0" y="8"/>
                </a:lnTo>
                <a:lnTo>
                  <a:pt x="0"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2" name="Freeform 70"/>
          <p:cNvSpPr>
            <a:spLocks/>
          </p:cNvSpPr>
          <p:nvPr/>
        </p:nvSpPr>
        <p:spPr bwMode="auto">
          <a:xfrm>
            <a:off x="5276850" y="1682750"/>
            <a:ext cx="2792413" cy="26988"/>
          </a:xfrm>
          <a:custGeom>
            <a:avLst/>
            <a:gdLst>
              <a:gd name="T0" fmla="*/ 2147483646 w 1759"/>
              <a:gd name="T1" fmla="*/ 2147483646 h 17"/>
              <a:gd name="T2" fmla="*/ 2147483646 w 1759"/>
              <a:gd name="T3" fmla="*/ 2147483646 h 17"/>
              <a:gd name="T4" fmla="*/ 2147483646 w 1759"/>
              <a:gd name="T5" fmla="*/ 2147483646 h 17"/>
              <a:gd name="T6" fmla="*/ 2147483646 w 1759"/>
              <a:gd name="T7" fmla="*/ 2147483646 h 17"/>
              <a:gd name="T8" fmla="*/ 2147483646 w 1759"/>
              <a:gd name="T9" fmla="*/ 2147483646 h 17"/>
              <a:gd name="T10" fmla="*/ 2147483646 w 1759"/>
              <a:gd name="T11" fmla="*/ 2147483646 h 17"/>
              <a:gd name="T12" fmla="*/ 2147483646 w 1759"/>
              <a:gd name="T13" fmla="*/ 0 h 17"/>
              <a:gd name="T14" fmla="*/ 2147483646 w 1759"/>
              <a:gd name="T15" fmla="*/ 0 h 17"/>
              <a:gd name="T16" fmla="*/ 2147483646 w 1759"/>
              <a:gd name="T17" fmla="*/ 2147483646 h 17"/>
              <a:gd name="T18" fmla="*/ 0 w 1759"/>
              <a:gd name="T19" fmla="*/ 2147483646 h 17"/>
              <a:gd name="T20" fmla="*/ 0 w 1759"/>
              <a:gd name="T21" fmla="*/ 2147483646 h 17"/>
              <a:gd name="T22" fmla="*/ 2147483646 w 1759"/>
              <a:gd name="T23" fmla="*/ 2147483646 h 17"/>
              <a:gd name="T24" fmla="*/ 2147483646 w 1759"/>
              <a:gd name="T25" fmla="*/ 2147483646 h 17"/>
              <a:gd name="T26" fmla="*/ 2147483646 w 1759"/>
              <a:gd name="T27" fmla="*/ 2147483646 h 17"/>
              <a:gd name="T28" fmla="*/ 2147483646 w 1759"/>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9"/>
              <a:gd name="T46" fmla="*/ 0 h 17"/>
              <a:gd name="T47" fmla="*/ 1759 w 1759"/>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9" h="17">
                <a:moveTo>
                  <a:pt x="1751" y="17"/>
                </a:moveTo>
                <a:lnTo>
                  <a:pt x="1753" y="17"/>
                </a:lnTo>
                <a:lnTo>
                  <a:pt x="1756" y="14"/>
                </a:lnTo>
                <a:lnTo>
                  <a:pt x="1759" y="11"/>
                </a:lnTo>
                <a:lnTo>
                  <a:pt x="1759" y="6"/>
                </a:lnTo>
                <a:lnTo>
                  <a:pt x="1756" y="3"/>
                </a:lnTo>
                <a:lnTo>
                  <a:pt x="1753" y="0"/>
                </a:lnTo>
                <a:lnTo>
                  <a:pt x="6" y="0"/>
                </a:lnTo>
                <a:lnTo>
                  <a:pt x="3" y="3"/>
                </a:lnTo>
                <a:lnTo>
                  <a:pt x="0" y="6"/>
                </a:lnTo>
                <a:lnTo>
                  <a:pt x="0" y="11"/>
                </a:lnTo>
                <a:lnTo>
                  <a:pt x="3" y="14"/>
                </a:lnTo>
                <a:lnTo>
                  <a:pt x="6" y="17"/>
                </a:lnTo>
                <a:lnTo>
                  <a:pt x="9" y="17"/>
                </a:lnTo>
                <a:lnTo>
                  <a:pt x="175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3" name="Freeform 71"/>
          <p:cNvSpPr>
            <a:spLocks/>
          </p:cNvSpPr>
          <p:nvPr/>
        </p:nvSpPr>
        <p:spPr bwMode="auto">
          <a:xfrm>
            <a:off x="5276850" y="1682750"/>
            <a:ext cx="26988" cy="3535363"/>
          </a:xfrm>
          <a:custGeom>
            <a:avLst/>
            <a:gdLst>
              <a:gd name="T0" fmla="*/ 2147483646 w 17"/>
              <a:gd name="T1" fmla="*/ 2147483646 h 2227"/>
              <a:gd name="T2" fmla="*/ 2147483646 w 17"/>
              <a:gd name="T3" fmla="*/ 2147483646 h 2227"/>
              <a:gd name="T4" fmla="*/ 2147483646 w 17"/>
              <a:gd name="T5" fmla="*/ 2147483646 h 2227"/>
              <a:gd name="T6" fmla="*/ 2147483646 w 17"/>
              <a:gd name="T7" fmla="*/ 0 h 2227"/>
              <a:gd name="T8" fmla="*/ 2147483646 w 17"/>
              <a:gd name="T9" fmla="*/ 0 h 2227"/>
              <a:gd name="T10" fmla="*/ 2147483646 w 17"/>
              <a:gd name="T11" fmla="*/ 2147483646 h 2227"/>
              <a:gd name="T12" fmla="*/ 0 w 17"/>
              <a:gd name="T13" fmla="*/ 2147483646 h 2227"/>
              <a:gd name="T14" fmla="*/ 0 w 17"/>
              <a:gd name="T15" fmla="*/ 2147483646 h 2227"/>
              <a:gd name="T16" fmla="*/ 2147483646 w 17"/>
              <a:gd name="T17" fmla="*/ 2147483646 h 2227"/>
              <a:gd name="T18" fmla="*/ 2147483646 w 17"/>
              <a:gd name="T19" fmla="*/ 2147483646 h 2227"/>
              <a:gd name="T20" fmla="*/ 2147483646 w 17"/>
              <a:gd name="T21" fmla="*/ 2147483646 h 2227"/>
              <a:gd name="T22" fmla="*/ 2147483646 w 17"/>
              <a:gd name="T23" fmla="*/ 2147483646 h 2227"/>
              <a:gd name="T24" fmla="*/ 2147483646 w 17"/>
              <a:gd name="T25" fmla="*/ 2147483646 h 2227"/>
              <a:gd name="T26" fmla="*/ 2147483646 w 17"/>
              <a:gd name="T27" fmla="*/ 2147483646 h 2227"/>
              <a:gd name="T28" fmla="*/ 2147483646 w 17"/>
              <a:gd name="T29" fmla="*/ 2147483646 h 22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227"/>
              <a:gd name="T47" fmla="*/ 17 w 17"/>
              <a:gd name="T48" fmla="*/ 2227 h 22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227">
                <a:moveTo>
                  <a:pt x="17" y="8"/>
                </a:moveTo>
                <a:lnTo>
                  <a:pt x="17" y="6"/>
                </a:lnTo>
                <a:lnTo>
                  <a:pt x="14" y="3"/>
                </a:lnTo>
                <a:lnTo>
                  <a:pt x="12" y="0"/>
                </a:lnTo>
                <a:lnTo>
                  <a:pt x="6" y="0"/>
                </a:lnTo>
                <a:lnTo>
                  <a:pt x="3" y="3"/>
                </a:lnTo>
                <a:lnTo>
                  <a:pt x="0" y="6"/>
                </a:lnTo>
                <a:lnTo>
                  <a:pt x="0" y="2222"/>
                </a:lnTo>
                <a:lnTo>
                  <a:pt x="3" y="2224"/>
                </a:lnTo>
                <a:lnTo>
                  <a:pt x="6" y="2227"/>
                </a:lnTo>
                <a:lnTo>
                  <a:pt x="12" y="2227"/>
                </a:lnTo>
                <a:lnTo>
                  <a:pt x="14" y="2224"/>
                </a:lnTo>
                <a:lnTo>
                  <a:pt x="17" y="2222"/>
                </a:lnTo>
                <a:lnTo>
                  <a:pt x="17" y="2219"/>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4" name="Freeform 72"/>
          <p:cNvSpPr>
            <a:spLocks/>
          </p:cNvSpPr>
          <p:nvPr/>
        </p:nvSpPr>
        <p:spPr bwMode="auto">
          <a:xfrm>
            <a:off x="5276850" y="5191125"/>
            <a:ext cx="892175" cy="26988"/>
          </a:xfrm>
          <a:custGeom>
            <a:avLst/>
            <a:gdLst>
              <a:gd name="T0" fmla="*/ 2147483646 w 562"/>
              <a:gd name="T1" fmla="*/ 0 h 17"/>
              <a:gd name="T2" fmla="*/ 2147483646 w 562"/>
              <a:gd name="T3" fmla="*/ 0 h 17"/>
              <a:gd name="T4" fmla="*/ 2147483646 w 562"/>
              <a:gd name="T5" fmla="*/ 2147483646 h 17"/>
              <a:gd name="T6" fmla="*/ 0 w 562"/>
              <a:gd name="T7" fmla="*/ 2147483646 h 17"/>
              <a:gd name="T8" fmla="*/ 0 w 562"/>
              <a:gd name="T9" fmla="*/ 2147483646 h 17"/>
              <a:gd name="T10" fmla="*/ 2147483646 w 562"/>
              <a:gd name="T11" fmla="*/ 2147483646 h 17"/>
              <a:gd name="T12" fmla="*/ 2147483646 w 562"/>
              <a:gd name="T13" fmla="*/ 2147483646 h 17"/>
              <a:gd name="T14" fmla="*/ 2147483646 w 562"/>
              <a:gd name="T15" fmla="*/ 2147483646 h 17"/>
              <a:gd name="T16" fmla="*/ 2147483646 w 562"/>
              <a:gd name="T17" fmla="*/ 2147483646 h 17"/>
              <a:gd name="T18" fmla="*/ 2147483646 w 562"/>
              <a:gd name="T19" fmla="*/ 2147483646 h 17"/>
              <a:gd name="T20" fmla="*/ 2147483646 w 562"/>
              <a:gd name="T21" fmla="*/ 2147483646 h 17"/>
              <a:gd name="T22" fmla="*/ 2147483646 w 562"/>
              <a:gd name="T23" fmla="*/ 2147483646 h 17"/>
              <a:gd name="T24" fmla="*/ 2147483646 w 562"/>
              <a:gd name="T25" fmla="*/ 0 h 17"/>
              <a:gd name="T26" fmla="*/ 2147483646 w 562"/>
              <a:gd name="T27" fmla="*/ 0 h 17"/>
              <a:gd name="T28" fmla="*/ 2147483646 w 562"/>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2"/>
              <a:gd name="T46" fmla="*/ 0 h 17"/>
              <a:gd name="T47" fmla="*/ 562 w 562"/>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2" h="17">
                <a:moveTo>
                  <a:pt x="9" y="0"/>
                </a:moveTo>
                <a:lnTo>
                  <a:pt x="6" y="0"/>
                </a:lnTo>
                <a:lnTo>
                  <a:pt x="3" y="3"/>
                </a:lnTo>
                <a:lnTo>
                  <a:pt x="0" y="6"/>
                </a:lnTo>
                <a:lnTo>
                  <a:pt x="0" y="12"/>
                </a:lnTo>
                <a:lnTo>
                  <a:pt x="3" y="14"/>
                </a:lnTo>
                <a:lnTo>
                  <a:pt x="6" y="17"/>
                </a:lnTo>
                <a:lnTo>
                  <a:pt x="557" y="17"/>
                </a:lnTo>
                <a:lnTo>
                  <a:pt x="559" y="14"/>
                </a:lnTo>
                <a:lnTo>
                  <a:pt x="562" y="12"/>
                </a:lnTo>
                <a:lnTo>
                  <a:pt x="562" y="6"/>
                </a:lnTo>
                <a:lnTo>
                  <a:pt x="559" y="3"/>
                </a:lnTo>
                <a:lnTo>
                  <a:pt x="557" y="0"/>
                </a:lnTo>
                <a:lnTo>
                  <a:pt x="55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5" name="Freeform 73"/>
          <p:cNvSpPr>
            <a:spLocks/>
          </p:cNvSpPr>
          <p:nvPr/>
        </p:nvSpPr>
        <p:spPr bwMode="auto">
          <a:xfrm>
            <a:off x="6556375" y="5149850"/>
            <a:ext cx="603250" cy="26988"/>
          </a:xfrm>
          <a:custGeom>
            <a:avLst/>
            <a:gdLst>
              <a:gd name="T0" fmla="*/ 2147483646 w 380"/>
              <a:gd name="T1" fmla="*/ 0 h 17"/>
              <a:gd name="T2" fmla="*/ 2147483646 w 380"/>
              <a:gd name="T3" fmla="*/ 0 h 17"/>
              <a:gd name="T4" fmla="*/ 2147483646 w 380"/>
              <a:gd name="T5" fmla="*/ 2147483646 h 17"/>
              <a:gd name="T6" fmla="*/ 0 w 380"/>
              <a:gd name="T7" fmla="*/ 2147483646 h 17"/>
              <a:gd name="T8" fmla="*/ 0 w 380"/>
              <a:gd name="T9" fmla="*/ 2147483646 h 17"/>
              <a:gd name="T10" fmla="*/ 2147483646 w 380"/>
              <a:gd name="T11" fmla="*/ 2147483646 h 17"/>
              <a:gd name="T12" fmla="*/ 2147483646 w 380"/>
              <a:gd name="T13" fmla="*/ 2147483646 h 17"/>
              <a:gd name="T14" fmla="*/ 2147483646 w 380"/>
              <a:gd name="T15" fmla="*/ 2147483646 h 17"/>
              <a:gd name="T16" fmla="*/ 2147483646 w 380"/>
              <a:gd name="T17" fmla="*/ 2147483646 h 17"/>
              <a:gd name="T18" fmla="*/ 2147483646 w 380"/>
              <a:gd name="T19" fmla="*/ 2147483646 h 17"/>
              <a:gd name="T20" fmla="*/ 2147483646 w 380"/>
              <a:gd name="T21" fmla="*/ 2147483646 h 17"/>
              <a:gd name="T22" fmla="*/ 2147483646 w 380"/>
              <a:gd name="T23" fmla="*/ 2147483646 h 17"/>
              <a:gd name="T24" fmla="*/ 2147483646 w 380"/>
              <a:gd name="T25" fmla="*/ 0 h 17"/>
              <a:gd name="T26" fmla="*/ 2147483646 w 380"/>
              <a:gd name="T27" fmla="*/ 0 h 17"/>
              <a:gd name="T28" fmla="*/ 2147483646 w 38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0"/>
              <a:gd name="T46" fmla="*/ 0 h 17"/>
              <a:gd name="T47" fmla="*/ 380 w 38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0" h="17">
                <a:moveTo>
                  <a:pt x="9" y="0"/>
                </a:moveTo>
                <a:lnTo>
                  <a:pt x="6" y="0"/>
                </a:lnTo>
                <a:lnTo>
                  <a:pt x="3" y="3"/>
                </a:lnTo>
                <a:lnTo>
                  <a:pt x="0" y="6"/>
                </a:lnTo>
                <a:lnTo>
                  <a:pt x="0" y="11"/>
                </a:lnTo>
                <a:lnTo>
                  <a:pt x="3" y="14"/>
                </a:lnTo>
                <a:lnTo>
                  <a:pt x="6" y="17"/>
                </a:lnTo>
                <a:lnTo>
                  <a:pt x="375" y="17"/>
                </a:lnTo>
                <a:lnTo>
                  <a:pt x="377" y="14"/>
                </a:lnTo>
                <a:lnTo>
                  <a:pt x="380" y="11"/>
                </a:lnTo>
                <a:lnTo>
                  <a:pt x="380" y="6"/>
                </a:lnTo>
                <a:lnTo>
                  <a:pt x="377" y="3"/>
                </a:lnTo>
                <a:lnTo>
                  <a:pt x="375" y="0"/>
                </a:lnTo>
                <a:lnTo>
                  <a:pt x="372"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6" name="Freeform 74"/>
          <p:cNvSpPr>
            <a:spLocks/>
          </p:cNvSpPr>
          <p:nvPr/>
        </p:nvSpPr>
        <p:spPr bwMode="auto">
          <a:xfrm>
            <a:off x="6638925" y="5605463"/>
            <a:ext cx="190500" cy="26987"/>
          </a:xfrm>
          <a:custGeom>
            <a:avLst/>
            <a:gdLst>
              <a:gd name="T0" fmla="*/ 2147483646 w 120"/>
              <a:gd name="T1" fmla="*/ 0 h 17"/>
              <a:gd name="T2" fmla="*/ 2147483646 w 120"/>
              <a:gd name="T3" fmla="*/ 0 h 17"/>
              <a:gd name="T4" fmla="*/ 2147483646 w 120"/>
              <a:gd name="T5" fmla="*/ 2147483646 h 17"/>
              <a:gd name="T6" fmla="*/ 0 w 120"/>
              <a:gd name="T7" fmla="*/ 2147483646 h 17"/>
              <a:gd name="T8" fmla="*/ 0 w 120"/>
              <a:gd name="T9" fmla="*/ 2147483646 h 17"/>
              <a:gd name="T10" fmla="*/ 2147483646 w 120"/>
              <a:gd name="T11" fmla="*/ 2147483646 h 17"/>
              <a:gd name="T12" fmla="*/ 2147483646 w 120"/>
              <a:gd name="T13" fmla="*/ 2147483646 h 17"/>
              <a:gd name="T14" fmla="*/ 2147483646 w 120"/>
              <a:gd name="T15" fmla="*/ 2147483646 h 17"/>
              <a:gd name="T16" fmla="*/ 2147483646 w 120"/>
              <a:gd name="T17" fmla="*/ 2147483646 h 17"/>
              <a:gd name="T18" fmla="*/ 2147483646 w 120"/>
              <a:gd name="T19" fmla="*/ 2147483646 h 17"/>
              <a:gd name="T20" fmla="*/ 2147483646 w 120"/>
              <a:gd name="T21" fmla="*/ 2147483646 h 17"/>
              <a:gd name="T22" fmla="*/ 2147483646 w 120"/>
              <a:gd name="T23" fmla="*/ 2147483646 h 17"/>
              <a:gd name="T24" fmla="*/ 2147483646 w 120"/>
              <a:gd name="T25" fmla="*/ 0 h 17"/>
              <a:gd name="T26" fmla="*/ 2147483646 w 120"/>
              <a:gd name="T27" fmla="*/ 0 h 17"/>
              <a:gd name="T28" fmla="*/ 2147483646 w 1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7"/>
              <a:gd name="T47" fmla="*/ 120 w 12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7">
                <a:moveTo>
                  <a:pt x="8" y="0"/>
                </a:moveTo>
                <a:lnTo>
                  <a:pt x="5" y="0"/>
                </a:lnTo>
                <a:lnTo>
                  <a:pt x="2" y="3"/>
                </a:lnTo>
                <a:lnTo>
                  <a:pt x="0" y="6"/>
                </a:lnTo>
                <a:lnTo>
                  <a:pt x="0" y="11"/>
                </a:lnTo>
                <a:lnTo>
                  <a:pt x="2" y="14"/>
                </a:lnTo>
                <a:lnTo>
                  <a:pt x="5" y="17"/>
                </a:lnTo>
                <a:lnTo>
                  <a:pt x="115" y="17"/>
                </a:lnTo>
                <a:lnTo>
                  <a:pt x="117" y="14"/>
                </a:lnTo>
                <a:lnTo>
                  <a:pt x="120" y="11"/>
                </a:lnTo>
                <a:lnTo>
                  <a:pt x="120" y="6"/>
                </a:lnTo>
                <a:lnTo>
                  <a:pt x="117" y="3"/>
                </a:lnTo>
                <a:lnTo>
                  <a:pt x="115" y="0"/>
                </a:lnTo>
                <a:lnTo>
                  <a:pt x="1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7" name="Freeform 75"/>
          <p:cNvSpPr>
            <a:spLocks/>
          </p:cNvSpPr>
          <p:nvPr/>
        </p:nvSpPr>
        <p:spPr bwMode="auto">
          <a:xfrm>
            <a:off x="6804025" y="5356225"/>
            <a:ext cx="25400" cy="276225"/>
          </a:xfrm>
          <a:custGeom>
            <a:avLst/>
            <a:gdLst>
              <a:gd name="T0" fmla="*/ 0 w 16"/>
              <a:gd name="T1" fmla="*/ 2147483646 h 174"/>
              <a:gd name="T2" fmla="*/ 0 w 16"/>
              <a:gd name="T3" fmla="*/ 2147483646 h 174"/>
              <a:gd name="T4" fmla="*/ 2147483646 w 16"/>
              <a:gd name="T5" fmla="*/ 2147483646 h 174"/>
              <a:gd name="T6" fmla="*/ 2147483646 w 16"/>
              <a:gd name="T7" fmla="*/ 2147483646 h 174"/>
              <a:gd name="T8" fmla="*/ 2147483646 w 16"/>
              <a:gd name="T9" fmla="*/ 2147483646 h 174"/>
              <a:gd name="T10" fmla="*/ 2147483646 w 16"/>
              <a:gd name="T11" fmla="*/ 2147483646 h 174"/>
              <a:gd name="T12" fmla="*/ 2147483646 w 16"/>
              <a:gd name="T13" fmla="*/ 2147483646 h 174"/>
              <a:gd name="T14" fmla="*/ 2147483646 w 16"/>
              <a:gd name="T15" fmla="*/ 2147483646 h 174"/>
              <a:gd name="T16" fmla="*/ 2147483646 w 16"/>
              <a:gd name="T17" fmla="*/ 2147483646 h 174"/>
              <a:gd name="T18" fmla="*/ 2147483646 w 16"/>
              <a:gd name="T19" fmla="*/ 0 h 174"/>
              <a:gd name="T20" fmla="*/ 2147483646 w 16"/>
              <a:gd name="T21" fmla="*/ 0 h 174"/>
              <a:gd name="T22" fmla="*/ 2147483646 w 16"/>
              <a:gd name="T23" fmla="*/ 2147483646 h 174"/>
              <a:gd name="T24" fmla="*/ 0 w 16"/>
              <a:gd name="T25" fmla="*/ 2147483646 h 174"/>
              <a:gd name="T26" fmla="*/ 0 w 16"/>
              <a:gd name="T27" fmla="*/ 2147483646 h 174"/>
              <a:gd name="T28" fmla="*/ 0 w 16"/>
              <a:gd name="T29" fmla="*/ 2147483646 h 1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74"/>
              <a:gd name="T47" fmla="*/ 16 w 16"/>
              <a:gd name="T48" fmla="*/ 174 h 1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74">
                <a:moveTo>
                  <a:pt x="0" y="165"/>
                </a:moveTo>
                <a:lnTo>
                  <a:pt x="0" y="168"/>
                </a:lnTo>
                <a:lnTo>
                  <a:pt x="2" y="171"/>
                </a:lnTo>
                <a:lnTo>
                  <a:pt x="5" y="174"/>
                </a:lnTo>
                <a:lnTo>
                  <a:pt x="11" y="174"/>
                </a:lnTo>
                <a:lnTo>
                  <a:pt x="13" y="171"/>
                </a:lnTo>
                <a:lnTo>
                  <a:pt x="16" y="168"/>
                </a:lnTo>
                <a:lnTo>
                  <a:pt x="16" y="6"/>
                </a:lnTo>
                <a:lnTo>
                  <a:pt x="13" y="3"/>
                </a:lnTo>
                <a:lnTo>
                  <a:pt x="11" y="0"/>
                </a:lnTo>
                <a:lnTo>
                  <a:pt x="5" y="0"/>
                </a:lnTo>
                <a:lnTo>
                  <a:pt x="2" y="3"/>
                </a:lnTo>
                <a:lnTo>
                  <a:pt x="0" y="6"/>
                </a:lnTo>
                <a:lnTo>
                  <a:pt x="0" y="9"/>
                </a:lnTo>
                <a:lnTo>
                  <a:pt x="0" y="1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8" name="Freeform 76"/>
          <p:cNvSpPr>
            <a:spLocks/>
          </p:cNvSpPr>
          <p:nvPr/>
        </p:nvSpPr>
        <p:spPr bwMode="auto">
          <a:xfrm>
            <a:off x="6804025" y="5356225"/>
            <a:ext cx="355600" cy="26988"/>
          </a:xfrm>
          <a:custGeom>
            <a:avLst/>
            <a:gdLst>
              <a:gd name="T0" fmla="*/ 2147483646 w 224"/>
              <a:gd name="T1" fmla="*/ 0 h 17"/>
              <a:gd name="T2" fmla="*/ 2147483646 w 224"/>
              <a:gd name="T3" fmla="*/ 0 h 17"/>
              <a:gd name="T4" fmla="*/ 2147483646 w 224"/>
              <a:gd name="T5" fmla="*/ 2147483646 h 17"/>
              <a:gd name="T6" fmla="*/ 0 w 224"/>
              <a:gd name="T7" fmla="*/ 2147483646 h 17"/>
              <a:gd name="T8" fmla="*/ 0 w 224"/>
              <a:gd name="T9" fmla="*/ 2147483646 h 17"/>
              <a:gd name="T10" fmla="*/ 2147483646 w 224"/>
              <a:gd name="T11" fmla="*/ 2147483646 h 17"/>
              <a:gd name="T12" fmla="*/ 2147483646 w 224"/>
              <a:gd name="T13" fmla="*/ 2147483646 h 17"/>
              <a:gd name="T14" fmla="*/ 2147483646 w 224"/>
              <a:gd name="T15" fmla="*/ 2147483646 h 17"/>
              <a:gd name="T16" fmla="*/ 2147483646 w 224"/>
              <a:gd name="T17" fmla="*/ 2147483646 h 17"/>
              <a:gd name="T18" fmla="*/ 2147483646 w 224"/>
              <a:gd name="T19" fmla="*/ 2147483646 h 17"/>
              <a:gd name="T20" fmla="*/ 2147483646 w 224"/>
              <a:gd name="T21" fmla="*/ 2147483646 h 17"/>
              <a:gd name="T22" fmla="*/ 2147483646 w 224"/>
              <a:gd name="T23" fmla="*/ 2147483646 h 17"/>
              <a:gd name="T24" fmla="*/ 2147483646 w 224"/>
              <a:gd name="T25" fmla="*/ 0 h 17"/>
              <a:gd name="T26" fmla="*/ 2147483646 w 224"/>
              <a:gd name="T27" fmla="*/ 0 h 17"/>
              <a:gd name="T28" fmla="*/ 2147483646 w 224"/>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4"/>
              <a:gd name="T46" fmla="*/ 0 h 17"/>
              <a:gd name="T47" fmla="*/ 224 w 224"/>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4" h="17">
                <a:moveTo>
                  <a:pt x="8" y="0"/>
                </a:moveTo>
                <a:lnTo>
                  <a:pt x="5" y="0"/>
                </a:lnTo>
                <a:lnTo>
                  <a:pt x="2" y="3"/>
                </a:lnTo>
                <a:lnTo>
                  <a:pt x="0" y="6"/>
                </a:lnTo>
                <a:lnTo>
                  <a:pt x="0" y="12"/>
                </a:lnTo>
                <a:lnTo>
                  <a:pt x="2" y="14"/>
                </a:lnTo>
                <a:lnTo>
                  <a:pt x="5" y="17"/>
                </a:lnTo>
                <a:lnTo>
                  <a:pt x="219" y="17"/>
                </a:lnTo>
                <a:lnTo>
                  <a:pt x="221" y="14"/>
                </a:lnTo>
                <a:lnTo>
                  <a:pt x="224" y="12"/>
                </a:lnTo>
                <a:lnTo>
                  <a:pt x="224" y="6"/>
                </a:lnTo>
                <a:lnTo>
                  <a:pt x="221" y="3"/>
                </a:lnTo>
                <a:lnTo>
                  <a:pt x="219" y="0"/>
                </a:lnTo>
                <a:lnTo>
                  <a:pt x="216"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9" name="Freeform 77"/>
          <p:cNvSpPr>
            <a:spLocks/>
          </p:cNvSpPr>
          <p:nvPr/>
        </p:nvSpPr>
        <p:spPr bwMode="auto">
          <a:xfrm>
            <a:off x="8042275" y="2757488"/>
            <a:ext cx="26988" cy="603250"/>
          </a:xfrm>
          <a:custGeom>
            <a:avLst/>
            <a:gdLst>
              <a:gd name="T0" fmla="*/ 2147483646 w 17"/>
              <a:gd name="T1" fmla="*/ 2147483646 h 380"/>
              <a:gd name="T2" fmla="*/ 2147483646 w 17"/>
              <a:gd name="T3" fmla="*/ 2147483646 h 380"/>
              <a:gd name="T4" fmla="*/ 2147483646 w 17"/>
              <a:gd name="T5" fmla="*/ 2147483646 h 380"/>
              <a:gd name="T6" fmla="*/ 2147483646 w 17"/>
              <a:gd name="T7" fmla="*/ 0 h 380"/>
              <a:gd name="T8" fmla="*/ 2147483646 w 17"/>
              <a:gd name="T9" fmla="*/ 0 h 380"/>
              <a:gd name="T10" fmla="*/ 2147483646 w 17"/>
              <a:gd name="T11" fmla="*/ 2147483646 h 380"/>
              <a:gd name="T12" fmla="*/ 0 w 17"/>
              <a:gd name="T13" fmla="*/ 2147483646 h 380"/>
              <a:gd name="T14" fmla="*/ 0 w 17"/>
              <a:gd name="T15" fmla="*/ 2147483646 h 380"/>
              <a:gd name="T16" fmla="*/ 2147483646 w 17"/>
              <a:gd name="T17" fmla="*/ 2147483646 h 380"/>
              <a:gd name="T18" fmla="*/ 2147483646 w 17"/>
              <a:gd name="T19" fmla="*/ 2147483646 h 380"/>
              <a:gd name="T20" fmla="*/ 2147483646 w 17"/>
              <a:gd name="T21" fmla="*/ 2147483646 h 380"/>
              <a:gd name="T22" fmla="*/ 2147483646 w 17"/>
              <a:gd name="T23" fmla="*/ 2147483646 h 380"/>
              <a:gd name="T24" fmla="*/ 2147483646 w 17"/>
              <a:gd name="T25" fmla="*/ 2147483646 h 380"/>
              <a:gd name="T26" fmla="*/ 2147483646 w 17"/>
              <a:gd name="T27" fmla="*/ 2147483646 h 380"/>
              <a:gd name="T28" fmla="*/ 2147483646 w 17"/>
              <a:gd name="T29" fmla="*/ 2147483646 h 3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380"/>
              <a:gd name="T47" fmla="*/ 17 w 17"/>
              <a:gd name="T48" fmla="*/ 380 h 3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380">
                <a:moveTo>
                  <a:pt x="17" y="8"/>
                </a:moveTo>
                <a:lnTo>
                  <a:pt x="17" y="5"/>
                </a:lnTo>
                <a:lnTo>
                  <a:pt x="14" y="3"/>
                </a:lnTo>
                <a:lnTo>
                  <a:pt x="11" y="0"/>
                </a:lnTo>
                <a:lnTo>
                  <a:pt x="6" y="0"/>
                </a:lnTo>
                <a:lnTo>
                  <a:pt x="3" y="3"/>
                </a:lnTo>
                <a:lnTo>
                  <a:pt x="0" y="5"/>
                </a:lnTo>
                <a:lnTo>
                  <a:pt x="0" y="374"/>
                </a:lnTo>
                <a:lnTo>
                  <a:pt x="3" y="377"/>
                </a:lnTo>
                <a:lnTo>
                  <a:pt x="6" y="380"/>
                </a:lnTo>
                <a:lnTo>
                  <a:pt x="11" y="380"/>
                </a:lnTo>
                <a:lnTo>
                  <a:pt x="14" y="377"/>
                </a:lnTo>
                <a:lnTo>
                  <a:pt x="17" y="374"/>
                </a:lnTo>
                <a:lnTo>
                  <a:pt x="17" y="371"/>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0" name="Freeform 78"/>
          <p:cNvSpPr>
            <a:spLocks/>
          </p:cNvSpPr>
          <p:nvPr/>
        </p:nvSpPr>
        <p:spPr bwMode="auto">
          <a:xfrm>
            <a:off x="5854700" y="3333750"/>
            <a:ext cx="2214563" cy="26988"/>
          </a:xfrm>
          <a:custGeom>
            <a:avLst/>
            <a:gdLst>
              <a:gd name="T0" fmla="*/ 2147483646 w 1395"/>
              <a:gd name="T1" fmla="*/ 2147483646 h 17"/>
              <a:gd name="T2" fmla="*/ 2147483646 w 1395"/>
              <a:gd name="T3" fmla="*/ 2147483646 h 17"/>
              <a:gd name="T4" fmla="*/ 2147483646 w 1395"/>
              <a:gd name="T5" fmla="*/ 2147483646 h 17"/>
              <a:gd name="T6" fmla="*/ 2147483646 w 1395"/>
              <a:gd name="T7" fmla="*/ 2147483646 h 17"/>
              <a:gd name="T8" fmla="*/ 2147483646 w 1395"/>
              <a:gd name="T9" fmla="*/ 2147483646 h 17"/>
              <a:gd name="T10" fmla="*/ 2147483646 w 1395"/>
              <a:gd name="T11" fmla="*/ 2147483646 h 17"/>
              <a:gd name="T12" fmla="*/ 2147483646 w 1395"/>
              <a:gd name="T13" fmla="*/ 0 h 17"/>
              <a:gd name="T14" fmla="*/ 2147483646 w 1395"/>
              <a:gd name="T15" fmla="*/ 0 h 17"/>
              <a:gd name="T16" fmla="*/ 2147483646 w 1395"/>
              <a:gd name="T17" fmla="*/ 2147483646 h 17"/>
              <a:gd name="T18" fmla="*/ 0 w 1395"/>
              <a:gd name="T19" fmla="*/ 2147483646 h 17"/>
              <a:gd name="T20" fmla="*/ 0 w 1395"/>
              <a:gd name="T21" fmla="*/ 2147483646 h 17"/>
              <a:gd name="T22" fmla="*/ 2147483646 w 1395"/>
              <a:gd name="T23" fmla="*/ 2147483646 h 17"/>
              <a:gd name="T24" fmla="*/ 2147483646 w 1395"/>
              <a:gd name="T25" fmla="*/ 2147483646 h 17"/>
              <a:gd name="T26" fmla="*/ 2147483646 w 1395"/>
              <a:gd name="T27" fmla="*/ 2147483646 h 17"/>
              <a:gd name="T28" fmla="*/ 2147483646 w 1395"/>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5"/>
              <a:gd name="T46" fmla="*/ 0 h 17"/>
              <a:gd name="T47" fmla="*/ 1395 w 1395"/>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5" h="17">
                <a:moveTo>
                  <a:pt x="1387" y="17"/>
                </a:moveTo>
                <a:lnTo>
                  <a:pt x="1389" y="17"/>
                </a:lnTo>
                <a:lnTo>
                  <a:pt x="1392" y="14"/>
                </a:lnTo>
                <a:lnTo>
                  <a:pt x="1395" y="11"/>
                </a:lnTo>
                <a:lnTo>
                  <a:pt x="1395" y="6"/>
                </a:lnTo>
                <a:lnTo>
                  <a:pt x="1392" y="3"/>
                </a:lnTo>
                <a:lnTo>
                  <a:pt x="1389" y="0"/>
                </a:lnTo>
                <a:lnTo>
                  <a:pt x="5" y="0"/>
                </a:lnTo>
                <a:lnTo>
                  <a:pt x="3" y="3"/>
                </a:lnTo>
                <a:lnTo>
                  <a:pt x="0" y="6"/>
                </a:lnTo>
                <a:lnTo>
                  <a:pt x="0" y="11"/>
                </a:lnTo>
                <a:lnTo>
                  <a:pt x="3" y="14"/>
                </a:lnTo>
                <a:lnTo>
                  <a:pt x="5" y="17"/>
                </a:lnTo>
                <a:lnTo>
                  <a:pt x="8" y="17"/>
                </a:lnTo>
                <a:lnTo>
                  <a:pt x="138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1" name="Freeform 79"/>
          <p:cNvSpPr>
            <a:spLocks/>
          </p:cNvSpPr>
          <p:nvPr/>
        </p:nvSpPr>
        <p:spPr bwMode="auto">
          <a:xfrm>
            <a:off x="5854700" y="3333750"/>
            <a:ext cx="25400" cy="647700"/>
          </a:xfrm>
          <a:custGeom>
            <a:avLst/>
            <a:gdLst>
              <a:gd name="T0" fmla="*/ 2147483646 w 16"/>
              <a:gd name="T1" fmla="*/ 2147483646 h 408"/>
              <a:gd name="T2" fmla="*/ 2147483646 w 16"/>
              <a:gd name="T3" fmla="*/ 2147483646 h 408"/>
              <a:gd name="T4" fmla="*/ 2147483646 w 16"/>
              <a:gd name="T5" fmla="*/ 2147483646 h 408"/>
              <a:gd name="T6" fmla="*/ 2147483646 w 16"/>
              <a:gd name="T7" fmla="*/ 0 h 408"/>
              <a:gd name="T8" fmla="*/ 2147483646 w 16"/>
              <a:gd name="T9" fmla="*/ 0 h 408"/>
              <a:gd name="T10" fmla="*/ 2147483646 w 16"/>
              <a:gd name="T11" fmla="*/ 2147483646 h 408"/>
              <a:gd name="T12" fmla="*/ 0 w 16"/>
              <a:gd name="T13" fmla="*/ 2147483646 h 408"/>
              <a:gd name="T14" fmla="*/ 0 w 16"/>
              <a:gd name="T15" fmla="*/ 2147483646 h 408"/>
              <a:gd name="T16" fmla="*/ 2147483646 w 16"/>
              <a:gd name="T17" fmla="*/ 2147483646 h 408"/>
              <a:gd name="T18" fmla="*/ 2147483646 w 16"/>
              <a:gd name="T19" fmla="*/ 2147483646 h 408"/>
              <a:gd name="T20" fmla="*/ 2147483646 w 16"/>
              <a:gd name="T21" fmla="*/ 2147483646 h 408"/>
              <a:gd name="T22" fmla="*/ 2147483646 w 16"/>
              <a:gd name="T23" fmla="*/ 2147483646 h 408"/>
              <a:gd name="T24" fmla="*/ 2147483646 w 16"/>
              <a:gd name="T25" fmla="*/ 2147483646 h 408"/>
              <a:gd name="T26" fmla="*/ 2147483646 w 16"/>
              <a:gd name="T27" fmla="*/ 2147483646 h 408"/>
              <a:gd name="T28" fmla="*/ 2147483646 w 16"/>
              <a:gd name="T29" fmla="*/ 2147483646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408"/>
              <a:gd name="T47" fmla="*/ 16 w 16"/>
              <a:gd name="T48" fmla="*/ 408 h 4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408">
                <a:moveTo>
                  <a:pt x="16" y="8"/>
                </a:moveTo>
                <a:lnTo>
                  <a:pt x="16" y="6"/>
                </a:lnTo>
                <a:lnTo>
                  <a:pt x="14" y="3"/>
                </a:lnTo>
                <a:lnTo>
                  <a:pt x="11" y="0"/>
                </a:lnTo>
                <a:lnTo>
                  <a:pt x="5" y="0"/>
                </a:lnTo>
                <a:lnTo>
                  <a:pt x="3" y="3"/>
                </a:lnTo>
                <a:lnTo>
                  <a:pt x="0" y="6"/>
                </a:lnTo>
                <a:lnTo>
                  <a:pt x="0" y="402"/>
                </a:lnTo>
                <a:lnTo>
                  <a:pt x="3" y="405"/>
                </a:lnTo>
                <a:lnTo>
                  <a:pt x="5" y="408"/>
                </a:lnTo>
                <a:lnTo>
                  <a:pt x="11" y="408"/>
                </a:lnTo>
                <a:lnTo>
                  <a:pt x="14" y="405"/>
                </a:lnTo>
                <a:lnTo>
                  <a:pt x="16" y="402"/>
                </a:lnTo>
                <a:lnTo>
                  <a:pt x="16" y="39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2" name="Freeform 80"/>
          <p:cNvSpPr>
            <a:spLocks/>
          </p:cNvSpPr>
          <p:nvPr/>
        </p:nvSpPr>
        <p:spPr bwMode="auto">
          <a:xfrm>
            <a:off x="5854700" y="3954463"/>
            <a:ext cx="190500" cy="26987"/>
          </a:xfrm>
          <a:custGeom>
            <a:avLst/>
            <a:gdLst>
              <a:gd name="T0" fmla="*/ 2147483646 w 120"/>
              <a:gd name="T1" fmla="*/ 0 h 17"/>
              <a:gd name="T2" fmla="*/ 2147483646 w 120"/>
              <a:gd name="T3" fmla="*/ 0 h 17"/>
              <a:gd name="T4" fmla="*/ 2147483646 w 120"/>
              <a:gd name="T5" fmla="*/ 2147483646 h 17"/>
              <a:gd name="T6" fmla="*/ 0 w 120"/>
              <a:gd name="T7" fmla="*/ 2147483646 h 17"/>
              <a:gd name="T8" fmla="*/ 0 w 120"/>
              <a:gd name="T9" fmla="*/ 2147483646 h 17"/>
              <a:gd name="T10" fmla="*/ 2147483646 w 120"/>
              <a:gd name="T11" fmla="*/ 2147483646 h 17"/>
              <a:gd name="T12" fmla="*/ 2147483646 w 120"/>
              <a:gd name="T13" fmla="*/ 2147483646 h 17"/>
              <a:gd name="T14" fmla="*/ 2147483646 w 120"/>
              <a:gd name="T15" fmla="*/ 2147483646 h 17"/>
              <a:gd name="T16" fmla="*/ 2147483646 w 120"/>
              <a:gd name="T17" fmla="*/ 2147483646 h 17"/>
              <a:gd name="T18" fmla="*/ 2147483646 w 120"/>
              <a:gd name="T19" fmla="*/ 2147483646 h 17"/>
              <a:gd name="T20" fmla="*/ 2147483646 w 120"/>
              <a:gd name="T21" fmla="*/ 2147483646 h 17"/>
              <a:gd name="T22" fmla="*/ 2147483646 w 120"/>
              <a:gd name="T23" fmla="*/ 2147483646 h 17"/>
              <a:gd name="T24" fmla="*/ 2147483646 w 120"/>
              <a:gd name="T25" fmla="*/ 0 h 17"/>
              <a:gd name="T26" fmla="*/ 2147483646 w 120"/>
              <a:gd name="T27" fmla="*/ 0 h 17"/>
              <a:gd name="T28" fmla="*/ 2147483646 w 1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7"/>
              <a:gd name="T47" fmla="*/ 120 w 12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7">
                <a:moveTo>
                  <a:pt x="8" y="0"/>
                </a:moveTo>
                <a:lnTo>
                  <a:pt x="5" y="0"/>
                </a:lnTo>
                <a:lnTo>
                  <a:pt x="3" y="3"/>
                </a:lnTo>
                <a:lnTo>
                  <a:pt x="0" y="6"/>
                </a:lnTo>
                <a:lnTo>
                  <a:pt x="0" y="11"/>
                </a:lnTo>
                <a:lnTo>
                  <a:pt x="3" y="14"/>
                </a:lnTo>
                <a:lnTo>
                  <a:pt x="5" y="17"/>
                </a:lnTo>
                <a:lnTo>
                  <a:pt x="115" y="17"/>
                </a:lnTo>
                <a:lnTo>
                  <a:pt x="118" y="14"/>
                </a:lnTo>
                <a:lnTo>
                  <a:pt x="120" y="11"/>
                </a:lnTo>
                <a:lnTo>
                  <a:pt x="120" y="6"/>
                </a:lnTo>
                <a:lnTo>
                  <a:pt x="118" y="3"/>
                </a:lnTo>
                <a:lnTo>
                  <a:pt x="115" y="0"/>
                </a:lnTo>
                <a:lnTo>
                  <a:pt x="1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3" name="Freeform 81"/>
          <p:cNvSpPr>
            <a:spLocks/>
          </p:cNvSpPr>
          <p:nvPr/>
        </p:nvSpPr>
        <p:spPr bwMode="auto">
          <a:xfrm>
            <a:off x="6434138" y="4078288"/>
            <a:ext cx="644525" cy="25400"/>
          </a:xfrm>
          <a:custGeom>
            <a:avLst/>
            <a:gdLst>
              <a:gd name="T0" fmla="*/ 2147483646 w 406"/>
              <a:gd name="T1" fmla="*/ 0 h 16"/>
              <a:gd name="T2" fmla="*/ 2147483646 w 406"/>
              <a:gd name="T3" fmla="*/ 0 h 16"/>
              <a:gd name="T4" fmla="*/ 2147483646 w 406"/>
              <a:gd name="T5" fmla="*/ 2147483646 h 16"/>
              <a:gd name="T6" fmla="*/ 0 w 406"/>
              <a:gd name="T7" fmla="*/ 2147483646 h 16"/>
              <a:gd name="T8" fmla="*/ 0 w 406"/>
              <a:gd name="T9" fmla="*/ 2147483646 h 16"/>
              <a:gd name="T10" fmla="*/ 2147483646 w 406"/>
              <a:gd name="T11" fmla="*/ 2147483646 h 16"/>
              <a:gd name="T12" fmla="*/ 2147483646 w 406"/>
              <a:gd name="T13" fmla="*/ 2147483646 h 16"/>
              <a:gd name="T14" fmla="*/ 2147483646 w 406"/>
              <a:gd name="T15" fmla="*/ 2147483646 h 16"/>
              <a:gd name="T16" fmla="*/ 2147483646 w 406"/>
              <a:gd name="T17" fmla="*/ 2147483646 h 16"/>
              <a:gd name="T18" fmla="*/ 2147483646 w 406"/>
              <a:gd name="T19" fmla="*/ 2147483646 h 16"/>
              <a:gd name="T20" fmla="*/ 2147483646 w 406"/>
              <a:gd name="T21" fmla="*/ 2147483646 h 16"/>
              <a:gd name="T22" fmla="*/ 2147483646 w 406"/>
              <a:gd name="T23" fmla="*/ 2147483646 h 16"/>
              <a:gd name="T24" fmla="*/ 2147483646 w 406"/>
              <a:gd name="T25" fmla="*/ 0 h 16"/>
              <a:gd name="T26" fmla="*/ 2147483646 w 406"/>
              <a:gd name="T27" fmla="*/ 0 h 16"/>
              <a:gd name="T28" fmla="*/ 2147483646 w 40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6"/>
              <a:gd name="T46" fmla="*/ 0 h 16"/>
              <a:gd name="T47" fmla="*/ 406 w 40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6" h="16">
                <a:moveTo>
                  <a:pt x="8" y="0"/>
                </a:moveTo>
                <a:lnTo>
                  <a:pt x="5" y="0"/>
                </a:lnTo>
                <a:lnTo>
                  <a:pt x="2" y="3"/>
                </a:lnTo>
                <a:lnTo>
                  <a:pt x="0" y="5"/>
                </a:lnTo>
                <a:lnTo>
                  <a:pt x="0" y="11"/>
                </a:lnTo>
                <a:lnTo>
                  <a:pt x="2" y="14"/>
                </a:lnTo>
                <a:lnTo>
                  <a:pt x="5" y="16"/>
                </a:lnTo>
                <a:lnTo>
                  <a:pt x="400" y="16"/>
                </a:lnTo>
                <a:lnTo>
                  <a:pt x="403" y="14"/>
                </a:lnTo>
                <a:lnTo>
                  <a:pt x="406" y="11"/>
                </a:lnTo>
                <a:lnTo>
                  <a:pt x="406" y="5"/>
                </a:lnTo>
                <a:lnTo>
                  <a:pt x="403" y="3"/>
                </a:lnTo>
                <a:lnTo>
                  <a:pt x="400" y="0"/>
                </a:lnTo>
                <a:lnTo>
                  <a:pt x="39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4" name="Freeform 82"/>
          <p:cNvSpPr>
            <a:spLocks/>
          </p:cNvSpPr>
          <p:nvPr/>
        </p:nvSpPr>
        <p:spPr bwMode="auto">
          <a:xfrm>
            <a:off x="5276850" y="1931988"/>
            <a:ext cx="315913" cy="25400"/>
          </a:xfrm>
          <a:custGeom>
            <a:avLst/>
            <a:gdLst>
              <a:gd name="T0" fmla="*/ 2147483646 w 199"/>
              <a:gd name="T1" fmla="*/ 0 h 16"/>
              <a:gd name="T2" fmla="*/ 2147483646 w 199"/>
              <a:gd name="T3" fmla="*/ 0 h 16"/>
              <a:gd name="T4" fmla="*/ 2147483646 w 199"/>
              <a:gd name="T5" fmla="*/ 2147483646 h 16"/>
              <a:gd name="T6" fmla="*/ 0 w 199"/>
              <a:gd name="T7" fmla="*/ 2147483646 h 16"/>
              <a:gd name="T8" fmla="*/ 0 w 199"/>
              <a:gd name="T9" fmla="*/ 2147483646 h 16"/>
              <a:gd name="T10" fmla="*/ 2147483646 w 199"/>
              <a:gd name="T11" fmla="*/ 2147483646 h 16"/>
              <a:gd name="T12" fmla="*/ 2147483646 w 199"/>
              <a:gd name="T13" fmla="*/ 2147483646 h 16"/>
              <a:gd name="T14" fmla="*/ 2147483646 w 199"/>
              <a:gd name="T15" fmla="*/ 2147483646 h 16"/>
              <a:gd name="T16" fmla="*/ 2147483646 w 199"/>
              <a:gd name="T17" fmla="*/ 2147483646 h 16"/>
              <a:gd name="T18" fmla="*/ 2147483646 w 199"/>
              <a:gd name="T19" fmla="*/ 2147483646 h 16"/>
              <a:gd name="T20" fmla="*/ 2147483646 w 199"/>
              <a:gd name="T21" fmla="*/ 2147483646 h 16"/>
              <a:gd name="T22" fmla="*/ 2147483646 w 199"/>
              <a:gd name="T23" fmla="*/ 2147483646 h 16"/>
              <a:gd name="T24" fmla="*/ 2147483646 w 199"/>
              <a:gd name="T25" fmla="*/ 0 h 16"/>
              <a:gd name="T26" fmla="*/ 2147483646 w 199"/>
              <a:gd name="T27" fmla="*/ 0 h 16"/>
              <a:gd name="T28" fmla="*/ 2147483646 w 19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9"/>
              <a:gd name="T46" fmla="*/ 0 h 16"/>
              <a:gd name="T47" fmla="*/ 199 w 19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9" h="16">
                <a:moveTo>
                  <a:pt x="9" y="0"/>
                </a:moveTo>
                <a:lnTo>
                  <a:pt x="6" y="0"/>
                </a:lnTo>
                <a:lnTo>
                  <a:pt x="3" y="3"/>
                </a:lnTo>
                <a:lnTo>
                  <a:pt x="0" y="5"/>
                </a:lnTo>
                <a:lnTo>
                  <a:pt x="0" y="11"/>
                </a:lnTo>
                <a:lnTo>
                  <a:pt x="3" y="14"/>
                </a:lnTo>
                <a:lnTo>
                  <a:pt x="6" y="16"/>
                </a:lnTo>
                <a:lnTo>
                  <a:pt x="193" y="16"/>
                </a:lnTo>
                <a:lnTo>
                  <a:pt x="196" y="14"/>
                </a:lnTo>
                <a:lnTo>
                  <a:pt x="199" y="11"/>
                </a:lnTo>
                <a:lnTo>
                  <a:pt x="199" y="5"/>
                </a:lnTo>
                <a:lnTo>
                  <a:pt x="196" y="3"/>
                </a:lnTo>
                <a:lnTo>
                  <a:pt x="193" y="0"/>
                </a:lnTo>
                <a:lnTo>
                  <a:pt x="190"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5" name="Freeform 83"/>
          <p:cNvSpPr>
            <a:spLocks/>
          </p:cNvSpPr>
          <p:nvPr/>
        </p:nvSpPr>
        <p:spPr bwMode="auto">
          <a:xfrm>
            <a:off x="5070475" y="2468563"/>
            <a:ext cx="522288" cy="26987"/>
          </a:xfrm>
          <a:custGeom>
            <a:avLst/>
            <a:gdLst>
              <a:gd name="T0" fmla="*/ 2147483646 w 329"/>
              <a:gd name="T1" fmla="*/ 0 h 17"/>
              <a:gd name="T2" fmla="*/ 2147483646 w 329"/>
              <a:gd name="T3" fmla="*/ 0 h 17"/>
              <a:gd name="T4" fmla="*/ 2147483646 w 329"/>
              <a:gd name="T5" fmla="*/ 2147483646 h 17"/>
              <a:gd name="T6" fmla="*/ 0 w 329"/>
              <a:gd name="T7" fmla="*/ 2147483646 h 17"/>
              <a:gd name="T8" fmla="*/ 0 w 329"/>
              <a:gd name="T9" fmla="*/ 2147483646 h 17"/>
              <a:gd name="T10" fmla="*/ 2147483646 w 329"/>
              <a:gd name="T11" fmla="*/ 2147483646 h 17"/>
              <a:gd name="T12" fmla="*/ 2147483646 w 329"/>
              <a:gd name="T13" fmla="*/ 2147483646 h 17"/>
              <a:gd name="T14" fmla="*/ 2147483646 w 329"/>
              <a:gd name="T15" fmla="*/ 2147483646 h 17"/>
              <a:gd name="T16" fmla="*/ 2147483646 w 329"/>
              <a:gd name="T17" fmla="*/ 2147483646 h 17"/>
              <a:gd name="T18" fmla="*/ 2147483646 w 329"/>
              <a:gd name="T19" fmla="*/ 2147483646 h 17"/>
              <a:gd name="T20" fmla="*/ 2147483646 w 329"/>
              <a:gd name="T21" fmla="*/ 2147483646 h 17"/>
              <a:gd name="T22" fmla="*/ 2147483646 w 329"/>
              <a:gd name="T23" fmla="*/ 2147483646 h 17"/>
              <a:gd name="T24" fmla="*/ 2147483646 w 329"/>
              <a:gd name="T25" fmla="*/ 0 h 17"/>
              <a:gd name="T26" fmla="*/ 2147483646 w 329"/>
              <a:gd name="T27" fmla="*/ 0 h 17"/>
              <a:gd name="T28" fmla="*/ 2147483646 w 329"/>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17"/>
              <a:gd name="T47" fmla="*/ 329 w 329"/>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17">
                <a:moveTo>
                  <a:pt x="8" y="0"/>
                </a:moveTo>
                <a:lnTo>
                  <a:pt x="6" y="0"/>
                </a:lnTo>
                <a:lnTo>
                  <a:pt x="3" y="3"/>
                </a:lnTo>
                <a:lnTo>
                  <a:pt x="0" y="6"/>
                </a:lnTo>
                <a:lnTo>
                  <a:pt x="0" y="11"/>
                </a:lnTo>
                <a:lnTo>
                  <a:pt x="3" y="14"/>
                </a:lnTo>
                <a:lnTo>
                  <a:pt x="6" y="17"/>
                </a:lnTo>
                <a:lnTo>
                  <a:pt x="323" y="17"/>
                </a:lnTo>
                <a:lnTo>
                  <a:pt x="326" y="14"/>
                </a:lnTo>
                <a:lnTo>
                  <a:pt x="329" y="11"/>
                </a:lnTo>
                <a:lnTo>
                  <a:pt x="329" y="6"/>
                </a:lnTo>
                <a:lnTo>
                  <a:pt x="326" y="3"/>
                </a:lnTo>
                <a:lnTo>
                  <a:pt x="323" y="0"/>
                </a:lnTo>
                <a:lnTo>
                  <a:pt x="3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6" name="Freeform 84"/>
          <p:cNvSpPr>
            <a:spLocks/>
          </p:cNvSpPr>
          <p:nvPr/>
        </p:nvSpPr>
        <p:spPr bwMode="auto">
          <a:xfrm>
            <a:off x="5070475" y="2138363"/>
            <a:ext cx="26988" cy="3494087"/>
          </a:xfrm>
          <a:custGeom>
            <a:avLst/>
            <a:gdLst>
              <a:gd name="T0" fmla="*/ 2147483646 w 17"/>
              <a:gd name="T1" fmla="*/ 2147483646 h 2201"/>
              <a:gd name="T2" fmla="*/ 2147483646 w 17"/>
              <a:gd name="T3" fmla="*/ 2147483646 h 2201"/>
              <a:gd name="T4" fmla="*/ 2147483646 w 17"/>
              <a:gd name="T5" fmla="*/ 2147483646 h 2201"/>
              <a:gd name="T6" fmla="*/ 2147483646 w 17"/>
              <a:gd name="T7" fmla="*/ 0 h 2201"/>
              <a:gd name="T8" fmla="*/ 2147483646 w 17"/>
              <a:gd name="T9" fmla="*/ 0 h 2201"/>
              <a:gd name="T10" fmla="*/ 2147483646 w 17"/>
              <a:gd name="T11" fmla="*/ 2147483646 h 2201"/>
              <a:gd name="T12" fmla="*/ 0 w 17"/>
              <a:gd name="T13" fmla="*/ 2147483646 h 2201"/>
              <a:gd name="T14" fmla="*/ 0 w 17"/>
              <a:gd name="T15" fmla="*/ 2147483646 h 2201"/>
              <a:gd name="T16" fmla="*/ 2147483646 w 17"/>
              <a:gd name="T17" fmla="*/ 2147483646 h 2201"/>
              <a:gd name="T18" fmla="*/ 2147483646 w 17"/>
              <a:gd name="T19" fmla="*/ 2147483646 h 2201"/>
              <a:gd name="T20" fmla="*/ 2147483646 w 17"/>
              <a:gd name="T21" fmla="*/ 2147483646 h 2201"/>
              <a:gd name="T22" fmla="*/ 2147483646 w 17"/>
              <a:gd name="T23" fmla="*/ 2147483646 h 2201"/>
              <a:gd name="T24" fmla="*/ 2147483646 w 17"/>
              <a:gd name="T25" fmla="*/ 2147483646 h 2201"/>
              <a:gd name="T26" fmla="*/ 2147483646 w 17"/>
              <a:gd name="T27" fmla="*/ 2147483646 h 2201"/>
              <a:gd name="T28" fmla="*/ 2147483646 w 17"/>
              <a:gd name="T29" fmla="*/ 2147483646 h 22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201"/>
              <a:gd name="T47" fmla="*/ 17 w 17"/>
              <a:gd name="T48" fmla="*/ 2201 h 22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201">
                <a:moveTo>
                  <a:pt x="17" y="9"/>
                </a:moveTo>
                <a:lnTo>
                  <a:pt x="17" y="6"/>
                </a:lnTo>
                <a:lnTo>
                  <a:pt x="14" y="3"/>
                </a:lnTo>
                <a:lnTo>
                  <a:pt x="11" y="0"/>
                </a:lnTo>
                <a:lnTo>
                  <a:pt x="6" y="0"/>
                </a:lnTo>
                <a:lnTo>
                  <a:pt x="3" y="3"/>
                </a:lnTo>
                <a:lnTo>
                  <a:pt x="0" y="6"/>
                </a:lnTo>
                <a:lnTo>
                  <a:pt x="0" y="2195"/>
                </a:lnTo>
                <a:lnTo>
                  <a:pt x="3" y="2198"/>
                </a:lnTo>
                <a:lnTo>
                  <a:pt x="6" y="2201"/>
                </a:lnTo>
                <a:lnTo>
                  <a:pt x="11" y="2201"/>
                </a:lnTo>
                <a:lnTo>
                  <a:pt x="14" y="2198"/>
                </a:lnTo>
                <a:lnTo>
                  <a:pt x="17" y="2195"/>
                </a:lnTo>
                <a:lnTo>
                  <a:pt x="17" y="2192"/>
                </a:lnTo>
                <a:lnTo>
                  <a:pt x="1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7" name="Freeform 85"/>
          <p:cNvSpPr>
            <a:spLocks/>
          </p:cNvSpPr>
          <p:nvPr/>
        </p:nvSpPr>
        <p:spPr bwMode="auto">
          <a:xfrm>
            <a:off x="5070475" y="5605463"/>
            <a:ext cx="1098550" cy="26987"/>
          </a:xfrm>
          <a:custGeom>
            <a:avLst/>
            <a:gdLst>
              <a:gd name="T0" fmla="*/ 2147483646 w 692"/>
              <a:gd name="T1" fmla="*/ 0 h 17"/>
              <a:gd name="T2" fmla="*/ 2147483646 w 692"/>
              <a:gd name="T3" fmla="*/ 0 h 17"/>
              <a:gd name="T4" fmla="*/ 2147483646 w 692"/>
              <a:gd name="T5" fmla="*/ 2147483646 h 17"/>
              <a:gd name="T6" fmla="*/ 0 w 692"/>
              <a:gd name="T7" fmla="*/ 2147483646 h 17"/>
              <a:gd name="T8" fmla="*/ 0 w 692"/>
              <a:gd name="T9" fmla="*/ 2147483646 h 17"/>
              <a:gd name="T10" fmla="*/ 2147483646 w 692"/>
              <a:gd name="T11" fmla="*/ 2147483646 h 17"/>
              <a:gd name="T12" fmla="*/ 2147483646 w 692"/>
              <a:gd name="T13" fmla="*/ 2147483646 h 17"/>
              <a:gd name="T14" fmla="*/ 2147483646 w 692"/>
              <a:gd name="T15" fmla="*/ 2147483646 h 17"/>
              <a:gd name="T16" fmla="*/ 2147483646 w 692"/>
              <a:gd name="T17" fmla="*/ 2147483646 h 17"/>
              <a:gd name="T18" fmla="*/ 2147483646 w 692"/>
              <a:gd name="T19" fmla="*/ 2147483646 h 17"/>
              <a:gd name="T20" fmla="*/ 2147483646 w 692"/>
              <a:gd name="T21" fmla="*/ 2147483646 h 17"/>
              <a:gd name="T22" fmla="*/ 2147483646 w 692"/>
              <a:gd name="T23" fmla="*/ 2147483646 h 17"/>
              <a:gd name="T24" fmla="*/ 2147483646 w 692"/>
              <a:gd name="T25" fmla="*/ 0 h 17"/>
              <a:gd name="T26" fmla="*/ 2147483646 w 692"/>
              <a:gd name="T27" fmla="*/ 0 h 17"/>
              <a:gd name="T28" fmla="*/ 2147483646 w 692"/>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2"/>
              <a:gd name="T46" fmla="*/ 0 h 17"/>
              <a:gd name="T47" fmla="*/ 692 w 692"/>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2" h="17">
                <a:moveTo>
                  <a:pt x="8" y="0"/>
                </a:moveTo>
                <a:lnTo>
                  <a:pt x="6" y="0"/>
                </a:lnTo>
                <a:lnTo>
                  <a:pt x="3" y="3"/>
                </a:lnTo>
                <a:lnTo>
                  <a:pt x="0" y="6"/>
                </a:lnTo>
                <a:lnTo>
                  <a:pt x="0" y="11"/>
                </a:lnTo>
                <a:lnTo>
                  <a:pt x="3" y="14"/>
                </a:lnTo>
                <a:lnTo>
                  <a:pt x="6" y="17"/>
                </a:lnTo>
                <a:lnTo>
                  <a:pt x="687" y="17"/>
                </a:lnTo>
                <a:lnTo>
                  <a:pt x="689" y="14"/>
                </a:lnTo>
                <a:lnTo>
                  <a:pt x="692" y="11"/>
                </a:lnTo>
                <a:lnTo>
                  <a:pt x="692" y="6"/>
                </a:lnTo>
                <a:lnTo>
                  <a:pt x="689" y="3"/>
                </a:lnTo>
                <a:lnTo>
                  <a:pt x="687" y="0"/>
                </a:lnTo>
                <a:lnTo>
                  <a:pt x="6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8" name="Freeform 86"/>
          <p:cNvSpPr>
            <a:spLocks/>
          </p:cNvSpPr>
          <p:nvPr/>
        </p:nvSpPr>
        <p:spPr bwMode="auto">
          <a:xfrm>
            <a:off x="5854700" y="5026025"/>
            <a:ext cx="314325" cy="26988"/>
          </a:xfrm>
          <a:custGeom>
            <a:avLst/>
            <a:gdLst>
              <a:gd name="T0" fmla="*/ 2147483646 w 198"/>
              <a:gd name="T1" fmla="*/ 0 h 17"/>
              <a:gd name="T2" fmla="*/ 2147483646 w 198"/>
              <a:gd name="T3" fmla="*/ 0 h 17"/>
              <a:gd name="T4" fmla="*/ 2147483646 w 198"/>
              <a:gd name="T5" fmla="*/ 2147483646 h 17"/>
              <a:gd name="T6" fmla="*/ 0 w 198"/>
              <a:gd name="T7" fmla="*/ 2147483646 h 17"/>
              <a:gd name="T8" fmla="*/ 0 w 198"/>
              <a:gd name="T9" fmla="*/ 2147483646 h 17"/>
              <a:gd name="T10" fmla="*/ 2147483646 w 198"/>
              <a:gd name="T11" fmla="*/ 2147483646 h 17"/>
              <a:gd name="T12" fmla="*/ 2147483646 w 198"/>
              <a:gd name="T13" fmla="*/ 2147483646 h 17"/>
              <a:gd name="T14" fmla="*/ 2147483646 w 198"/>
              <a:gd name="T15" fmla="*/ 2147483646 h 17"/>
              <a:gd name="T16" fmla="*/ 2147483646 w 198"/>
              <a:gd name="T17" fmla="*/ 2147483646 h 17"/>
              <a:gd name="T18" fmla="*/ 2147483646 w 198"/>
              <a:gd name="T19" fmla="*/ 2147483646 h 17"/>
              <a:gd name="T20" fmla="*/ 2147483646 w 198"/>
              <a:gd name="T21" fmla="*/ 2147483646 h 17"/>
              <a:gd name="T22" fmla="*/ 2147483646 w 198"/>
              <a:gd name="T23" fmla="*/ 2147483646 h 17"/>
              <a:gd name="T24" fmla="*/ 2147483646 w 198"/>
              <a:gd name="T25" fmla="*/ 0 h 17"/>
              <a:gd name="T26" fmla="*/ 2147483646 w 198"/>
              <a:gd name="T27" fmla="*/ 0 h 17"/>
              <a:gd name="T28" fmla="*/ 2147483646 w 198"/>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8"/>
              <a:gd name="T46" fmla="*/ 0 h 17"/>
              <a:gd name="T47" fmla="*/ 198 w 19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8" h="17">
                <a:moveTo>
                  <a:pt x="8" y="0"/>
                </a:moveTo>
                <a:lnTo>
                  <a:pt x="5" y="0"/>
                </a:lnTo>
                <a:lnTo>
                  <a:pt x="3" y="3"/>
                </a:lnTo>
                <a:lnTo>
                  <a:pt x="0" y="6"/>
                </a:lnTo>
                <a:lnTo>
                  <a:pt x="0" y="12"/>
                </a:lnTo>
                <a:lnTo>
                  <a:pt x="3" y="14"/>
                </a:lnTo>
                <a:lnTo>
                  <a:pt x="5" y="17"/>
                </a:lnTo>
                <a:lnTo>
                  <a:pt x="193" y="17"/>
                </a:lnTo>
                <a:lnTo>
                  <a:pt x="195" y="14"/>
                </a:lnTo>
                <a:lnTo>
                  <a:pt x="198" y="12"/>
                </a:lnTo>
                <a:lnTo>
                  <a:pt x="198" y="6"/>
                </a:lnTo>
                <a:lnTo>
                  <a:pt x="195" y="3"/>
                </a:lnTo>
                <a:lnTo>
                  <a:pt x="193" y="0"/>
                </a:lnTo>
                <a:lnTo>
                  <a:pt x="19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9" name="Oval 87"/>
          <p:cNvSpPr>
            <a:spLocks noChangeArrowheads="1"/>
          </p:cNvSpPr>
          <p:nvPr/>
        </p:nvSpPr>
        <p:spPr bwMode="auto">
          <a:xfrm>
            <a:off x="5262563" y="1916113"/>
            <a:ext cx="85725" cy="857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60" name="Freeform 88"/>
          <p:cNvSpPr>
            <a:spLocks/>
          </p:cNvSpPr>
          <p:nvPr/>
        </p:nvSpPr>
        <p:spPr bwMode="auto">
          <a:xfrm>
            <a:off x="5248275" y="1903413"/>
            <a:ext cx="107950" cy="107950"/>
          </a:xfrm>
          <a:custGeom>
            <a:avLst/>
            <a:gdLst>
              <a:gd name="T0" fmla="*/ 2147483646 w 68"/>
              <a:gd name="T1" fmla="*/ 2147483646 h 68"/>
              <a:gd name="T2" fmla="*/ 2147483646 w 68"/>
              <a:gd name="T3" fmla="*/ 2147483646 h 68"/>
              <a:gd name="T4" fmla="*/ 2147483646 w 68"/>
              <a:gd name="T5" fmla="*/ 2147483646 h 68"/>
              <a:gd name="T6" fmla="*/ 2147483646 w 68"/>
              <a:gd name="T7" fmla="*/ 2147483646 h 68"/>
              <a:gd name="T8" fmla="*/ 2147483646 w 68"/>
              <a:gd name="T9" fmla="*/ 2147483646 h 68"/>
              <a:gd name="T10" fmla="*/ 2147483646 w 68"/>
              <a:gd name="T11" fmla="*/ 2147483646 h 68"/>
              <a:gd name="T12" fmla="*/ 2147483646 w 68"/>
              <a:gd name="T13" fmla="*/ 2147483646 h 68"/>
              <a:gd name="T14" fmla="*/ 2147483646 w 68"/>
              <a:gd name="T15" fmla="*/ 2147483646 h 68"/>
              <a:gd name="T16" fmla="*/ 2147483646 w 68"/>
              <a:gd name="T17" fmla="*/ 2147483646 h 68"/>
              <a:gd name="T18" fmla="*/ 2147483646 w 68"/>
              <a:gd name="T19" fmla="*/ 2147483646 h 68"/>
              <a:gd name="T20" fmla="*/ 2147483646 w 68"/>
              <a:gd name="T21" fmla="*/ 2147483646 h 68"/>
              <a:gd name="T22" fmla="*/ 2147483646 w 68"/>
              <a:gd name="T23" fmla="*/ 2147483646 h 68"/>
              <a:gd name="T24" fmla="*/ 2147483646 w 68"/>
              <a:gd name="T25" fmla="*/ 2147483646 h 68"/>
              <a:gd name="T26" fmla="*/ 2147483646 w 68"/>
              <a:gd name="T27" fmla="*/ 2147483646 h 68"/>
              <a:gd name="T28" fmla="*/ 2147483646 w 68"/>
              <a:gd name="T29" fmla="*/ 2147483646 h 68"/>
              <a:gd name="T30" fmla="*/ 2147483646 w 68"/>
              <a:gd name="T31" fmla="*/ 2147483646 h 68"/>
              <a:gd name="T32" fmla="*/ 2147483646 w 68"/>
              <a:gd name="T33" fmla="*/ 2147483646 h 68"/>
              <a:gd name="T34" fmla="*/ 2147483646 w 68"/>
              <a:gd name="T35" fmla="*/ 2147483646 h 68"/>
              <a:gd name="T36" fmla="*/ 2147483646 w 68"/>
              <a:gd name="T37" fmla="*/ 2147483646 h 68"/>
              <a:gd name="T38" fmla="*/ 2147483646 w 68"/>
              <a:gd name="T39" fmla="*/ 2147483646 h 68"/>
              <a:gd name="T40" fmla="*/ 2147483646 w 68"/>
              <a:gd name="T41" fmla="*/ 2147483646 h 68"/>
              <a:gd name="T42" fmla="*/ 2147483646 w 68"/>
              <a:gd name="T43" fmla="*/ 0 h 68"/>
              <a:gd name="T44" fmla="*/ 2147483646 w 68"/>
              <a:gd name="T45" fmla="*/ 2147483646 h 68"/>
              <a:gd name="T46" fmla="*/ 2147483646 w 68"/>
              <a:gd name="T47" fmla="*/ 2147483646 h 68"/>
              <a:gd name="T48" fmla="*/ 2147483646 w 68"/>
              <a:gd name="T49" fmla="*/ 2147483646 h 68"/>
              <a:gd name="T50" fmla="*/ 2147483646 w 68"/>
              <a:gd name="T51" fmla="*/ 2147483646 h 68"/>
              <a:gd name="T52" fmla="*/ 2147483646 w 68"/>
              <a:gd name="T53" fmla="*/ 2147483646 h 68"/>
              <a:gd name="T54" fmla="*/ 2147483646 w 68"/>
              <a:gd name="T55" fmla="*/ 2147483646 h 68"/>
              <a:gd name="T56" fmla="*/ 2147483646 w 68"/>
              <a:gd name="T57" fmla="*/ 2147483646 h 68"/>
              <a:gd name="T58" fmla="*/ 2147483646 w 68"/>
              <a:gd name="T59" fmla="*/ 2147483646 h 68"/>
              <a:gd name="T60" fmla="*/ 2147483646 w 68"/>
              <a:gd name="T61" fmla="*/ 2147483646 h 68"/>
              <a:gd name="T62" fmla="*/ 2147483646 w 68"/>
              <a:gd name="T63" fmla="*/ 2147483646 h 68"/>
              <a:gd name="T64" fmla="*/ 2147483646 w 68"/>
              <a:gd name="T65" fmla="*/ 2147483646 h 68"/>
              <a:gd name="T66" fmla="*/ 2147483646 w 68"/>
              <a:gd name="T67" fmla="*/ 2147483646 h 68"/>
              <a:gd name="T68" fmla="*/ 2147483646 w 68"/>
              <a:gd name="T69" fmla="*/ 2147483646 h 68"/>
              <a:gd name="T70" fmla="*/ 2147483646 w 68"/>
              <a:gd name="T71" fmla="*/ 2147483646 h 68"/>
              <a:gd name="T72" fmla="*/ 2147483646 w 68"/>
              <a:gd name="T73" fmla="*/ 2147483646 h 68"/>
              <a:gd name="T74" fmla="*/ 2147483646 w 68"/>
              <a:gd name="T75" fmla="*/ 2147483646 h 68"/>
              <a:gd name="T76" fmla="*/ 2147483646 w 68"/>
              <a:gd name="T77" fmla="*/ 2147483646 h 68"/>
              <a:gd name="T78" fmla="*/ 2147483646 w 68"/>
              <a:gd name="T79" fmla="*/ 2147483646 h 68"/>
              <a:gd name="T80" fmla="*/ 2147483646 w 68"/>
              <a:gd name="T81" fmla="*/ 2147483646 h 68"/>
              <a:gd name="T82" fmla="*/ 2147483646 w 68"/>
              <a:gd name="T83" fmla="*/ 2147483646 h 68"/>
              <a:gd name="T84" fmla="*/ 2147483646 w 68"/>
              <a:gd name="T85" fmla="*/ 2147483646 h 68"/>
              <a:gd name="T86" fmla="*/ 2147483646 w 68"/>
              <a:gd name="T87" fmla="*/ 2147483646 h 68"/>
              <a:gd name="T88" fmla="*/ 2147483646 w 68"/>
              <a:gd name="T89" fmla="*/ 2147483646 h 68"/>
              <a:gd name="T90" fmla="*/ 2147483646 w 68"/>
              <a:gd name="T91" fmla="*/ 2147483646 h 68"/>
              <a:gd name="T92" fmla="*/ 2147483646 w 68"/>
              <a:gd name="T93" fmla="*/ 2147483646 h 68"/>
              <a:gd name="T94" fmla="*/ 2147483646 w 68"/>
              <a:gd name="T95" fmla="*/ 2147483646 h 68"/>
              <a:gd name="T96" fmla="*/ 2147483646 w 68"/>
              <a:gd name="T97" fmla="*/ 2147483646 h 68"/>
              <a:gd name="T98" fmla="*/ 2147483646 w 68"/>
              <a:gd name="T99" fmla="*/ 2147483646 h 68"/>
              <a:gd name="T100" fmla="*/ 2147483646 w 68"/>
              <a:gd name="T101" fmla="*/ 2147483646 h 68"/>
              <a:gd name="T102" fmla="*/ 2147483646 w 68"/>
              <a:gd name="T103" fmla="*/ 2147483646 h 68"/>
              <a:gd name="T104" fmla="*/ 2147483646 w 68"/>
              <a:gd name="T105" fmla="*/ 2147483646 h 68"/>
              <a:gd name="T106" fmla="*/ 2147483646 w 68"/>
              <a:gd name="T107" fmla="*/ 2147483646 h 68"/>
              <a:gd name="T108" fmla="*/ 2147483646 w 68"/>
              <a:gd name="T109" fmla="*/ 2147483646 h 68"/>
              <a:gd name="T110" fmla="*/ 2147483646 w 68"/>
              <a:gd name="T111" fmla="*/ 2147483646 h 68"/>
              <a:gd name="T112" fmla="*/ 2147483646 w 68"/>
              <a:gd name="T113" fmla="*/ 2147483646 h 68"/>
              <a:gd name="T114" fmla="*/ 0 w 68"/>
              <a:gd name="T115" fmla="*/ 2147483646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4"/>
                </a:moveTo>
                <a:lnTo>
                  <a:pt x="0" y="44"/>
                </a:lnTo>
                <a:lnTo>
                  <a:pt x="2" y="46"/>
                </a:lnTo>
                <a:lnTo>
                  <a:pt x="5" y="51"/>
                </a:lnTo>
                <a:lnTo>
                  <a:pt x="6" y="51"/>
                </a:lnTo>
                <a:lnTo>
                  <a:pt x="3" y="50"/>
                </a:lnTo>
                <a:lnTo>
                  <a:pt x="5" y="51"/>
                </a:lnTo>
                <a:lnTo>
                  <a:pt x="7" y="55"/>
                </a:lnTo>
                <a:lnTo>
                  <a:pt x="11" y="58"/>
                </a:lnTo>
                <a:lnTo>
                  <a:pt x="7" y="54"/>
                </a:lnTo>
                <a:lnTo>
                  <a:pt x="10" y="58"/>
                </a:lnTo>
                <a:lnTo>
                  <a:pt x="14" y="61"/>
                </a:lnTo>
                <a:lnTo>
                  <a:pt x="10" y="57"/>
                </a:lnTo>
                <a:lnTo>
                  <a:pt x="13" y="61"/>
                </a:lnTo>
                <a:lnTo>
                  <a:pt x="17" y="64"/>
                </a:lnTo>
                <a:lnTo>
                  <a:pt x="18" y="65"/>
                </a:lnTo>
                <a:lnTo>
                  <a:pt x="17" y="62"/>
                </a:lnTo>
                <a:lnTo>
                  <a:pt x="17" y="64"/>
                </a:lnTo>
                <a:lnTo>
                  <a:pt x="23" y="66"/>
                </a:lnTo>
                <a:lnTo>
                  <a:pt x="24" y="68"/>
                </a:lnTo>
                <a:lnTo>
                  <a:pt x="31" y="68"/>
                </a:lnTo>
                <a:lnTo>
                  <a:pt x="30" y="66"/>
                </a:lnTo>
                <a:lnTo>
                  <a:pt x="43" y="61"/>
                </a:lnTo>
                <a:lnTo>
                  <a:pt x="41" y="65"/>
                </a:lnTo>
                <a:lnTo>
                  <a:pt x="45" y="68"/>
                </a:lnTo>
                <a:lnTo>
                  <a:pt x="46" y="66"/>
                </a:lnTo>
                <a:lnTo>
                  <a:pt x="52" y="64"/>
                </a:lnTo>
                <a:lnTo>
                  <a:pt x="52" y="62"/>
                </a:lnTo>
                <a:lnTo>
                  <a:pt x="50" y="65"/>
                </a:lnTo>
                <a:lnTo>
                  <a:pt x="52" y="64"/>
                </a:lnTo>
                <a:lnTo>
                  <a:pt x="56" y="61"/>
                </a:lnTo>
                <a:lnTo>
                  <a:pt x="59" y="57"/>
                </a:lnTo>
                <a:lnTo>
                  <a:pt x="54" y="61"/>
                </a:lnTo>
                <a:lnTo>
                  <a:pt x="59" y="58"/>
                </a:lnTo>
                <a:lnTo>
                  <a:pt x="61" y="54"/>
                </a:lnTo>
                <a:lnTo>
                  <a:pt x="57" y="58"/>
                </a:lnTo>
                <a:lnTo>
                  <a:pt x="61" y="55"/>
                </a:lnTo>
                <a:lnTo>
                  <a:pt x="64" y="51"/>
                </a:lnTo>
                <a:lnTo>
                  <a:pt x="66" y="50"/>
                </a:lnTo>
                <a:lnTo>
                  <a:pt x="63" y="51"/>
                </a:lnTo>
                <a:lnTo>
                  <a:pt x="64" y="51"/>
                </a:lnTo>
                <a:lnTo>
                  <a:pt x="67" y="46"/>
                </a:lnTo>
                <a:lnTo>
                  <a:pt x="68" y="44"/>
                </a:lnTo>
                <a:lnTo>
                  <a:pt x="66" y="40"/>
                </a:lnTo>
                <a:lnTo>
                  <a:pt x="61" y="43"/>
                </a:lnTo>
                <a:lnTo>
                  <a:pt x="67" y="29"/>
                </a:lnTo>
                <a:lnTo>
                  <a:pt x="68" y="30"/>
                </a:lnTo>
                <a:lnTo>
                  <a:pt x="68" y="23"/>
                </a:lnTo>
                <a:lnTo>
                  <a:pt x="67" y="22"/>
                </a:lnTo>
                <a:lnTo>
                  <a:pt x="64" y="16"/>
                </a:lnTo>
                <a:lnTo>
                  <a:pt x="63" y="16"/>
                </a:lnTo>
                <a:lnTo>
                  <a:pt x="66" y="18"/>
                </a:lnTo>
                <a:lnTo>
                  <a:pt x="64" y="16"/>
                </a:lnTo>
                <a:lnTo>
                  <a:pt x="61" y="12"/>
                </a:lnTo>
                <a:lnTo>
                  <a:pt x="57" y="10"/>
                </a:lnTo>
                <a:lnTo>
                  <a:pt x="61" y="14"/>
                </a:lnTo>
                <a:lnTo>
                  <a:pt x="59" y="10"/>
                </a:lnTo>
                <a:lnTo>
                  <a:pt x="54" y="7"/>
                </a:lnTo>
                <a:lnTo>
                  <a:pt x="59" y="11"/>
                </a:lnTo>
                <a:lnTo>
                  <a:pt x="56" y="7"/>
                </a:lnTo>
                <a:lnTo>
                  <a:pt x="52" y="4"/>
                </a:lnTo>
                <a:lnTo>
                  <a:pt x="50" y="3"/>
                </a:lnTo>
                <a:lnTo>
                  <a:pt x="52" y="5"/>
                </a:lnTo>
                <a:lnTo>
                  <a:pt x="52" y="4"/>
                </a:lnTo>
                <a:lnTo>
                  <a:pt x="46" y="1"/>
                </a:lnTo>
                <a:lnTo>
                  <a:pt x="45" y="0"/>
                </a:lnTo>
                <a:lnTo>
                  <a:pt x="24" y="0"/>
                </a:lnTo>
                <a:lnTo>
                  <a:pt x="23" y="1"/>
                </a:lnTo>
                <a:lnTo>
                  <a:pt x="17" y="4"/>
                </a:lnTo>
                <a:lnTo>
                  <a:pt x="17" y="5"/>
                </a:lnTo>
                <a:lnTo>
                  <a:pt x="18" y="3"/>
                </a:lnTo>
                <a:lnTo>
                  <a:pt x="17" y="4"/>
                </a:lnTo>
                <a:lnTo>
                  <a:pt x="13" y="7"/>
                </a:lnTo>
                <a:lnTo>
                  <a:pt x="10" y="11"/>
                </a:lnTo>
                <a:lnTo>
                  <a:pt x="14" y="7"/>
                </a:lnTo>
                <a:lnTo>
                  <a:pt x="10" y="10"/>
                </a:lnTo>
                <a:lnTo>
                  <a:pt x="7" y="14"/>
                </a:lnTo>
                <a:lnTo>
                  <a:pt x="11" y="10"/>
                </a:lnTo>
                <a:lnTo>
                  <a:pt x="7" y="12"/>
                </a:lnTo>
                <a:lnTo>
                  <a:pt x="5" y="16"/>
                </a:lnTo>
                <a:lnTo>
                  <a:pt x="3" y="18"/>
                </a:lnTo>
                <a:lnTo>
                  <a:pt x="6" y="16"/>
                </a:lnTo>
                <a:lnTo>
                  <a:pt x="5" y="16"/>
                </a:lnTo>
                <a:lnTo>
                  <a:pt x="2" y="22"/>
                </a:lnTo>
                <a:lnTo>
                  <a:pt x="0" y="23"/>
                </a:lnTo>
                <a:lnTo>
                  <a:pt x="0" y="34"/>
                </a:lnTo>
                <a:lnTo>
                  <a:pt x="17" y="34"/>
                </a:lnTo>
                <a:lnTo>
                  <a:pt x="17" y="29"/>
                </a:lnTo>
                <a:lnTo>
                  <a:pt x="18" y="28"/>
                </a:lnTo>
                <a:lnTo>
                  <a:pt x="16" y="28"/>
                </a:lnTo>
                <a:lnTo>
                  <a:pt x="17" y="28"/>
                </a:lnTo>
                <a:lnTo>
                  <a:pt x="20" y="23"/>
                </a:lnTo>
                <a:lnTo>
                  <a:pt x="21" y="22"/>
                </a:lnTo>
                <a:lnTo>
                  <a:pt x="18" y="23"/>
                </a:lnTo>
                <a:lnTo>
                  <a:pt x="17" y="26"/>
                </a:lnTo>
                <a:lnTo>
                  <a:pt x="24" y="19"/>
                </a:lnTo>
                <a:lnTo>
                  <a:pt x="21" y="21"/>
                </a:lnTo>
                <a:lnTo>
                  <a:pt x="20" y="23"/>
                </a:lnTo>
                <a:lnTo>
                  <a:pt x="27" y="16"/>
                </a:lnTo>
                <a:lnTo>
                  <a:pt x="24" y="18"/>
                </a:lnTo>
                <a:lnTo>
                  <a:pt x="23" y="21"/>
                </a:lnTo>
                <a:lnTo>
                  <a:pt x="24" y="19"/>
                </a:lnTo>
                <a:lnTo>
                  <a:pt x="28" y="16"/>
                </a:lnTo>
                <a:lnTo>
                  <a:pt x="28" y="15"/>
                </a:lnTo>
                <a:lnTo>
                  <a:pt x="28" y="18"/>
                </a:lnTo>
                <a:lnTo>
                  <a:pt x="30" y="16"/>
                </a:lnTo>
                <a:lnTo>
                  <a:pt x="35" y="16"/>
                </a:lnTo>
                <a:lnTo>
                  <a:pt x="39" y="16"/>
                </a:lnTo>
                <a:lnTo>
                  <a:pt x="41" y="18"/>
                </a:lnTo>
                <a:lnTo>
                  <a:pt x="41" y="15"/>
                </a:lnTo>
                <a:lnTo>
                  <a:pt x="41" y="16"/>
                </a:lnTo>
                <a:lnTo>
                  <a:pt x="45" y="19"/>
                </a:lnTo>
                <a:lnTo>
                  <a:pt x="46" y="21"/>
                </a:lnTo>
                <a:lnTo>
                  <a:pt x="45" y="18"/>
                </a:lnTo>
                <a:lnTo>
                  <a:pt x="42" y="16"/>
                </a:lnTo>
                <a:lnTo>
                  <a:pt x="49" y="23"/>
                </a:lnTo>
                <a:lnTo>
                  <a:pt x="48" y="21"/>
                </a:lnTo>
                <a:lnTo>
                  <a:pt x="45" y="19"/>
                </a:lnTo>
                <a:lnTo>
                  <a:pt x="52" y="26"/>
                </a:lnTo>
                <a:lnTo>
                  <a:pt x="50" y="23"/>
                </a:lnTo>
                <a:lnTo>
                  <a:pt x="48" y="22"/>
                </a:lnTo>
                <a:lnTo>
                  <a:pt x="49" y="23"/>
                </a:lnTo>
                <a:lnTo>
                  <a:pt x="52" y="28"/>
                </a:lnTo>
                <a:lnTo>
                  <a:pt x="53" y="28"/>
                </a:lnTo>
                <a:lnTo>
                  <a:pt x="50" y="28"/>
                </a:lnTo>
                <a:lnTo>
                  <a:pt x="52" y="29"/>
                </a:lnTo>
                <a:lnTo>
                  <a:pt x="52" y="36"/>
                </a:lnTo>
                <a:lnTo>
                  <a:pt x="56" y="40"/>
                </a:lnTo>
                <a:lnTo>
                  <a:pt x="61" y="26"/>
                </a:lnTo>
                <a:lnTo>
                  <a:pt x="54" y="29"/>
                </a:lnTo>
                <a:lnTo>
                  <a:pt x="52" y="39"/>
                </a:lnTo>
                <a:lnTo>
                  <a:pt x="50" y="40"/>
                </a:lnTo>
                <a:lnTo>
                  <a:pt x="53" y="40"/>
                </a:lnTo>
                <a:lnTo>
                  <a:pt x="52" y="40"/>
                </a:lnTo>
                <a:lnTo>
                  <a:pt x="49" y="44"/>
                </a:lnTo>
                <a:lnTo>
                  <a:pt x="48" y="46"/>
                </a:lnTo>
                <a:lnTo>
                  <a:pt x="50" y="44"/>
                </a:lnTo>
                <a:lnTo>
                  <a:pt x="52" y="41"/>
                </a:lnTo>
                <a:lnTo>
                  <a:pt x="45" y="48"/>
                </a:lnTo>
                <a:lnTo>
                  <a:pt x="48" y="47"/>
                </a:lnTo>
                <a:lnTo>
                  <a:pt x="49" y="44"/>
                </a:lnTo>
                <a:lnTo>
                  <a:pt x="42" y="51"/>
                </a:lnTo>
                <a:lnTo>
                  <a:pt x="45" y="50"/>
                </a:lnTo>
                <a:lnTo>
                  <a:pt x="46" y="47"/>
                </a:lnTo>
                <a:lnTo>
                  <a:pt x="45" y="48"/>
                </a:lnTo>
                <a:lnTo>
                  <a:pt x="41" y="51"/>
                </a:lnTo>
                <a:lnTo>
                  <a:pt x="41" y="53"/>
                </a:lnTo>
                <a:lnTo>
                  <a:pt x="41" y="50"/>
                </a:lnTo>
                <a:lnTo>
                  <a:pt x="39" y="51"/>
                </a:lnTo>
                <a:lnTo>
                  <a:pt x="30" y="54"/>
                </a:lnTo>
                <a:lnTo>
                  <a:pt x="27" y="61"/>
                </a:lnTo>
                <a:lnTo>
                  <a:pt x="41" y="55"/>
                </a:lnTo>
                <a:lnTo>
                  <a:pt x="36" y="51"/>
                </a:lnTo>
                <a:lnTo>
                  <a:pt x="30" y="51"/>
                </a:lnTo>
                <a:lnTo>
                  <a:pt x="28" y="50"/>
                </a:lnTo>
                <a:lnTo>
                  <a:pt x="28" y="53"/>
                </a:lnTo>
                <a:lnTo>
                  <a:pt x="28" y="51"/>
                </a:lnTo>
                <a:lnTo>
                  <a:pt x="24" y="48"/>
                </a:lnTo>
                <a:lnTo>
                  <a:pt x="23" y="47"/>
                </a:lnTo>
                <a:lnTo>
                  <a:pt x="24" y="50"/>
                </a:lnTo>
                <a:lnTo>
                  <a:pt x="27" y="51"/>
                </a:lnTo>
                <a:lnTo>
                  <a:pt x="20" y="44"/>
                </a:lnTo>
                <a:lnTo>
                  <a:pt x="21" y="47"/>
                </a:lnTo>
                <a:lnTo>
                  <a:pt x="24" y="48"/>
                </a:lnTo>
                <a:lnTo>
                  <a:pt x="17" y="41"/>
                </a:lnTo>
                <a:lnTo>
                  <a:pt x="18" y="44"/>
                </a:lnTo>
                <a:lnTo>
                  <a:pt x="21" y="46"/>
                </a:lnTo>
                <a:lnTo>
                  <a:pt x="20" y="44"/>
                </a:lnTo>
                <a:lnTo>
                  <a:pt x="17" y="40"/>
                </a:lnTo>
                <a:lnTo>
                  <a:pt x="16" y="40"/>
                </a:lnTo>
                <a:lnTo>
                  <a:pt x="18" y="40"/>
                </a:lnTo>
                <a:lnTo>
                  <a:pt x="17" y="39"/>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nvGrpSpPr>
          <p:cNvPr id="24661" name="Group 89"/>
          <p:cNvGrpSpPr>
            <a:grpSpLocks/>
          </p:cNvGrpSpPr>
          <p:nvPr/>
        </p:nvGrpSpPr>
        <p:grpSpPr bwMode="auto">
          <a:xfrm>
            <a:off x="5016500" y="2084388"/>
            <a:ext cx="107950" cy="107950"/>
            <a:chOff x="3176" y="1329"/>
            <a:chExt cx="68" cy="68"/>
          </a:xfrm>
        </p:grpSpPr>
        <p:sp>
          <p:nvSpPr>
            <p:cNvPr id="24691" name="Oval 90"/>
            <p:cNvSpPr>
              <a:spLocks noChangeArrowheads="1"/>
            </p:cNvSpPr>
            <p:nvPr/>
          </p:nvSpPr>
          <p:spPr bwMode="auto">
            <a:xfrm>
              <a:off x="3184" y="1337"/>
              <a:ext cx="54" cy="5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92" name="Freeform 91"/>
            <p:cNvSpPr>
              <a:spLocks/>
            </p:cNvSpPr>
            <p:nvPr/>
          </p:nvSpPr>
          <p:spPr bwMode="auto">
            <a:xfrm>
              <a:off x="3176" y="1329"/>
              <a:ext cx="68" cy="68"/>
            </a:xfrm>
            <a:custGeom>
              <a:avLst/>
              <a:gdLst>
                <a:gd name="T0" fmla="*/ 1 w 68"/>
                <a:gd name="T1" fmla="*/ 46 h 68"/>
                <a:gd name="T2" fmla="*/ 3 w 68"/>
                <a:gd name="T3" fmla="*/ 50 h 68"/>
                <a:gd name="T4" fmla="*/ 11 w 68"/>
                <a:gd name="T5" fmla="*/ 58 h 68"/>
                <a:gd name="T6" fmla="*/ 14 w 68"/>
                <a:gd name="T7" fmla="*/ 61 h 68"/>
                <a:gd name="T8" fmla="*/ 17 w 68"/>
                <a:gd name="T9" fmla="*/ 64 h 68"/>
                <a:gd name="T10" fmla="*/ 17 w 68"/>
                <a:gd name="T11" fmla="*/ 64 h 68"/>
                <a:gd name="T12" fmla="*/ 31 w 68"/>
                <a:gd name="T13" fmla="*/ 68 h 68"/>
                <a:gd name="T14" fmla="*/ 40 w 68"/>
                <a:gd name="T15" fmla="*/ 65 h 68"/>
                <a:gd name="T16" fmla="*/ 51 w 68"/>
                <a:gd name="T17" fmla="*/ 64 h 68"/>
                <a:gd name="T18" fmla="*/ 51 w 68"/>
                <a:gd name="T19" fmla="*/ 64 h 68"/>
                <a:gd name="T20" fmla="*/ 54 w 68"/>
                <a:gd name="T21" fmla="*/ 61 h 68"/>
                <a:gd name="T22" fmla="*/ 57 w 68"/>
                <a:gd name="T23" fmla="*/ 58 h 68"/>
                <a:gd name="T24" fmla="*/ 65 w 68"/>
                <a:gd name="T25" fmla="*/ 50 h 68"/>
                <a:gd name="T26" fmla="*/ 67 w 68"/>
                <a:gd name="T27" fmla="*/ 46 h 68"/>
                <a:gd name="T28" fmla="*/ 61 w 68"/>
                <a:gd name="T29" fmla="*/ 43 h 68"/>
                <a:gd name="T30" fmla="*/ 68 w 68"/>
                <a:gd name="T31" fmla="*/ 24 h 68"/>
                <a:gd name="T32" fmla="*/ 62 w 68"/>
                <a:gd name="T33" fmla="*/ 17 h 68"/>
                <a:gd name="T34" fmla="*/ 61 w 68"/>
                <a:gd name="T35" fmla="*/ 13 h 68"/>
                <a:gd name="T36" fmla="*/ 58 w 68"/>
                <a:gd name="T37" fmla="*/ 10 h 68"/>
                <a:gd name="T38" fmla="*/ 56 w 68"/>
                <a:gd name="T39" fmla="*/ 7 h 68"/>
                <a:gd name="T40" fmla="*/ 51 w 68"/>
                <a:gd name="T41" fmla="*/ 6 h 68"/>
                <a:gd name="T42" fmla="*/ 44 w 68"/>
                <a:gd name="T43" fmla="*/ 0 h 68"/>
                <a:gd name="T44" fmla="*/ 17 w 68"/>
                <a:gd name="T45" fmla="*/ 4 h 68"/>
                <a:gd name="T46" fmla="*/ 17 w 68"/>
                <a:gd name="T47" fmla="*/ 4 h 68"/>
                <a:gd name="T48" fmla="*/ 14 w 68"/>
                <a:gd name="T49" fmla="*/ 7 h 68"/>
                <a:gd name="T50" fmla="*/ 11 w 68"/>
                <a:gd name="T51" fmla="*/ 10 h 68"/>
                <a:gd name="T52" fmla="*/ 3 w 68"/>
                <a:gd name="T53" fmla="*/ 18 h 68"/>
                <a:gd name="T54" fmla="*/ 1 w 68"/>
                <a:gd name="T55" fmla="*/ 22 h 68"/>
                <a:gd name="T56" fmla="*/ 17 w 68"/>
                <a:gd name="T57" fmla="*/ 35 h 68"/>
                <a:gd name="T58" fmla="*/ 15 w 68"/>
                <a:gd name="T59" fmla="*/ 28 h 68"/>
                <a:gd name="T60" fmla="*/ 21 w 68"/>
                <a:gd name="T61" fmla="*/ 22 h 68"/>
                <a:gd name="T62" fmla="*/ 24 w 68"/>
                <a:gd name="T63" fmla="*/ 20 h 68"/>
                <a:gd name="T64" fmla="*/ 26 w 68"/>
                <a:gd name="T65" fmla="*/ 17 h 68"/>
                <a:gd name="T66" fmla="*/ 24 w 68"/>
                <a:gd name="T67" fmla="*/ 20 h 68"/>
                <a:gd name="T68" fmla="*/ 28 w 68"/>
                <a:gd name="T69" fmla="*/ 18 h 68"/>
                <a:gd name="T70" fmla="*/ 39 w 68"/>
                <a:gd name="T71" fmla="*/ 17 h 68"/>
                <a:gd name="T72" fmla="*/ 40 w 68"/>
                <a:gd name="T73" fmla="*/ 17 h 68"/>
                <a:gd name="T74" fmla="*/ 44 w 68"/>
                <a:gd name="T75" fmla="*/ 18 h 68"/>
                <a:gd name="T76" fmla="*/ 47 w 68"/>
                <a:gd name="T77" fmla="*/ 21 h 68"/>
                <a:gd name="T78" fmla="*/ 50 w 68"/>
                <a:gd name="T79" fmla="*/ 24 h 68"/>
                <a:gd name="T80" fmla="*/ 51 w 68"/>
                <a:gd name="T81" fmla="*/ 28 h 68"/>
                <a:gd name="T82" fmla="*/ 51 w 68"/>
                <a:gd name="T83" fmla="*/ 29 h 68"/>
                <a:gd name="T84" fmla="*/ 61 w 68"/>
                <a:gd name="T85" fmla="*/ 27 h 68"/>
                <a:gd name="T86" fmla="*/ 50 w 68"/>
                <a:gd name="T87" fmla="*/ 40 h 68"/>
                <a:gd name="T88" fmla="*/ 49 w 68"/>
                <a:gd name="T89" fmla="*/ 45 h 68"/>
                <a:gd name="T90" fmla="*/ 51 w 68"/>
                <a:gd name="T91" fmla="*/ 42 h 68"/>
                <a:gd name="T92" fmla="*/ 49 w 68"/>
                <a:gd name="T93" fmla="*/ 45 h 68"/>
                <a:gd name="T94" fmla="*/ 46 w 68"/>
                <a:gd name="T95" fmla="*/ 47 h 68"/>
                <a:gd name="T96" fmla="*/ 40 w 68"/>
                <a:gd name="T97" fmla="*/ 53 h 68"/>
                <a:gd name="T98" fmla="*/ 29 w 68"/>
                <a:gd name="T99" fmla="*/ 54 h 68"/>
                <a:gd name="T100" fmla="*/ 36 w 68"/>
                <a:gd name="T101" fmla="*/ 51 h 68"/>
                <a:gd name="T102" fmla="*/ 28 w 68"/>
                <a:gd name="T103" fmla="*/ 53 h 68"/>
                <a:gd name="T104" fmla="*/ 22 w 68"/>
                <a:gd name="T105" fmla="*/ 47 h 68"/>
                <a:gd name="T106" fmla="*/ 19 w 68"/>
                <a:gd name="T107" fmla="*/ 45 h 68"/>
                <a:gd name="T108" fmla="*/ 17 w 68"/>
                <a:gd name="T109" fmla="*/ 42 h 68"/>
                <a:gd name="T110" fmla="*/ 19 w 68"/>
                <a:gd name="T111" fmla="*/ 45 h 68"/>
                <a:gd name="T112" fmla="*/ 18 w 68"/>
                <a:gd name="T113" fmla="*/ 40 h 68"/>
                <a:gd name="T114" fmla="*/ 0 w 68"/>
                <a:gd name="T115" fmla="*/ 35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5"/>
                  </a:moveTo>
                  <a:lnTo>
                    <a:pt x="0" y="45"/>
                  </a:lnTo>
                  <a:lnTo>
                    <a:pt x="1" y="46"/>
                  </a:lnTo>
                  <a:lnTo>
                    <a:pt x="4" y="51"/>
                  </a:lnTo>
                  <a:lnTo>
                    <a:pt x="6" y="51"/>
                  </a:lnTo>
                  <a:lnTo>
                    <a:pt x="3" y="50"/>
                  </a:lnTo>
                  <a:lnTo>
                    <a:pt x="4" y="51"/>
                  </a:lnTo>
                  <a:lnTo>
                    <a:pt x="7" y="56"/>
                  </a:lnTo>
                  <a:lnTo>
                    <a:pt x="11" y="58"/>
                  </a:lnTo>
                  <a:lnTo>
                    <a:pt x="7" y="54"/>
                  </a:lnTo>
                  <a:lnTo>
                    <a:pt x="10" y="58"/>
                  </a:lnTo>
                  <a:lnTo>
                    <a:pt x="14" y="61"/>
                  </a:lnTo>
                  <a:lnTo>
                    <a:pt x="10" y="57"/>
                  </a:lnTo>
                  <a:lnTo>
                    <a:pt x="13" y="61"/>
                  </a:lnTo>
                  <a:lnTo>
                    <a:pt x="17" y="64"/>
                  </a:lnTo>
                  <a:lnTo>
                    <a:pt x="18" y="65"/>
                  </a:lnTo>
                  <a:lnTo>
                    <a:pt x="17" y="63"/>
                  </a:lnTo>
                  <a:lnTo>
                    <a:pt x="17" y="64"/>
                  </a:lnTo>
                  <a:lnTo>
                    <a:pt x="22" y="67"/>
                  </a:lnTo>
                  <a:lnTo>
                    <a:pt x="24" y="68"/>
                  </a:lnTo>
                  <a:lnTo>
                    <a:pt x="31" y="68"/>
                  </a:lnTo>
                  <a:lnTo>
                    <a:pt x="29" y="67"/>
                  </a:lnTo>
                  <a:lnTo>
                    <a:pt x="43" y="61"/>
                  </a:lnTo>
                  <a:lnTo>
                    <a:pt x="40" y="65"/>
                  </a:lnTo>
                  <a:lnTo>
                    <a:pt x="44" y="68"/>
                  </a:lnTo>
                  <a:lnTo>
                    <a:pt x="46" y="67"/>
                  </a:lnTo>
                  <a:lnTo>
                    <a:pt x="51" y="64"/>
                  </a:lnTo>
                  <a:lnTo>
                    <a:pt x="51" y="63"/>
                  </a:lnTo>
                  <a:lnTo>
                    <a:pt x="50" y="65"/>
                  </a:lnTo>
                  <a:lnTo>
                    <a:pt x="51" y="64"/>
                  </a:lnTo>
                  <a:lnTo>
                    <a:pt x="56" y="61"/>
                  </a:lnTo>
                  <a:lnTo>
                    <a:pt x="58" y="57"/>
                  </a:lnTo>
                  <a:lnTo>
                    <a:pt x="54" y="61"/>
                  </a:lnTo>
                  <a:lnTo>
                    <a:pt x="58" y="58"/>
                  </a:lnTo>
                  <a:lnTo>
                    <a:pt x="61" y="54"/>
                  </a:lnTo>
                  <a:lnTo>
                    <a:pt x="57" y="58"/>
                  </a:lnTo>
                  <a:lnTo>
                    <a:pt x="61" y="56"/>
                  </a:lnTo>
                  <a:lnTo>
                    <a:pt x="64" y="51"/>
                  </a:lnTo>
                  <a:lnTo>
                    <a:pt x="65" y="50"/>
                  </a:lnTo>
                  <a:lnTo>
                    <a:pt x="62" y="51"/>
                  </a:lnTo>
                  <a:lnTo>
                    <a:pt x="64" y="51"/>
                  </a:lnTo>
                  <a:lnTo>
                    <a:pt x="67" y="46"/>
                  </a:lnTo>
                  <a:lnTo>
                    <a:pt x="68" y="45"/>
                  </a:lnTo>
                  <a:lnTo>
                    <a:pt x="65" y="40"/>
                  </a:lnTo>
                  <a:lnTo>
                    <a:pt x="61" y="43"/>
                  </a:lnTo>
                  <a:lnTo>
                    <a:pt x="67" y="29"/>
                  </a:lnTo>
                  <a:lnTo>
                    <a:pt x="68" y="31"/>
                  </a:lnTo>
                  <a:lnTo>
                    <a:pt x="68" y="24"/>
                  </a:lnTo>
                  <a:lnTo>
                    <a:pt x="67" y="22"/>
                  </a:lnTo>
                  <a:lnTo>
                    <a:pt x="64" y="17"/>
                  </a:lnTo>
                  <a:lnTo>
                    <a:pt x="62" y="17"/>
                  </a:lnTo>
                  <a:lnTo>
                    <a:pt x="65" y="18"/>
                  </a:lnTo>
                  <a:lnTo>
                    <a:pt x="64" y="17"/>
                  </a:lnTo>
                  <a:lnTo>
                    <a:pt x="61" y="13"/>
                  </a:lnTo>
                  <a:lnTo>
                    <a:pt x="57" y="10"/>
                  </a:lnTo>
                  <a:lnTo>
                    <a:pt x="61" y="14"/>
                  </a:lnTo>
                  <a:lnTo>
                    <a:pt x="58" y="10"/>
                  </a:lnTo>
                  <a:lnTo>
                    <a:pt x="54" y="7"/>
                  </a:lnTo>
                  <a:lnTo>
                    <a:pt x="58" y="11"/>
                  </a:lnTo>
                  <a:lnTo>
                    <a:pt x="56" y="7"/>
                  </a:lnTo>
                  <a:lnTo>
                    <a:pt x="51" y="4"/>
                  </a:lnTo>
                  <a:lnTo>
                    <a:pt x="50" y="3"/>
                  </a:lnTo>
                  <a:lnTo>
                    <a:pt x="51" y="6"/>
                  </a:lnTo>
                  <a:lnTo>
                    <a:pt x="51" y="4"/>
                  </a:lnTo>
                  <a:lnTo>
                    <a:pt x="46" y="2"/>
                  </a:lnTo>
                  <a:lnTo>
                    <a:pt x="44" y="0"/>
                  </a:lnTo>
                  <a:lnTo>
                    <a:pt x="24" y="0"/>
                  </a:lnTo>
                  <a:lnTo>
                    <a:pt x="22" y="2"/>
                  </a:lnTo>
                  <a:lnTo>
                    <a:pt x="17" y="4"/>
                  </a:lnTo>
                  <a:lnTo>
                    <a:pt x="17" y="6"/>
                  </a:lnTo>
                  <a:lnTo>
                    <a:pt x="18" y="3"/>
                  </a:lnTo>
                  <a:lnTo>
                    <a:pt x="17" y="4"/>
                  </a:lnTo>
                  <a:lnTo>
                    <a:pt x="13" y="7"/>
                  </a:lnTo>
                  <a:lnTo>
                    <a:pt x="10" y="11"/>
                  </a:lnTo>
                  <a:lnTo>
                    <a:pt x="14" y="7"/>
                  </a:lnTo>
                  <a:lnTo>
                    <a:pt x="10" y="10"/>
                  </a:lnTo>
                  <a:lnTo>
                    <a:pt x="7" y="14"/>
                  </a:lnTo>
                  <a:lnTo>
                    <a:pt x="11" y="10"/>
                  </a:lnTo>
                  <a:lnTo>
                    <a:pt x="7" y="13"/>
                  </a:lnTo>
                  <a:lnTo>
                    <a:pt x="4" y="17"/>
                  </a:lnTo>
                  <a:lnTo>
                    <a:pt x="3" y="18"/>
                  </a:lnTo>
                  <a:lnTo>
                    <a:pt x="6" y="17"/>
                  </a:lnTo>
                  <a:lnTo>
                    <a:pt x="4" y="17"/>
                  </a:lnTo>
                  <a:lnTo>
                    <a:pt x="1" y="22"/>
                  </a:lnTo>
                  <a:lnTo>
                    <a:pt x="0" y="24"/>
                  </a:lnTo>
                  <a:lnTo>
                    <a:pt x="0" y="35"/>
                  </a:lnTo>
                  <a:lnTo>
                    <a:pt x="17" y="35"/>
                  </a:lnTo>
                  <a:lnTo>
                    <a:pt x="17" y="29"/>
                  </a:lnTo>
                  <a:lnTo>
                    <a:pt x="18" y="28"/>
                  </a:lnTo>
                  <a:lnTo>
                    <a:pt x="15" y="28"/>
                  </a:lnTo>
                  <a:lnTo>
                    <a:pt x="17" y="28"/>
                  </a:lnTo>
                  <a:lnTo>
                    <a:pt x="19" y="24"/>
                  </a:lnTo>
                  <a:lnTo>
                    <a:pt x="21" y="22"/>
                  </a:lnTo>
                  <a:lnTo>
                    <a:pt x="18" y="24"/>
                  </a:lnTo>
                  <a:lnTo>
                    <a:pt x="17" y="27"/>
                  </a:lnTo>
                  <a:lnTo>
                    <a:pt x="24" y="20"/>
                  </a:lnTo>
                  <a:lnTo>
                    <a:pt x="21" y="21"/>
                  </a:lnTo>
                  <a:lnTo>
                    <a:pt x="19" y="24"/>
                  </a:lnTo>
                  <a:lnTo>
                    <a:pt x="26" y="17"/>
                  </a:lnTo>
                  <a:lnTo>
                    <a:pt x="24" y="18"/>
                  </a:lnTo>
                  <a:lnTo>
                    <a:pt x="22" y="21"/>
                  </a:lnTo>
                  <a:lnTo>
                    <a:pt x="24" y="20"/>
                  </a:lnTo>
                  <a:lnTo>
                    <a:pt x="28" y="17"/>
                  </a:lnTo>
                  <a:lnTo>
                    <a:pt x="28" y="15"/>
                  </a:lnTo>
                  <a:lnTo>
                    <a:pt x="28" y="18"/>
                  </a:lnTo>
                  <a:lnTo>
                    <a:pt x="29" y="17"/>
                  </a:lnTo>
                  <a:lnTo>
                    <a:pt x="35" y="17"/>
                  </a:lnTo>
                  <a:lnTo>
                    <a:pt x="39" y="17"/>
                  </a:lnTo>
                  <a:lnTo>
                    <a:pt x="40" y="18"/>
                  </a:lnTo>
                  <a:lnTo>
                    <a:pt x="40" y="15"/>
                  </a:lnTo>
                  <a:lnTo>
                    <a:pt x="40" y="17"/>
                  </a:lnTo>
                  <a:lnTo>
                    <a:pt x="44" y="20"/>
                  </a:lnTo>
                  <a:lnTo>
                    <a:pt x="46" y="21"/>
                  </a:lnTo>
                  <a:lnTo>
                    <a:pt x="44" y="18"/>
                  </a:lnTo>
                  <a:lnTo>
                    <a:pt x="42" y="17"/>
                  </a:lnTo>
                  <a:lnTo>
                    <a:pt x="49" y="24"/>
                  </a:lnTo>
                  <a:lnTo>
                    <a:pt x="47" y="21"/>
                  </a:lnTo>
                  <a:lnTo>
                    <a:pt x="44" y="20"/>
                  </a:lnTo>
                  <a:lnTo>
                    <a:pt x="51" y="27"/>
                  </a:lnTo>
                  <a:lnTo>
                    <a:pt x="50" y="24"/>
                  </a:lnTo>
                  <a:lnTo>
                    <a:pt x="47" y="22"/>
                  </a:lnTo>
                  <a:lnTo>
                    <a:pt x="49" y="24"/>
                  </a:lnTo>
                  <a:lnTo>
                    <a:pt x="51" y="28"/>
                  </a:lnTo>
                  <a:lnTo>
                    <a:pt x="53" y="28"/>
                  </a:lnTo>
                  <a:lnTo>
                    <a:pt x="50" y="28"/>
                  </a:lnTo>
                  <a:lnTo>
                    <a:pt x="51" y="29"/>
                  </a:lnTo>
                  <a:lnTo>
                    <a:pt x="51" y="36"/>
                  </a:lnTo>
                  <a:lnTo>
                    <a:pt x="56" y="40"/>
                  </a:lnTo>
                  <a:lnTo>
                    <a:pt x="61" y="27"/>
                  </a:lnTo>
                  <a:lnTo>
                    <a:pt x="54" y="29"/>
                  </a:lnTo>
                  <a:lnTo>
                    <a:pt x="51" y="39"/>
                  </a:lnTo>
                  <a:lnTo>
                    <a:pt x="50" y="40"/>
                  </a:lnTo>
                  <a:lnTo>
                    <a:pt x="53" y="40"/>
                  </a:lnTo>
                  <a:lnTo>
                    <a:pt x="51" y="40"/>
                  </a:lnTo>
                  <a:lnTo>
                    <a:pt x="49" y="45"/>
                  </a:lnTo>
                  <a:lnTo>
                    <a:pt x="47" y="46"/>
                  </a:lnTo>
                  <a:lnTo>
                    <a:pt x="50" y="45"/>
                  </a:lnTo>
                  <a:lnTo>
                    <a:pt x="51" y="42"/>
                  </a:lnTo>
                  <a:lnTo>
                    <a:pt x="44" y="49"/>
                  </a:lnTo>
                  <a:lnTo>
                    <a:pt x="47" y="47"/>
                  </a:lnTo>
                  <a:lnTo>
                    <a:pt x="49" y="45"/>
                  </a:lnTo>
                  <a:lnTo>
                    <a:pt x="42" y="51"/>
                  </a:lnTo>
                  <a:lnTo>
                    <a:pt x="44" y="50"/>
                  </a:lnTo>
                  <a:lnTo>
                    <a:pt x="46" y="47"/>
                  </a:lnTo>
                  <a:lnTo>
                    <a:pt x="44" y="49"/>
                  </a:lnTo>
                  <a:lnTo>
                    <a:pt x="40" y="51"/>
                  </a:lnTo>
                  <a:lnTo>
                    <a:pt x="40" y="53"/>
                  </a:lnTo>
                  <a:lnTo>
                    <a:pt x="40" y="50"/>
                  </a:lnTo>
                  <a:lnTo>
                    <a:pt x="39" y="51"/>
                  </a:lnTo>
                  <a:lnTo>
                    <a:pt x="29" y="54"/>
                  </a:lnTo>
                  <a:lnTo>
                    <a:pt x="26" y="61"/>
                  </a:lnTo>
                  <a:lnTo>
                    <a:pt x="40" y="56"/>
                  </a:lnTo>
                  <a:lnTo>
                    <a:pt x="36" y="51"/>
                  </a:lnTo>
                  <a:lnTo>
                    <a:pt x="29" y="51"/>
                  </a:lnTo>
                  <a:lnTo>
                    <a:pt x="28" y="50"/>
                  </a:lnTo>
                  <a:lnTo>
                    <a:pt x="28" y="53"/>
                  </a:lnTo>
                  <a:lnTo>
                    <a:pt x="28" y="51"/>
                  </a:lnTo>
                  <a:lnTo>
                    <a:pt x="24" y="49"/>
                  </a:lnTo>
                  <a:lnTo>
                    <a:pt x="22" y="47"/>
                  </a:lnTo>
                  <a:lnTo>
                    <a:pt x="24" y="50"/>
                  </a:lnTo>
                  <a:lnTo>
                    <a:pt x="26" y="51"/>
                  </a:lnTo>
                  <a:lnTo>
                    <a:pt x="19" y="45"/>
                  </a:lnTo>
                  <a:lnTo>
                    <a:pt x="21" y="47"/>
                  </a:lnTo>
                  <a:lnTo>
                    <a:pt x="24" y="49"/>
                  </a:lnTo>
                  <a:lnTo>
                    <a:pt x="17" y="42"/>
                  </a:lnTo>
                  <a:lnTo>
                    <a:pt x="18" y="45"/>
                  </a:lnTo>
                  <a:lnTo>
                    <a:pt x="21" y="46"/>
                  </a:lnTo>
                  <a:lnTo>
                    <a:pt x="19" y="45"/>
                  </a:lnTo>
                  <a:lnTo>
                    <a:pt x="17" y="40"/>
                  </a:lnTo>
                  <a:lnTo>
                    <a:pt x="15" y="40"/>
                  </a:lnTo>
                  <a:lnTo>
                    <a:pt x="18" y="40"/>
                  </a:lnTo>
                  <a:lnTo>
                    <a:pt x="17" y="39"/>
                  </a:lnTo>
                  <a:lnTo>
                    <a:pt x="1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sp>
        <p:nvSpPr>
          <p:cNvPr id="24662" name="Oval 92"/>
          <p:cNvSpPr>
            <a:spLocks noChangeArrowheads="1"/>
          </p:cNvSpPr>
          <p:nvPr/>
        </p:nvSpPr>
        <p:spPr bwMode="auto">
          <a:xfrm>
            <a:off x="5054600" y="2452688"/>
            <a:ext cx="85725" cy="873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63" name="Freeform 93"/>
          <p:cNvSpPr>
            <a:spLocks/>
          </p:cNvSpPr>
          <p:nvPr/>
        </p:nvSpPr>
        <p:spPr bwMode="auto">
          <a:xfrm>
            <a:off x="5041900" y="2439988"/>
            <a:ext cx="107950" cy="107950"/>
          </a:xfrm>
          <a:custGeom>
            <a:avLst/>
            <a:gdLst>
              <a:gd name="T0" fmla="*/ 2147483646 w 68"/>
              <a:gd name="T1" fmla="*/ 2147483646 h 68"/>
              <a:gd name="T2" fmla="*/ 2147483646 w 68"/>
              <a:gd name="T3" fmla="*/ 2147483646 h 68"/>
              <a:gd name="T4" fmla="*/ 2147483646 w 68"/>
              <a:gd name="T5" fmla="*/ 2147483646 h 68"/>
              <a:gd name="T6" fmla="*/ 2147483646 w 68"/>
              <a:gd name="T7" fmla="*/ 2147483646 h 68"/>
              <a:gd name="T8" fmla="*/ 2147483646 w 68"/>
              <a:gd name="T9" fmla="*/ 2147483646 h 68"/>
              <a:gd name="T10" fmla="*/ 2147483646 w 68"/>
              <a:gd name="T11" fmla="*/ 2147483646 h 68"/>
              <a:gd name="T12" fmla="*/ 2147483646 w 68"/>
              <a:gd name="T13" fmla="*/ 2147483646 h 68"/>
              <a:gd name="T14" fmla="*/ 2147483646 w 68"/>
              <a:gd name="T15" fmla="*/ 2147483646 h 68"/>
              <a:gd name="T16" fmla="*/ 2147483646 w 68"/>
              <a:gd name="T17" fmla="*/ 2147483646 h 68"/>
              <a:gd name="T18" fmla="*/ 2147483646 w 68"/>
              <a:gd name="T19" fmla="*/ 2147483646 h 68"/>
              <a:gd name="T20" fmla="*/ 2147483646 w 68"/>
              <a:gd name="T21" fmla="*/ 2147483646 h 68"/>
              <a:gd name="T22" fmla="*/ 2147483646 w 68"/>
              <a:gd name="T23" fmla="*/ 2147483646 h 68"/>
              <a:gd name="T24" fmla="*/ 2147483646 w 68"/>
              <a:gd name="T25" fmla="*/ 2147483646 h 68"/>
              <a:gd name="T26" fmla="*/ 2147483646 w 68"/>
              <a:gd name="T27" fmla="*/ 2147483646 h 68"/>
              <a:gd name="T28" fmla="*/ 2147483646 w 68"/>
              <a:gd name="T29" fmla="*/ 2147483646 h 68"/>
              <a:gd name="T30" fmla="*/ 2147483646 w 68"/>
              <a:gd name="T31" fmla="*/ 2147483646 h 68"/>
              <a:gd name="T32" fmla="*/ 2147483646 w 68"/>
              <a:gd name="T33" fmla="*/ 2147483646 h 68"/>
              <a:gd name="T34" fmla="*/ 2147483646 w 68"/>
              <a:gd name="T35" fmla="*/ 2147483646 h 68"/>
              <a:gd name="T36" fmla="*/ 2147483646 w 68"/>
              <a:gd name="T37" fmla="*/ 2147483646 h 68"/>
              <a:gd name="T38" fmla="*/ 2147483646 w 68"/>
              <a:gd name="T39" fmla="*/ 2147483646 h 68"/>
              <a:gd name="T40" fmla="*/ 2147483646 w 68"/>
              <a:gd name="T41" fmla="*/ 2147483646 h 68"/>
              <a:gd name="T42" fmla="*/ 2147483646 w 68"/>
              <a:gd name="T43" fmla="*/ 0 h 68"/>
              <a:gd name="T44" fmla="*/ 2147483646 w 68"/>
              <a:gd name="T45" fmla="*/ 2147483646 h 68"/>
              <a:gd name="T46" fmla="*/ 2147483646 w 68"/>
              <a:gd name="T47" fmla="*/ 2147483646 h 68"/>
              <a:gd name="T48" fmla="*/ 2147483646 w 68"/>
              <a:gd name="T49" fmla="*/ 2147483646 h 68"/>
              <a:gd name="T50" fmla="*/ 2147483646 w 68"/>
              <a:gd name="T51" fmla="*/ 2147483646 h 68"/>
              <a:gd name="T52" fmla="*/ 2147483646 w 68"/>
              <a:gd name="T53" fmla="*/ 2147483646 h 68"/>
              <a:gd name="T54" fmla="*/ 2147483646 w 68"/>
              <a:gd name="T55" fmla="*/ 2147483646 h 68"/>
              <a:gd name="T56" fmla="*/ 2147483646 w 68"/>
              <a:gd name="T57" fmla="*/ 2147483646 h 68"/>
              <a:gd name="T58" fmla="*/ 2147483646 w 68"/>
              <a:gd name="T59" fmla="*/ 2147483646 h 68"/>
              <a:gd name="T60" fmla="*/ 2147483646 w 68"/>
              <a:gd name="T61" fmla="*/ 2147483646 h 68"/>
              <a:gd name="T62" fmla="*/ 2147483646 w 68"/>
              <a:gd name="T63" fmla="*/ 2147483646 h 68"/>
              <a:gd name="T64" fmla="*/ 2147483646 w 68"/>
              <a:gd name="T65" fmla="*/ 2147483646 h 68"/>
              <a:gd name="T66" fmla="*/ 2147483646 w 68"/>
              <a:gd name="T67" fmla="*/ 2147483646 h 68"/>
              <a:gd name="T68" fmla="*/ 2147483646 w 68"/>
              <a:gd name="T69" fmla="*/ 2147483646 h 68"/>
              <a:gd name="T70" fmla="*/ 2147483646 w 68"/>
              <a:gd name="T71" fmla="*/ 2147483646 h 68"/>
              <a:gd name="T72" fmla="*/ 2147483646 w 68"/>
              <a:gd name="T73" fmla="*/ 2147483646 h 68"/>
              <a:gd name="T74" fmla="*/ 2147483646 w 68"/>
              <a:gd name="T75" fmla="*/ 2147483646 h 68"/>
              <a:gd name="T76" fmla="*/ 2147483646 w 68"/>
              <a:gd name="T77" fmla="*/ 2147483646 h 68"/>
              <a:gd name="T78" fmla="*/ 2147483646 w 68"/>
              <a:gd name="T79" fmla="*/ 2147483646 h 68"/>
              <a:gd name="T80" fmla="*/ 2147483646 w 68"/>
              <a:gd name="T81" fmla="*/ 2147483646 h 68"/>
              <a:gd name="T82" fmla="*/ 2147483646 w 68"/>
              <a:gd name="T83" fmla="*/ 2147483646 h 68"/>
              <a:gd name="T84" fmla="*/ 2147483646 w 68"/>
              <a:gd name="T85" fmla="*/ 2147483646 h 68"/>
              <a:gd name="T86" fmla="*/ 2147483646 w 68"/>
              <a:gd name="T87" fmla="*/ 2147483646 h 68"/>
              <a:gd name="T88" fmla="*/ 2147483646 w 68"/>
              <a:gd name="T89" fmla="*/ 2147483646 h 68"/>
              <a:gd name="T90" fmla="*/ 2147483646 w 68"/>
              <a:gd name="T91" fmla="*/ 2147483646 h 68"/>
              <a:gd name="T92" fmla="*/ 2147483646 w 68"/>
              <a:gd name="T93" fmla="*/ 2147483646 h 68"/>
              <a:gd name="T94" fmla="*/ 2147483646 w 68"/>
              <a:gd name="T95" fmla="*/ 2147483646 h 68"/>
              <a:gd name="T96" fmla="*/ 2147483646 w 68"/>
              <a:gd name="T97" fmla="*/ 2147483646 h 68"/>
              <a:gd name="T98" fmla="*/ 2147483646 w 68"/>
              <a:gd name="T99" fmla="*/ 2147483646 h 68"/>
              <a:gd name="T100" fmla="*/ 2147483646 w 68"/>
              <a:gd name="T101" fmla="*/ 2147483646 h 68"/>
              <a:gd name="T102" fmla="*/ 2147483646 w 68"/>
              <a:gd name="T103" fmla="*/ 2147483646 h 68"/>
              <a:gd name="T104" fmla="*/ 2147483646 w 68"/>
              <a:gd name="T105" fmla="*/ 2147483646 h 68"/>
              <a:gd name="T106" fmla="*/ 2147483646 w 68"/>
              <a:gd name="T107" fmla="*/ 2147483646 h 68"/>
              <a:gd name="T108" fmla="*/ 2147483646 w 68"/>
              <a:gd name="T109" fmla="*/ 2147483646 h 68"/>
              <a:gd name="T110" fmla="*/ 2147483646 w 68"/>
              <a:gd name="T111" fmla="*/ 2147483646 h 68"/>
              <a:gd name="T112" fmla="*/ 2147483646 w 68"/>
              <a:gd name="T113" fmla="*/ 2147483646 h 68"/>
              <a:gd name="T114" fmla="*/ 0 w 68"/>
              <a:gd name="T115" fmla="*/ 2147483646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5"/>
                </a:moveTo>
                <a:lnTo>
                  <a:pt x="0" y="45"/>
                </a:lnTo>
                <a:lnTo>
                  <a:pt x="1" y="46"/>
                </a:lnTo>
                <a:lnTo>
                  <a:pt x="4" y="51"/>
                </a:lnTo>
                <a:lnTo>
                  <a:pt x="6" y="51"/>
                </a:lnTo>
                <a:lnTo>
                  <a:pt x="3" y="50"/>
                </a:lnTo>
                <a:lnTo>
                  <a:pt x="4" y="51"/>
                </a:lnTo>
                <a:lnTo>
                  <a:pt x="7" y="56"/>
                </a:lnTo>
                <a:lnTo>
                  <a:pt x="11" y="58"/>
                </a:lnTo>
                <a:lnTo>
                  <a:pt x="7" y="54"/>
                </a:lnTo>
                <a:lnTo>
                  <a:pt x="10" y="58"/>
                </a:lnTo>
                <a:lnTo>
                  <a:pt x="14" y="61"/>
                </a:lnTo>
                <a:lnTo>
                  <a:pt x="10" y="57"/>
                </a:lnTo>
                <a:lnTo>
                  <a:pt x="13" y="61"/>
                </a:lnTo>
                <a:lnTo>
                  <a:pt x="17" y="64"/>
                </a:lnTo>
                <a:lnTo>
                  <a:pt x="18" y="65"/>
                </a:lnTo>
                <a:lnTo>
                  <a:pt x="17" y="63"/>
                </a:lnTo>
                <a:lnTo>
                  <a:pt x="17" y="64"/>
                </a:lnTo>
                <a:lnTo>
                  <a:pt x="22" y="67"/>
                </a:lnTo>
                <a:lnTo>
                  <a:pt x="24" y="68"/>
                </a:lnTo>
                <a:lnTo>
                  <a:pt x="31" y="68"/>
                </a:lnTo>
                <a:lnTo>
                  <a:pt x="29" y="67"/>
                </a:lnTo>
                <a:lnTo>
                  <a:pt x="43" y="61"/>
                </a:lnTo>
                <a:lnTo>
                  <a:pt x="40" y="65"/>
                </a:lnTo>
                <a:lnTo>
                  <a:pt x="44" y="68"/>
                </a:lnTo>
                <a:lnTo>
                  <a:pt x="46" y="67"/>
                </a:lnTo>
                <a:lnTo>
                  <a:pt x="51" y="64"/>
                </a:lnTo>
                <a:lnTo>
                  <a:pt x="51" y="63"/>
                </a:lnTo>
                <a:lnTo>
                  <a:pt x="50" y="65"/>
                </a:lnTo>
                <a:lnTo>
                  <a:pt x="51" y="64"/>
                </a:lnTo>
                <a:lnTo>
                  <a:pt x="56" y="61"/>
                </a:lnTo>
                <a:lnTo>
                  <a:pt x="58" y="57"/>
                </a:lnTo>
                <a:lnTo>
                  <a:pt x="54" y="61"/>
                </a:lnTo>
                <a:lnTo>
                  <a:pt x="58" y="58"/>
                </a:lnTo>
                <a:lnTo>
                  <a:pt x="61" y="54"/>
                </a:lnTo>
                <a:lnTo>
                  <a:pt x="57" y="58"/>
                </a:lnTo>
                <a:lnTo>
                  <a:pt x="61" y="56"/>
                </a:lnTo>
                <a:lnTo>
                  <a:pt x="64" y="51"/>
                </a:lnTo>
                <a:lnTo>
                  <a:pt x="65" y="50"/>
                </a:lnTo>
                <a:lnTo>
                  <a:pt x="62" y="51"/>
                </a:lnTo>
                <a:lnTo>
                  <a:pt x="64" y="51"/>
                </a:lnTo>
                <a:lnTo>
                  <a:pt x="67" y="46"/>
                </a:lnTo>
                <a:lnTo>
                  <a:pt x="68" y="45"/>
                </a:lnTo>
                <a:lnTo>
                  <a:pt x="65" y="40"/>
                </a:lnTo>
                <a:lnTo>
                  <a:pt x="61" y="43"/>
                </a:lnTo>
                <a:lnTo>
                  <a:pt x="67" y="29"/>
                </a:lnTo>
                <a:lnTo>
                  <a:pt x="68" y="31"/>
                </a:lnTo>
                <a:lnTo>
                  <a:pt x="68" y="24"/>
                </a:lnTo>
                <a:lnTo>
                  <a:pt x="67" y="22"/>
                </a:lnTo>
                <a:lnTo>
                  <a:pt x="64" y="17"/>
                </a:lnTo>
                <a:lnTo>
                  <a:pt x="62" y="17"/>
                </a:lnTo>
                <a:lnTo>
                  <a:pt x="65" y="18"/>
                </a:lnTo>
                <a:lnTo>
                  <a:pt x="64" y="17"/>
                </a:lnTo>
                <a:lnTo>
                  <a:pt x="61" y="13"/>
                </a:lnTo>
                <a:lnTo>
                  <a:pt x="57" y="10"/>
                </a:lnTo>
                <a:lnTo>
                  <a:pt x="61" y="14"/>
                </a:lnTo>
                <a:lnTo>
                  <a:pt x="58" y="10"/>
                </a:lnTo>
                <a:lnTo>
                  <a:pt x="54" y="7"/>
                </a:lnTo>
                <a:lnTo>
                  <a:pt x="58" y="11"/>
                </a:lnTo>
                <a:lnTo>
                  <a:pt x="56" y="7"/>
                </a:lnTo>
                <a:lnTo>
                  <a:pt x="51" y="4"/>
                </a:lnTo>
                <a:lnTo>
                  <a:pt x="50" y="3"/>
                </a:lnTo>
                <a:lnTo>
                  <a:pt x="51" y="6"/>
                </a:lnTo>
                <a:lnTo>
                  <a:pt x="51" y="4"/>
                </a:lnTo>
                <a:lnTo>
                  <a:pt x="46" y="2"/>
                </a:lnTo>
                <a:lnTo>
                  <a:pt x="44" y="0"/>
                </a:lnTo>
                <a:lnTo>
                  <a:pt x="24" y="0"/>
                </a:lnTo>
                <a:lnTo>
                  <a:pt x="22" y="2"/>
                </a:lnTo>
                <a:lnTo>
                  <a:pt x="17" y="4"/>
                </a:lnTo>
                <a:lnTo>
                  <a:pt x="17" y="6"/>
                </a:lnTo>
                <a:lnTo>
                  <a:pt x="18" y="3"/>
                </a:lnTo>
                <a:lnTo>
                  <a:pt x="17" y="4"/>
                </a:lnTo>
                <a:lnTo>
                  <a:pt x="13" y="7"/>
                </a:lnTo>
                <a:lnTo>
                  <a:pt x="10" y="11"/>
                </a:lnTo>
                <a:lnTo>
                  <a:pt x="14" y="7"/>
                </a:lnTo>
                <a:lnTo>
                  <a:pt x="10" y="10"/>
                </a:lnTo>
                <a:lnTo>
                  <a:pt x="7" y="14"/>
                </a:lnTo>
                <a:lnTo>
                  <a:pt x="11" y="10"/>
                </a:lnTo>
                <a:lnTo>
                  <a:pt x="7" y="13"/>
                </a:lnTo>
                <a:lnTo>
                  <a:pt x="4" y="17"/>
                </a:lnTo>
                <a:lnTo>
                  <a:pt x="3" y="18"/>
                </a:lnTo>
                <a:lnTo>
                  <a:pt x="6" y="17"/>
                </a:lnTo>
                <a:lnTo>
                  <a:pt x="4" y="17"/>
                </a:lnTo>
                <a:lnTo>
                  <a:pt x="1" y="22"/>
                </a:lnTo>
                <a:lnTo>
                  <a:pt x="0" y="24"/>
                </a:lnTo>
                <a:lnTo>
                  <a:pt x="0" y="35"/>
                </a:lnTo>
                <a:lnTo>
                  <a:pt x="17" y="35"/>
                </a:lnTo>
                <a:lnTo>
                  <a:pt x="17" y="29"/>
                </a:lnTo>
                <a:lnTo>
                  <a:pt x="18" y="28"/>
                </a:lnTo>
                <a:lnTo>
                  <a:pt x="15" y="28"/>
                </a:lnTo>
                <a:lnTo>
                  <a:pt x="17" y="28"/>
                </a:lnTo>
                <a:lnTo>
                  <a:pt x="19" y="24"/>
                </a:lnTo>
                <a:lnTo>
                  <a:pt x="21" y="22"/>
                </a:lnTo>
                <a:lnTo>
                  <a:pt x="18" y="24"/>
                </a:lnTo>
                <a:lnTo>
                  <a:pt x="17" y="27"/>
                </a:lnTo>
                <a:lnTo>
                  <a:pt x="24" y="20"/>
                </a:lnTo>
                <a:lnTo>
                  <a:pt x="21" y="21"/>
                </a:lnTo>
                <a:lnTo>
                  <a:pt x="19" y="24"/>
                </a:lnTo>
                <a:lnTo>
                  <a:pt x="26" y="17"/>
                </a:lnTo>
                <a:lnTo>
                  <a:pt x="24" y="18"/>
                </a:lnTo>
                <a:lnTo>
                  <a:pt x="22" y="21"/>
                </a:lnTo>
                <a:lnTo>
                  <a:pt x="24" y="20"/>
                </a:lnTo>
                <a:lnTo>
                  <a:pt x="28" y="17"/>
                </a:lnTo>
                <a:lnTo>
                  <a:pt x="28" y="15"/>
                </a:lnTo>
                <a:lnTo>
                  <a:pt x="28" y="18"/>
                </a:lnTo>
                <a:lnTo>
                  <a:pt x="29" y="17"/>
                </a:lnTo>
                <a:lnTo>
                  <a:pt x="35" y="17"/>
                </a:lnTo>
                <a:lnTo>
                  <a:pt x="39" y="17"/>
                </a:lnTo>
                <a:lnTo>
                  <a:pt x="40" y="18"/>
                </a:lnTo>
                <a:lnTo>
                  <a:pt x="40" y="15"/>
                </a:lnTo>
                <a:lnTo>
                  <a:pt x="40" y="17"/>
                </a:lnTo>
                <a:lnTo>
                  <a:pt x="44" y="20"/>
                </a:lnTo>
                <a:lnTo>
                  <a:pt x="46" y="21"/>
                </a:lnTo>
                <a:lnTo>
                  <a:pt x="44" y="18"/>
                </a:lnTo>
                <a:lnTo>
                  <a:pt x="42" y="17"/>
                </a:lnTo>
                <a:lnTo>
                  <a:pt x="49" y="24"/>
                </a:lnTo>
                <a:lnTo>
                  <a:pt x="47" y="21"/>
                </a:lnTo>
                <a:lnTo>
                  <a:pt x="44" y="20"/>
                </a:lnTo>
                <a:lnTo>
                  <a:pt x="51" y="27"/>
                </a:lnTo>
                <a:lnTo>
                  <a:pt x="50" y="24"/>
                </a:lnTo>
                <a:lnTo>
                  <a:pt x="47" y="22"/>
                </a:lnTo>
                <a:lnTo>
                  <a:pt x="49" y="24"/>
                </a:lnTo>
                <a:lnTo>
                  <a:pt x="51" y="28"/>
                </a:lnTo>
                <a:lnTo>
                  <a:pt x="53" y="28"/>
                </a:lnTo>
                <a:lnTo>
                  <a:pt x="50" y="28"/>
                </a:lnTo>
                <a:lnTo>
                  <a:pt x="51" y="29"/>
                </a:lnTo>
                <a:lnTo>
                  <a:pt x="51" y="36"/>
                </a:lnTo>
                <a:lnTo>
                  <a:pt x="56" y="40"/>
                </a:lnTo>
                <a:lnTo>
                  <a:pt x="61" y="27"/>
                </a:lnTo>
                <a:lnTo>
                  <a:pt x="54" y="29"/>
                </a:lnTo>
                <a:lnTo>
                  <a:pt x="51" y="39"/>
                </a:lnTo>
                <a:lnTo>
                  <a:pt x="50" y="40"/>
                </a:lnTo>
                <a:lnTo>
                  <a:pt x="53" y="40"/>
                </a:lnTo>
                <a:lnTo>
                  <a:pt x="51" y="40"/>
                </a:lnTo>
                <a:lnTo>
                  <a:pt x="49" y="45"/>
                </a:lnTo>
                <a:lnTo>
                  <a:pt x="47" y="46"/>
                </a:lnTo>
                <a:lnTo>
                  <a:pt x="50" y="45"/>
                </a:lnTo>
                <a:lnTo>
                  <a:pt x="51" y="42"/>
                </a:lnTo>
                <a:lnTo>
                  <a:pt x="44" y="49"/>
                </a:lnTo>
                <a:lnTo>
                  <a:pt x="47" y="47"/>
                </a:lnTo>
                <a:lnTo>
                  <a:pt x="49" y="45"/>
                </a:lnTo>
                <a:lnTo>
                  <a:pt x="42" y="51"/>
                </a:lnTo>
                <a:lnTo>
                  <a:pt x="44" y="50"/>
                </a:lnTo>
                <a:lnTo>
                  <a:pt x="46" y="47"/>
                </a:lnTo>
                <a:lnTo>
                  <a:pt x="44" y="49"/>
                </a:lnTo>
                <a:lnTo>
                  <a:pt x="40" y="51"/>
                </a:lnTo>
                <a:lnTo>
                  <a:pt x="40" y="53"/>
                </a:lnTo>
                <a:lnTo>
                  <a:pt x="40" y="50"/>
                </a:lnTo>
                <a:lnTo>
                  <a:pt x="39" y="51"/>
                </a:lnTo>
                <a:lnTo>
                  <a:pt x="29" y="54"/>
                </a:lnTo>
                <a:lnTo>
                  <a:pt x="26" y="61"/>
                </a:lnTo>
                <a:lnTo>
                  <a:pt x="40" y="56"/>
                </a:lnTo>
                <a:lnTo>
                  <a:pt x="36" y="51"/>
                </a:lnTo>
                <a:lnTo>
                  <a:pt x="29" y="51"/>
                </a:lnTo>
                <a:lnTo>
                  <a:pt x="28" y="50"/>
                </a:lnTo>
                <a:lnTo>
                  <a:pt x="28" y="53"/>
                </a:lnTo>
                <a:lnTo>
                  <a:pt x="28" y="51"/>
                </a:lnTo>
                <a:lnTo>
                  <a:pt x="24" y="49"/>
                </a:lnTo>
                <a:lnTo>
                  <a:pt x="22" y="47"/>
                </a:lnTo>
                <a:lnTo>
                  <a:pt x="24" y="50"/>
                </a:lnTo>
                <a:lnTo>
                  <a:pt x="26" y="51"/>
                </a:lnTo>
                <a:lnTo>
                  <a:pt x="19" y="45"/>
                </a:lnTo>
                <a:lnTo>
                  <a:pt x="21" y="47"/>
                </a:lnTo>
                <a:lnTo>
                  <a:pt x="24" y="49"/>
                </a:lnTo>
                <a:lnTo>
                  <a:pt x="17" y="42"/>
                </a:lnTo>
                <a:lnTo>
                  <a:pt x="18" y="45"/>
                </a:lnTo>
                <a:lnTo>
                  <a:pt x="21" y="46"/>
                </a:lnTo>
                <a:lnTo>
                  <a:pt x="19" y="45"/>
                </a:lnTo>
                <a:lnTo>
                  <a:pt x="17" y="40"/>
                </a:lnTo>
                <a:lnTo>
                  <a:pt x="15" y="40"/>
                </a:lnTo>
                <a:lnTo>
                  <a:pt x="18" y="40"/>
                </a:lnTo>
                <a:lnTo>
                  <a:pt x="17" y="39"/>
                </a:lnTo>
                <a:lnTo>
                  <a:pt x="1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nvGrpSpPr>
          <p:cNvPr id="24664" name="Group 94"/>
          <p:cNvGrpSpPr>
            <a:grpSpLocks/>
          </p:cNvGrpSpPr>
          <p:nvPr/>
        </p:nvGrpSpPr>
        <p:grpSpPr bwMode="auto">
          <a:xfrm>
            <a:off x="7986713" y="2716213"/>
            <a:ext cx="106362" cy="107950"/>
            <a:chOff x="5023" y="1719"/>
            <a:chExt cx="67" cy="68"/>
          </a:xfrm>
        </p:grpSpPr>
        <p:sp>
          <p:nvSpPr>
            <p:cNvPr id="24689" name="Oval 95"/>
            <p:cNvSpPr>
              <a:spLocks noChangeArrowheads="1"/>
            </p:cNvSpPr>
            <p:nvPr/>
          </p:nvSpPr>
          <p:spPr bwMode="auto">
            <a:xfrm>
              <a:off x="5032" y="1727"/>
              <a:ext cx="52"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90" name="Freeform 96"/>
            <p:cNvSpPr>
              <a:spLocks/>
            </p:cNvSpPr>
            <p:nvPr/>
          </p:nvSpPr>
          <p:spPr bwMode="auto">
            <a:xfrm>
              <a:off x="5023" y="1719"/>
              <a:ext cx="67" cy="68"/>
            </a:xfrm>
            <a:custGeom>
              <a:avLst/>
              <a:gdLst>
                <a:gd name="T0" fmla="*/ 2 w 67"/>
                <a:gd name="T1" fmla="*/ 46 h 68"/>
                <a:gd name="T2" fmla="*/ 3 w 67"/>
                <a:gd name="T3" fmla="*/ 50 h 68"/>
                <a:gd name="T4" fmla="*/ 9 w 67"/>
                <a:gd name="T5" fmla="*/ 55 h 68"/>
                <a:gd name="T6" fmla="*/ 18 w 67"/>
                <a:gd name="T7" fmla="*/ 65 h 68"/>
                <a:gd name="T8" fmla="*/ 23 w 67"/>
                <a:gd name="T9" fmla="*/ 68 h 68"/>
                <a:gd name="T10" fmla="*/ 42 w 67"/>
                <a:gd name="T11" fmla="*/ 61 h 68"/>
                <a:gd name="T12" fmla="*/ 45 w 67"/>
                <a:gd name="T13" fmla="*/ 66 h 68"/>
                <a:gd name="T14" fmla="*/ 49 w 67"/>
                <a:gd name="T15" fmla="*/ 65 h 68"/>
                <a:gd name="T16" fmla="*/ 57 w 67"/>
                <a:gd name="T17" fmla="*/ 57 h 68"/>
                <a:gd name="T18" fmla="*/ 60 w 67"/>
                <a:gd name="T19" fmla="*/ 54 h 68"/>
                <a:gd name="T20" fmla="*/ 63 w 67"/>
                <a:gd name="T21" fmla="*/ 51 h 68"/>
                <a:gd name="T22" fmla="*/ 63 w 67"/>
                <a:gd name="T23" fmla="*/ 51 h 68"/>
                <a:gd name="T24" fmla="*/ 64 w 67"/>
                <a:gd name="T25" fmla="*/ 40 h 68"/>
                <a:gd name="T26" fmla="*/ 67 w 67"/>
                <a:gd name="T27" fmla="*/ 30 h 68"/>
                <a:gd name="T28" fmla="*/ 63 w 67"/>
                <a:gd name="T29" fmla="*/ 16 h 68"/>
                <a:gd name="T30" fmla="*/ 63 w 67"/>
                <a:gd name="T31" fmla="*/ 16 h 68"/>
                <a:gd name="T32" fmla="*/ 60 w 67"/>
                <a:gd name="T33" fmla="*/ 14 h 68"/>
                <a:gd name="T34" fmla="*/ 57 w 67"/>
                <a:gd name="T35" fmla="*/ 11 h 68"/>
                <a:gd name="T36" fmla="*/ 49 w 67"/>
                <a:gd name="T37" fmla="*/ 3 h 68"/>
                <a:gd name="T38" fmla="*/ 45 w 67"/>
                <a:gd name="T39" fmla="*/ 1 h 68"/>
                <a:gd name="T40" fmla="*/ 21 w 67"/>
                <a:gd name="T41" fmla="*/ 1 h 68"/>
                <a:gd name="T42" fmla="*/ 17 w 67"/>
                <a:gd name="T43" fmla="*/ 3 h 68"/>
                <a:gd name="T44" fmla="*/ 7 w 67"/>
                <a:gd name="T45" fmla="*/ 12 h 68"/>
                <a:gd name="T46" fmla="*/ 6 w 67"/>
                <a:gd name="T47" fmla="*/ 16 h 68"/>
                <a:gd name="T48" fmla="*/ 0 w 67"/>
                <a:gd name="T49" fmla="*/ 23 h 68"/>
                <a:gd name="T50" fmla="*/ 17 w 67"/>
                <a:gd name="T51" fmla="*/ 29 h 68"/>
                <a:gd name="T52" fmla="*/ 17 w 67"/>
                <a:gd name="T53" fmla="*/ 28 h 68"/>
                <a:gd name="T54" fmla="*/ 18 w 67"/>
                <a:gd name="T55" fmla="*/ 23 h 68"/>
                <a:gd name="T56" fmla="*/ 24 w 67"/>
                <a:gd name="T57" fmla="*/ 19 h 68"/>
                <a:gd name="T58" fmla="*/ 28 w 67"/>
                <a:gd name="T59" fmla="*/ 16 h 68"/>
                <a:gd name="T60" fmla="*/ 39 w 67"/>
                <a:gd name="T61" fmla="*/ 18 h 68"/>
                <a:gd name="T62" fmla="*/ 43 w 67"/>
                <a:gd name="T63" fmla="*/ 19 h 68"/>
                <a:gd name="T64" fmla="*/ 41 w 67"/>
                <a:gd name="T65" fmla="*/ 16 h 68"/>
                <a:gd name="T66" fmla="*/ 43 w 67"/>
                <a:gd name="T67" fmla="*/ 19 h 68"/>
                <a:gd name="T68" fmla="*/ 46 w 67"/>
                <a:gd name="T69" fmla="*/ 22 h 68"/>
                <a:gd name="T70" fmla="*/ 52 w 67"/>
                <a:gd name="T71" fmla="*/ 28 h 68"/>
                <a:gd name="T72" fmla="*/ 50 w 67"/>
                <a:gd name="T73" fmla="*/ 36 h 68"/>
                <a:gd name="T74" fmla="*/ 53 w 67"/>
                <a:gd name="T75" fmla="*/ 29 h 68"/>
                <a:gd name="T76" fmla="*/ 52 w 67"/>
                <a:gd name="T77" fmla="*/ 40 h 68"/>
                <a:gd name="T78" fmla="*/ 46 w 67"/>
                <a:gd name="T79" fmla="*/ 46 h 68"/>
                <a:gd name="T80" fmla="*/ 43 w 67"/>
                <a:gd name="T81" fmla="*/ 48 h 68"/>
                <a:gd name="T82" fmla="*/ 41 w 67"/>
                <a:gd name="T83" fmla="*/ 51 h 68"/>
                <a:gd name="T84" fmla="*/ 43 w 67"/>
                <a:gd name="T85" fmla="*/ 48 h 68"/>
                <a:gd name="T86" fmla="*/ 39 w 67"/>
                <a:gd name="T87" fmla="*/ 50 h 68"/>
                <a:gd name="T88" fmla="*/ 25 w 67"/>
                <a:gd name="T89" fmla="*/ 61 h 68"/>
                <a:gd name="T90" fmla="*/ 28 w 67"/>
                <a:gd name="T91" fmla="*/ 51 h 68"/>
                <a:gd name="T92" fmla="*/ 24 w 67"/>
                <a:gd name="T93" fmla="*/ 48 h 68"/>
                <a:gd name="T94" fmla="*/ 18 w 67"/>
                <a:gd name="T95" fmla="*/ 44 h 68"/>
                <a:gd name="T96" fmla="*/ 17 w 67"/>
                <a:gd name="T97" fmla="*/ 40 h 68"/>
                <a:gd name="T98" fmla="*/ 17 w 67"/>
                <a:gd name="T99" fmla="*/ 39 h 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7"/>
                <a:gd name="T151" fmla="*/ 0 h 68"/>
                <a:gd name="T152" fmla="*/ 67 w 67"/>
                <a:gd name="T153" fmla="*/ 68 h 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7" h="68">
                  <a:moveTo>
                    <a:pt x="0" y="34"/>
                  </a:moveTo>
                  <a:lnTo>
                    <a:pt x="0" y="44"/>
                  </a:lnTo>
                  <a:lnTo>
                    <a:pt x="2" y="46"/>
                  </a:lnTo>
                  <a:lnTo>
                    <a:pt x="5" y="51"/>
                  </a:lnTo>
                  <a:lnTo>
                    <a:pt x="6" y="51"/>
                  </a:lnTo>
                  <a:lnTo>
                    <a:pt x="3" y="50"/>
                  </a:lnTo>
                  <a:lnTo>
                    <a:pt x="5" y="51"/>
                  </a:lnTo>
                  <a:lnTo>
                    <a:pt x="7" y="55"/>
                  </a:lnTo>
                  <a:lnTo>
                    <a:pt x="9" y="55"/>
                  </a:lnTo>
                  <a:lnTo>
                    <a:pt x="6" y="54"/>
                  </a:lnTo>
                  <a:lnTo>
                    <a:pt x="17" y="65"/>
                  </a:lnTo>
                  <a:lnTo>
                    <a:pt x="18" y="65"/>
                  </a:lnTo>
                  <a:lnTo>
                    <a:pt x="20" y="66"/>
                  </a:lnTo>
                  <a:lnTo>
                    <a:pt x="21" y="66"/>
                  </a:lnTo>
                  <a:lnTo>
                    <a:pt x="23" y="68"/>
                  </a:lnTo>
                  <a:lnTo>
                    <a:pt x="29" y="68"/>
                  </a:lnTo>
                  <a:lnTo>
                    <a:pt x="28" y="66"/>
                  </a:lnTo>
                  <a:lnTo>
                    <a:pt x="42" y="61"/>
                  </a:lnTo>
                  <a:lnTo>
                    <a:pt x="39" y="65"/>
                  </a:lnTo>
                  <a:lnTo>
                    <a:pt x="43" y="68"/>
                  </a:lnTo>
                  <a:lnTo>
                    <a:pt x="45" y="66"/>
                  </a:lnTo>
                  <a:lnTo>
                    <a:pt x="50" y="64"/>
                  </a:lnTo>
                  <a:lnTo>
                    <a:pt x="50" y="62"/>
                  </a:lnTo>
                  <a:lnTo>
                    <a:pt x="49" y="65"/>
                  </a:lnTo>
                  <a:lnTo>
                    <a:pt x="50" y="64"/>
                  </a:lnTo>
                  <a:lnTo>
                    <a:pt x="54" y="61"/>
                  </a:lnTo>
                  <a:lnTo>
                    <a:pt x="57" y="57"/>
                  </a:lnTo>
                  <a:lnTo>
                    <a:pt x="53" y="61"/>
                  </a:lnTo>
                  <a:lnTo>
                    <a:pt x="57" y="58"/>
                  </a:lnTo>
                  <a:lnTo>
                    <a:pt x="60" y="54"/>
                  </a:lnTo>
                  <a:lnTo>
                    <a:pt x="56" y="58"/>
                  </a:lnTo>
                  <a:lnTo>
                    <a:pt x="60" y="55"/>
                  </a:lnTo>
                  <a:lnTo>
                    <a:pt x="63" y="51"/>
                  </a:lnTo>
                  <a:lnTo>
                    <a:pt x="64" y="50"/>
                  </a:lnTo>
                  <a:lnTo>
                    <a:pt x="61" y="51"/>
                  </a:lnTo>
                  <a:lnTo>
                    <a:pt x="63" y="51"/>
                  </a:lnTo>
                  <a:lnTo>
                    <a:pt x="66" y="46"/>
                  </a:lnTo>
                  <a:lnTo>
                    <a:pt x="67" y="44"/>
                  </a:lnTo>
                  <a:lnTo>
                    <a:pt x="64" y="40"/>
                  </a:lnTo>
                  <a:lnTo>
                    <a:pt x="60" y="43"/>
                  </a:lnTo>
                  <a:lnTo>
                    <a:pt x="66" y="29"/>
                  </a:lnTo>
                  <a:lnTo>
                    <a:pt x="67" y="30"/>
                  </a:lnTo>
                  <a:lnTo>
                    <a:pt x="67" y="23"/>
                  </a:lnTo>
                  <a:lnTo>
                    <a:pt x="66" y="22"/>
                  </a:lnTo>
                  <a:lnTo>
                    <a:pt x="63" y="16"/>
                  </a:lnTo>
                  <a:lnTo>
                    <a:pt x="61" y="16"/>
                  </a:lnTo>
                  <a:lnTo>
                    <a:pt x="64" y="18"/>
                  </a:lnTo>
                  <a:lnTo>
                    <a:pt x="63" y="16"/>
                  </a:lnTo>
                  <a:lnTo>
                    <a:pt x="60" y="12"/>
                  </a:lnTo>
                  <a:lnTo>
                    <a:pt x="56" y="10"/>
                  </a:lnTo>
                  <a:lnTo>
                    <a:pt x="60" y="14"/>
                  </a:lnTo>
                  <a:lnTo>
                    <a:pt x="57" y="10"/>
                  </a:lnTo>
                  <a:lnTo>
                    <a:pt x="53" y="7"/>
                  </a:lnTo>
                  <a:lnTo>
                    <a:pt x="57" y="11"/>
                  </a:lnTo>
                  <a:lnTo>
                    <a:pt x="54" y="7"/>
                  </a:lnTo>
                  <a:lnTo>
                    <a:pt x="50" y="4"/>
                  </a:lnTo>
                  <a:lnTo>
                    <a:pt x="49" y="3"/>
                  </a:lnTo>
                  <a:lnTo>
                    <a:pt x="50" y="5"/>
                  </a:lnTo>
                  <a:lnTo>
                    <a:pt x="50" y="4"/>
                  </a:lnTo>
                  <a:lnTo>
                    <a:pt x="45" y="1"/>
                  </a:lnTo>
                  <a:lnTo>
                    <a:pt x="43" y="0"/>
                  </a:lnTo>
                  <a:lnTo>
                    <a:pt x="23" y="0"/>
                  </a:lnTo>
                  <a:lnTo>
                    <a:pt x="21" y="1"/>
                  </a:lnTo>
                  <a:lnTo>
                    <a:pt x="20" y="1"/>
                  </a:lnTo>
                  <a:lnTo>
                    <a:pt x="18" y="3"/>
                  </a:lnTo>
                  <a:lnTo>
                    <a:pt x="17" y="3"/>
                  </a:lnTo>
                  <a:lnTo>
                    <a:pt x="6" y="14"/>
                  </a:lnTo>
                  <a:lnTo>
                    <a:pt x="9" y="12"/>
                  </a:lnTo>
                  <a:lnTo>
                    <a:pt x="7" y="12"/>
                  </a:lnTo>
                  <a:lnTo>
                    <a:pt x="5" y="16"/>
                  </a:lnTo>
                  <a:lnTo>
                    <a:pt x="3" y="18"/>
                  </a:lnTo>
                  <a:lnTo>
                    <a:pt x="6" y="16"/>
                  </a:lnTo>
                  <a:lnTo>
                    <a:pt x="5" y="16"/>
                  </a:lnTo>
                  <a:lnTo>
                    <a:pt x="2" y="22"/>
                  </a:lnTo>
                  <a:lnTo>
                    <a:pt x="0" y="23"/>
                  </a:lnTo>
                  <a:lnTo>
                    <a:pt x="0" y="34"/>
                  </a:lnTo>
                  <a:lnTo>
                    <a:pt x="17" y="34"/>
                  </a:lnTo>
                  <a:lnTo>
                    <a:pt x="17" y="29"/>
                  </a:lnTo>
                  <a:lnTo>
                    <a:pt x="18" y="28"/>
                  </a:lnTo>
                  <a:lnTo>
                    <a:pt x="16" y="28"/>
                  </a:lnTo>
                  <a:lnTo>
                    <a:pt x="17" y="28"/>
                  </a:lnTo>
                  <a:lnTo>
                    <a:pt x="20" y="23"/>
                  </a:lnTo>
                  <a:lnTo>
                    <a:pt x="21" y="22"/>
                  </a:lnTo>
                  <a:lnTo>
                    <a:pt x="18" y="23"/>
                  </a:lnTo>
                  <a:lnTo>
                    <a:pt x="20" y="23"/>
                  </a:lnTo>
                  <a:lnTo>
                    <a:pt x="23" y="19"/>
                  </a:lnTo>
                  <a:lnTo>
                    <a:pt x="24" y="19"/>
                  </a:lnTo>
                  <a:lnTo>
                    <a:pt x="25" y="18"/>
                  </a:lnTo>
                  <a:lnTo>
                    <a:pt x="27" y="18"/>
                  </a:lnTo>
                  <a:lnTo>
                    <a:pt x="28" y="16"/>
                  </a:lnTo>
                  <a:lnTo>
                    <a:pt x="34" y="16"/>
                  </a:lnTo>
                  <a:lnTo>
                    <a:pt x="38" y="16"/>
                  </a:lnTo>
                  <a:lnTo>
                    <a:pt x="39" y="18"/>
                  </a:lnTo>
                  <a:lnTo>
                    <a:pt x="39" y="15"/>
                  </a:lnTo>
                  <a:lnTo>
                    <a:pt x="39" y="16"/>
                  </a:lnTo>
                  <a:lnTo>
                    <a:pt x="43" y="19"/>
                  </a:lnTo>
                  <a:lnTo>
                    <a:pt x="45" y="21"/>
                  </a:lnTo>
                  <a:lnTo>
                    <a:pt x="43" y="18"/>
                  </a:lnTo>
                  <a:lnTo>
                    <a:pt x="41" y="16"/>
                  </a:lnTo>
                  <a:lnTo>
                    <a:pt x="48" y="23"/>
                  </a:lnTo>
                  <a:lnTo>
                    <a:pt x="46" y="21"/>
                  </a:lnTo>
                  <a:lnTo>
                    <a:pt x="43" y="19"/>
                  </a:lnTo>
                  <a:lnTo>
                    <a:pt x="50" y="26"/>
                  </a:lnTo>
                  <a:lnTo>
                    <a:pt x="49" y="23"/>
                  </a:lnTo>
                  <a:lnTo>
                    <a:pt x="46" y="22"/>
                  </a:lnTo>
                  <a:lnTo>
                    <a:pt x="48" y="23"/>
                  </a:lnTo>
                  <a:lnTo>
                    <a:pt x="50" y="28"/>
                  </a:lnTo>
                  <a:lnTo>
                    <a:pt x="52" y="28"/>
                  </a:lnTo>
                  <a:lnTo>
                    <a:pt x="49" y="28"/>
                  </a:lnTo>
                  <a:lnTo>
                    <a:pt x="50" y="29"/>
                  </a:lnTo>
                  <a:lnTo>
                    <a:pt x="50" y="36"/>
                  </a:lnTo>
                  <a:lnTo>
                    <a:pt x="54" y="40"/>
                  </a:lnTo>
                  <a:lnTo>
                    <a:pt x="60" y="26"/>
                  </a:lnTo>
                  <a:lnTo>
                    <a:pt x="53" y="29"/>
                  </a:lnTo>
                  <a:lnTo>
                    <a:pt x="50" y="39"/>
                  </a:lnTo>
                  <a:lnTo>
                    <a:pt x="49" y="40"/>
                  </a:lnTo>
                  <a:lnTo>
                    <a:pt x="52" y="40"/>
                  </a:lnTo>
                  <a:lnTo>
                    <a:pt x="50" y="40"/>
                  </a:lnTo>
                  <a:lnTo>
                    <a:pt x="48" y="44"/>
                  </a:lnTo>
                  <a:lnTo>
                    <a:pt x="46" y="46"/>
                  </a:lnTo>
                  <a:lnTo>
                    <a:pt x="49" y="44"/>
                  </a:lnTo>
                  <a:lnTo>
                    <a:pt x="50" y="41"/>
                  </a:lnTo>
                  <a:lnTo>
                    <a:pt x="43" y="48"/>
                  </a:lnTo>
                  <a:lnTo>
                    <a:pt x="46" y="47"/>
                  </a:lnTo>
                  <a:lnTo>
                    <a:pt x="48" y="44"/>
                  </a:lnTo>
                  <a:lnTo>
                    <a:pt x="41" y="51"/>
                  </a:lnTo>
                  <a:lnTo>
                    <a:pt x="43" y="50"/>
                  </a:lnTo>
                  <a:lnTo>
                    <a:pt x="45" y="47"/>
                  </a:lnTo>
                  <a:lnTo>
                    <a:pt x="43" y="48"/>
                  </a:lnTo>
                  <a:lnTo>
                    <a:pt x="39" y="51"/>
                  </a:lnTo>
                  <a:lnTo>
                    <a:pt x="39" y="52"/>
                  </a:lnTo>
                  <a:lnTo>
                    <a:pt x="39" y="50"/>
                  </a:lnTo>
                  <a:lnTo>
                    <a:pt x="38" y="51"/>
                  </a:lnTo>
                  <a:lnTo>
                    <a:pt x="28" y="54"/>
                  </a:lnTo>
                  <a:lnTo>
                    <a:pt x="25" y="61"/>
                  </a:lnTo>
                  <a:lnTo>
                    <a:pt x="39" y="55"/>
                  </a:lnTo>
                  <a:lnTo>
                    <a:pt x="35" y="51"/>
                  </a:lnTo>
                  <a:lnTo>
                    <a:pt x="28" y="51"/>
                  </a:lnTo>
                  <a:lnTo>
                    <a:pt x="27" y="50"/>
                  </a:lnTo>
                  <a:lnTo>
                    <a:pt x="25" y="50"/>
                  </a:lnTo>
                  <a:lnTo>
                    <a:pt x="24" y="48"/>
                  </a:lnTo>
                  <a:lnTo>
                    <a:pt x="23" y="48"/>
                  </a:lnTo>
                  <a:lnTo>
                    <a:pt x="20" y="44"/>
                  </a:lnTo>
                  <a:lnTo>
                    <a:pt x="18" y="44"/>
                  </a:lnTo>
                  <a:lnTo>
                    <a:pt x="21" y="46"/>
                  </a:lnTo>
                  <a:lnTo>
                    <a:pt x="20" y="44"/>
                  </a:lnTo>
                  <a:lnTo>
                    <a:pt x="17" y="40"/>
                  </a:lnTo>
                  <a:lnTo>
                    <a:pt x="16" y="40"/>
                  </a:lnTo>
                  <a:lnTo>
                    <a:pt x="18" y="40"/>
                  </a:lnTo>
                  <a:lnTo>
                    <a:pt x="17" y="39"/>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sp>
        <p:nvSpPr>
          <p:cNvPr id="24665" name="Freeform 97"/>
          <p:cNvSpPr>
            <a:spLocks/>
          </p:cNvSpPr>
          <p:nvPr/>
        </p:nvSpPr>
        <p:spPr bwMode="auto">
          <a:xfrm>
            <a:off x="8001000" y="3663950"/>
            <a:ext cx="26988" cy="439738"/>
          </a:xfrm>
          <a:custGeom>
            <a:avLst/>
            <a:gdLst>
              <a:gd name="T0" fmla="*/ 0 w 17"/>
              <a:gd name="T1" fmla="*/ 2147483646 h 277"/>
              <a:gd name="T2" fmla="*/ 0 w 17"/>
              <a:gd name="T3" fmla="*/ 2147483646 h 277"/>
              <a:gd name="T4" fmla="*/ 2147483646 w 17"/>
              <a:gd name="T5" fmla="*/ 2147483646 h 277"/>
              <a:gd name="T6" fmla="*/ 2147483646 w 17"/>
              <a:gd name="T7" fmla="*/ 2147483646 h 277"/>
              <a:gd name="T8" fmla="*/ 2147483646 w 17"/>
              <a:gd name="T9" fmla="*/ 2147483646 h 277"/>
              <a:gd name="T10" fmla="*/ 2147483646 w 17"/>
              <a:gd name="T11" fmla="*/ 2147483646 h 277"/>
              <a:gd name="T12" fmla="*/ 2147483646 w 17"/>
              <a:gd name="T13" fmla="*/ 2147483646 h 277"/>
              <a:gd name="T14" fmla="*/ 2147483646 w 17"/>
              <a:gd name="T15" fmla="*/ 2147483646 h 277"/>
              <a:gd name="T16" fmla="*/ 2147483646 w 17"/>
              <a:gd name="T17" fmla="*/ 2147483646 h 277"/>
              <a:gd name="T18" fmla="*/ 2147483646 w 17"/>
              <a:gd name="T19" fmla="*/ 0 h 277"/>
              <a:gd name="T20" fmla="*/ 2147483646 w 17"/>
              <a:gd name="T21" fmla="*/ 0 h 277"/>
              <a:gd name="T22" fmla="*/ 2147483646 w 17"/>
              <a:gd name="T23" fmla="*/ 2147483646 h 277"/>
              <a:gd name="T24" fmla="*/ 0 w 17"/>
              <a:gd name="T25" fmla="*/ 2147483646 h 277"/>
              <a:gd name="T26" fmla="*/ 0 w 17"/>
              <a:gd name="T27" fmla="*/ 2147483646 h 277"/>
              <a:gd name="T28" fmla="*/ 0 w 17"/>
              <a:gd name="T29" fmla="*/ 2147483646 h 2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77"/>
              <a:gd name="T47" fmla="*/ 17 w 17"/>
              <a:gd name="T48" fmla="*/ 277 h 2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77">
                <a:moveTo>
                  <a:pt x="0" y="269"/>
                </a:moveTo>
                <a:lnTo>
                  <a:pt x="0" y="272"/>
                </a:lnTo>
                <a:lnTo>
                  <a:pt x="3" y="275"/>
                </a:lnTo>
                <a:lnTo>
                  <a:pt x="6" y="277"/>
                </a:lnTo>
                <a:lnTo>
                  <a:pt x="11" y="277"/>
                </a:lnTo>
                <a:lnTo>
                  <a:pt x="14" y="275"/>
                </a:lnTo>
                <a:lnTo>
                  <a:pt x="17" y="272"/>
                </a:lnTo>
                <a:lnTo>
                  <a:pt x="17" y="6"/>
                </a:lnTo>
                <a:lnTo>
                  <a:pt x="14" y="3"/>
                </a:lnTo>
                <a:lnTo>
                  <a:pt x="11" y="0"/>
                </a:lnTo>
                <a:lnTo>
                  <a:pt x="6" y="0"/>
                </a:lnTo>
                <a:lnTo>
                  <a:pt x="3" y="3"/>
                </a:lnTo>
                <a:lnTo>
                  <a:pt x="0" y="6"/>
                </a:lnTo>
                <a:lnTo>
                  <a:pt x="0" y="8"/>
                </a:lnTo>
                <a:lnTo>
                  <a:pt x="0" y="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66" name="Freeform 98"/>
          <p:cNvSpPr>
            <a:spLocks/>
          </p:cNvSpPr>
          <p:nvPr/>
        </p:nvSpPr>
        <p:spPr bwMode="auto">
          <a:xfrm>
            <a:off x="5646738" y="3663950"/>
            <a:ext cx="2381250" cy="26988"/>
          </a:xfrm>
          <a:custGeom>
            <a:avLst/>
            <a:gdLst>
              <a:gd name="T0" fmla="*/ 2147483646 w 1500"/>
              <a:gd name="T1" fmla="*/ 2147483646 h 17"/>
              <a:gd name="T2" fmla="*/ 2147483646 w 1500"/>
              <a:gd name="T3" fmla="*/ 2147483646 h 17"/>
              <a:gd name="T4" fmla="*/ 2147483646 w 1500"/>
              <a:gd name="T5" fmla="*/ 2147483646 h 17"/>
              <a:gd name="T6" fmla="*/ 2147483646 w 1500"/>
              <a:gd name="T7" fmla="*/ 2147483646 h 17"/>
              <a:gd name="T8" fmla="*/ 2147483646 w 1500"/>
              <a:gd name="T9" fmla="*/ 2147483646 h 17"/>
              <a:gd name="T10" fmla="*/ 2147483646 w 1500"/>
              <a:gd name="T11" fmla="*/ 2147483646 h 17"/>
              <a:gd name="T12" fmla="*/ 2147483646 w 1500"/>
              <a:gd name="T13" fmla="*/ 0 h 17"/>
              <a:gd name="T14" fmla="*/ 2147483646 w 1500"/>
              <a:gd name="T15" fmla="*/ 0 h 17"/>
              <a:gd name="T16" fmla="*/ 2147483646 w 1500"/>
              <a:gd name="T17" fmla="*/ 2147483646 h 17"/>
              <a:gd name="T18" fmla="*/ 0 w 1500"/>
              <a:gd name="T19" fmla="*/ 2147483646 h 17"/>
              <a:gd name="T20" fmla="*/ 0 w 1500"/>
              <a:gd name="T21" fmla="*/ 2147483646 h 17"/>
              <a:gd name="T22" fmla="*/ 2147483646 w 1500"/>
              <a:gd name="T23" fmla="*/ 2147483646 h 17"/>
              <a:gd name="T24" fmla="*/ 2147483646 w 1500"/>
              <a:gd name="T25" fmla="*/ 2147483646 h 17"/>
              <a:gd name="T26" fmla="*/ 2147483646 w 1500"/>
              <a:gd name="T27" fmla="*/ 2147483646 h 17"/>
              <a:gd name="T28" fmla="*/ 2147483646 w 1500"/>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00"/>
              <a:gd name="T46" fmla="*/ 0 h 17"/>
              <a:gd name="T47" fmla="*/ 1500 w 150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00" h="17">
                <a:moveTo>
                  <a:pt x="1491" y="17"/>
                </a:moveTo>
                <a:lnTo>
                  <a:pt x="1494" y="17"/>
                </a:lnTo>
                <a:lnTo>
                  <a:pt x="1497" y="14"/>
                </a:lnTo>
                <a:lnTo>
                  <a:pt x="1500" y="11"/>
                </a:lnTo>
                <a:lnTo>
                  <a:pt x="1500" y="6"/>
                </a:lnTo>
                <a:lnTo>
                  <a:pt x="1497" y="3"/>
                </a:lnTo>
                <a:lnTo>
                  <a:pt x="1494" y="0"/>
                </a:lnTo>
                <a:lnTo>
                  <a:pt x="6" y="0"/>
                </a:lnTo>
                <a:lnTo>
                  <a:pt x="3" y="3"/>
                </a:lnTo>
                <a:lnTo>
                  <a:pt x="0" y="6"/>
                </a:lnTo>
                <a:lnTo>
                  <a:pt x="0" y="11"/>
                </a:lnTo>
                <a:lnTo>
                  <a:pt x="3" y="14"/>
                </a:lnTo>
                <a:lnTo>
                  <a:pt x="6" y="17"/>
                </a:lnTo>
                <a:lnTo>
                  <a:pt x="9" y="17"/>
                </a:lnTo>
                <a:lnTo>
                  <a:pt x="149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67" name="Freeform 99"/>
          <p:cNvSpPr>
            <a:spLocks/>
          </p:cNvSpPr>
          <p:nvPr/>
        </p:nvSpPr>
        <p:spPr bwMode="auto">
          <a:xfrm>
            <a:off x="5441950" y="3663950"/>
            <a:ext cx="231775" cy="26988"/>
          </a:xfrm>
          <a:custGeom>
            <a:avLst/>
            <a:gdLst>
              <a:gd name="T0" fmla="*/ 2147483646 w 146"/>
              <a:gd name="T1" fmla="*/ 2147483646 h 17"/>
              <a:gd name="T2" fmla="*/ 2147483646 w 146"/>
              <a:gd name="T3" fmla="*/ 2147483646 h 17"/>
              <a:gd name="T4" fmla="*/ 2147483646 w 146"/>
              <a:gd name="T5" fmla="*/ 2147483646 h 17"/>
              <a:gd name="T6" fmla="*/ 2147483646 w 146"/>
              <a:gd name="T7" fmla="*/ 2147483646 h 17"/>
              <a:gd name="T8" fmla="*/ 2147483646 w 146"/>
              <a:gd name="T9" fmla="*/ 2147483646 h 17"/>
              <a:gd name="T10" fmla="*/ 2147483646 w 146"/>
              <a:gd name="T11" fmla="*/ 2147483646 h 17"/>
              <a:gd name="T12" fmla="*/ 2147483646 w 146"/>
              <a:gd name="T13" fmla="*/ 0 h 17"/>
              <a:gd name="T14" fmla="*/ 2147483646 w 146"/>
              <a:gd name="T15" fmla="*/ 0 h 17"/>
              <a:gd name="T16" fmla="*/ 2147483646 w 146"/>
              <a:gd name="T17" fmla="*/ 2147483646 h 17"/>
              <a:gd name="T18" fmla="*/ 0 w 146"/>
              <a:gd name="T19" fmla="*/ 2147483646 h 17"/>
              <a:gd name="T20" fmla="*/ 0 w 146"/>
              <a:gd name="T21" fmla="*/ 2147483646 h 17"/>
              <a:gd name="T22" fmla="*/ 2147483646 w 146"/>
              <a:gd name="T23" fmla="*/ 2147483646 h 17"/>
              <a:gd name="T24" fmla="*/ 2147483646 w 146"/>
              <a:gd name="T25" fmla="*/ 2147483646 h 17"/>
              <a:gd name="T26" fmla="*/ 2147483646 w 146"/>
              <a:gd name="T27" fmla="*/ 2147483646 h 17"/>
              <a:gd name="T28" fmla="*/ 2147483646 w 146"/>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17"/>
              <a:gd name="T47" fmla="*/ 146 w 146"/>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17">
                <a:moveTo>
                  <a:pt x="138" y="17"/>
                </a:moveTo>
                <a:lnTo>
                  <a:pt x="141" y="17"/>
                </a:lnTo>
                <a:lnTo>
                  <a:pt x="143" y="14"/>
                </a:lnTo>
                <a:lnTo>
                  <a:pt x="146" y="11"/>
                </a:lnTo>
                <a:lnTo>
                  <a:pt x="146" y="6"/>
                </a:lnTo>
                <a:lnTo>
                  <a:pt x="143" y="3"/>
                </a:lnTo>
                <a:lnTo>
                  <a:pt x="141" y="0"/>
                </a:lnTo>
                <a:lnTo>
                  <a:pt x="6" y="0"/>
                </a:lnTo>
                <a:lnTo>
                  <a:pt x="3" y="3"/>
                </a:lnTo>
                <a:lnTo>
                  <a:pt x="0" y="6"/>
                </a:lnTo>
                <a:lnTo>
                  <a:pt x="0" y="11"/>
                </a:lnTo>
                <a:lnTo>
                  <a:pt x="3" y="14"/>
                </a:lnTo>
                <a:lnTo>
                  <a:pt x="6" y="17"/>
                </a:lnTo>
                <a:lnTo>
                  <a:pt x="9" y="17"/>
                </a:lnTo>
                <a:lnTo>
                  <a:pt x="13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68" name="Freeform 100"/>
          <p:cNvSpPr>
            <a:spLocks/>
          </p:cNvSpPr>
          <p:nvPr/>
        </p:nvSpPr>
        <p:spPr bwMode="auto">
          <a:xfrm>
            <a:off x="5441950" y="2673350"/>
            <a:ext cx="26988" cy="1017588"/>
          </a:xfrm>
          <a:custGeom>
            <a:avLst/>
            <a:gdLst>
              <a:gd name="T0" fmla="*/ 0 w 17"/>
              <a:gd name="T1" fmla="*/ 2147483646 h 641"/>
              <a:gd name="T2" fmla="*/ 0 w 17"/>
              <a:gd name="T3" fmla="*/ 2147483646 h 641"/>
              <a:gd name="T4" fmla="*/ 2147483646 w 17"/>
              <a:gd name="T5" fmla="*/ 2147483646 h 641"/>
              <a:gd name="T6" fmla="*/ 2147483646 w 17"/>
              <a:gd name="T7" fmla="*/ 2147483646 h 641"/>
              <a:gd name="T8" fmla="*/ 2147483646 w 17"/>
              <a:gd name="T9" fmla="*/ 2147483646 h 641"/>
              <a:gd name="T10" fmla="*/ 2147483646 w 17"/>
              <a:gd name="T11" fmla="*/ 2147483646 h 641"/>
              <a:gd name="T12" fmla="*/ 2147483646 w 17"/>
              <a:gd name="T13" fmla="*/ 2147483646 h 641"/>
              <a:gd name="T14" fmla="*/ 2147483646 w 17"/>
              <a:gd name="T15" fmla="*/ 2147483646 h 641"/>
              <a:gd name="T16" fmla="*/ 2147483646 w 17"/>
              <a:gd name="T17" fmla="*/ 2147483646 h 641"/>
              <a:gd name="T18" fmla="*/ 2147483646 w 17"/>
              <a:gd name="T19" fmla="*/ 0 h 641"/>
              <a:gd name="T20" fmla="*/ 2147483646 w 17"/>
              <a:gd name="T21" fmla="*/ 0 h 641"/>
              <a:gd name="T22" fmla="*/ 2147483646 w 17"/>
              <a:gd name="T23" fmla="*/ 2147483646 h 641"/>
              <a:gd name="T24" fmla="*/ 0 w 17"/>
              <a:gd name="T25" fmla="*/ 2147483646 h 641"/>
              <a:gd name="T26" fmla="*/ 0 w 17"/>
              <a:gd name="T27" fmla="*/ 2147483646 h 641"/>
              <a:gd name="T28" fmla="*/ 0 w 17"/>
              <a:gd name="T29" fmla="*/ 2147483646 h 6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641"/>
              <a:gd name="T47" fmla="*/ 17 w 17"/>
              <a:gd name="T48" fmla="*/ 641 h 6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641">
                <a:moveTo>
                  <a:pt x="0" y="632"/>
                </a:moveTo>
                <a:lnTo>
                  <a:pt x="0" y="635"/>
                </a:lnTo>
                <a:lnTo>
                  <a:pt x="3" y="638"/>
                </a:lnTo>
                <a:lnTo>
                  <a:pt x="6" y="641"/>
                </a:lnTo>
                <a:lnTo>
                  <a:pt x="12" y="641"/>
                </a:lnTo>
                <a:lnTo>
                  <a:pt x="14" y="638"/>
                </a:lnTo>
                <a:lnTo>
                  <a:pt x="17" y="635"/>
                </a:lnTo>
                <a:lnTo>
                  <a:pt x="17" y="6"/>
                </a:lnTo>
                <a:lnTo>
                  <a:pt x="14" y="3"/>
                </a:lnTo>
                <a:lnTo>
                  <a:pt x="12" y="0"/>
                </a:lnTo>
                <a:lnTo>
                  <a:pt x="6" y="0"/>
                </a:lnTo>
                <a:lnTo>
                  <a:pt x="3" y="3"/>
                </a:lnTo>
                <a:lnTo>
                  <a:pt x="0" y="6"/>
                </a:lnTo>
                <a:lnTo>
                  <a:pt x="0" y="8"/>
                </a:lnTo>
                <a:lnTo>
                  <a:pt x="0" y="6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69" name="Freeform 101"/>
          <p:cNvSpPr>
            <a:spLocks/>
          </p:cNvSpPr>
          <p:nvPr/>
        </p:nvSpPr>
        <p:spPr bwMode="auto">
          <a:xfrm>
            <a:off x="5441950" y="2673350"/>
            <a:ext cx="150813" cy="26988"/>
          </a:xfrm>
          <a:custGeom>
            <a:avLst/>
            <a:gdLst>
              <a:gd name="T0" fmla="*/ 2147483646 w 95"/>
              <a:gd name="T1" fmla="*/ 0 h 17"/>
              <a:gd name="T2" fmla="*/ 2147483646 w 95"/>
              <a:gd name="T3" fmla="*/ 0 h 17"/>
              <a:gd name="T4" fmla="*/ 2147483646 w 95"/>
              <a:gd name="T5" fmla="*/ 2147483646 h 17"/>
              <a:gd name="T6" fmla="*/ 0 w 95"/>
              <a:gd name="T7" fmla="*/ 2147483646 h 17"/>
              <a:gd name="T8" fmla="*/ 0 w 95"/>
              <a:gd name="T9" fmla="*/ 2147483646 h 17"/>
              <a:gd name="T10" fmla="*/ 2147483646 w 95"/>
              <a:gd name="T11" fmla="*/ 2147483646 h 17"/>
              <a:gd name="T12" fmla="*/ 2147483646 w 95"/>
              <a:gd name="T13" fmla="*/ 2147483646 h 17"/>
              <a:gd name="T14" fmla="*/ 2147483646 w 95"/>
              <a:gd name="T15" fmla="*/ 2147483646 h 17"/>
              <a:gd name="T16" fmla="*/ 2147483646 w 95"/>
              <a:gd name="T17" fmla="*/ 2147483646 h 17"/>
              <a:gd name="T18" fmla="*/ 2147483646 w 95"/>
              <a:gd name="T19" fmla="*/ 2147483646 h 17"/>
              <a:gd name="T20" fmla="*/ 2147483646 w 95"/>
              <a:gd name="T21" fmla="*/ 2147483646 h 17"/>
              <a:gd name="T22" fmla="*/ 2147483646 w 95"/>
              <a:gd name="T23" fmla="*/ 2147483646 h 17"/>
              <a:gd name="T24" fmla="*/ 2147483646 w 95"/>
              <a:gd name="T25" fmla="*/ 0 h 17"/>
              <a:gd name="T26" fmla="*/ 2147483646 w 95"/>
              <a:gd name="T27" fmla="*/ 0 h 17"/>
              <a:gd name="T28" fmla="*/ 2147483646 w 9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5"/>
              <a:gd name="T46" fmla="*/ 0 h 17"/>
              <a:gd name="T47" fmla="*/ 95 w 95"/>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5" h="17">
                <a:moveTo>
                  <a:pt x="9" y="0"/>
                </a:moveTo>
                <a:lnTo>
                  <a:pt x="6" y="0"/>
                </a:lnTo>
                <a:lnTo>
                  <a:pt x="3" y="3"/>
                </a:lnTo>
                <a:lnTo>
                  <a:pt x="0" y="6"/>
                </a:lnTo>
                <a:lnTo>
                  <a:pt x="0" y="11"/>
                </a:lnTo>
                <a:lnTo>
                  <a:pt x="3" y="14"/>
                </a:lnTo>
                <a:lnTo>
                  <a:pt x="6" y="17"/>
                </a:lnTo>
                <a:lnTo>
                  <a:pt x="89" y="17"/>
                </a:lnTo>
                <a:lnTo>
                  <a:pt x="92" y="14"/>
                </a:lnTo>
                <a:lnTo>
                  <a:pt x="95" y="11"/>
                </a:lnTo>
                <a:lnTo>
                  <a:pt x="95" y="6"/>
                </a:lnTo>
                <a:lnTo>
                  <a:pt x="92" y="3"/>
                </a:lnTo>
                <a:lnTo>
                  <a:pt x="89" y="0"/>
                </a:lnTo>
                <a:lnTo>
                  <a:pt x="8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0" name="Freeform 102"/>
          <p:cNvSpPr>
            <a:spLocks/>
          </p:cNvSpPr>
          <p:nvPr/>
        </p:nvSpPr>
        <p:spPr bwMode="auto">
          <a:xfrm>
            <a:off x="5441950" y="3663950"/>
            <a:ext cx="26988" cy="1389063"/>
          </a:xfrm>
          <a:custGeom>
            <a:avLst/>
            <a:gdLst>
              <a:gd name="T0" fmla="*/ 2147483646 w 17"/>
              <a:gd name="T1" fmla="*/ 2147483646 h 875"/>
              <a:gd name="T2" fmla="*/ 2147483646 w 17"/>
              <a:gd name="T3" fmla="*/ 2147483646 h 875"/>
              <a:gd name="T4" fmla="*/ 2147483646 w 17"/>
              <a:gd name="T5" fmla="*/ 2147483646 h 875"/>
              <a:gd name="T6" fmla="*/ 2147483646 w 17"/>
              <a:gd name="T7" fmla="*/ 0 h 875"/>
              <a:gd name="T8" fmla="*/ 2147483646 w 17"/>
              <a:gd name="T9" fmla="*/ 0 h 875"/>
              <a:gd name="T10" fmla="*/ 2147483646 w 17"/>
              <a:gd name="T11" fmla="*/ 2147483646 h 875"/>
              <a:gd name="T12" fmla="*/ 0 w 17"/>
              <a:gd name="T13" fmla="*/ 2147483646 h 875"/>
              <a:gd name="T14" fmla="*/ 0 w 17"/>
              <a:gd name="T15" fmla="*/ 2147483646 h 875"/>
              <a:gd name="T16" fmla="*/ 2147483646 w 17"/>
              <a:gd name="T17" fmla="*/ 2147483646 h 875"/>
              <a:gd name="T18" fmla="*/ 2147483646 w 17"/>
              <a:gd name="T19" fmla="*/ 2147483646 h 875"/>
              <a:gd name="T20" fmla="*/ 2147483646 w 17"/>
              <a:gd name="T21" fmla="*/ 2147483646 h 875"/>
              <a:gd name="T22" fmla="*/ 2147483646 w 17"/>
              <a:gd name="T23" fmla="*/ 2147483646 h 875"/>
              <a:gd name="T24" fmla="*/ 2147483646 w 17"/>
              <a:gd name="T25" fmla="*/ 2147483646 h 875"/>
              <a:gd name="T26" fmla="*/ 2147483646 w 17"/>
              <a:gd name="T27" fmla="*/ 2147483646 h 875"/>
              <a:gd name="T28" fmla="*/ 2147483646 w 17"/>
              <a:gd name="T29" fmla="*/ 2147483646 h 8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875"/>
              <a:gd name="T47" fmla="*/ 17 w 17"/>
              <a:gd name="T48" fmla="*/ 875 h 8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875">
                <a:moveTo>
                  <a:pt x="17" y="8"/>
                </a:moveTo>
                <a:lnTo>
                  <a:pt x="17" y="6"/>
                </a:lnTo>
                <a:lnTo>
                  <a:pt x="14" y="3"/>
                </a:lnTo>
                <a:lnTo>
                  <a:pt x="12" y="0"/>
                </a:lnTo>
                <a:lnTo>
                  <a:pt x="6" y="0"/>
                </a:lnTo>
                <a:lnTo>
                  <a:pt x="3" y="3"/>
                </a:lnTo>
                <a:lnTo>
                  <a:pt x="0" y="6"/>
                </a:lnTo>
                <a:lnTo>
                  <a:pt x="0" y="870"/>
                </a:lnTo>
                <a:lnTo>
                  <a:pt x="3" y="872"/>
                </a:lnTo>
                <a:lnTo>
                  <a:pt x="6" y="875"/>
                </a:lnTo>
                <a:lnTo>
                  <a:pt x="12" y="875"/>
                </a:lnTo>
                <a:lnTo>
                  <a:pt x="14" y="872"/>
                </a:lnTo>
                <a:lnTo>
                  <a:pt x="17" y="870"/>
                </a:lnTo>
                <a:lnTo>
                  <a:pt x="17" y="867"/>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1" name="Freeform 103"/>
          <p:cNvSpPr>
            <a:spLocks/>
          </p:cNvSpPr>
          <p:nvPr/>
        </p:nvSpPr>
        <p:spPr bwMode="auto">
          <a:xfrm>
            <a:off x="5441950" y="5026025"/>
            <a:ext cx="438150" cy="26988"/>
          </a:xfrm>
          <a:custGeom>
            <a:avLst/>
            <a:gdLst>
              <a:gd name="T0" fmla="*/ 2147483646 w 276"/>
              <a:gd name="T1" fmla="*/ 0 h 17"/>
              <a:gd name="T2" fmla="*/ 2147483646 w 276"/>
              <a:gd name="T3" fmla="*/ 0 h 17"/>
              <a:gd name="T4" fmla="*/ 2147483646 w 276"/>
              <a:gd name="T5" fmla="*/ 2147483646 h 17"/>
              <a:gd name="T6" fmla="*/ 0 w 276"/>
              <a:gd name="T7" fmla="*/ 2147483646 h 17"/>
              <a:gd name="T8" fmla="*/ 0 w 276"/>
              <a:gd name="T9" fmla="*/ 2147483646 h 17"/>
              <a:gd name="T10" fmla="*/ 2147483646 w 276"/>
              <a:gd name="T11" fmla="*/ 2147483646 h 17"/>
              <a:gd name="T12" fmla="*/ 2147483646 w 276"/>
              <a:gd name="T13" fmla="*/ 2147483646 h 17"/>
              <a:gd name="T14" fmla="*/ 2147483646 w 276"/>
              <a:gd name="T15" fmla="*/ 2147483646 h 17"/>
              <a:gd name="T16" fmla="*/ 2147483646 w 276"/>
              <a:gd name="T17" fmla="*/ 2147483646 h 17"/>
              <a:gd name="T18" fmla="*/ 2147483646 w 276"/>
              <a:gd name="T19" fmla="*/ 2147483646 h 17"/>
              <a:gd name="T20" fmla="*/ 2147483646 w 276"/>
              <a:gd name="T21" fmla="*/ 2147483646 h 17"/>
              <a:gd name="T22" fmla="*/ 2147483646 w 276"/>
              <a:gd name="T23" fmla="*/ 2147483646 h 17"/>
              <a:gd name="T24" fmla="*/ 2147483646 w 276"/>
              <a:gd name="T25" fmla="*/ 0 h 17"/>
              <a:gd name="T26" fmla="*/ 2147483646 w 276"/>
              <a:gd name="T27" fmla="*/ 0 h 17"/>
              <a:gd name="T28" fmla="*/ 2147483646 w 276"/>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7"/>
              <a:gd name="T47" fmla="*/ 276 w 276"/>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7">
                <a:moveTo>
                  <a:pt x="9" y="0"/>
                </a:moveTo>
                <a:lnTo>
                  <a:pt x="6" y="0"/>
                </a:lnTo>
                <a:lnTo>
                  <a:pt x="3" y="3"/>
                </a:lnTo>
                <a:lnTo>
                  <a:pt x="0" y="6"/>
                </a:lnTo>
                <a:lnTo>
                  <a:pt x="0" y="12"/>
                </a:lnTo>
                <a:lnTo>
                  <a:pt x="3" y="14"/>
                </a:lnTo>
                <a:lnTo>
                  <a:pt x="6" y="17"/>
                </a:lnTo>
                <a:lnTo>
                  <a:pt x="271" y="17"/>
                </a:lnTo>
                <a:lnTo>
                  <a:pt x="274" y="14"/>
                </a:lnTo>
                <a:lnTo>
                  <a:pt x="276" y="12"/>
                </a:lnTo>
                <a:lnTo>
                  <a:pt x="276" y="6"/>
                </a:lnTo>
                <a:lnTo>
                  <a:pt x="274" y="3"/>
                </a:lnTo>
                <a:lnTo>
                  <a:pt x="271" y="0"/>
                </a:lnTo>
                <a:lnTo>
                  <a:pt x="268"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2" name="Oval 104"/>
          <p:cNvSpPr>
            <a:spLocks noChangeArrowheads="1"/>
          </p:cNvSpPr>
          <p:nvPr/>
        </p:nvSpPr>
        <p:spPr bwMode="auto">
          <a:xfrm>
            <a:off x="5427663" y="3651250"/>
            <a:ext cx="85725"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73" name="Freeform 105"/>
          <p:cNvSpPr>
            <a:spLocks/>
          </p:cNvSpPr>
          <p:nvPr/>
        </p:nvSpPr>
        <p:spPr bwMode="auto">
          <a:xfrm>
            <a:off x="5413375" y="3636963"/>
            <a:ext cx="107950" cy="106362"/>
          </a:xfrm>
          <a:custGeom>
            <a:avLst/>
            <a:gdLst>
              <a:gd name="T0" fmla="*/ 2147483646 w 68"/>
              <a:gd name="T1" fmla="*/ 2147483646 h 67"/>
              <a:gd name="T2" fmla="*/ 2147483646 w 68"/>
              <a:gd name="T3" fmla="*/ 2147483646 h 67"/>
              <a:gd name="T4" fmla="*/ 2147483646 w 68"/>
              <a:gd name="T5" fmla="*/ 2147483646 h 67"/>
              <a:gd name="T6" fmla="*/ 2147483646 w 68"/>
              <a:gd name="T7" fmla="*/ 2147483646 h 67"/>
              <a:gd name="T8" fmla="*/ 2147483646 w 68"/>
              <a:gd name="T9" fmla="*/ 2147483646 h 67"/>
              <a:gd name="T10" fmla="*/ 2147483646 w 68"/>
              <a:gd name="T11" fmla="*/ 2147483646 h 67"/>
              <a:gd name="T12" fmla="*/ 2147483646 w 68"/>
              <a:gd name="T13" fmla="*/ 2147483646 h 67"/>
              <a:gd name="T14" fmla="*/ 2147483646 w 68"/>
              <a:gd name="T15" fmla="*/ 2147483646 h 67"/>
              <a:gd name="T16" fmla="*/ 2147483646 w 68"/>
              <a:gd name="T17" fmla="*/ 2147483646 h 67"/>
              <a:gd name="T18" fmla="*/ 2147483646 w 68"/>
              <a:gd name="T19" fmla="*/ 2147483646 h 67"/>
              <a:gd name="T20" fmla="*/ 2147483646 w 68"/>
              <a:gd name="T21" fmla="*/ 2147483646 h 67"/>
              <a:gd name="T22" fmla="*/ 2147483646 w 68"/>
              <a:gd name="T23" fmla="*/ 2147483646 h 67"/>
              <a:gd name="T24" fmla="*/ 2147483646 w 68"/>
              <a:gd name="T25" fmla="*/ 2147483646 h 67"/>
              <a:gd name="T26" fmla="*/ 2147483646 w 68"/>
              <a:gd name="T27" fmla="*/ 2147483646 h 67"/>
              <a:gd name="T28" fmla="*/ 2147483646 w 68"/>
              <a:gd name="T29" fmla="*/ 2147483646 h 67"/>
              <a:gd name="T30" fmla="*/ 2147483646 w 68"/>
              <a:gd name="T31" fmla="*/ 2147483646 h 67"/>
              <a:gd name="T32" fmla="*/ 2147483646 w 68"/>
              <a:gd name="T33" fmla="*/ 2147483646 h 67"/>
              <a:gd name="T34" fmla="*/ 2147483646 w 68"/>
              <a:gd name="T35" fmla="*/ 2147483646 h 67"/>
              <a:gd name="T36" fmla="*/ 2147483646 w 68"/>
              <a:gd name="T37" fmla="*/ 2147483646 h 67"/>
              <a:gd name="T38" fmla="*/ 2147483646 w 68"/>
              <a:gd name="T39" fmla="*/ 2147483646 h 67"/>
              <a:gd name="T40" fmla="*/ 2147483646 w 68"/>
              <a:gd name="T41" fmla="*/ 2147483646 h 67"/>
              <a:gd name="T42" fmla="*/ 2147483646 w 68"/>
              <a:gd name="T43" fmla="*/ 2147483646 h 67"/>
              <a:gd name="T44" fmla="*/ 2147483646 w 68"/>
              <a:gd name="T45" fmla="*/ 2147483646 h 67"/>
              <a:gd name="T46" fmla="*/ 2147483646 w 68"/>
              <a:gd name="T47" fmla="*/ 2147483646 h 67"/>
              <a:gd name="T48" fmla="*/ 0 w 68"/>
              <a:gd name="T49" fmla="*/ 2147483646 h 67"/>
              <a:gd name="T50" fmla="*/ 2147483646 w 68"/>
              <a:gd name="T51" fmla="*/ 2147483646 h 67"/>
              <a:gd name="T52" fmla="*/ 2147483646 w 68"/>
              <a:gd name="T53" fmla="*/ 2147483646 h 67"/>
              <a:gd name="T54" fmla="*/ 2147483646 w 68"/>
              <a:gd name="T55" fmla="*/ 2147483646 h 67"/>
              <a:gd name="T56" fmla="*/ 2147483646 w 68"/>
              <a:gd name="T57" fmla="*/ 2147483646 h 67"/>
              <a:gd name="T58" fmla="*/ 2147483646 w 68"/>
              <a:gd name="T59" fmla="*/ 2147483646 h 67"/>
              <a:gd name="T60" fmla="*/ 2147483646 w 68"/>
              <a:gd name="T61" fmla="*/ 2147483646 h 67"/>
              <a:gd name="T62" fmla="*/ 2147483646 w 68"/>
              <a:gd name="T63" fmla="*/ 2147483646 h 67"/>
              <a:gd name="T64" fmla="*/ 2147483646 w 68"/>
              <a:gd name="T65" fmla="*/ 2147483646 h 67"/>
              <a:gd name="T66" fmla="*/ 2147483646 w 68"/>
              <a:gd name="T67" fmla="*/ 2147483646 h 67"/>
              <a:gd name="T68" fmla="*/ 2147483646 w 68"/>
              <a:gd name="T69" fmla="*/ 2147483646 h 67"/>
              <a:gd name="T70" fmla="*/ 2147483646 w 68"/>
              <a:gd name="T71" fmla="*/ 2147483646 h 67"/>
              <a:gd name="T72" fmla="*/ 2147483646 w 68"/>
              <a:gd name="T73" fmla="*/ 2147483646 h 67"/>
              <a:gd name="T74" fmla="*/ 2147483646 w 68"/>
              <a:gd name="T75" fmla="*/ 2147483646 h 67"/>
              <a:gd name="T76" fmla="*/ 2147483646 w 68"/>
              <a:gd name="T77" fmla="*/ 2147483646 h 67"/>
              <a:gd name="T78" fmla="*/ 2147483646 w 68"/>
              <a:gd name="T79" fmla="*/ 2147483646 h 67"/>
              <a:gd name="T80" fmla="*/ 2147483646 w 68"/>
              <a:gd name="T81" fmla="*/ 2147483646 h 67"/>
              <a:gd name="T82" fmla="*/ 2147483646 w 68"/>
              <a:gd name="T83" fmla="*/ 2147483646 h 67"/>
              <a:gd name="T84" fmla="*/ 2147483646 w 68"/>
              <a:gd name="T85" fmla="*/ 2147483646 h 67"/>
              <a:gd name="T86" fmla="*/ 2147483646 w 68"/>
              <a:gd name="T87" fmla="*/ 2147483646 h 67"/>
              <a:gd name="T88" fmla="*/ 2147483646 w 68"/>
              <a:gd name="T89" fmla="*/ 2147483646 h 67"/>
              <a:gd name="T90" fmla="*/ 2147483646 w 68"/>
              <a:gd name="T91" fmla="*/ 2147483646 h 67"/>
              <a:gd name="T92" fmla="*/ 2147483646 w 68"/>
              <a:gd name="T93" fmla="*/ 2147483646 h 67"/>
              <a:gd name="T94" fmla="*/ 2147483646 w 68"/>
              <a:gd name="T95" fmla="*/ 2147483646 h 67"/>
              <a:gd name="T96" fmla="*/ 2147483646 w 68"/>
              <a:gd name="T97" fmla="*/ 2147483646 h 67"/>
              <a:gd name="T98" fmla="*/ 2147483646 w 68"/>
              <a:gd name="T99" fmla="*/ 2147483646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8"/>
              <a:gd name="T151" fmla="*/ 0 h 67"/>
              <a:gd name="T152" fmla="*/ 68 w 68"/>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8" h="67">
                <a:moveTo>
                  <a:pt x="0" y="34"/>
                </a:moveTo>
                <a:lnTo>
                  <a:pt x="0" y="43"/>
                </a:lnTo>
                <a:lnTo>
                  <a:pt x="2" y="45"/>
                </a:lnTo>
                <a:lnTo>
                  <a:pt x="5" y="50"/>
                </a:lnTo>
                <a:lnTo>
                  <a:pt x="6" y="50"/>
                </a:lnTo>
                <a:lnTo>
                  <a:pt x="3" y="49"/>
                </a:lnTo>
                <a:lnTo>
                  <a:pt x="5" y="50"/>
                </a:lnTo>
                <a:lnTo>
                  <a:pt x="7" y="55"/>
                </a:lnTo>
                <a:lnTo>
                  <a:pt x="12" y="57"/>
                </a:lnTo>
                <a:lnTo>
                  <a:pt x="7" y="53"/>
                </a:lnTo>
                <a:lnTo>
                  <a:pt x="10" y="57"/>
                </a:lnTo>
                <a:lnTo>
                  <a:pt x="14" y="60"/>
                </a:lnTo>
                <a:lnTo>
                  <a:pt x="10" y="56"/>
                </a:lnTo>
                <a:lnTo>
                  <a:pt x="13" y="60"/>
                </a:lnTo>
                <a:lnTo>
                  <a:pt x="17" y="63"/>
                </a:lnTo>
                <a:lnTo>
                  <a:pt x="18" y="64"/>
                </a:lnTo>
                <a:lnTo>
                  <a:pt x="17" y="61"/>
                </a:lnTo>
                <a:lnTo>
                  <a:pt x="17" y="63"/>
                </a:lnTo>
                <a:lnTo>
                  <a:pt x="23" y="66"/>
                </a:lnTo>
                <a:lnTo>
                  <a:pt x="24" y="67"/>
                </a:lnTo>
                <a:lnTo>
                  <a:pt x="31" y="67"/>
                </a:lnTo>
                <a:lnTo>
                  <a:pt x="30" y="66"/>
                </a:lnTo>
                <a:lnTo>
                  <a:pt x="43" y="60"/>
                </a:lnTo>
                <a:lnTo>
                  <a:pt x="41" y="64"/>
                </a:lnTo>
                <a:lnTo>
                  <a:pt x="45" y="67"/>
                </a:lnTo>
                <a:lnTo>
                  <a:pt x="46" y="66"/>
                </a:lnTo>
                <a:lnTo>
                  <a:pt x="52" y="63"/>
                </a:lnTo>
                <a:lnTo>
                  <a:pt x="52" y="61"/>
                </a:lnTo>
                <a:lnTo>
                  <a:pt x="50" y="64"/>
                </a:lnTo>
                <a:lnTo>
                  <a:pt x="52" y="63"/>
                </a:lnTo>
                <a:lnTo>
                  <a:pt x="56" y="60"/>
                </a:lnTo>
                <a:lnTo>
                  <a:pt x="59" y="56"/>
                </a:lnTo>
                <a:lnTo>
                  <a:pt x="55" y="60"/>
                </a:lnTo>
                <a:lnTo>
                  <a:pt x="59" y="57"/>
                </a:lnTo>
                <a:lnTo>
                  <a:pt x="61" y="53"/>
                </a:lnTo>
                <a:lnTo>
                  <a:pt x="57" y="57"/>
                </a:lnTo>
                <a:lnTo>
                  <a:pt x="61" y="55"/>
                </a:lnTo>
                <a:lnTo>
                  <a:pt x="64" y="50"/>
                </a:lnTo>
                <a:lnTo>
                  <a:pt x="66" y="49"/>
                </a:lnTo>
                <a:lnTo>
                  <a:pt x="63" y="50"/>
                </a:lnTo>
                <a:lnTo>
                  <a:pt x="64" y="50"/>
                </a:lnTo>
                <a:lnTo>
                  <a:pt x="67" y="45"/>
                </a:lnTo>
                <a:lnTo>
                  <a:pt x="68" y="43"/>
                </a:lnTo>
                <a:lnTo>
                  <a:pt x="66" y="39"/>
                </a:lnTo>
                <a:lnTo>
                  <a:pt x="61" y="42"/>
                </a:lnTo>
                <a:lnTo>
                  <a:pt x="67" y="28"/>
                </a:lnTo>
                <a:lnTo>
                  <a:pt x="68" y="30"/>
                </a:lnTo>
                <a:lnTo>
                  <a:pt x="68" y="23"/>
                </a:lnTo>
                <a:lnTo>
                  <a:pt x="67" y="21"/>
                </a:lnTo>
                <a:lnTo>
                  <a:pt x="67" y="20"/>
                </a:lnTo>
                <a:lnTo>
                  <a:pt x="66" y="19"/>
                </a:lnTo>
                <a:lnTo>
                  <a:pt x="66" y="17"/>
                </a:lnTo>
                <a:lnTo>
                  <a:pt x="55" y="6"/>
                </a:lnTo>
                <a:lnTo>
                  <a:pt x="56" y="9"/>
                </a:lnTo>
                <a:lnTo>
                  <a:pt x="56" y="7"/>
                </a:lnTo>
                <a:lnTo>
                  <a:pt x="52" y="5"/>
                </a:lnTo>
                <a:lnTo>
                  <a:pt x="50" y="3"/>
                </a:lnTo>
                <a:lnTo>
                  <a:pt x="52" y="6"/>
                </a:lnTo>
                <a:lnTo>
                  <a:pt x="52" y="5"/>
                </a:lnTo>
                <a:lnTo>
                  <a:pt x="46" y="2"/>
                </a:lnTo>
                <a:lnTo>
                  <a:pt x="45" y="0"/>
                </a:lnTo>
                <a:lnTo>
                  <a:pt x="24" y="0"/>
                </a:lnTo>
                <a:lnTo>
                  <a:pt x="23" y="2"/>
                </a:lnTo>
                <a:lnTo>
                  <a:pt x="17" y="5"/>
                </a:lnTo>
                <a:lnTo>
                  <a:pt x="17" y="6"/>
                </a:lnTo>
                <a:lnTo>
                  <a:pt x="18" y="3"/>
                </a:lnTo>
                <a:lnTo>
                  <a:pt x="17" y="5"/>
                </a:lnTo>
                <a:lnTo>
                  <a:pt x="13" y="7"/>
                </a:lnTo>
                <a:lnTo>
                  <a:pt x="13" y="9"/>
                </a:lnTo>
                <a:lnTo>
                  <a:pt x="14" y="6"/>
                </a:lnTo>
                <a:lnTo>
                  <a:pt x="3" y="17"/>
                </a:lnTo>
                <a:lnTo>
                  <a:pt x="3" y="19"/>
                </a:lnTo>
                <a:lnTo>
                  <a:pt x="2" y="20"/>
                </a:lnTo>
                <a:lnTo>
                  <a:pt x="2" y="21"/>
                </a:lnTo>
                <a:lnTo>
                  <a:pt x="0" y="23"/>
                </a:lnTo>
                <a:lnTo>
                  <a:pt x="0" y="34"/>
                </a:lnTo>
                <a:lnTo>
                  <a:pt x="17" y="34"/>
                </a:lnTo>
                <a:lnTo>
                  <a:pt x="17" y="28"/>
                </a:lnTo>
                <a:lnTo>
                  <a:pt x="18" y="27"/>
                </a:lnTo>
                <a:lnTo>
                  <a:pt x="18" y="25"/>
                </a:lnTo>
                <a:lnTo>
                  <a:pt x="20" y="24"/>
                </a:lnTo>
                <a:lnTo>
                  <a:pt x="20" y="23"/>
                </a:lnTo>
                <a:lnTo>
                  <a:pt x="24" y="20"/>
                </a:lnTo>
                <a:lnTo>
                  <a:pt x="24" y="19"/>
                </a:lnTo>
                <a:lnTo>
                  <a:pt x="23" y="21"/>
                </a:lnTo>
                <a:lnTo>
                  <a:pt x="24" y="20"/>
                </a:lnTo>
                <a:lnTo>
                  <a:pt x="28" y="17"/>
                </a:lnTo>
                <a:lnTo>
                  <a:pt x="28" y="16"/>
                </a:lnTo>
                <a:lnTo>
                  <a:pt x="28" y="19"/>
                </a:lnTo>
                <a:lnTo>
                  <a:pt x="30" y="17"/>
                </a:lnTo>
                <a:lnTo>
                  <a:pt x="35" y="17"/>
                </a:lnTo>
                <a:lnTo>
                  <a:pt x="39" y="17"/>
                </a:lnTo>
                <a:lnTo>
                  <a:pt x="41" y="19"/>
                </a:lnTo>
                <a:lnTo>
                  <a:pt x="41" y="16"/>
                </a:lnTo>
                <a:lnTo>
                  <a:pt x="41" y="17"/>
                </a:lnTo>
                <a:lnTo>
                  <a:pt x="45" y="20"/>
                </a:lnTo>
                <a:lnTo>
                  <a:pt x="46" y="21"/>
                </a:lnTo>
                <a:lnTo>
                  <a:pt x="45" y="19"/>
                </a:lnTo>
                <a:lnTo>
                  <a:pt x="45" y="20"/>
                </a:lnTo>
                <a:lnTo>
                  <a:pt x="49" y="23"/>
                </a:lnTo>
                <a:lnTo>
                  <a:pt x="49" y="24"/>
                </a:lnTo>
                <a:lnTo>
                  <a:pt x="50" y="25"/>
                </a:lnTo>
                <a:lnTo>
                  <a:pt x="50" y="27"/>
                </a:lnTo>
                <a:lnTo>
                  <a:pt x="52" y="28"/>
                </a:lnTo>
                <a:lnTo>
                  <a:pt x="52" y="35"/>
                </a:lnTo>
                <a:lnTo>
                  <a:pt x="56" y="39"/>
                </a:lnTo>
                <a:lnTo>
                  <a:pt x="61" y="25"/>
                </a:lnTo>
                <a:lnTo>
                  <a:pt x="55" y="28"/>
                </a:lnTo>
                <a:lnTo>
                  <a:pt x="52" y="38"/>
                </a:lnTo>
                <a:lnTo>
                  <a:pt x="50" y="39"/>
                </a:lnTo>
                <a:lnTo>
                  <a:pt x="53" y="39"/>
                </a:lnTo>
                <a:lnTo>
                  <a:pt x="52" y="39"/>
                </a:lnTo>
                <a:lnTo>
                  <a:pt x="49" y="43"/>
                </a:lnTo>
                <a:lnTo>
                  <a:pt x="48" y="45"/>
                </a:lnTo>
                <a:lnTo>
                  <a:pt x="50" y="43"/>
                </a:lnTo>
                <a:lnTo>
                  <a:pt x="52" y="41"/>
                </a:lnTo>
                <a:lnTo>
                  <a:pt x="45" y="48"/>
                </a:lnTo>
                <a:lnTo>
                  <a:pt x="48" y="46"/>
                </a:lnTo>
                <a:lnTo>
                  <a:pt x="49" y="43"/>
                </a:lnTo>
                <a:lnTo>
                  <a:pt x="42" y="50"/>
                </a:lnTo>
                <a:lnTo>
                  <a:pt x="45" y="49"/>
                </a:lnTo>
                <a:lnTo>
                  <a:pt x="46" y="46"/>
                </a:lnTo>
                <a:lnTo>
                  <a:pt x="45" y="48"/>
                </a:lnTo>
                <a:lnTo>
                  <a:pt x="41" y="50"/>
                </a:lnTo>
                <a:lnTo>
                  <a:pt x="41" y="52"/>
                </a:lnTo>
                <a:lnTo>
                  <a:pt x="41" y="49"/>
                </a:lnTo>
                <a:lnTo>
                  <a:pt x="39" y="50"/>
                </a:lnTo>
                <a:lnTo>
                  <a:pt x="30" y="53"/>
                </a:lnTo>
                <a:lnTo>
                  <a:pt x="27" y="60"/>
                </a:lnTo>
                <a:lnTo>
                  <a:pt x="41" y="55"/>
                </a:lnTo>
                <a:lnTo>
                  <a:pt x="36" y="50"/>
                </a:lnTo>
                <a:lnTo>
                  <a:pt x="30" y="50"/>
                </a:lnTo>
                <a:lnTo>
                  <a:pt x="28" y="49"/>
                </a:lnTo>
                <a:lnTo>
                  <a:pt x="28" y="52"/>
                </a:lnTo>
                <a:lnTo>
                  <a:pt x="28" y="50"/>
                </a:lnTo>
                <a:lnTo>
                  <a:pt x="24" y="48"/>
                </a:lnTo>
                <a:lnTo>
                  <a:pt x="23" y="46"/>
                </a:lnTo>
                <a:lnTo>
                  <a:pt x="24" y="49"/>
                </a:lnTo>
                <a:lnTo>
                  <a:pt x="27" y="50"/>
                </a:lnTo>
                <a:lnTo>
                  <a:pt x="20" y="43"/>
                </a:lnTo>
                <a:lnTo>
                  <a:pt x="21" y="46"/>
                </a:lnTo>
                <a:lnTo>
                  <a:pt x="24" y="48"/>
                </a:lnTo>
                <a:lnTo>
                  <a:pt x="17" y="41"/>
                </a:lnTo>
                <a:lnTo>
                  <a:pt x="18" y="43"/>
                </a:lnTo>
                <a:lnTo>
                  <a:pt x="21" y="45"/>
                </a:lnTo>
                <a:lnTo>
                  <a:pt x="20" y="43"/>
                </a:lnTo>
                <a:lnTo>
                  <a:pt x="17" y="39"/>
                </a:lnTo>
                <a:lnTo>
                  <a:pt x="16" y="39"/>
                </a:lnTo>
                <a:lnTo>
                  <a:pt x="18" y="39"/>
                </a:lnTo>
                <a:lnTo>
                  <a:pt x="17" y="38"/>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4" name="Freeform 106"/>
          <p:cNvSpPr>
            <a:spLocks/>
          </p:cNvSpPr>
          <p:nvPr/>
        </p:nvSpPr>
        <p:spPr bwMode="auto">
          <a:xfrm>
            <a:off x="5070475" y="4159250"/>
            <a:ext cx="974725" cy="26988"/>
          </a:xfrm>
          <a:custGeom>
            <a:avLst/>
            <a:gdLst>
              <a:gd name="T0" fmla="*/ 2147483646 w 614"/>
              <a:gd name="T1" fmla="*/ 2147483646 h 17"/>
              <a:gd name="T2" fmla="*/ 2147483646 w 614"/>
              <a:gd name="T3" fmla="*/ 2147483646 h 17"/>
              <a:gd name="T4" fmla="*/ 2147483646 w 614"/>
              <a:gd name="T5" fmla="*/ 2147483646 h 17"/>
              <a:gd name="T6" fmla="*/ 2147483646 w 614"/>
              <a:gd name="T7" fmla="*/ 2147483646 h 17"/>
              <a:gd name="T8" fmla="*/ 2147483646 w 614"/>
              <a:gd name="T9" fmla="*/ 2147483646 h 17"/>
              <a:gd name="T10" fmla="*/ 2147483646 w 614"/>
              <a:gd name="T11" fmla="*/ 2147483646 h 17"/>
              <a:gd name="T12" fmla="*/ 2147483646 w 614"/>
              <a:gd name="T13" fmla="*/ 0 h 17"/>
              <a:gd name="T14" fmla="*/ 2147483646 w 614"/>
              <a:gd name="T15" fmla="*/ 0 h 17"/>
              <a:gd name="T16" fmla="*/ 2147483646 w 614"/>
              <a:gd name="T17" fmla="*/ 2147483646 h 17"/>
              <a:gd name="T18" fmla="*/ 0 w 614"/>
              <a:gd name="T19" fmla="*/ 2147483646 h 17"/>
              <a:gd name="T20" fmla="*/ 0 w 614"/>
              <a:gd name="T21" fmla="*/ 2147483646 h 17"/>
              <a:gd name="T22" fmla="*/ 2147483646 w 614"/>
              <a:gd name="T23" fmla="*/ 2147483646 h 17"/>
              <a:gd name="T24" fmla="*/ 2147483646 w 614"/>
              <a:gd name="T25" fmla="*/ 2147483646 h 17"/>
              <a:gd name="T26" fmla="*/ 2147483646 w 614"/>
              <a:gd name="T27" fmla="*/ 2147483646 h 17"/>
              <a:gd name="T28" fmla="*/ 2147483646 w 614"/>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17"/>
              <a:gd name="T47" fmla="*/ 614 w 614"/>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17">
                <a:moveTo>
                  <a:pt x="606" y="17"/>
                </a:moveTo>
                <a:lnTo>
                  <a:pt x="609" y="17"/>
                </a:lnTo>
                <a:lnTo>
                  <a:pt x="612" y="14"/>
                </a:lnTo>
                <a:lnTo>
                  <a:pt x="614" y="11"/>
                </a:lnTo>
                <a:lnTo>
                  <a:pt x="614" y="6"/>
                </a:lnTo>
                <a:lnTo>
                  <a:pt x="612" y="3"/>
                </a:lnTo>
                <a:lnTo>
                  <a:pt x="609" y="0"/>
                </a:lnTo>
                <a:lnTo>
                  <a:pt x="6" y="0"/>
                </a:lnTo>
                <a:lnTo>
                  <a:pt x="3" y="3"/>
                </a:lnTo>
                <a:lnTo>
                  <a:pt x="0" y="6"/>
                </a:lnTo>
                <a:lnTo>
                  <a:pt x="0" y="11"/>
                </a:lnTo>
                <a:lnTo>
                  <a:pt x="3" y="14"/>
                </a:lnTo>
                <a:lnTo>
                  <a:pt x="6" y="17"/>
                </a:lnTo>
                <a:lnTo>
                  <a:pt x="8" y="17"/>
                </a:lnTo>
                <a:lnTo>
                  <a:pt x="60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5" name="Oval 107"/>
          <p:cNvSpPr>
            <a:spLocks noChangeArrowheads="1"/>
          </p:cNvSpPr>
          <p:nvPr/>
        </p:nvSpPr>
        <p:spPr bwMode="auto">
          <a:xfrm>
            <a:off x="5054600" y="4146550"/>
            <a:ext cx="85725"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76" name="Freeform 108"/>
          <p:cNvSpPr>
            <a:spLocks/>
          </p:cNvSpPr>
          <p:nvPr/>
        </p:nvSpPr>
        <p:spPr bwMode="auto">
          <a:xfrm>
            <a:off x="5041900" y="4132263"/>
            <a:ext cx="107950" cy="106362"/>
          </a:xfrm>
          <a:custGeom>
            <a:avLst/>
            <a:gdLst>
              <a:gd name="T0" fmla="*/ 2147483646 w 68"/>
              <a:gd name="T1" fmla="*/ 2147483646 h 67"/>
              <a:gd name="T2" fmla="*/ 2147483646 w 68"/>
              <a:gd name="T3" fmla="*/ 2147483646 h 67"/>
              <a:gd name="T4" fmla="*/ 2147483646 w 68"/>
              <a:gd name="T5" fmla="*/ 2147483646 h 67"/>
              <a:gd name="T6" fmla="*/ 2147483646 w 68"/>
              <a:gd name="T7" fmla="*/ 2147483646 h 67"/>
              <a:gd name="T8" fmla="*/ 2147483646 w 68"/>
              <a:gd name="T9" fmla="*/ 2147483646 h 67"/>
              <a:gd name="T10" fmla="*/ 2147483646 w 68"/>
              <a:gd name="T11" fmla="*/ 2147483646 h 67"/>
              <a:gd name="T12" fmla="*/ 2147483646 w 68"/>
              <a:gd name="T13" fmla="*/ 2147483646 h 67"/>
              <a:gd name="T14" fmla="*/ 2147483646 w 68"/>
              <a:gd name="T15" fmla="*/ 2147483646 h 67"/>
              <a:gd name="T16" fmla="*/ 2147483646 w 68"/>
              <a:gd name="T17" fmla="*/ 2147483646 h 67"/>
              <a:gd name="T18" fmla="*/ 2147483646 w 68"/>
              <a:gd name="T19" fmla="*/ 2147483646 h 67"/>
              <a:gd name="T20" fmla="*/ 2147483646 w 68"/>
              <a:gd name="T21" fmla="*/ 2147483646 h 67"/>
              <a:gd name="T22" fmla="*/ 2147483646 w 68"/>
              <a:gd name="T23" fmla="*/ 2147483646 h 67"/>
              <a:gd name="T24" fmla="*/ 2147483646 w 68"/>
              <a:gd name="T25" fmla="*/ 2147483646 h 67"/>
              <a:gd name="T26" fmla="*/ 2147483646 w 68"/>
              <a:gd name="T27" fmla="*/ 2147483646 h 67"/>
              <a:gd name="T28" fmla="*/ 2147483646 w 68"/>
              <a:gd name="T29" fmla="*/ 2147483646 h 67"/>
              <a:gd name="T30" fmla="*/ 2147483646 w 68"/>
              <a:gd name="T31" fmla="*/ 2147483646 h 67"/>
              <a:gd name="T32" fmla="*/ 2147483646 w 68"/>
              <a:gd name="T33" fmla="*/ 2147483646 h 67"/>
              <a:gd name="T34" fmla="*/ 2147483646 w 68"/>
              <a:gd name="T35" fmla="*/ 2147483646 h 67"/>
              <a:gd name="T36" fmla="*/ 2147483646 w 68"/>
              <a:gd name="T37" fmla="*/ 2147483646 h 67"/>
              <a:gd name="T38" fmla="*/ 2147483646 w 68"/>
              <a:gd name="T39" fmla="*/ 2147483646 h 67"/>
              <a:gd name="T40" fmla="*/ 2147483646 w 68"/>
              <a:gd name="T41" fmla="*/ 2147483646 h 67"/>
              <a:gd name="T42" fmla="*/ 2147483646 w 68"/>
              <a:gd name="T43" fmla="*/ 2147483646 h 67"/>
              <a:gd name="T44" fmla="*/ 2147483646 w 68"/>
              <a:gd name="T45" fmla="*/ 2147483646 h 67"/>
              <a:gd name="T46" fmla="*/ 2147483646 w 68"/>
              <a:gd name="T47" fmla="*/ 2147483646 h 67"/>
              <a:gd name="T48" fmla="*/ 0 w 68"/>
              <a:gd name="T49" fmla="*/ 2147483646 h 67"/>
              <a:gd name="T50" fmla="*/ 2147483646 w 68"/>
              <a:gd name="T51" fmla="*/ 2147483646 h 67"/>
              <a:gd name="T52" fmla="*/ 2147483646 w 68"/>
              <a:gd name="T53" fmla="*/ 2147483646 h 67"/>
              <a:gd name="T54" fmla="*/ 2147483646 w 68"/>
              <a:gd name="T55" fmla="*/ 2147483646 h 67"/>
              <a:gd name="T56" fmla="*/ 2147483646 w 68"/>
              <a:gd name="T57" fmla="*/ 2147483646 h 67"/>
              <a:gd name="T58" fmla="*/ 2147483646 w 68"/>
              <a:gd name="T59" fmla="*/ 2147483646 h 67"/>
              <a:gd name="T60" fmla="*/ 2147483646 w 68"/>
              <a:gd name="T61" fmla="*/ 2147483646 h 67"/>
              <a:gd name="T62" fmla="*/ 2147483646 w 68"/>
              <a:gd name="T63" fmla="*/ 2147483646 h 67"/>
              <a:gd name="T64" fmla="*/ 2147483646 w 68"/>
              <a:gd name="T65" fmla="*/ 2147483646 h 67"/>
              <a:gd name="T66" fmla="*/ 2147483646 w 68"/>
              <a:gd name="T67" fmla="*/ 2147483646 h 67"/>
              <a:gd name="T68" fmla="*/ 2147483646 w 68"/>
              <a:gd name="T69" fmla="*/ 2147483646 h 67"/>
              <a:gd name="T70" fmla="*/ 2147483646 w 68"/>
              <a:gd name="T71" fmla="*/ 2147483646 h 67"/>
              <a:gd name="T72" fmla="*/ 2147483646 w 68"/>
              <a:gd name="T73" fmla="*/ 2147483646 h 67"/>
              <a:gd name="T74" fmla="*/ 2147483646 w 68"/>
              <a:gd name="T75" fmla="*/ 2147483646 h 67"/>
              <a:gd name="T76" fmla="*/ 2147483646 w 68"/>
              <a:gd name="T77" fmla="*/ 2147483646 h 67"/>
              <a:gd name="T78" fmla="*/ 2147483646 w 68"/>
              <a:gd name="T79" fmla="*/ 2147483646 h 67"/>
              <a:gd name="T80" fmla="*/ 2147483646 w 68"/>
              <a:gd name="T81" fmla="*/ 2147483646 h 67"/>
              <a:gd name="T82" fmla="*/ 2147483646 w 68"/>
              <a:gd name="T83" fmla="*/ 2147483646 h 67"/>
              <a:gd name="T84" fmla="*/ 2147483646 w 68"/>
              <a:gd name="T85" fmla="*/ 2147483646 h 67"/>
              <a:gd name="T86" fmla="*/ 2147483646 w 68"/>
              <a:gd name="T87" fmla="*/ 2147483646 h 67"/>
              <a:gd name="T88" fmla="*/ 2147483646 w 68"/>
              <a:gd name="T89" fmla="*/ 2147483646 h 67"/>
              <a:gd name="T90" fmla="*/ 2147483646 w 68"/>
              <a:gd name="T91" fmla="*/ 2147483646 h 67"/>
              <a:gd name="T92" fmla="*/ 2147483646 w 68"/>
              <a:gd name="T93" fmla="*/ 2147483646 h 67"/>
              <a:gd name="T94" fmla="*/ 2147483646 w 68"/>
              <a:gd name="T95" fmla="*/ 2147483646 h 67"/>
              <a:gd name="T96" fmla="*/ 2147483646 w 68"/>
              <a:gd name="T97" fmla="*/ 2147483646 h 67"/>
              <a:gd name="T98" fmla="*/ 2147483646 w 68"/>
              <a:gd name="T99" fmla="*/ 2147483646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8"/>
              <a:gd name="T151" fmla="*/ 0 h 67"/>
              <a:gd name="T152" fmla="*/ 68 w 68"/>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8" h="67">
                <a:moveTo>
                  <a:pt x="0" y="34"/>
                </a:moveTo>
                <a:lnTo>
                  <a:pt x="0" y="43"/>
                </a:lnTo>
                <a:lnTo>
                  <a:pt x="1" y="45"/>
                </a:lnTo>
                <a:lnTo>
                  <a:pt x="4" y="50"/>
                </a:lnTo>
                <a:lnTo>
                  <a:pt x="6" y="50"/>
                </a:lnTo>
                <a:lnTo>
                  <a:pt x="3" y="49"/>
                </a:lnTo>
                <a:lnTo>
                  <a:pt x="4" y="50"/>
                </a:lnTo>
                <a:lnTo>
                  <a:pt x="7" y="55"/>
                </a:lnTo>
                <a:lnTo>
                  <a:pt x="11" y="57"/>
                </a:lnTo>
                <a:lnTo>
                  <a:pt x="7" y="53"/>
                </a:lnTo>
                <a:lnTo>
                  <a:pt x="10" y="57"/>
                </a:lnTo>
                <a:lnTo>
                  <a:pt x="14" y="60"/>
                </a:lnTo>
                <a:lnTo>
                  <a:pt x="10" y="56"/>
                </a:lnTo>
                <a:lnTo>
                  <a:pt x="13" y="60"/>
                </a:lnTo>
                <a:lnTo>
                  <a:pt x="17" y="63"/>
                </a:lnTo>
                <a:lnTo>
                  <a:pt x="18" y="64"/>
                </a:lnTo>
                <a:lnTo>
                  <a:pt x="17" y="61"/>
                </a:lnTo>
                <a:lnTo>
                  <a:pt x="17" y="63"/>
                </a:lnTo>
                <a:lnTo>
                  <a:pt x="22" y="66"/>
                </a:lnTo>
                <a:lnTo>
                  <a:pt x="24" y="67"/>
                </a:lnTo>
                <a:lnTo>
                  <a:pt x="31" y="67"/>
                </a:lnTo>
                <a:lnTo>
                  <a:pt x="29" y="66"/>
                </a:lnTo>
                <a:lnTo>
                  <a:pt x="43" y="60"/>
                </a:lnTo>
                <a:lnTo>
                  <a:pt x="40" y="64"/>
                </a:lnTo>
                <a:lnTo>
                  <a:pt x="44" y="67"/>
                </a:lnTo>
                <a:lnTo>
                  <a:pt x="46" y="66"/>
                </a:lnTo>
                <a:lnTo>
                  <a:pt x="51" y="63"/>
                </a:lnTo>
                <a:lnTo>
                  <a:pt x="51" y="61"/>
                </a:lnTo>
                <a:lnTo>
                  <a:pt x="50" y="64"/>
                </a:lnTo>
                <a:lnTo>
                  <a:pt x="51" y="63"/>
                </a:lnTo>
                <a:lnTo>
                  <a:pt x="56" y="60"/>
                </a:lnTo>
                <a:lnTo>
                  <a:pt x="58" y="56"/>
                </a:lnTo>
                <a:lnTo>
                  <a:pt x="54" y="60"/>
                </a:lnTo>
                <a:lnTo>
                  <a:pt x="58" y="57"/>
                </a:lnTo>
                <a:lnTo>
                  <a:pt x="61" y="53"/>
                </a:lnTo>
                <a:lnTo>
                  <a:pt x="57" y="57"/>
                </a:lnTo>
                <a:lnTo>
                  <a:pt x="61" y="55"/>
                </a:lnTo>
                <a:lnTo>
                  <a:pt x="64" y="50"/>
                </a:lnTo>
                <a:lnTo>
                  <a:pt x="65" y="49"/>
                </a:lnTo>
                <a:lnTo>
                  <a:pt x="62" y="50"/>
                </a:lnTo>
                <a:lnTo>
                  <a:pt x="64" y="50"/>
                </a:lnTo>
                <a:lnTo>
                  <a:pt x="67" y="45"/>
                </a:lnTo>
                <a:lnTo>
                  <a:pt x="68" y="43"/>
                </a:lnTo>
                <a:lnTo>
                  <a:pt x="65" y="39"/>
                </a:lnTo>
                <a:lnTo>
                  <a:pt x="61" y="42"/>
                </a:lnTo>
                <a:lnTo>
                  <a:pt x="67" y="28"/>
                </a:lnTo>
                <a:lnTo>
                  <a:pt x="68" y="30"/>
                </a:lnTo>
                <a:lnTo>
                  <a:pt x="68" y="23"/>
                </a:lnTo>
                <a:lnTo>
                  <a:pt x="67" y="21"/>
                </a:lnTo>
                <a:lnTo>
                  <a:pt x="67" y="20"/>
                </a:lnTo>
                <a:lnTo>
                  <a:pt x="65" y="19"/>
                </a:lnTo>
                <a:lnTo>
                  <a:pt x="65" y="17"/>
                </a:lnTo>
                <a:lnTo>
                  <a:pt x="54" y="6"/>
                </a:lnTo>
                <a:lnTo>
                  <a:pt x="56" y="9"/>
                </a:lnTo>
                <a:lnTo>
                  <a:pt x="56" y="7"/>
                </a:lnTo>
                <a:lnTo>
                  <a:pt x="51" y="5"/>
                </a:lnTo>
                <a:lnTo>
                  <a:pt x="50" y="3"/>
                </a:lnTo>
                <a:lnTo>
                  <a:pt x="51" y="6"/>
                </a:lnTo>
                <a:lnTo>
                  <a:pt x="51" y="5"/>
                </a:lnTo>
                <a:lnTo>
                  <a:pt x="46" y="2"/>
                </a:lnTo>
                <a:lnTo>
                  <a:pt x="44" y="0"/>
                </a:lnTo>
                <a:lnTo>
                  <a:pt x="24" y="0"/>
                </a:lnTo>
                <a:lnTo>
                  <a:pt x="22" y="2"/>
                </a:lnTo>
                <a:lnTo>
                  <a:pt x="17" y="5"/>
                </a:lnTo>
                <a:lnTo>
                  <a:pt x="17" y="6"/>
                </a:lnTo>
                <a:lnTo>
                  <a:pt x="18" y="3"/>
                </a:lnTo>
                <a:lnTo>
                  <a:pt x="17" y="5"/>
                </a:lnTo>
                <a:lnTo>
                  <a:pt x="13" y="7"/>
                </a:lnTo>
                <a:lnTo>
                  <a:pt x="13" y="9"/>
                </a:lnTo>
                <a:lnTo>
                  <a:pt x="14" y="6"/>
                </a:lnTo>
                <a:lnTo>
                  <a:pt x="3" y="17"/>
                </a:lnTo>
                <a:lnTo>
                  <a:pt x="3" y="19"/>
                </a:lnTo>
                <a:lnTo>
                  <a:pt x="1" y="20"/>
                </a:lnTo>
                <a:lnTo>
                  <a:pt x="1" y="21"/>
                </a:lnTo>
                <a:lnTo>
                  <a:pt x="0" y="23"/>
                </a:lnTo>
                <a:lnTo>
                  <a:pt x="0" y="34"/>
                </a:lnTo>
                <a:lnTo>
                  <a:pt x="17" y="34"/>
                </a:lnTo>
                <a:lnTo>
                  <a:pt x="17" y="28"/>
                </a:lnTo>
                <a:lnTo>
                  <a:pt x="18" y="27"/>
                </a:lnTo>
                <a:lnTo>
                  <a:pt x="18" y="25"/>
                </a:lnTo>
                <a:lnTo>
                  <a:pt x="19" y="24"/>
                </a:lnTo>
                <a:lnTo>
                  <a:pt x="19" y="23"/>
                </a:lnTo>
                <a:lnTo>
                  <a:pt x="24" y="20"/>
                </a:lnTo>
                <a:lnTo>
                  <a:pt x="24" y="19"/>
                </a:lnTo>
                <a:lnTo>
                  <a:pt x="22" y="21"/>
                </a:lnTo>
                <a:lnTo>
                  <a:pt x="24" y="20"/>
                </a:lnTo>
                <a:lnTo>
                  <a:pt x="28" y="17"/>
                </a:lnTo>
                <a:lnTo>
                  <a:pt x="28" y="16"/>
                </a:lnTo>
                <a:lnTo>
                  <a:pt x="28" y="19"/>
                </a:lnTo>
                <a:lnTo>
                  <a:pt x="29" y="17"/>
                </a:lnTo>
                <a:lnTo>
                  <a:pt x="35" y="17"/>
                </a:lnTo>
                <a:lnTo>
                  <a:pt x="39" y="17"/>
                </a:lnTo>
                <a:lnTo>
                  <a:pt x="40" y="19"/>
                </a:lnTo>
                <a:lnTo>
                  <a:pt x="40" y="16"/>
                </a:lnTo>
                <a:lnTo>
                  <a:pt x="40" y="17"/>
                </a:lnTo>
                <a:lnTo>
                  <a:pt x="44" y="20"/>
                </a:lnTo>
                <a:lnTo>
                  <a:pt x="46" y="21"/>
                </a:lnTo>
                <a:lnTo>
                  <a:pt x="44" y="19"/>
                </a:lnTo>
                <a:lnTo>
                  <a:pt x="44" y="20"/>
                </a:lnTo>
                <a:lnTo>
                  <a:pt x="49" y="23"/>
                </a:lnTo>
                <a:lnTo>
                  <a:pt x="49" y="24"/>
                </a:lnTo>
                <a:lnTo>
                  <a:pt x="50" y="25"/>
                </a:lnTo>
                <a:lnTo>
                  <a:pt x="50" y="27"/>
                </a:lnTo>
                <a:lnTo>
                  <a:pt x="51" y="28"/>
                </a:lnTo>
                <a:lnTo>
                  <a:pt x="51" y="35"/>
                </a:lnTo>
                <a:lnTo>
                  <a:pt x="56" y="39"/>
                </a:lnTo>
                <a:lnTo>
                  <a:pt x="61" y="25"/>
                </a:lnTo>
                <a:lnTo>
                  <a:pt x="54" y="28"/>
                </a:lnTo>
                <a:lnTo>
                  <a:pt x="51" y="38"/>
                </a:lnTo>
                <a:lnTo>
                  <a:pt x="50" y="39"/>
                </a:lnTo>
                <a:lnTo>
                  <a:pt x="53" y="39"/>
                </a:lnTo>
                <a:lnTo>
                  <a:pt x="51" y="39"/>
                </a:lnTo>
                <a:lnTo>
                  <a:pt x="49" y="43"/>
                </a:lnTo>
                <a:lnTo>
                  <a:pt x="47" y="45"/>
                </a:lnTo>
                <a:lnTo>
                  <a:pt x="50" y="43"/>
                </a:lnTo>
                <a:lnTo>
                  <a:pt x="51" y="41"/>
                </a:lnTo>
                <a:lnTo>
                  <a:pt x="44" y="48"/>
                </a:lnTo>
                <a:lnTo>
                  <a:pt x="47" y="46"/>
                </a:lnTo>
                <a:lnTo>
                  <a:pt x="49" y="43"/>
                </a:lnTo>
                <a:lnTo>
                  <a:pt x="42" y="50"/>
                </a:lnTo>
                <a:lnTo>
                  <a:pt x="44" y="49"/>
                </a:lnTo>
                <a:lnTo>
                  <a:pt x="46" y="46"/>
                </a:lnTo>
                <a:lnTo>
                  <a:pt x="44" y="48"/>
                </a:lnTo>
                <a:lnTo>
                  <a:pt x="40" y="50"/>
                </a:lnTo>
                <a:lnTo>
                  <a:pt x="40" y="52"/>
                </a:lnTo>
                <a:lnTo>
                  <a:pt x="40" y="49"/>
                </a:lnTo>
                <a:lnTo>
                  <a:pt x="39" y="50"/>
                </a:lnTo>
                <a:lnTo>
                  <a:pt x="29" y="53"/>
                </a:lnTo>
                <a:lnTo>
                  <a:pt x="26" y="60"/>
                </a:lnTo>
                <a:lnTo>
                  <a:pt x="40" y="55"/>
                </a:lnTo>
                <a:lnTo>
                  <a:pt x="36" y="50"/>
                </a:lnTo>
                <a:lnTo>
                  <a:pt x="29" y="50"/>
                </a:lnTo>
                <a:lnTo>
                  <a:pt x="28" y="49"/>
                </a:lnTo>
                <a:lnTo>
                  <a:pt x="28" y="52"/>
                </a:lnTo>
                <a:lnTo>
                  <a:pt x="28" y="50"/>
                </a:lnTo>
                <a:lnTo>
                  <a:pt x="24" y="48"/>
                </a:lnTo>
                <a:lnTo>
                  <a:pt x="22" y="46"/>
                </a:lnTo>
                <a:lnTo>
                  <a:pt x="24" y="49"/>
                </a:lnTo>
                <a:lnTo>
                  <a:pt x="26" y="50"/>
                </a:lnTo>
                <a:lnTo>
                  <a:pt x="19" y="43"/>
                </a:lnTo>
                <a:lnTo>
                  <a:pt x="21" y="46"/>
                </a:lnTo>
                <a:lnTo>
                  <a:pt x="24" y="48"/>
                </a:lnTo>
                <a:lnTo>
                  <a:pt x="17" y="41"/>
                </a:lnTo>
                <a:lnTo>
                  <a:pt x="18" y="43"/>
                </a:lnTo>
                <a:lnTo>
                  <a:pt x="21" y="45"/>
                </a:lnTo>
                <a:lnTo>
                  <a:pt x="19" y="43"/>
                </a:lnTo>
                <a:lnTo>
                  <a:pt x="17" y="39"/>
                </a:lnTo>
                <a:lnTo>
                  <a:pt x="15" y="39"/>
                </a:lnTo>
                <a:lnTo>
                  <a:pt x="18" y="39"/>
                </a:lnTo>
                <a:lnTo>
                  <a:pt x="17" y="38"/>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7" name="Rectangle 109"/>
          <p:cNvSpPr>
            <a:spLocks noChangeArrowheads="1"/>
          </p:cNvSpPr>
          <p:nvPr/>
        </p:nvSpPr>
        <p:spPr bwMode="auto">
          <a:xfrm>
            <a:off x="8262938" y="5137150"/>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y</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78" name="Rectangle 110"/>
          <p:cNvSpPr>
            <a:spLocks noChangeArrowheads="1"/>
          </p:cNvSpPr>
          <p:nvPr/>
        </p:nvSpPr>
        <p:spPr bwMode="auto">
          <a:xfrm>
            <a:off x="4711700" y="2041525"/>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x</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79" name="Rectangle 111"/>
          <p:cNvSpPr>
            <a:spLocks noChangeArrowheads="1"/>
          </p:cNvSpPr>
          <p:nvPr/>
        </p:nvSpPr>
        <p:spPr bwMode="auto">
          <a:xfrm>
            <a:off x="8302625" y="2165350"/>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A</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0" name="Rectangle 112"/>
          <p:cNvSpPr>
            <a:spLocks noChangeArrowheads="1"/>
          </p:cNvSpPr>
          <p:nvPr/>
        </p:nvSpPr>
        <p:spPr bwMode="auto">
          <a:xfrm>
            <a:off x="8302625" y="26606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A’</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1" name="Rectangle 113"/>
          <p:cNvSpPr>
            <a:spLocks noChangeArrowheads="1"/>
          </p:cNvSpPr>
          <p:nvPr/>
        </p:nvSpPr>
        <p:spPr bwMode="auto">
          <a:xfrm>
            <a:off x="8302625" y="3981450"/>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B</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2" name="Rectangle 114"/>
          <p:cNvSpPr>
            <a:spLocks noChangeArrowheads="1"/>
          </p:cNvSpPr>
          <p:nvPr/>
        </p:nvSpPr>
        <p:spPr bwMode="auto">
          <a:xfrm>
            <a:off x="6156325" y="4476750"/>
            <a:ext cx="282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CP</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3" name="Rectangle 115"/>
          <p:cNvSpPr>
            <a:spLocks noChangeArrowheads="1"/>
          </p:cNvSpPr>
          <p:nvPr/>
        </p:nvSpPr>
        <p:spPr bwMode="auto">
          <a:xfrm>
            <a:off x="5786438" y="2947988"/>
            <a:ext cx="993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Next State</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4" name="Rectangle 116"/>
          <p:cNvSpPr>
            <a:spLocks noChangeArrowheads="1"/>
          </p:cNvSpPr>
          <p:nvPr/>
        </p:nvSpPr>
        <p:spPr bwMode="auto">
          <a:xfrm>
            <a:off x="6611938" y="5797550"/>
            <a:ext cx="6651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Output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5" name="Rectangle 117"/>
          <p:cNvSpPr>
            <a:spLocks noChangeArrowheads="1"/>
          </p:cNvSpPr>
          <p:nvPr/>
        </p:nvSpPr>
        <p:spPr bwMode="auto">
          <a:xfrm>
            <a:off x="5651500" y="3746500"/>
            <a:ext cx="1092200" cy="660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86" name="Rectangle 118"/>
          <p:cNvSpPr>
            <a:spLocks noChangeArrowheads="1"/>
          </p:cNvSpPr>
          <p:nvPr/>
        </p:nvSpPr>
        <p:spPr bwMode="auto">
          <a:xfrm>
            <a:off x="5181600" y="1397000"/>
            <a:ext cx="1803400" cy="14605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87" name="Rectangle 119"/>
          <p:cNvSpPr>
            <a:spLocks noChangeArrowheads="1"/>
          </p:cNvSpPr>
          <p:nvPr/>
        </p:nvSpPr>
        <p:spPr bwMode="auto">
          <a:xfrm>
            <a:off x="6007100" y="4927600"/>
            <a:ext cx="1752600" cy="11049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88" name="Rectangle 120"/>
          <p:cNvSpPr>
            <a:spLocks noGrp="1" noChangeArrowheads="1"/>
          </p:cNvSpPr>
          <p:nvPr>
            <p:ph type="title"/>
          </p:nvPr>
        </p:nvSpPr>
        <p:spPr>
          <a:noFill/>
        </p:spPr>
        <p:txBody>
          <a:bodyPr/>
          <a:lstStyle/>
          <a:p>
            <a:pPr eaLnBrk="1" hangingPunct="1"/>
            <a:r>
              <a:rPr lang="en-US" altLang="fa-IR" sz="3600" smtClean="0"/>
              <a:t>Example 1 (Cont’d)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presentation_template">
  <a:themeElements>
    <a:clrScheme name="1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template">
      <a:majorFont>
        <a:latin typeface="Arial"/>
        <a:ea typeface=""/>
        <a:cs typeface="Titr"/>
      </a:majorFont>
      <a:minorFont>
        <a:latin typeface="Arial"/>
        <a:ea typeface=""/>
        <a:cs typeface="Za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1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presentation_template">
  <a:themeElements>
    <a:clrScheme name="2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presentatio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2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presentation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presentation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presentation_template">
  <a:themeElements>
    <a:clrScheme name="3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presentatio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3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presentation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presentation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60755</TotalTime>
  <Words>2629</Words>
  <Application>Microsoft Office PowerPoint</Application>
  <PresentationFormat>On-screen Show (4:3)</PresentationFormat>
  <Paragraphs>1179</Paragraphs>
  <Slides>51</Slides>
  <Notes>51</Notes>
  <HiddenSlides>6</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51</vt:i4>
      </vt:variant>
    </vt:vector>
  </HeadingPairs>
  <TitlesOfParts>
    <vt:vector size="67" baseType="lpstr">
      <vt:lpstr>Arial</vt:lpstr>
      <vt:lpstr>Comic Sans MS</vt:lpstr>
      <vt:lpstr>굴림</vt:lpstr>
      <vt:lpstr>굴림</vt:lpstr>
      <vt:lpstr>Helvetica</vt:lpstr>
      <vt:lpstr>Swiss 721 SWA</vt:lpstr>
      <vt:lpstr>Symbol</vt:lpstr>
      <vt:lpstr>Times New Roman</vt:lpstr>
      <vt:lpstr>Titr</vt:lpstr>
      <vt:lpstr>Wingdings</vt:lpstr>
      <vt:lpstr>Zar</vt:lpstr>
      <vt:lpstr>1_presentation_template</vt:lpstr>
      <vt:lpstr>2_presentation_template</vt:lpstr>
      <vt:lpstr>3_presentation_template</vt:lpstr>
      <vt:lpstr>MathType Equation</vt:lpstr>
      <vt:lpstr>Equation</vt:lpstr>
      <vt:lpstr>Sequential Circuit Analysis</vt:lpstr>
      <vt:lpstr>Synchronous vs. Asynch.</vt:lpstr>
      <vt:lpstr>Clock Signal</vt:lpstr>
      <vt:lpstr>Clock Signal</vt:lpstr>
      <vt:lpstr>Synchronous Circuits</vt:lpstr>
      <vt:lpstr>Sequential Circuit Analysis</vt:lpstr>
      <vt:lpstr>Sequential Circuits</vt:lpstr>
      <vt:lpstr>Example 1</vt:lpstr>
      <vt:lpstr>Example 1 (Cont’d)</vt:lpstr>
      <vt:lpstr>Example 1 (Cont’d)</vt:lpstr>
      <vt:lpstr>State Table Characteristics</vt:lpstr>
      <vt:lpstr>State Table Characteristics</vt:lpstr>
      <vt:lpstr>State Table</vt:lpstr>
      <vt:lpstr>State Diagram</vt:lpstr>
      <vt:lpstr>Mealy vs. Moore machines</vt:lpstr>
      <vt:lpstr>State Diagram</vt:lpstr>
      <vt:lpstr>Example: Mealy model (cont.)</vt:lpstr>
      <vt:lpstr>Example: Moore model (cont.)</vt:lpstr>
      <vt:lpstr>State Diagram</vt:lpstr>
      <vt:lpstr>General Sequential Circuit</vt:lpstr>
      <vt:lpstr>Mealy Machine</vt:lpstr>
      <vt:lpstr>Moore Machine</vt:lpstr>
      <vt:lpstr>Example of a M…? machine</vt:lpstr>
      <vt:lpstr>Example of a Moore Machine (cont.)</vt:lpstr>
      <vt:lpstr>Example: Mealy model</vt:lpstr>
      <vt:lpstr>Example: Mealy model (cont.)</vt:lpstr>
      <vt:lpstr>Example: Moore model</vt:lpstr>
      <vt:lpstr>Example: Moore model (cont.)</vt:lpstr>
      <vt:lpstr>State Tables for JK flip-flops</vt:lpstr>
      <vt:lpstr>Example</vt:lpstr>
      <vt:lpstr>Example (cont.)</vt:lpstr>
      <vt:lpstr>Example (cont.)</vt:lpstr>
      <vt:lpstr>Example 2: Sequential Circuit Analysis</vt:lpstr>
      <vt:lpstr>Example 2: Flip-Flop Input Equations</vt:lpstr>
      <vt:lpstr>Example 2: State Table</vt:lpstr>
      <vt:lpstr>Example 2: State Diagram</vt:lpstr>
      <vt:lpstr>Example 3</vt:lpstr>
      <vt:lpstr>Example 3</vt:lpstr>
      <vt:lpstr>Example 4</vt:lpstr>
      <vt:lpstr>Example 4</vt:lpstr>
      <vt:lpstr>Circuit Analysis by Signal Tracing</vt:lpstr>
      <vt:lpstr>Timing Chart</vt:lpstr>
      <vt:lpstr>Timing Charts</vt:lpstr>
      <vt:lpstr>Example</vt:lpstr>
      <vt:lpstr>Example</vt:lpstr>
      <vt:lpstr>Example: Serial Adder</vt:lpstr>
      <vt:lpstr>Serial Adder</vt:lpstr>
      <vt:lpstr>Serial Adder Timing Diagram</vt:lpstr>
      <vt:lpstr>State Tables</vt:lpstr>
      <vt:lpstr>State Diagram</vt:lpstr>
      <vt:lpstr>Mealy Machine State Diagrams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msz</dc:creator>
  <cp:lastModifiedBy>M msz</cp:lastModifiedBy>
  <cp:revision>428</cp:revision>
  <cp:lastPrinted>2013-11-17T04:48:33Z</cp:lastPrinted>
  <dcterms:created xsi:type="dcterms:W3CDTF">1601-01-01T00:00:00Z</dcterms:created>
  <dcterms:modified xsi:type="dcterms:W3CDTF">2019-12-14T16:05:06Z</dcterms:modified>
</cp:coreProperties>
</file>