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034B99-356E-470D-AC1A-04AB1F37EE34}" type="datetimeFigureOut">
              <a:rPr lang="en-US" smtClean="0"/>
              <a:t>3/16/2022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0214D36-6828-4CC5-8751-57E486CC950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556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34B99-356E-470D-AC1A-04AB1F37EE3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14D36-6828-4CC5-8751-57E486CC950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003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34B99-356E-470D-AC1A-04AB1F37EE3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14D36-6828-4CC5-8751-57E486CC950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425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34B99-356E-470D-AC1A-04AB1F37EE3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14D36-6828-4CC5-8751-57E486CC950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373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034B99-356E-470D-AC1A-04AB1F37EE34}" type="datetimeFigureOut">
              <a:rPr lang="en-US" smtClean="0"/>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214D36-6828-4CC5-8751-57E486CC950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6891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034B99-356E-470D-AC1A-04AB1F37EE3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14D36-6828-4CC5-8751-57E486CC950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759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034B99-356E-470D-AC1A-04AB1F37EE34}" type="datetimeFigureOut">
              <a:rPr lang="en-US" smtClean="0"/>
              <a:t>3/16/2022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214D36-6828-4CC5-8751-57E486CC950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25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034B99-356E-470D-AC1A-04AB1F37EE34}" type="datetimeFigureOut">
              <a:rPr lang="en-US" smtClean="0"/>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214D36-6828-4CC5-8751-57E486CC950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53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034B99-356E-470D-AC1A-04AB1F37EE34}" type="datetimeFigureOut">
              <a:rPr lang="en-US" smtClean="0"/>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214D36-6828-4CC5-8751-57E486CC950D}" type="slidenum">
              <a:rPr lang="en-US" smtClean="0"/>
              <a:t>‹#›</a:t>
            </a:fld>
            <a:endParaRPr lang="en-US"/>
          </a:p>
        </p:txBody>
      </p:sp>
    </p:spTree>
    <p:extLst>
      <p:ext uri="{BB962C8B-B14F-4D97-AF65-F5344CB8AC3E}">
        <p14:creationId xmlns:p14="http://schemas.microsoft.com/office/powerpoint/2010/main" val="350506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034B99-356E-470D-AC1A-04AB1F37EE34}" type="datetimeFigureOut">
              <a:rPr lang="en-US" smtClean="0"/>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214D36-6828-4CC5-8751-57E486CC950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406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034B99-356E-470D-AC1A-04AB1F37EE34}" type="datetimeFigureOut">
              <a:rPr lang="en-US" smtClean="0"/>
              <a:t>3/16/2022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0214D36-6828-4CC5-8751-57E486CC950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121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034B99-356E-470D-AC1A-04AB1F37EE34}" type="datetimeFigureOut">
              <a:rPr lang="en-US" smtClean="0"/>
              <a:t>3/16/2022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0214D36-6828-4CC5-8751-57E486CC950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46726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مقدمه ای بر استراتژی تکاملی </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4000" cy="2140417"/>
          </a:xfrm>
        </p:spPr>
        <p:txBody>
          <a:bodyPr/>
          <a:lstStyle/>
          <a:p>
            <a:pPr algn="r" rtl="1"/>
            <a:r>
              <a:rPr lang="fa-IR" dirty="0">
                <a:cs typeface="B Nazanin" panose="00000400000000000000" pitchFamily="2" charset="-78"/>
              </a:rPr>
              <a:t>استراتژی های تکاملی، خانواده ای از الگوریتم های بهینه سازی است که برای ما مانند جعبه سیاه بنظر میرسد. این الگوریتم برای آموزش شبکه های عصبی عمیق، آموزش </a:t>
            </a:r>
            <a:r>
              <a:rPr lang="en-US" dirty="0">
                <a:cs typeface="B Nazanin" panose="00000400000000000000" pitchFamily="2" charset="-78"/>
              </a:rPr>
              <a:t>Q</a:t>
            </a:r>
            <a:r>
              <a:rPr lang="fa-IR" dirty="0">
                <a:cs typeface="B Nazanin" panose="00000400000000000000" pitchFamily="2" charset="-78"/>
              </a:rPr>
              <a:t> و روش های گرادیان کاربرد زیادی دارد که الگوریتم های یادگیری تقویتی عمیق را با چالش کشیده و ثابت کرده بسیار سریع تر عمل میکند که به دلیلی موازی بودن آن است.</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3887308645"/>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مقدمه</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3462390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برسی توان محاسباتی مورد نیاز الگوریتم ها</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5981350" y="3645397"/>
            <a:ext cx="5066028" cy="2140417"/>
          </a:xfrm>
        </p:spPr>
        <p:txBody>
          <a:bodyPr>
            <a:normAutofit/>
          </a:bodyPr>
          <a:lstStyle/>
          <a:p>
            <a:pPr algn="r" rtl="1"/>
            <a:r>
              <a:rPr lang="fa-IR" dirty="0">
                <a:cs typeface="B Nazanin" panose="00000400000000000000" pitchFamily="2" charset="-78"/>
              </a:rPr>
              <a:t>در راست </a:t>
            </a:r>
            <a:r>
              <a:rPr lang="en-US" dirty="0">
                <a:cs typeface="B Nazanin" panose="00000400000000000000" pitchFamily="2" charset="-78"/>
              </a:rPr>
              <a:t>NSRA-ES</a:t>
            </a:r>
            <a:r>
              <a:rPr lang="fa-IR" dirty="0">
                <a:cs typeface="B Nazanin" panose="00000400000000000000" pitchFamily="2" charset="-78"/>
              </a:rPr>
              <a:t> و چپ </a:t>
            </a:r>
            <a:r>
              <a:rPr lang="en-US" dirty="0">
                <a:cs typeface="B Nazanin" panose="00000400000000000000" pitchFamily="2" charset="-78"/>
              </a:rPr>
              <a:t>NSR-ES</a:t>
            </a:r>
            <a:r>
              <a:rPr lang="fa-IR" dirty="0">
                <a:cs typeface="B Nazanin" panose="00000400000000000000" pitchFamily="2" charset="-78"/>
              </a:rPr>
              <a:t> مشاهده میشود. واضح است الگوریتم سمت چپ به توان محاسباتی کمتری نیاز داشته و سریع تر به هدف خود میرسد.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2367244717"/>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9</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15</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pic>
        <p:nvPicPr>
          <p:cNvPr id="6" name="Picture 5">
            <a:extLst>
              <a:ext uri="{FF2B5EF4-FFF2-40B4-BE49-F238E27FC236}">
                <a16:creationId xmlns:a16="http://schemas.microsoft.com/office/drawing/2014/main" id="{5C7D68B1-95BB-45D3-856C-D51209F48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614" y="2290193"/>
            <a:ext cx="5082256" cy="3728121"/>
          </a:xfrm>
          <a:prstGeom prst="rect">
            <a:avLst/>
          </a:prstGeom>
        </p:spPr>
      </p:pic>
    </p:spTree>
    <p:extLst>
      <p:ext uri="{BB962C8B-B14F-4D97-AF65-F5344CB8AC3E}">
        <p14:creationId xmlns:p14="http://schemas.microsoft.com/office/powerpoint/2010/main" val="7816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نتیجه گیری</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837189" y="3645397"/>
            <a:ext cx="9210189" cy="2140417"/>
          </a:xfrm>
        </p:spPr>
        <p:txBody>
          <a:bodyPr>
            <a:normAutofit/>
          </a:bodyPr>
          <a:lstStyle/>
          <a:p>
            <a:pPr algn="r" rtl="1"/>
            <a:r>
              <a:rPr lang="fa-IR" dirty="0">
                <a:cs typeface="B Nazanin" panose="00000400000000000000" pitchFamily="2" charset="-78"/>
              </a:rPr>
              <a:t>دو روش </a:t>
            </a:r>
            <a:r>
              <a:rPr lang="en-US" dirty="0">
                <a:cs typeface="B Nazanin" panose="00000400000000000000" pitchFamily="2" charset="-78"/>
              </a:rPr>
              <a:t>NS</a:t>
            </a:r>
            <a:r>
              <a:rPr lang="fa-IR" dirty="0">
                <a:cs typeface="B Nazanin" panose="00000400000000000000" pitchFamily="2" charset="-78"/>
              </a:rPr>
              <a:t> و </a:t>
            </a:r>
            <a:r>
              <a:rPr lang="en-US" dirty="0">
                <a:cs typeface="B Nazanin" panose="00000400000000000000" pitchFamily="2" charset="-78"/>
              </a:rPr>
              <a:t>QD</a:t>
            </a:r>
            <a:r>
              <a:rPr lang="fa-IR" dirty="0">
                <a:cs typeface="B Nazanin" panose="00000400000000000000" pitchFamily="2" charset="-78"/>
              </a:rPr>
              <a:t> برای جلوگیری از </a:t>
            </a:r>
            <a:r>
              <a:rPr lang="fa-IR" dirty="0" err="1">
                <a:cs typeface="B Nazanin" panose="00000400000000000000" pitchFamily="2" charset="-78"/>
              </a:rPr>
              <a:t>ماکسیمم</a:t>
            </a:r>
            <a:r>
              <a:rPr lang="fa-IR" dirty="0">
                <a:cs typeface="B Nazanin" panose="00000400000000000000" pitchFamily="2" charset="-78"/>
              </a:rPr>
              <a:t> های محلی طراحی شده اند و در الگوریتم یادگیری عمیق استفاده بسزایی دارند که نه تنها قابلیت انعطاف پذیری و مقیاس پذیری به این چهارچوب اضافه میکنند، بلکه در تعیین هدف و بهینه سازی آن هم تاثیر بسزایی دارند. همچنین افزایش جمعیت به پیشرفت سریع تر عملیات کمک میکند و در زمان صرفه جویی میشود.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1708750304"/>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en-US" sz="1400" dirty="0">
                          <a:cs typeface="B Titr" panose="00000700000000000000" pitchFamily="2" charset="-78"/>
                        </a:rPr>
                        <a:t>10</a:t>
                      </a: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9</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418612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نحوه کارکرد استراتژی تکاملی</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4000" cy="2140417"/>
          </a:xfrm>
        </p:spPr>
        <p:txBody>
          <a:bodyPr/>
          <a:lstStyle/>
          <a:p>
            <a:pPr algn="r" rtl="1"/>
            <a:r>
              <a:rPr lang="fa-IR" dirty="0">
                <a:cs typeface="B Nazanin" panose="00000400000000000000" pitchFamily="2" charset="-78"/>
              </a:rPr>
              <a:t>استراتژی تکاملی از الگوریتم تکامل طبیعی که در هر مرحله، جمعیتی تشکیل شده و طی فرآیندی پرورش یافته و تکامل پیدا میکند. در آخر این مرحله بخشی از جمعیت جدید بوجود آمده جهش پیدا میکند تا جا برای تغییرات احتمالی که منجر به بهبود یافتن روند شود، وجود داشته باشد. هدف الگوریتم به حداقل/حداکثر رساندن یک هدف والی است که طی این روند بدست می آید. استراتژی تکاملی با تغییراتی، بهتر از این الگوریتم کار کرده و نتایج چشم گیری بدست آورده.</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1324159573"/>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2</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مقدمه</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2</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107651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روش ها مورد استفاده قرار گرفته شده برای استراتژی تکاملی</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4000" cy="2140417"/>
          </a:xfrm>
        </p:spPr>
        <p:txBody>
          <a:bodyPr/>
          <a:lstStyle/>
          <a:p>
            <a:pPr algn="r" rtl="1"/>
            <a:r>
              <a:rPr lang="fa-IR" dirty="0">
                <a:cs typeface="B Nazanin" panose="00000400000000000000" pitchFamily="2" charset="-78"/>
              </a:rPr>
              <a:t>استراتژی تکاملی که حکم یک چهارچوب برای </a:t>
            </a:r>
            <a:r>
              <a:rPr lang="fa-IR" dirty="0" err="1">
                <a:cs typeface="B Nazanin" panose="00000400000000000000" pitchFamily="2" charset="-78"/>
              </a:rPr>
              <a:t>الگوتریم</a:t>
            </a:r>
            <a:r>
              <a:rPr lang="fa-IR" dirty="0">
                <a:cs typeface="B Nazanin" panose="00000400000000000000" pitchFamily="2" charset="-78"/>
              </a:rPr>
              <a:t> های متعددی در آموزش عامل ها است. از معروف ترین این الگوریتم ها میتوان به </a:t>
            </a:r>
            <a:r>
              <a:rPr lang="en-US" dirty="0">
                <a:cs typeface="B Nazanin" panose="00000400000000000000" pitchFamily="2" charset="-78"/>
              </a:rPr>
              <a:t>ns-es</a:t>
            </a:r>
            <a:r>
              <a:rPr lang="fa-IR" dirty="0">
                <a:cs typeface="B Nazanin" panose="00000400000000000000" pitchFamily="2" charset="-78"/>
              </a:rPr>
              <a:t> و </a:t>
            </a:r>
            <a:r>
              <a:rPr lang="en-US" dirty="0" err="1">
                <a:cs typeface="B Nazanin" panose="00000400000000000000" pitchFamily="2" charset="-78"/>
              </a:rPr>
              <a:t>qd</a:t>
            </a:r>
            <a:r>
              <a:rPr lang="en-US" dirty="0">
                <a:cs typeface="B Nazanin" panose="00000400000000000000" pitchFamily="2" charset="-78"/>
              </a:rPr>
              <a:t>-es</a:t>
            </a:r>
            <a:r>
              <a:rPr lang="fa-IR" dirty="0">
                <a:cs typeface="B Nazanin" panose="00000400000000000000" pitchFamily="2" charset="-78"/>
              </a:rPr>
              <a:t> که خود به دو </a:t>
            </a:r>
            <a:r>
              <a:rPr lang="fa-IR" dirty="0" err="1">
                <a:cs typeface="B Nazanin" panose="00000400000000000000" pitchFamily="2" charset="-78"/>
              </a:rPr>
              <a:t>زیرشاخه</a:t>
            </a:r>
            <a:r>
              <a:rPr lang="fa-IR" dirty="0">
                <a:cs typeface="B Nazanin" panose="00000400000000000000" pitchFamily="2" charset="-78"/>
              </a:rPr>
              <a:t> دیگه تبدیل میشوند اشاره کرد که دقت و بهینه سازی بالاتری نسبت به دگر الگوریتم ها دارند.</a:t>
            </a:r>
            <a:r>
              <a:rPr lang="de-DE" dirty="0">
                <a:cs typeface="B Nazanin" panose="00000400000000000000" pitchFamily="2" charset="-78"/>
              </a:rPr>
              <a:t> </a:t>
            </a:r>
            <a:r>
              <a:rPr lang="fa-IR" dirty="0">
                <a:cs typeface="B Nazanin" panose="00000400000000000000" pitchFamily="2" charset="-78"/>
              </a:rPr>
              <a:t>هر دو شیوه از شیوه مادر یعنی </a:t>
            </a:r>
            <a:r>
              <a:rPr lang="en-US" dirty="0">
                <a:cs typeface="B Nazanin" panose="00000400000000000000" pitchFamily="2" charset="-78"/>
              </a:rPr>
              <a:t>novelty search</a:t>
            </a:r>
            <a:r>
              <a:rPr lang="fa-IR" dirty="0">
                <a:cs typeface="B Nazanin" panose="00000400000000000000" pitchFamily="2" charset="-78"/>
              </a:rPr>
              <a:t> الهام گرفته و پایه ای بر آن اساس دارند.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2313571921"/>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3</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3</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2059820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آزمایش: مشکل حرکت انسان نما شبیه سازی شده</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4983061" y="3645397"/>
            <a:ext cx="6064317" cy="2140417"/>
          </a:xfrm>
        </p:spPr>
        <p:txBody>
          <a:bodyPr>
            <a:normAutofit lnSpcReduction="10000"/>
          </a:bodyPr>
          <a:lstStyle/>
          <a:p>
            <a:pPr algn="r" rtl="1"/>
            <a:r>
              <a:rPr lang="fa-IR" dirty="0">
                <a:cs typeface="B Nazanin" panose="00000400000000000000" pitchFamily="2" charset="-78"/>
              </a:rPr>
              <a:t>این آزمایش به این صورت است که یک انسان نما با ایستادن امتیاز مثبت و با افتادن بر روی زمین امتیاز منفی دریافت میکند. همچنین مقدار انرژی مورد استفاده برای ایستادن از فاکتور های مهم امتیاز دادن است. برای تمام الگوریتم های یادگیری که در این استراتژی صورت گرفت، این آزمایش صورت گرفته تا نتایج مقایسه شده و الگوریتم ها بر اساس بهینگی رتبه بندی شوند. شکل مقابل اهمیت الگوریتم های مطرح شده برای جلوگیری از ماکسیم های محلی را نشان میدهد.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1060586743"/>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4</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5</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pic>
        <p:nvPicPr>
          <p:cNvPr id="8" name="Picture 7">
            <a:extLst>
              <a:ext uri="{FF2B5EF4-FFF2-40B4-BE49-F238E27FC236}">
                <a16:creationId xmlns:a16="http://schemas.microsoft.com/office/drawing/2014/main" id="{052794A8-CD15-48E4-A5BD-2702AB589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2" y="3250062"/>
            <a:ext cx="4497966" cy="2815054"/>
          </a:xfrm>
          <a:prstGeom prst="rect">
            <a:avLst/>
          </a:prstGeom>
        </p:spPr>
      </p:pic>
    </p:spTree>
    <p:extLst>
      <p:ext uri="{BB962C8B-B14F-4D97-AF65-F5344CB8AC3E}">
        <p14:creationId xmlns:p14="http://schemas.microsoft.com/office/powerpoint/2010/main" val="261908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آزمایش: بازی </a:t>
            </a:r>
            <a:r>
              <a:rPr lang="fa-IR" sz="3000" dirty="0" err="1">
                <a:cs typeface="B Titr" panose="00000700000000000000" pitchFamily="2" charset="-78"/>
              </a:rPr>
              <a:t>آتاری</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3999" cy="2140417"/>
          </a:xfrm>
        </p:spPr>
        <p:txBody>
          <a:bodyPr>
            <a:normAutofit/>
          </a:bodyPr>
          <a:lstStyle/>
          <a:p>
            <a:pPr algn="r" rtl="1"/>
            <a:r>
              <a:rPr lang="fa-IR" dirty="0">
                <a:cs typeface="B Nazanin" panose="00000400000000000000" pitchFamily="2" charset="-78"/>
              </a:rPr>
              <a:t>هدف این آزمایش مانند آزمایش قبلی (فیش 4) مقایسه شیوه های یادگیری مورد استفاده در این استراتژی است اما در محیطی جدید و پارامتر های متفاوت زیرا این بازی نیاز به کنترل بیشتری دارد. نتایج حاصل شده از این شبیه سازی نشان میدهد الگوریتم </a:t>
            </a:r>
            <a:r>
              <a:rPr lang="en-US" dirty="0">
                <a:cs typeface="B Nazanin" panose="00000400000000000000" pitchFamily="2" charset="-78"/>
              </a:rPr>
              <a:t>NS</a:t>
            </a:r>
            <a:r>
              <a:rPr lang="fa-IR" dirty="0">
                <a:cs typeface="B Nazanin" panose="00000400000000000000" pitchFamily="2" charset="-78"/>
              </a:rPr>
              <a:t> مکانیسم چشم گیری برای مواجه با ماکسیم های محلی ارائه میدهد. این نتیجه نشان میدهد الگوریتم </a:t>
            </a:r>
            <a:r>
              <a:rPr lang="en-US" dirty="0">
                <a:cs typeface="B Nazanin" panose="00000400000000000000" pitchFamily="2" charset="-78"/>
              </a:rPr>
              <a:t>NOVERLTY SEEKER</a:t>
            </a:r>
            <a:r>
              <a:rPr lang="fa-IR" dirty="0">
                <a:cs typeface="B Nazanin" panose="00000400000000000000" pitchFamily="2" charset="-78"/>
              </a:rPr>
              <a:t> میتواند به تنهایی نتیجه بهتری نسبت به دگر الگوریتم ها داده و با ادغام شدن با استراتژی تکاملی دقت آن را به صورت چشمگیری افزایش دهد.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632894108"/>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5</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7</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3477984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مقایسه عملکرد الگوریتم های یادگیری توسط بازی های متعدد</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6308521" y="3645397"/>
            <a:ext cx="4738857" cy="2140417"/>
          </a:xfrm>
        </p:spPr>
        <p:txBody>
          <a:bodyPr>
            <a:normAutofit/>
          </a:bodyPr>
          <a:lstStyle/>
          <a:p>
            <a:pPr algn="r" rtl="1"/>
            <a:r>
              <a:rPr lang="fa-IR" dirty="0">
                <a:cs typeface="B Nazanin" panose="00000400000000000000" pitchFamily="2" charset="-78"/>
              </a:rPr>
              <a:t>برای برسی دقیق تر و حاصل شدن اطمینان بیشتر نسبت به عملکرد این الگوریتم ها، نیاز است آن ها را در شرایط متفاوت برسی و نتایج را ثبت کرد. این کار بر روی 12 بازی مختلف انجام شده و نتایج به گونه مقابل میباشد: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454412590"/>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6</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8</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pic>
        <p:nvPicPr>
          <p:cNvPr id="6" name="Picture 5">
            <a:extLst>
              <a:ext uri="{FF2B5EF4-FFF2-40B4-BE49-F238E27FC236}">
                <a16:creationId xmlns:a16="http://schemas.microsoft.com/office/drawing/2014/main" id="{9E822B34-EF74-4B17-B749-E322EAF19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825" y="3591064"/>
            <a:ext cx="5989839" cy="2194750"/>
          </a:xfrm>
          <a:prstGeom prst="rect">
            <a:avLst/>
          </a:prstGeom>
        </p:spPr>
      </p:pic>
    </p:spTree>
    <p:extLst>
      <p:ext uri="{BB962C8B-B14F-4D97-AF65-F5344CB8AC3E}">
        <p14:creationId xmlns:p14="http://schemas.microsoft.com/office/powerpoint/2010/main" val="889766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اکتشاف مبتنی بر جمعیت در مقابل اکتشاف تک عاملی</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3999" cy="2140417"/>
          </a:xfrm>
        </p:spPr>
        <p:txBody>
          <a:bodyPr>
            <a:normAutofit/>
          </a:bodyPr>
          <a:lstStyle/>
          <a:p>
            <a:pPr algn="r" rtl="1"/>
            <a:r>
              <a:rPr lang="fa-IR" dirty="0">
                <a:cs typeface="B Nazanin" panose="00000400000000000000" pitchFamily="2" charset="-78"/>
              </a:rPr>
              <a:t>وجود تعداد متعدد </a:t>
            </a:r>
            <a:r>
              <a:rPr lang="fa-IR" dirty="0" err="1">
                <a:cs typeface="B Nazanin" panose="00000400000000000000" pitchFamily="2" charset="-78"/>
              </a:rPr>
              <a:t>عملگر</a:t>
            </a:r>
            <a:r>
              <a:rPr lang="fa-IR" dirty="0">
                <a:cs typeface="B Nazanin" panose="00000400000000000000" pitchFamily="2" charset="-78"/>
              </a:rPr>
              <a:t> برای مسائل با حالت های متعدد که نیاز به اکتشاف دارند حیاتی است و باعث میشود سرعت افزایش پیدا کند. در روش های سنتی مانند </a:t>
            </a:r>
            <a:r>
              <a:rPr lang="en-US" dirty="0">
                <a:cs typeface="B Nazanin" panose="00000400000000000000" pitchFamily="2" charset="-78"/>
              </a:rPr>
              <a:t>BFS</a:t>
            </a:r>
            <a:r>
              <a:rPr lang="fa-IR" dirty="0">
                <a:cs typeface="B Nazanin" panose="00000400000000000000" pitchFamily="2" charset="-78"/>
              </a:rPr>
              <a:t> یا </a:t>
            </a:r>
            <a:r>
              <a:rPr lang="en-US" dirty="0">
                <a:cs typeface="B Nazanin" panose="00000400000000000000" pitchFamily="2" charset="-78"/>
              </a:rPr>
              <a:t>DFS</a:t>
            </a:r>
            <a:r>
              <a:rPr lang="fa-IR" dirty="0">
                <a:cs typeface="B Nazanin" panose="00000400000000000000" pitchFamily="2" charset="-78"/>
              </a:rPr>
              <a:t> یک عامل باید مسافت زیادی طی کند تا حالات ممکن برسی شده و بهترین انتخاب شود در صورتی که اگر یک جمعیت برای اینکار بوجود می آمد هر عامل میتواند برسی های خود را کرده و در اختیار بقیه بگذارد. همچنین با این روش حالت های موفقیت بیشتری تجربه شده و در زمان کمتر عمل بیشتری صورت میگیرد.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836671193"/>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7</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8</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869879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انتخاب یک ویژگی رفتاری مناسب</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3999" cy="2140417"/>
          </a:xfrm>
        </p:spPr>
        <p:txBody>
          <a:bodyPr>
            <a:normAutofit/>
          </a:bodyPr>
          <a:lstStyle/>
          <a:p>
            <a:pPr algn="r" rtl="1"/>
            <a:r>
              <a:rPr lang="fa-IR" dirty="0">
                <a:cs typeface="B Nazanin" panose="00000400000000000000" pitchFamily="2" charset="-78"/>
              </a:rPr>
              <a:t>با این وجود که الگوریتم های مورد بحث قرار گرفته بهینگی بالایی دارند، اما بدون وجود داشتن یک بستر شخصیتی هر عامل میتواند یک فاکتور حیاتی در سریع تر کردن جست و جو و کاهش زیرساخت های مورد نیاز برای انجام عملیات باشد. روش هایی وجود دارد که بستر شخصیت عامل ها را در حین شبیه سازی توسعه داده و تکمیل میکنند (بخش عمیق).</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3347099030"/>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8</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9</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2088171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5582-93E2-4CB1-8B4F-290A7ADB9F02}"/>
              </a:ext>
            </a:extLst>
          </p:cNvPr>
          <p:cNvSpPr>
            <a:spLocks noGrp="1"/>
          </p:cNvSpPr>
          <p:nvPr>
            <p:ph type="ctrTitle"/>
          </p:nvPr>
        </p:nvSpPr>
        <p:spPr>
          <a:xfrm>
            <a:off x="1903379" y="2665379"/>
            <a:ext cx="9144000" cy="584683"/>
          </a:xfrm>
        </p:spPr>
        <p:txBody>
          <a:bodyPr>
            <a:normAutofit/>
          </a:bodyPr>
          <a:lstStyle/>
          <a:p>
            <a:pPr algn="r" rtl="1"/>
            <a:r>
              <a:rPr lang="fa-IR" sz="3000" dirty="0">
                <a:cs typeface="B Titr" panose="00000700000000000000" pitchFamily="2" charset="-78"/>
              </a:rPr>
              <a:t>حفظ مقیاس پذیری</a:t>
            </a:r>
            <a:endParaRPr lang="en-US" sz="3000" dirty="0">
              <a:cs typeface="B Titr" panose="00000700000000000000" pitchFamily="2" charset="-78"/>
            </a:endParaRPr>
          </a:p>
        </p:txBody>
      </p:sp>
      <p:sp>
        <p:nvSpPr>
          <p:cNvPr id="3" name="Subtitle 2">
            <a:extLst>
              <a:ext uri="{FF2B5EF4-FFF2-40B4-BE49-F238E27FC236}">
                <a16:creationId xmlns:a16="http://schemas.microsoft.com/office/drawing/2014/main" id="{1760CFED-0F6C-498B-B9D5-C5EC6C443516}"/>
              </a:ext>
            </a:extLst>
          </p:cNvPr>
          <p:cNvSpPr>
            <a:spLocks noGrp="1"/>
          </p:cNvSpPr>
          <p:nvPr>
            <p:ph type="subTitle" idx="1"/>
          </p:nvPr>
        </p:nvSpPr>
        <p:spPr>
          <a:xfrm>
            <a:off x="1903379" y="3645397"/>
            <a:ext cx="9143999" cy="2140417"/>
          </a:xfrm>
        </p:spPr>
        <p:txBody>
          <a:bodyPr>
            <a:normAutofit/>
          </a:bodyPr>
          <a:lstStyle/>
          <a:p>
            <a:pPr algn="r" rtl="1"/>
            <a:r>
              <a:rPr lang="fa-IR" dirty="0">
                <a:cs typeface="B Nazanin" panose="00000400000000000000" pitchFamily="2" charset="-78"/>
              </a:rPr>
              <a:t>از جنبه های مهم این استراتژی میتوان به توسعه پذیری با سخت افزار موجود اشاره کرد، به طوری که محدودیتی برای مقیاس این چهارچوب وجود ندارد. با وجود اینکه بین الگوریتم های مطرح شده تفاوت هایی وجود داشته و برخی میزان سخت افزار بیشتری نیاز دارند، اما همه قابلیت موازی کار کردن را داشته و نیازی نیست اول هر مرحله جمعیت تکامل پیدا بکند (این روند تدریجی است) باعث کمتر شدن نیاز به سخت افزار قوی میشود.</a:t>
            </a:r>
            <a:endParaRPr lang="en-US" dirty="0">
              <a:cs typeface="B Nazanin" panose="00000400000000000000" pitchFamily="2" charset="-78"/>
            </a:endParaRPr>
          </a:p>
        </p:txBody>
      </p:sp>
      <p:graphicFrame>
        <p:nvGraphicFramePr>
          <p:cNvPr id="5" name="Table 4">
            <a:extLst>
              <a:ext uri="{FF2B5EF4-FFF2-40B4-BE49-F238E27FC236}">
                <a16:creationId xmlns:a16="http://schemas.microsoft.com/office/drawing/2014/main" id="{5D0C000E-54E8-4119-913B-5E25F3A695FA}"/>
              </a:ext>
            </a:extLst>
          </p:cNvPr>
          <p:cNvGraphicFramePr>
            <a:graphicFrameLocks noGrp="1"/>
          </p:cNvGraphicFramePr>
          <p:nvPr>
            <p:extLst>
              <p:ext uri="{D42A27DB-BD31-4B8C-83A1-F6EECF244321}">
                <p14:modId xmlns:p14="http://schemas.microsoft.com/office/powerpoint/2010/main" val="647687989"/>
              </p:ext>
            </p:extLst>
          </p:nvPr>
        </p:nvGraphicFramePr>
        <p:xfrm>
          <a:off x="1903379" y="906268"/>
          <a:ext cx="9144000" cy="741680"/>
        </p:xfrm>
        <a:graphic>
          <a:graphicData uri="http://schemas.openxmlformats.org/drawingml/2006/table">
            <a:tbl>
              <a:tblPr rtl="1" firstRow="1" bandRow="1">
                <a:tableStyleId>{073A0DAA-6AF3-43AB-8588-CEC1D06C72B9}</a:tableStyleId>
              </a:tblPr>
              <a:tblGrid>
                <a:gridCol w="1828800">
                  <a:extLst>
                    <a:ext uri="{9D8B030D-6E8A-4147-A177-3AD203B41FA5}">
                      <a16:colId xmlns:a16="http://schemas.microsoft.com/office/drawing/2014/main" val="2910789558"/>
                    </a:ext>
                  </a:extLst>
                </a:gridCol>
                <a:gridCol w="1828800">
                  <a:extLst>
                    <a:ext uri="{9D8B030D-6E8A-4147-A177-3AD203B41FA5}">
                      <a16:colId xmlns:a16="http://schemas.microsoft.com/office/drawing/2014/main" val="1092591044"/>
                    </a:ext>
                  </a:extLst>
                </a:gridCol>
                <a:gridCol w="1828800">
                  <a:extLst>
                    <a:ext uri="{9D8B030D-6E8A-4147-A177-3AD203B41FA5}">
                      <a16:colId xmlns:a16="http://schemas.microsoft.com/office/drawing/2014/main" val="3608613820"/>
                    </a:ext>
                  </a:extLst>
                </a:gridCol>
                <a:gridCol w="1828800">
                  <a:extLst>
                    <a:ext uri="{9D8B030D-6E8A-4147-A177-3AD203B41FA5}">
                      <a16:colId xmlns:a16="http://schemas.microsoft.com/office/drawing/2014/main" val="2333852977"/>
                    </a:ext>
                  </a:extLst>
                </a:gridCol>
                <a:gridCol w="1828800">
                  <a:extLst>
                    <a:ext uri="{9D8B030D-6E8A-4147-A177-3AD203B41FA5}">
                      <a16:colId xmlns:a16="http://schemas.microsoft.com/office/drawing/2014/main" val="190692927"/>
                    </a:ext>
                  </a:extLst>
                </a:gridCol>
              </a:tblGrid>
              <a:tr h="370840">
                <a:tc>
                  <a:txBody>
                    <a:bodyPr/>
                    <a:lstStyle/>
                    <a:p>
                      <a:pPr algn="ctr"/>
                      <a:r>
                        <a:rPr lang="fa-IR" sz="1400" dirty="0"/>
                        <a:t>شماره فیش</a:t>
                      </a:r>
                      <a:endParaRPr lang="en-US" sz="1400" dirty="0">
                        <a:cs typeface="B Titr" panose="00000700000000000000" pitchFamily="2" charset="-78"/>
                      </a:endParaRPr>
                    </a:p>
                  </a:txBody>
                  <a:tcPr anchor="ctr"/>
                </a:tc>
                <a:tc>
                  <a:txBody>
                    <a:bodyPr/>
                    <a:lstStyle/>
                    <a:p>
                      <a:pPr algn="ctr"/>
                      <a:r>
                        <a:rPr lang="fa-IR" sz="1400" dirty="0"/>
                        <a:t>بخش مربوطه</a:t>
                      </a:r>
                      <a:endParaRPr lang="en-US" sz="1400" dirty="0">
                        <a:cs typeface="B Titr" panose="00000700000000000000" pitchFamily="2" charset="-78"/>
                      </a:endParaRPr>
                    </a:p>
                  </a:txBody>
                  <a:tcPr anchor="ctr"/>
                </a:tc>
                <a:tc>
                  <a:txBody>
                    <a:bodyPr/>
                    <a:lstStyle/>
                    <a:p>
                      <a:pPr algn="ctr"/>
                      <a:r>
                        <a:rPr lang="fa-IR" sz="1400" dirty="0"/>
                        <a:t>شماره منبع</a:t>
                      </a:r>
                      <a:endParaRPr lang="en-US" sz="1400" dirty="0">
                        <a:cs typeface="B Titr" panose="00000700000000000000" pitchFamily="2" charset="-78"/>
                      </a:endParaRPr>
                    </a:p>
                  </a:txBody>
                  <a:tcPr anchor="ctr"/>
                </a:tc>
                <a:tc>
                  <a:txBody>
                    <a:bodyPr/>
                    <a:lstStyle/>
                    <a:p>
                      <a:pPr algn="ctr"/>
                      <a:r>
                        <a:rPr lang="fa-IR" sz="1400" dirty="0"/>
                        <a:t>صفحه منبع</a:t>
                      </a:r>
                      <a:endParaRPr lang="en-US" sz="1400" dirty="0">
                        <a:cs typeface="B Titr" panose="00000700000000000000" pitchFamily="2" charset="-78"/>
                      </a:endParaRPr>
                    </a:p>
                  </a:txBody>
                  <a:tcPr anchor="ctr"/>
                </a:tc>
                <a:tc>
                  <a:txBody>
                    <a:bodyPr/>
                    <a:lstStyle/>
                    <a:p>
                      <a:pPr algn="ctr"/>
                      <a:r>
                        <a:rPr lang="fa-IR" sz="1400" dirty="0"/>
                        <a:t>نوع یادداشت</a:t>
                      </a:r>
                      <a:endParaRPr lang="en-US" sz="1400" dirty="0">
                        <a:cs typeface="B Titr" panose="00000700000000000000" pitchFamily="2" charset="-78"/>
                      </a:endParaRPr>
                    </a:p>
                  </a:txBody>
                  <a:tcPr anchor="ctr"/>
                </a:tc>
                <a:extLst>
                  <a:ext uri="{0D108BD9-81ED-4DB2-BD59-A6C34878D82A}">
                    <a16:rowId xmlns:a16="http://schemas.microsoft.com/office/drawing/2014/main" val="3460319834"/>
                  </a:ext>
                </a:extLst>
              </a:tr>
              <a:tr h="370840">
                <a:tc>
                  <a:txBody>
                    <a:bodyPr/>
                    <a:lstStyle/>
                    <a:p>
                      <a:pPr algn="ctr"/>
                      <a:r>
                        <a:rPr lang="fa-IR" sz="1400" dirty="0">
                          <a:cs typeface="B Titr" panose="00000700000000000000" pitchFamily="2" charset="-78"/>
                        </a:rPr>
                        <a:t>9</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01</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12</a:t>
                      </a:r>
                      <a:endParaRPr lang="en-US" sz="1400" dirty="0">
                        <a:cs typeface="B Titr" panose="00000700000000000000" pitchFamily="2" charset="-78"/>
                      </a:endParaRPr>
                    </a:p>
                  </a:txBody>
                  <a:tcPr anchor="ctr"/>
                </a:tc>
                <a:tc>
                  <a:txBody>
                    <a:bodyPr/>
                    <a:lstStyle/>
                    <a:p>
                      <a:pPr algn="ctr"/>
                      <a:r>
                        <a:rPr lang="fa-IR" sz="1400" dirty="0">
                          <a:cs typeface="B Titr" panose="00000700000000000000" pitchFamily="2" charset="-78"/>
                        </a:rPr>
                        <a:t>یادداشت غیر مستقیم</a:t>
                      </a:r>
                      <a:endParaRPr lang="en-US" sz="1400" dirty="0">
                        <a:cs typeface="B Titr" panose="00000700000000000000" pitchFamily="2" charset="-78"/>
                      </a:endParaRPr>
                    </a:p>
                  </a:txBody>
                  <a:tcPr anchor="ctr"/>
                </a:tc>
                <a:extLst>
                  <a:ext uri="{0D108BD9-81ED-4DB2-BD59-A6C34878D82A}">
                    <a16:rowId xmlns:a16="http://schemas.microsoft.com/office/drawing/2014/main" val="3149137900"/>
                  </a:ext>
                </a:extLst>
              </a:tr>
            </a:tbl>
          </a:graphicData>
        </a:graphic>
      </p:graphicFrame>
    </p:spTree>
    <p:extLst>
      <p:ext uri="{BB962C8B-B14F-4D97-AF65-F5344CB8AC3E}">
        <p14:creationId xmlns:p14="http://schemas.microsoft.com/office/powerpoint/2010/main" val="5277435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68</TotalTime>
  <Words>1044</Words>
  <Application>Microsoft Office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 Titr</vt:lpstr>
      <vt:lpstr>Gill Sans MT</vt:lpstr>
      <vt:lpstr>Gallery</vt:lpstr>
      <vt:lpstr>مقدمه ای بر استراتژی تکاملی </vt:lpstr>
      <vt:lpstr>نحوه کارکرد استراتژی تکاملی</vt:lpstr>
      <vt:lpstr>روش ها مورد استفاده قرار گرفته شده برای استراتژی تکاملی</vt:lpstr>
      <vt:lpstr>آزمایش: مشکل حرکت انسان نما شبیه سازی شده</vt:lpstr>
      <vt:lpstr>آزمایش: بازی آتاری</vt:lpstr>
      <vt:lpstr>مقایسه عملکرد الگوریتم های یادگیری توسط بازی های متعدد</vt:lpstr>
      <vt:lpstr>اکتشاف مبتنی بر جمعیت در مقابل اکتشاف تک عاملی</vt:lpstr>
      <vt:lpstr>انتخاب یک ویژگی رفتاری مناسب</vt:lpstr>
      <vt:lpstr>حفظ مقیاس پذیری</vt:lpstr>
      <vt:lpstr>برسی توان محاسباتی مورد نیاز الگوریتم ها</vt:lpstr>
      <vt:lpstr>نتیجه گیری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مقدمه ای بر استراتژی تکاملی</dc:title>
  <dc:creator>Keivan Ipchi Hagh</dc:creator>
  <cp:lastModifiedBy>Keivan Ipchi Hagh</cp:lastModifiedBy>
  <cp:revision>2</cp:revision>
  <dcterms:created xsi:type="dcterms:W3CDTF">2022-03-16T07:23:11Z</dcterms:created>
  <dcterms:modified xsi:type="dcterms:W3CDTF">2022-03-16T08:34:21Z</dcterms:modified>
</cp:coreProperties>
</file>