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29"/>
  </p:notesMasterIdLst>
  <p:handoutMasterIdLst>
    <p:handoutMasterId r:id="rId30"/>
  </p:handoutMasterIdLst>
  <p:sldIdLst>
    <p:sldId id="290" r:id="rId3"/>
    <p:sldId id="258" r:id="rId4"/>
    <p:sldId id="374" r:id="rId5"/>
    <p:sldId id="346" r:id="rId6"/>
    <p:sldId id="375" r:id="rId7"/>
    <p:sldId id="376" r:id="rId8"/>
    <p:sldId id="377" r:id="rId9"/>
    <p:sldId id="379" r:id="rId10"/>
    <p:sldId id="378" r:id="rId11"/>
    <p:sldId id="380" r:id="rId12"/>
    <p:sldId id="381" r:id="rId13"/>
    <p:sldId id="385" r:id="rId14"/>
    <p:sldId id="386" r:id="rId15"/>
    <p:sldId id="387" r:id="rId16"/>
    <p:sldId id="388" r:id="rId17"/>
    <p:sldId id="389" r:id="rId18"/>
    <p:sldId id="390" r:id="rId19"/>
    <p:sldId id="392" r:id="rId20"/>
    <p:sldId id="391" r:id="rId21"/>
    <p:sldId id="393" r:id="rId22"/>
    <p:sldId id="394" r:id="rId23"/>
    <p:sldId id="395" r:id="rId24"/>
    <p:sldId id="396" r:id="rId25"/>
    <p:sldId id="397" r:id="rId26"/>
    <p:sldId id="398" r:id="rId27"/>
    <p:sldId id="399" r:id="rId28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208">
          <p15:clr>
            <a:srgbClr val="A4A3A4"/>
          </p15:clr>
        </p15:guide>
        <p15:guide id="4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0868"/>
    <a:srgbClr val="210DB3"/>
    <a:srgbClr val="106FB0"/>
    <a:srgbClr val="0530BB"/>
    <a:srgbClr val="034ABD"/>
    <a:srgbClr val="0B5C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3" autoAdjust="0"/>
    <p:restoredTop sz="91826" autoAdjust="0"/>
  </p:normalViewPr>
  <p:slideViewPr>
    <p:cSldViewPr>
      <p:cViewPr varScale="1">
        <p:scale>
          <a:sx n="67" d="100"/>
          <a:sy n="67" d="100"/>
        </p:scale>
        <p:origin x="-147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1026" y="60"/>
      </p:cViewPr>
      <p:guideLst>
        <p:guide orient="horz" pos="2880"/>
        <p:guide orient="horz" pos="2208"/>
        <p:guide pos="2160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3A2C78E-1418-4D80-911C-2F94FB99BDB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04ED39F-E263-4FB0-A586-54AF6DEA8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50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479DE93-9629-4701-8E4D-06B6CC932194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CADB150-CC80-4D38-9C9E-4D16188A4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7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40281FD0-B2DB-4ECA-ADAD-7146D3D1D0F9}" type="datetime1">
              <a:rPr lang="en-US" smtClean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F6BC-C327-4940-9830-49E66FCBC3F0}" type="datetime1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5183-C90F-4867-BE66-12679E27E67F}" type="datetime1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7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A59B0B-27CB-4279-84EE-13F34D832C20}" type="datetime1">
              <a:rPr lang="en-US" smtClean="0"/>
              <a:t>3/2/2021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7946A9-DE9C-4C0F-8CC5-C706728E934F}" type="datetime1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7" y="434163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237A1E-E215-416E-8D25-5F336D5B557C}" type="datetime1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FD8B5B-8A46-412C-A2D2-8F2B1B2EC62B}" type="datetime1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72D1A0-E9CE-4C54-8D41-8DBB9F509117}" type="datetime1">
              <a:rPr lang="en-US" smtClean="0"/>
              <a:t>3/2/2021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84E1B4-9FAF-4C2A-A5AC-8C7F175CBD59}" type="datetime1">
              <a:rPr lang="en-US" smtClean="0"/>
              <a:t>3/2/2021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306DEF-8BC5-4D1A-A84F-BC32AA802BDD}" type="datetime1">
              <a:rPr lang="en-US" smtClean="0"/>
              <a:t>3/2/2021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3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4" y="930145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8B8A3B-8A96-493A-9055-E95E174A1B57}" type="datetime1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>
            <a:lvl1pPr algn="l">
              <a:defRPr sz="36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4525963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1100" y="6406402"/>
            <a:ext cx="6781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rtl="1"/>
            <a:r>
              <a:rPr lang="en-US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dirty="0" smtClean="0">
                <a:cs typeface="B Titr" panose="00000700000000000000" pitchFamily="2" charset="-78"/>
              </a:rPr>
              <a:t>Spring 2021, </a:t>
            </a:r>
            <a:r>
              <a:rPr lang="en-US" dirty="0" smtClean="0">
                <a:cs typeface="B Titr" panose="00000700000000000000" pitchFamily="2" charset="-78"/>
              </a:rPr>
              <a:t>AUT, Tehran, Iran </a:t>
            </a:r>
            <a:endParaRPr lang="en-US" sz="1100" dirty="0"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2100" y="6419101"/>
            <a:ext cx="543128" cy="365125"/>
          </a:xfrm>
        </p:spPr>
        <p:txBody>
          <a:bodyPr lIns="0" tIns="0" rIns="0" bIns="0"/>
          <a:lstStyle>
            <a:lvl1pPr algn="ctr" rtl="0">
              <a:defRPr sz="1400" b="1" baseline="0">
                <a:solidFill>
                  <a:schemeClr val="tx1"/>
                </a:solidFill>
                <a:latin typeface="+mn-lt"/>
                <a:cs typeface="الشهيد محمد الدره" pitchFamily="2" charset="-78"/>
              </a:defRPr>
            </a:lvl1pPr>
          </a:lstStyle>
          <a:p>
            <a:pPr rtl="1"/>
            <a:fld id="{E9D5068C-74C1-4D4E-ACBE-89391498AE93}" type="slidenum">
              <a:rPr lang="en-US" smtClean="0"/>
              <a:pPr rtl="1"/>
              <a:t>‹#›</a:t>
            </a:fld>
            <a:endParaRPr lang="en-US" dirty="0"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1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3F6010-06C4-4772-A873-F0169484628B}" type="datetime1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38C875-1C6F-4BBA-A49D-A655DE5157F6}" type="datetime1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5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3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A7C28B-237A-4A16-A330-F744D93506D6}" type="datetime1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2AE1-CBD5-460D-A0C9-6147C2D4C470}" type="datetime1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B3A9-0A90-4E79-85FA-03828B308331}" type="datetime1">
              <a:rPr lang="en-US" smtClean="0"/>
              <a:t>3/2/2021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B4FA-0F9A-436F-AA41-B89FAC163798}" type="datetime1">
              <a:rPr lang="en-US" smtClean="0"/>
              <a:t>3/2/2021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8B55-203E-4F94-AE03-50CFB6BD790A}" type="datetime1">
              <a:rPr lang="en-US" smtClean="0"/>
              <a:t>3/2/2021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36A8-DE7E-4A16-B194-971EA3CF9026}" type="datetime1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6671-0698-4B48-8CC8-45A9BDA6F14F}" type="datetime1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AABE3-8527-4979-BA7D-5506EF11427A}" type="datetime1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7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6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27B6C89-3F9A-4856-B9C8-0FA30DF0136D}" type="datetime1">
              <a:rPr lang="en-US" smtClean="0"/>
              <a:t>3/2/2021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6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6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3" Type="http://schemas.openxmlformats.org/officeDocument/2006/relationships/image" Target="../media/image138.png"/><Relationship Id="rId7" Type="http://schemas.openxmlformats.org/officeDocument/2006/relationships/image" Target="../media/image14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41.png"/><Relationship Id="rId5" Type="http://schemas.openxmlformats.org/officeDocument/2006/relationships/image" Target="../media/image140.png"/><Relationship Id="rId10" Type="http://schemas.openxmlformats.org/officeDocument/2006/relationships/image" Target="../media/image145.png"/><Relationship Id="rId4" Type="http://schemas.openxmlformats.org/officeDocument/2006/relationships/image" Target="../media/image139.png"/><Relationship Id="rId9" Type="http://schemas.openxmlformats.org/officeDocument/2006/relationships/image" Target="../media/image14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3" Type="http://schemas.openxmlformats.org/officeDocument/2006/relationships/image" Target="../media/image146.png"/><Relationship Id="rId7" Type="http://schemas.openxmlformats.org/officeDocument/2006/relationships/image" Target="../media/image15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149.png"/><Relationship Id="rId5" Type="http://schemas.openxmlformats.org/officeDocument/2006/relationships/image" Target="../media/image148.png"/><Relationship Id="rId10" Type="http://schemas.openxmlformats.org/officeDocument/2006/relationships/image" Target="../media/image153.png"/><Relationship Id="rId4" Type="http://schemas.openxmlformats.org/officeDocument/2006/relationships/image" Target="../media/image147.png"/><Relationship Id="rId9" Type="http://schemas.openxmlformats.org/officeDocument/2006/relationships/image" Target="../media/image15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3" Type="http://schemas.openxmlformats.org/officeDocument/2006/relationships/image" Target="../media/image146.png"/><Relationship Id="rId7" Type="http://schemas.openxmlformats.org/officeDocument/2006/relationships/image" Target="../media/image15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49.png"/><Relationship Id="rId5" Type="http://schemas.openxmlformats.org/officeDocument/2006/relationships/image" Target="../media/image148.png"/><Relationship Id="rId10" Type="http://schemas.openxmlformats.org/officeDocument/2006/relationships/image" Target="../media/image153.png"/><Relationship Id="rId4" Type="http://schemas.openxmlformats.org/officeDocument/2006/relationships/image" Target="../media/image147.png"/><Relationship Id="rId9" Type="http://schemas.openxmlformats.org/officeDocument/2006/relationships/image" Target="../media/image15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3" Type="http://schemas.openxmlformats.org/officeDocument/2006/relationships/image" Target="../media/image146.png"/><Relationship Id="rId7" Type="http://schemas.openxmlformats.org/officeDocument/2006/relationships/image" Target="../media/image15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149.png"/><Relationship Id="rId5" Type="http://schemas.openxmlformats.org/officeDocument/2006/relationships/image" Target="../media/image148.png"/><Relationship Id="rId10" Type="http://schemas.openxmlformats.org/officeDocument/2006/relationships/image" Target="../media/image153.png"/><Relationship Id="rId4" Type="http://schemas.openxmlformats.org/officeDocument/2006/relationships/image" Target="../media/image147.png"/><Relationship Id="rId9" Type="http://schemas.openxmlformats.org/officeDocument/2006/relationships/image" Target="../media/image15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165.png"/><Relationship Id="rId3" Type="http://schemas.openxmlformats.org/officeDocument/2006/relationships/image" Target="../media/image155.png"/><Relationship Id="rId7" Type="http://schemas.openxmlformats.org/officeDocument/2006/relationships/image" Target="../media/image159.png"/><Relationship Id="rId12" Type="http://schemas.openxmlformats.org/officeDocument/2006/relationships/image" Target="../media/image16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158.png"/><Relationship Id="rId11" Type="http://schemas.openxmlformats.org/officeDocument/2006/relationships/image" Target="../media/image163.png"/><Relationship Id="rId5" Type="http://schemas.openxmlformats.org/officeDocument/2006/relationships/image" Target="../media/image157.png"/><Relationship Id="rId10" Type="http://schemas.openxmlformats.org/officeDocument/2006/relationships/image" Target="../media/image162.png"/><Relationship Id="rId4" Type="http://schemas.openxmlformats.org/officeDocument/2006/relationships/image" Target="../media/image156.png"/><Relationship Id="rId9" Type="http://schemas.openxmlformats.org/officeDocument/2006/relationships/image" Target="../media/image16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3" Type="http://schemas.openxmlformats.org/officeDocument/2006/relationships/image" Target="../media/image167.png"/><Relationship Id="rId7" Type="http://schemas.openxmlformats.org/officeDocument/2006/relationships/image" Target="../media/image171.png"/><Relationship Id="rId12" Type="http://schemas.openxmlformats.org/officeDocument/2006/relationships/image" Target="../media/image17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170.png"/><Relationship Id="rId11" Type="http://schemas.openxmlformats.org/officeDocument/2006/relationships/image" Target="../media/image175.png"/><Relationship Id="rId5" Type="http://schemas.openxmlformats.org/officeDocument/2006/relationships/image" Target="../media/image169.png"/><Relationship Id="rId10" Type="http://schemas.openxmlformats.org/officeDocument/2006/relationships/image" Target="../media/image174.png"/><Relationship Id="rId4" Type="http://schemas.openxmlformats.org/officeDocument/2006/relationships/image" Target="../media/image168.png"/><Relationship Id="rId9" Type="http://schemas.openxmlformats.org/officeDocument/2006/relationships/image" Target="../media/image17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3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1" Type="http://schemas.openxmlformats.org/officeDocument/2006/relationships/tags" Target="../tags/tag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32" Type="http://schemas.openxmlformats.org/officeDocument/2006/relationships/image" Target="../media/image34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10" Type="http://schemas.openxmlformats.org/officeDocument/2006/relationships/image" Target="../media/image12.png"/><Relationship Id="rId19" Type="http://schemas.openxmlformats.org/officeDocument/2006/relationships/image" Target="../media/image21.jpg"/><Relationship Id="rId31" Type="http://schemas.openxmlformats.org/officeDocument/2006/relationships/image" Target="../media/image33.jp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Relationship Id="rId8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5.png"/><Relationship Id="rId18" Type="http://schemas.openxmlformats.org/officeDocument/2006/relationships/image" Target="../media/image49.png"/><Relationship Id="rId26" Type="http://schemas.openxmlformats.org/officeDocument/2006/relationships/image" Target="../media/image33.jpg"/><Relationship Id="rId3" Type="http://schemas.openxmlformats.org/officeDocument/2006/relationships/image" Target="../media/image36.png"/><Relationship Id="rId21" Type="http://schemas.openxmlformats.org/officeDocument/2006/relationships/image" Target="../media/image52.png"/><Relationship Id="rId7" Type="http://schemas.openxmlformats.org/officeDocument/2006/relationships/image" Target="../media/image40.png"/><Relationship Id="rId12" Type="http://schemas.openxmlformats.org/officeDocument/2006/relationships/image" Target="../media/image44.png"/><Relationship Id="rId17" Type="http://schemas.openxmlformats.org/officeDocument/2006/relationships/image" Target="../media/image48.png"/><Relationship Id="rId25" Type="http://schemas.openxmlformats.org/officeDocument/2006/relationships/image" Target="../media/image5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tags" Target="../tags/tag2.xml"/><Relationship Id="rId6" Type="http://schemas.openxmlformats.org/officeDocument/2006/relationships/image" Target="../media/image39.png"/><Relationship Id="rId11" Type="http://schemas.openxmlformats.org/officeDocument/2006/relationships/image" Target="../media/image43.png"/><Relationship Id="rId24" Type="http://schemas.openxmlformats.org/officeDocument/2006/relationships/image" Target="../media/image55.png"/><Relationship Id="rId5" Type="http://schemas.openxmlformats.org/officeDocument/2006/relationships/image" Target="../media/image38.png"/><Relationship Id="rId15" Type="http://schemas.openxmlformats.org/officeDocument/2006/relationships/image" Target="../media/image25.png"/><Relationship Id="rId23" Type="http://schemas.openxmlformats.org/officeDocument/2006/relationships/image" Target="../media/image54.png"/><Relationship Id="rId10" Type="http://schemas.openxmlformats.org/officeDocument/2006/relationships/image" Target="../media/image42.png"/><Relationship Id="rId19" Type="http://schemas.openxmlformats.org/officeDocument/2006/relationships/image" Target="../media/image50.png"/><Relationship Id="rId4" Type="http://schemas.openxmlformats.org/officeDocument/2006/relationships/image" Target="../media/image37.png"/><Relationship Id="rId9" Type="http://schemas.openxmlformats.org/officeDocument/2006/relationships/image" Target="../media/image11.png"/><Relationship Id="rId14" Type="http://schemas.openxmlformats.org/officeDocument/2006/relationships/image" Target="../media/image46.png"/><Relationship Id="rId22" Type="http://schemas.openxmlformats.org/officeDocument/2006/relationships/image" Target="../media/image5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59.png"/><Relationship Id="rId4" Type="http://schemas.openxmlformats.org/officeDocument/2006/relationships/image" Target="../media/image58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18" Type="http://schemas.openxmlformats.org/officeDocument/2006/relationships/image" Target="../media/image7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17" Type="http://schemas.openxmlformats.org/officeDocument/2006/relationships/image" Target="../media/image7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3.png"/><Relationship Id="rId1" Type="http://schemas.openxmlformats.org/officeDocument/2006/relationships/tags" Target="../tags/tag4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5" Type="http://schemas.openxmlformats.org/officeDocument/2006/relationships/image" Target="../media/image7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7.png"/><Relationship Id="rId18" Type="http://schemas.openxmlformats.org/officeDocument/2006/relationships/image" Target="../media/image92.png"/><Relationship Id="rId26" Type="http://schemas.openxmlformats.org/officeDocument/2006/relationships/image" Target="../media/image100.png"/><Relationship Id="rId39" Type="http://schemas.openxmlformats.org/officeDocument/2006/relationships/image" Target="../media/image113.png"/><Relationship Id="rId21" Type="http://schemas.openxmlformats.org/officeDocument/2006/relationships/image" Target="../media/image95.png"/><Relationship Id="rId34" Type="http://schemas.openxmlformats.org/officeDocument/2006/relationships/image" Target="../media/image108.png"/><Relationship Id="rId42" Type="http://schemas.openxmlformats.org/officeDocument/2006/relationships/image" Target="../media/image116.png"/><Relationship Id="rId47" Type="http://schemas.openxmlformats.org/officeDocument/2006/relationships/image" Target="../media/image121.png"/><Relationship Id="rId50" Type="http://schemas.openxmlformats.org/officeDocument/2006/relationships/image" Target="../media/image124.png"/><Relationship Id="rId55" Type="http://schemas.openxmlformats.org/officeDocument/2006/relationships/image" Target="../media/image129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6" Type="http://schemas.openxmlformats.org/officeDocument/2006/relationships/image" Target="../media/image90.png"/><Relationship Id="rId29" Type="http://schemas.openxmlformats.org/officeDocument/2006/relationships/image" Target="../media/image103.png"/><Relationship Id="rId11" Type="http://schemas.openxmlformats.org/officeDocument/2006/relationships/image" Target="../media/image85.png"/><Relationship Id="rId24" Type="http://schemas.openxmlformats.org/officeDocument/2006/relationships/image" Target="../media/image98.png"/><Relationship Id="rId32" Type="http://schemas.openxmlformats.org/officeDocument/2006/relationships/image" Target="../media/image106.png"/><Relationship Id="rId37" Type="http://schemas.openxmlformats.org/officeDocument/2006/relationships/image" Target="../media/image111.png"/><Relationship Id="rId40" Type="http://schemas.openxmlformats.org/officeDocument/2006/relationships/image" Target="../media/image114.jpg"/><Relationship Id="rId45" Type="http://schemas.openxmlformats.org/officeDocument/2006/relationships/image" Target="../media/image119.png"/><Relationship Id="rId53" Type="http://schemas.openxmlformats.org/officeDocument/2006/relationships/image" Target="../media/image127.png"/><Relationship Id="rId58" Type="http://schemas.openxmlformats.org/officeDocument/2006/relationships/image" Target="../media/image132.png"/><Relationship Id="rId5" Type="http://schemas.openxmlformats.org/officeDocument/2006/relationships/image" Target="../media/image79.png"/><Relationship Id="rId61" Type="http://schemas.openxmlformats.org/officeDocument/2006/relationships/image" Target="../media/image135.png"/><Relationship Id="rId19" Type="http://schemas.openxmlformats.org/officeDocument/2006/relationships/image" Target="../media/image93.png"/><Relationship Id="rId14" Type="http://schemas.openxmlformats.org/officeDocument/2006/relationships/image" Target="../media/image88.png"/><Relationship Id="rId22" Type="http://schemas.openxmlformats.org/officeDocument/2006/relationships/image" Target="../media/image96.png"/><Relationship Id="rId27" Type="http://schemas.openxmlformats.org/officeDocument/2006/relationships/image" Target="../media/image101.png"/><Relationship Id="rId30" Type="http://schemas.openxmlformats.org/officeDocument/2006/relationships/image" Target="../media/image104.png"/><Relationship Id="rId35" Type="http://schemas.openxmlformats.org/officeDocument/2006/relationships/image" Target="../media/image109.png"/><Relationship Id="rId43" Type="http://schemas.openxmlformats.org/officeDocument/2006/relationships/image" Target="../media/image117.png"/><Relationship Id="rId48" Type="http://schemas.openxmlformats.org/officeDocument/2006/relationships/image" Target="../media/image122.png"/><Relationship Id="rId56" Type="http://schemas.openxmlformats.org/officeDocument/2006/relationships/image" Target="../media/image130.png"/><Relationship Id="rId8" Type="http://schemas.openxmlformats.org/officeDocument/2006/relationships/image" Target="../media/image82.png"/><Relationship Id="rId51" Type="http://schemas.openxmlformats.org/officeDocument/2006/relationships/image" Target="../media/image125.png"/><Relationship Id="rId3" Type="http://schemas.openxmlformats.org/officeDocument/2006/relationships/image" Target="../media/image77.png"/><Relationship Id="rId12" Type="http://schemas.openxmlformats.org/officeDocument/2006/relationships/image" Target="../media/image86.png"/><Relationship Id="rId17" Type="http://schemas.openxmlformats.org/officeDocument/2006/relationships/image" Target="../media/image91.png"/><Relationship Id="rId25" Type="http://schemas.openxmlformats.org/officeDocument/2006/relationships/image" Target="../media/image99.png"/><Relationship Id="rId33" Type="http://schemas.openxmlformats.org/officeDocument/2006/relationships/image" Target="../media/image107.png"/><Relationship Id="rId38" Type="http://schemas.openxmlformats.org/officeDocument/2006/relationships/image" Target="../media/image112.png"/><Relationship Id="rId46" Type="http://schemas.openxmlformats.org/officeDocument/2006/relationships/image" Target="../media/image120.png"/><Relationship Id="rId59" Type="http://schemas.openxmlformats.org/officeDocument/2006/relationships/image" Target="../media/image133.png"/><Relationship Id="rId20" Type="http://schemas.openxmlformats.org/officeDocument/2006/relationships/image" Target="../media/image94.png"/><Relationship Id="rId41" Type="http://schemas.openxmlformats.org/officeDocument/2006/relationships/image" Target="../media/image115.png"/><Relationship Id="rId54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5" Type="http://schemas.openxmlformats.org/officeDocument/2006/relationships/image" Target="../media/image89.png"/><Relationship Id="rId23" Type="http://schemas.openxmlformats.org/officeDocument/2006/relationships/image" Target="../media/image97.png"/><Relationship Id="rId28" Type="http://schemas.openxmlformats.org/officeDocument/2006/relationships/image" Target="../media/image102.png"/><Relationship Id="rId36" Type="http://schemas.openxmlformats.org/officeDocument/2006/relationships/image" Target="../media/image110.png"/><Relationship Id="rId49" Type="http://schemas.openxmlformats.org/officeDocument/2006/relationships/image" Target="../media/image123.png"/><Relationship Id="rId57" Type="http://schemas.openxmlformats.org/officeDocument/2006/relationships/image" Target="../media/image131.jpg"/><Relationship Id="rId10" Type="http://schemas.openxmlformats.org/officeDocument/2006/relationships/image" Target="../media/image84.png"/><Relationship Id="rId31" Type="http://schemas.openxmlformats.org/officeDocument/2006/relationships/image" Target="../media/image105.png"/><Relationship Id="rId44" Type="http://schemas.openxmlformats.org/officeDocument/2006/relationships/image" Target="../media/image118.png"/><Relationship Id="rId52" Type="http://schemas.openxmlformats.org/officeDocument/2006/relationships/image" Target="../media/image126.png"/><Relationship Id="rId60" Type="http://schemas.openxmlformats.org/officeDocument/2006/relationships/image" Target="../media/image134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20000"/>
                <a:lumOff val="80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018691"/>
            <a:ext cx="8229600" cy="1254448"/>
          </a:xfrm>
        </p:spPr>
        <p:txBody>
          <a:bodyPr lIns="0" tIns="0"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32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Embedded and Real-Time </a:t>
            </a:r>
            <a:r>
              <a:rPr lang="en-US" sz="3200" dirty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Systems</a:t>
            </a:r>
            <a: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/>
            </a:r>
            <a:b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</a:br>
            <a: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 </a:t>
            </a:r>
            <a:r>
              <a:rPr lang="en-US" sz="2000" b="0" dirty="0" smtClean="0">
                <a:solidFill>
                  <a:srgbClr val="130868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Spring 2021</a:t>
            </a:r>
            <a:endParaRPr lang="en-US" sz="1600" b="0" dirty="0">
              <a:solidFill>
                <a:srgbClr val="130868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04507" y="610740"/>
            <a:ext cx="1334986" cy="1370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36"/>
          <p:cNvSpPr txBox="1">
            <a:spLocks noChangeArrowheads="1"/>
          </p:cNvSpPr>
          <p:nvPr/>
        </p:nvSpPr>
        <p:spPr bwMode="auto">
          <a:xfrm>
            <a:off x="457200" y="3810000"/>
            <a:ext cx="8382000" cy="2739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Aft>
                <a:spcPts val="600"/>
              </a:spcAft>
            </a:pPr>
            <a:r>
              <a:rPr lang="en-US" sz="2400" b="1" dirty="0" smtClean="0">
                <a:latin typeface="Calibri" panose="020F0502020204030204" pitchFamily="34" charset="0"/>
                <a:cs typeface="B Titr" pitchFamily="2" charset="-78"/>
              </a:rPr>
              <a:t>Hamed Farbeh</a:t>
            </a:r>
          </a:p>
          <a:p>
            <a:pPr algn="ctr" eaLnBrk="1" hangingPunct="1">
              <a:spcAft>
                <a:spcPts val="600"/>
              </a:spcAft>
            </a:pPr>
            <a:r>
              <a:rPr lang="en-US" b="1" dirty="0" smtClean="0">
                <a:latin typeface="Calibri" panose="020F0502020204030204" pitchFamily="34" charset="0"/>
                <a:cs typeface="B Titr" pitchFamily="2" charset="-78"/>
              </a:rPr>
              <a:t>farbeh@aut.ac.ir</a:t>
            </a:r>
            <a:endParaRPr lang="fa-IR" b="1" dirty="0">
              <a:latin typeface="Calibri" panose="020F0502020204030204" pitchFamily="34" charset="0"/>
              <a:cs typeface="B Titr" pitchFamily="2" charset="-78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B Titr" pitchFamily="2" charset="-78"/>
              </a:rPr>
              <a:t>Department of Computer </a:t>
            </a:r>
            <a:r>
              <a:rPr lang="en-US" sz="2000" dirty="0" smtClean="0">
                <a:latin typeface="Calibri" panose="020F0502020204030204" pitchFamily="34" charset="0"/>
                <a:cs typeface="B Titr" pitchFamily="2" charset="-78"/>
              </a:rPr>
              <a:t>Engineering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B Titr" pitchFamily="2" charset="-78"/>
              </a:rPr>
              <a:t>Amirkabir University of </a:t>
            </a:r>
            <a:r>
              <a:rPr lang="en-US" sz="2000" dirty="0" smtClean="0">
                <a:latin typeface="Calibri" panose="020F0502020204030204" pitchFamily="34" charset="0"/>
                <a:cs typeface="B Titr" pitchFamily="2" charset="-78"/>
              </a:rPr>
              <a:t>Technology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sz="2000" dirty="0" smtClean="0">
                <a:latin typeface="Calibri" panose="020F0502020204030204" pitchFamily="34" charset="0"/>
                <a:cs typeface="B Titr" pitchFamily="2" charset="-78"/>
              </a:rPr>
              <a:t>Lecture 2</a:t>
            </a:r>
          </a:p>
          <a:p>
            <a:pPr algn="ctr" eaLnBrk="1" hangingPunct="1">
              <a:lnSpc>
                <a:spcPct val="150000"/>
              </a:lnSpc>
            </a:pPr>
            <a:endParaRPr lang="en-US" sz="2000" dirty="0">
              <a:latin typeface="Calibri" panose="020F0502020204030204" pitchFamily="34" charset="0"/>
              <a:cs typeface="B Tit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9118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10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7" name="object 3"/>
          <p:cNvSpPr txBox="1">
            <a:spLocks noGrp="1"/>
          </p:cNvSpPr>
          <p:nvPr>
            <p:ph type="title"/>
          </p:nvPr>
        </p:nvSpPr>
        <p:spPr>
          <a:xfrm>
            <a:off x="533400" y="152400"/>
            <a:ext cx="5791200" cy="504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Modeling tasks</a:t>
            </a:r>
            <a:endParaRPr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304800" y="1111758"/>
            <a:ext cx="860361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kern="0" dirty="0">
                <a:solidFill>
                  <a:srgbClr val="C00000"/>
                </a:solidFill>
                <a:latin typeface="Trebuchet MS"/>
                <a:cs typeface="Trebuchet MS"/>
              </a:rPr>
              <a:t>Task</a:t>
            </a:r>
            <a:r>
              <a:rPr sz="2400" kern="0" dirty="0">
                <a:latin typeface="Trebuchet MS"/>
                <a:cs typeface="Trebuchet MS"/>
              </a:rPr>
              <a:t>: a sequence of instructions that, in the absence of other  Activities, is continuously executed by the processor until </a:t>
            </a:r>
            <a:r>
              <a:rPr sz="2400" kern="0" dirty="0" smtClean="0">
                <a:latin typeface="Trebuchet MS"/>
                <a:cs typeface="Trebuchet MS"/>
              </a:rPr>
              <a:t>completion</a:t>
            </a:r>
            <a:endParaRPr sz="2400" kern="0" dirty="0">
              <a:latin typeface="Trebuchet MS"/>
              <a:cs typeface="Trebuchet MS"/>
            </a:endParaRPr>
          </a:p>
        </p:txBody>
      </p:sp>
      <p:sp>
        <p:nvSpPr>
          <p:cNvPr id="9" name="object 5"/>
          <p:cNvSpPr/>
          <p:nvPr/>
        </p:nvSpPr>
        <p:spPr>
          <a:xfrm>
            <a:off x="523231" y="2270703"/>
            <a:ext cx="8249357" cy="36233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0" name="object 6"/>
          <p:cNvSpPr/>
          <p:nvPr/>
        </p:nvSpPr>
        <p:spPr>
          <a:xfrm>
            <a:off x="3494532" y="2168651"/>
            <a:ext cx="1169035" cy="480059"/>
          </a:xfrm>
          <a:custGeom>
            <a:avLst/>
            <a:gdLst/>
            <a:ahLst/>
            <a:cxnLst/>
            <a:rect l="l" t="t" r="r" b="b"/>
            <a:pathLst>
              <a:path w="1169035" h="480060">
                <a:moveTo>
                  <a:pt x="0" y="480060"/>
                </a:moveTo>
                <a:lnTo>
                  <a:pt x="1168908" y="480060"/>
                </a:lnTo>
                <a:lnTo>
                  <a:pt x="1168908" y="0"/>
                </a:lnTo>
                <a:lnTo>
                  <a:pt x="0" y="0"/>
                </a:lnTo>
                <a:lnTo>
                  <a:pt x="0" y="4800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1" name="object 7"/>
          <p:cNvSpPr txBox="1"/>
          <p:nvPr/>
        </p:nvSpPr>
        <p:spPr>
          <a:xfrm>
            <a:off x="3573906" y="2138298"/>
            <a:ext cx="1379093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kern="0" dirty="0">
                <a:solidFill>
                  <a:srgbClr val="006FC0"/>
                </a:solidFill>
                <a:latin typeface="Trebuchet MS"/>
                <a:cs typeface="Trebuchet MS"/>
              </a:rPr>
              <a:t>Task </a:t>
            </a:r>
            <a:r>
              <a:rPr sz="2800" kern="0" dirty="0">
                <a:solidFill>
                  <a:srgbClr val="006FC0"/>
                </a:solidFill>
                <a:latin typeface="DejaVu Sans"/>
                <a:cs typeface="DejaVu Sans"/>
              </a:rPr>
              <a:t>𝜏</a:t>
            </a:r>
            <a:r>
              <a:rPr sz="3075" kern="0" baseline="-16260" dirty="0">
                <a:solidFill>
                  <a:srgbClr val="006FC0"/>
                </a:solidFill>
                <a:latin typeface="DejaVu Sans"/>
                <a:cs typeface="DejaVu Sans"/>
              </a:rPr>
              <a:t>𝑖</a:t>
            </a:r>
            <a:endParaRPr sz="3075" kern="0" baseline="-16260" dirty="0">
              <a:latin typeface="DejaVu Sans"/>
              <a:cs typeface="DejaVu Sans"/>
            </a:endParaRPr>
          </a:p>
        </p:txBody>
      </p:sp>
      <p:sp>
        <p:nvSpPr>
          <p:cNvPr id="12" name="object 9"/>
          <p:cNvSpPr txBox="1"/>
          <p:nvPr/>
        </p:nvSpPr>
        <p:spPr>
          <a:xfrm>
            <a:off x="5129784" y="3354323"/>
            <a:ext cx="1118870" cy="423193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35255">
              <a:lnSpc>
                <a:spcPts val="3295"/>
              </a:lnSpc>
              <a:tabLst>
                <a:tab pos="715645" algn="l"/>
              </a:tabLst>
            </a:pPr>
            <a:r>
              <a:rPr sz="2800" kern="0" dirty="0">
                <a:solidFill>
                  <a:srgbClr val="006FC0"/>
                </a:solidFill>
                <a:latin typeface="DejaVu Sans"/>
                <a:cs typeface="DejaVu Sans"/>
              </a:rPr>
              <a:t>𝑎</a:t>
            </a:r>
            <a:r>
              <a:rPr sz="3075" kern="0" baseline="-13550" dirty="0">
                <a:solidFill>
                  <a:srgbClr val="006FC0"/>
                </a:solidFill>
                <a:latin typeface="DejaVu Sans"/>
                <a:cs typeface="DejaVu Sans"/>
              </a:rPr>
              <a:t>𝑖	</a:t>
            </a:r>
            <a:r>
              <a:rPr sz="2800" kern="0" dirty="0">
                <a:latin typeface="DejaVu Sans"/>
                <a:cs typeface="DejaVu Sans"/>
              </a:rPr>
              <a:t>𝑠</a:t>
            </a:r>
            <a:r>
              <a:rPr sz="3075" kern="0" baseline="-16260" dirty="0">
                <a:latin typeface="DejaVu Sans"/>
                <a:cs typeface="DejaVu Sans"/>
              </a:rPr>
              <a:t>𝑖</a:t>
            </a:r>
            <a:endParaRPr sz="3075" kern="0" baseline="-16260">
              <a:latin typeface="DejaVu Sans"/>
              <a:cs typeface="DejaVu Sans"/>
            </a:endParaRPr>
          </a:p>
        </p:txBody>
      </p:sp>
      <p:sp>
        <p:nvSpPr>
          <p:cNvPr id="13" name="object 11"/>
          <p:cNvSpPr/>
          <p:nvPr/>
        </p:nvSpPr>
        <p:spPr>
          <a:xfrm>
            <a:off x="6332220" y="3939540"/>
            <a:ext cx="605155" cy="480059"/>
          </a:xfrm>
          <a:custGeom>
            <a:avLst/>
            <a:gdLst/>
            <a:ahLst/>
            <a:cxnLst/>
            <a:rect l="l" t="t" r="r" b="b"/>
            <a:pathLst>
              <a:path w="605154" h="480060">
                <a:moveTo>
                  <a:pt x="0" y="480060"/>
                </a:moveTo>
                <a:lnTo>
                  <a:pt x="605027" y="480060"/>
                </a:lnTo>
                <a:lnTo>
                  <a:pt x="605027" y="0"/>
                </a:lnTo>
                <a:lnTo>
                  <a:pt x="0" y="0"/>
                </a:lnTo>
                <a:lnTo>
                  <a:pt x="0" y="4800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4" name="object 12"/>
          <p:cNvSpPr txBox="1"/>
          <p:nvPr/>
        </p:nvSpPr>
        <p:spPr>
          <a:xfrm>
            <a:off x="6332220" y="3909186"/>
            <a:ext cx="6051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95"/>
              </a:spcBef>
            </a:pPr>
            <a:r>
              <a:rPr sz="2800" kern="0" dirty="0">
                <a:solidFill>
                  <a:srgbClr val="006FC0"/>
                </a:solidFill>
                <a:latin typeface="DejaVu Sans"/>
                <a:cs typeface="DejaVu Sans"/>
              </a:rPr>
              <a:t>𝑅</a:t>
            </a:r>
            <a:r>
              <a:rPr sz="3075" kern="0" baseline="-16260" dirty="0">
                <a:solidFill>
                  <a:srgbClr val="006FC0"/>
                </a:solidFill>
                <a:latin typeface="DejaVu Sans"/>
                <a:cs typeface="DejaVu Sans"/>
              </a:rPr>
              <a:t>𝑖</a:t>
            </a:r>
            <a:endParaRPr sz="3075" kern="0" baseline="-16260">
              <a:latin typeface="DejaVu Sans"/>
              <a:cs typeface="DejaVu Sans"/>
            </a:endParaRPr>
          </a:p>
        </p:txBody>
      </p:sp>
      <p:sp>
        <p:nvSpPr>
          <p:cNvPr id="15" name="object 13"/>
          <p:cNvSpPr/>
          <p:nvPr/>
        </p:nvSpPr>
        <p:spPr>
          <a:xfrm>
            <a:off x="5436870" y="3899915"/>
            <a:ext cx="2433320" cy="144780"/>
          </a:xfrm>
          <a:custGeom>
            <a:avLst/>
            <a:gdLst/>
            <a:ahLst/>
            <a:cxnLst/>
            <a:rect l="l" t="t" r="r" b="b"/>
            <a:pathLst>
              <a:path w="2433320" h="144779">
                <a:moveTo>
                  <a:pt x="144779" y="0"/>
                </a:moveTo>
                <a:lnTo>
                  <a:pt x="0" y="72389"/>
                </a:lnTo>
                <a:lnTo>
                  <a:pt x="144779" y="144779"/>
                </a:lnTo>
                <a:lnTo>
                  <a:pt x="144779" y="86867"/>
                </a:lnTo>
                <a:lnTo>
                  <a:pt x="130301" y="86867"/>
                </a:lnTo>
                <a:lnTo>
                  <a:pt x="130301" y="57911"/>
                </a:lnTo>
                <a:lnTo>
                  <a:pt x="144779" y="57911"/>
                </a:lnTo>
                <a:lnTo>
                  <a:pt x="144779" y="0"/>
                </a:lnTo>
                <a:close/>
              </a:path>
              <a:path w="2433320" h="144779">
                <a:moveTo>
                  <a:pt x="2288031" y="0"/>
                </a:moveTo>
                <a:lnTo>
                  <a:pt x="2288031" y="144779"/>
                </a:lnTo>
                <a:lnTo>
                  <a:pt x="2403855" y="86867"/>
                </a:lnTo>
                <a:lnTo>
                  <a:pt x="2302509" y="86867"/>
                </a:lnTo>
                <a:lnTo>
                  <a:pt x="2302509" y="57911"/>
                </a:lnTo>
                <a:lnTo>
                  <a:pt x="2403855" y="57911"/>
                </a:lnTo>
                <a:lnTo>
                  <a:pt x="2288031" y="0"/>
                </a:lnTo>
                <a:close/>
              </a:path>
              <a:path w="2433320" h="144779">
                <a:moveTo>
                  <a:pt x="144779" y="57911"/>
                </a:moveTo>
                <a:lnTo>
                  <a:pt x="130301" y="57911"/>
                </a:lnTo>
                <a:lnTo>
                  <a:pt x="130301" y="86867"/>
                </a:lnTo>
                <a:lnTo>
                  <a:pt x="144779" y="86867"/>
                </a:lnTo>
                <a:lnTo>
                  <a:pt x="144779" y="57911"/>
                </a:lnTo>
                <a:close/>
              </a:path>
              <a:path w="2433320" h="144779">
                <a:moveTo>
                  <a:pt x="2288031" y="57911"/>
                </a:moveTo>
                <a:lnTo>
                  <a:pt x="144779" y="57911"/>
                </a:lnTo>
                <a:lnTo>
                  <a:pt x="144779" y="86867"/>
                </a:lnTo>
                <a:lnTo>
                  <a:pt x="2288031" y="86867"/>
                </a:lnTo>
                <a:lnTo>
                  <a:pt x="2288031" y="57911"/>
                </a:lnTo>
                <a:close/>
              </a:path>
              <a:path w="2433320" h="144779">
                <a:moveTo>
                  <a:pt x="2403855" y="57911"/>
                </a:moveTo>
                <a:lnTo>
                  <a:pt x="2302509" y="57911"/>
                </a:lnTo>
                <a:lnTo>
                  <a:pt x="2302509" y="86867"/>
                </a:lnTo>
                <a:lnTo>
                  <a:pt x="2403855" y="86867"/>
                </a:lnTo>
                <a:lnTo>
                  <a:pt x="2432811" y="72389"/>
                </a:lnTo>
                <a:lnTo>
                  <a:pt x="2403855" y="57911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627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 animBg="1"/>
      <p:bldP spid="13" grpId="0" animBg="1"/>
      <p:bldP spid="14" grpId="0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11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7" name="object 3"/>
          <p:cNvSpPr txBox="1">
            <a:spLocks noGrp="1"/>
          </p:cNvSpPr>
          <p:nvPr>
            <p:ph type="title"/>
          </p:nvPr>
        </p:nvSpPr>
        <p:spPr>
          <a:xfrm>
            <a:off x="533400" y="152400"/>
            <a:ext cx="5791200" cy="504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dirty="0" smtClean="0">
                <a:latin typeface="+mj-lt"/>
                <a:cs typeface="B Titr" panose="00000700000000000000" pitchFamily="2" charset="-78"/>
              </a:rPr>
              <a:t>Modeling tasks</a:t>
            </a:r>
            <a:endParaRPr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1143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rebuchet MS"/>
                <a:cs typeface="Trebuchet MS"/>
              </a:rPr>
              <a:t>How good is to model task’s execution time  by a constant value </a:t>
            </a:r>
            <a:r>
              <a:rPr lang="en-US" dirty="0">
                <a:solidFill>
                  <a:srgbClr val="C00000"/>
                </a:solidFill>
                <a:latin typeface="DejaVu Sans"/>
                <a:cs typeface="DejaVu Sans"/>
              </a:rPr>
              <a:t>𝐶</a:t>
            </a:r>
            <a:r>
              <a:rPr lang="en-US" sz="2000" baseline="-15873" dirty="0">
                <a:solidFill>
                  <a:srgbClr val="C00000"/>
                </a:solidFill>
                <a:latin typeface="DejaVu Sans"/>
                <a:cs typeface="DejaVu Sans"/>
              </a:rPr>
              <a:t>𝑖 </a:t>
            </a:r>
            <a:r>
              <a:rPr lang="en-US" dirty="0">
                <a:solidFill>
                  <a:srgbClr val="C00000"/>
                </a:solidFill>
                <a:latin typeface="Trebuchet MS"/>
                <a:cs typeface="Trebuchet MS"/>
              </a:rPr>
              <a:t>?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object 5"/>
          <p:cNvSpPr/>
          <p:nvPr/>
        </p:nvSpPr>
        <p:spPr>
          <a:xfrm>
            <a:off x="565652" y="1981200"/>
            <a:ext cx="2454752" cy="41928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4"/>
          <p:cNvSpPr/>
          <p:nvPr/>
        </p:nvSpPr>
        <p:spPr>
          <a:xfrm>
            <a:off x="4523994" y="1935381"/>
            <a:ext cx="3706495" cy="914400"/>
          </a:xfrm>
          <a:custGeom>
            <a:avLst/>
            <a:gdLst/>
            <a:ahLst/>
            <a:cxnLst/>
            <a:rect l="l" t="t" r="r" b="b"/>
            <a:pathLst>
              <a:path w="3706495" h="9144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3553967" y="0"/>
                </a:lnTo>
                <a:lnTo>
                  <a:pt x="3602150" y="7766"/>
                </a:lnTo>
                <a:lnTo>
                  <a:pt x="3643987" y="29394"/>
                </a:lnTo>
                <a:lnTo>
                  <a:pt x="3676973" y="62380"/>
                </a:lnTo>
                <a:lnTo>
                  <a:pt x="3698601" y="104217"/>
                </a:lnTo>
                <a:lnTo>
                  <a:pt x="3706367" y="152400"/>
                </a:lnTo>
                <a:lnTo>
                  <a:pt x="3706367" y="762000"/>
                </a:lnTo>
                <a:lnTo>
                  <a:pt x="3698601" y="810182"/>
                </a:lnTo>
                <a:lnTo>
                  <a:pt x="3676973" y="852019"/>
                </a:lnTo>
                <a:lnTo>
                  <a:pt x="3643987" y="885005"/>
                </a:lnTo>
                <a:lnTo>
                  <a:pt x="3602150" y="906633"/>
                </a:lnTo>
                <a:lnTo>
                  <a:pt x="3553967" y="914400"/>
                </a:lnTo>
                <a:lnTo>
                  <a:pt x="152400" y="914400"/>
                </a:lnTo>
                <a:lnTo>
                  <a:pt x="104217" y="906633"/>
                </a:lnTo>
                <a:lnTo>
                  <a:pt x="62380" y="885005"/>
                </a:lnTo>
                <a:lnTo>
                  <a:pt x="29394" y="852019"/>
                </a:lnTo>
                <a:lnTo>
                  <a:pt x="7766" y="810182"/>
                </a:lnTo>
                <a:lnTo>
                  <a:pt x="0" y="762000"/>
                </a:lnTo>
                <a:lnTo>
                  <a:pt x="0" y="152400"/>
                </a:lnTo>
                <a:close/>
              </a:path>
            </a:pathLst>
          </a:custGeom>
          <a:ln w="25908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6"/>
          <p:cNvSpPr txBox="1"/>
          <p:nvPr/>
        </p:nvSpPr>
        <p:spPr>
          <a:xfrm>
            <a:off x="3833240" y="1993801"/>
            <a:ext cx="4701160" cy="39497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0" marR="429895" indent="-288290">
              <a:lnSpc>
                <a:spcPct val="100000"/>
              </a:lnSpc>
              <a:spcBef>
                <a:spcPts val="100"/>
              </a:spcBef>
            </a:pPr>
            <a:r>
              <a:rPr sz="2400" b="1" kern="0" dirty="0">
                <a:latin typeface="Trebuchet MS"/>
                <a:cs typeface="Trebuchet MS"/>
              </a:rPr>
              <a:t>What affects a task’s  execution time?</a:t>
            </a:r>
            <a:endParaRPr sz="2400" kern="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300" dirty="0">
              <a:latin typeface="Times New Roman"/>
              <a:cs typeface="Times New Roman"/>
            </a:endParaRPr>
          </a:p>
          <a:p>
            <a:pPr marL="17780">
              <a:lnSpc>
                <a:spcPts val="2280"/>
              </a:lnSpc>
            </a:pPr>
            <a:r>
              <a:rPr sz="2000" b="1" spc="-140" dirty="0">
                <a:solidFill>
                  <a:srgbClr val="C00000"/>
                </a:solidFill>
                <a:latin typeface="Trebuchet MS"/>
                <a:cs typeface="Trebuchet MS"/>
              </a:rPr>
              <a:t>From </a:t>
            </a:r>
            <a:r>
              <a:rPr sz="2000" b="1" spc="-120" dirty="0">
                <a:solidFill>
                  <a:srgbClr val="C00000"/>
                </a:solidFill>
                <a:latin typeface="Trebuchet MS"/>
                <a:cs typeface="Trebuchet MS"/>
              </a:rPr>
              <a:t>the </a:t>
            </a:r>
            <a:r>
              <a:rPr sz="2000" b="1" spc="-105" dirty="0">
                <a:solidFill>
                  <a:srgbClr val="C00000"/>
                </a:solidFill>
                <a:latin typeface="Trebuchet MS"/>
                <a:cs typeface="Trebuchet MS"/>
              </a:rPr>
              <a:t>software</a:t>
            </a:r>
            <a:r>
              <a:rPr sz="2000" b="1" spc="-22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000" b="1" spc="-110" dirty="0">
                <a:solidFill>
                  <a:srgbClr val="C00000"/>
                </a:solidFill>
                <a:latin typeface="Trebuchet MS"/>
                <a:cs typeface="Trebuchet MS"/>
              </a:rPr>
              <a:t>aspect</a:t>
            </a:r>
            <a:endParaRPr sz="2000" dirty="0">
              <a:latin typeface="Trebuchet MS"/>
              <a:cs typeface="Trebuchet MS"/>
            </a:endParaRPr>
          </a:p>
          <a:p>
            <a:pPr marL="817880" indent="-342900">
              <a:lnSpc>
                <a:spcPts val="2160"/>
              </a:lnSpc>
              <a:buFont typeface="Arial"/>
              <a:buChar char="•"/>
              <a:tabLst>
                <a:tab pos="817880" algn="l"/>
                <a:tab pos="818515" algn="l"/>
              </a:tabLst>
            </a:pPr>
            <a:r>
              <a:rPr sz="2000" spc="-65" dirty="0">
                <a:latin typeface="Trebuchet MS"/>
                <a:cs typeface="Trebuchet MS"/>
              </a:rPr>
              <a:t>Input</a:t>
            </a:r>
            <a:r>
              <a:rPr sz="2000" spc="-175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value</a:t>
            </a:r>
            <a:endParaRPr sz="2000" dirty="0">
              <a:latin typeface="Trebuchet MS"/>
              <a:cs typeface="Trebuchet MS"/>
            </a:endParaRPr>
          </a:p>
          <a:p>
            <a:pPr marL="817880" indent="-342900">
              <a:lnSpc>
                <a:spcPts val="2160"/>
              </a:lnSpc>
              <a:buFont typeface="Arial"/>
              <a:buChar char="•"/>
              <a:tabLst>
                <a:tab pos="817880" algn="l"/>
                <a:tab pos="818515" algn="l"/>
              </a:tabLst>
            </a:pPr>
            <a:r>
              <a:rPr sz="2000" spc="-80" dirty="0">
                <a:latin typeface="Trebuchet MS"/>
                <a:cs typeface="Trebuchet MS"/>
              </a:rPr>
              <a:t>Program </a:t>
            </a:r>
            <a:r>
              <a:rPr sz="2000" spc="-85" dirty="0">
                <a:latin typeface="Trebuchet MS"/>
                <a:cs typeface="Trebuchet MS"/>
              </a:rPr>
              <a:t>path</a:t>
            </a:r>
            <a:r>
              <a:rPr sz="2000" spc="-225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(branches)</a:t>
            </a:r>
            <a:endParaRPr sz="2000" dirty="0">
              <a:latin typeface="Trebuchet MS"/>
              <a:cs typeface="Trebuchet MS"/>
            </a:endParaRPr>
          </a:p>
          <a:p>
            <a:pPr marL="817880" indent="-342900">
              <a:lnSpc>
                <a:spcPts val="2280"/>
              </a:lnSpc>
              <a:buFont typeface="Arial"/>
              <a:buChar char="•"/>
              <a:tabLst>
                <a:tab pos="817880" algn="l"/>
                <a:tab pos="818515" algn="l"/>
              </a:tabLst>
            </a:pPr>
            <a:r>
              <a:rPr sz="2000" spc="-55" dirty="0">
                <a:latin typeface="Trebuchet MS"/>
                <a:cs typeface="Trebuchet MS"/>
              </a:rPr>
              <a:t>Number </a:t>
            </a:r>
            <a:r>
              <a:rPr sz="2000" spc="-75" dirty="0">
                <a:latin typeface="Trebuchet MS"/>
                <a:cs typeface="Trebuchet MS"/>
              </a:rPr>
              <a:t>of </a:t>
            </a:r>
            <a:r>
              <a:rPr sz="2000" spc="-95" dirty="0">
                <a:latin typeface="Trebuchet MS"/>
                <a:cs typeface="Trebuchet MS"/>
              </a:rPr>
              <a:t>iterations </a:t>
            </a:r>
            <a:r>
              <a:rPr sz="2000" spc="-80" dirty="0">
                <a:latin typeface="Trebuchet MS"/>
                <a:cs typeface="Trebuchet MS"/>
              </a:rPr>
              <a:t>in </a:t>
            </a:r>
            <a:r>
              <a:rPr sz="2000" spc="-90" dirty="0">
                <a:latin typeface="Trebuchet MS"/>
                <a:cs typeface="Trebuchet MS"/>
              </a:rPr>
              <a:t>the</a:t>
            </a:r>
            <a:r>
              <a:rPr sz="2000" spc="-445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loop</a:t>
            </a:r>
            <a:endParaRPr sz="2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400" dirty="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000" b="1" spc="-140" dirty="0">
                <a:solidFill>
                  <a:srgbClr val="C00000"/>
                </a:solidFill>
                <a:latin typeface="Trebuchet MS"/>
                <a:cs typeface="Trebuchet MS"/>
              </a:rPr>
              <a:t>From </a:t>
            </a:r>
            <a:r>
              <a:rPr sz="2000" b="1" spc="-120" dirty="0">
                <a:solidFill>
                  <a:srgbClr val="C00000"/>
                </a:solidFill>
                <a:latin typeface="Trebuchet MS"/>
                <a:cs typeface="Trebuchet MS"/>
              </a:rPr>
              <a:t>the hardware</a:t>
            </a:r>
            <a:r>
              <a:rPr sz="2000" b="1" spc="-22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000" b="1" spc="-110" dirty="0">
                <a:solidFill>
                  <a:srgbClr val="C00000"/>
                </a:solidFill>
                <a:latin typeface="Trebuchet MS"/>
                <a:cs typeface="Trebuchet MS"/>
              </a:rPr>
              <a:t>aspect</a:t>
            </a:r>
            <a:endParaRPr sz="2000" dirty="0">
              <a:latin typeface="Trebuchet MS"/>
              <a:cs typeface="Trebuchet MS"/>
            </a:endParaRPr>
          </a:p>
          <a:p>
            <a:pPr marL="812800" indent="-342900">
              <a:lnSpc>
                <a:spcPts val="216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spc="-105" dirty="0">
                <a:latin typeface="Trebuchet MS"/>
                <a:cs typeface="Trebuchet MS"/>
              </a:rPr>
              <a:t>Cache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memory</a:t>
            </a:r>
            <a:endParaRPr sz="2000" dirty="0">
              <a:latin typeface="Trebuchet MS"/>
              <a:cs typeface="Trebuchet MS"/>
            </a:endParaRPr>
          </a:p>
          <a:p>
            <a:pPr marL="812800" indent="-342900">
              <a:lnSpc>
                <a:spcPts val="216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spc="-80" dirty="0">
                <a:latin typeface="Trebuchet MS"/>
                <a:cs typeface="Trebuchet MS"/>
              </a:rPr>
              <a:t>Branch</a:t>
            </a:r>
            <a:r>
              <a:rPr sz="2000" spc="-175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predictors</a:t>
            </a:r>
            <a:endParaRPr sz="2000" dirty="0">
              <a:latin typeface="Trebuchet MS"/>
              <a:cs typeface="Trebuchet MS"/>
            </a:endParaRPr>
          </a:p>
          <a:p>
            <a:pPr marL="812800" indent="-342900">
              <a:lnSpc>
                <a:spcPts val="228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spc="-75" dirty="0">
                <a:latin typeface="Trebuchet MS"/>
                <a:cs typeface="Trebuchet MS"/>
              </a:rPr>
              <a:t>Processor </a:t>
            </a:r>
            <a:r>
              <a:rPr sz="2000" spc="-55" dirty="0">
                <a:latin typeface="Trebuchet MS"/>
                <a:cs typeface="Trebuchet MS"/>
              </a:rPr>
              <a:t>buses </a:t>
            </a:r>
            <a:r>
              <a:rPr sz="2000" spc="-75" dirty="0">
                <a:latin typeface="Trebuchet MS"/>
                <a:cs typeface="Trebuchet MS"/>
              </a:rPr>
              <a:t>(memory </a:t>
            </a:r>
            <a:r>
              <a:rPr sz="2000" spc="-95" dirty="0">
                <a:latin typeface="Trebuchet MS"/>
                <a:cs typeface="Trebuchet MS"/>
              </a:rPr>
              <a:t>bus,</a:t>
            </a:r>
            <a:r>
              <a:rPr sz="2000" spc="-434" dirty="0">
                <a:latin typeface="Trebuchet MS"/>
                <a:cs typeface="Trebuchet MS"/>
              </a:rPr>
              <a:t> </a:t>
            </a:r>
            <a:r>
              <a:rPr sz="2000" spc="-114" dirty="0">
                <a:latin typeface="Trebuchet MS"/>
                <a:cs typeface="Trebuchet MS"/>
              </a:rPr>
              <a:t>…)</a:t>
            </a:r>
            <a:endParaRPr sz="2000" dirty="0">
              <a:latin typeface="Trebuchet MS"/>
              <a:cs typeface="Trebuchet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695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12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7" name="object 3"/>
          <p:cNvSpPr txBox="1">
            <a:spLocks noGrp="1"/>
          </p:cNvSpPr>
          <p:nvPr>
            <p:ph type="title"/>
          </p:nvPr>
        </p:nvSpPr>
        <p:spPr>
          <a:xfrm>
            <a:off x="533400" y="152400"/>
            <a:ext cx="5791200" cy="504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dirty="0" smtClean="0">
                <a:latin typeface="+mj-lt"/>
                <a:cs typeface="B Titr" panose="00000700000000000000" pitchFamily="2" charset="-78"/>
              </a:rPr>
              <a:t>How to get a safe 𝐶𝑖 ?</a:t>
            </a:r>
            <a:endParaRPr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9" name="object 3"/>
          <p:cNvSpPr/>
          <p:nvPr/>
        </p:nvSpPr>
        <p:spPr>
          <a:xfrm>
            <a:off x="850583" y="1501097"/>
            <a:ext cx="7736161" cy="41101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51776" y="100652"/>
            <a:ext cx="1427705" cy="24139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/>
          <p:nvPr/>
        </p:nvSpPr>
        <p:spPr>
          <a:xfrm>
            <a:off x="2578735" y="1639061"/>
            <a:ext cx="2489835" cy="918210"/>
          </a:xfrm>
          <a:custGeom>
            <a:avLst/>
            <a:gdLst/>
            <a:ahLst/>
            <a:cxnLst/>
            <a:rect l="l" t="t" r="r" b="b"/>
            <a:pathLst>
              <a:path w="2489835" h="918210">
                <a:moveTo>
                  <a:pt x="1261617" y="752855"/>
                </a:moveTo>
                <a:lnTo>
                  <a:pt x="735456" y="752855"/>
                </a:lnTo>
                <a:lnTo>
                  <a:pt x="0" y="917701"/>
                </a:lnTo>
                <a:lnTo>
                  <a:pt x="1261617" y="752855"/>
                </a:lnTo>
                <a:close/>
              </a:path>
              <a:path w="2489835" h="918210">
                <a:moveTo>
                  <a:pt x="2363851" y="0"/>
                </a:moveTo>
                <a:lnTo>
                  <a:pt x="510158" y="0"/>
                </a:lnTo>
                <a:lnTo>
                  <a:pt x="461299" y="9854"/>
                </a:lnTo>
                <a:lnTo>
                  <a:pt x="421417" y="36734"/>
                </a:lnTo>
                <a:lnTo>
                  <a:pt x="394537" y="76616"/>
                </a:lnTo>
                <a:lnTo>
                  <a:pt x="384682" y="125475"/>
                </a:lnTo>
                <a:lnTo>
                  <a:pt x="384682" y="627379"/>
                </a:lnTo>
                <a:lnTo>
                  <a:pt x="394537" y="676239"/>
                </a:lnTo>
                <a:lnTo>
                  <a:pt x="421417" y="716121"/>
                </a:lnTo>
                <a:lnTo>
                  <a:pt x="461299" y="743001"/>
                </a:lnTo>
                <a:lnTo>
                  <a:pt x="510158" y="752855"/>
                </a:lnTo>
                <a:lnTo>
                  <a:pt x="2363851" y="752855"/>
                </a:lnTo>
                <a:lnTo>
                  <a:pt x="2412710" y="743001"/>
                </a:lnTo>
                <a:lnTo>
                  <a:pt x="2452592" y="716121"/>
                </a:lnTo>
                <a:lnTo>
                  <a:pt x="2479472" y="676239"/>
                </a:lnTo>
                <a:lnTo>
                  <a:pt x="2489327" y="627379"/>
                </a:lnTo>
                <a:lnTo>
                  <a:pt x="2489327" y="125475"/>
                </a:lnTo>
                <a:lnTo>
                  <a:pt x="2479472" y="76616"/>
                </a:lnTo>
                <a:lnTo>
                  <a:pt x="2452592" y="36734"/>
                </a:lnTo>
                <a:lnTo>
                  <a:pt x="2412710" y="9854"/>
                </a:lnTo>
                <a:lnTo>
                  <a:pt x="23638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/>
          <p:cNvSpPr/>
          <p:nvPr/>
        </p:nvSpPr>
        <p:spPr>
          <a:xfrm>
            <a:off x="2578735" y="1639061"/>
            <a:ext cx="2489835" cy="918210"/>
          </a:xfrm>
          <a:custGeom>
            <a:avLst/>
            <a:gdLst/>
            <a:ahLst/>
            <a:cxnLst/>
            <a:rect l="l" t="t" r="r" b="b"/>
            <a:pathLst>
              <a:path w="2489835" h="918210">
                <a:moveTo>
                  <a:pt x="384682" y="125475"/>
                </a:moveTo>
                <a:lnTo>
                  <a:pt x="394537" y="76616"/>
                </a:lnTo>
                <a:lnTo>
                  <a:pt x="421417" y="36734"/>
                </a:lnTo>
                <a:lnTo>
                  <a:pt x="461299" y="9854"/>
                </a:lnTo>
                <a:lnTo>
                  <a:pt x="510158" y="0"/>
                </a:lnTo>
                <a:lnTo>
                  <a:pt x="735456" y="0"/>
                </a:lnTo>
                <a:lnTo>
                  <a:pt x="1261617" y="0"/>
                </a:lnTo>
                <a:lnTo>
                  <a:pt x="2363851" y="0"/>
                </a:lnTo>
                <a:lnTo>
                  <a:pt x="2412710" y="9854"/>
                </a:lnTo>
                <a:lnTo>
                  <a:pt x="2452592" y="36734"/>
                </a:lnTo>
                <a:lnTo>
                  <a:pt x="2479472" y="76616"/>
                </a:lnTo>
                <a:lnTo>
                  <a:pt x="2489327" y="125475"/>
                </a:lnTo>
                <a:lnTo>
                  <a:pt x="2489327" y="439165"/>
                </a:lnTo>
                <a:lnTo>
                  <a:pt x="2489327" y="627379"/>
                </a:lnTo>
                <a:lnTo>
                  <a:pt x="2479472" y="676239"/>
                </a:lnTo>
                <a:lnTo>
                  <a:pt x="2452592" y="716121"/>
                </a:lnTo>
                <a:lnTo>
                  <a:pt x="2412710" y="743001"/>
                </a:lnTo>
                <a:lnTo>
                  <a:pt x="2363851" y="752855"/>
                </a:lnTo>
                <a:lnTo>
                  <a:pt x="1261617" y="752855"/>
                </a:lnTo>
                <a:lnTo>
                  <a:pt x="0" y="917701"/>
                </a:lnTo>
                <a:lnTo>
                  <a:pt x="735456" y="752855"/>
                </a:lnTo>
                <a:lnTo>
                  <a:pt x="510158" y="752855"/>
                </a:lnTo>
                <a:lnTo>
                  <a:pt x="461299" y="743001"/>
                </a:lnTo>
                <a:lnTo>
                  <a:pt x="421417" y="716121"/>
                </a:lnTo>
                <a:lnTo>
                  <a:pt x="394537" y="676239"/>
                </a:lnTo>
                <a:lnTo>
                  <a:pt x="384682" y="627379"/>
                </a:lnTo>
                <a:lnTo>
                  <a:pt x="384682" y="439165"/>
                </a:lnTo>
                <a:lnTo>
                  <a:pt x="384682" y="125475"/>
                </a:lnTo>
                <a:close/>
              </a:path>
            </a:pathLst>
          </a:custGeom>
          <a:ln w="1981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8"/>
          <p:cNvSpPr txBox="1"/>
          <p:nvPr/>
        </p:nvSpPr>
        <p:spPr>
          <a:xfrm>
            <a:off x="3078226" y="1693290"/>
            <a:ext cx="1689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latin typeface="Trebuchet MS"/>
                <a:cs typeface="Trebuchet MS"/>
              </a:rPr>
              <a:t>Data </a:t>
            </a:r>
            <a:r>
              <a:rPr sz="1800" spc="-75" dirty="0">
                <a:latin typeface="Trebuchet MS"/>
                <a:cs typeface="Trebuchet MS"/>
              </a:rPr>
              <a:t>coming</a:t>
            </a:r>
            <a:r>
              <a:rPr sz="1800" spc="-220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from  the</a:t>
            </a:r>
            <a:r>
              <a:rPr sz="1800" spc="-215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measurement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3" name="object 9"/>
          <p:cNvSpPr/>
          <p:nvPr/>
        </p:nvSpPr>
        <p:spPr>
          <a:xfrm>
            <a:off x="545591" y="3959352"/>
            <a:ext cx="6640195" cy="1788160"/>
          </a:xfrm>
          <a:custGeom>
            <a:avLst/>
            <a:gdLst/>
            <a:ahLst/>
            <a:cxnLst/>
            <a:rect l="l" t="t" r="r" b="b"/>
            <a:pathLst>
              <a:path w="6640195" h="1788160">
                <a:moveTo>
                  <a:pt x="0" y="1787652"/>
                </a:moveTo>
                <a:lnTo>
                  <a:pt x="6640068" y="1787652"/>
                </a:lnTo>
                <a:lnTo>
                  <a:pt x="6640068" y="0"/>
                </a:lnTo>
                <a:lnTo>
                  <a:pt x="0" y="0"/>
                </a:lnTo>
                <a:lnTo>
                  <a:pt x="0" y="17876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0"/>
          <p:cNvSpPr txBox="1"/>
          <p:nvPr/>
        </p:nvSpPr>
        <p:spPr>
          <a:xfrm>
            <a:off x="450595" y="1878837"/>
            <a:ext cx="3086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200" spc="-45" dirty="0" smtClean="0">
                <a:latin typeface="Trebuchet MS"/>
                <a:cs typeface="Trebuchet MS"/>
              </a:rPr>
              <a:t>55</a:t>
            </a:r>
            <a:endParaRPr sz="2200" dirty="0">
              <a:latin typeface="Trebuchet MS"/>
              <a:cs typeface="Trebuchet MS"/>
            </a:endParaRPr>
          </a:p>
        </p:txBody>
      </p:sp>
      <p:sp>
        <p:nvSpPr>
          <p:cNvPr id="15" name="object 11"/>
          <p:cNvSpPr/>
          <p:nvPr/>
        </p:nvSpPr>
        <p:spPr>
          <a:xfrm>
            <a:off x="940308" y="2118360"/>
            <a:ext cx="1325245" cy="0"/>
          </a:xfrm>
          <a:custGeom>
            <a:avLst/>
            <a:gdLst/>
            <a:ahLst/>
            <a:cxnLst/>
            <a:rect l="l" t="t" r="r" b="b"/>
            <a:pathLst>
              <a:path w="1325245">
                <a:moveTo>
                  <a:pt x="1324864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2"/>
          <p:cNvSpPr/>
          <p:nvPr/>
        </p:nvSpPr>
        <p:spPr>
          <a:xfrm>
            <a:off x="1323594" y="4308347"/>
            <a:ext cx="4478020" cy="1439545"/>
          </a:xfrm>
          <a:custGeom>
            <a:avLst/>
            <a:gdLst/>
            <a:ahLst/>
            <a:cxnLst/>
            <a:rect l="l" t="t" r="r" b="b"/>
            <a:pathLst>
              <a:path w="4478020" h="1439545">
                <a:moveTo>
                  <a:pt x="4340352" y="616457"/>
                </a:moveTo>
                <a:lnTo>
                  <a:pt x="137159" y="616457"/>
                </a:lnTo>
                <a:lnTo>
                  <a:pt x="93829" y="623456"/>
                </a:lnTo>
                <a:lnTo>
                  <a:pt x="56180" y="642939"/>
                </a:lnTo>
                <a:lnTo>
                  <a:pt x="26481" y="672638"/>
                </a:lnTo>
                <a:lnTo>
                  <a:pt x="6998" y="710287"/>
                </a:lnTo>
                <a:lnTo>
                  <a:pt x="0" y="753618"/>
                </a:lnTo>
                <a:lnTo>
                  <a:pt x="0" y="1302258"/>
                </a:lnTo>
                <a:lnTo>
                  <a:pt x="6998" y="1345612"/>
                </a:lnTo>
                <a:lnTo>
                  <a:pt x="26481" y="1383264"/>
                </a:lnTo>
                <a:lnTo>
                  <a:pt x="56180" y="1412955"/>
                </a:lnTo>
                <a:lnTo>
                  <a:pt x="93829" y="1432425"/>
                </a:lnTo>
                <a:lnTo>
                  <a:pt x="137159" y="1439417"/>
                </a:lnTo>
                <a:lnTo>
                  <a:pt x="4340352" y="1439417"/>
                </a:lnTo>
                <a:lnTo>
                  <a:pt x="4383682" y="1432425"/>
                </a:lnTo>
                <a:lnTo>
                  <a:pt x="4421331" y="1412955"/>
                </a:lnTo>
                <a:lnTo>
                  <a:pt x="4451030" y="1383264"/>
                </a:lnTo>
                <a:lnTo>
                  <a:pt x="4470513" y="1345612"/>
                </a:lnTo>
                <a:lnTo>
                  <a:pt x="4477511" y="1302258"/>
                </a:lnTo>
                <a:lnTo>
                  <a:pt x="4477511" y="753618"/>
                </a:lnTo>
                <a:lnTo>
                  <a:pt x="4470513" y="710287"/>
                </a:lnTo>
                <a:lnTo>
                  <a:pt x="4451030" y="672638"/>
                </a:lnTo>
                <a:lnTo>
                  <a:pt x="4421331" y="642939"/>
                </a:lnTo>
                <a:lnTo>
                  <a:pt x="4383682" y="623456"/>
                </a:lnTo>
                <a:lnTo>
                  <a:pt x="4340352" y="616457"/>
                </a:lnTo>
                <a:close/>
              </a:path>
              <a:path w="4478020" h="1439545">
                <a:moveTo>
                  <a:pt x="983361" y="0"/>
                </a:moveTo>
                <a:lnTo>
                  <a:pt x="746251" y="616457"/>
                </a:lnTo>
                <a:lnTo>
                  <a:pt x="1865630" y="616457"/>
                </a:lnTo>
                <a:lnTo>
                  <a:pt x="983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3"/>
          <p:cNvSpPr/>
          <p:nvPr/>
        </p:nvSpPr>
        <p:spPr>
          <a:xfrm>
            <a:off x="1323594" y="4308347"/>
            <a:ext cx="4478020" cy="1439545"/>
          </a:xfrm>
          <a:custGeom>
            <a:avLst/>
            <a:gdLst/>
            <a:ahLst/>
            <a:cxnLst/>
            <a:rect l="l" t="t" r="r" b="b"/>
            <a:pathLst>
              <a:path w="4478020" h="1439545">
                <a:moveTo>
                  <a:pt x="0" y="753618"/>
                </a:moveTo>
                <a:lnTo>
                  <a:pt x="6998" y="710287"/>
                </a:lnTo>
                <a:lnTo>
                  <a:pt x="26481" y="672638"/>
                </a:lnTo>
                <a:lnTo>
                  <a:pt x="56180" y="642939"/>
                </a:lnTo>
                <a:lnTo>
                  <a:pt x="93829" y="623456"/>
                </a:lnTo>
                <a:lnTo>
                  <a:pt x="137159" y="616457"/>
                </a:lnTo>
                <a:lnTo>
                  <a:pt x="746251" y="616457"/>
                </a:lnTo>
                <a:lnTo>
                  <a:pt x="983361" y="0"/>
                </a:lnTo>
                <a:lnTo>
                  <a:pt x="1865630" y="616457"/>
                </a:lnTo>
                <a:lnTo>
                  <a:pt x="4340352" y="616457"/>
                </a:lnTo>
                <a:lnTo>
                  <a:pt x="4383682" y="623456"/>
                </a:lnTo>
                <a:lnTo>
                  <a:pt x="4421331" y="642939"/>
                </a:lnTo>
                <a:lnTo>
                  <a:pt x="4451030" y="672638"/>
                </a:lnTo>
                <a:lnTo>
                  <a:pt x="4470513" y="710287"/>
                </a:lnTo>
                <a:lnTo>
                  <a:pt x="4477511" y="753618"/>
                </a:lnTo>
                <a:lnTo>
                  <a:pt x="4477511" y="959357"/>
                </a:lnTo>
                <a:lnTo>
                  <a:pt x="4477511" y="1302258"/>
                </a:lnTo>
                <a:lnTo>
                  <a:pt x="4470513" y="1345612"/>
                </a:lnTo>
                <a:lnTo>
                  <a:pt x="4451030" y="1383264"/>
                </a:lnTo>
                <a:lnTo>
                  <a:pt x="4421331" y="1412955"/>
                </a:lnTo>
                <a:lnTo>
                  <a:pt x="4383682" y="1432425"/>
                </a:lnTo>
                <a:lnTo>
                  <a:pt x="4340352" y="1439417"/>
                </a:lnTo>
                <a:lnTo>
                  <a:pt x="1865630" y="1439417"/>
                </a:lnTo>
                <a:lnTo>
                  <a:pt x="746251" y="1439417"/>
                </a:lnTo>
                <a:lnTo>
                  <a:pt x="137159" y="1439417"/>
                </a:lnTo>
                <a:lnTo>
                  <a:pt x="93829" y="1432425"/>
                </a:lnTo>
                <a:lnTo>
                  <a:pt x="56180" y="1412955"/>
                </a:lnTo>
                <a:lnTo>
                  <a:pt x="26481" y="1383264"/>
                </a:lnTo>
                <a:lnTo>
                  <a:pt x="6998" y="1345612"/>
                </a:lnTo>
                <a:lnTo>
                  <a:pt x="0" y="1302258"/>
                </a:lnTo>
                <a:lnTo>
                  <a:pt x="0" y="959357"/>
                </a:lnTo>
                <a:lnTo>
                  <a:pt x="0" y="753618"/>
                </a:lnTo>
                <a:close/>
              </a:path>
            </a:pathLst>
          </a:custGeom>
          <a:ln w="1981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4"/>
          <p:cNvSpPr txBox="1"/>
          <p:nvPr/>
        </p:nvSpPr>
        <p:spPr>
          <a:xfrm>
            <a:off x="1442085" y="3942715"/>
            <a:ext cx="3827145" cy="17049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0555">
              <a:lnSpc>
                <a:spcPct val="100000"/>
              </a:lnSpc>
              <a:spcBef>
                <a:spcPts val="95"/>
              </a:spcBef>
            </a:pPr>
            <a:r>
              <a:rPr sz="2200" spc="-45" dirty="0">
                <a:latin typeface="Trebuchet MS"/>
                <a:cs typeface="Trebuchet MS"/>
              </a:rPr>
              <a:t>26</a:t>
            </a:r>
            <a:endParaRPr sz="22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2000" spc="-35" dirty="0" smtClean="0">
                <a:latin typeface="Trebuchet MS"/>
                <a:cs typeface="Trebuchet MS"/>
              </a:rPr>
              <a:t>55</a:t>
            </a:r>
            <a:r>
              <a:rPr sz="2000" spc="-35" dirty="0" smtClean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times </a:t>
            </a:r>
            <a:r>
              <a:rPr sz="2000" spc="-65" dirty="0">
                <a:latin typeface="Trebuchet MS"/>
                <a:cs typeface="Trebuchet MS"/>
              </a:rPr>
              <a:t>out </a:t>
            </a:r>
            <a:r>
              <a:rPr sz="2000" spc="-75" dirty="0">
                <a:latin typeface="Trebuchet MS"/>
                <a:cs typeface="Trebuchet MS"/>
              </a:rPr>
              <a:t>of</a:t>
            </a:r>
            <a:r>
              <a:rPr sz="2000" spc="-44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100,</a:t>
            </a:r>
            <a:endParaRPr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spc="-90" dirty="0">
                <a:latin typeface="Trebuchet MS"/>
                <a:cs typeface="Trebuchet MS"/>
              </a:rPr>
              <a:t>the </a:t>
            </a:r>
            <a:r>
              <a:rPr sz="2000" spc="-75" dirty="0">
                <a:latin typeface="Trebuchet MS"/>
                <a:cs typeface="Trebuchet MS"/>
              </a:rPr>
              <a:t>measured </a:t>
            </a:r>
            <a:r>
              <a:rPr sz="2000" spc="-100" dirty="0">
                <a:latin typeface="Trebuchet MS"/>
                <a:cs typeface="Trebuchet MS"/>
              </a:rPr>
              <a:t>execution time </a:t>
            </a:r>
            <a:r>
              <a:rPr sz="2000" spc="-70" dirty="0">
                <a:latin typeface="Trebuchet MS"/>
                <a:cs typeface="Trebuchet MS"/>
              </a:rPr>
              <a:t>was</a:t>
            </a:r>
            <a:r>
              <a:rPr sz="2000" spc="-42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26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9" name="object 15"/>
          <p:cNvSpPr/>
          <p:nvPr/>
        </p:nvSpPr>
        <p:spPr>
          <a:xfrm>
            <a:off x="2266950" y="2119122"/>
            <a:ext cx="0" cy="1784350"/>
          </a:xfrm>
          <a:custGeom>
            <a:avLst/>
            <a:gdLst/>
            <a:ahLst/>
            <a:cxnLst/>
            <a:rect l="l" t="t" r="r" b="b"/>
            <a:pathLst>
              <a:path h="1784350">
                <a:moveTo>
                  <a:pt x="0" y="1784095"/>
                </a:moveTo>
                <a:lnTo>
                  <a:pt x="0" y="0"/>
                </a:lnTo>
              </a:path>
            </a:pathLst>
          </a:custGeom>
          <a:ln w="411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7185786" y="4780280"/>
            <a:ext cx="1593695" cy="553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9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13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7" name="object 3"/>
          <p:cNvSpPr txBox="1">
            <a:spLocks noGrp="1"/>
          </p:cNvSpPr>
          <p:nvPr>
            <p:ph type="title"/>
          </p:nvPr>
        </p:nvSpPr>
        <p:spPr>
          <a:xfrm>
            <a:off x="533400" y="152400"/>
            <a:ext cx="6818376" cy="504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Is the execution time of a task a constant?</a:t>
            </a:r>
            <a:endParaRPr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21" name="object 3"/>
          <p:cNvSpPr/>
          <p:nvPr/>
        </p:nvSpPr>
        <p:spPr>
          <a:xfrm>
            <a:off x="304800" y="1501097"/>
            <a:ext cx="7736161" cy="41101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6"/>
          <p:cNvSpPr/>
          <p:nvPr/>
        </p:nvSpPr>
        <p:spPr>
          <a:xfrm>
            <a:off x="3148393" y="2791967"/>
            <a:ext cx="2189480" cy="911225"/>
          </a:xfrm>
          <a:custGeom>
            <a:avLst/>
            <a:gdLst/>
            <a:ahLst/>
            <a:cxnLst/>
            <a:rect l="l" t="t" r="r" b="b"/>
            <a:pathLst>
              <a:path w="2189479" h="911225">
                <a:moveTo>
                  <a:pt x="1755139" y="605028"/>
                </a:moveTo>
                <a:lnTo>
                  <a:pt x="1228598" y="605028"/>
                </a:lnTo>
                <a:lnTo>
                  <a:pt x="2188972" y="911225"/>
                </a:lnTo>
                <a:lnTo>
                  <a:pt x="1755139" y="605028"/>
                </a:lnTo>
                <a:close/>
              </a:path>
              <a:path w="2189479" h="911225">
                <a:moveTo>
                  <a:pt x="2005329" y="0"/>
                </a:moveTo>
                <a:lnTo>
                  <a:pt x="100837" y="0"/>
                </a:lnTo>
                <a:lnTo>
                  <a:pt x="61561" y="7915"/>
                </a:lnTo>
                <a:lnTo>
                  <a:pt x="29511" y="29511"/>
                </a:lnTo>
                <a:lnTo>
                  <a:pt x="7915" y="61561"/>
                </a:lnTo>
                <a:lnTo>
                  <a:pt x="0" y="100837"/>
                </a:lnTo>
                <a:lnTo>
                  <a:pt x="0" y="504190"/>
                </a:lnTo>
                <a:lnTo>
                  <a:pt x="7915" y="543466"/>
                </a:lnTo>
                <a:lnTo>
                  <a:pt x="29511" y="575516"/>
                </a:lnTo>
                <a:lnTo>
                  <a:pt x="61561" y="597112"/>
                </a:lnTo>
                <a:lnTo>
                  <a:pt x="100837" y="605028"/>
                </a:lnTo>
                <a:lnTo>
                  <a:pt x="2005329" y="605028"/>
                </a:lnTo>
                <a:lnTo>
                  <a:pt x="2044606" y="597112"/>
                </a:lnTo>
                <a:lnTo>
                  <a:pt x="2076656" y="575516"/>
                </a:lnTo>
                <a:lnTo>
                  <a:pt x="2098252" y="543466"/>
                </a:lnTo>
                <a:lnTo>
                  <a:pt x="2106168" y="504190"/>
                </a:lnTo>
                <a:lnTo>
                  <a:pt x="2106168" y="100837"/>
                </a:lnTo>
                <a:lnTo>
                  <a:pt x="2098252" y="61561"/>
                </a:lnTo>
                <a:lnTo>
                  <a:pt x="2076656" y="29511"/>
                </a:lnTo>
                <a:lnTo>
                  <a:pt x="2044606" y="7915"/>
                </a:lnTo>
                <a:lnTo>
                  <a:pt x="20053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51776" y="920224"/>
            <a:ext cx="1427705" cy="24139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7"/>
          <p:cNvSpPr/>
          <p:nvPr/>
        </p:nvSpPr>
        <p:spPr>
          <a:xfrm>
            <a:off x="3148393" y="2791967"/>
            <a:ext cx="2189480" cy="911225"/>
          </a:xfrm>
          <a:custGeom>
            <a:avLst/>
            <a:gdLst/>
            <a:ahLst/>
            <a:cxnLst/>
            <a:rect l="l" t="t" r="r" b="b"/>
            <a:pathLst>
              <a:path w="2189479" h="911225">
                <a:moveTo>
                  <a:pt x="0" y="100837"/>
                </a:moveTo>
                <a:lnTo>
                  <a:pt x="7915" y="61561"/>
                </a:lnTo>
                <a:lnTo>
                  <a:pt x="29511" y="29511"/>
                </a:lnTo>
                <a:lnTo>
                  <a:pt x="61561" y="7915"/>
                </a:lnTo>
                <a:lnTo>
                  <a:pt x="100837" y="0"/>
                </a:lnTo>
                <a:lnTo>
                  <a:pt x="1228598" y="0"/>
                </a:lnTo>
                <a:lnTo>
                  <a:pt x="1755139" y="0"/>
                </a:lnTo>
                <a:lnTo>
                  <a:pt x="2005329" y="0"/>
                </a:lnTo>
                <a:lnTo>
                  <a:pt x="2044606" y="7915"/>
                </a:lnTo>
                <a:lnTo>
                  <a:pt x="2076656" y="29511"/>
                </a:lnTo>
                <a:lnTo>
                  <a:pt x="2098252" y="61561"/>
                </a:lnTo>
                <a:lnTo>
                  <a:pt x="2106168" y="100837"/>
                </a:lnTo>
                <a:lnTo>
                  <a:pt x="2106168" y="352933"/>
                </a:lnTo>
                <a:lnTo>
                  <a:pt x="2106168" y="504190"/>
                </a:lnTo>
                <a:lnTo>
                  <a:pt x="2098252" y="543466"/>
                </a:lnTo>
                <a:lnTo>
                  <a:pt x="2076656" y="575516"/>
                </a:lnTo>
                <a:lnTo>
                  <a:pt x="2044606" y="597112"/>
                </a:lnTo>
                <a:lnTo>
                  <a:pt x="2005329" y="605028"/>
                </a:lnTo>
                <a:lnTo>
                  <a:pt x="1755139" y="605028"/>
                </a:lnTo>
                <a:lnTo>
                  <a:pt x="2188972" y="911225"/>
                </a:lnTo>
                <a:lnTo>
                  <a:pt x="1228598" y="605028"/>
                </a:lnTo>
                <a:lnTo>
                  <a:pt x="100837" y="605028"/>
                </a:lnTo>
                <a:lnTo>
                  <a:pt x="61561" y="597112"/>
                </a:lnTo>
                <a:lnTo>
                  <a:pt x="29511" y="575516"/>
                </a:lnTo>
                <a:lnTo>
                  <a:pt x="7915" y="543466"/>
                </a:lnTo>
                <a:lnTo>
                  <a:pt x="0" y="504190"/>
                </a:lnTo>
                <a:lnTo>
                  <a:pt x="0" y="352933"/>
                </a:lnTo>
                <a:lnTo>
                  <a:pt x="0" y="100837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8"/>
          <p:cNvSpPr txBox="1"/>
          <p:nvPr/>
        </p:nvSpPr>
        <p:spPr>
          <a:xfrm>
            <a:off x="3257867" y="2843276"/>
            <a:ext cx="185801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spc="-75" dirty="0">
                <a:latin typeface="Trebuchet MS"/>
                <a:cs typeface="Trebuchet MS"/>
              </a:rPr>
              <a:t>Largest </a:t>
            </a:r>
            <a:r>
              <a:rPr sz="1400" spc="-70" dirty="0">
                <a:latin typeface="Trebuchet MS"/>
                <a:cs typeface="Trebuchet MS"/>
              </a:rPr>
              <a:t>value </a:t>
            </a:r>
            <a:r>
              <a:rPr sz="1400" spc="-50" dirty="0">
                <a:latin typeface="Trebuchet MS"/>
                <a:cs typeface="Trebuchet MS"/>
              </a:rPr>
              <a:t>observed</a:t>
            </a:r>
            <a:r>
              <a:rPr sz="1400" spc="-200" dirty="0">
                <a:latin typeface="Trebuchet MS"/>
                <a:cs typeface="Trebuchet MS"/>
              </a:rPr>
              <a:t> </a:t>
            </a:r>
            <a:r>
              <a:rPr sz="1400" spc="-55" dirty="0">
                <a:latin typeface="Trebuchet MS"/>
                <a:cs typeface="Trebuchet MS"/>
              </a:rPr>
              <a:t>in  </a:t>
            </a:r>
            <a:r>
              <a:rPr sz="1400" spc="-65" dirty="0">
                <a:latin typeface="Trebuchet MS"/>
                <a:cs typeface="Trebuchet MS"/>
              </a:rPr>
              <a:t>the</a:t>
            </a:r>
            <a:r>
              <a:rPr sz="1400" spc="-110" dirty="0">
                <a:latin typeface="Trebuchet MS"/>
                <a:cs typeface="Trebuchet MS"/>
              </a:rPr>
              <a:t> </a:t>
            </a:r>
            <a:r>
              <a:rPr sz="1400" spc="-60" dirty="0">
                <a:latin typeface="Trebuchet MS"/>
                <a:cs typeface="Trebuchet MS"/>
              </a:rPr>
              <a:t>measurement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5" name="object 9"/>
          <p:cNvSpPr/>
          <p:nvPr/>
        </p:nvSpPr>
        <p:spPr>
          <a:xfrm>
            <a:off x="3573588" y="1990344"/>
            <a:ext cx="2915412" cy="18287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10"/>
          <p:cNvSpPr/>
          <p:nvPr/>
        </p:nvSpPr>
        <p:spPr>
          <a:xfrm>
            <a:off x="3576637" y="2010143"/>
            <a:ext cx="2903220" cy="7513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1"/>
          <p:cNvSpPr/>
          <p:nvPr/>
        </p:nvSpPr>
        <p:spPr>
          <a:xfrm>
            <a:off x="3620832" y="2014727"/>
            <a:ext cx="2825495" cy="17385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2"/>
          <p:cNvSpPr/>
          <p:nvPr/>
        </p:nvSpPr>
        <p:spPr>
          <a:xfrm>
            <a:off x="3620832" y="2014727"/>
            <a:ext cx="2825750" cy="1738630"/>
          </a:xfrm>
          <a:custGeom>
            <a:avLst/>
            <a:gdLst/>
            <a:ahLst/>
            <a:cxnLst/>
            <a:rect l="l" t="t" r="r" b="b"/>
            <a:pathLst>
              <a:path w="2825750" h="1738629">
                <a:moveTo>
                  <a:pt x="0" y="102362"/>
                </a:moveTo>
                <a:lnTo>
                  <a:pt x="8046" y="62525"/>
                </a:lnTo>
                <a:lnTo>
                  <a:pt x="29987" y="29987"/>
                </a:lnTo>
                <a:lnTo>
                  <a:pt x="62525" y="8046"/>
                </a:lnTo>
                <a:lnTo>
                  <a:pt x="102362" y="0"/>
                </a:lnTo>
                <a:lnTo>
                  <a:pt x="1648206" y="0"/>
                </a:lnTo>
                <a:lnTo>
                  <a:pt x="2354580" y="0"/>
                </a:lnTo>
                <a:lnTo>
                  <a:pt x="2723134" y="0"/>
                </a:lnTo>
                <a:lnTo>
                  <a:pt x="2762970" y="8046"/>
                </a:lnTo>
                <a:lnTo>
                  <a:pt x="2795508" y="29987"/>
                </a:lnTo>
                <a:lnTo>
                  <a:pt x="2817449" y="62525"/>
                </a:lnTo>
                <a:lnTo>
                  <a:pt x="2825495" y="102362"/>
                </a:lnTo>
                <a:lnTo>
                  <a:pt x="2825495" y="358267"/>
                </a:lnTo>
                <a:lnTo>
                  <a:pt x="2825495" y="511810"/>
                </a:lnTo>
                <a:lnTo>
                  <a:pt x="2817449" y="551646"/>
                </a:lnTo>
                <a:lnTo>
                  <a:pt x="2795508" y="584184"/>
                </a:lnTo>
                <a:lnTo>
                  <a:pt x="2762970" y="606125"/>
                </a:lnTo>
                <a:lnTo>
                  <a:pt x="2723134" y="614172"/>
                </a:lnTo>
                <a:lnTo>
                  <a:pt x="2354580" y="614172"/>
                </a:lnTo>
                <a:lnTo>
                  <a:pt x="2337054" y="1738503"/>
                </a:lnTo>
                <a:lnTo>
                  <a:pt x="1648206" y="614172"/>
                </a:lnTo>
                <a:lnTo>
                  <a:pt x="102362" y="614172"/>
                </a:lnTo>
                <a:lnTo>
                  <a:pt x="62525" y="606125"/>
                </a:lnTo>
                <a:lnTo>
                  <a:pt x="29987" y="584184"/>
                </a:lnTo>
                <a:lnTo>
                  <a:pt x="8046" y="551646"/>
                </a:lnTo>
                <a:lnTo>
                  <a:pt x="0" y="511810"/>
                </a:lnTo>
                <a:lnTo>
                  <a:pt x="0" y="358267"/>
                </a:lnTo>
                <a:lnTo>
                  <a:pt x="0" y="102362"/>
                </a:lnTo>
                <a:close/>
              </a:path>
            </a:pathLst>
          </a:custGeom>
          <a:ln w="9144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13"/>
          <p:cNvSpPr txBox="1"/>
          <p:nvPr/>
        </p:nvSpPr>
        <p:spPr>
          <a:xfrm>
            <a:off x="3730052" y="2065781"/>
            <a:ext cx="2559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4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600" b="1" spc="-105" dirty="0">
                <a:solidFill>
                  <a:srgbClr val="FFFFFF"/>
                </a:solidFill>
                <a:latin typeface="Trebuchet MS"/>
                <a:cs typeface="Trebuchet MS"/>
              </a:rPr>
              <a:t>true </a:t>
            </a:r>
            <a:r>
              <a:rPr sz="1600" b="1" spc="-95" dirty="0">
                <a:solidFill>
                  <a:srgbClr val="FFFF00"/>
                </a:solidFill>
                <a:latin typeface="Trebuchet MS"/>
                <a:cs typeface="Trebuchet MS"/>
              </a:rPr>
              <a:t>worst-case</a:t>
            </a:r>
            <a:r>
              <a:rPr sz="1600" b="1" spc="-155" dirty="0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sz="1600" b="1" spc="-110" dirty="0">
                <a:solidFill>
                  <a:srgbClr val="FFFF00"/>
                </a:solidFill>
                <a:latin typeface="Trebuchet MS"/>
                <a:cs typeface="Trebuchet MS"/>
              </a:rPr>
              <a:t>execution</a:t>
            </a:r>
            <a:endParaRPr sz="1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600" b="1" spc="-90" dirty="0">
                <a:solidFill>
                  <a:srgbClr val="FFFF00"/>
                </a:solidFill>
                <a:latin typeface="Trebuchet MS"/>
                <a:cs typeface="Trebuchet MS"/>
              </a:rPr>
              <a:t>time </a:t>
            </a:r>
            <a:r>
              <a:rPr sz="1600" b="1" spc="-85" dirty="0">
                <a:solidFill>
                  <a:srgbClr val="FFFFFF"/>
                </a:solidFill>
                <a:latin typeface="Trebuchet MS"/>
                <a:cs typeface="Trebuchet MS"/>
              </a:rPr>
              <a:t>that </a:t>
            </a:r>
            <a:r>
              <a:rPr sz="1600" b="1" spc="-105" dirty="0">
                <a:solidFill>
                  <a:srgbClr val="FFFFFF"/>
                </a:solidFill>
                <a:latin typeface="Trebuchet MS"/>
                <a:cs typeface="Trebuchet MS"/>
              </a:rPr>
              <a:t>can </a:t>
            </a:r>
            <a:r>
              <a:rPr sz="1600" b="1" spc="-75" dirty="0">
                <a:solidFill>
                  <a:srgbClr val="FFFFFF"/>
                </a:solidFill>
                <a:latin typeface="Trebuchet MS"/>
                <a:cs typeface="Trebuchet MS"/>
              </a:rPr>
              <a:t>possibly</a:t>
            </a:r>
            <a:r>
              <a:rPr sz="1600" b="1" spc="-2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90" dirty="0">
                <a:solidFill>
                  <a:srgbClr val="FFFFFF"/>
                </a:solidFill>
                <a:latin typeface="Trebuchet MS"/>
                <a:cs typeface="Trebuchet MS"/>
              </a:rPr>
              <a:t>happen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30" name="object 14"/>
          <p:cNvSpPr/>
          <p:nvPr/>
        </p:nvSpPr>
        <p:spPr>
          <a:xfrm>
            <a:off x="5855017" y="3814546"/>
            <a:ext cx="214883" cy="22252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5"/>
          <p:cNvSpPr/>
          <p:nvPr/>
        </p:nvSpPr>
        <p:spPr>
          <a:xfrm>
            <a:off x="5902261" y="3838955"/>
            <a:ext cx="124967" cy="1325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16"/>
          <p:cNvSpPr/>
          <p:nvPr/>
        </p:nvSpPr>
        <p:spPr>
          <a:xfrm>
            <a:off x="5897688" y="3834384"/>
            <a:ext cx="134111" cy="1417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054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/>
      <p:bldP spid="30" grpId="0" animBg="1"/>
      <p:bldP spid="31" grpId="0" animBg="1"/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14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7" name="object 3"/>
          <p:cNvSpPr txBox="1">
            <a:spLocks noGrp="1"/>
          </p:cNvSpPr>
          <p:nvPr>
            <p:ph type="title"/>
          </p:nvPr>
        </p:nvSpPr>
        <p:spPr>
          <a:xfrm>
            <a:off x="533400" y="152400"/>
            <a:ext cx="5791200" cy="504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Agenda</a:t>
            </a:r>
            <a:endParaRPr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8" name="object 4"/>
          <p:cNvSpPr txBox="1"/>
          <p:nvPr/>
        </p:nvSpPr>
        <p:spPr>
          <a:xfrm>
            <a:off x="912976" y="1105027"/>
            <a:ext cx="5640223" cy="3795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7645" indent="-194945">
              <a:lnSpc>
                <a:spcPct val="100000"/>
              </a:lnSpc>
              <a:spcBef>
                <a:spcPts val="95"/>
              </a:spcBef>
              <a:buClr>
                <a:srgbClr val="00AFEF"/>
              </a:buClr>
              <a:buSzPct val="89285"/>
              <a:buFont typeface="Arial"/>
              <a:buChar char="•"/>
              <a:tabLst>
                <a:tab pos="208279" algn="l"/>
              </a:tabLst>
            </a:pPr>
            <a:r>
              <a:rPr sz="2800" kern="0" dirty="0">
                <a:solidFill>
                  <a:srgbClr val="7E7E7E"/>
                </a:solidFill>
                <a:latin typeface="Trebuchet MS"/>
                <a:cs typeface="Trebuchet MS"/>
              </a:rPr>
              <a:t>Modeling real-time systems</a:t>
            </a:r>
            <a:endParaRPr sz="2800" kern="0" dirty="0">
              <a:latin typeface="Trebuchet MS"/>
              <a:cs typeface="Trebuchet MS"/>
            </a:endParaRPr>
          </a:p>
          <a:p>
            <a:pPr marL="588645" lvl="1" indent="-190500">
              <a:lnSpc>
                <a:spcPct val="100000"/>
              </a:lnSpc>
              <a:spcBef>
                <a:spcPts val="110"/>
              </a:spcBef>
              <a:buClr>
                <a:srgbClr val="00AFEF"/>
              </a:buClr>
              <a:buSzPct val="68750"/>
              <a:buFont typeface="Arial"/>
              <a:buChar char="•"/>
              <a:tabLst>
                <a:tab pos="589280" algn="l"/>
              </a:tabLst>
            </a:pPr>
            <a:r>
              <a:rPr sz="2400" kern="0" dirty="0">
                <a:solidFill>
                  <a:srgbClr val="7E7E7E"/>
                </a:solidFill>
                <a:latin typeface="Trebuchet MS"/>
                <a:cs typeface="Trebuchet MS"/>
              </a:rPr>
              <a:t>Modeling computation</a:t>
            </a:r>
            <a:endParaRPr sz="2400" kern="0" dirty="0">
              <a:latin typeface="Trebuchet MS"/>
              <a:cs typeface="Trebuchet MS"/>
            </a:endParaRPr>
          </a:p>
          <a:p>
            <a:pPr marL="588645" lvl="1" indent="-190500">
              <a:lnSpc>
                <a:spcPts val="2775"/>
              </a:lnSpc>
              <a:spcBef>
                <a:spcPts val="100"/>
              </a:spcBef>
              <a:buClr>
                <a:srgbClr val="00AFEF"/>
              </a:buClr>
              <a:buSzPct val="68750"/>
              <a:buFont typeface="Arial"/>
              <a:buChar char="•"/>
              <a:tabLst>
                <a:tab pos="589280" algn="l"/>
              </a:tabLst>
            </a:pPr>
            <a:r>
              <a:rPr sz="2400" kern="0" dirty="0">
                <a:solidFill>
                  <a:srgbClr val="7E7E7E"/>
                </a:solidFill>
                <a:latin typeface="Trebuchet MS"/>
                <a:cs typeface="Trebuchet MS"/>
              </a:rPr>
              <a:t>Modeling task execution time</a:t>
            </a:r>
            <a:endParaRPr sz="2400" kern="0" dirty="0">
              <a:latin typeface="Trebuchet MS"/>
              <a:cs typeface="Trebuchet MS"/>
            </a:endParaRPr>
          </a:p>
          <a:p>
            <a:pPr marL="588645" lvl="1" indent="-190500">
              <a:lnSpc>
                <a:spcPts val="3254"/>
              </a:lnSpc>
              <a:buClr>
                <a:srgbClr val="00AFEF"/>
              </a:buClr>
              <a:buSzPct val="69642"/>
              <a:buFont typeface="Arial"/>
              <a:buChar char="•"/>
              <a:tabLst>
                <a:tab pos="589280" algn="l"/>
              </a:tabLst>
            </a:pPr>
            <a:r>
              <a:rPr sz="2800" b="1" kern="0" dirty="0">
                <a:latin typeface="Trebuchet MS"/>
                <a:cs typeface="Trebuchet MS"/>
              </a:rPr>
              <a:t>Modeling task execution</a:t>
            </a:r>
            <a:endParaRPr sz="2800" kern="0" dirty="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har char="•"/>
            </a:pPr>
            <a:endParaRPr sz="2550" kern="0" dirty="0">
              <a:latin typeface="Times New Roman"/>
              <a:cs typeface="Times New Roman"/>
            </a:endParaRPr>
          </a:p>
          <a:p>
            <a:pPr marL="207645" indent="-194945">
              <a:lnSpc>
                <a:spcPct val="100000"/>
              </a:lnSpc>
              <a:buClr>
                <a:srgbClr val="00AFEF"/>
              </a:buClr>
              <a:buSzPct val="89285"/>
              <a:buFont typeface="Arial"/>
              <a:buChar char="•"/>
              <a:tabLst>
                <a:tab pos="208279" algn="l"/>
              </a:tabLst>
            </a:pPr>
            <a:r>
              <a:rPr sz="2800" kern="0" dirty="0">
                <a:solidFill>
                  <a:srgbClr val="BEBEBE"/>
                </a:solidFill>
                <a:latin typeface="Trebuchet MS"/>
                <a:cs typeface="Trebuchet MS"/>
              </a:rPr>
              <a:t>Real-time tasks: formal definitions</a:t>
            </a:r>
            <a:endParaRPr sz="2800" kern="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0AFEF"/>
              </a:buClr>
              <a:buFont typeface="Arial"/>
              <a:buChar char="•"/>
            </a:pPr>
            <a:endParaRPr sz="3100" kern="0" dirty="0">
              <a:latin typeface="Times New Roman"/>
              <a:cs typeface="Times New Roman"/>
            </a:endParaRPr>
          </a:p>
          <a:p>
            <a:pPr marL="207645" indent="-194945">
              <a:lnSpc>
                <a:spcPct val="100000"/>
              </a:lnSpc>
              <a:buClr>
                <a:srgbClr val="00AFEF"/>
              </a:buClr>
              <a:buSzPct val="89285"/>
              <a:buFont typeface="Arial"/>
              <a:buChar char="•"/>
              <a:tabLst>
                <a:tab pos="208279" algn="l"/>
              </a:tabLst>
            </a:pPr>
            <a:r>
              <a:rPr sz="2800" kern="0" dirty="0">
                <a:solidFill>
                  <a:srgbClr val="BEBEBE"/>
                </a:solidFill>
                <a:latin typeface="Trebuchet MS"/>
                <a:cs typeface="Trebuchet MS"/>
              </a:rPr>
              <a:t>Online scheduling</a:t>
            </a:r>
            <a:endParaRPr sz="2800" kern="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7198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15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7" name="object 3"/>
          <p:cNvSpPr txBox="1">
            <a:spLocks noGrp="1"/>
          </p:cNvSpPr>
          <p:nvPr>
            <p:ph type="title"/>
          </p:nvPr>
        </p:nvSpPr>
        <p:spPr>
          <a:xfrm>
            <a:off x="533400" y="152400"/>
            <a:ext cx="5791200" cy="504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Online scheduler</a:t>
            </a:r>
            <a:endParaRPr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9" name="object 29"/>
          <p:cNvSpPr txBox="1"/>
          <p:nvPr/>
        </p:nvSpPr>
        <p:spPr>
          <a:xfrm>
            <a:off x="381000" y="1143000"/>
            <a:ext cx="8415122" cy="1896032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361950" indent="-3429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kern="0" dirty="0">
                <a:latin typeface="Trebuchet MS"/>
                <a:cs typeface="Trebuchet MS"/>
              </a:rPr>
              <a:t>In a </a:t>
            </a:r>
            <a:r>
              <a:rPr sz="2000" kern="0" dirty="0">
                <a:solidFill>
                  <a:srgbClr val="FF0000"/>
                </a:solidFill>
                <a:latin typeface="Trebuchet MS"/>
                <a:cs typeface="Trebuchet MS"/>
              </a:rPr>
              <a:t>concurrent</a:t>
            </a:r>
            <a:r>
              <a:rPr sz="2000" kern="0" dirty="0">
                <a:latin typeface="Trebuchet MS"/>
                <a:cs typeface="Trebuchet MS"/>
              </a:rPr>
              <a:t> system, more tasks can be </a:t>
            </a:r>
            <a:r>
              <a:rPr sz="2000" kern="0" dirty="0" smtClean="0">
                <a:latin typeface="Trebuchet MS"/>
                <a:cs typeface="Trebuchet MS"/>
              </a:rPr>
              <a:t>simultaneously active</a:t>
            </a:r>
            <a:endParaRPr lang="en-US" sz="2000" kern="0" dirty="0" smtClean="0">
              <a:latin typeface="Trebuchet MS"/>
              <a:cs typeface="Trebuchet MS"/>
            </a:endParaRPr>
          </a:p>
          <a:p>
            <a:pPr marL="812800" marR="361950" lvl="1" indent="-3429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kern="0" dirty="0" smtClean="0">
                <a:latin typeface="Trebuchet MS"/>
                <a:cs typeface="Trebuchet MS"/>
              </a:rPr>
              <a:t>but </a:t>
            </a:r>
            <a:r>
              <a:rPr sz="2000" kern="0" dirty="0">
                <a:latin typeface="Trebuchet MS"/>
                <a:cs typeface="Trebuchet MS"/>
              </a:rPr>
              <a:t>only one can be in execution (</a:t>
            </a:r>
            <a:r>
              <a:rPr sz="2000" kern="0" dirty="0">
                <a:solidFill>
                  <a:srgbClr val="0000FF"/>
                </a:solidFill>
                <a:latin typeface="Trebuchet MS"/>
                <a:cs typeface="Trebuchet MS"/>
              </a:rPr>
              <a:t>running</a:t>
            </a:r>
            <a:r>
              <a:rPr sz="2000" kern="0" dirty="0" smtClean="0">
                <a:latin typeface="Trebuchet MS"/>
                <a:cs typeface="Trebuchet MS"/>
              </a:rPr>
              <a:t>)</a:t>
            </a:r>
            <a:endParaRPr sz="2000" kern="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1100" kern="0" dirty="0">
              <a:latin typeface="Times New Roman"/>
              <a:cs typeface="Times New Roman"/>
            </a:endParaRPr>
          </a:p>
          <a:p>
            <a:pPr marL="506730" lvl="1" indent="-342900">
              <a:lnSpc>
                <a:spcPct val="100000"/>
              </a:lnSpc>
              <a:buFont typeface="Arial"/>
              <a:buChar char="•"/>
              <a:tabLst>
                <a:tab pos="506095" algn="l"/>
                <a:tab pos="507365" algn="l"/>
              </a:tabLst>
            </a:pPr>
            <a:r>
              <a:rPr sz="2000" u="heavy" kern="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An active task</a:t>
            </a:r>
            <a:r>
              <a:rPr sz="2000" kern="0" dirty="0">
                <a:latin typeface="Trebuchet MS"/>
                <a:cs typeface="Trebuchet MS"/>
              </a:rPr>
              <a:t> that is</a:t>
            </a:r>
            <a:r>
              <a:rPr sz="2000" kern="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000" b="1" u="heavy" kern="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rebuchet MS"/>
                <a:cs typeface="Trebuchet MS"/>
              </a:rPr>
              <a:t>not</a:t>
            </a:r>
            <a:r>
              <a:rPr sz="2000" b="1" kern="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000" kern="0" dirty="0">
                <a:latin typeface="Trebuchet MS"/>
                <a:cs typeface="Trebuchet MS"/>
              </a:rPr>
              <a:t>in </a:t>
            </a:r>
            <a:r>
              <a:rPr sz="2000" kern="0" dirty="0">
                <a:solidFill>
                  <a:srgbClr val="C00000"/>
                </a:solidFill>
                <a:latin typeface="Trebuchet MS"/>
                <a:cs typeface="Trebuchet MS"/>
              </a:rPr>
              <a:t>execution </a:t>
            </a:r>
            <a:r>
              <a:rPr sz="2000" kern="0" dirty="0">
                <a:latin typeface="Trebuchet MS"/>
                <a:cs typeface="Trebuchet MS"/>
              </a:rPr>
              <a:t>or </a:t>
            </a:r>
            <a:r>
              <a:rPr sz="2000" kern="0" dirty="0">
                <a:solidFill>
                  <a:srgbClr val="C00000"/>
                </a:solidFill>
                <a:latin typeface="Trebuchet MS"/>
                <a:cs typeface="Trebuchet MS"/>
              </a:rPr>
              <a:t>suspension </a:t>
            </a:r>
            <a:r>
              <a:rPr sz="2000" kern="0" dirty="0">
                <a:latin typeface="Trebuchet MS"/>
                <a:cs typeface="Trebuchet MS"/>
              </a:rPr>
              <a:t>is said to be </a:t>
            </a:r>
            <a:r>
              <a:rPr sz="2000" kern="0" dirty="0" smtClean="0">
                <a:solidFill>
                  <a:srgbClr val="0000FF"/>
                </a:solidFill>
                <a:latin typeface="Trebuchet MS"/>
                <a:cs typeface="Trebuchet MS"/>
              </a:rPr>
              <a:t>ready</a:t>
            </a:r>
            <a:r>
              <a:rPr sz="2000" kern="0" dirty="0" smtClean="0">
                <a:latin typeface="Trebuchet MS"/>
                <a:cs typeface="Trebuchet MS"/>
              </a:rPr>
              <a:t>.</a:t>
            </a:r>
            <a:endParaRPr lang="en-US" sz="2000" kern="0" dirty="0" smtClean="0">
              <a:latin typeface="Trebuchet MS"/>
              <a:cs typeface="Trebuchet MS"/>
            </a:endParaRPr>
          </a:p>
          <a:p>
            <a:pPr marL="163830" lvl="1">
              <a:lnSpc>
                <a:spcPct val="100000"/>
              </a:lnSpc>
              <a:tabLst>
                <a:tab pos="506095" algn="l"/>
                <a:tab pos="507365" algn="l"/>
              </a:tabLst>
            </a:pPr>
            <a:endParaRPr lang="en-US" sz="2200" kern="0" dirty="0">
              <a:latin typeface="Trebuchet MS"/>
              <a:cs typeface="Trebuchet MS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7975092" y="4994783"/>
            <a:ext cx="1905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6"/>
          <p:cNvSpPr/>
          <p:nvPr/>
        </p:nvSpPr>
        <p:spPr>
          <a:xfrm>
            <a:off x="7231380" y="4994783"/>
            <a:ext cx="934719" cy="76200"/>
          </a:xfrm>
          <a:custGeom>
            <a:avLst/>
            <a:gdLst/>
            <a:ahLst/>
            <a:cxnLst/>
            <a:rect l="l" t="t" r="r" b="b"/>
            <a:pathLst>
              <a:path w="934720" h="76200">
                <a:moveTo>
                  <a:pt x="743712" y="0"/>
                </a:moveTo>
                <a:lnTo>
                  <a:pt x="763524" y="38100"/>
                </a:lnTo>
                <a:lnTo>
                  <a:pt x="0" y="38100"/>
                </a:lnTo>
                <a:lnTo>
                  <a:pt x="0" y="76200"/>
                </a:lnTo>
                <a:lnTo>
                  <a:pt x="763524" y="76200"/>
                </a:lnTo>
                <a:lnTo>
                  <a:pt x="934212" y="56387"/>
                </a:lnTo>
                <a:lnTo>
                  <a:pt x="7437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7"/>
          <p:cNvSpPr txBox="1"/>
          <p:nvPr/>
        </p:nvSpPr>
        <p:spPr>
          <a:xfrm>
            <a:off x="5004308" y="4447794"/>
            <a:ext cx="12058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75" dirty="0">
                <a:latin typeface="Trebuchet MS"/>
                <a:cs typeface="Trebuchet MS"/>
              </a:rPr>
              <a:t>disp</a:t>
            </a:r>
            <a:r>
              <a:rPr sz="2000" spc="-105" dirty="0">
                <a:latin typeface="Trebuchet MS"/>
                <a:cs typeface="Trebuchet MS"/>
              </a:rPr>
              <a:t>a</a:t>
            </a:r>
            <a:r>
              <a:rPr sz="2000" spc="-150" dirty="0">
                <a:latin typeface="Trebuchet MS"/>
                <a:cs typeface="Trebuchet MS"/>
              </a:rPr>
              <a:t>t</a:t>
            </a:r>
            <a:r>
              <a:rPr sz="2000" spc="-90" dirty="0">
                <a:latin typeface="Trebuchet MS"/>
                <a:cs typeface="Trebuchet MS"/>
              </a:rPr>
              <a:t>c</a:t>
            </a:r>
            <a:r>
              <a:rPr sz="2000" spc="-95" dirty="0">
                <a:latin typeface="Trebuchet MS"/>
                <a:cs typeface="Trebuchet MS"/>
              </a:rPr>
              <a:t>h</a:t>
            </a:r>
            <a:r>
              <a:rPr sz="2000" spc="-75" dirty="0">
                <a:latin typeface="Trebuchet MS"/>
                <a:cs typeface="Trebuchet MS"/>
              </a:rPr>
              <a:t>ing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3" name="object 8"/>
          <p:cNvSpPr txBox="1"/>
          <p:nvPr/>
        </p:nvSpPr>
        <p:spPr>
          <a:xfrm>
            <a:off x="7343013" y="4424045"/>
            <a:ext cx="1076325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 indent="327660">
              <a:lnSpc>
                <a:spcPts val="1939"/>
              </a:lnSpc>
              <a:spcBef>
                <a:spcPts val="345"/>
              </a:spcBef>
            </a:pPr>
            <a:r>
              <a:rPr sz="1800" spc="-130" dirty="0">
                <a:latin typeface="Trebuchet MS"/>
                <a:cs typeface="Trebuchet MS"/>
              </a:rPr>
              <a:t>Task  </a:t>
            </a:r>
            <a:r>
              <a:rPr sz="1800" spc="-155" dirty="0">
                <a:latin typeface="Trebuchet MS"/>
                <a:cs typeface="Trebuchet MS"/>
              </a:rPr>
              <a:t>c</a:t>
            </a:r>
            <a:r>
              <a:rPr sz="1800" spc="-75" dirty="0">
                <a:latin typeface="Trebuchet MS"/>
                <a:cs typeface="Trebuchet MS"/>
              </a:rPr>
              <a:t>ompl</a:t>
            </a:r>
            <a:r>
              <a:rPr sz="1800" spc="-85" dirty="0">
                <a:latin typeface="Trebuchet MS"/>
                <a:cs typeface="Trebuchet MS"/>
              </a:rPr>
              <a:t>e</a:t>
            </a:r>
            <a:r>
              <a:rPr sz="1800" spc="-125" dirty="0">
                <a:latin typeface="Trebuchet MS"/>
                <a:cs typeface="Trebuchet MS"/>
              </a:rPr>
              <a:t>t</a:t>
            </a:r>
            <a:r>
              <a:rPr sz="1800" spc="-100" dirty="0">
                <a:latin typeface="Trebuchet MS"/>
                <a:cs typeface="Trebuchet MS"/>
              </a:rPr>
              <a:t>i</a:t>
            </a:r>
            <a:r>
              <a:rPr sz="1800" spc="-35" dirty="0">
                <a:latin typeface="Trebuchet MS"/>
                <a:cs typeface="Trebuchet MS"/>
              </a:rPr>
              <a:t>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9"/>
          <p:cNvSpPr/>
          <p:nvPr/>
        </p:nvSpPr>
        <p:spPr>
          <a:xfrm>
            <a:off x="4815840" y="5461127"/>
            <a:ext cx="1995170" cy="609600"/>
          </a:xfrm>
          <a:custGeom>
            <a:avLst/>
            <a:gdLst/>
            <a:ahLst/>
            <a:cxnLst/>
            <a:rect l="l" t="t" r="r" b="b"/>
            <a:pathLst>
              <a:path w="1995170" h="609600">
                <a:moveTo>
                  <a:pt x="237744" y="371348"/>
                </a:moveTo>
                <a:lnTo>
                  <a:pt x="0" y="490220"/>
                </a:lnTo>
                <a:lnTo>
                  <a:pt x="237744" y="609092"/>
                </a:lnTo>
                <a:lnTo>
                  <a:pt x="237744" y="529844"/>
                </a:lnTo>
                <a:lnTo>
                  <a:pt x="198120" y="529844"/>
                </a:lnTo>
                <a:lnTo>
                  <a:pt x="198120" y="450596"/>
                </a:lnTo>
                <a:lnTo>
                  <a:pt x="237744" y="450596"/>
                </a:lnTo>
                <a:lnTo>
                  <a:pt x="237744" y="371348"/>
                </a:lnTo>
                <a:close/>
              </a:path>
              <a:path w="1995170" h="609600">
                <a:moveTo>
                  <a:pt x="237744" y="450596"/>
                </a:moveTo>
                <a:lnTo>
                  <a:pt x="198120" y="450596"/>
                </a:lnTo>
                <a:lnTo>
                  <a:pt x="198120" y="529844"/>
                </a:lnTo>
                <a:lnTo>
                  <a:pt x="237744" y="529844"/>
                </a:lnTo>
                <a:lnTo>
                  <a:pt x="237744" y="450596"/>
                </a:lnTo>
                <a:close/>
              </a:path>
              <a:path w="1995170" h="609600">
                <a:moveTo>
                  <a:pt x="1915667" y="450596"/>
                </a:moveTo>
                <a:lnTo>
                  <a:pt x="237744" y="450596"/>
                </a:lnTo>
                <a:lnTo>
                  <a:pt x="237744" y="529844"/>
                </a:lnTo>
                <a:lnTo>
                  <a:pt x="1955291" y="529844"/>
                </a:lnTo>
                <a:lnTo>
                  <a:pt x="1970698" y="526724"/>
                </a:lnTo>
                <a:lnTo>
                  <a:pt x="1983295" y="518223"/>
                </a:lnTo>
                <a:lnTo>
                  <a:pt x="1991796" y="505626"/>
                </a:lnTo>
                <a:lnTo>
                  <a:pt x="1994915" y="490220"/>
                </a:lnTo>
                <a:lnTo>
                  <a:pt x="1915667" y="490220"/>
                </a:lnTo>
                <a:lnTo>
                  <a:pt x="1915667" y="450596"/>
                </a:lnTo>
                <a:close/>
              </a:path>
              <a:path w="1995170" h="609600">
                <a:moveTo>
                  <a:pt x="1994915" y="0"/>
                </a:moveTo>
                <a:lnTo>
                  <a:pt x="1915667" y="0"/>
                </a:lnTo>
                <a:lnTo>
                  <a:pt x="1915667" y="490220"/>
                </a:lnTo>
                <a:lnTo>
                  <a:pt x="1955291" y="450596"/>
                </a:lnTo>
                <a:lnTo>
                  <a:pt x="1994915" y="450596"/>
                </a:lnTo>
                <a:lnTo>
                  <a:pt x="1994915" y="0"/>
                </a:lnTo>
                <a:close/>
              </a:path>
              <a:path w="1995170" h="609600">
                <a:moveTo>
                  <a:pt x="1994915" y="450596"/>
                </a:moveTo>
                <a:lnTo>
                  <a:pt x="1955291" y="450596"/>
                </a:lnTo>
                <a:lnTo>
                  <a:pt x="1915667" y="490220"/>
                </a:lnTo>
                <a:lnTo>
                  <a:pt x="1994915" y="490220"/>
                </a:lnTo>
                <a:lnTo>
                  <a:pt x="1994915" y="4505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0"/>
          <p:cNvSpPr txBox="1"/>
          <p:nvPr/>
        </p:nvSpPr>
        <p:spPr>
          <a:xfrm>
            <a:off x="5085079" y="5612129"/>
            <a:ext cx="1523365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85" dirty="0">
                <a:latin typeface="Trebuchet MS"/>
                <a:cs typeface="Trebuchet MS"/>
              </a:rPr>
              <a:t>Preemption</a:t>
            </a:r>
            <a:r>
              <a:rPr sz="2000" spc="-195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or  suspension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6" name="object 11"/>
          <p:cNvSpPr/>
          <p:nvPr/>
        </p:nvSpPr>
        <p:spPr>
          <a:xfrm>
            <a:off x="4792979" y="4935296"/>
            <a:ext cx="1527048" cy="266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2"/>
          <p:cNvSpPr/>
          <p:nvPr/>
        </p:nvSpPr>
        <p:spPr>
          <a:xfrm>
            <a:off x="4840223" y="4965827"/>
            <a:ext cx="1435608" cy="1645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3"/>
          <p:cNvSpPr/>
          <p:nvPr/>
        </p:nvSpPr>
        <p:spPr>
          <a:xfrm>
            <a:off x="4840223" y="4965827"/>
            <a:ext cx="1435735" cy="165100"/>
          </a:xfrm>
          <a:custGeom>
            <a:avLst/>
            <a:gdLst/>
            <a:ahLst/>
            <a:cxnLst/>
            <a:rect l="l" t="t" r="r" b="b"/>
            <a:pathLst>
              <a:path w="1435735" h="165100">
                <a:moveTo>
                  <a:pt x="0" y="41148"/>
                </a:moveTo>
                <a:lnTo>
                  <a:pt x="1353312" y="41148"/>
                </a:lnTo>
                <a:lnTo>
                  <a:pt x="1353312" y="0"/>
                </a:lnTo>
                <a:lnTo>
                  <a:pt x="1435608" y="82296"/>
                </a:lnTo>
                <a:lnTo>
                  <a:pt x="1353312" y="164592"/>
                </a:lnTo>
                <a:lnTo>
                  <a:pt x="1353312" y="123444"/>
                </a:lnTo>
                <a:lnTo>
                  <a:pt x="0" y="123444"/>
                </a:lnTo>
                <a:lnTo>
                  <a:pt x="0" y="41148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4"/>
          <p:cNvSpPr/>
          <p:nvPr/>
        </p:nvSpPr>
        <p:spPr>
          <a:xfrm>
            <a:off x="6254496" y="4558919"/>
            <a:ext cx="1028700" cy="9646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5"/>
          <p:cNvSpPr/>
          <p:nvPr/>
        </p:nvSpPr>
        <p:spPr>
          <a:xfrm>
            <a:off x="6301740" y="4586351"/>
            <a:ext cx="938784" cy="8747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6"/>
          <p:cNvSpPr/>
          <p:nvPr/>
        </p:nvSpPr>
        <p:spPr>
          <a:xfrm>
            <a:off x="6301740" y="4586351"/>
            <a:ext cx="939165" cy="875030"/>
          </a:xfrm>
          <a:custGeom>
            <a:avLst/>
            <a:gdLst/>
            <a:ahLst/>
            <a:cxnLst/>
            <a:rect l="l" t="t" r="r" b="b"/>
            <a:pathLst>
              <a:path w="939165" h="875029">
                <a:moveTo>
                  <a:pt x="0" y="437388"/>
                </a:moveTo>
                <a:lnTo>
                  <a:pt x="2423" y="392669"/>
                </a:lnTo>
                <a:lnTo>
                  <a:pt x="9537" y="349241"/>
                </a:lnTo>
                <a:lnTo>
                  <a:pt x="21105" y="307325"/>
                </a:lnTo>
                <a:lnTo>
                  <a:pt x="36891" y="267140"/>
                </a:lnTo>
                <a:lnTo>
                  <a:pt x="56659" y="228906"/>
                </a:lnTo>
                <a:lnTo>
                  <a:pt x="80172" y="192844"/>
                </a:lnTo>
                <a:lnTo>
                  <a:pt x="107196" y="159172"/>
                </a:lnTo>
                <a:lnTo>
                  <a:pt x="137493" y="128111"/>
                </a:lnTo>
                <a:lnTo>
                  <a:pt x="170827" y="99880"/>
                </a:lnTo>
                <a:lnTo>
                  <a:pt x="206964" y="74701"/>
                </a:lnTo>
                <a:lnTo>
                  <a:pt x="245665" y="52792"/>
                </a:lnTo>
                <a:lnTo>
                  <a:pt x="286696" y="34373"/>
                </a:lnTo>
                <a:lnTo>
                  <a:pt x="329820" y="19664"/>
                </a:lnTo>
                <a:lnTo>
                  <a:pt x="374802" y="8886"/>
                </a:lnTo>
                <a:lnTo>
                  <a:pt x="421404" y="2258"/>
                </a:lnTo>
                <a:lnTo>
                  <a:pt x="469391" y="0"/>
                </a:lnTo>
                <a:lnTo>
                  <a:pt x="517379" y="2258"/>
                </a:lnTo>
                <a:lnTo>
                  <a:pt x="563981" y="8886"/>
                </a:lnTo>
                <a:lnTo>
                  <a:pt x="608963" y="19664"/>
                </a:lnTo>
                <a:lnTo>
                  <a:pt x="652087" y="34373"/>
                </a:lnTo>
                <a:lnTo>
                  <a:pt x="693118" y="52792"/>
                </a:lnTo>
                <a:lnTo>
                  <a:pt x="731819" y="74701"/>
                </a:lnTo>
                <a:lnTo>
                  <a:pt x="767956" y="99880"/>
                </a:lnTo>
                <a:lnTo>
                  <a:pt x="801290" y="128111"/>
                </a:lnTo>
                <a:lnTo>
                  <a:pt x="831587" y="159172"/>
                </a:lnTo>
                <a:lnTo>
                  <a:pt x="858611" y="192844"/>
                </a:lnTo>
                <a:lnTo>
                  <a:pt x="882124" y="228906"/>
                </a:lnTo>
                <a:lnTo>
                  <a:pt x="901892" y="267140"/>
                </a:lnTo>
                <a:lnTo>
                  <a:pt x="917678" y="307325"/>
                </a:lnTo>
                <a:lnTo>
                  <a:pt x="929246" y="349241"/>
                </a:lnTo>
                <a:lnTo>
                  <a:pt x="936360" y="392669"/>
                </a:lnTo>
                <a:lnTo>
                  <a:pt x="938784" y="437388"/>
                </a:lnTo>
                <a:lnTo>
                  <a:pt x="936360" y="482106"/>
                </a:lnTo>
                <a:lnTo>
                  <a:pt x="929246" y="525534"/>
                </a:lnTo>
                <a:lnTo>
                  <a:pt x="917678" y="567450"/>
                </a:lnTo>
                <a:lnTo>
                  <a:pt x="901892" y="607635"/>
                </a:lnTo>
                <a:lnTo>
                  <a:pt x="882124" y="645869"/>
                </a:lnTo>
                <a:lnTo>
                  <a:pt x="858611" y="681931"/>
                </a:lnTo>
                <a:lnTo>
                  <a:pt x="831587" y="715603"/>
                </a:lnTo>
                <a:lnTo>
                  <a:pt x="801290" y="746664"/>
                </a:lnTo>
                <a:lnTo>
                  <a:pt x="767956" y="774895"/>
                </a:lnTo>
                <a:lnTo>
                  <a:pt x="731819" y="800074"/>
                </a:lnTo>
                <a:lnTo>
                  <a:pt x="693118" y="821983"/>
                </a:lnTo>
                <a:lnTo>
                  <a:pt x="652087" y="840402"/>
                </a:lnTo>
                <a:lnTo>
                  <a:pt x="608963" y="855111"/>
                </a:lnTo>
                <a:lnTo>
                  <a:pt x="563981" y="865889"/>
                </a:lnTo>
                <a:lnTo>
                  <a:pt x="517379" y="872517"/>
                </a:lnTo>
                <a:lnTo>
                  <a:pt x="469391" y="874776"/>
                </a:lnTo>
                <a:lnTo>
                  <a:pt x="421404" y="872517"/>
                </a:lnTo>
                <a:lnTo>
                  <a:pt x="374802" y="865889"/>
                </a:lnTo>
                <a:lnTo>
                  <a:pt x="329820" y="855111"/>
                </a:lnTo>
                <a:lnTo>
                  <a:pt x="286696" y="840402"/>
                </a:lnTo>
                <a:lnTo>
                  <a:pt x="245665" y="821983"/>
                </a:lnTo>
                <a:lnTo>
                  <a:pt x="206964" y="800074"/>
                </a:lnTo>
                <a:lnTo>
                  <a:pt x="170827" y="774895"/>
                </a:lnTo>
                <a:lnTo>
                  <a:pt x="137493" y="746664"/>
                </a:lnTo>
                <a:lnTo>
                  <a:pt x="107196" y="715603"/>
                </a:lnTo>
                <a:lnTo>
                  <a:pt x="80172" y="681931"/>
                </a:lnTo>
                <a:lnTo>
                  <a:pt x="56659" y="645869"/>
                </a:lnTo>
                <a:lnTo>
                  <a:pt x="36891" y="607635"/>
                </a:lnTo>
                <a:lnTo>
                  <a:pt x="21105" y="567450"/>
                </a:lnTo>
                <a:lnTo>
                  <a:pt x="9537" y="525534"/>
                </a:lnTo>
                <a:lnTo>
                  <a:pt x="2423" y="482106"/>
                </a:lnTo>
                <a:lnTo>
                  <a:pt x="0" y="43738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7"/>
          <p:cNvSpPr/>
          <p:nvPr/>
        </p:nvSpPr>
        <p:spPr>
          <a:xfrm>
            <a:off x="2305050" y="3974465"/>
            <a:ext cx="2536190" cy="2426335"/>
          </a:xfrm>
          <a:custGeom>
            <a:avLst/>
            <a:gdLst/>
            <a:ahLst/>
            <a:cxnLst/>
            <a:rect l="l" t="t" r="r" b="b"/>
            <a:pathLst>
              <a:path w="2536190" h="2426335">
                <a:moveTo>
                  <a:pt x="0" y="162687"/>
                </a:moveTo>
                <a:lnTo>
                  <a:pt x="5815" y="119459"/>
                </a:lnTo>
                <a:lnTo>
                  <a:pt x="22225" y="80602"/>
                </a:lnTo>
                <a:lnTo>
                  <a:pt x="47672" y="47672"/>
                </a:lnTo>
                <a:lnTo>
                  <a:pt x="80602" y="22225"/>
                </a:lnTo>
                <a:lnTo>
                  <a:pt x="119459" y="5815"/>
                </a:lnTo>
                <a:lnTo>
                  <a:pt x="162687" y="0"/>
                </a:lnTo>
                <a:lnTo>
                  <a:pt x="2373249" y="0"/>
                </a:lnTo>
                <a:lnTo>
                  <a:pt x="2416476" y="5815"/>
                </a:lnTo>
                <a:lnTo>
                  <a:pt x="2455333" y="22225"/>
                </a:lnTo>
                <a:lnTo>
                  <a:pt x="2488263" y="47672"/>
                </a:lnTo>
                <a:lnTo>
                  <a:pt x="2513711" y="80602"/>
                </a:lnTo>
                <a:lnTo>
                  <a:pt x="2530120" y="119459"/>
                </a:lnTo>
                <a:lnTo>
                  <a:pt x="2535936" y="162687"/>
                </a:lnTo>
                <a:lnTo>
                  <a:pt x="2535936" y="2263508"/>
                </a:lnTo>
                <a:lnTo>
                  <a:pt x="2530120" y="2306758"/>
                </a:lnTo>
                <a:lnTo>
                  <a:pt x="2513711" y="2345624"/>
                </a:lnTo>
                <a:lnTo>
                  <a:pt x="2488263" y="2378552"/>
                </a:lnTo>
                <a:lnTo>
                  <a:pt x="2455333" y="2403993"/>
                </a:lnTo>
                <a:lnTo>
                  <a:pt x="2416476" y="2420395"/>
                </a:lnTo>
                <a:lnTo>
                  <a:pt x="2373249" y="2426207"/>
                </a:lnTo>
                <a:lnTo>
                  <a:pt x="162687" y="2426207"/>
                </a:lnTo>
                <a:lnTo>
                  <a:pt x="119459" y="2420395"/>
                </a:lnTo>
                <a:lnTo>
                  <a:pt x="80602" y="2403993"/>
                </a:lnTo>
                <a:lnTo>
                  <a:pt x="47672" y="2378552"/>
                </a:lnTo>
                <a:lnTo>
                  <a:pt x="22225" y="2345624"/>
                </a:lnTo>
                <a:lnTo>
                  <a:pt x="5815" y="2306758"/>
                </a:lnTo>
                <a:lnTo>
                  <a:pt x="0" y="2263508"/>
                </a:lnTo>
                <a:lnTo>
                  <a:pt x="0" y="162687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8"/>
          <p:cNvSpPr/>
          <p:nvPr/>
        </p:nvSpPr>
        <p:spPr>
          <a:xfrm>
            <a:off x="2423160" y="5817742"/>
            <a:ext cx="2269236" cy="51051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9"/>
          <p:cNvSpPr/>
          <p:nvPr/>
        </p:nvSpPr>
        <p:spPr>
          <a:xfrm>
            <a:off x="2683764" y="5825363"/>
            <a:ext cx="1746504" cy="5608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0"/>
          <p:cNvSpPr/>
          <p:nvPr/>
        </p:nvSpPr>
        <p:spPr>
          <a:xfrm>
            <a:off x="2470404" y="5845174"/>
            <a:ext cx="2179320" cy="4206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1"/>
          <p:cNvSpPr txBox="1"/>
          <p:nvPr/>
        </p:nvSpPr>
        <p:spPr>
          <a:xfrm>
            <a:off x="2470404" y="5845174"/>
            <a:ext cx="2179320" cy="42100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393065">
              <a:lnSpc>
                <a:spcPct val="100000"/>
              </a:lnSpc>
              <a:spcBef>
                <a:spcPts val="465"/>
              </a:spcBef>
            </a:pPr>
            <a:r>
              <a:rPr sz="1800" spc="-75" dirty="0">
                <a:latin typeface="Trebuchet MS"/>
                <a:cs typeface="Trebuchet MS"/>
              </a:rPr>
              <a:t>Scheduling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120" dirty="0">
                <a:latin typeface="Trebuchet MS"/>
                <a:cs typeface="Trebuchet MS"/>
              </a:rPr>
              <a:t>alg.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7" name="object 22"/>
          <p:cNvSpPr/>
          <p:nvPr/>
        </p:nvSpPr>
        <p:spPr>
          <a:xfrm>
            <a:off x="2470404" y="4319651"/>
            <a:ext cx="2143125" cy="0"/>
          </a:xfrm>
          <a:custGeom>
            <a:avLst/>
            <a:gdLst/>
            <a:ahLst/>
            <a:cxnLst/>
            <a:rect l="l" t="t" r="r" b="b"/>
            <a:pathLst>
              <a:path w="2143125">
                <a:moveTo>
                  <a:pt x="0" y="0"/>
                </a:moveTo>
                <a:lnTo>
                  <a:pt x="214274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3"/>
          <p:cNvSpPr/>
          <p:nvPr/>
        </p:nvSpPr>
        <p:spPr>
          <a:xfrm>
            <a:off x="4613147" y="4319651"/>
            <a:ext cx="0" cy="521970"/>
          </a:xfrm>
          <a:custGeom>
            <a:avLst/>
            <a:gdLst/>
            <a:ahLst/>
            <a:cxnLst/>
            <a:rect l="l" t="t" r="r" b="b"/>
            <a:pathLst>
              <a:path h="521970">
                <a:moveTo>
                  <a:pt x="0" y="521843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4"/>
          <p:cNvSpPr/>
          <p:nvPr/>
        </p:nvSpPr>
        <p:spPr>
          <a:xfrm>
            <a:off x="2470404" y="4840859"/>
            <a:ext cx="2143125" cy="0"/>
          </a:xfrm>
          <a:custGeom>
            <a:avLst/>
            <a:gdLst/>
            <a:ahLst/>
            <a:cxnLst/>
            <a:rect l="l" t="t" r="r" b="b"/>
            <a:pathLst>
              <a:path w="2143125">
                <a:moveTo>
                  <a:pt x="2142744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5"/>
          <p:cNvSpPr/>
          <p:nvPr/>
        </p:nvSpPr>
        <p:spPr>
          <a:xfrm>
            <a:off x="2490216" y="5221859"/>
            <a:ext cx="2143125" cy="0"/>
          </a:xfrm>
          <a:custGeom>
            <a:avLst/>
            <a:gdLst/>
            <a:ahLst/>
            <a:cxnLst/>
            <a:rect l="l" t="t" r="r" b="b"/>
            <a:pathLst>
              <a:path w="2143125">
                <a:moveTo>
                  <a:pt x="0" y="0"/>
                </a:moveTo>
                <a:lnTo>
                  <a:pt x="214274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6"/>
          <p:cNvSpPr/>
          <p:nvPr/>
        </p:nvSpPr>
        <p:spPr>
          <a:xfrm>
            <a:off x="4632959" y="5221859"/>
            <a:ext cx="0" cy="521970"/>
          </a:xfrm>
          <a:custGeom>
            <a:avLst/>
            <a:gdLst/>
            <a:ahLst/>
            <a:cxnLst/>
            <a:rect l="l" t="t" r="r" b="b"/>
            <a:pathLst>
              <a:path h="521970">
                <a:moveTo>
                  <a:pt x="0" y="521843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7"/>
          <p:cNvSpPr/>
          <p:nvPr/>
        </p:nvSpPr>
        <p:spPr>
          <a:xfrm>
            <a:off x="2490216" y="5743066"/>
            <a:ext cx="2143125" cy="0"/>
          </a:xfrm>
          <a:custGeom>
            <a:avLst/>
            <a:gdLst/>
            <a:ahLst/>
            <a:cxnLst/>
            <a:rect l="l" t="t" r="r" b="b"/>
            <a:pathLst>
              <a:path w="2143125">
                <a:moveTo>
                  <a:pt x="2142744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28"/>
          <p:cNvSpPr txBox="1"/>
          <p:nvPr/>
        </p:nvSpPr>
        <p:spPr>
          <a:xfrm>
            <a:off x="3158108" y="4912614"/>
            <a:ext cx="1443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5" dirty="0">
                <a:solidFill>
                  <a:srgbClr val="006FC0"/>
                </a:solidFill>
                <a:latin typeface="Trebuchet MS"/>
                <a:cs typeface="Trebuchet MS"/>
              </a:rPr>
              <a:t>pending</a:t>
            </a:r>
            <a:r>
              <a:rPr sz="1800" b="1" spc="-229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800" b="1" spc="-110" dirty="0">
                <a:solidFill>
                  <a:srgbClr val="006FC0"/>
                </a:solidFill>
                <a:latin typeface="Trebuchet MS"/>
                <a:cs typeface="Trebuchet MS"/>
              </a:rPr>
              <a:t>queue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4" name="object 30"/>
          <p:cNvSpPr/>
          <p:nvPr/>
        </p:nvSpPr>
        <p:spPr>
          <a:xfrm>
            <a:off x="2103120" y="4487290"/>
            <a:ext cx="1905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1"/>
          <p:cNvSpPr/>
          <p:nvPr/>
        </p:nvSpPr>
        <p:spPr>
          <a:xfrm>
            <a:off x="1359408" y="4487290"/>
            <a:ext cx="934719" cy="76200"/>
          </a:xfrm>
          <a:custGeom>
            <a:avLst/>
            <a:gdLst/>
            <a:ahLst/>
            <a:cxnLst/>
            <a:rect l="l" t="t" r="r" b="b"/>
            <a:pathLst>
              <a:path w="934719" h="76200">
                <a:moveTo>
                  <a:pt x="743711" y="0"/>
                </a:moveTo>
                <a:lnTo>
                  <a:pt x="763523" y="38100"/>
                </a:lnTo>
                <a:lnTo>
                  <a:pt x="0" y="38100"/>
                </a:lnTo>
                <a:lnTo>
                  <a:pt x="0" y="76200"/>
                </a:lnTo>
                <a:lnTo>
                  <a:pt x="763523" y="76200"/>
                </a:lnTo>
                <a:lnTo>
                  <a:pt x="934211" y="56387"/>
                </a:lnTo>
                <a:lnTo>
                  <a:pt x="7437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2"/>
          <p:cNvSpPr txBox="1"/>
          <p:nvPr/>
        </p:nvSpPr>
        <p:spPr>
          <a:xfrm>
            <a:off x="853236" y="4538345"/>
            <a:ext cx="1383030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88290" marR="5080" indent="-276225">
              <a:lnSpc>
                <a:spcPts val="1939"/>
              </a:lnSpc>
              <a:spcBef>
                <a:spcPts val="345"/>
              </a:spcBef>
            </a:pPr>
            <a:r>
              <a:rPr sz="1800" spc="-130" dirty="0">
                <a:latin typeface="Trebuchet MS"/>
                <a:cs typeface="Trebuchet MS"/>
              </a:rPr>
              <a:t>Task</a:t>
            </a:r>
            <a:r>
              <a:rPr sz="1800" spc="-204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activation  (release)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37" name="object 33"/>
          <p:cNvSpPr txBox="1"/>
          <p:nvPr/>
        </p:nvSpPr>
        <p:spPr>
          <a:xfrm>
            <a:off x="6520433" y="4327397"/>
            <a:ext cx="3727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95" dirty="0">
                <a:latin typeface="Trebuchet MS"/>
                <a:cs typeface="Trebuchet MS"/>
              </a:rPr>
              <a:t>CPU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03097" y="3660533"/>
            <a:ext cx="27041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3830" lvl="1">
              <a:lnSpc>
                <a:spcPct val="100000"/>
              </a:lnSpc>
              <a:tabLst>
                <a:tab pos="506095" algn="l"/>
                <a:tab pos="507365" algn="l"/>
              </a:tabLst>
            </a:pPr>
            <a:r>
              <a:rPr lang="en-US" sz="2200" b="1" kern="0" dirty="0">
                <a:solidFill>
                  <a:srgbClr val="006FC0"/>
                </a:solidFill>
                <a:latin typeface="Trebuchet MS"/>
                <a:cs typeface="Trebuchet MS"/>
              </a:rPr>
              <a:t>				       </a:t>
            </a:r>
            <a:r>
              <a:rPr lang="en-US" b="1" kern="0" dirty="0">
                <a:solidFill>
                  <a:srgbClr val="006FC0"/>
                </a:solidFill>
                <a:latin typeface="Trebuchet MS"/>
                <a:cs typeface="Trebuchet MS"/>
              </a:rPr>
              <a:t>Ready queue</a:t>
            </a:r>
            <a:endParaRPr lang="en-US" kern="0" dirty="0">
              <a:latin typeface="Trebuchet MS"/>
              <a:cs typeface="Trebuchet M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3606419"/>
            <a:ext cx="426911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3830" lvl="1">
              <a:lnSpc>
                <a:spcPct val="100000"/>
              </a:lnSpc>
              <a:tabLst>
                <a:tab pos="506095" algn="l"/>
                <a:tab pos="507365" algn="l"/>
              </a:tabLst>
            </a:pPr>
            <a:r>
              <a:rPr lang="en-US" sz="2000" b="1" kern="0" dirty="0">
                <a:solidFill>
                  <a:srgbClr val="C00000"/>
                </a:solidFill>
                <a:latin typeface="Trebuchet MS"/>
                <a:cs typeface="Trebuchet MS"/>
              </a:rPr>
              <a:t>				</a:t>
            </a:r>
            <a:r>
              <a:rPr lang="en-US" sz="2200" b="1" kern="0" dirty="0">
                <a:solidFill>
                  <a:srgbClr val="C00000"/>
                </a:solidFill>
                <a:latin typeface="Trebuchet MS"/>
                <a:cs typeface="Trebuchet MS"/>
              </a:rPr>
              <a:t>Online scheduler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430268" y="2463181"/>
            <a:ext cx="45613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1400" kern="0" dirty="0">
                <a:latin typeface="Trebuchet MS"/>
                <a:cs typeface="Trebuchet MS"/>
              </a:rPr>
              <a:t>Ready tasks are kept in a </a:t>
            </a:r>
            <a:r>
              <a:rPr lang="en-US" sz="1400" kern="0" dirty="0">
                <a:solidFill>
                  <a:srgbClr val="0000FF"/>
                </a:solidFill>
                <a:latin typeface="Trebuchet MS"/>
                <a:cs typeface="Trebuchet MS"/>
              </a:rPr>
              <a:t>ready queue</a:t>
            </a:r>
            <a:r>
              <a:rPr lang="en-US" sz="1400" kern="0" dirty="0">
                <a:latin typeface="Trebuchet MS"/>
                <a:cs typeface="Trebuchet MS"/>
              </a:rPr>
              <a:t>, managed by a </a:t>
            </a:r>
            <a:r>
              <a:rPr lang="en-US" sz="1400" kern="0" dirty="0">
                <a:solidFill>
                  <a:srgbClr val="0000FF"/>
                </a:solidFill>
                <a:latin typeface="Trebuchet MS"/>
                <a:cs typeface="Trebuchet MS"/>
              </a:rPr>
              <a:t>scheduling policy</a:t>
            </a:r>
            <a:r>
              <a:rPr lang="en-US" sz="1400" kern="0" dirty="0">
                <a:latin typeface="Trebuchet MS"/>
                <a:cs typeface="Trebuchet MS"/>
              </a:rPr>
              <a:t>.</a:t>
            </a: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lang="en-US" sz="1600" kern="0" dirty="0">
              <a:latin typeface="Times New Roman"/>
              <a:cs typeface="Times New Roman"/>
            </a:endParaRPr>
          </a:p>
          <a:p>
            <a:pPr marL="355600" marR="27876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1400" kern="0" dirty="0">
                <a:latin typeface="Trebuchet MS"/>
                <a:cs typeface="Trebuchet MS"/>
              </a:rPr>
              <a:t>The </a:t>
            </a:r>
            <a:r>
              <a:rPr lang="en-US" sz="1400" kern="0" dirty="0">
                <a:solidFill>
                  <a:srgbClr val="0000FF"/>
                </a:solidFill>
                <a:latin typeface="Trebuchet MS"/>
                <a:cs typeface="Trebuchet MS"/>
              </a:rPr>
              <a:t>processor </a:t>
            </a:r>
            <a:r>
              <a:rPr lang="en-US" sz="1400" kern="0" dirty="0">
                <a:latin typeface="Trebuchet MS"/>
                <a:cs typeface="Trebuchet MS"/>
              </a:rPr>
              <a:t>is assigned to a task in the queue that is chosen by the </a:t>
            </a:r>
            <a:r>
              <a:rPr lang="en-US" sz="1400" kern="0" dirty="0">
                <a:solidFill>
                  <a:srgbClr val="0000FF"/>
                </a:solidFill>
                <a:latin typeface="Trebuchet MS"/>
                <a:cs typeface="Trebuchet MS"/>
              </a:rPr>
              <a:t> scheduling policy</a:t>
            </a:r>
            <a:endParaRPr lang="en-US" sz="1400" kern="0" dirty="0">
              <a:latin typeface="Trebuchet MS"/>
              <a:cs typeface="Trebuchet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998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  <p:bldP spid="14" grpId="0" animBg="1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/>
      <p:bldP spid="34" grpId="0" animBg="1"/>
      <p:bldP spid="35" grpId="0" animBg="1"/>
      <p:bldP spid="36" grpId="0"/>
      <p:bldP spid="37" grpId="0"/>
      <p:bldP spid="2" grpId="0"/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16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7" name="object 3"/>
          <p:cNvSpPr txBox="1">
            <a:spLocks noGrp="1"/>
          </p:cNvSpPr>
          <p:nvPr>
            <p:ph type="title"/>
          </p:nvPr>
        </p:nvSpPr>
        <p:spPr>
          <a:xfrm>
            <a:off x="533400" y="152400"/>
            <a:ext cx="5791200" cy="504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Preemption</a:t>
            </a:r>
            <a:endParaRPr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166354" y="2226564"/>
            <a:ext cx="1905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/>
          <p:cNvSpPr/>
          <p:nvPr/>
        </p:nvSpPr>
        <p:spPr>
          <a:xfrm>
            <a:off x="7422642" y="2226564"/>
            <a:ext cx="934719" cy="76200"/>
          </a:xfrm>
          <a:custGeom>
            <a:avLst/>
            <a:gdLst/>
            <a:ahLst/>
            <a:cxnLst/>
            <a:rect l="l" t="t" r="r" b="b"/>
            <a:pathLst>
              <a:path w="934720" h="76200">
                <a:moveTo>
                  <a:pt x="743712" y="0"/>
                </a:moveTo>
                <a:lnTo>
                  <a:pt x="763524" y="38100"/>
                </a:lnTo>
                <a:lnTo>
                  <a:pt x="0" y="38100"/>
                </a:lnTo>
                <a:lnTo>
                  <a:pt x="0" y="76200"/>
                </a:lnTo>
                <a:lnTo>
                  <a:pt x="763524" y="76200"/>
                </a:lnTo>
                <a:lnTo>
                  <a:pt x="934212" y="56387"/>
                </a:lnTo>
                <a:lnTo>
                  <a:pt x="7437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/>
          <p:cNvSpPr txBox="1"/>
          <p:nvPr/>
        </p:nvSpPr>
        <p:spPr>
          <a:xfrm>
            <a:off x="5195570" y="1679575"/>
            <a:ext cx="12058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75" dirty="0">
                <a:latin typeface="Trebuchet MS"/>
                <a:cs typeface="Trebuchet MS"/>
              </a:rPr>
              <a:t>disp</a:t>
            </a:r>
            <a:r>
              <a:rPr sz="2000" spc="-105" dirty="0">
                <a:latin typeface="Trebuchet MS"/>
                <a:cs typeface="Trebuchet MS"/>
              </a:rPr>
              <a:t>a</a:t>
            </a:r>
            <a:r>
              <a:rPr sz="2000" spc="-150" dirty="0">
                <a:latin typeface="Trebuchet MS"/>
                <a:cs typeface="Trebuchet MS"/>
              </a:rPr>
              <a:t>t</a:t>
            </a:r>
            <a:r>
              <a:rPr sz="2000" spc="-90" dirty="0">
                <a:latin typeface="Trebuchet MS"/>
                <a:cs typeface="Trebuchet MS"/>
              </a:rPr>
              <a:t>c</a:t>
            </a:r>
            <a:r>
              <a:rPr sz="2000" spc="-95" dirty="0">
                <a:latin typeface="Trebuchet MS"/>
                <a:cs typeface="Trebuchet MS"/>
              </a:rPr>
              <a:t>h</a:t>
            </a:r>
            <a:r>
              <a:rPr sz="2000" spc="-75" dirty="0">
                <a:latin typeface="Trebuchet MS"/>
                <a:cs typeface="Trebuchet MS"/>
              </a:rPr>
              <a:t>ing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7534275" y="1655826"/>
            <a:ext cx="1076325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 indent="327660">
              <a:lnSpc>
                <a:spcPts val="1939"/>
              </a:lnSpc>
              <a:spcBef>
                <a:spcPts val="345"/>
              </a:spcBef>
            </a:pPr>
            <a:r>
              <a:rPr sz="1800" spc="-130" dirty="0">
                <a:latin typeface="Trebuchet MS"/>
                <a:cs typeface="Trebuchet MS"/>
              </a:rPr>
              <a:t>Task  </a:t>
            </a:r>
            <a:r>
              <a:rPr sz="1800" spc="-155" dirty="0">
                <a:latin typeface="Trebuchet MS"/>
                <a:cs typeface="Trebuchet MS"/>
              </a:rPr>
              <a:t>c</a:t>
            </a:r>
            <a:r>
              <a:rPr sz="1800" spc="-75" dirty="0">
                <a:latin typeface="Trebuchet MS"/>
                <a:cs typeface="Trebuchet MS"/>
              </a:rPr>
              <a:t>ompl</a:t>
            </a:r>
            <a:r>
              <a:rPr sz="1800" spc="-85" dirty="0">
                <a:latin typeface="Trebuchet MS"/>
                <a:cs typeface="Trebuchet MS"/>
              </a:rPr>
              <a:t>e</a:t>
            </a:r>
            <a:r>
              <a:rPr sz="1800" spc="-125" dirty="0">
                <a:latin typeface="Trebuchet MS"/>
                <a:cs typeface="Trebuchet MS"/>
              </a:rPr>
              <a:t>t</a:t>
            </a:r>
            <a:r>
              <a:rPr sz="1800" spc="-100" dirty="0">
                <a:latin typeface="Trebuchet MS"/>
                <a:cs typeface="Trebuchet MS"/>
              </a:rPr>
              <a:t>i</a:t>
            </a:r>
            <a:r>
              <a:rPr sz="1800" spc="-35" dirty="0">
                <a:latin typeface="Trebuchet MS"/>
                <a:cs typeface="Trebuchet MS"/>
              </a:rPr>
              <a:t>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9"/>
          <p:cNvSpPr/>
          <p:nvPr/>
        </p:nvSpPr>
        <p:spPr>
          <a:xfrm>
            <a:off x="5007102" y="2692908"/>
            <a:ext cx="1995170" cy="609600"/>
          </a:xfrm>
          <a:custGeom>
            <a:avLst/>
            <a:gdLst/>
            <a:ahLst/>
            <a:cxnLst/>
            <a:rect l="l" t="t" r="r" b="b"/>
            <a:pathLst>
              <a:path w="1995170" h="609600">
                <a:moveTo>
                  <a:pt x="237744" y="371348"/>
                </a:moveTo>
                <a:lnTo>
                  <a:pt x="0" y="490220"/>
                </a:lnTo>
                <a:lnTo>
                  <a:pt x="237744" y="609092"/>
                </a:lnTo>
                <a:lnTo>
                  <a:pt x="237744" y="529844"/>
                </a:lnTo>
                <a:lnTo>
                  <a:pt x="198120" y="529844"/>
                </a:lnTo>
                <a:lnTo>
                  <a:pt x="198120" y="450596"/>
                </a:lnTo>
                <a:lnTo>
                  <a:pt x="237744" y="450596"/>
                </a:lnTo>
                <a:lnTo>
                  <a:pt x="237744" y="371348"/>
                </a:lnTo>
                <a:close/>
              </a:path>
              <a:path w="1995170" h="609600">
                <a:moveTo>
                  <a:pt x="237744" y="450596"/>
                </a:moveTo>
                <a:lnTo>
                  <a:pt x="198120" y="450596"/>
                </a:lnTo>
                <a:lnTo>
                  <a:pt x="198120" y="529844"/>
                </a:lnTo>
                <a:lnTo>
                  <a:pt x="237744" y="529844"/>
                </a:lnTo>
                <a:lnTo>
                  <a:pt x="237744" y="450596"/>
                </a:lnTo>
                <a:close/>
              </a:path>
              <a:path w="1995170" h="609600">
                <a:moveTo>
                  <a:pt x="1915667" y="450596"/>
                </a:moveTo>
                <a:lnTo>
                  <a:pt x="237744" y="450596"/>
                </a:lnTo>
                <a:lnTo>
                  <a:pt x="237744" y="529844"/>
                </a:lnTo>
                <a:lnTo>
                  <a:pt x="1955291" y="529844"/>
                </a:lnTo>
                <a:lnTo>
                  <a:pt x="1970698" y="526724"/>
                </a:lnTo>
                <a:lnTo>
                  <a:pt x="1983295" y="518223"/>
                </a:lnTo>
                <a:lnTo>
                  <a:pt x="1991796" y="505626"/>
                </a:lnTo>
                <a:lnTo>
                  <a:pt x="1994915" y="490220"/>
                </a:lnTo>
                <a:lnTo>
                  <a:pt x="1915667" y="490220"/>
                </a:lnTo>
                <a:lnTo>
                  <a:pt x="1915667" y="450596"/>
                </a:lnTo>
                <a:close/>
              </a:path>
              <a:path w="1995170" h="609600">
                <a:moveTo>
                  <a:pt x="1994915" y="0"/>
                </a:moveTo>
                <a:lnTo>
                  <a:pt x="1915667" y="0"/>
                </a:lnTo>
                <a:lnTo>
                  <a:pt x="1915667" y="490220"/>
                </a:lnTo>
                <a:lnTo>
                  <a:pt x="1955291" y="450596"/>
                </a:lnTo>
                <a:lnTo>
                  <a:pt x="1994915" y="450596"/>
                </a:lnTo>
                <a:lnTo>
                  <a:pt x="1994915" y="0"/>
                </a:lnTo>
                <a:close/>
              </a:path>
              <a:path w="1995170" h="609600">
                <a:moveTo>
                  <a:pt x="1994915" y="450596"/>
                </a:moveTo>
                <a:lnTo>
                  <a:pt x="1955291" y="450596"/>
                </a:lnTo>
                <a:lnTo>
                  <a:pt x="1915667" y="490220"/>
                </a:lnTo>
                <a:lnTo>
                  <a:pt x="1994915" y="490220"/>
                </a:lnTo>
                <a:lnTo>
                  <a:pt x="1994915" y="4505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/>
          <p:cNvSpPr txBox="1"/>
          <p:nvPr/>
        </p:nvSpPr>
        <p:spPr>
          <a:xfrm>
            <a:off x="5276341" y="2843910"/>
            <a:ext cx="1523365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85" dirty="0">
                <a:latin typeface="Trebuchet MS"/>
                <a:cs typeface="Trebuchet MS"/>
              </a:rPr>
              <a:t>Preemption</a:t>
            </a:r>
            <a:r>
              <a:rPr sz="2000" spc="-195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or  suspension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3" name="object 11"/>
          <p:cNvSpPr/>
          <p:nvPr/>
        </p:nvSpPr>
        <p:spPr>
          <a:xfrm>
            <a:off x="4984241" y="2167077"/>
            <a:ext cx="1527048" cy="266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/>
          <p:cNvSpPr/>
          <p:nvPr/>
        </p:nvSpPr>
        <p:spPr>
          <a:xfrm>
            <a:off x="5031485" y="2197608"/>
            <a:ext cx="1435608" cy="1645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/>
          <p:cNvSpPr/>
          <p:nvPr/>
        </p:nvSpPr>
        <p:spPr>
          <a:xfrm>
            <a:off x="5031485" y="2197608"/>
            <a:ext cx="1435735" cy="165100"/>
          </a:xfrm>
          <a:custGeom>
            <a:avLst/>
            <a:gdLst/>
            <a:ahLst/>
            <a:cxnLst/>
            <a:rect l="l" t="t" r="r" b="b"/>
            <a:pathLst>
              <a:path w="1435735" h="165100">
                <a:moveTo>
                  <a:pt x="0" y="41148"/>
                </a:moveTo>
                <a:lnTo>
                  <a:pt x="1353312" y="41148"/>
                </a:lnTo>
                <a:lnTo>
                  <a:pt x="1353312" y="0"/>
                </a:lnTo>
                <a:lnTo>
                  <a:pt x="1435608" y="82296"/>
                </a:lnTo>
                <a:lnTo>
                  <a:pt x="1353312" y="164592"/>
                </a:lnTo>
                <a:lnTo>
                  <a:pt x="1353312" y="123444"/>
                </a:lnTo>
                <a:lnTo>
                  <a:pt x="0" y="123444"/>
                </a:lnTo>
                <a:lnTo>
                  <a:pt x="0" y="41148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/>
          <p:cNvSpPr/>
          <p:nvPr/>
        </p:nvSpPr>
        <p:spPr>
          <a:xfrm>
            <a:off x="6445758" y="1790700"/>
            <a:ext cx="1028700" cy="9646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5"/>
          <p:cNvSpPr/>
          <p:nvPr/>
        </p:nvSpPr>
        <p:spPr>
          <a:xfrm>
            <a:off x="6493002" y="1818132"/>
            <a:ext cx="938784" cy="8747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6"/>
          <p:cNvSpPr/>
          <p:nvPr/>
        </p:nvSpPr>
        <p:spPr>
          <a:xfrm>
            <a:off x="6493002" y="1818132"/>
            <a:ext cx="939165" cy="875030"/>
          </a:xfrm>
          <a:custGeom>
            <a:avLst/>
            <a:gdLst/>
            <a:ahLst/>
            <a:cxnLst/>
            <a:rect l="l" t="t" r="r" b="b"/>
            <a:pathLst>
              <a:path w="939165" h="875029">
                <a:moveTo>
                  <a:pt x="0" y="437388"/>
                </a:moveTo>
                <a:lnTo>
                  <a:pt x="2423" y="392669"/>
                </a:lnTo>
                <a:lnTo>
                  <a:pt x="9537" y="349241"/>
                </a:lnTo>
                <a:lnTo>
                  <a:pt x="21105" y="307325"/>
                </a:lnTo>
                <a:lnTo>
                  <a:pt x="36891" y="267140"/>
                </a:lnTo>
                <a:lnTo>
                  <a:pt x="56659" y="228906"/>
                </a:lnTo>
                <a:lnTo>
                  <a:pt x="80172" y="192844"/>
                </a:lnTo>
                <a:lnTo>
                  <a:pt x="107196" y="159172"/>
                </a:lnTo>
                <a:lnTo>
                  <a:pt x="137493" y="128111"/>
                </a:lnTo>
                <a:lnTo>
                  <a:pt x="170827" y="99880"/>
                </a:lnTo>
                <a:lnTo>
                  <a:pt x="206964" y="74701"/>
                </a:lnTo>
                <a:lnTo>
                  <a:pt x="245665" y="52792"/>
                </a:lnTo>
                <a:lnTo>
                  <a:pt x="286696" y="34373"/>
                </a:lnTo>
                <a:lnTo>
                  <a:pt x="329820" y="19664"/>
                </a:lnTo>
                <a:lnTo>
                  <a:pt x="374802" y="8886"/>
                </a:lnTo>
                <a:lnTo>
                  <a:pt x="421404" y="2258"/>
                </a:lnTo>
                <a:lnTo>
                  <a:pt x="469391" y="0"/>
                </a:lnTo>
                <a:lnTo>
                  <a:pt x="517379" y="2258"/>
                </a:lnTo>
                <a:lnTo>
                  <a:pt x="563981" y="8886"/>
                </a:lnTo>
                <a:lnTo>
                  <a:pt x="608963" y="19664"/>
                </a:lnTo>
                <a:lnTo>
                  <a:pt x="652087" y="34373"/>
                </a:lnTo>
                <a:lnTo>
                  <a:pt x="693118" y="52792"/>
                </a:lnTo>
                <a:lnTo>
                  <a:pt x="731819" y="74701"/>
                </a:lnTo>
                <a:lnTo>
                  <a:pt x="767956" y="99880"/>
                </a:lnTo>
                <a:lnTo>
                  <a:pt x="801290" y="128111"/>
                </a:lnTo>
                <a:lnTo>
                  <a:pt x="831587" y="159172"/>
                </a:lnTo>
                <a:lnTo>
                  <a:pt x="858611" y="192844"/>
                </a:lnTo>
                <a:lnTo>
                  <a:pt x="882124" y="228906"/>
                </a:lnTo>
                <a:lnTo>
                  <a:pt x="901892" y="267140"/>
                </a:lnTo>
                <a:lnTo>
                  <a:pt x="917678" y="307325"/>
                </a:lnTo>
                <a:lnTo>
                  <a:pt x="929246" y="349241"/>
                </a:lnTo>
                <a:lnTo>
                  <a:pt x="936360" y="392669"/>
                </a:lnTo>
                <a:lnTo>
                  <a:pt x="938784" y="437388"/>
                </a:lnTo>
                <a:lnTo>
                  <a:pt x="936360" y="482106"/>
                </a:lnTo>
                <a:lnTo>
                  <a:pt x="929246" y="525534"/>
                </a:lnTo>
                <a:lnTo>
                  <a:pt x="917678" y="567450"/>
                </a:lnTo>
                <a:lnTo>
                  <a:pt x="901892" y="607635"/>
                </a:lnTo>
                <a:lnTo>
                  <a:pt x="882124" y="645869"/>
                </a:lnTo>
                <a:lnTo>
                  <a:pt x="858611" y="681931"/>
                </a:lnTo>
                <a:lnTo>
                  <a:pt x="831587" y="715603"/>
                </a:lnTo>
                <a:lnTo>
                  <a:pt x="801290" y="746664"/>
                </a:lnTo>
                <a:lnTo>
                  <a:pt x="767956" y="774895"/>
                </a:lnTo>
                <a:lnTo>
                  <a:pt x="731819" y="800074"/>
                </a:lnTo>
                <a:lnTo>
                  <a:pt x="693118" y="821983"/>
                </a:lnTo>
                <a:lnTo>
                  <a:pt x="652087" y="840402"/>
                </a:lnTo>
                <a:lnTo>
                  <a:pt x="608963" y="855111"/>
                </a:lnTo>
                <a:lnTo>
                  <a:pt x="563981" y="865889"/>
                </a:lnTo>
                <a:lnTo>
                  <a:pt x="517379" y="872517"/>
                </a:lnTo>
                <a:lnTo>
                  <a:pt x="469391" y="874776"/>
                </a:lnTo>
                <a:lnTo>
                  <a:pt x="421404" y="872517"/>
                </a:lnTo>
                <a:lnTo>
                  <a:pt x="374802" y="865889"/>
                </a:lnTo>
                <a:lnTo>
                  <a:pt x="329820" y="855111"/>
                </a:lnTo>
                <a:lnTo>
                  <a:pt x="286696" y="840402"/>
                </a:lnTo>
                <a:lnTo>
                  <a:pt x="245665" y="821983"/>
                </a:lnTo>
                <a:lnTo>
                  <a:pt x="206964" y="800074"/>
                </a:lnTo>
                <a:lnTo>
                  <a:pt x="170827" y="774895"/>
                </a:lnTo>
                <a:lnTo>
                  <a:pt x="137493" y="746664"/>
                </a:lnTo>
                <a:lnTo>
                  <a:pt x="107196" y="715603"/>
                </a:lnTo>
                <a:lnTo>
                  <a:pt x="80172" y="681931"/>
                </a:lnTo>
                <a:lnTo>
                  <a:pt x="56659" y="645869"/>
                </a:lnTo>
                <a:lnTo>
                  <a:pt x="36891" y="607635"/>
                </a:lnTo>
                <a:lnTo>
                  <a:pt x="21105" y="567450"/>
                </a:lnTo>
                <a:lnTo>
                  <a:pt x="9537" y="525534"/>
                </a:lnTo>
                <a:lnTo>
                  <a:pt x="2423" y="482106"/>
                </a:lnTo>
                <a:lnTo>
                  <a:pt x="0" y="43738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7"/>
          <p:cNvSpPr/>
          <p:nvPr/>
        </p:nvSpPr>
        <p:spPr>
          <a:xfrm>
            <a:off x="2496312" y="1206246"/>
            <a:ext cx="2536190" cy="2426335"/>
          </a:xfrm>
          <a:custGeom>
            <a:avLst/>
            <a:gdLst/>
            <a:ahLst/>
            <a:cxnLst/>
            <a:rect l="l" t="t" r="r" b="b"/>
            <a:pathLst>
              <a:path w="2536190" h="2426335">
                <a:moveTo>
                  <a:pt x="0" y="162687"/>
                </a:moveTo>
                <a:lnTo>
                  <a:pt x="5815" y="119459"/>
                </a:lnTo>
                <a:lnTo>
                  <a:pt x="22225" y="80602"/>
                </a:lnTo>
                <a:lnTo>
                  <a:pt x="47672" y="47672"/>
                </a:lnTo>
                <a:lnTo>
                  <a:pt x="80602" y="22225"/>
                </a:lnTo>
                <a:lnTo>
                  <a:pt x="119459" y="5815"/>
                </a:lnTo>
                <a:lnTo>
                  <a:pt x="162687" y="0"/>
                </a:lnTo>
                <a:lnTo>
                  <a:pt x="2373249" y="0"/>
                </a:lnTo>
                <a:lnTo>
                  <a:pt x="2416476" y="5815"/>
                </a:lnTo>
                <a:lnTo>
                  <a:pt x="2455333" y="22225"/>
                </a:lnTo>
                <a:lnTo>
                  <a:pt x="2488263" y="47672"/>
                </a:lnTo>
                <a:lnTo>
                  <a:pt x="2513711" y="80602"/>
                </a:lnTo>
                <a:lnTo>
                  <a:pt x="2530120" y="119459"/>
                </a:lnTo>
                <a:lnTo>
                  <a:pt x="2535936" y="162687"/>
                </a:lnTo>
                <a:lnTo>
                  <a:pt x="2535936" y="2263508"/>
                </a:lnTo>
                <a:lnTo>
                  <a:pt x="2530120" y="2306758"/>
                </a:lnTo>
                <a:lnTo>
                  <a:pt x="2513711" y="2345624"/>
                </a:lnTo>
                <a:lnTo>
                  <a:pt x="2488263" y="2378552"/>
                </a:lnTo>
                <a:lnTo>
                  <a:pt x="2455333" y="2403993"/>
                </a:lnTo>
                <a:lnTo>
                  <a:pt x="2416476" y="2420395"/>
                </a:lnTo>
                <a:lnTo>
                  <a:pt x="2373249" y="2426207"/>
                </a:lnTo>
                <a:lnTo>
                  <a:pt x="162687" y="2426207"/>
                </a:lnTo>
                <a:lnTo>
                  <a:pt x="119459" y="2420395"/>
                </a:lnTo>
                <a:lnTo>
                  <a:pt x="80602" y="2403993"/>
                </a:lnTo>
                <a:lnTo>
                  <a:pt x="47672" y="2378552"/>
                </a:lnTo>
                <a:lnTo>
                  <a:pt x="22225" y="2345624"/>
                </a:lnTo>
                <a:lnTo>
                  <a:pt x="5815" y="2306758"/>
                </a:lnTo>
                <a:lnTo>
                  <a:pt x="0" y="2263508"/>
                </a:lnTo>
                <a:lnTo>
                  <a:pt x="0" y="162687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8"/>
          <p:cNvSpPr/>
          <p:nvPr/>
        </p:nvSpPr>
        <p:spPr>
          <a:xfrm>
            <a:off x="2614422" y="3049523"/>
            <a:ext cx="2269236" cy="51051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9"/>
          <p:cNvSpPr/>
          <p:nvPr/>
        </p:nvSpPr>
        <p:spPr>
          <a:xfrm>
            <a:off x="2875026" y="3057144"/>
            <a:ext cx="1746504" cy="5608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0"/>
          <p:cNvSpPr/>
          <p:nvPr/>
        </p:nvSpPr>
        <p:spPr>
          <a:xfrm>
            <a:off x="2661666" y="3076955"/>
            <a:ext cx="2179320" cy="4206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1"/>
          <p:cNvSpPr txBox="1"/>
          <p:nvPr/>
        </p:nvSpPr>
        <p:spPr>
          <a:xfrm>
            <a:off x="2661666" y="3076955"/>
            <a:ext cx="2179320" cy="42100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393065">
              <a:lnSpc>
                <a:spcPct val="100000"/>
              </a:lnSpc>
              <a:spcBef>
                <a:spcPts val="465"/>
              </a:spcBef>
            </a:pPr>
            <a:r>
              <a:rPr sz="1800" spc="-75" dirty="0">
                <a:latin typeface="Trebuchet MS"/>
                <a:cs typeface="Trebuchet MS"/>
              </a:rPr>
              <a:t>Scheduling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120" dirty="0">
                <a:latin typeface="Trebuchet MS"/>
                <a:cs typeface="Trebuchet MS"/>
              </a:rPr>
              <a:t>alg.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4" name="object 22"/>
          <p:cNvSpPr/>
          <p:nvPr/>
        </p:nvSpPr>
        <p:spPr>
          <a:xfrm>
            <a:off x="2661666" y="1551432"/>
            <a:ext cx="2143125" cy="0"/>
          </a:xfrm>
          <a:custGeom>
            <a:avLst/>
            <a:gdLst/>
            <a:ahLst/>
            <a:cxnLst/>
            <a:rect l="l" t="t" r="r" b="b"/>
            <a:pathLst>
              <a:path w="2143125">
                <a:moveTo>
                  <a:pt x="0" y="0"/>
                </a:moveTo>
                <a:lnTo>
                  <a:pt x="214274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3"/>
          <p:cNvSpPr/>
          <p:nvPr/>
        </p:nvSpPr>
        <p:spPr>
          <a:xfrm>
            <a:off x="4804409" y="1551432"/>
            <a:ext cx="0" cy="521970"/>
          </a:xfrm>
          <a:custGeom>
            <a:avLst/>
            <a:gdLst/>
            <a:ahLst/>
            <a:cxnLst/>
            <a:rect l="l" t="t" r="r" b="b"/>
            <a:pathLst>
              <a:path h="521970">
                <a:moveTo>
                  <a:pt x="0" y="521843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4"/>
          <p:cNvSpPr/>
          <p:nvPr/>
        </p:nvSpPr>
        <p:spPr>
          <a:xfrm>
            <a:off x="2661666" y="2072640"/>
            <a:ext cx="2143125" cy="0"/>
          </a:xfrm>
          <a:custGeom>
            <a:avLst/>
            <a:gdLst/>
            <a:ahLst/>
            <a:cxnLst/>
            <a:rect l="l" t="t" r="r" b="b"/>
            <a:pathLst>
              <a:path w="2143125">
                <a:moveTo>
                  <a:pt x="2142744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5"/>
          <p:cNvSpPr/>
          <p:nvPr/>
        </p:nvSpPr>
        <p:spPr>
          <a:xfrm>
            <a:off x="2681478" y="2453640"/>
            <a:ext cx="2143125" cy="0"/>
          </a:xfrm>
          <a:custGeom>
            <a:avLst/>
            <a:gdLst/>
            <a:ahLst/>
            <a:cxnLst/>
            <a:rect l="l" t="t" r="r" b="b"/>
            <a:pathLst>
              <a:path w="2143125">
                <a:moveTo>
                  <a:pt x="0" y="0"/>
                </a:moveTo>
                <a:lnTo>
                  <a:pt x="214274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6"/>
          <p:cNvSpPr/>
          <p:nvPr/>
        </p:nvSpPr>
        <p:spPr>
          <a:xfrm>
            <a:off x="4824221" y="2453640"/>
            <a:ext cx="0" cy="521970"/>
          </a:xfrm>
          <a:custGeom>
            <a:avLst/>
            <a:gdLst/>
            <a:ahLst/>
            <a:cxnLst/>
            <a:rect l="l" t="t" r="r" b="b"/>
            <a:pathLst>
              <a:path h="521970">
                <a:moveTo>
                  <a:pt x="0" y="521843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7"/>
          <p:cNvSpPr/>
          <p:nvPr/>
        </p:nvSpPr>
        <p:spPr>
          <a:xfrm>
            <a:off x="2681478" y="2974847"/>
            <a:ext cx="2143125" cy="0"/>
          </a:xfrm>
          <a:custGeom>
            <a:avLst/>
            <a:gdLst/>
            <a:ahLst/>
            <a:cxnLst/>
            <a:rect l="l" t="t" r="r" b="b"/>
            <a:pathLst>
              <a:path w="2143125">
                <a:moveTo>
                  <a:pt x="2142744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8"/>
          <p:cNvSpPr txBox="1"/>
          <p:nvPr/>
        </p:nvSpPr>
        <p:spPr>
          <a:xfrm>
            <a:off x="3349370" y="2144395"/>
            <a:ext cx="1443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5" dirty="0">
                <a:solidFill>
                  <a:srgbClr val="006FC0"/>
                </a:solidFill>
                <a:latin typeface="Trebuchet MS"/>
                <a:cs typeface="Trebuchet MS"/>
              </a:rPr>
              <a:t>pending</a:t>
            </a:r>
            <a:r>
              <a:rPr sz="1800" b="1" spc="-229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800" b="1" spc="-110" dirty="0">
                <a:solidFill>
                  <a:srgbClr val="006FC0"/>
                </a:solidFill>
                <a:latin typeface="Trebuchet MS"/>
                <a:cs typeface="Trebuchet MS"/>
              </a:rPr>
              <a:t>queue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1" name="object 30"/>
          <p:cNvSpPr/>
          <p:nvPr/>
        </p:nvSpPr>
        <p:spPr>
          <a:xfrm>
            <a:off x="2294382" y="1719071"/>
            <a:ext cx="1905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1"/>
          <p:cNvSpPr/>
          <p:nvPr/>
        </p:nvSpPr>
        <p:spPr>
          <a:xfrm>
            <a:off x="1550670" y="1719071"/>
            <a:ext cx="934719" cy="76200"/>
          </a:xfrm>
          <a:custGeom>
            <a:avLst/>
            <a:gdLst/>
            <a:ahLst/>
            <a:cxnLst/>
            <a:rect l="l" t="t" r="r" b="b"/>
            <a:pathLst>
              <a:path w="934719" h="76200">
                <a:moveTo>
                  <a:pt x="743711" y="0"/>
                </a:moveTo>
                <a:lnTo>
                  <a:pt x="763523" y="38100"/>
                </a:lnTo>
                <a:lnTo>
                  <a:pt x="0" y="38100"/>
                </a:lnTo>
                <a:lnTo>
                  <a:pt x="0" y="76200"/>
                </a:lnTo>
                <a:lnTo>
                  <a:pt x="763523" y="76200"/>
                </a:lnTo>
                <a:lnTo>
                  <a:pt x="934211" y="56387"/>
                </a:lnTo>
                <a:lnTo>
                  <a:pt x="7437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2"/>
          <p:cNvSpPr txBox="1"/>
          <p:nvPr/>
        </p:nvSpPr>
        <p:spPr>
          <a:xfrm>
            <a:off x="1044498" y="1770126"/>
            <a:ext cx="1383030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88290" marR="5080" indent="-276225">
              <a:lnSpc>
                <a:spcPts val="1939"/>
              </a:lnSpc>
              <a:spcBef>
                <a:spcPts val="345"/>
              </a:spcBef>
            </a:pPr>
            <a:r>
              <a:rPr sz="1800" spc="-130" dirty="0">
                <a:latin typeface="Trebuchet MS"/>
                <a:cs typeface="Trebuchet MS"/>
              </a:rPr>
              <a:t>Task</a:t>
            </a:r>
            <a:r>
              <a:rPr sz="1800" spc="-204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activation  (release)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34" name="object 33"/>
          <p:cNvSpPr txBox="1"/>
          <p:nvPr/>
        </p:nvSpPr>
        <p:spPr>
          <a:xfrm>
            <a:off x="6711695" y="1559178"/>
            <a:ext cx="3727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95" dirty="0">
                <a:latin typeface="Trebuchet MS"/>
                <a:cs typeface="Trebuchet MS"/>
              </a:rPr>
              <a:t>CPU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094359" y="892314"/>
            <a:ext cx="27041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3830" lvl="1">
              <a:lnSpc>
                <a:spcPct val="100000"/>
              </a:lnSpc>
              <a:tabLst>
                <a:tab pos="506095" algn="l"/>
                <a:tab pos="507365" algn="l"/>
              </a:tabLst>
            </a:pPr>
            <a:r>
              <a:rPr lang="en-US" sz="2200" b="1" kern="0" dirty="0">
                <a:solidFill>
                  <a:srgbClr val="006FC0"/>
                </a:solidFill>
                <a:latin typeface="Trebuchet MS"/>
                <a:cs typeface="Trebuchet MS"/>
              </a:rPr>
              <a:t>				       </a:t>
            </a:r>
            <a:r>
              <a:rPr lang="en-US" b="1" kern="0" dirty="0">
                <a:solidFill>
                  <a:srgbClr val="006FC0"/>
                </a:solidFill>
                <a:latin typeface="Trebuchet MS"/>
                <a:cs typeface="Trebuchet MS"/>
              </a:rPr>
              <a:t>Ready queue</a:t>
            </a:r>
            <a:endParaRPr lang="en-US" kern="0" dirty="0">
              <a:latin typeface="Trebuchet MS"/>
              <a:cs typeface="Trebuchet M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00862" y="838200"/>
            <a:ext cx="426911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3830" lvl="1">
              <a:lnSpc>
                <a:spcPct val="100000"/>
              </a:lnSpc>
              <a:tabLst>
                <a:tab pos="506095" algn="l"/>
                <a:tab pos="507365" algn="l"/>
              </a:tabLst>
            </a:pPr>
            <a:r>
              <a:rPr lang="en-US" sz="2000" b="1" kern="0" dirty="0">
                <a:solidFill>
                  <a:srgbClr val="C00000"/>
                </a:solidFill>
                <a:latin typeface="Trebuchet MS"/>
                <a:cs typeface="Trebuchet MS"/>
              </a:rPr>
              <a:t>				</a:t>
            </a:r>
            <a:r>
              <a:rPr lang="en-US" sz="2200" b="1" kern="0" dirty="0">
                <a:solidFill>
                  <a:srgbClr val="C00000"/>
                </a:solidFill>
                <a:latin typeface="Trebuchet MS"/>
                <a:cs typeface="Trebuchet MS"/>
              </a:rPr>
              <a:t>Online scheduler</a:t>
            </a:r>
          </a:p>
        </p:txBody>
      </p:sp>
      <p:sp>
        <p:nvSpPr>
          <p:cNvPr id="2" name="Rectangle 1"/>
          <p:cNvSpPr/>
          <p:nvPr/>
        </p:nvSpPr>
        <p:spPr>
          <a:xfrm>
            <a:off x="311658" y="3810000"/>
            <a:ext cx="84513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805" marR="122555">
              <a:lnSpc>
                <a:spcPts val="2380"/>
              </a:lnSpc>
              <a:spcBef>
                <a:spcPts val="955"/>
              </a:spcBef>
            </a:pPr>
            <a:r>
              <a:rPr lang="en-US" spc="-165" dirty="0" smtClean="0">
                <a:latin typeface="Trebuchet MS"/>
                <a:cs typeface="Trebuchet MS"/>
              </a:rPr>
              <a:t>A </a:t>
            </a:r>
            <a:r>
              <a:rPr lang="en-US" spc="-114" dirty="0">
                <a:latin typeface="Trebuchet MS"/>
                <a:cs typeface="Trebuchet MS"/>
              </a:rPr>
              <a:t>kernel</a:t>
            </a:r>
            <a:r>
              <a:rPr lang="en-US" spc="-140" dirty="0">
                <a:latin typeface="Trebuchet MS"/>
                <a:cs typeface="Trebuchet MS"/>
              </a:rPr>
              <a:t> </a:t>
            </a:r>
            <a:r>
              <a:rPr lang="en-US" spc="-90" dirty="0">
                <a:latin typeface="Trebuchet MS"/>
                <a:cs typeface="Trebuchet MS"/>
              </a:rPr>
              <a:t>mechanism</a:t>
            </a:r>
            <a:r>
              <a:rPr lang="en-US" spc="-140" dirty="0">
                <a:latin typeface="Trebuchet MS"/>
                <a:cs typeface="Trebuchet MS"/>
              </a:rPr>
              <a:t> </a:t>
            </a:r>
            <a:r>
              <a:rPr lang="en-US" spc="-114" dirty="0">
                <a:latin typeface="Trebuchet MS"/>
                <a:cs typeface="Trebuchet MS"/>
              </a:rPr>
              <a:t>that</a:t>
            </a:r>
            <a:r>
              <a:rPr lang="en-US" spc="-165" dirty="0">
                <a:latin typeface="Trebuchet MS"/>
                <a:cs typeface="Trebuchet MS"/>
              </a:rPr>
              <a:t> </a:t>
            </a:r>
            <a:r>
              <a:rPr lang="en-US" spc="-90" dirty="0">
                <a:latin typeface="Trebuchet MS"/>
                <a:cs typeface="Trebuchet MS"/>
              </a:rPr>
              <a:t>allows</a:t>
            </a:r>
            <a:r>
              <a:rPr lang="en-US" spc="-165" dirty="0">
                <a:latin typeface="Trebuchet MS"/>
                <a:cs typeface="Trebuchet MS"/>
              </a:rPr>
              <a:t> </a:t>
            </a:r>
            <a:r>
              <a:rPr lang="en-US" spc="-95" dirty="0">
                <a:latin typeface="Trebuchet MS"/>
                <a:cs typeface="Trebuchet MS"/>
              </a:rPr>
              <a:t>to</a:t>
            </a:r>
            <a:r>
              <a:rPr lang="en-US" spc="-200" dirty="0">
                <a:latin typeface="Trebuchet MS"/>
                <a:cs typeface="Trebuchet MS"/>
              </a:rPr>
              <a:t> </a:t>
            </a:r>
            <a:r>
              <a:rPr lang="en-US" spc="-105" dirty="0">
                <a:solidFill>
                  <a:srgbClr val="FF0000"/>
                </a:solidFill>
                <a:latin typeface="Trebuchet MS"/>
                <a:cs typeface="Trebuchet MS"/>
              </a:rPr>
              <a:t>preempt</a:t>
            </a:r>
            <a:r>
              <a:rPr lang="en-US" spc="-13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spc="-100" dirty="0">
                <a:latin typeface="Trebuchet MS"/>
                <a:cs typeface="Trebuchet MS"/>
              </a:rPr>
              <a:t>the</a:t>
            </a:r>
            <a:r>
              <a:rPr lang="en-US" spc="-165" dirty="0">
                <a:latin typeface="Trebuchet MS"/>
                <a:cs typeface="Trebuchet MS"/>
              </a:rPr>
              <a:t> </a:t>
            </a:r>
            <a:r>
              <a:rPr lang="en-US" spc="-114" dirty="0">
                <a:latin typeface="Trebuchet MS"/>
                <a:cs typeface="Trebuchet MS"/>
              </a:rPr>
              <a:t>execution</a:t>
            </a:r>
            <a:r>
              <a:rPr lang="en-US" spc="-130" dirty="0">
                <a:latin typeface="Trebuchet MS"/>
                <a:cs typeface="Trebuchet MS"/>
              </a:rPr>
              <a:t> </a:t>
            </a:r>
            <a:r>
              <a:rPr lang="en-US" spc="-85" dirty="0">
                <a:latin typeface="Trebuchet MS"/>
                <a:cs typeface="Trebuchet MS"/>
              </a:rPr>
              <a:t>of</a:t>
            </a:r>
            <a:r>
              <a:rPr lang="en-US" spc="-165" dirty="0">
                <a:latin typeface="Trebuchet MS"/>
                <a:cs typeface="Trebuchet MS"/>
              </a:rPr>
              <a:t> </a:t>
            </a:r>
            <a:r>
              <a:rPr lang="en-US" spc="-105" dirty="0">
                <a:latin typeface="Trebuchet MS"/>
                <a:cs typeface="Trebuchet MS"/>
              </a:rPr>
              <a:t>the  </a:t>
            </a:r>
            <a:r>
              <a:rPr lang="en-US" spc="-70" dirty="0">
                <a:latin typeface="Trebuchet MS"/>
                <a:cs typeface="Trebuchet MS"/>
              </a:rPr>
              <a:t>running</a:t>
            </a:r>
            <a:r>
              <a:rPr lang="en-US" spc="-170" dirty="0">
                <a:latin typeface="Trebuchet MS"/>
                <a:cs typeface="Trebuchet MS"/>
              </a:rPr>
              <a:t> </a:t>
            </a:r>
            <a:r>
              <a:rPr lang="en-US" spc="-105" dirty="0">
                <a:latin typeface="Trebuchet MS"/>
                <a:cs typeface="Trebuchet MS"/>
              </a:rPr>
              <a:t>task</a:t>
            </a:r>
            <a:r>
              <a:rPr lang="en-US" spc="-165" dirty="0">
                <a:latin typeface="Trebuchet MS"/>
                <a:cs typeface="Trebuchet MS"/>
              </a:rPr>
              <a:t> </a:t>
            </a:r>
            <a:r>
              <a:rPr lang="en-US" spc="-90" dirty="0">
                <a:latin typeface="Trebuchet MS"/>
                <a:cs typeface="Trebuchet MS"/>
              </a:rPr>
              <a:t>in</a:t>
            </a:r>
            <a:r>
              <a:rPr lang="en-US" spc="-175" dirty="0">
                <a:latin typeface="Trebuchet MS"/>
                <a:cs typeface="Trebuchet MS"/>
              </a:rPr>
              <a:t> </a:t>
            </a:r>
            <a:r>
              <a:rPr lang="en-US" spc="-110" dirty="0">
                <a:latin typeface="Trebuchet MS"/>
                <a:cs typeface="Trebuchet MS"/>
              </a:rPr>
              <a:t>favor</a:t>
            </a:r>
            <a:r>
              <a:rPr lang="en-US" spc="-165" dirty="0">
                <a:latin typeface="Trebuchet MS"/>
                <a:cs typeface="Trebuchet MS"/>
              </a:rPr>
              <a:t> </a:t>
            </a:r>
            <a:r>
              <a:rPr lang="en-US" spc="-90" dirty="0">
                <a:latin typeface="Trebuchet MS"/>
                <a:cs typeface="Trebuchet MS"/>
              </a:rPr>
              <a:t>of</a:t>
            </a:r>
            <a:r>
              <a:rPr lang="en-US" spc="-155" dirty="0">
                <a:latin typeface="Trebuchet MS"/>
                <a:cs typeface="Trebuchet MS"/>
              </a:rPr>
              <a:t> </a:t>
            </a:r>
            <a:r>
              <a:rPr lang="en-US" spc="-105" dirty="0">
                <a:latin typeface="Trebuchet MS"/>
                <a:cs typeface="Trebuchet MS"/>
              </a:rPr>
              <a:t>a</a:t>
            </a:r>
            <a:r>
              <a:rPr lang="en-US" spc="-170" dirty="0">
                <a:latin typeface="Trebuchet MS"/>
                <a:cs typeface="Trebuchet MS"/>
              </a:rPr>
              <a:t> </a:t>
            </a:r>
            <a:r>
              <a:rPr lang="en-US" spc="-80" dirty="0">
                <a:solidFill>
                  <a:srgbClr val="FF0000"/>
                </a:solidFill>
                <a:latin typeface="Trebuchet MS"/>
                <a:cs typeface="Trebuchet MS"/>
              </a:rPr>
              <a:t>more</a:t>
            </a:r>
            <a:r>
              <a:rPr lang="en-US" spc="-1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spc="-95" dirty="0">
                <a:solidFill>
                  <a:srgbClr val="FF0000"/>
                </a:solidFill>
                <a:latin typeface="Trebuchet MS"/>
                <a:cs typeface="Trebuchet MS"/>
              </a:rPr>
              <a:t>important</a:t>
            </a:r>
            <a:r>
              <a:rPr lang="en-US" spc="-17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spc="-135" dirty="0">
                <a:solidFill>
                  <a:srgbClr val="FF0000"/>
                </a:solidFill>
                <a:latin typeface="Trebuchet MS"/>
                <a:cs typeface="Trebuchet MS"/>
              </a:rPr>
              <a:t>task</a:t>
            </a:r>
            <a:r>
              <a:rPr lang="en-US" spc="-135" dirty="0">
                <a:latin typeface="Trebuchet MS"/>
                <a:cs typeface="Trebuchet MS"/>
              </a:rPr>
              <a:t>.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98254" y="4517886"/>
            <a:ext cx="4836021" cy="387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805">
              <a:lnSpc>
                <a:spcPts val="2335"/>
              </a:lnSpc>
            </a:pPr>
            <a:r>
              <a:rPr lang="en-US" spc="-125" dirty="0">
                <a:latin typeface="Trebuchet MS"/>
                <a:cs typeface="Trebuchet MS"/>
              </a:rPr>
              <a:t>The</a:t>
            </a:r>
            <a:r>
              <a:rPr lang="en-US" spc="-150" dirty="0">
                <a:latin typeface="Trebuchet MS"/>
                <a:cs typeface="Trebuchet MS"/>
              </a:rPr>
              <a:t> </a:t>
            </a:r>
            <a:r>
              <a:rPr lang="en-US" spc="-105" dirty="0">
                <a:solidFill>
                  <a:srgbClr val="0000FF"/>
                </a:solidFill>
                <a:latin typeface="Trebuchet MS"/>
                <a:cs typeface="Trebuchet MS"/>
              </a:rPr>
              <a:t>preempted</a:t>
            </a:r>
            <a:r>
              <a:rPr lang="en-US" spc="-14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lang="en-US" spc="-105" dirty="0">
                <a:solidFill>
                  <a:srgbClr val="0000FF"/>
                </a:solidFill>
                <a:latin typeface="Trebuchet MS"/>
                <a:cs typeface="Trebuchet MS"/>
              </a:rPr>
              <a:t>task</a:t>
            </a:r>
            <a:r>
              <a:rPr lang="en-US" spc="-17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lang="en-US" spc="-65" dirty="0">
                <a:latin typeface="Trebuchet MS"/>
                <a:cs typeface="Trebuchet MS"/>
              </a:rPr>
              <a:t>goes</a:t>
            </a:r>
            <a:r>
              <a:rPr lang="en-US" spc="-145" dirty="0">
                <a:latin typeface="Trebuchet MS"/>
                <a:cs typeface="Trebuchet MS"/>
              </a:rPr>
              <a:t> </a:t>
            </a:r>
            <a:r>
              <a:rPr lang="en-US" spc="-114" dirty="0">
                <a:latin typeface="Trebuchet MS"/>
                <a:cs typeface="Trebuchet MS"/>
              </a:rPr>
              <a:t>back</a:t>
            </a:r>
            <a:r>
              <a:rPr lang="en-US" spc="-180" dirty="0">
                <a:latin typeface="Trebuchet MS"/>
                <a:cs typeface="Trebuchet MS"/>
              </a:rPr>
              <a:t> </a:t>
            </a:r>
            <a:r>
              <a:rPr lang="en-US" spc="-85" dirty="0">
                <a:latin typeface="Trebuchet MS"/>
                <a:cs typeface="Trebuchet MS"/>
              </a:rPr>
              <a:t>in</a:t>
            </a:r>
            <a:r>
              <a:rPr lang="en-US" spc="-175" dirty="0">
                <a:latin typeface="Trebuchet MS"/>
                <a:cs typeface="Trebuchet MS"/>
              </a:rPr>
              <a:t> </a:t>
            </a:r>
            <a:r>
              <a:rPr lang="en-US" spc="-105" dirty="0">
                <a:latin typeface="Trebuchet MS"/>
                <a:cs typeface="Trebuchet MS"/>
              </a:rPr>
              <a:t>the</a:t>
            </a:r>
            <a:r>
              <a:rPr lang="en-US" spc="-140" dirty="0">
                <a:latin typeface="Trebuchet MS"/>
                <a:cs typeface="Trebuchet MS"/>
              </a:rPr>
              <a:t> </a:t>
            </a:r>
            <a:r>
              <a:rPr lang="en-US" spc="-100" dirty="0">
                <a:solidFill>
                  <a:srgbClr val="0000FF"/>
                </a:solidFill>
                <a:latin typeface="Trebuchet MS"/>
                <a:cs typeface="Trebuchet MS"/>
              </a:rPr>
              <a:t>ready</a:t>
            </a:r>
            <a:r>
              <a:rPr lang="en-US" spc="-17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lang="en-US" spc="-114" dirty="0" smtClean="0">
                <a:solidFill>
                  <a:srgbClr val="0000FF"/>
                </a:solidFill>
                <a:latin typeface="Trebuchet MS"/>
                <a:cs typeface="Trebuchet MS"/>
              </a:rPr>
              <a:t>queue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11658" y="5248870"/>
            <a:ext cx="40317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kern="0" dirty="0" smtClean="0">
                <a:latin typeface="Trebuchet MS"/>
                <a:cs typeface="Trebuchet MS"/>
              </a:rPr>
              <a:t>Preemption enhances concurrency and allows reducing the response times  of high priority tasks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419600" y="5233481"/>
            <a:ext cx="434340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63500">
              <a:lnSpc>
                <a:spcPts val="2160"/>
              </a:lnSpc>
              <a:tabLst>
                <a:tab pos="354965" algn="l"/>
                <a:tab pos="355600" algn="l"/>
              </a:tabLst>
            </a:pPr>
            <a:r>
              <a:rPr lang="en-US" kern="0" dirty="0">
                <a:latin typeface="Trebuchet MS"/>
                <a:cs typeface="Trebuchet MS"/>
              </a:rPr>
              <a:t>It can be disabled (completely or temporarily) to ensure the consistency of  certain critical </a:t>
            </a:r>
            <a:r>
              <a:rPr lang="en-US" kern="0" dirty="0" smtClean="0">
                <a:latin typeface="Trebuchet MS"/>
                <a:cs typeface="Trebuchet MS"/>
              </a:rPr>
              <a:t>operations</a:t>
            </a:r>
            <a:endParaRPr lang="en-US" kern="0" dirty="0">
              <a:latin typeface="Trebuchet MS"/>
              <a:cs typeface="Trebuchet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48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17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7" name="object 3"/>
          <p:cNvSpPr txBox="1">
            <a:spLocks noGrp="1"/>
          </p:cNvSpPr>
          <p:nvPr>
            <p:ph type="title"/>
          </p:nvPr>
        </p:nvSpPr>
        <p:spPr>
          <a:xfrm>
            <a:off x="533400" y="152400"/>
            <a:ext cx="5791200" cy="504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Suspension</a:t>
            </a:r>
            <a:endParaRPr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166354" y="2226564"/>
            <a:ext cx="1905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/>
          <p:cNvSpPr/>
          <p:nvPr/>
        </p:nvSpPr>
        <p:spPr>
          <a:xfrm>
            <a:off x="7422642" y="2226564"/>
            <a:ext cx="934719" cy="76200"/>
          </a:xfrm>
          <a:custGeom>
            <a:avLst/>
            <a:gdLst/>
            <a:ahLst/>
            <a:cxnLst/>
            <a:rect l="l" t="t" r="r" b="b"/>
            <a:pathLst>
              <a:path w="934720" h="76200">
                <a:moveTo>
                  <a:pt x="743712" y="0"/>
                </a:moveTo>
                <a:lnTo>
                  <a:pt x="763524" y="38100"/>
                </a:lnTo>
                <a:lnTo>
                  <a:pt x="0" y="38100"/>
                </a:lnTo>
                <a:lnTo>
                  <a:pt x="0" y="76200"/>
                </a:lnTo>
                <a:lnTo>
                  <a:pt x="763524" y="76200"/>
                </a:lnTo>
                <a:lnTo>
                  <a:pt x="934212" y="56387"/>
                </a:lnTo>
                <a:lnTo>
                  <a:pt x="7437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/>
          <p:cNvSpPr txBox="1"/>
          <p:nvPr/>
        </p:nvSpPr>
        <p:spPr>
          <a:xfrm>
            <a:off x="5195570" y="1679575"/>
            <a:ext cx="12058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75" dirty="0">
                <a:latin typeface="Trebuchet MS"/>
                <a:cs typeface="Trebuchet MS"/>
              </a:rPr>
              <a:t>disp</a:t>
            </a:r>
            <a:r>
              <a:rPr sz="2000" spc="-105" dirty="0">
                <a:latin typeface="Trebuchet MS"/>
                <a:cs typeface="Trebuchet MS"/>
              </a:rPr>
              <a:t>a</a:t>
            </a:r>
            <a:r>
              <a:rPr sz="2000" spc="-150" dirty="0">
                <a:latin typeface="Trebuchet MS"/>
                <a:cs typeface="Trebuchet MS"/>
              </a:rPr>
              <a:t>t</a:t>
            </a:r>
            <a:r>
              <a:rPr sz="2000" spc="-90" dirty="0">
                <a:latin typeface="Trebuchet MS"/>
                <a:cs typeface="Trebuchet MS"/>
              </a:rPr>
              <a:t>c</a:t>
            </a:r>
            <a:r>
              <a:rPr sz="2000" spc="-95" dirty="0">
                <a:latin typeface="Trebuchet MS"/>
                <a:cs typeface="Trebuchet MS"/>
              </a:rPr>
              <a:t>h</a:t>
            </a:r>
            <a:r>
              <a:rPr sz="2000" spc="-75" dirty="0">
                <a:latin typeface="Trebuchet MS"/>
                <a:cs typeface="Trebuchet MS"/>
              </a:rPr>
              <a:t>ing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7534275" y="1655826"/>
            <a:ext cx="1076325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 indent="327660">
              <a:lnSpc>
                <a:spcPts val="1939"/>
              </a:lnSpc>
              <a:spcBef>
                <a:spcPts val="345"/>
              </a:spcBef>
            </a:pPr>
            <a:r>
              <a:rPr sz="1800" spc="-130" dirty="0">
                <a:latin typeface="Trebuchet MS"/>
                <a:cs typeface="Trebuchet MS"/>
              </a:rPr>
              <a:t>Task  </a:t>
            </a:r>
            <a:r>
              <a:rPr sz="1800" spc="-155" dirty="0">
                <a:latin typeface="Trebuchet MS"/>
                <a:cs typeface="Trebuchet MS"/>
              </a:rPr>
              <a:t>c</a:t>
            </a:r>
            <a:r>
              <a:rPr sz="1800" spc="-75" dirty="0">
                <a:latin typeface="Trebuchet MS"/>
                <a:cs typeface="Trebuchet MS"/>
              </a:rPr>
              <a:t>ompl</a:t>
            </a:r>
            <a:r>
              <a:rPr sz="1800" spc="-85" dirty="0">
                <a:latin typeface="Trebuchet MS"/>
                <a:cs typeface="Trebuchet MS"/>
              </a:rPr>
              <a:t>e</a:t>
            </a:r>
            <a:r>
              <a:rPr sz="1800" spc="-125" dirty="0">
                <a:latin typeface="Trebuchet MS"/>
                <a:cs typeface="Trebuchet MS"/>
              </a:rPr>
              <a:t>t</a:t>
            </a:r>
            <a:r>
              <a:rPr sz="1800" spc="-100" dirty="0">
                <a:latin typeface="Trebuchet MS"/>
                <a:cs typeface="Trebuchet MS"/>
              </a:rPr>
              <a:t>i</a:t>
            </a:r>
            <a:r>
              <a:rPr sz="1800" spc="-35" dirty="0">
                <a:latin typeface="Trebuchet MS"/>
                <a:cs typeface="Trebuchet MS"/>
              </a:rPr>
              <a:t>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9"/>
          <p:cNvSpPr/>
          <p:nvPr/>
        </p:nvSpPr>
        <p:spPr>
          <a:xfrm>
            <a:off x="5007102" y="2692908"/>
            <a:ext cx="1995170" cy="609600"/>
          </a:xfrm>
          <a:custGeom>
            <a:avLst/>
            <a:gdLst/>
            <a:ahLst/>
            <a:cxnLst/>
            <a:rect l="l" t="t" r="r" b="b"/>
            <a:pathLst>
              <a:path w="1995170" h="609600">
                <a:moveTo>
                  <a:pt x="237744" y="371348"/>
                </a:moveTo>
                <a:lnTo>
                  <a:pt x="0" y="490220"/>
                </a:lnTo>
                <a:lnTo>
                  <a:pt x="237744" y="609092"/>
                </a:lnTo>
                <a:lnTo>
                  <a:pt x="237744" y="529844"/>
                </a:lnTo>
                <a:lnTo>
                  <a:pt x="198120" y="529844"/>
                </a:lnTo>
                <a:lnTo>
                  <a:pt x="198120" y="450596"/>
                </a:lnTo>
                <a:lnTo>
                  <a:pt x="237744" y="450596"/>
                </a:lnTo>
                <a:lnTo>
                  <a:pt x="237744" y="371348"/>
                </a:lnTo>
                <a:close/>
              </a:path>
              <a:path w="1995170" h="609600">
                <a:moveTo>
                  <a:pt x="237744" y="450596"/>
                </a:moveTo>
                <a:lnTo>
                  <a:pt x="198120" y="450596"/>
                </a:lnTo>
                <a:lnTo>
                  <a:pt x="198120" y="529844"/>
                </a:lnTo>
                <a:lnTo>
                  <a:pt x="237744" y="529844"/>
                </a:lnTo>
                <a:lnTo>
                  <a:pt x="237744" y="450596"/>
                </a:lnTo>
                <a:close/>
              </a:path>
              <a:path w="1995170" h="609600">
                <a:moveTo>
                  <a:pt x="1915667" y="450596"/>
                </a:moveTo>
                <a:lnTo>
                  <a:pt x="237744" y="450596"/>
                </a:lnTo>
                <a:lnTo>
                  <a:pt x="237744" y="529844"/>
                </a:lnTo>
                <a:lnTo>
                  <a:pt x="1955291" y="529844"/>
                </a:lnTo>
                <a:lnTo>
                  <a:pt x="1970698" y="526724"/>
                </a:lnTo>
                <a:lnTo>
                  <a:pt x="1983295" y="518223"/>
                </a:lnTo>
                <a:lnTo>
                  <a:pt x="1991796" y="505626"/>
                </a:lnTo>
                <a:lnTo>
                  <a:pt x="1994915" y="490220"/>
                </a:lnTo>
                <a:lnTo>
                  <a:pt x="1915667" y="490220"/>
                </a:lnTo>
                <a:lnTo>
                  <a:pt x="1915667" y="450596"/>
                </a:lnTo>
                <a:close/>
              </a:path>
              <a:path w="1995170" h="609600">
                <a:moveTo>
                  <a:pt x="1994915" y="0"/>
                </a:moveTo>
                <a:lnTo>
                  <a:pt x="1915667" y="0"/>
                </a:lnTo>
                <a:lnTo>
                  <a:pt x="1915667" y="490220"/>
                </a:lnTo>
                <a:lnTo>
                  <a:pt x="1955291" y="450596"/>
                </a:lnTo>
                <a:lnTo>
                  <a:pt x="1994915" y="450596"/>
                </a:lnTo>
                <a:lnTo>
                  <a:pt x="1994915" y="0"/>
                </a:lnTo>
                <a:close/>
              </a:path>
              <a:path w="1995170" h="609600">
                <a:moveTo>
                  <a:pt x="1994915" y="450596"/>
                </a:moveTo>
                <a:lnTo>
                  <a:pt x="1955291" y="450596"/>
                </a:lnTo>
                <a:lnTo>
                  <a:pt x="1915667" y="490220"/>
                </a:lnTo>
                <a:lnTo>
                  <a:pt x="1994915" y="490220"/>
                </a:lnTo>
                <a:lnTo>
                  <a:pt x="1994915" y="4505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/>
          <p:cNvSpPr txBox="1"/>
          <p:nvPr/>
        </p:nvSpPr>
        <p:spPr>
          <a:xfrm>
            <a:off x="5276341" y="2843910"/>
            <a:ext cx="1523365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85" dirty="0">
                <a:latin typeface="Trebuchet MS"/>
                <a:cs typeface="Trebuchet MS"/>
              </a:rPr>
              <a:t>Preemption</a:t>
            </a:r>
            <a:r>
              <a:rPr sz="2000" spc="-195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or  suspension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3" name="object 11"/>
          <p:cNvSpPr/>
          <p:nvPr/>
        </p:nvSpPr>
        <p:spPr>
          <a:xfrm>
            <a:off x="4984241" y="2167077"/>
            <a:ext cx="1527048" cy="266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/>
          <p:cNvSpPr/>
          <p:nvPr/>
        </p:nvSpPr>
        <p:spPr>
          <a:xfrm>
            <a:off x="5031485" y="2197608"/>
            <a:ext cx="1435608" cy="1645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/>
          <p:cNvSpPr/>
          <p:nvPr/>
        </p:nvSpPr>
        <p:spPr>
          <a:xfrm>
            <a:off x="5031485" y="2197608"/>
            <a:ext cx="1435735" cy="165100"/>
          </a:xfrm>
          <a:custGeom>
            <a:avLst/>
            <a:gdLst/>
            <a:ahLst/>
            <a:cxnLst/>
            <a:rect l="l" t="t" r="r" b="b"/>
            <a:pathLst>
              <a:path w="1435735" h="165100">
                <a:moveTo>
                  <a:pt x="0" y="41148"/>
                </a:moveTo>
                <a:lnTo>
                  <a:pt x="1353312" y="41148"/>
                </a:lnTo>
                <a:lnTo>
                  <a:pt x="1353312" y="0"/>
                </a:lnTo>
                <a:lnTo>
                  <a:pt x="1435608" y="82296"/>
                </a:lnTo>
                <a:lnTo>
                  <a:pt x="1353312" y="164592"/>
                </a:lnTo>
                <a:lnTo>
                  <a:pt x="1353312" y="123444"/>
                </a:lnTo>
                <a:lnTo>
                  <a:pt x="0" y="123444"/>
                </a:lnTo>
                <a:lnTo>
                  <a:pt x="0" y="41148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/>
          <p:cNvSpPr/>
          <p:nvPr/>
        </p:nvSpPr>
        <p:spPr>
          <a:xfrm>
            <a:off x="6445758" y="1790700"/>
            <a:ext cx="1028700" cy="9646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5"/>
          <p:cNvSpPr/>
          <p:nvPr/>
        </p:nvSpPr>
        <p:spPr>
          <a:xfrm>
            <a:off x="6493002" y="1818132"/>
            <a:ext cx="938784" cy="8747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6"/>
          <p:cNvSpPr/>
          <p:nvPr/>
        </p:nvSpPr>
        <p:spPr>
          <a:xfrm>
            <a:off x="6493002" y="1818132"/>
            <a:ext cx="939165" cy="875030"/>
          </a:xfrm>
          <a:custGeom>
            <a:avLst/>
            <a:gdLst/>
            <a:ahLst/>
            <a:cxnLst/>
            <a:rect l="l" t="t" r="r" b="b"/>
            <a:pathLst>
              <a:path w="939165" h="875029">
                <a:moveTo>
                  <a:pt x="0" y="437388"/>
                </a:moveTo>
                <a:lnTo>
                  <a:pt x="2423" y="392669"/>
                </a:lnTo>
                <a:lnTo>
                  <a:pt x="9537" y="349241"/>
                </a:lnTo>
                <a:lnTo>
                  <a:pt x="21105" y="307325"/>
                </a:lnTo>
                <a:lnTo>
                  <a:pt x="36891" y="267140"/>
                </a:lnTo>
                <a:lnTo>
                  <a:pt x="56659" y="228906"/>
                </a:lnTo>
                <a:lnTo>
                  <a:pt x="80172" y="192844"/>
                </a:lnTo>
                <a:lnTo>
                  <a:pt x="107196" y="159172"/>
                </a:lnTo>
                <a:lnTo>
                  <a:pt x="137493" y="128111"/>
                </a:lnTo>
                <a:lnTo>
                  <a:pt x="170827" y="99880"/>
                </a:lnTo>
                <a:lnTo>
                  <a:pt x="206964" y="74701"/>
                </a:lnTo>
                <a:lnTo>
                  <a:pt x="245665" y="52792"/>
                </a:lnTo>
                <a:lnTo>
                  <a:pt x="286696" y="34373"/>
                </a:lnTo>
                <a:lnTo>
                  <a:pt x="329820" y="19664"/>
                </a:lnTo>
                <a:lnTo>
                  <a:pt x="374802" y="8886"/>
                </a:lnTo>
                <a:lnTo>
                  <a:pt x="421404" y="2258"/>
                </a:lnTo>
                <a:lnTo>
                  <a:pt x="469391" y="0"/>
                </a:lnTo>
                <a:lnTo>
                  <a:pt x="517379" y="2258"/>
                </a:lnTo>
                <a:lnTo>
                  <a:pt x="563981" y="8886"/>
                </a:lnTo>
                <a:lnTo>
                  <a:pt x="608963" y="19664"/>
                </a:lnTo>
                <a:lnTo>
                  <a:pt x="652087" y="34373"/>
                </a:lnTo>
                <a:lnTo>
                  <a:pt x="693118" y="52792"/>
                </a:lnTo>
                <a:lnTo>
                  <a:pt x="731819" y="74701"/>
                </a:lnTo>
                <a:lnTo>
                  <a:pt x="767956" y="99880"/>
                </a:lnTo>
                <a:lnTo>
                  <a:pt x="801290" y="128111"/>
                </a:lnTo>
                <a:lnTo>
                  <a:pt x="831587" y="159172"/>
                </a:lnTo>
                <a:lnTo>
                  <a:pt x="858611" y="192844"/>
                </a:lnTo>
                <a:lnTo>
                  <a:pt x="882124" y="228906"/>
                </a:lnTo>
                <a:lnTo>
                  <a:pt x="901892" y="267140"/>
                </a:lnTo>
                <a:lnTo>
                  <a:pt x="917678" y="307325"/>
                </a:lnTo>
                <a:lnTo>
                  <a:pt x="929246" y="349241"/>
                </a:lnTo>
                <a:lnTo>
                  <a:pt x="936360" y="392669"/>
                </a:lnTo>
                <a:lnTo>
                  <a:pt x="938784" y="437388"/>
                </a:lnTo>
                <a:lnTo>
                  <a:pt x="936360" y="482106"/>
                </a:lnTo>
                <a:lnTo>
                  <a:pt x="929246" y="525534"/>
                </a:lnTo>
                <a:lnTo>
                  <a:pt x="917678" y="567450"/>
                </a:lnTo>
                <a:lnTo>
                  <a:pt x="901892" y="607635"/>
                </a:lnTo>
                <a:lnTo>
                  <a:pt x="882124" y="645869"/>
                </a:lnTo>
                <a:lnTo>
                  <a:pt x="858611" y="681931"/>
                </a:lnTo>
                <a:lnTo>
                  <a:pt x="831587" y="715603"/>
                </a:lnTo>
                <a:lnTo>
                  <a:pt x="801290" y="746664"/>
                </a:lnTo>
                <a:lnTo>
                  <a:pt x="767956" y="774895"/>
                </a:lnTo>
                <a:lnTo>
                  <a:pt x="731819" y="800074"/>
                </a:lnTo>
                <a:lnTo>
                  <a:pt x="693118" y="821983"/>
                </a:lnTo>
                <a:lnTo>
                  <a:pt x="652087" y="840402"/>
                </a:lnTo>
                <a:lnTo>
                  <a:pt x="608963" y="855111"/>
                </a:lnTo>
                <a:lnTo>
                  <a:pt x="563981" y="865889"/>
                </a:lnTo>
                <a:lnTo>
                  <a:pt x="517379" y="872517"/>
                </a:lnTo>
                <a:lnTo>
                  <a:pt x="469391" y="874776"/>
                </a:lnTo>
                <a:lnTo>
                  <a:pt x="421404" y="872517"/>
                </a:lnTo>
                <a:lnTo>
                  <a:pt x="374802" y="865889"/>
                </a:lnTo>
                <a:lnTo>
                  <a:pt x="329820" y="855111"/>
                </a:lnTo>
                <a:lnTo>
                  <a:pt x="286696" y="840402"/>
                </a:lnTo>
                <a:lnTo>
                  <a:pt x="245665" y="821983"/>
                </a:lnTo>
                <a:lnTo>
                  <a:pt x="206964" y="800074"/>
                </a:lnTo>
                <a:lnTo>
                  <a:pt x="170827" y="774895"/>
                </a:lnTo>
                <a:lnTo>
                  <a:pt x="137493" y="746664"/>
                </a:lnTo>
                <a:lnTo>
                  <a:pt x="107196" y="715603"/>
                </a:lnTo>
                <a:lnTo>
                  <a:pt x="80172" y="681931"/>
                </a:lnTo>
                <a:lnTo>
                  <a:pt x="56659" y="645869"/>
                </a:lnTo>
                <a:lnTo>
                  <a:pt x="36891" y="607635"/>
                </a:lnTo>
                <a:lnTo>
                  <a:pt x="21105" y="567450"/>
                </a:lnTo>
                <a:lnTo>
                  <a:pt x="9537" y="525534"/>
                </a:lnTo>
                <a:lnTo>
                  <a:pt x="2423" y="482106"/>
                </a:lnTo>
                <a:lnTo>
                  <a:pt x="0" y="43738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7"/>
          <p:cNvSpPr/>
          <p:nvPr/>
        </p:nvSpPr>
        <p:spPr>
          <a:xfrm>
            <a:off x="2496312" y="1206246"/>
            <a:ext cx="2536190" cy="2426335"/>
          </a:xfrm>
          <a:custGeom>
            <a:avLst/>
            <a:gdLst/>
            <a:ahLst/>
            <a:cxnLst/>
            <a:rect l="l" t="t" r="r" b="b"/>
            <a:pathLst>
              <a:path w="2536190" h="2426335">
                <a:moveTo>
                  <a:pt x="0" y="162687"/>
                </a:moveTo>
                <a:lnTo>
                  <a:pt x="5815" y="119459"/>
                </a:lnTo>
                <a:lnTo>
                  <a:pt x="22225" y="80602"/>
                </a:lnTo>
                <a:lnTo>
                  <a:pt x="47672" y="47672"/>
                </a:lnTo>
                <a:lnTo>
                  <a:pt x="80602" y="22225"/>
                </a:lnTo>
                <a:lnTo>
                  <a:pt x="119459" y="5815"/>
                </a:lnTo>
                <a:lnTo>
                  <a:pt x="162687" y="0"/>
                </a:lnTo>
                <a:lnTo>
                  <a:pt x="2373249" y="0"/>
                </a:lnTo>
                <a:lnTo>
                  <a:pt x="2416476" y="5815"/>
                </a:lnTo>
                <a:lnTo>
                  <a:pt x="2455333" y="22225"/>
                </a:lnTo>
                <a:lnTo>
                  <a:pt x="2488263" y="47672"/>
                </a:lnTo>
                <a:lnTo>
                  <a:pt x="2513711" y="80602"/>
                </a:lnTo>
                <a:lnTo>
                  <a:pt x="2530120" y="119459"/>
                </a:lnTo>
                <a:lnTo>
                  <a:pt x="2535936" y="162687"/>
                </a:lnTo>
                <a:lnTo>
                  <a:pt x="2535936" y="2263508"/>
                </a:lnTo>
                <a:lnTo>
                  <a:pt x="2530120" y="2306758"/>
                </a:lnTo>
                <a:lnTo>
                  <a:pt x="2513711" y="2345624"/>
                </a:lnTo>
                <a:lnTo>
                  <a:pt x="2488263" y="2378552"/>
                </a:lnTo>
                <a:lnTo>
                  <a:pt x="2455333" y="2403993"/>
                </a:lnTo>
                <a:lnTo>
                  <a:pt x="2416476" y="2420395"/>
                </a:lnTo>
                <a:lnTo>
                  <a:pt x="2373249" y="2426207"/>
                </a:lnTo>
                <a:lnTo>
                  <a:pt x="162687" y="2426207"/>
                </a:lnTo>
                <a:lnTo>
                  <a:pt x="119459" y="2420395"/>
                </a:lnTo>
                <a:lnTo>
                  <a:pt x="80602" y="2403993"/>
                </a:lnTo>
                <a:lnTo>
                  <a:pt x="47672" y="2378552"/>
                </a:lnTo>
                <a:lnTo>
                  <a:pt x="22225" y="2345624"/>
                </a:lnTo>
                <a:lnTo>
                  <a:pt x="5815" y="2306758"/>
                </a:lnTo>
                <a:lnTo>
                  <a:pt x="0" y="2263508"/>
                </a:lnTo>
                <a:lnTo>
                  <a:pt x="0" y="162687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8"/>
          <p:cNvSpPr/>
          <p:nvPr/>
        </p:nvSpPr>
        <p:spPr>
          <a:xfrm>
            <a:off x="2614422" y="3049523"/>
            <a:ext cx="2269236" cy="51051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9"/>
          <p:cNvSpPr/>
          <p:nvPr/>
        </p:nvSpPr>
        <p:spPr>
          <a:xfrm>
            <a:off x="2875026" y="3057144"/>
            <a:ext cx="1746504" cy="5608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0"/>
          <p:cNvSpPr/>
          <p:nvPr/>
        </p:nvSpPr>
        <p:spPr>
          <a:xfrm>
            <a:off x="2661666" y="3076955"/>
            <a:ext cx="2179320" cy="4206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1"/>
          <p:cNvSpPr txBox="1"/>
          <p:nvPr/>
        </p:nvSpPr>
        <p:spPr>
          <a:xfrm>
            <a:off x="2661666" y="3076955"/>
            <a:ext cx="2179320" cy="42100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393065">
              <a:lnSpc>
                <a:spcPct val="100000"/>
              </a:lnSpc>
              <a:spcBef>
                <a:spcPts val="465"/>
              </a:spcBef>
            </a:pPr>
            <a:r>
              <a:rPr sz="1800" spc="-75" dirty="0">
                <a:latin typeface="Trebuchet MS"/>
                <a:cs typeface="Trebuchet MS"/>
              </a:rPr>
              <a:t>Scheduling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120" dirty="0">
                <a:latin typeface="Trebuchet MS"/>
                <a:cs typeface="Trebuchet MS"/>
              </a:rPr>
              <a:t>alg.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4" name="object 22"/>
          <p:cNvSpPr/>
          <p:nvPr/>
        </p:nvSpPr>
        <p:spPr>
          <a:xfrm>
            <a:off x="2661666" y="1551432"/>
            <a:ext cx="2143125" cy="0"/>
          </a:xfrm>
          <a:custGeom>
            <a:avLst/>
            <a:gdLst/>
            <a:ahLst/>
            <a:cxnLst/>
            <a:rect l="l" t="t" r="r" b="b"/>
            <a:pathLst>
              <a:path w="2143125">
                <a:moveTo>
                  <a:pt x="0" y="0"/>
                </a:moveTo>
                <a:lnTo>
                  <a:pt x="214274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3"/>
          <p:cNvSpPr/>
          <p:nvPr/>
        </p:nvSpPr>
        <p:spPr>
          <a:xfrm>
            <a:off x="4804409" y="1551432"/>
            <a:ext cx="0" cy="521970"/>
          </a:xfrm>
          <a:custGeom>
            <a:avLst/>
            <a:gdLst/>
            <a:ahLst/>
            <a:cxnLst/>
            <a:rect l="l" t="t" r="r" b="b"/>
            <a:pathLst>
              <a:path h="521970">
                <a:moveTo>
                  <a:pt x="0" y="521843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4"/>
          <p:cNvSpPr/>
          <p:nvPr/>
        </p:nvSpPr>
        <p:spPr>
          <a:xfrm>
            <a:off x="2661666" y="2072640"/>
            <a:ext cx="2143125" cy="0"/>
          </a:xfrm>
          <a:custGeom>
            <a:avLst/>
            <a:gdLst/>
            <a:ahLst/>
            <a:cxnLst/>
            <a:rect l="l" t="t" r="r" b="b"/>
            <a:pathLst>
              <a:path w="2143125">
                <a:moveTo>
                  <a:pt x="2142744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5"/>
          <p:cNvSpPr/>
          <p:nvPr/>
        </p:nvSpPr>
        <p:spPr>
          <a:xfrm>
            <a:off x="2681478" y="2453640"/>
            <a:ext cx="2143125" cy="0"/>
          </a:xfrm>
          <a:custGeom>
            <a:avLst/>
            <a:gdLst/>
            <a:ahLst/>
            <a:cxnLst/>
            <a:rect l="l" t="t" r="r" b="b"/>
            <a:pathLst>
              <a:path w="2143125">
                <a:moveTo>
                  <a:pt x="0" y="0"/>
                </a:moveTo>
                <a:lnTo>
                  <a:pt x="214274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6"/>
          <p:cNvSpPr/>
          <p:nvPr/>
        </p:nvSpPr>
        <p:spPr>
          <a:xfrm>
            <a:off x="4824221" y="2453640"/>
            <a:ext cx="0" cy="521970"/>
          </a:xfrm>
          <a:custGeom>
            <a:avLst/>
            <a:gdLst/>
            <a:ahLst/>
            <a:cxnLst/>
            <a:rect l="l" t="t" r="r" b="b"/>
            <a:pathLst>
              <a:path h="521970">
                <a:moveTo>
                  <a:pt x="0" y="521843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7"/>
          <p:cNvSpPr/>
          <p:nvPr/>
        </p:nvSpPr>
        <p:spPr>
          <a:xfrm>
            <a:off x="2681478" y="2974847"/>
            <a:ext cx="2143125" cy="0"/>
          </a:xfrm>
          <a:custGeom>
            <a:avLst/>
            <a:gdLst/>
            <a:ahLst/>
            <a:cxnLst/>
            <a:rect l="l" t="t" r="r" b="b"/>
            <a:pathLst>
              <a:path w="2143125">
                <a:moveTo>
                  <a:pt x="2142744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8"/>
          <p:cNvSpPr txBox="1"/>
          <p:nvPr/>
        </p:nvSpPr>
        <p:spPr>
          <a:xfrm>
            <a:off x="3349370" y="2144395"/>
            <a:ext cx="1443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5" dirty="0">
                <a:solidFill>
                  <a:srgbClr val="006FC0"/>
                </a:solidFill>
                <a:latin typeface="Trebuchet MS"/>
                <a:cs typeface="Trebuchet MS"/>
              </a:rPr>
              <a:t>pending</a:t>
            </a:r>
            <a:r>
              <a:rPr sz="1800" b="1" spc="-229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800" b="1" spc="-110" dirty="0">
                <a:solidFill>
                  <a:srgbClr val="006FC0"/>
                </a:solidFill>
                <a:latin typeface="Trebuchet MS"/>
                <a:cs typeface="Trebuchet MS"/>
              </a:rPr>
              <a:t>queue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1" name="object 30"/>
          <p:cNvSpPr/>
          <p:nvPr/>
        </p:nvSpPr>
        <p:spPr>
          <a:xfrm>
            <a:off x="2294382" y="1719071"/>
            <a:ext cx="1905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1"/>
          <p:cNvSpPr/>
          <p:nvPr/>
        </p:nvSpPr>
        <p:spPr>
          <a:xfrm>
            <a:off x="1550670" y="1719071"/>
            <a:ext cx="934719" cy="76200"/>
          </a:xfrm>
          <a:custGeom>
            <a:avLst/>
            <a:gdLst/>
            <a:ahLst/>
            <a:cxnLst/>
            <a:rect l="l" t="t" r="r" b="b"/>
            <a:pathLst>
              <a:path w="934719" h="76200">
                <a:moveTo>
                  <a:pt x="743711" y="0"/>
                </a:moveTo>
                <a:lnTo>
                  <a:pt x="763523" y="38100"/>
                </a:lnTo>
                <a:lnTo>
                  <a:pt x="0" y="38100"/>
                </a:lnTo>
                <a:lnTo>
                  <a:pt x="0" y="76200"/>
                </a:lnTo>
                <a:lnTo>
                  <a:pt x="763523" y="76200"/>
                </a:lnTo>
                <a:lnTo>
                  <a:pt x="934211" y="56387"/>
                </a:lnTo>
                <a:lnTo>
                  <a:pt x="7437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2"/>
          <p:cNvSpPr txBox="1"/>
          <p:nvPr/>
        </p:nvSpPr>
        <p:spPr>
          <a:xfrm>
            <a:off x="1044498" y="1770126"/>
            <a:ext cx="1383030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88290" marR="5080" indent="-276225">
              <a:lnSpc>
                <a:spcPts val="1939"/>
              </a:lnSpc>
              <a:spcBef>
                <a:spcPts val="345"/>
              </a:spcBef>
            </a:pPr>
            <a:r>
              <a:rPr sz="1800" spc="-130" dirty="0">
                <a:latin typeface="Trebuchet MS"/>
                <a:cs typeface="Trebuchet MS"/>
              </a:rPr>
              <a:t>Task</a:t>
            </a:r>
            <a:r>
              <a:rPr sz="1800" spc="-204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activation  (release)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34" name="object 33"/>
          <p:cNvSpPr txBox="1"/>
          <p:nvPr/>
        </p:nvSpPr>
        <p:spPr>
          <a:xfrm>
            <a:off x="6711695" y="1559178"/>
            <a:ext cx="3727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95" dirty="0">
                <a:latin typeface="Trebuchet MS"/>
                <a:cs typeface="Trebuchet MS"/>
              </a:rPr>
              <a:t>CPU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094359" y="892314"/>
            <a:ext cx="27041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3830" lvl="1">
              <a:lnSpc>
                <a:spcPct val="100000"/>
              </a:lnSpc>
              <a:tabLst>
                <a:tab pos="506095" algn="l"/>
                <a:tab pos="507365" algn="l"/>
              </a:tabLst>
            </a:pPr>
            <a:r>
              <a:rPr lang="en-US" sz="2200" b="1" kern="0" dirty="0">
                <a:solidFill>
                  <a:srgbClr val="006FC0"/>
                </a:solidFill>
                <a:latin typeface="Trebuchet MS"/>
                <a:cs typeface="Trebuchet MS"/>
              </a:rPr>
              <a:t>				       </a:t>
            </a:r>
            <a:r>
              <a:rPr lang="en-US" b="1" kern="0" dirty="0">
                <a:solidFill>
                  <a:srgbClr val="006FC0"/>
                </a:solidFill>
                <a:latin typeface="Trebuchet MS"/>
                <a:cs typeface="Trebuchet MS"/>
              </a:rPr>
              <a:t>Ready queue</a:t>
            </a:r>
            <a:endParaRPr lang="en-US" kern="0" dirty="0">
              <a:latin typeface="Trebuchet MS"/>
              <a:cs typeface="Trebuchet M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00862" y="838200"/>
            <a:ext cx="426911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3830" lvl="1">
              <a:lnSpc>
                <a:spcPct val="100000"/>
              </a:lnSpc>
              <a:tabLst>
                <a:tab pos="506095" algn="l"/>
                <a:tab pos="507365" algn="l"/>
              </a:tabLst>
            </a:pPr>
            <a:r>
              <a:rPr lang="en-US" sz="2000" b="1" kern="0" dirty="0">
                <a:solidFill>
                  <a:srgbClr val="C00000"/>
                </a:solidFill>
                <a:latin typeface="Trebuchet MS"/>
                <a:cs typeface="Trebuchet MS"/>
              </a:rPr>
              <a:t>				</a:t>
            </a:r>
            <a:r>
              <a:rPr lang="en-US" sz="2200" b="1" kern="0" dirty="0">
                <a:solidFill>
                  <a:srgbClr val="C00000"/>
                </a:solidFill>
                <a:latin typeface="Trebuchet MS"/>
                <a:cs typeface="Trebuchet MS"/>
              </a:rPr>
              <a:t>Online scheduler</a:t>
            </a:r>
          </a:p>
        </p:txBody>
      </p:sp>
      <p:sp>
        <p:nvSpPr>
          <p:cNvPr id="2" name="Rectangle 1"/>
          <p:cNvSpPr/>
          <p:nvPr/>
        </p:nvSpPr>
        <p:spPr>
          <a:xfrm>
            <a:off x="328422" y="3654319"/>
            <a:ext cx="835837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805" marR="274320">
              <a:lnSpc>
                <a:spcPts val="2380"/>
              </a:lnSpc>
              <a:spcBef>
                <a:spcPts val="235"/>
              </a:spcBef>
            </a:pPr>
            <a:r>
              <a:rPr lang="en-US" spc="-65" dirty="0">
                <a:latin typeface="Trebuchet MS"/>
                <a:cs typeface="Trebuchet MS"/>
              </a:rPr>
              <a:t>Suspension </a:t>
            </a:r>
            <a:r>
              <a:rPr lang="en-US" spc="-75" dirty="0">
                <a:latin typeface="Trebuchet MS"/>
                <a:cs typeface="Trebuchet MS"/>
              </a:rPr>
              <a:t>happens </a:t>
            </a:r>
            <a:r>
              <a:rPr lang="en-US" spc="-70" dirty="0">
                <a:latin typeface="Trebuchet MS"/>
                <a:cs typeface="Trebuchet MS"/>
              </a:rPr>
              <a:t>when </a:t>
            </a:r>
            <a:r>
              <a:rPr lang="en-US" spc="-105" dirty="0">
                <a:latin typeface="Trebuchet MS"/>
                <a:cs typeface="Trebuchet MS"/>
              </a:rPr>
              <a:t>a task </a:t>
            </a:r>
            <a:r>
              <a:rPr lang="en-US" spc="-100" dirty="0">
                <a:latin typeface="Trebuchet MS"/>
                <a:cs typeface="Trebuchet MS"/>
              </a:rPr>
              <a:t>decides </a:t>
            </a:r>
            <a:r>
              <a:rPr lang="en-US" spc="-95" dirty="0">
                <a:latin typeface="Trebuchet MS"/>
                <a:cs typeface="Trebuchet MS"/>
              </a:rPr>
              <a:t>to </a:t>
            </a:r>
            <a:r>
              <a:rPr lang="en-US" spc="-65" dirty="0">
                <a:solidFill>
                  <a:srgbClr val="FF0000"/>
                </a:solidFill>
                <a:latin typeface="Trebuchet MS"/>
                <a:cs typeface="Trebuchet MS"/>
              </a:rPr>
              <a:t>suspend </a:t>
            </a:r>
            <a:r>
              <a:rPr lang="en-US" spc="-114" dirty="0">
                <a:solidFill>
                  <a:srgbClr val="FF0000"/>
                </a:solidFill>
                <a:latin typeface="Trebuchet MS"/>
                <a:cs typeface="Trebuchet MS"/>
              </a:rPr>
              <a:t>itself </a:t>
            </a:r>
            <a:r>
              <a:rPr lang="en-US" spc="-185" dirty="0">
                <a:latin typeface="Trebuchet MS"/>
                <a:cs typeface="Trebuchet MS"/>
              </a:rPr>
              <a:t>(e.g., </a:t>
            </a:r>
            <a:r>
              <a:rPr lang="en-US" spc="-90" dirty="0">
                <a:latin typeface="Trebuchet MS"/>
                <a:cs typeface="Trebuchet MS"/>
              </a:rPr>
              <a:t>by  </a:t>
            </a:r>
            <a:r>
              <a:rPr lang="en-US" spc="-150" dirty="0">
                <a:latin typeface="Trebuchet MS"/>
                <a:cs typeface="Trebuchet MS"/>
              </a:rPr>
              <a:t>“delay(</a:t>
            </a:r>
            <a:r>
              <a:rPr lang="en-US" spc="-170" dirty="0">
                <a:latin typeface="Trebuchet MS"/>
                <a:cs typeface="Trebuchet MS"/>
              </a:rPr>
              <a:t> </a:t>
            </a:r>
            <a:r>
              <a:rPr lang="en-US" spc="-195" dirty="0">
                <a:latin typeface="Trebuchet MS"/>
                <a:cs typeface="Trebuchet MS"/>
              </a:rPr>
              <a:t>)”</a:t>
            </a:r>
            <a:r>
              <a:rPr lang="en-US" spc="-160" dirty="0">
                <a:latin typeface="Trebuchet MS"/>
                <a:cs typeface="Trebuchet MS"/>
              </a:rPr>
              <a:t> </a:t>
            </a:r>
            <a:r>
              <a:rPr lang="en-US" spc="-110" dirty="0">
                <a:latin typeface="Trebuchet MS"/>
                <a:cs typeface="Trebuchet MS"/>
              </a:rPr>
              <a:t>instruction),</a:t>
            </a:r>
            <a:r>
              <a:rPr lang="en-US" spc="-165" dirty="0">
                <a:latin typeface="Trebuchet MS"/>
                <a:cs typeface="Trebuchet MS"/>
              </a:rPr>
              <a:t> </a:t>
            </a:r>
            <a:r>
              <a:rPr lang="en-US" spc="-60" dirty="0">
                <a:latin typeface="Trebuchet MS"/>
                <a:cs typeface="Trebuchet MS"/>
              </a:rPr>
              <a:t>or</a:t>
            </a:r>
            <a:r>
              <a:rPr lang="en-US" spc="-165" dirty="0">
                <a:latin typeface="Trebuchet MS"/>
                <a:cs typeface="Trebuchet MS"/>
              </a:rPr>
              <a:t> </a:t>
            </a:r>
            <a:r>
              <a:rPr lang="en-US" spc="-100" dirty="0">
                <a:latin typeface="Trebuchet MS"/>
                <a:cs typeface="Trebuchet MS"/>
              </a:rPr>
              <a:t>the</a:t>
            </a:r>
            <a:r>
              <a:rPr lang="en-US" spc="-155" dirty="0">
                <a:latin typeface="Trebuchet MS"/>
                <a:cs typeface="Trebuchet MS"/>
              </a:rPr>
              <a:t> </a:t>
            </a:r>
            <a:r>
              <a:rPr lang="en-US" spc="-105" dirty="0">
                <a:latin typeface="Trebuchet MS"/>
                <a:cs typeface="Trebuchet MS"/>
              </a:rPr>
              <a:t>task</a:t>
            </a:r>
            <a:r>
              <a:rPr lang="en-US" spc="-170" dirty="0">
                <a:latin typeface="Trebuchet MS"/>
                <a:cs typeface="Trebuchet MS"/>
              </a:rPr>
              <a:t> </a:t>
            </a:r>
            <a:r>
              <a:rPr lang="en-US" spc="-100" dirty="0">
                <a:latin typeface="Trebuchet MS"/>
                <a:cs typeface="Trebuchet MS"/>
              </a:rPr>
              <a:t>tries</a:t>
            </a:r>
            <a:r>
              <a:rPr lang="en-US" spc="-150" dirty="0">
                <a:latin typeface="Trebuchet MS"/>
                <a:cs typeface="Trebuchet MS"/>
              </a:rPr>
              <a:t> </a:t>
            </a:r>
            <a:r>
              <a:rPr lang="en-US" spc="-95" dirty="0">
                <a:latin typeface="Trebuchet MS"/>
                <a:cs typeface="Trebuchet MS"/>
              </a:rPr>
              <a:t>to</a:t>
            </a:r>
            <a:r>
              <a:rPr lang="en-US" spc="-155" dirty="0">
                <a:latin typeface="Trebuchet MS"/>
                <a:cs typeface="Trebuchet MS"/>
              </a:rPr>
              <a:t> </a:t>
            </a:r>
            <a:r>
              <a:rPr lang="en-US" spc="-105" dirty="0">
                <a:latin typeface="Trebuchet MS"/>
                <a:cs typeface="Trebuchet MS"/>
              </a:rPr>
              <a:t>access</a:t>
            </a:r>
            <a:r>
              <a:rPr lang="en-US" spc="-150" dirty="0">
                <a:latin typeface="Trebuchet MS"/>
                <a:cs typeface="Trebuchet MS"/>
              </a:rPr>
              <a:t> </a:t>
            </a:r>
            <a:r>
              <a:rPr lang="en-US" spc="-105" dirty="0">
                <a:latin typeface="Trebuchet MS"/>
                <a:cs typeface="Trebuchet MS"/>
              </a:rPr>
              <a:t>a</a:t>
            </a:r>
            <a:r>
              <a:rPr lang="en-US" spc="-165" dirty="0">
                <a:latin typeface="Trebuchet MS"/>
                <a:cs typeface="Trebuchet MS"/>
              </a:rPr>
              <a:t> </a:t>
            </a:r>
            <a:r>
              <a:rPr lang="en-US" spc="-85" dirty="0">
                <a:solidFill>
                  <a:srgbClr val="FF0000"/>
                </a:solidFill>
                <a:latin typeface="Trebuchet MS"/>
                <a:cs typeface="Trebuchet MS"/>
              </a:rPr>
              <a:t>shared</a:t>
            </a:r>
            <a:r>
              <a:rPr lang="en-US" spc="-17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spc="-95" dirty="0">
                <a:solidFill>
                  <a:srgbClr val="FF0000"/>
                </a:solidFill>
                <a:latin typeface="Trebuchet MS"/>
                <a:cs typeface="Trebuchet MS"/>
              </a:rPr>
              <a:t>resource</a:t>
            </a:r>
            <a:r>
              <a:rPr lang="en-US" spc="-1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spc="-114" dirty="0">
                <a:latin typeface="Trebuchet MS"/>
                <a:cs typeface="Trebuchet MS"/>
              </a:rPr>
              <a:t>that  </a:t>
            </a:r>
            <a:r>
              <a:rPr lang="en-US" spc="-80" dirty="0">
                <a:latin typeface="Trebuchet MS"/>
                <a:cs typeface="Trebuchet MS"/>
              </a:rPr>
              <a:t>is </a:t>
            </a:r>
            <a:r>
              <a:rPr lang="en-US" spc="-110" dirty="0">
                <a:latin typeface="Trebuchet MS"/>
                <a:cs typeface="Trebuchet MS"/>
              </a:rPr>
              <a:t>currently </a:t>
            </a:r>
            <a:r>
              <a:rPr lang="en-US" spc="-90" dirty="0">
                <a:latin typeface="Trebuchet MS"/>
                <a:cs typeface="Trebuchet MS"/>
              </a:rPr>
              <a:t>in </a:t>
            </a:r>
            <a:r>
              <a:rPr lang="en-US" spc="-105" dirty="0">
                <a:latin typeface="Trebuchet MS"/>
                <a:cs typeface="Trebuchet MS"/>
              </a:rPr>
              <a:t>the </a:t>
            </a:r>
            <a:r>
              <a:rPr lang="en-US" spc="-55" dirty="0">
                <a:latin typeface="Trebuchet MS"/>
                <a:cs typeface="Trebuchet MS"/>
              </a:rPr>
              <a:t>possession </a:t>
            </a:r>
            <a:r>
              <a:rPr lang="en-US" spc="-85" dirty="0">
                <a:latin typeface="Trebuchet MS"/>
                <a:cs typeface="Trebuchet MS"/>
              </a:rPr>
              <a:t>of </a:t>
            </a:r>
            <a:r>
              <a:rPr lang="en-US" spc="-80" dirty="0">
                <a:latin typeface="Trebuchet MS"/>
                <a:cs typeface="Trebuchet MS"/>
              </a:rPr>
              <a:t>another </a:t>
            </a:r>
            <a:r>
              <a:rPr lang="en-US" spc="-105" dirty="0">
                <a:latin typeface="Trebuchet MS"/>
                <a:cs typeface="Trebuchet MS"/>
              </a:rPr>
              <a:t>task </a:t>
            </a:r>
            <a:r>
              <a:rPr lang="en-US" spc="-130" dirty="0">
                <a:latin typeface="Trebuchet MS"/>
                <a:cs typeface="Trebuchet MS"/>
              </a:rPr>
              <a:t>(will </a:t>
            </a:r>
            <a:r>
              <a:rPr lang="en-US" spc="-95" dirty="0">
                <a:latin typeface="Trebuchet MS"/>
                <a:cs typeface="Trebuchet MS"/>
              </a:rPr>
              <a:t>be </a:t>
            </a:r>
            <a:r>
              <a:rPr lang="en-US" spc="-114" dirty="0">
                <a:latin typeface="Trebuchet MS"/>
                <a:cs typeface="Trebuchet MS"/>
              </a:rPr>
              <a:t>explained </a:t>
            </a:r>
            <a:r>
              <a:rPr lang="en-US" spc="-90" dirty="0">
                <a:latin typeface="Trebuchet MS"/>
                <a:cs typeface="Trebuchet MS"/>
              </a:rPr>
              <a:t>in </a:t>
            </a:r>
            <a:r>
              <a:rPr lang="en-US" spc="-105" dirty="0">
                <a:latin typeface="Trebuchet MS"/>
                <a:cs typeface="Trebuchet MS"/>
              </a:rPr>
              <a:t>the  </a:t>
            </a:r>
            <a:r>
              <a:rPr lang="en-US" spc="-130" dirty="0">
                <a:latin typeface="Trebuchet MS"/>
                <a:cs typeface="Trebuchet MS"/>
              </a:rPr>
              <a:t>future).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27528" y="5257800"/>
            <a:ext cx="4597734" cy="3872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805">
              <a:lnSpc>
                <a:spcPts val="2330"/>
              </a:lnSpc>
            </a:pPr>
            <a:r>
              <a:rPr lang="en-US" spc="-125" dirty="0">
                <a:latin typeface="Trebuchet MS"/>
                <a:cs typeface="Trebuchet MS"/>
              </a:rPr>
              <a:t>The</a:t>
            </a:r>
            <a:r>
              <a:rPr lang="en-US" spc="-155" dirty="0">
                <a:latin typeface="Trebuchet MS"/>
                <a:cs typeface="Trebuchet MS"/>
              </a:rPr>
              <a:t> </a:t>
            </a:r>
            <a:r>
              <a:rPr lang="en-US" spc="-70" dirty="0">
                <a:solidFill>
                  <a:srgbClr val="0000FF"/>
                </a:solidFill>
                <a:latin typeface="Trebuchet MS"/>
                <a:cs typeface="Trebuchet MS"/>
              </a:rPr>
              <a:t>suspended</a:t>
            </a:r>
            <a:r>
              <a:rPr lang="en-US" spc="-16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lang="en-US" spc="-105" dirty="0">
                <a:solidFill>
                  <a:srgbClr val="0000FF"/>
                </a:solidFill>
                <a:latin typeface="Trebuchet MS"/>
                <a:cs typeface="Trebuchet MS"/>
              </a:rPr>
              <a:t>task</a:t>
            </a:r>
            <a:r>
              <a:rPr lang="en-US" spc="-17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lang="en-US" spc="-65" dirty="0">
                <a:latin typeface="Trebuchet MS"/>
                <a:cs typeface="Trebuchet MS"/>
              </a:rPr>
              <a:t>goes</a:t>
            </a:r>
            <a:r>
              <a:rPr lang="en-US" spc="-140" dirty="0">
                <a:latin typeface="Trebuchet MS"/>
                <a:cs typeface="Trebuchet MS"/>
              </a:rPr>
              <a:t> </a:t>
            </a:r>
            <a:r>
              <a:rPr lang="en-US" spc="-85" dirty="0">
                <a:latin typeface="Trebuchet MS"/>
                <a:cs typeface="Trebuchet MS"/>
              </a:rPr>
              <a:t>in</a:t>
            </a:r>
            <a:r>
              <a:rPr lang="en-US" spc="-175" dirty="0">
                <a:latin typeface="Trebuchet MS"/>
                <a:cs typeface="Trebuchet MS"/>
              </a:rPr>
              <a:t> </a:t>
            </a:r>
            <a:r>
              <a:rPr lang="en-US" spc="-100" dirty="0">
                <a:latin typeface="Trebuchet MS"/>
                <a:cs typeface="Trebuchet MS"/>
              </a:rPr>
              <a:t>the</a:t>
            </a:r>
            <a:r>
              <a:rPr lang="en-US" spc="-160" dirty="0">
                <a:latin typeface="Trebuchet MS"/>
                <a:cs typeface="Trebuchet MS"/>
              </a:rPr>
              <a:t> </a:t>
            </a:r>
            <a:r>
              <a:rPr lang="en-US" spc="-85" dirty="0">
                <a:solidFill>
                  <a:srgbClr val="0000FF"/>
                </a:solidFill>
                <a:latin typeface="Trebuchet MS"/>
                <a:cs typeface="Trebuchet MS"/>
              </a:rPr>
              <a:t>pending</a:t>
            </a:r>
            <a:r>
              <a:rPr lang="en-US" spc="-16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lang="en-US" spc="-110" dirty="0">
                <a:solidFill>
                  <a:srgbClr val="0000FF"/>
                </a:solidFill>
                <a:latin typeface="Trebuchet MS"/>
                <a:cs typeface="Trebuchet MS"/>
              </a:rPr>
              <a:t>queue</a:t>
            </a:r>
            <a:r>
              <a:rPr lang="en-US" spc="-110" dirty="0">
                <a:latin typeface="Trebuchet MS"/>
                <a:cs typeface="Trebuchet MS"/>
              </a:rPr>
              <a:t>.</a:t>
            </a:r>
            <a:endParaRPr lang="en-US" dirty="0">
              <a:latin typeface="Trebuchet MS"/>
              <a:cs typeface="Trebuchet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165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18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7" name="object 3"/>
          <p:cNvSpPr txBox="1">
            <a:spLocks noGrp="1"/>
          </p:cNvSpPr>
          <p:nvPr>
            <p:ph type="title"/>
          </p:nvPr>
        </p:nvSpPr>
        <p:spPr>
          <a:xfrm>
            <a:off x="533400" y="152400"/>
            <a:ext cx="5791200" cy="504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dirty="0">
                <a:latin typeface="+mj-lt"/>
                <a:cs typeface="Trebuchet MS"/>
              </a:rPr>
              <a:t>Task States</a:t>
            </a:r>
            <a:endParaRPr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5" name="object 9"/>
          <p:cNvSpPr/>
          <p:nvPr/>
        </p:nvSpPr>
        <p:spPr>
          <a:xfrm>
            <a:off x="228600" y="1177636"/>
            <a:ext cx="8612124" cy="4831495"/>
          </a:xfrm>
          <a:prstGeom prst="rect">
            <a:avLst/>
          </a:prstGeom>
          <a:blipFill>
            <a:blip r:embed="rId2" cstate="print"/>
            <a:srcRect/>
            <a:stretch>
              <a:fillRect t="-21819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223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19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7" name="object 3"/>
          <p:cNvSpPr txBox="1">
            <a:spLocks noGrp="1"/>
          </p:cNvSpPr>
          <p:nvPr>
            <p:ph type="title"/>
          </p:nvPr>
        </p:nvSpPr>
        <p:spPr>
          <a:xfrm>
            <a:off x="533400" y="152400"/>
            <a:ext cx="5791200" cy="504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Agenda</a:t>
            </a:r>
            <a:endParaRPr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457200" y="1132012"/>
            <a:ext cx="7926223" cy="2449388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207645" indent="-194945">
              <a:lnSpc>
                <a:spcPct val="100000"/>
              </a:lnSpc>
              <a:spcBef>
                <a:spcPts val="2020"/>
              </a:spcBef>
              <a:buClr>
                <a:srgbClr val="00AFEF"/>
              </a:buClr>
              <a:buSzPct val="89285"/>
              <a:buFont typeface="Arial"/>
              <a:buChar char="•"/>
              <a:tabLst>
                <a:tab pos="208279" algn="l"/>
              </a:tabLst>
            </a:pPr>
            <a:r>
              <a:rPr sz="2800" kern="0" dirty="0">
                <a:solidFill>
                  <a:srgbClr val="7E7E7E"/>
                </a:solidFill>
                <a:latin typeface="Trebuchet MS"/>
                <a:cs typeface="Trebuchet MS"/>
              </a:rPr>
              <a:t>Modeling real-time systems</a:t>
            </a:r>
            <a:endParaRPr sz="2800" kern="0" dirty="0">
              <a:latin typeface="Trebuchet MS"/>
              <a:cs typeface="Trebuchet MS"/>
            </a:endParaRPr>
          </a:p>
          <a:p>
            <a:pPr marL="207645" indent="-194945">
              <a:lnSpc>
                <a:spcPct val="100000"/>
              </a:lnSpc>
              <a:spcBef>
                <a:spcPts val="2480"/>
              </a:spcBef>
              <a:buClr>
                <a:srgbClr val="00AFEF"/>
              </a:buClr>
              <a:buSzPct val="90277"/>
              <a:buFont typeface="Arial"/>
              <a:buChar char="•"/>
              <a:tabLst>
                <a:tab pos="208279" algn="l"/>
              </a:tabLst>
            </a:pPr>
            <a:r>
              <a:rPr sz="3600" b="1" kern="0" dirty="0">
                <a:latin typeface="Trebuchet MS"/>
                <a:cs typeface="Trebuchet MS"/>
              </a:rPr>
              <a:t>Real-time tasks: formal definitions</a:t>
            </a:r>
            <a:endParaRPr sz="3600" kern="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•"/>
            </a:pPr>
            <a:endParaRPr sz="2950" kern="0" dirty="0">
              <a:latin typeface="Times New Roman"/>
              <a:cs typeface="Times New Roman"/>
            </a:endParaRPr>
          </a:p>
          <a:p>
            <a:pPr marL="207645" indent="-194945">
              <a:lnSpc>
                <a:spcPct val="100000"/>
              </a:lnSpc>
              <a:buClr>
                <a:srgbClr val="00AFEF"/>
              </a:buClr>
              <a:buSzPct val="89285"/>
              <a:buFont typeface="Arial"/>
              <a:buChar char="•"/>
              <a:tabLst>
                <a:tab pos="208279" algn="l"/>
              </a:tabLst>
            </a:pPr>
            <a:r>
              <a:rPr sz="2800" kern="0" dirty="0">
                <a:solidFill>
                  <a:srgbClr val="BEBEBE"/>
                </a:solidFill>
                <a:latin typeface="Trebuchet MS"/>
                <a:cs typeface="Trebuchet MS"/>
              </a:rPr>
              <a:t>Online scheduling</a:t>
            </a:r>
            <a:endParaRPr sz="2800" kern="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07779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Copyright Notice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</a:t>
            </a:fld>
            <a:endParaRPr lang="en-US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7200" y="1143000"/>
            <a:ext cx="827562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This </a:t>
            </a:r>
            <a:r>
              <a:rPr lang="en-US" sz="2000" b="1" dirty="0"/>
              <a:t>lecture is adopted from</a:t>
            </a:r>
          </a:p>
          <a:p>
            <a:r>
              <a:rPr lang="en-US" sz="2000" b="1" dirty="0" smtClean="0"/>
              <a:t>	IN4343 </a:t>
            </a:r>
            <a:r>
              <a:rPr lang="en-US" sz="2000" b="1" dirty="0"/>
              <a:t>Real-Time Systems Course 2018 – 2019, </a:t>
            </a:r>
            <a:r>
              <a:rPr lang="en-US" sz="2000" b="1" dirty="0" err="1"/>
              <a:t>Mitra</a:t>
            </a:r>
            <a:r>
              <a:rPr lang="en-US" sz="2000" b="1" dirty="0"/>
              <a:t> </a:t>
            </a:r>
            <a:r>
              <a:rPr lang="en-US" sz="2000" b="1" dirty="0" err="1"/>
              <a:t>Nasri</a:t>
            </a:r>
            <a:r>
              <a:rPr lang="en-US" sz="2000" b="1" dirty="0"/>
              <a:t>, </a:t>
            </a:r>
          </a:p>
          <a:p>
            <a:r>
              <a:rPr lang="en-US" sz="2000" b="1" dirty="0" smtClean="0"/>
              <a:t>	Delft </a:t>
            </a:r>
            <a:r>
              <a:rPr lang="en-US" sz="2000" b="1" dirty="0"/>
              <a:t>University of Technology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endParaRPr lang="en-US" sz="2000" b="1" dirty="0"/>
          </a:p>
          <a:p>
            <a:pPr algn="l"/>
            <a:endParaRPr lang="en-US" sz="20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algn="l"/>
            <a:endParaRPr lang="fa-IR" sz="1600" b="1" dirty="0">
              <a:cs typeface="B Nazanin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6300" y="3167390"/>
            <a:ext cx="7391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spcBef>
                <a:spcPts val="95"/>
              </a:spcBef>
            </a:pPr>
            <a:r>
              <a:rPr lang="en-US" sz="4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Online </a:t>
            </a:r>
            <a:r>
              <a:rPr lang="en-US" sz="4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Scheduling</a:t>
            </a:r>
          </a:p>
        </p:txBody>
      </p:sp>
      <p:sp>
        <p:nvSpPr>
          <p:cNvPr id="7" name="object 5"/>
          <p:cNvSpPr/>
          <p:nvPr/>
        </p:nvSpPr>
        <p:spPr>
          <a:xfrm>
            <a:off x="7467600" y="4191000"/>
            <a:ext cx="1447800" cy="20985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513190" y="5920215"/>
            <a:ext cx="2646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Buttazzo’s</a:t>
            </a:r>
            <a:r>
              <a:rPr lang="en-US" dirty="0"/>
              <a:t> book, chapter 2</a:t>
            </a:r>
          </a:p>
        </p:txBody>
      </p:sp>
    </p:spTree>
    <p:extLst>
      <p:ext uri="{BB962C8B-B14F-4D97-AF65-F5344CB8AC3E}">
        <p14:creationId xmlns:p14="http://schemas.microsoft.com/office/powerpoint/2010/main" val="287319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20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7" name="object 3"/>
          <p:cNvSpPr txBox="1">
            <a:spLocks noGrp="1"/>
          </p:cNvSpPr>
          <p:nvPr>
            <p:ph type="title"/>
          </p:nvPr>
        </p:nvSpPr>
        <p:spPr>
          <a:xfrm>
            <a:off x="533400" y="152400"/>
            <a:ext cx="5791200" cy="504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Real-time tasks</a:t>
            </a:r>
          </a:p>
        </p:txBody>
      </p:sp>
      <p:sp>
        <p:nvSpPr>
          <p:cNvPr id="5" name="object 5"/>
          <p:cNvSpPr/>
          <p:nvPr/>
        </p:nvSpPr>
        <p:spPr>
          <a:xfrm>
            <a:off x="782813" y="1641594"/>
            <a:ext cx="7233478" cy="22832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/>
          <p:cNvSpPr txBox="1"/>
          <p:nvPr/>
        </p:nvSpPr>
        <p:spPr>
          <a:xfrm>
            <a:off x="586536" y="4506543"/>
            <a:ext cx="8557464" cy="1056057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>
              <a:lnSpc>
                <a:spcPts val="2580"/>
              </a:lnSpc>
              <a:spcBef>
                <a:spcPts val="434"/>
              </a:spcBef>
            </a:pPr>
            <a:r>
              <a:rPr sz="2400" kern="0" dirty="0">
                <a:latin typeface="Trebuchet MS"/>
                <a:cs typeface="Trebuchet MS"/>
              </a:rPr>
              <a:t>A </a:t>
            </a:r>
            <a:r>
              <a:rPr sz="2400" kern="0" dirty="0">
                <a:solidFill>
                  <a:srgbClr val="0000FF"/>
                </a:solidFill>
                <a:latin typeface="Trebuchet MS"/>
                <a:cs typeface="Trebuchet MS"/>
              </a:rPr>
              <a:t>real‐time task </a:t>
            </a:r>
            <a:r>
              <a:rPr sz="2400" kern="0" dirty="0">
                <a:latin typeface="DejaVu Sans"/>
                <a:cs typeface="DejaVu Sans"/>
              </a:rPr>
              <a:t>𝜏</a:t>
            </a:r>
            <a:r>
              <a:rPr sz="2625" kern="0" baseline="-15873" dirty="0">
                <a:latin typeface="DejaVu Sans"/>
                <a:cs typeface="DejaVu Sans"/>
              </a:rPr>
              <a:t>𝑖 </a:t>
            </a:r>
            <a:r>
              <a:rPr sz="2400" kern="0" dirty="0">
                <a:latin typeface="Trebuchet MS"/>
                <a:cs typeface="Trebuchet MS"/>
              </a:rPr>
              <a:t>is said to be </a:t>
            </a:r>
            <a:r>
              <a:rPr sz="2400" kern="0" dirty="0">
                <a:solidFill>
                  <a:srgbClr val="0000FF"/>
                </a:solidFill>
                <a:latin typeface="Trebuchet MS"/>
                <a:cs typeface="Trebuchet MS"/>
              </a:rPr>
              <a:t>feasible </a:t>
            </a:r>
            <a:r>
              <a:rPr sz="2400" kern="0" dirty="0">
                <a:latin typeface="Trebuchet MS"/>
                <a:cs typeface="Trebuchet MS"/>
              </a:rPr>
              <a:t>if it is guaranteed that it  will complete before its deadline, that is,</a:t>
            </a:r>
          </a:p>
          <a:p>
            <a:pPr marL="12700">
              <a:lnSpc>
                <a:spcPts val="2580"/>
              </a:lnSpc>
            </a:pPr>
            <a:r>
              <a:rPr sz="2400" kern="0" dirty="0">
                <a:latin typeface="Trebuchet MS"/>
                <a:cs typeface="Trebuchet MS"/>
              </a:rPr>
              <a:t>if </a:t>
            </a:r>
            <a:r>
              <a:rPr sz="2400" kern="0" dirty="0">
                <a:solidFill>
                  <a:srgbClr val="0000FF"/>
                </a:solidFill>
                <a:latin typeface="DejaVu Sans"/>
                <a:cs typeface="DejaVu Sans"/>
              </a:rPr>
              <a:t>𝑓</a:t>
            </a:r>
            <a:r>
              <a:rPr sz="2625" kern="0" baseline="-15873" dirty="0">
                <a:solidFill>
                  <a:srgbClr val="0000FF"/>
                </a:solidFill>
                <a:latin typeface="DejaVu Sans"/>
                <a:cs typeface="DejaVu Sans"/>
              </a:rPr>
              <a:t>𝑖 </a:t>
            </a:r>
            <a:r>
              <a:rPr sz="2400" kern="0" dirty="0">
                <a:solidFill>
                  <a:srgbClr val="0000FF"/>
                </a:solidFill>
                <a:latin typeface="DejaVu Sans"/>
                <a:cs typeface="DejaVu Sans"/>
              </a:rPr>
              <a:t>≤ 𝑑</a:t>
            </a:r>
            <a:r>
              <a:rPr sz="2625" kern="0" baseline="-15873" dirty="0">
                <a:solidFill>
                  <a:srgbClr val="0000FF"/>
                </a:solidFill>
                <a:latin typeface="DejaVu Sans"/>
                <a:cs typeface="DejaVu Sans"/>
              </a:rPr>
              <a:t>𝑖</a:t>
            </a:r>
            <a:r>
              <a:rPr sz="2400" kern="0" dirty="0">
                <a:latin typeface="Trebuchet MS"/>
                <a:cs typeface="Trebuchet MS"/>
              </a:rPr>
              <a:t>, or equivalently, if </a:t>
            </a:r>
            <a:r>
              <a:rPr sz="2400" kern="0" dirty="0">
                <a:solidFill>
                  <a:srgbClr val="0000FF"/>
                </a:solidFill>
                <a:latin typeface="DejaVu Sans"/>
                <a:cs typeface="DejaVu Sans"/>
              </a:rPr>
              <a:t>𝑅</a:t>
            </a:r>
            <a:r>
              <a:rPr sz="2625" kern="0" baseline="-15873" dirty="0">
                <a:solidFill>
                  <a:srgbClr val="0000FF"/>
                </a:solidFill>
                <a:latin typeface="DejaVu Sans"/>
                <a:cs typeface="DejaVu Sans"/>
              </a:rPr>
              <a:t>𝑖 </a:t>
            </a:r>
            <a:r>
              <a:rPr sz="2400" kern="0" dirty="0">
                <a:solidFill>
                  <a:srgbClr val="0000FF"/>
                </a:solidFill>
                <a:latin typeface="DejaVu Sans"/>
                <a:cs typeface="DejaVu Sans"/>
              </a:rPr>
              <a:t>≤ 𝐷</a:t>
            </a:r>
            <a:r>
              <a:rPr sz="2625" kern="0" baseline="-15873" dirty="0">
                <a:solidFill>
                  <a:srgbClr val="0000FF"/>
                </a:solidFill>
                <a:latin typeface="DejaVu Sans"/>
                <a:cs typeface="DejaVu Sans"/>
              </a:rPr>
              <a:t>𝑖</a:t>
            </a:r>
            <a:endParaRPr sz="2625" kern="0" baseline="-15873" dirty="0">
              <a:latin typeface="DejaVu Sans"/>
              <a:cs typeface="DejaVu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29711" y="1144471"/>
            <a:ext cx="566966" cy="5166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84576" y="1168856"/>
            <a:ext cx="461772" cy="4251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84576" y="1168856"/>
            <a:ext cx="462280" cy="425450"/>
          </a:xfrm>
          <a:custGeom>
            <a:avLst/>
            <a:gdLst/>
            <a:ahLst/>
            <a:cxnLst/>
            <a:rect l="l" t="t" r="r" b="b"/>
            <a:pathLst>
              <a:path w="462279" h="425450">
                <a:moveTo>
                  <a:pt x="0" y="212597"/>
                </a:moveTo>
                <a:lnTo>
                  <a:pt x="115443" y="212597"/>
                </a:lnTo>
                <a:lnTo>
                  <a:pt x="115443" y="0"/>
                </a:lnTo>
                <a:lnTo>
                  <a:pt x="346328" y="0"/>
                </a:lnTo>
                <a:lnTo>
                  <a:pt x="346328" y="212597"/>
                </a:lnTo>
                <a:lnTo>
                  <a:pt x="461772" y="212597"/>
                </a:lnTo>
                <a:lnTo>
                  <a:pt x="230886" y="425195"/>
                </a:lnTo>
                <a:lnTo>
                  <a:pt x="0" y="212597"/>
                </a:lnTo>
                <a:close/>
              </a:path>
            </a:pathLst>
          </a:custGeom>
          <a:ln w="9144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57088" y="3552417"/>
            <a:ext cx="568477" cy="5013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1952" y="3578300"/>
            <a:ext cx="463296" cy="4099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11952" y="3578300"/>
            <a:ext cx="463550" cy="410209"/>
          </a:xfrm>
          <a:custGeom>
            <a:avLst/>
            <a:gdLst/>
            <a:ahLst/>
            <a:cxnLst/>
            <a:rect l="l" t="t" r="r" b="b"/>
            <a:pathLst>
              <a:path w="463550" h="410210">
                <a:moveTo>
                  <a:pt x="0" y="204977"/>
                </a:moveTo>
                <a:lnTo>
                  <a:pt x="115824" y="204977"/>
                </a:lnTo>
                <a:lnTo>
                  <a:pt x="115824" y="409956"/>
                </a:lnTo>
                <a:lnTo>
                  <a:pt x="347472" y="409956"/>
                </a:lnTo>
                <a:lnTo>
                  <a:pt x="347472" y="204977"/>
                </a:lnTo>
                <a:lnTo>
                  <a:pt x="463296" y="204977"/>
                </a:lnTo>
                <a:lnTo>
                  <a:pt x="231648" y="0"/>
                </a:lnTo>
                <a:lnTo>
                  <a:pt x="0" y="204977"/>
                </a:lnTo>
                <a:close/>
              </a:path>
            </a:pathLst>
          </a:custGeom>
          <a:ln w="9144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30568" y="2767493"/>
            <a:ext cx="501370" cy="56696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79335" y="2799535"/>
            <a:ext cx="409956" cy="4617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79335" y="2799535"/>
            <a:ext cx="410209" cy="462280"/>
          </a:xfrm>
          <a:custGeom>
            <a:avLst/>
            <a:gdLst/>
            <a:ahLst/>
            <a:cxnLst/>
            <a:rect l="l" t="t" r="r" b="b"/>
            <a:pathLst>
              <a:path w="410209" h="462280">
                <a:moveTo>
                  <a:pt x="204978" y="461772"/>
                </a:moveTo>
                <a:lnTo>
                  <a:pt x="204978" y="346328"/>
                </a:lnTo>
                <a:lnTo>
                  <a:pt x="409956" y="346328"/>
                </a:lnTo>
                <a:lnTo>
                  <a:pt x="409956" y="115442"/>
                </a:lnTo>
                <a:lnTo>
                  <a:pt x="204978" y="115442"/>
                </a:lnTo>
                <a:lnTo>
                  <a:pt x="204978" y="0"/>
                </a:lnTo>
                <a:lnTo>
                  <a:pt x="0" y="230886"/>
                </a:lnTo>
                <a:lnTo>
                  <a:pt x="204978" y="461772"/>
                </a:lnTo>
                <a:close/>
              </a:path>
            </a:pathLst>
          </a:custGeom>
          <a:ln w="9144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49852" y="3841913"/>
            <a:ext cx="566966" cy="50295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04715" y="3867859"/>
            <a:ext cx="461772" cy="41148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04715" y="3867859"/>
            <a:ext cx="462280" cy="411480"/>
          </a:xfrm>
          <a:custGeom>
            <a:avLst/>
            <a:gdLst/>
            <a:ahLst/>
            <a:cxnLst/>
            <a:rect l="l" t="t" r="r" b="b"/>
            <a:pathLst>
              <a:path w="462279" h="411479">
                <a:moveTo>
                  <a:pt x="0" y="205739"/>
                </a:moveTo>
                <a:lnTo>
                  <a:pt x="115443" y="205739"/>
                </a:lnTo>
                <a:lnTo>
                  <a:pt x="115443" y="411480"/>
                </a:lnTo>
                <a:lnTo>
                  <a:pt x="346329" y="411480"/>
                </a:lnTo>
                <a:lnTo>
                  <a:pt x="346329" y="205739"/>
                </a:lnTo>
                <a:lnTo>
                  <a:pt x="461772" y="205739"/>
                </a:lnTo>
                <a:lnTo>
                  <a:pt x="230886" y="0"/>
                </a:lnTo>
                <a:lnTo>
                  <a:pt x="0" y="205739"/>
                </a:lnTo>
                <a:close/>
              </a:path>
            </a:pathLst>
          </a:custGeom>
          <a:ln w="9144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37844" y="2688245"/>
            <a:ext cx="502958" cy="56696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85088" y="2720288"/>
            <a:ext cx="411480" cy="46177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85088" y="2720288"/>
            <a:ext cx="411480" cy="462280"/>
          </a:xfrm>
          <a:custGeom>
            <a:avLst/>
            <a:gdLst/>
            <a:ahLst/>
            <a:cxnLst/>
            <a:rect l="l" t="t" r="r" b="b"/>
            <a:pathLst>
              <a:path w="411480" h="462280">
                <a:moveTo>
                  <a:pt x="205740" y="0"/>
                </a:moveTo>
                <a:lnTo>
                  <a:pt x="205740" y="115443"/>
                </a:lnTo>
                <a:lnTo>
                  <a:pt x="0" y="115443"/>
                </a:lnTo>
                <a:lnTo>
                  <a:pt x="0" y="346328"/>
                </a:lnTo>
                <a:lnTo>
                  <a:pt x="205740" y="346328"/>
                </a:lnTo>
                <a:lnTo>
                  <a:pt x="205740" y="461772"/>
                </a:lnTo>
                <a:lnTo>
                  <a:pt x="411480" y="230886"/>
                </a:lnTo>
                <a:lnTo>
                  <a:pt x="205740" y="0"/>
                </a:lnTo>
              </a:path>
            </a:pathLst>
          </a:custGeom>
          <a:ln w="9144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420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21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7" name="object 3"/>
          <p:cNvSpPr txBox="1">
            <a:spLocks noGrp="1"/>
          </p:cNvSpPr>
          <p:nvPr>
            <p:ph type="title"/>
          </p:nvPr>
        </p:nvSpPr>
        <p:spPr>
          <a:xfrm>
            <a:off x="533400" y="152400"/>
            <a:ext cx="5791200" cy="504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Slack and Lateness</a:t>
            </a:r>
          </a:p>
        </p:txBody>
      </p:sp>
      <p:sp>
        <p:nvSpPr>
          <p:cNvPr id="5" name="object 8"/>
          <p:cNvSpPr/>
          <p:nvPr/>
        </p:nvSpPr>
        <p:spPr>
          <a:xfrm>
            <a:off x="685800" y="1343891"/>
            <a:ext cx="7848600" cy="4523509"/>
          </a:xfrm>
          <a:prstGeom prst="rect">
            <a:avLst/>
          </a:prstGeom>
          <a:blipFill>
            <a:blip r:embed="rId2" cstate="print"/>
            <a:srcRect/>
            <a:stretch>
              <a:fillRect t="-27048" b="-11484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198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22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7" name="object 3"/>
          <p:cNvSpPr txBox="1">
            <a:spLocks noGrp="1"/>
          </p:cNvSpPr>
          <p:nvPr>
            <p:ph type="title"/>
          </p:nvPr>
        </p:nvSpPr>
        <p:spPr>
          <a:xfrm>
            <a:off x="533400" y="152400"/>
            <a:ext cx="6629400" cy="504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Did we model everything about the tasks?</a:t>
            </a:r>
            <a:endParaRPr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5" name="object 6"/>
          <p:cNvSpPr txBox="1"/>
          <p:nvPr/>
        </p:nvSpPr>
        <p:spPr>
          <a:xfrm>
            <a:off x="533400" y="1143000"/>
            <a:ext cx="6726225" cy="22384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kern="0" dirty="0">
                <a:latin typeface="Trebuchet MS"/>
                <a:cs typeface="Trebuchet MS"/>
              </a:rPr>
              <a:t>No</a:t>
            </a:r>
            <a:r>
              <a:rPr sz="2800" kern="0" dirty="0">
                <a:latin typeface="Trebuchet MS"/>
                <a:cs typeface="Trebuchet MS"/>
              </a:rPr>
              <a:t>, we didn’t yet.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00" kern="0" dirty="0">
              <a:latin typeface="Times New Roman"/>
              <a:cs typeface="Times New Roman"/>
            </a:endParaRPr>
          </a:p>
          <a:p>
            <a:pPr marL="207645" indent="-194945">
              <a:lnSpc>
                <a:spcPct val="100000"/>
              </a:lnSpc>
              <a:buClr>
                <a:srgbClr val="00AFEF"/>
              </a:buClr>
              <a:buSzPct val="89285"/>
              <a:buFont typeface="Arial"/>
              <a:buChar char="•"/>
              <a:tabLst>
                <a:tab pos="208279" algn="l"/>
              </a:tabLst>
            </a:pPr>
            <a:r>
              <a:rPr sz="2800" kern="0" dirty="0">
                <a:solidFill>
                  <a:srgbClr val="0000FF"/>
                </a:solidFill>
                <a:latin typeface="Trebuchet MS"/>
                <a:cs typeface="Trebuchet MS"/>
              </a:rPr>
              <a:t>Tasks can have precedence constraints</a:t>
            </a:r>
            <a:endParaRPr sz="2800" kern="0" dirty="0">
              <a:latin typeface="Trebuchet MS"/>
              <a:cs typeface="Trebuchet MS"/>
            </a:endParaRPr>
          </a:p>
          <a:p>
            <a:pPr marL="207645" indent="-194945">
              <a:lnSpc>
                <a:spcPct val="100000"/>
              </a:lnSpc>
              <a:spcBef>
                <a:spcPts val="120"/>
              </a:spcBef>
              <a:buClr>
                <a:srgbClr val="00AFEF"/>
              </a:buClr>
              <a:buSzPct val="89285"/>
              <a:buFont typeface="Arial"/>
              <a:buChar char="•"/>
              <a:tabLst>
                <a:tab pos="208279" algn="l"/>
              </a:tabLst>
            </a:pPr>
            <a:r>
              <a:rPr sz="2800" kern="0" dirty="0">
                <a:solidFill>
                  <a:srgbClr val="0000FF"/>
                </a:solidFill>
                <a:latin typeface="Trebuchet MS"/>
                <a:cs typeface="Trebuchet MS"/>
              </a:rPr>
              <a:t>They may share data</a:t>
            </a:r>
            <a:endParaRPr sz="2800" kern="0" dirty="0">
              <a:latin typeface="Trebuchet MS"/>
              <a:cs typeface="Trebuchet MS"/>
            </a:endParaRPr>
          </a:p>
          <a:p>
            <a:pPr marL="207645" indent="-194945">
              <a:lnSpc>
                <a:spcPct val="100000"/>
              </a:lnSpc>
              <a:spcBef>
                <a:spcPts val="105"/>
              </a:spcBef>
              <a:buClr>
                <a:srgbClr val="00AFEF"/>
              </a:buClr>
              <a:buSzPct val="89285"/>
              <a:buFont typeface="Arial"/>
              <a:buChar char="•"/>
              <a:tabLst>
                <a:tab pos="208279" algn="l"/>
              </a:tabLst>
            </a:pPr>
            <a:r>
              <a:rPr sz="2800" kern="0" dirty="0">
                <a:solidFill>
                  <a:srgbClr val="0000FF"/>
                </a:solidFill>
                <a:latin typeface="Trebuchet MS"/>
                <a:cs typeface="Trebuchet MS"/>
              </a:rPr>
              <a:t>They may self-suspend themselves</a:t>
            </a:r>
            <a:endParaRPr sz="2800" kern="0" dirty="0">
              <a:latin typeface="Trebuchet MS"/>
              <a:cs typeface="Trebuchet M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4724400"/>
            <a:ext cx="7569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400" b="1" kern="0" dirty="0">
                <a:solidFill>
                  <a:srgbClr val="C00000"/>
                </a:solidFill>
                <a:latin typeface="Trebuchet MS"/>
                <a:cs typeface="Trebuchet MS"/>
              </a:rPr>
              <a:t>We will talk about these details later in the course</a:t>
            </a:r>
            <a:endParaRPr lang="en-US" sz="2400" kern="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52899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23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7" name="object 3"/>
          <p:cNvSpPr txBox="1">
            <a:spLocks noGrp="1"/>
          </p:cNvSpPr>
          <p:nvPr>
            <p:ph type="title"/>
          </p:nvPr>
        </p:nvSpPr>
        <p:spPr>
          <a:xfrm>
            <a:off x="533400" y="152400"/>
            <a:ext cx="5791200" cy="504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Quiz</a:t>
            </a:r>
            <a:endParaRPr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2059051" y="1530858"/>
            <a:ext cx="588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0" dirty="0">
                <a:latin typeface="Trebuchet MS"/>
                <a:cs typeface="Trebuchet MS"/>
              </a:rPr>
              <a:t>Task</a:t>
            </a:r>
            <a:r>
              <a:rPr sz="1800" spc="-22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5"/>
          <p:cNvSpPr/>
          <p:nvPr/>
        </p:nvSpPr>
        <p:spPr>
          <a:xfrm>
            <a:off x="2794254" y="1706626"/>
            <a:ext cx="3322954" cy="127000"/>
          </a:xfrm>
          <a:custGeom>
            <a:avLst/>
            <a:gdLst/>
            <a:ahLst/>
            <a:cxnLst/>
            <a:rect l="l" t="t" r="r" b="b"/>
            <a:pathLst>
              <a:path w="3322954" h="127000">
                <a:moveTo>
                  <a:pt x="3195700" y="0"/>
                </a:moveTo>
                <a:lnTo>
                  <a:pt x="3195700" y="127000"/>
                </a:lnTo>
                <a:lnTo>
                  <a:pt x="3302888" y="73406"/>
                </a:lnTo>
                <a:lnTo>
                  <a:pt x="3208400" y="73406"/>
                </a:lnTo>
                <a:lnTo>
                  <a:pt x="3208400" y="53594"/>
                </a:lnTo>
                <a:lnTo>
                  <a:pt x="3302889" y="53594"/>
                </a:lnTo>
                <a:lnTo>
                  <a:pt x="3195700" y="0"/>
                </a:lnTo>
                <a:close/>
              </a:path>
              <a:path w="3322954" h="127000">
                <a:moveTo>
                  <a:pt x="3195700" y="53594"/>
                </a:moveTo>
                <a:lnTo>
                  <a:pt x="0" y="53594"/>
                </a:lnTo>
                <a:lnTo>
                  <a:pt x="0" y="73406"/>
                </a:lnTo>
                <a:lnTo>
                  <a:pt x="3195700" y="73406"/>
                </a:lnTo>
                <a:lnTo>
                  <a:pt x="3195700" y="53594"/>
                </a:lnTo>
                <a:close/>
              </a:path>
              <a:path w="3322954" h="127000">
                <a:moveTo>
                  <a:pt x="3302889" y="53594"/>
                </a:moveTo>
                <a:lnTo>
                  <a:pt x="3208400" y="53594"/>
                </a:lnTo>
                <a:lnTo>
                  <a:pt x="3208400" y="73406"/>
                </a:lnTo>
                <a:lnTo>
                  <a:pt x="3302888" y="73406"/>
                </a:lnTo>
                <a:lnTo>
                  <a:pt x="3322701" y="63500"/>
                </a:lnTo>
                <a:lnTo>
                  <a:pt x="3302889" y="53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/>
          <p:nvPr/>
        </p:nvSpPr>
        <p:spPr>
          <a:xfrm>
            <a:off x="2794254" y="2409189"/>
            <a:ext cx="3322954" cy="127000"/>
          </a:xfrm>
          <a:custGeom>
            <a:avLst/>
            <a:gdLst/>
            <a:ahLst/>
            <a:cxnLst/>
            <a:rect l="l" t="t" r="r" b="b"/>
            <a:pathLst>
              <a:path w="3322954" h="127000">
                <a:moveTo>
                  <a:pt x="3195700" y="0"/>
                </a:moveTo>
                <a:lnTo>
                  <a:pt x="3195700" y="127000"/>
                </a:lnTo>
                <a:lnTo>
                  <a:pt x="3302888" y="73406"/>
                </a:lnTo>
                <a:lnTo>
                  <a:pt x="3208400" y="73406"/>
                </a:lnTo>
                <a:lnTo>
                  <a:pt x="3208400" y="53594"/>
                </a:lnTo>
                <a:lnTo>
                  <a:pt x="3302889" y="53594"/>
                </a:lnTo>
                <a:lnTo>
                  <a:pt x="3195700" y="0"/>
                </a:lnTo>
                <a:close/>
              </a:path>
              <a:path w="3322954" h="127000">
                <a:moveTo>
                  <a:pt x="3195700" y="53594"/>
                </a:moveTo>
                <a:lnTo>
                  <a:pt x="0" y="53594"/>
                </a:lnTo>
                <a:lnTo>
                  <a:pt x="0" y="73406"/>
                </a:lnTo>
                <a:lnTo>
                  <a:pt x="3195700" y="73406"/>
                </a:lnTo>
                <a:lnTo>
                  <a:pt x="3195700" y="53594"/>
                </a:lnTo>
                <a:close/>
              </a:path>
              <a:path w="3322954" h="127000">
                <a:moveTo>
                  <a:pt x="3302889" y="53594"/>
                </a:moveTo>
                <a:lnTo>
                  <a:pt x="3208400" y="53594"/>
                </a:lnTo>
                <a:lnTo>
                  <a:pt x="3208400" y="73406"/>
                </a:lnTo>
                <a:lnTo>
                  <a:pt x="3302888" y="73406"/>
                </a:lnTo>
                <a:lnTo>
                  <a:pt x="3322701" y="63500"/>
                </a:lnTo>
                <a:lnTo>
                  <a:pt x="3302889" y="53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/>
          <p:cNvSpPr/>
          <p:nvPr/>
        </p:nvSpPr>
        <p:spPr>
          <a:xfrm>
            <a:off x="2794254" y="3146805"/>
            <a:ext cx="3322954" cy="127000"/>
          </a:xfrm>
          <a:custGeom>
            <a:avLst/>
            <a:gdLst/>
            <a:ahLst/>
            <a:cxnLst/>
            <a:rect l="l" t="t" r="r" b="b"/>
            <a:pathLst>
              <a:path w="3322954" h="127000">
                <a:moveTo>
                  <a:pt x="3195700" y="0"/>
                </a:moveTo>
                <a:lnTo>
                  <a:pt x="3195700" y="127000"/>
                </a:lnTo>
                <a:lnTo>
                  <a:pt x="3302888" y="73406"/>
                </a:lnTo>
                <a:lnTo>
                  <a:pt x="3208400" y="73406"/>
                </a:lnTo>
                <a:lnTo>
                  <a:pt x="3208400" y="53594"/>
                </a:lnTo>
                <a:lnTo>
                  <a:pt x="3302889" y="53594"/>
                </a:lnTo>
                <a:lnTo>
                  <a:pt x="3195700" y="0"/>
                </a:lnTo>
                <a:close/>
              </a:path>
              <a:path w="3322954" h="127000">
                <a:moveTo>
                  <a:pt x="3195700" y="53594"/>
                </a:moveTo>
                <a:lnTo>
                  <a:pt x="0" y="53594"/>
                </a:lnTo>
                <a:lnTo>
                  <a:pt x="0" y="73406"/>
                </a:lnTo>
                <a:lnTo>
                  <a:pt x="3195700" y="73406"/>
                </a:lnTo>
                <a:lnTo>
                  <a:pt x="3195700" y="53594"/>
                </a:lnTo>
                <a:close/>
              </a:path>
              <a:path w="3322954" h="127000">
                <a:moveTo>
                  <a:pt x="3302889" y="53594"/>
                </a:moveTo>
                <a:lnTo>
                  <a:pt x="3208400" y="53594"/>
                </a:lnTo>
                <a:lnTo>
                  <a:pt x="3208400" y="73406"/>
                </a:lnTo>
                <a:lnTo>
                  <a:pt x="3302888" y="73406"/>
                </a:lnTo>
                <a:lnTo>
                  <a:pt x="3322701" y="63500"/>
                </a:lnTo>
                <a:lnTo>
                  <a:pt x="3302889" y="53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/>
          <p:cNvSpPr/>
          <p:nvPr/>
        </p:nvSpPr>
        <p:spPr>
          <a:xfrm>
            <a:off x="3102864" y="2120645"/>
            <a:ext cx="129539" cy="353695"/>
          </a:xfrm>
          <a:custGeom>
            <a:avLst/>
            <a:gdLst/>
            <a:ahLst/>
            <a:cxnLst/>
            <a:rect l="l" t="t" r="r" b="b"/>
            <a:pathLst>
              <a:path w="129539" h="353694">
                <a:moveTo>
                  <a:pt x="77724" y="116586"/>
                </a:moveTo>
                <a:lnTo>
                  <a:pt x="51816" y="116586"/>
                </a:lnTo>
                <a:lnTo>
                  <a:pt x="51816" y="353694"/>
                </a:lnTo>
                <a:lnTo>
                  <a:pt x="77724" y="353694"/>
                </a:lnTo>
                <a:lnTo>
                  <a:pt x="77724" y="116586"/>
                </a:lnTo>
                <a:close/>
              </a:path>
              <a:path w="129539" h="353694">
                <a:moveTo>
                  <a:pt x="64769" y="0"/>
                </a:moveTo>
                <a:lnTo>
                  <a:pt x="0" y="129539"/>
                </a:lnTo>
                <a:lnTo>
                  <a:pt x="51816" y="129539"/>
                </a:lnTo>
                <a:lnTo>
                  <a:pt x="51816" y="116586"/>
                </a:lnTo>
                <a:lnTo>
                  <a:pt x="123063" y="116586"/>
                </a:lnTo>
                <a:lnTo>
                  <a:pt x="64769" y="0"/>
                </a:lnTo>
                <a:close/>
              </a:path>
              <a:path w="129539" h="353694">
                <a:moveTo>
                  <a:pt x="123063" y="116586"/>
                </a:moveTo>
                <a:lnTo>
                  <a:pt x="77724" y="116586"/>
                </a:lnTo>
                <a:lnTo>
                  <a:pt x="77724" y="129539"/>
                </a:lnTo>
                <a:lnTo>
                  <a:pt x="129540" y="129539"/>
                </a:lnTo>
                <a:lnTo>
                  <a:pt x="123063" y="116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9"/>
          <p:cNvSpPr txBox="1"/>
          <p:nvPr/>
        </p:nvSpPr>
        <p:spPr>
          <a:xfrm>
            <a:off x="3100832" y="2443733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5" dirty="0">
                <a:latin typeface="Trebuchet MS"/>
                <a:cs typeface="Trebuchet MS"/>
              </a:rPr>
              <a:t>4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3" name="object 10"/>
          <p:cNvSpPr/>
          <p:nvPr/>
        </p:nvSpPr>
        <p:spPr>
          <a:xfrm>
            <a:off x="4035552" y="2844545"/>
            <a:ext cx="129539" cy="353695"/>
          </a:xfrm>
          <a:custGeom>
            <a:avLst/>
            <a:gdLst/>
            <a:ahLst/>
            <a:cxnLst/>
            <a:rect l="l" t="t" r="r" b="b"/>
            <a:pathLst>
              <a:path w="129539" h="353694">
                <a:moveTo>
                  <a:pt x="77724" y="116586"/>
                </a:moveTo>
                <a:lnTo>
                  <a:pt x="51815" y="116586"/>
                </a:lnTo>
                <a:lnTo>
                  <a:pt x="51815" y="353694"/>
                </a:lnTo>
                <a:lnTo>
                  <a:pt x="77724" y="353694"/>
                </a:lnTo>
                <a:lnTo>
                  <a:pt x="77724" y="116586"/>
                </a:lnTo>
                <a:close/>
              </a:path>
              <a:path w="129539" h="353694">
                <a:moveTo>
                  <a:pt x="64770" y="0"/>
                </a:moveTo>
                <a:lnTo>
                  <a:pt x="0" y="129539"/>
                </a:lnTo>
                <a:lnTo>
                  <a:pt x="51815" y="129539"/>
                </a:lnTo>
                <a:lnTo>
                  <a:pt x="51815" y="116586"/>
                </a:lnTo>
                <a:lnTo>
                  <a:pt x="123062" y="116586"/>
                </a:lnTo>
                <a:lnTo>
                  <a:pt x="64770" y="0"/>
                </a:lnTo>
                <a:close/>
              </a:path>
              <a:path w="129539" h="353694">
                <a:moveTo>
                  <a:pt x="123062" y="116586"/>
                </a:moveTo>
                <a:lnTo>
                  <a:pt x="77724" y="116586"/>
                </a:lnTo>
                <a:lnTo>
                  <a:pt x="77724" y="129539"/>
                </a:lnTo>
                <a:lnTo>
                  <a:pt x="129539" y="129539"/>
                </a:lnTo>
                <a:lnTo>
                  <a:pt x="123062" y="116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1"/>
          <p:cNvSpPr txBox="1"/>
          <p:nvPr/>
        </p:nvSpPr>
        <p:spPr>
          <a:xfrm>
            <a:off x="4032250" y="3165424"/>
            <a:ext cx="1289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0" dirty="0">
                <a:latin typeface="Trebuchet MS"/>
                <a:cs typeface="Trebuchet MS"/>
              </a:rPr>
              <a:t>7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5" name="object 12"/>
          <p:cNvSpPr/>
          <p:nvPr/>
        </p:nvSpPr>
        <p:spPr>
          <a:xfrm>
            <a:off x="3334511" y="1415033"/>
            <a:ext cx="129539" cy="353695"/>
          </a:xfrm>
          <a:custGeom>
            <a:avLst/>
            <a:gdLst/>
            <a:ahLst/>
            <a:cxnLst/>
            <a:rect l="l" t="t" r="r" b="b"/>
            <a:pathLst>
              <a:path w="129539" h="353694">
                <a:moveTo>
                  <a:pt x="77724" y="116586"/>
                </a:moveTo>
                <a:lnTo>
                  <a:pt x="51815" y="116586"/>
                </a:lnTo>
                <a:lnTo>
                  <a:pt x="51815" y="353694"/>
                </a:lnTo>
                <a:lnTo>
                  <a:pt x="77724" y="353694"/>
                </a:lnTo>
                <a:lnTo>
                  <a:pt x="77724" y="116586"/>
                </a:lnTo>
                <a:close/>
              </a:path>
              <a:path w="129539" h="353694">
                <a:moveTo>
                  <a:pt x="64770" y="0"/>
                </a:moveTo>
                <a:lnTo>
                  <a:pt x="0" y="129539"/>
                </a:lnTo>
                <a:lnTo>
                  <a:pt x="51815" y="129539"/>
                </a:lnTo>
                <a:lnTo>
                  <a:pt x="51815" y="116586"/>
                </a:lnTo>
                <a:lnTo>
                  <a:pt x="123062" y="116586"/>
                </a:lnTo>
                <a:lnTo>
                  <a:pt x="64770" y="0"/>
                </a:lnTo>
                <a:close/>
              </a:path>
              <a:path w="129539" h="353694">
                <a:moveTo>
                  <a:pt x="123062" y="116586"/>
                </a:moveTo>
                <a:lnTo>
                  <a:pt x="77724" y="116586"/>
                </a:lnTo>
                <a:lnTo>
                  <a:pt x="77724" y="129539"/>
                </a:lnTo>
                <a:lnTo>
                  <a:pt x="129539" y="129539"/>
                </a:lnTo>
                <a:lnTo>
                  <a:pt x="123062" y="116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3"/>
          <p:cNvSpPr txBox="1"/>
          <p:nvPr/>
        </p:nvSpPr>
        <p:spPr>
          <a:xfrm>
            <a:off x="3308096" y="1744217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5" dirty="0">
                <a:latin typeface="Trebuchet MS"/>
                <a:cs typeface="Trebuchet MS"/>
              </a:rPr>
              <a:t>5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7" name="object 14"/>
          <p:cNvSpPr/>
          <p:nvPr/>
        </p:nvSpPr>
        <p:spPr>
          <a:xfrm>
            <a:off x="5756147" y="1378458"/>
            <a:ext cx="129539" cy="408940"/>
          </a:xfrm>
          <a:custGeom>
            <a:avLst/>
            <a:gdLst/>
            <a:ahLst/>
            <a:cxnLst/>
            <a:rect l="l" t="t" r="r" b="b"/>
            <a:pathLst>
              <a:path w="129539" h="408939">
                <a:moveTo>
                  <a:pt x="51815" y="279018"/>
                </a:moveTo>
                <a:lnTo>
                  <a:pt x="0" y="279018"/>
                </a:lnTo>
                <a:lnTo>
                  <a:pt x="64769" y="408558"/>
                </a:lnTo>
                <a:lnTo>
                  <a:pt x="123062" y="291972"/>
                </a:lnTo>
                <a:lnTo>
                  <a:pt x="51815" y="291972"/>
                </a:lnTo>
                <a:lnTo>
                  <a:pt x="51815" y="279018"/>
                </a:lnTo>
                <a:close/>
              </a:path>
              <a:path w="129539" h="408939">
                <a:moveTo>
                  <a:pt x="77724" y="0"/>
                </a:moveTo>
                <a:lnTo>
                  <a:pt x="51815" y="0"/>
                </a:lnTo>
                <a:lnTo>
                  <a:pt x="51815" y="291972"/>
                </a:lnTo>
                <a:lnTo>
                  <a:pt x="77724" y="291972"/>
                </a:lnTo>
                <a:lnTo>
                  <a:pt x="77724" y="0"/>
                </a:lnTo>
                <a:close/>
              </a:path>
              <a:path w="129539" h="408939">
                <a:moveTo>
                  <a:pt x="129539" y="279018"/>
                </a:moveTo>
                <a:lnTo>
                  <a:pt x="77724" y="279018"/>
                </a:lnTo>
                <a:lnTo>
                  <a:pt x="77724" y="291972"/>
                </a:lnTo>
                <a:lnTo>
                  <a:pt x="123062" y="291972"/>
                </a:lnTo>
                <a:lnTo>
                  <a:pt x="129539" y="27901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5"/>
          <p:cNvSpPr txBox="1"/>
          <p:nvPr/>
        </p:nvSpPr>
        <p:spPr>
          <a:xfrm>
            <a:off x="5719317" y="1764537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Trebuchet MS"/>
                <a:cs typeface="Trebuchet MS"/>
              </a:rPr>
              <a:t>17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9" name="object 16"/>
          <p:cNvSpPr/>
          <p:nvPr/>
        </p:nvSpPr>
        <p:spPr>
          <a:xfrm>
            <a:off x="4640579" y="2812542"/>
            <a:ext cx="129539" cy="408940"/>
          </a:xfrm>
          <a:custGeom>
            <a:avLst/>
            <a:gdLst/>
            <a:ahLst/>
            <a:cxnLst/>
            <a:rect l="l" t="t" r="r" b="b"/>
            <a:pathLst>
              <a:path w="129539" h="408939">
                <a:moveTo>
                  <a:pt x="51816" y="279019"/>
                </a:moveTo>
                <a:lnTo>
                  <a:pt x="0" y="279019"/>
                </a:lnTo>
                <a:lnTo>
                  <a:pt x="64770" y="408559"/>
                </a:lnTo>
                <a:lnTo>
                  <a:pt x="123063" y="291973"/>
                </a:lnTo>
                <a:lnTo>
                  <a:pt x="51816" y="291973"/>
                </a:lnTo>
                <a:lnTo>
                  <a:pt x="51816" y="279019"/>
                </a:lnTo>
                <a:close/>
              </a:path>
              <a:path w="129539" h="408939">
                <a:moveTo>
                  <a:pt x="77724" y="0"/>
                </a:moveTo>
                <a:lnTo>
                  <a:pt x="51816" y="0"/>
                </a:lnTo>
                <a:lnTo>
                  <a:pt x="51816" y="291973"/>
                </a:lnTo>
                <a:lnTo>
                  <a:pt x="77724" y="291973"/>
                </a:lnTo>
                <a:lnTo>
                  <a:pt x="77724" y="0"/>
                </a:lnTo>
                <a:close/>
              </a:path>
              <a:path w="129539" h="408939">
                <a:moveTo>
                  <a:pt x="129540" y="279019"/>
                </a:moveTo>
                <a:lnTo>
                  <a:pt x="77724" y="279019"/>
                </a:lnTo>
                <a:lnTo>
                  <a:pt x="77724" y="291973"/>
                </a:lnTo>
                <a:lnTo>
                  <a:pt x="123063" y="291973"/>
                </a:lnTo>
                <a:lnTo>
                  <a:pt x="129540" y="27901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7"/>
          <p:cNvSpPr txBox="1"/>
          <p:nvPr/>
        </p:nvSpPr>
        <p:spPr>
          <a:xfrm>
            <a:off x="4602607" y="3197174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Trebuchet MS"/>
                <a:cs typeface="Trebuchet MS"/>
              </a:rPr>
              <a:t>10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1" name="object 18"/>
          <p:cNvSpPr/>
          <p:nvPr/>
        </p:nvSpPr>
        <p:spPr>
          <a:xfrm>
            <a:off x="5405628" y="2062733"/>
            <a:ext cx="129539" cy="408940"/>
          </a:xfrm>
          <a:custGeom>
            <a:avLst/>
            <a:gdLst/>
            <a:ahLst/>
            <a:cxnLst/>
            <a:rect l="l" t="t" r="r" b="b"/>
            <a:pathLst>
              <a:path w="129539" h="408939">
                <a:moveTo>
                  <a:pt x="51816" y="279018"/>
                </a:moveTo>
                <a:lnTo>
                  <a:pt x="0" y="279018"/>
                </a:lnTo>
                <a:lnTo>
                  <a:pt x="64770" y="408558"/>
                </a:lnTo>
                <a:lnTo>
                  <a:pt x="123062" y="291973"/>
                </a:lnTo>
                <a:lnTo>
                  <a:pt x="51816" y="291973"/>
                </a:lnTo>
                <a:lnTo>
                  <a:pt x="51816" y="279018"/>
                </a:lnTo>
                <a:close/>
              </a:path>
              <a:path w="129539" h="408939">
                <a:moveTo>
                  <a:pt x="77724" y="0"/>
                </a:moveTo>
                <a:lnTo>
                  <a:pt x="51816" y="0"/>
                </a:lnTo>
                <a:lnTo>
                  <a:pt x="51816" y="291973"/>
                </a:lnTo>
                <a:lnTo>
                  <a:pt x="77724" y="291973"/>
                </a:lnTo>
                <a:lnTo>
                  <a:pt x="77724" y="0"/>
                </a:lnTo>
                <a:close/>
              </a:path>
              <a:path w="129539" h="408939">
                <a:moveTo>
                  <a:pt x="129539" y="279018"/>
                </a:moveTo>
                <a:lnTo>
                  <a:pt x="77724" y="279018"/>
                </a:lnTo>
                <a:lnTo>
                  <a:pt x="77724" y="291973"/>
                </a:lnTo>
                <a:lnTo>
                  <a:pt x="123062" y="291973"/>
                </a:lnTo>
                <a:lnTo>
                  <a:pt x="129539" y="27901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9"/>
          <p:cNvSpPr txBox="1"/>
          <p:nvPr/>
        </p:nvSpPr>
        <p:spPr>
          <a:xfrm>
            <a:off x="5368544" y="2447670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Trebuchet MS"/>
                <a:cs typeface="Trebuchet MS"/>
              </a:rPr>
              <a:t>15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3" name="object 20"/>
          <p:cNvSpPr txBox="1"/>
          <p:nvPr/>
        </p:nvSpPr>
        <p:spPr>
          <a:xfrm>
            <a:off x="2059051" y="2213228"/>
            <a:ext cx="588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0" dirty="0">
                <a:latin typeface="Trebuchet MS"/>
                <a:cs typeface="Trebuchet MS"/>
              </a:rPr>
              <a:t>Task</a:t>
            </a:r>
            <a:r>
              <a:rPr sz="1800" spc="-22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4" name="object 21"/>
          <p:cNvSpPr txBox="1"/>
          <p:nvPr/>
        </p:nvSpPr>
        <p:spPr>
          <a:xfrm>
            <a:off x="2059051" y="2969514"/>
            <a:ext cx="588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0" dirty="0">
                <a:latin typeface="Trebuchet MS"/>
                <a:cs typeface="Trebuchet MS"/>
              </a:rPr>
              <a:t>Task</a:t>
            </a:r>
            <a:r>
              <a:rPr sz="1800" spc="-22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5" name="object 22"/>
          <p:cNvSpPr txBox="1"/>
          <p:nvPr/>
        </p:nvSpPr>
        <p:spPr>
          <a:xfrm>
            <a:off x="6176264" y="1481455"/>
            <a:ext cx="7454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25" dirty="0">
                <a:solidFill>
                  <a:srgbClr val="0000FF"/>
                </a:solidFill>
                <a:latin typeface="DejaVu Sans"/>
                <a:cs typeface="DejaVu Sans"/>
              </a:rPr>
              <a:t>𝐶</a:t>
            </a:r>
            <a:r>
              <a:rPr sz="2175" spc="-187" baseline="-15325" dirty="0">
                <a:solidFill>
                  <a:srgbClr val="0000FF"/>
                </a:solidFill>
                <a:latin typeface="DejaVu Sans"/>
                <a:cs typeface="DejaVu Sans"/>
              </a:rPr>
              <a:t>1 </a:t>
            </a:r>
            <a:r>
              <a:rPr sz="2000" spc="-180" dirty="0">
                <a:solidFill>
                  <a:srgbClr val="0000FF"/>
                </a:solidFill>
                <a:latin typeface="DejaVu Sans"/>
                <a:cs typeface="DejaVu Sans"/>
              </a:rPr>
              <a:t>=</a:t>
            </a:r>
            <a:r>
              <a:rPr sz="2000" spc="-215" dirty="0">
                <a:solidFill>
                  <a:srgbClr val="0000FF"/>
                </a:solidFill>
                <a:latin typeface="DejaVu Sans"/>
                <a:cs typeface="DejaVu Sans"/>
              </a:rPr>
              <a:t> </a:t>
            </a:r>
            <a:r>
              <a:rPr sz="2000" spc="-165" dirty="0">
                <a:solidFill>
                  <a:srgbClr val="0000FF"/>
                </a:solidFill>
                <a:latin typeface="DejaVu Sans"/>
                <a:cs typeface="DejaVu Sans"/>
              </a:rPr>
              <a:t>2</a:t>
            </a:r>
            <a:endParaRPr sz="2000">
              <a:latin typeface="DejaVu Sans"/>
              <a:cs typeface="DejaVu Sans"/>
            </a:endParaRPr>
          </a:p>
        </p:txBody>
      </p:sp>
      <p:sp>
        <p:nvSpPr>
          <p:cNvPr id="26" name="object 23"/>
          <p:cNvSpPr txBox="1"/>
          <p:nvPr/>
        </p:nvSpPr>
        <p:spPr>
          <a:xfrm>
            <a:off x="6176264" y="2175510"/>
            <a:ext cx="8915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0" dirty="0">
                <a:solidFill>
                  <a:srgbClr val="0000FF"/>
                </a:solidFill>
                <a:latin typeface="DejaVu Sans"/>
                <a:cs typeface="DejaVu Sans"/>
              </a:rPr>
              <a:t>𝐶</a:t>
            </a:r>
            <a:r>
              <a:rPr sz="2175" spc="-150" baseline="-15325" dirty="0">
                <a:solidFill>
                  <a:srgbClr val="0000FF"/>
                </a:solidFill>
                <a:latin typeface="DejaVu Sans"/>
                <a:cs typeface="DejaVu Sans"/>
              </a:rPr>
              <a:t>2 </a:t>
            </a:r>
            <a:r>
              <a:rPr sz="2000" spc="-180" dirty="0">
                <a:solidFill>
                  <a:srgbClr val="0000FF"/>
                </a:solidFill>
                <a:latin typeface="DejaVu Sans"/>
                <a:cs typeface="DejaVu Sans"/>
              </a:rPr>
              <a:t>=</a:t>
            </a:r>
            <a:r>
              <a:rPr sz="2000" spc="-270" dirty="0">
                <a:solidFill>
                  <a:srgbClr val="0000FF"/>
                </a:solidFill>
                <a:latin typeface="DejaVu Sans"/>
                <a:cs typeface="DejaVu Sans"/>
              </a:rPr>
              <a:t> </a:t>
            </a:r>
            <a:r>
              <a:rPr sz="2000" spc="-175" dirty="0">
                <a:solidFill>
                  <a:srgbClr val="0000FF"/>
                </a:solidFill>
                <a:latin typeface="DejaVu Sans"/>
                <a:cs typeface="DejaVu Sans"/>
              </a:rPr>
              <a:t>10</a:t>
            </a:r>
            <a:endParaRPr sz="2000">
              <a:latin typeface="DejaVu Sans"/>
              <a:cs typeface="DejaVu Sans"/>
            </a:endParaRPr>
          </a:p>
        </p:txBody>
      </p:sp>
      <p:sp>
        <p:nvSpPr>
          <p:cNvPr id="27" name="object 24"/>
          <p:cNvSpPr txBox="1"/>
          <p:nvPr/>
        </p:nvSpPr>
        <p:spPr>
          <a:xfrm>
            <a:off x="6179565" y="2911856"/>
            <a:ext cx="7518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0" dirty="0">
                <a:solidFill>
                  <a:srgbClr val="0000FF"/>
                </a:solidFill>
                <a:latin typeface="DejaVu Sans"/>
                <a:cs typeface="DejaVu Sans"/>
              </a:rPr>
              <a:t>𝐶</a:t>
            </a:r>
            <a:r>
              <a:rPr sz="2175" spc="-150" baseline="-15325" dirty="0">
                <a:solidFill>
                  <a:srgbClr val="0000FF"/>
                </a:solidFill>
                <a:latin typeface="DejaVu Sans"/>
                <a:cs typeface="DejaVu Sans"/>
              </a:rPr>
              <a:t>3 </a:t>
            </a:r>
            <a:r>
              <a:rPr sz="2000" spc="-180" dirty="0">
                <a:solidFill>
                  <a:srgbClr val="0000FF"/>
                </a:solidFill>
                <a:latin typeface="DejaVu Sans"/>
                <a:cs typeface="DejaVu Sans"/>
              </a:rPr>
              <a:t>=</a:t>
            </a:r>
            <a:r>
              <a:rPr sz="2000" spc="-270" dirty="0">
                <a:solidFill>
                  <a:srgbClr val="0000FF"/>
                </a:solidFill>
                <a:latin typeface="DejaVu Sans"/>
                <a:cs typeface="DejaVu Sans"/>
              </a:rPr>
              <a:t> </a:t>
            </a:r>
            <a:r>
              <a:rPr sz="2000" spc="-165" dirty="0">
                <a:solidFill>
                  <a:srgbClr val="0000FF"/>
                </a:solidFill>
                <a:latin typeface="DejaVu Sans"/>
                <a:cs typeface="DejaVu Sans"/>
              </a:rPr>
              <a:t>1</a:t>
            </a:r>
            <a:endParaRPr sz="2000">
              <a:latin typeface="DejaVu Sans"/>
              <a:cs typeface="DejaVu Sans"/>
            </a:endParaRPr>
          </a:p>
        </p:txBody>
      </p:sp>
      <p:sp>
        <p:nvSpPr>
          <p:cNvPr id="28" name="object 25"/>
          <p:cNvSpPr txBox="1"/>
          <p:nvPr/>
        </p:nvSpPr>
        <p:spPr>
          <a:xfrm>
            <a:off x="462483" y="4288917"/>
            <a:ext cx="548670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kern="0" dirty="0">
                <a:latin typeface="Trebuchet MS"/>
                <a:cs typeface="Trebuchet MS"/>
              </a:rPr>
              <a:t>What is the relative deadline of Task 2?</a:t>
            </a:r>
          </a:p>
        </p:txBody>
      </p:sp>
      <p:sp>
        <p:nvSpPr>
          <p:cNvPr id="29" name="object 26"/>
          <p:cNvSpPr txBox="1"/>
          <p:nvPr/>
        </p:nvSpPr>
        <p:spPr>
          <a:xfrm>
            <a:off x="6485890" y="4272280"/>
            <a:ext cx="12103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29" dirty="0">
                <a:solidFill>
                  <a:srgbClr val="0000FF"/>
                </a:solidFill>
                <a:latin typeface="Trebuchet MS"/>
                <a:cs typeface="Trebuchet MS"/>
              </a:rPr>
              <a:t>11=1</a:t>
            </a:r>
            <a:r>
              <a:rPr sz="2800" b="1" spc="-240" dirty="0">
                <a:solidFill>
                  <a:srgbClr val="0000FF"/>
                </a:solidFill>
                <a:latin typeface="Trebuchet MS"/>
                <a:cs typeface="Trebuchet MS"/>
              </a:rPr>
              <a:t>5</a:t>
            </a:r>
            <a:r>
              <a:rPr sz="2800" b="1" spc="-180" dirty="0">
                <a:solidFill>
                  <a:srgbClr val="0000FF"/>
                </a:solidFill>
                <a:latin typeface="Trebuchet MS"/>
                <a:cs typeface="Trebuchet MS"/>
              </a:rPr>
              <a:t>-</a:t>
            </a:r>
            <a:r>
              <a:rPr sz="2800" b="1" spc="-225" dirty="0">
                <a:solidFill>
                  <a:srgbClr val="0000FF"/>
                </a:solidFill>
                <a:latin typeface="Trebuchet MS"/>
                <a:cs typeface="Trebuchet MS"/>
              </a:rPr>
              <a:t>4</a:t>
            </a:r>
            <a:endParaRPr sz="2800" dirty="0">
              <a:latin typeface="Trebuchet MS"/>
              <a:cs typeface="Trebuchet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037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24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7" name="object 3"/>
          <p:cNvSpPr txBox="1">
            <a:spLocks noGrp="1"/>
          </p:cNvSpPr>
          <p:nvPr>
            <p:ph type="title"/>
          </p:nvPr>
        </p:nvSpPr>
        <p:spPr>
          <a:xfrm>
            <a:off x="533400" y="152400"/>
            <a:ext cx="5791200" cy="504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Quiz</a:t>
            </a:r>
            <a:endParaRPr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1926717" y="1518920"/>
            <a:ext cx="588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0" dirty="0">
                <a:latin typeface="Trebuchet MS"/>
                <a:cs typeface="Trebuchet MS"/>
              </a:rPr>
              <a:t>Task</a:t>
            </a:r>
            <a:r>
              <a:rPr sz="1800" spc="-22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5"/>
          <p:cNvSpPr/>
          <p:nvPr/>
        </p:nvSpPr>
        <p:spPr>
          <a:xfrm>
            <a:off x="2661666" y="1695957"/>
            <a:ext cx="3322954" cy="127000"/>
          </a:xfrm>
          <a:custGeom>
            <a:avLst/>
            <a:gdLst/>
            <a:ahLst/>
            <a:cxnLst/>
            <a:rect l="l" t="t" r="r" b="b"/>
            <a:pathLst>
              <a:path w="3322954" h="127000">
                <a:moveTo>
                  <a:pt x="3195700" y="0"/>
                </a:moveTo>
                <a:lnTo>
                  <a:pt x="3195700" y="127000"/>
                </a:lnTo>
                <a:lnTo>
                  <a:pt x="3302889" y="73405"/>
                </a:lnTo>
                <a:lnTo>
                  <a:pt x="3208400" y="73405"/>
                </a:lnTo>
                <a:lnTo>
                  <a:pt x="3208400" y="53593"/>
                </a:lnTo>
                <a:lnTo>
                  <a:pt x="3302888" y="53593"/>
                </a:lnTo>
                <a:lnTo>
                  <a:pt x="3195700" y="0"/>
                </a:lnTo>
                <a:close/>
              </a:path>
              <a:path w="3322954" h="127000">
                <a:moveTo>
                  <a:pt x="3195700" y="53593"/>
                </a:moveTo>
                <a:lnTo>
                  <a:pt x="0" y="53593"/>
                </a:lnTo>
                <a:lnTo>
                  <a:pt x="0" y="73405"/>
                </a:lnTo>
                <a:lnTo>
                  <a:pt x="3195700" y="73405"/>
                </a:lnTo>
                <a:lnTo>
                  <a:pt x="3195700" y="53593"/>
                </a:lnTo>
                <a:close/>
              </a:path>
              <a:path w="3322954" h="127000">
                <a:moveTo>
                  <a:pt x="3302888" y="53593"/>
                </a:moveTo>
                <a:lnTo>
                  <a:pt x="3208400" y="53593"/>
                </a:lnTo>
                <a:lnTo>
                  <a:pt x="3208400" y="73405"/>
                </a:lnTo>
                <a:lnTo>
                  <a:pt x="3302889" y="73405"/>
                </a:lnTo>
                <a:lnTo>
                  <a:pt x="3322701" y="63500"/>
                </a:lnTo>
                <a:lnTo>
                  <a:pt x="3302888" y="53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/>
          <p:nvPr/>
        </p:nvSpPr>
        <p:spPr>
          <a:xfrm>
            <a:off x="2661666" y="2398522"/>
            <a:ext cx="3322954" cy="127000"/>
          </a:xfrm>
          <a:custGeom>
            <a:avLst/>
            <a:gdLst/>
            <a:ahLst/>
            <a:cxnLst/>
            <a:rect l="l" t="t" r="r" b="b"/>
            <a:pathLst>
              <a:path w="3322954" h="127000">
                <a:moveTo>
                  <a:pt x="3195700" y="0"/>
                </a:moveTo>
                <a:lnTo>
                  <a:pt x="3195700" y="127000"/>
                </a:lnTo>
                <a:lnTo>
                  <a:pt x="3302889" y="73405"/>
                </a:lnTo>
                <a:lnTo>
                  <a:pt x="3208400" y="73405"/>
                </a:lnTo>
                <a:lnTo>
                  <a:pt x="3208400" y="53593"/>
                </a:lnTo>
                <a:lnTo>
                  <a:pt x="3302888" y="53593"/>
                </a:lnTo>
                <a:lnTo>
                  <a:pt x="3195700" y="0"/>
                </a:lnTo>
                <a:close/>
              </a:path>
              <a:path w="3322954" h="127000">
                <a:moveTo>
                  <a:pt x="3195700" y="53593"/>
                </a:moveTo>
                <a:lnTo>
                  <a:pt x="0" y="53593"/>
                </a:lnTo>
                <a:lnTo>
                  <a:pt x="0" y="73405"/>
                </a:lnTo>
                <a:lnTo>
                  <a:pt x="3195700" y="73405"/>
                </a:lnTo>
                <a:lnTo>
                  <a:pt x="3195700" y="53593"/>
                </a:lnTo>
                <a:close/>
              </a:path>
              <a:path w="3322954" h="127000">
                <a:moveTo>
                  <a:pt x="3302888" y="53593"/>
                </a:moveTo>
                <a:lnTo>
                  <a:pt x="3208400" y="53593"/>
                </a:lnTo>
                <a:lnTo>
                  <a:pt x="3208400" y="73405"/>
                </a:lnTo>
                <a:lnTo>
                  <a:pt x="3302889" y="73405"/>
                </a:lnTo>
                <a:lnTo>
                  <a:pt x="3322701" y="63500"/>
                </a:lnTo>
                <a:lnTo>
                  <a:pt x="3302888" y="53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/>
          <p:cNvSpPr/>
          <p:nvPr/>
        </p:nvSpPr>
        <p:spPr>
          <a:xfrm>
            <a:off x="2661666" y="3136138"/>
            <a:ext cx="3322954" cy="127000"/>
          </a:xfrm>
          <a:custGeom>
            <a:avLst/>
            <a:gdLst/>
            <a:ahLst/>
            <a:cxnLst/>
            <a:rect l="l" t="t" r="r" b="b"/>
            <a:pathLst>
              <a:path w="3322954" h="127000">
                <a:moveTo>
                  <a:pt x="3195700" y="0"/>
                </a:moveTo>
                <a:lnTo>
                  <a:pt x="3195700" y="127000"/>
                </a:lnTo>
                <a:lnTo>
                  <a:pt x="3302888" y="73406"/>
                </a:lnTo>
                <a:lnTo>
                  <a:pt x="3208400" y="73406"/>
                </a:lnTo>
                <a:lnTo>
                  <a:pt x="3208400" y="53594"/>
                </a:lnTo>
                <a:lnTo>
                  <a:pt x="3302889" y="53594"/>
                </a:lnTo>
                <a:lnTo>
                  <a:pt x="3195700" y="0"/>
                </a:lnTo>
                <a:close/>
              </a:path>
              <a:path w="3322954" h="127000">
                <a:moveTo>
                  <a:pt x="3195700" y="53594"/>
                </a:moveTo>
                <a:lnTo>
                  <a:pt x="0" y="53594"/>
                </a:lnTo>
                <a:lnTo>
                  <a:pt x="0" y="73406"/>
                </a:lnTo>
                <a:lnTo>
                  <a:pt x="3195700" y="73406"/>
                </a:lnTo>
                <a:lnTo>
                  <a:pt x="3195700" y="53594"/>
                </a:lnTo>
                <a:close/>
              </a:path>
              <a:path w="3322954" h="127000">
                <a:moveTo>
                  <a:pt x="3302889" y="53594"/>
                </a:moveTo>
                <a:lnTo>
                  <a:pt x="3208400" y="53594"/>
                </a:lnTo>
                <a:lnTo>
                  <a:pt x="3208400" y="73406"/>
                </a:lnTo>
                <a:lnTo>
                  <a:pt x="3302888" y="73406"/>
                </a:lnTo>
                <a:lnTo>
                  <a:pt x="3322701" y="63500"/>
                </a:lnTo>
                <a:lnTo>
                  <a:pt x="3302889" y="53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/>
          <p:cNvSpPr/>
          <p:nvPr/>
        </p:nvSpPr>
        <p:spPr>
          <a:xfrm>
            <a:off x="2959607" y="2020061"/>
            <a:ext cx="129539" cy="429895"/>
          </a:xfrm>
          <a:custGeom>
            <a:avLst/>
            <a:gdLst/>
            <a:ahLst/>
            <a:cxnLst/>
            <a:rect l="l" t="t" r="r" b="b"/>
            <a:pathLst>
              <a:path w="129539" h="429894">
                <a:moveTo>
                  <a:pt x="77724" y="116586"/>
                </a:moveTo>
                <a:lnTo>
                  <a:pt x="51816" y="116586"/>
                </a:lnTo>
                <a:lnTo>
                  <a:pt x="51816" y="429640"/>
                </a:lnTo>
                <a:lnTo>
                  <a:pt x="77724" y="429640"/>
                </a:lnTo>
                <a:lnTo>
                  <a:pt x="77724" y="116586"/>
                </a:lnTo>
                <a:close/>
              </a:path>
              <a:path w="129539" h="429894">
                <a:moveTo>
                  <a:pt x="64769" y="0"/>
                </a:moveTo>
                <a:lnTo>
                  <a:pt x="0" y="129539"/>
                </a:lnTo>
                <a:lnTo>
                  <a:pt x="51816" y="129539"/>
                </a:lnTo>
                <a:lnTo>
                  <a:pt x="51816" y="116586"/>
                </a:lnTo>
                <a:lnTo>
                  <a:pt x="123063" y="116586"/>
                </a:lnTo>
                <a:lnTo>
                  <a:pt x="64769" y="0"/>
                </a:lnTo>
                <a:close/>
              </a:path>
              <a:path w="129539" h="429894">
                <a:moveTo>
                  <a:pt x="123063" y="116586"/>
                </a:moveTo>
                <a:lnTo>
                  <a:pt x="77724" y="116586"/>
                </a:lnTo>
                <a:lnTo>
                  <a:pt x="77724" y="129539"/>
                </a:lnTo>
                <a:lnTo>
                  <a:pt x="129540" y="129539"/>
                </a:lnTo>
                <a:lnTo>
                  <a:pt x="123063" y="116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9"/>
          <p:cNvSpPr txBox="1"/>
          <p:nvPr/>
        </p:nvSpPr>
        <p:spPr>
          <a:xfrm>
            <a:off x="2958210" y="2412618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5" dirty="0">
                <a:latin typeface="Trebuchet MS"/>
                <a:cs typeface="Trebuchet MS"/>
              </a:rPr>
              <a:t>4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3" name="object 10"/>
          <p:cNvSpPr/>
          <p:nvPr/>
        </p:nvSpPr>
        <p:spPr>
          <a:xfrm>
            <a:off x="3892296" y="2745485"/>
            <a:ext cx="129539" cy="436880"/>
          </a:xfrm>
          <a:custGeom>
            <a:avLst/>
            <a:gdLst/>
            <a:ahLst/>
            <a:cxnLst/>
            <a:rect l="l" t="t" r="r" b="b"/>
            <a:pathLst>
              <a:path w="129539" h="436880">
                <a:moveTo>
                  <a:pt x="77724" y="116586"/>
                </a:moveTo>
                <a:lnTo>
                  <a:pt x="51815" y="116586"/>
                </a:lnTo>
                <a:lnTo>
                  <a:pt x="51815" y="436499"/>
                </a:lnTo>
                <a:lnTo>
                  <a:pt x="77724" y="436499"/>
                </a:lnTo>
                <a:lnTo>
                  <a:pt x="77724" y="116586"/>
                </a:lnTo>
                <a:close/>
              </a:path>
              <a:path w="129539" h="436880">
                <a:moveTo>
                  <a:pt x="64769" y="0"/>
                </a:moveTo>
                <a:lnTo>
                  <a:pt x="0" y="129539"/>
                </a:lnTo>
                <a:lnTo>
                  <a:pt x="51815" y="129539"/>
                </a:lnTo>
                <a:lnTo>
                  <a:pt x="51815" y="116586"/>
                </a:lnTo>
                <a:lnTo>
                  <a:pt x="123062" y="116586"/>
                </a:lnTo>
                <a:lnTo>
                  <a:pt x="64769" y="0"/>
                </a:lnTo>
                <a:close/>
              </a:path>
              <a:path w="129539" h="436880">
                <a:moveTo>
                  <a:pt x="123062" y="116586"/>
                </a:moveTo>
                <a:lnTo>
                  <a:pt x="77724" y="116586"/>
                </a:lnTo>
                <a:lnTo>
                  <a:pt x="77724" y="129539"/>
                </a:lnTo>
                <a:lnTo>
                  <a:pt x="129539" y="129539"/>
                </a:lnTo>
                <a:lnTo>
                  <a:pt x="123062" y="116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1"/>
          <p:cNvSpPr/>
          <p:nvPr/>
        </p:nvSpPr>
        <p:spPr>
          <a:xfrm>
            <a:off x="3201923" y="1402841"/>
            <a:ext cx="129539" cy="353695"/>
          </a:xfrm>
          <a:custGeom>
            <a:avLst/>
            <a:gdLst/>
            <a:ahLst/>
            <a:cxnLst/>
            <a:rect l="l" t="t" r="r" b="b"/>
            <a:pathLst>
              <a:path w="129539" h="353694">
                <a:moveTo>
                  <a:pt x="77724" y="116586"/>
                </a:moveTo>
                <a:lnTo>
                  <a:pt x="51815" y="116586"/>
                </a:lnTo>
                <a:lnTo>
                  <a:pt x="51815" y="353695"/>
                </a:lnTo>
                <a:lnTo>
                  <a:pt x="77724" y="353695"/>
                </a:lnTo>
                <a:lnTo>
                  <a:pt x="77724" y="116586"/>
                </a:lnTo>
                <a:close/>
              </a:path>
              <a:path w="129539" h="353694">
                <a:moveTo>
                  <a:pt x="64770" y="0"/>
                </a:moveTo>
                <a:lnTo>
                  <a:pt x="0" y="129540"/>
                </a:lnTo>
                <a:lnTo>
                  <a:pt x="51815" y="129540"/>
                </a:lnTo>
                <a:lnTo>
                  <a:pt x="51815" y="116586"/>
                </a:lnTo>
                <a:lnTo>
                  <a:pt x="123062" y="116586"/>
                </a:lnTo>
                <a:lnTo>
                  <a:pt x="64770" y="0"/>
                </a:lnTo>
                <a:close/>
              </a:path>
              <a:path w="129539" h="353694">
                <a:moveTo>
                  <a:pt x="123062" y="116586"/>
                </a:moveTo>
                <a:lnTo>
                  <a:pt x="77724" y="116586"/>
                </a:lnTo>
                <a:lnTo>
                  <a:pt x="77724" y="129540"/>
                </a:lnTo>
                <a:lnTo>
                  <a:pt x="129539" y="129540"/>
                </a:lnTo>
                <a:lnTo>
                  <a:pt x="123062" y="116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2"/>
          <p:cNvSpPr txBox="1"/>
          <p:nvPr/>
        </p:nvSpPr>
        <p:spPr>
          <a:xfrm>
            <a:off x="3176142" y="1731975"/>
            <a:ext cx="1289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0" dirty="0">
                <a:latin typeface="Trebuchet MS"/>
                <a:cs typeface="Trebuchet MS"/>
              </a:rPr>
              <a:t>5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6" name="object 13"/>
          <p:cNvSpPr/>
          <p:nvPr/>
        </p:nvSpPr>
        <p:spPr>
          <a:xfrm>
            <a:off x="5289803" y="1367789"/>
            <a:ext cx="129539" cy="408940"/>
          </a:xfrm>
          <a:custGeom>
            <a:avLst/>
            <a:gdLst/>
            <a:ahLst/>
            <a:cxnLst/>
            <a:rect l="l" t="t" r="r" b="b"/>
            <a:pathLst>
              <a:path w="129539" h="408939">
                <a:moveTo>
                  <a:pt x="51816" y="279019"/>
                </a:moveTo>
                <a:lnTo>
                  <a:pt x="0" y="279019"/>
                </a:lnTo>
                <a:lnTo>
                  <a:pt x="64770" y="408559"/>
                </a:lnTo>
                <a:lnTo>
                  <a:pt x="123063" y="291973"/>
                </a:lnTo>
                <a:lnTo>
                  <a:pt x="51816" y="291973"/>
                </a:lnTo>
                <a:lnTo>
                  <a:pt x="51816" y="279019"/>
                </a:lnTo>
                <a:close/>
              </a:path>
              <a:path w="129539" h="408939">
                <a:moveTo>
                  <a:pt x="77724" y="0"/>
                </a:moveTo>
                <a:lnTo>
                  <a:pt x="51816" y="0"/>
                </a:lnTo>
                <a:lnTo>
                  <a:pt x="51816" y="291973"/>
                </a:lnTo>
                <a:lnTo>
                  <a:pt x="77724" y="291973"/>
                </a:lnTo>
                <a:lnTo>
                  <a:pt x="77724" y="0"/>
                </a:lnTo>
                <a:close/>
              </a:path>
              <a:path w="129539" h="408939">
                <a:moveTo>
                  <a:pt x="129540" y="279019"/>
                </a:moveTo>
                <a:lnTo>
                  <a:pt x="77724" y="279019"/>
                </a:lnTo>
                <a:lnTo>
                  <a:pt x="77724" y="291973"/>
                </a:lnTo>
                <a:lnTo>
                  <a:pt x="123063" y="291973"/>
                </a:lnTo>
                <a:lnTo>
                  <a:pt x="129540" y="27901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4"/>
          <p:cNvSpPr txBox="1"/>
          <p:nvPr/>
        </p:nvSpPr>
        <p:spPr>
          <a:xfrm>
            <a:off x="5252465" y="1752422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Trebuchet MS"/>
                <a:cs typeface="Trebuchet MS"/>
              </a:rPr>
              <a:t>15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8" name="object 15"/>
          <p:cNvSpPr/>
          <p:nvPr/>
        </p:nvSpPr>
        <p:spPr>
          <a:xfrm>
            <a:off x="4507991" y="2800350"/>
            <a:ext cx="129539" cy="408940"/>
          </a:xfrm>
          <a:custGeom>
            <a:avLst/>
            <a:gdLst/>
            <a:ahLst/>
            <a:cxnLst/>
            <a:rect l="l" t="t" r="r" b="b"/>
            <a:pathLst>
              <a:path w="129539" h="408939">
                <a:moveTo>
                  <a:pt x="51816" y="279019"/>
                </a:moveTo>
                <a:lnTo>
                  <a:pt x="0" y="279019"/>
                </a:lnTo>
                <a:lnTo>
                  <a:pt x="64770" y="408559"/>
                </a:lnTo>
                <a:lnTo>
                  <a:pt x="123063" y="291973"/>
                </a:lnTo>
                <a:lnTo>
                  <a:pt x="51816" y="291973"/>
                </a:lnTo>
                <a:lnTo>
                  <a:pt x="51816" y="279019"/>
                </a:lnTo>
                <a:close/>
              </a:path>
              <a:path w="129539" h="408939">
                <a:moveTo>
                  <a:pt x="77724" y="0"/>
                </a:moveTo>
                <a:lnTo>
                  <a:pt x="51816" y="0"/>
                </a:lnTo>
                <a:lnTo>
                  <a:pt x="51816" y="291973"/>
                </a:lnTo>
                <a:lnTo>
                  <a:pt x="77724" y="291973"/>
                </a:lnTo>
                <a:lnTo>
                  <a:pt x="77724" y="0"/>
                </a:lnTo>
                <a:close/>
              </a:path>
              <a:path w="129539" h="408939">
                <a:moveTo>
                  <a:pt x="129540" y="279019"/>
                </a:moveTo>
                <a:lnTo>
                  <a:pt x="77724" y="279019"/>
                </a:lnTo>
                <a:lnTo>
                  <a:pt x="77724" y="291973"/>
                </a:lnTo>
                <a:lnTo>
                  <a:pt x="123063" y="291973"/>
                </a:lnTo>
                <a:lnTo>
                  <a:pt x="129540" y="27901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6"/>
          <p:cNvSpPr txBox="1"/>
          <p:nvPr/>
        </p:nvSpPr>
        <p:spPr>
          <a:xfrm>
            <a:off x="4470272" y="3185922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Trebuchet MS"/>
                <a:cs typeface="Trebuchet MS"/>
              </a:rPr>
              <a:t>10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0" name="object 17"/>
          <p:cNvSpPr txBox="1"/>
          <p:nvPr/>
        </p:nvSpPr>
        <p:spPr>
          <a:xfrm>
            <a:off x="1926717" y="2201417"/>
            <a:ext cx="588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0" dirty="0">
                <a:latin typeface="Trebuchet MS"/>
                <a:cs typeface="Trebuchet MS"/>
              </a:rPr>
              <a:t>Task</a:t>
            </a:r>
            <a:r>
              <a:rPr sz="1800" spc="-22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1" name="object 18"/>
          <p:cNvSpPr txBox="1"/>
          <p:nvPr/>
        </p:nvSpPr>
        <p:spPr>
          <a:xfrm>
            <a:off x="1926717" y="2957576"/>
            <a:ext cx="588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0" dirty="0">
                <a:latin typeface="Trebuchet MS"/>
                <a:cs typeface="Trebuchet MS"/>
              </a:rPr>
              <a:t>Task</a:t>
            </a:r>
            <a:r>
              <a:rPr sz="1800" spc="-22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2" name="object 19"/>
          <p:cNvSpPr txBox="1"/>
          <p:nvPr/>
        </p:nvSpPr>
        <p:spPr>
          <a:xfrm>
            <a:off x="6043929" y="1469897"/>
            <a:ext cx="7461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25" dirty="0">
                <a:solidFill>
                  <a:srgbClr val="0000FF"/>
                </a:solidFill>
                <a:latin typeface="DejaVu Sans"/>
                <a:cs typeface="DejaVu Sans"/>
              </a:rPr>
              <a:t>𝐶</a:t>
            </a:r>
            <a:r>
              <a:rPr sz="2175" spc="-187" baseline="-15325" dirty="0">
                <a:solidFill>
                  <a:srgbClr val="0000FF"/>
                </a:solidFill>
                <a:latin typeface="DejaVu Sans"/>
                <a:cs typeface="DejaVu Sans"/>
              </a:rPr>
              <a:t>1 </a:t>
            </a:r>
            <a:r>
              <a:rPr sz="2000" spc="-180" dirty="0">
                <a:solidFill>
                  <a:srgbClr val="0000FF"/>
                </a:solidFill>
                <a:latin typeface="DejaVu Sans"/>
                <a:cs typeface="DejaVu Sans"/>
              </a:rPr>
              <a:t>=</a:t>
            </a:r>
            <a:r>
              <a:rPr sz="2000" spc="-210" dirty="0">
                <a:solidFill>
                  <a:srgbClr val="0000FF"/>
                </a:solidFill>
                <a:latin typeface="DejaVu Sans"/>
                <a:cs typeface="DejaVu Sans"/>
              </a:rPr>
              <a:t> </a:t>
            </a:r>
            <a:r>
              <a:rPr sz="2000" spc="-165" dirty="0">
                <a:solidFill>
                  <a:srgbClr val="0000FF"/>
                </a:solidFill>
                <a:latin typeface="DejaVu Sans"/>
                <a:cs typeface="DejaVu Sans"/>
              </a:rPr>
              <a:t>6</a:t>
            </a:r>
            <a:endParaRPr sz="2000">
              <a:latin typeface="DejaVu Sans"/>
              <a:cs typeface="DejaVu Sans"/>
            </a:endParaRPr>
          </a:p>
        </p:txBody>
      </p:sp>
      <p:sp>
        <p:nvSpPr>
          <p:cNvPr id="23" name="object 20"/>
          <p:cNvSpPr txBox="1"/>
          <p:nvPr/>
        </p:nvSpPr>
        <p:spPr>
          <a:xfrm>
            <a:off x="6043929" y="2163572"/>
            <a:ext cx="7524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0" dirty="0">
                <a:solidFill>
                  <a:srgbClr val="0000FF"/>
                </a:solidFill>
                <a:latin typeface="DejaVu Sans"/>
                <a:cs typeface="DejaVu Sans"/>
              </a:rPr>
              <a:t>𝐶</a:t>
            </a:r>
            <a:r>
              <a:rPr sz="2175" spc="-150" baseline="-15325" dirty="0">
                <a:solidFill>
                  <a:srgbClr val="0000FF"/>
                </a:solidFill>
                <a:latin typeface="DejaVu Sans"/>
                <a:cs typeface="DejaVu Sans"/>
              </a:rPr>
              <a:t>2 </a:t>
            </a:r>
            <a:r>
              <a:rPr sz="2000" spc="-180" dirty="0">
                <a:solidFill>
                  <a:srgbClr val="0000FF"/>
                </a:solidFill>
                <a:latin typeface="DejaVu Sans"/>
                <a:cs typeface="DejaVu Sans"/>
              </a:rPr>
              <a:t>=</a:t>
            </a:r>
            <a:r>
              <a:rPr sz="2000" spc="-265" dirty="0">
                <a:solidFill>
                  <a:srgbClr val="0000FF"/>
                </a:solidFill>
                <a:latin typeface="DejaVu Sans"/>
                <a:cs typeface="DejaVu Sans"/>
              </a:rPr>
              <a:t> </a:t>
            </a:r>
            <a:r>
              <a:rPr sz="2000" spc="-165" dirty="0">
                <a:solidFill>
                  <a:srgbClr val="0000FF"/>
                </a:solidFill>
                <a:latin typeface="DejaVu Sans"/>
                <a:cs typeface="DejaVu Sans"/>
              </a:rPr>
              <a:t>5</a:t>
            </a:r>
            <a:endParaRPr sz="2000">
              <a:latin typeface="DejaVu Sans"/>
              <a:cs typeface="DejaVu Sans"/>
            </a:endParaRPr>
          </a:p>
        </p:txBody>
      </p:sp>
      <p:sp>
        <p:nvSpPr>
          <p:cNvPr id="24" name="object 21"/>
          <p:cNvSpPr txBox="1"/>
          <p:nvPr/>
        </p:nvSpPr>
        <p:spPr>
          <a:xfrm>
            <a:off x="6047359" y="2900299"/>
            <a:ext cx="7518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0" dirty="0">
                <a:solidFill>
                  <a:srgbClr val="0000FF"/>
                </a:solidFill>
                <a:latin typeface="DejaVu Sans"/>
                <a:cs typeface="DejaVu Sans"/>
              </a:rPr>
              <a:t>𝐶</a:t>
            </a:r>
            <a:r>
              <a:rPr sz="2175" spc="-150" baseline="-15325" dirty="0">
                <a:solidFill>
                  <a:srgbClr val="0000FF"/>
                </a:solidFill>
                <a:latin typeface="DejaVu Sans"/>
                <a:cs typeface="DejaVu Sans"/>
              </a:rPr>
              <a:t>3 </a:t>
            </a:r>
            <a:r>
              <a:rPr sz="2000" spc="-180" dirty="0">
                <a:solidFill>
                  <a:srgbClr val="0000FF"/>
                </a:solidFill>
                <a:latin typeface="DejaVu Sans"/>
                <a:cs typeface="DejaVu Sans"/>
              </a:rPr>
              <a:t>=</a:t>
            </a:r>
            <a:r>
              <a:rPr sz="2000" spc="-270" dirty="0">
                <a:solidFill>
                  <a:srgbClr val="0000FF"/>
                </a:solidFill>
                <a:latin typeface="DejaVu Sans"/>
                <a:cs typeface="DejaVu Sans"/>
              </a:rPr>
              <a:t> </a:t>
            </a:r>
            <a:r>
              <a:rPr sz="2000" spc="-165" dirty="0">
                <a:solidFill>
                  <a:srgbClr val="0000FF"/>
                </a:solidFill>
                <a:latin typeface="DejaVu Sans"/>
                <a:cs typeface="DejaVu Sans"/>
              </a:rPr>
              <a:t>1</a:t>
            </a:r>
            <a:endParaRPr sz="2000">
              <a:latin typeface="DejaVu Sans"/>
              <a:cs typeface="DejaVu Sans"/>
            </a:endParaRPr>
          </a:p>
        </p:txBody>
      </p:sp>
      <p:sp>
        <p:nvSpPr>
          <p:cNvPr id="25" name="object 22"/>
          <p:cNvSpPr/>
          <p:nvPr/>
        </p:nvSpPr>
        <p:spPr>
          <a:xfrm>
            <a:off x="2987039" y="2154961"/>
            <a:ext cx="1062240" cy="2986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3"/>
          <p:cNvSpPr/>
          <p:nvPr/>
        </p:nvSpPr>
        <p:spPr>
          <a:xfrm>
            <a:off x="3325367" y="2093988"/>
            <a:ext cx="384098" cy="4541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4"/>
          <p:cNvSpPr/>
          <p:nvPr/>
        </p:nvSpPr>
        <p:spPr>
          <a:xfrm>
            <a:off x="3034283" y="2182367"/>
            <a:ext cx="972312" cy="2087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5"/>
          <p:cNvSpPr/>
          <p:nvPr/>
        </p:nvSpPr>
        <p:spPr>
          <a:xfrm>
            <a:off x="3034283" y="2182367"/>
            <a:ext cx="972819" cy="208915"/>
          </a:xfrm>
          <a:custGeom>
            <a:avLst/>
            <a:gdLst/>
            <a:ahLst/>
            <a:cxnLst/>
            <a:rect l="l" t="t" r="r" b="b"/>
            <a:pathLst>
              <a:path w="972820" h="208914">
                <a:moveTo>
                  <a:pt x="0" y="208787"/>
                </a:moveTo>
                <a:lnTo>
                  <a:pt x="972312" y="208787"/>
                </a:lnTo>
                <a:lnTo>
                  <a:pt x="972312" y="0"/>
                </a:lnTo>
                <a:lnTo>
                  <a:pt x="0" y="0"/>
                </a:lnTo>
                <a:lnTo>
                  <a:pt x="0" y="20878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6"/>
          <p:cNvSpPr txBox="1"/>
          <p:nvPr/>
        </p:nvSpPr>
        <p:spPr>
          <a:xfrm>
            <a:off x="3462654" y="2145283"/>
            <a:ext cx="1162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Trebuchet MS"/>
                <a:cs typeface="Trebuchet MS"/>
              </a:rPr>
              <a:t>3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0" name="object 27"/>
          <p:cNvSpPr/>
          <p:nvPr/>
        </p:nvSpPr>
        <p:spPr>
          <a:xfrm>
            <a:off x="3915155" y="2939821"/>
            <a:ext cx="298678" cy="2621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8"/>
          <p:cNvSpPr/>
          <p:nvPr/>
        </p:nvSpPr>
        <p:spPr>
          <a:xfrm>
            <a:off x="3872484" y="2859036"/>
            <a:ext cx="384098" cy="4541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9"/>
          <p:cNvSpPr/>
          <p:nvPr/>
        </p:nvSpPr>
        <p:spPr>
          <a:xfrm>
            <a:off x="3962400" y="2967227"/>
            <a:ext cx="208787" cy="1722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0"/>
          <p:cNvSpPr/>
          <p:nvPr/>
        </p:nvSpPr>
        <p:spPr>
          <a:xfrm>
            <a:off x="3962400" y="2967227"/>
            <a:ext cx="208915" cy="172720"/>
          </a:xfrm>
          <a:custGeom>
            <a:avLst/>
            <a:gdLst/>
            <a:ahLst/>
            <a:cxnLst/>
            <a:rect l="l" t="t" r="r" b="b"/>
            <a:pathLst>
              <a:path w="208914" h="172719">
                <a:moveTo>
                  <a:pt x="0" y="172212"/>
                </a:moveTo>
                <a:lnTo>
                  <a:pt x="208787" y="172212"/>
                </a:lnTo>
                <a:lnTo>
                  <a:pt x="208787" y="0"/>
                </a:lnTo>
                <a:lnTo>
                  <a:pt x="0" y="0"/>
                </a:lnTo>
                <a:lnTo>
                  <a:pt x="0" y="172212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1"/>
          <p:cNvSpPr txBox="1"/>
          <p:nvPr/>
        </p:nvSpPr>
        <p:spPr>
          <a:xfrm>
            <a:off x="3889375" y="2894551"/>
            <a:ext cx="236220" cy="51879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235"/>
              </a:spcBef>
            </a:pPr>
            <a:r>
              <a:rPr sz="1400" spc="-25" dirty="0">
                <a:latin typeface="Trebuchet MS"/>
                <a:cs typeface="Trebuchet MS"/>
              </a:rPr>
              <a:t>1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600" spc="-35" dirty="0">
                <a:latin typeface="Trebuchet MS"/>
                <a:cs typeface="Trebuchet MS"/>
              </a:rPr>
              <a:t>7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5" name="object 32"/>
          <p:cNvSpPr/>
          <p:nvPr/>
        </p:nvSpPr>
        <p:spPr>
          <a:xfrm>
            <a:off x="4123944" y="2154910"/>
            <a:ext cx="490715" cy="29568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3"/>
          <p:cNvSpPr/>
          <p:nvPr/>
        </p:nvSpPr>
        <p:spPr>
          <a:xfrm>
            <a:off x="4177284" y="2092464"/>
            <a:ext cx="384098" cy="4541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4"/>
          <p:cNvSpPr/>
          <p:nvPr/>
        </p:nvSpPr>
        <p:spPr>
          <a:xfrm>
            <a:off x="4171188" y="2182367"/>
            <a:ext cx="400812" cy="2057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5"/>
          <p:cNvSpPr txBox="1"/>
          <p:nvPr/>
        </p:nvSpPr>
        <p:spPr>
          <a:xfrm>
            <a:off x="4171188" y="2182367"/>
            <a:ext cx="401320" cy="205740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ts val="1480"/>
              </a:lnSpc>
            </a:pPr>
            <a:r>
              <a:rPr sz="1400" spc="-25" dirty="0">
                <a:latin typeface="Trebuchet MS"/>
                <a:cs typeface="Trebuchet MS"/>
              </a:rPr>
              <a:t>2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9" name="object 36"/>
          <p:cNvSpPr/>
          <p:nvPr/>
        </p:nvSpPr>
        <p:spPr>
          <a:xfrm>
            <a:off x="4524755" y="1437081"/>
            <a:ext cx="1066787" cy="26675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7"/>
          <p:cNvSpPr/>
          <p:nvPr/>
        </p:nvSpPr>
        <p:spPr>
          <a:xfrm>
            <a:off x="4864608" y="1359420"/>
            <a:ext cx="384098" cy="4541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8"/>
          <p:cNvSpPr/>
          <p:nvPr/>
        </p:nvSpPr>
        <p:spPr>
          <a:xfrm>
            <a:off x="4572000" y="1464563"/>
            <a:ext cx="976884" cy="1767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39"/>
          <p:cNvSpPr/>
          <p:nvPr/>
        </p:nvSpPr>
        <p:spPr>
          <a:xfrm>
            <a:off x="4572000" y="1464563"/>
            <a:ext cx="977265" cy="177165"/>
          </a:xfrm>
          <a:custGeom>
            <a:avLst/>
            <a:gdLst/>
            <a:ahLst/>
            <a:cxnLst/>
            <a:rect l="l" t="t" r="r" b="b"/>
            <a:pathLst>
              <a:path w="977264" h="177164">
                <a:moveTo>
                  <a:pt x="0" y="176784"/>
                </a:moveTo>
                <a:lnTo>
                  <a:pt x="976884" y="176784"/>
                </a:lnTo>
                <a:lnTo>
                  <a:pt x="976884" y="0"/>
                </a:lnTo>
                <a:lnTo>
                  <a:pt x="0" y="0"/>
                </a:lnTo>
                <a:lnTo>
                  <a:pt x="0" y="176784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0"/>
          <p:cNvSpPr txBox="1"/>
          <p:nvPr/>
        </p:nvSpPr>
        <p:spPr>
          <a:xfrm>
            <a:off x="5002784" y="1410715"/>
            <a:ext cx="1162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Trebuchet MS"/>
                <a:cs typeface="Trebuchet MS"/>
              </a:rPr>
              <a:t>6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4" name="object 41"/>
          <p:cNvSpPr/>
          <p:nvPr/>
        </p:nvSpPr>
        <p:spPr>
          <a:xfrm>
            <a:off x="5274564" y="2050542"/>
            <a:ext cx="129539" cy="408940"/>
          </a:xfrm>
          <a:custGeom>
            <a:avLst/>
            <a:gdLst/>
            <a:ahLst/>
            <a:cxnLst/>
            <a:rect l="l" t="t" r="r" b="b"/>
            <a:pathLst>
              <a:path w="129539" h="408939">
                <a:moveTo>
                  <a:pt x="51815" y="279019"/>
                </a:moveTo>
                <a:lnTo>
                  <a:pt x="0" y="279019"/>
                </a:lnTo>
                <a:lnTo>
                  <a:pt x="64770" y="408559"/>
                </a:lnTo>
                <a:lnTo>
                  <a:pt x="123062" y="291973"/>
                </a:lnTo>
                <a:lnTo>
                  <a:pt x="51815" y="291973"/>
                </a:lnTo>
                <a:lnTo>
                  <a:pt x="51815" y="279019"/>
                </a:lnTo>
                <a:close/>
              </a:path>
              <a:path w="129539" h="408939">
                <a:moveTo>
                  <a:pt x="77724" y="0"/>
                </a:moveTo>
                <a:lnTo>
                  <a:pt x="51815" y="0"/>
                </a:lnTo>
                <a:lnTo>
                  <a:pt x="51815" y="291973"/>
                </a:lnTo>
                <a:lnTo>
                  <a:pt x="77724" y="291973"/>
                </a:lnTo>
                <a:lnTo>
                  <a:pt x="77724" y="0"/>
                </a:lnTo>
                <a:close/>
              </a:path>
              <a:path w="129539" h="408939">
                <a:moveTo>
                  <a:pt x="129539" y="279019"/>
                </a:moveTo>
                <a:lnTo>
                  <a:pt x="77724" y="279019"/>
                </a:lnTo>
                <a:lnTo>
                  <a:pt x="77724" y="291973"/>
                </a:lnTo>
                <a:lnTo>
                  <a:pt x="123062" y="291973"/>
                </a:lnTo>
                <a:lnTo>
                  <a:pt x="129539" y="27901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2"/>
          <p:cNvSpPr txBox="1"/>
          <p:nvPr/>
        </p:nvSpPr>
        <p:spPr>
          <a:xfrm>
            <a:off x="5236590" y="2435732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Trebuchet MS"/>
                <a:cs typeface="Trebuchet MS"/>
              </a:rPr>
              <a:t>15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7" name="object 43"/>
          <p:cNvSpPr txBox="1"/>
          <p:nvPr/>
        </p:nvSpPr>
        <p:spPr>
          <a:xfrm>
            <a:off x="820927" y="5097526"/>
            <a:ext cx="383959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kern="0" dirty="0">
                <a:latin typeface="Trebuchet MS"/>
                <a:cs typeface="Trebuchet MS"/>
              </a:rPr>
              <a:t>What is the slack of Task 3?</a:t>
            </a:r>
          </a:p>
        </p:txBody>
      </p:sp>
      <p:sp>
        <p:nvSpPr>
          <p:cNvPr id="48" name="object 44"/>
          <p:cNvSpPr txBox="1"/>
          <p:nvPr/>
        </p:nvSpPr>
        <p:spPr>
          <a:xfrm>
            <a:off x="5350890" y="5097526"/>
            <a:ext cx="188811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90" dirty="0">
                <a:solidFill>
                  <a:srgbClr val="0000FF"/>
                </a:solidFill>
                <a:latin typeface="Trebuchet MS"/>
                <a:cs typeface="Trebuchet MS"/>
              </a:rPr>
              <a:t>2 </a:t>
            </a:r>
            <a:r>
              <a:rPr sz="2400" b="1" spc="-215" dirty="0">
                <a:solidFill>
                  <a:srgbClr val="0000FF"/>
                </a:solidFill>
                <a:latin typeface="Trebuchet MS"/>
                <a:cs typeface="Trebuchet MS"/>
              </a:rPr>
              <a:t>=</a:t>
            </a:r>
            <a:r>
              <a:rPr sz="2400" b="1" spc="-26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400" b="1" spc="-185" dirty="0" smtClean="0">
                <a:solidFill>
                  <a:srgbClr val="0000FF"/>
                </a:solidFill>
                <a:latin typeface="Trebuchet MS"/>
                <a:cs typeface="Trebuchet MS"/>
              </a:rPr>
              <a:t>10</a:t>
            </a:r>
            <a:r>
              <a:rPr lang="en-US" sz="2400" b="1" spc="-185" dirty="0" smtClean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400" b="1" spc="-185" dirty="0" smtClean="0">
                <a:solidFill>
                  <a:srgbClr val="0000FF"/>
                </a:solidFill>
                <a:latin typeface="Trebuchet MS"/>
                <a:cs typeface="Trebuchet MS"/>
              </a:rPr>
              <a:t>-</a:t>
            </a:r>
            <a:r>
              <a:rPr lang="en-US" sz="2400" b="1" spc="-185" dirty="0" smtClean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400" b="1" spc="-185" dirty="0" smtClean="0">
                <a:solidFill>
                  <a:srgbClr val="0000FF"/>
                </a:solidFill>
                <a:latin typeface="Trebuchet MS"/>
                <a:cs typeface="Trebuchet MS"/>
              </a:rPr>
              <a:t>8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49" name="object 45"/>
          <p:cNvSpPr txBox="1"/>
          <p:nvPr/>
        </p:nvSpPr>
        <p:spPr>
          <a:xfrm>
            <a:off x="771245" y="4071873"/>
            <a:ext cx="565203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kern="0" dirty="0">
                <a:latin typeface="Trebuchet MS"/>
                <a:cs typeface="Trebuchet MS"/>
              </a:rPr>
              <a:t>What is the absolute deadline of Task 1?</a:t>
            </a:r>
            <a:endParaRPr sz="2400" kern="0">
              <a:latin typeface="Trebuchet MS"/>
              <a:cs typeface="Trebuchet MS"/>
            </a:endParaRPr>
          </a:p>
        </p:txBody>
      </p:sp>
      <p:sp>
        <p:nvSpPr>
          <p:cNvPr id="50" name="object 46"/>
          <p:cNvSpPr txBox="1"/>
          <p:nvPr/>
        </p:nvSpPr>
        <p:spPr>
          <a:xfrm>
            <a:off x="6548755" y="4021582"/>
            <a:ext cx="3854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29" dirty="0">
                <a:solidFill>
                  <a:srgbClr val="0000FF"/>
                </a:solidFill>
                <a:latin typeface="Trebuchet MS"/>
                <a:cs typeface="Trebuchet MS"/>
              </a:rPr>
              <a:t>15</a:t>
            </a:r>
            <a:endParaRPr sz="2800" dirty="0">
              <a:latin typeface="Trebuchet MS"/>
              <a:cs typeface="Trebuchet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367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5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25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9600" y="1066800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635">
              <a:lnSpc>
                <a:spcPct val="100000"/>
              </a:lnSpc>
              <a:spcBef>
                <a:spcPts val="100"/>
              </a:spcBef>
            </a:pPr>
            <a:r>
              <a:rPr lang="en-US" b="1" kern="0" dirty="0">
                <a:latin typeface="Trebuchet MS"/>
                <a:cs typeface="Trebuchet MS"/>
              </a:rPr>
              <a:t>Do not mistake “</a:t>
            </a:r>
            <a:r>
              <a:rPr lang="en-US" b="1" kern="0" dirty="0">
                <a:solidFill>
                  <a:srgbClr val="FF0000"/>
                </a:solidFill>
                <a:latin typeface="Trebuchet MS"/>
                <a:cs typeface="Trebuchet MS"/>
              </a:rPr>
              <a:t>real time</a:t>
            </a:r>
            <a:r>
              <a:rPr lang="en-US" b="1" kern="0" dirty="0">
                <a:latin typeface="Trebuchet MS"/>
                <a:cs typeface="Trebuchet MS"/>
              </a:rPr>
              <a:t>” and “</a:t>
            </a:r>
            <a:r>
              <a:rPr lang="en-US" b="1" kern="0" dirty="0">
                <a:solidFill>
                  <a:srgbClr val="0070C0"/>
                </a:solidFill>
                <a:latin typeface="Trebuchet MS"/>
                <a:cs typeface="Trebuchet MS"/>
              </a:rPr>
              <a:t>real-time</a:t>
            </a:r>
            <a:r>
              <a:rPr lang="en-US" b="1" kern="0" dirty="0">
                <a:latin typeface="Trebuchet MS"/>
                <a:cs typeface="Trebuchet MS"/>
              </a:rPr>
              <a:t>”</a:t>
            </a:r>
            <a:endParaRPr lang="en-US" kern="0" dirty="0">
              <a:latin typeface="Trebuchet MS"/>
              <a:cs typeface="Trebuchet M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985774"/>
            <a:ext cx="8153400" cy="3729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009015">
              <a:lnSpc>
                <a:spcPts val="2160"/>
              </a:lnSpc>
            </a:pPr>
            <a:r>
              <a:rPr lang="en-US" kern="0" dirty="0">
                <a:latin typeface="Trebuchet MS"/>
                <a:cs typeface="Trebuchet MS"/>
              </a:rPr>
              <a:t>When something happens in the current time, it is said to be </a:t>
            </a:r>
            <a:r>
              <a:rPr lang="en-US" u="heavy" kern="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real time</a:t>
            </a:r>
            <a:r>
              <a:rPr lang="en-US" kern="0" dirty="0">
                <a:latin typeface="Trebuchet MS"/>
                <a:cs typeface="Trebuchet MS"/>
              </a:rPr>
              <a:t>.  For example:</a:t>
            </a:r>
          </a:p>
          <a:p>
            <a:pPr marL="469900">
              <a:lnSpc>
                <a:spcPts val="2010"/>
              </a:lnSpc>
            </a:pPr>
            <a:r>
              <a:rPr lang="en-US" i="1" kern="0" dirty="0">
                <a:solidFill>
                  <a:srgbClr val="C00000"/>
                </a:solidFill>
                <a:latin typeface="Trebuchet MS"/>
                <a:cs typeface="Trebuchet MS"/>
              </a:rPr>
              <a:t>“our video processing algorithm is able to process the streams in real time”.</a:t>
            </a:r>
            <a:endParaRPr lang="en-US" kern="0" dirty="0">
              <a:latin typeface="Trebuchet MS"/>
              <a:cs typeface="Trebuchet MS"/>
            </a:endParaRPr>
          </a:p>
          <a:p>
            <a:pPr marL="469900" marR="5080">
              <a:lnSpc>
                <a:spcPts val="2160"/>
              </a:lnSpc>
              <a:spcBef>
                <a:spcPts val="150"/>
              </a:spcBef>
            </a:pPr>
            <a:r>
              <a:rPr lang="en-US" kern="0" dirty="0">
                <a:solidFill>
                  <a:srgbClr val="0000FF"/>
                </a:solidFill>
                <a:latin typeface="Trebuchet MS"/>
                <a:cs typeface="Trebuchet MS"/>
              </a:rPr>
              <a:t>It means that their system’s response time is so small that a human user will  not notice that.</a:t>
            </a:r>
            <a:endParaRPr lang="en-US" kern="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lang="en-US" kern="0" dirty="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  <a:spcBef>
                <a:spcPts val="1750"/>
              </a:spcBef>
            </a:pPr>
            <a:r>
              <a:rPr lang="en-US" kern="0" dirty="0">
                <a:latin typeface="Trebuchet MS"/>
                <a:cs typeface="Trebuchet MS"/>
              </a:rPr>
              <a:t>When the response time of a system must be upper bounded by a given value, it is a “</a:t>
            </a:r>
            <a:r>
              <a:rPr lang="en-US" u="heavy" kern="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real-time</a:t>
            </a:r>
            <a:r>
              <a:rPr lang="en-US" kern="0" dirty="0">
                <a:latin typeface="Trebuchet MS"/>
                <a:cs typeface="Trebuchet MS"/>
              </a:rPr>
              <a:t>” system.</a:t>
            </a:r>
          </a:p>
          <a:p>
            <a:pPr marL="469900">
              <a:lnSpc>
                <a:spcPts val="2160"/>
              </a:lnSpc>
            </a:pPr>
            <a:r>
              <a:rPr lang="en-US" kern="0" dirty="0">
                <a:solidFill>
                  <a:srgbClr val="0000FF"/>
                </a:solidFill>
                <a:latin typeface="Trebuchet MS"/>
                <a:cs typeface="Trebuchet MS"/>
              </a:rPr>
              <a:t>This does not mean that the system must respond in real time!</a:t>
            </a:r>
            <a:endParaRPr lang="en-US" kern="0" dirty="0">
              <a:latin typeface="Trebuchet MS"/>
              <a:cs typeface="Trebuchet MS"/>
            </a:endParaRPr>
          </a:p>
          <a:p>
            <a:pPr marL="469900" marR="921385">
              <a:lnSpc>
                <a:spcPts val="2160"/>
              </a:lnSpc>
              <a:spcBef>
                <a:spcPts val="150"/>
              </a:spcBef>
            </a:pPr>
            <a:r>
              <a:rPr lang="en-US" kern="0" dirty="0">
                <a:solidFill>
                  <a:srgbClr val="0000FF"/>
                </a:solidFill>
                <a:latin typeface="Trebuchet MS"/>
                <a:cs typeface="Trebuchet MS"/>
              </a:rPr>
              <a:t>The system can have a human noticeable delay, however, its largest  response time MUST be upper bounded in any situation!</a:t>
            </a:r>
            <a:endParaRPr lang="en-US" kern="0" dirty="0">
              <a:latin typeface="Trebuchet MS"/>
              <a:cs typeface="Trebuchet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054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26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7" name="object 3"/>
          <p:cNvSpPr txBox="1">
            <a:spLocks noGrp="1"/>
          </p:cNvSpPr>
          <p:nvPr>
            <p:ph type="title"/>
          </p:nvPr>
        </p:nvSpPr>
        <p:spPr>
          <a:xfrm>
            <a:off x="533400" y="152400"/>
            <a:ext cx="5791200" cy="504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Agenda</a:t>
            </a:r>
            <a:endParaRPr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393955" y="3769995"/>
            <a:ext cx="8216646" cy="2021205"/>
          </a:xfrm>
          <a:custGeom>
            <a:avLst/>
            <a:gdLst/>
            <a:ahLst/>
            <a:cxnLst/>
            <a:rect l="l" t="t" r="r" b="b"/>
            <a:pathLst>
              <a:path w="7724140" h="2021204">
                <a:moveTo>
                  <a:pt x="0" y="336804"/>
                </a:moveTo>
                <a:lnTo>
                  <a:pt x="3074" y="291092"/>
                </a:lnTo>
                <a:lnTo>
                  <a:pt x="12031" y="247253"/>
                </a:lnTo>
                <a:lnTo>
                  <a:pt x="26468" y="205686"/>
                </a:lnTo>
                <a:lnTo>
                  <a:pt x="45985" y="166793"/>
                </a:lnTo>
                <a:lnTo>
                  <a:pt x="70180" y="130974"/>
                </a:lnTo>
                <a:lnTo>
                  <a:pt x="98652" y="98631"/>
                </a:lnTo>
                <a:lnTo>
                  <a:pt x="130998" y="70164"/>
                </a:lnTo>
                <a:lnTo>
                  <a:pt x="166819" y="45974"/>
                </a:lnTo>
                <a:lnTo>
                  <a:pt x="205713" y="26461"/>
                </a:lnTo>
                <a:lnTo>
                  <a:pt x="247278" y="12027"/>
                </a:lnTo>
                <a:lnTo>
                  <a:pt x="291113" y="3073"/>
                </a:lnTo>
                <a:lnTo>
                  <a:pt x="336816" y="0"/>
                </a:lnTo>
                <a:lnTo>
                  <a:pt x="1287271" y="0"/>
                </a:lnTo>
                <a:lnTo>
                  <a:pt x="2237866" y="0"/>
                </a:lnTo>
                <a:lnTo>
                  <a:pt x="3218180" y="0"/>
                </a:lnTo>
                <a:lnTo>
                  <a:pt x="7386828" y="0"/>
                </a:lnTo>
                <a:lnTo>
                  <a:pt x="7432539" y="3073"/>
                </a:lnTo>
                <a:lnTo>
                  <a:pt x="7476378" y="12027"/>
                </a:lnTo>
                <a:lnTo>
                  <a:pt x="7517945" y="26461"/>
                </a:lnTo>
                <a:lnTo>
                  <a:pt x="7556838" y="45974"/>
                </a:lnTo>
                <a:lnTo>
                  <a:pt x="7592657" y="70164"/>
                </a:lnTo>
                <a:lnTo>
                  <a:pt x="7625000" y="98631"/>
                </a:lnTo>
                <a:lnTo>
                  <a:pt x="7653467" y="130974"/>
                </a:lnTo>
                <a:lnTo>
                  <a:pt x="7677658" y="166793"/>
                </a:lnTo>
                <a:lnTo>
                  <a:pt x="7697170" y="205686"/>
                </a:lnTo>
                <a:lnTo>
                  <a:pt x="7711604" y="247253"/>
                </a:lnTo>
                <a:lnTo>
                  <a:pt x="7720558" y="291092"/>
                </a:lnTo>
                <a:lnTo>
                  <a:pt x="7723632" y="336804"/>
                </a:lnTo>
                <a:lnTo>
                  <a:pt x="7723632" y="842010"/>
                </a:lnTo>
                <a:lnTo>
                  <a:pt x="7723632" y="1684020"/>
                </a:lnTo>
                <a:lnTo>
                  <a:pt x="7720558" y="1729720"/>
                </a:lnTo>
                <a:lnTo>
                  <a:pt x="7711604" y="1773553"/>
                </a:lnTo>
                <a:lnTo>
                  <a:pt x="7697170" y="1815116"/>
                </a:lnTo>
                <a:lnTo>
                  <a:pt x="7677658" y="1854008"/>
                </a:lnTo>
                <a:lnTo>
                  <a:pt x="7653467" y="1889827"/>
                </a:lnTo>
                <a:lnTo>
                  <a:pt x="7625000" y="1922173"/>
                </a:lnTo>
                <a:lnTo>
                  <a:pt x="7592657" y="1950644"/>
                </a:lnTo>
                <a:lnTo>
                  <a:pt x="7556838" y="1974838"/>
                </a:lnTo>
                <a:lnTo>
                  <a:pt x="7517945" y="1994355"/>
                </a:lnTo>
                <a:lnTo>
                  <a:pt x="7476378" y="2008792"/>
                </a:lnTo>
                <a:lnTo>
                  <a:pt x="7432539" y="2017749"/>
                </a:lnTo>
                <a:lnTo>
                  <a:pt x="7386828" y="2020824"/>
                </a:lnTo>
                <a:lnTo>
                  <a:pt x="3218180" y="2020824"/>
                </a:lnTo>
                <a:lnTo>
                  <a:pt x="1287271" y="2020824"/>
                </a:lnTo>
                <a:lnTo>
                  <a:pt x="336816" y="2020824"/>
                </a:lnTo>
                <a:lnTo>
                  <a:pt x="291113" y="2017749"/>
                </a:lnTo>
                <a:lnTo>
                  <a:pt x="247278" y="2008792"/>
                </a:lnTo>
                <a:lnTo>
                  <a:pt x="205713" y="1994355"/>
                </a:lnTo>
                <a:lnTo>
                  <a:pt x="166819" y="1974838"/>
                </a:lnTo>
                <a:lnTo>
                  <a:pt x="130998" y="1950644"/>
                </a:lnTo>
                <a:lnTo>
                  <a:pt x="98652" y="1922173"/>
                </a:lnTo>
                <a:lnTo>
                  <a:pt x="70180" y="1889827"/>
                </a:lnTo>
                <a:lnTo>
                  <a:pt x="45985" y="1854008"/>
                </a:lnTo>
                <a:lnTo>
                  <a:pt x="26468" y="1815116"/>
                </a:lnTo>
                <a:lnTo>
                  <a:pt x="12031" y="1773553"/>
                </a:lnTo>
                <a:lnTo>
                  <a:pt x="3074" y="1729720"/>
                </a:lnTo>
                <a:lnTo>
                  <a:pt x="0" y="1684020"/>
                </a:lnTo>
                <a:lnTo>
                  <a:pt x="0" y="842010"/>
                </a:lnTo>
                <a:lnTo>
                  <a:pt x="0" y="336804"/>
                </a:lnTo>
                <a:close/>
              </a:path>
            </a:pathLst>
          </a:custGeom>
          <a:ln w="25907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/>
          <p:cNvSpPr txBox="1"/>
          <p:nvPr/>
        </p:nvSpPr>
        <p:spPr>
          <a:xfrm>
            <a:off x="608177" y="1090169"/>
            <a:ext cx="8231023" cy="46262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7645" indent="-194945">
              <a:lnSpc>
                <a:spcPct val="100000"/>
              </a:lnSpc>
              <a:spcBef>
                <a:spcPts val="95"/>
              </a:spcBef>
              <a:buClr>
                <a:srgbClr val="00AFEF"/>
              </a:buClr>
              <a:buSzPct val="89285"/>
              <a:buFont typeface="Arial"/>
              <a:buChar char="•"/>
              <a:tabLst>
                <a:tab pos="208279" algn="l"/>
              </a:tabLst>
            </a:pPr>
            <a:r>
              <a:rPr sz="2800" kern="0" dirty="0">
                <a:solidFill>
                  <a:srgbClr val="7E7E7E"/>
                </a:solidFill>
                <a:latin typeface="Trebuchet MS"/>
                <a:cs typeface="Trebuchet MS"/>
              </a:rPr>
              <a:t>Modeling real-time systems</a:t>
            </a:r>
            <a:endParaRPr sz="2800" kern="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•"/>
            </a:pPr>
            <a:endParaRPr sz="2650" kern="0" dirty="0">
              <a:latin typeface="Times New Roman"/>
              <a:cs typeface="Times New Roman"/>
            </a:endParaRPr>
          </a:p>
          <a:p>
            <a:pPr marL="207645" indent="-194945">
              <a:lnSpc>
                <a:spcPct val="100000"/>
              </a:lnSpc>
              <a:spcBef>
                <a:spcPts val="5"/>
              </a:spcBef>
              <a:buClr>
                <a:srgbClr val="00AFEF"/>
              </a:buClr>
              <a:buSzPct val="89285"/>
              <a:buFont typeface="Arial"/>
              <a:buChar char="•"/>
              <a:tabLst>
                <a:tab pos="208279" algn="l"/>
              </a:tabLst>
            </a:pPr>
            <a:r>
              <a:rPr sz="2800" kern="0" dirty="0">
                <a:solidFill>
                  <a:srgbClr val="7E7E7E"/>
                </a:solidFill>
                <a:latin typeface="Trebuchet MS"/>
                <a:cs typeface="Trebuchet MS"/>
              </a:rPr>
              <a:t>Real-time tasks: formal definitions</a:t>
            </a:r>
            <a:endParaRPr sz="2800" kern="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har char="•"/>
            </a:pPr>
            <a:endParaRPr sz="2550" kern="0" dirty="0">
              <a:latin typeface="Times New Roman"/>
              <a:cs typeface="Times New Roman"/>
            </a:endParaRPr>
          </a:p>
          <a:p>
            <a:pPr marL="207645" indent="-194945">
              <a:lnSpc>
                <a:spcPct val="100000"/>
              </a:lnSpc>
              <a:buClr>
                <a:srgbClr val="00AFEF"/>
              </a:buClr>
              <a:buSzPct val="90277"/>
              <a:buFont typeface="Arial"/>
              <a:buChar char="•"/>
              <a:tabLst>
                <a:tab pos="208279" algn="l"/>
              </a:tabLst>
            </a:pPr>
            <a:r>
              <a:rPr sz="3600" b="1" kern="0" dirty="0">
                <a:latin typeface="Trebuchet MS"/>
                <a:cs typeface="Trebuchet MS"/>
              </a:rPr>
              <a:t>Online scheduling</a:t>
            </a:r>
            <a:endParaRPr sz="3600" kern="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4450" kern="0" dirty="0">
              <a:latin typeface="Times New Roman"/>
              <a:cs typeface="Times New Roman"/>
            </a:endParaRPr>
          </a:p>
          <a:p>
            <a:pPr marL="2489835">
              <a:lnSpc>
                <a:spcPct val="100000"/>
              </a:lnSpc>
            </a:pPr>
            <a:r>
              <a:rPr sz="2200" kern="0" dirty="0">
                <a:latin typeface="Trebuchet MS"/>
                <a:cs typeface="Trebuchet MS"/>
              </a:rPr>
              <a:t>If you want to </a:t>
            </a:r>
            <a:r>
              <a:rPr sz="2200" b="1" u="heavy" kern="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remember</a:t>
            </a:r>
            <a:r>
              <a:rPr sz="2200" b="1" kern="0" dirty="0">
                <a:latin typeface="Trebuchet MS"/>
                <a:cs typeface="Trebuchet MS"/>
              </a:rPr>
              <a:t> </a:t>
            </a:r>
            <a:r>
              <a:rPr sz="2200" kern="0" dirty="0">
                <a:latin typeface="Trebuchet MS"/>
                <a:cs typeface="Trebuchet MS"/>
              </a:rPr>
              <a:t>something</a:t>
            </a:r>
          </a:p>
          <a:p>
            <a:pPr marL="2489835">
              <a:lnSpc>
                <a:spcPct val="100000"/>
              </a:lnSpc>
            </a:pPr>
            <a:r>
              <a:rPr sz="2200" b="1" u="heavy" kern="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from the course</a:t>
            </a:r>
            <a:r>
              <a:rPr sz="2200" kern="0" dirty="0">
                <a:latin typeface="Trebuchet MS"/>
                <a:cs typeface="Trebuchet MS"/>
              </a:rPr>
              <a:t>, it should be this section.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 kern="0" dirty="0">
              <a:latin typeface="Times New Roman"/>
              <a:cs typeface="Times New Roman"/>
            </a:endParaRPr>
          </a:p>
          <a:p>
            <a:pPr marL="2489835" marR="1590675">
              <a:lnSpc>
                <a:spcPct val="100000"/>
              </a:lnSpc>
            </a:pPr>
            <a:r>
              <a:rPr sz="2200" b="1" kern="0" dirty="0">
                <a:latin typeface="Trebuchet MS"/>
                <a:cs typeface="Trebuchet MS"/>
              </a:rPr>
              <a:t>Tip</a:t>
            </a:r>
            <a:r>
              <a:rPr sz="2200" kern="0" dirty="0">
                <a:latin typeface="Trebuchet MS"/>
                <a:cs typeface="Trebuchet MS"/>
              </a:rPr>
              <a:t>: to secure a good grade,  learn this section very well.</a:t>
            </a:r>
          </a:p>
        </p:txBody>
      </p:sp>
      <p:sp>
        <p:nvSpPr>
          <p:cNvPr id="9" name="object 7"/>
          <p:cNvSpPr/>
          <p:nvPr/>
        </p:nvSpPr>
        <p:spPr>
          <a:xfrm>
            <a:off x="627889" y="3906394"/>
            <a:ext cx="2238756" cy="1493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071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3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912976" y="1105027"/>
            <a:ext cx="6783224" cy="3336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7645" indent="-194945">
              <a:lnSpc>
                <a:spcPct val="100000"/>
              </a:lnSpc>
              <a:spcBef>
                <a:spcPts val="95"/>
              </a:spcBef>
              <a:buClr>
                <a:srgbClr val="00AFEF"/>
              </a:buClr>
              <a:buSzPct val="89285"/>
              <a:buFont typeface="Arial"/>
              <a:buChar char="•"/>
              <a:tabLst>
                <a:tab pos="208279" algn="l"/>
              </a:tabLst>
            </a:pPr>
            <a:r>
              <a:rPr sz="2800" kern="0" dirty="0">
                <a:latin typeface="Trebuchet MS"/>
                <a:cs typeface="Trebuchet MS"/>
              </a:rPr>
              <a:t>Modeling real-time systems</a:t>
            </a:r>
          </a:p>
          <a:p>
            <a:pPr marL="588645" lvl="1" indent="-190500">
              <a:lnSpc>
                <a:spcPct val="100000"/>
              </a:lnSpc>
              <a:spcBef>
                <a:spcPts val="110"/>
              </a:spcBef>
              <a:buClr>
                <a:srgbClr val="00AFEF"/>
              </a:buClr>
              <a:buSzPct val="68750"/>
              <a:buFont typeface="Arial"/>
              <a:buChar char="•"/>
              <a:tabLst>
                <a:tab pos="589280" algn="l"/>
              </a:tabLst>
            </a:pPr>
            <a:r>
              <a:rPr sz="2400" kern="0" dirty="0">
                <a:latin typeface="Trebuchet MS"/>
                <a:cs typeface="Trebuchet MS"/>
              </a:rPr>
              <a:t>Modeling computation</a:t>
            </a:r>
          </a:p>
          <a:p>
            <a:pPr marL="588645" lvl="1" indent="-190500">
              <a:lnSpc>
                <a:spcPct val="100000"/>
              </a:lnSpc>
              <a:spcBef>
                <a:spcPts val="100"/>
              </a:spcBef>
              <a:buClr>
                <a:srgbClr val="00AFEF"/>
              </a:buClr>
              <a:buSzPct val="68750"/>
              <a:buFont typeface="Arial"/>
              <a:buChar char="•"/>
              <a:tabLst>
                <a:tab pos="589280" algn="l"/>
              </a:tabLst>
            </a:pPr>
            <a:r>
              <a:rPr sz="2400" kern="0" dirty="0">
                <a:latin typeface="Trebuchet MS"/>
                <a:cs typeface="Trebuchet MS"/>
              </a:rPr>
              <a:t>Modeling task execution time</a:t>
            </a:r>
          </a:p>
          <a:p>
            <a:pPr marL="588645" lvl="1" indent="-190500">
              <a:lnSpc>
                <a:spcPct val="100000"/>
              </a:lnSpc>
              <a:spcBef>
                <a:spcPts val="95"/>
              </a:spcBef>
              <a:buClr>
                <a:srgbClr val="00AFEF"/>
              </a:buClr>
              <a:buSzPct val="68750"/>
              <a:buFont typeface="Arial"/>
              <a:buChar char="•"/>
              <a:tabLst>
                <a:tab pos="589280" algn="l"/>
              </a:tabLst>
            </a:pPr>
            <a:r>
              <a:rPr sz="2400" kern="0" dirty="0">
                <a:latin typeface="Trebuchet MS"/>
                <a:cs typeface="Trebuchet MS"/>
              </a:rPr>
              <a:t>Modeling task execution</a:t>
            </a: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00AFEF"/>
              </a:buClr>
              <a:buFont typeface="Arial"/>
              <a:buChar char="•"/>
            </a:pPr>
            <a:endParaRPr sz="2650" kern="0" dirty="0">
              <a:latin typeface="Times New Roman"/>
              <a:cs typeface="Times New Roman"/>
            </a:endParaRPr>
          </a:p>
          <a:p>
            <a:pPr marL="207645" indent="-194945">
              <a:lnSpc>
                <a:spcPct val="100000"/>
              </a:lnSpc>
              <a:buClr>
                <a:srgbClr val="00AFEF"/>
              </a:buClr>
              <a:buSzPct val="89285"/>
              <a:buFont typeface="Arial"/>
              <a:buChar char="•"/>
              <a:tabLst>
                <a:tab pos="208279" algn="l"/>
              </a:tabLst>
            </a:pPr>
            <a:r>
              <a:rPr sz="2800" kern="0" dirty="0">
                <a:latin typeface="Trebuchet MS"/>
                <a:cs typeface="Trebuchet MS"/>
              </a:rPr>
              <a:t>Real-time tasks: formal definitions</a:t>
            </a: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0AFEF"/>
              </a:buClr>
              <a:buFont typeface="Arial"/>
              <a:buChar char="•"/>
            </a:pPr>
            <a:endParaRPr sz="3100" kern="0" dirty="0">
              <a:latin typeface="Times New Roman"/>
              <a:cs typeface="Times New Roman"/>
            </a:endParaRPr>
          </a:p>
          <a:p>
            <a:pPr marL="207645" indent="-194945">
              <a:lnSpc>
                <a:spcPct val="100000"/>
              </a:lnSpc>
              <a:spcBef>
                <a:spcPts val="5"/>
              </a:spcBef>
              <a:buClr>
                <a:srgbClr val="00AFEF"/>
              </a:buClr>
              <a:buSzPct val="89285"/>
              <a:buFont typeface="Arial"/>
              <a:buChar char="•"/>
              <a:tabLst>
                <a:tab pos="208279" algn="l"/>
              </a:tabLst>
            </a:pPr>
            <a:r>
              <a:rPr sz="2800" kern="0" dirty="0">
                <a:latin typeface="Trebuchet MS"/>
                <a:cs typeface="Trebuchet MS"/>
              </a:rPr>
              <a:t>Online scheduling</a:t>
            </a:r>
          </a:p>
        </p:txBody>
      </p:sp>
      <p:sp>
        <p:nvSpPr>
          <p:cNvPr id="7" name="object 3"/>
          <p:cNvSpPr txBox="1">
            <a:spLocks noGrp="1"/>
          </p:cNvSpPr>
          <p:nvPr>
            <p:ph type="title"/>
          </p:nvPr>
        </p:nvSpPr>
        <p:spPr>
          <a:xfrm>
            <a:off x="533400" y="152400"/>
            <a:ext cx="1777075" cy="504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sz="3200" dirty="0">
                <a:latin typeface="+mj-lt"/>
                <a:cs typeface="B Titr" panose="00000700000000000000" pitchFamily="2" charset="-78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9989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Modeling real-time activities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4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1066800"/>
            <a:ext cx="7772400" cy="948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kern="0" dirty="0">
                <a:latin typeface="Trebuchet MS"/>
                <a:cs typeface="Trebuchet MS"/>
              </a:rPr>
              <a:t>A </a:t>
            </a:r>
            <a:r>
              <a:rPr lang="en-US" b="1" kern="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model</a:t>
            </a:r>
            <a:r>
              <a:rPr lang="en-US" b="1" kern="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kern="0" dirty="0">
                <a:latin typeface="Trebuchet MS"/>
                <a:cs typeface="Trebuchet MS"/>
              </a:rPr>
              <a:t>is a representation of something. </a:t>
            </a:r>
            <a:endParaRPr lang="en-US" kern="0" dirty="0" smtClean="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kern="0" dirty="0" smtClean="0">
                <a:latin typeface="Trebuchet MS"/>
                <a:cs typeface="Trebuchet MS"/>
              </a:rPr>
              <a:t>It </a:t>
            </a:r>
            <a:r>
              <a:rPr lang="en-US" kern="0" dirty="0">
                <a:latin typeface="Trebuchet MS"/>
                <a:cs typeface="Trebuchet MS"/>
              </a:rPr>
              <a:t>captures </a:t>
            </a:r>
            <a:r>
              <a:rPr lang="en-US" kern="0" dirty="0">
                <a:solidFill>
                  <a:srgbClr val="6F2F9F"/>
                </a:solidFill>
                <a:uFill>
                  <a:solidFill>
                    <a:srgbClr val="6F2F9F"/>
                  </a:solidFill>
                </a:uFill>
                <a:latin typeface="Trebuchet MS"/>
                <a:cs typeface="Trebuchet MS"/>
              </a:rPr>
              <a:t>not all attributes</a:t>
            </a:r>
            <a:r>
              <a:rPr lang="en-US" kern="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lang="en-US" kern="0" dirty="0">
                <a:latin typeface="Trebuchet MS"/>
                <a:cs typeface="Trebuchet MS"/>
              </a:rPr>
              <a:t>of the  represented thing, </a:t>
            </a:r>
            <a:endParaRPr lang="en-US" kern="0" dirty="0" smtClean="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kern="0" dirty="0" smtClean="0">
                <a:latin typeface="Trebuchet MS"/>
                <a:cs typeface="Trebuchet MS"/>
              </a:rPr>
              <a:t>but </a:t>
            </a:r>
            <a:r>
              <a:rPr lang="en-US" kern="0" dirty="0">
                <a:latin typeface="Trebuchet MS"/>
                <a:cs typeface="Trebuchet MS"/>
              </a:rPr>
              <a:t>rather only those that are </a:t>
            </a:r>
            <a:r>
              <a:rPr lang="en-US" kern="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rebuchet MS"/>
                <a:cs typeface="Trebuchet MS"/>
              </a:rPr>
              <a:t>relevant for a specific purpose</a:t>
            </a:r>
            <a:r>
              <a:rPr lang="en-US" kern="0" dirty="0">
                <a:solidFill>
                  <a:srgbClr val="00AF50"/>
                </a:solidFill>
                <a:latin typeface="Trebuchet MS"/>
                <a:cs typeface="Trebuchet MS"/>
              </a:rPr>
              <a:t>.</a:t>
            </a:r>
            <a:endParaRPr lang="en-US" kern="0" dirty="0">
              <a:latin typeface="Trebuchet MS"/>
              <a:cs typeface="Trebuchet MS"/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942542" y="2089150"/>
            <a:ext cx="3324658" cy="536685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2000" kern="0" dirty="0">
                <a:latin typeface="Trebuchet MS"/>
                <a:cs typeface="Trebuchet MS"/>
              </a:rPr>
              <a:t>It should be </a:t>
            </a:r>
            <a:r>
              <a:rPr sz="2000" b="1" kern="0" dirty="0">
                <a:latin typeface="Trebuchet MS"/>
                <a:cs typeface="Trebuchet MS"/>
              </a:rPr>
              <a:t>expressive</a:t>
            </a:r>
            <a:endParaRPr sz="2000" kern="0" dirty="0">
              <a:latin typeface="Trebuchet MS"/>
              <a:cs typeface="Trebuchet MS"/>
            </a:endParaRPr>
          </a:p>
          <a:p>
            <a:pPr marL="12700" algn="ctr">
              <a:lnSpc>
                <a:spcPct val="100000"/>
              </a:lnSpc>
              <a:spcBef>
                <a:spcPts val="35"/>
              </a:spcBef>
            </a:pPr>
            <a:r>
              <a:rPr sz="1400" kern="0" dirty="0">
                <a:latin typeface="Trebuchet MS"/>
                <a:cs typeface="Trebuchet MS"/>
              </a:rPr>
              <a:t>(an accurate representation of reality)</a:t>
            </a:r>
          </a:p>
        </p:txBody>
      </p:sp>
      <p:sp>
        <p:nvSpPr>
          <p:cNvPr id="11" name="object 6"/>
          <p:cNvSpPr txBox="1"/>
          <p:nvPr/>
        </p:nvSpPr>
        <p:spPr>
          <a:xfrm>
            <a:off x="4724401" y="2088916"/>
            <a:ext cx="3657600" cy="549509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105"/>
              </a:spcBef>
              <a:defRPr sz="2000" kern="0">
                <a:latin typeface="Trebuchet MS"/>
                <a:cs typeface="Trebuchet MS"/>
              </a:defRPr>
            </a:lvl1pPr>
          </a:lstStyle>
          <a:p>
            <a:r>
              <a:rPr dirty="0"/>
              <a:t>It should be tractable</a:t>
            </a:r>
          </a:p>
          <a:p>
            <a:r>
              <a:rPr sz="1400" dirty="0"/>
              <a:t>(provide results in a bounded time)</a:t>
            </a:r>
          </a:p>
        </p:txBody>
      </p:sp>
      <p:sp>
        <p:nvSpPr>
          <p:cNvPr id="12" name="object 10"/>
          <p:cNvSpPr txBox="1"/>
          <p:nvPr/>
        </p:nvSpPr>
        <p:spPr>
          <a:xfrm>
            <a:off x="1302258" y="3941190"/>
            <a:ext cx="867410" cy="31496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1080"/>
              </a:lnSpc>
              <a:spcBef>
                <a:spcPts val="229"/>
              </a:spcBef>
            </a:pPr>
            <a:r>
              <a:rPr sz="1000" spc="-60" dirty="0">
                <a:solidFill>
                  <a:srgbClr val="00AF50"/>
                </a:solidFill>
                <a:latin typeface="Trebuchet MS"/>
                <a:cs typeface="Trebuchet MS"/>
              </a:rPr>
              <a:t>The </a:t>
            </a:r>
            <a:r>
              <a:rPr sz="1000" spc="-40" dirty="0">
                <a:solidFill>
                  <a:srgbClr val="00AF50"/>
                </a:solidFill>
                <a:latin typeface="Trebuchet MS"/>
                <a:cs typeface="Trebuchet MS"/>
              </a:rPr>
              <a:t>system  </a:t>
            </a:r>
            <a:r>
              <a:rPr sz="1000" spc="-45" dirty="0">
                <a:solidFill>
                  <a:srgbClr val="00AF50"/>
                </a:solidFill>
                <a:latin typeface="Trebuchet MS"/>
                <a:cs typeface="Trebuchet MS"/>
              </a:rPr>
              <a:t>being</a:t>
            </a:r>
            <a:r>
              <a:rPr sz="1000" spc="-145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1000" spc="-45" dirty="0">
                <a:solidFill>
                  <a:srgbClr val="00AF50"/>
                </a:solidFill>
                <a:latin typeface="Trebuchet MS"/>
                <a:cs typeface="Trebuchet MS"/>
              </a:rPr>
              <a:t>controlled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3" name="object 11"/>
          <p:cNvSpPr txBox="1"/>
          <p:nvPr/>
        </p:nvSpPr>
        <p:spPr>
          <a:xfrm>
            <a:off x="383844" y="4691253"/>
            <a:ext cx="1239520" cy="286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025"/>
              </a:lnSpc>
              <a:spcBef>
                <a:spcPts val="100"/>
              </a:spcBef>
            </a:pPr>
            <a:r>
              <a:rPr sz="900" spc="-35" dirty="0">
                <a:solidFill>
                  <a:srgbClr val="00AF50"/>
                </a:solidFill>
                <a:latin typeface="Trebuchet MS"/>
                <a:cs typeface="Trebuchet MS"/>
              </a:rPr>
              <a:t>Outside</a:t>
            </a:r>
            <a:r>
              <a:rPr sz="900" spc="-55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900" spc="-50" dirty="0">
                <a:solidFill>
                  <a:srgbClr val="00AF50"/>
                </a:solidFill>
                <a:latin typeface="Trebuchet MS"/>
                <a:cs typeface="Trebuchet MS"/>
              </a:rPr>
              <a:t>effects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ts val="1025"/>
              </a:lnSpc>
            </a:pPr>
            <a:r>
              <a:rPr sz="900" spc="-55" dirty="0">
                <a:solidFill>
                  <a:srgbClr val="00AF50"/>
                </a:solidFill>
                <a:latin typeface="Trebuchet MS"/>
                <a:cs typeface="Trebuchet MS"/>
              </a:rPr>
              <a:t>(gravity, </a:t>
            </a:r>
            <a:r>
              <a:rPr sz="900" spc="-45" dirty="0">
                <a:solidFill>
                  <a:srgbClr val="00AF50"/>
                </a:solidFill>
                <a:latin typeface="Trebuchet MS"/>
                <a:cs typeface="Trebuchet MS"/>
              </a:rPr>
              <a:t>perturbations,</a:t>
            </a:r>
            <a:r>
              <a:rPr sz="900" spc="-55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900" spc="-50" dirty="0">
                <a:solidFill>
                  <a:srgbClr val="00AF50"/>
                </a:solidFill>
                <a:latin typeface="Trebuchet MS"/>
                <a:cs typeface="Trebuchet MS"/>
              </a:rPr>
              <a:t>…)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6" name="object 12"/>
          <p:cNvSpPr/>
          <p:nvPr/>
        </p:nvSpPr>
        <p:spPr>
          <a:xfrm>
            <a:off x="969263" y="4305249"/>
            <a:ext cx="458749" cy="2850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3"/>
          <p:cNvSpPr/>
          <p:nvPr/>
        </p:nvSpPr>
        <p:spPr>
          <a:xfrm>
            <a:off x="1016508" y="4329684"/>
            <a:ext cx="368808" cy="1950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4"/>
          <p:cNvSpPr/>
          <p:nvPr/>
        </p:nvSpPr>
        <p:spPr>
          <a:xfrm>
            <a:off x="1016508" y="4329684"/>
            <a:ext cx="368935" cy="195580"/>
          </a:xfrm>
          <a:custGeom>
            <a:avLst/>
            <a:gdLst/>
            <a:ahLst/>
            <a:cxnLst/>
            <a:rect l="l" t="t" r="r" b="b"/>
            <a:pathLst>
              <a:path w="368934" h="195579">
                <a:moveTo>
                  <a:pt x="0" y="195071"/>
                </a:moveTo>
                <a:lnTo>
                  <a:pt x="368808" y="195071"/>
                </a:lnTo>
                <a:lnTo>
                  <a:pt x="368808" y="0"/>
                </a:lnTo>
                <a:lnTo>
                  <a:pt x="0" y="0"/>
                </a:lnTo>
                <a:lnTo>
                  <a:pt x="0" y="195071"/>
                </a:lnTo>
                <a:close/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5"/>
          <p:cNvSpPr/>
          <p:nvPr/>
        </p:nvSpPr>
        <p:spPr>
          <a:xfrm>
            <a:off x="1019555" y="4446994"/>
            <a:ext cx="187452" cy="1951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6"/>
          <p:cNvSpPr/>
          <p:nvPr/>
        </p:nvSpPr>
        <p:spPr>
          <a:xfrm>
            <a:off x="1066800" y="4471415"/>
            <a:ext cx="97536" cy="1051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7"/>
          <p:cNvSpPr/>
          <p:nvPr/>
        </p:nvSpPr>
        <p:spPr>
          <a:xfrm>
            <a:off x="1062227" y="4466844"/>
            <a:ext cx="106680" cy="114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8"/>
          <p:cNvSpPr/>
          <p:nvPr/>
        </p:nvSpPr>
        <p:spPr>
          <a:xfrm>
            <a:off x="1205483" y="4446994"/>
            <a:ext cx="187452" cy="1951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9"/>
          <p:cNvSpPr/>
          <p:nvPr/>
        </p:nvSpPr>
        <p:spPr>
          <a:xfrm>
            <a:off x="1252727" y="4471415"/>
            <a:ext cx="97535" cy="1051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0"/>
          <p:cNvSpPr/>
          <p:nvPr/>
        </p:nvSpPr>
        <p:spPr>
          <a:xfrm>
            <a:off x="1248155" y="4466844"/>
            <a:ext cx="106679" cy="114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1"/>
          <p:cNvSpPr/>
          <p:nvPr/>
        </p:nvSpPr>
        <p:spPr>
          <a:xfrm>
            <a:off x="307847" y="4555286"/>
            <a:ext cx="1818132" cy="14320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2"/>
          <p:cNvSpPr/>
          <p:nvPr/>
        </p:nvSpPr>
        <p:spPr>
          <a:xfrm>
            <a:off x="355091" y="4579620"/>
            <a:ext cx="1728216" cy="533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3"/>
          <p:cNvSpPr/>
          <p:nvPr/>
        </p:nvSpPr>
        <p:spPr>
          <a:xfrm>
            <a:off x="355091" y="4579620"/>
            <a:ext cx="1728470" cy="53340"/>
          </a:xfrm>
          <a:custGeom>
            <a:avLst/>
            <a:gdLst/>
            <a:ahLst/>
            <a:cxnLst/>
            <a:rect l="l" t="t" r="r" b="b"/>
            <a:pathLst>
              <a:path w="1728470" h="53339">
                <a:moveTo>
                  <a:pt x="0" y="53339"/>
                </a:moveTo>
                <a:lnTo>
                  <a:pt x="1728216" y="53339"/>
                </a:lnTo>
                <a:lnTo>
                  <a:pt x="1728216" y="0"/>
                </a:lnTo>
                <a:lnTo>
                  <a:pt x="0" y="0"/>
                </a:lnTo>
                <a:lnTo>
                  <a:pt x="0" y="5333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4"/>
          <p:cNvSpPr/>
          <p:nvPr/>
        </p:nvSpPr>
        <p:spPr>
          <a:xfrm>
            <a:off x="696468" y="4375403"/>
            <a:ext cx="266700" cy="102235"/>
          </a:xfrm>
          <a:custGeom>
            <a:avLst/>
            <a:gdLst/>
            <a:ahLst/>
            <a:cxnLst/>
            <a:rect l="l" t="t" r="r" b="b"/>
            <a:pathLst>
              <a:path w="266700" h="102235">
                <a:moveTo>
                  <a:pt x="266700" y="76581"/>
                </a:moveTo>
                <a:lnTo>
                  <a:pt x="51053" y="76581"/>
                </a:lnTo>
                <a:lnTo>
                  <a:pt x="51053" y="102108"/>
                </a:lnTo>
                <a:lnTo>
                  <a:pt x="0" y="51054"/>
                </a:lnTo>
                <a:lnTo>
                  <a:pt x="51053" y="0"/>
                </a:lnTo>
                <a:lnTo>
                  <a:pt x="51053" y="25527"/>
                </a:lnTo>
                <a:lnTo>
                  <a:pt x="266700" y="25527"/>
                </a:lnTo>
                <a:lnTo>
                  <a:pt x="266700" y="76581"/>
                </a:lnTo>
                <a:close/>
              </a:path>
            </a:pathLst>
          </a:custGeom>
          <a:ln w="9144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5"/>
          <p:cNvSpPr/>
          <p:nvPr/>
        </p:nvSpPr>
        <p:spPr>
          <a:xfrm>
            <a:off x="979932" y="3686555"/>
            <a:ext cx="214884" cy="19659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6"/>
          <p:cNvSpPr/>
          <p:nvPr/>
        </p:nvSpPr>
        <p:spPr>
          <a:xfrm>
            <a:off x="1012329" y="3717661"/>
            <a:ext cx="101104" cy="8483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7"/>
          <p:cNvSpPr/>
          <p:nvPr/>
        </p:nvSpPr>
        <p:spPr>
          <a:xfrm>
            <a:off x="1007567" y="3712898"/>
            <a:ext cx="110629" cy="9436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28"/>
          <p:cNvSpPr/>
          <p:nvPr/>
        </p:nvSpPr>
        <p:spPr>
          <a:xfrm>
            <a:off x="1027175" y="3755123"/>
            <a:ext cx="266750" cy="6522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29"/>
          <p:cNvSpPr/>
          <p:nvPr/>
        </p:nvSpPr>
        <p:spPr>
          <a:xfrm>
            <a:off x="1072019" y="3800983"/>
            <a:ext cx="127635" cy="526415"/>
          </a:xfrm>
          <a:custGeom>
            <a:avLst/>
            <a:gdLst/>
            <a:ahLst/>
            <a:cxnLst/>
            <a:rect l="l" t="t" r="r" b="b"/>
            <a:pathLst>
              <a:path w="127634" h="526414">
                <a:moveTo>
                  <a:pt x="127469" y="526415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0"/>
          <p:cNvSpPr/>
          <p:nvPr/>
        </p:nvSpPr>
        <p:spPr>
          <a:xfrm>
            <a:off x="1191767" y="3685032"/>
            <a:ext cx="8255" cy="643890"/>
          </a:xfrm>
          <a:custGeom>
            <a:avLst/>
            <a:gdLst/>
            <a:ahLst/>
            <a:cxnLst/>
            <a:rect l="l" t="t" r="r" b="b"/>
            <a:pathLst>
              <a:path w="8255" h="643889">
                <a:moveTo>
                  <a:pt x="8254" y="643890"/>
                </a:moveTo>
                <a:lnTo>
                  <a:pt x="0" y="0"/>
                </a:lnTo>
              </a:path>
            </a:pathLst>
          </a:custGeom>
          <a:ln w="9144">
            <a:solidFill>
              <a:srgbClr val="C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1"/>
          <p:cNvSpPr txBox="1"/>
          <p:nvPr/>
        </p:nvSpPr>
        <p:spPr>
          <a:xfrm>
            <a:off x="781608" y="4197858"/>
            <a:ext cx="23114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30" dirty="0">
                <a:latin typeface="Trebuchet MS"/>
                <a:cs typeface="Trebuchet MS"/>
              </a:rPr>
              <a:t>u</a:t>
            </a:r>
            <a:r>
              <a:rPr sz="1100" spc="-75" dirty="0">
                <a:latin typeface="Trebuchet MS"/>
                <a:cs typeface="Trebuchet MS"/>
              </a:rPr>
              <a:t>(t</a:t>
            </a:r>
            <a:r>
              <a:rPr sz="1100" spc="-70" dirty="0">
                <a:latin typeface="Trebuchet MS"/>
                <a:cs typeface="Trebuchet MS"/>
              </a:rPr>
              <a:t>)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7" name="object 32"/>
          <p:cNvSpPr txBox="1"/>
          <p:nvPr/>
        </p:nvSpPr>
        <p:spPr>
          <a:xfrm>
            <a:off x="1183639" y="3549141"/>
            <a:ext cx="19875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40" dirty="0">
                <a:latin typeface="Trebuchet MS"/>
                <a:cs typeface="Trebuchet MS"/>
              </a:rPr>
              <a:t>r</a:t>
            </a:r>
            <a:r>
              <a:rPr sz="1050" spc="-70" dirty="0">
                <a:latin typeface="Trebuchet MS"/>
                <a:cs typeface="Trebuchet MS"/>
              </a:rPr>
              <a:t>(</a:t>
            </a:r>
            <a:r>
              <a:rPr sz="1050" spc="-75" dirty="0">
                <a:latin typeface="Trebuchet MS"/>
                <a:cs typeface="Trebuchet MS"/>
              </a:rPr>
              <a:t>t</a:t>
            </a:r>
            <a:r>
              <a:rPr sz="1050" spc="-70" dirty="0">
                <a:latin typeface="Trebuchet MS"/>
                <a:cs typeface="Trebuchet MS"/>
              </a:rPr>
              <a:t>)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38" name="object 33"/>
          <p:cNvSpPr txBox="1"/>
          <p:nvPr/>
        </p:nvSpPr>
        <p:spPr>
          <a:xfrm>
            <a:off x="791057" y="3567429"/>
            <a:ext cx="22161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45" dirty="0">
                <a:latin typeface="Trebuchet MS"/>
                <a:cs typeface="Trebuchet MS"/>
              </a:rPr>
              <a:t>y</a:t>
            </a:r>
            <a:r>
              <a:rPr sz="1100" spc="-75" dirty="0">
                <a:latin typeface="Trebuchet MS"/>
                <a:cs typeface="Trebuchet MS"/>
              </a:rPr>
              <a:t>(t</a:t>
            </a:r>
            <a:r>
              <a:rPr sz="1100" spc="-70" dirty="0">
                <a:latin typeface="Trebuchet MS"/>
                <a:cs typeface="Trebuchet MS"/>
              </a:rPr>
              <a:t>)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9" name="object 34"/>
          <p:cNvSpPr/>
          <p:nvPr/>
        </p:nvSpPr>
        <p:spPr>
          <a:xfrm>
            <a:off x="152400" y="4949952"/>
            <a:ext cx="1453896" cy="103935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5"/>
          <p:cNvSpPr/>
          <p:nvPr/>
        </p:nvSpPr>
        <p:spPr>
          <a:xfrm>
            <a:off x="304800" y="5321808"/>
            <a:ext cx="1150607" cy="5608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6"/>
          <p:cNvSpPr/>
          <p:nvPr/>
        </p:nvSpPr>
        <p:spPr>
          <a:xfrm>
            <a:off x="199644" y="4973828"/>
            <a:ext cx="1363980" cy="94996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37"/>
          <p:cNvSpPr/>
          <p:nvPr/>
        </p:nvSpPr>
        <p:spPr>
          <a:xfrm>
            <a:off x="199644" y="4973828"/>
            <a:ext cx="1363980" cy="949960"/>
          </a:xfrm>
          <a:custGeom>
            <a:avLst/>
            <a:gdLst/>
            <a:ahLst/>
            <a:cxnLst/>
            <a:rect l="l" t="t" r="r" b="b"/>
            <a:pathLst>
              <a:path w="1363980" h="949960">
                <a:moveTo>
                  <a:pt x="0" y="461010"/>
                </a:moveTo>
                <a:lnTo>
                  <a:pt x="7684" y="422959"/>
                </a:lnTo>
                <a:lnTo>
                  <a:pt x="28640" y="391874"/>
                </a:lnTo>
                <a:lnTo>
                  <a:pt x="59723" y="370909"/>
                </a:lnTo>
                <a:lnTo>
                  <a:pt x="97790" y="363220"/>
                </a:lnTo>
                <a:lnTo>
                  <a:pt x="795655" y="363220"/>
                </a:lnTo>
                <a:lnTo>
                  <a:pt x="1020178" y="0"/>
                </a:lnTo>
                <a:lnTo>
                  <a:pt x="1136650" y="363220"/>
                </a:lnTo>
                <a:lnTo>
                  <a:pt x="1266190" y="363220"/>
                </a:lnTo>
                <a:lnTo>
                  <a:pt x="1304240" y="370909"/>
                </a:lnTo>
                <a:lnTo>
                  <a:pt x="1335325" y="391874"/>
                </a:lnTo>
                <a:lnTo>
                  <a:pt x="1356290" y="422959"/>
                </a:lnTo>
                <a:lnTo>
                  <a:pt x="1363980" y="461010"/>
                </a:lnTo>
                <a:lnTo>
                  <a:pt x="1363980" y="607695"/>
                </a:lnTo>
                <a:lnTo>
                  <a:pt x="1363980" y="852170"/>
                </a:lnTo>
                <a:lnTo>
                  <a:pt x="1356290" y="890231"/>
                </a:lnTo>
                <a:lnTo>
                  <a:pt x="1335325" y="921315"/>
                </a:lnTo>
                <a:lnTo>
                  <a:pt x="1304240" y="942274"/>
                </a:lnTo>
                <a:lnTo>
                  <a:pt x="1266190" y="949960"/>
                </a:lnTo>
                <a:lnTo>
                  <a:pt x="1136650" y="949960"/>
                </a:lnTo>
                <a:lnTo>
                  <a:pt x="795655" y="949960"/>
                </a:lnTo>
                <a:lnTo>
                  <a:pt x="97790" y="949960"/>
                </a:lnTo>
                <a:lnTo>
                  <a:pt x="59723" y="942274"/>
                </a:lnTo>
                <a:lnTo>
                  <a:pt x="28640" y="921315"/>
                </a:lnTo>
                <a:lnTo>
                  <a:pt x="7684" y="890231"/>
                </a:lnTo>
                <a:lnTo>
                  <a:pt x="0" y="852170"/>
                </a:lnTo>
                <a:lnTo>
                  <a:pt x="0" y="607695"/>
                </a:lnTo>
                <a:lnTo>
                  <a:pt x="0" y="461010"/>
                </a:lnTo>
                <a:close/>
              </a:path>
            </a:pathLst>
          </a:custGeom>
          <a:ln w="9144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38"/>
          <p:cNvSpPr txBox="1"/>
          <p:nvPr/>
        </p:nvSpPr>
        <p:spPr>
          <a:xfrm>
            <a:off x="471322" y="5384393"/>
            <a:ext cx="8204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b="1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90" dirty="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4" name="object 39"/>
          <p:cNvSpPr/>
          <p:nvPr/>
        </p:nvSpPr>
        <p:spPr>
          <a:xfrm>
            <a:off x="2314955" y="3547871"/>
            <a:ext cx="2344039" cy="155600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0"/>
          <p:cNvSpPr/>
          <p:nvPr/>
        </p:nvSpPr>
        <p:spPr>
          <a:xfrm>
            <a:off x="2510027" y="3742944"/>
            <a:ext cx="1773936" cy="98602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1"/>
          <p:cNvSpPr/>
          <p:nvPr/>
        </p:nvSpPr>
        <p:spPr>
          <a:xfrm>
            <a:off x="2343911" y="4780788"/>
            <a:ext cx="1749552" cy="12085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2"/>
          <p:cNvSpPr/>
          <p:nvPr/>
        </p:nvSpPr>
        <p:spPr>
          <a:xfrm>
            <a:off x="2549651" y="5216652"/>
            <a:ext cx="1386839" cy="83516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3"/>
          <p:cNvSpPr/>
          <p:nvPr/>
        </p:nvSpPr>
        <p:spPr>
          <a:xfrm>
            <a:off x="2391155" y="4804790"/>
            <a:ext cx="1659635" cy="111899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4"/>
          <p:cNvSpPr/>
          <p:nvPr/>
        </p:nvSpPr>
        <p:spPr>
          <a:xfrm>
            <a:off x="2391155" y="4804790"/>
            <a:ext cx="1659889" cy="1119505"/>
          </a:xfrm>
          <a:custGeom>
            <a:avLst/>
            <a:gdLst/>
            <a:ahLst/>
            <a:cxnLst/>
            <a:rect l="l" t="t" r="r" b="b"/>
            <a:pathLst>
              <a:path w="1659889" h="1119504">
                <a:moveTo>
                  <a:pt x="0" y="538606"/>
                </a:moveTo>
                <a:lnTo>
                  <a:pt x="9118" y="493412"/>
                </a:lnTo>
                <a:lnTo>
                  <a:pt x="33988" y="456517"/>
                </a:lnTo>
                <a:lnTo>
                  <a:pt x="70883" y="431647"/>
                </a:lnTo>
                <a:lnTo>
                  <a:pt x="116077" y="422528"/>
                </a:lnTo>
                <a:lnTo>
                  <a:pt x="276606" y="422528"/>
                </a:lnTo>
                <a:lnTo>
                  <a:pt x="489204" y="0"/>
                </a:lnTo>
                <a:lnTo>
                  <a:pt x="691514" y="422528"/>
                </a:lnTo>
                <a:lnTo>
                  <a:pt x="1543558" y="422528"/>
                </a:lnTo>
                <a:lnTo>
                  <a:pt x="1588752" y="431647"/>
                </a:lnTo>
                <a:lnTo>
                  <a:pt x="1625647" y="456517"/>
                </a:lnTo>
                <a:lnTo>
                  <a:pt x="1650517" y="493412"/>
                </a:lnTo>
                <a:lnTo>
                  <a:pt x="1659635" y="538606"/>
                </a:lnTo>
                <a:lnTo>
                  <a:pt x="1659635" y="712723"/>
                </a:lnTo>
                <a:lnTo>
                  <a:pt x="1659635" y="1002918"/>
                </a:lnTo>
                <a:lnTo>
                  <a:pt x="1650517" y="1048102"/>
                </a:lnTo>
                <a:lnTo>
                  <a:pt x="1625647" y="1084999"/>
                </a:lnTo>
                <a:lnTo>
                  <a:pt x="1588752" y="1109875"/>
                </a:lnTo>
                <a:lnTo>
                  <a:pt x="1543558" y="1118996"/>
                </a:lnTo>
                <a:lnTo>
                  <a:pt x="691514" y="1118996"/>
                </a:lnTo>
                <a:lnTo>
                  <a:pt x="276606" y="1118996"/>
                </a:lnTo>
                <a:lnTo>
                  <a:pt x="116077" y="1118996"/>
                </a:lnTo>
                <a:lnTo>
                  <a:pt x="70883" y="1109875"/>
                </a:lnTo>
                <a:lnTo>
                  <a:pt x="33988" y="1084999"/>
                </a:lnTo>
                <a:lnTo>
                  <a:pt x="9118" y="1048102"/>
                </a:lnTo>
                <a:lnTo>
                  <a:pt x="0" y="1002918"/>
                </a:lnTo>
                <a:lnTo>
                  <a:pt x="0" y="712723"/>
                </a:lnTo>
                <a:lnTo>
                  <a:pt x="0" y="538606"/>
                </a:lnTo>
                <a:close/>
              </a:path>
            </a:pathLst>
          </a:custGeom>
          <a:ln w="9144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45"/>
          <p:cNvSpPr txBox="1"/>
          <p:nvPr/>
        </p:nvSpPr>
        <p:spPr>
          <a:xfrm>
            <a:off x="2716529" y="5280405"/>
            <a:ext cx="10083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079" marR="5080" indent="-247015">
              <a:lnSpc>
                <a:spcPct val="100000"/>
              </a:lnSpc>
              <a:spcBef>
                <a:spcPts val="100"/>
              </a:spcBef>
            </a:pPr>
            <a:r>
              <a:rPr sz="1800" b="1" spc="-15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b="1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100" dirty="0">
                <a:solidFill>
                  <a:srgbClr val="FFFFFF"/>
                </a:solidFill>
                <a:latin typeface="Trebuchet MS"/>
                <a:cs typeface="Trebuchet MS"/>
              </a:rPr>
              <a:t>actual  </a:t>
            </a:r>
            <a:r>
              <a:rPr sz="1800" b="1" spc="-90" dirty="0">
                <a:solidFill>
                  <a:srgbClr val="FFFFFF"/>
                </a:solidFill>
                <a:latin typeface="Trebuchet MS"/>
                <a:cs typeface="Trebuchet MS"/>
              </a:rPr>
              <a:t>thing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1" name="object 46"/>
          <p:cNvSpPr/>
          <p:nvPr/>
        </p:nvSpPr>
        <p:spPr>
          <a:xfrm>
            <a:off x="4954270" y="3684270"/>
            <a:ext cx="127000" cy="456565"/>
          </a:xfrm>
          <a:custGeom>
            <a:avLst/>
            <a:gdLst/>
            <a:ahLst/>
            <a:cxnLst/>
            <a:rect l="l" t="t" r="r" b="b"/>
            <a:pathLst>
              <a:path w="127000" h="456564">
                <a:moveTo>
                  <a:pt x="73405" y="114299"/>
                </a:moveTo>
                <a:lnTo>
                  <a:pt x="53593" y="114299"/>
                </a:lnTo>
                <a:lnTo>
                  <a:pt x="53593" y="456437"/>
                </a:lnTo>
                <a:lnTo>
                  <a:pt x="73405" y="456437"/>
                </a:lnTo>
                <a:lnTo>
                  <a:pt x="73405" y="114299"/>
                </a:lnTo>
                <a:close/>
              </a:path>
              <a:path w="127000" h="456564">
                <a:moveTo>
                  <a:pt x="63500" y="0"/>
                </a:moveTo>
                <a:lnTo>
                  <a:pt x="0" y="126999"/>
                </a:lnTo>
                <a:lnTo>
                  <a:pt x="53593" y="126999"/>
                </a:lnTo>
                <a:lnTo>
                  <a:pt x="53593" y="114299"/>
                </a:lnTo>
                <a:lnTo>
                  <a:pt x="120650" y="114299"/>
                </a:lnTo>
                <a:lnTo>
                  <a:pt x="63500" y="0"/>
                </a:lnTo>
                <a:close/>
              </a:path>
              <a:path w="127000" h="456564">
                <a:moveTo>
                  <a:pt x="120650" y="114299"/>
                </a:moveTo>
                <a:lnTo>
                  <a:pt x="73405" y="114299"/>
                </a:lnTo>
                <a:lnTo>
                  <a:pt x="73405" y="126999"/>
                </a:lnTo>
                <a:lnTo>
                  <a:pt x="127000" y="126999"/>
                </a:lnTo>
                <a:lnTo>
                  <a:pt x="120650" y="11429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47"/>
          <p:cNvSpPr/>
          <p:nvPr/>
        </p:nvSpPr>
        <p:spPr>
          <a:xfrm>
            <a:off x="4710684" y="4101084"/>
            <a:ext cx="1861185" cy="76200"/>
          </a:xfrm>
          <a:custGeom>
            <a:avLst/>
            <a:gdLst/>
            <a:ahLst/>
            <a:cxnLst/>
            <a:rect l="l" t="t" r="r" b="b"/>
            <a:pathLst>
              <a:path w="1861184" h="76200">
                <a:moveTo>
                  <a:pt x="1784857" y="0"/>
                </a:moveTo>
                <a:lnTo>
                  <a:pt x="1784857" y="76200"/>
                </a:lnTo>
                <a:lnTo>
                  <a:pt x="1845817" y="45720"/>
                </a:lnTo>
                <a:lnTo>
                  <a:pt x="1797558" y="45720"/>
                </a:lnTo>
                <a:lnTo>
                  <a:pt x="1797558" y="30480"/>
                </a:lnTo>
                <a:lnTo>
                  <a:pt x="1845817" y="30480"/>
                </a:lnTo>
                <a:lnTo>
                  <a:pt x="1784857" y="0"/>
                </a:lnTo>
                <a:close/>
              </a:path>
              <a:path w="1861184" h="76200">
                <a:moveTo>
                  <a:pt x="1784857" y="30480"/>
                </a:moveTo>
                <a:lnTo>
                  <a:pt x="0" y="30480"/>
                </a:lnTo>
                <a:lnTo>
                  <a:pt x="0" y="45720"/>
                </a:lnTo>
                <a:lnTo>
                  <a:pt x="1784857" y="45720"/>
                </a:lnTo>
                <a:lnTo>
                  <a:pt x="1784857" y="30480"/>
                </a:lnTo>
                <a:close/>
              </a:path>
              <a:path w="1861184" h="76200">
                <a:moveTo>
                  <a:pt x="1845817" y="30480"/>
                </a:moveTo>
                <a:lnTo>
                  <a:pt x="1797558" y="30480"/>
                </a:lnTo>
                <a:lnTo>
                  <a:pt x="1797558" y="45720"/>
                </a:lnTo>
                <a:lnTo>
                  <a:pt x="1845817" y="45720"/>
                </a:lnTo>
                <a:lnTo>
                  <a:pt x="1861058" y="38100"/>
                </a:lnTo>
                <a:lnTo>
                  <a:pt x="1845817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48"/>
          <p:cNvSpPr txBox="1"/>
          <p:nvPr/>
        </p:nvSpPr>
        <p:spPr>
          <a:xfrm>
            <a:off x="6324727" y="4154804"/>
            <a:ext cx="4038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0" dirty="0">
                <a:latin typeface="Trebuchet MS"/>
                <a:cs typeface="Trebuchet MS"/>
              </a:rPr>
              <a:t>t</a:t>
            </a:r>
            <a:r>
              <a:rPr sz="1600" spc="-90" dirty="0">
                <a:latin typeface="Trebuchet MS"/>
                <a:cs typeface="Trebuchet MS"/>
              </a:rPr>
              <a:t>i</a:t>
            </a:r>
            <a:r>
              <a:rPr sz="1600" spc="-70" dirty="0">
                <a:latin typeface="Trebuchet MS"/>
                <a:cs typeface="Trebuchet MS"/>
              </a:rPr>
              <a:t>me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4" name="object 49"/>
          <p:cNvSpPr/>
          <p:nvPr/>
        </p:nvSpPr>
        <p:spPr>
          <a:xfrm>
            <a:off x="4995671" y="3874058"/>
            <a:ext cx="283540" cy="24531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0"/>
          <p:cNvSpPr/>
          <p:nvPr/>
        </p:nvSpPr>
        <p:spPr>
          <a:xfrm>
            <a:off x="5042915" y="3898391"/>
            <a:ext cx="193548" cy="15544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1"/>
          <p:cNvSpPr/>
          <p:nvPr/>
        </p:nvSpPr>
        <p:spPr>
          <a:xfrm>
            <a:off x="5042915" y="3898391"/>
            <a:ext cx="193675" cy="155575"/>
          </a:xfrm>
          <a:custGeom>
            <a:avLst/>
            <a:gdLst/>
            <a:ahLst/>
            <a:cxnLst/>
            <a:rect l="l" t="t" r="r" b="b"/>
            <a:pathLst>
              <a:path w="193675" h="155575">
                <a:moveTo>
                  <a:pt x="0" y="155448"/>
                </a:moveTo>
                <a:lnTo>
                  <a:pt x="193548" y="155448"/>
                </a:lnTo>
                <a:lnTo>
                  <a:pt x="193548" y="0"/>
                </a:lnTo>
                <a:lnTo>
                  <a:pt x="0" y="0"/>
                </a:lnTo>
                <a:lnTo>
                  <a:pt x="0" y="15544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2"/>
          <p:cNvSpPr/>
          <p:nvPr/>
        </p:nvSpPr>
        <p:spPr>
          <a:xfrm>
            <a:off x="4753355" y="4080764"/>
            <a:ext cx="883919" cy="418465"/>
          </a:xfrm>
          <a:custGeom>
            <a:avLst/>
            <a:gdLst/>
            <a:ahLst/>
            <a:cxnLst/>
            <a:rect l="l" t="t" r="r" b="b"/>
            <a:pathLst>
              <a:path w="883920" h="418464">
                <a:moveTo>
                  <a:pt x="837692" y="140716"/>
                </a:moveTo>
                <a:lnTo>
                  <a:pt x="46228" y="140716"/>
                </a:lnTo>
                <a:lnTo>
                  <a:pt x="28235" y="144349"/>
                </a:lnTo>
                <a:lnTo>
                  <a:pt x="13541" y="154257"/>
                </a:lnTo>
                <a:lnTo>
                  <a:pt x="3633" y="168951"/>
                </a:lnTo>
                <a:lnTo>
                  <a:pt x="0" y="186944"/>
                </a:lnTo>
                <a:lnTo>
                  <a:pt x="0" y="371856"/>
                </a:lnTo>
                <a:lnTo>
                  <a:pt x="3633" y="389848"/>
                </a:lnTo>
                <a:lnTo>
                  <a:pt x="13541" y="404542"/>
                </a:lnTo>
                <a:lnTo>
                  <a:pt x="28235" y="414450"/>
                </a:lnTo>
                <a:lnTo>
                  <a:pt x="46228" y="418084"/>
                </a:lnTo>
                <a:lnTo>
                  <a:pt x="837692" y="418084"/>
                </a:lnTo>
                <a:lnTo>
                  <a:pt x="855684" y="414450"/>
                </a:lnTo>
                <a:lnTo>
                  <a:pt x="870378" y="404542"/>
                </a:lnTo>
                <a:lnTo>
                  <a:pt x="880286" y="389848"/>
                </a:lnTo>
                <a:lnTo>
                  <a:pt x="883920" y="371856"/>
                </a:lnTo>
                <a:lnTo>
                  <a:pt x="883920" y="186944"/>
                </a:lnTo>
                <a:lnTo>
                  <a:pt x="880286" y="168951"/>
                </a:lnTo>
                <a:lnTo>
                  <a:pt x="870378" y="154257"/>
                </a:lnTo>
                <a:lnTo>
                  <a:pt x="855684" y="144349"/>
                </a:lnTo>
                <a:lnTo>
                  <a:pt x="837692" y="140716"/>
                </a:lnTo>
                <a:close/>
              </a:path>
              <a:path w="883920" h="418464">
                <a:moveTo>
                  <a:pt x="439547" y="0"/>
                </a:moveTo>
                <a:lnTo>
                  <a:pt x="147320" y="140716"/>
                </a:lnTo>
                <a:lnTo>
                  <a:pt x="368300" y="140716"/>
                </a:lnTo>
                <a:lnTo>
                  <a:pt x="4395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3"/>
          <p:cNvSpPr/>
          <p:nvPr/>
        </p:nvSpPr>
        <p:spPr>
          <a:xfrm>
            <a:off x="4753355" y="4080764"/>
            <a:ext cx="883919" cy="418465"/>
          </a:xfrm>
          <a:custGeom>
            <a:avLst/>
            <a:gdLst/>
            <a:ahLst/>
            <a:cxnLst/>
            <a:rect l="l" t="t" r="r" b="b"/>
            <a:pathLst>
              <a:path w="883920" h="418464">
                <a:moveTo>
                  <a:pt x="0" y="186944"/>
                </a:moveTo>
                <a:lnTo>
                  <a:pt x="3633" y="168951"/>
                </a:lnTo>
                <a:lnTo>
                  <a:pt x="13541" y="154257"/>
                </a:lnTo>
                <a:lnTo>
                  <a:pt x="28235" y="144349"/>
                </a:lnTo>
                <a:lnTo>
                  <a:pt x="46228" y="140716"/>
                </a:lnTo>
                <a:lnTo>
                  <a:pt x="147320" y="140716"/>
                </a:lnTo>
                <a:lnTo>
                  <a:pt x="439547" y="0"/>
                </a:lnTo>
                <a:lnTo>
                  <a:pt x="368300" y="140716"/>
                </a:lnTo>
                <a:lnTo>
                  <a:pt x="837692" y="140716"/>
                </a:lnTo>
                <a:lnTo>
                  <a:pt x="855684" y="144349"/>
                </a:lnTo>
                <a:lnTo>
                  <a:pt x="870378" y="154257"/>
                </a:lnTo>
                <a:lnTo>
                  <a:pt x="880286" y="168951"/>
                </a:lnTo>
                <a:lnTo>
                  <a:pt x="883920" y="186944"/>
                </a:lnTo>
                <a:lnTo>
                  <a:pt x="883920" y="256286"/>
                </a:lnTo>
                <a:lnTo>
                  <a:pt x="883920" y="371856"/>
                </a:lnTo>
                <a:lnTo>
                  <a:pt x="880286" y="389848"/>
                </a:lnTo>
                <a:lnTo>
                  <a:pt x="870378" y="404542"/>
                </a:lnTo>
                <a:lnTo>
                  <a:pt x="855684" y="414450"/>
                </a:lnTo>
                <a:lnTo>
                  <a:pt x="837692" y="418084"/>
                </a:lnTo>
                <a:lnTo>
                  <a:pt x="368300" y="418084"/>
                </a:lnTo>
                <a:lnTo>
                  <a:pt x="147320" y="418084"/>
                </a:lnTo>
                <a:lnTo>
                  <a:pt x="46228" y="418084"/>
                </a:lnTo>
                <a:lnTo>
                  <a:pt x="28235" y="414450"/>
                </a:lnTo>
                <a:lnTo>
                  <a:pt x="13541" y="404542"/>
                </a:lnTo>
                <a:lnTo>
                  <a:pt x="3633" y="389848"/>
                </a:lnTo>
                <a:lnTo>
                  <a:pt x="0" y="371856"/>
                </a:lnTo>
                <a:lnTo>
                  <a:pt x="0" y="256286"/>
                </a:lnTo>
                <a:lnTo>
                  <a:pt x="0" y="186944"/>
                </a:lnTo>
                <a:close/>
              </a:path>
            </a:pathLst>
          </a:custGeom>
          <a:ln w="12191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4"/>
          <p:cNvSpPr txBox="1"/>
          <p:nvPr/>
        </p:nvSpPr>
        <p:spPr>
          <a:xfrm>
            <a:off x="4845811" y="4260342"/>
            <a:ext cx="6965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latin typeface="Trebuchet MS"/>
                <a:cs typeface="Trebuchet MS"/>
              </a:rPr>
              <a:t>Read</a:t>
            </a:r>
            <a:r>
              <a:rPr sz="1200" spc="-155" dirty="0">
                <a:latin typeface="Trebuchet MS"/>
                <a:cs typeface="Trebuchet MS"/>
              </a:rPr>
              <a:t> </a:t>
            </a:r>
            <a:r>
              <a:rPr sz="1200" spc="-45" dirty="0">
                <a:latin typeface="Trebuchet MS"/>
                <a:cs typeface="Trebuchet MS"/>
              </a:rPr>
              <a:t>input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0" name="object 55"/>
          <p:cNvSpPr/>
          <p:nvPr/>
        </p:nvSpPr>
        <p:spPr>
          <a:xfrm>
            <a:off x="5210555" y="3874008"/>
            <a:ext cx="626363" cy="25146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56"/>
          <p:cNvSpPr/>
          <p:nvPr/>
        </p:nvSpPr>
        <p:spPr>
          <a:xfrm>
            <a:off x="5257800" y="3898391"/>
            <a:ext cx="536448" cy="16154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57"/>
          <p:cNvSpPr/>
          <p:nvPr/>
        </p:nvSpPr>
        <p:spPr>
          <a:xfrm>
            <a:off x="5257800" y="3898391"/>
            <a:ext cx="536575" cy="161925"/>
          </a:xfrm>
          <a:custGeom>
            <a:avLst/>
            <a:gdLst/>
            <a:ahLst/>
            <a:cxnLst/>
            <a:rect l="l" t="t" r="r" b="b"/>
            <a:pathLst>
              <a:path w="536575" h="161925">
                <a:moveTo>
                  <a:pt x="0" y="161543"/>
                </a:moveTo>
                <a:lnTo>
                  <a:pt x="536448" y="161543"/>
                </a:lnTo>
                <a:lnTo>
                  <a:pt x="536448" y="0"/>
                </a:lnTo>
                <a:lnTo>
                  <a:pt x="0" y="0"/>
                </a:lnTo>
                <a:lnTo>
                  <a:pt x="0" y="16154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58"/>
          <p:cNvSpPr/>
          <p:nvPr/>
        </p:nvSpPr>
        <p:spPr>
          <a:xfrm>
            <a:off x="5349240" y="3403091"/>
            <a:ext cx="890269" cy="425450"/>
          </a:xfrm>
          <a:custGeom>
            <a:avLst/>
            <a:gdLst/>
            <a:ahLst/>
            <a:cxnLst/>
            <a:rect l="l" t="t" r="r" b="b"/>
            <a:pathLst>
              <a:path w="890270" h="425450">
                <a:moveTo>
                  <a:pt x="0" y="55880"/>
                </a:moveTo>
                <a:lnTo>
                  <a:pt x="4391" y="34129"/>
                </a:lnTo>
                <a:lnTo>
                  <a:pt x="16367" y="16367"/>
                </a:lnTo>
                <a:lnTo>
                  <a:pt x="34129" y="4391"/>
                </a:lnTo>
                <a:lnTo>
                  <a:pt x="55880" y="0"/>
                </a:lnTo>
                <a:lnTo>
                  <a:pt x="148336" y="0"/>
                </a:lnTo>
                <a:lnTo>
                  <a:pt x="370839" y="0"/>
                </a:lnTo>
                <a:lnTo>
                  <a:pt x="834136" y="0"/>
                </a:lnTo>
                <a:lnTo>
                  <a:pt x="855886" y="4391"/>
                </a:lnTo>
                <a:lnTo>
                  <a:pt x="873648" y="16367"/>
                </a:lnTo>
                <a:lnTo>
                  <a:pt x="885624" y="34129"/>
                </a:lnTo>
                <a:lnTo>
                  <a:pt x="890015" y="55880"/>
                </a:lnTo>
                <a:lnTo>
                  <a:pt x="890015" y="195580"/>
                </a:lnTo>
                <a:lnTo>
                  <a:pt x="890015" y="279400"/>
                </a:lnTo>
                <a:lnTo>
                  <a:pt x="885624" y="301150"/>
                </a:lnTo>
                <a:lnTo>
                  <a:pt x="873648" y="318912"/>
                </a:lnTo>
                <a:lnTo>
                  <a:pt x="855886" y="330888"/>
                </a:lnTo>
                <a:lnTo>
                  <a:pt x="834136" y="335280"/>
                </a:lnTo>
                <a:lnTo>
                  <a:pt x="370839" y="335280"/>
                </a:lnTo>
                <a:lnTo>
                  <a:pt x="125857" y="425450"/>
                </a:lnTo>
                <a:lnTo>
                  <a:pt x="148336" y="335280"/>
                </a:lnTo>
                <a:lnTo>
                  <a:pt x="55880" y="335280"/>
                </a:lnTo>
                <a:lnTo>
                  <a:pt x="34129" y="330888"/>
                </a:lnTo>
                <a:lnTo>
                  <a:pt x="16367" y="318912"/>
                </a:lnTo>
                <a:lnTo>
                  <a:pt x="4391" y="301150"/>
                </a:lnTo>
                <a:lnTo>
                  <a:pt x="0" y="279400"/>
                </a:lnTo>
                <a:lnTo>
                  <a:pt x="0" y="195580"/>
                </a:lnTo>
                <a:lnTo>
                  <a:pt x="0" y="55880"/>
                </a:lnTo>
                <a:close/>
              </a:path>
            </a:pathLst>
          </a:custGeom>
          <a:ln w="12192">
            <a:solidFill>
              <a:srgbClr val="001F5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59"/>
          <p:cNvSpPr txBox="1"/>
          <p:nvPr/>
        </p:nvSpPr>
        <p:spPr>
          <a:xfrm>
            <a:off x="5444744" y="3443985"/>
            <a:ext cx="5962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85" dirty="0">
                <a:solidFill>
                  <a:srgbClr val="001F5F"/>
                </a:solidFill>
                <a:latin typeface="Trebuchet MS"/>
                <a:cs typeface="Trebuchet MS"/>
              </a:rPr>
              <a:t>C</a:t>
            </a:r>
            <a:r>
              <a:rPr sz="1200" spc="-25" dirty="0">
                <a:solidFill>
                  <a:srgbClr val="001F5F"/>
                </a:solidFill>
                <a:latin typeface="Trebuchet MS"/>
                <a:cs typeface="Trebuchet MS"/>
              </a:rPr>
              <a:t>o</a:t>
            </a:r>
            <a:r>
              <a:rPr sz="1200" spc="-30" dirty="0">
                <a:solidFill>
                  <a:srgbClr val="001F5F"/>
                </a:solidFill>
                <a:latin typeface="Trebuchet MS"/>
                <a:cs typeface="Trebuchet MS"/>
              </a:rPr>
              <a:t>m</a:t>
            </a:r>
            <a:r>
              <a:rPr sz="1200" spc="-40" dirty="0">
                <a:solidFill>
                  <a:srgbClr val="001F5F"/>
                </a:solidFill>
                <a:latin typeface="Trebuchet MS"/>
                <a:cs typeface="Trebuchet MS"/>
              </a:rPr>
              <a:t>p</a:t>
            </a:r>
            <a:r>
              <a:rPr sz="1200" spc="-30" dirty="0">
                <a:solidFill>
                  <a:srgbClr val="001F5F"/>
                </a:solidFill>
                <a:latin typeface="Trebuchet MS"/>
                <a:cs typeface="Trebuchet MS"/>
              </a:rPr>
              <a:t>u</a:t>
            </a:r>
            <a:r>
              <a:rPr sz="1200" spc="-85" dirty="0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sz="1200" spc="-60" dirty="0">
                <a:solidFill>
                  <a:srgbClr val="001F5F"/>
                </a:solidFill>
                <a:latin typeface="Trebuchet MS"/>
                <a:cs typeface="Trebuchet MS"/>
              </a:rPr>
              <a:t>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5" name="object 60"/>
          <p:cNvSpPr/>
          <p:nvPr/>
        </p:nvSpPr>
        <p:spPr>
          <a:xfrm>
            <a:off x="5768340" y="3874008"/>
            <a:ext cx="435851" cy="25146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1"/>
          <p:cNvSpPr/>
          <p:nvPr/>
        </p:nvSpPr>
        <p:spPr>
          <a:xfrm>
            <a:off x="5815584" y="3898391"/>
            <a:ext cx="345948" cy="161544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2"/>
          <p:cNvSpPr/>
          <p:nvPr/>
        </p:nvSpPr>
        <p:spPr>
          <a:xfrm>
            <a:off x="5815584" y="3898391"/>
            <a:ext cx="346075" cy="161925"/>
          </a:xfrm>
          <a:custGeom>
            <a:avLst/>
            <a:gdLst/>
            <a:ahLst/>
            <a:cxnLst/>
            <a:rect l="l" t="t" r="r" b="b"/>
            <a:pathLst>
              <a:path w="346075" h="161925">
                <a:moveTo>
                  <a:pt x="0" y="161543"/>
                </a:moveTo>
                <a:lnTo>
                  <a:pt x="345948" y="161543"/>
                </a:lnTo>
                <a:lnTo>
                  <a:pt x="345948" y="0"/>
                </a:lnTo>
                <a:lnTo>
                  <a:pt x="0" y="0"/>
                </a:lnTo>
                <a:lnTo>
                  <a:pt x="0" y="161543"/>
                </a:lnTo>
                <a:close/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3"/>
          <p:cNvSpPr/>
          <p:nvPr/>
        </p:nvSpPr>
        <p:spPr>
          <a:xfrm>
            <a:off x="5233415" y="4034790"/>
            <a:ext cx="1073150" cy="805815"/>
          </a:xfrm>
          <a:custGeom>
            <a:avLst/>
            <a:gdLst/>
            <a:ahLst/>
            <a:cxnLst/>
            <a:rect l="l" t="t" r="r" b="b"/>
            <a:pathLst>
              <a:path w="1073150" h="805814">
                <a:moveTo>
                  <a:pt x="1022604" y="503682"/>
                </a:moveTo>
                <a:lnTo>
                  <a:pt x="50292" y="503682"/>
                </a:lnTo>
                <a:lnTo>
                  <a:pt x="30700" y="507628"/>
                </a:lnTo>
                <a:lnTo>
                  <a:pt x="14716" y="518398"/>
                </a:lnTo>
                <a:lnTo>
                  <a:pt x="3946" y="534382"/>
                </a:lnTo>
                <a:lnTo>
                  <a:pt x="0" y="553974"/>
                </a:lnTo>
                <a:lnTo>
                  <a:pt x="0" y="755142"/>
                </a:lnTo>
                <a:lnTo>
                  <a:pt x="3946" y="774733"/>
                </a:lnTo>
                <a:lnTo>
                  <a:pt x="14716" y="790717"/>
                </a:lnTo>
                <a:lnTo>
                  <a:pt x="30700" y="801487"/>
                </a:lnTo>
                <a:lnTo>
                  <a:pt x="50292" y="805434"/>
                </a:lnTo>
                <a:lnTo>
                  <a:pt x="1022604" y="805434"/>
                </a:lnTo>
                <a:lnTo>
                  <a:pt x="1042195" y="801487"/>
                </a:lnTo>
                <a:lnTo>
                  <a:pt x="1058179" y="790717"/>
                </a:lnTo>
                <a:lnTo>
                  <a:pt x="1068949" y="774733"/>
                </a:lnTo>
                <a:lnTo>
                  <a:pt x="1072896" y="755142"/>
                </a:lnTo>
                <a:lnTo>
                  <a:pt x="1072896" y="553974"/>
                </a:lnTo>
                <a:lnTo>
                  <a:pt x="1068949" y="534382"/>
                </a:lnTo>
                <a:lnTo>
                  <a:pt x="1058179" y="518398"/>
                </a:lnTo>
                <a:lnTo>
                  <a:pt x="1042195" y="507628"/>
                </a:lnTo>
                <a:lnTo>
                  <a:pt x="1022604" y="503682"/>
                </a:lnTo>
                <a:close/>
              </a:path>
              <a:path w="1073150" h="805814">
                <a:moveTo>
                  <a:pt x="770001" y="0"/>
                </a:moveTo>
                <a:lnTo>
                  <a:pt x="625856" y="503682"/>
                </a:lnTo>
                <a:lnTo>
                  <a:pt x="894080" y="503682"/>
                </a:lnTo>
                <a:lnTo>
                  <a:pt x="7700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4"/>
          <p:cNvSpPr/>
          <p:nvPr/>
        </p:nvSpPr>
        <p:spPr>
          <a:xfrm>
            <a:off x="5233415" y="4034790"/>
            <a:ext cx="1073150" cy="805815"/>
          </a:xfrm>
          <a:custGeom>
            <a:avLst/>
            <a:gdLst/>
            <a:ahLst/>
            <a:cxnLst/>
            <a:rect l="l" t="t" r="r" b="b"/>
            <a:pathLst>
              <a:path w="1073150" h="805814">
                <a:moveTo>
                  <a:pt x="0" y="553974"/>
                </a:moveTo>
                <a:lnTo>
                  <a:pt x="3946" y="534382"/>
                </a:lnTo>
                <a:lnTo>
                  <a:pt x="14716" y="518398"/>
                </a:lnTo>
                <a:lnTo>
                  <a:pt x="30700" y="507628"/>
                </a:lnTo>
                <a:lnTo>
                  <a:pt x="50292" y="503682"/>
                </a:lnTo>
                <a:lnTo>
                  <a:pt x="625856" y="503682"/>
                </a:lnTo>
                <a:lnTo>
                  <a:pt x="770001" y="0"/>
                </a:lnTo>
                <a:lnTo>
                  <a:pt x="894080" y="503682"/>
                </a:lnTo>
                <a:lnTo>
                  <a:pt x="1022604" y="503682"/>
                </a:lnTo>
                <a:lnTo>
                  <a:pt x="1042195" y="507628"/>
                </a:lnTo>
                <a:lnTo>
                  <a:pt x="1058179" y="518398"/>
                </a:lnTo>
                <a:lnTo>
                  <a:pt x="1068949" y="534382"/>
                </a:lnTo>
                <a:lnTo>
                  <a:pt x="1072896" y="553974"/>
                </a:lnTo>
                <a:lnTo>
                  <a:pt x="1072896" y="629412"/>
                </a:lnTo>
                <a:lnTo>
                  <a:pt x="1072896" y="755142"/>
                </a:lnTo>
                <a:lnTo>
                  <a:pt x="1068949" y="774733"/>
                </a:lnTo>
                <a:lnTo>
                  <a:pt x="1058179" y="790717"/>
                </a:lnTo>
                <a:lnTo>
                  <a:pt x="1042195" y="801487"/>
                </a:lnTo>
                <a:lnTo>
                  <a:pt x="1022604" y="805434"/>
                </a:lnTo>
                <a:lnTo>
                  <a:pt x="894080" y="805434"/>
                </a:lnTo>
                <a:lnTo>
                  <a:pt x="625856" y="805434"/>
                </a:lnTo>
                <a:lnTo>
                  <a:pt x="50292" y="805434"/>
                </a:lnTo>
                <a:lnTo>
                  <a:pt x="30700" y="801487"/>
                </a:lnTo>
                <a:lnTo>
                  <a:pt x="14716" y="790717"/>
                </a:lnTo>
                <a:lnTo>
                  <a:pt x="3946" y="774733"/>
                </a:lnTo>
                <a:lnTo>
                  <a:pt x="0" y="755142"/>
                </a:lnTo>
                <a:lnTo>
                  <a:pt x="0" y="629412"/>
                </a:lnTo>
                <a:lnTo>
                  <a:pt x="0" y="553974"/>
                </a:lnTo>
                <a:close/>
              </a:path>
            </a:pathLst>
          </a:custGeom>
          <a:ln w="12192">
            <a:solidFill>
              <a:srgbClr val="006FC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65"/>
          <p:cNvSpPr txBox="1"/>
          <p:nvPr/>
        </p:nvSpPr>
        <p:spPr>
          <a:xfrm>
            <a:off x="5328284" y="4577842"/>
            <a:ext cx="8293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0F8AD9"/>
                </a:solidFill>
                <a:latin typeface="Trebuchet MS"/>
                <a:cs typeface="Trebuchet MS"/>
              </a:rPr>
              <a:t>Write</a:t>
            </a:r>
            <a:r>
              <a:rPr sz="1200" spc="-160" dirty="0">
                <a:solidFill>
                  <a:srgbClr val="0F8AD9"/>
                </a:solidFill>
                <a:latin typeface="Trebuchet MS"/>
                <a:cs typeface="Trebuchet MS"/>
              </a:rPr>
              <a:t> </a:t>
            </a:r>
            <a:r>
              <a:rPr sz="1200" spc="-45" dirty="0">
                <a:solidFill>
                  <a:srgbClr val="0F8AD9"/>
                </a:solidFill>
                <a:latin typeface="Trebuchet MS"/>
                <a:cs typeface="Trebuchet MS"/>
              </a:rPr>
              <a:t>output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1" name="object 66"/>
          <p:cNvSpPr/>
          <p:nvPr/>
        </p:nvSpPr>
        <p:spPr>
          <a:xfrm>
            <a:off x="4855464" y="4998720"/>
            <a:ext cx="1453896" cy="92048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67"/>
          <p:cNvSpPr/>
          <p:nvPr/>
        </p:nvSpPr>
        <p:spPr>
          <a:xfrm>
            <a:off x="5006340" y="5251703"/>
            <a:ext cx="1150607" cy="5608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68"/>
          <p:cNvSpPr/>
          <p:nvPr/>
        </p:nvSpPr>
        <p:spPr>
          <a:xfrm>
            <a:off x="4902708" y="5023230"/>
            <a:ext cx="1363979" cy="830453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69"/>
          <p:cNvSpPr/>
          <p:nvPr/>
        </p:nvSpPr>
        <p:spPr>
          <a:xfrm>
            <a:off x="4902708" y="5023230"/>
            <a:ext cx="1363980" cy="830580"/>
          </a:xfrm>
          <a:custGeom>
            <a:avLst/>
            <a:gdLst/>
            <a:ahLst/>
            <a:cxnLst/>
            <a:rect l="l" t="t" r="r" b="b"/>
            <a:pathLst>
              <a:path w="1363979" h="830579">
                <a:moveTo>
                  <a:pt x="0" y="341503"/>
                </a:moveTo>
                <a:lnTo>
                  <a:pt x="7689" y="303452"/>
                </a:lnTo>
                <a:lnTo>
                  <a:pt x="28654" y="272367"/>
                </a:lnTo>
                <a:lnTo>
                  <a:pt x="59739" y="251402"/>
                </a:lnTo>
                <a:lnTo>
                  <a:pt x="97789" y="243713"/>
                </a:lnTo>
                <a:lnTo>
                  <a:pt x="227329" y="243713"/>
                </a:lnTo>
                <a:lnTo>
                  <a:pt x="285114" y="0"/>
                </a:lnTo>
                <a:lnTo>
                  <a:pt x="568325" y="243713"/>
                </a:lnTo>
                <a:lnTo>
                  <a:pt x="1266189" y="243713"/>
                </a:lnTo>
                <a:lnTo>
                  <a:pt x="1304240" y="251402"/>
                </a:lnTo>
                <a:lnTo>
                  <a:pt x="1335325" y="272367"/>
                </a:lnTo>
                <a:lnTo>
                  <a:pt x="1356290" y="303452"/>
                </a:lnTo>
                <a:lnTo>
                  <a:pt x="1363979" y="341503"/>
                </a:lnTo>
                <a:lnTo>
                  <a:pt x="1363979" y="488188"/>
                </a:lnTo>
                <a:lnTo>
                  <a:pt x="1363979" y="732663"/>
                </a:lnTo>
                <a:lnTo>
                  <a:pt x="1356290" y="770724"/>
                </a:lnTo>
                <a:lnTo>
                  <a:pt x="1335325" y="801808"/>
                </a:lnTo>
                <a:lnTo>
                  <a:pt x="1304240" y="822767"/>
                </a:lnTo>
                <a:lnTo>
                  <a:pt x="1266189" y="830453"/>
                </a:lnTo>
                <a:lnTo>
                  <a:pt x="568325" y="830453"/>
                </a:lnTo>
                <a:lnTo>
                  <a:pt x="227329" y="830453"/>
                </a:lnTo>
                <a:lnTo>
                  <a:pt x="97789" y="830453"/>
                </a:lnTo>
                <a:lnTo>
                  <a:pt x="59739" y="822767"/>
                </a:lnTo>
                <a:lnTo>
                  <a:pt x="28654" y="801808"/>
                </a:lnTo>
                <a:lnTo>
                  <a:pt x="7689" y="770724"/>
                </a:lnTo>
                <a:lnTo>
                  <a:pt x="0" y="732663"/>
                </a:lnTo>
                <a:lnTo>
                  <a:pt x="0" y="488188"/>
                </a:lnTo>
                <a:lnTo>
                  <a:pt x="0" y="341503"/>
                </a:lnTo>
                <a:close/>
              </a:path>
            </a:pathLst>
          </a:custGeom>
          <a:ln w="9144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0"/>
          <p:cNvSpPr txBox="1"/>
          <p:nvPr/>
        </p:nvSpPr>
        <p:spPr>
          <a:xfrm>
            <a:off x="5174741" y="5314315"/>
            <a:ext cx="821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b="1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85" dirty="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6" name="object 71"/>
          <p:cNvSpPr/>
          <p:nvPr/>
        </p:nvSpPr>
        <p:spPr>
          <a:xfrm>
            <a:off x="6963156" y="3275076"/>
            <a:ext cx="1822703" cy="1764792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2"/>
          <p:cNvSpPr/>
          <p:nvPr/>
        </p:nvSpPr>
        <p:spPr>
          <a:xfrm>
            <a:off x="7078980" y="4700015"/>
            <a:ext cx="1749552" cy="1286256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3"/>
          <p:cNvSpPr/>
          <p:nvPr/>
        </p:nvSpPr>
        <p:spPr>
          <a:xfrm>
            <a:off x="7283195" y="5213603"/>
            <a:ext cx="1386840" cy="83516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4"/>
          <p:cNvSpPr/>
          <p:nvPr/>
        </p:nvSpPr>
        <p:spPr>
          <a:xfrm>
            <a:off x="7126223" y="4724780"/>
            <a:ext cx="1659635" cy="1195959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75"/>
          <p:cNvSpPr/>
          <p:nvPr/>
        </p:nvSpPr>
        <p:spPr>
          <a:xfrm>
            <a:off x="7126223" y="4724780"/>
            <a:ext cx="1659889" cy="1196340"/>
          </a:xfrm>
          <a:custGeom>
            <a:avLst/>
            <a:gdLst/>
            <a:ahLst/>
            <a:cxnLst/>
            <a:rect l="l" t="t" r="r" b="b"/>
            <a:pathLst>
              <a:path w="1659890" h="1196339">
                <a:moveTo>
                  <a:pt x="0" y="615569"/>
                </a:moveTo>
                <a:lnTo>
                  <a:pt x="9118" y="570374"/>
                </a:lnTo>
                <a:lnTo>
                  <a:pt x="33988" y="533479"/>
                </a:lnTo>
                <a:lnTo>
                  <a:pt x="70883" y="508609"/>
                </a:lnTo>
                <a:lnTo>
                  <a:pt x="116077" y="499491"/>
                </a:lnTo>
                <a:lnTo>
                  <a:pt x="968121" y="499491"/>
                </a:lnTo>
                <a:lnTo>
                  <a:pt x="1036193" y="0"/>
                </a:lnTo>
                <a:lnTo>
                  <a:pt x="1383029" y="499491"/>
                </a:lnTo>
                <a:lnTo>
                  <a:pt x="1543557" y="499491"/>
                </a:lnTo>
                <a:lnTo>
                  <a:pt x="1588752" y="508609"/>
                </a:lnTo>
                <a:lnTo>
                  <a:pt x="1625647" y="533479"/>
                </a:lnTo>
                <a:lnTo>
                  <a:pt x="1650517" y="570374"/>
                </a:lnTo>
                <a:lnTo>
                  <a:pt x="1659635" y="615569"/>
                </a:lnTo>
                <a:lnTo>
                  <a:pt x="1659635" y="789686"/>
                </a:lnTo>
                <a:lnTo>
                  <a:pt x="1659635" y="1079881"/>
                </a:lnTo>
                <a:lnTo>
                  <a:pt x="1650517" y="1125064"/>
                </a:lnTo>
                <a:lnTo>
                  <a:pt x="1625647" y="1161961"/>
                </a:lnTo>
                <a:lnTo>
                  <a:pt x="1588752" y="1186837"/>
                </a:lnTo>
                <a:lnTo>
                  <a:pt x="1543557" y="1195959"/>
                </a:lnTo>
                <a:lnTo>
                  <a:pt x="1383029" y="1195959"/>
                </a:lnTo>
                <a:lnTo>
                  <a:pt x="968121" y="1195959"/>
                </a:lnTo>
                <a:lnTo>
                  <a:pt x="116077" y="1195959"/>
                </a:lnTo>
                <a:lnTo>
                  <a:pt x="70883" y="1186837"/>
                </a:lnTo>
                <a:lnTo>
                  <a:pt x="33988" y="1161961"/>
                </a:lnTo>
                <a:lnTo>
                  <a:pt x="9118" y="1125064"/>
                </a:lnTo>
                <a:lnTo>
                  <a:pt x="0" y="1079881"/>
                </a:lnTo>
                <a:lnTo>
                  <a:pt x="0" y="789686"/>
                </a:lnTo>
                <a:lnTo>
                  <a:pt x="0" y="615569"/>
                </a:lnTo>
                <a:close/>
              </a:path>
            </a:pathLst>
          </a:custGeom>
          <a:ln w="9144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76"/>
          <p:cNvSpPr txBox="1"/>
          <p:nvPr/>
        </p:nvSpPr>
        <p:spPr>
          <a:xfrm>
            <a:off x="7452106" y="5276850"/>
            <a:ext cx="10083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715" marR="5080" indent="-247650">
              <a:lnSpc>
                <a:spcPct val="100000"/>
              </a:lnSpc>
              <a:spcBef>
                <a:spcPts val="100"/>
              </a:spcBef>
            </a:pPr>
            <a:r>
              <a:rPr sz="1800" b="1" spc="-15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b="1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100" dirty="0">
                <a:solidFill>
                  <a:srgbClr val="FFFFFF"/>
                </a:solidFill>
                <a:latin typeface="Trebuchet MS"/>
                <a:cs typeface="Trebuchet MS"/>
              </a:rPr>
              <a:t>actual  </a:t>
            </a:r>
            <a:r>
              <a:rPr sz="1800" b="1" spc="-90" dirty="0">
                <a:solidFill>
                  <a:srgbClr val="FFFFFF"/>
                </a:solidFill>
                <a:latin typeface="Trebuchet MS"/>
                <a:cs typeface="Trebuchet MS"/>
              </a:rPr>
              <a:t>thing</a:t>
            </a:r>
            <a:endParaRPr sz="1800">
              <a:latin typeface="Trebuchet MS"/>
              <a:cs typeface="Trebuchet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619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/>
      <p:bldP spid="37" grpId="0"/>
      <p:bldP spid="38" grpId="0"/>
      <p:bldP spid="39" grpId="0" animBg="1"/>
      <p:bldP spid="40" grpId="0" animBg="1"/>
      <p:bldP spid="41" grpId="0" animBg="1"/>
      <p:bldP spid="42" grpId="0" animBg="1"/>
      <p:bldP spid="43" grpId="0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/>
      <p:bldP spid="51" grpId="0" animBg="1"/>
      <p:bldP spid="52" grpId="0" animBg="1"/>
      <p:bldP spid="53" grpId="0"/>
      <p:bldP spid="54" grpId="0" animBg="1"/>
      <p:bldP spid="55" grpId="0" animBg="1"/>
      <p:bldP spid="56" grpId="0" animBg="1"/>
      <p:bldP spid="57" grpId="0" animBg="1"/>
      <p:bldP spid="58" grpId="0" animBg="1"/>
      <p:bldP spid="59" grpId="0"/>
      <p:bldP spid="60" grpId="0" animBg="1"/>
      <p:bldP spid="61" grpId="0" animBg="1"/>
      <p:bldP spid="62" grpId="0" animBg="1"/>
      <p:bldP spid="63" grpId="0" animBg="1"/>
      <p:bldP spid="64" grpId="0"/>
      <p:bldP spid="65" grpId="0" animBg="1"/>
      <p:bldP spid="66" grpId="0" animBg="1"/>
      <p:bldP spid="67" grpId="0" animBg="1"/>
      <p:bldP spid="68" grpId="0" animBg="1"/>
      <p:bldP spid="69" grpId="0" animBg="1"/>
      <p:bldP spid="70" grpId="0"/>
      <p:bldP spid="71" grpId="0" animBg="1"/>
      <p:bldP spid="72" grpId="0" animBg="1"/>
      <p:bldP spid="73" grpId="0" animBg="1"/>
      <p:bldP spid="74" grpId="0" animBg="1"/>
      <p:bldP spid="75" grpId="0"/>
      <p:bldP spid="76" grpId="0" animBg="1"/>
      <p:bldP spid="77" grpId="0" animBg="1"/>
      <p:bldP spid="78" grpId="0" animBg="1"/>
      <p:bldP spid="79" grpId="0" animBg="1"/>
      <p:bldP spid="80" grpId="0" animBg="1"/>
      <p:bldP spid="8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5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7" name="object 3"/>
          <p:cNvSpPr txBox="1">
            <a:spLocks noGrp="1"/>
          </p:cNvSpPr>
          <p:nvPr>
            <p:ph type="title"/>
          </p:nvPr>
        </p:nvSpPr>
        <p:spPr>
          <a:xfrm>
            <a:off x="533400" y="152400"/>
            <a:ext cx="5791200" cy="504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Why do we need models?</a:t>
            </a:r>
            <a:endParaRPr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8" name="object 4"/>
          <p:cNvSpPr txBox="1"/>
          <p:nvPr/>
        </p:nvSpPr>
        <p:spPr>
          <a:xfrm>
            <a:off x="1981200" y="1128522"/>
            <a:ext cx="567283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kern="0" dirty="0">
                <a:solidFill>
                  <a:srgbClr val="C00000"/>
                </a:solidFill>
                <a:latin typeface="Trebuchet MS"/>
                <a:cs typeface="Trebuchet MS"/>
              </a:rPr>
              <a:t>To be able to analyze a system</a:t>
            </a:r>
            <a:endParaRPr sz="2800" kern="0" dirty="0">
              <a:latin typeface="Trebuchet MS"/>
              <a:cs typeface="Trebuchet MS"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4182617" y="2624454"/>
            <a:ext cx="867410" cy="31496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1080"/>
              </a:lnSpc>
              <a:spcBef>
                <a:spcPts val="229"/>
              </a:spcBef>
            </a:pPr>
            <a:r>
              <a:rPr sz="1000" spc="-60" dirty="0">
                <a:solidFill>
                  <a:srgbClr val="00AF50"/>
                </a:solidFill>
                <a:latin typeface="Trebuchet MS"/>
                <a:cs typeface="Trebuchet MS"/>
              </a:rPr>
              <a:t>The </a:t>
            </a:r>
            <a:r>
              <a:rPr sz="1000" spc="-40" dirty="0">
                <a:solidFill>
                  <a:srgbClr val="00AF50"/>
                </a:solidFill>
                <a:latin typeface="Trebuchet MS"/>
                <a:cs typeface="Trebuchet MS"/>
              </a:rPr>
              <a:t>system  </a:t>
            </a:r>
            <a:r>
              <a:rPr sz="1000" spc="-45" dirty="0">
                <a:solidFill>
                  <a:srgbClr val="00AF50"/>
                </a:solidFill>
                <a:latin typeface="Trebuchet MS"/>
                <a:cs typeface="Trebuchet MS"/>
              </a:rPr>
              <a:t>being</a:t>
            </a:r>
            <a:r>
              <a:rPr sz="1000" spc="-145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1000" spc="-45" dirty="0">
                <a:solidFill>
                  <a:srgbClr val="00AF50"/>
                </a:solidFill>
                <a:latin typeface="Trebuchet MS"/>
                <a:cs typeface="Trebuchet MS"/>
              </a:rPr>
              <a:t>controlled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0" name="object 6"/>
          <p:cNvSpPr txBox="1"/>
          <p:nvPr/>
        </p:nvSpPr>
        <p:spPr>
          <a:xfrm>
            <a:off x="3264153" y="3374516"/>
            <a:ext cx="1239520" cy="286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025"/>
              </a:lnSpc>
              <a:spcBef>
                <a:spcPts val="100"/>
              </a:spcBef>
            </a:pPr>
            <a:r>
              <a:rPr sz="900" spc="-35" dirty="0">
                <a:solidFill>
                  <a:srgbClr val="00AF50"/>
                </a:solidFill>
                <a:latin typeface="Trebuchet MS"/>
                <a:cs typeface="Trebuchet MS"/>
              </a:rPr>
              <a:t>Outside</a:t>
            </a:r>
            <a:r>
              <a:rPr sz="900" spc="-55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900" spc="-50" dirty="0">
                <a:solidFill>
                  <a:srgbClr val="00AF50"/>
                </a:solidFill>
                <a:latin typeface="Trebuchet MS"/>
                <a:cs typeface="Trebuchet MS"/>
              </a:rPr>
              <a:t>effects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ts val="1025"/>
              </a:lnSpc>
            </a:pPr>
            <a:r>
              <a:rPr sz="900" spc="-55" dirty="0">
                <a:solidFill>
                  <a:srgbClr val="00AF50"/>
                </a:solidFill>
                <a:latin typeface="Trebuchet MS"/>
                <a:cs typeface="Trebuchet MS"/>
              </a:rPr>
              <a:t>(gravity, </a:t>
            </a:r>
            <a:r>
              <a:rPr sz="900" spc="-45" dirty="0">
                <a:solidFill>
                  <a:srgbClr val="00AF50"/>
                </a:solidFill>
                <a:latin typeface="Trebuchet MS"/>
                <a:cs typeface="Trebuchet MS"/>
              </a:rPr>
              <a:t>perturbations,</a:t>
            </a:r>
            <a:r>
              <a:rPr sz="900" spc="-55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900" spc="-50" dirty="0">
                <a:solidFill>
                  <a:srgbClr val="00AF50"/>
                </a:solidFill>
                <a:latin typeface="Trebuchet MS"/>
                <a:cs typeface="Trebuchet MS"/>
              </a:rPr>
              <a:t>…)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1" name="object 7"/>
          <p:cNvSpPr/>
          <p:nvPr/>
        </p:nvSpPr>
        <p:spPr>
          <a:xfrm>
            <a:off x="3848100" y="2988513"/>
            <a:ext cx="460260" cy="2850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8"/>
          <p:cNvSpPr/>
          <p:nvPr/>
        </p:nvSpPr>
        <p:spPr>
          <a:xfrm>
            <a:off x="3895344" y="3012948"/>
            <a:ext cx="370332" cy="195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/>
          <p:nvPr/>
        </p:nvSpPr>
        <p:spPr>
          <a:xfrm>
            <a:off x="3895344" y="3012948"/>
            <a:ext cx="370840" cy="195580"/>
          </a:xfrm>
          <a:custGeom>
            <a:avLst/>
            <a:gdLst/>
            <a:ahLst/>
            <a:cxnLst/>
            <a:rect l="l" t="t" r="r" b="b"/>
            <a:pathLst>
              <a:path w="370839" h="195580">
                <a:moveTo>
                  <a:pt x="0" y="195072"/>
                </a:moveTo>
                <a:lnTo>
                  <a:pt x="370332" y="195072"/>
                </a:lnTo>
                <a:lnTo>
                  <a:pt x="370332" y="0"/>
                </a:lnTo>
                <a:lnTo>
                  <a:pt x="0" y="0"/>
                </a:lnTo>
                <a:lnTo>
                  <a:pt x="0" y="195072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0"/>
          <p:cNvSpPr/>
          <p:nvPr/>
        </p:nvSpPr>
        <p:spPr>
          <a:xfrm>
            <a:off x="3899915" y="3131883"/>
            <a:ext cx="187451" cy="1936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1"/>
          <p:cNvSpPr/>
          <p:nvPr/>
        </p:nvSpPr>
        <p:spPr>
          <a:xfrm>
            <a:off x="3947159" y="3156204"/>
            <a:ext cx="97536" cy="1036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2"/>
          <p:cNvSpPr/>
          <p:nvPr/>
        </p:nvSpPr>
        <p:spPr>
          <a:xfrm>
            <a:off x="3942588" y="3151632"/>
            <a:ext cx="106680" cy="1127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3"/>
          <p:cNvSpPr/>
          <p:nvPr/>
        </p:nvSpPr>
        <p:spPr>
          <a:xfrm>
            <a:off x="4085844" y="3131883"/>
            <a:ext cx="187451" cy="1936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4"/>
          <p:cNvSpPr/>
          <p:nvPr/>
        </p:nvSpPr>
        <p:spPr>
          <a:xfrm>
            <a:off x="4133088" y="3156204"/>
            <a:ext cx="97536" cy="1036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5"/>
          <p:cNvSpPr/>
          <p:nvPr/>
        </p:nvSpPr>
        <p:spPr>
          <a:xfrm>
            <a:off x="4128515" y="3151632"/>
            <a:ext cx="106680" cy="1127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6"/>
          <p:cNvSpPr/>
          <p:nvPr/>
        </p:nvSpPr>
        <p:spPr>
          <a:xfrm>
            <a:off x="3186684" y="3238550"/>
            <a:ext cx="1818132" cy="14320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7"/>
          <p:cNvSpPr/>
          <p:nvPr/>
        </p:nvSpPr>
        <p:spPr>
          <a:xfrm>
            <a:off x="3233928" y="3262884"/>
            <a:ext cx="1728216" cy="533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3233928" y="3262884"/>
            <a:ext cx="1728470" cy="53340"/>
          </a:xfrm>
          <a:custGeom>
            <a:avLst/>
            <a:gdLst/>
            <a:ahLst/>
            <a:cxnLst/>
            <a:rect l="l" t="t" r="r" b="b"/>
            <a:pathLst>
              <a:path w="1728470" h="53339">
                <a:moveTo>
                  <a:pt x="0" y="53339"/>
                </a:moveTo>
                <a:lnTo>
                  <a:pt x="1728216" y="53339"/>
                </a:lnTo>
                <a:lnTo>
                  <a:pt x="1728216" y="0"/>
                </a:lnTo>
                <a:lnTo>
                  <a:pt x="0" y="0"/>
                </a:lnTo>
                <a:lnTo>
                  <a:pt x="0" y="5333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9"/>
          <p:cNvSpPr/>
          <p:nvPr/>
        </p:nvSpPr>
        <p:spPr>
          <a:xfrm>
            <a:off x="3576828" y="3060192"/>
            <a:ext cx="265430" cy="100965"/>
          </a:xfrm>
          <a:custGeom>
            <a:avLst/>
            <a:gdLst/>
            <a:ahLst/>
            <a:cxnLst/>
            <a:rect l="l" t="t" r="r" b="b"/>
            <a:pathLst>
              <a:path w="265429" h="100964">
                <a:moveTo>
                  <a:pt x="265175" y="75437"/>
                </a:moveTo>
                <a:lnTo>
                  <a:pt x="50292" y="75437"/>
                </a:lnTo>
                <a:lnTo>
                  <a:pt x="50292" y="100584"/>
                </a:lnTo>
                <a:lnTo>
                  <a:pt x="0" y="50292"/>
                </a:lnTo>
                <a:lnTo>
                  <a:pt x="50292" y="0"/>
                </a:lnTo>
                <a:lnTo>
                  <a:pt x="50292" y="25146"/>
                </a:lnTo>
                <a:lnTo>
                  <a:pt x="265175" y="25146"/>
                </a:lnTo>
                <a:lnTo>
                  <a:pt x="265175" y="75437"/>
                </a:lnTo>
                <a:close/>
              </a:path>
            </a:pathLst>
          </a:custGeom>
          <a:ln w="9144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0"/>
          <p:cNvSpPr/>
          <p:nvPr/>
        </p:nvSpPr>
        <p:spPr>
          <a:xfrm>
            <a:off x="3860291" y="2369820"/>
            <a:ext cx="214884" cy="19659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1"/>
          <p:cNvSpPr/>
          <p:nvPr/>
        </p:nvSpPr>
        <p:spPr>
          <a:xfrm>
            <a:off x="3892296" y="2401306"/>
            <a:ext cx="101091" cy="8478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2"/>
          <p:cNvSpPr/>
          <p:nvPr/>
        </p:nvSpPr>
        <p:spPr>
          <a:xfrm>
            <a:off x="3887533" y="2396543"/>
            <a:ext cx="110616" cy="9430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3"/>
          <p:cNvSpPr/>
          <p:nvPr/>
        </p:nvSpPr>
        <p:spPr>
          <a:xfrm>
            <a:off x="3906011" y="2438387"/>
            <a:ext cx="268249" cy="6522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4"/>
          <p:cNvSpPr/>
          <p:nvPr/>
        </p:nvSpPr>
        <p:spPr>
          <a:xfrm>
            <a:off x="3951985" y="2484627"/>
            <a:ext cx="127635" cy="526415"/>
          </a:xfrm>
          <a:custGeom>
            <a:avLst/>
            <a:gdLst/>
            <a:ahLst/>
            <a:cxnLst/>
            <a:rect l="l" t="t" r="r" b="b"/>
            <a:pathLst>
              <a:path w="127635" h="526414">
                <a:moveTo>
                  <a:pt x="127380" y="526414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5"/>
          <p:cNvSpPr/>
          <p:nvPr/>
        </p:nvSpPr>
        <p:spPr>
          <a:xfrm>
            <a:off x="4072128" y="2369820"/>
            <a:ext cx="8255" cy="643890"/>
          </a:xfrm>
          <a:custGeom>
            <a:avLst/>
            <a:gdLst/>
            <a:ahLst/>
            <a:cxnLst/>
            <a:rect l="l" t="t" r="r" b="b"/>
            <a:pathLst>
              <a:path w="8254" h="643889">
                <a:moveTo>
                  <a:pt x="8255" y="643889"/>
                </a:moveTo>
                <a:lnTo>
                  <a:pt x="0" y="0"/>
                </a:lnTo>
              </a:path>
            </a:pathLst>
          </a:custGeom>
          <a:ln w="9144">
            <a:solidFill>
              <a:srgbClr val="C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6"/>
          <p:cNvSpPr txBox="1"/>
          <p:nvPr/>
        </p:nvSpPr>
        <p:spPr>
          <a:xfrm>
            <a:off x="3661917" y="2881122"/>
            <a:ext cx="23114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30" dirty="0">
                <a:latin typeface="Trebuchet MS"/>
                <a:cs typeface="Trebuchet MS"/>
              </a:rPr>
              <a:t>u</a:t>
            </a:r>
            <a:r>
              <a:rPr sz="1100" spc="-75" dirty="0">
                <a:latin typeface="Trebuchet MS"/>
                <a:cs typeface="Trebuchet MS"/>
              </a:rPr>
              <a:t>(t</a:t>
            </a:r>
            <a:r>
              <a:rPr sz="1100" spc="-70" dirty="0">
                <a:latin typeface="Trebuchet MS"/>
                <a:cs typeface="Trebuchet MS"/>
              </a:rPr>
              <a:t>)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1" name="object 27"/>
          <p:cNvSpPr txBox="1"/>
          <p:nvPr/>
        </p:nvSpPr>
        <p:spPr>
          <a:xfrm>
            <a:off x="4064000" y="2232405"/>
            <a:ext cx="19875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40" dirty="0">
                <a:latin typeface="Trebuchet MS"/>
                <a:cs typeface="Trebuchet MS"/>
              </a:rPr>
              <a:t>r</a:t>
            </a:r>
            <a:r>
              <a:rPr sz="1050" spc="-70" dirty="0">
                <a:latin typeface="Trebuchet MS"/>
                <a:cs typeface="Trebuchet MS"/>
              </a:rPr>
              <a:t>(</a:t>
            </a:r>
            <a:r>
              <a:rPr sz="1050" spc="-75" dirty="0">
                <a:latin typeface="Trebuchet MS"/>
                <a:cs typeface="Trebuchet MS"/>
              </a:rPr>
              <a:t>t</a:t>
            </a:r>
            <a:r>
              <a:rPr sz="1050" spc="-70" dirty="0">
                <a:latin typeface="Trebuchet MS"/>
                <a:cs typeface="Trebuchet MS"/>
              </a:rPr>
              <a:t>)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32" name="object 28"/>
          <p:cNvSpPr txBox="1"/>
          <p:nvPr/>
        </p:nvSpPr>
        <p:spPr>
          <a:xfrm>
            <a:off x="3671696" y="2250694"/>
            <a:ext cx="22161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45" dirty="0">
                <a:latin typeface="Trebuchet MS"/>
                <a:cs typeface="Trebuchet MS"/>
              </a:rPr>
              <a:t>y</a:t>
            </a:r>
            <a:r>
              <a:rPr sz="1100" spc="-75" dirty="0">
                <a:latin typeface="Trebuchet MS"/>
                <a:cs typeface="Trebuchet MS"/>
              </a:rPr>
              <a:t>(t</a:t>
            </a:r>
            <a:r>
              <a:rPr sz="1100" spc="-70" dirty="0">
                <a:latin typeface="Trebuchet MS"/>
                <a:cs typeface="Trebuchet MS"/>
              </a:rPr>
              <a:t>)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3" name="object 29"/>
          <p:cNvSpPr/>
          <p:nvPr/>
        </p:nvSpPr>
        <p:spPr>
          <a:xfrm>
            <a:off x="3479038" y="4702302"/>
            <a:ext cx="127000" cy="456565"/>
          </a:xfrm>
          <a:custGeom>
            <a:avLst/>
            <a:gdLst/>
            <a:ahLst/>
            <a:cxnLst/>
            <a:rect l="l" t="t" r="r" b="b"/>
            <a:pathLst>
              <a:path w="127000" h="456564">
                <a:moveTo>
                  <a:pt x="73406" y="114300"/>
                </a:moveTo>
                <a:lnTo>
                  <a:pt x="53594" y="114300"/>
                </a:lnTo>
                <a:lnTo>
                  <a:pt x="53594" y="456438"/>
                </a:lnTo>
                <a:lnTo>
                  <a:pt x="73406" y="456438"/>
                </a:lnTo>
                <a:lnTo>
                  <a:pt x="73406" y="114300"/>
                </a:lnTo>
                <a:close/>
              </a:path>
              <a:path w="127000" h="456564">
                <a:moveTo>
                  <a:pt x="63500" y="0"/>
                </a:moveTo>
                <a:lnTo>
                  <a:pt x="0" y="127000"/>
                </a:lnTo>
                <a:lnTo>
                  <a:pt x="53594" y="127000"/>
                </a:lnTo>
                <a:lnTo>
                  <a:pt x="53594" y="114300"/>
                </a:lnTo>
                <a:lnTo>
                  <a:pt x="120650" y="114300"/>
                </a:lnTo>
                <a:lnTo>
                  <a:pt x="63500" y="0"/>
                </a:lnTo>
                <a:close/>
              </a:path>
              <a:path w="127000" h="456564">
                <a:moveTo>
                  <a:pt x="120650" y="114300"/>
                </a:moveTo>
                <a:lnTo>
                  <a:pt x="73406" y="114300"/>
                </a:lnTo>
                <a:lnTo>
                  <a:pt x="73406" y="127000"/>
                </a:lnTo>
                <a:lnTo>
                  <a:pt x="127000" y="127000"/>
                </a:lnTo>
                <a:lnTo>
                  <a:pt x="120650" y="1143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0"/>
          <p:cNvSpPr/>
          <p:nvPr/>
        </p:nvSpPr>
        <p:spPr>
          <a:xfrm>
            <a:off x="3233928" y="5120640"/>
            <a:ext cx="1861185" cy="76200"/>
          </a:xfrm>
          <a:custGeom>
            <a:avLst/>
            <a:gdLst/>
            <a:ahLst/>
            <a:cxnLst/>
            <a:rect l="l" t="t" r="r" b="b"/>
            <a:pathLst>
              <a:path w="1861185" h="76200">
                <a:moveTo>
                  <a:pt x="1784858" y="0"/>
                </a:moveTo>
                <a:lnTo>
                  <a:pt x="1784858" y="76200"/>
                </a:lnTo>
                <a:lnTo>
                  <a:pt x="1845817" y="45720"/>
                </a:lnTo>
                <a:lnTo>
                  <a:pt x="1797558" y="45720"/>
                </a:lnTo>
                <a:lnTo>
                  <a:pt x="1797558" y="30480"/>
                </a:lnTo>
                <a:lnTo>
                  <a:pt x="1845818" y="30480"/>
                </a:lnTo>
                <a:lnTo>
                  <a:pt x="1784858" y="0"/>
                </a:lnTo>
                <a:close/>
              </a:path>
              <a:path w="1861185" h="76200">
                <a:moveTo>
                  <a:pt x="1784858" y="30480"/>
                </a:moveTo>
                <a:lnTo>
                  <a:pt x="0" y="30480"/>
                </a:lnTo>
                <a:lnTo>
                  <a:pt x="0" y="45720"/>
                </a:lnTo>
                <a:lnTo>
                  <a:pt x="1784858" y="45720"/>
                </a:lnTo>
                <a:lnTo>
                  <a:pt x="1784858" y="30480"/>
                </a:lnTo>
                <a:close/>
              </a:path>
              <a:path w="1861185" h="76200">
                <a:moveTo>
                  <a:pt x="1845818" y="30480"/>
                </a:moveTo>
                <a:lnTo>
                  <a:pt x="1797558" y="30480"/>
                </a:lnTo>
                <a:lnTo>
                  <a:pt x="1797558" y="45720"/>
                </a:lnTo>
                <a:lnTo>
                  <a:pt x="1845817" y="45720"/>
                </a:lnTo>
                <a:lnTo>
                  <a:pt x="1861058" y="38100"/>
                </a:lnTo>
                <a:lnTo>
                  <a:pt x="1845818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1"/>
          <p:cNvSpPr txBox="1"/>
          <p:nvPr/>
        </p:nvSpPr>
        <p:spPr>
          <a:xfrm>
            <a:off x="4847971" y="5173726"/>
            <a:ext cx="4038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0" dirty="0">
                <a:latin typeface="Trebuchet MS"/>
                <a:cs typeface="Trebuchet MS"/>
              </a:rPr>
              <a:t>t</a:t>
            </a:r>
            <a:r>
              <a:rPr sz="1600" spc="-90" dirty="0">
                <a:latin typeface="Trebuchet MS"/>
                <a:cs typeface="Trebuchet MS"/>
              </a:rPr>
              <a:t>i</a:t>
            </a:r>
            <a:r>
              <a:rPr sz="1600" spc="-70" dirty="0">
                <a:latin typeface="Trebuchet MS"/>
                <a:cs typeface="Trebuchet MS"/>
              </a:rPr>
              <a:t>me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6" name="object 32"/>
          <p:cNvSpPr/>
          <p:nvPr/>
        </p:nvSpPr>
        <p:spPr>
          <a:xfrm>
            <a:off x="3518915" y="4892090"/>
            <a:ext cx="283540" cy="24531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3"/>
          <p:cNvSpPr/>
          <p:nvPr/>
        </p:nvSpPr>
        <p:spPr>
          <a:xfrm>
            <a:off x="3566159" y="4916423"/>
            <a:ext cx="193548" cy="15544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4"/>
          <p:cNvSpPr/>
          <p:nvPr/>
        </p:nvSpPr>
        <p:spPr>
          <a:xfrm>
            <a:off x="3566159" y="4916423"/>
            <a:ext cx="193675" cy="155575"/>
          </a:xfrm>
          <a:custGeom>
            <a:avLst/>
            <a:gdLst/>
            <a:ahLst/>
            <a:cxnLst/>
            <a:rect l="l" t="t" r="r" b="b"/>
            <a:pathLst>
              <a:path w="193675" h="155575">
                <a:moveTo>
                  <a:pt x="0" y="155448"/>
                </a:moveTo>
                <a:lnTo>
                  <a:pt x="193548" y="155448"/>
                </a:lnTo>
                <a:lnTo>
                  <a:pt x="193548" y="0"/>
                </a:lnTo>
                <a:lnTo>
                  <a:pt x="0" y="0"/>
                </a:lnTo>
                <a:lnTo>
                  <a:pt x="0" y="15544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5"/>
          <p:cNvSpPr/>
          <p:nvPr/>
        </p:nvSpPr>
        <p:spPr>
          <a:xfrm>
            <a:off x="3276600" y="5100320"/>
            <a:ext cx="885825" cy="418465"/>
          </a:xfrm>
          <a:custGeom>
            <a:avLst/>
            <a:gdLst/>
            <a:ahLst/>
            <a:cxnLst/>
            <a:rect l="l" t="t" r="r" b="b"/>
            <a:pathLst>
              <a:path w="885825" h="418464">
                <a:moveTo>
                  <a:pt x="839215" y="140715"/>
                </a:moveTo>
                <a:lnTo>
                  <a:pt x="46227" y="140715"/>
                </a:lnTo>
                <a:lnTo>
                  <a:pt x="28235" y="144349"/>
                </a:lnTo>
                <a:lnTo>
                  <a:pt x="13541" y="154257"/>
                </a:lnTo>
                <a:lnTo>
                  <a:pt x="3633" y="168951"/>
                </a:lnTo>
                <a:lnTo>
                  <a:pt x="0" y="186943"/>
                </a:lnTo>
                <a:lnTo>
                  <a:pt x="0" y="371855"/>
                </a:lnTo>
                <a:lnTo>
                  <a:pt x="3633" y="389848"/>
                </a:lnTo>
                <a:lnTo>
                  <a:pt x="13541" y="404542"/>
                </a:lnTo>
                <a:lnTo>
                  <a:pt x="28235" y="414450"/>
                </a:lnTo>
                <a:lnTo>
                  <a:pt x="46227" y="418083"/>
                </a:lnTo>
                <a:lnTo>
                  <a:pt x="839215" y="418083"/>
                </a:lnTo>
                <a:lnTo>
                  <a:pt x="857208" y="414450"/>
                </a:lnTo>
                <a:lnTo>
                  <a:pt x="871902" y="404542"/>
                </a:lnTo>
                <a:lnTo>
                  <a:pt x="881810" y="389848"/>
                </a:lnTo>
                <a:lnTo>
                  <a:pt x="885444" y="371855"/>
                </a:lnTo>
                <a:lnTo>
                  <a:pt x="885444" y="186943"/>
                </a:lnTo>
                <a:lnTo>
                  <a:pt x="881810" y="168951"/>
                </a:lnTo>
                <a:lnTo>
                  <a:pt x="871902" y="154257"/>
                </a:lnTo>
                <a:lnTo>
                  <a:pt x="857208" y="144349"/>
                </a:lnTo>
                <a:lnTo>
                  <a:pt x="839215" y="140715"/>
                </a:lnTo>
                <a:close/>
              </a:path>
              <a:path w="885825" h="418464">
                <a:moveTo>
                  <a:pt x="440309" y="0"/>
                </a:moveTo>
                <a:lnTo>
                  <a:pt x="147574" y="140715"/>
                </a:lnTo>
                <a:lnTo>
                  <a:pt x="368935" y="140715"/>
                </a:lnTo>
                <a:lnTo>
                  <a:pt x="4403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6"/>
          <p:cNvSpPr/>
          <p:nvPr/>
        </p:nvSpPr>
        <p:spPr>
          <a:xfrm>
            <a:off x="3276600" y="5100320"/>
            <a:ext cx="885825" cy="418465"/>
          </a:xfrm>
          <a:custGeom>
            <a:avLst/>
            <a:gdLst/>
            <a:ahLst/>
            <a:cxnLst/>
            <a:rect l="l" t="t" r="r" b="b"/>
            <a:pathLst>
              <a:path w="885825" h="418464">
                <a:moveTo>
                  <a:pt x="0" y="186943"/>
                </a:moveTo>
                <a:lnTo>
                  <a:pt x="3633" y="168951"/>
                </a:lnTo>
                <a:lnTo>
                  <a:pt x="13541" y="154257"/>
                </a:lnTo>
                <a:lnTo>
                  <a:pt x="28235" y="144349"/>
                </a:lnTo>
                <a:lnTo>
                  <a:pt x="46227" y="140715"/>
                </a:lnTo>
                <a:lnTo>
                  <a:pt x="147574" y="140715"/>
                </a:lnTo>
                <a:lnTo>
                  <a:pt x="440309" y="0"/>
                </a:lnTo>
                <a:lnTo>
                  <a:pt x="368935" y="140715"/>
                </a:lnTo>
                <a:lnTo>
                  <a:pt x="839215" y="140715"/>
                </a:lnTo>
                <a:lnTo>
                  <a:pt x="857208" y="144349"/>
                </a:lnTo>
                <a:lnTo>
                  <a:pt x="871902" y="154257"/>
                </a:lnTo>
                <a:lnTo>
                  <a:pt x="881810" y="168951"/>
                </a:lnTo>
                <a:lnTo>
                  <a:pt x="885444" y="186943"/>
                </a:lnTo>
                <a:lnTo>
                  <a:pt x="885444" y="256285"/>
                </a:lnTo>
                <a:lnTo>
                  <a:pt x="885444" y="371855"/>
                </a:lnTo>
                <a:lnTo>
                  <a:pt x="881810" y="389848"/>
                </a:lnTo>
                <a:lnTo>
                  <a:pt x="871902" y="404542"/>
                </a:lnTo>
                <a:lnTo>
                  <a:pt x="857208" y="414450"/>
                </a:lnTo>
                <a:lnTo>
                  <a:pt x="839215" y="418083"/>
                </a:lnTo>
                <a:lnTo>
                  <a:pt x="368935" y="418083"/>
                </a:lnTo>
                <a:lnTo>
                  <a:pt x="147574" y="418083"/>
                </a:lnTo>
                <a:lnTo>
                  <a:pt x="46227" y="418083"/>
                </a:lnTo>
                <a:lnTo>
                  <a:pt x="28235" y="414450"/>
                </a:lnTo>
                <a:lnTo>
                  <a:pt x="13541" y="404542"/>
                </a:lnTo>
                <a:lnTo>
                  <a:pt x="3633" y="389848"/>
                </a:lnTo>
                <a:lnTo>
                  <a:pt x="0" y="371855"/>
                </a:lnTo>
                <a:lnTo>
                  <a:pt x="0" y="256285"/>
                </a:lnTo>
                <a:lnTo>
                  <a:pt x="0" y="186943"/>
                </a:lnTo>
                <a:close/>
              </a:path>
            </a:pathLst>
          </a:custGeom>
          <a:ln w="12191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7"/>
          <p:cNvSpPr txBox="1"/>
          <p:nvPr/>
        </p:nvSpPr>
        <p:spPr>
          <a:xfrm>
            <a:off x="3369309" y="5279263"/>
            <a:ext cx="6965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latin typeface="Trebuchet MS"/>
                <a:cs typeface="Trebuchet MS"/>
              </a:rPr>
              <a:t>Read</a:t>
            </a:r>
            <a:r>
              <a:rPr sz="1200" spc="-155" dirty="0">
                <a:latin typeface="Trebuchet MS"/>
                <a:cs typeface="Trebuchet MS"/>
              </a:rPr>
              <a:t> </a:t>
            </a:r>
            <a:r>
              <a:rPr sz="1200" spc="-45" dirty="0">
                <a:latin typeface="Trebuchet MS"/>
                <a:cs typeface="Trebuchet MS"/>
              </a:rPr>
              <a:t>input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2" name="object 38"/>
          <p:cNvSpPr/>
          <p:nvPr/>
        </p:nvSpPr>
        <p:spPr>
          <a:xfrm>
            <a:off x="3733800" y="4892065"/>
            <a:ext cx="626363" cy="25295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39"/>
          <p:cNvSpPr/>
          <p:nvPr/>
        </p:nvSpPr>
        <p:spPr>
          <a:xfrm>
            <a:off x="3781044" y="4916423"/>
            <a:ext cx="536448" cy="16306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0"/>
          <p:cNvSpPr/>
          <p:nvPr/>
        </p:nvSpPr>
        <p:spPr>
          <a:xfrm>
            <a:off x="3781044" y="4916423"/>
            <a:ext cx="536575" cy="163195"/>
          </a:xfrm>
          <a:custGeom>
            <a:avLst/>
            <a:gdLst/>
            <a:ahLst/>
            <a:cxnLst/>
            <a:rect l="l" t="t" r="r" b="b"/>
            <a:pathLst>
              <a:path w="536575" h="163195">
                <a:moveTo>
                  <a:pt x="0" y="163068"/>
                </a:moveTo>
                <a:lnTo>
                  <a:pt x="536448" y="163068"/>
                </a:lnTo>
                <a:lnTo>
                  <a:pt x="536448" y="0"/>
                </a:lnTo>
                <a:lnTo>
                  <a:pt x="0" y="0"/>
                </a:lnTo>
                <a:lnTo>
                  <a:pt x="0" y="16306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1"/>
          <p:cNvSpPr/>
          <p:nvPr/>
        </p:nvSpPr>
        <p:spPr>
          <a:xfrm>
            <a:off x="3872484" y="4421123"/>
            <a:ext cx="890269" cy="427355"/>
          </a:xfrm>
          <a:custGeom>
            <a:avLst/>
            <a:gdLst/>
            <a:ahLst/>
            <a:cxnLst/>
            <a:rect l="l" t="t" r="r" b="b"/>
            <a:pathLst>
              <a:path w="890270" h="427354">
                <a:moveTo>
                  <a:pt x="0" y="56133"/>
                </a:moveTo>
                <a:lnTo>
                  <a:pt x="4413" y="34289"/>
                </a:lnTo>
                <a:lnTo>
                  <a:pt x="16446" y="16446"/>
                </a:lnTo>
                <a:lnTo>
                  <a:pt x="34289" y="4413"/>
                </a:lnTo>
                <a:lnTo>
                  <a:pt x="56133" y="0"/>
                </a:lnTo>
                <a:lnTo>
                  <a:pt x="148336" y="0"/>
                </a:lnTo>
                <a:lnTo>
                  <a:pt x="370839" y="0"/>
                </a:lnTo>
                <a:lnTo>
                  <a:pt x="833881" y="0"/>
                </a:lnTo>
                <a:lnTo>
                  <a:pt x="855726" y="4413"/>
                </a:lnTo>
                <a:lnTo>
                  <a:pt x="873569" y="16446"/>
                </a:lnTo>
                <a:lnTo>
                  <a:pt x="885602" y="34289"/>
                </a:lnTo>
                <a:lnTo>
                  <a:pt x="890015" y="56133"/>
                </a:lnTo>
                <a:lnTo>
                  <a:pt x="890015" y="196469"/>
                </a:lnTo>
                <a:lnTo>
                  <a:pt x="890015" y="280669"/>
                </a:lnTo>
                <a:lnTo>
                  <a:pt x="885602" y="302513"/>
                </a:lnTo>
                <a:lnTo>
                  <a:pt x="873569" y="320357"/>
                </a:lnTo>
                <a:lnTo>
                  <a:pt x="855725" y="332390"/>
                </a:lnTo>
                <a:lnTo>
                  <a:pt x="833881" y="336803"/>
                </a:lnTo>
                <a:lnTo>
                  <a:pt x="370839" y="336803"/>
                </a:lnTo>
                <a:lnTo>
                  <a:pt x="125856" y="427355"/>
                </a:lnTo>
                <a:lnTo>
                  <a:pt x="148336" y="336803"/>
                </a:lnTo>
                <a:lnTo>
                  <a:pt x="56133" y="336803"/>
                </a:lnTo>
                <a:lnTo>
                  <a:pt x="34289" y="332390"/>
                </a:lnTo>
                <a:lnTo>
                  <a:pt x="16446" y="320357"/>
                </a:lnTo>
                <a:lnTo>
                  <a:pt x="4413" y="302513"/>
                </a:lnTo>
                <a:lnTo>
                  <a:pt x="0" y="280669"/>
                </a:lnTo>
                <a:lnTo>
                  <a:pt x="0" y="196469"/>
                </a:lnTo>
                <a:lnTo>
                  <a:pt x="0" y="56133"/>
                </a:lnTo>
                <a:close/>
              </a:path>
            </a:pathLst>
          </a:custGeom>
          <a:ln w="12192">
            <a:solidFill>
              <a:srgbClr val="001F5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2"/>
          <p:cNvSpPr txBox="1"/>
          <p:nvPr/>
        </p:nvSpPr>
        <p:spPr>
          <a:xfrm>
            <a:off x="3968241" y="4463033"/>
            <a:ext cx="5962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85" dirty="0">
                <a:solidFill>
                  <a:srgbClr val="001F5F"/>
                </a:solidFill>
                <a:latin typeface="Trebuchet MS"/>
                <a:cs typeface="Trebuchet MS"/>
              </a:rPr>
              <a:t>C</a:t>
            </a:r>
            <a:r>
              <a:rPr sz="1200" spc="-25" dirty="0">
                <a:solidFill>
                  <a:srgbClr val="001F5F"/>
                </a:solidFill>
                <a:latin typeface="Trebuchet MS"/>
                <a:cs typeface="Trebuchet MS"/>
              </a:rPr>
              <a:t>o</a:t>
            </a:r>
            <a:r>
              <a:rPr sz="1200" spc="-30" dirty="0">
                <a:solidFill>
                  <a:srgbClr val="001F5F"/>
                </a:solidFill>
                <a:latin typeface="Trebuchet MS"/>
                <a:cs typeface="Trebuchet MS"/>
              </a:rPr>
              <a:t>m</a:t>
            </a:r>
            <a:r>
              <a:rPr sz="1200" spc="-40" dirty="0">
                <a:solidFill>
                  <a:srgbClr val="001F5F"/>
                </a:solidFill>
                <a:latin typeface="Trebuchet MS"/>
                <a:cs typeface="Trebuchet MS"/>
              </a:rPr>
              <a:t>p</a:t>
            </a:r>
            <a:r>
              <a:rPr sz="1200" spc="-30" dirty="0">
                <a:solidFill>
                  <a:srgbClr val="001F5F"/>
                </a:solidFill>
                <a:latin typeface="Trebuchet MS"/>
                <a:cs typeface="Trebuchet MS"/>
              </a:rPr>
              <a:t>u</a:t>
            </a:r>
            <a:r>
              <a:rPr sz="1200" spc="-85" dirty="0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sz="1200" spc="-60" dirty="0">
                <a:solidFill>
                  <a:srgbClr val="001F5F"/>
                </a:solidFill>
                <a:latin typeface="Trebuchet MS"/>
                <a:cs typeface="Trebuchet MS"/>
              </a:rPr>
              <a:t>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7" name="object 43"/>
          <p:cNvSpPr/>
          <p:nvPr/>
        </p:nvSpPr>
        <p:spPr>
          <a:xfrm>
            <a:off x="4291584" y="4892065"/>
            <a:ext cx="435851" cy="25295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4"/>
          <p:cNvSpPr/>
          <p:nvPr/>
        </p:nvSpPr>
        <p:spPr>
          <a:xfrm>
            <a:off x="4338828" y="4916423"/>
            <a:ext cx="345948" cy="16306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5"/>
          <p:cNvSpPr/>
          <p:nvPr/>
        </p:nvSpPr>
        <p:spPr>
          <a:xfrm>
            <a:off x="4338828" y="4916423"/>
            <a:ext cx="346075" cy="163195"/>
          </a:xfrm>
          <a:custGeom>
            <a:avLst/>
            <a:gdLst/>
            <a:ahLst/>
            <a:cxnLst/>
            <a:rect l="l" t="t" r="r" b="b"/>
            <a:pathLst>
              <a:path w="346075" h="163195">
                <a:moveTo>
                  <a:pt x="0" y="163068"/>
                </a:moveTo>
                <a:lnTo>
                  <a:pt x="345948" y="163068"/>
                </a:lnTo>
                <a:lnTo>
                  <a:pt x="345948" y="0"/>
                </a:lnTo>
                <a:lnTo>
                  <a:pt x="0" y="0"/>
                </a:lnTo>
                <a:lnTo>
                  <a:pt x="0" y="163068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46"/>
          <p:cNvSpPr/>
          <p:nvPr/>
        </p:nvSpPr>
        <p:spPr>
          <a:xfrm>
            <a:off x="3758184" y="5050282"/>
            <a:ext cx="1071880" cy="809625"/>
          </a:xfrm>
          <a:custGeom>
            <a:avLst/>
            <a:gdLst/>
            <a:ahLst/>
            <a:cxnLst/>
            <a:rect l="l" t="t" r="r" b="b"/>
            <a:pathLst>
              <a:path w="1071879" h="809625">
                <a:moveTo>
                  <a:pt x="1020826" y="506222"/>
                </a:moveTo>
                <a:lnTo>
                  <a:pt x="50545" y="506222"/>
                </a:lnTo>
                <a:lnTo>
                  <a:pt x="30860" y="510190"/>
                </a:lnTo>
                <a:lnTo>
                  <a:pt x="14795" y="521017"/>
                </a:lnTo>
                <a:lnTo>
                  <a:pt x="3968" y="537083"/>
                </a:lnTo>
                <a:lnTo>
                  <a:pt x="0" y="556768"/>
                </a:lnTo>
                <a:lnTo>
                  <a:pt x="0" y="758952"/>
                </a:lnTo>
                <a:lnTo>
                  <a:pt x="3968" y="778626"/>
                </a:lnTo>
                <a:lnTo>
                  <a:pt x="14795" y="794692"/>
                </a:lnTo>
                <a:lnTo>
                  <a:pt x="30860" y="805525"/>
                </a:lnTo>
                <a:lnTo>
                  <a:pt x="50545" y="809498"/>
                </a:lnTo>
                <a:lnTo>
                  <a:pt x="1020826" y="809498"/>
                </a:lnTo>
                <a:lnTo>
                  <a:pt x="1040511" y="805525"/>
                </a:lnTo>
                <a:lnTo>
                  <a:pt x="1056576" y="794692"/>
                </a:lnTo>
                <a:lnTo>
                  <a:pt x="1067403" y="778626"/>
                </a:lnTo>
                <a:lnTo>
                  <a:pt x="1071371" y="758952"/>
                </a:lnTo>
                <a:lnTo>
                  <a:pt x="1071371" y="556768"/>
                </a:lnTo>
                <a:lnTo>
                  <a:pt x="1067403" y="537083"/>
                </a:lnTo>
                <a:lnTo>
                  <a:pt x="1056576" y="521017"/>
                </a:lnTo>
                <a:lnTo>
                  <a:pt x="1040511" y="510190"/>
                </a:lnTo>
                <a:lnTo>
                  <a:pt x="1020826" y="506222"/>
                </a:lnTo>
                <a:close/>
              </a:path>
              <a:path w="1071879" h="809625">
                <a:moveTo>
                  <a:pt x="768857" y="0"/>
                </a:moveTo>
                <a:lnTo>
                  <a:pt x="624966" y="506222"/>
                </a:lnTo>
                <a:lnTo>
                  <a:pt x="892810" y="506222"/>
                </a:lnTo>
                <a:lnTo>
                  <a:pt x="7688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7"/>
          <p:cNvSpPr/>
          <p:nvPr/>
        </p:nvSpPr>
        <p:spPr>
          <a:xfrm>
            <a:off x="3758184" y="5050282"/>
            <a:ext cx="1071880" cy="809625"/>
          </a:xfrm>
          <a:custGeom>
            <a:avLst/>
            <a:gdLst/>
            <a:ahLst/>
            <a:cxnLst/>
            <a:rect l="l" t="t" r="r" b="b"/>
            <a:pathLst>
              <a:path w="1071879" h="809625">
                <a:moveTo>
                  <a:pt x="0" y="556768"/>
                </a:moveTo>
                <a:lnTo>
                  <a:pt x="3968" y="537083"/>
                </a:lnTo>
                <a:lnTo>
                  <a:pt x="14795" y="521017"/>
                </a:lnTo>
                <a:lnTo>
                  <a:pt x="30860" y="510190"/>
                </a:lnTo>
                <a:lnTo>
                  <a:pt x="50545" y="506222"/>
                </a:lnTo>
                <a:lnTo>
                  <a:pt x="624966" y="506222"/>
                </a:lnTo>
                <a:lnTo>
                  <a:pt x="768857" y="0"/>
                </a:lnTo>
                <a:lnTo>
                  <a:pt x="892810" y="506222"/>
                </a:lnTo>
                <a:lnTo>
                  <a:pt x="1020826" y="506222"/>
                </a:lnTo>
                <a:lnTo>
                  <a:pt x="1040511" y="510190"/>
                </a:lnTo>
                <a:lnTo>
                  <a:pt x="1056576" y="521017"/>
                </a:lnTo>
                <a:lnTo>
                  <a:pt x="1067403" y="537083"/>
                </a:lnTo>
                <a:lnTo>
                  <a:pt x="1071371" y="556768"/>
                </a:lnTo>
                <a:lnTo>
                  <a:pt x="1071371" y="632587"/>
                </a:lnTo>
                <a:lnTo>
                  <a:pt x="1071371" y="758952"/>
                </a:lnTo>
                <a:lnTo>
                  <a:pt x="1067403" y="778626"/>
                </a:lnTo>
                <a:lnTo>
                  <a:pt x="1056576" y="794692"/>
                </a:lnTo>
                <a:lnTo>
                  <a:pt x="1040511" y="805525"/>
                </a:lnTo>
                <a:lnTo>
                  <a:pt x="1020826" y="809498"/>
                </a:lnTo>
                <a:lnTo>
                  <a:pt x="892810" y="809498"/>
                </a:lnTo>
                <a:lnTo>
                  <a:pt x="624966" y="809498"/>
                </a:lnTo>
                <a:lnTo>
                  <a:pt x="50545" y="809498"/>
                </a:lnTo>
                <a:lnTo>
                  <a:pt x="30860" y="805525"/>
                </a:lnTo>
                <a:lnTo>
                  <a:pt x="14795" y="794692"/>
                </a:lnTo>
                <a:lnTo>
                  <a:pt x="3968" y="778626"/>
                </a:lnTo>
                <a:lnTo>
                  <a:pt x="0" y="758952"/>
                </a:lnTo>
                <a:lnTo>
                  <a:pt x="0" y="632587"/>
                </a:lnTo>
                <a:lnTo>
                  <a:pt x="0" y="556768"/>
                </a:lnTo>
                <a:close/>
              </a:path>
            </a:pathLst>
          </a:custGeom>
          <a:ln w="12192">
            <a:solidFill>
              <a:srgbClr val="006FC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48"/>
          <p:cNvSpPr txBox="1"/>
          <p:nvPr/>
        </p:nvSpPr>
        <p:spPr>
          <a:xfrm>
            <a:off x="3851909" y="5596838"/>
            <a:ext cx="8293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0F8AD9"/>
                </a:solidFill>
                <a:latin typeface="Trebuchet MS"/>
                <a:cs typeface="Trebuchet MS"/>
              </a:rPr>
              <a:t>Write</a:t>
            </a:r>
            <a:r>
              <a:rPr sz="1200" spc="-160" dirty="0">
                <a:solidFill>
                  <a:srgbClr val="0F8AD9"/>
                </a:solidFill>
                <a:latin typeface="Trebuchet MS"/>
                <a:cs typeface="Trebuchet MS"/>
              </a:rPr>
              <a:t> </a:t>
            </a:r>
            <a:r>
              <a:rPr sz="1200" spc="-45" dirty="0">
                <a:solidFill>
                  <a:srgbClr val="0F8AD9"/>
                </a:solidFill>
                <a:latin typeface="Trebuchet MS"/>
                <a:cs typeface="Trebuchet MS"/>
              </a:rPr>
              <a:t>output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3" name="object 49"/>
          <p:cNvSpPr/>
          <p:nvPr/>
        </p:nvSpPr>
        <p:spPr>
          <a:xfrm>
            <a:off x="2189988" y="3872458"/>
            <a:ext cx="646163" cy="58676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0"/>
          <p:cNvSpPr/>
          <p:nvPr/>
        </p:nvSpPr>
        <p:spPr>
          <a:xfrm>
            <a:off x="2237232" y="3902964"/>
            <a:ext cx="554736" cy="48463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1"/>
          <p:cNvSpPr/>
          <p:nvPr/>
        </p:nvSpPr>
        <p:spPr>
          <a:xfrm>
            <a:off x="2237232" y="3902964"/>
            <a:ext cx="554990" cy="485140"/>
          </a:xfrm>
          <a:custGeom>
            <a:avLst/>
            <a:gdLst/>
            <a:ahLst/>
            <a:cxnLst/>
            <a:rect l="l" t="t" r="r" b="b"/>
            <a:pathLst>
              <a:path w="554989" h="485139">
                <a:moveTo>
                  <a:pt x="0" y="121158"/>
                </a:moveTo>
                <a:lnTo>
                  <a:pt x="312419" y="121158"/>
                </a:lnTo>
                <a:lnTo>
                  <a:pt x="312419" y="0"/>
                </a:lnTo>
                <a:lnTo>
                  <a:pt x="554736" y="242316"/>
                </a:lnTo>
                <a:lnTo>
                  <a:pt x="312419" y="484631"/>
                </a:lnTo>
                <a:lnTo>
                  <a:pt x="312419" y="363474"/>
                </a:lnTo>
                <a:lnTo>
                  <a:pt x="0" y="363474"/>
                </a:lnTo>
                <a:lnTo>
                  <a:pt x="0" y="121158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2"/>
          <p:cNvSpPr/>
          <p:nvPr/>
        </p:nvSpPr>
        <p:spPr>
          <a:xfrm>
            <a:off x="2868167" y="2243327"/>
            <a:ext cx="463550" cy="3804285"/>
          </a:xfrm>
          <a:custGeom>
            <a:avLst/>
            <a:gdLst/>
            <a:ahLst/>
            <a:cxnLst/>
            <a:rect l="l" t="t" r="r" b="b"/>
            <a:pathLst>
              <a:path w="463550" h="3804285">
                <a:moveTo>
                  <a:pt x="463295" y="3803904"/>
                </a:moveTo>
                <a:lnTo>
                  <a:pt x="419290" y="3790969"/>
                </a:lnTo>
                <a:lnTo>
                  <a:pt x="378066" y="3753769"/>
                </a:lnTo>
                <a:lnTo>
                  <a:pt x="340402" y="3694709"/>
                </a:lnTo>
                <a:lnTo>
                  <a:pt x="323148" y="3657733"/>
                </a:lnTo>
                <a:lnTo>
                  <a:pt x="307076" y="3616194"/>
                </a:lnTo>
                <a:lnTo>
                  <a:pt x="292282" y="3570393"/>
                </a:lnTo>
                <a:lnTo>
                  <a:pt x="278865" y="3520629"/>
                </a:lnTo>
                <a:lnTo>
                  <a:pt x="266922" y="3467204"/>
                </a:lnTo>
                <a:lnTo>
                  <a:pt x="256549" y="3410419"/>
                </a:lnTo>
                <a:lnTo>
                  <a:pt x="247844" y="3350574"/>
                </a:lnTo>
                <a:lnTo>
                  <a:pt x="240904" y="3287970"/>
                </a:lnTo>
                <a:lnTo>
                  <a:pt x="235826" y="3222907"/>
                </a:lnTo>
                <a:lnTo>
                  <a:pt x="232708" y="3155686"/>
                </a:lnTo>
                <a:lnTo>
                  <a:pt x="231647" y="3086608"/>
                </a:lnTo>
                <a:lnTo>
                  <a:pt x="231647" y="2619248"/>
                </a:lnTo>
                <a:lnTo>
                  <a:pt x="230587" y="2550173"/>
                </a:lnTo>
                <a:lnTo>
                  <a:pt x="227469" y="2482955"/>
                </a:lnTo>
                <a:lnTo>
                  <a:pt x="222391" y="2417894"/>
                </a:lnTo>
                <a:lnTo>
                  <a:pt x="215451" y="2355291"/>
                </a:lnTo>
                <a:lnTo>
                  <a:pt x="206746" y="2295447"/>
                </a:lnTo>
                <a:lnTo>
                  <a:pt x="196373" y="2238662"/>
                </a:lnTo>
                <a:lnTo>
                  <a:pt x="184430" y="2185237"/>
                </a:lnTo>
                <a:lnTo>
                  <a:pt x="171013" y="2135472"/>
                </a:lnTo>
                <a:lnTo>
                  <a:pt x="156219" y="2089670"/>
                </a:lnTo>
                <a:lnTo>
                  <a:pt x="140147" y="2048129"/>
                </a:lnTo>
                <a:lnTo>
                  <a:pt x="122893" y="2011152"/>
                </a:lnTo>
                <a:lnTo>
                  <a:pt x="85229" y="1952089"/>
                </a:lnTo>
                <a:lnTo>
                  <a:pt x="44005" y="1914887"/>
                </a:lnTo>
                <a:lnTo>
                  <a:pt x="0" y="1901952"/>
                </a:lnTo>
                <a:lnTo>
                  <a:pt x="22301" y="1898668"/>
                </a:lnTo>
                <a:lnTo>
                  <a:pt x="65013" y="1873298"/>
                </a:lnTo>
                <a:lnTo>
                  <a:pt x="104555" y="1824865"/>
                </a:lnTo>
                <a:lnTo>
                  <a:pt x="140147" y="1755774"/>
                </a:lnTo>
                <a:lnTo>
                  <a:pt x="156219" y="1714233"/>
                </a:lnTo>
                <a:lnTo>
                  <a:pt x="171013" y="1668431"/>
                </a:lnTo>
                <a:lnTo>
                  <a:pt x="184430" y="1618666"/>
                </a:lnTo>
                <a:lnTo>
                  <a:pt x="196373" y="1565241"/>
                </a:lnTo>
                <a:lnTo>
                  <a:pt x="206746" y="1508456"/>
                </a:lnTo>
                <a:lnTo>
                  <a:pt x="215451" y="1448612"/>
                </a:lnTo>
                <a:lnTo>
                  <a:pt x="222391" y="1386009"/>
                </a:lnTo>
                <a:lnTo>
                  <a:pt x="227469" y="1320948"/>
                </a:lnTo>
                <a:lnTo>
                  <a:pt x="230587" y="1253730"/>
                </a:lnTo>
                <a:lnTo>
                  <a:pt x="231647" y="1184656"/>
                </a:lnTo>
                <a:lnTo>
                  <a:pt x="231647" y="717296"/>
                </a:lnTo>
                <a:lnTo>
                  <a:pt x="232708" y="648221"/>
                </a:lnTo>
                <a:lnTo>
                  <a:pt x="235826" y="581003"/>
                </a:lnTo>
                <a:lnTo>
                  <a:pt x="240904" y="515942"/>
                </a:lnTo>
                <a:lnTo>
                  <a:pt x="247844" y="453339"/>
                </a:lnTo>
                <a:lnTo>
                  <a:pt x="256549" y="393495"/>
                </a:lnTo>
                <a:lnTo>
                  <a:pt x="266922" y="336710"/>
                </a:lnTo>
                <a:lnTo>
                  <a:pt x="278865" y="283285"/>
                </a:lnTo>
                <a:lnTo>
                  <a:pt x="292282" y="233520"/>
                </a:lnTo>
                <a:lnTo>
                  <a:pt x="307076" y="187718"/>
                </a:lnTo>
                <a:lnTo>
                  <a:pt x="323148" y="146177"/>
                </a:lnTo>
                <a:lnTo>
                  <a:pt x="340402" y="109200"/>
                </a:lnTo>
                <a:lnTo>
                  <a:pt x="378066" y="50137"/>
                </a:lnTo>
                <a:lnTo>
                  <a:pt x="419290" y="12935"/>
                </a:lnTo>
                <a:lnTo>
                  <a:pt x="440994" y="3283"/>
                </a:lnTo>
                <a:lnTo>
                  <a:pt x="463295" y="0"/>
                </a:lnTo>
              </a:path>
            </a:pathLst>
          </a:custGeom>
          <a:ln w="579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3"/>
          <p:cNvSpPr/>
          <p:nvPr/>
        </p:nvSpPr>
        <p:spPr>
          <a:xfrm>
            <a:off x="5151120" y="3840454"/>
            <a:ext cx="647674" cy="58676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58" name="object 54"/>
          <p:cNvSpPr/>
          <p:nvPr/>
        </p:nvSpPr>
        <p:spPr>
          <a:xfrm>
            <a:off x="5198364" y="3870959"/>
            <a:ext cx="556260" cy="48463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59" name="object 55"/>
          <p:cNvSpPr/>
          <p:nvPr/>
        </p:nvSpPr>
        <p:spPr>
          <a:xfrm>
            <a:off x="5198364" y="3870959"/>
            <a:ext cx="556260" cy="485140"/>
          </a:xfrm>
          <a:custGeom>
            <a:avLst/>
            <a:gdLst/>
            <a:ahLst/>
            <a:cxnLst/>
            <a:rect l="l" t="t" r="r" b="b"/>
            <a:pathLst>
              <a:path w="556260" h="485139">
                <a:moveTo>
                  <a:pt x="0" y="121157"/>
                </a:moveTo>
                <a:lnTo>
                  <a:pt x="313944" y="121157"/>
                </a:lnTo>
                <a:lnTo>
                  <a:pt x="313944" y="0"/>
                </a:lnTo>
                <a:lnTo>
                  <a:pt x="556260" y="242315"/>
                </a:lnTo>
                <a:lnTo>
                  <a:pt x="313944" y="484631"/>
                </a:lnTo>
                <a:lnTo>
                  <a:pt x="313944" y="363473"/>
                </a:lnTo>
                <a:lnTo>
                  <a:pt x="0" y="363473"/>
                </a:lnTo>
                <a:lnTo>
                  <a:pt x="0" y="12115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60" name="object 56"/>
          <p:cNvSpPr txBox="1"/>
          <p:nvPr/>
        </p:nvSpPr>
        <p:spPr>
          <a:xfrm>
            <a:off x="5827521" y="3956380"/>
            <a:ext cx="130683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kern="0" dirty="0">
                <a:solidFill>
                  <a:srgbClr val="0000FF"/>
                </a:solidFill>
                <a:latin typeface="Trebuchet MS"/>
                <a:cs typeface="Trebuchet MS"/>
              </a:rPr>
              <a:t>Timing analysis</a:t>
            </a:r>
            <a:endParaRPr sz="1600" kern="0" dirty="0">
              <a:latin typeface="Trebuchet MS"/>
              <a:cs typeface="Trebuchet MS"/>
            </a:endParaRPr>
          </a:p>
        </p:txBody>
      </p:sp>
      <p:sp>
        <p:nvSpPr>
          <p:cNvPr id="61" name="object 57"/>
          <p:cNvSpPr txBox="1"/>
          <p:nvPr/>
        </p:nvSpPr>
        <p:spPr>
          <a:xfrm>
            <a:off x="5827521" y="4395978"/>
            <a:ext cx="1425575" cy="69378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>
              <a:lnSpc>
                <a:spcPts val="1730"/>
              </a:lnSpc>
              <a:spcBef>
                <a:spcPts val="310"/>
              </a:spcBef>
            </a:pPr>
            <a:r>
              <a:rPr sz="1600" kern="0" dirty="0">
                <a:latin typeface="Trebuchet MS"/>
                <a:cs typeface="Trebuchet MS"/>
              </a:rPr>
              <a:t>(are all deadlines  always met?)</a:t>
            </a:r>
            <a:endParaRPr sz="1600" kern="0">
              <a:latin typeface="Trebuchet MS"/>
              <a:cs typeface="Trebuchet MS"/>
            </a:endParaRPr>
          </a:p>
        </p:txBody>
      </p:sp>
      <p:sp>
        <p:nvSpPr>
          <p:cNvPr id="62" name="object 58"/>
          <p:cNvSpPr/>
          <p:nvPr/>
        </p:nvSpPr>
        <p:spPr>
          <a:xfrm>
            <a:off x="7181088" y="3840454"/>
            <a:ext cx="647674" cy="58676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63" name="object 59"/>
          <p:cNvSpPr/>
          <p:nvPr/>
        </p:nvSpPr>
        <p:spPr>
          <a:xfrm>
            <a:off x="7228331" y="3870959"/>
            <a:ext cx="556260" cy="48463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64" name="object 60"/>
          <p:cNvSpPr/>
          <p:nvPr/>
        </p:nvSpPr>
        <p:spPr>
          <a:xfrm>
            <a:off x="7228331" y="3870959"/>
            <a:ext cx="556260" cy="485140"/>
          </a:xfrm>
          <a:custGeom>
            <a:avLst/>
            <a:gdLst/>
            <a:ahLst/>
            <a:cxnLst/>
            <a:rect l="l" t="t" r="r" b="b"/>
            <a:pathLst>
              <a:path w="556259" h="485139">
                <a:moveTo>
                  <a:pt x="0" y="121157"/>
                </a:moveTo>
                <a:lnTo>
                  <a:pt x="313944" y="121157"/>
                </a:lnTo>
                <a:lnTo>
                  <a:pt x="313944" y="0"/>
                </a:lnTo>
                <a:lnTo>
                  <a:pt x="556260" y="242315"/>
                </a:lnTo>
                <a:lnTo>
                  <a:pt x="313944" y="484631"/>
                </a:lnTo>
                <a:lnTo>
                  <a:pt x="313944" y="363473"/>
                </a:lnTo>
                <a:lnTo>
                  <a:pt x="0" y="363473"/>
                </a:lnTo>
                <a:lnTo>
                  <a:pt x="0" y="12115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65" name="object 61"/>
          <p:cNvSpPr txBox="1"/>
          <p:nvPr/>
        </p:nvSpPr>
        <p:spPr>
          <a:xfrm>
            <a:off x="7822438" y="3899357"/>
            <a:ext cx="1321562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25"/>
              </a:lnSpc>
              <a:spcBef>
                <a:spcPts val="95"/>
              </a:spcBef>
            </a:pPr>
            <a:r>
              <a:rPr sz="1600" b="1" kern="0" dirty="0">
                <a:solidFill>
                  <a:srgbClr val="0000FF"/>
                </a:solidFill>
                <a:latin typeface="Trebuchet MS"/>
                <a:cs typeface="Trebuchet MS"/>
              </a:rPr>
              <a:t>System is</a:t>
            </a:r>
            <a:endParaRPr sz="1600" kern="0" dirty="0">
              <a:latin typeface="Trebuchet MS"/>
              <a:cs typeface="Trebuchet MS"/>
            </a:endParaRPr>
          </a:p>
          <a:p>
            <a:pPr marL="12700">
              <a:lnSpc>
                <a:spcPts val="1825"/>
              </a:lnSpc>
            </a:pPr>
            <a:r>
              <a:rPr sz="1600" b="1" kern="0" dirty="0">
                <a:solidFill>
                  <a:srgbClr val="0000FF"/>
                </a:solidFill>
                <a:latin typeface="Trebuchet MS"/>
                <a:cs typeface="Trebuchet MS"/>
              </a:rPr>
              <a:t>safe</a:t>
            </a:r>
            <a:endParaRPr sz="1600" kern="0" dirty="0">
              <a:latin typeface="Trebuchet MS"/>
              <a:cs typeface="Trebuchet MS"/>
            </a:endParaRPr>
          </a:p>
        </p:txBody>
      </p:sp>
      <p:sp>
        <p:nvSpPr>
          <p:cNvPr id="66" name="object 62"/>
          <p:cNvSpPr/>
          <p:nvPr/>
        </p:nvSpPr>
        <p:spPr>
          <a:xfrm>
            <a:off x="268223" y="3230879"/>
            <a:ext cx="1822704" cy="176326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3"/>
          <p:cNvSpPr txBox="1"/>
          <p:nvPr/>
        </p:nvSpPr>
        <p:spPr>
          <a:xfrm>
            <a:off x="828243" y="2856737"/>
            <a:ext cx="7410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14" dirty="0">
                <a:latin typeface="Trebuchet MS"/>
                <a:cs typeface="Trebuchet MS"/>
              </a:rPr>
              <a:t>r</a:t>
            </a:r>
            <a:r>
              <a:rPr sz="2200" spc="-120" dirty="0">
                <a:latin typeface="Trebuchet MS"/>
                <a:cs typeface="Trebuchet MS"/>
              </a:rPr>
              <a:t>eality</a:t>
            </a:r>
            <a:endParaRPr sz="2200">
              <a:latin typeface="Trebuchet MS"/>
              <a:cs typeface="Trebuchet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617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33" grpId="0" animBg="1"/>
      <p:bldP spid="34" grpId="0" animBg="1"/>
      <p:bldP spid="35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/>
      <p:bldP spid="42" grpId="0" animBg="1"/>
      <p:bldP spid="43" grpId="0" animBg="1"/>
      <p:bldP spid="44" grpId="0" animBg="1"/>
      <p:bldP spid="45" grpId="0" animBg="1"/>
      <p:bldP spid="46" grpId="0"/>
      <p:bldP spid="47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/>
      <p:bldP spid="61" grpId="0"/>
      <p:bldP spid="62" grpId="0" animBg="1"/>
      <p:bldP spid="63" grpId="0" animBg="1"/>
      <p:bldP spid="64" grpId="0" animBg="1"/>
      <p:bldP spid="65" grpId="0"/>
      <p:bldP spid="66" grpId="0" animBg="1"/>
      <p:bldP spid="6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6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7" name="object 3"/>
          <p:cNvSpPr txBox="1">
            <a:spLocks noGrp="1"/>
          </p:cNvSpPr>
          <p:nvPr>
            <p:ph type="title"/>
          </p:nvPr>
        </p:nvSpPr>
        <p:spPr>
          <a:xfrm>
            <a:off x="533400" y="152400"/>
            <a:ext cx="5791200" cy="504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Modeling real-time activities</a:t>
            </a:r>
            <a:endParaRPr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228600" y="967740"/>
            <a:ext cx="5154168" cy="25374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/>
          <p:cNvSpPr/>
          <p:nvPr/>
        </p:nvSpPr>
        <p:spPr>
          <a:xfrm>
            <a:off x="6096000" y="1504188"/>
            <a:ext cx="2430780" cy="12390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 txBox="1"/>
          <p:nvPr/>
        </p:nvSpPr>
        <p:spPr>
          <a:xfrm>
            <a:off x="304800" y="3505200"/>
            <a:ext cx="8681213" cy="14055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kern="0" dirty="0">
                <a:latin typeface="Trebuchet MS"/>
                <a:cs typeface="Trebuchet MS"/>
              </a:rPr>
              <a:t>If we try to include a lot of details in the model, we will not be able to analyze what is  going on in the whole system.</a:t>
            </a: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 kern="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kern="0" dirty="0">
                <a:latin typeface="Trebuchet MS"/>
                <a:cs typeface="Trebuchet MS"/>
              </a:rPr>
              <a:t>If we give up on details of the model, our results may either become too </a:t>
            </a:r>
            <a:r>
              <a:rPr sz="1800" kern="0" dirty="0" smtClean="0">
                <a:latin typeface="Trebuchet MS"/>
                <a:cs typeface="Trebuchet MS"/>
              </a:rPr>
              <a:t>pessimistic</a:t>
            </a:r>
            <a:r>
              <a:rPr lang="en-US" sz="1800" kern="0" dirty="0" smtClean="0">
                <a:latin typeface="Trebuchet MS"/>
                <a:cs typeface="Trebuchet MS"/>
              </a:rPr>
              <a:t> </a:t>
            </a:r>
            <a:r>
              <a:rPr sz="1800" kern="0" dirty="0" smtClean="0">
                <a:latin typeface="Trebuchet MS"/>
                <a:cs typeface="Trebuchet MS"/>
              </a:rPr>
              <a:t>(far </a:t>
            </a:r>
            <a:r>
              <a:rPr sz="1800" kern="0" dirty="0">
                <a:latin typeface="Trebuchet MS"/>
                <a:cs typeface="Trebuchet MS"/>
              </a:rPr>
              <a:t>from reality) or useless</a:t>
            </a:r>
          </a:p>
        </p:txBody>
      </p:sp>
      <p:sp>
        <p:nvSpPr>
          <p:cNvPr id="10" name="object 6"/>
          <p:cNvSpPr txBox="1"/>
          <p:nvPr/>
        </p:nvSpPr>
        <p:spPr>
          <a:xfrm>
            <a:off x="398780" y="5217160"/>
            <a:ext cx="447802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54" dirty="0">
                <a:latin typeface="Trebuchet MS"/>
                <a:cs typeface="Trebuchet MS"/>
              </a:rPr>
              <a:t>“All </a:t>
            </a:r>
            <a:r>
              <a:rPr sz="2800" b="1" spc="-135" dirty="0">
                <a:latin typeface="Trebuchet MS"/>
                <a:cs typeface="Trebuchet MS"/>
              </a:rPr>
              <a:t>models </a:t>
            </a:r>
            <a:r>
              <a:rPr sz="2800" b="1" spc="-185" dirty="0">
                <a:latin typeface="Trebuchet MS"/>
                <a:cs typeface="Trebuchet MS"/>
              </a:rPr>
              <a:t>are</a:t>
            </a:r>
            <a:r>
              <a:rPr sz="2800" b="1" spc="-235" dirty="0">
                <a:latin typeface="Trebuchet MS"/>
                <a:cs typeface="Trebuchet MS"/>
              </a:rPr>
              <a:t> </a:t>
            </a:r>
            <a:r>
              <a:rPr sz="2800" b="1" spc="-80" dirty="0">
                <a:solidFill>
                  <a:srgbClr val="C00000"/>
                </a:solidFill>
                <a:latin typeface="Trebuchet MS"/>
                <a:cs typeface="Trebuchet MS"/>
              </a:rPr>
              <a:t>WRONG</a:t>
            </a:r>
            <a:r>
              <a:rPr sz="2800" b="1" spc="-80" dirty="0">
                <a:latin typeface="Trebuchet MS"/>
                <a:cs typeface="Trebuchet MS"/>
              </a:rPr>
              <a:t>!</a:t>
            </a:r>
            <a:endParaRPr sz="2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800" b="1" spc="-135" dirty="0">
                <a:latin typeface="Trebuchet MS"/>
                <a:cs typeface="Trebuchet MS"/>
              </a:rPr>
              <a:t>But </a:t>
            </a:r>
            <a:r>
              <a:rPr sz="2800" b="1" spc="-130" dirty="0">
                <a:latin typeface="Trebuchet MS"/>
                <a:cs typeface="Trebuchet MS"/>
              </a:rPr>
              <a:t>some </a:t>
            </a:r>
            <a:r>
              <a:rPr sz="2800" b="1" spc="-120" dirty="0">
                <a:latin typeface="Trebuchet MS"/>
                <a:cs typeface="Trebuchet MS"/>
              </a:rPr>
              <a:t>of </a:t>
            </a:r>
            <a:r>
              <a:rPr sz="2800" b="1" spc="-160" dirty="0">
                <a:latin typeface="Trebuchet MS"/>
                <a:cs typeface="Trebuchet MS"/>
              </a:rPr>
              <a:t>them </a:t>
            </a:r>
            <a:r>
              <a:rPr sz="2800" b="1" spc="-185" dirty="0">
                <a:latin typeface="Trebuchet MS"/>
                <a:cs typeface="Trebuchet MS"/>
              </a:rPr>
              <a:t>are</a:t>
            </a:r>
            <a:r>
              <a:rPr sz="2800" b="1" spc="-484" dirty="0">
                <a:latin typeface="Trebuchet MS"/>
                <a:cs typeface="Trebuchet MS"/>
              </a:rPr>
              <a:t> </a:t>
            </a:r>
            <a:r>
              <a:rPr sz="2800" b="1" spc="-190" dirty="0">
                <a:latin typeface="Trebuchet MS"/>
                <a:cs typeface="Trebuchet MS"/>
              </a:rPr>
              <a:t>useful!”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11" name="object 5"/>
          <p:cNvSpPr/>
          <p:nvPr/>
        </p:nvSpPr>
        <p:spPr>
          <a:xfrm>
            <a:off x="6781800" y="4910713"/>
            <a:ext cx="2133600" cy="14138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7"/>
          <p:cNvSpPr txBox="1"/>
          <p:nvPr/>
        </p:nvSpPr>
        <p:spPr>
          <a:xfrm>
            <a:off x="4953000" y="6020132"/>
            <a:ext cx="234632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10" dirty="0">
                <a:latin typeface="Trebuchet MS"/>
                <a:cs typeface="Trebuchet MS"/>
              </a:rPr>
              <a:t>Edward </a:t>
            </a:r>
            <a:r>
              <a:rPr sz="1400" b="1" spc="-170" dirty="0">
                <a:latin typeface="Trebuchet MS"/>
                <a:cs typeface="Trebuchet MS"/>
              </a:rPr>
              <a:t>Lee </a:t>
            </a:r>
            <a:r>
              <a:rPr sz="1400" b="1" spc="-100" dirty="0">
                <a:latin typeface="Trebuchet MS"/>
                <a:cs typeface="Trebuchet MS"/>
              </a:rPr>
              <a:t>(UC</a:t>
            </a:r>
            <a:r>
              <a:rPr sz="1400" b="1" spc="-204" dirty="0">
                <a:latin typeface="Trebuchet MS"/>
                <a:cs typeface="Trebuchet MS"/>
              </a:rPr>
              <a:t> </a:t>
            </a:r>
            <a:r>
              <a:rPr sz="1400" b="1" spc="-110" dirty="0">
                <a:latin typeface="Trebuchet MS"/>
                <a:cs typeface="Trebuchet MS"/>
              </a:rPr>
              <a:t>Berkley)</a:t>
            </a:r>
            <a:endParaRPr sz="1400" dirty="0">
              <a:latin typeface="Trebuchet MS"/>
              <a:cs typeface="Trebuchet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013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7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7" name="object 3"/>
          <p:cNvSpPr txBox="1">
            <a:spLocks noGrp="1"/>
          </p:cNvSpPr>
          <p:nvPr>
            <p:ph type="title"/>
          </p:nvPr>
        </p:nvSpPr>
        <p:spPr>
          <a:xfrm>
            <a:off x="533400" y="152400"/>
            <a:ext cx="6324600" cy="504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Important aspects in building a model</a:t>
            </a:r>
            <a:endParaRPr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5998" y="1358925"/>
            <a:ext cx="8105775" cy="19407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645" marR="224790" indent="-194945">
              <a:lnSpc>
                <a:spcPct val="105900"/>
              </a:lnSpc>
              <a:spcBef>
                <a:spcPts val="100"/>
              </a:spcBef>
              <a:buClr>
                <a:srgbClr val="00AFEF"/>
              </a:buClr>
              <a:buSzPct val="88636"/>
              <a:buFont typeface="Arial"/>
              <a:buChar char="•"/>
              <a:tabLst>
                <a:tab pos="208279" algn="l"/>
              </a:tabLst>
            </a:pPr>
            <a:r>
              <a:rPr sz="2200" kern="0" dirty="0">
                <a:latin typeface="Trebuchet MS"/>
                <a:cs typeface="Trebuchet MS"/>
              </a:rPr>
              <a:t>Clearly identifying the</a:t>
            </a:r>
            <a:r>
              <a:rPr sz="2200" kern="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200" u="heavy" kern="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assumptions</a:t>
            </a:r>
            <a:r>
              <a:rPr sz="2200" kern="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200" kern="0" dirty="0">
                <a:latin typeface="Trebuchet MS"/>
                <a:cs typeface="Trebuchet MS"/>
              </a:rPr>
              <a:t>you need to simplify reality (but </a:t>
            </a:r>
            <a:r>
              <a:rPr sz="2200" kern="0" dirty="0">
                <a:solidFill>
                  <a:srgbClr val="C00000"/>
                </a:solidFill>
                <a:latin typeface="Trebuchet MS"/>
                <a:cs typeface="Trebuchet MS"/>
              </a:rPr>
              <a:t> don't simplify too much</a:t>
            </a:r>
            <a:r>
              <a:rPr sz="2200" kern="0" dirty="0" smtClean="0">
                <a:latin typeface="Trebuchet MS"/>
                <a:cs typeface="Trebuchet MS"/>
              </a:rPr>
              <a:t>)</a:t>
            </a:r>
            <a:endParaRPr sz="2200" kern="0" dirty="0">
              <a:latin typeface="Trebuchet MS"/>
              <a:cs typeface="Trebuchet MS"/>
            </a:endParaRPr>
          </a:p>
          <a:p>
            <a:pPr marL="207645" indent="-194945">
              <a:lnSpc>
                <a:spcPct val="100000"/>
              </a:lnSpc>
              <a:spcBef>
                <a:spcPts val="695"/>
              </a:spcBef>
              <a:buClr>
                <a:srgbClr val="00AFEF"/>
              </a:buClr>
              <a:buSzPct val="88636"/>
              <a:buFont typeface="Arial"/>
              <a:buChar char="•"/>
              <a:tabLst>
                <a:tab pos="208279" algn="l"/>
              </a:tabLst>
            </a:pPr>
            <a:r>
              <a:rPr sz="2200" kern="0" dirty="0">
                <a:latin typeface="Trebuchet MS"/>
                <a:cs typeface="Trebuchet MS"/>
              </a:rPr>
              <a:t>Defining the</a:t>
            </a:r>
            <a:r>
              <a:rPr sz="2200" kern="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200" u="heavy" kern="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variables</a:t>
            </a:r>
            <a:r>
              <a:rPr sz="2200" kern="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200" kern="0" dirty="0">
                <a:latin typeface="Trebuchet MS"/>
                <a:cs typeface="Trebuchet MS"/>
              </a:rPr>
              <a:t>that characterize the </a:t>
            </a:r>
            <a:r>
              <a:rPr sz="2200" kern="0" dirty="0" smtClean="0">
                <a:latin typeface="Trebuchet MS"/>
                <a:cs typeface="Trebuchet MS"/>
              </a:rPr>
              <a:t>model</a:t>
            </a:r>
            <a:endParaRPr sz="2200" kern="0" dirty="0">
              <a:latin typeface="Trebuchet MS"/>
              <a:cs typeface="Trebuchet MS"/>
            </a:endParaRPr>
          </a:p>
          <a:p>
            <a:pPr marL="207645" marR="5080" indent="-194945">
              <a:lnSpc>
                <a:spcPct val="105900"/>
              </a:lnSpc>
              <a:spcBef>
                <a:spcPts val="530"/>
              </a:spcBef>
              <a:buClr>
                <a:srgbClr val="00AFEF"/>
              </a:buClr>
              <a:buSzPct val="88636"/>
              <a:buFont typeface="Arial"/>
              <a:buChar char="•"/>
              <a:tabLst>
                <a:tab pos="208279" algn="l"/>
              </a:tabLst>
            </a:pPr>
            <a:r>
              <a:rPr sz="2200" kern="0" dirty="0">
                <a:latin typeface="Trebuchet MS"/>
                <a:cs typeface="Trebuchet MS"/>
              </a:rPr>
              <a:t>Defining the</a:t>
            </a:r>
            <a:r>
              <a:rPr sz="2200" kern="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200" u="heavy" kern="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metrics</a:t>
            </a:r>
            <a:r>
              <a:rPr sz="2200" kern="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200" kern="0" dirty="0">
                <a:latin typeface="Trebuchet MS"/>
                <a:cs typeface="Trebuchet MS"/>
              </a:rPr>
              <a:t>for</a:t>
            </a:r>
            <a:r>
              <a:rPr sz="2200" kern="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200" u="heavy" kern="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evaluating</a:t>
            </a:r>
            <a:r>
              <a:rPr sz="2200" kern="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200" kern="0" dirty="0">
                <a:latin typeface="Trebuchet MS"/>
                <a:cs typeface="Trebuchet MS"/>
              </a:rPr>
              <a:t>the outputs of your system and its  </a:t>
            </a:r>
            <a:r>
              <a:rPr sz="2200" kern="0" dirty="0" smtClean="0">
                <a:latin typeface="Trebuchet MS"/>
                <a:cs typeface="Trebuchet MS"/>
              </a:rPr>
              <a:t>performance</a:t>
            </a:r>
            <a:endParaRPr sz="2200" kern="0" dirty="0">
              <a:latin typeface="Trebuchet MS"/>
              <a:cs typeface="Trebuchet MS"/>
            </a:endParaRPr>
          </a:p>
        </p:txBody>
      </p:sp>
      <p:sp>
        <p:nvSpPr>
          <p:cNvPr id="8" name="object 6"/>
          <p:cNvSpPr/>
          <p:nvPr/>
        </p:nvSpPr>
        <p:spPr>
          <a:xfrm>
            <a:off x="897382" y="4449317"/>
            <a:ext cx="127000" cy="456565"/>
          </a:xfrm>
          <a:custGeom>
            <a:avLst/>
            <a:gdLst/>
            <a:ahLst/>
            <a:cxnLst/>
            <a:rect l="l" t="t" r="r" b="b"/>
            <a:pathLst>
              <a:path w="127000" h="456564">
                <a:moveTo>
                  <a:pt x="73406" y="114299"/>
                </a:moveTo>
                <a:lnTo>
                  <a:pt x="53593" y="114299"/>
                </a:lnTo>
                <a:lnTo>
                  <a:pt x="53593" y="456437"/>
                </a:lnTo>
                <a:lnTo>
                  <a:pt x="73406" y="456437"/>
                </a:lnTo>
                <a:lnTo>
                  <a:pt x="73406" y="114299"/>
                </a:lnTo>
                <a:close/>
              </a:path>
              <a:path w="127000" h="456564">
                <a:moveTo>
                  <a:pt x="63500" y="0"/>
                </a:moveTo>
                <a:lnTo>
                  <a:pt x="0" y="126999"/>
                </a:lnTo>
                <a:lnTo>
                  <a:pt x="53593" y="126999"/>
                </a:lnTo>
                <a:lnTo>
                  <a:pt x="53593" y="114299"/>
                </a:lnTo>
                <a:lnTo>
                  <a:pt x="120650" y="114299"/>
                </a:lnTo>
                <a:lnTo>
                  <a:pt x="63500" y="0"/>
                </a:lnTo>
                <a:close/>
              </a:path>
              <a:path w="127000" h="456564">
                <a:moveTo>
                  <a:pt x="120650" y="114299"/>
                </a:moveTo>
                <a:lnTo>
                  <a:pt x="73406" y="114299"/>
                </a:lnTo>
                <a:lnTo>
                  <a:pt x="73406" y="126999"/>
                </a:lnTo>
                <a:lnTo>
                  <a:pt x="127000" y="126999"/>
                </a:lnTo>
                <a:lnTo>
                  <a:pt x="120650" y="11429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/>
          <p:cNvSpPr/>
          <p:nvPr/>
        </p:nvSpPr>
        <p:spPr>
          <a:xfrm>
            <a:off x="653795" y="4866132"/>
            <a:ext cx="2672080" cy="76200"/>
          </a:xfrm>
          <a:custGeom>
            <a:avLst/>
            <a:gdLst/>
            <a:ahLst/>
            <a:cxnLst/>
            <a:rect l="l" t="t" r="r" b="b"/>
            <a:pathLst>
              <a:path w="2672079" h="76200">
                <a:moveTo>
                  <a:pt x="2595499" y="0"/>
                </a:moveTo>
                <a:lnTo>
                  <a:pt x="2595499" y="76200"/>
                </a:lnTo>
                <a:lnTo>
                  <a:pt x="2656459" y="45720"/>
                </a:lnTo>
                <a:lnTo>
                  <a:pt x="2608199" y="45720"/>
                </a:lnTo>
                <a:lnTo>
                  <a:pt x="2608199" y="30480"/>
                </a:lnTo>
                <a:lnTo>
                  <a:pt x="2656459" y="30480"/>
                </a:lnTo>
                <a:lnTo>
                  <a:pt x="2595499" y="0"/>
                </a:lnTo>
                <a:close/>
              </a:path>
              <a:path w="2672079" h="76200">
                <a:moveTo>
                  <a:pt x="2595499" y="30480"/>
                </a:moveTo>
                <a:lnTo>
                  <a:pt x="0" y="30480"/>
                </a:lnTo>
                <a:lnTo>
                  <a:pt x="0" y="45720"/>
                </a:lnTo>
                <a:lnTo>
                  <a:pt x="2595499" y="45720"/>
                </a:lnTo>
                <a:lnTo>
                  <a:pt x="2595499" y="30480"/>
                </a:lnTo>
                <a:close/>
              </a:path>
              <a:path w="2672079" h="76200">
                <a:moveTo>
                  <a:pt x="2656459" y="30480"/>
                </a:moveTo>
                <a:lnTo>
                  <a:pt x="2608199" y="30480"/>
                </a:lnTo>
                <a:lnTo>
                  <a:pt x="2608199" y="45720"/>
                </a:lnTo>
                <a:lnTo>
                  <a:pt x="2656459" y="45720"/>
                </a:lnTo>
                <a:lnTo>
                  <a:pt x="2671699" y="38100"/>
                </a:lnTo>
                <a:lnTo>
                  <a:pt x="2656459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/>
          <p:cNvSpPr txBox="1"/>
          <p:nvPr/>
        </p:nvSpPr>
        <p:spPr>
          <a:xfrm>
            <a:off x="3113913" y="4920488"/>
            <a:ext cx="4038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0" dirty="0">
                <a:latin typeface="Trebuchet MS"/>
                <a:cs typeface="Trebuchet MS"/>
              </a:rPr>
              <a:t>t</a:t>
            </a:r>
            <a:r>
              <a:rPr sz="1600" spc="-90" dirty="0">
                <a:latin typeface="Trebuchet MS"/>
                <a:cs typeface="Trebuchet MS"/>
              </a:rPr>
              <a:t>i</a:t>
            </a:r>
            <a:r>
              <a:rPr sz="1600" spc="-70" dirty="0">
                <a:latin typeface="Trebuchet MS"/>
                <a:cs typeface="Trebuchet MS"/>
              </a:rPr>
              <a:t>me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1" name="object 9"/>
          <p:cNvSpPr/>
          <p:nvPr/>
        </p:nvSpPr>
        <p:spPr>
          <a:xfrm>
            <a:off x="938783" y="4639106"/>
            <a:ext cx="214884" cy="2453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/>
          <p:cNvSpPr/>
          <p:nvPr/>
        </p:nvSpPr>
        <p:spPr>
          <a:xfrm>
            <a:off x="986027" y="4663440"/>
            <a:ext cx="124968" cy="155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/>
          <p:cNvSpPr/>
          <p:nvPr/>
        </p:nvSpPr>
        <p:spPr>
          <a:xfrm>
            <a:off x="986027" y="4663440"/>
            <a:ext cx="125095" cy="155575"/>
          </a:xfrm>
          <a:custGeom>
            <a:avLst/>
            <a:gdLst/>
            <a:ahLst/>
            <a:cxnLst/>
            <a:rect l="l" t="t" r="r" b="b"/>
            <a:pathLst>
              <a:path w="125094" h="155575">
                <a:moveTo>
                  <a:pt x="0" y="155448"/>
                </a:moveTo>
                <a:lnTo>
                  <a:pt x="124968" y="155448"/>
                </a:lnTo>
                <a:lnTo>
                  <a:pt x="124968" y="0"/>
                </a:lnTo>
                <a:lnTo>
                  <a:pt x="0" y="0"/>
                </a:lnTo>
                <a:lnTo>
                  <a:pt x="0" y="15544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/>
          <p:cNvSpPr/>
          <p:nvPr/>
        </p:nvSpPr>
        <p:spPr>
          <a:xfrm>
            <a:off x="694944" y="4847335"/>
            <a:ext cx="885825" cy="418465"/>
          </a:xfrm>
          <a:custGeom>
            <a:avLst/>
            <a:gdLst/>
            <a:ahLst/>
            <a:cxnLst/>
            <a:rect l="l" t="t" r="r" b="b"/>
            <a:pathLst>
              <a:path w="885825" h="418464">
                <a:moveTo>
                  <a:pt x="839216" y="140715"/>
                </a:moveTo>
                <a:lnTo>
                  <a:pt x="46228" y="140715"/>
                </a:lnTo>
                <a:lnTo>
                  <a:pt x="28235" y="144349"/>
                </a:lnTo>
                <a:lnTo>
                  <a:pt x="13541" y="154257"/>
                </a:lnTo>
                <a:lnTo>
                  <a:pt x="3633" y="168951"/>
                </a:lnTo>
                <a:lnTo>
                  <a:pt x="0" y="186944"/>
                </a:lnTo>
                <a:lnTo>
                  <a:pt x="0" y="371856"/>
                </a:lnTo>
                <a:lnTo>
                  <a:pt x="3633" y="389848"/>
                </a:lnTo>
                <a:lnTo>
                  <a:pt x="13541" y="404542"/>
                </a:lnTo>
                <a:lnTo>
                  <a:pt x="28235" y="414450"/>
                </a:lnTo>
                <a:lnTo>
                  <a:pt x="46228" y="418083"/>
                </a:lnTo>
                <a:lnTo>
                  <a:pt x="839216" y="418083"/>
                </a:lnTo>
                <a:lnTo>
                  <a:pt x="857208" y="414450"/>
                </a:lnTo>
                <a:lnTo>
                  <a:pt x="871902" y="404542"/>
                </a:lnTo>
                <a:lnTo>
                  <a:pt x="881810" y="389848"/>
                </a:lnTo>
                <a:lnTo>
                  <a:pt x="885444" y="371856"/>
                </a:lnTo>
                <a:lnTo>
                  <a:pt x="885444" y="186944"/>
                </a:lnTo>
                <a:lnTo>
                  <a:pt x="881810" y="168951"/>
                </a:lnTo>
                <a:lnTo>
                  <a:pt x="871902" y="154257"/>
                </a:lnTo>
                <a:lnTo>
                  <a:pt x="857208" y="144349"/>
                </a:lnTo>
                <a:lnTo>
                  <a:pt x="839216" y="140715"/>
                </a:lnTo>
                <a:close/>
              </a:path>
              <a:path w="885825" h="418464">
                <a:moveTo>
                  <a:pt x="440245" y="0"/>
                </a:moveTo>
                <a:lnTo>
                  <a:pt x="147574" y="140715"/>
                </a:lnTo>
                <a:lnTo>
                  <a:pt x="368934" y="140715"/>
                </a:lnTo>
                <a:lnTo>
                  <a:pt x="4402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/>
          <p:cNvSpPr/>
          <p:nvPr/>
        </p:nvSpPr>
        <p:spPr>
          <a:xfrm>
            <a:off x="694944" y="4847335"/>
            <a:ext cx="885825" cy="418465"/>
          </a:xfrm>
          <a:custGeom>
            <a:avLst/>
            <a:gdLst/>
            <a:ahLst/>
            <a:cxnLst/>
            <a:rect l="l" t="t" r="r" b="b"/>
            <a:pathLst>
              <a:path w="885825" h="418464">
                <a:moveTo>
                  <a:pt x="0" y="186944"/>
                </a:moveTo>
                <a:lnTo>
                  <a:pt x="3633" y="168951"/>
                </a:lnTo>
                <a:lnTo>
                  <a:pt x="13541" y="154257"/>
                </a:lnTo>
                <a:lnTo>
                  <a:pt x="28235" y="144349"/>
                </a:lnTo>
                <a:lnTo>
                  <a:pt x="46228" y="140715"/>
                </a:lnTo>
                <a:lnTo>
                  <a:pt x="147574" y="140715"/>
                </a:lnTo>
                <a:lnTo>
                  <a:pt x="440245" y="0"/>
                </a:lnTo>
                <a:lnTo>
                  <a:pt x="368934" y="140715"/>
                </a:lnTo>
                <a:lnTo>
                  <a:pt x="839216" y="140715"/>
                </a:lnTo>
                <a:lnTo>
                  <a:pt x="857208" y="144349"/>
                </a:lnTo>
                <a:lnTo>
                  <a:pt x="871902" y="154257"/>
                </a:lnTo>
                <a:lnTo>
                  <a:pt x="881810" y="168951"/>
                </a:lnTo>
                <a:lnTo>
                  <a:pt x="885444" y="186944"/>
                </a:lnTo>
                <a:lnTo>
                  <a:pt x="885444" y="256286"/>
                </a:lnTo>
                <a:lnTo>
                  <a:pt x="885444" y="371856"/>
                </a:lnTo>
                <a:lnTo>
                  <a:pt x="881810" y="389848"/>
                </a:lnTo>
                <a:lnTo>
                  <a:pt x="871902" y="404542"/>
                </a:lnTo>
                <a:lnTo>
                  <a:pt x="857208" y="414450"/>
                </a:lnTo>
                <a:lnTo>
                  <a:pt x="839216" y="418083"/>
                </a:lnTo>
                <a:lnTo>
                  <a:pt x="368934" y="418083"/>
                </a:lnTo>
                <a:lnTo>
                  <a:pt x="147574" y="418083"/>
                </a:lnTo>
                <a:lnTo>
                  <a:pt x="46228" y="418083"/>
                </a:lnTo>
                <a:lnTo>
                  <a:pt x="28235" y="414450"/>
                </a:lnTo>
                <a:lnTo>
                  <a:pt x="13541" y="404542"/>
                </a:lnTo>
                <a:lnTo>
                  <a:pt x="3633" y="389848"/>
                </a:lnTo>
                <a:lnTo>
                  <a:pt x="0" y="371856"/>
                </a:lnTo>
                <a:lnTo>
                  <a:pt x="0" y="256286"/>
                </a:lnTo>
                <a:lnTo>
                  <a:pt x="0" y="186944"/>
                </a:lnTo>
                <a:close/>
              </a:path>
            </a:pathLst>
          </a:custGeom>
          <a:ln w="1219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/>
          <p:cNvSpPr txBox="1"/>
          <p:nvPr/>
        </p:nvSpPr>
        <p:spPr>
          <a:xfrm>
            <a:off x="788009" y="5025897"/>
            <a:ext cx="6965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latin typeface="Trebuchet MS"/>
                <a:cs typeface="Trebuchet MS"/>
              </a:rPr>
              <a:t>Read</a:t>
            </a:r>
            <a:r>
              <a:rPr sz="1200" spc="-155" dirty="0">
                <a:latin typeface="Trebuchet MS"/>
                <a:cs typeface="Trebuchet MS"/>
              </a:rPr>
              <a:t> </a:t>
            </a:r>
            <a:r>
              <a:rPr sz="1200" spc="-45" dirty="0">
                <a:latin typeface="Trebuchet MS"/>
                <a:cs typeface="Trebuchet MS"/>
              </a:rPr>
              <a:t>input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7" name="object 15"/>
          <p:cNvSpPr/>
          <p:nvPr/>
        </p:nvSpPr>
        <p:spPr>
          <a:xfrm>
            <a:off x="1083563" y="4639081"/>
            <a:ext cx="440461" cy="2529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6"/>
          <p:cNvSpPr/>
          <p:nvPr/>
        </p:nvSpPr>
        <p:spPr>
          <a:xfrm>
            <a:off x="1130808" y="4663440"/>
            <a:ext cx="350520" cy="1630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7"/>
          <p:cNvSpPr/>
          <p:nvPr/>
        </p:nvSpPr>
        <p:spPr>
          <a:xfrm>
            <a:off x="1130808" y="4663440"/>
            <a:ext cx="350520" cy="163195"/>
          </a:xfrm>
          <a:custGeom>
            <a:avLst/>
            <a:gdLst/>
            <a:ahLst/>
            <a:cxnLst/>
            <a:rect l="l" t="t" r="r" b="b"/>
            <a:pathLst>
              <a:path w="350519" h="163195">
                <a:moveTo>
                  <a:pt x="0" y="163068"/>
                </a:moveTo>
                <a:lnTo>
                  <a:pt x="350520" y="163068"/>
                </a:lnTo>
                <a:lnTo>
                  <a:pt x="350520" y="0"/>
                </a:lnTo>
                <a:lnTo>
                  <a:pt x="0" y="0"/>
                </a:lnTo>
                <a:lnTo>
                  <a:pt x="0" y="16306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8"/>
          <p:cNvSpPr/>
          <p:nvPr/>
        </p:nvSpPr>
        <p:spPr>
          <a:xfrm>
            <a:off x="1168908" y="4168140"/>
            <a:ext cx="891540" cy="425450"/>
          </a:xfrm>
          <a:custGeom>
            <a:avLst/>
            <a:gdLst/>
            <a:ahLst/>
            <a:cxnLst/>
            <a:rect l="l" t="t" r="r" b="b"/>
            <a:pathLst>
              <a:path w="891539" h="425450">
                <a:moveTo>
                  <a:pt x="0" y="55880"/>
                </a:moveTo>
                <a:lnTo>
                  <a:pt x="4391" y="34129"/>
                </a:lnTo>
                <a:lnTo>
                  <a:pt x="16367" y="16367"/>
                </a:lnTo>
                <a:lnTo>
                  <a:pt x="34129" y="4391"/>
                </a:lnTo>
                <a:lnTo>
                  <a:pt x="55879" y="0"/>
                </a:lnTo>
                <a:lnTo>
                  <a:pt x="148589" y="0"/>
                </a:lnTo>
                <a:lnTo>
                  <a:pt x="371475" y="0"/>
                </a:lnTo>
                <a:lnTo>
                  <a:pt x="835660" y="0"/>
                </a:lnTo>
                <a:lnTo>
                  <a:pt x="857410" y="4391"/>
                </a:lnTo>
                <a:lnTo>
                  <a:pt x="875172" y="16367"/>
                </a:lnTo>
                <a:lnTo>
                  <a:pt x="887148" y="34129"/>
                </a:lnTo>
                <a:lnTo>
                  <a:pt x="891540" y="55880"/>
                </a:lnTo>
                <a:lnTo>
                  <a:pt x="891540" y="195580"/>
                </a:lnTo>
                <a:lnTo>
                  <a:pt x="891540" y="279400"/>
                </a:lnTo>
                <a:lnTo>
                  <a:pt x="887148" y="301150"/>
                </a:lnTo>
                <a:lnTo>
                  <a:pt x="875172" y="318912"/>
                </a:lnTo>
                <a:lnTo>
                  <a:pt x="857410" y="330888"/>
                </a:lnTo>
                <a:lnTo>
                  <a:pt x="835660" y="335280"/>
                </a:lnTo>
                <a:lnTo>
                  <a:pt x="371475" y="335280"/>
                </a:lnTo>
                <a:lnTo>
                  <a:pt x="125983" y="425450"/>
                </a:lnTo>
                <a:lnTo>
                  <a:pt x="148589" y="335280"/>
                </a:lnTo>
                <a:lnTo>
                  <a:pt x="55879" y="335280"/>
                </a:lnTo>
                <a:lnTo>
                  <a:pt x="34129" y="330888"/>
                </a:lnTo>
                <a:lnTo>
                  <a:pt x="16367" y="318912"/>
                </a:lnTo>
                <a:lnTo>
                  <a:pt x="4391" y="301150"/>
                </a:lnTo>
                <a:lnTo>
                  <a:pt x="0" y="279400"/>
                </a:lnTo>
                <a:lnTo>
                  <a:pt x="0" y="195580"/>
                </a:lnTo>
                <a:lnTo>
                  <a:pt x="0" y="55880"/>
                </a:lnTo>
                <a:close/>
              </a:path>
            </a:pathLst>
          </a:custGeom>
          <a:ln w="12192">
            <a:solidFill>
              <a:srgbClr val="001F5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9"/>
          <p:cNvSpPr txBox="1"/>
          <p:nvPr/>
        </p:nvSpPr>
        <p:spPr>
          <a:xfrm>
            <a:off x="1264411" y="4209669"/>
            <a:ext cx="687808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kern="0" dirty="0">
                <a:solidFill>
                  <a:srgbClr val="001F5F"/>
                </a:solidFill>
                <a:latin typeface="Trebuchet MS"/>
                <a:cs typeface="Trebuchet MS"/>
              </a:rPr>
              <a:t>Compute</a:t>
            </a:r>
            <a:endParaRPr sz="1200" kern="0" dirty="0">
              <a:latin typeface="Trebuchet MS"/>
              <a:cs typeface="Trebuchet MS"/>
            </a:endParaRPr>
          </a:p>
        </p:txBody>
      </p:sp>
      <p:sp>
        <p:nvSpPr>
          <p:cNvPr id="22" name="object 20"/>
          <p:cNvSpPr/>
          <p:nvPr/>
        </p:nvSpPr>
        <p:spPr>
          <a:xfrm>
            <a:off x="1453896" y="4639081"/>
            <a:ext cx="315467" cy="25295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1"/>
          <p:cNvSpPr/>
          <p:nvPr/>
        </p:nvSpPr>
        <p:spPr>
          <a:xfrm>
            <a:off x="1501139" y="4663440"/>
            <a:ext cx="225552" cy="1630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2"/>
          <p:cNvSpPr/>
          <p:nvPr/>
        </p:nvSpPr>
        <p:spPr>
          <a:xfrm>
            <a:off x="1501139" y="4663440"/>
            <a:ext cx="226060" cy="163195"/>
          </a:xfrm>
          <a:custGeom>
            <a:avLst/>
            <a:gdLst/>
            <a:ahLst/>
            <a:cxnLst/>
            <a:rect l="l" t="t" r="r" b="b"/>
            <a:pathLst>
              <a:path w="226060" h="163195">
                <a:moveTo>
                  <a:pt x="0" y="163068"/>
                </a:moveTo>
                <a:lnTo>
                  <a:pt x="225552" y="163068"/>
                </a:lnTo>
                <a:lnTo>
                  <a:pt x="225552" y="0"/>
                </a:lnTo>
                <a:lnTo>
                  <a:pt x="0" y="0"/>
                </a:lnTo>
                <a:lnTo>
                  <a:pt x="0" y="163068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3"/>
          <p:cNvSpPr/>
          <p:nvPr/>
        </p:nvSpPr>
        <p:spPr>
          <a:xfrm>
            <a:off x="1176527" y="4819396"/>
            <a:ext cx="1071880" cy="786130"/>
          </a:xfrm>
          <a:custGeom>
            <a:avLst/>
            <a:gdLst/>
            <a:ahLst/>
            <a:cxnLst/>
            <a:rect l="l" t="t" r="r" b="b"/>
            <a:pathLst>
              <a:path w="1071880" h="786129">
                <a:moveTo>
                  <a:pt x="1021079" y="484123"/>
                </a:moveTo>
                <a:lnTo>
                  <a:pt x="50291" y="484123"/>
                </a:lnTo>
                <a:lnTo>
                  <a:pt x="30716" y="488070"/>
                </a:lnTo>
                <a:lnTo>
                  <a:pt x="14730" y="498840"/>
                </a:lnTo>
                <a:lnTo>
                  <a:pt x="3952" y="514824"/>
                </a:lnTo>
                <a:lnTo>
                  <a:pt x="0" y="534415"/>
                </a:lnTo>
                <a:lnTo>
                  <a:pt x="0" y="735583"/>
                </a:lnTo>
                <a:lnTo>
                  <a:pt x="3952" y="755175"/>
                </a:lnTo>
                <a:lnTo>
                  <a:pt x="14730" y="771159"/>
                </a:lnTo>
                <a:lnTo>
                  <a:pt x="30716" y="781929"/>
                </a:lnTo>
                <a:lnTo>
                  <a:pt x="50291" y="785875"/>
                </a:lnTo>
                <a:lnTo>
                  <a:pt x="1021079" y="785875"/>
                </a:lnTo>
                <a:lnTo>
                  <a:pt x="1040671" y="781929"/>
                </a:lnTo>
                <a:lnTo>
                  <a:pt x="1056655" y="771159"/>
                </a:lnTo>
                <a:lnTo>
                  <a:pt x="1067425" y="755175"/>
                </a:lnTo>
                <a:lnTo>
                  <a:pt x="1071372" y="735583"/>
                </a:lnTo>
                <a:lnTo>
                  <a:pt x="1071372" y="534415"/>
                </a:lnTo>
                <a:lnTo>
                  <a:pt x="1067425" y="514824"/>
                </a:lnTo>
                <a:lnTo>
                  <a:pt x="1056655" y="498840"/>
                </a:lnTo>
                <a:lnTo>
                  <a:pt x="1040671" y="488070"/>
                </a:lnTo>
                <a:lnTo>
                  <a:pt x="1021079" y="484123"/>
                </a:lnTo>
                <a:close/>
              </a:path>
              <a:path w="1071880" h="786129">
                <a:moveTo>
                  <a:pt x="552704" y="0"/>
                </a:moveTo>
                <a:lnTo>
                  <a:pt x="624966" y="484123"/>
                </a:lnTo>
                <a:lnTo>
                  <a:pt x="892810" y="484123"/>
                </a:lnTo>
                <a:lnTo>
                  <a:pt x="5527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4"/>
          <p:cNvSpPr/>
          <p:nvPr/>
        </p:nvSpPr>
        <p:spPr>
          <a:xfrm>
            <a:off x="1176527" y="4819396"/>
            <a:ext cx="1071880" cy="786130"/>
          </a:xfrm>
          <a:custGeom>
            <a:avLst/>
            <a:gdLst/>
            <a:ahLst/>
            <a:cxnLst/>
            <a:rect l="l" t="t" r="r" b="b"/>
            <a:pathLst>
              <a:path w="1071880" h="786129">
                <a:moveTo>
                  <a:pt x="0" y="534415"/>
                </a:moveTo>
                <a:lnTo>
                  <a:pt x="3952" y="514824"/>
                </a:lnTo>
                <a:lnTo>
                  <a:pt x="14730" y="498840"/>
                </a:lnTo>
                <a:lnTo>
                  <a:pt x="30716" y="488070"/>
                </a:lnTo>
                <a:lnTo>
                  <a:pt x="50291" y="484123"/>
                </a:lnTo>
                <a:lnTo>
                  <a:pt x="624966" y="484123"/>
                </a:lnTo>
                <a:lnTo>
                  <a:pt x="552704" y="0"/>
                </a:lnTo>
                <a:lnTo>
                  <a:pt x="892810" y="484123"/>
                </a:lnTo>
                <a:lnTo>
                  <a:pt x="1021079" y="484123"/>
                </a:lnTo>
                <a:lnTo>
                  <a:pt x="1040671" y="488070"/>
                </a:lnTo>
                <a:lnTo>
                  <a:pt x="1056655" y="498840"/>
                </a:lnTo>
                <a:lnTo>
                  <a:pt x="1067425" y="514824"/>
                </a:lnTo>
                <a:lnTo>
                  <a:pt x="1071372" y="534415"/>
                </a:lnTo>
                <a:lnTo>
                  <a:pt x="1071372" y="609853"/>
                </a:lnTo>
                <a:lnTo>
                  <a:pt x="1071372" y="735583"/>
                </a:lnTo>
                <a:lnTo>
                  <a:pt x="1067425" y="755175"/>
                </a:lnTo>
                <a:lnTo>
                  <a:pt x="1056655" y="771159"/>
                </a:lnTo>
                <a:lnTo>
                  <a:pt x="1040671" y="781929"/>
                </a:lnTo>
                <a:lnTo>
                  <a:pt x="1021079" y="785875"/>
                </a:lnTo>
                <a:lnTo>
                  <a:pt x="892810" y="785875"/>
                </a:lnTo>
                <a:lnTo>
                  <a:pt x="624966" y="785875"/>
                </a:lnTo>
                <a:lnTo>
                  <a:pt x="50291" y="785875"/>
                </a:lnTo>
                <a:lnTo>
                  <a:pt x="30716" y="781929"/>
                </a:lnTo>
                <a:lnTo>
                  <a:pt x="14730" y="771159"/>
                </a:lnTo>
                <a:lnTo>
                  <a:pt x="3952" y="755175"/>
                </a:lnTo>
                <a:lnTo>
                  <a:pt x="0" y="735583"/>
                </a:lnTo>
                <a:lnTo>
                  <a:pt x="0" y="609853"/>
                </a:lnTo>
                <a:lnTo>
                  <a:pt x="0" y="534415"/>
                </a:lnTo>
                <a:close/>
              </a:path>
            </a:pathLst>
          </a:custGeom>
          <a:ln w="12192">
            <a:solidFill>
              <a:srgbClr val="006FC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5"/>
          <p:cNvSpPr txBox="1"/>
          <p:nvPr/>
        </p:nvSpPr>
        <p:spPr>
          <a:xfrm>
            <a:off x="1270508" y="5343271"/>
            <a:ext cx="8293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0F8AD9"/>
                </a:solidFill>
                <a:latin typeface="Trebuchet MS"/>
                <a:cs typeface="Trebuchet MS"/>
              </a:rPr>
              <a:t>Write</a:t>
            </a:r>
            <a:r>
              <a:rPr sz="1200" spc="-160" dirty="0">
                <a:solidFill>
                  <a:srgbClr val="0F8AD9"/>
                </a:solidFill>
                <a:latin typeface="Trebuchet MS"/>
                <a:cs typeface="Trebuchet MS"/>
              </a:rPr>
              <a:t> </a:t>
            </a:r>
            <a:r>
              <a:rPr sz="1200" spc="-45" dirty="0">
                <a:solidFill>
                  <a:srgbClr val="0F8AD9"/>
                </a:solidFill>
                <a:latin typeface="Trebuchet MS"/>
                <a:cs typeface="Trebuchet MS"/>
              </a:rPr>
              <a:t>output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8" name="object 26"/>
          <p:cNvSpPr/>
          <p:nvPr/>
        </p:nvSpPr>
        <p:spPr>
          <a:xfrm>
            <a:off x="2451861" y="4449317"/>
            <a:ext cx="127000" cy="456565"/>
          </a:xfrm>
          <a:custGeom>
            <a:avLst/>
            <a:gdLst/>
            <a:ahLst/>
            <a:cxnLst/>
            <a:rect l="l" t="t" r="r" b="b"/>
            <a:pathLst>
              <a:path w="127000" h="456564">
                <a:moveTo>
                  <a:pt x="73406" y="114299"/>
                </a:moveTo>
                <a:lnTo>
                  <a:pt x="53593" y="114299"/>
                </a:lnTo>
                <a:lnTo>
                  <a:pt x="53593" y="456437"/>
                </a:lnTo>
                <a:lnTo>
                  <a:pt x="73406" y="456437"/>
                </a:lnTo>
                <a:lnTo>
                  <a:pt x="73406" y="114299"/>
                </a:lnTo>
                <a:close/>
              </a:path>
              <a:path w="127000" h="456564">
                <a:moveTo>
                  <a:pt x="63500" y="0"/>
                </a:moveTo>
                <a:lnTo>
                  <a:pt x="0" y="126999"/>
                </a:lnTo>
                <a:lnTo>
                  <a:pt x="53593" y="126999"/>
                </a:lnTo>
                <a:lnTo>
                  <a:pt x="53593" y="114299"/>
                </a:lnTo>
                <a:lnTo>
                  <a:pt x="120650" y="114299"/>
                </a:lnTo>
                <a:lnTo>
                  <a:pt x="63500" y="0"/>
                </a:lnTo>
                <a:close/>
              </a:path>
              <a:path w="127000" h="456564">
                <a:moveTo>
                  <a:pt x="120650" y="114299"/>
                </a:moveTo>
                <a:lnTo>
                  <a:pt x="73406" y="114299"/>
                </a:lnTo>
                <a:lnTo>
                  <a:pt x="73406" y="126999"/>
                </a:lnTo>
                <a:lnTo>
                  <a:pt x="127000" y="126999"/>
                </a:lnTo>
                <a:lnTo>
                  <a:pt x="120650" y="11429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7"/>
          <p:cNvSpPr/>
          <p:nvPr/>
        </p:nvSpPr>
        <p:spPr>
          <a:xfrm>
            <a:off x="2470404" y="4646726"/>
            <a:ext cx="216369" cy="24531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8"/>
          <p:cNvSpPr/>
          <p:nvPr/>
        </p:nvSpPr>
        <p:spPr>
          <a:xfrm>
            <a:off x="2517648" y="4671059"/>
            <a:ext cx="126492" cy="1554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9"/>
          <p:cNvSpPr/>
          <p:nvPr/>
        </p:nvSpPr>
        <p:spPr>
          <a:xfrm>
            <a:off x="2517648" y="4671059"/>
            <a:ext cx="127000" cy="155575"/>
          </a:xfrm>
          <a:custGeom>
            <a:avLst/>
            <a:gdLst/>
            <a:ahLst/>
            <a:cxnLst/>
            <a:rect l="l" t="t" r="r" b="b"/>
            <a:pathLst>
              <a:path w="127000" h="155575">
                <a:moveTo>
                  <a:pt x="0" y="155448"/>
                </a:moveTo>
                <a:lnTo>
                  <a:pt x="126492" y="155448"/>
                </a:lnTo>
                <a:lnTo>
                  <a:pt x="126492" y="0"/>
                </a:lnTo>
                <a:lnTo>
                  <a:pt x="0" y="0"/>
                </a:lnTo>
                <a:lnTo>
                  <a:pt x="0" y="15544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0"/>
          <p:cNvSpPr/>
          <p:nvPr/>
        </p:nvSpPr>
        <p:spPr>
          <a:xfrm>
            <a:off x="2616707" y="4646676"/>
            <a:ext cx="440461" cy="2514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1"/>
          <p:cNvSpPr/>
          <p:nvPr/>
        </p:nvSpPr>
        <p:spPr>
          <a:xfrm>
            <a:off x="2663951" y="4671059"/>
            <a:ext cx="350519" cy="1615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2"/>
          <p:cNvSpPr/>
          <p:nvPr/>
        </p:nvSpPr>
        <p:spPr>
          <a:xfrm>
            <a:off x="2663951" y="4671059"/>
            <a:ext cx="350520" cy="161925"/>
          </a:xfrm>
          <a:custGeom>
            <a:avLst/>
            <a:gdLst/>
            <a:ahLst/>
            <a:cxnLst/>
            <a:rect l="l" t="t" r="r" b="b"/>
            <a:pathLst>
              <a:path w="350519" h="161925">
                <a:moveTo>
                  <a:pt x="0" y="161544"/>
                </a:moveTo>
                <a:lnTo>
                  <a:pt x="350519" y="161544"/>
                </a:lnTo>
                <a:lnTo>
                  <a:pt x="350519" y="0"/>
                </a:lnTo>
                <a:lnTo>
                  <a:pt x="0" y="0"/>
                </a:lnTo>
                <a:lnTo>
                  <a:pt x="0" y="16154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3"/>
          <p:cNvSpPr/>
          <p:nvPr/>
        </p:nvSpPr>
        <p:spPr>
          <a:xfrm>
            <a:off x="2987039" y="4646676"/>
            <a:ext cx="315467" cy="25146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4"/>
          <p:cNvSpPr/>
          <p:nvPr/>
        </p:nvSpPr>
        <p:spPr>
          <a:xfrm>
            <a:off x="3034283" y="4671059"/>
            <a:ext cx="225552" cy="16154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5"/>
          <p:cNvSpPr/>
          <p:nvPr/>
        </p:nvSpPr>
        <p:spPr>
          <a:xfrm>
            <a:off x="3034283" y="4671059"/>
            <a:ext cx="226060" cy="161925"/>
          </a:xfrm>
          <a:custGeom>
            <a:avLst/>
            <a:gdLst/>
            <a:ahLst/>
            <a:cxnLst/>
            <a:rect l="l" t="t" r="r" b="b"/>
            <a:pathLst>
              <a:path w="226060" h="161925">
                <a:moveTo>
                  <a:pt x="0" y="161544"/>
                </a:moveTo>
                <a:lnTo>
                  <a:pt x="225552" y="161544"/>
                </a:lnTo>
                <a:lnTo>
                  <a:pt x="225552" y="0"/>
                </a:lnTo>
                <a:lnTo>
                  <a:pt x="0" y="0"/>
                </a:lnTo>
                <a:lnTo>
                  <a:pt x="0" y="161544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5"/>
          <p:cNvSpPr txBox="1"/>
          <p:nvPr/>
        </p:nvSpPr>
        <p:spPr>
          <a:xfrm>
            <a:off x="545998" y="1358925"/>
            <a:ext cx="8105775" cy="19407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645" marR="224790" indent="-194945">
              <a:lnSpc>
                <a:spcPct val="105900"/>
              </a:lnSpc>
              <a:spcBef>
                <a:spcPts val="100"/>
              </a:spcBef>
              <a:buClr>
                <a:srgbClr val="00AFEF"/>
              </a:buClr>
              <a:buSzPct val="88636"/>
              <a:buFont typeface="Arial"/>
              <a:buChar char="•"/>
              <a:tabLst>
                <a:tab pos="208279" algn="l"/>
              </a:tabLst>
            </a:pPr>
            <a:r>
              <a:rPr sz="2200" kern="0" dirty="0">
                <a:latin typeface="Trebuchet MS"/>
                <a:cs typeface="Trebuchet MS"/>
              </a:rPr>
              <a:t>Clearly identifying the</a:t>
            </a:r>
            <a:r>
              <a:rPr sz="2200" kern="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200" u="heavy" kern="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assumptions</a:t>
            </a:r>
            <a:r>
              <a:rPr sz="2200" kern="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200" kern="0" dirty="0">
                <a:latin typeface="Trebuchet MS"/>
                <a:cs typeface="Trebuchet MS"/>
              </a:rPr>
              <a:t>you need to simplify reality (but </a:t>
            </a:r>
            <a:r>
              <a:rPr sz="2200" kern="0" dirty="0">
                <a:solidFill>
                  <a:srgbClr val="C00000"/>
                </a:solidFill>
                <a:latin typeface="Trebuchet MS"/>
                <a:cs typeface="Trebuchet MS"/>
              </a:rPr>
              <a:t> don't simplify too much</a:t>
            </a:r>
            <a:r>
              <a:rPr sz="2200" kern="0" dirty="0" smtClean="0">
                <a:latin typeface="Trebuchet MS"/>
                <a:cs typeface="Trebuchet MS"/>
              </a:rPr>
              <a:t>)</a:t>
            </a:r>
            <a:endParaRPr sz="2200" kern="0" dirty="0">
              <a:latin typeface="Trebuchet MS"/>
              <a:cs typeface="Trebuchet MS"/>
            </a:endParaRPr>
          </a:p>
          <a:p>
            <a:pPr marL="207645" indent="-194945">
              <a:lnSpc>
                <a:spcPct val="100000"/>
              </a:lnSpc>
              <a:spcBef>
                <a:spcPts val="695"/>
              </a:spcBef>
              <a:buClr>
                <a:srgbClr val="00AFEF"/>
              </a:buClr>
              <a:buSzPct val="88636"/>
              <a:buFont typeface="Arial"/>
              <a:buChar char="•"/>
              <a:tabLst>
                <a:tab pos="208279" algn="l"/>
              </a:tabLst>
            </a:pPr>
            <a:r>
              <a:rPr sz="2200" kern="0" dirty="0">
                <a:latin typeface="Trebuchet MS"/>
                <a:cs typeface="Trebuchet MS"/>
              </a:rPr>
              <a:t>Defining the</a:t>
            </a:r>
            <a:r>
              <a:rPr sz="2200" kern="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200" u="heavy" kern="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variables</a:t>
            </a:r>
            <a:r>
              <a:rPr sz="2200" kern="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200" kern="0" dirty="0">
                <a:latin typeface="Trebuchet MS"/>
                <a:cs typeface="Trebuchet MS"/>
              </a:rPr>
              <a:t>that characterize the </a:t>
            </a:r>
            <a:r>
              <a:rPr sz="2200" kern="0" dirty="0" smtClean="0">
                <a:latin typeface="Trebuchet MS"/>
                <a:cs typeface="Trebuchet MS"/>
              </a:rPr>
              <a:t>model</a:t>
            </a:r>
            <a:endParaRPr sz="2200" kern="0" dirty="0">
              <a:latin typeface="Trebuchet MS"/>
              <a:cs typeface="Trebuchet MS"/>
            </a:endParaRPr>
          </a:p>
          <a:p>
            <a:pPr marL="207645" marR="5080" indent="-194945">
              <a:lnSpc>
                <a:spcPct val="105900"/>
              </a:lnSpc>
              <a:spcBef>
                <a:spcPts val="530"/>
              </a:spcBef>
              <a:buClr>
                <a:srgbClr val="00AFEF"/>
              </a:buClr>
              <a:buSzPct val="88636"/>
              <a:buFont typeface="Arial"/>
              <a:buChar char="•"/>
              <a:tabLst>
                <a:tab pos="208279" algn="l"/>
              </a:tabLst>
            </a:pPr>
            <a:r>
              <a:rPr sz="2200" kern="0" dirty="0">
                <a:latin typeface="Trebuchet MS"/>
                <a:cs typeface="Trebuchet MS"/>
              </a:rPr>
              <a:t>Defining the</a:t>
            </a:r>
            <a:r>
              <a:rPr sz="2200" kern="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200" u="heavy" kern="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metrics</a:t>
            </a:r>
            <a:r>
              <a:rPr sz="2200" kern="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200" kern="0" dirty="0">
                <a:latin typeface="Trebuchet MS"/>
                <a:cs typeface="Trebuchet MS"/>
              </a:rPr>
              <a:t>for</a:t>
            </a:r>
            <a:r>
              <a:rPr sz="2200" kern="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200" u="heavy" kern="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evaluating</a:t>
            </a:r>
            <a:r>
              <a:rPr sz="2200" kern="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200" kern="0" dirty="0">
                <a:latin typeface="Trebuchet MS"/>
                <a:cs typeface="Trebuchet MS"/>
              </a:rPr>
              <a:t>the outputs of your system and its  </a:t>
            </a:r>
            <a:r>
              <a:rPr sz="2200" kern="0" dirty="0" smtClean="0">
                <a:latin typeface="Trebuchet MS"/>
                <a:cs typeface="Trebuchet MS"/>
              </a:rPr>
              <a:t>performance</a:t>
            </a:r>
            <a:endParaRPr sz="2200" kern="0" dirty="0">
              <a:latin typeface="Trebuchet MS"/>
              <a:cs typeface="Trebuchet MS"/>
            </a:endParaRPr>
          </a:p>
        </p:txBody>
      </p:sp>
      <p:sp>
        <p:nvSpPr>
          <p:cNvPr id="39" name="object 4"/>
          <p:cNvSpPr/>
          <p:nvPr/>
        </p:nvSpPr>
        <p:spPr>
          <a:xfrm>
            <a:off x="3276600" y="3384550"/>
            <a:ext cx="1828800" cy="806450"/>
          </a:xfrm>
          <a:custGeom>
            <a:avLst/>
            <a:gdLst/>
            <a:ahLst/>
            <a:cxnLst/>
            <a:rect l="l" t="t" r="r" b="b"/>
            <a:pathLst>
              <a:path w="2194560" h="806450">
                <a:moveTo>
                  <a:pt x="0" y="134365"/>
                </a:moveTo>
                <a:lnTo>
                  <a:pt x="6853" y="91911"/>
                </a:lnTo>
                <a:lnTo>
                  <a:pt x="25936" y="55028"/>
                </a:lnTo>
                <a:lnTo>
                  <a:pt x="55028" y="25936"/>
                </a:lnTo>
                <a:lnTo>
                  <a:pt x="91911" y="6853"/>
                </a:lnTo>
                <a:lnTo>
                  <a:pt x="134365" y="0"/>
                </a:lnTo>
                <a:lnTo>
                  <a:pt x="365759" y="0"/>
                </a:lnTo>
                <a:lnTo>
                  <a:pt x="914400" y="0"/>
                </a:lnTo>
                <a:lnTo>
                  <a:pt x="2060193" y="0"/>
                </a:lnTo>
                <a:lnTo>
                  <a:pt x="2102648" y="6853"/>
                </a:lnTo>
                <a:lnTo>
                  <a:pt x="2139531" y="25936"/>
                </a:lnTo>
                <a:lnTo>
                  <a:pt x="2168623" y="55028"/>
                </a:lnTo>
                <a:lnTo>
                  <a:pt x="2187706" y="91911"/>
                </a:lnTo>
                <a:lnTo>
                  <a:pt x="2194559" y="134365"/>
                </a:lnTo>
                <a:lnTo>
                  <a:pt x="2194559" y="470281"/>
                </a:lnTo>
                <a:lnTo>
                  <a:pt x="2194559" y="671830"/>
                </a:lnTo>
                <a:lnTo>
                  <a:pt x="2187706" y="714284"/>
                </a:lnTo>
                <a:lnTo>
                  <a:pt x="2168623" y="751167"/>
                </a:lnTo>
                <a:lnTo>
                  <a:pt x="2139531" y="780259"/>
                </a:lnTo>
                <a:lnTo>
                  <a:pt x="2102648" y="799342"/>
                </a:lnTo>
                <a:lnTo>
                  <a:pt x="2060193" y="806196"/>
                </a:lnTo>
                <a:lnTo>
                  <a:pt x="914400" y="806196"/>
                </a:lnTo>
                <a:lnTo>
                  <a:pt x="365759" y="806196"/>
                </a:lnTo>
                <a:lnTo>
                  <a:pt x="134365" y="806196"/>
                </a:lnTo>
                <a:lnTo>
                  <a:pt x="91911" y="799342"/>
                </a:lnTo>
                <a:lnTo>
                  <a:pt x="55028" y="780259"/>
                </a:lnTo>
                <a:lnTo>
                  <a:pt x="25936" y="751167"/>
                </a:lnTo>
                <a:lnTo>
                  <a:pt x="6853" y="714284"/>
                </a:lnTo>
                <a:lnTo>
                  <a:pt x="0" y="671830"/>
                </a:lnTo>
                <a:lnTo>
                  <a:pt x="0" y="519049"/>
                </a:lnTo>
                <a:lnTo>
                  <a:pt x="0" y="470281"/>
                </a:lnTo>
                <a:lnTo>
                  <a:pt x="0" y="134365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 anchor="ctr" anchorCtr="0"/>
          <a:lstStyle/>
          <a:p>
            <a:pPr algn="ctr"/>
            <a:r>
              <a:rPr lang="en-US" b="1" kern="0" dirty="0" smtClean="0">
                <a:solidFill>
                  <a:srgbClr val="C00000"/>
                </a:solidFill>
              </a:rPr>
              <a:t>How else can we model this?</a:t>
            </a:r>
            <a:endParaRPr b="1" kern="0" dirty="0">
              <a:solidFill>
                <a:srgbClr val="C00000"/>
              </a:solidFill>
            </a:endParaRPr>
          </a:p>
        </p:txBody>
      </p:sp>
      <p:sp>
        <p:nvSpPr>
          <p:cNvPr id="40" name="object 36"/>
          <p:cNvSpPr/>
          <p:nvPr/>
        </p:nvSpPr>
        <p:spPr>
          <a:xfrm>
            <a:off x="5519673" y="4461509"/>
            <a:ext cx="127000" cy="456565"/>
          </a:xfrm>
          <a:custGeom>
            <a:avLst/>
            <a:gdLst/>
            <a:ahLst/>
            <a:cxnLst/>
            <a:rect l="l" t="t" r="r" b="b"/>
            <a:pathLst>
              <a:path w="127000" h="456564">
                <a:moveTo>
                  <a:pt x="73405" y="114300"/>
                </a:moveTo>
                <a:lnTo>
                  <a:pt x="53593" y="114300"/>
                </a:lnTo>
                <a:lnTo>
                  <a:pt x="53593" y="456438"/>
                </a:lnTo>
                <a:lnTo>
                  <a:pt x="73405" y="456438"/>
                </a:lnTo>
                <a:lnTo>
                  <a:pt x="73405" y="114300"/>
                </a:lnTo>
                <a:close/>
              </a:path>
              <a:path w="127000" h="456564">
                <a:moveTo>
                  <a:pt x="63500" y="0"/>
                </a:moveTo>
                <a:lnTo>
                  <a:pt x="0" y="127000"/>
                </a:lnTo>
                <a:lnTo>
                  <a:pt x="53593" y="127000"/>
                </a:lnTo>
                <a:lnTo>
                  <a:pt x="53593" y="114300"/>
                </a:lnTo>
                <a:lnTo>
                  <a:pt x="120650" y="114300"/>
                </a:lnTo>
                <a:lnTo>
                  <a:pt x="63500" y="0"/>
                </a:lnTo>
                <a:close/>
              </a:path>
              <a:path w="127000" h="456564">
                <a:moveTo>
                  <a:pt x="120650" y="114300"/>
                </a:moveTo>
                <a:lnTo>
                  <a:pt x="73405" y="114300"/>
                </a:lnTo>
                <a:lnTo>
                  <a:pt x="73405" y="127000"/>
                </a:lnTo>
                <a:lnTo>
                  <a:pt x="127000" y="127000"/>
                </a:lnTo>
                <a:lnTo>
                  <a:pt x="120650" y="1143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7"/>
          <p:cNvSpPr/>
          <p:nvPr/>
        </p:nvSpPr>
        <p:spPr>
          <a:xfrm>
            <a:off x="5274564" y="4881371"/>
            <a:ext cx="3066415" cy="76200"/>
          </a:xfrm>
          <a:custGeom>
            <a:avLst/>
            <a:gdLst/>
            <a:ahLst/>
            <a:cxnLst/>
            <a:rect l="l" t="t" r="r" b="b"/>
            <a:pathLst>
              <a:path w="3066415" h="76200">
                <a:moveTo>
                  <a:pt x="2989707" y="0"/>
                </a:moveTo>
                <a:lnTo>
                  <a:pt x="2989707" y="76200"/>
                </a:lnTo>
                <a:lnTo>
                  <a:pt x="3050666" y="45719"/>
                </a:lnTo>
                <a:lnTo>
                  <a:pt x="3002407" y="45719"/>
                </a:lnTo>
                <a:lnTo>
                  <a:pt x="3002407" y="30479"/>
                </a:lnTo>
                <a:lnTo>
                  <a:pt x="3050666" y="30479"/>
                </a:lnTo>
                <a:lnTo>
                  <a:pt x="2989707" y="0"/>
                </a:lnTo>
                <a:close/>
              </a:path>
              <a:path w="3066415" h="76200">
                <a:moveTo>
                  <a:pt x="2989707" y="30479"/>
                </a:moveTo>
                <a:lnTo>
                  <a:pt x="0" y="30479"/>
                </a:lnTo>
                <a:lnTo>
                  <a:pt x="0" y="45719"/>
                </a:lnTo>
                <a:lnTo>
                  <a:pt x="2989707" y="45719"/>
                </a:lnTo>
                <a:lnTo>
                  <a:pt x="2989707" y="30479"/>
                </a:lnTo>
                <a:close/>
              </a:path>
              <a:path w="3066415" h="76200">
                <a:moveTo>
                  <a:pt x="3050666" y="30479"/>
                </a:moveTo>
                <a:lnTo>
                  <a:pt x="3002407" y="30479"/>
                </a:lnTo>
                <a:lnTo>
                  <a:pt x="3002407" y="45719"/>
                </a:lnTo>
                <a:lnTo>
                  <a:pt x="3050666" y="45719"/>
                </a:lnTo>
                <a:lnTo>
                  <a:pt x="3065907" y="38100"/>
                </a:lnTo>
                <a:lnTo>
                  <a:pt x="3050666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38"/>
          <p:cNvSpPr txBox="1"/>
          <p:nvPr/>
        </p:nvSpPr>
        <p:spPr>
          <a:xfrm>
            <a:off x="8130285" y="4987290"/>
            <a:ext cx="4038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0" dirty="0">
                <a:latin typeface="Trebuchet MS"/>
                <a:cs typeface="Trebuchet MS"/>
              </a:rPr>
              <a:t>t</a:t>
            </a:r>
            <a:r>
              <a:rPr sz="1600" spc="-90" dirty="0">
                <a:latin typeface="Trebuchet MS"/>
                <a:cs typeface="Trebuchet MS"/>
              </a:rPr>
              <a:t>i</a:t>
            </a:r>
            <a:r>
              <a:rPr sz="1600" spc="-70" dirty="0">
                <a:latin typeface="Trebuchet MS"/>
                <a:cs typeface="Trebuchet MS"/>
              </a:rPr>
              <a:t>me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3" name="object 39"/>
          <p:cNvSpPr/>
          <p:nvPr/>
        </p:nvSpPr>
        <p:spPr>
          <a:xfrm>
            <a:off x="5567171" y="4658918"/>
            <a:ext cx="812279" cy="24531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0"/>
          <p:cNvSpPr/>
          <p:nvPr/>
        </p:nvSpPr>
        <p:spPr>
          <a:xfrm>
            <a:off x="5614415" y="4683252"/>
            <a:ext cx="722376" cy="15544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1"/>
          <p:cNvSpPr/>
          <p:nvPr/>
        </p:nvSpPr>
        <p:spPr>
          <a:xfrm>
            <a:off x="5614415" y="4683252"/>
            <a:ext cx="722630" cy="155575"/>
          </a:xfrm>
          <a:custGeom>
            <a:avLst/>
            <a:gdLst/>
            <a:ahLst/>
            <a:cxnLst/>
            <a:rect l="l" t="t" r="r" b="b"/>
            <a:pathLst>
              <a:path w="722629" h="155575">
                <a:moveTo>
                  <a:pt x="0" y="155448"/>
                </a:moveTo>
                <a:lnTo>
                  <a:pt x="722376" y="155448"/>
                </a:lnTo>
                <a:lnTo>
                  <a:pt x="722376" y="0"/>
                </a:lnTo>
                <a:lnTo>
                  <a:pt x="0" y="0"/>
                </a:lnTo>
                <a:lnTo>
                  <a:pt x="0" y="155448"/>
                </a:lnTo>
                <a:close/>
              </a:path>
            </a:pathLst>
          </a:custGeom>
          <a:ln w="9144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2"/>
          <p:cNvSpPr/>
          <p:nvPr/>
        </p:nvSpPr>
        <p:spPr>
          <a:xfrm>
            <a:off x="5789676" y="4238244"/>
            <a:ext cx="1080770" cy="352425"/>
          </a:xfrm>
          <a:custGeom>
            <a:avLst/>
            <a:gdLst/>
            <a:ahLst/>
            <a:cxnLst/>
            <a:rect l="l" t="t" r="r" b="b"/>
            <a:pathLst>
              <a:path w="1080770" h="352425">
                <a:moveTo>
                  <a:pt x="0" y="46227"/>
                </a:moveTo>
                <a:lnTo>
                  <a:pt x="3633" y="28235"/>
                </a:lnTo>
                <a:lnTo>
                  <a:pt x="13541" y="13541"/>
                </a:lnTo>
                <a:lnTo>
                  <a:pt x="28235" y="3633"/>
                </a:lnTo>
                <a:lnTo>
                  <a:pt x="46227" y="0"/>
                </a:lnTo>
                <a:lnTo>
                  <a:pt x="180086" y="0"/>
                </a:lnTo>
                <a:lnTo>
                  <a:pt x="450214" y="0"/>
                </a:lnTo>
                <a:lnTo>
                  <a:pt x="1034288" y="0"/>
                </a:lnTo>
                <a:lnTo>
                  <a:pt x="1052280" y="3633"/>
                </a:lnTo>
                <a:lnTo>
                  <a:pt x="1066974" y="13541"/>
                </a:lnTo>
                <a:lnTo>
                  <a:pt x="1076882" y="28235"/>
                </a:lnTo>
                <a:lnTo>
                  <a:pt x="1080516" y="46227"/>
                </a:lnTo>
                <a:lnTo>
                  <a:pt x="1080516" y="161797"/>
                </a:lnTo>
                <a:lnTo>
                  <a:pt x="1080516" y="231139"/>
                </a:lnTo>
                <a:lnTo>
                  <a:pt x="1076882" y="249132"/>
                </a:lnTo>
                <a:lnTo>
                  <a:pt x="1066974" y="263826"/>
                </a:lnTo>
                <a:lnTo>
                  <a:pt x="1052280" y="273734"/>
                </a:lnTo>
                <a:lnTo>
                  <a:pt x="1034288" y="277367"/>
                </a:lnTo>
                <a:lnTo>
                  <a:pt x="450214" y="277367"/>
                </a:lnTo>
                <a:lnTo>
                  <a:pt x="152781" y="351916"/>
                </a:lnTo>
                <a:lnTo>
                  <a:pt x="180086" y="277367"/>
                </a:lnTo>
                <a:lnTo>
                  <a:pt x="46227" y="277367"/>
                </a:lnTo>
                <a:lnTo>
                  <a:pt x="28235" y="273734"/>
                </a:lnTo>
                <a:lnTo>
                  <a:pt x="13541" y="263826"/>
                </a:lnTo>
                <a:lnTo>
                  <a:pt x="3633" y="249132"/>
                </a:lnTo>
                <a:lnTo>
                  <a:pt x="0" y="231139"/>
                </a:lnTo>
                <a:lnTo>
                  <a:pt x="0" y="161797"/>
                </a:lnTo>
                <a:lnTo>
                  <a:pt x="0" y="46227"/>
                </a:lnTo>
                <a:close/>
              </a:path>
            </a:pathLst>
          </a:custGeom>
          <a:ln w="12192">
            <a:solidFill>
              <a:srgbClr val="001F5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3"/>
          <p:cNvSpPr txBox="1"/>
          <p:nvPr/>
        </p:nvSpPr>
        <p:spPr>
          <a:xfrm>
            <a:off x="5883655" y="4277105"/>
            <a:ext cx="7683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5" dirty="0">
                <a:solidFill>
                  <a:srgbClr val="001F5F"/>
                </a:solidFill>
                <a:latin typeface="Trebuchet MS"/>
                <a:cs typeface="Trebuchet MS"/>
              </a:rPr>
              <a:t>Control</a:t>
            </a:r>
            <a:r>
              <a:rPr sz="1200" spc="-16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200" spc="-55" dirty="0">
                <a:solidFill>
                  <a:srgbClr val="001F5F"/>
                </a:solidFill>
                <a:latin typeface="Trebuchet MS"/>
                <a:cs typeface="Trebuchet MS"/>
              </a:rPr>
              <a:t>task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8" name="object 44"/>
          <p:cNvSpPr/>
          <p:nvPr/>
        </p:nvSpPr>
        <p:spPr>
          <a:xfrm>
            <a:off x="7072630" y="4461509"/>
            <a:ext cx="127000" cy="456565"/>
          </a:xfrm>
          <a:custGeom>
            <a:avLst/>
            <a:gdLst/>
            <a:ahLst/>
            <a:cxnLst/>
            <a:rect l="l" t="t" r="r" b="b"/>
            <a:pathLst>
              <a:path w="127000" h="456564">
                <a:moveTo>
                  <a:pt x="73405" y="114300"/>
                </a:moveTo>
                <a:lnTo>
                  <a:pt x="53594" y="114300"/>
                </a:lnTo>
                <a:lnTo>
                  <a:pt x="53594" y="456438"/>
                </a:lnTo>
                <a:lnTo>
                  <a:pt x="73405" y="456438"/>
                </a:lnTo>
                <a:lnTo>
                  <a:pt x="73405" y="114300"/>
                </a:lnTo>
                <a:close/>
              </a:path>
              <a:path w="127000" h="456564">
                <a:moveTo>
                  <a:pt x="63500" y="0"/>
                </a:moveTo>
                <a:lnTo>
                  <a:pt x="0" y="127000"/>
                </a:lnTo>
                <a:lnTo>
                  <a:pt x="53594" y="127000"/>
                </a:lnTo>
                <a:lnTo>
                  <a:pt x="53594" y="114300"/>
                </a:lnTo>
                <a:lnTo>
                  <a:pt x="120650" y="114300"/>
                </a:lnTo>
                <a:lnTo>
                  <a:pt x="63500" y="0"/>
                </a:lnTo>
                <a:close/>
              </a:path>
              <a:path w="127000" h="456564">
                <a:moveTo>
                  <a:pt x="120650" y="114300"/>
                </a:moveTo>
                <a:lnTo>
                  <a:pt x="73405" y="114300"/>
                </a:lnTo>
                <a:lnTo>
                  <a:pt x="73405" y="127000"/>
                </a:lnTo>
                <a:lnTo>
                  <a:pt x="127000" y="127000"/>
                </a:lnTo>
                <a:lnTo>
                  <a:pt x="120650" y="1143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5"/>
          <p:cNvSpPr/>
          <p:nvPr/>
        </p:nvSpPr>
        <p:spPr>
          <a:xfrm>
            <a:off x="7097268" y="4666538"/>
            <a:ext cx="838187" cy="24531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46"/>
          <p:cNvSpPr/>
          <p:nvPr/>
        </p:nvSpPr>
        <p:spPr>
          <a:xfrm>
            <a:off x="7144511" y="4690871"/>
            <a:ext cx="748283" cy="15544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7"/>
          <p:cNvSpPr/>
          <p:nvPr/>
        </p:nvSpPr>
        <p:spPr>
          <a:xfrm>
            <a:off x="7144511" y="4690871"/>
            <a:ext cx="748665" cy="155575"/>
          </a:xfrm>
          <a:custGeom>
            <a:avLst/>
            <a:gdLst/>
            <a:ahLst/>
            <a:cxnLst/>
            <a:rect l="l" t="t" r="r" b="b"/>
            <a:pathLst>
              <a:path w="748665" h="155575">
                <a:moveTo>
                  <a:pt x="0" y="155447"/>
                </a:moveTo>
                <a:lnTo>
                  <a:pt x="748283" y="155447"/>
                </a:lnTo>
                <a:lnTo>
                  <a:pt x="748283" y="0"/>
                </a:lnTo>
                <a:lnTo>
                  <a:pt x="0" y="0"/>
                </a:lnTo>
                <a:lnTo>
                  <a:pt x="0" y="155447"/>
                </a:lnTo>
                <a:close/>
              </a:path>
            </a:pathLst>
          </a:custGeom>
          <a:ln w="9144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48"/>
          <p:cNvSpPr/>
          <p:nvPr/>
        </p:nvSpPr>
        <p:spPr>
          <a:xfrm>
            <a:off x="3962400" y="5009515"/>
            <a:ext cx="3092450" cy="781685"/>
          </a:xfrm>
          <a:custGeom>
            <a:avLst/>
            <a:gdLst/>
            <a:ahLst/>
            <a:cxnLst/>
            <a:rect l="l" t="t" r="r" b="b"/>
            <a:pathLst>
              <a:path w="3092450" h="781685">
                <a:moveTo>
                  <a:pt x="0" y="385190"/>
                </a:moveTo>
                <a:lnTo>
                  <a:pt x="6221" y="354324"/>
                </a:lnTo>
                <a:lnTo>
                  <a:pt x="23193" y="329136"/>
                </a:lnTo>
                <a:lnTo>
                  <a:pt x="48381" y="312164"/>
                </a:lnTo>
                <a:lnTo>
                  <a:pt x="79248" y="305942"/>
                </a:lnTo>
                <a:lnTo>
                  <a:pt x="1803781" y="305942"/>
                </a:lnTo>
                <a:lnTo>
                  <a:pt x="2094992" y="0"/>
                </a:lnTo>
                <a:lnTo>
                  <a:pt x="2576829" y="305942"/>
                </a:lnTo>
                <a:lnTo>
                  <a:pt x="3012948" y="305942"/>
                </a:lnTo>
                <a:lnTo>
                  <a:pt x="3043814" y="312164"/>
                </a:lnTo>
                <a:lnTo>
                  <a:pt x="3069002" y="329136"/>
                </a:lnTo>
                <a:lnTo>
                  <a:pt x="3085974" y="354324"/>
                </a:lnTo>
                <a:lnTo>
                  <a:pt x="3092196" y="385190"/>
                </a:lnTo>
                <a:lnTo>
                  <a:pt x="3092196" y="504062"/>
                </a:lnTo>
                <a:lnTo>
                  <a:pt x="3092196" y="702182"/>
                </a:lnTo>
                <a:lnTo>
                  <a:pt x="3085974" y="733028"/>
                </a:lnTo>
                <a:lnTo>
                  <a:pt x="3069002" y="758218"/>
                </a:lnTo>
                <a:lnTo>
                  <a:pt x="3043814" y="775202"/>
                </a:lnTo>
                <a:lnTo>
                  <a:pt x="3012948" y="781430"/>
                </a:lnTo>
                <a:lnTo>
                  <a:pt x="2576829" y="781430"/>
                </a:lnTo>
                <a:lnTo>
                  <a:pt x="1803781" y="781430"/>
                </a:lnTo>
                <a:lnTo>
                  <a:pt x="79248" y="781430"/>
                </a:lnTo>
                <a:lnTo>
                  <a:pt x="48381" y="775202"/>
                </a:lnTo>
                <a:lnTo>
                  <a:pt x="23193" y="758218"/>
                </a:lnTo>
                <a:lnTo>
                  <a:pt x="6221" y="733028"/>
                </a:lnTo>
                <a:lnTo>
                  <a:pt x="0" y="702182"/>
                </a:lnTo>
                <a:lnTo>
                  <a:pt x="0" y="504062"/>
                </a:lnTo>
                <a:lnTo>
                  <a:pt x="0" y="385190"/>
                </a:lnTo>
                <a:close/>
              </a:path>
            </a:pathLst>
          </a:custGeom>
          <a:ln w="25907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49"/>
          <p:cNvSpPr txBox="1"/>
          <p:nvPr/>
        </p:nvSpPr>
        <p:spPr>
          <a:xfrm>
            <a:off x="4063492" y="5356605"/>
            <a:ext cx="2168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5" dirty="0">
                <a:solidFill>
                  <a:srgbClr val="C00000"/>
                </a:solidFill>
                <a:latin typeface="Trebuchet MS"/>
                <a:cs typeface="Trebuchet MS"/>
              </a:rPr>
              <a:t>What </a:t>
            </a:r>
            <a:r>
              <a:rPr sz="1800" b="1" spc="-85" dirty="0">
                <a:solidFill>
                  <a:srgbClr val="C00000"/>
                </a:solidFill>
                <a:latin typeface="Trebuchet MS"/>
                <a:cs typeface="Trebuchet MS"/>
              </a:rPr>
              <a:t>did </a:t>
            </a:r>
            <a:r>
              <a:rPr sz="1800" b="1" spc="-105" dirty="0">
                <a:solidFill>
                  <a:srgbClr val="C00000"/>
                </a:solidFill>
                <a:latin typeface="Trebuchet MS"/>
                <a:cs typeface="Trebuchet MS"/>
              </a:rPr>
              <a:t>we</a:t>
            </a:r>
            <a:r>
              <a:rPr sz="1800" b="1" spc="-31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b="1" spc="-100" dirty="0">
                <a:solidFill>
                  <a:srgbClr val="C00000"/>
                </a:solidFill>
                <a:latin typeface="Trebuchet MS"/>
                <a:cs typeface="Trebuchet MS"/>
              </a:rPr>
              <a:t>sacrifice?</a:t>
            </a:r>
            <a:endParaRPr sz="1800" dirty="0">
              <a:latin typeface="Trebuchet MS"/>
              <a:cs typeface="Trebuchet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013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 animBg="1"/>
      <p:bldP spid="18" grpId="0" animBg="1"/>
      <p:bldP spid="19" grpId="0" animBg="1"/>
      <p:bldP spid="20" grpId="0" animBg="1"/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9" grpId="0" animBg="1"/>
      <p:bldP spid="40" grpId="0" animBg="1"/>
      <p:bldP spid="41" grpId="0" animBg="1"/>
      <p:bldP spid="42" grpId="0"/>
      <p:bldP spid="43" grpId="0" animBg="1"/>
      <p:bldP spid="44" grpId="0" animBg="1"/>
      <p:bldP spid="45" grpId="0" animBg="1"/>
      <p:bldP spid="46" grpId="0" animBg="1"/>
      <p:bldP spid="47" grpId="0"/>
      <p:bldP spid="48" grpId="0" animBg="1"/>
      <p:bldP spid="49" grpId="0" animBg="1"/>
      <p:bldP spid="50" grpId="0" animBg="1"/>
      <p:bldP spid="51" grpId="0" animBg="1"/>
      <p:bldP spid="52" grpId="0" animBg="1"/>
      <p:bldP spid="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8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7" name="object 3"/>
          <p:cNvSpPr txBox="1">
            <a:spLocks noGrp="1"/>
          </p:cNvSpPr>
          <p:nvPr>
            <p:ph type="title"/>
          </p:nvPr>
        </p:nvSpPr>
        <p:spPr>
          <a:xfrm>
            <a:off x="533400" y="152400"/>
            <a:ext cx="5791200" cy="504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Modeling computation</a:t>
            </a:r>
            <a:endParaRPr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410718" y="4606290"/>
            <a:ext cx="2280285" cy="1287780"/>
          </a:xfrm>
          <a:custGeom>
            <a:avLst/>
            <a:gdLst/>
            <a:ahLst/>
            <a:cxnLst/>
            <a:rect l="l" t="t" r="r" b="b"/>
            <a:pathLst>
              <a:path w="2280285" h="1287779">
                <a:moveTo>
                  <a:pt x="0" y="214630"/>
                </a:moveTo>
                <a:lnTo>
                  <a:pt x="5668" y="165431"/>
                </a:lnTo>
                <a:lnTo>
                  <a:pt x="21816" y="120261"/>
                </a:lnTo>
                <a:lnTo>
                  <a:pt x="47154" y="80409"/>
                </a:lnTo>
                <a:lnTo>
                  <a:pt x="80393" y="47166"/>
                </a:lnTo>
                <a:lnTo>
                  <a:pt x="120244" y="21823"/>
                </a:lnTo>
                <a:lnTo>
                  <a:pt x="165419" y="5670"/>
                </a:lnTo>
                <a:lnTo>
                  <a:pt x="214629" y="0"/>
                </a:lnTo>
                <a:lnTo>
                  <a:pt x="2065274" y="0"/>
                </a:lnTo>
                <a:lnTo>
                  <a:pt x="2114472" y="5670"/>
                </a:lnTo>
                <a:lnTo>
                  <a:pt x="2159642" y="21823"/>
                </a:lnTo>
                <a:lnTo>
                  <a:pt x="2199494" y="47166"/>
                </a:lnTo>
                <a:lnTo>
                  <a:pt x="2232737" y="80409"/>
                </a:lnTo>
                <a:lnTo>
                  <a:pt x="2258080" y="120261"/>
                </a:lnTo>
                <a:lnTo>
                  <a:pt x="2274233" y="165431"/>
                </a:lnTo>
                <a:lnTo>
                  <a:pt x="2279904" y="214630"/>
                </a:lnTo>
                <a:lnTo>
                  <a:pt x="2279904" y="1073150"/>
                </a:lnTo>
                <a:lnTo>
                  <a:pt x="2274233" y="1122360"/>
                </a:lnTo>
                <a:lnTo>
                  <a:pt x="2258080" y="1167535"/>
                </a:lnTo>
                <a:lnTo>
                  <a:pt x="2232737" y="1207386"/>
                </a:lnTo>
                <a:lnTo>
                  <a:pt x="2199494" y="1240625"/>
                </a:lnTo>
                <a:lnTo>
                  <a:pt x="2159642" y="1265963"/>
                </a:lnTo>
                <a:lnTo>
                  <a:pt x="2114472" y="1282111"/>
                </a:lnTo>
                <a:lnTo>
                  <a:pt x="2065274" y="1287780"/>
                </a:lnTo>
                <a:lnTo>
                  <a:pt x="214629" y="1287780"/>
                </a:lnTo>
                <a:lnTo>
                  <a:pt x="165419" y="1282111"/>
                </a:lnTo>
                <a:lnTo>
                  <a:pt x="120244" y="1265963"/>
                </a:lnTo>
                <a:lnTo>
                  <a:pt x="80393" y="1240625"/>
                </a:lnTo>
                <a:lnTo>
                  <a:pt x="47154" y="1207386"/>
                </a:lnTo>
                <a:lnTo>
                  <a:pt x="21816" y="1167535"/>
                </a:lnTo>
                <a:lnTo>
                  <a:pt x="5668" y="1122360"/>
                </a:lnTo>
                <a:lnTo>
                  <a:pt x="0" y="1073150"/>
                </a:lnTo>
                <a:lnTo>
                  <a:pt x="0" y="214630"/>
                </a:lnTo>
                <a:close/>
              </a:path>
            </a:pathLst>
          </a:custGeom>
          <a:ln w="25908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/>
          <p:cNvSpPr txBox="1"/>
          <p:nvPr/>
        </p:nvSpPr>
        <p:spPr>
          <a:xfrm>
            <a:off x="552094" y="4690364"/>
            <a:ext cx="19723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75" dirty="0">
                <a:latin typeface="Trebuchet MS"/>
                <a:cs typeface="Trebuchet MS"/>
              </a:rPr>
              <a:t>System </a:t>
            </a:r>
            <a:r>
              <a:rPr sz="1600" spc="-65" dirty="0">
                <a:latin typeface="Trebuchet MS"/>
                <a:cs typeface="Trebuchet MS"/>
              </a:rPr>
              <a:t>to </a:t>
            </a:r>
            <a:r>
              <a:rPr sz="1600" spc="-70" dirty="0">
                <a:latin typeface="Trebuchet MS"/>
                <a:cs typeface="Trebuchet MS"/>
              </a:rPr>
              <a:t>be</a:t>
            </a:r>
            <a:r>
              <a:rPr sz="1600" spc="-254" dirty="0">
                <a:latin typeface="Trebuchet MS"/>
                <a:cs typeface="Trebuchet MS"/>
              </a:rPr>
              <a:t> </a:t>
            </a:r>
            <a:r>
              <a:rPr sz="1600" spc="-80" dirty="0">
                <a:latin typeface="Trebuchet MS"/>
                <a:cs typeface="Trebuchet MS"/>
              </a:rPr>
              <a:t>controlled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9" name="object 6"/>
          <p:cNvSpPr/>
          <p:nvPr/>
        </p:nvSpPr>
        <p:spPr>
          <a:xfrm>
            <a:off x="1411224" y="5492496"/>
            <a:ext cx="376466" cy="2591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/>
          <p:cNvSpPr/>
          <p:nvPr/>
        </p:nvSpPr>
        <p:spPr>
          <a:xfrm>
            <a:off x="1458467" y="5516879"/>
            <a:ext cx="286512" cy="1691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/>
          <p:cNvSpPr/>
          <p:nvPr/>
        </p:nvSpPr>
        <p:spPr>
          <a:xfrm>
            <a:off x="1458467" y="5516879"/>
            <a:ext cx="287020" cy="169545"/>
          </a:xfrm>
          <a:custGeom>
            <a:avLst/>
            <a:gdLst/>
            <a:ahLst/>
            <a:cxnLst/>
            <a:rect l="l" t="t" r="r" b="b"/>
            <a:pathLst>
              <a:path w="287019" h="169545">
                <a:moveTo>
                  <a:pt x="0" y="169164"/>
                </a:moveTo>
                <a:lnTo>
                  <a:pt x="286512" y="169164"/>
                </a:lnTo>
                <a:lnTo>
                  <a:pt x="286512" y="0"/>
                </a:lnTo>
                <a:lnTo>
                  <a:pt x="0" y="0"/>
                </a:lnTo>
                <a:lnTo>
                  <a:pt x="0" y="169164"/>
                </a:lnTo>
                <a:close/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9"/>
          <p:cNvSpPr/>
          <p:nvPr/>
        </p:nvSpPr>
        <p:spPr>
          <a:xfrm>
            <a:off x="1450847" y="5615940"/>
            <a:ext cx="166192" cy="1797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0"/>
          <p:cNvSpPr/>
          <p:nvPr/>
        </p:nvSpPr>
        <p:spPr>
          <a:xfrm>
            <a:off x="1498091" y="5640323"/>
            <a:ext cx="76200" cy="899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1"/>
          <p:cNvSpPr/>
          <p:nvPr/>
        </p:nvSpPr>
        <p:spPr>
          <a:xfrm>
            <a:off x="1493519" y="5635752"/>
            <a:ext cx="85343" cy="990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2"/>
          <p:cNvSpPr/>
          <p:nvPr/>
        </p:nvSpPr>
        <p:spPr>
          <a:xfrm>
            <a:off x="1595627" y="5615940"/>
            <a:ext cx="166192" cy="1797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3"/>
          <p:cNvSpPr/>
          <p:nvPr/>
        </p:nvSpPr>
        <p:spPr>
          <a:xfrm>
            <a:off x="1642872" y="5640323"/>
            <a:ext cx="76200" cy="899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4"/>
          <p:cNvSpPr/>
          <p:nvPr/>
        </p:nvSpPr>
        <p:spPr>
          <a:xfrm>
            <a:off x="1638300" y="5635752"/>
            <a:ext cx="85344" cy="990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5"/>
          <p:cNvSpPr/>
          <p:nvPr/>
        </p:nvSpPr>
        <p:spPr>
          <a:xfrm>
            <a:off x="897636" y="5708903"/>
            <a:ext cx="1432560" cy="13553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6"/>
          <p:cNvSpPr/>
          <p:nvPr/>
        </p:nvSpPr>
        <p:spPr>
          <a:xfrm>
            <a:off x="944880" y="5733288"/>
            <a:ext cx="1342644" cy="457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7"/>
          <p:cNvSpPr/>
          <p:nvPr/>
        </p:nvSpPr>
        <p:spPr>
          <a:xfrm>
            <a:off x="944880" y="5733288"/>
            <a:ext cx="1343025" cy="45720"/>
          </a:xfrm>
          <a:custGeom>
            <a:avLst/>
            <a:gdLst/>
            <a:ahLst/>
            <a:cxnLst/>
            <a:rect l="l" t="t" r="r" b="b"/>
            <a:pathLst>
              <a:path w="1343025" h="45720">
                <a:moveTo>
                  <a:pt x="0" y="45720"/>
                </a:moveTo>
                <a:lnTo>
                  <a:pt x="1342644" y="45720"/>
                </a:lnTo>
                <a:lnTo>
                  <a:pt x="1342644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8"/>
          <p:cNvSpPr/>
          <p:nvPr/>
        </p:nvSpPr>
        <p:spPr>
          <a:xfrm>
            <a:off x="1205483" y="5551932"/>
            <a:ext cx="216407" cy="975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9"/>
          <p:cNvSpPr/>
          <p:nvPr/>
        </p:nvSpPr>
        <p:spPr>
          <a:xfrm>
            <a:off x="1423416" y="4956009"/>
            <a:ext cx="192125" cy="18596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0"/>
          <p:cNvSpPr/>
          <p:nvPr/>
        </p:nvSpPr>
        <p:spPr>
          <a:xfrm>
            <a:off x="1455566" y="4987935"/>
            <a:ext cx="78954" cy="726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1"/>
          <p:cNvSpPr/>
          <p:nvPr/>
        </p:nvSpPr>
        <p:spPr>
          <a:xfrm>
            <a:off x="1450804" y="4983172"/>
            <a:ext cx="88479" cy="8214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2"/>
          <p:cNvSpPr/>
          <p:nvPr/>
        </p:nvSpPr>
        <p:spPr>
          <a:xfrm>
            <a:off x="1450847" y="5013959"/>
            <a:ext cx="249961" cy="5806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3"/>
          <p:cNvSpPr/>
          <p:nvPr/>
        </p:nvSpPr>
        <p:spPr>
          <a:xfrm>
            <a:off x="1496567" y="5059679"/>
            <a:ext cx="110489" cy="455930"/>
          </a:xfrm>
          <a:custGeom>
            <a:avLst/>
            <a:gdLst/>
            <a:ahLst/>
            <a:cxnLst/>
            <a:rect l="l" t="t" r="r" b="b"/>
            <a:pathLst>
              <a:path w="110490" h="455929">
                <a:moveTo>
                  <a:pt x="110109" y="455422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4"/>
          <p:cNvSpPr/>
          <p:nvPr/>
        </p:nvSpPr>
        <p:spPr>
          <a:xfrm>
            <a:off x="1595627" y="4959096"/>
            <a:ext cx="6985" cy="557530"/>
          </a:xfrm>
          <a:custGeom>
            <a:avLst/>
            <a:gdLst/>
            <a:ahLst/>
            <a:cxnLst/>
            <a:rect l="l" t="t" r="r" b="b"/>
            <a:pathLst>
              <a:path w="6984" h="557529">
                <a:moveTo>
                  <a:pt x="6477" y="557148"/>
                </a:moveTo>
                <a:lnTo>
                  <a:pt x="0" y="0"/>
                </a:lnTo>
              </a:path>
            </a:pathLst>
          </a:custGeom>
          <a:ln w="9144">
            <a:solidFill>
              <a:srgbClr val="C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5"/>
          <p:cNvSpPr/>
          <p:nvPr/>
        </p:nvSpPr>
        <p:spPr>
          <a:xfrm>
            <a:off x="1362455" y="4290059"/>
            <a:ext cx="432828" cy="37947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6"/>
          <p:cNvSpPr/>
          <p:nvPr/>
        </p:nvSpPr>
        <p:spPr>
          <a:xfrm>
            <a:off x="1417319" y="4315967"/>
            <a:ext cx="327660" cy="28803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7"/>
          <p:cNvSpPr/>
          <p:nvPr/>
        </p:nvSpPr>
        <p:spPr>
          <a:xfrm>
            <a:off x="1417319" y="4315967"/>
            <a:ext cx="327660" cy="288290"/>
          </a:xfrm>
          <a:custGeom>
            <a:avLst/>
            <a:gdLst/>
            <a:ahLst/>
            <a:cxnLst/>
            <a:rect l="l" t="t" r="r" b="b"/>
            <a:pathLst>
              <a:path w="327660" h="288289">
                <a:moveTo>
                  <a:pt x="0" y="144017"/>
                </a:moveTo>
                <a:lnTo>
                  <a:pt x="163830" y="0"/>
                </a:lnTo>
                <a:lnTo>
                  <a:pt x="327660" y="144017"/>
                </a:lnTo>
                <a:lnTo>
                  <a:pt x="245744" y="144017"/>
                </a:lnTo>
                <a:lnTo>
                  <a:pt x="245744" y="288035"/>
                </a:lnTo>
                <a:lnTo>
                  <a:pt x="81915" y="288035"/>
                </a:lnTo>
                <a:lnTo>
                  <a:pt x="81915" y="144017"/>
                </a:lnTo>
                <a:lnTo>
                  <a:pt x="0" y="14401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8"/>
          <p:cNvSpPr/>
          <p:nvPr/>
        </p:nvSpPr>
        <p:spPr>
          <a:xfrm>
            <a:off x="550163" y="3855720"/>
            <a:ext cx="2182368" cy="49834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32" name="object 29"/>
          <p:cNvSpPr/>
          <p:nvPr/>
        </p:nvSpPr>
        <p:spPr>
          <a:xfrm>
            <a:off x="812291" y="3855707"/>
            <a:ext cx="1656588" cy="5608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33" name="object 30"/>
          <p:cNvSpPr/>
          <p:nvPr/>
        </p:nvSpPr>
        <p:spPr>
          <a:xfrm>
            <a:off x="597408" y="3883152"/>
            <a:ext cx="2092452" cy="4084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34" name="object 31"/>
          <p:cNvSpPr/>
          <p:nvPr/>
        </p:nvSpPr>
        <p:spPr>
          <a:xfrm>
            <a:off x="597408" y="3883152"/>
            <a:ext cx="2092960" cy="408940"/>
          </a:xfrm>
          <a:custGeom>
            <a:avLst/>
            <a:gdLst/>
            <a:ahLst/>
            <a:cxnLst/>
            <a:rect l="l" t="t" r="r" b="b"/>
            <a:pathLst>
              <a:path w="2092960" h="408939">
                <a:moveTo>
                  <a:pt x="0" y="68072"/>
                </a:moveTo>
                <a:lnTo>
                  <a:pt x="5349" y="41576"/>
                </a:lnTo>
                <a:lnTo>
                  <a:pt x="19939" y="19938"/>
                </a:lnTo>
                <a:lnTo>
                  <a:pt x="41576" y="5349"/>
                </a:lnTo>
                <a:lnTo>
                  <a:pt x="68072" y="0"/>
                </a:lnTo>
                <a:lnTo>
                  <a:pt x="2024380" y="0"/>
                </a:lnTo>
                <a:lnTo>
                  <a:pt x="2050875" y="5349"/>
                </a:lnTo>
                <a:lnTo>
                  <a:pt x="2072513" y="19939"/>
                </a:lnTo>
                <a:lnTo>
                  <a:pt x="2087102" y="41576"/>
                </a:lnTo>
                <a:lnTo>
                  <a:pt x="2092452" y="68072"/>
                </a:lnTo>
                <a:lnTo>
                  <a:pt x="2092452" y="340360"/>
                </a:lnTo>
                <a:lnTo>
                  <a:pt x="2087102" y="366855"/>
                </a:lnTo>
                <a:lnTo>
                  <a:pt x="2072513" y="388493"/>
                </a:lnTo>
                <a:lnTo>
                  <a:pt x="2050875" y="403082"/>
                </a:lnTo>
                <a:lnTo>
                  <a:pt x="2024380" y="408431"/>
                </a:lnTo>
                <a:lnTo>
                  <a:pt x="68072" y="408431"/>
                </a:lnTo>
                <a:lnTo>
                  <a:pt x="41576" y="403082"/>
                </a:lnTo>
                <a:lnTo>
                  <a:pt x="19939" y="388493"/>
                </a:lnTo>
                <a:lnTo>
                  <a:pt x="5349" y="366855"/>
                </a:lnTo>
                <a:lnTo>
                  <a:pt x="0" y="340360"/>
                </a:lnTo>
                <a:lnTo>
                  <a:pt x="0" y="68072"/>
                </a:lnTo>
                <a:close/>
              </a:path>
            </a:pathLst>
          </a:custGeom>
          <a:ln w="9144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35" name="object 32"/>
          <p:cNvSpPr txBox="1"/>
          <p:nvPr/>
        </p:nvSpPr>
        <p:spPr>
          <a:xfrm>
            <a:off x="812292" y="3921633"/>
            <a:ext cx="178231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kern="0" dirty="0">
                <a:latin typeface="Trebuchet MS"/>
                <a:cs typeface="Trebuchet MS"/>
              </a:rPr>
              <a:t>System model</a:t>
            </a:r>
          </a:p>
        </p:txBody>
      </p:sp>
      <p:sp>
        <p:nvSpPr>
          <p:cNvPr id="36" name="object 33"/>
          <p:cNvSpPr/>
          <p:nvPr/>
        </p:nvSpPr>
        <p:spPr>
          <a:xfrm>
            <a:off x="1345691" y="2699004"/>
            <a:ext cx="435851" cy="124663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37" name="object 34"/>
          <p:cNvSpPr/>
          <p:nvPr/>
        </p:nvSpPr>
        <p:spPr>
          <a:xfrm>
            <a:off x="1399032" y="2724911"/>
            <a:ext cx="333756" cy="115519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38" name="object 35"/>
          <p:cNvSpPr/>
          <p:nvPr/>
        </p:nvSpPr>
        <p:spPr>
          <a:xfrm>
            <a:off x="1399032" y="2724911"/>
            <a:ext cx="334010" cy="1155700"/>
          </a:xfrm>
          <a:custGeom>
            <a:avLst/>
            <a:gdLst/>
            <a:ahLst/>
            <a:cxnLst/>
            <a:rect l="l" t="t" r="r" b="b"/>
            <a:pathLst>
              <a:path w="334010" h="1155700">
                <a:moveTo>
                  <a:pt x="0" y="166877"/>
                </a:moveTo>
                <a:lnTo>
                  <a:pt x="166878" y="0"/>
                </a:lnTo>
                <a:lnTo>
                  <a:pt x="333756" y="166877"/>
                </a:lnTo>
                <a:lnTo>
                  <a:pt x="250317" y="166877"/>
                </a:lnTo>
                <a:lnTo>
                  <a:pt x="250317" y="1155192"/>
                </a:lnTo>
                <a:lnTo>
                  <a:pt x="83439" y="1155192"/>
                </a:lnTo>
                <a:lnTo>
                  <a:pt x="83439" y="166877"/>
                </a:lnTo>
                <a:lnTo>
                  <a:pt x="0" y="16687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39" name="object 36"/>
          <p:cNvSpPr/>
          <p:nvPr/>
        </p:nvSpPr>
        <p:spPr>
          <a:xfrm>
            <a:off x="476250" y="2390394"/>
            <a:ext cx="3060700" cy="350520"/>
          </a:xfrm>
          <a:custGeom>
            <a:avLst/>
            <a:gdLst/>
            <a:ahLst/>
            <a:cxnLst/>
            <a:rect l="l" t="t" r="r" b="b"/>
            <a:pathLst>
              <a:path w="3060700" h="350519">
                <a:moveTo>
                  <a:pt x="3001772" y="0"/>
                </a:moveTo>
                <a:lnTo>
                  <a:pt x="58420" y="0"/>
                </a:lnTo>
                <a:lnTo>
                  <a:pt x="35683" y="4591"/>
                </a:lnTo>
                <a:lnTo>
                  <a:pt x="17113" y="17113"/>
                </a:lnTo>
                <a:lnTo>
                  <a:pt x="4591" y="35683"/>
                </a:lnTo>
                <a:lnTo>
                  <a:pt x="0" y="58419"/>
                </a:lnTo>
                <a:lnTo>
                  <a:pt x="0" y="292100"/>
                </a:lnTo>
                <a:lnTo>
                  <a:pt x="4591" y="314836"/>
                </a:lnTo>
                <a:lnTo>
                  <a:pt x="17113" y="333406"/>
                </a:lnTo>
                <a:lnTo>
                  <a:pt x="35683" y="345928"/>
                </a:lnTo>
                <a:lnTo>
                  <a:pt x="58420" y="350519"/>
                </a:lnTo>
                <a:lnTo>
                  <a:pt x="3001772" y="350519"/>
                </a:lnTo>
                <a:lnTo>
                  <a:pt x="3024508" y="345928"/>
                </a:lnTo>
                <a:lnTo>
                  <a:pt x="3043078" y="333406"/>
                </a:lnTo>
                <a:lnTo>
                  <a:pt x="3055600" y="314836"/>
                </a:lnTo>
                <a:lnTo>
                  <a:pt x="3060191" y="292100"/>
                </a:lnTo>
                <a:lnTo>
                  <a:pt x="3060191" y="58419"/>
                </a:lnTo>
                <a:lnTo>
                  <a:pt x="3055600" y="35683"/>
                </a:lnTo>
                <a:lnTo>
                  <a:pt x="3043078" y="17113"/>
                </a:lnTo>
                <a:lnTo>
                  <a:pt x="3024508" y="4591"/>
                </a:lnTo>
                <a:lnTo>
                  <a:pt x="30017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40" name="object 37"/>
          <p:cNvSpPr/>
          <p:nvPr/>
        </p:nvSpPr>
        <p:spPr>
          <a:xfrm>
            <a:off x="234950" y="2390394"/>
            <a:ext cx="3302000" cy="350520"/>
          </a:xfrm>
          <a:custGeom>
            <a:avLst/>
            <a:gdLst/>
            <a:ahLst/>
            <a:cxnLst/>
            <a:rect l="l" t="t" r="r" b="b"/>
            <a:pathLst>
              <a:path w="3060700" h="350519">
                <a:moveTo>
                  <a:pt x="0" y="58419"/>
                </a:moveTo>
                <a:lnTo>
                  <a:pt x="4591" y="35683"/>
                </a:lnTo>
                <a:lnTo>
                  <a:pt x="17113" y="17113"/>
                </a:lnTo>
                <a:lnTo>
                  <a:pt x="35683" y="4591"/>
                </a:lnTo>
                <a:lnTo>
                  <a:pt x="58420" y="0"/>
                </a:lnTo>
                <a:lnTo>
                  <a:pt x="3001772" y="0"/>
                </a:lnTo>
                <a:lnTo>
                  <a:pt x="3024508" y="4591"/>
                </a:lnTo>
                <a:lnTo>
                  <a:pt x="3043078" y="17113"/>
                </a:lnTo>
                <a:lnTo>
                  <a:pt x="3055600" y="35683"/>
                </a:lnTo>
                <a:lnTo>
                  <a:pt x="3060191" y="58419"/>
                </a:lnTo>
                <a:lnTo>
                  <a:pt x="3060191" y="292100"/>
                </a:lnTo>
                <a:lnTo>
                  <a:pt x="3055600" y="314836"/>
                </a:lnTo>
                <a:lnTo>
                  <a:pt x="3043078" y="333406"/>
                </a:lnTo>
                <a:lnTo>
                  <a:pt x="3024508" y="345928"/>
                </a:lnTo>
                <a:lnTo>
                  <a:pt x="3001772" y="350519"/>
                </a:lnTo>
                <a:lnTo>
                  <a:pt x="58420" y="350519"/>
                </a:lnTo>
                <a:lnTo>
                  <a:pt x="35683" y="345928"/>
                </a:lnTo>
                <a:lnTo>
                  <a:pt x="17113" y="333406"/>
                </a:lnTo>
                <a:lnTo>
                  <a:pt x="4591" y="314836"/>
                </a:lnTo>
                <a:lnTo>
                  <a:pt x="0" y="292100"/>
                </a:lnTo>
                <a:lnTo>
                  <a:pt x="0" y="58419"/>
                </a:lnTo>
                <a:close/>
              </a:path>
            </a:pathLst>
          </a:custGeom>
          <a:ln w="25908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41" name="object 38"/>
          <p:cNvSpPr txBox="1"/>
          <p:nvPr/>
        </p:nvSpPr>
        <p:spPr>
          <a:xfrm>
            <a:off x="304800" y="2427858"/>
            <a:ext cx="329427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kern="0" dirty="0">
                <a:latin typeface="Trebuchet MS"/>
                <a:cs typeface="Trebuchet MS"/>
              </a:rPr>
              <a:t>Definition of task/app parameters</a:t>
            </a:r>
          </a:p>
        </p:txBody>
      </p:sp>
      <p:sp>
        <p:nvSpPr>
          <p:cNvPr id="42" name="object 39"/>
          <p:cNvSpPr/>
          <p:nvPr/>
        </p:nvSpPr>
        <p:spPr>
          <a:xfrm>
            <a:off x="1840229" y="3056382"/>
            <a:ext cx="2025650" cy="373380"/>
          </a:xfrm>
          <a:custGeom>
            <a:avLst/>
            <a:gdLst/>
            <a:ahLst/>
            <a:cxnLst/>
            <a:rect l="l" t="t" r="r" b="b"/>
            <a:pathLst>
              <a:path w="2025650" h="373379">
                <a:moveTo>
                  <a:pt x="0" y="62229"/>
                </a:moveTo>
                <a:lnTo>
                  <a:pt x="4883" y="37986"/>
                </a:lnTo>
                <a:lnTo>
                  <a:pt x="18208" y="18208"/>
                </a:lnTo>
                <a:lnTo>
                  <a:pt x="37986" y="4883"/>
                </a:lnTo>
                <a:lnTo>
                  <a:pt x="62230" y="0"/>
                </a:lnTo>
                <a:lnTo>
                  <a:pt x="1963166" y="0"/>
                </a:lnTo>
                <a:lnTo>
                  <a:pt x="1987409" y="4883"/>
                </a:lnTo>
                <a:lnTo>
                  <a:pt x="2007187" y="18208"/>
                </a:lnTo>
                <a:lnTo>
                  <a:pt x="2020512" y="37986"/>
                </a:lnTo>
                <a:lnTo>
                  <a:pt x="2025395" y="62229"/>
                </a:lnTo>
                <a:lnTo>
                  <a:pt x="2025395" y="311150"/>
                </a:lnTo>
                <a:lnTo>
                  <a:pt x="2020512" y="335393"/>
                </a:lnTo>
                <a:lnTo>
                  <a:pt x="2007187" y="355171"/>
                </a:lnTo>
                <a:lnTo>
                  <a:pt x="1987409" y="368496"/>
                </a:lnTo>
                <a:lnTo>
                  <a:pt x="1963166" y="373379"/>
                </a:lnTo>
                <a:lnTo>
                  <a:pt x="62230" y="373379"/>
                </a:lnTo>
                <a:lnTo>
                  <a:pt x="37986" y="368496"/>
                </a:lnTo>
                <a:lnTo>
                  <a:pt x="18208" y="355171"/>
                </a:lnTo>
                <a:lnTo>
                  <a:pt x="4883" y="335393"/>
                </a:lnTo>
                <a:lnTo>
                  <a:pt x="0" y="311150"/>
                </a:lnTo>
                <a:lnTo>
                  <a:pt x="0" y="62229"/>
                </a:lnTo>
                <a:close/>
              </a:path>
            </a:pathLst>
          </a:custGeom>
          <a:ln w="25908">
            <a:solidFill>
              <a:srgbClr val="C0504D"/>
            </a:solidFill>
            <a:prstDash val="lgDash"/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43" name="object 40"/>
          <p:cNvSpPr txBox="1"/>
          <p:nvPr/>
        </p:nvSpPr>
        <p:spPr>
          <a:xfrm>
            <a:off x="1968247" y="3123891"/>
            <a:ext cx="1841753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kern="0" dirty="0">
                <a:latin typeface="Trebuchet MS"/>
                <a:cs typeface="Trebuchet MS"/>
              </a:rPr>
              <a:t>System requirements</a:t>
            </a:r>
          </a:p>
        </p:txBody>
      </p:sp>
      <p:sp>
        <p:nvSpPr>
          <p:cNvPr id="44" name="object 41"/>
          <p:cNvSpPr/>
          <p:nvPr/>
        </p:nvSpPr>
        <p:spPr>
          <a:xfrm>
            <a:off x="2142744" y="2714244"/>
            <a:ext cx="432828" cy="37947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45" name="object 42"/>
          <p:cNvSpPr/>
          <p:nvPr/>
        </p:nvSpPr>
        <p:spPr>
          <a:xfrm>
            <a:off x="2197607" y="2740151"/>
            <a:ext cx="327660" cy="28803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46" name="object 43"/>
          <p:cNvSpPr/>
          <p:nvPr/>
        </p:nvSpPr>
        <p:spPr>
          <a:xfrm>
            <a:off x="2197607" y="2740151"/>
            <a:ext cx="327660" cy="288290"/>
          </a:xfrm>
          <a:custGeom>
            <a:avLst/>
            <a:gdLst/>
            <a:ahLst/>
            <a:cxnLst/>
            <a:rect l="l" t="t" r="r" b="b"/>
            <a:pathLst>
              <a:path w="327660" h="288289">
                <a:moveTo>
                  <a:pt x="0" y="144018"/>
                </a:moveTo>
                <a:lnTo>
                  <a:pt x="163830" y="0"/>
                </a:lnTo>
                <a:lnTo>
                  <a:pt x="327660" y="144018"/>
                </a:lnTo>
                <a:lnTo>
                  <a:pt x="245744" y="144018"/>
                </a:lnTo>
                <a:lnTo>
                  <a:pt x="245744" y="288036"/>
                </a:lnTo>
                <a:lnTo>
                  <a:pt x="81915" y="288036"/>
                </a:lnTo>
                <a:lnTo>
                  <a:pt x="81915" y="144018"/>
                </a:lnTo>
                <a:lnTo>
                  <a:pt x="0" y="144018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47" name="object 44"/>
          <p:cNvSpPr/>
          <p:nvPr/>
        </p:nvSpPr>
        <p:spPr>
          <a:xfrm>
            <a:off x="514350" y="959358"/>
            <a:ext cx="3022600" cy="981710"/>
          </a:xfrm>
          <a:custGeom>
            <a:avLst/>
            <a:gdLst/>
            <a:ahLst/>
            <a:cxnLst/>
            <a:rect l="l" t="t" r="r" b="b"/>
            <a:pathLst>
              <a:path w="3022600" h="981710">
                <a:moveTo>
                  <a:pt x="0" y="163575"/>
                </a:moveTo>
                <a:lnTo>
                  <a:pt x="5843" y="120106"/>
                </a:lnTo>
                <a:lnTo>
                  <a:pt x="22334" y="81035"/>
                </a:lnTo>
                <a:lnTo>
                  <a:pt x="47912" y="47926"/>
                </a:lnTo>
                <a:lnTo>
                  <a:pt x="81018" y="22342"/>
                </a:lnTo>
                <a:lnTo>
                  <a:pt x="120092" y="5846"/>
                </a:lnTo>
                <a:lnTo>
                  <a:pt x="163576" y="0"/>
                </a:lnTo>
                <a:lnTo>
                  <a:pt x="2858516" y="0"/>
                </a:lnTo>
                <a:lnTo>
                  <a:pt x="2901985" y="5846"/>
                </a:lnTo>
                <a:lnTo>
                  <a:pt x="2941056" y="22342"/>
                </a:lnTo>
                <a:lnTo>
                  <a:pt x="2974165" y="47926"/>
                </a:lnTo>
                <a:lnTo>
                  <a:pt x="2999749" y="81035"/>
                </a:lnTo>
                <a:lnTo>
                  <a:pt x="3016245" y="120106"/>
                </a:lnTo>
                <a:lnTo>
                  <a:pt x="3022091" y="163575"/>
                </a:lnTo>
                <a:lnTo>
                  <a:pt x="3022091" y="817879"/>
                </a:lnTo>
                <a:lnTo>
                  <a:pt x="3016245" y="861349"/>
                </a:lnTo>
                <a:lnTo>
                  <a:pt x="2999749" y="900420"/>
                </a:lnTo>
                <a:lnTo>
                  <a:pt x="2974165" y="933529"/>
                </a:lnTo>
                <a:lnTo>
                  <a:pt x="2941056" y="959113"/>
                </a:lnTo>
                <a:lnTo>
                  <a:pt x="2901985" y="975609"/>
                </a:lnTo>
                <a:lnTo>
                  <a:pt x="2858516" y="981455"/>
                </a:lnTo>
                <a:lnTo>
                  <a:pt x="163576" y="981455"/>
                </a:lnTo>
                <a:lnTo>
                  <a:pt x="120092" y="975609"/>
                </a:lnTo>
                <a:lnTo>
                  <a:pt x="81018" y="959113"/>
                </a:lnTo>
                <a:lnTo>
                  <a:pt x="47912" y="933529"/>
                </a:lnTo>
                <a:lnTo>
                  <a:pt x="22334" y="900420"/>
                </a:lnTo>
                <a:lnTo>
                  <a:pt x="5843" y="861349"/>
                </a:lnTo>
                <a:lnTo>
                  <a:pt x="0" y="817879"/>
                </a:lnTo>
                <a:lnTo>
                  <a:pt x="0" y="163575"/>
                </a:lnTo>
                <a:close/>
              </a:path>
            </a:pathLst>
          </a:custGeom>
          <a:ln w="25908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48" name="object 45"/>
          <p:cNvSpPr/>
          <p:nvPr/>
        </p:nvSpPr>
        <p:spPr>
          <a:xfrm>
            <a:off x="588263" y="1388389"/>
            <a:ext cx="1258824" cy="49222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49" name="object 46"/>
          <p:cNvSpPr/>
          <p:nvPr/>
        </p:nvSpPr>
        <p:spPr>
          <a:xfrm>
            <a:off x="580644" y="1397508"/>
            <a:ext cx="1243596" cy="50749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50" name="object 47"/>
          <p:cNvSpPr/>
          <p:nvPr/>
        </p:nvSpPr>
        <p:spPr>
          <a:xfrm>
            <a:off x="635508" y="1415796"/>
            <a:ext cx="1168908" cy="40233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51" name="object 48"/>
          <p:cNvSpPr/>
          <p:nvPr/>
        </p:nvSpPr>
        <p:spPr>
          <a:xfrm>
            <a:off x="635508" y="1415796"/>
            <a:ext cx="1169035" cy="402590"/>
          </a:xfrm>
          <a:custGeom>
            <a:avLst/>
            <a:gdLst/>
            <a:ahLst/>
            <a:cxnLst/>
            <a:rect l="l" t="t" r="r" b="b"/>
            <a:pathLst>
              <a:path w="1169035" h="402589">
                <a:moveTo>
                  <a:pt x="0" y="67055"/>
                </a:moveTo>
                <a:lnTo>
                  <a:pt x="5269" y="40933"/>
                </a:lnTo>
                <a:lnTo>
                  <a:pt x="19640" y="19621"/>
                </a:lnTo>
                <a:lnTo>
                  <a:pt x="40955" y="5262"/>
                </a:lnTo>
                <a:lnTo>
                  <a:pt x="67056" y="0"/>
                </a:lnTo>
                <a:lnTo>
                  <a:pt x="1101852" y="0"/>
                </a:lnTo>
                <a:lnTo>
                  <a:pt x="1127974" y="5262"/>
                </a:lnTo>
                <a:lnTo>
                  <a:pt x="1149286" y="19621"/>
                </a:lnTo>
                <a:lnTo>
                  <a:pt x="1163645" y="40933"/>
                </a:lnTo>
                <a:lnTo>
                  <a:pt x="1168908" y="67055"/>
                </a:lnTo>
                <a:lnTo>
                  <a:pt x="1168908" y="335279"/>
                </a:lnTo>
                <a:lnTo>
                  <a:pt x="1163645" y="361402"/>
                </a:lnTo>
                <a:lnTo>
                  <a:pt x="1149286" y="382714"/>
                </a:lnTo>
                <a:lnTo>
                  <a:pt x="1127974" y="397073"/>
                </a:lnTo>
                <a:lnTo>
                  <a:pt x="1101852" y="402336"/>
                </a:lnTo>
                <a:lnTo>
                  <a:pt x="67056" y="402336"/>
                </a:lnTo>
                <a:lnTo>
                  <a:pt x="40955" y="397073"/>
                </a:lnTo>
                <a:lnTo>
                  <a:pt x="19640" y="382714"/>
                </a:lnTo>
                <a:lnTo>
                  <a:pt x="5269" y="361402"/>
                </a:lnTo>
                <a:lnTo>
                  <a:pt x="0" y="335279"/>
                </a:lnTo>
                <a:lnTo>
                  <a:pt x="0" y="67055"/>
                </a:lnTo>
                <a:close/>
              </a:path>
            </a:pathLst>
          </a:custGeom>
          <a:ln w="9144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52" name="object 49"/>
          <p:cNvSpPr/>
          <p:nvPr/>
        </p:nvSpPr>
        <p:spPr>
          <a:xfrm>
            <a:off x="1909572" y="1388389"/>
            <a:ext cx="1498091" cy="49222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53" name="object 50"/>
          <p:cNvSpPr/>
          <p:nvPr/>
        </p:nvSpPr>
        <p:spPr>
          <a:xfrm>
            <a:off x="1903476" y="1397508"/>
            <a:ext cx="1382268" cy="50749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54" name="object 51"/>
          <p:cNvSpPr/>
          <p:nvPr/>
        </p:nvSpPr>
        <p:spPr>
          <a:xfrm>
            <a:off x="1956816" y="1415796"/>
            <a:ext cx="1408175" cy="40233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55" name="object 52"/>
          <p:cNvSpPr/>
          <p:nvPr/>
        </p:nvSpPr>
        <p:spPr>
          <a:xfrm>
            <a:off x="1956816" y="1415796"/>
            <a:ext cx="1408430" cy="402590"/>
          </a:xfrm>
          <a:custGeom>
            <a:avLst/>
            <a:gdLst/>
            <a:ahLst/>
            <a:cxnLst/>
            <a:rect l="l" t="t" r="r" b="b"/>
            <a:pathLst>
              <a:path w="1408429" h="402589">
                <a:moveTo>
                  <a:pt x="0" y="67055"/>
                </a:moveTo>
                <a:lnTo>
                  <a:pt x="5262" y="40933"/>
                </a:lnTo>
                <a:lnTo>
                  <a:pt x="19621" y="19621"/>
                </a:lnTo>
                <a:lnTo>
                  <a:pt x="40933" y="5262"/>
                </a:lnTo>
                <a:lnTo>
                  <a:pt x="67056" y="0"/>
                </a:lnTo>
                <a:lnTo>
                  <a:pt x="1341120" y="0"/>
                </a:lnTo>
                <a:lnTo>
                  <a:pt x="1367242" y="5262"/>
                </a:lnTo>
                <a:lnTo>
                  <a:pt x="1388554" y="19621"/>
                </a:lnTo>
                <a:lnTo>
                  <a:pt x="1402913" y="40933"/>
                </a:lnTo>
                <a:lnTo>
                  <a:pt x="1408175" y="67055"/>
                </a:lnTo>
                <a:lnTo>
                  <a:pt x="1408175" y="335279"/>
                </a:lnTo>
                <a:lnTo>
                  <a:pt x="1402913" y="361402"/>
                </a:lnTo>
                <a:lnTo>
                  <a:pt x="1388554" y="382714"/>
                </a:lnTo>
                <a:lnTo>
                  <a:pt x="1367242" y="397073"/>
                </a:lnTo>
                <a:lnTo>
                  <a:pt x="1341120" y="402336"/>
                </a:lnTo>
                <a:lnTo>
                  <a:pt x="67056" y="402336"/>
                </a:lnTo>
                <a:lnTo>
                  <a:pt x="40933" y="397073"/>
                </a:lnTo>
                <a:lnTo>
                  <a:pt x="19621" y="382714"/>
                </a:lnTo>
                <a:lnTo>
                  <a:pt x="5262" y="361402"/>
                </a:lnTo>
                <a:lnTo>
                  <a:pt x="0" y="335279"/>
                </a:lnTo>
                <a:lnTo>
                  <a:pt x="0" y="67055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56" name="object 53"/>
          <p:cNvSpPr txBox="1"/>
          <p:nvPr/>
        </p:nvSpPr>
        <p:spPr>
          <a:xfrm>
            <a:off x="639572" y="1028192"/>
            <a:ext cx="2659887" cy="69698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kern="0" dirty="0">
                <a:latin typeface="Trebuchet MS"/>
                <a:cs typeface="Trebuchet MS"/>
              </a:rPr>
              <a:t>Application model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 kern="0" dirty="0">
              <a:latin typeface="Times New Roman"/>
              <a:cs typeface="Times New Roman"/>
            </a:endParaRPr>
          </a:p>
          <a:p>
            <a:pPr marL="106045">
              <a:lnSpc>
                <a:spcPct val="100000"/>
              </a:lnSpc>
              <a:tabLst>
                <a:tab pos="1428115" algn="l"/>
              </a:tabLst>
            </a:pPr>
            <a:r>
              <a:rPr sz="1600" kern="0" dirty="0">
                <a:latin typeface="Trebuchet MS"/>
                <a:cs typeface="Trebuchet MS"/>
              </a:rPr>
              <a:t>Task model	Assumptions</a:t>
            </a:r>
          </a:p>
        </p:txBody>
      </p:sp>
      <p:sp>
        <p:nvSpPr>
          <p:cNvPr id="57" name="object 54"/>
          <p:cNvSpPr/>
          <p:nvPr/>
        </p:nvSpPr>
        <p:spPr>
          <a:xfrm>
            <a:off x="1786127" y="1929396"/>
            <a:ext cx="429818" cy="49985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58" name="object 55"/>
          <p:cNvSpPr/>
          <p:nvPr/>
        </p:nvSpPr>
        <p:spPr>
          <a:xfrm>
            <a:off x="1839467" y="1955292"/>
            <a:ext cx="327659" cy="40843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59" name="object 56"/>
          <p:cNvSpPr/>
          <p:nvPr/>
        </p:nvSpPr>
        <p:spPr>
          <a:xfrm>
            <a:off x="1839467" y="1955292"/>
            <a:ext cx="327660" cy="408940"/>
          </a:xfrm>
          <a:custGeom>
            <a:avLst/>
            <a:gdLst/>
            <a:ahLst/>
            <a:cxnLst/>
            <a:rect l="l" t="t" r="r" b="b"/>
            <a:pathLst>
              <a:path w="327660" h="408939">
                <a:moveTo>
                  <a:pt x="0" y="163830"/>
                </a:moveTo>
                <a:lnTo>
                  <a:pt x="163830" y="0"/>
                </a:lnTo>
                <a:lnTo>
                  <a:pt x="327659" y="163830"/>
                </a:lnTo>
                <a:lnTo>
                  <a:pt x="245744" y="163830"/>
                </a:lnTo>
                <a:lnTo>
                  <a:pt x="245744" y="408432"/>
                </a:lnTo>
                <a:lnTo>
                  <a:pt x="81914" y="408432"/>
                </a:lnTo>
                <a:lnTo>
                  <a:pt x="81914" y="163830"/>
                </a:lnTo>
                <a:lnTo>
                  <a:pt x="0" y="163830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60" name="object 57"/>
          <p:cNvSpPr/>
          <p:nvPr/>
        </p:nvSpPr>
        <p:spPr>
          <a:xfrm>
            <a:off x="4805171" y="1912620"/>
            <a:ext cx="431317" cy="2072639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61" name="object 58"/>
          <p:cNvSpPr/>
          <p:nvPr/>
        </p:nvSpPr>
        <p:spPr>
          <a:xfrm>
            <a:off x="4858511" y="1938527"/>
            <a:ext cx="329184" cy="198120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62" name="object 59"/>
          <p:cNvSpPr/>
          <p:nvPr/>
        </p:nvSpPr>
        <p:spPr>
          <a:xfrm>
            <a:off x="4858511" y="1938527"/>
            <a:ext cx="329565" cy="1981200"/>
          </a:xfrm>
          <a:custGeom>
            <a:avLst/>
            <a:gdLst/>
            <a:ahLst/>
            <a:cxnLst/>
            <a:rect l="l" t="t" r="r" b="b"/>
            <a:pathLst>
              <a:path w="329564" h="1981200">
                <a:moveTo>
                  <a:pt x="0" y="164592"/>
                </a:moveTo>
                <a:lnTo>
                  <a:pt x="164591" y="0"/>
                </a:lnTo>
                <a:lnTo>
                  <a:pt x="329184" y="164592"/>
                </a:lnTo>
                <a:lnTo>
                  <a:pt x="246887" y="164592"/>
                </a:lnTo>
                <a:lnTo>
                  <a:pt x="246887" y="1981200"/>
                </a:lnTo>
                <a:lnTo>
                  <a:pt x="82296" y="1981200"/>
                </a:lnTo>
                <a:lnTo>
                  <a:pt x="82296" y="164592"/>
                </a:lnTo>
                <a:lnTo>
                  <a:pt x="0" y="164592"/>
                </a:lnTo>
                <a:close/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63" name="object 60"/>
          <p:cNvSpPr/>
          <p:nvPr/>
        </p:nvSpPr>
        <p:spPr>
          <a:xfrm>
            <a:off x="3916679" y="999756"/>
            <a:ext cx="2182368" cy="1004303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64" name="object 61"/>
          <p:cNvSpPr/>
          <p:nvPr/>
        </p:nvSpPr>
        <p:spPr>
          <a:xfrm>
            <a:off x="4396740" y="1107947"/>
            <a:ext cx="1220724" cy="918972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65" name="object 62"/>
          <p:cNvSpPr/>
          <p:nvPr/>
        </p:nvSpPr>
        <p:spPr>
          <a:xfrm>
            <a:off x="3963923" y="1024127"/>
            <a:ext cx="2092452" cy="91440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66" name="object 63"/>
          <p:cNvSpPr/>
          <p:nvPr/>
        </p:nvSpPr>
        <p:spPr>
          <a:xfrm>
            <a:off x="3963923" y="1024127"/>
            <a:ext cx="2092960" cy="914400"/>
          </a:xfrm>
          <a:custGeom>
            <a:avLst/>
            <a:gdLst/>
            <a:ahLst/>
            <a:cxnLst/>
            <a:rect l="l" t="t" r="r" b="b"/>
            <a:pathLst>
              <a:path w="2092960" h="914400">
                <a:moveTo>
                  <a:pt x="0" y="457200"/>
                </a:moveTo>
                <a:lnTo>
                  <a:pt x="8151" y="399855"/>
                </a:lnTo>
                <a:lnTo>
                  <a:pt x="31950" y="344634"/>
                </a:lnTo>
                <a:lnTo>
                  <a:pt x="70418" y="291967"/>
                </a:lnTo>
                <a:lnTo>
                  <a:pt x="122574" y="242280"/>
                </a:lnTo>
                <a:lnTo>
                  <a:pt x="153479" y="218689"/>
                </a:lnTo>
                <a:lnTo>
                  <a:pt x="187439" y="196004"/>
                </a:lnTo>
                <a:lnTo>
                  <a:pt x="224330" y="174278"/>
                </a:lnTo>
                <a:lnTo>
                  <a:pt x="264031" y="153566"/>
                </a:lnTo>
                <a:lnTo>
                  <a:pt x="306419" y="133921"/>
                </a:lnTo>
                <a:lnTo>
                  <a:pt x="351371" y="115396"/>
                </a:lnTo>
                <a:lnTo>
                  <a:pt x="398765" y="98045"/>
                </a:lnTo>
                <a:lnTo>
                  <a:pt x="448479" y="81922"/>
                </a:lnTo>
                <a:lnTo>
                  <a:pt x="500389" y="67080"/>
                </a:lnTo>
                <a:lnTo>
                  <a:pt x="554374" y="53573"/>
                </a:lnTo>
                <a:lnTo>
                  <a:pt x="610310" y="41455"/>
                </a:lnTo>
                <a:lnTo>
                  <a:pt x="668076" y="30778"/>
                </a:lnTo>
                <a:lnTo>
                  <a:pt x="727549" y="21597"/>
                </a:lnTo>
                <a:lnTo>
                  <a:pt x="788606" y="13965"/>
                </a:lnTo>
                <a:lnTo>
                  <a:pt x="851124" y="7935"/>
                </a:lnTo>
                <a:lnTo>
                  <a:pt x="914982" y="3562"/>
                </a:lnTo>
                <a:lnTo>
                  <a:pt x="980057" y="899"/>
                </a:lnTo>
                <a:lnTo>
                  <a:pt x="1046226" y="0"/>
                </a:lnTo>
                <a:lnTo>
                  <a:pt x="1112394" y="899"/>
                </a:lnTo>
                <a:lnTo>
                  <a:pt x="1177469" y="3562"/>
                </a:lnTo>
                <a:lnTo>
                  <a:pt x="1241327" y="7935"/>
                </a:lnTo>
                <a:lnTo>
                  <a:pt x="1303845" y="13965"/>
                </a:lnTo>
                <a:lnTo>
                  <a:pt x="1364902" y="21597"/>
                </a:lnTo>
                <a:lnTo>
                  <a:pt x="1424375" y="30778"/>
                </a:lnTo>
                <a:lnTo>
                  <a:pt x="1482141" y="41455"/>
                </a:lnTo>
                <a:lnTo>
                  <a:pt x="1538077" y="53573"/>
                </a:lnTo>
                <a:lnTo>
                  <a:pt x="1592062" y="67080"/>
                </a:lnTo>
                <a:lnTo>
                  <a:pt x="1643972" y="81922"/>
                </a:lnTo>
                <a:lnTo>
                  <a:pt x="1693686" y="98045"/>
                </a:lnTo>
                <a:lnTo>
                  <a:pt x="1741080" y="115396"/>
                </a:lnTo>
                <a:lnTo>
                  <a:pt x="1786032" y="133921"/>
                </a:lnTo>
                <a:lnTo>
                  <a:pt x="1828420" y="153566"/>
                </a:lnTo>
                <a:lnTo>
                  <a:pt x="1868121" y="174278"/>
                </a:lnTo>
                <a:lnTo>
                  <a:pt x="1905012" y="196004"/>
                </a:lnTo>
                <a:lnTo>
                  <a:pt x="1938972" y="218689"/>
                </a:lnTo>
                <a:lnTo>
                  <a:pt x="1969877" y="242280"/>
                </a:lnTo>
                <a:lnTo>
                  <a:pt x="2022033" y="291967"/>
                </a:lnTo>
                <a:lnTo>
                  <a:pt x="2060501" y="344634"/>
                </a:lnTo>
                <a:lnTo>
                  <a:pt x="2084300" y="399855"/>
                </a:lnTo>
                <a:lnTo>
                  <a:pt x="2092452" y="457200"/>
                </a:lnTo>
                <a:lnTo>
                  <a:pt x="2090393" y="486110"/>
                </a:lnTo>
                <a:lnTo>
                  <a:pt x="2074296" y="542447"/>
                </a:lnTo>
                <a:lnTo>
                  <a:pt x="2043039" y="596444"/>
                </a:lnTo>
                <a:lnTo>
                  <a:pt x="1997605" y="647675"/>
                </a:lnTo>
                <a:lnTo>
                  <a:pt x="1938972" y="695710"/>
                </a:lnTo>
                <a:lnTo>
                  <a:pt x="1905012" y="718395"/>
                </a:lnTo>
                <a:lnTo>
                  <a:pt x="1868121" y="740121"/>
                </a:lnTo>
                <a:lnTo>
                  <a:pt x="1828420" y="760833"/>
                </a:lnTo>
                <a:lnTo>
                  <a:pt x="1786032" y="780478"/>
                </a:lnTo>
                <a:lnTo>
                  <a:pt x="1741080" y="799003"/>
                </a:lnTo>
                <a:lnTo>
                  <a:pt x="1693686" y="816354"/>
                </a:lnTo>
                <a:lnTo>
                  <a:pt x="1643972" y="832477"/>
                </a:lnTo>
                <a:lnTo>
                  <a:pt x="1592062" y="847319"/>
                </a:lnTo>
                <a:lnTo>
                  <a:pt x="1538077" y="860826"/>
                </a:lnTo>
                <a:lnTo>
                  <a:pt x="1482141" y="872944"/>
                </a:lnTo>
                <a:lnTo>
                  <a:pt x="1424375" y="883621"/>
                </a:lnTo>
                <a:lnTo>
                  <a:pt x="1364902" y="892802"/>
                </a:lnTo>
                <a:lnTo>
                  <a:pt x="1303845" y="900434"/>
                </a:lnTo>
                <a:lnTo>
                  <a:pt x="1241327" y="906464"/>
                </a:lnTo>
                <a:lnTo>
                  <a:pt x="1177469" y="910837"/>
                </a:lnTo>
                <a:lnTo>
                  <a:pt x="1112394" y="913500"/>
                </a:lnTo>
                <a:lnTo>
                  <a:pt x="1046226" y="914400"/>
                </a:lnTo>
                <a:lnTo>
                  <a:pt x="980057" y="913500"/>
                </a:lnTo>
                <a:lnTo>
                  <a:pt x="914982" y="910837"/>
                </a:lnTo>
                <a:lnTo>
                  <a:pt x="851124" y="906464"/>
                </a:lnTo>
                <a:lnTo>
                  <a:pt x="788606" y="900434"/>
                </a:lnTo>
                <a:lnTo>
                  <a:pt x="727549" y="892802"/>
                </a:lnTo>
                <a:lnTo>
                  <a:pt x="668076" y="883621"/>
                </a:lnTo>
                <a:lnTo>
                  <a:pt x="610310" y="872944"/>
                </a:lnTo>
                <a:lnTo>
                  <a:pt x="554374" y="860826"/>
                </a:lnTo>
                <a:lnTo>
                  <a:pt x="500389" y="847319"/>
                </a:lnTo>
                <a:lnTo>
                  <a:pt x="448479" y="832477"/>
                </a:lnTo>
                <a:lnTo>
                  <a:pt x="398765" y="816354"/>
                </a:lnTo>
                <a:lnTo>
                  <a:pt x="351371" y="799003"/>
                </a:lnTo>
                <a:lnTo>
                  <a:pt x="306419" y="780478"/>
                </a:lnTo>
                <a:lnTo>
                  <a:pt x="264031" y="760833"/>
                </a:lnTo>
                <a:lnTo>
                  <a:pt x="224330" y="740121"/>
                </a:lnTo>
                <a:lnTo>
                  <a:pt x="187439" y="718395"/>
                </a:lnTo>
                <a:lnTo>
                  <a:pt x="153479" y="695710"/>
                </a:lnTo>
                <a:lnTo>
                  <a:pt x="122574" y="672119"/>
                </a:lnTo>
                <a:lnTo>
                  <a:pt x="70418" y="622432"/>
                </a:lnTo>
                <a:lnTo>
                  <a:pt x="31950" y="569765"/>
                </a:lnTo>
                <a:lnTo>
                  <a:pt x="8151" y="514544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67" name="object 64"/>
          <p:cNvSpPr txBox="1"/>
          <p:nvPr/>
        </p:nvSpPr>
        <p:spPr>
          <a:xfrm>
            <a:off x="4544567" y="1174241"/>
            <a:ext cx="1481328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9055">
              <a:lnSpc>
                <a:spcPct val="100000"/>
              </a:lnSpc>
              <a:spcBef>
                <a:spcPts val="105"/>
              </a:spcBef>
            </a:pPr>
            <a:r>
              <a:rPr sz="2000" b="1" kern="0" dirty="0">
                <a:solidFill>
                  <a:srgbClr val="FFFFFF"/>
                </a:solidFill>
                <a:latin typeface="Trebuchet MS"/>
                <a:cs typeface="Trebuchet MS"/>
              </a:rPr>
              <a:t>Timing  analysis</a:t>
            </a:r>
            <a:endParaRPr sz="2000" kern="0" dirty="0">
              <a:latin typeface="Trebuchet MS"/>
              <a:cs typeface="Trebuchet MS"/>
            </a:endParaRPr>
          </a:p>
        </p:txBody>
      </p:sp>
      <p:sp>
        <p:nvSpPr>
          <p:cNvPr id="68" name="object 65"/>
          <p:cNvSpPr/>
          <p:nvPr/>
        </p:nvSpPr>
        <p:spPr>
          <a:xfrm>
            <a:off x="3493008" y="1257274"/>
            <a:ext cx="515124" cy="431317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69" name="object 66"/>
          <p:cNvSpPr/>
          <p:nvPr/>
        </p:nvSpPr>
        <p:spPr>
          <a:xfrm>
            <a:off x="3540252" y="1287780"/>
            <a:ext cx="423672" cy="329184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70" name="object 67"/>
          <p:cNvSpPr/>
          <p:nvPr/>
        </p:nvSpPr>
        <p:spPr>
          <a:xfrm>
            <a:off x="3540252" y="1287780"/>
            <a:ext cx="424180" cy="329565"/>
          </a:xfrm>
          <a:custGeom>
            <a:avLst/>
            <a:gdLst/>
            <a:ahLst/>
            <a:cxnLst/>
            <a:rect l="l" t="t" r="r" b="b"/>
            <a:pathLst>
              <a:path w="424179" h="329565">
                <a:moveTo>
                  <a:pt x="259080" y="0"/>
                </a:moveTo>
                <a:lnTo>
                  <a:pt x="423672" y="164592"/>
                </a:lnTo>
                <a:lnTo>
                  <a:pt x="259080" y="329184"/>
                </a:lnTo>
                <a:lnTo>
                  <a:pt x="259080" y="246887"/>
                </a:lnTo>
                <a:lnTo>
                  <a:pt x="0" y="246887"/>
                </a:lnTo>
                <a:lnTo>
                  <a:pt x="0" y="82296"/>
                </a:lnTo>
                <a:lnTo>
                  <a:pt x="259080" y="82296"/>
                </a:lnTo>
                <a:lnTo>
                  <a:pt x="259080" y="0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71" name="object 68"/>
          <p:cNvSpPr/>
          <p:nvPr/>
        </p:nvSpPr>
        <p:spPr>
          <a:xfrm>
            <a:off x="5230367" y="1856232"/>
            <a:ext cx="1254264" cy="2284476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72" name="object 69"/>
          <p:cNvSpPr/>
          <p:nvPr/>
        </p:nvSpPr>
        <p:spPr>
          <a:xfrm>
            <a:off x="5282184" y="1882520"/>
            <a:ext cx="1157477" cy="2191385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73" name="object 70"/>
          <p:cNvSpPr/>
          <p:nvPr/>
        </p:nvSpPr>
        <p:spPr>
          <a:xfrm>
            <a:off x="5282184" y="1882520"/>
            <a:ext cx="1157605" cy="2191385"/>
          </a:xfrm>
          <a:custGeom>
            <a:avLst/>
            <a:gdLst/>
            <a:ahLst/>
            <a:cxnLst/>
            <a:rect l="l" t="t" r="r" b="b"/>
            <a:pathLst>
              <a:path w="1157604" h="2191385">
                <a:moveTo>
                  <a:pt x="0" y="218312"/>
                </a:moveTo>
                <a:lnTo>
                  <a:pt x="79628" y="0"/>
                </a:lnTo>
                <a:lnTo>
                  <a:pt x="297941" y="79755"/>
                </a:lnTo>
                <a:lnTo>
                  <a:pt x="223392" y="114300"/>
                </a:lnTo>
                <a:lnTo>
                  <a:pt x="1157477" y="2122042"/>
                </a:lnTo>
                <a:lnTo>
                  <a:pt x="1008506" y="2191385"/>
                </a:lnTo>
                <a:lnTo>
                  <a:pt x="74421" y="183641"/>
                </a:lnTo>
                <a:lnTo>
                  <a:pt x="0" y="218312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74" name="object 71"/>
          <p:cNvSpPr/>
          <p:nvPr/>
        </p:nvSpPr>
        <p:spPr>
          <a:xfrm>
            <a:off x="6057138" y="4595621"/>
            <a:ext cx="2148840" cy="1298575"/>
          </a:xfrm>
          <a:custGeom>
            <a:avLst/>
            <a:gdLst/>
            <a:ahLst/>
            <a:cxnLst/>
            <a:rect l="l" t="t" r="r" b="b"/>
            <a:pathLst>
              <a:path w="2148840" h="1298575">
                <a:moveTo>
                  <a:pt x="0" y="216407"/>
                </a:moveTo>
                <a:lnTo>
                  <a:pt x="5716" y="166791"/>
                </a:lnTo>
                <a:lnTo>
                  <a:pt x="21998" y="121242"/>
                </a:lnTo>
                <a:lnTo>
                  <a:pt x="47546" y="81060"/>
                </a:lnTo>
                <a:lnTo>
                  <a:pt x="81060" y="47546"/>
                </a:lnTo>
                <a:lnTo>
                  <a:pt x="121242" y="21998"/>
                </a:lnTo>
                <a:lnTo>
                  <a:pt x="166791" y="5716"/>
                </a:lnTo>
                <a:lnTo>
                  <a:pt x="216408" y="0"/>
                </a:lnTo>
                <a:lnTo>
                  <a:pt x="1932432" y="0"/>
                </a:lnTo>
                <a:lnTo>
                  <a:pt x="1982048" y="5716"/>
                </a:lnTo>
                <a:lnTo>
                  <a:pt x="2027597" y="21998"/>
                </a:lnTo>
                <a:lnTo>
                  <a:pt x="2067779" y="47546"/>
                </a:lnTo>
                <a:lnTo>
                  <a:pt x="2101293" y="81060"/>
                </a:lnTo>
                <a:lnTo>
                  <a:pt x="2126841" y="121242"/>
                </a:lnTo>
                <a:lnTo>
                  <a:pt x="2143123" y="166791"/>
                </a:lnTo>
                <a:lnTo>
                  <a:pt x="2148840" y="216407"/>
                </a:lnTo>
                <a:lnTo>
                  <a:pt x="2148840" y="1082039"/>
                </a:lnTo>
                <a:lnTo>
                  <a:pt x="2143123" y="1131660"/>
                </a:lnTo>
                <a:lnTo>
                  <a:pt x="2126841" y="1177211"/>
                </a:lnTo>
                <a:lnTo>
                  <a:pt x="2101293" y="1217392"/>
                </a:lnTo>
                <a:lnTo>
                  <a:pt x="2067779" y="1250905"/>
                </a:lnTo>
                <a:lnTo>
                  <a:pt x="2027597" y="1276452"/>
                </a:lnTo>
                <a:lnTo>
                  <a:pt x="1982048" y="1292732"/>
                </a:lnTo>
                <a:lnTo>
                  <a:pt x="1932432" y="1298447"/>
                </a:lnTo>
                <a:lnTo>
                  <a:pt x="216408" y="1298447"/>
                </a:lnTo>
                <a:lnTo>
                  <a:pt x="166791" y="1292732"/>
                </a:lnTo>
                <a:lnTo>
                  <a:pt x="121242" y="1276452"/>
                </a:lnTo>
                <a:lnTo>
                  <a:pt x="81060" y="1250905"/>
                </a:lnTo>
                <a:lnTo>
                  <a:pt x="47546" y="1217392"/>
                </a:lnTo>
                <a:lnTo>
                  <a:pt x="21998" y="1177211"/>
                </a:lnTo>
                <a:lnTo>
                  <a:pt x="5716" y="1131660"/>
                </a:lnTo>
                <a:lnTo>
                  <a:pt x="0" y="1082039"/>
                </a:lnTo>
                <a:lnTo>
                  <a:pt x="0" y="216407"/>
                </a:lnTo>
                <a:close/>
              </a:path>
            </a:pathLst>
          </a:custGeom>
          <a:ln w="25908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2"/>
          <p:cNvSpPr txBox="1"/>
          <p:nvPr/>
        </p:nvSpPr>
        <p:spPr>
          <a:xfrm>
            <a:off x="6477127" y="4680965"/>
            <a:ext cx="13068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85" dirty="0">
                <a:latin typeface="Trebuchet MS"/>
                <a:cs typeface="Trebuchet MS"/>
              </a:rPr>
              <a:t>Platform</a:t>
            </a:r>
            <a:r>
              <a:rPr sz="1600" spc="-165" dirty="0">
                <a:latin typeface="Trebuchet MS"/>
                <a:cs typeface="Trebuchet MS"/>
              </a:rPr>
              <a:t> </a:t>
            </a:r>
            <a:r>
              <a:rPr sz="1600" spc="-65" dirty="0">
                <a:latin typeface="Trebuchet MS"/>
                <a:cs typeface="Trebuchet MS"/>
              </a:rPr>
              <a:t>model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6" name="object 73"/>
          <p:cNvSpPr/>
          <p:nvPr/>
        </p:nvSpPr>
        <p:spPr>
          <a:xfrm>
            <a:off x="6105144" y="5073396"/>
            <a:ext cx="938783" cy="662939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4"/>
          <p:cNvSpPr txBox="1"/>
          <p:nvPr/>
        </p:nvSpPr>
        <p:spPr>
          <a:xfrm>
            <a:off x="7166609" y="5045202"/>
            <a:ext cx="949960" cy="722630"/>
          </a:xfrm>
          <a:prstGeom prst="rect">
            <a:avLst/>
          </a:prstGeom>
          <a:ln w="25907">
            <a:solidFill>
              <a:srgbClr val="4F81BC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170180" marR="161290" indent="172085">
              <a:lnSpc>
                <a:spcPct val="100000"/>
              </a:lnSpc>
              <a:spcBef>
                <a:spcPts val="260"/>
              </a:spcBef>
            </a:pPr>
            <a:r>
              <a:rPr sz="1600" spc="-100" dirty="0">
                <a:latin typeface="Trebuchet MS"/>
                <a:cs typeface="Trebuchet MS"/>
              </a:rPr>
              <a:t>I/O  </a:t>
            </a:r>
            <a:r>
              <a:rPr sz="1600" spc="-75" dirty="0">
                <a:latin typeface="Trebuchet MS"/>
                <a:cs typeface="Trebuchet MS"/>
              </a:rPr>
              <a:t>d</a:t>
            </a:r>
            <a:r>
              <a:rPr sz="1600" spc="-80" dirty="0">
                <a:latin typeface="Trebuchet MS"/>
                <a:cs typeface="Trebuchet MS"/>
              </a:rPr>
              <a:t>e</a:t>
            </a:r>
            <a:r>
              <a:rPr sz="1600" spc="-75" dirty="0">
                <a:latin typeface="Trebuchet MS"/>
                <a:cs typeface="Trebuchet MS"/>
              </a:rPr>
              <a:t>vices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8" name="object 75"/>
          <p:cNvSpPr/>
          <p:nvPr/>
        </p:nvSpPr>
        <p:spPr>
          <a:xfrm>
            <a:off x="7159752" y="4268723"/>
            <a:ext cx="432828" cy="37947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6"/>
          <p:cNvSpPr/>
          <p:nvPr/>
        </p:nvSpPr>
        <p:spPr>
          <a:xfrm>
            <a:off x="7214616" y="4294632"/>
            <a:ext cx="327659" cy="288036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77"/>
          <p:cNvSpPr/>
          <p:nvPr/>
        </p:nvSpPr>
        <p:spPr>
          <a:xfrm>
            <a:off x="7214616" y="4294632"/>
            <a:ext cx="327660" cy="288290"/>
          </a:xfrm>
          <a:custGeom>
            <a:avLst/>
            <a:gdLst/>
            <a:ahLst/>
            <a:cxnLst/>
            <a:rect l="l" t="t" r="r" b="b"/>
            <a:pathLst>
              <a:path w="327659" h="288289">
                <a:moveTo>
                  <a:pt x="0" y="144018"/>
                </a:moveTo>
                <a:lnTo>
                  <a:pt x="163829" y="0"/>
                </a:lnTo>
                <a:lnTo>
                  <a:pt x="327659" y="144018"/>
                </a:lnTo>
                <a:lnTo>
                  <a:pt x="245744" y="144018"/>
                </a:lnTo>
                <a:lnTo>
                  <a:pt x="245744" y="288036"/>
                </a:lnTo>
                <a:lnTo>
                  <a:pt x="81914" y="288036"/>
                </a:lnTo>
                <a:lnTo>
                  <a:pt x="81914" y="144018"/>
                </a:lnTo>
                <a:lnTo>
                  <a:pt x="0" y="144018"/>
                </a:lnTo>
                <a:close/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78"/>
          <p:cNvSpPr/>
          <p:nvPr/>
        </p:nvSpPr>
        <p:spPr>
          <a:xfrm>
            <a:off x="6053328" y="3860291"/>
            <a:ext cx="2182368" cy="49834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82" name="object 79"/>
          <p:cNvSpPr/>
          <p:nvPr/>
        </p:nvSpPr>
        <p:spPr>
          <a:xfrm>
            <a:off x="6245352" y="3860279"/>
            <a:ext cx="1798320" cy="560844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83" name="object 80"/>
          <p:cNvSpPr/>
          <p:nvPr/>
        </p:nvSpPr>
        <p:spPr>
          <a:xfrm>
            <a:off x="6100571" y="3887723"/>
            <a:ext cx="2092452" cy="408431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84" name="object 81"/>
          <p:cNvSpPr/>
          <p:nvPr/>
        </p:nvSpPr>
        <p:spPr>
          <a:xfrm>
            <a:off x="6100571" y="3887723"/>
            <a:ext cx="2092960" cy="408940"/>
          </a:xfrm>
          <a:custGeom>
            <a:avLst/>
            <a:gdLst/>
            <a:ahLst/>
            <a:cxnLst/>
            <a:rect l="l" t="t" r="r" b="b"/>
            <a:pathLst>
              <a:path w="2092959" h="408939">
                <a:moveTo>
                  <a:pt x="0" y="68071"/>
                </a:moveTo>
                <a:lnTo>
                  <a:pt x="5349" y="41576"/>
                </a:lnTo>
                <a:lnTo>
                  <a:pt x="19938" y="19939"/>
                </a:lnTo>
                <a:lnTo>
                  <a:pt x="41576" y="5349"/>
                </a:lnTo>
                <a:lnTo>
                  <a:pt x="68072" y="0"/>
                </a:lnTo>
                <a:lnTo>
                  <a:pt x="2024379" y="0"/>
                </a:lnTo>
                <a:lnTo>
                  <a:pt x="2050875" y="5349"/>
                </a:lnTo>
                <a:lnTo>
                  <a:pt x="2072513" y="19938"/>
                </a:lnTo>
                <a:lnTo>
                  <a:pt x="2087102" y="41576"/>
                </a:lnTo>
                <a:lnTo>
                  <a:pt x="2092452" y="68071"/>
                </a:lnTo>
                <a:lnTo>
                  <a:pt x="2092452" y="340359"/>
                </a:lnTo>
                <a:lnTo>
                  <a:pt x="2087102" y="366855"/>
                </a:lnTo>
                <a:lnTo>
                  <a:pt x="2072513" y="388493"/>
                </a:lnTo>
                <a:lnTo>
                  <a:pt x="2050875" y="403082"/>
                </a:lnTo>
                <a:lnTo>
                  <a:pt x="2024379" y="408431"/>
                </a:lnTo>
                <a:lnTo>
                  <a:pt x="68072" y="408431"/>
                </a:lnTo>
                <a:lnTo>
                  <a:pt x="41576" y="403082"/>
                </a:lnTo>
                <a:lnTo>
                  <a:pt x="19938" y="388492"/>
                </a:lnTo>
                <a:lnTo>
                  <a:pt x="5349" y="366855"/>
                </a:lnTo>
                <a:lnTo>
                  <a:pt x="0" y="340359"/>
                </a:lnTo>
                <a:lnTo>
                  <a:pt x="0" y="68071"/>
                </a:lnTo>
                <a:close/>
              </a:path>
            </a:pathLst>
          </a:custGeom>
          <a:ln w="9144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85" name="object 82"/>
          <p:cNvSpPr txBox="1"/>
          <p:nvPr/>
        </p:nvSpPr>
        <p:spPr>
          <a:xfrm>
            <a:off x="6245353" y="3977377"/>
            <a:ext cx="199034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kern="0" dirty="0">
                <a:latin typeface="Trebuchet MS"/>
                <a:cs typeface="Trebuchet MS"/>
              </a:rPr>
              <a:t>Platform model</a:t>
            </a:r>
          </a:p>
        </p:txBody>
      </p:sp>
      <p:sp>
        <p:nvSpPr>
          <p:cNvPr id="86" name="object 83"/>
          <p:cNvSpPr txBox="1"/>
          <p:nvPr/>
        </p:nvSpPr>
        <p:spPr>
          <a:xfrm>
            <a:off x="6881621" y="1270253"/>
            <a:ext cx="1788160" cy="346249"/>
          </a:xfrm>
          <a:prstGeom prst="rect">
            <a:avLst/>
          </a:prstGeom>
          <a:ln w="25907">
            <a:solidFill>
              <a:srgbClr val="9BBA5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67030">
              <a:lnSpc>
                <a:spcPts val="2730"/>
              </a:lnSpc>
            </a:pPr>
            <a:r>
              <a:rPr sz="2400" b="1" kern="0" dirty="0">
                <a:latin typeface="Trebuchet MS"/>
                <a:cs typeface="Trebuchet MS"/>
              </a:rPr>
              <a:t>Solution</a:t>
            </a:r>
            <a:endParaRPr sz="2400" kern="0">
              <a:latin typeface="Trebuchet MS"/>
              <a:cs typeface="Trebuchet MS"/>
            </a:endParaRPr>
          </a:p>
        </p:txBody>
      </p:sp>
      <p:sp>
        <p:nvSpPr>
          <p:cNvPr id="87" name="object 84"/>
          <p:cNvSpPr/>
          <p:nvPr/>
        </p:nvSpPr>
        <p:spPr>
          <a:xfrm>
            <a:off x="6025896" y="1275537"/>
            <a:ext cx="877849" cy="429818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88" name="object 85"/>
          <p:cNvSpPr/>
          <p:nvPr/>
        </p:nvSpPr>
        <p:spPr>
          <a:xfrm>
            <a:off x="6073140" y="1306067"/>
            <a:ext cx="786384" cy="327660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89" name="object 86"/>
          <p:cNvSpPr/>
          <p:nvPr/>
        </p:nvSpPr>
        <p:spPr>
          <a:xfrm>
            <a:off x="6073140" y="1306067"/>
            <a:ext cx="786765" cy="327660"/>
          </a:xfrm>
          <a:custGeom>
            <a:avLst/>
            <a:gdLst/>
            <a:ahLst/>
            <a:cxnLst/>
            <a:rect l="l" t="t" r="r" b="b"/>
            <a:pathLst>
              <a:path w="786765" h="327660">
                <a:moveTo>
                  <a:pt x="622554" y="0"/>
                </a:moveTo>
                <a:lnTo>
                  <a:pt x="786384" y="163830"/>
                </a:lnTo>
                <a:lnTo>
                  <a:pt x="622554" y="327660"/>
                </a:lnTo>
                <a:lnTo>
                  <a:pt x="622554" y="245745"/>
                </a:lnTo>
                <a:lnTo>
                  <a:pt x="0" y="245745"/>
                </a:lnTo>
                <a:lnTo>
                  <a:pt x="0" y="81915"/>
                </a:lnTo>
                <a:lnTo>
                  <a:pt x="622554" y="81915"/>
                </a:lnTo>
                <a:lnTo>
                  <a:pt x="622554" y="0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90" name="object 87"/>
          <p:cNvSpPr/>
          <p:nvPr/>
        </p:nvSpPr>
        <p:spPr>
          <a:xfrm>
            <a:off x="6819138" y="1965198"/>
            <a:ext cx="2089785" cy="969644"/>
          </a:xfrm>
          <a:custGeom>
            <a:avLst/>
            <a:gdLst/>
            <a:ahLst/>
            <a:cxnLst/>
            <a:rect l="l" t="t" r="r" b="b"/>
            <a:pathLst>
              <a:path w="2089784" h="969644">
                <a:moveTo>
                  <a:pt x="0" y="161543"/>
                </a:moveTo>
                <a:lnTo>
                  <a:pt x="5774" y="118621"/>
                </a:lnTo>
                <a:lnTo>
                  <a:pt x="22069" y="80038"/>
                </a:lnTo>
                <a:lnTo>
                  <a:pt x="47339" y="47339"/>
                </a:lnTo>
                <a:lnTo>
                  <a:pt x="80038" y="22069"/>
                </a:lnTo>
                <a:lnTo>
                  <a:pt x="118621" y="5774"/>
                </a:lnTo>
                <a:lnTo>
                  <a:pt x="161543" y="0"/>
                </a:lnTo>
                <a:lnTo>
                  <a:pt x="1927859" y="0"/>
                </a:lnTo>
                <a:lnTo>
                  <a:pt x="1970782" y="5774"/>
                </a:lnTo>
                <a:lnTo>
                  <a:pt x="2009365" y="22069"/>
                </a:lnTo>
                <a:lnTo>
                  <a:pt x="2042064" y="47339"/>
                </a:lnTo>
                <a:lnTo>
                  <a:pt x="2067334" y="80038"/>
                </a:lnTo>
                <a:lnTo>
                  <a:pt x="2083629" y="118621"/>
                </a:lnTo>
                <a:lnTo>
                  <a:pt x="2089403" y="161543"/>
                </a:lnTo>
                <a:lnTo>
                  <a:pt x="2089403" y="807719"/>
                </a:lnTo>
                <a:lnTo>
                  <a:pt x="2083629" y="850642"/>
                </a:lnTo>
                <a:lnTo>
                  <a:pt x="2067334" y="889225"/>
                </a:lnTo>
                <a:lnTo>
                  <a:pt x="2042064" y="921924"/>
                </a:lnTo>
                <a:lnTo>
                  <a:pt x="2009365" y="947194"/>
                </a:lnTo>
                <a:lnTo>
                  <a:pt x="1970782" y="963489"/>
                </a:lnTo>
                <a:lnTo>
                  <a:pt x="1927859" y="969263"/>
                </a:lnTo>
                <a:lnTo>
                  <a:pt x="161543" y="969263"/>
                </a:lnTo>
                <a:lnTo>
                  <a:pt x="118621" y="963489"/>
                </a:lnTo>
                <a:lnTo>
                  <a:pt x="80038" y="947194"/>
                </a:lnTo>
                <a:lnTo>
                  <a:pt x="47339" y="921924"/>
                </a:lnTo>
                <a:lnTo>
                  <a:pt x="22069" y="889225"/>
                </a:lnTo>
                <a:lnTo>
                  <a:pt x="5774" y="850642"/>
                </a:lnTo>
                <a:lnTo>
                  <a:pt x="0" y="807719"/>
                </a:lnTo>
                <a:lnTo>
                  <a:pt x="0" y="161543"/>
                </a:lnTo>
                <a:close/>
              </a:path>
            </a:pathLst>
          </a:custGeom>
          <a:ln w="25908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91" name="object 88"/>
          <p:cNvSpPr/>
          <p:nvPr/>
        </p:nvSpPr>
        <p:spPr>
          <a:xfrm>
            <a:off x="6935723" y="2287485"/>
            <a:ext cx="1923287" cy="594398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92" name="object 89"/>
          <p:cNvSpPr/>
          <p:nvPr/>
        </p:nvSpPr>
        <p:spPr>
          <a:xfrm>
            <a:off x="7383780" y="2410980"/>
            <a:ext cx="963180" cy="454139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93" name="object 90"/>
          <p:cNvSpPr/>
          <p:nvPr/>
        </p:nvSpPr>
        <p:spPr>
          <a:xfrm>
            <a:off x="6982968" y="2314955"/>
            <a:ext cx="1833372" cy="504444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94" name="object 91"/>
          <p:cNvSpPr/>
          <p:nvPr/>
        </p:nvSpPr>
        <p:spPr>
          <a:xfrm>
            <a:off x="6982968" y="2314955"/>
            <a:ext cx="1833880" cy="504825"/>
          </a:xfrm>
          <a:custGeom>
            <a:avLst/>
            <a:gdLst/>
            <a:ahLst/>
            <a:cxnLst/>
            <a:rect l="l" t="t" r="r" b="b"/>
            <a:pathLst>
              <a:path w="1833879" h="504825">
                <a:moveTo>
                  <a:pt x="0" y="252222"/>
                </a:moveTo>
                <a:lnTo>
                  <a:pt x="916685" y="0"/>
                </a:lnTo>
                <a:lnTo>
                  <a:pt x="1833372" y="252222"/>
                </a:lnTo>
                <a:lnTo>
                  <a:pt x="916685" y="504444"/>
                </a:lnTo>
                <a:lnTo>
                  <a:pt x="0" y="252222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95" name="object 92"/>
          <p:cNvSpPr txBox="1"/>
          <p:nvPr/>
        </p:nvSpPr>
        <p:spPr>
          <a:xfrm>
            <a:off x="6781929" y="2029459"/>
            <a:ext cx="2209671" cy="671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kern="0" dirty="0">
                <a:solidFill>
                  <a:srgbClr val="C00000"/>
                </a:solidFill>
                <a:latin typeface="Trebuchet MS"/>
                <a:cs typeface="Trebuchet MS"/>
              </a:rPr>
              <a:t>Evaluation metrics</a:t>
            </a:r>
            <a:endParaRPr sz="1800" kern="0" dirty="0">
              <a:latin typeface="Trebuchet MS"/>
              <a:cs typeface="Trebuchet MS"/>
            </a:endParaRPr>
          </a:p>
          <a:p>
            <a:pPr marL="9525" algn="ctr">
              <a:lnSpc>
                <a:spcPct val="100000"/>
              </a:lnSpc>
              <a:spcBef>
                <a:spcPts val="1255"/>
              </a:spcBef>
            </a:pPr>
            <a:r>
              <a:rPr sz="1400" kern="0" dirty="0">
                <a:latin typeface="Trebuchet MS"/>
                <a:cs typeface="Trebuchet MS"/>
              </a:rPr>
              <a:t>Feasible?</a:t>
            </a:r>
          </a:p>
        </p:txBody>
      </p:sp>
      <p:sp>
        <p:nvSpPr>
          <p:cNvPr id="96" name="object 93"/>
          <p:cNvSpPr/>
          <p:nvPr/>
        </p:nvSpPr>
        <p:spPr>
          <a:xfrm>
            <a:off x="3512820" y="2369820"/>
            <a:ext cx="3521964" cy="443484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97" name="object 94"/>
          <p:cNvSpPr/>
          <p:nvPr/>
        </p:nvSpPr>
        <p:spPr>
          <a:xfrm>
            <a:off x="3560064" y="2406395"/>
            <a:ext cx="3432047" cy="327659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98" name="object 95"/>
          <p:cNvSpPr/>
          <p:nvPr/>
        </p:nvSpPr>
        <p:spPr>
          <a:xfrm>
            <a:off x="3560064" y="2406395"/>
            <a:ext cx="3432175" cy="327660"/>
          </a:xfrm>
          <a:custGeom>
            <a:avLst/>
            <a:gdLst/>
            <a:ahLst/>
            <a:cxnLst/>
            <a:rect l="l" t="t" r="r" b="b"/>
            <a:pathLst>
              <a:path w="3432175" h="327660">
                <a:moveTo>
                  <a:pt x="90932" y="327659"/>
                </a:moveTo>
                <a:lnTo>
                  <a:pt x="0" y="163829"/>
                </a:lnTo>
                <a:lnTo>
                  <a:pt x="90932" y="0"/>
                </a:lnTo>
                <a:lnTo>
                  <a:pt x="90932" y="130555"/>
                </a:lnTo>
                <a:lnTo>
                  <a:pt x="3432047" y="130555"/>
                </a:lnTo>
                <a:lnTo>
                  <a:pt x="3432047" y="197103"/>
                </a:lnTo>
                <a:lnTo>
                  <a:pt x="90932" y="197103"/>
                </a:lnTo>
                <a:lnTo>
                  <a:pt x="90932" y="327659"/>
                </a:lnTo>
                <a:close/>
              </a:path>
            </a:pathLst>
          </a:custGeom>
          <a:ln w="9144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99" name="object 96"/>
          <p:cNvSpPr txBox="1"/>
          <p:nvPr/>
        </p:nvSpPr>
        <p:spPr>
          <a:xfrm>
            <a:off x="6539865" y="2300097"/>
            <a:ext cx="2355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kern="0" dirty="0">
                <a:latin typeface="Trebuchet MS"/>
                <a:cs typeface="Trebuchet MS"/>
              </a:rPr>
              <a:t>No</a:t>
            </a:r>
            <a:endParaRPr sz="1400" kern="0">
              <a:latin typeface="Trebuchet MS"/>
              <a:cs typeface="Trebuchet MS"/>
            </a:endParaRPr>
          </a:p>
        </p:txBody>
      </p:sp>
      <p:sp>
        <p:nvSpPr>
          <p:cNvPr id="100" name="object 97"/>
          <p:cNvSpPr txBox="1"/>
          <p:nvPr/>
        </p:nvSpPr>
        <p:spPr>
          <a:xfrm>
            <a:off x="8046846" y="2971491"/>
            <a:ext cx="62293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kern="0" dirty="0">
                <a:latin typeface="Trebuchet MS"/>
                <a:cs typeface="Trebuchet MS"/>
              </a:rPr>
              <a:t>Yes</a:t>
            </a:r>
          </a:p>
        </p:txBody>
      </p:sp>
      <p:sp>
        <p:nvSpPr>
          <p:cNvPr id="101" name="object 98"/>
          <p:cNvSpPr/>
          <p:nvPr/>
        </p:nvSpPr>
        <p:spPr>
          <a:xfrm>
            <a:off x="7673340" y="2811754"/>
            <a:ext cx="446506" cy="467893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02" name="object 99"/>
          <p:cNvSpPr/>
          <p:nvPr/>
        </p:nvSpPr>
        <p:spPr>
          <a:xfrm>
            <a:off x="7734300" y="2836164"/>
            <a:ext cx="329183" cy="376427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03" name="object 100"/>
          <p:cNvSpPr/>
          <p:nvPr/>
        </p:nvSpPr>
        <p:spPr>
          <a:xfrm>
            <a:off x="7734300" y="2836164"/>
            <a:ext cx="329565" cy="376555"/>
          </a:xfrm>
          <a:custGeom>
            <a:avLst/>
            <a:gdLst/>
            <a:ahLst/>
            <a:cxnLst/>
            <a:rect l="l" t="t" r="r" b="b"/>
            <a:pathLst>
              <a:path w="329565" h="376555">
                <a:moveTo>
                  <a:pt x="329183" y="285114"/>
                </a:moveTo>
                <a:lnTo>
                  <a:pt x="164592" y="376427"/>
                </a:lnTo>
                <a:lnTo>
                  <a:pt x="0" y="285114"/>
                </a:lnTo>
                <a:lnTo>
                  <a:pt x="131191" y="285114"/>
                </a:lnTo>
                <a:lnTo>
                  <a:pt x="131191" y="0"/>
                </a:lnTo>
                <a:lnTo>
                  <a:pt x="197993" y="0"/>
                </a:lnTo>
                <a:lnTo>
                  <a:pt x="197993" y="285114"/>
                </a:lnTo>
                <a:lnTo>
                  <a:pt x="329183" y="285114"/>
                </a:lnTo>
                <a:close/>
              </a:path>
            </a:pathLst>
          </a:custGeom>
          <a:ln w="9144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04" name="object 101"/>
          <p:cNvSpPr/>
          <p:nvPr/>
        </p:nvSpPr>
        <p:spPr>
          <a:xfrm>
            <a:off x="7609331" y="1626095"/>
            <a:ext cx="432828" cy="396252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05" name="object 102"/>
          <p:cNvSpPr/>
          <p:nvPr/>
        </p:nvSpPr>
        <p:spPr>
          <a:xfrm>
            <a:off x="7664195" y="1650492"/>
            <a:ext cx="327659" cy="304800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06" name="object 103"/>
          <p:cNvSpPr/>
          <p:nvPr/>
        </p:nvSpPr>
        <p:spPr>
          <a:xfrm>
            <a:off x="7664195" y="1650492"/>
            <a:ext cx="327660" cy="304800"/>
          </a:xfrm>
          <a:custGeom>
            <a:avLst/>
            <a:gdLst/>
            <a:ahLst/>
            <a:cxnLst/>
            <a:rect l="l" t="t" r="r" b="b"/>
            <a:pathLst>
              <a:path w="327659" h="304800">
                <a:moveTo>
                  <a:pt x="0" y="152400"/>
                </a:moveTo>
                <a:lnTo>
                  <a:pt x="163829" y="304800"/>
                </a:lnTo>
                <a:lnTo>
                  <a:pt x="327659" y="152400"/>
                </a:lnTo>
                <a:lnTo>
                  <a:pt x="245745" y="152400"/>
                </a:lnTo>
                <a:lnTo>
                  <a:pt x="245745" y="0"/>
                </a:lnTo>
                <a:lnTo>
                  <a:pt x="81914" y="0"/>
                </a:lnTo>
                <a:lnTo>
                  <a:pt x="81914" y="152400"/>
                </a:lnTo>
                <a:lnTo>
                  <a:pt x="0" y="152400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07" name="object 104"/>
          <p:cNvSpPr txBox="1"/>
          <p:nvPr/>
        </p:nvSpPr>
        <p:spPr>
          <a:xfrm>
            <a:off x="6657658" y="3229355"/>
            <a:ext cx="2333942" cy="526426"/>
          </a:xfrm>
          <a:prstGeom prst="rect">
            <a:avLst/>
          </a:prstGeom>
          <a:solidFill>
            <a:srgbClr val="BEBEBE"/>
          </a:solidFill>
          <a:ln w="9144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562610" marR="347980" indent="-207645">
              <a:lnSpc>
                <a:spcPct val="100000"/>
              </a:lnSpc>
              <a:spcBef>
                <a:spcPts val="265"/>
              </a:spcBef>
            </a:pPr>
            <a:r>
              <a:rPr sz="1600" kern="0" dirty="0">
                <a:latin typeface="Trebuchet MS"/>
                <a:cs typeface="Trebuchet MS"/>
              </a:rPr>
              <a:t>Implementation/  certification</a:t>
            </a:r>
          </a:p>
        </p:txBody>
      </p:sp>
      <p:sp>
        <p:nvSpPr>
          <p:cNvPr id="108" name="object 105"/>
          <p:cNvSpPr/>
          <p:nvPr/>
        </p:nvSpPr>
        <p:spPr>
          <a:xfrm>
            <a:off x="3299459" y="3855720"/>
            <a:ext cx="2182367" cy="49834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09" name="object 106"/>
          <p:cNvSpPr/>
          <p:nvPr/>
        </p:nvSpPr>
        <p:spPr>
          <a:xfrm>
            <a:off x="3477767" y="3855707"/>
            <a:ext cx="1824227" cy="560844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10" name="object 107"/>
          <p:cNvSpPr/>
          <p:nvPr/>
        </p:nvSpPr>
        <p:spPr>
          <a:xfrm>
            <a:off x="3346703" y="3883152"/>
            <a:ext cx="2092452" cy="408431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11" name="object 108"/>
          <p:cNvSpPr/>
          <p:nvPr/>
        </p:nvSpPr>
        <p:spPr>
          <a:xfrm>
            <a:off x="3346703" y="3883152"/>
            <a:ext cx="2092960" cy="408940"/>
          </a:xfrm>
          <a:custGeom>
            <a:avLst/>
            <a:gdLst/>
            <a:ahLst/>
            <a:cxnLst/>
            <a:rect l="l" t="t" r="r" b="b"/>
            <a:pathLst>
              <a:path w="2092960" h="408939">
                <a:moveTo>
                  <a:pt x="0" y="68072"/>
                </a:moveTo>
                <a:lnTo>
                  <a:pt x="5349" y="41576"/>
                </a:lnTo>
                <a:lnTo>
                  <a:pt x="19938" y="19938"/>
                </a:lnTo>
                <a:lnTo>
                  <a:pt x="41576" y="5349"/>
                </a:lnTo>
                <a:lnTo>
                  <a:pt x="68072" y="0"/>
                </a:lnTo>
                <a:lnTo>
                  <a:pt x="2024380" y="0"/>
                </a:lnTo>
                <a:lnTo>
                  <a:pt x="2050875" y="5349"/>
                </a:lnTo>
                <a:lnTo>
                  <a:pt x="2072513" y="19939"/>
                </a:lnTo>
                <a:lnTo>
                  <a:pt x="2087102" y="41576"/>
                </a:lnTo>
                <a:lnTo>
                  <a:pt x="2092452" y="68072"/>
                </a:lnTo>
                <a:lnTo>
                  <a:pt x="2092452" y="340360"/>
                </a:lnTo>
                <a:lnTo>
                  <a:pt x="2087102" y="366855"/>
                </a:lnTo>
                <a:lnTo>
                  <a:pt x="2072513" y="388493"/>
                </a:lnTo>
                <a:lnTo>
                  <a:pt x="2050875" y="403082"/>
                </a:lnTo>
                <a:lnTo>
                  <a:pt x="2024380" y="408431"/>
                </a:lnTo>
                <a:lnTo>
                  <a:pt x="68072" y="408431"/>
                </a:lnTo>
                <a:lnTo>
                  <a:pt x="41576" y="403082"/>
                </a:lnTo>
                <a:lnTo>
                  <a:pt x="19938" y="388493"/>
                </a:lnTo>
                <a:lnTo>
                  <a:pt x="5349" y="366855"/>
                </a:lnTo>
                <a:lnTo>
                  <a:pt x="0" y="340360"/>
                </a:lnTo>
                <a:lnTo>
                  <a:pt x="0" y="68072"/>
                </a:lnTo>
                <a:close/>
              </a:path>
            </a:pathLst>
          </a:custGeom>
          <a:ln w="9144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12" name="object 109"/>
          <p:cNvSpPr txBox="1"/>
          <p:nvPr/>
        </p:nvSpPr>
        <p:spPr>
          <a:xfrm>
            <a:off x="3512820" y="3921632"/>
            <a:ext cx="178917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kern="0" dirty="0">
                <a:latin typeface="Trebuchet MS"/>
                <a:cs typeface="Trebuchet MS"/>
              </a:rPr>
              <a:t>RTOS/OS model</a:t>
            </a:r>
          </a:p>
        </p:txBody>
      </p:sp>
      <p:sp>
        <p:nvSpPr>
          <p:cNvPr id="113" name="object 110"/>
          <p:cNvSpPr/>
          <p:nvPr/>
        </p:nvSpPr>
        <p:spPr>
          <a:xfrm>
            <a:off x="3135629" y="4580382"/>
            <a:ext cx="2514600" cy="1313815"/>
          </a:xfrm>
          <a:custGeom>
            <a:avLst/>
            <a:gdLst/>
            <a:ahLst/>
            <a:cxnLst/>
            <a:rect l="l" t="t" r="r" b="b"/>
            <a:pathLst>
              <a:path w="2514600" h="1313814">
                <a:moveTo>
                  <a:pt x="0" y="218948"/>
                </a:moveTo>
                <a:lnTo>
                  <a:pt x="5783" y="168750"/>
                </a:lnTo>
                <a:lnTo>
                  <a:pt x="22257" y="122667"/>
                </a:lnTo>
                <a:lnTo>
                  <a:pt x="48105" y="82014"/>
                </a:lnTo>
                <a:lnTo>
                  <a:pt x="82014" y="48105"/>
                </a:lnTo>
                <a:lnTo>
                  <a:pt x="122667" y="22257"/>
                </a:lnTo>
                <a:lnTo>
                  <a:pt x="168750" y="5783"/>
                </a:lnTo>
                <a:lnTo>
                  <a:pt x="218947" y="0"/>
                </a:lnTo>
                <a:lnTo>
                  <a:pt x="2295652" y="0"/>
                </a:lnTo>
                <a:lnTo>
                  <a:pt x="2345849" y="5783"/>
                </a:lnTo>
                <a:lnTo>
                  <a:pt x="2391932" y="22257"/>
                </a:lnTo>
                <a:lnTo>
                  <a:pt x="2432585" y="48105"/>
                </a:lnTo>
                <a:lnTo>
                  <a:pt x="2466494" y="82014"/>
                </a:lnTo>
                <a:lnTo>
                  <a:pt x="2492342" y="122667"/>
                </a:lnTo>
                <a:lnTo>
                  <a:pt x="2508816" y="168750"/>
                </a:lnTo>
                <a:lnTo>
                  <a:pt x="2514599" y="218948"/>
                </a:lnTo>
                <a:lnTo>
                  <a:pt x="2514599" y="1094740"/>
                </a:lnTo>
                <a:lnTo>
                  <a:pt x="2508816" y="1144941"/>
                </a:lnTo>
                <a:lnTo>
                  <a:pt x="2492342" y="1191025"/>
                </a:lnTo>
                <a:lnTo>
                  <a:pt x="2466494" y="1231678"/>
                </a:lnTo>
                <a:lnTo>
                  <a:pt x="2432585" y="1265586"/>
                </a:lnTo>
                <a:lnTo>
                  <a:pt x="2391932" y="1291433"/>
                </a:lnTo>
                <a:lnTo>
                  <a:pt x="2345849" y="1307905"/>
                </a:lnTo>
                <a:lnTo>
                  <a:pt x="2295652" y="1313688"/>
                </a:lnTo>
                <a:lnTo>
                  <a:pt x="218947" y="1313688"/>
                </a:lnTo>
                <a:lnTo>
                  <a:pt x="168750" y="1307905"/>
                </a:lnTo>
                <a:lnTo>
                  <a:pt x="122667" y="1291433"/>
                </a:lnTo>
                <a:lnTo>
                  <a:pt x="82014" y="1265586"/>
                </a:lnTo>
                <a:lnTo>
                  <a:pt x="48105" y="1231678"/>
                </a:lnTo>
                <a:lnTo>
                  <a:pt x="22257" y="1191025"/>
                </a:lnTo>
                <a:lnTo>
                  <a:pt x="5783" y="1144941"/>
                </a:lnTo>
                <a:lnTo>
                  <a:pt x="0" y="1094740"/>
                </a:lnTo>
                <a:lnTo>
                  <a:pt x="0" y="218948"/>
                </a:lnTo>
                <a:close/>
              </a:path>
            </a:pathLst>
          </a:custGeom>
          <a:ln w="25908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1"/>
          <p:cNvSpPr txBox="1"/>
          <p:nvPr/>
        </p:nvSpPr>
        <p:spPr>
          <a:xfrm>
            <a:off x="3279140" y="4665090"/>
            <a:ext cx="20326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75" dirty="0">
                <a:latin typeface="Trebuchet MS"/>
                <a:cs typeface="Trebuchet MS"/>
              </a:rPr>
              <a:t>Operating </a:t>
            </a:r>
            <a:r>
              <a:rPr sz="1600" spc="-70" dirty="0">
                <a:latin typeface="Trebuchet MS"/>
                <a:cs typeface="Trebuchet MS"/>
              </a:rPr>
              <a:t>system</a:t>
            </a:r>
            <a:r>
              <a:rPr sz="1600" spc="-210" dirty="0">
                <a:latin typeface="Trebuchet MS"/>
                <a:cs typeface="Trebuchet MS"/>
              </a:rPr>
              <a:t> </a:t>
            </a:r>
            <a:r>
              <a:rPr sz="1600" spc="-70" dirty="0">
                <a:latin typeface="Trebuchet MS"/>
                <a:cs typeface="Trebuchet MS"/>
              </a:rPr>
              <a:t>model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15" name="object 112"/>
          <p:cNvSpPr/>
          <p:nvPr/>
        </p:nvSpPr>
        <p:spPr>
          <a:xfrm>
            <a:off x="3589020" y="5015484"/>
            <a:ext cx="1158239" cy="440436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3"/>
          <p:cNvSpPr/>
          <p:nvPr/>
        </p:nvSpPr>
        <p:spPr>
          <a:xfrm>
            <a:off x="3256788" y="5408676"/>
            <a:ext cx="876300" cy="425196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4"/>
          <p:cNvSpPr/>
          <p:nvPr/>
        </p:nvSpPr>
        <p:spPr>
          <a:xfrm>
            <a:off x="4799076" y="5341620"/>
            <a:ext cx="670560" cy="437388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5"/>
          <p:cNvSpPr/>
          <p:nvPr/>
        </p:nvSpPr>
        <p:spPr>
          <a:xfrm>
            <a:off x="4162044" y="4262615"/>
            <a:ext cx="432828" cy="377964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6"/>
          <p:cNvSpPr/>
          <p:nvPr/>
        </p:nvSpPr>
        <p:spPr>
          <a:xfrm>
            <a:off x="4216908" y="4288535"/>
            <a:ext cx="327659" cy="286512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17"/>
          <p:cNvSpPr/>
          <p:nvPr/>
        </p:nvSpPr>
        <p:spPr>
          <a:xfrm>
            <a:off x="4216908" y="4288535"/>
            <a:ext cx="327660" cy="287020"/>
          </a:xfrm>
          <a:custGeom>
            <a:avLst/>
            <a:gdLst/>
            <a:ahLst/>
            <a:cxnLst/>
            <a:rect l="l" t="t" r="r" b="b"/>
            <a:pathLst>
              <a:path w="327660" h="287020">
                <a:moveTo>
                  <a:pt x="0" y="143256"/>
                </a:moveTo>
                <a:lnTo>
                  <a:pt x="163829" y="0"/>
                </a:lnTo>
                <a:lnTo>
                  <a:pt x="327659" y="143256"/>
                </a:lnTo>
                <a:lnTo>
                  <a:pt x="245744" y="143256"/>
                </a:lnTo>
                <a:lnTo>
                  <a:pt x="245744" y="286512"/>
                </a:lnTo>
                <a:lnTo>
                  <a:pt x="81914" y="286512"/>
                </a:lnTo>
                <a:lnTo>
                  <a:pt x="81914" y="143256"/>
                </a:lnTo>
                <a:lnTo>
                  <a:pt x="0" y="143256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82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9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Embedded and Real-Time Systems, </a:t>
            </a:r>
            <a:r>
              <a:rPr lang="en-US" sz="1400" dirty="0" smtClean="0">
                <a:cs typeface="B Titr" panose="00000700000000000000" pitchFamily="2" charset="-78"/>
              </a:rPr>
              <a:t>Spring 2021,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7" name="object 3"/>
          <p:cNvSpPr txBox="1">
            <a:spLocks noGrp="1"/>
          </p:cNvSpPr>
          <p:nvPr>
            <p:ph type="title"/>
          </p:nvPr>
        </p:nvSpPr>
        <p:spPr>
          <a:xfrm>
            <a:off x="533400" y="152400"/>
            <a:ext cx="5791200" cy="504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Agenda</a:t>
            </a:r>
            <a:endParaRPr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609600" y="1105027"/>
            <a:ext cx="5716423" cy="378501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7645" indent="-194945">
              <a:lnSpc>
                <a:spcPct val="100000"/>
              </a:lnSpc>
              <a:spcBef>
                <a:spcPts val="95"/>
              </a:spcBef>
              <a:buClr>
                <a:srgbClr val="00AFEF"/>
              </a:buClr>
              <a:buSzPct val="89285"/>
              <a:buFont typeface="Arial"/>
              <a:buChar char="•"/>
              <a:tabLst>
                <a:tab pos="208279" algn="l"/>
              </a:tabLst>
            </a:pPr>
            <a:r>
              <a:rPr sz="2800" kern="0" dirty="0">
                <a:solidFill>
                  <a:srgbClr val="7E7E7E"/>
                </a:solidFill>
                <a:latin typeface="Trebuchet MS"/>
                <a:cs typeface="Trebuchet MS"/>
              </a:rPr>
              <a:t>Modeling real-time systems</a:t>
            </a:r>
            <a:endParaRPr sz="2800" kern="0" dirty="0">
              <a:latin typeface="Trebuchet MS"/>
              <a:cs typeface="Trebuchet MS"/>
            </a:endParaRPr>
          </a:p>
          <a:p>
            <a:pPr marL="588645" lvl="1" indent="-190500">
              <a:lnSpc>
                <a:spcPts val="2775"/>
              </a:lnSpc>
              <a:spcBef>
                <a:spcPts val="110"/>
              </a:spcBef>
              <a:buClr>
                <a:srgbClr val="00AFEF"/>
              </a:buClr>
              <a:buSzPct val="68750"/>
              <a:buFont typeface="Arial"/>
              <a:buChar char="•"/>
              <a:tabLst>
                <a:tab pos="589280" algn="l"/>
              </a:tabLst>
            </a:pPr>
            <a:r>
              <a:rPr sz="2400" kern="0" dirty="0">
                <a:solidFill>
                  <a:srgbClr val="7E7E7E"/>
                </a:solidFill>
                <a:latin typeface="Trebuchet MS"/>
                <a:cs typeface="Trebuchet MS"/>
              </a:rPr>
              <a:t>Modeling computation</a:t>
            </a:r>
            <a:endParaRPr sz="2400" kern="0" dirty="0">
              <a:latin typeface="Trebuchet MS"/>
              <a:cs typeface="Trebuchet MS"/>
            </a:endParaRPr>
          </a:p>
          <a:p>
            <a:pPr marL="588645" lvl="1" indent="-190500">
              <a:lnSpc>
                <a:spcPts val="3254"/>
              </a:lnSpc>
              <a:buClr>
                <a:srgbClr val="00AFEF"/>
              </a:buClr>
              <a:buSzPct val="69642"/>
              <a:buFont typeface="Arial"/>
              <a:buChar char="•"/>
              <a:tabLst>
                <a:tab pos="589280" algn="l"/>
              </a:tabLst>
            </a:pPr>
            <a:r>
              <a:rPr sz="2800" b="1" kern="0" dirty="0">
                <a:latin typeface="Trebuchet MS"/>
                <a:cs typeface="Trebuchet MS"/>
              </a:rPr>
              <a:t>Modeling task execution time</a:t>
            </a:r>
            <a:endParaRPr sz="2800" kern="0" dirty="0">
              <a:latin typeface="Trebuchet MS"/>
              <a:cs typeface="Trebuchet MS"/>
            </a:endParaRPr>
          </a:p>
          <a:p>
            <a:pPr marL="588645" lvl="1" indent="-190500">
              <a:lnSpc>
                <a:spcPct val="100000"/>
              </a:lnSpc>
              <a:spcBef>
                <a:spcPts val="20"/>
              </a:spcBef>
              <a:buClr>
                <a:srgbClr val="00AFEF"/>
              </a:buClr>
              <a:buSzPct val="68750"/>
              <a:buFont typeface="Arial"/>
              <a:buChar char="•"/>
              <a:tabLst>
                <a:tab pos="589280" algn="l"/>
              </a:tabLst>
            </a:pPr>
            <a:r>
              <a:rPr sz="2400" kern="0" dirty="0">
                <a:solidFill>
                  <a:srgbClr val="BEBEBE"/>
                </a:solidFill>
                <a:latin typeface="Trebuchet MS"/>
                <a:cs typeface="Trebuchet MS"/>
              </a:rPr>
              <a:t>Modeling task execution</a:t>
            </a:r>
            <a:endParaRPr sz="2400" kern="0" dirty="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har char="•"/>
            </a:pPr>
            <a:endParaRPr sz="2650" kern="0" dirty="0">
              <a:latin typeface="Times New Roman"/>
              <a:cs typeface="Times New Roman"/>
            </a:endParaRPr>
          </a:p>
          <a:p>
            <a:pPr marL="207645" indent="-194945">
              <a:lnSpc>
                <a:spcPct val="100000"/>
              </a:lnSpc>
              <a:spcBef>
                <a:spcPts val="5"/>
              </a:spcBef>
              <a:buClr>
                <a:srgbClr val="00AFEF"/>
              </a:buClr>
              <a:buSzPct val="89285"/>
              <a:buFont typeface="Arial"/>
              <a:buChar char="•"/>
              <a:tabLst>
                <a:tab pos="208279" algn="l"/>
              </a:tabLst>
            </a:pPr>
            <a:r>
              <a:rPr sz="2800" kern="0" dirty="0">
                <a:solidFill>
                  <a:srgbClr val="BEBEBE"/>
                </a:solidFill>
                <a:latin typeface="Trebuchet MS"/>
                <a:cs typeface="Trebuchet MS"/>
              </a:rPr>
              <a:t>Real-time tasks: formal definitions</a:t>
            </a:r>
            <a:endParaRPr sz="2800" kern="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0AFEF"/>
              </a:buClr>
              <a:buFont typeface="Arial"/>
              <a:buChar char="•"/>
            </a:pPr>
            <a:endParaRPr sz="3100" kern="0" dirty="0">
              <a:latin typeface="Times New Roman"/>
              <a:cs typeface="Times New Roman"/>
            </a:endParaRPr>
          </a:p>
          <a:p>
            <a:pPr marL="207645" indent="-194945">
              <a:lnSpc>
                <a:spcPct val="100000"/>
              </a:lnSpc>
              <a:buClr>
                <a:srgbClr val="00AFEF"/>
              </a:buClr>
              <a:buSzPct val="89285"/>
              <a:buFont typeface="Arial"/>
              <a:buChar char="•"/>
              <a:tabLst>
                <a:tab pos="208279" algn="l"/>
              </a:tabLst>
            </a:pPr>
            <a:r>
              <a:rPr sz="2800" kern="0" dirty="0">
                <a:solidFill>
                  <a:srgbClr val="BEBEBE"/>
                </a:solidFill>
                <a:latin typeface="Trebuchet MS"/>
                <a:cs typeface="Trebuchet MS"/>
              </a:rPr>
              <a:t>Online scheduling</a:t>
            </a:r>
            <a:endParaRPr sz="2800" kern="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24097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1.7|73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9|5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2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9|1.7|17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7.4|6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0|22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5.2|86.6|1.6|70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4.7|34.5|5.9|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0.1|24.8|46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33.5|15.1|27.4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36593</TotalTime>
  <Words>1512</Words>
  <Application>Microsoft Office PowerPoint</Application>
  <PresentationFormat>On-screen Show (4:3)</PresentationFormat>
  <Paragraphs>318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Office Theme</vt:lpstr>
      <vt:lpstr>Aspect</vt:lpstr>
      <vt:lpstr>Embedded and Real-Time Systems  Spring 2021</vt:lpstr>
      <vt:lpstr>Copyright Notice</vt:lpstr>
      <vt:lpstr>Agenda</vt:lpstr>
      <vt:lpstr>Modeling real-time activities</vt:lpstr>
      <vt:lpstr>Why do we need models?</vt:lpstr>
      <vt:lpstr>Modeling real-time activities</vt:lpstr>
      <vt:lpstr>Important aspects in building a model</vt:lpstr>
      <vt:lpstr>Modeling computation</vt:lpstr>
      <vt:lpstr>Agenda</vt:lpstr>
      <vt:lpstr>Modeling tasks</vt:lpstr>
      <vt:lpstr>Modeling tasks</vt:lpstr>
      <vt:lpstr>How to get a safe 𝐶𝑖 ?</vt:lpstr>
      <vt:lpstr>Is the execution time of a task a constant?</vt:lpstr>
      <vt:lpstr>Agenda</vt:lpstr>
      <vt:lpstr>Online scheduler</vt:lpstr>
      <vt:lpstr>Preemption</vt:lpstr>
      <vt:lpstr>Suspension</vt:lpstr>
      <vt:lpstr>Task States</vt:lpstr>
      <vt:lpstr>Agenda</vt:lpstr>
      <vt:lpstr>Real-time tasks</vt:lpstr>
      <vt:lpstr>Slack and Lateness</vt:lpstr>
      <vt:lpstr>Did we model everything about the tasks?</vt:lpstr>
      <vt:lpstr>Quiz</vt:lpstr>
      <vt:lpstr>Quiz</vt:lpstr>
      <vt:lpstr>PowerPoint Presentation</vt:lpstr>
      <vt:lpstr>Agenda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MMSPM</dc:title>
  <dc:creator>FT_DSL</dc:creator>
  <cp:lastModifiedBy>Hamed</cp:lastModifiedBy>
  <cp:revision>595</cp:revision>
  <cp:lastPrinted>2017-02-07T08:08:08Z</cp:lastPrinted>
  <dcterms:created xsi:type="dcterms:W3CDTF">2006-08-16T00:00:00Z</dcterms:created>
  <dcterms:modified xsi:type="dcterms:W3CDTF">2021-03-02T14:29:52Z</dcterms:modified>
</cp:coreProperties>
</file>