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2" r:id="rId2"/>
  </p:sldMasterIdLst>
  <p:notesMasterIdLst>
    <p:notesMasterId r:id="rId31"/>
  </p:notesMasterIdLst>
  <p:handoutMasterIdLst>
    <p:handoutMasterId r:id="rId32"/>
  </p:handoutMasterIdLst>
  <p:sldIdLst>
    <p:sldId id="290" r:id="rId3"/>
    <p:sldId id="258" r:id="rId4"/>
    <p:sldId id="399" r:id="rId5"/>
    <p:sldId id="346" r:id="rId6"/>
    <p:sldId id="400" r:id="rId7"/>
    <p:sldId id="403" r:id="rId8"/>
    <p:sldId id="374" r:id="rId9"/>
    <p:sldId id="401" r:id="rId10"/>
    <p:sldId id="404" r:id="rId11"/>
    <p:sldId id="402" r:id="rId12"/>
    <p:sldId id="408" r:id="rId13"/>
    <p:sldId id="409" r:id="rId14"/>
    <p:sldId id="410" r:id="rId15"/>
    <p:sldId id="411" r:id="rId16"/>
    <p:sldId id="412" r:id="rId17"/>
    <p:sldId id="413" r:id="rId18"/>
    <p:sldId id="414" r:id="rId19"/>
    <p:sldId id="407" r:id="rId20"/>
    <p:sldId id="415" r:id="rId21"/>
    <p:sldId id="416" r:id="rId22"/>
    <p:sldId id="406" r:id="rId23"/>
    <p:sldId id="405" r:id="rId24"/>
    <p:sldId id="420" r:id="rId25"/>
    <p:sldId id="421" r:id="rId26"/>
    <p:sldId id="422" r:id="rId27"/>
    <p:sldId id="419" r:id="rId28"/>
    <p:sldId id="423" r:id="rId29"/>
    <p:sldId id="418" r:id="rId30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208">
          <p15:clr>
            <a:srgbClr val="A4A3A4"/>
          </p15:clr>
        </p15:guide>
        <p15:guide id="4" pos="29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0868"/>
    <a:srgbClr val="210DB3"/>
    <a:srgbClr val="106FB0"/>
    <a:srgbClr val="0530BB"/>
    <a:srgbClr val="034ABD"/>
    <a:srgbClr val="0B5C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3" autoAdjust="0"/>
    <p:restoredTop sz="91826" autoAdjust="0"/>
  </p:normalViewPr>
  <p:slideViewPr>
    <p:cSldViewPr>
      <p:cViewPr varScale="1">
        <p:scale>
          <a:sx n="67" d="100"/>
          <a:sy n="67" d="100"/>
        </p:scale>
        <p:origin x="-147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1026" y="60"/>
      </p:cViewPr>
      <p:guideLst>
        <p:guide orient="horz" pos="2880"/>
        <p:guide orient="horz" pos="2208"/>
        <p:guide pos="2160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3A2C78E-1418-4D80-911C-2F94FB99BDBC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04ED39F-E263-4FB0-A586-54AF6DEA8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50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479DE93-9629-4701-8E4D-06B6CC932194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CADB150-CC80-4D38-9C9E-4D16188A4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57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40281FD0-B2DB-4ECA-ADAD-7146D3D1D0F9}" type="datetime1">
              <a:rPr lang="en-US" smtClean="0"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F6BC-C327-4940-9830-49E66FCBC3F0}" type="datetime1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5183-C90F-4867-BE66-12679E27E67F}" type="datetime1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7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A59B0B-27CB-4279-84EE-13F34D832C20}" type="datetime1">
              <a:rPr lang="en-US" smtClean="0"/>
              <a:t>3/7/2021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7946A9-DE9C-4C0F-8CC5-C706728E934F}" type="datetime1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7" y="434163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237A1E-E215-416E-8D25-5F336D5B557C}" type="datetime1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FD8B5B-8A46-412C-A2D2-8F2B1B2EC62B}" type="datetime1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72D1A0-E9CE-4C54-8D41-8DBB9F509117}" type="datetime1">
              <a:rPr lang="en-US" smtClean="0"/>
              <a:t>3/7/2021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84E1B4-9FAF-4C2A-A5AC-8C7F175CBD59}" type="datetime1">
              <a:rPr lang="en-US" smtClean="0"/>
              <a:t>3/7/2021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306DEF-8BC5-4D1A-A84F-BC32AA802BDD}" type="datetime1">
              <a:rPr lang="en-US" smtClean="0"/>
              <a:t>3/7/2021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3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4" y="930145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8B8A3B-8A96-493A-9055-E95E174A1B57}" type="datetime1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>
            <a:lvl1pPr algn="l">
              <a:defRPr sz="36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4525963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1100" y="6406402"/>
            <a:ext cx="6781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rtl="1"/>
            <a:r>
              <a:rPr lang="en-US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dirty="0" smtClean="0">
                <a:cs typeface="B Titr" panose="00000700000000000000" pitchFamily="2" charset="-78"/>
              </a:rPr>
              <a:t>Spring 2021, </a:t>
            </a:r>
            <a:r>
              <a:rPr lang="en-US" dirty="0" smtClean="0">
                <a:cs typeface="B Titr" panose="00000700000000000000" pitchFamily="2" charset="-78"/>
              </a:rPr>
              <a:t>AUT, Tehran, Iran </a:t>
            </a:r>
            <a:endParaRPr lang="en-US" sz="1100" dirty="0"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2100" y="6419101"/>
            <a:ext cx="543128" cy="365125"/>
          </a:xfrm>
        </p:spPr>
        <p:txBody>
          <a:bodyPr lIns="0" tIns="0" rIns="0" bIns="0"/>
          <a:lstStyle>
            <a:lvl1pPr algn="ctr" rtl="0">
              <a:defRPr sz="1400" b="1" baseline="0">
                <a:solidFill>
                  <a:schemeClr val="tx1"/>
                </a:solidFill>
                <a:latin typeface="+mn-lt"/>
                <a:cs typeface="الشهيد محمد الدره" pitchFamily="2" charset="-78"/>
              </a:defRPr>
            </a:lvl1pPr>
          </a:lstStyle>
          <a:p>
            <a:pPr rtl="1"/>
            <a:fld id="{E9D5068C-74C1-4D4E-ACBE-89391498AE93}" type="slidenum">
              <a:rPr lang="en-US" smtClean="0"/>
              <a:pPr rtl="1"/>
              <a:t>‹#›</a:t>
            </a:fld>
            <a:endParaRPr lang="en-US" dirty="0">
              <a:cs typeface="B Nazanin" panose="000004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1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3F6010-06C4-4772-A873-F0169484628B}" type="datetime1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38C875-1C6F-4BBA-A49D-A655DE5157F6}" type="datetime1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5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3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A7C28B-237A-4A16-A330-F744D93506D6}" type="datetime1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2AE1-CBD5-460D-A0C9-6147C2D4C470}" type="datetime1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B3A9-0A90-4E79-85FA-03828B308331}" type="datetime1">
              <a:rPr lang="en-US" smtClean="0"/>
              <a:t>3/7/2021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5B4FA-0F9A-436F-AA41-B89FAC163798}" type="datetime1">
              <a:rPr lang="en-US" smtClean="0"/>
              <a:t>3/7/2021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8B55-203E-4F94-AE03-50CFB6BD790A}" type="datetime1">
              <a:rPr lang="en-US" smtClean="0"/>
              <a:t>3/7/2021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36A8-DE7E-4A16-B194-971EA3CF9026}" type="datetime1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96671-0698-4B48-8CC8-45A9BDA6F14F}" type="datetime1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AABE3-8527-4979-BA7D-5506EF11427A}" type="datetime1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7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6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A27B6C89-3F9A-4856-B9C8-0FA30DF0136D}" type="datetime1">
              <a:rPr lang="en-US" smtClean="0"/>
              <a:t>3/7/2021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6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6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3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4.png"/><Relationship Id="rId5" Type="http://schemas.openxmlformats.org/officeDocument/2006/relationships/image" Target="../media/image30.png"/><Relationship Id="rId10" Type="http://schemas.openxmlformats.org/officeDocument/2006/relationships/image" Target="../media/image33.png"/><Relationship Id="rId4" Type="http://schemas.openxmlformats.org/officeDocument/2006/relationships/image" Target="../media/image29.png"/><Relationship Id="rId9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37.png"/><Relationship Id="rId3" Type="http://schemas.openxmlformats.org/officeDocument/2006/relationships/image" Target="../media/image11.png"/><Relationship Id="rId7" Type="http://schemas.openxmlformats.org/officeDocument/2006/relationships/image" Target="../media/image36.png"/><Relationship Id="rId12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30.png"/><Relationship Id="rId11" Type="http://schemas.openxmlformats.org/officeDocument/2006/relationships/image" Target="../media/image33.png"/><Relationship Id="rId5" Type="http://schemas.openxmlformats.org/officeDocument/2006/relationships/image" Target="../media/image29.png"/><Relationship Id="rId15" Type="http://schemas.openxmlformats.org/officeDocument/2006/relationships/image" Target="../media/image22.png"/><Relationship Id="rId10" Type="http://schemas.openxmlformats.org/officeDocument/2006/relationships/image" Target="../media/image32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39.png"/><Relationship Id="rId18" Type="http://schemas.openxmlformats.org/officeDocument/2006/relationships/image" Target="../media/image34.png"/><Relationship Id="rId3" Type="http://schemas.openxmlformats.org/officeDocument/2006/relationships/image" Target="../media/image22.png"/><Relationship Id="rId7" Type="http://schemas.openxmlformats.org/officeDocument/2006/relationships/image" Target="../media/image30.png"/><Relationship Id="rId12" Type="http://schemas.openxmlformats.org/officeDocument/2006/relationships/image" Target="../media/image25.png"/><Relationship Id="rId17" Type="http://schemas.openxmlformats.org/officeDocument/2006/relationships/image" Target="../media/image42.png"/><Relationship Id="rId2" Type="http://schemas.openxmlformats.org/officeDocument/2006/relationships/image" Target="../media/image21.pn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2.png"/><Relationship Id="rId5" Type="http://schemas.openxmlformats.org/officeDocument/2006/relationships/image" Target="../media/image12.png"/><Relationship Id="rId15" Type="http://schemas.openxmlformats.org/officeDocument/2006/relationships/image" Target="../media/image40.png"/><Relationship Id="rId10" Type="http://schemas.openxmlformats.org/officeDocument/2006/relationships/image" Target="../media/image17.png"/><Relationship Id="rId19" Type="http://schemas.openxmlformats.org/officeDocument/2006/relationships/image" Target="../media/image43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2.png"/><Relationship Id="rId18" Type="http://schemas.openxmlformats.org/officeDocument/2006/relationships/image" Target="../media/image47.png"/><Relationship Id="rId3" Type="http://schemas.openxmlformats.org/officeDocument/2006/relationships/image" Target="../media/image22.png"/><Relationship Id="rId21" Type="http://schemas.openxmlformats.org/officeDocument/2006/relationships/image" Target="../media/image40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8.png"/><Relationship Id="rId2" Type="http://schemas.openxmlformats.org/officeDocument/2006/relationships/image" Target="../media/image21.png"/><Relationship Id="rId16" Type="http://schemas.openxmlformats.org/officeDocument/2006/relationships/image" Target="../media/image27.png"/><Relationship Id="rId20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44.png"/><Relationship Id="rId15" Type="http://schemas.openxmlformats.org/officeDocument/2006/relationships/image" Target="../media/image46.png"/><Relationship Id="rId10" Type="http://schemas.openxmlformats.org/officeDocument/2006/relationships/image" Target="../media/image45.png"/><Relationship Id="rId19" Type="http://schemas.openxmlformats.org/officeDocument/2006/relationships/image" Target="../media/image48.png"/><Relationship Id="rId4" Type="http://schemas.openxmlformats.org/officeDocument/2006/relationships/image" Target="../media/image23.png"/><Relationship Id="rId9" Type="http://schemas.openxmlformats.org/officeDocument/2006/relationships/image" Target="../media/image30.png"/><Relationship Id="rId14" Type="http://schemas.openxmlformats.org/officeDocument/2006/relationships/image" Target="../media/image25.png"/><Relationship Id="rId22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7.png"/><Relationship Id="rId3" Type="http://schemas.openxmlformats.org/officeDocument/2006/relationships/image" Target="../media/image20.png"/><Relationship Id="rId21" Type="http://schemas.openxmlformats.org/officeDocument/2006/relationships/image" Target="../media/image53.png"/><Relationship Id="rId7" Type="http://schemas.openxmlformats.org/officeDocument/2006/relationships/image" Target="../media/image51.png"/><Relationship Id="rId12" Type="http://schemas.openxmlformats.org/officeDocument/2006/relationships/image" Target="../media/image36.png"/><Relationship Id="rId17" Type="http://schemas.openxmlformats.org/officeDocument/2006/relationships/image" Target="../media/image52.png"/><Relationship Id="rId2" Type="http://schemas.openxmlformats.org/officeDocument/2006/relationships/image" Target="../media/image19.png"/><Relationship Id="rId16" Type="http://schemas.openxmlformats.org/officeDocument/2006/relationships/image" Target="../media/image25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30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9.png"/><Relationship Id="rId19" Type="http://schemas.openxmlformats.org/officeDocument/2006/relationships/image" Target="../media/image28.png"/><Relationship Id="rId4" Type="http://schemas.openxmlformats.org/officeDocument/2006/relationships/image" Target="../media/image21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5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19.png"/><Relationship Id="rId7" Type="http://schemas.openxmlformats.org/officeDocument/2006/relationships/image" Target="../media/image56.png"/><Relationship Id="rId12" Type="http://schemas.openxmlformats.org/officeDocument/2006/relationships/image" Target="../media/image6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55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59.png"/><Relationship Id="rId4" Type="http://schemas.openxmlformats.org/officeDocument/2006/relationships/image" Target="../media/image20.png"/><Relationship Id="rId9" Type="http://schemas.openxmlformats.org/officeDocument/2006/relationships/image" Target="../media/image5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19.png"/><Relationship Id="rId7" Type="http://schemas.openxmlformats.org/officeDocument/2006/relationships/image" Target="../media/image56.png"/><Relationship Id="rId12" Type="http://schemas.openxmlformats.org/officeDocument/2006/relationships/image" Target="../media/image6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55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59.png"/><Relationship Id="rId4" Type="http://schemas.openxmlformats.org/officeDocument/2006/relationships/image" Target="../media/image20.png"/><Relationship Id="rId9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19.png"/><Relationship Id="rId7" Type="http://schemas.openxmlformats.org/officeDocument/2006/relationships/image" Target="../media/image7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80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10" Type="http://schemas.openxmlformats.org/officeDocument/2006/relationships/image" Target="../media/image90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91.png"/><Relationship Id="rId7" Type="http://schemas.openxmlformats.org/officeDocument/2006/relationships/image" Target="../media/image94.png"/><Relationship Id="rId12" Type="http://schemas.openxmlformats.org/officeDocument/2006/relationships/image" Target="../media/image9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93.png"/><Relationship Id="rId11" Type="http://schemas.openxmlformats.org/officeDocument/2006/relationships/image" Target="../media/image97.png"/><Relationship Id="rId5" Type="http://schemas.openxmlformats.org/officeDocument/2006/relationships/image" Target="../media/image85.png"/><Relationship Id="rId10" Type="http://schemas.openxmlformats.org/officeDocument/2006/relationships/image" Target="../media/image96.png"/><Relationship Id="rId4" Type="http://schemas.openxmlformats.org/officeDocument/2006/relationships/image" Target="../media/image92.png"/><Relationship Id="rId9" Type="http://schemas.openxmlformats.org/officeDocument/2006/relationships/image" Target="../media/image8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20000"/>
                <a:lumOff val="80000"/>
              </a:schemeClr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018691"/>
            <a:ext cx="8229600" cy="1254448"/>
          </a:xfrm>
        </p:spPr>
        <p:txBody>
          <a:bodyPr lIns="0" tIns="0"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sz="3200" dirty="0" smtClean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>Embedded and Real-Time </a:t>
            </a:r>
            <a:r>
              <a:rPr lang="en-US" sz="3200" dirty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>Systems</a:t>
            </a:r>
            <a:r>
              <a:rPr lang="en-US" sz="2400" dirty="0" smtClean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/>
            </a:r>
            <a:br>
              <a:rPr lang="en-US" sz="2400" dirty="0" smtClean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</a:br>
            <a:r>
              <a:rPr lang="en-US" sz="2400" dirty="0" smtClean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> </a:t>
            </a:r>
            <a:r>
              <a:rPr lang="en-US" sz="2000" b="0" dirty="0" smtClean="0">
                <a:solidFill>
                  <a:srgbClr val="130868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>Spring 2021</a:t>
            </a:r>
            <a:endParaRPr lang="en-US" sz="1600" b="0" dirty="0">
              <a:solidFill>
                <a:srgbClr val="130868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04507" y="610740"/>
            <a:ext cx="1334986" cy="1370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36"/>
          <p:cNvSpPr txBox="1">
            <a:spLocks noChangeArrowheads="1"/>
          </p:cNvSpPr>
          <p:nvPr/>
        </p:nvSpPr>
        <p:spPr bwMode="auto">
          <a:xfrm>
            <a:off x="457200" y="3810000"/>
            <a:ext cx="8382000" cy="2739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Aft>
                <a:spcPts val="600"/>
              </a:spcAft>
            </a:pPr>
            <a:r>
              <a:rPr lang="en-US" sz="2400" b="1" dirty="0" smtClean="0">
                <a:latin typeface="Calibri" panose="020F0502020204030204" pitchFamily="34" charset="0"/>
                <a:cs typeface="B Titr" pitchFamily="2" charset="-78"/>
              </a:rPr>
              <a:t>Hamed Farbeh</a:t>
            </a:r>
          </a:p>
          <a:p>
            <a:pPr algn="ctr" eaLnBrk="1" hangingPunct="1">
              <a:spcAft>
                <a:spcPts val="600"/>
              </a:spcAft>
            </a:pPr>
            <a:r>
              <a:rPr lang="en-US" b="1" dirty="0" smtClean="0">
                <a:latin typeface="Calibri" panose="020F0502020204030204" pitchFamily="34" charset="0"/>
                <a:cs typeface="B Titr" pitchFamily="2" charset="-78"/>
              </a:rPr>
              <a:t>farbeh@aut.ac.ir</a:t>
            </a:r>
            <a:endParaRPr lang="fa-IR" b="1" dirty="0">
              <a:latin typeface="Calibri" panose="020F0502020204030204" pitchFamily="34" charset="0"/>
              <a:cs typeface="B Titr" pitchFamily="2" charset="-78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cs typeface="B Titr" pitchFamily="2" charset="-78"/>
              </a:rPr>
              <a:t>Department of Computer </a:t>
            </a:r>
            <a:r>
              <a:rPr lang="en-US" sz="2000" dirty="0" smtClean="0">
                <a:latin typeface="Calibri" panose="020F0502020204030204" pitchFamily="34" charset="0"/>
                <a:cs typeface="B Titr" pitchFamily="2" charset="-78"/>
              </a:rPr>
              <a:t>Engineering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cs typeface="B Titr" pitchFamily="2" charset="-78"/>
              </a:rPr>
              <a:t>Amirkabir University of </a:t>
            </a:r>
            <a:r>
              <a:rPr lang="en-US" sz="2000" dirty="0" smtClean="0">
                <a:latin typeface="Calibri" panose="020F0502020204030204" pitchFamily="34" charset="0"/>
                <a:cs typeface="B Titr" pitchFamily="2" charset="-78"/>
              </a:rPr>
              <a:t>Technology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sz="2000" dirty="0" smtClean="0">
                <a:latin typeface="Calibri" panose="020F0502020204030204" pitchFamily="34" charset="0"/>
                <a:cs typeface="B Titr" pitchFamily="2" charset="-78"/>
              </a:rPr>
              <a:t>Lecture 3</a:t>
            </a:r>
          </a:p>
          <a:p>
            <a:pPr algn="ctr" eaLnBrk="1" hangingPunct="1">
              <a:lnSpc>
                <a:spcPct val="150000"/>
              </a:lnSpc>
            </a:pPr>
            <a:endParaRPr lang="en-US" sz="2000" dirty="0">
              <a:latin typeface="Calibri" panose="020F0502020204030204" pitchFamily="34" charset="0"/>
              <a:cs typeface="B Tit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9118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10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7" name="object 3"/>
          <p:cNvSpPr txBox="1">
            <a:spLocks noGrp="1"/>
          </p:cNvSpPr>
          <p:nvPr>
            <p:ph type="title"/>
          </p:nvPr>
        </p:nvSpPr>
        <p:spPr>
          <a:xfrm>
            <a:off x="533400" y="152400"/>
            <a:ext cx="8001000" cy="504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Some well-known scheduling algorithms</a:t>
            </a:r>
            <a:endParaRPr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5" name="object 4"/>
          <p:cNvSpPr txBox="1"/>
          <p:nvPr/>
        </p:nvSpPr>
        <p:spPr>
          <a:xfrm>
            <a:off x="665174" y="1292733"/>
            <a:ext cx="6878625" cy="402866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7645" indent="-194945">
              <a:lnSpc>
                <a:spcPct val="100000"/>
              </a:lnSpc>
              <a:spcBef>
                <a:spcPts val="95"/>
              </a:spcBef>
              <a:buClr>
                <a:srgbClr val="00AFEF"/>
              </a:buClr>
              <a:buSzPct val="89285"/>
              <a:buFont typeface="Arial"/>
              <a:buChar char="•"/>
              <a:tabLst>
                <a:tab pos="208279" algn="l"/>
              </a:tabLst>
            </a:pPr>
            <a:r>
              <a:rPr sz="2800" b="1" kern="0" dirty="0">
                <a:latin typeface="Trebuchet MS"/>
                <a:cs typeface="Trebuchet MS"/>
              </a:rPr>
              <a:t>First-in-first-out scheduling (FIFO)</a:t>
            </a:r>
            <a:endParaRPr sz="2800" kern="0" dirty="0">
              <a:latin typeface="Trebuchet MS"/>
              <a:cs typeface="Trebuchet MS"/>
            </a:endParaRPr>
          </a:p>
          <a:p>
            <a:pPr marL="398145">
              <a:lnSpc>
                <a:spcPct val="100000"/>
              </a:lnSpc>
              <a:spcBef>
                <a:spcPts val="2120"/>
              </a:spcBef>
            </a:pPr>
            <a:r>
              <a:rPr sz="2400" kern="0" dirty="0">
                <a:latin typeface="Trebuchet MS"/>
                <a:cs typeface="Trebuchet MS"/>
              </a:rPr>
              <a:t>= First-come-first-serve (FCFS)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50" kern="0" dirty="0">
              <a:latin typeface="Times New Roman"/>
              <a:cs typeface="Times New Roman"/>
            </a:endParaRPr>
          </a:p>
          <a:p>
            <a:pPr marL="207645" indent="-194945">
              <a:lnSpc>
                <a:spcPct val="100000"/>
              </a:lnSpc>
              <a:spcBef>
                <a:spcPts val="5"/>
              </a:spcBef>
              <a:buClr>
                <a:srgbClr val="00AFEF"/>
              </a:buClr>
              <a:buSzPct val="89285"/>
              <a:buFont typeface="Arial"/>
              <a:buChar char="•"/>
              <a:tabLst>
                <a:tab pos="208279" algn="l"/>
              </a:tabLst>
            </a:pPr>
            <a:r>
              <a:rPr sz="2800" b="1" kern="0" dirty="0">
                <a:latin typeface="Trebuchet MS"/>
                <a:cs typeface="Trebuchet MS"/>
              </a:rPr>
              <a:t>Round robin</a:t>
            </a:r>
            <a:endParaRPr sz="2800" kern="0" dirty="0">
              <a:latin typeface="Trebuchet MS"/>
              <a:cs typeface="Trebuchet MS"/>
            </a:endParaRPr>
          </a:p>
          <a:p>
            <a:pPr marL="207645" indent="-194945">
              <a:lnSpc>
                <a:spcPct val="100000"/>
              </a:lnSpc>
              <a:spcBef>
                <a:spcPts val="2350"/>
              </a:spcBef>
              <a:buClr>
                <a:srgbClr val="00AFEF"/>
              </a:buClr>
              <a:buSzPct val="89285"/>
              <a:buFont typeface="Arial"/>
              <a:buChar char="•"/>
              <a:tabLst>
                <a:tab pos="208279" algn="l"/>
              </a:tabLst>
            </a:pPr>
            <a:r>
              <a:rPr sz="2800" b="1" kern="0" dirty="0">
                <a:latin typeface="Trebuchet MS"/>
                <a:cs typeface="Trebuchet MS"/>
              </a:rPr>
              <a:t>Shortest-job first</a:t>
            </a:r>
            <a:endParaRPr sz="2800" kern="0" dirty="0">
              <a:latin typeface="Trebuchet MS"/>
              <a:cs typeface="Trebuchet MS"/>
            </a:endParaRPr>
          </a:p>
          <a:p>
            <a:pPr marL="207645" indent="-194945">
              <a:lnSpc>
                <a:spcPct val="100000"/>
              </a:lnSpc>
              <a:spcBef>
                <a:spcPts val="2355"/>
              </a:spcBef>
              <a:buClr>
                <a:srgbClr val="00AFEF"/>
              </a:buClr>
              <a:buSzPct val="89285"/>
              <a:buFont typeface="Arial"/>
              <a:buChar char="•"/>
              <a:tabLst>
                <a:tab pos="208279" algn="l"/>
              </a:tabLst>
            </a:pPr>
            <a:r>
              <a:rPr sz="2800" b="1" kern="0" dirty="0">
                <a:solidFill>
                  <a:srgbClr val="0000FF"/>
                </a:solidFill>
                <a:latin typeface="Trebuchet MS"/>
                <a:cs typeface="Trebuchet MS"/>
              </a:rPr>
              <a:t>Earliest deadline first (EDF)</a:t>
            </a:r>
            <a:endParaRPr sz="2800" kern="0" dirty="0">
              <a:latin typeface="Trebuchet MS"/>
              <a:cs typeface="Trebuchet MS"/>
            </a:endParaRPr>
          </a:p>
          <a:p>
            <a:pPr marL="207645" indent="-194945">
              <a:lnSpc>
                <a:spcPct val="100000"/>
              </a:lnSpc>
              <a:spcBef>
                <a:spcPts val="2355"/>
              </a:spcBef>
              <a:buClr>
                <a:srgbClr val="00AFEF"/>
              </a:buClr>
              <a:buSzPct val="89285"/>
              <a:buFont typeface="Arial"/>
              <a:buChar char="•"/>
              <a:tabLst>
                <a:tab pos="208279" algn="l"/>
              </a:tabLst>
            </a:pPr>
            <a:r>
              <a:rPr sz="2800" b="1" kern="0" dirty="0">
                <a:solidFill>
                  <a:srgbClr val="0000FF"/>
                </a:solidFill>
                <a:latin typeface="Trebuchet MS"/>
                <a:cs typeface="Trebuchet MS"/>
              </a:rPr>
              <a:t>Fixed-priority scheduling (FP)</a:t>
            </a:r>
            <a:endParaRPr sz="2800" kern="0" dirty="0">
              <a:latin typeface="Trebuchet MS"/>
              <a:cs typeface="Trebuchet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7025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11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7" name="object 3"/>
          <p:cNvSpPr txBox="1">
            <a:spLocks noGrp="1"/>
          </p:cNvSpPr>
          <p:nvPr>
            <p:ph type="title"/>
          </p:nvPr>
        </p:nvSpPr>
        <p:spPr>
          <a:xfrm>
            <a:off x="533400" y="152400"/>
            <a:ext cx="3429000" cy="504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Example: FIFO</a:t>
            </a:r>
            <a:endParaRPr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5" name="object 4"/>
          <p:cNvSpPr txBox="1"/>
          <p:nvPr/>
        </p:nvSpPr>
        <p:spPr>
          <a:xfrm>
            <a:off x="522223" y="1165812"/>
            <a:ext cx="294640" cy="1069340"/>
          </a:xfrm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2400" kern="0" dirty="0">
                <a:latin typeface="DejaVu Sans"/>
                <a:cs typeface="DejaVu Sans"/>
              </a:rPr>
              <a:t>𝜏</a:t>
            </a:r>
            <a:r>
              <a:rPr sz="2625" kern="0" baseline="-15873" dirty="0">
                <a:latin typeface="DejaVu Sans"/>
                <a:cs typeface="DejaVu Sans"/>
              </a:rPr>
              <a:t>1</a:t>
            </a:r>
          </a:p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sz="2400" kern="0" dirty="0">
                <a:latin typeface="DejaVu Sans"/>
                <a:cs typeface="DejaVu Sans"/>
              </a:rPr>
              <a:t>𝜏</a:t>
            </a:r>
            <a:r>
              <a:rPr sz="2625" kern="0" baseline="-15873" dirty="0">
                <a:latin typeface="DejaVu Sans"/>
                <a:cs typeface="DejaVu Sans"/>
              </a:rPr>
              <a:t>2</a:t>
            </a:r>
          </a:p>
        </p:txBody>
      </p:sp>
      <p:sp>
        <p:nvSpPr>
          <p:cNvPr id="8" name="object 5"/>
          <p:cNvSpPr/>
          <p:nvPr/>
        </p:nvSpPr>
        <p:spPr>
          <a:xfrm>
            <a:off x="948689" y="1450594"/>
            <a:ext cx="4664075" cy="127000"/>
          </a:xfrm>
          <a:custGeom>
            <a:avLst/>
            <a:gdLst/>
            <a:ahLst/>
            <a:cxnLst/>
            <a:rect l="l" t="t" r="r" b="b"/>
            <a:pathLst>
              <a:path w="4664075" h="127000">
                <a:moveTo>
                  <a:pt x="4536948" y="0"/>
                </a:moveTo>
                <a:lnTo>
                  <a:pt x="4536948" y="127000"/>
                </a:lnTo>
                <a:lnTo>
                  <a:pt x="4644136" y="73405"/>
                </a:lnTo>
                <a:lnTo>
                  <a:pt x="4549648" y="73405"/>
                </a:lnTo>
                <a:lnTo>
                  <a:pt x="4549648" y="53593"/>
                </a:lnTo>
                <a:lnTo>
                  <a:pt x="4644135" y="53593"/>
                </a:lnTo>
                <a:lnTo>
                  <a:pt x="4536948" y="0"/>
                </a:lnTo>
                <a:close/>
              </a:path>
              <a:path w="4664075" h="127000">
                <a:moveTo>
                  <a:pt x="4536948" y="53593"/>
                </a:moveTo>
                <a:lnTo>
                  <a:pt x="0" y="53593"/>
                </a:lnTo>
                <a:lnTo>
                  <a:pt x="0" y="73405"/>
                </a:lnTo>
                <a:lnTo>
                  <a:pt x="4536948" y="73405"/>
                </a:lnTo>
                <a:lnTo>
                  <a:pt x="4536948" y="53593"/>
                </a:lnTo>
                <a:close/>
              </a:path>
              <a:path w="4664075" h="127000">
                <a:moveTo>
                  <a:pt x="4644135" y="53593"/>
                </a:moveTo>
                <a:lnTo>
                  <a:pt x="4549648" y="53593"/>
                </a:lnTo>
                <a:lnTo>
                  <a:pt x="4549648" y="73405"/>
                </a:lnTo>
                <a:lnTo>
                  <a:pt x="4644136" y="73405"/>
                </a:lnTo>
                <a:lnTo>
                  <a:pt x="4663948" y="63500"/>
                </a:lnTo>
                <a:lnTo>
                  <a:pt x="4644135" y="53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/>
          <p:cNvSpPr/>
          <p:nvPr/>
        </p:nvSpPr>
        <p:spPr>
          <a:xfrm>
            <a:off x="948689" y="2153157"/>
            <a:ext cx="4664075" cy="127000"/>
          </a:xfrm>
          <a:custGeom>
            <a:avLst/>
            <a:gdLst/>
            <a:ahLst/>
            <a:cxnLst/>
            <a:rect l="l" t="t" r="r" b="b"/>
            <a:pathLst>
              <a:path w="4664075" h="127000">
                <a:moveTo>
                  <a:pt x="4536948" y="0"/>
                </a:moveTo>
                <a:lnTo>
                  <a:pt x="4536948" y="127000"/>
                </a:lnTo>
                <a:lnTo>
                  <a:pt x="4644136" y="73405"/>
                </a:lnTo>
                <a:lnTo>
                  <a:pt x="4549648" y="73405"/>
                </a:lnTo>
                <a:lnTo>
                  <a:pt x="4549648" y="53593"/>
                </a:lnTo>
                <a:lnTo>
                  <a:pt x="4644135" y="53593"/>
                </a:lnTo>
                <a:lnTo>
                  <a:pt x="4536948" y="0"/>
                </a:lnTo>
                <a:close/>
              </a:path>
              <a:path w="4664075" h="127000">
                <a:moveTo>
                  <a:pt x="4536948" y="53593"/>
                </a:moveTo>
                <a:lnTo>
                  <a:pt x="0" y="53593"/>
                </a:lnTo>
                <a:lnTo>
                  <a:pt x="0" y="73405"/>
                </a:lnTo>
                <a:lnTo>
                  <a:pt x="4536948" y="73405"/>
                </a:lnTo>
                <a:lnTo>
                  <a:pt x="4536948" y="53593"/>
                </a:lnTo>
                <a:close/>
              </a:path>
              <a:path w="4664075" h="127000">
                <a:moveTo>
                  <a:pt x="4644135" y="53593"/>
                </a:moveTo>
                <a:lnTo>
                  <a:pt x="4549648" y="53593"/>
                </a:lnTo>
                <a:lnTo>
                  <a:pt x="4549648" y="73405"/>
                </a:lnTo>
                <a:lnTo>
                  <a:pt x="4644136" y="73405"/>
                </a:lnTo>
                <a:lnTo>
                  <a:pt x="4663948" y="63500"/>
                </a:lnTo>
                <a:lnTo>
                  <a:pt x="4644135" y="53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"/>
          <p:cNvSpPr/>
          <p:nvPr/>
        </p:nvSpPr>
        <p:spPr>
          <a:xfrm>
            <a:off x="948689" y="2901442"/>
            <a:ext cx="4664075" cy="127000"/>
          </a:xfrm>
          <a:custGeom>
            <a:avLst/>
            <a:gdLst/>
            <a:ahLst/>
            <a:cxnLst/>
            <a:rect l="l" t="t" r="r" b="b"/>
            <a:pathLst>
              <a:path w="4664075" h="127000">
                <a:moveTo>
                  <a:pt x="4536948" y="0"/>
                </a:moveTo>
                <a:lnTo>
                  <a:pt x="4536948" y="127000"/>
                </a:lnTo>
                <a:lnTo>
                  <a:pt x="4644135" y="73406"/>
                </a:lnTo>
                <a:lnTo>
                  <a:pt x="4549648" y="73406"/>
                </a:lnTo>
                <a:lnTo>
                  <a:pt x="4549648" y="53594"/>
                </a:lnTo>
                <a:lnTo>
                  <a:pt x="4644136" y="53594"/>
                </a:lnTo>
                <a:lnTo>
                  <a:pt x="4536948" y="0"/>
                </a:lnTo>
                <a:close/>
              </a:path>
              <a:path w="4664075" h="127000">
                <a:moveTo>
                  <a:pt x="4536948" y="53594"/>
                </a:moveTo>
                <a:lnTo>
                  <a:pt x="0" y="53594"/>
                </a:lnTo>
                <a:lnTo>
                  <a:pt x="0" y="73406"/>
                </a:lnTo>
                <a:lnTo>
                  <a:pt x="4536948" y="73406"/>
                </a:lnTo>
                <a:lnTo>
                  <a:pt x="4536948" y="53594"/>
                </a:lnTo>
                <a:close/>
              </a:path>
              <a:path w="4664075" h="127000">
                <a:moveTo>
                  <a:pt x="4644136" y="53594"/>
                </a:moveTo>
                <a:lnTo>
                  <a:pt x="4549648" y="53594"/>
                </a:lnTo>
                <a:lnTo>
                  <a:pt x="4549648" y="73406"/>
                </a:lnTo>
                <a:lnTo>
                  <a:pt x="4644135" y="73406"/>
                </a:lnTo>
                <a:lnTo>
                  <a:pt x="4663948" y="63500"/>
                </a:lnTo>
                <a:lnTo>
                  <a:pt x="4644136" y="535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"/>
          <p:cNvSpPr/>
          <p:nvPr/>
        </p:nvSpPr>
        <p:spPr>
          <a:xfrm>
            <a:off x="3285744" y="1863089"/>
            <a:ext cx="129539" cy="353695"/>
          </a:xfrm>
          <a:custGeom>
            <a:avLst/>
            <a:gdLst/>
            <a:ahLst/>
            <a:cxnLst/>
            <a:rect l="l" t="t" r="r" b="b"/>
            <a:pathLst>
              <a:path w="129539" h="353694">
                <a:moveTo>
                  <a:pt x="77723" y="116586"/>
                </a:moveTo>
                <a:lnTo>
                  <a:pt x="51815" y="116586"/>
                </a:lnTo>
                <a:lnTo>
                  <a:pt x="51815" y="353695"/>
                </a:lnTo>
                <a:lnTo>
                  <a:pt x="77723" y="353695"/>
                </a:lnTo>
                <a:lnTo>
                  <a:pt x="77723" y="116586"/>
                </a:lnTo>
                <a:close/>
              </a:path>
              <a:path w="129539" h="353694">
                <a:moveTo>
                  <a:pt x="64769" y="0"/>
                </a:moveTo>
                <a:lnTo>
                  <a:pt x="0" y="129539"/>
                </a:lnTo>
                <a:lnTo>
                  <a:pt x="51815" y="129539"/>
                </a:lnTo>
                <a:lnTo>
                  <a:pt x="51815" y="116586"/>
                </a:lnTo>
                <a:lnTo>
                  <a:pt x="123062" y="116586"/>
                </a:lnTo>
                <a:lnTo>
                  <a:pt x="64769" y="0"/>
                </a:lnTo>
                <a:close/>
              </a:path>
              <a:path w="129539" h="353694">
                <a:moveTo>
                  <a:pt x="123062" y="116586"/>
                </a:moveTo>
                <a:lnTo>
                  <a:pt x="77723" y="116586"/>
                </a:lnTo>
                <a:lnTo>
                  <a:pt x="77723" y="129539"/>
                </a:lnTo>
                <a:lnTo>
                  <a:pt x="129539" y="129539"/>
                </a:lnTo>
                <a:lnTo>
                  <a:pt x="123062" y="1165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9"/>
          <p:cNvSpPr txBox="1"/>
          <p:nvPr/>
        </p:nvSpPr>
        <p:spPr>
          <a:xfrm>
            <a:off x="3177667" y="2178811"/>
            <a:ext cx="2298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0" dirty="0">
                <a:latin typeface="Trebuchet MS"/>
                <a:cs typeface="Trebuchet MS"/>
              </a:rPr>
              <a:t>10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3" name="object 10"/>
          <p:cNvSpPr/>
          <p:nvPr/>
        </p:nvSpPr>
        <p:spPr>
          <a:xfrm>
            <a:off x="1074419" y="2586989"/>
            <a:ext cx="129539" cy="353695"/>
          </a:xfrm>
          <a:custGeom>
            <a:avLst/>
            <a:gdLst/>
            <a:ahLst/>
            <a:cxnLst/>
            <a:rect l="l" t="t" r="r" b="b"/>
            <a:pathLst>
              <a:path w="129540" h="353694">
                <a:moveTo>
                  <a:pt x="77724" y="116586"/>
                </a:moveTo>
                <a:lnTo>
                  <a:pt x="51816" y="116586"/>
                </a:lnTo>
                <a:lnTo>
                  <a:pt x="51816" y="353695"/>
                </a:lnTo>
                <a:lnTo>
                  <a:pt x="77724" y="353695"/>
                </a:lnTo>
                <a:lnTo>
                  <a:pt x="77724" y="116586"/>
                </a:lnTo>
                <a:close/>
              </a:path>
              <a:path w="129540" h="353694">
                <a:moveTo>
                  <a:pt x="64770" y="0"/>
                </a:moveTo>
                <a:lnTo>
                  <a:pt x="0" y="129539"/>
                </a:lnTo>
                <a:lnTo>
                  <a:pt x="51816" y="129539"/>
                </a:lnTo>
                <a:lnTo>
                  <a:pt x="51816" y="116586"/>
                </a:lnTo>
                <a:lnTo>
                  <a:pt x="123063" y="116586"/>
                </a:lnTo>
                <a:lnTo>
                  <a:pt x="64770" y="0"/>
                </a:lnTo>
                <a:close/>
              </a:path>
              <a:path w="129540" h="353694">
                <a:moveTo>
                  <a:pt x="123063" y="116586"/>
                </a:moveTo>
                <a:lnTo>
                  <a:pt x="77724" y="116586"/>
                </a:lnTo>
                <a:lnTo>
                  <a:pt x="77724" y="129539"/>
                </a:lnTo>
                <a:lnTo>
                  <a:pt x="129540" y="129539"/>
                </a:lnTo>
                <a:lnTo>
                  <a:pt x="123063" y="1165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4" name="object 11"/>
          <p:cNvSpPr txBox="1"/>
          <p:nvPr/>
        </p:nvSpPr>
        <p:spPr>
          <a:xfrm>
            <a:off x="1070863" y="2941996"/>
            <a:ext cx="12827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kern="0" dirty="0">
                <a:latin typeface="Trebuchet MS"/>
                <a:cs typeface="Trebuchet MS"/>
              </a:rPr>
              <a:t>2</a:t>
            </a:r>
          </a:p>
        </p:txBody>
      </p:sp>
      <p:sp>
        <p:nvSpPr>
          <p:cNvPr id="15" name="object 12"/>
          <p:cNvSpPr/>
          <p:nvPr/>
        </p:nvSpPr>
        <p:spPr>
          <a:xfrm>
            <a:off x="1898904" y="1148333"/>
            <a:ext cx="129539" cy="353695"/>
          </a:xfrm>
          <a:custGeom>
            <a:avLst/>
            <a:gdLst/>
            <a:ahLst/>
            <a:cxnLst/>
            <a:rect l="l" t="t" r="r" b="b"/>
            <a:pathLst>
              <a:path w="129539" h="353694">
                <a:moveTo>
                  <a:pt x="77723" y="116586"/>
                </a:moveTo>
                <a:lnTo>
                  <a:pt x="51815" y="116586"/>
                </a:lnTo>
                <a:lnTo>
                  <a:pt x="51815" y="353694"/>
                </a:lnTo>
                <a:lnTo>
                  <a:pt x="77723" y="353694"/>
                </a:lnTo>
                <a:lnTo>
                  <a:pt x="77723" y="116586"/>
                </a:lnTo>
                <a:close/>
              </a:path>
              <a:path w="129539" h="353694">
                <a:moveTo>
                  <a:pt x="64769" y="0"/>
                </a:moveTo>
                <a:lnTo>
                  <a:pt x="0" y="129539"/>
                </a:lnTo>
                <a:lnTo>
                  <a:pt x="51815" y="129539"/>
                </a:lnTo>
                <a:lnTo>
                  <a:pt x="51815" y="116586"/>
                </a:lnTo>
                <a:lnTo>
                  <a:pt x="123062" y="116586"/>
                </a:lnTo>
                <a:lnTo>
                  <a:pt x="64769" y="0"/>
                </a:lnTo>
                <a:close/>
              </a:path>
              <a:path w="129539" h="353694">
                <a:moveTo>
                  <a:pt x="123062" y="116586"/>
                </a:moveTo>
                <a:lnTo>
                  <a:pt x="77723" y="116586"/>
                </a:lnTo>
                <a:lnTo>
                  <a:pt x="77723" y="129539"/>
                </a:lnTo>
                <a:lnTo>
                  <a:pt x="129539" y="129539"/>
                </a:lnTo>
                <a:lnTo>
                  <a:pt x="123062" y="1165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3"/>
          <p:cNvSpPr txBox="1"/>
          <p:nvPr/>
        </p:nvSpPr>
        <p:spPr>
          <a:xfrm>
            <a:off x="1872742" y="1476883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35" dirty="0">
                <a:latin typeface="Trebuchet MS"/>
                <a:cs typeface="Trebuchet MS"/>
              </a:rPr>
              <a:t>5</a:t>
            </a:r>
            <a:endParaRPr sz="1600">
              <a:latin typeface="Trebuchet MS"/>
              <a:cs typeface="Trebuchet MS"/>
            </a:endParaRPr>
          </a:p>
        </p:txBody>
      </p:sp>
      <p:graphicFrame>
        <p:nvGraphicFramePr>
          <p:cNvPr id="17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901927"/>
              </p:ext>
            </p:extLst>
          </p:nvPr>
        </p:nvGraphicFramePr>
        <p:xfrm>
          <a:off x="6272784" y="1191005"/>
          <a:ext cx="2616199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7865"/>
                <a:gridCol w="697865"/>
                <a:gridCol w="619759"/>
                <a:gridCol w="600710"/>
              </a:tblGrid>
              <a:tr h="457200">
                <a:tc>
                  <a:txBody>
                    <a:bodyPr/>
                    <a:lstStyle/>
                    <a:p>
                      <a:pPr marL="20320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kern="0" spc="0" dirty="0">
                          <a:latin typeface="DejaVu Sans"/>
                          <a:cs typeface="DejaVu Sans"/>
                        </a:rPr>
                        <a:t>𝜏</a:t>
                      </a:r>
                      <a:r>
                        <a:rPr sz="2625" kern="0" spc="0" baseline="-15873" dirty="0">
                          <a:latin typeface="DejaVu Sans"/>
                          <a:cs typeface="DejaVu Sans"/>
                        </a:rPr>
                        <a:t>𝑖</a:t>
                      </a: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7175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kern="0" spc="0" dirty="0">
                          <a:latin typeface="DejaVu Sans"/>
                          <a:cs typeface="DejaVu Sans"/>
                        </a:rPr>
                        <a:t>𝐶</a:t>
                      </a:r>
                      <a:r>
                        <a:rPr sz="2625" kern="0" spc="0" baseline="-15873" dirty="0">
                          <a:latin typeface="DejaVu Sans"/>
                          <a:cs typeface="DejaVu Sans"/>
                        </a:rPr>
                        <a:t>𝑖</a:t>
                      </a:r>
                      <a:endParaRPr sz="2625" kern="0" spc="0" baseline="-15873">
                        <a:latin typeface="DejaVu Sans"/>
                        <a:cs typeface="DejaVu Sans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kern="0" spc="0" dirty="0">
                          <a:latin typeface="DejaVu Sans"/>
                          <a:cs typeface="DejaVu Sans"/>
                        </a:rPr>
                        <a:t>a</a:t>
                      </a:r>
                      <a:r>
                        <a:rPr sz="2625" kern="0" spc="0" baseline="-15873" dirty="0">
                          <a:latin typeface="DejaVu Sans"/>
                          <a:cs typeface="DejaVu Sans"/>
                        </a:rPr>
                        <a:t>𝑖</a:t>
                      </a: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kern="0" spc="0" dirty="0">
                          <a:latin typeface="DejaVu Sans"/>
                          <a:cs typeface="DejaVu Sans"/>
                        </a:rPr>
                        <a:t>𝑑</a:t>
                      </a:r>
                      <a:r>
                        <a:rPr sz="2625" kern="0" spc="0" baseline="-15873" dirty="0">
                          <a:latin typeface="DejaVu Sans"/>
                          <a:cs typeface="DejaVu Sans"/>
                        </a:rPr>
                        <a:t>𝑖</a:t>
                      </a:r>
                      <a:endParaRPr sz="2625" kern="0" spc="0" baseline="-15873">
                        <a:latin typeface="DejaVu Sans"/>
                        <a:cs typeface="DejaVu Sans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kern="0" spc="0" dirty="0">
                          <a:latin typeface="DejaVu Sans"/>
                          <a:cs typeface="DejaVu Sans"/>
                        </a:rPr>
                        <a:t>𝜏</a:t>
                      </a:r>
                      <a:r>
                        <a:rPr sz="2625" kern="0" spc="0" baseline="-15873" dirty="0">
                          <a:latin typeface="DejaVu Sans"/>
                          <a:cs typeface="DejaVu Sans"/>
                        </a:rPr>
                        <a:t>1</a:t>
                      </a:r>
                      <a:endParaRPr sz="2625" kern="0" spc="0" baseline="-15873">
                        <a:latin typeface="DejaVu Sans"/>
                        <a:cs typeface="DejaVu Sans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DCDB"/>
                    </a:solidFill>
                  </a:tcPr>
                </a:tc>
                <a:tc>
                  <a:txBody>
                    <a:bodyPr/>
                    <a:lstStyle/>
                    <a:p>
                      <a:pPr marR="255904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kern="0" spc="0" dirty="0">
                          <a:latin typeface="Trebuchet MS"/>
                          <a:cs typeface="Trebuchet MS"/>
                        </a:rPr>
                        <a:t>8</a:t>
                      </a:r>
                      <a:endParaRPr sz="2400" kern="0" spc="0">
                        <a:latin typeface="Trebuchet MS"/>
                        <a:cs typeface="Trebuchet M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DCDB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kern="0" spc="0" dirty="0">
                          <a:latin typeface="Trebuchet MS"/>
                          <a:cs typeface="Trebuchet MS"/>
                        </a:rPr>
                        <a:t>5</a:t>
                      </a:r>
                      <a:endParaRPr sz="2400" kern="0" spc="0">
                        <a:latin typeface="Trebuchet MS"/>
                        <a:cs typeface="Trebuchet M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DCDB"/>
                    </a:solidFill>
                  </a:tcPr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kern="0" spc="0" dirty="0">
                          <a:latin typeface="Trebuchet MS"/>
                          <a:cs typeface="Trebuchet MS"/>
                        </a:rPr>
                        <a:t>14</a:t>
                      </a:r>
                      <a:endParaRPr sz="2400" kern="0" spc="0">
                        <a:latin typeface="Trebuchet MS"/>
                        <a:cs typeface="Trebuchet M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DCDB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kern="0" spc="0" dirty="0">
                          <a:latin typeface="DejaVu Sans"/>
                          <a:cs typeface="DejaVu Sans"/>
                        </a:rPr>
                        <a:t>𝜏</a:t>
                      </a:r>
                      <a:r>
                        <a:rPr sz="2625" kern="0" spc="0" baseline="-15873" dirty="0">
                          <a:latin typeface="DejaVu Sans"/>
                          <a:cs typeface="DejaVu Sans"/>
                        </a:rPr>
                        <a:t>2</a:t>
                      </a:r>
                      <a:endParaRPr sz="2625" kern="0" spc="0" baseline="-15873">
                        <a:latin typeface="DejaVu Sans"/>
                        <a:cs typeface="DejaVu Sans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marR="255904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kern="0" spc="0" dirty="0">
                          <a:latin typeface="Trebuchet MS"/>
                          <a:cs typeface="Trebuchet MS"/>
                        </a:rPr>
                        <a:t>3</a:t>
                      </a:r>
                      <a:endParaRPr sz="2400" kern="0" spc="0">
                        <a:latin typeface="Trebuchet MS"/>
                        <a:cs typeface="Trebuchet M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kern="0" spc="0" dirty="0">
                          <a:latin typeface="Trebuchet MS"/>
                          <a:cs typeface="Trebuchet MS"/>
                        </a:rPr>
                        <a:t>10</a:t>
                      </a:r>
                      <a:endParaRPr sz="2400" kern="0" spc="0">
                        <a:latin typeface="Trebuchet MS"/>
                        <a:cs typeface="Trebuchet M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kern="0" spc="0" dirty="0">
                          <a:latin typeface="Trebuchet MS"/>
                          <a:cs typeface="Trebuchet MS"/>
                        </a:rPr>
                        <a:t>14</a:t>
                      </a:r>
                      <a:endParaRPr sz="2400" kern="0" spc="0">
                        <a:latin typeface="Trebuchet MS"/>
                        <a:cs typeface="Trebuchet M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kern="0" spc="0" dirty="0">
                          <a:latin typeface="DejaVu Sans"/>
                          <a:cs typeface="DejaVu Sans"/>
                        </a:rPr>
                        <a:t>𝜏</a:t>
                      </a:r>
                      <a:r>
                        <a:rPr sz="2625" kern="0" spc="0" baseline="-15873" dirty="0">
                          <a:latin typeface="DejaVu Sans"/>
                          <a:cs typeface="DejaVu Sans"/>
                        </a:rPr>
                        <a:t>3</a:t>
                      </a:r>
                      <a:endParaRPr sz="2625" kern="0" spc="0" baseline="-15873">
                        <a:latin typeface="DejaVu Sans"/>
                        <a:cs typeface="DejaVu Sans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4F9B4"/>
                    </a:solidFill>
                  </a:tcPr>
                </a:tc>
                <a:tc>
                  <a:txBody>
                    <a:bodyPr/>
                    <a:lstStyle/>
                    <a:p>
                      <a:pPr marR="255904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kern="0" spc="0" dirty="0">
                          <a:latin typeface="Trebuchet MS"/>
                          <a:cs typeface="Trebuchet MS"/>
                        </a:rPr>
                        <a:t>4</a:t>
                      </a:r>
                      <a:endParaRPr sz="2400" kern="0" spc="0">
                        <a:latin typeface="Trebuchet MS"/>
                        <a:cs typeface="Trebuchet M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4F9B4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kern="0" spc="0" dirty="0">
                          <a:latin typeface="Trebuchet MS"/>
                          <a:cs typeface="Trebuchet MS"/>
                        </a:rPr>
                        <a:t>2</a:t>
                      </a:r>
                      <a:endParaRPr sz="2400" kern="0" spc="0">
                        <a:latin typeface="Trebuchet MS"/>
                        <a:cs typeface="Trebuchet M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4F9B4"/>
                    </a:solidFill>
                  </a:tcPr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kern="0" spc="0" dirty="0">
                          <a:latin typeface="Trebuchet MS"/>
                          <a:cs typeface="Trebuchet MS"/>
                        </a:rPr>
                        <a:t>17</a:t>
                      </a: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4F9B4"/>
                    </a:solidFill>
                  </a:tcPr>
                </a:tc>
              </a:tr>
            </a:tbl>
          </a:graphicData>
        </a:graphic>
      </p:graphicFrame>
      <p:sp>
        <p:nvSpPr>
          <p:cNvPr id="18" name="object 15"/>
          <p:cNvSpPr/>
          <p:nvPr/>
        </p:nvSpPr>
        <p:spPr>
          <a:xfrm>
            <a:off x="4422647" y="1098041"/>
            <a:ext cx="129539" cy="408940"/>
          </a:xfrm>
          <a:custGeom>
            <a:avLst/>
            <a:gdLst/>
            <a:ahLst/>
            <a:cxnLst/>
            <a:rect l="l" t="t" r="r" b="b"/>
            <a:pathLst>
              <a:path w="129539" h="408940">
                <a:moveTo>
                  <a:pt x="51815" y="279019"/>
                </a:moveTo>
                <a:lnTo>
                  <a:pt x="0" y="279019"/>
                </a:lnTo>
                <a:lnTo>
                  <a:pt x="64769" y="408559"/>
                </a:lnTo>
                <a:lnTo>
                  <a:pt x="123062" y="291973"/>
                </a:lnTo>
                <a:lnTo>
                  <a:pt x="51815" y="291973"/>
                </a:lnTo>
                <a:lnTo>
                  <a:pt x="51815" y="279019"/>
                </a:lnTo>
                <a:close/>
              </a:path>
              <a:path w="129539" h="408940">
                <a:moveTo>
                  <a:pt x="77724" y="0"/>
                </a:moveTo>
                <a:lnTo>
                  <a:pt x="51815" y="0"/>
                </a:lnTo>
                <a:lnTo>
                  <a:pt x="51815" y="291973"/>
                </a:lnTo>
                <a:lnTo>
                  <a:pt x="77724" y="291973"/>
                </a:lnTo>
                <a:lnTo>
                  <a:pt x="77724" y="0"/>
                </a:lnTo>
                <a:close/>
              </a:path>
              <a:path w="129539" h="408940">
                <a:moveTo>
                  <a:pt x="129539" y="279019"/>
                </a:moveTo>
                <a:lnTo>
                  <a:pt x="77724" y="279019"/>
                </a:lnTo>
                <a:lnTo>
                  <a:pt x="77724" y="291973"/>
                </a:lnTo>
                <a:lnTo>
                  <a:pt x="123062" y="291973"/>
                </a:lnTo>
                <a:lnTo>
                  <a:pt x="129539" y="279019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6"/>
          <p:cNvSpPr txBox="1"/>
          <p:nvPr/>
        </p:nvSpPr>
        <p:spPr>
          <a:xfrm>
            <a:off x="4384675" y="1483309"/>
            <a:ext cx="2298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0" dirty="0">
                <a:latin typeface="Trebuchet MS"/>
                <a:cs typeface="Trebuchet MS"/>
              </a:rPr>
              <a:t>14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0" name="object 17"/>
          <p:cNvSpPr/>
          <p:nvPr/>
        </p:nvSpPr>
        <p:spPr>
          <a:xfrm>
            <a:off x="4427220" y="1823466"/>
            <a:ext cx="129539" cy="408940"/>
          </a:xfrm>
          <a:custGeom>
            <a:avLst/>
            <a:gdLst/>
            <a:ahLst/>
            <a:cxnLst/>
            <a:rect l="l" t="t" r="r" b="b"/>
            <a:pathLst>
              <a:path w="129539" h="408939">
                <a:moveTo>
                  <a:pt x="51815" y="279019"/>
                </a:moveTo>
                <a:lnTo>
                  <a:pt x="0" y="279019"/>
                </a:lnTo>
                <a:lnTo>
                  <a:pt x="64769" y="408559"/>
                </a:lnTo>
                <a:lnTo>
                  <a:pt x="123062" y="291973"/>
                </a:lnTo>
                <a:lnTo>
                  <a:pt x="51815" y="291973"/>
                </a:lnTo>
                <a:lnTo>
                  <a:pt x="51815" y="279019"/>
                </a:lnTo>
                <a:close/>
              </a:path>
              <a:path w="129539" h="408939">
                <a:moveTo>
                  <a:pt x="77724" y="0"/>
                </a:moveTo>
                <a:lnTo>
                  <a:pt x="51815" y="0"/>
                </a:lnTo>
                <a:lnTo>
                  <a:pt x="51815" y="291973"/>
                </a:lnTo>
                <a:lnTo>
                  <a:pt x="77724" y="291973"/>
                </a:lnTo>
                <a:lnTo>
                  <a:pt x="77724" y="0"/>
                </a:lnTo>
                <a:close/>
              </a:path>
              <a:path w="129539" h="408939">
                <a:moveTo>
                  <a:pt x="129539" y="279019"/>
                </a:moveTo>
                <a:lnTo>
                  <a:pt x="77724" y="279019"/>
                </a:lnTo>
                <a:lnTo>
                  <a:pt x="77724" y="291973"/>
                </a:lnTo>
                <a:lnTo>
                  <a:pt x="123062" y="291973"/>
                </a:lnTo>
                <a:lnTo>
                  <a:pt x="129539" y="279019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8"/>
          <p:cNvSpPr txBox="1"/>
          <p:nvPr/>
        </p:nvSpPr>
        <p:spPr>
          <a:xfrm>
            <a:off x="4389501" y="2209545"/>
            <a:ext cx="2298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0" dirty="0">
                <a:latin typeface="Trebuchet MS"/>
                <a:cs typeface="Trebuchet MS"/>
              </a:rPr>
              <a:t>14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2" name="object 19"/>
          <p:cNvSpPr/>
          <p:nvPr/>
        </p:nvSpPr>
        <p:spPr>
          <a:xfrm>
            <a:off x="5094732" y="2547366"/>
            <a:ext cx="129539" cy="408940"/>
          </a:xfrm>
          <a:custGeom>
            <a:avLst/>
            <a:gdLst/>
            <a:ahLst/>
            <a:cxnLst/>
            <a:rect l="l" t="t" r="r" b="b"/>
            <a:pathLst>
              <a:path w="129539" h="408939">
                <a:moveTo>
                  <a:pt x="51815" y="279019"/>
                </a:moveTo>
                <a:lnTo>
                  <a:pt x="0" y="279019"/>
                </a:lnTo>
                <a:lnTo>
                  <a:pt x="64769" y="408559"/>
                </a:lnTo>
                <a:lnTo>
                  <a:pt x="123062" y="291973"/>
                </a:lnTo>
                <a:lnTo>
                  <a:pt x="51815" y="291973"/>
                </a:lnTo>
                <a:lnTo>
                  <a:pt x="51815" y="279019"/>
                </a:lnTo>
                <a:close/>
              </a:path>
              <a:path w="129539" h="408939">
                <a:moveTo>
                  <a:pt x="77723" y="0"/>
                </a:moveTo>
                <a:lnTo>
                  <a:pt x="51815" y="0"/>
                </a:lnTo>
                <a:lnTo>
                  <a:pt x="51815" y="291973"/>
                </a:lnTo>
                <a:lnTo>
                  <a:pt x="77723" y="291973"/>
                </a:lnTo>
                <a:lnTo>
                  <a:pt x="77723" y="0"/>
                </a:lnTo>
                <a:close/>
              </a:path>
              <a:path w="129539" h="408939">
                <a:moveTo>
                  <a:pt x="129539" y="279019"/>
                </a:moveTo>
                <a:lnTo>
                  <a:pt x="77723" y="279019"/>
                </a:lnTo>
                <a:lnTo>
                  <a:pt x="77723" y="291973"/>
                </a:lnTo>
                <a:lnTo>
                  <a:pt x="123062" y="291973"/>
                </a:lnTo>
                <a:lnTo>
                  <a:pt x="129539" y="279019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0"/>
          <p:cNvSpPr txBox="1"/>
          <p:nvPr/>
        </p:nvSpPr>
        <p:spPr>
          <a:xfrm>
            <a:off x="5057394" y="2932937"/>
            <a:ext cx="2298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0" dirty="0">
                <a:latin typeface="Trebuchet MS"/>
                <a:cs typeface="Trebuchet MS"/>
              </a:rPr>
              <a:t>17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4" name="object 21"/>
          <p:cNvSpPr txBox="1"/>
          <p:nvPr/>
        </p:nvSpPr>
        <p:spPr>
          <a:xfrm>
            <a:off x="522223" y="2628646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kern="0" dirty="0">
                <a:latin typeface="DejaVu Sans"/>
                <a:cs typeface="DejaVu Sans"/>
              </a:rPr>
              <a:t>𝜏</a:t>
            </a:r>
            <a:r>
              <a:rPr sz="2625" kern="0" baseline="-15873" dirty="0">
                <a:latin typeface="DejaVu Sans"/>
                <a:cs typeface="DejaVu Sans"/>
              </a:rPr>
              <a:t>3</a:t>
            </a:r>
            <a:endParaRPr sz="2625" kern="0" baseline="-15873">
              <a:latin typeface="DejaVu Sans"/>
              <a:cs typeface="DejaVu Sans"/>
            </a:endParaRPr>
          </a:p>
        </p:txBody>
      </p:sp>
      <p:sp>
        <p:nvSpPr>
          <p:cNvPr id="25" name="object 22"/>
          <p:cNvSpPr txBox="1"/>
          <p:nvPr/>
        </p:nvSpPr>
        <p:spPr>
          <a:xfrm>
            <a:off x="2507742" y="4190822"/>
            <a:ext cx="44145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0" dirty="0">
                <a:solidFill>
                  <a:srgbClr val="C00000"/>
                </a:solidFill>
                <a:latin typeface="Trebuchet MS"/>
                <a:cs typeface="Trebuchet MS"/>
              </a:rPr>
              <a:t>What </a:t>
            </a:r>
            <a:r>
              <a:rPr sz="2800" b="1" spc="-130" dirty="0">
                <a:solidFill>
                  <a:srgbClr val="C00000"/>
                </a:solidFill>
                <a:latin typeface="Trebuchet MS"/>
                <a:cs typeface="Trebuchet MS"/>
              </a:rPr>
              <a:t>would </a:t>
            </a:r>
            <a:r>
              <a:rPr sz="2800" b="1" spc="-165" dirty="0">
                <a:solidFill>
                  <a:srgbClr val="C00000"/>
                </a:solidFill>
                <a:latin typeface="Trebuchet MS"/>
                <a:cs typeface="Trebuchet MS"/>
              </a:rPr>
              <a:t>be </a:t>
            </a:r>
            <a:r>
              <a:rPr sz="2800" b="1" spc="-170" dirty="0">
                <a:solidFill>
                  <a:srgbClr val="C00000"/>
                </a:solidFill>
                <a:latin typeface="Trebuchet MS"/>
                <a:cs typeface="Trebuchet MS"/>
              </a:rPr>
              <a:t>the</a:t>
            </a:r>
            <a:r>
              <a:rPr sz="2800" b="1" spc="-45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800" b="1" spc="-145" dirty="0">
                <a:solidFill>
                  <a:srgbClr val="C00000"/>
                </a:solidFill>
                <a:latin typeface="Trebuchet MS"/>
                <a:cs typeface="Trebuchet MS"/>
              </a:rPr>
              <a:t>schedule?</a:t>
            </a:r>
            <a:endParaRPr sz="28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150130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12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7" name="object 3"/>
          <p:cNvSpPr txBox="1">
            <a:spLocks noGrp="1"/>
          </p:cNvSpPr>
          <p:nvPr>
            <p:ph type="title"/>
          </p:nvPr>
        </p:nvSpPr>
        <p:spPr>
          <a:xfrm>
            <a:off x="533400" y="152400"/>
            <a:ext cx="3429000" cy="504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Example: FIFO</a:t>
            </a:r>
            <a:endParaRPr sz="3200" dirty="0">
              <a:latin typeface="+mj-lt"/>
              <a:cs typeface="B Titr" panose="00000700000000000000" pitchFamily="2" charset="-78"/>
            </a:endParaRPr>
          </a:p>
        </p:txBody>
      </p:sp>
      <p:graphicFrame>
        <p:nvGraphicFramePr>
          <p:cNvPr id="17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670096"/>
              </p:ext>
            </p:extLst>
          </p:nvPr>
        </p:nvGraphicFramePr>
        <p:xfrm>
          <a:off x="6272784" y="1191005"/>
          <a:ext cx="2616199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7865"/>
                <a:gridCol w="697865"/>
                <a:gridCol w="619759"/>
                <a:gridCol w="600710"/>
              </a:tblGrid>
              <a:tr h="457200">
                <a:tc>
                  <a:txBody>
                    <a:bodyPr/>
                    <a:lstStyle/>
                    <a:p>
                      <a:pPr marL="20320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kern="0" spc="0" dirty="0">
                          <a:latin typeface="DejaVu Sans"/>
                          <a:cs typeface="DejaVu Sans"/>
                        </a:rPr>
                        <a:t>𝜏</a:t>
                      </a:r>
                      <a:r>
                        <a:rPr sz="2625" kern="0" spc="0" baseline="-15873" dirty="0">
                          <a:latin typeface="DejaVu Sans"/>
                          <a:cs typeface="DejaVu Sans"/>
                        </a:rPr>
                        <a:t>𝑖</a:t>
                      </a: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7175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kern="0" spc="0" dirty="0">
                          <a:latin typeface="DejaVu Sans"/>
                          <a:cs typeface="DejaVu Sans"/>
                        </a:rPr>
                        <a:t>𝐶</a:t>
                      </a:r>
                      <a:r>
                        <a:rPr sz="2625" kern="0" spc="0" baseline="-15873" dirty="0">
                          <a:latin typeface="DejaVu Sans"/>
                          <a:cs typeface="DejaVu Sans"/>
                        </a:rPr>
                        <a:t>𝑖</a:t>
                      </a:r>
                      <a:endParaRPr sz="2625" kern="0" spc="0" baseline="-15873">
                        <a:latin typeface="DejaVu Sans"/>
                        <a:cs typeface="DejaVu Sans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kern="0" spc="0" dirty="0">
                          <a:latin typeface="DejaVu Sans"/>
                          <a:cs typeface="DejaVu Sans"/>
                        </a:rPr>
                        <a:t>a</a:t>
                      </a:r>
                      <a:r>
                        <a:rPr sz="2625" kern="0" spc="0" baseline="-15873" dirty="0">
                          <a:latin typeface="DejaVu Sans"/>
                          <a:cs typeface="DejaVu Sans"/>
                        </a:rPr>
                        <a:t>𝑖</a:t>
                      </a: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kern="0" spc="0" dirty="0">
                          <a:latin typeface="DejaVu Sans"/>
                          <a:cs typeface="DejaVu Sans"/>
                        </a:rPr>
                        <a:t>𝑑</a:t>
                      </a:r>
                      <a:r>
                        <a:rPr sz="2625" kern="0" spc="0" baseline="-15873" dirty="0">
                          <a:latin typeface="DejaVu Sans"/>
                          <a:cs typeface="DejaVu Sans"/>
                        </a:rPr>
                        <a:t>𝑖</a:t>
                      </a:r>
                      <a:endParaRPr sz="2625" kern="0" spc="0" baseline="-15873">
                        <a:latin typeface="DejaVu Sans"/>
                        <a:cs typeface="DejaVu Sans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kern="0" spc="0" dirty="0">
                          <a:latin typeface="DejaVu Sans"/>
                          <a:cs typeface="DejaVu Sans"/>
                        </a:rPr>
                        <a:t>𝜏</a:t>
                      </a:r>
                      <a:r>
                        <a:rPr sz="2625" kern="0" spc="0" baseline="-15873" dirty="0">
                          <a:latin typeface="DejaVu Sans"/>
                          <a:cs typeface="DejaVu Sans"/>
                        </a:rPr>
                        <a:t>1</a:t>
                      </a:r>
                      <a:endParaRPr sz="2625" kern="0" spc="0" baseline="-15873">
                        <a:latin typeface="DejaVu Sans"/>
                        <a:cs typeface="DejaVu Sans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DCDB"/>
                    </a:solidFill>
                  </a:tcPr>
                </a:tc>
                <a:tc>
                  <a:txBody>
                    <a:bodyPr/>
                    <a:lstStyle/>
                    <a:p>
                      <a:pPr marR="255904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kern="0" spc="0" dirty="0">
                          <a:latin typeface="Trebuchet MS"/>
                          <a:cs typeface="Trebuchet MS"/>
                        </a:rPr>
                        <a:t>8</a:t>
                      </a:r>
                      <a:endParaRPr sz="2400" kern="0" spc="0">
                        <a:latin typeface="Trebuchet MS"/>
                        <a:cs typeface="Trebuchet M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DCDB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kern="0" spc="0" dirty="0">
                          <a:latin typeface="Trebuchet MS"/>
                          <a:cs typeface="Trebuchet MS"/>
                        </a:rPr>
                        <a:t>5</a:t>
                      </a:r>
                      <a:endParaRPr sz="2400" kern="0" spc="0">
                        <a:latin typeface="Trebuchet MS"/>
                        <a:cs typeface="Trebuchet M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DCDB"/>
                    </a:solidFill>
                  </a:tcPr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kern="0" spc="0" dirty="0">
                          <a:latin typeface="Trebuchet MS"/>
                          <a:cs typeface="Trebuchet MS"/>
                        </a:rPr>
                        <a:t>14</a:t>
                      </a:r>
                      <a:endParaRPr sz="2400" kern="0" spc="0">
                        <a:latin typeface="Trebuchet MS"/>
                        <a:cs typeface="Trebuchet M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DCDB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kern="0" spc="0" dirty="0">
                          <a:latin typeface="DejaVu Sans"/>
                          <a:cs typeface="DejaVu Sans"/>
                        </a:rPr>
                        <a:t>𝜏</a:t>
                      </a:r>
                      <a:r>
                        <a:rPr sz="2625" kern="0" spc="0" baseline="-15873" dirty="0">
                          <a:latin typeface="DejaVu Sans"/>
                          <a:cs typeface="DejaVu Sans"/>
                        </a:rPr>
                        <a:t>2</a:t>
                      </a:r>
                      <a:endParaRPr sz="2625" kern="0" spc="0" baseline="-15873">
                        <a:latin typeface="DejaVu Sans"/>
                        <a:cs typeface="DejaVu Sans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marR="255904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kern="0" spc="0" dirty="0">
                          <a:latin typeface="Trebuchet MS"/>
                          <a:cs typeface="Trebuchet MS"/>
                        </a:rPr>
                        <a:t>3</a:t>
                      </a:r>
                      <a:endParaRPr sz="2400" kern="0" spc="0">
                        <a:latin typeface="Trebuchet MS"/>
                        <a:cs typeface="Trebuchet M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kern="0" spc="0" dirty="0">
                          <a:latin typeface="Trebuchet MS"/>
                          <a:cs typeface="Trebuchet MS"/>
                        </a:rPr>
                        <a:t>10</a:t>
                      </a:r>
                      <a:endParaRPr sz="2400" kern="0" spc="0">
                        <a:latin typeface="Trebuchet MS"/>
                        <a:cs typeface="Trebuchet M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kern="0" spc="0" dirty="0">
                          <a:latin typeface="Trebuchet MS"/>
                          <a:cs typeface="Trebuchet MS"/>
                        </a:rPr>
                        <a:t>14</a:t>
                      </a:r>
                      <a:endParaRPr sz="2400" kern="0" spc="0">
                        <a:latin typeface="Trebuchet MS"/>
                        <a:cs typeface="Trebuchet M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kern="0" spc="0" dirty="0">
                          <a:latin typeface="DejaVu Sans"/>
                          <a:cs typeface="DejaVu Sans"/>
                        </a:rPr>
                        <a:t>𝜏</a:t>
                      </a:r>
                      <a:r>
                        <a:rPr sz="2625" kern="0" spc="0" baseline="-15873" dirty="0">
                          <a:latin typeface="DejaVu Sans"/>
                          <a:cs typeface="DejaVu Sans"/>
                        </a:rPr>
                        <a:t>3</a:t>
                      </a:r>
                      <a:endParaRPr sz="2625" kern="0" spc="0" baseline="-15873">
                        <a:latin typeface="DejaVu Sans"/>
                        <a:cs typeface="DejaVu Sans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4F9B4"/>
                    </a:solidFill>
                  </a:tcPr>
                </a:tc>
                <a:tc>
                  <a:txBody>
                    <a:bodyPr/>
                    <a:lstStyle/>
                    <a:p>
                      <a:pPr marR="255904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kern="0" spc="0" dirty="0">
                          <a:latin typeface="Trebuchet MS"/>
                          <a:cs typeface="Trebuchet MS"/>
                        </a:rPr>
                        <a:t>4</a:t>
                      </a:r>
                      <a:endParaRPr sz="2400" kern="0" spc="0">
                        <a:latin typeface="Trebuchet MS"/>
                        <a:cs typeface="Trebuchet M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4F9B4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kern="0" spc="0" dirty="0">
                          <a:latin typeface="Trebuchet MS"/>
                          <a:cs typeface="Trebuchet MS"/>
                        </a:rPr>
                        <a:t>2</a:t>
                      </a:r>
                      <a:endParaRPr sz="2400" kern="0" spc="0">
                        <a:latin typeface="Trebuchet MS"/>
                        <a:cs typeface="Trebuchet M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4F9B4"/>
                    </a:solidFill>
                  </a:tcPr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kern="0" spc="0" dirty="0">
                          <a:latin typeface="Trebuchet MS"/>
                          <a:cs typeface="Trebuchet MS"/>
                        </a:rPr>
                        <a:t>17</a:t>
                      </a: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4F9B4"/>
                    </a:solidFill>
                  </a:tcPr>
                </a:tc>
              </a:tr>
            </a:tbl>
          </a:graphicData>
        </a:graphic>
      </p:graphicFrame>
      <p:sp>
        <p:nvSpPr>
          <p:cNvPr id="26" name="object 3"/>
          <p:cNvSpPr/>
          <p:nvPr/>
        </p:nvSpPr>
        <p:spPr>
          <a:xfrm>
            <a:off x="4451603" y="1921764"/>
            <a:ext cx="758977" cy="269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4"/>
          <p:cNvSpPr/>
          <p:nvPr/>
        </p:nvSpPr>
        <p:spPr>
          <a:xfrm>
            <a:off x="4498847" y="1949195"/>
            <a:ext cx="669036" cy="1798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5"/>
          <p:cNvSpPr/>
          <p:nvPr/>
        </p:nvSpPr>
        <p:spPr>
          <a:xfrm>
            <a:off x="4498847" y="1949195"/>
            <a:ext cx="669290" cy="180340"/>
          </a:xfrm>
          <a:custGeom>
            <a:avLst/>
            <a:gdLst/>
            <a:ahLst/>
            <a:cxnLst/>
            <a:rect l="l" t="t" r="r" b="b"/>
            <a:pathLst>
              <a:path w="669289" h="180339">
                <a:moveTo>
                  <a:pt x="0" y="179832"/>
                </a:moveTo>
                <a:lnTo>
                  <a:pt x="669036" y="179832"/>
                </a:lnTo>
                <a:lnTo>
                  <a:pt x="669036" y="0"/>
                </a:lnTo>
                <a:lnTo>
                  <a:pt x="0" y="0"/>
                </a:lnTo>
                <a:lnTo>
                  <a:pt x="0" y="179832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6"/>
          <p:cNvSpPr txBox="1"/>
          <p:nvPr/>
        </p:nvSpPr>
        <p:spPr>
          <a:xfrm>
            <a:off x="5059171" y="2209545"/>
            <a:ext cx="2298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0" dirty="0">
                <a:latin typeface="Trebuchet MS"/>
                <a:cs typeface="Trebuchet MS"/>
              </a:rPr>
              <a:t>17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0" name="object 7"/>
          <p:cNvSpPr txBox="1"/>
          <p:nvPr/>
        </p:nvSpPr>
        <p:spPr>
          <a:xfrm>
            <a:off x="4803775" y="1700911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35" dirty="0">
                <a:latin typeface="Trebuchet MS"/>
                <a:cs typeface="Trebuchet MS"/>
              </a:rPr>
              <a:t>3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1" name="object 8"/>
          <p:cNvSpPr txBox="1"/>
          <p:nvPr/>
        </p:nvSpPr>
        <p:spPr>
          <a:xfrm>
            <a:off x="5267325" y="1777111"/>
            <a:ext cx="5308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65" dirty="0">
                <a:solidFill>
                  <a:srgbClr val="FF0000"/>
                </a:solidFill>
                <a:latin typeface="Trebuchet MS"/>
                <a:cs typeface="Trebuchet MS"/>
              </a:rPr>
              <a:t>miss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32" name="object 9"/>
          <p:cNvSpPr/>
          <p:nvPr/>
        </p:nvSpPr>
        <p:spPr>
          <a:xfrm>
            <a:off x="1110996" y="2703576"/>
            <a:ext cx="894575" cy="2514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10"/>
          <p:cNvSpPr/>
          <p:nvPr/>
        </p:nvSpPr>
        <p:spPr>
          <a:xfrm>
            <a:off x="1158239" y="2731007"/>
            <a:ext cx="804672" cy="1615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11"/>
          <p:cNvSpPr/>
          <p:nvPr/>
        </p:nvSpPr>
        <p:spPr>
          <a:xfrm>
            <a:off x="1158239" y="2731007"/>
            <a:ext cx="805180" cy="161925"/>
          </a:xfrm>
          <a:custGeom>
            <a:avLst/>
            <a:gdLst/>
            <a:ahLst/>
            <a:cxnLst/>
            <a:rect l="l" t="t" r="r" b="b"/>
            <a:pathLst>
              <a:path w="805180" h="161925">
                <a:moveTo>
                  <a:pt x="0" y="161544"/>
                </a:moveTo>
                <a:lnTo>
                  <a:pt x="804672" y="161544"/>
                </a:lnTo>
                <a:lnTo>
                  <a:pt x="804672" y="0"/>
                </a:lnTo>
                <a:lnTo>
                  <a:pt x="0" y="0"/>
                </a:lnTo>
                <a:lnTo>
                  <a:pt x="0" y="161544"/>
                </a:lnTo>
                <a:close/>
              </a:path>
            </a:pathLst>
          </a:custGeom>
          <a:ln w="9144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12"/>
          <p:cNvSpPr/>
          <p:nvPr/>
        </p:nvSpPr>
        <p:spPr>
          <a:xfrm>
            <a:off x="2176272" y="1237462"/>
            <a:ext cx="1164336" cy="2499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13"/>
          <p:cNvSpPr/>
          <p:nvPr/>
        </p:nvSpPr>
        <p:spPr>
          <a:xfrm>
            <a:off x="2223516" y="1264919"/>
            <a:ext cx="1074420" cy="1600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14"/>
          <p:cNvSpPr/>
          <p:nvPr/>
        </p:nvSpPr>
        <p:spPr>
          <a:xfrm>
            <a:off x="2223516" y="1264919"/>
            <a:ext cx="1074420" cy="160020"/>
          </a:xfrm>
          <a:custGeom>
            <a:avLst/>
            <a:gdLst/>
            <a:ahLst/>
            <a:cxnLst/>
            <a:rect l="l" t="t" r="r" b="b"/>
            <a:pathLst>
              <a:path w="1074420" h="160019">
                <a:moveTo>
                  <a:pt x="0" y="160020"/>
                </a:moveTo>
                <a:lnTo>
                  <a:pt x="1074420" y="160020"/>
                </a:lnTo>
                <a:lnTo>
                  <a:pt x="1074420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ln w="9144">
            <a:solidFill>
              <a:srgbClr val="BD4A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15"/>
          <p:cNvSpPr/>
          <p:nvPr/>
        </p:nvSpPr>
        <p:spPr>
          <a:xfrm>
            <a:off x="1935479" y="2703626"/>
            <a:ext cx="330746" cy="24696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16"/>
          <p:cNvSpPr/>
          <p:nvPr/>
        </p:nvSpPr>
        <p:spPr>
          <a:xfrm>
            <a:off x="1982723" y="2731007"/>
            <a:ext cx="240792" cy="1569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17"/>
          <p:cNvSpPr/>
          <p:nvPr/>
        </p:nvSpPr>
        <p:spPr>
          <a:xfrm>
            <a:off x="1982723" y="2731007"/>
            <a:ext cx="241300" cy="157480"/>
          </a:xfrm>
          <a:custGeom>
            <a:avLst/>
            <a:gdLst/>
            <a:ahLst/>
            <a:cxnLst/>
            <a:rect l="l" t="t" r="r" b="b"/>
            <a:pathLst>
              <a:path w="241300" h="157480">
                <a:moveTo>
                  <a:pt x="0" y="156972"/>
                </a:moveTo>
                <a:lnTo>
                  <a:pt x="240792" y="156972"/>
                </a:lnTo>
                <a:lnTo>
                  <a:pt x="240792" y="0"/>
                </a:lnTo>
                <a:lnTo>
                  <a:pt x="0" y="0"/>
                </a:lnTo>
                <a:lnTo>
                  <a:pt x="0" y="156972"/>
                </a:lnTo>
                <a:close/>
              </a:path>
            </a:pathLst>
          </a:custGeom>
          <a:ln w="9144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18"/>
          <p:cNvSpPr/>
          <p:nvPr/>
        </p:nvSpPr>
        <p:spPr>
          <a:xfrm>
            <a:off x="3302508" y="1237538"/>
            <a:ext cx="1208544" cy="24531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19"/>
          <p:cNvSpPr/>
          <p:nvPr/>
        </p:nvSpPr>
        <p:spPr>
          <a:xfrm>
            <a:off x="3349752" y="1264919"/>
            <a:ext cx="1118615" cy="15544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20"/>
          <p:cNvSpPr/>
          <p:nvPr/>
        </p:nvSpPr>
        <p:spPr>
          <a:xfrm>
            <a:off x="3349752" y="1264919"/>
            <a:ext cx="1118870" cy="155575"/>
          </a:xfrm>
          <a:custGeom>
            <a:avLst/>
            <a:gdLst/>
            <a:ahLst/>
            <a:cxnLst/>
            <a:rect l="l" t="t" r="r" b="b"/>
            <a:pathLst>
              <a:path w="1118870" h="155575">
                <a:moveTo>
                  <a:pt x="0" y="155448"/>
                </a:moveTo>
                <a:lnTo>
                  <a:pt x="1118615" y="155448"/>
                </a:lnTo>
                <a:lnTo>
                  <a:pt x="1118615" y="0"/>
                </a:lnTo>
                <a:lnTo>
                  <a:pt x="0" y="0"/>
                </a:lnTo>
                <a:lnTo>
                  <a:pt x="0" y="155448"/>
                </a:lnTo>
                <a:close/>
              </a:path>
            </a:pathLst>
          </a:custGeom>
          <a:ln w="9144">
            <a:solidFill>
              <a:srgbClr val="BD4A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22"/>
          <p:cNvSpPr txBox="1"/>
          <p:nvPr/>
        </p:nvSpPr>
        <p:spPr>
          <a:xfrm>
            <a:off x="522223" y="1321689"/>
            <a:ext cx="2870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kern="0" dirty="0">
                <a:latin typeface="DejaVu Sans"/>
                <a:cs typeface="DejaVu Sans"/>
              </a:rPr>
              <a:t>𝜏</a:t>
            </a:r>
            <a:r>
              <a:rPr sz="2625" kern="0" baseline="-15873" dirty="0">
                <a:latin typeface="DejaVu Sans"/>
                <a:cs typeface="DejaVu Sans"/>
              </a:rPr>
              <a:t>1</a:t>
            </a:r>
            <a:endParaRPr sz="2625" kern="0" baseline="-15873">
              <a:latin typeface="DejaVu Sans"/>
              <a:cs typeface="DejaVu Sans"/>
            </a:endParaRPr>
          </a:p>
        </p:txBody>
      </p:sp>
      <p:sp>
        <p:nvSpPr>
          <p:cNvPr id="45" name="object 23"/>
          <p:cNvSpPr txBox="1"/>
          <p:nvPr/>
        </p:nvSpPr>
        <p:spPr>
          <a:xfrm>
            <a:off x="522223" y="1843481"/>
            <a:ext cx="1657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kern="0" dirty="0">
                <a:latin typeface="DejaVu Sans"/>
                <a:cs typeface="DejaVu Sans"/>
              </a:rPr>
              <a:t>𝜏</a:t>
            </a:r>
            <a:endParaRPr sz="2400" kern="0">
              <a:latin typeface="DejaVu Sans"/>
              <a:cs typeface="DejaVu Sans"/>
            </a:endParaRPr>
          </a:p>
        </p:txBody>
      </p:sp>
      <p:sp>
        <p:nvSpPr>
          <p:cNvPr id="46" name="object 24"/>
          <p:cNvSpPr txBox="1"/>
          <p:nvPr/>
        </p:nvSpPr>
        <p:spPr>
          <a:xfrm>
            <a:off x="662431" y="1988947"/>
            <a:ext cx="15430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kern="0" dirty="0">
                <a:latin typeface="DejaVu Sans"/>
                <a:cs typeface="DejaVu Sans"/>
              </a:rPr>
              <a:t>2</a:t>
            </a:r>
            <a:endParaRPr sz="1750" kern="0">
              <a:latin typeface="DejaVu Sans"/>
              <a:cs typeface="DejaVu Sans"/>
            </a:endParaRPr>
          </a:p>
        </p:txBody>
      </p:sp>
      <p:sp>
        <p:nvSpPr>
          <p:cNvPr id="47" name="object 25"/>
          <p:cNvSpPr/>
          <p:nvPr/>
        </p:nvSpPr>
        <p:spPr>
          <a:xfrm>
            <a:off x="948689" y="1450594"/>
            <a:ext cx="4664075" cy="127000"/>
          </a:xfrm>
          <a:custGeom>
            <a:avLst/>
            <a:gdLst/>
            <a:ahLst/>
            <a:cxnLst/>
            <a:rect l="l" t="t" r="r" b="b"/>
            <a:pathLst>
              <a:path w="4664075" h="127000">
                <a:moveTo>
                  <a:pt x="4536948" y="0"/>
                </a:moveTo>
                <a:lnTo>
                  <a:pt x="4536948" y="127000"/>
                </a:lnTo>
                <a:lnTo>
                  <a:pt x="4644136" y="73405"/>
                </a:lnTo>
                <a:lnTo>
                  <a:pt x="4549648" y="73405"/>
                </a:lnTo>
                <a:lnTo>
                  <a:pt x="4549648" y="53593"/>
                </a:lnTo>
                <a:lnTo>
                  <a:pt x="4644135" y="53593"/>
                </a:lnTo>
                <a:lnTo>
                  <a:pt x="4536948" y="0"/>
                </a:lnTo>
                <a:close/>
              </a:path>
              <a:path w="4664075" h="127000">
                <a:moveTo>
                  <a:pt x="4536948" y="53593"/>
                </a:moveTo>
                <a:lnTo>
                  <a:pt x="0" y="53593"/>
                </a:lnTo>
                <a:lnTo>
                  <a:pt x="0" y="73405"/>
                </a:lnTo>
                <a:lnTo>
                  <a:pt x="4536948" y="73405"/>
                </a:lnTo>
                <a:lnTo>
                  <a:pt x="4536948" y="53593"/>
                </a:lnTo>
                <a:close/>
              </a:path>
              <a:path w="4664075" h="127000">
                <a:moveTo>
                  <a:pt x="4644135" y="53593"/>
                </a:moveTo>
                <a:lnTo>
                  <a:pt x="4549648" y="53593"/>
                </a:lnTo>
                <a:lnTo>
                  <a:pt x="4549648" y="73405"/>
                </a:lnTo>
                <a:lnTo>
                  <a:pt x="4644136" y="73405"/>
                </a:lnTo>
                <a:lnTo>
                  <a:pt x="4663948" y="63500"/>
                </a:lnTo>
                <a:lnTo>
                  <a:pt x="4644135" y="53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26"/>
          <p:cNvSpPr/>
          <p:nvPr/>
        </p:nvSpPr>
        <p:spPr>
          <a:xfrm>
            <a:off x="948689" y="2153157"/>
            <a:ext cx="4664075" cy="127000"/>
          </a:xfrm>
          <a:custGeom>
            <a:avLst/>
            <a:gdLst/>
            <a:ahLst/>
            <a:cxnLst/>
            <a:rect l="l" t="t" r="r" b="b"/>
            <a:pathLst>
              <a:path w="4664075" h="127000">
                <a:moveTo>
                  <a:pt x="4536948" y="0"/>
                </a:moveTo>
                <a:lnTo>
                  <a:pt x="4536948" y="127000"/>
                </a:lnTo>
                <a:lnTo>
                  <a:pt x="4644136" y="73405"/>
                </a:lnTo>
                <a:lnTo>
                  <a:pt x="4549648" y="73405"/>
                </a:lnTo>
                <a:lnTo>
                  <a:pt x="4549648" y="53593"/>
                </a:lnTo>
                <a:lnTo>
                  <a:pt x="4644135" y="53593"/>
                </a:lnTo>
                <a:lnTo>
                  <a:pt x="4536948" y="0"/>
                </a:lnTo>
                <a:close/>
              </a:path>
              <a:path w="4664075" h="127000">
                <a:moveTo>
                  <a:pt x="4536948" y="53593"/>
                </a:moveTo>
                <a:lnTo>
                  <a:pt x="0" y="53593"/>
                </a:lnTo>
                <a:lnTo>
                  <a:pt x="0" y="73405"/>
                </a:lnTo>
                <a:lnTo>
                  <a:pt x="4536948" y="73405"/>
                </a:lnTo>
                <a:lnTo>
                  <a:pt x="4536948" y="53593"/>
                </a:lnTo>
                <a:close/>
              </a:path>
              <a:path w="4664075" h="127000">
                <a:moveTo>
                  <a:pt x="4644135" y="53593"/>
                </a:moveTo>
                <a:lnTo>
                  <a:pt x="4549648" y="53593"/>
                </a:lnTo>
                <a:lnTo>
                  <a:pt x="4549648" y="73405"/>
                </a:lnTo>
                <a:lnTo>
                  <a:pt x="4644136" y="73405"/>
                </a:lnTo>
                <a:lnTo>
                  <a:pt x="4663948" y="63500"/>
                </a:lnTo>
                <a:lnTo>
                  <a:pt x="4644135" y="53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27"/>
          <p:cNvSpPr/>
          <p:nvPr/>
        </p:nvSpPr>
        <p:spPr>
          <a:xfrm>
            <a:off x="948689" y="2901442"/>
            <a:ext cx="4664075" cy="127000"/>
          </a:xfrm>
          <a:custGeom>
            <a:avLst/>
            <a:gdLst/>
            <a:ahLst/>
            <a:cxnLst/>
            <a:rect l="l" t="t" r="r" b="b"/>
            <a:pathLst>
              <a:path w="4664075" h="127000">
                <a:moveTo>
                  <a:pt x="4536948" y="0"/>
                </a:moveTo>
                <a:lnTo>
                  <a:pt x="4536948" y="127000"/>
                </a:lnTo>
                <a:lnTo>
                  <a:pt x="4644135" y="73406"/>
                </a:lnTo>
                <a:lnTo>
                  <a:pt x="4549648" y="73406"/>
                </a:lnTo>
                <a:lnTo>
                  <a:pt x="4549648" y="53594"/>
                </a:lnTo>
                <a:lnTo>
                  <a:pt x="4644136" y="53594"/>
                </a:lnTo>
                <a:lnTo>
                  <a:pt x="4536948" y="0"/>
                </a:lnTo>
                <a:close/>
              </a:path>
              <a:path w="4664075" h="127000">
                <a:moveTo>
                  <a:pt x="4536948" y="53594"/>
                </a:moveTo>
                <a:lnTo>
                  <a:pt x="0" y="53594"/>
                </a:lnTo>
                <a:lnTo>
                  <a:pt x="0" y="73406"/>
                </a:lnTo>
                <a:lnTo>
                  <a:pt x="4536948" y="73406"/>
                </a:lnTo>
                <a:lnTo>
                  <a:pt x="4536948" y="53594"/>
                </a:lnTo>
                <a:close/>
              </a:path>
              <a:path w="4664075" h="127000">
                <a:moveTo>
                  <a:pt x="4644136" y="53594"/>
                </a:moveTo>
                <a:lnTo>
                  <a:pt x="4549648" y="53594"/>
                </a:lnTo>
                <a:lnTo>
                  <a:pt x="4549648" y="73406"/>
                </a:lnTo>
                <a:lnTo>
                  <a:pt x="4644135" y="73406"/>
                </a:lnTo>
                <a:lnTo>
                  <a:pt x="4663948" y="63500"/>
                </a:lnTo>
                <a:lnTo>
                  <a:pt x="4644136" y="535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28"/>
          <p:cNvSpPr/>
          <p:nvPr/>
        </p:nvSpPr>
        <p:spPr>
          <a:xfrm>
            <a:off x="3285744" y="1863089"/>
            <a:ext cx="129539" cy="353695"/>
          </a:xfrm>
          <a:custGeom>
            <a:avLst/>
            <a:gdLst/>
            <a:ahLst/>
            <a:cxnLst/>
            <a:rect l="l" t="t" r="r" b="b"/>
            <a:pathLst>
              <a:path w="129539" h="353694">
                <a:moveTo>
                  <a:pt x="77723" y="116586"/>
                </a:moveTo>
                <a:lnTo>
                  <a:pt x="51815" y="116586"/>
                </a:lnTo>
                <a:lnTo>
                  <a:pt x="51815" y="353695"/>
                </a:lnTo>
                <a:lnTo>
                  <a:pt x="77723" y="353695"/>
                </a:lnTo>
                <a:lnTo>
                  <a:pt x="77723" y="116586"/>
                </a:lnTo>
                <a:close/>
              </a:path>
              <a:path w="129539" h="353694">
                <a:moveTo>
                  <a:pt x="64769" y="0"/>
                </a:moveTo>
                <a:lnTo>
                  <a:pt x="0" y="129539"/>
                </a:lnTo>
                <a:lnTo>
                  <a:pt x="51815" y="129539"/>
                </a:lnTo>
                <a:lnTo>
                  <a:pt x="51815" y="116586"/>
                </a:lnTo>
                <a:lnTo>
                  <a:pt x="123062" y="116586"/>
                </a:lnTo>
                <a:lnTo>
                  <a:pt x="64769" y="0"/>
                </a:lnTo>
                <a:close/>
              </a:path>
              <a:path w="129539" h="353694">
                <a:moveTo>
                  <a:pt x="123062" y="116586"/>
                </a:moveTo>
                <a:lnTo>
                  <a:pt x="77723" y="116586"/>
                </a:lnTo>
                <a:lnTo>
                  <a:pt x="77723" y="129539"/>
                </a:lnTo>
                <a:lnTo>
                  <a:pt x="129539" y="129539"/>
                </a:lnTo>
                <a:lnTo>
                  <a:pt x="123062" y="1165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29"/>
          <p:cNvSpPr txBox="1"/>
          <p:nvPr/>
        </p:nvSpPr>
        <p:spPr>
          <a:xfrm>
            <a:off x="3177667" y="2245360"/>
            <a:ext cx="2298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0" dirty="0">
                <a:latin typeface="Trebuchet MS"/>
                <a:cs typeface="Trebuchet MS"/>
              </a:rPr>
              <a:t>10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52" name="object 30"/>
          <p:cNvSpPr/>
          <p:nvPr/>
        </p:nvSpPr>
        <p:spPr>
          <a:xfrm>
            <a:off x="1074419" y="2586989"/>
            <a:ext cx="129539" cy="353695"/>
          </a:xfrm>
          <a:custGeom>
            <a:avLst/>
            <a:gdLst/>
            <a:ahLst/>
            <a:cxnLst/>
            <a:rect l="l" t="t" r="r" b="b"/>
            <a:pathLst>
              <a:path w="129540" h="353694">
                <a:moveTo>
                  <a:pt x="77724" y="116586"/>
                </a:moveTo>
                <a:lnTo>
                  <a:pt x="51816" y="116586"/>
                </a:lnTo>
                <a:lnTo>
                  <a:pt x="51816" y="353695"/>
                </a:lnTo>
                <a:lnTo>
                  <a:pt x="77724" y="353695"/>
                </a:lnTo>
                <a:lnTo>
                  <a:pt x="77724" y="116586"/>
                </a:lnTo>
                <a:close/>
              </a:path>
              <a:path w="129540" h="353694">
                <a:moveTo>
                  <a:pt x="64770" y="0"/>
                </a:moveTo>
                <a:lnTo>
                  <a:pt x="0" y="129539"/>
                </a:lnTo>
                <a:lnTo>
                  <a:pt x="51816" y="129539"/>
                </a:lnTo>
                <a:lnTo>
                  <a:pt x="51816" y="116586"/>
                </a:lnTo>
                <a:lnTo>
                  <a:pt x="123063" y="116586"/>
                </a:lnTo>
                <a:lnTo>
                  <a:pt x="64770" y="0"/>
                </a:lnTo>
                <a:close/>
              </a:path>
              <a:path w="129540" h="353694">
                <a:moveTo>
                  <a:pt x="123063" y="116586"/>
                </a:moveTo>
                <a:lnTo>
                  <a:pt x="77724" y="116586"/>
                </a:lnTo>
                <a:lnTo>
                  <a:pt x="77724" y="129539"/>
                </a:lnTo>
                <a:lnTo>
                  <a:pt x="129540" y="129539"/>
                </a:lnTo>
                <a:lnTo>
                  <a:pt x="123063" y="1165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31"/>
          <p:cNvSpPr txBox="1"/>
          <p:nvPr/>
        </p:nvSpPr>
        <p:spPr>
          <a:xfrm>
            <a:off x="1070863" y="3007360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35" dirty="0">
                <a:latin typeface="Trebuchet MS"/>
                <a:cs typeface="Trebuchet MS"/>
              </a:rPr>
              <a:t>2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54" name="object 32"/>
          <p:cNvSpPr/>
          <p:nvPr/>
        </p:nvSpPr>
        <p:spPr>
          <a:xfrm>
            <a:off x="1898904" y="1148333"/>
            <a:ext cx="129539" cy="353695"/>
          </a:xfrm>
          <a:custGeom>
            <a:avLst/>
            <a:gdLst/>
            <a:ahLst/>
            <a:cxnLst/>
            <a:rect l="l" t="t" r="r" b="b"/>
            <a:pathLst>
              <a:path w="129539" h="353694">
                <a:moveTo>
                  <a:pt x="77723" y="116586"/>
                </a:moveTo>
                <a:lnTo>
                  <a:pt x="51815" y="116586"/>
                </a:lnTo>
                <a:lnTo>
                  <a:pt x="51815" y="353694"/>
                </a:lnTo>
                <a:lnTo>
                  <a:pt x="77723" y="353694"/>
                </a:lnTo>
                <a:lnTo>
                  <a:pt x="77723" y="116586"/>
                </a:lnTo>
                <a:close/>
              </a:path>
              <a:path w="129539" h="353694">
                <a:moveTo>
                  <a:pt x="64769" y="0"/>
                </a:moveTo>
                <a:lnTo>
                  <a:pt x="0" y="129539"/>
                </a:lnTo>
                <a:lnTo>
                  <a:pt x="51815" y="129539"/>
                </a:lnTo>
                <a:lnTo>
                  <a:pt x="51815" y="116586"/>
                </a:lnTo>
                <a:lnTo>
                  <a:pt x="123062" y="116586"/>
                </a:lnTo>
                <a:lnTo>
                  <a:pt x="64769" y="0"/>
                </a:lnTo>
                <a:close/>
              </a:path>
              <a:path w="129539" h="353694">
                <a:moveTo>
                  <a:pt x="123062" y="116586"/>
                </a:moveTo>
                <a:lnTo>
                  <a:pt x="77723" y="116586"/>
                </a:lnTo>
                <a:lnTo>
                  <a:pt x="77723" y="129539"/>
                </a:lnTo>
                <a:lnTo>
                  <a:pt x="129539" y="129539"/>
                </a:lnTo>
                <a:lnTo>
                  <a:pt x="123062" y="1165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33"/>
          <p:cNvSpPr txBox="1"/>
          <p:nvPr/>
        </p:nvSpPr>
        <p:spPr>
          <a:xfrm>
            <a:off x="1872742" y="1559560"/>
            <a:ext cx="42925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13055" algn="l"/>
              </a:tabLst>
            </a:pPr>
            <a:r>
              <a:rPr sz="2400" spc="-52" baseline="1736" dirty="0">
                <a:latin typeface="Trebuchet MS"/>
                <a:cs typeface="Trebuchet MS"/>
              </a:rPr>
              <a:t>5	</a:t>
            </a:r>
            <a:r>
              <a:rPr sz="1600" spc="-35" dirty="0">
                <a:latin typeface="Trebuchet MS"/>
                <a:cs typeface="Trebuchet MS"/>
              </a:rPr>
              <a:t>6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56" name="object 35"/>
          <p:cNvSpPr/>
          <p:nvPr/>
        </p:nvSpPr>
        <p:spPr>
          <a:xfrm>
            <a:off x="4422647" y="1098041"/>
            <a:ext cx="129539" cy="408940"/>
          </a:xfrm>
          <a:custGeom>
            <a:avLst/>
            <a:gdLst/>
            <a:ahLst/>
            <a:cxnLst/>
            <a:rect l="l" t="t" r="r" b="b"/>
            <a:pathLst>
              <a:path w="129539" h="408940">
                <a:moveTo>
                  <a:pt x="51815" y="279019"/>
                </a:moveTo>
                <a:lnTo>
                  <a:pt x="0" y="279019"/>
                </a:lnTo>
                <a:lnTo>
                  <a:pt x="64769" y="408559"/>
                </a:lnTo>
                <a:lnTo>
                  <a:pt x="123062" y="291973"/>
                </a:lnTo>
                <a:lnTo>
                  <a:pt x="51815" y="291973"/>
                </a:lnTo>
                <a:lnTo>
                  <a:pt x="51815" y="279019"/>
                </a:lnTo>
                <a:close/>
              </a:path>
              <a:path w="129539" h="408940">
                <a:moveTo>
                  <a:pt x="77724" y="0"/>
                </a:moveTo>
                <a:lnTo>
                  <a:pt x="51815" y="0"/>
                </a:lnTo>
                <a:lnTo>
                  <a:pt x="51815" y="291973"/>
                </a:lnTo>
                <a:lnTo>
                  <a:pt x="77724" y="291973"/>
                </a:lnTo>
                <a:lnTo>
                  <a:pt x="77724" y="0"/>
                </a:lnTo>
                <a:close/>
              </a:path>
              <a:path w="129539" h="408940">
                <a:moveTo>
                  <a:pt x="129539" y="279019"/>
                </a:moveTo>
                <a:lnTo>
                  <a:pt x="77724" y="279019"/>
                </a:lnTo>
                <a:lnTo>
                  <a:pt x="77724" y="291973"/>
                </a:lnTo>
                <a:lnTo>
                  <a:pt x="123062" y="291973"/>
                </a:lnTo>
                <a:lnTo>
                  <a:pt x="129539" y="279019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36"/>
          <p:cNvSpPr txBox="1"/>
          <p:nvPr/>
        </p:nvSpPr>
        <p:spPr>
          <a:xfrm>
            <a:off x="4384675" y="1483309"/>
            <a:ext cx="2298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0" dirty="0">
                <a:latin typeface="Trebuchet MS"/>
                <a:cs typeface="Trebuchet MS"/>
              </a:rPr>
              <a:t>14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58" name="object 37"/>
          <p:cNvSpPr/>
          <p:nvPr/>
        </p:nvSpPr>
        <p:spPr>
          <a:xfrm>
            <a:off x="4427220" y="1823466"/>
            <a:ext cx="129539" cy="408940"/>
          </a:xfrm>
          <a:custGeom>
            <a:avLst/>
            <a:gdLst/>
            <a:ahLst/>
            <a:cxnLst/>
            <a:rect l="l" t="t" r="r" b="b"/>
            <a:pathLst>
              <a:path w="129539" h="408939">
                <a:moveTo>
                  <a:pt x="51815" y="279019"/>
                </a:moveTo>
                <a:lnTo>
                  <a:pt x="0" y="279019"/>
                </a:lnTo>
                <a:lnTo>
                  <a:pt x="64769" y="408559"/>
                </a:lnTo>
                <a:lnTo>
                  <a:pt x="123062" y="291973"/>
                </a:lnTo>
                <a:lnTo>
                  <a:pt x="51815" y="291973"/>
                </a:lnTo>
                <a:lnTo>
                  <a:pt x="51815" y="279019"/>
                </a:lnTo>
                <a:close/>
              </a:path>
              <a:path w="129539" h="408939">
                <a:moveTo>
                  <a:pt x="77724" y="0"/>
                </a:moveTo>
                <a:lnTo>
                  <a:pt x="51815" y="0"/>
                </a:lnTo>
                <a:lnTo>
                  <a:pt x="51815" y="291973"/>
                </a:lnTo>
                <a:lnTo>
                  <a:pt x="77724" y="291973"/>
                </a:lnTo>
                <a:lnTo>
                  <a:pt x="77724" y="0"/>
                </a:lnTo>
                <a:close/>
              </a:path>
              <a:path w="129539" h="408939">
                <a:moveTo>
                  <a:pt x="129539" y="279019"/>
                </a:moveTo>
                <a:lnTo>
                  <a:pt x="77724" y="279019"/>
                </a:lnTo>
                <a:lnTo>
                  <a:pt x="77724" y="291973"/>
                </a:lnTo>
                <a:lnTo>
                  <a:pt x="123062" y="291973"/>
                </a:lnTo>
                <a:lnTo>
                  <a:pt x="129539" y="279019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38"/>
          <p:cNvSpPr txBox="1"/>
          <p:nvPr/>
        </p:nvSpPr>
        <p:spPr>
          <a:xfrm>
            <a:off x="4389501" y="2209545"/>
            <a:ext cx="2298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0" dirty="0">
                <a:latin typeface="Trebuchet MS"/>
                <a:cs typeface="Trebuchet MS"/>
              </a:rPr>
              <a:t>14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60" name="object 39"/>
          <p:cNvSpPr/>
          <p:nvPr/>
        </p:nvSpPr>
        <p:spPr>
          <a:xfrm>
            <a:off x="5094732" y="2547366"/>
            <a:ext cx="129539" cy="408940"/>
          </a:xfrm>
          <a:custGeom>
            <a:avLst/>
            <a:gdLst/>
            <a:ahLst/>
            <a:cxnLst/>
            <a:rect l="l" t="t" r="r" b="b"/>
            <a:pathLst>
              <a:path w="129539" h="408939">
                <a:moveTo>
                  <a:pt x="51815" y="279019"/>
                </a:moveTo>
                <a:lnTo>
                  <a:pt x="0" y="279019"/>
                </a:lnTo>
                <a:lnTo>
                  <a:pt x="64769" y="408559"/>
                </a:lnTo>
                <a:lnTo>
                  <a:pt x="123062" y="291973"/>
                </a:lnTo>
                <a:lnTo>
                  <a:pt x="51815" y="291973"/>
                </a:lnTo>
                <a:lnTo>
                  <a:pt x="51815" y="279019"/>
                </a:lnTo>
                <a:close/>
              </a:path>
              <a:path w="129539" h="408939">
                <a:moveTo>
                  <a:pt x="77723" y="0"/>
                </a:moveTo>
                <a:lnTo>
                  <a:pt x="51815" y="0"/>
                </a:lnTo>
                <a:lnTo>
                  <a:pt x="51815" y="291973"/>
                </a:lnTo>
                <a:lnTo>
                  <a:pt x="77723" y="291973"/>
                </a:lnTo>
                <a:lnTo>
                  <a:pt x="77723" y="0"/>
                </a:lnTo>
                <a:close/>
              </a:path>
              <a:path w="129539" h="408939">
                <a:moveTo>
                  <a:pt x="129539" y="279019"/>
                </a:moveTo>
                <a:lnTo>
                  <a:pt x="77723" y="279019"/>
                </a:lnTo>
                <a:lnTo>
                  <a:pt x="77723" y="291973"/>
                </a:lnTo>
                <a:lnTo>
                  <a:pt x="123062" y="291973"/>
                </a:lnTo>
                <a:lnTo>
                  <a:pt x="129539" y="279019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40"/>
          <p:cNvSpPr txBox="1"/>
          <p:nvPr/>
        </p:nvSpPr>
        <p:spPr>
          <a:xfrm>
            <a:off x="5057394" y="2932937"/>
            <a:ext cx="2298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0" dirty="0">
                <a:latin typeface="Trebuchet MS"/>
                <a:cs typeface="Trebuchet MS"/>
              </a:rPr>
              <a:t>17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62" name="object 41"/>
          <p:cNvSpPr txBox="1"/>
          <p:nvPr/>
        </p:nvSpPr>
        <p:spPr>
          <a:xfrm>
            <a:off x="522223" y="2628646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kern="0" dirty="0">
                <a:latin typeface="DejaVu Sans"/>
                <a:cs typeface="DejaVu Sans"/>
              </a:rPr>
              <a:t>𝜏</a:t>
            </a:r>
            <a:r>
              <a:rPr sz="2625" kern="0" baseline="-15873" dirty="0">
                <a:latin typeface="DejaVu Sans"/>
                <a:cs typeface="DejaVu Sans"/>
              </a:rPr>
              <a:t>3</a:t>
            </a:r>
            <a:endParaRPr sz="2625" kern="0" baseline="-15873">
              <a:latin typeface="DejaVu Sans"/>
              <a:cs typeface="DejaVu Sans"/>
            </a:endParaRPr>
          </a:p>
        </p:txBody>
      </p:sp>
      <p:sp>
        <p:nvSpPr>
          <p:cNvPr id="63" name="object 42"/>
          <p:cNvSpPr txBox="1"/>
          <p:nvPr/>
        </p:nvSpPr>
        <p:spPr>
          <a:xfrm>
            <a:off x="2209800" y="4190822"/>
            <a:ext cx="4993386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63675" marR="5080" indent="-1451610">
              <a:lnSpc>
                <a:spcPct val="100000"/>
              </a:lnSpc>
              <a:spcBef>
                <a:spcPts val="95"/>
              </a:spcBef>
            </a:pPr>
            <a:r>
              <a:rPr sz="2800" b="1" kern="0" dirty="0">
                <a:solidFill>
                  <a:srgbClr val="C00000"/>
                </a:solidFill>
                <a:latin typeface="Trebuchet MS"/>
                <a:cs typeface="Trebuchet MS"/>
              </a:rPr>
              <a:t>Let’s see how this schedule is  produced</a:t>
            </a:r>
            <a:endParaRPr sz="2800" kern="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81802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13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7" name="object 3"/>
          <p:cNvSpPr txBox="1">
            <a:spLocks noGrp="1"/>
          </p:cNvSpPr>
          <p:nvPr>
            <p:ph type="title"/>
          </p:nvPr>
        </p:nvSpPr>
        <p:spPr>
          <a:xfrm>
            <a:off x="533400" y="152400"/>
            <a:ext cx="3429000" cy="504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Example: FIFO</a:t>
            </a:r>
            <a:endParaRPr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4" name="object 4"/>
          <p:cNvSpPr/>
          <p:nvPr/>
        </p:nvSpPr>
        <p:spPr>
          <a:xfrm>
            <a:off x="948689" y="1450594"/>
            <a:ext cx="4664075" cy="127000"/>
          </a:xfrm>
          <a:custGeom>
            <a:avLst/>
            <a:gdLst/>
            <a:ahLst/>
            <a:cxnLst/>
            <a:rect l="l" t="t" r="r" b="b"/>
            <a:pathLst>
              <a:path w="4664075" h="127000">
                <a:moveTo>
                  <a:pt x="4536948" y="0"/>
                </a:moveTo>
                <a:lnTo>
                  <a:pt x="4536948" y="127000"/>
                </a:lnTo>
                <a:lnTo>
                  <a:pt x="4644136" y="73405"/>
                </a:lnTo>
                <a:lnTo>
                  <a:pt x="4549648" y="73405"/>
                </a:lnTo>
                <a:lnTo>
                  <a:pt x="4549648" y="53593"/>
                </a:lnTo>
                <a:lnTo>
                  <a:pt x="4644135" y="53593"/>
                </a:lnTo>
                <a:lnTo>
                  <a:pt x="4536948" y="0"/>
                </a:lnTo>
                <a:close/>
              </a:path>
              <a:path w="4664075" h="127000">
                <a:moveTo>
                  <a:pt x="4536948" y="53593"/>
                </a:moveTo>
                <a:lnTo>
                  <a:pt x="0" y="53593"/>
                </a:lnTo>
                <a:lnTo>
                  <a:pt x="0" y="73405"/>
                </a:lnTo>
                <a:lnTo>
                  <a:pt x="4536948" y="73405"/>
                </a:lnTo>
                <a:lnTo>
                  <a:pt x="4536948" y="53593"/>
                </a:lnTo>
                <a:close/>
              </a:path>
              <a:path w="4664075" h="127000">
                <a:moveTo>
                  <a:pt x="4644135" y="53593"/>
                </a:moveTo>
                <a:lnTo>
                  <a:pt x="4549648" y="53593"/>
                </a:lnTo>
                <a:lnTo>
                  <a:pt x="4549648" y="73405"/>
                </a:lnTo>
                <a:lnTo>
                  <a:pt x="4644136" y="73405"/>
                </a:lnTo>
                <a:lnTo>
                  <a:pt x="4663948" y="63500"/>
                </a:lnTo>
                <a:lnTo>
                  <a:pt x="4644135" y="53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5"/>
          <p:cNvSpPr/>
          <p:nvPr/>
        </p:nvSpPr>
        <p:spPr>
          <a:xfrm>
            <a:off x="948689" y="2153157"/>
            <a:ext cx="4664075" cy="127000"/>
          </a:xfrm>
          <a:custGeom>
            <a:avLst/>
            <a:gdLst/>
            <a:ahLst/>
            <a:cxnLst/>
            <a:rect l="l" t="t" r="r" b="b"/>
            <a:pathLst>
              <a:path w="4664075" h="127000">
                <a:moveTo>
                  <a:pt x="4536948" y="0"/>
                </a:moveTo>
                <a:lnTo>
                  <a:pt x="4536948" y="127000"/>
                </a:lnTo>
                <a:lnTo>
                  <a:pt x="4644136" y="73405"/>
                </a:lnTo>
                <a:lnTo>
                  <a:pt x="4549648" y="73405"/>
                </a:lnTo>
                <a:lnTo>
                  <a:pt x="4549648" y="53593"/>
                </a:lnTo>
                <a:lnTo>
                  <a:pt x="4644135" y="53593"/>
                </a:lnTo>
                <a:lnTo>
                  <a:pt x="4536948" y="0"/>
                </a:lnTo>
                <a:close/>
              </a:path>
              <a:path w="4664075" h="127000">
                <a:moveTo>
                  <a:pt x="4536948" y="53593"/>
                </a:moveTo>
                <a:lnTo>
                  <a:pt x="0" y="53593"/>
                </a:lnTo>
                <a:lnTo>
                  <a:pt x="0" y="73405"/>
                </a:lnTo>
                <a:lnTo>
                  <a:pt x="4536948" y="73405"/>
                </a:lnTo>
                <a:lnTo>
                  <a:pt x="4536948" y="53593"/>
                </a:lnTo>
                <a:close/>
              </a:path>
              <a:path w="4664075" h="127000">
                <a:moveTo>
                  <a:pt x="4644135" y="53593"/>
                </a:moveTo>
                <a:lnTo>
                  <a:pt x="4549648" y="53593"/>
                </a:lnTo>
                <a:lnTo>
                  <a:pt x="4549648" y="73405"/>
                </a:lnTo>
                <a:lnTo>
                  <a:pt x="4644136" y="73405"/>
                </a:lnTo>
                <a:lnTo>
                  <a:pt x="4663948" y="63500"/>
                </a:lnTo>
                <a:lnTo>
                  <a:pt x="4644135" y="53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"/>
          <p:cNvSpPr/>
          <p:nvPr/>
        </p:nvSpPr>
        <p:spPr>
          <a:xfrm>
            <a:off x="948689" y="2901442"/>
            <a:ext cx="4664075" cy="127000"/>
          </a:xfrm>
          <a:custGeom>
            <a:avLst/>
            <a:gdLst/>
            <a:ahLst/>
            <a:cxnLst/>
            <a:rect l="l" t="t" r="r" b="b"/>
            <a:pathLst>
              <a:path w="4664075" h="127000">
                <a:moveTo>
                  <a:pt x="4536948" y="0"/>
                </a:moveTo>
                <a:lnTo>
                  <a:pt x="4536948" y="127000"/>
                </a:lnTo>
                <a:lnTo>
                  <a:pt x="4644135" y="73406"/>
                </a:lnTo>
                <a:lnTo>
                  <a:pt x="4549648" y="73406"/>
                </a:lnTo>
                <a:lnTo>
                  <a:pt x="4549648" y="53594"/>
                </a:lnTo>
                <a:lnTo>
                  <a:pt x="4644136" y="53594"/>
                </a:lnTo>
                <a:lnTo>
                  <a:pt x="4536948" y="0"/>
                </a:lnTo>
                <a:close/>
              </a:path>
              <a:path w="4664075" h="127000">
                <a:moveTo>
                  <a:pt x="4536948" y="53594"/>
                </a:moveTo>
                <a:lnTo>
                  <a:pt x="0" y="53594"/>
                </a:lnTo>
                <a:lnTo>
                  <a:pt x="0" y="73406"/>
                </a:lnTo>
                <a:lnTo>
                  <a:pt x="4536948" y="73406"/>
                </a:lnTo>
                <a:lnTo>
                  <a:pt x="4536948" y="53594"/>
                </a:lnTo>
                <a:close/>
              </a:path>
              <a:path w="4664075" h="127000">
                <a:moveTo>
                  <a:pt x="4644136" y="53594"/>
                </a:moveTo>
                <a:lnTo>
                  <a:pt x="4549648" y="53594"/>
                </a:lnTo>
                <a:lnTo>
                  <a:pt x="4549648" y="73406"/>
                </a:lnTo>
                <a:lnTo>
                  <a:pt x="4644135" y="73406"/>
                </a:lnTo>
                <a:lnTo>
                  <a:pt x="4663948" y="63500"/>
                </a:lnTo>
                <a:lnTo>
                  <a:pt x="4644136" y="535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7"/>
          <p:cNvSpPr/>
          <p:nvPr/>
        </p:nvSpPr>
        <p:spPr>
          <a:xfrm>
            <a:off x="1074419" y="2586989"/>
            <a:ext cx="129539" cy="353695"/>
          </a:xfrm>
          <a:custGeom>
            <a:avLst/>
            <a:gdLst/>
            <a:ahLst/>
            <a:cxnLst/>
            <a:rect l="l" t="t" r="r" b="b"/>
            <a:pathLst>
              <a:path w="129540" h="353694">
                <a:moveTo>
                  <a:pt x="77724" y="116586"/>
                </a:moveTo>
                <a:lnTo>
                  <a:pt x="51816" y="116586"/>
                </a:lnTo>
                <a:lnTo>
                  <a:pt x="51816" y="353695"/>
                </a:lnTo>
                <a:lnTo>
                  <a:pt x="77724" y="353695"/>
                </a:lnTo>
                <a:lnTo>
                  <a:pt x="77724" y="116586"/>
                </a:lnTo>
                <a:close/>
              </a:path>
              <a:path w="129540" h="353694">
                <a:moveTo>
                  <a:pt x="64770" y="0"/>
                </a:moveTo>
                <a:lnTo>
                  <a:pt x="0" y="129539"/>
                </a:lnTo>
                <a:lnTo>
                  <a:pt x="51816" y="129539"/>
                </a:lnTo>
                <a:lnTo>
                  <a:pt x="51816" y="116586"/>
                </a:lnTo>
                <a:lnTo>
                  <a:pt x="123063" y="116586"/>
                </a:lnTo>
                <a:lnTo>
                  <a:pt x="64770" y="0"/>
                </a:lnTo>
                <a:close/>
              </a:path>
              <a:path w="129540" h="353694">
                <a:moveTo>
                  <a:pt x="123063" y="116586"/>
                </a:moveTo>
                <a:lnTo>
                  <a:pt x="77724" y="116586"/>
                </a:lnTo>
                <a:lnTo>
                  <a:pt x="77724" y="129539"/>
                </a:lnTo>
                <a:lnTo>
                  <a:pt x="129540" y="129539"/>
                </a:lnTo>
                <a:lnTo>
                  <a:pt x="123063" y="1165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8"/>
          <p:cNvSpPr txBox="1"/>
          <p:nvPr/>
        </p:nvSpPr>
        <p:spPr>
          <a:xfrm>
            <a:off x="1070863" y="2931160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35" dirty="0">
                <a:latin typeface="Trebuchet MS"/>
                <a:cs typeface="Trebuchet MS"/>
              </a:rPr>
              <a:t>2</a:t>
            </a:r>
            <a:endParaRPr sz="1600" dirty="0">
              <a:latin typeface="Trebuchet MS"/>
              <a:cs typeface="Trebuchet MS"/>
            </a:endParaRPr>
          </a:p>
        </p:txBody>
      </p:sp>
      <p:graphicFrame>
        <p:nvGraphicFramePr>
          <p:cNvPr id="6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715902"/>
              </p:ext>
            </p:extLst>
          </p:nvPr>
        </p:nvGraphicFramePr>
        <p:xfrm>
          <a:off x="6272784" y="1191005"/>
          <a:ext cx="2616199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7865"/>
                <a:gridCol w="697865"/>
                <a:gridCol w="619759"/>
                <a:gridCol w="600710"/>
              </a:tblGrid>
              <a:tr h="457200">
                <a:tc>
                  <a:txBody>
                    <a:bodyPr/>
                    <a:lstStyle/>
                    <a:p>
                      <a:pPr marL="20320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0" dirty="0">
                          <a:latin typeface="DejaVu Sans"/>
                          <a:cs typeface="DejaVu Sans"/>
                        </a:rPr>
                        <a:t>𝜏</a:t>
                      </a:r>
                      <a:r>
                        <a:rPr sz="2625" spc="0" baseline="-15873" dirty="0">
                          <a:latin typeface="DejaVu Sans"/>
                          <a:cs typeface="DejaVu Sans"/>
                        </a:rPr>
                        <a:t>𝑖</a:t>
                      </a:r>
                      <a:endParaRPr sz="2625" spc="0" baseline="-15873">
                        <a:latin typeface="DejaVu Sans"/>
                        <a:cs typeface="DejaVu Sans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7175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0" dirty="0">
                          <a:latin typeface="DejaVu Sans"/>
                          <a:cs typeface="DejaVu Sans"/>
                        </a:rPr>
                        <a:t>𝐶</a:t>
                      </a:r>
                      <a:r>
                        <a:rPr sz="2625" spc="0" baseline="-15873" dirty="0">
                          <a:latin typeface="DejaVu Sans"/>
                          <a:cs typeface="DejaVu Sans"/>
                        </a:rPr>
                        <a:t>𝑖</a:t>
                      </a:r>
                      <a:endParaRPr sz="2625" spc="0" baseline="-15873">
                        <a:latin typeface="DejaVu Sans"/>
                        <a:cs typeface="DejaVu Sans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0" dirty="0">
                          <a:latin typeface="DejaVu Sans"/>
                          <a:cs typeface="DejaVu Sans"/>
                        </a:rPr>
                        <a:t>a</a:t>
                      </a:r>
                      <a:r>
                        <a:rPr sz="2625" spc="0" baseline="-15873" dirty="0">
                          <a:latin typeface="DejaVu Sans"/>
                          <a:cs typeface="DejaVu Sans"/>
                        </a:rPr>
                        <a:t>𝑖</a:t>
                      </a:r>
                      <a:endParaRPr sz="2625" spc="0" baseline="-15873">
                        <a:latin typeface="DejaVu Sans"/>
                        <a:cs typeface="DejaVu Sans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0" dirty="0">
                          <a:latin typeface="DejaVu Sans"/>
                          <a:cs typeface="DejaVu Sans"/>
                        </a:rPr>
                        <a:t>𝑑</a:t>
                      </a:r>
                      <a:r>
                        <a:rPr sz="2625" spc="0" baseline="-15873" dirty="0">
                          <a:latin typeface="DejaVu Sans"/>
                          <a:cs typeface="DejaVu Sans"/>
                        </a:rPr>
                        <a:t>𝑖</a:t>
                      </a:r>
                      <a:endParaRPr sz="2625" spc="0" baseline="-15873">
                        <a:latin typeface="DejaVu Sans"/>
                        <a:cs typeface="DejaVu Sans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spc="0" dirty="0">
                          <a:latin typeface="DejaVu Sans"/>
                          <a:cs typeface="DejaVu Sans"/>
                        </a:rPr>
                        <a:t>𝜏</a:t>
                      </a:r>
                      <a:r>
                        <a:rPr sz="2625" spc="0" baseline="-15873" dirty="0">
                          <a:latin typeface="DejaVu Sans"/>
                          <a:cs typeface="DejaVu Sans"/>
                        </a:rPr>
                        <a:t>1</a:t>
                      </a:r>
                      <a:endParaRPr sz="2625" spc="0" baseline="-15873">
                        <a:latin typeface="DejaVu Sans"/>
                        <a:cs typeface="DejaVu Sans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DCDB"/>
                    </a:solidFill>
                  </a:tcPr>
                </a:tc>
                <a:tc>
                  <a:txBody>
                    <a:bodyPr/>
                    <a:lstStyle/>
                    <a:p>
                      <a:pPr marR="255904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0" dirty="0">
                          <a:latin typeface="Trebuchet MS"/>
                          <a:cs typeface="Trebuchet MS"/>
                        </a:rPr>
                        <a:t>8</a:t>
                      </a:r>
                      <a:endParaRPr sz="2400" spc="0">
                        <a:latin typeface="Trebuchet MS"/>
                        <a:cs typeface="Trebuchet M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DCDB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0" dirty="0">
                          <a:latin typeface="Trebuchet MS"/>
                          <a:cs typeface="Trebuchet MS"/>
                        </a:rPr>
                        <a:t>5</a:t>
                      </a:r>
                      <a:endParaRPr sz="2400" spc="0">
                        <a:latin typeface="Trebuchet MS"/>
                        <a:cs typeface="Trebuchet M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DCDB"/>
                    </a:solidFill>
                  </a:tcPr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0" dirty="0">
                          <a:latin typeface="Trebuchet MS"/>
                          <a:cs typeface="Trebuchet MS"/>
                        </a:rPr>
                        <a:t>14</a:t>
                      </a:r>
                      <a:endParaRPr sz="2400" spc="0">
                        <a:latin typeface="Trebuchet MS"/>
                        <a:cs typeface="Trebuchet M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DCDB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spc="0" dirty="0">
                          <a:latin typeface="DejaVu Sans"/>
                          <a:cs typeface="DejaVu Sans"/>
                        </a:rPr>
                        <a:t>𝜏</a:t>
                      </a:r>
                      <a:r>
                        <a:rPr sz="2625" spc="0" baseline="-15873" dirty="0">
                          <a:latin typeface="DejaVu Sans"/>
                          <a:cs typeface="DejaVu Sans"/>
                        </a:rPr>
                        <a:t>2</a:t>
                      </a:r>
                      <a:endParaRPr sz="2625" spc="0" baseline="-15873">
                        <a:latin typeface="DejaVu Sans"/>
                        <a:cs typeface="DejaVu Sans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marR="255904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0" dirty="0">
                          <a:latin typeface="Trebuchet MS"/>
                          <a:cs typeface="Trebuchet MS"/>
                        </a:rPr>
                        <a:t>3</a:t>
                      </a:r>
                      <a:endParaRPr sz="2400" spc="0">
                        <a:latin typeface="Trebuchet MS"/>
                        <a:cs typeface="Trebuchet M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0" dirty="0">
                          <a:latin typeface="Trebuchet MS"/>
                          <a:cs typeface="Trebuchet MS"/>
                        </a:rPr>
                        <a:t>10</a:t>
                      </a:r>
                      <a:endParaRPr sz="2400" spc="0">
                        <a:latin typeface="Trebuchet MS"/>
                        <a:cs typeface="Trebuchet M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0" dirty="0">
                          <a:latin typeface="Trebuchet MS"/>
                          <a:cs typeface="Trebuchet MS"/>
                        </a:rPr>
                        <a:t>14</a:t>
                      </a:r>
                      <a:endParaRPr sz="2400" spc="0">
                        <a:latin typeface="Trebuchet MS"/>
                        <a:cs typeface="Trebuchet M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spc="0" dirty="0">
                          <a:latin typeface="DejaVu Sans"/>
                          <a:cs typeface="DejaVu Sans"/>
                        </a:rPr>
                        <a:t>𝜏</a:t>
                      </a:r>
                      <a:r>
                        <a:rPr sz="2625" spc="0" baseline="-15873" dirty="0">
                          <a:latin typeface="DejaVu Sans"/>
                          <a:cs typeface="DejaVu Sans"/>
                        </a:rPr>
                        <a:t>3</a:t>
                      </a:r>
                      <a:endParaRPr sz="2625" spc="0" baseline="-15873">
                        <a:latin typeface="DejaVu Sans"/>
                        <a:cs typeface="DejaVu Sans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4F9B4"/>
                    </a:solidFill>
                  </a:tcPr>
                </a:tc>
                <a:tc>
                  <a:txBody>
                    <a:bodyPr/>
                    <a:lstStyle/>
                    <a:p>
                      <a:pPr marR="255904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0" dirty="0">
                          <a:latin typeface="Trebuchet MS"/>
                          <a:cs typeface="Trebuchet MS"/>
                        </a:rPr>
                        <a:t>4</a:t>
                      </a:r>
                      <a:endParaRPr sz="2400" spc="0">
                        <a:latin typeface="Trebuchet MS"/>
                        <a:cs typeface="Trebuchet M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4F9B4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0" dirty="0">
                          <a:latin typeface="Trebuchet MS"/>
                          <a:cs typeface="Trebuchet MS"/>
                        </a:rPr>
                        <a:t>2</a:t>
                      </a:r>
                      <a:endParaRPr sz="2400" spc="0">
                        <a:latin typeface="Trebuchet MS"/>
                        <a:cs typeface="Trebuchet M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4F9B4"/>
                    </a:solidFill>
                  </a:tcPr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0" dirty="0">
                          <a:latin typeface="Trebuchet MS"/>
                          <a:cs typeface="Trebuchet MS"/>
                        </a:rPr>
                        <a:t>17</a:t>
                      </a: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4F9B4"/>
                    </a:solidFill>
                  </a:tcPr>
                </a:tc>
              </a:tr>
            </a:tbl>
          </a:graphicData>
        </a:graphic>
      </p:graphicFrame>
      <p:sp>
        <p:nvSpPr>
          <p:cNvPr id="70" name="object 10"/>
          <p:cNvSpPr/>
          <p:nvPr/>
        </p:nvSpPr>
        <p:spPr>
          <a:xfrm>
            <a:off x="7749540" y="4629911"/>
            <a:ext cx="190500" cy="11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11"/>
          <p:cNvSpPr/>
          <p:nvPr/>
        </p:nvSpPr>
        <p:spPr>
          <a:xfrm>
            <a:off x="7005828" y="4629911"/>
            <a:ext cx="934719" cy="76200"/>
          </a:xfrm>
          <a:custGeom>
            <a:avLst/>
            <a:gdLst/>
            <a:ahLst/>
            <a:cxnLst/>
            <a:rect l="l" t="t" r="r" b="b"/>
            <a:pathLst>
              <a:path w="934720" h="76200">
                <a:moveTo>
                  <a:pt x="743712" y="0"/>
                </a:moveTo>
                <a:lnTo>
                  <a:pt x="763524" y="38100"/>
                </a:lnTo>
                <a:lnTo>
                  <a:pt x="0" y="38100"/>
                </a:lnTo>
                <a:lnTo>
                  <a:pt x="0" y="76200"/>
                </a:lnTo>
                <a:lnTo>
                  <a:pt x="763524" y="76200"/>
                </a:lnTo>
                <a:lnTo>
                  <a:pt x="934212" y="56387"/>
                </a:lnTo>
                <a:lnTo>
                  <a:pt x="7437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12"/>
          <p:cNvSpPr txBox="1"/>
          <p:nvPr/>
        </p:nvSpPr>
        <p:spPr>
          <a:xfrm>
            <a:off x="4777866" y="4083177"/>
            <a:ext cx="12058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75" dirty="0">
                <a:latin typeface="Trebuchet MS"/>
                <a:cs typeface="Trebuchet MS"/>
              </a:rPr>
              <a:t>disp</a:t>
            </a:r>
            <a:r>
              <a:rPr sz="2000" spc="-105" dirty="0">
                <a:latin typeface="Trebuchet MS"/>
                <a:cs typeface="Trebuchet MS"/>
              </a:rPr>
              <a:t>a</a:t>
            </a:r>
            <a:r>
              <a:rPr sz="2000" spc="-150" dirty="0">
                <a:latin typeface="Trebuchet MS"/>
                <a:cs typeface="Trebuchet MS"/>
              </a:rPr>
              <a:t>t</a:t>
            </a:r>
            <a:r>
              <a:rPr sz="2000" spc="-90" dirty="0">
                <a:latin typeface="Trebuchet MS"/>
                <a:cs typeface="Trebuchet MS"/>
              </a:rPr>
              <a:t>c</a:t>
            </a:r>
            <a:r>
              <a:rPr sz="2000" spc="-95" dirty="0">
                <a:latin typeface="Trebuchet MS"/>
                <a:cs typeface="Trebuchet MS"/>
              </a:rPr>
              <a:t>h</a:t>
            </a:r>
            <a:r>
              <a:rPr sz="2000" spc="-75" dirty="0">
                <a:latin typeface="Trebuchet MS"/>
                <a:cs typeface="Trebuchet MS"/>
              </a:rPr>
              <a:t>ing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3" name="object 13"/>
          <p:cNvSpPr txBox="1"/>
          <p:nvPr/>
        </p:nvSpPr>
        <p:spPr>
          <a:xfrm>
            <a:off x="7116571" y="4059428"/>
            <a:ext cx="1076325" cy="54673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 indent="327660">
              <a:lnSpc>
                <a:spcPts val="1939"/>
              </a:lnSpc>
              <a:spcBef>
                <a:spcPts val="345"/>
              </a:spcBef>
            </a:pPr>
            <a:r>
              <a:rPr sz="1800" spc="-130" dirty="0">
                <a:latin typeface="Trebuchet MS"/>
                <a:cs typeface="Trebuchet MS"/>
              </a:rPr>
              <a:t>Task  </a:t>
            </a:r>
            <a:r>
              <a:rPr sz="1800" spc="-155" dirty="0">
                <a:latin typeface="Trebuchet MS"/>
                <a:cs typeface="Trebuchet MS"/>
              </a:rPr>
              <a:t>c</a:t>
            </a:r>
            <a:r>
              <a:rPr sz="1800" spc="-75" dirty="0">
                <a:latin typeface="Trebuchet MS"/>
                <a:cs typeface="Trebuchet MS"/>
              </a:rPr>
              <a:t>ompl</a:t>
            </a:r>
            <a:r>
              <a:rPr sz="1800" spc="-85" dirty="0">
                <a:latin typeface="Trebuchet MS"/>
                <a:cs typeface="Trebuchet MS"/>
              </a:rPr>
              <a:t>e</a:t>
            </a:r>
            <a:r>
              <a:rPr sz="1800" spc="-125" dirty="0">
                <a:latin typeface="Trebuchet MS"/>
                <a:cs typeface="Trebuchet MS"/>
              </a:rPr>
              <a:t>t</a:t>
            </a:r>
            <a:r>
              <a:rPr sz="1800" spc="-100" dirty="0">
                <a:latin typeface="Trebuchet MS"/>
                <a:cs typeface="Trebuchet MS"/>
              </a:rPr>
              <a:t>i</a:t>
            </a:r>
            <a:r>
              <a:rPr sz="1800" spc="-35" dirty="0">
                <a:latin typeface="Trebuchet MS"/>
                <a:cs typeface="Trebuchet MS"/>
              </a:rPr>
              <a:t>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4" name="object 14"/>
          <p:cNvSpPr/>
          <p:nvPr/>
        </p:nvSpPr>
        <p:spPr>
          <a:xfrm>
            <a:off x="4588764" y="5096255"/>
            <a:ext cx="1995170" cy="609600"/>
          </a:xfrm>
          <a:custGeom>
            <a:avLst/>
            <a:gdLst/>
            <a:ahLst/>
            <a:cxnLst/>
            <a:rect l="l" t="t" r="r" b="b"/>
            <a:pathLst>
              <a:path w="1995170" h="609600">
                <a:moveTo>
                  <a:pt x="237744" y="371348"/>
                </a:moveTo>
                <a:lnTo>
                  <a:pt x="0" y="490220"/>
                </a:lnTo>
                <a:lnTo>
                  <a:pt x="237744" y="609066"/>
                </a:lnTo>
                <a:lnTo>
                  <a:pt x="237744" y="529818"/>
                </a:lnTo>
                <a:lnTo>
                  <a:pt x="198120" y="529818"/>
                </a:lnTo>
                <a:lnTo>
                  <a:pt x="198120" y="450596"/>
                </a:lnTo>
                <a:lnTo>
                  <a:pt x="237744" y="450596"/>
                </a:lnTo>
                <a:lnTo>
                  <a:pt x="237744" y="371348"/>
                </a:lnTo>
                <a:close/>
              </a:path>
              <a:path w="1995170" h="609600">
                <a:moveTo>
                  <a:pt x="237744" y="450596"/>
                </a:moveTo>
                <a:lnTo>
                  <a:pt x="198120" y="450596"/>
                </a:lnTo>
                <a:lnTo>
                  <a:pt x="198120" y="529818"/>
                </a:lnTo>
                <a:lnTo>
                  <a:pt x="237744" y="529818"/>
                </a:lnTo>
                <a:lnTo>
                  <a:pt x="237744" y="450596"/>
                </a:lnTo>
                <a:close/>
              </a:path>
              <a:path w="1995170" h="609600">
                <a:moveTo>
                  <a:pt x="1915667" y="450596"/>
                </a:moveTo>
                <a:lnTo>
                  <a:pt x="237744" y="450596"/>
                </a:lnTo>
                <a:lnTo>
                  <a:pt x="237744" y="529818"/>
                </a:lnTo>
                <a:lnTo>
                  <a:pt x="1955291" y="529818"/>
                </a:lnTo>
                <a:lnTo>
                  <a:pt x="1970698" y="526704"/>
                </a:lnTo>
                <a:lnTo>
                  <a:pt x="1983295" y="518215"/>
                </a:lnTo>
                <a:lnTo>
                  <a:pt x="1991796" y="505628"/>
                </a:lnTo>
                <a:lnTo>
                  <a:pt x="1994915" y="490220"/>
                </a:lnTo>
                <a:lnTo>
                  <a:pt x="1915667" y="490220"/>
                </a:lnTo>
                <a:lnTo>
                  <a:pt x="1915667" y="450596"/>
                </a:lnTo>
                <a:close/>
              </a:path>
              <a:path w="1995170" h="609600">
                <a:moveTo>
                  <a:pt x="1994915" y="0"/>
                </a:moveTo>
                <a:lnTo>
                  <a:pt x="1915667" y="0"/>
                </a:lnTo>
                <a:lnTo>
                  <a:pt x="1915667" y="490220"/>
                </a:lnTo>
                <a:lnTo>
                  <a:pt x="1955291" y="450596"/>
                </a:lnTo>
                <a:lnTo>
                  <a:pt x="1994915" y="450596"/>
                </a:lnTo>
                <a:lnTo>
                  <a:pt x="1994915" y="0"/>
                </a:lnTo>
                <a:close/>
              </a:path>
              <a:path w="1995170" h="609600">
                <a:moveTo>
                  <a:pt x="1994915" y="450596"/>
                </a:moveTo>
                <a:lnTo>
                  <a:pt x="1955291" y="450596"/>
                </a:lnTo>
                <a:lnTo>
                  <a:pt x="1915667" y="490220"/>
                </a:lnTo>
                <a:lnTo>
                  <a:pt x="1994915" y="490220"/>
                </a:lnTo>
                <a:lnTo>
                  <a:pt x="1994915" y="4505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15"/>
          <p:cNvSpPr txBox="1"/>
          <p:nvPr/>
        </p:nvSpPr>
        <p:spPr>
          <a:xfrm>
            <a:off x="4858258" y="5247513"/>
            <a:ext cx="1523365" cy="6051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85" dirty="0">
                <a:latin typeface="Trebuchet MS"/>
                <a:cs typeface="Trebuchet MS"/>
              </a:rPr>
              <a:t>Preemption</a:t>
            </a:r>
            <a:r>
              <a:rPr sz="2000" spc="-195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or  suspension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6" name="object 16"/>
          <p:cNvSpPr/>
          <p:nvPr/>
        </p:nvSpPr>
        <p:spPr>
          <a:xfrm>
            <a:off x="4565903" y="4570425"/>
            <a:ext cx="1528572" cy="2667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17"/>
          <p:cNvSpPr/>
          <p:nvPr/>
        </p:nvSpPr>
        <p:spPr>
          <a:xfrm>
            <a:off x="4613147" y="4600955"/>
            <a:ext cx="1437131" cy="1645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18"/>
          <p:cNvSpPr/>
          <p:nvPr/>
        </p:nvSpPr>
        <p:spPr>
          <a:xfrm>
            <a:off x="4613147" y="4600955"/>
            <a:ext cx="1437640" cy="165100"/>
          </a:xfrm>
          <a:custGeom>
            <a:avLst/>
            <a:gdLst/>
            <a:ahLst/>
            <a:cxnLst/>
            <a:rect l="l" t="t" r="r" b="b"/>
            <a:pathLst>
              <a:path w="1437639" h="165100">
                <a:moveTo>
                  <a:pt x="0" y="41148"/>
                </a:moveTo>
                <a:lnTo>
                  <a:pt x="1354836" y="41148"/>
                </a:lnTo>
                <a:lnTo>
                  <a:pt x="1354836" y="0"/>
                </a:lnTo>
                <a:lnTo>
                  <a:pt x="1437131" y="82296"/>
                </a:lnTo>
                <a:lnTo>
                  <a:pt x="1354836" y="164592"/>
                </a:lnTo>
                <a:lnTo>
                  <a:pt x="1354836" y="123444"/>
                </a:lnTo>
                <a:lnTo>
                  <a:pt x="0" y="123444"/>
                </a:lnTo>
                <a:lnTo>
                  <a:pt x="0" y="4114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19"/>
          <p:cNvSpPr/>
          <p:nvPr/>
        </p:nvSpPr>
        <p:spPr>
          <a:xfrm>
            <a:off x="6027420" y="4194047"/>
            <a:ext cx="1028700" cy="9646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20"/>
          <p:cNvSpPr/>
          <p:nvPr/>
        </p:nvSpPr>
        <p:spPr>
          <a:xfrm>
            <a:off x="6074664" y="4221479"/>
            <a:ext cx="938784" cy="8747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21"/>
          <p:cNvSpPr/>
          <p:nvPr/>
        </p:nvSpPr>
        <p:spPr>
          <a:xfrm>
            <a:off x="6074664" y="4221479"/>
            <a:ext cx="939165" cy="875030"/>
          </a:xfrm>
          <a:custGeom>
            <a:avLst/>
            <a:gdLst/>
            <a:ahLst/>
            <a:cxnLst/>
            <a:rect l="l" t="t" r="r" b="b"/>
            <a:pathLst>
              <a:path w="939165" h="875029">
                <a:moveTo>
                  <a:pt x="0" y="437388"/>
                </a:moveTo>
                <a:lnTo>
                  <a:pt x="2423" y="392669"/>
                </a:lnTo>
                <a:lnTo>
                  <a:pt x="9537" y="349241"/>
                </a:lnTo>
                <a:lnTo>
                  <a:pt x="21105" y="307325"/>
                </a:lnTo>
                <a:lnTo>
                  <a:pt x="36891" y="267140"/>
                </a:lnTo>
                <a:lnTo>
                  <a:pt x="56659" y="228906"/>
                </a:lnTo>
                <a:lnTo>
                  <a:pt x="80172" y="192844"/>
                </a:lnTo>
                <a:lnTo>
                  <a:pt x="107196" y="159172"/>
                </a:lnTo>
                <a:lnTo>
                  <a:pt x="137493" y="128111"/>
                </a:lnTo>
                <a:lnTo>
                  <a:pt x="170827" y="99880"/>
                </a:lnTo>
                <a:lnTo>
                  <a:pt x="206964" y="74701"/>
                </a:lnTo>
                <a:lnTo>
                  <a:pt x="245665" y="52792"/>
                </a:lnTo>
                <a:lnTo>
                  <a:pt x="286696" y="34373"/>
                </a:lnTo>
                <a:lnTo>
                  <a:pt x="329820" y="19664"/>
                </a:lnTo>
                <a:lnTo>
                  <a:pt x="374802" y="8886"/>
                </a:lnTo>
                <a:lnTo>
                  <a:pt x="421404" y="2258"/>
                </a:lnTo>
                <a:lnTo>
                  <a:pt x="469391" y="0"/>
                </a:lnTo>
                <a:lnTo>
                  <a:pt x="517379" y="2258"/>
                </a:lnTo>
                <a:lnTo>
                  <a:pt x="563981" y="8886"/>
                </a:lnTo>
                <a:lnTo>
                  <a:pt x="608963" y="19664"/>
                </a:lnTo>
                <a:lnTo>
                  <a:pt x="652087" y="34373"/>
                </a:lnTo>
                <a:lnTo>
                  <a:pt x="693118" y="52792"/>
                </a:lnTo>
                <a:lnTo>
                  <a:pt x="731819" y="74701"/>
                </a:lnTo>
                <a:lnTo>
                  <a:pt x="767956" y="99880"/>
                </a:lnTo>
                <a:lnTo>
                  <a:pt x="801290" y="128111"/>
                </a:lnTo>
                <a:lnTo>
                  <a:pt x="831587" y="159172"/>
                </a:lnTo>
                <a:lnTo>
                  <a:pt x="858611" y="192844"/>
                </a:lnTo>
                <a:lnTo>
                  <a:pt x="882124" y="228906"/>
                </a:lnTo>
                <a:lnTo>
                  <a:pt x="901892" y="267140"/>
                </a:lnTo>
                <a:lnTo>
                  <a:pt x="917678" y="307325"/>
                </a:lnTo>
                <a:lnTo>
                  <a:pt x="929246" y="349241"/>
                </a:lnTo>
                <a:lnTo>
                  <a:pt x="936360" y="392669"/>
                </a:lnTo>
                <a:lnTo>
                  <a:pt x="938784" y="437388"/>
                </a:lnTo>
                <a:lnTo>
                  <a:pt x="936360" y="482106"/>
                </a:lnTo>
                <a:lnTo>
                  <a:pt x="929246" y="525534"/>
                </a:lnTo>
                <a:lnTo>
                  <a:pt x="917678" y="567450"/>
                </a:lnTo>
                <a:lnTo>
                  <a:pt x="901892" y="607635"/>
                </a:lnTo>
                <a:lnTo>
                  <a:pt x="882124" y="645869"/>
                </a:lnTo>
                <a:lnTo>
                  <a:pt x="858611" y="681931"/>
                </a:lnTo>
                <a:lnTo>
                  <a:pt x="831587" y="715603"/>
                </a:lnTo>
                <a:lnTo>
                  <a:pt x="801290" y="746664"/>
                </a:lnTo>
                <a:lnTo>
                  <a:pt x="767956" y="774895"/>
                </a:lnTo>
                <a:lnTo>
                  <a:pt x="731819" y="800074"/>
                </a:lnTo>
                <a:lnTo>
                  <a:pt x="693118" y="821983"/>
                </a:lnTo>
                <a:lnTo>
                  <a:pt x="652087" y="840402"/>
                </a:lnTo>
                <a:lnTo>
                  <a:pt x="608963" y="855111"/>
                </a:lnTo>
                <a:lnTo>
                  <a:pt x="563981" y="865889"/>
                </a:lnTo>
                <a:lnTo>
                  <a:pt x="517379" y="872517"/>
                </a:lnTo>
                <a:lnTo>
                  <a:pt x="469391" y="874776"/>
                </a:lnTo>
                <a:lnTo>
                  <a:pt x="421404" y="872517"/>
                </a:lnTo>
                <a:lnTo>
                  <a:pt x="374802" y="865889"/>
                </a:lnTo>
                <a:lnTo>
                  <a:pt x="329820" y="855111"/>
                </a:lnTo>
                <a:lnTo>
                  <a:pt x="286696" y="840402"/>
                </a:lnTo>
                <a:lnTo>
                  <a:pt x="245665" y="821983"/>
                </a:lnTo>
                <a:lnTo>
                  <a:pt x="206964" y="800074"/>
                </a:lnTo>
                <a:lnTo>
                  <a:pt x="170827" y="774895"/>
                </a:lnTo>
                <a:lnTo>
                  <a:pt x="137493" y="746664"/>
                </a:lnTo>
                <a:lnTo>
                  <a:pt x="107196" y="715603"/>
                </a:lnTo>
                <a:lnTo>
                  <a:pt x="80172" y="681931"/>
                </a:lnTo>
                <a:lnTo>
                  <a:pt x="56659" y="645869"/>
                </a:lnTo>
                <a:lnTo>
                  <a:pt x="36891" y="607635"/>
                </a:lnTo>
                <a:lnTo>
                  <a:pt x="21105" y="567450"/>
                </a:lnTo>
                <a:lnTo>
                  <a:pt x="9537" y="525534"/>
                </a:lnTo>
                <a:lnTo>
                  <a:pt x="2423" y="482106"/>
                </a:lnTo>
                <a:lnTo>
                  <a:pt x="0" y="43738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22"/>
          <p:cNvSpPr/>
          <p:nvPr/>
        </p:nvSpPr>
        <p:spPr>
          <a:xfrm>
            <a:off x="2079498" y="3609594"/>
            <a:ext cx="2534920" cy="2426335"/>
          </a:xfrm>
          <a:custGeom>
            <a:avLst/>
            <a:gdLst/>
            <a:ahLst/>
            <a:cxnLst/>
            <a:rect l="l" t="t" r="r" b="b"/>
            <a:pathLst>
              <a:path w="2534920" h="2426335">
                <a:moveTo>
                  <a:pt x="0" y="162686"/>
                </a:moveTo>
                <a:lnTo>
                  <a:pt x="5815" y="119459"/>
                </a:lnTo>
                <a:lnTo>
                  <a:pt x="22225" y="80602"/>
                </a:lnTo>
                <a:lnTo>
                  <a:pt x="47672" y="47672"/>
                </a:lnTo>
                <a:lnTo>
                  <a:pt x="80602" y="22225"/>
                </a:lnTo>
                <a:lnTo>
                  <a:pt x="119459" y="5815"/>
                </a:lnTo>
                <a:lnTo>
                  <a:pt x="162687" y="0"/>
                </a:lnTo>
                <a:lnTo>
                  <a:pt x="2371725" y="0"/>
                </a:lnTo>
                <a:lnTo>
                  <a:pt x="2414952" y="5815"/>
                </a:lnTo>
                <a:lnTo>
                  <a:pt x="2453809" y="22224"/>
                </a:lnTo>
                <a:lnTo>
                  <a:pt x="2486739" y="47672"/>
                </a:lnTo>
                <a:lnTo>
                  <a:pt x="2512187" y="80602"/>
                </a:lnTo>
                <a:lnTo>
                  <a:pt x="2528596" y="119459"/>
                </a:lnTo>
                <a:lnTo>
                  <a:pt x="2534412" y="162686"/>
                </a:lnTo>
                <a:lnTo>
                  <a:pt x="2534412" y="2263508"/>
                </a:lnTo>
                <a:lnTo>
                  <a:pt x="2528596" y="2306758"/>
                </a:lnTo>
                <a:lnTo>
                  <a:pt x="2512187" y="2345624"/>
                </a:lnTo>
                <a:lnTo>
                  <a:pt x="2486739" y="2378552"/>
                </a:lnTo>
                <a:lnTo>
                  <a:pt x="2453809" y="2403993"/>
                </a:lnTo>
                <a:lnTo>
                  <a:pt x="2414952" y="2420395"/>
                </a:lnTo>
                <a:lnTo>
                  <a:pt x="2371725" y="2426207"/>
                </a:lnTo>
                <a:lnTo>
                  <a:pt x="162687" y="2426207"/>
                </a:lnTo>
                <a:lnTo>
                  <a:pt x="119459" y="2420395"/>
                </a:lnTo>
                <a:lnTo>
                  <a:pt x="80602" y="2403993"/>
                </a:lnTo>
                <a:lnTo>
                  <a:pt x="47672" y="2378552"/>
                </a:lnTo>
                <a:lnTo>
                  <a:pt x="22225" y="2345624"/>
                </a:lnTo>
                <a:lnTo>
                  <a:pt x="5815" y="2306758"/>
                </a:lnTo>
                <a:lnTo>
                  <a:pt x="0" y="2263508"/>
                </a:lnTo>
                <a:lnTo>
                  <a:pt x="0" y="162686"/>
                </a:lnTo>
                <a:close/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23"/>
          <p:cNvSpPr/>
          <p:nvPr/>
        </p:nvSpPr>
        <p:spPr>
          <a:xfrm>
            <a:off x="2196083" y="5452871"/>
            <a:ext cx="2270760" cy="51051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24"/>
          <p:cNvSpPr/>
          <p:nvPr/>
        </p:nvSpPr>
        <p:spPr>
          <a:xfrm>
            <a:off x="2456688" y="5460491"/>
            <a:ext cx="1746504" cy="5608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25"/>
          <p:cNvSpPr/>
          <p:nvPr/>
        </p:nvSpPr>
        <p:spPr>
          <a:xfrm>
            <a:off x="2243327" y="5480303"/>
            <a:ext cx="2180844" cy="42062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26"/>
          <p:cNvSpPr txBox="1"/>
          <p:nvPr/>
        </p:nvSpPr>
        <p:spPr>
          <a:xfrm>
            <a:off x="2243327" y="5480303"/>
            <a:ext cx="2181225" cy="42100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marL="393700">
              <a:lnSpc>
                <a:spcPct val="100000"/>
              </a:lnSpc>
              <a:spcBef>
                <a:spcPts val="465"/>
              </a:spcBef>
            </a:pPr>
            <a:r>
              <a:rPr sz="1800" spc="-75" dirty="0">
                <a:latin typeface="Trebuchet MS"/>
                <a:cs typeface="Trebuchet MS"/>
              </a:rPr>
              <a:t>Scheduling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120" dirty="0">
                <a:latin typeface="Trebuchet MS"/>
                <a:cs typeface="Trebuchet MS"/>
              </a:rPr>
              <a:t>alg.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7" name="object 27"/>
          <p:cNvSpPr/>
          <p:nvPr/>
        </p:nvSpPr>
        <p:spPr>
          <a:xfrm>
            <a:off x="2243327" y="3954779"/>
            <a:ext cx="2143125" cy="0"/>
          </a:xfrm>
          <a:custGeom>
            <a:avLst/>
            <a:gdLst/>
            <a:ahLst/>
            <a:cxnLst/>
            <a:rect l="l" t="t" r="r" b="b"/>
            <a:pathLst>
              <a:path w="2143125">
                <a:moveTo>
                  <a:pt x="0" y="0"/>
                </a:moveTo>
                <a:lnTo>
                  <a:pt x="214274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28"/>
          <p:cNvSpPr/>
          <p:nvPr/>
        </p:nvSpPr>
        <p:spPr>
          <a:xfrm>
            <a:off x="4386071" y="3954779"/>
            <a:ext cx="0" cy="521970"/>
          </a:xfrm>
          <a:custGeom>
            <a:avLst/>
            <a:gdLst/>
            <a:ahLst/>
            <a:cxnLst/>
            <a:rect l="l" t="t" r="r" b="b"/>
            <a:pathLst>
              <a:path h="521970">
                <a:moveTo>
                  <a:pt x="0" y="521843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29"/>
          <p:cNvSpPr/>
          <p:nvPr/>
        </p:nvSpPr>
        <p:spPr>
          <a:xfrm>
            <a:off x="2243327" y="4477511"/>
            <a:ext cx="2143125" cy="0"/>
          </a:xfrm>
          <a:custGeom>
            <a:avLst/>
            <a:gdLst/>
            <a:ahLst/>
            <a:cxnLst/>
            <a:rect l="l" t="t" r="r" b="b"/>
            <a:pathLst>
              <a:path w="2143125">
                <a:moveTo>
                  <a:pt x="2142744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30"/>
          <p:cNvSpPr/>
          <p:nvPr/>
        </p:nvSpPr>
        <p:spPr>
          <a:xfrm>
            <a:off x="2264664" y="4856988"/>
            <a:ext cx="2143125" cy="0"/>
          </a:xfrm>
          <a:custGeom>
            <a:avLst/>
            <a:gdLst/>
            <a:ahLst/>
            <a:cxnLst/>
            <a:rect l="l" t="t" r="r" b="b"/>
            <a:pathLst>
              <a:path w="2143125">
                <a:moveTo>
                  <a:pt x="0" y="0"/>
                </a:moveTo>
                <a:lnTo>
                  <a:pt x="214274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31"/>
          <p:cNvSpPr/>
          <p:nvPr/>
        </p:nvSpPr>
        <p:spPr>
          <a:xfrm>
            <a:off x="4407408" y="4856988"/>
            <a:ext cx="0" cy="521970"/>
          </a:xfrm>
          <a:custGeom>
            <a:avLst/>
            <a:gdLst/>
            <a:ahLst/>
            <a:cxnLst/>
            <a:rect l="l" t="t" r="r" b="b"/>
            <a:pathLst>
              <a:path h="521970">
                <a:moveTo>
                  <a:pt x="0" y="521843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32"/>
          <p:cNvSpPr/>
          <p:nvPr/>
        </p:nvSpPr>
        <p:spPr>
          <a:xfrm>
            <a:off x="2264664" y="5379720"/>
            <a:ext cx="2143125" cy="0"/>
          </a:xfrm>
          <a:custGeom>
            <a:avLst/>
            <a:gdLst/>
            <a:ahLst/>
            <a:cxnLst/>
            <a:rect l="l" t="t" r="r" b="b"/>
            <a:pathLst>
              <a:path w="2143125">
                <a:moveTo>
                  <a:pt x="2142744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33"/>
          <p:cNvSpPr txBox="1"/>
          <p:nvPr/>
        </p:nvSpPr>
        <p:spPr>
          <a:xfrm>
            <a:off x="2931667" y="4547996"/>
            <a:ext cx="1443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95" dirty="0">
                <a:solidFill>
                  <a:srgbClr val="006FC0"/>
                </a:solidFill>
                <a:latin typeface="Trebuchet MS"/>
                <a:cs typeface="Trebuchet MS"/>
              </a:rPr>
              <a:t>pending</a:t>
            </a:r>
            <a:r>
              <a:rPr sz="1800" b="1" spc="-229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800" b="1" spc="-110" dirty="0">
                <a:solidFill>
                  <a:srgbClr val="006FC0"/>
                </a:solidFill>
                <a:latin typeface="Trebuchet MS"/>
                <a:cs typeface="Trebuchet MS"/>
              </a:rPr>
              <a:t>queue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94" name="object 34"/>
          <p:cNvSpPr txBox="1"/>
          <p:nvPr/>
        </p:nvSpPr>
        <p:spPr>
          <a:xfrm>
            <a:off x="2305939" y="3141287"/>
            <a:ext cx="2059305" cy="828040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2200" b="1" spc="-120" dirty="0">
                <a:solidFill>
                  <a:srgbClr val="C00000"/>
                </a:solidFill>
                <a:latin typeface="Trebuchet MS"/>
                <a:cs typeface="Trebuchet MS"/>
              </a:rPr>
              <a:t>Online</a:t>
            </a:r>
            <a:r>
              <a:rPr sz="2200" b="1" spc="-19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200" b="1" spc="-140" dirty="0">
                <a:solidFill>
                  <a:srgbClr val="C00000"/>
                </a:solidFill>
                <a:latin typeface="Trebuchet MS"/>
                <a:cs typeface="Trebuchet MS"/>
              </a:rPr>
              <a:t>scheduler</a:t>
            </a:r>
            <a:endParaRPr sz="2200">
              <a:latin typeface="Trebuchet MS"/>
              <a:cs typeface="Trebuchet MS"/>
            </a:endParaRPr>
          </a:p>
          <a:p>
            <a:pPr marL="811530">
              <a:lnSpc>
                <a:spcPct val="100000"/>
              </a:lnSpc>
              <a:spcBef>
                <a:spcPts val="685"/>
              </a:spcBef>
            </a:pPr>
            <a:r>
              <a:rPr sz="1800" b="1" spc="-105" dirty="0">
                <a:solidFill>
                  <a:srgbClr val="006FC0"/>
                </a:solidFill>
                <a:latin typeface="Trebuchet MS"/>
                <a:cs typeface="Trebuchet MS"/>
              </a:rPr>
              <a:t>Ready</a:t>
            </a:r>
            <a:r>
              <a:rPr sz="1800" b="1" spc="-204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800" b="1" spc="-110" dirty="0">
                <a:solidFill>
                  <a:srgbClr val="006FC0"/>
                </a:solidFill>
                <a:latin typeface="Trebuchet MS"/>
                <a:cs typeface="Trebuchet MS"/>
              </a:rPr>
              <a:t>queue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5" name="object 35"/>
          <p:cNvSpPr/>
          <p:nvPr/>
        </p:nvSpPr>
        <p:spPr>
          <a:xfrm>
            <a:off x="1876044" y="4122420"/>
            <a:ext cx="190500" cy="11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36"/>
          <p:cNvSpPr/>
          <p:nvPr/>
        </p:nvSpPr>
        <p:spPr>
          <a:xfrm>
            <a:off x="1132332" y="4122420"/>
            <a:ext cx="934719" cy="76200"/>
          </a:xfrm>
          <a:custGeom>
            <a:avLst/>
            <a:gdLst/>
            <a:ahLst/>
            <a:cxnLst/>
            <a:rect l="l" t="t" r="r" b="b"/>
            <a:pathLst>
              <a:path w="934719" h="76200">
                <a:moveTo>
                  <a:pt x="743712" y="0"/>
                </a:moveTo>
                <a:lnTo>
                  <a:pt x="763524" y="38099"/>
                </a:lnTo>
                <a:lnTo>
                  <a:pt x="0" y="38099"/>
                </a:lnTo>
                <a:lnTo>
                  <a:pt x="0" y="76199"/>
                </a:lnTo>
                <a:lnTo>
                  <a:pt x="763524" y="76199"/>
                </a:lnTo>
                <a:lnTo>
                  <a:pt x="934212" y="56387"/>
                </a:lnTo>
                <a:lnTo>
                  <a:pt x="7437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37"/>
          <p:cNvSpPr txBox="1"/>
          <p:nvPr/>
        </p:nvSpPr>
        <p:spPr>
          <a:xfrm>
            <a:off x="626770" y="4173728"/>
            <a:ext cx="1383030" cy="54673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88290" marR="5080" indent="-276225">
              <a:lnSpc>
                <a:spcPts val="1939"/>
              </a:lnSpc>
              <a:spcBef>
                <a:spcPts val="345"/>
              </a:spcBef>
            </a:pPr>
            <a:r>
              <a:rPr sz="1800" spc="-130" dirty="0">
                <a:latin typeface="Trebuchet MS"/>
                <a:cs typeface="Trebuchet MS"/>
              </a:rPr>
              <a:t>Task</a:t>
            </a:r>
            <a:r>
              <a:rPr sz="1800" spc="-204" dirty="0">
                <a:latin typeface="Trebuchet MS"/>
                <a:cs typeface="Trebuchet MS"/>
              </a:rPr>
              <a:t> </a:t>
            </a:r>
            <a:r>
              <a:rPr sz="1800" spc="-95" dirty="0">
                <a:latin typeface="Trebuchet MS"/>
                <a:cs typeface="Trebuchet MS"/>
              </a:rPr>
              <a:t>activation  (release)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98" name="object 38"/>
          <p:cNvSpPr txBox="1"/>
          <p:nvPr/>
        </p:nvSpPr>
        <p:spPr>
          <a:xfrm>
            <a:off x="6293611" y="3962780"/>
            <a:ext cx="3727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95" dirty="0">
                <a:latin typeface="Trebuchet MS"/>
                <a:cs typeface="Trebuchet MS"/>
              </a:rPr>
              <a:t>CPU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99" name="object 39"/>
          <p:cNvSpPr txBox="1"/>
          <p:nvPr/>
        </p:nvSpPr>
        <p:spPr>
          <a:xfrm>
            <a:off x="360045" y="3385820"/>
            <a:ext cx="935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5" dirty="0">
                <a:solidFill>
                  <a:srgbClr val="0000FF"/>
                </a:solidFill>
                <a:latin typeface="Trebuchet MS"/>
                <a:cs typeface="Trebuchet MS"/>
              </a:rPr>
              <a:t>At time</a:t>
            </a:r>
            <a:r>
              <a:rPr sz="1800" spc="-229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0000FF"/>
                </a:solidFill>
                <a:latin typeface="Trebuchet MS"/>
                <a:cs typeface="Trebuchet MS"/>
              </a:rPr>
              <a:t>2: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100" name="object 40"/>
          <p:cNvSpPr/>
          <p:nvPr/>
        </p:nvSpPr>
        <p:spPr>
          <a:xfrm>
            <a:off x="3866388" y="3968496"/>
            <a:ext cx="516636" cy="51663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41"/>
          <p:cNvSpPr/>
          <p:nvPr/>
        </p:nvSpPr>
        <p:spPr>
          <a:xfrm>
            <a:off x="3869435" y="4082757"/>
            <a:ext cx="493814" cy="39475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42"/>
          <p:cNvSpPr/>
          <p:nvPr/>
        </p:nvSpPr>
        <p:spPr>
          <a:xfrm>
            <a:off x="3913632" y="3995928"/>
            <a:ext cx="426720" cy="42671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43"/>
          <p:cNvSpPr txBox="1"/>
          <p:nvPr/>
        </p:nvSpPr>
        <p:spPr>
          <a:xfrm>
            <a:off x="3913632" y="3995928"/>
            <a:ext cx="426720" cy="426720"/>
          </a:xfrm>
          <a:prstGeom prst="rect">
            <a:avLst/>
          </a:prstGeom>
          <a:ln w="9144">
            <a:solidFill>
              <a:srgbClr val="97B85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5">
              <a:lnSpc>
                <a:spcPts val="2745"/>
              </a:lnSpc>
            </a:pPr>
            <a:r>
              <a:rPr sz="2400" spc="-220" dirty="0">
                <a:latin typeface="DejaVu Sans"/>
                <a:cs typeface="DejaVu Sans"/>
              </a:rPr>
              <a:t>𝜏</a:t>
            </a:r>
            <a:r>
              <a:rPr sz="2625" spc="-330" baseline="-15873" dirty="0">
                <a:latin typeface="DejaVu Sans"/>
                <a:cs typeface="DejaVu Sans"/>
              </a:rPr>
              <a:t>3</a:t>
            </a:r>
            <a:endParaRPr sz="2625" baseline="-15873">
              <a:latin typeface="DejaVu Sans"/>
              <a:cs typeface="DejaVu Sans"/>
            </a:endParaRPr>
          </a:p>
        </p:txBody>
      </p:sp>
      <p:sp>
        <p:nvSpPr>
          <p:cNvPr id="104" name="object 44"/>
          <p:cNvSpPr/>
          <p:nvPr/>
        </p:nvSpPr>
        <p:spPr>
          <a:xfrm>
            <a:off x="5094732" y="2547366"/>
            <a:ext cx="129539" cy="408940"/>
          </a:xfrm>
          <a:custGeom>
            <a:avLst/>
            <a:gdLst/>
            <a:ahLst/>
            <a:cxnLst/>
            <a:rect l="l" t="t" r="r" b="b"/>
            <a:pathLst>
              <a:path w="129539" h="408939">
                <a:moveTo>
                  <a:pt x="51815" y="279019"/>
                </a:moveTo>
                <a:lnTo>
                  <a:pt x="0" y="279019"/>
                </a:lnTo>
                <a:lnTo>
                  <a:pt x="64769" y="408559"/>
                </a:lnTo>
                <a:lnTo>
                  <a:pt x="123062" y="291973"/>
                </a:lnTo>
                <a:lnTo>
                  <a:pt x="51815" y="291973"/>
                </a:lnTo>
                <a:lnTo>
                  <a:pt x="51815" y="279019"/>
                </a:lnTo>
                <a:close/>
              </a:path>
              <a:path w="129539" h="408939">
                <a:moveTo>
                  <a:pt x="77723" y="0"/>
                </a:moveTo>
                <a:lnTo>
                  <a:pt x="51815" y="0"/>
                </a:lnTo>
                <a:lnTo>
                  <a:pt x="51815" y="291973"/>
                </a:lnTo>
                <a:lnTo>
                  <a:pt x="77723" y="291973"/>
                </a:lnTo>
                <a:lnTo>
                  <a:pt x="77723" y="0"/>
                </a:lnTo>
                <a:close/>
              </a:path>
              <a:path w="129539" h="408939">
                <a:moveTo>
                  <a:pt x="129539" y="279019"/>
                </a:moveTo>
                <a:lnTo>
                  <a:pt x="77723" y="279019"/>
                </a:lnTo>
                <a:lnTo>
                  <a:pt x="77723" y="291973"/>
                </a:lnTo>
                <a:lnTo>
                  <a:pt x="123062" y="291973"/>
                </a:lnTo>
                <a:lnTo>
                  <a:pt x="129539" y="279019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45"/>
          <p:cNvSpPr txBox="1"/>
          <p:nvPr/>
        </p:nvSpPr>
        <p:spPr>
          <a:xfrm>
            <a:off x="5057394" y="2932937"/>
            <a:ext cx="2298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0" dirty="0">
                <a:latin typeface="Trebuchet MS"/>
                <a:cs typeface="Trebuchet MS"/>
              </a:rPr>
              <a:t>17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06" name="object 46"/>
          <p:cNvSpPr txBox="1"/>
          <p:nvPr/>
        </p:nvSpPr>
        <p:spPr>
          <a:xfrm>
            <a:off x="522223" y="1165812"/>
            <a:ext cx="294640" cy="1854200"/>
          </a:xfrm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2400" kern="0" dirty="0">
                <a:latin typeface="DejaVu Sans"/>
                <a:cs typeface="DejaVu Sans"/>
              </a:rPr>
              <a:t>𝜏</a:t>
            </a:r>
            <a:r>
              <a:rPr sz="2625" kern="0" baseline="-15873" dirty="0">
                <a:latin typeface="DejaVu Sans"/>
                <a:cs typeface="DejaVu Sans"/>
              </a:rPr>
              <a:t>1</a:t>
            </a:r>
            <a:endParaRPr sz="2625" kern="0" baseline="-15873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sz="2400" kern="0" dirty="0">
                <a:latin typeface="DejaVu Sans"/>
                <a:cs typeface="DejaVu Sans"/>
              </a:rPr>
              <a:t>𝜏</a:t>
            </a:r>
            <a:r>
              <a:rPr sz="2625" kern="0" baseline="-15873" dirty="0">
                <a:latin typeface="DejaVu Sans"/>
                <a:cs typeface="DejaVu Sans"/>
              </a:rPr>
              <a:t>2</a:t>
            </a:r>
            <a:endParaRPr sz="2625" kern="0" baseline="-15873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50" ker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kern="0" dirty="0">
                <a:latin typeface="DejaVu Sans"/>
                <a:cs typeface="DejaVu Sans"/>
              </a:rPr>
              <a:t>𝜏</a:t>
            </a:r>
            <a:r>
              <a:rPr sz="2625" kern="0" baseline="-15873" dirty="0">
                <a:latin typeface="DejaVu Sans"/>
                <a:cs typeface="DejaVu Sans"/>
              </a:rPr>
              <a:t>3</a:t>
            </a:r>
            <a:endParaRPr sz="2625" kern="0" baseline="-15873">
              <a:latin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22499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14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7" name="object 3"/>
          <p:cNvSpPr txBox="1">
            <a:spLocks noGrp="1"/>
          </p:cNvSpPr>
          <p:nvPr>
            <p:ph type="title"/>
          </p:nvPr>
        </p:nvSpPr>
        <p:spPr>
          <a:xfrm>
            <a:off x="533400" y="152400"/>
            <a:ext cx="3429000" cy="504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Example: FIFO</a:t>
            </a:r>
            <a:endParaRPr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48" name="object 4"/>
          <p:cNvSpPr/>
          <p:nvPr/>
        </p:nvSpPr>
        <p:spPr>
          <a:xfrm>
            <a:off x="948689" y="1450594"/>
            <a:ext cx="4664075" cy="127000"/>
          </a:xfrm>
          <a:custGeom>
            <a:avLst/>
            <a:gdLst/>
            <a:ahLst/>
            <a:cxnLst/>
            <a:rect l="l" t="t" r="r" b="b"/>
            <a:pathLst>
              <a:path w="4664075" h="127000">
                <a:moveTo>
                  <a:pt x="4536948" y="0"/>
                </a:moveTo>
                <a:lnTo>
                  <a:pt x="4536948" y="127000"/>
                </a:lnTo>
                <a:lnTo>
                  <a:pt x="4644136" y="73405"/>
                </a:lnTo>
                <a:lnTo>
                  <a:pt x="4549648" y="73405"/>
                </a:lnTo>
                <a:lnTo>
                  <a:pt x="4549648" y="53593"/>
                </a:lnTo>
                <a:lnTo>
                  <a:pt x="4644135" y="53593"/>
                </a:lnTo>
                <a:lnTo>
                  <a:pt x="4536948" y="0"/>
                </a:lnTo>
                <a:close/>
              </a:path>
              <a:path w="4664075" h="127000">
                <a:moveTo>
                  <a:pt x="4536948" y="53593"/>
                </a:moveTo>
                <a:lnTo>
                  <a:pt x="0" y="53593"/>
                </a:lnTo>
                <a:lnTo>
                  <a:pt x="0" y="73405"/>
                </a:lnTo>
                <a:lnTo>
                  <a:pt x="4536948" y="73405"/>
                </a:lnTo>
                <a:lnTo>
                  <a:pt x="4536948" y="53593"/>
                </a:lnTo>
                <a:close/>
              </a:path>
              <a:path w="4664075" h="127000">
                <a:moveTo>
                  <a:pt x="4644135" y="53593"/>
                </a:moveTo>
                <a:lnTo>
                  <a:pt x="4549648" y="53593"/>
                </a:lnTo>
                <a:lnTo>
                  <a:pt x="4549648" y="73405"/>
                </a:lnTo>
                <a:lnTo>
                  <a:pt x="4644136" y="73405"/>
                </a:lnTo>
                <a:lnTo>
                  <a:pt x="4663948" y="63500"/>
                </a:lnTo>
                <a:lnTo>
                  <a:pt x="4644135" y="53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5"/>
          <p:cNvSpPr/>
          <p:nvPr/>
        </p:nvSpPr>
        <p:spPr>
          <a:xfrm>
            <a:off x="948689" y="2153157"/>
            <a:ext cx="4664075" cy="127000"/>
          </a:xfrm>
          <a:custGeom>
            <a:avLst/>
            <a:gdLst/>
            <a:ahLst/>
            <a:cxnLst/>
            <a:rect l="l" t="t" r="r" b="b"/>
            <a:pathLst>
              <a:path w="4664075" h="127000">
                <a:moveTo>
                  <a:pt x="4536948" y="0"/>
                </a:moveTo>
                <a:lnTo>
                  <a:pt x="4536948" y="127000"/>
                </a:lnTo>
                <a:lnTo>
                  <a:pt x="4644136" y="73405"/>
                </a:lnTo>
                <a:lnTo>
                  <a:pt x="4549648" y="73405"/>
                </a:lnTo>
                <a:lnTo>
                  <a:pt x="4549648" y="53593"/>
                </a:lnTo>
                <a:lnTo>
                  <a:pt x="4644135" y="53593"/>
                </a:lnTo>
                <a:lnTo>
                  <a:pt x="4536948" y="0"/>
                </a:lnTo>
                <a:close/>
              </a:path>
              <a:path w="4664075" h="127000">
                <a:moveTo>
                  <a:pt x="4536948" y="53593"/>
                </a:moveTo>
                <a:lnTo>
                  <a:pt x="0" y="53593"/>
                </a:lnTo>
                <a:lnTo>
                  <a:pt x="0" y="73405"/>
                </a:lnTo>
                <a:lnTo>
                  <a:pt x="4536948" y="73405"/>
                </a:lnTo>
                <a:lnTo>
                  <a:pt x="4536948" y="53593"/>
                </a:lnTo>
                <a:close/>
              </a:path>
              <a:path w="4664075" h="127000">
                <a:moveTo>
                  <a:pt x="4644135" y="53593"/>
                </a:moveTo>
                <a:lnTo>
                  <a:pt x="4549648" y="53593"/>
                </a:lnTo>
                <a:lnTo>
                  <a:pt x="4549648" y="73405"/>
                </a:lnTo>
                <a:lnTo>
                  <a:pt x="4644136" y="73405"/>
                </a:lnTo>
                <a:lnTo>
                  <a:pt x="4663948" y="63500"/>
                </a:lnTo>
                <a:lnTo>
                  <a:pt x="4644135" y="53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6"/>
          <p:cNvSpPr/>
          <p:nvPr/>
        </p:nvSpPr>
        <p:spPr>
          <a:xfrm>
            <a:off x="948689" y="2901442"/>
            <a:ext cx="4664075" cy="127000"/>
          </a:xfrm>
          <a:custGeom>
            <a:avLst/>
            <a:gdLst/>
            <a:ahLst/>
            <a:cxnLst/>
            <a:rect l="l" t="t" r="r" b="b"/>
            <a:pathLst>
              <a:path w="4664075" h="127000">
                <a:moveTo>
                  <a:pt x="4536948" y="0"/>
                </a:moveTo>
                <a:lnTo>
                  <a:pt x="4536948" y="127000"/>
                </a:lnTo>
                <a:lnTo>
                  <a:pt x="4644135" y="73406"/>
                </a:lnTo>
                <a:lnTo>
                  <a:pt x="4549648" y="73406"/>
                </a:lnTo>
                <a:lnTo>
                  <a:pt x="4549648" y="53594"/>
                </a:lnTo>
                <a:lnTo>
                  <a:pt x="4644136" y="53594"/>
                </a:lnTo>
                <a:lnTo>
                  <a:pt x="4536948" y="0"/>
                </a:lnTo>
                <a:close/>
              </a:path>
              <a:path w="4664075" h="127000">
                <a:moveTo>
                  <a:pt x="4536948" y="53594"/>
                </a:moveTo>
                <a:lnTo>
                  <a:pt x="0" y="53594"/>
                </a:lnTo>
                <a:lnTo>
                  <a:pt x="0" y="73406"/>
                </a:lnTo>
                <a:lnTo>
                  <a:pt x="4536948" y="73406"/>
                </a:lnTo>
                <a:lnTo>
                  <a:pt x="4536948" y="53594"/>
                </a:lnTo>
                <a:close/>
              </a:path>
              <a:path w="4664075" h="127000">
                <a:moveTo>
                  <a:pt x="4644136" y="53594"/>
                </a:moveTo>
                <a:lnTo>
                  <a:pt x="4549648" y="53594"/>
                </a:lnTo>
                <a:lnTo>
                  <a:pt x="4549648" y="73406"/>
                </a:lnTo>
                <a:lnTo>
                  <a:pt x="4644135" y="73406"/>
                </a:lnTo>
                <a:lnTo>
                  <a:pt x="4663948" y="63500"/>
                </a:lnTo>
                <a:lnTo>
                  <a:pt x="4644136" y="535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7"/>
          <p:cNvSpPr/>
          <p:nvPr/>
        </p:nvSpPr>
        <p:spPr>
          <a:xfrm>
            <a:off x="1074419" y="2586989"/>
            <a:ext cx="129539" cy="353695"/>
          </a:xfrm>
          <a:custGeom>
            <a:avLst/>
            <a:gdLst/>
            <a:ahLst/>
            <a:cxnLst/>
            <a:rect l="l" t="t" r="r" b="b"/>
            <a:pathLst>
              <a:path w="129540" h="353694">
                <a:moveTo>
                  <a:pt x="77724" y="116586"/>
                </a:moveTo>
                <a:lnTo>
                  <a:pt x="51816" y="116586"/>
                </a:lnTo>
                <a:lnTo>
                  <a:pt x="51816" y="353695"/>
                </a:lnTo>
                <a:lnTo>
                  <a:pt x="77724" y="353695"/>
                </a:lnTo>
                <a:lnTo>
                  <a:pt x="77724" y="116586"/>
                </a:lnTo>
                <a:close/>
              </a:path>
              <a:path w="129540" h="353694">
                <a:moveTo>
                  <a:pt x="64770" y="0"/>
                </a:moveTo>
                <a:lnTo>
                  <a:pt x="0" y="129539"/>
                </a:lnTo>
                <a:lnTo>
                  <a:pt x="51816" y="129539"/>
                </a:lnTo>
                <a:lnTo>
                  <a:pt x="51816" y="116586"/>
                </a:lnTo>
                <a:lnTo>
                  <a:pt x="123063" y="116586"/>
                </a:lnTo>
                <a:lnTo>
                  <a:pt x="64770" y="0"/>
                </a:lnTo>
                <a:close/>
              </a:path>
              <a:path w="129540" h="353694">
                <a:moveTo>
                  <a:pt x="123063" y="116586"/>
                </a:moveTo>
                <a:lnTo>
                  <a:pt x="77724" y="116586"/>
                </a:lnTo>
                <a:lnTo>
                  <a:pt x="77724" y="129539"/>
                </a:lnTo>
                <a:lnTo>
                  <a:pt x="129540" y="129539"/>
                </a:lnTo>
                <a:lnTo>
                  <a:pt x="123063" y="1165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8"/>
          <p:cNvSpPr txBox="1"/>
          <p:nvPr/>
        </p:nvSpPr>
        <p:spPr>
          <a:xfrm>
            <a:off x="1070863" y="2908807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35" dirty="0">
                <a:latin typeface="Trebuchet MS"/>
                <a:cs typeface="Trebuchet MS"/>
              </a:rPr>
              <a:t>2</a:t>
            </a:r>
            <a:endParaRPr sz="1600">
              <a:latin typeface="Trebuchet MS"/>
              <a:cs typeface="Trebuchet MS"/>
            </a:endParaRPr>
          </a:p>
        </p:txBody>
      </p:sp>
      <p:graphicFrame>
        <p:nvGraphicFramePr>
          <p:cNvPr id="53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104283"/>
              </p:ext>
            </p:extLst>
          </p:nvPr>
        </p:nvGraphicFramePr>
        <p:xfrm>
          <a:off x="6272784" y="1191005"/>
          <a:ext cx="2616199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7865"/>
                <a:gridCol w="697865"/>
                <a:gridCol w="619759"/>
                <a:gridCol w="600710"/>
              </a:tblGrid>
              <a:tr h="457200">
                <a:tc>
                  <a:txBody>
                    <a:bodyPr/>
                    <a:lstStyle/>
                    <a:p>
                      <a:pPr marL="20320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0" dirty="0">
                          <a:latin typeface="DejaVu Sans"/>
                          <a:cs typeface="DejaVu Sans"/>
                        </a:rPr>
                        <a:t>𝜏</a:t>
                      </a:r>
                      <a:r>
                        <a:rPr sz="2625" spc="0" baseline="-15873" dirty="0">
                          <a:latin typeface="DejaVu Sans"/>
                          <a:cs typeface="DejaVu Sans"/>
                        </a:rPr>
                        <a:t>𝑖</a:t>
                      </a: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7175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0" dirty="0">
                          <a:latin typeface="DejaVu Sans"/>
                          <a:cs typeface="DejaVu Sans"/>
                        </a:rPr>
                        <a:t>𝐶</a:t>
                      </a:r>
                      <a:r>
                        <a:rPr sz="2625" spc="0" baseline="-15873" dirty="0">
                          <a:latin typeface="DejaVu Sans"/>
                          <a:cs typeface="DejaVu Sans"/>
                        </a:rPr>
                        <a:t>𝑖</a:t>
                      </a:r>
                      <a:endParaRPr sz="2625" spc="0" baseline="-15873">
                        <a:latin typeface="DejaVu Sans"/>
                        <a:cs typeface="DejaVu Sans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0" dirty="0">
                          <a:latin typeface="DejaVu Sans"/>
                          <a:cs typeface="DejaVu Sans"/>
                        </a:rPr>
                        <a:t>a</a:t>
                      </a:r>
                      <a:r>
                        <a:rPr sz="2625" spc="0" baseline="-15873" dirty="0">
                          <a:latin typeface="DejaVu Sans"/>
                          <a:cs typeface="DejaVu Sans"/>
                        </a:rPr>
                        <a:t>𝑖</a:t>
                      </a:r>
                      <a:endParaRPr sz="2625" spc="0" baseline="-15873">
                        <a:latin typeface="DejaVu Sans"/>
                        <a:cs typeface="DejaVu Sans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0" dirty="0">
                          <a:latin typeface="DejaVu Sans"/>
                          <a:cs typeface="DejaVu Sans"/>
                        </a:rPr>
                        <a:t>𝑑</a:t>
                      </a:r>
                      <a:r>
                        <a:rPr sz="2625" spc="0" baseline="-15873" dirty="0">
                          <a:latin typeface="DejaVu Sans"/>
                          <a:cs typeface="DejaVu Sans"/>
                        </a:rPr>
                        <a:t>𝑖</a:t>
                      </a:r>
                      <a:endParaRPr sz="2625" spc="0" baseline="-15873">
                        <a:latin typeface="DejaVu Sans"/>
                        <a:cs typeface="DejaVu Sans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spc="0" dirty="0">
                          <a:latin typeface="DejaVu Sans"/>
                          <a:cs typeface="DejaVu Sans"/>
                        </a:rPr>
                        <a:t>𝜏</a:t>
                      </a:r>
                      <a:r>
                        <a:rPr sz="2625" spc="0" baseline="-15873" dirty="0">
                          <a:latin typeface="DejaVu Sans"/>
                          <a:cs typeface="DejaVu Sans"/>
                        </a:rPr>
                        <a:t>1</a:t>
                      </a:r>
                      <a:endParaRPr sz="2625" spc="0" baseline="-15873">
                        <a:latin typeface="DejaVu Sans"/>
                        <a:cs typeface="DejaVu Sans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DCDB"/>
                    </a:solidFill>
                  </a:tcPr>
                </a:tc>
                <a:tc>
                  <a:txBody>
                    <a:bodyPr/>
                    <a:lstStyle/>
                    <a:p>
                      <a:pPr marR="255904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0" dirty="0">
                          <a:latin typeface="Trebuchet MS"/>
                          <a:cs typeface="Trebuchet MS"/>
                        </a:rPr>
                        <a:t>8</a:t>
                      </a:r>
                      <a:endParaRPr sz="2400" spc="0">
                        <a:latin typeface="Trebuchet MS"/>
                        <a:cs typeface="Trebuchet M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DCDB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0" dirty="0">
                          <a:latin typeface="Trebuchet MS"/>
                          <a:cs typeface="Trebuchet MS"/>
                        </a:rPr>
                        <a:t>5</a:t>
                      </a:r>
                      <a:endParaRPr sz="2400" spc="0">
                        <a:latin typeface="Trebuchet MS"/>
                        <a:cs typeface="Trebuchet M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DCDB"/>
                    </a:solidFill>
                  </a:tcPr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0" dirty="0">
                          <a:latin typeface="Trebuchet MS"/>
                          <a:cs typeface="Trebuchet MS"/>
                        </a:rPr>
                        <a:t>14</a:t>
                      </a:r>
                      <a:endParaRPr sz="2400" spc="0">
                        <a:latin typeface="Trebuchet MS"/>
                        <a:cs typeface="Trebuchet M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DCDB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spc="0" dirty="0">
                          <a:latin typeface="DejaVu Sans"/>
                          <a:cs typeface="DejaVu Sans"/>
                        </a:rPr>
                        <a:t>𝜏</a:t>
                      </a:r>
                      <a:r>
                        <a:rPr sz="2625" spc="0" baseline="-15873" dirty="0">
                          <a:latin typeface="DejaVu Sans"/>
                          <a:cs typeface="DejaVu Sans"/>
                        </a:rPr>
                        <a:t>2</a:t>
                      </a:r>
                      <a:endParaRPr sz="2625" spc="0" baseline="-15873">
                        <a:latin typeface="DejaVu Sans"/>
                        <a:cs typeface="DejaVu Sans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marR="255904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0" dirty="0">
                          <a:latin typeface="Trebuchet MS"/>
                          <a:cs typeface="Trebuchet MS"/>
                        </a:rPr>
                        <a:t>3</a:t>
                      </a:r>
                      <a:endParaRPr sz="2400" spc="0">
                        <a:latin typeface="Trebuchet MS"/>
                        <a:cs typeface="Trebuchet M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0" dirty="0">
                          <a:latin typeface="Trebuchet MS"/>
                          <a:cs typeface="Trebuchet MS"/>
                        </a:rPr>
                        <a:t>10</a:t>
                      </a:r>
                      <a:endParaRPr sz="2400" spc="0">
                        <a:latin typeface="Trebuchet MS"/>
                        <a:cs typeface="Trebuchet M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0" dirty="0">
                          <a:latin typeface="Trebuchet MS"/>
                          <a:cs typeface="Trebuchet MS"/>
                        </a:rPr>
                        <a:t>14</a:t>
                      </a:r>
                      <a:endParaRPr sz="2400" spc="0">
                        <a:latin typeface="Trebuchet MS"/>
                        <a:cs typeface="Trebuchet M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spc="0" dirty="0">
                          <a:latin typeface="DejaVu Sans"/>
                          <a:cs typeface="DejaVu Sans"/>
                        </a:rPr>
                        <a:t>𝜏</a:t>
                      </a:r>
                      <a:r>
                        <a:rPr sz="2625" spc="0" baseline="-15873" dirty="0">
                          <a:latin typeface="DejaVu Sans"/>
                          <a:cs typeface="DejaVu Sans"/>
                        </a:rPr>
                        <a:t>3</a:t>
                      </a:r>
                      <a:endParaRPr sz="2625" spc="0" baseline="-15873">
                        <a:latin typeface="DejaVu Sans"/>
                        <a:cs typeface="DejaVu Sans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4F9B4"/>
                    </a:solidFill>
                  </a:tcPr>
                </a:tc>
                <a:tc>
                  <a:txBody>
                    <a:bodyPr/>
                    <a:lstStyle/>
                    <a:p>
                      <a:pPr marR="255904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0" dirty="0">
                          <a:latin typeface="Trebuchet MS"/>
                          <a:cs typeface="Trebuchet MS"/>
                        </a:rPr>
                        <a:t>4</a:t>
                      </a:r>
                      <a:endParaRPr sz="2400" spc="0">
                        <a:latin typeface="Trebuchet MS"/>
                        <a:cs typeface="Trebuchet M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4F9B4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0" dirty="0">
                          <a:latin typeface="Trebuchet MS"/>
                          <a:cs typeface="Trebuchet MS"/>
                        </a:rPr>
                        <a:t>2</a:t>
                      </a:r>
                      <a:endParaRPr sz="2400" spc="0">
                        <a:latin typeface="Trebuchet MS"/>
                        <a:cs typeface="Trebuchet M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4F9B4"/>
                    </a:solidFill>
                  </a:tcPr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0" dirty="0">
                          <a:latin typeface="Trebuchet MS"/>
                          <a:cs typeface="Trebuchet MS"/>
                        </a:rPr>
                        <a:t>17</a:t>
                      </a: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4F9B4"/>
                    </a:solidFill>
                  </a:tcPr>
                </a:tc>
              </a:tr>
            </a:tbl>
          </a:graphicData>
        </a:graphic>
      </p:graphicFrame>
      <p:sp>
        <p:nvSpPr>
          <p:cNvPr id="54" name="object 10"/>
          <p:cNvSpPr/>
          <p:nvPr/>
        </p:nvSpPr>
        <p:spPr>
          <a:xfrm>
            <a:off x="7749540" y="4629911"/>
            <a:ext cx="1905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11"/>
          <p:cNvSpPr/>
          <p:nvPr/>
        </p:nvSpPr>
        <p:spPr>
          <a:xfrm>
            <a:off x="7005828" y="4629911"/>
            <a:ext cx="934719" cy="76200"/>
          </a:xfrm>
          <a:custGeom>
            <a:avLst/>
            <a:gdLst/>
            <a:ahLst/>
            <a:cxnLst/>
            <a:rect l="l" t="t" r="r" b="b"/>
            <a:pathLst>
              <a:path w="934720" h="76200">
                <a:moveTo>
                  <a:pt x="743712" y="0"/>
                </a:moveTo>
                <a:lnTo>
                  <a:pt x="763524" y="38100"/>
                </a:lnTo>
                <a:lnTo>
                  <a:pt x="0" y="38100"/>
                </a:lnTo>
                <a:lnTo>
                  <a:pt x="0" y="76200"/>
                </a:lnTo>
                <a:lnTo>
                  <a:pt x="763524" y="76200"/>
                </a:lnTo>
                <a:lnTo>
                  <a:pt x="934212" y="56387"/>
                </a:lnTo>
                <a:lnTo>
                  <a:pt x="7437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12"/>
          <p:cNvSpPr txBox="1"/>
          <p:nvPr/>
        </p:nvSpPr>
        <p:spPr>
          <a:xfrm>
            <a:off x="4777866" y="4083177"/>
            <a:ext cx="12058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75" dirty="0">
                <a:latin typeface="Trebuchet MS"/>
                <a:cs typeface="Trebuchet MS"/>
              </a:rPr>
              <a:t>disp</a:t>
            </a:r>
            <a:r>
              <a:rPr sz="2000" spc="-105" dirty="0">
                <a:latin typeface="Trebuchet MS"/>
                <a:cs typeface="Trebuchet MS"/>
              </a:rPr>
              <a:t>a</a:t>
            </a:r>
            <a:r>
              <a:rPr sz="2000" spc="-150" dirty="0">
                <a:latin typeface="Trebuchet MS"/>
                <a:cs typeface="Trebuchet MS"/>
              </a:rPr>
              <a:t>t</a:t>
            </a:r>
            <a:r>
              <a:rPr sz="2000" spc="-90" dirty="0">
                <a:latin typeface="Trebuchet MS"/>
                <a:cs typeface="Trebuchet MS"/>
              </a:rPr>
              <a:t>c</a:t>
            </a:r>
            <a:r>
              <a:rPr sz="2000" spc="-95" dirty="0">
                <a:latin typeface="Trebuchet MS"/>
                <a:cs typeface="Trebuchet MS"/>
              </a:rPr>
              <a:t>h</a:t>
            </a:r>
            <a:r>
              <a:rPr sz="2000" spc="-75" dirty="0">
                <a:latin typeface="Trebuchet MS"/>
                <a:cs typeface="Trebuchet MS"/>
              </a:rPr>
              <a:t>ing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7" name="object 13"/>
          <p:cNvSpPr txBox="1"/>
          <p:nvPr/>
        </p:nvSpPr>
        <p:spPr>
          <a:xfrm>
            <a:off x="7116571" y="4059428"/>
            <a:ext cx="1076325" cy="54673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 indent="327660">
              <a:lnSpc>
                <a:spcPts val="1939"/>
              </a:lnSpc>
              <a:spcBef>
                <a:spcPts val="345"/>
              </a:spcBef>
            </a:pPr>
            <a:r>
              <a:rPr sz="1800" spc="-130" dirty="0">
                <a:latin typeface="Trebuchet MS"/>
                <a:cs typeface="Trebuchet MS"/>
              </a:rPr>
              <a:t>Task  </a:t>
            </a:r>
            <a:r>
              <a:rPr sz="1800" spc="-155" dirty="0">
                <a:latin typeface="Trebuchet MS"/>
                <a:cs typeface="Trebuchet MS"/>
              </a:rPr>
              <a:t>c</a:t>
            </a:r>
            <a:r>
              <a:rPr sz="1800" spc="-75" dirty="0">
                <a:latin typeface="Trebuchet MS"/>
                <a:cs typeface="Trebuchet MS"/>
              </a:rPr>
              <a:t>ompl</a:t>
            </a:r>
            <a:r>
              <a:rPr sz="1800" spc="-85" dirty="0">
                <a:latin typeface="Trebuchet MS"/>
                <a:cs typeface="Trebuchet MS"/>
              </a:rPr>
              <a:t>e</a:t>
            </a:r>
            <a:r>
              <a:rPr sz="1800" spc="-125" dirty="0">
                <a:latin typeface="Trebuchet MS"/>
                <a:cs typeface="Trebuchet MS"/>
              </a:rPr>
              <a:t>t</a:t>
            </a:r>
            <a:r>
              <a:rPr sz="1800" spc="-100" dirty="0">
                <a:latin typeface="Trebuchet MS"/>
                <a:cs typeface="Trebuchet MS"/>
              </a:rPr>
              <a:t>i</a:t>
            </a:r>
            <a:r>
              <a:rPr sz="1800" spc="-35" dirty="0">
                <a:latin typeface="Trebuchet MS"/>
                <a:cs typeface="Trebuchet MS"/>
              </a:rPr>
              <a:t>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8" name="object 14"/>
          <p:cNvSpPr/>
          <p:nvPr/>
        </p:nvSpPr>
        <p:spPr>
          <a:xfrm>
            <a:off x="4588764" y="5096255"/>
            <a:ext cx="1995170" cy="609600"/>
          </a:xfrm>
          <a:custGeom>
            <a:avLst/>
            <a:gdLst/>
            <a:ahLst/>
            <a:cxnLst/>
            <a:rect l="l" t="t" r="r" b="b"/>
            <a:pathLst>
              <a:path w="1995170" h="609600">
                <a:moveTo>
                  <a:pt x="237744" y="371348"/>
                </a:moveTo>
                <a:lnTo>
                  <a:pt x="0" y="490220"/>
                </a:lnTo>
                <a:lnTo>
                  <a:pt x="237744" y="609066"/>
                </a:lnTo>
                <a:lnTo>
                  <a:pt x="237744" y="529818"/>
                </a:lnTo>
                <a:lnTo>
                  <a:pt x="198120" y="529818"/>
                </a:lnTo>
                <a:lnTo>
                  <a:pt x="198120" y="450596"/>
                </a:lnTo>
                <a:lnTo>
                  <a:pt x="237744" y="450596"/>
                </a:lnTo>
                <a:lnTo>
                  <a:pt x="237744" y="371348"/>
                </a:lnTo>
                <a:close/>
              </a:path>
              <a:path w="1995170" h="609600">
                <a:moveTo>
                  <a:pt x="237744" y="450596"/>
                </a:moveTo>
                <a:lnTo>
                  <a:pt x="198120" y="450596"/>
                </a:lnTo>
                <a:lnTo>
                  <a:pt x="198120" y="529818"/>
                </a:lnTo>
                <a:lnTo>
                  <a:pt x="237744" y="529818"/>
                </a:lnTo>
                <a:lnTo>
                  <a:pt x="237744" y="450596"/>
                </a:lnTo>
                <a:close/>
              </a:path>
              <a:path w="1995170" h="609600">
                <a:moveTo>
                  <a:pt x="1915667" y="450596"/>
                </a:moveTo>
                <a:lnTo>
                  <a:pt x="237744" y="450596"/>
                </a:lnTo>
                <a:lnTo>
                  <a:pt x="237744" y="529818"/>
                </a:lnTo>
                <a:lnTo>
                  <a:pt x="1955291" y="529818"/>
                </a:lnTo>
                <a:lnTo>
                  <a:pt x="1970698" y="526704"/>
                </a:lnTo>
                <a:lnTo>
                  <a:pt x="1983295" y="518215"/>
                </a:lnTo>
                <a:lnTo>
                  <a:pt x="1991796" y="505628"/>
                </a:lnTo>
                <a:lnTo>
                  <a:pt x="1994915" y="490220"/>
                </a:lnTo>
                <a:lnTo>
                  <a:pt x="1915667" y="490220"/>
                </a:lnTo>
                <a:lnTo>
                  <a:pt x="1915667" y="450596"/>
                </a:lnTo>
                <a:close/>
              </a:path>
              <a:path w="1995170" h="609600">
                <a:moveTo>
                  <a:pt x="1994915" y="0"/>
                </a:moveTo>
                <a:lnTo>
                  <a:pt x="1915667" y="0"/>
                </a:lnTo>
                <a:lnTo>
                  <a:pt x="1915667" y="490220"/>
                </a:lnTo>
                <a:lnTo>
                  <a:pt x="1955291" y="450596"/>
                </a:lnTo>
                <a:lnTo>
                  <a:pt x="1994915" y="450596"/>
                </a:lnTo>
                <a:lnTo>
                  <a:pt x="1994915" y="0"/>
                </a:lnTo>
                <a:close/>
              </a:path>
              <a:path w="1995170" h="609600">
                <a:moveTo>
                  <a:pt x="1994915" y="450596"/>
                </a:moveTo>
                <a:lnTo>
                  <a:pt x="1955291" y="450596"/>
                </a:lnTo>
                <a:lnTo>
                  <a:pt x="1915667" y="490220"/>
                </a:lnTo>
                <a:lnTo>
                  <a:pt x="1994915" y="490220"/>
                </a:lnTo>
                <a:lnTo>
                  <a:pt x="1994915" y="4505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15"/>
          <p:cNvSpPr txBox="1"/>
          <p:nvPr/>
        </p:nvSpPr>
        <p:spPr>
          <a:xfrm>
            <a:off x="4858258" y="5247513"/>
            <a:ext cx="1523365" cy="6051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85" dirty="0">
                <a:latin typeface="Trebuchet MS"/>
                <a:cs typeface="Trebuchet MS"/>
              </a:rPr>
              <a:t>Preemption</a:t>
            </a:r>
            <a:r>
              <a:rPr sz="2000" spc="-195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or  suspension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0" name="object 16"/>
          <p:cNvSpPr/>
          <p:nvPr/>
        </p:nvSpPr>
        <p:spPr>
          <a:xfrm>
            <a:off x="4565903" y="4570425"/>
            <a:ext cx="1528572" cy="266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17"/>
          <p:cNvSpPr/>
          <p:nvPr/>
        </p:nvSpPr>
        <p:spPr>
          <a:xfrm>
            <a:off x="4613147" y="4600955"/>
            <a:ext cx="1437131" cy="1645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18"/>
          <p:cNvSpPr/>
          <p:nvPr/>
        </p:nvSpPr>
        <p:spPr>
          <a:xfrm>
            <a:off x="4613147" y="4600955"/>
            <a:ext cx="1437640" cy="165100"/>
          </a:xfrm>
          <a:custGeom>
            <a:avLst/>
            <a:gdLst/>
            <a:ahLst/>
            <a:cxnLst/>
            <a:rect l="l" t="t" r="r" b="b"/>
            <a:pathLst>
              <a:path w="1437639" h="165100">
                <a:moveTo>
                  <a:pt x="0" y="41148"/>
                </a:moveTo>
                <a:lnTo>
                  <a:pt x="1354836" y="41148"/>
                </a:lnTo>
                <a:lnTo>
                  <a:pt x="1354836" y="0"/>
                </a:lnTo>
                <a:lnTo>
                  <a:pt x="1437131" y="82296"/>
                </a:lnTo>
                <a:lnTo>
                  <a:pt x="1354836" y="164592"/>
                </a:lnTo>
                <a:lnTo>
                  <a:pt x="1354836" y="123444"/>
                </a:lnTo>
                <a:lnTo>
                  <a:pt x="0" y="123444"/>
                </a:lnTo>
                <a:lnTo>
                  <a:pt x="0" y="4114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19"/>
          <p:cNvSpPr/>
          <p:nvPr/>
        </p:nvSpPr>
        <p:spPr>
          <a:xfrm>
            <a:off x="6027420" y="4194047"/>
            <a:ext cx="1028700" cy="9646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20"/>
          <p:cNvSpPr/>
          <p:nvPr/>
        </p:nvSpPr>
        <p:spPr>
          <a:xfrm>
            <a:off x="6074664" y="4221479"/>
            <a:ext cx="938784" cy="8747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21"/>
          <p:cNvSpPr/>
          <p:nvPr/>
        </p:nvSpPr>
        <p:spPr>
          <a:xfrm>
            <a:off x="6074664" y="4221479"/>
            <a:ext cx="939165" cy="875030"/>
          </a:xfrm>
          <a:custGeom>
            <a:avLst/>
            <a:gdLst/>
            <a:ahLst/>
            <a:cxnLst/>
            <a:rect l="l" t="t" r="r" b="b"/>
            <a:pathLst>
              <a:path w="939165" h="875029">
                <a:moveTo>
                  <a:pt x="0" y="437388"/>
                </a:moveTo>
                <a:lnTo>
                  <a:pt x="2423" y="392669"/>
                </a:lnTo>
                <a:lnTo>
                  <a:pt x="9537" y="349241"/>
                </a:lnTo>
                <a:lnTo>
                  <a:pt x="21105" y="307325"/>
                </a:lnTo>
                <a:lnTo>
                  <a:pt x="36891" y="267140"/>
                </a:lnTo>
                <a:lnTo>
                  <a:pt x="56659" y="228906"/>
                </a:lnTo>
                <a:lnTo>
                  <a:pt x="80172" y="192844"/>
                </a:lnTo>
                <a:lnTo>
                  <a:pt x="107196" y="159172"/>
                </a:lnTo>
                <a:lnTo>
                  <a:pt x="137493" y="128111"/>
                </a:lnTo>
                <a:lnTo>
                  <a:pt x="170827" y="99880"/>
                </a:lnTo>
                <a:lnTo>
                  <a:pt x="206964" y="74701"/>
                </a:lnTo>
                <a:lnTo>
                  <a:pt x="245665" y="52792"/>
                </a:lnTo>
                <a:lnTo>
                  <a:pt x="286696" y="34373"/>
                </a:lnTo>
                <a:lnTo>
                  <a:pt x="329820" y="19664"/>
                </a:lnTo>
                <a:lnTo>
                  <a:pt x="374802" y="8886"/>
                </a:lnTo>
                <a:lnTo>
                  <a:pt x="421404" y="2258"/>
                </a:lnTo>
                <a:lnTo>
                  <a:pt x="469391" y="0"/>
                </a:lnTo>
                <a:lnTo>
                  <a:pt x="517379" y="2258"/>
                </a:lnTo>
                <a:lnTo>
                  <a:pt x="563981" y="8886"/>
                </a:lnTo>
                <a:lnTo>
                  <a:pt x="608963" y="19664"/>
                </a:lnTo>
                <a:lnTo>
                  <a:pt x="652087" y="34373"/>
                </a:lnTo>
                <a:lnTo>
                  <a:pt x="693118" y="52792"/>
                </a:lnTo>
                <a:lnTo>
                  <a:pt x="731819" y="74701"/>
                </a:lnTo>
                <a:lnTo>
                  <a:pt x="767956" y="99880"/>
                </a:lnTo>
                <a:lnTo>
                  <a:pt x="801290" y="128111"/>
                </a:lnTo>
                <a:lnTo>
                  <a:pt x="831587" y="159172"/>
                </a:lnTo>
                <a:lnTo>
                  <a:pt x="858611" y="192844"/>
                </a:lnTo>
                <a:lnTo>
                  <a:pt x="882124" y="228906"/>
                </a:lnTo>
                <a:lnTo>
                  <a:pt x="901892" y="267140"/>
                </a:lnTo>
                <a:lnTo>
                  <a:pt x="917678" y="307325"/>
                </a:lnTo>
                <a:lnTo>
                  <a:pt x="929246" y="349241"/>
                </a:lnTo>
                <a:lnTo>
                  <a:pt x="936360" y="392669"/>
                </a:lnTo>
                <a:lnTo>
                  <a:pt x="938784" y="437388"/>
                </a:lnTo>
                <a:lnTo>
                  <a:pt x="936360" y="482106"/>
                </a:lnTo>
                <a:lnTo>
                  <a:pt x="929246" y="525534"/>
                </a:lnTo>
                <a:lnTo>
                  <a:pt x="917678" y="567450"/>
                </a:lnTo>
                <a:lnTo>
                  <a:pt x="901892" y="607635"/>
                </a:lnTo>
                <a:lnTo>
                  <a:pt x="882124" y="645869"/>
                </a:lnTo>
                <a:lnTo>
                  <a:pt x="858611" y="681931"/>
                </a:lnTo>
                <a:lnTo>
                  <a:pt x="831587" y="715603"/>
                </a:lnTo>
                <a:lnTo>
                  <a:pt x="801290" y="746664"/>
                </a:lnTo>
                <a:lnTo>
                  <a:pt x="767956" y="774895"/>
                </a:lnTo>
                <a:lnTo>
                  <a:pt x="731819" y="800074"/>
                </a:lnTo>
                <a:lnTo>
                  <a:pt x="693118" y="821983"/>
                </a:lnTo>
                <a:lnTo>
                  <a:pt x="652087" y="840402"/>
                </a:lnTo>
                <a:lnTo>
                  <a:pt x="608963" y="855111"/>
                </a:lnTo>
                <a:lnTo>
                  <a:pt x="563981" y="865889"/>
                </a:lnTo>
                <a:lnTo>
                  <a:pt x="517379" y="872517"/>
                </a:lnTo>
                <a:lnTo>
                  <a:pt x="469391" y="874776"/>
                </a:lnTo>
                <a:lnTo>
                  <a:pt x="421404" y="872517"/>
                </a:lnTo>
                <a:lnTo>
                  <a:pt x="374802" y="865889"/>
                </a:lnTo>
                <a:lnTo>
                  <a:pt x="329820" y="855111"/>
                </a:lnTo>
                <a:lnTo>
                  <a:pt x="286696" y="840402"/>
                </a:lnTo>
                <a:lnTo>
                  <a:pt x="245665" y="821983"/>
                </a:lnTo>
                <a:lnTo>
                  <a:pt x="206964" y="800074"/>
                </a:lnTo>
                <a:lnTo>
                  <a:pt x="170827" y="774895"/>
                </a:lnTo>
                <a:lnTo>
                  <a:pt x="137493" y="746664"/>
                </a:lnTo>
                <a:lnTo>
                  <a:pt x="107196" y="715603"/>
                </a:lnTo>
                <a:lnTo>
                  <a:pt x="80172" y="681931"/>
                </a:lnTo>
                <a:lnTo>
                  <a:pt x="56659" y="645869"/>
                </a:lnTo>
                <a:lnTo>
                  <a:pt x="36891" y="607635"/>
                </a:lnTo>
                <a:lnTo>
                  <a:pt x="21105" y="567450"/>
                </a:lnTo>
                <a:lnTo>
                  <a:pt x="9537" y="525534"/>
                </a:lnTo>
                <a:lnTo>
                  <a:pt x="2423" y="482106"/>
                </a:lnTo>
                <a:lnTo>
                  <a:pt x="0" y="43738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22"/>
          <p:cNvSpPr/>
          <p:nvPr/>
        </p:nvSpPr>
        <p:spPr>
          <a:xfrm>
            <a:off x="2079498" y="3609594"/>
            <a:ext cx="2534920" cy="2426335"/>
          </a:xfrm>
          <a:custGeom>
            <a:avLst/>
            <a:gdLst/>
            <a:ahLst/>
            <a:cxnLst/>
            <a:rect l="l" t="t" r="r" b="b"/>
            <a:pathLst>
              <a:path w="2534920" h="2426335">
                <a:moveTo>
                  <a:pt x="0" y="162686"/>
                </a:moveTo>
                <a:lnTo>
                  <a:pt x="5815" y="119459"/>
                </a:lnTo>
                <a:lnTo>
                  <a:pt x="22225" y="80602"/>
                </a:lnTo>
                <a:lnTo>
                  <a:pt x="47672" y="47672"/>
                </a:lnTo>
                <a:lnTo>
                  <a:pt x="80602" y="22225"/>
                </a:lnTo>
                <a:lnTo>
                  <a:pt x="119459" y="5815"/>
                </a:lnTo>
                <a:lnTo>
                  <a:pt x="162687" y="0"/>
                </a:lnTo>
                <a:lnTo>
                  <a:pt x="2371725" y="0"/>
                </a:lnTo>
                <a:lnTo>
                  <a:pt x="2414952" y="5815"/>
                </a:lnTo>
                <a:lnTo>
                  <a:pt x="2453809" y="22224"/>
                </a:lnTo>
                <a:lnTo>
                  <a:pt x="2486739" y="47672"/>
                </a:lnTo>
                <a:lnTo>
                  <a:pt x="2512187" y="80602"/>
                </a:lnTo>
                <a:lnTo>
                  <a:pt x="2528596" y="119459"/>
                </a:lnTo>
                <a:lnTo>
                  <a:pt x="2534412" y="162686"/>
                </a:lnTo>
                <a:lnTo>
                  <a:pt x="2534412" y="2263508"/>
                </a:lnTo>
                <a:lnTo>
                  <a:pt x="2528596" y="2306758"/>
                </a:lnTo>
                <a:lnTo>
                  <a:pt x="2512187" y="2345624"/>
                </a:lnTo>
                <a:lnTo>
                  <a:pt x="2486739" y="2378552"/>
                </a:lnTo>
                <a:lnTo>
                  <a:pt x="2453809" y="2403993"/>
                </a:lnTo>
                <a:lnTo>
                  <a:pt x="2414952" y="2420395"/>
                </a:lnTo>
                <a:lnTo>
                  <a:pt x="2371725" y="2426207"/>
                </a:lnTo>
                <a:lnTo>
                  <a:pt x="162687" y="2426207"/>
                </a:lnTo>
                <a:lnTo>
                  <a:pt x="119459" y="2420395"/>
                </a:lnTo>
                <a:lnTo>
                  <a:pt x="80602" y="2403993"/>
                </a:lnTo>
                <a:lnTo>
                  <a:pt x="47672" y="2378552"/>
                </a:lnTo>
                <a:lnTo>
                  <a:pt x="22225" y="2345624"/>
                </a:lnTo>
                <a:lnTo>
                  <a:pt x="5815" y="2306758"/>
                </a:lnTo>
                <a:lnTo>
                  <a:pt x="0" y="2263508"/>
                </a:lnTo>
                <a:lnTo>
                  <a:pt x="0" y="162686"/>
                </a:lnTo>
                <a:close/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23"/>
          <p:cNvSpPr/>
          <p:nvPr/>
        </p:nvSpPr>
        <p:spPr>
          <a:xfrm>
            <a:off x="2196083" y="5452871"/>
            <a:ext cx="2270760" cy="51051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24"/>
          <p:cNvSpPr/>
          <p:nvPr/>
        </p:nvSpPr>
        <p:spPr>
          <a:xfrm>
            <a:off x="2456688" y="5460491"/>
            <a:ext cx="1746504" cy="5608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25"/>
          <p:cNvSpPr/>
          <p:nvPr/>
        </p:nvSpPr>
        <p:spPr>
          <a:xfrm>
            <a:off x="2243327" y="5480303"/>
            <a:ext cx="2180844" cy="42062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26"/>
          <p:cNvSpPr txBox="1"/>
          <p:nvPr/>
        </p:nvSpPr>
        <p:spPr>
          <a:xfrm>
            <a:off x="2243327" y="5480303"/>
            <a:ext cx="2181225" cy="42100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marL="393700">
              <a:lnSpc>
                <a:spcPct val="100000"/>
              </a:lnSpc>
              <a:spcBef>
                <a:spcPts val="465"/>
              </a:spcBef>
            </a:pPr>
            <a:r>
              <a:rPr sz="1800" spc="-75" dirty="0">
                <a:latin typeface="Trebuchet MS"/>
                <a:cs typeface="Trebuchet MS"/>
              </a:rPr>
              <a:t>Scheduling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120" dirty="0">
                <a:latin typeface="Trebuchet MS"/>
                <a:cs typeface="Trebuchet MS"/>
              </a:rPr>
              <a:t>alg.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4" name="object 27"/>
          <p:cNvSpPr/>
          <p:nvPr/>
        </p:nvSpPr>
        <p:spPr>
          <a:xfrm>
            <a:off x="2243327" y="3954779"/>
            <a:ext cx="2143125" cy="0"/>
          </a:xfrm>
          <a:custGeom>
            <a:avLst/>
            <a:gdLst/>
            <a:ahLst/>
            <a:cxnLst/>
            <a:rect l="l" t="t" r="r" b="b"/>
            <a:pathLst>
              <a:path w="2143125">
                <a:moveTo>
                  <a:pt x="0" y="0"/>
                </a:moveTo>
                <a:lnTo>
                  <a:pt x="214274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28"/>
          <p:cNvSpPr/>
          <p:nvPr/>
        </p:nvSpPr>
        <p:spPr>
          <a:xfrm>
            <a:off x="4386071" y="3954779"/>
            <a:ext cx="0" cy="521970"/>
          </a:xfrm>
          <a:custGeom>
            <a:avLst/>
            <a:gdLst/>
            <a:ahLst/>
            <a:cxnLst/>
            <a:rect l="l" t="t" r="r" b="b"/>
            <a:pathLst>
              <a:path h="521970">
                <a:moveTo>
                  <a:pt x="0" y="521843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29"/>
          <p:cNvSpPr/>
          <p:nvPr/>
        </p:nvSpPr>
        <p:spPr>
          <a:xfrm>
            <a:off x="2243327" y="4477511"/>
            <a:ext cx="2143125" cy="0"/>
          </a:xfrm>
          <a:custGeom>
            <a:avLst/>
            <a:gdLst/>
            <a:ahLst/>
            <a:cxnLst/>
            <a:rect l="l" t="t" r="r" b="b"/>
            <a:pathLst>
              <a:path w="2143125">
                <a:moveTo>
                  <a:pt x="2142744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30"/>
          <p:cNvSpPr/>
          <p:nvPr/>
        </p:nvSpPr>
        <p:spPr>
          <a:xfrm>
            <a:off x="2264664" y="4856988"/>
            <a:ext cx="2143125" cy="0"/>
          </a:xfrm>
          <a:custGeom>
            <a:avLst/>
            <a:gdLst/>
            <a:ahLst/>
            <a:cxnLst/>
            <a:rect l="l" t="t" r="r" b="b"/>
            <a:pathLst>
              <a:path w="2143125">
                <a:moveTo>
                  <a:pt x="0" y="0"/>
                </a:moveTo>
                <a:lnTo>
                  <a:pt x="214274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31"/>
          <p:cNvSpPr/>
          <p:nvPr/>
        </p:nvSpPr>
        <p:spPr>
          <a:xfrm>
            <a:off x="4407408" y="4856988"/>
            <a:ext cx="0" cy="521970"/>
          </a:xfrm>
          <a:custGeom>
            <a:avLst/>
            <a:gdLst/>
            <a:ahLst/>
            <a:cxnLst/>
            <a:rect l="l" t="t" r="r" b="b"/>
            <a:pathLst>
              <a:path h="521970">
                <a:moveTo>
                  <a:pt x="0" y="521843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32"/>
          <p:cNvSpPr/>
          <p:nvPr/>
        </p:nvSpPr>
        <p:spPr>
          <a:xfrm>
            <a:off x="2264664" y="5379720"/>
            <a:ext cx="2143125" cy="0"/>
          </a:xfrm>
          <a:custGeom>
            <a:avLst/>
            <a:gdLst/>
            <a:ahLst/>
            <a:cxnLst/>
            <a:rect l="l" t="t" r="r" b="b"/>
            <a:pathLst>
              <a:path w="2143125">
                <a:moveTo>
                  <a:pt x="2142744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33"/>
          <p:cNvSpPr txBox="1"/>
          <p:nvPr/>
        </p:nvSpPr>
        <p:spPr>
          <a:xfrm>
            <a:off x="2931667" y="4547996"/>
            <a:ext cx="1443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95" dirty="0">
                <a:solidFill>
                  <a:srgbClr val="006FC0"/>
                </a:solidFill>
                <a:latin typeface="Trebuchet MS"/>
                <a:cs typeface="Trebuchet MS"/>
              </a:rPr>
              <a:t>pending</a:t>
            </a:r>
            <a:r>
              <a:rPr sz="1800" b="1" spc="-229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800" b="1" spc="-110" dirty="0">
                <a:solidFill>
                  <a:srgbClr val="006FC0"/>
                </a:solidFill>
                <a:latin typeface="Trebuchet MS"/>
                <a:cs typeface="Trebuchet MS"/>
              </a:rPr>
              <a:t>queue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1" name="object 34"/>
          <p:cNvSpPr txBox="1"/>
          <p:nvPr/>
        </p:nvSpPr>
        <p:spPr>
          <a:xfrm>
            <a:off x="2305939" y="3141287"/>
            <a:ext cx="2059305" cy="828040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2200" b="1" spc="-120" dirty="0">
                <a:solidFill>
                  <a:srgbClr val="C00000"/>
                </a:solidFill>
                <a:latin typeface="Trebuchet MS"/>
                <a:cs typeface="Trebuchet MS"/>
              </a:rPr>
              <a:t>Online</a:t>
            </a:r>
            <a:r>
              <a:rPr sz="2200" b="1" spc="-19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200" b="1" spc="-140" dirty="0">
                <a:solidFill>
                  <a:srgbClr val="C00000"/>
                </a:solidFill>
                <a:latin typeface="Trebuchet MS"/>
                <a:cs typeface="Trebuchet MS"/>
              </a:rPr>
              <a:t>scheduler</a:t>
            </a:r>
            <a:endParaRPr sz="2200">
              <a:latin typeface="Trebuchet MS"/>
              <a:cs typeface="Trebuchet MS"/>
            </a:endParaRPr>
          </a:p>
          <a:p>
            <a:pPr marL="811530">
              <a:lnSpc>
                <a:spcPct val="100000"/>
              </a:lnSpc>
              <a:spcBef>
                <a:spcPts val="685"/>
              </a:spcBef>
            </a:pPr>
            <a:r>
              <a:rPr sz="1800" b="1" spc="-105" dirty="0">
                <a:solidFill>
                  <a:srgbClr val="006FC0"/>
                </a:solidFill>
                <a:latin typeface="Trebuchet MS"/>
                <a:cs typeface="Trebuchet MS"/>
              </a:rPr>
              <a:t>Ready</a:t>
            </a:r>
            <a:r>
              <a:rPr sz="1800" b="1" spc="-204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800" b="1" spc="-110" dirty="0">
                <a:solidFill>
                  <a:srgbClr val="006FC0"/>
                </a:solidFill>
                <a:latin typeface="Trebuchet MS"/>
                <a:cs typeface="Trebuchet MS"/>
              </a:rPr>
              <a:t>queue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2" name="object 35"/>
          <p:cNvSpPr/>
          <p:nvPr/>
        </p:nvSpPr>
        <p:spPr>
          <a:xfrm>
            <a:off x="1876044" y="4122420"/>
            <a:ext cx="1905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36"/>
          <p:cNvSpPr/>
          <p:nvPr/>
        </p:nvSpPr>
        <p:spPr>
          <a:xfrm>
            <a:off x="1132332" y="4122420"/>
            <a:ext cx="934719" cy="76200"/>
          </a:xfrm>
          <a:custGeom>
            <a:avLst/>
            <a:gdLst/>
            <a:ahLst/>
            <a:cxnLst/>
            <a:rect l="l" t="t" r="r" b="b"/>
            <a:pathLst>
              <a:path w="934719" h="76200">
                <a:moveTo>
                  <a:pt x="743712" y="0"/>
                </a:moveTo>
                <a:lnTo>
                  <a:pt x="763524" y="38099"/>
                </a:lnTo>
                <a:lnTo>
                  <a:pt x="0" y="38099"/>
                </a:lnTo>
                <a:lnTo>
                  <a:pt x="0" y="76199"/>
                </a:lnTo>
                <a:lnTo>
                  <a:pt x="763524" y="76199"/>
                </a:lnTo>
                <a:lnTo>
                  <a:pt x="934212" y="56387"/>
                </a:lnTo>
                <a:lnTo>
                  <a:pt x="7437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37"/>
          <p:cNvSpPr txBox="1"/>
          <p:nvPr/>
        </p:nvSpPr>
        <p:spPr>
          <a:xfrm>
            <a:off x="626770" y="4173728"/>
            <a:ext cx="1383030" cy="54673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88290" marR="5080" indent="-276225">
              <a:lnSpc>
                <a:spcPts val="1939"/>
              </a:lnSpc>
              <a:spcBef>
                <a:spcPts val="345"/>
              </a:spcBef>
            </a:pPr>
            <a:r>
              <a:rPr sz="1800" spc="-130" dirty="0">
                <a:latin typeface="Trebuchet MS"/>
                <a:cs typeface="Trebuchet MS"/>
              </a:rPr>
              <a:t>Task</a:t>
            </a:r>
            <a:r>
              <a:rPr sz="1800" spc="-204" dirty="0">
                <a:latin typeface="Trebuchet MS"/>
                <a:cs typeface="Trebuchet MS"/>
              </a:rPr>
              <a:t> </a:t>
            </a:r>
            <a:r>
              <a:rPr sz="1800" spc="-95" dirty="0">
                <a:latin typeface="Trebuchet MS"/>
                <a:cs typeface="Trebuchet MS"/>
              </a:rPr>
              <a:t>activation  (release)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5" name="object 38"/>
          <p:cNvSpPr txBox="1"/>
          <p:nvPr/>
        </p:nvSpPr>
        <p:spPr>
          <a:xfrm>
            <a:off x="6293611" y="3962780"/>
            <a:ext cx="3727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95" dirty="0">
                <a:latin typeface="Trebuchet MS"/>
                <a:cs typeface="Trebuchet MS"/>
              </a:rPr>
              <a:t>CPU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26" name="object 39"/>
          <p:cNvSpPr txBox="1"/>
          <p:nvPr/>
        </p:nvSpPr>
        <p:spPr>
          <a:xfrm>
            <a:off x="255905" y="3387344"/>
            <a:ext cx="1572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solidFill>
                  <a:srgbClr val="0000FF"/>
                </a:solidFill>
                <a:latin typeface="Trebuchet MS"/>
                <a:cs typeface="Trebuchet MS"/>
              </a:rPr>
              <a:t>from </a:t>
            </a:r>
            <a:r>
              <a:rPr sz="1800" spc="-110" dirty="0">
                <a:solidFill>
                  <a:srgbClr val="0000FF"/>
                </a:solidFill>
                <a:latin typeface="Trebuchet MS"/>
                <a:cs typeface="Trebuchet MS"/>
              </a:rPr>
              <a:t>2+</a:t>
            </a:r>
            <a:r>
              <a:rPr sz="1800" spc="-110" dirty="0">
                <a:solidFill>
                  <a:srgbClr val="0000FF"/>
                </a:solidFill>
                <a:latin typeface="DejaVu Sans"/>
                <a:cs typeface="DejaVu Sans"/>
              </a:rPr>
              <a:t>𝜖 </a:t>
            </a:r>
            <a:r>
              <a:rPr sz="1800" spc="-90" dirty="0">
                <a:solidFill>
                  <a:srgbClr val="0000FF"/>
                </a:solidFill>
                <a:latin typeface="Trebuchet MS"/>
                <a:cs typeface="Trebuchet MS"/>
              </a:rPr>
              <a:t>until</a:t>
            </a:r>
            <a:r>
              <a:rPr sz="1800" spc="-22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0000FF"/>
                </a:solidFill>
                <a:latin typeface="Trebuchet MS"/>
                <a:cs typeface="Trebuchet MS"/>
              </a:rPr>
              <a:t>5: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127" name="object 40"/>
          <p:cNvSpPr/>
          <p:nvPr/>
        </p:nvSpPr>
        <p:spPr>
          <a:xfrm>
            <a:off x="6272784" y="4422647"/>
            <a:ext cx="516636" cy="51663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41"/>
          <p:cNvSpPr/>
          <p:nvPr/>
        </p:nvSpPr>
        <p:spPr>
          <a:xfrm>
            <a:off x="6275832" y="4535411"/>
            <a:ext cx="493814" cy="39625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42"/>
          <p:cNvSpPr/>
          <p:nvPr/>
        </p:nvSpPr>
        <p:spPr>
          <a:xfrm>
            <a:off x="6320028" y="4450079"/>
            <a:ext cx="426720" cy="42671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43"/>
          <p:cNvSpPr txBox="1"/>
          <p:nvPr/>
        </p:nvSpPr>
        <p:spPr>
          <a:xfrm>
            <a:off x="6320028" y="4450079"/>
            <a:ext cx="426720" cy="426720"/>
          </a:xfrm>
          <a:prstGeom prst="rect">
            <a:avLst/>
          </a:prstGeom>
          <a:ln w="9144">
            <a:solidFill>
              <a:srgbClr val="97B85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2390">
              <a:lnSpc>
                <a:spcPts val="2745"/>
              </a:lnSpc>
            </a:pPr>
            <a:r>
              <a:rPr sz="2400" spc="-220" dirty="0">
                <a:latin typeface="DejaVu Sans"/>
                <a:cs typeface="DejaVu Sans"/>
              </a:rPr>
              <a:t>𝜏</a:t>
            </a:r>
            <a:r>
              <a:rPr sz="2625" spc="-330" baseline="-15873" dirty="0">
                <a:latin typeface="DejaVu Sans"/>
                <a:cs typeface="DejaVu Sans"/>
              </a:rPr>
              <a:t>3</a:t>
            </a:r>
            <a:endParaRPr sz="2625" baseline="-15873">
              <a:latin typeface="DejaVu Sans"/>
              <a:cs typeface="DejaVu Sans"/>
            </a:endParaRPr>
          </a:p>
        </p:txBody>
      </p:sp>
      <p:sp>
        <p:nvSpPr>
          <p:cNvPr id="131" name="object 44"/>
          <p:cNvSpPr/>
          <p:nvPr/>
        </p:nvSpPr>
        <p:spPr>
          <a:xfrm>
            <a:off x="1110996" y="2703576"/>
            <a:ext cx="894575" cy="25146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45"/>
          <p:cNvSpPr/>
          <p:nvPr/>
        </p:nvSpPr>
        <p:spPr>
          <a:xfrm>
            <a:off x="1158239" y="2731007"/>
            <a:ext cx="804672" cy="1615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46"/>
          <p:cNvSpPr/>
          <p:nvPr/>
        </p:nvSpPr>
        <p:spPr>
          <a:xfrm>
            <a:off x="1158239" y="2731007"/>
            <a:ext cx="805180" cy="161925"/>
          </a:xfrm>
          <a:custGeom>
            <a:avLst/>
            <a:gdLst/>
            <a:ahLst/>
            <a:cxnLst/>
            <a:rect l="l" t="t" r="r" b="b"/>
            <a:pathLst>
              <a:path w="805180" h="161925">
                <a:moveTo>
                  <a:pt x="0" y="161544"/>
                </a:moveTo>
                <a:lnTo>
                  <a:pt x="804672" y="161544"/>
                </a:lnTo>
                <a:lnTo>
                  <a:pt x="804672" y="0"/>
                </a:lnTo>
                <a:lnTo>
                  <a:pt x="0" y="0"/>
                </a:lnTo>
                <a:lnTo>
                  <a:pt x="0" y="161544"/>
                </a:lnTo>
                <a:close/>
              </a:path>
            </a:pathLst>
          </a:custGeom>
          <a:ln w="9144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47"/>
          <p:cNvSpPr/>
          <p:nvPr/>
        </p:nvSpPr>
        <p:spPr>
          <a:xfrm>
            <a:off x="5094732" y="2547366"/>
            <a:ext cx="129539" cy="408940"/>
          </a:xfrm>
          <a:custGeom>
            <a:avLst/>
            <a:gdLst/>
            <a:ahLst/>
            <a:cxnLst/>
            <a:rect l="l" t="t" r="r" b="b"/>
            <a:pathLst>
              <a:path w="129539" h="408939">
                <a:moveTo>
                  <a:pt x="51815" y="279019"/>
                </a:moveTo>
                <a:lnTo>
                  <a:pt x="0" y="279019"/>
                </a:lnTo>
                <a:lnTo>
                  <a:pt x="64769" y="408559"/>
                </a:lnTo>
                <a:lnTo>
                  <a:pt x="123062" y="291973"/>
                </a:lnTo>
                <a:lnTo>
                  <a:pt x="51815" y="291973"/>
                </a:lnTo>
                <a:lnTo>
                  <a:pt x="51815" y="279019"/>
                </a:lnTo>
                <a:close/>
              </a:path>
              <a:path w="129539" h="408939">
                <a:moveTo>
                  <a:pt x="77723" y="0"/>
                </a:moveTo>
                <a:lnTo>
                  <a:pt x="51815" y="0"/>
                </a:lnTo>
                <a:lnTo>
                  <a:pt x="51815" y="291973"/>
                </a:lnTo>
                <a:lnTo>
                  <a:pt x="77723" y="291973"/>
                </a:lnTo>
                <a:lnTo>
                  <a:pt x="77723" y="0"/>
                </a:lnTo>
                <a:close/>
              </a:path>
              <a:path w="129539" h="408939">
                <a:moveTo>
                  <a:pt x="129539" y="279019"/>
                </a:moveTo>
                <a:lnTo>
                  <a:pt x="77723" y="279019"/>
                </a:lnTo>
                <a:lnTo>
                  <a:pt x="77723" y="291973"/>
                </a:lnTo>
                <a:lnTo>
                  <a:pt x="123062" y="291973"/>
                </a:lnTo>
                <a:lnTo>
                  <a:pt x="129539" y="279019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48"/>
          <p:cNvSpPr txBox="1"/>
          <p:nvPr/>
        </p:nvSpPr>
        <p:spPr>
          <a:xfrm>
            <a:off x="5057394" y="2932937"/>
            <a:ext cx="2298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0" dirty="0">
                <a:latin typeface="Trebuchet MS"/>
                <a:cs typeface="Trebuchet MS"/>
              </a:rPr>
              <a:t>17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36" name="object 49"/>
          <p:cNvSpPr txBox="1"/>
          <p:nvPr/>
        </p:nvSpPr>
        <p:spPr>
          <a:xfrm>
            <a:off x="522223" y="1165812"/>
            <a:ext cx="294640" cy="1854200"/>
          </a:xfrm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2400" kern="0" dirty="0">
                <a:latin typeface="DejaVu Sans"/>
                <a:cs typeface="DejaVu Sans"/>
              </a:rPr>
              <a:t>𝜏</a:t>
            </a:r>
            <a:r>
              <a:rPr sz="2625" kern="0" baseline="-15873" dirty="0">
                <a:latin typeface="DejaVu Sans"/>
                <a:cs typeface="DejaVu Sans"/>
              </a:rPr>
              <a:t>1</a:t>
            </a:r>
            <a:endParaRPr sz="2625" kern="0" baseline="-15873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sz="2400" kern="0" dirty="0">
                <a:latin typeface="DejaVu Sans"/>
                <a:cs typeface="DejaVu Sans"/>
              </a:rPr>
              <a:t>𝜏</a:t>
            </a:r>
            <a:r>
              <a:rPr sz="2625" kern="0" baseline="-15873" dirty="0">
                <a:latin typeface="DejaVu Sans"/>
                <a:cs typeface="DejaVu Sans"/>
              </a:rPr>
              <a:t>2</a:t>
            </a:r>
            <a:endParaRPr sz="2625" kern="0" baseline="-15873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50" ker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kern="0" dirty="0">
                <a:latin typeface="DejaVu Sans"/>
                <a:cs typeface="DejaVu Sans"/>
              </a:rPr>
              <a:t>𝜏</a:t>
            </a:r>
            <a:r>
              <a:rPr sz="2625" kern="0" baseline="-15873" dirty="0">
                <a:latin typeface="DejaVu Sans"/>
                <a:cs typeface="DejaVu Sans"/>
              </a:rPr>
              <a:t>3</a:t>
            </a:r>
            <a:endParaRPr sz="2625" kern="0" baseline="-15873">
              <a:latin typeface="DejaVu Sans"/>
              <a:cs typeface="DejaVu Sans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948689" y="838200"/>
            <a:ext cx="4146043" cy="1213357"/>
          </a:xfrm>
          <a:prstGeom prst="wedgeRoundRectCallout">
            <a:avLst>
              <a:gd name="adj1" fmla="val -46434"/>
              <a:gd name="adj2" fmla="val 164061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98500">
              <a:lnSpc>
                <a:spcPts val="4290"/>
              </a:lnSpc>
              <a:spcBef>
                <a:spcPts val="100"/>
              </a:spcBef>
            </a:pPr>
            <a:r>
              <a:rPr lang="en-US" b="1" kern="0" dirty="0">
                <a:solidFill>
                  <a:srgbClr val="C00000"/>
                </a:solidFill>
                <a:latin typeface="Trebuchet MS"/>
                <a:cs typeface="Trebuchet MS"/>
              </a:rPr>
              <a:t>What is this </a:t>
            </a:r>
            <a:r>
              <a:rPr lang="en-US" sz="2800" kern="0" dirty="0">
                <a:solidFill>
                  <a:srgbClr val="C00000"/>
                </a:solidFill>
                <a:latin typeface="DejaVu Sans"/>
                <a:cs typeface="DejaVu Sans"/>
              </a:rPr>
              <a:t>𝝐 </a:t>
            </a:r>
            <a:r>
              <a:rPr lang="en-US" b="1" kern="0" dirty="0">
                <a:solidFill>
                  <a:srgbClr val="C00000"/>
                </a:solidFill>
                <a:latin typeface="Trebuchet MS"/>
                <a:cs typeface="Trebuchet MS"/>
              </a:rPr>
              <a:t>for?</a:t>
            </a:r>
            <a:endParaRPr lang="en-US" kern="0" dirty="0">
              <a:solidFill>
                <a:srgbClr val="C00000"/>
              </a:solidFill>
              <a:latin typeface="Trebuchet MS"/>
              <a:cs typeface="Trebuchet MS"/>
            </a:endParaRPr>
          </a:p>
          <a:p>
            <a:pPr marL="12065" marR="5080" algn="ctr">
              <a:lnSpc>
                <a:spcPts val="2640"/>
              </a:lnSpc>
              <a:spcBef>
                <a:spcPts val="60"/>
              </a:spcBef>
            </a:pPr>
            <a:r>
              <a:rPr lang="en-US" u="heavy" kern="0" dirty="0">
                <a:solidFill>
                  <a:schemeClr val="tx1"/>
                </a:solidFill>
                <a:uFill>
                  <a:solidFill>
                    <a:srgbClr val="FFFF00"/>
                  </a:solidFill>
                </a:uFill>
                <a:latin typeface="Trebuchet MS"/>
                <a:cs typeface="Trebuchet MS"/>
              </a:rPr>
              <a:t>Answer</a:t>
            </a:r>
            <a:r>
              <a:rPr lang="en-US" kern="0" dirty="0">
                <a:solidFill>
                  <a:schemeClr val="tx1"/>
                </a:solidFill>
                <a:latin typeface="Trebuchet MS"/>
                <a:cs typeface="Trebuchet MS"/>
              </a:rPr>
              <a:t>: context switch and the  runtime of the scheduler</a:t>
            </a:r>
          </a:p>
          <a:p>
            <a:pPr algn="ctr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003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15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7" name="object 3"/>
          <p:cNvSpPr txBox="1">
            <a:spLocks noGrp="1"/>
          </p:cNvSpPr>
          <p:nvPr>
            <p:ph type="title"/>
          </p:nvPr>
        </p:nvSpPr>
        <p:spPr>
          <a:xfrm>
            <a:off x="533400" y="152400"/>
            <a:ext cx="3429000" cy="504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Example: FIFO</a:t>
            </a:r>
            <a:endParaRPr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5" name="object 4"/>
          <p:cNvSpPr txBox="1"/>
          <p:nvPr/>
        </p:nvSpPr>
        <p:spPr>
          <a:xfrm>
            <a:off x="522223" y="1165812"/>
            <a:ext cx="294640" cy="1069340"/>
          </a:xfrm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2400" kern="0" dirty="0">
                <a:latin typeface="DejaVu Sans"/>
                <a:cs typeface="DejaVu Sans"/>
              </a:rPr>
              <a:t>𝜏</a:t>
            </a:r>
            <a:r>
              <a:rPr sz="2625" kern="0" baseline="-15873" dirty="0">
                <a:latin typeface="DejaVu Sans"/>
                <a:cs typeface="DejaVu Sans"/>
              </a:rPr>
              <a:t>1</a:t>
            </a:r>
            <a:endParaRPr sz="2625" kern="0" baseline="-15873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sz="2400" kern="0" dirty="0">
                <a:latin typeface="DejaVu Sans"/>
                <a:cs typeface="DejaVu Sans"/>
              </a:rPr>
              <a:t>𝜏</a:t>
            </a:r>
            <a:r>
              <a:rPr sz="2625" kern="0" baseline="-15873" dirty="0">
                <a:latin typeface="DejaVu Sans"/>
                <a:cs typeface="DejaVu Sans"/>
              </a:rPr>
              <a:t>2</a:t>
            </a:r>
            <a:endParaRPr sz="2625" kern="0" baseline="-15873">
              <a:latin typeface="DejaVu Sans"/>
              <a:cs typeface="DejaVu Sans"/>
            </a:endParaRPr>
          </a:p>
        </p:txBody>
      </p:sp>
      <p:sp>
        <p:nvSpPr>
          <p:cNvPr id="66" name="object 5"/>
          <p:cNvSpPr/>
          <p:nvPr/>
        </p:nvSpPr>
        <p:spPr>
          <a:xfrm>
            <a:off x="948689" y="1450594"/>
            <a:ext cx="4664075" cy="127000"/>
          </a:xfrm>
          <a:custGeom>
            <a:avLst/>
            <a:gdLst/>
            <a:ahLst/>
            <a:cxnLst/>
            <a:rect l="l" t="t" r="r" b="b"/>
            <a:pathLst>
              <a:path w="4664075" h="127000">
                <a:moveTo>
                  <a:pt x="4536948" y="0"/>
                </a:moveTo>
                <a:lnTo>
                  <a:pt x="4536948" y="127000"/>
                </a:lnTo>
                <a:lnTo>
                  <a:pt x="4644136" y="73405"/>
                </a:lnTo>
                <a:lnTo>
                  <a:pt x="4549648" y="73405"/>
                </a:lnTo>
                <a:lnTo>
                  <a:pt x="4549648" y="53593"/>
                </a:lnTo>
                <a:lnTo>
                  <a:pt x="4644135" y="53593"/>
                </a:lnTo>
                <a:lnTo>
                  <a:pt x="4536948" y="0"/>
                </a:lnTo>
                <a:close/>
              </a:path>
              <a:path w="4664075" h="127000">
                <a:moveTo>
                  <a:pt x="4536948" y="53593"/>
                </a:moveTo>
                <a:lnTo>
                  <a:pt x="0" y="53593"/>
                </a:lnTo>
                <a:lnTo>
                  <a:pt x="0" y="73405"/>
                </a:lnTo>
                <a:lnTo>
                  <a:pt x="4536948" y="73405"/>
                </a:lnTo>
                <a:lnTo>
                  <a:pt x="4536948" y="53593"/>
                </a:lnTo>
                <a:close/>
              </a:path>
              <a:path w="4664075" h="127000">
                <a:moveTo>
                  <a:pt x="4644135" y="53593"/>
                </a:moveTo>
                <a:lnTo>
                  <a:pt x="4549648" y="53593"/>
                </a:lnTo>
                <a:lnTo>
                  <a:pt x="4549648" y="73405"/>
                </a:lnTo>
                <a:lnTo>
                  <a:pt x="4644136" y="73405"/>
                </a:lnTo>
                <a:lnTo>
                  <a:pt x="4663948" y="63500"/>
                </a:lnTo>
                <a:lnTo>
                  <a:pt x="4644135" y="53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"/>
          <p:cNvSpPr/>
          <p:nvPr/>
        </p:nvSpPr>
        <p:spPr>
          <a:xfrm>
            <a:off x="948689" y="2153157"/>
            <a:ext cx="4664075" cy="127000"/>
          </a:xfrm>
          <a:custGeom>
            <a:avLst/>
            <a:gdLst/>
            <a:ahLst/>
            <a:cxnLst/>
            <a:rect l="l" t="t" r="r" b="b"/>
            <a:pathLst>
              <a:path w="4664075" h="127000">
                <a:moveTo>
                  <a:pt x="4536948" y="0"/>
                </a:moveTo>
                <a:lnTo>
                  <a:pt x="4536948" y="127000"/>
                </a:lnTo>
                <a:lnTo>
                  <a:pt x="4644136" y="73405"/>
                </a:lnTo>
                <a:lnTo>
                  <a:pt x="4549648" y="73405"/>
                </a:lnTo>
                <a:lnTo>
                  <a:pt x="4549648" y="53593"/>
                </a:lnTo>
                <a:lnTo>
                  <a:pt x="4644135" y="53593"/>
                </a:lnTo>
                <a:lnTo>
                  <a:pt x="4536948" y="0"/>
                </a:lnTo>
                <a:close/>
              </a:path>
              <a:path w="4664075" h="127000">
                <a:moveTo>
                  <a:pt x="4536948" y="53593"/>
                </a:moveTo>
                <a:lnTo>
                  <a:pt x="0" y="53593"/>
                </a:lnTo>
                <a:lnTo>
                  <a:pt x="0" y="73405"/>
                </a:lnTo>
                <a:lnTo>
                  <a:pt x="4536948" y="73405"/>
                </a:lnTo>
                <a:lnTo>
                  <a:pt x="4536948" y="53593"/>
                </a:lnTo>
                <a:close/>
              </a:path>
              <a:path w="4664075" h="127000">
                <a:moveTo>
                  <a:pt x="4644135" y="53593"/>
                </a:moveTo>
                <a:lnTo>
                  <a:pt x="4549648" y="53593"/>
                </a:lnTo>
                <a:lnTo>
                  <a:pt x="4549648" y="73405"/>
                </a:lnTo>
                <a:lnTo>
                  <a:pt x="4644136" y="73405"/>
                </a:lnTo>
                <a:lnTo>
                  <a:pt x="4663948" y="63500"/>
                </a:lnTo>
                <a:lnTo>
                  <a:pt x="4644135" y="53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7"/>
          <p:cNvSpPr/>
          <p:nvPr/>
        </p:nvSpPr>
        <p:spPr>
          <a:xfrm>
            <a:off x="948689" y="2901442"/>
            <a:ext cx="4664075" cy="127000"/>
          </a:xfrm>
          <a:custGeom>
            <a:avLst/>
            <a:gdLst/>
            <a:ahLst/>
            <a:cxnLst/>
            <a:rect l="l" t="t" r="r" b="b"/>
            <a:pathLst>
              <a:path w="4664075" h="127000">
                <a:moveTo>
                  <a:pt x="4536948" y="0"/>
                </a:moveTo>
                <a:lnTo>
                  <a:pt x="4536948" y="127000"/>
                </a:lnTo>
                <a:lnTo>
                  <a:pt x="4644135" y="73406"/>
                </a:lnTo>
                <a:lnTo>
                  <a:pt x="4549648" y="73406"/>
                </a:lnTo>
                <a:lnTo>
                  <a:pt x="4549648" y="53594"/>
                </a:lnTo>
                <a:lnTo>
                  <a:pt x="4644136" y="53594"/>
                </a:lnTo>
                <a:lnTo>
                  <a:pt x="4536948" y="0"/>
                </a:lnTo>
                <a:close/>
              </a:path>
              <a:path w="4664075" h="127000">
                <a:moveTo>
                  <a:pt x="4536948" y="53594"/>
                </a:moveTo>
                <a:lnTo>
                  <a:pt x="0" y="53594"/>
                </a:lnTo>
                <a:lnTo>
                  <a:pt x="0" y="73406"/>
                </a:lnTo>
                <a:lnTo>
                  <a:pt x="4536948" y="73406"/>
                </a:lnTo>
                <a:lnTo>
                  <a:pt x="4536948" y="53594"/>
                </a:lnTo>
                <a:close/>
              </a:path>
              <a:path w="4664075" h="127000">
                <a:moveTo>
                  <a:pt x="4644136" y="53594"/>
                </a:moveTo>
                <a:lnTo>
                  <a:pt x="4549648" y="53594"/>
                </a:lnTo>
                <a:lnTo>
                  <a:pt x="4549648" y="73406"/>
                </a:lnTo>
                <a:lnTo>
                  <a:pt x="4644135" y="73406"/>
                </a:lnTo>
                <a:lnTo>
                  <a:pt x="4663948" y="63500"/>
                </a:lnTo>
                <a:lnTo>
                  <a:pt x="4644136" y="535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8"/>
          <p:cNvSpPr/>
          <p:nvPr/>
        </p:nvSpPr>
        <p:spPr>
          <a:xfrm>
            <a:off x="1074419" y="2586989"/>
            <a:ext cx="129539" cy="353695"/>
          </a:xfrm>
          <a:custGeom>
            <a:avLst/>
            <a:gdLst/>
            <a:ahLst/>
            <a:cxnLst/>
            <a:rect l="l" t="t" r="r" b="b"/>
            <a:pathLst>
              <a:path w="129540" h="353694">
                <a:moveTo>
                  <a:pt x="77724" y="116586"/>
                </a:moveTo>
                <a:lnTo>
                  <a:pt x="51816" y="116586"/>
                </a:lnTo>
                <a:lnTo>
                  <a:pt x="51816" y="353695"/>
                </a:lnTo>
                <a:lnTo>
                  <a:pt x="77724" y="353695"/>
                </a:lnTo>
                <a:lnTo>
                  <a:pt x="77724" y="116586"/>
                </a:lnTo>
                <a:close/>
              </a:path>
              <a:path w="129540" h="353694">
                <a:moveTo>
                  <a:pt x="64770" y="0"/>
                </a:moveTo>
                <a:lnTo>
                  <a:pt x="0" y="129539"/>
                </a:lnTo>
                <a:lnTo>
                  <a:pt x="51816" y="129539"/>
                </a:lnTo>
                <a:lnTo>
                  <a:pt x="51816" y="116586"/>
                </a:lnTo>
                <a:lnTo>
                  <a:pt x="123063" y="116586"/>
                </a:lnTo>
                <a:lnTo>
                  <a:pt x="64770" y="0"/>
                </a:lnTo>
                <a:close/>
              </a:path>
              <a:path w="129540" h="353694">
                <a:moveTo>
                  <a:pt x="123063" y="116586"/>
                </a:moveTo>
                <a:lnTo>
                  <a:pt x="77724" y="116586"/>
                </a:lnTo>
                <a:lnTo>
                  <a:pt x="77724" y="129539"/>
                </a:lnTo>
                <a:lnTo>
                  <a:pt x="129540" y="129539"/>
                </a:lnTo>
                <a:lnTo>
                  <a:pt x="123063" y="1165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9"/>
          <p:cNvSpPr txBox="1"/>
          <p:nvPr/>
        </p:nvSpPr>
        <p:spPr>
          <a:xfrm>
            <a:off x="1070863" y="2908807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35" dirty="0">
                <a:latin typeface="Trebuchet MS"/>
                <a:cs typeface="Trebuchet MS"/>
              </a:rPr>
              <a:t>2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71" name="object 10"/>
          <p:cNvSpPr/>
          <p:nvPr/>
        </p:nvSpPr>
        <p:spPr>
          <a:xfrm>
            <a:off x="1898904" y="1148333"/>
            <a:ext cx="129539" cy="353695"/>
          </a:xfrm>
          <a:custGeom>
            <a:avLst/>
            <a:gdLst/>
            <a:ahLst/>
            <a:cxnLst/>
            <a:rect l="l" t="t" r="r" b="b"/>
            <a:pathLst>
              <a:path w="129539" h="353694">
                <a:moveTo>
                  <a:pt x="77723" y="116586"/>
                </a:moveTo>
                <a:lnTo>
                  <a:pt x="51815" y="116586"/>
                </a:lnTo>
                <a:lnTo>
                  <a:pt x="51815" y="353694"/>
                </a:lnTo>
                <a:lnTo>
                  <a:pt x="77723" y="353694"/>
                </a:lnTo>
                <a:lnTo>
                  <a:pt x="77723" y="116586"/>
                </a:lnTo>
                <a:close/>
              </a:path>
              <a:path w="129539" h="353694">
                <a:moveTo>
                  <a:pt x="64769" y="0"/>
                </a:moveTo>
                <a:lnTo>
                  <a:pt x="0" y="129539"/>
                </a:lnTo>
                <a:lnTo>
                  <a:pt x="51815" y="129539"/>
                </a:lnTo>
                <a:lnTo>
                  <a:pt x="51815" y="116586"/>
                </a:lnTo>
                <a:lnTo>
                  <a:pt x="123062" y="116586"/>
                </a:lnTo>
                <a:lnTo>
                  <a:pt x="64769" y="0"/>
                </a:lnTo>
                <a:close/>
              </a:path>
              <a:path w="129539" h="353694">
                <a:moveTo>
                  <a:pt x="123062" y="116586"/>
                </a:moveTo>
                <a:lnTo>
                  <a:pt x="77723" y="116586"/>
                </a:lnTo>
                <a:lnTo>
                  <a:pt x="77723" y="129539"/>
                </a:lnTo>
                <a:lnTo>
                  <a:pt x="129539" y="129539"/>
                </a:lnTo>
                <a:lnTo>
                  <a:pt x="123062" y="1165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11"/>
          <p:cNvSpPr txBox="1"/>
          <p:nvPr/>
        </p:nvSpPr>
        <p:spPr>
          <a:xfrm>
            <a:off x="1872742" y="1476883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35" dirty="0">
                <a:latin typeface="Trebuchet MS"/>
                <a:cs typeface="Trebuchet MS"/>
              </a:rPr>
              <a:t>5</a:t>
            </a:r>
            <a:endParaRPr sz="1600">
              <a:latin typeface="Trebuchet MS"/>
              <a:cs typeface="Trebuchet MS"/>
            </a:endParaRPr>
          </a:p>
        </p:txBody>
      </p:sp>
      <p:graphicFrame>
        <p:nvGraphicFramePr>
          <p:cNvPr id="73" name="object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598899"/>
              </p:ext>
            </p:extLst>
          </p:nvPr>
        </p:nvGraphicFramePr>
        <p:xfrm>
          <a:off x="6272784" y="1191005"/>
          <a:ext cx="2616199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7865"/>
                <a:gridCol w="697865"/>
                <a:gridCol w="619759"/>
                <a:gridCol w="600710"/>
              </a:tblGrid>
              <a:tr h="457200">
                <a:tc>
                  <a:txBody>
                    <a:bodyPr/>
                    <a:lstStyle/>
                    <a:p>
                      <a:pPr marL="20320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0" dirty="0">
                          <a:latin typeface="DejaVu Sans"/>
                          <a:cs typeface="DejaVu Sans"/>
                        </a:rPr>
                        <a:t>𝜏</a:t>
                      </a:r>
                      <a:r>
                        <a:rPr sz="2625" spc="0" baseline="-15873" dirty="0">
                          <a:latin typeface="DejaVu Sans"/>
                          <a:cs typeface="DejaVu Sans"/>
                        </a:rPr>
                        <a:t>𝑖</a:t>
                      </a: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7175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0" dirty="0">
                          <a:latin typeface="DejaVu Sans"/>
                          <a:cs typeface="DejaVu Sans"/>
                        </a:rPr>
                        <a:t>𝐶</a:t>
                      </a:r>
                      <a:r>
                        <a:rPr sz="2625" spc="0" baseline="-15873" dirty="0">
                          <a:latin typeface="DejaVu Sans"/>
                          <a:cs typeface="DejaVu Sans"/>
                        </a:rPr>
                        <a:t>𝑖</a:t>
                      </a:r>
                      <a:endParaRPr sz="2625" spc="0" baseline="-15873">
                        <a:latin typeface="DejaVu Sans"/>
                        <a:cs typeface="DejaVu Sans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0" dirty="0">
                          <a:latin typeface="DejaVu Sans"/>
                          <a:cs typeface="DejaVu Sans"/>
                        </a:rPr>
                        <a:t>a</a:t>
                      </a:r>
                      <a:r>
                        <a:rPr sz="2625" spc="0" baseline="-15873" dirty="0">
                          <a:latin typeface="DejaVu Sans"/>
                          <a:cs typeface="DejaVu Sans"/>
                        </a:rPr>
                        <a:t>𝑖</a:t>
                      </a:r>
                      <a:endParaRPr sz="2625" spc="0" baseline="-15873">
                        <a:latin typeface="DejaVu Sans"/>
                        <a:cs typeface="DejaVu Sans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0" dirty="0">
                          <a:latin typeface="DejaVu Sans"/>
                          <a:cs typeface="DejaVu Sans"/>
                        </a:rPr>
                        <a:t>𝑑</a:t>
                      </a:r>
                      <a:r>
                        <a:rPr sz="2625" spc="0" baseline="-15873" dirty="0">
                          <a:latin typeface="DejaVu Sans"/>
                          <a:cs typeface="DejaVu Sans"/>
                        </a:rPr>
                        <a:t>𝑖</a:t>
                      </a:r>
                      <a:endParaRPr sz="2625" spc="0" baseline="-15873">
                        <a:latin typeface="DejaVu Sans"/>
                        <a:cs typeface="DejaVu Sans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spc="0" dirty="0">
                          <a:latin typeface="DejaVu Sans"/>
                          <a:cs typeface="DejaVu Sans"/>
                        </a:rPr>
                        <a:t>𝜏</a:t>
                      </a:r>
                      <a:r>
                        <a:rPr sz="2625" spc="0" baseline="-15873" dirty="0">
                          <a:latin typeface="DejaVu Sans"/>
                          <a:cs typeface="DejaVu Sans"/>
                        </a:rPr>
                        <a:t>1</a:t>
                      </a:r>
                      <a:endParaRPr sz="2625" spc="0" baseline="-15873">
                        <a:latin typeface="DejaVu Sans"/>
                        <a:cs typeface="DejaVu Sans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DCDB"/>
                    </a:solidFill>
                  </a:tcPr>
                </a:tc>
                <a:tc>
                  <a:txBody>
                    <a:bodyPr/>
                    <a:lstStyle/>
                    <a:p>
                      <a:pPr marR="255904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0" dirty="0">
                          <a:latin typeface="Trebuchet MS"/>
                          <a:cs typeface="Trebuchet MS"/>
                        </a:rPr>
                        <a:t>8</a:t>
                      </a:r>
                      <a:endParaRPr sz="2400" spc="0">
                        <a:latin typeface="Trebuchet MS"/>
                        <a:cs typeface="Trebuchet M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DCDB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0" dirty="0">
                          <a:latin typeface="Trebuchet MS"/>
                          <a:cs typeface="Trebuchet MS"/>
                        </a:rPr>
                        <a:t>5</a:t>
                      </a:r>
                      <a:endParaRPr sz="2400" spc="0">
                        <a:latin typeface="Trebuchet MS"/>
                        <a:cs typeface="Trebuchet M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DCDB"/>
                    </a:solidFill>
                  </a:tcPr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0" dirty="0">
                          <a:latin typeface="Trebuchet MS"/>
                          <a:cs typeface="Trebuchet MS"/>
                        </a:rPr>
                        <a:t>14</a:t>
                      </a:r>
                      <a:endParaRPr sz="2400" spc="0">
                        <a:latin typeface="Trebuchet MS"/>
                        <a:cs typeface="Trebuchet M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DCDB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spc="0" dirty="0">
                          <a:latin typeface="DejaVu Sans"/>
                          <a:cs typeface="DejaVu Sans"/>
                        </a:rPr>
                        <a:t>𝜏</a:t>
                      </a:r>
                      <a:r>
                        <a:rPr sz="2625" spc="0" baseline="-15873" dirty="0">
                          <a:latin typeface="DejaVu Sans"/>
                          <a:cs typeface="DejaVu Sans"/>
                        </a:rPr>
                        <a:t>2</a:t>
                      </a: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marR="255904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0" dirty="0">
                          <a:latin typeface="Trebuchet MS"/>
                          <a:cs typeface="Trebuchet MS"/>
                        </a:rPr>
                        <a:t>3</a:t>
                      </a:r>
                      <a:endParaRPr sz="2400" spc="0">
                        <a:latin typeface="Trebuchet MS"/>
                        <a:cs typeface="Trebuchet M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0" dirty="0">
                          <a:latin typeface="Trebuchet MS"/>
                          <a:cs typeface="Trebuchet MS"/>
                        </a:rPr>
                        <a:t>10</a:t>
                      </a:r>
                      <a:endParaRPr sz="2400" spc="0">
                        <a:latin typeface="Trebuchet MS"/>
                        <a:cs typeface="Trebuchet M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0" dirty="0">
                          <a:latin typeface="Trebuchet MS"/>
                          <a:cs typeface="Trebuchet MS"/>
                        </a:rPr>
                        <a:t>14</a:t>
                      </a:r>
                      <a:endParaRPr sz="2400" spc="0">
                        <a:latin typeface="Trebuchet MS"/>
                        <a:cs typeface="Trebuchet M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spc="0" dirty="0">
                          <a:latin typeface="DejaVu Sans"/>
                          <a:cs typeface="DejaVu Sans"/>
                        </a:rPr>
                        <a:t>𝜏</a:t>
                      </a:r>
                      <a:r>
                        <a:rPr sz="2625" spc="0" baseline="-15873" dirty="0">
                          <a:latin typeface="DejaVu Sans"/>
                          <a:cs typeface="DejaVu Sans"/>
                        </a:rPr>
                        <a:t>3</a:t>
                      </a:r>
                      <a:endParaRPr sz="2625" spc="0" baseline="-15873">
                        <a:latin typeface="DejaVu Sans"/>
                        <a:cs typeface="DejaVu Sans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4F9B4"/>
                    </a:solidFill>
                  </a:tcPr>
                </a:tc>
                <a:tc>
                  <a:txBody>
                    <a:bodyPr/>
                    <a:lstStyle/>
                    <a:p>
                      <a:pPr marR="255904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0" dirty="0">
                          <a:latin typeface="Trebuchet MS"/>
                          <a:cs typeface="Trebuchet MS"/>
                        </a:rPr>
                        <a:t>4</a:t>
                      </a:r>
                      <a:endParaRPr sz="2400" spc="0">
                        <a:latin typeface="Trebuchet MS"/>
                        <a:cs typeface="Trebuchet M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4F9B4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0" dirty="0">
                          <a:latin typeface="Trebuchet MS"/>
                          <a:cs typeface="Trebuchet MS"/>
                        </a:rPr>
                        <a:t>2</a:t>
                      </a:r>
                      <a:endParaRPr sz="2400" spc="0">
                        <a:latin typeface="Trebuchet MS"/>
                        <a:cs typeface="Trebuchet M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4F9B4"/>
                    </a:solidFill>
                  </a:tcPr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0" dirty="0">
                          <a:latin typeface="Trebuchet MS"/>
                          <a:cs typeface="Trebuchet MS"/>
                        </a:rPr>
                        <a:t>17</a:t>
                      </a: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4F9B4"/>
                    </a:solidFill>
                  </a:tcPr>
                </a:tc>
              </a:tr>
            </a:tbl>
          </a:graphicData>
        </a:graphic>
      </p:graphicFrame>
      <p:sp>
        <p:nvSpPr>
          <p:cNvPr id="74" name="object 13"/>
          <p:cNvSpPr/>
          <p:nvPr/>
        </p:nvSpPr>
        <p:spPr>
          <a:xfrm>
            <a:off x="4422647" y="1098041"/>
            <a:ext cx="129539" cy="408940"/>
          </a:xfrm>
          <a:custGeom>
            <a:avLst/>
            <a:gdLst/>
            <a:ahLst/>
            <a:cxnLst/>
            <a:rect l="l" t="t" r="r" b="b"/>
            <a:pathLst>
              <a:path w="129539" h="408940">
                <a:moveTo>
                  <a:pt x="51815" y="279019"/>
                </a:moveTo>
                <a:lnTo>
                  <a:pt x="0" y="279019"/>
                </a:lnTo>
                <a:lnTo>
                  <a:pt x="64769" y="408559"/>
                </a:lnTo>
                <a:lnTo>
                  <a:pt x="123062" y="291973"/>
                </a:lnTo>
                <a:lnTo>
                  <a:pt x="51815" y="291973"/>
                </a:lnTo>
                <a:lnTo>
                  <a:pt x="51815" y="279019"/>
                </a:lnTo>
                <a:close/>
              </a:path>
              <a:path w="129539" h="408940">
                <a:moveTo>
                  <a:pt x="77724" y="0"/>
                </a:moveTo>
                <a:lnTo>
                  <a:pt x="51815" y="0"/>
                </a:lnTo>
                <a:lnTo>
                  <a:pt x="51815" y="291973"/>
                </a:lnTo>
                <a:lnTo>
                  <a:pt x="77724" y="291973"/>
                </a:lnTo>
                <a:lnTo>
                  <a:pt x="77724" y="0"/>
                </a:lnTo>
                <a:close/>
              </a:path>
              <a:path w="129539" h="408940">
                <a:moveTo>
                  <a:pt x="129539" y="279019"/>
                </a:moveTo>
                <a:lnTo>
                  <a:pt x="77724" y="279019"/>
                </a:lnTo>
                <a:lnTo>
                  <a:pt x="77724" y="291973"/>
                </a:lnTo>
                <a:lnTo>
                  <a:pt x="123062" y="291973"/>
                </a:lnTo>
                <a:lnTo>
                  <a:pt x="129539" y="279019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14"/>
          <p:cNvSpPr txBox="1"/>
          <p:nvPr/>
        </p:nvSpPr>
        <p:spPr>
          <a:xfrm>
            <a:off x="4384675" y="1483309"/>
            <a:ext cx="2298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0" dirty="0">
                <a:latin typeface="Trebuchet MS"/>
                <a:cs typeface="Trebuchet MS"/>
              </a:rPr>
              <a:t>14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76" name="object 15"/>
          <p:cNvSpPr/>
          <p:nvPr/>
        </p:nvSpPr>
        <p:spPr>
          <a:xfrm>
            <a:off x="1110996" y="2703576"/>
            <a:ext cx="894575" cy="2514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16"/>
          <p:cNvSpPr/>
          <p:nvPr/>
        </p:nvSpPr>
        <p:spPr>
          <a:xfrm>
            <a:off x="1158239" y="2731007"/>
            <a:ext cx="804672" cy="161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17"/>
          <p:cNvSpPr/>
          <p:nvPr/>
        </p:nvSpPr>
        <p:spPr>
          <a:xfrm>
            <a:off x="1158239" y="2731007"/>
            <a:ext cx="805180" cy="161925"/>
          </a:xfrm>
          <a:custGeom>
            <a:avLst/>
            <a:gdLst/>
            <a:ahLst/>
            <a:cxnLst/>
            <a:rect l="l" t="t" r="r" b="b"/>
            <a:pathLst>
              <a:path w="805180" h="161925">
                <a:moveTo>
                  <a:pt x="0" y="161544"/>
                </a:moveTo>
                <a:lnTo>
                  <a:pt x="804672" y="161544"/>
                </a:lnTo>
                <a:lnTo>
                  <a:pt x="804672" y="0"/>
                </a:lnTo>
                <a:lnTo>
                  <a:pt x="0" y="0"/>
                </a:lnTo>
                <a:lnTo>
                  <a:pt x="0" y="161544"/>
                </a:lnTo>
                <a:close/>
              </a:path>
            </a:pathLst>
          </a:custGeom>
          <a:ln w="9144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18"/>
          <p:cNvSpPr/>
          <p:nvPr/>
        </p:nvSpPr>
        <p:spPr>
          <a:xfrm>
            <a:off x="7749540" y="4629911"/>
            <a:ext cx="190500" cy="114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19"/>
          <p:cNvSpPr/>
          <p:nvPr/>
        </p:nvSpPr>
        <p:spPr>
          <a:xfrm>
            <a:off x="7005828" y="4629911"/>
            <a:ext cx="934719" cy="76200"/>
          </a:xfrm>
          <a:custGeom>
            <a:avLst/>
            <a:gdLst/>
            <a:ahLst/>
            <a:cxnLst/>
            <a:rect l="l" t="t" r="r" b="b"/>
            <a:pathLst>
              <a:path w="934720" h="76200">
                <a:moveTo>
                  <a:pt x="743712" y="0"/>
                </a:moveTo>
                <a:lnTo>
                  <a:pt x="763524" y="38100"/>
                </a:lnTo>
                <a:lnTo>
                  <a:pt x="0" y="38100"/>
                </a:lnTo>
                <a:lnTo>
                  <a:pt x="0" y="76200"/>
                </a:lnTo>
                <a:lnTo>
                  <a:pt x="763524" y="76200"/>
                </a:lnTo>
                <a:lnTo>
                  <a:pt x="934212" y="56387"/>
                </a:lnTo>
                <a:lnTo>
                  <a:pt x="7437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20"/>
          <p:cNvSpPr txBox="1"/>
          <p:nvPr/>
        </p:nvSpPr>
        <p:spPr>
          <a:xfrm>
            <a:off x="4777866" y="4083177"/>
            <a:ext cx="12058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75" dirty="0">
                <a:latin typeface="Trebuchet MS"/>
                <a:cs typeface="Trebuchet MS"/>
              </a:rPr>
              <a:t>disp</a:t>
            </a:r>
            <a:r>
              <a:rPr sz="2000" spc="-105" dirty="0">
                <a:latin typeface="Trebuchet MS"/>
                <a:cs typeface="Trebuchet MS"/>
              </a:rPr>
              <a:t>a</a:t>
            </a:r>
            <a:r>
              <a:rPr sz="2000" spc="-150" dirty="0">
                <a:latin typeface="Trebuchet MS"/>
                <a:cs typeface="Trebuchet MS"/>
              </a:rPr>
              <a:t>t</a:t>
            </a:r>
            <a:r>
              <a:rPr sz="2000" spc="-90" dirty="0">
                <a:latin typeface="Trebuchet MS"/>
                <a:cs typeface="Trebuchet MS"/>
              </a:rPr>
              <a:t>c</a:t>
            </a:r>
            <a:r>
              <a:rPr sz="2000" spc="-95" dirty="0">
                <a:latin typeface="Trebuchet MS"/>
                <a:cs typeface="Trebuchet MS"/>
              </a:rPr>
              <a:t>h</a:t>
            </a:r>
            <a:r>
              <a:rPr sz="2000" spc="-75" dirty="0">
                <a:latin typeface="Trebuchet MS"/>
                <a:cs typeface="Trebuchet MS"/>
              </a:rPr>
              <a:t>ing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82" name="object 21"/>
          <p:cNvSpPr txBox="1"/>
          <p:nvPr/>
        </p:nvSpPr>
        <p:spPr>
          <a:xfrm>
            <a:off x="7116571" y="4059428"/>
            <a:ext cx="1076325" cy="54673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 indent="327660">
              <a:lnSpc>
                <a:spcPts val="1939"/>
              </a:lnSpc>
              <a:spcBef>
                <a:spcPts val="345"/>
              </a:spcBef>
            </a:pPr>
            <a:r>
              <a:rPr sz="1800" spc="-130" dirty="0">
                <a:latin typeface="Trebuchet MS"/>
                <a:cs typeface="Trebuchet MS"/>
              </a:rPr>
              <a:t>Task  </a:t>
            </a:r>
            <a:r>
              <a:rPr sz="1800" spc="-155" dirty="0">
                <a:latin typeface="Trebuchet MS"/>
                <a:cs typeface="Trebuchet MS"/>
              </a:rPr>
              <a:t>c</a:t>
            </a:r>
            <a:r>
              <a:rPr sz="1800" spc="-75" dirty="0">
                <a:latin typeface="Trebuchet MS"/>
                <a:cs typeface="Trebuchet MS"/>
              </a:rPr>
              <a:t>ompl</a:t>
            </a:r>
            <a:r>
              <a:rPr sz="1800" spc="-85" dirty="0">
                <a:latin typeface="Trebuchet MS"/>
                <a:cs typeface="Trebuchet MS"/>
              </a:rPr>
              <a:t>e</a:t>
            </a:r>
            <a:r>
              <a:rPr sz="1800" spc="-125" dirty="0">
                <a:latin typeface="Trebuchet MS"/>
                <a:cs typeface="Trebuchet MS"/>
              </a:rPr>
              <a:t>t</a:t>
            </a:r>
            <a:r>
              <a:rPr sz="1800" spc="-100" dirty="0">
                <a:latin typeface="Trebuchet MS"/>
                <a:cs typeface="Trebuchet MS"/>
              </a:rPr>
              <a:t>i</a:t>
            </a:r>
            <a:r>
              <a:rPr sz="1800" spc="-35" dirty="0">
                <a:latin typeface="Trebuchet MS"/>
                <a:cs typeface="Trebuchet MS"/>
              </a:rPr>
              <a:t>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3" name="object 22"/>
          <p:cNvSpPr/>
          <p:nvPr/>
        </p:nvSpPr>
        <p:spPr>
          <a:xfrm>
            <a:off x="4588764" y="5096255"/>
            <a:ext cx="1995170" cy="609600"/>
          </a:xfrm>
          <a:custGeom>
            <a:avLst/>
            <a:gdLst/>
            <a:ahLst/>
            <a:cxnLst/>
            <a:rect l="l" t="t" r="r" b="b"/>
            <a:pathLst>
              <a:path w="1995170" h="609600">
                <a:moveTo>
                  <a:pt x="237744" y="371348"/>
                </a:moveTo>
                <a:lnTo>
                  <a:pt x="0" y="490220"/>
                </a:lnTo>
                <a:lnTo>
                  <a:pt x="237744" y="609066"/>
                </a:lnTo>
                <a:lnTo>
                  <a:pt x="237744" y="529818"/>
                </a:lnTo>
                <a:lnTo>
                  <a:pt x="198120" y="529818"/>
                </a:lnTo>
                <a:lnTo>
                  <a:pt x="198120" y="450596"/>
                </a:lnTo>
                <a:lnTo>
                  <a:pt x="237744" y="450596"/>
                </a:lnTo>
                <a:lnTo>
                  <a:pt x="237744" y="371348"/>
                </a:lnTo>
                <a:close/>
              </a:path>
              <a:path w="1995170" h="609600">
                <a:moveTo>
                  <a:pt x="237744" y="450596"/>
                </a:moveTo>
                <a:lnTo>
                  <a:pt x="198120" y="450596"/>
                </a:lnTo>
                <a:lnTo>
                  <a:pt x="198120" y="529818"/>
                </a:lnTo>
                <a:lnTo>
                  <a:pt x="237744" y="529818"/>
                </a:lnTo>
                <a:lnTo>
                  <a:pt x="237744" y="450596"/>
                </a:lnTo>
                <a:close/>
              </a:path>
              <a:path w="1995170" h="609600">
                <a:moveTo>
                  <a:pt x="1915667" y="450596"/>
                </a:moveTo>
                <a:lnTo>
                  <a:pt x="237744" y="450596"/>
                </a:lnTo>
                <a:lnTo>
                  <a:pt x="237744" y="529818"/>
                </a:lnTo>
                <a:lnTo>
                  <a:pt x="1955291" y="529818"/>
                </a:lnTo>
                <a:lnTo>
                  <a:pt x="1970698" y="526704"/>
                </a:lnTo>
                <a:lnTo>
                  <a:pt x="1983295" y="518215"/>
                </a:lnTo>
                <a:lnTo>
                  <a:pt x="1991796" y="505628"/>
                </a:lnTo>
                <a:lnTo>
                  <a:pt x="1994915" y="490220"/>
                </a:lnTo>
                <a:lnTo>
                  <a:pt x="1915667" y="490220"/>
                </a:lnTo>
                <a:lnTo>
                  <a:pt x="1915667" y="450596"/>
                </a:lnTo>
                <a:close/>
              </a:path>
              <a:path w="1995170" h="609600">
                <a:moveTo>
                  <a:pt x="1994915" y="0"/>
                </a:moveTo>
                <a:lnTo>
                  <a:pt x="1915667" y="0"/>
                </a:lnTo>
                <a:lnTo>
                  <a:pt x="1915667" y="490220"/>
                </a:lnTo>
                <a:lnTo>
                  <a:pt x="1955291" y="450596"/>
                </a:lnTo>
                <a:lnTo>
                  <a:pt x="1994915" y="450596"/>
                </a:lnTo>
                <a:lnTo>
                  <a:pt x="1994915" y="0"/>
                </a:lnTo>
                <a:close/>
              </a:path>
              <a:path w="1995170" h="609600">
                <a:moveTo>
                  <a:pt x="1994915" y="450596"/>
                </a:moveTo>
                <a:lnTo>
                  <a:pt x="1955291" y="450596"/>
                </a:lnTo>
                <a:lnTo>
                  <a:pt x="1915667" y="490220"/>
                </a:lnTo>
                <a:lnTo>
                  <a:pt x="1994915" y="490220"/>
                </a:lnTo>
                <a:lnTo>
                  <a:pt x="1994915" y="4505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23"/>
          <p:cNvSpPr txBox="1"/>
          <p:nvPr/>
        </p:nvSpPr>
        <p:spPr>
          <a:xfrm>
            <a:off x="4858258" y="5247513"/>
            <a:ext cx="1523365" cy="6051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85" dirty="0">
                <a:latin typeface="Trebuchet MS"/>
                <a:cs typeface="Trebuchet MS"/>
              </a:rPr>
              <a:t>Preemption</a:t>
            </a:r>
            <a:r>
              <a:rPr sz="2000" spc="-195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or  suspension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85" name="object 24"/>
          <p:cNvSpPr/>
          <p:nvPr/>
        </p:nvSpPr>
        <p:spPr>
          <a:xfrm>
            <a:off x="4565903" y="4570425"/>
            <a:ext cx="1528572" cy="2667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25"/>
          <p:cNvSpPr/>
          <p:nvPr/>
        </p:nvSpPr>
        <p:spPr>
          <a:xfrm>
            <a:off x="4613147" y="4600955"/>
            <a:ext cx="1437131" cy="1645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26"/>
          <p:cNvSpPr/>
          <p:nvPr/>
        </p:nvSpPr>
        <p:spPr>
          <a:xfrm>
            <a:off x="4613147" y="4600955"/>
            <a:ext cx="1437640" cy="165100"/>
          </a:xfrm>
          <a:custGeom>
            <a:avLst/>
            <a:gdLst/>
            <a:ahLst/>
            <a:cxnLst/>
            <a:rect l="l" t="t" r="r" b="b"/>
            <a:pathLst>
              <a:path w="1437639" h="165100">
                <a:moveTo>
                  <a:pt x="0" y="41148"/>
                </a:moveTo>
                <a:lnTo>
                  <a:pt x="1354836" y="41148"/>
                </a:lnTo>
                <a:lnTo>
                  <a:pt x="1354836" y="0"/>
                </a:lnTo>
                <a:lnTo>
                  <a:pt x="1437131" y="82296"/>
                </a:lnTo>
                <a:lnTo>
                  <a:pt x="1354836" y="164592"/>
                </a:lnTo>
                <a:lnTo>
                  <a:pt x="1354836" y="123444"/>
                </a:lnTo>
                <a:lnTo>
                  <a:pt x="0" y="123444"/>
                </a:lnTo>
                <a:lnTo>
                  <a:pt x="0" y="4114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27"/>
          <p:cNvSpPr/>
          <p:nvPr/>
        </p:nvSpPr>
        <p:spPr>
          <a:xfrm>
            <a:off x="6027420" y="4194047"/>
            <a:ext cx="1028700" cy="96469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28"/>
          <p:cNvSpPr/>
          <p:nvPr/>
        </p:nvSpPr>
        <p:spPr>
          <a:xfrm>
            <a:off x="6074664" y="4221479"/>
            <a:ext cx="938784" cy="8747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29"/>
          <p:cNvSpPr/>
          <p:nvPr/>
        </p:nvSpPr>
        <p:spPr>
          <a:xfrm>
            <a:off x="6074664" y="4221479"/>
            <a:ext cx="939165" cy="875030"/>
          </a:xfrm>
          <a:custGeom>
            <a:avLst/>
            <a:gdLst/>
            <a:ahLst/>
            <a:cxnLst/>
            <a:rect l="l" t="t" r="r" b="b"/>
            <a:pathLst>
              <a:path w="939165" h="875029">
                <a:moveTo>
                  <a:pt x="0" y="437388"/>
                </a:moveTo>
                <a:lnTo>
                  <a:pt x="2423" y="392669"/>
                </a:lnTo>
                <a:lnTo>
                  <a:pt x="9537" y="349241"/>
                </a:lnTo>
                <a:lnTo>
                  <a:pt x="21105" y="307325"/>
                </a:lnTo>
                <a:lnTo>
                  <a:pt x="36891" y="267140"/>
                </a:lnTo>
                <a:lnTo>
                  <a:pt x="56659" y="228906"/>
                </a:lnTo>
                <a:lnTo>
                  <a:pt x="80172" y="192844"/>
                </a:lnTo>
                <a:lnTo>
                  <a:pt x="107196" y="159172"/>
                </a:lnTo>
                <a:lnTo>
                  <a:pt x="137493" y="128111"/>
                </a:lnTo>
                <a:lnTo>
                  <a:pt x="170827" y="99880"/>
                </a:lnTo>
                <a:lnTo>
                  <a:pt x="206964" y="74701"/>
                </a:lnTo>
                <a:lnTo>
                  <a:pt x="245665" y="52792"/>
                </a:lnTo>
                <a:lnTo>
                  <a:pt x="286696" y="34373"/>
                </a:lnTo>
                <a:lnTo>
                  <a:pt x="329820" y="19664"/>
                </a:lnTo>
                <a:lnTo>
                  <a:pt x="374802" y="8886"/>
                </a:lnTo>
                <a:lnTo>
                  <a:pt x="421404" y="2258"/>
                </a:lnTo>
                <a:lnTo>
                  <a:pt x="469391" y="0"/>
                </a:lnTo>
                <a:lnTo>
                  <a:pt x="517379" y="2258"/>
                </a:lnTo>
                <a:lnTo>
                  <a:pt x="563981" y="8886"/>
                </a:lnTo>
                <a:lnTo>
                  <a:pt x="608963" y="19664"/>
                </a:lnTo>
                <a:lnTo>
                  <a:pt x="652087" y="34373"/>
                </a:lnTo>
                <a:lnTo>
                  <a:pt x="693118" y="52792"/>
                </a:lnTo>
                <a:lnTo>
                  <a:pt x="731819" y="74701"/>
                </a:lnTo>
                <a:lnTo>
                  <a:pt x="767956" y="99880"/>
                </a:lnTo>
                <a:lnTo>
                  <a:pt x="801290" y="128111"/>
                </a:lnTo>
                <a:lnTo>
                  <a:pt x="831587" y="159172"/>
                </a:lnTo>
                <a:lnTo>
                  <a:pt x="858611" y="192844"/>
                </a:lnTo>
                <a:lnTo>
                  <a:pt x="882124" y="228906"/>
                </a:lnTo>
                <a:lnTo>
                  <a:pt x="901892" y="267140"/>
                </a:lnTo>
                <a:lnTo>
                  <a:pt x="917678" y="307325"/>
                </a:lnTo>
                <a:lnTo>
                  <a:pt x="929246" y="349241"/>
                </a:lnTo>
                <a:lnTo>
                  <a:pt x="936360" y="392669"/>
                </a:lnTo>
                <a:lnTo>
                  <a:pt x="938784" y="437388"/>
                </a:lnTo>
                <a:lnTo>
                  <a:pt x="936360" y="482106"/>
                </a:lnTo>
                <a:lnTo>
                  <a:pt x="929246" y="525534"/>
                </a:lnTo>
                <a:lnTo>
                  <a:pt x="917678" y="567450"/>
                </a:lnTo>
                <a:lnTo>
                  <a:pt x="901892" y="607635"/>
                </a:lnTo>
                <a:lnTo>
                  <a:pt x="882124" y="645869"/>
                </a:lnTo>
                <a:lnTo>
                  <a:pt x="858611" y="681931"/>
                </a:lnTo>
                <a:lnTo>
                  <a:pt x="831587" y="715603"/>
                </a:lnTo>
                <a:lnTo>
                  <a:pt x="801290" y="746664"/>
                </a:lnTo>
                <a:lnTo>
                  <a:pt x="767956" y="774895"/>
                </a:lnTo>
                <a:lnTo>
                  <a:pt x="731819" y="800074"/>
                </a:lnTo>
                <a:lnTo>
                  <a:pt x="693118" y="821983"/>
                </a:lnTo>
                <a:lnTo>
                  <a:pt x="652087" y="840402"/>
                </a:lnTo>
                <a:lnTo>
                  <a:pt x="608963" y="855111"/>
                </a:lnTo>
                <a:lnTo>
                  <a:pt x="563981" y="865889"/>
                </a:lnTo>
                <a:lnTo>
                  <a:pt x="517379" y="872517"/>
                </a:lnTo>
                <a:lnTo>
                  <a:pt x="469391" y="874776"/>
                </a:lnTo>
                <a:lnTo>
                  <a:pt x="421404" y="872517"/>
                </a:lnTo>
                <a:lnTo>
                  <a:pt x="374802" y="865889"/>
                </a:lnTo>
                <a:lnTo>
                  <a:pt x="329820" y="855111"/>
                </a:lnTo>
                <a:lnTo>
                  <a:pt x="286696" y="840402"/>
                </a:lnTo>
                <a:lnTo>
                  <a:pt x="245665" y="821983"/>
                </a:lnTo>
                <a:lnTo>
                  <a:pt x="206964" y="800074"/>
                </a:lnTo>
                <a:lnTo>
                  <a:pt x="170827" y="774895"/>
                </a:lnTo>
                <a:lnTo>
                  <a:pt x="137493" y="746664"/>
                </a:lnTo>
                <a:lnTo>
                  <a:pt x="107196" y="715603"/>
                </a:lnTo>
                <a:lnTo>
                  <a:pt x="80172" y="681931"/>
                </a:lnTo>
                <a:lnTo>
                  <a:pt x="56659" y="645869"/>
                </a:lnTo>
                <a:lnTo>
                  <a:pt x="36891" y="607635"/>
                </a:lnTo>
                <a:lnTo>
                  <a:pt x="21105" y="567450"/>
                </a:lnTo>
                <a:lnTo>
                  <a:pt x="9537" y="525534"/>
                </a:lnTo>
                <a:lnTo>
                  <a:pt x="2423" y="482106"/>
                </a:lnTo>
                <a:lnTo>
                  <a:pt x="0" y="43738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30"/>
          <p:cNvSpPr/>
          <p:nvPr/>
        </p:nvSpPr>
        <p:spPr>
          <a:xfrm>
            <a:off x="2079498" y="3609594"/>
            <a:ext cx="2534920" cy="2426335"/>
          </a:xfrm>
          <a:custGeom>
            <a:avLst/>
            <a:gdLst/>
            <a:ahLst/>
            <a:cxnLst/>
            <a:rect l="l" t="t" r="r" b="b"/>
            <a:pathLst>
              <a:path w="2534920" h="2426335">
                <a:moveTo>
                  <a:pt x="0" y="162686"/>
                </a:moveTo>
                <a:lnTo>
                  <a:pt x="5815" y="119459"/>
                </a:lnTo>
                <a:lnTo>
                  <a:pt x="22225" y="80602"/>
                </a:lnTo>
                <a:lnTo>
                  <a:pt x="47672" y="47672"/>
                </a:lnTo>
                <a:lnTo>
                  <a:pt x="80602" y="22225"/>
                </a:lnTo>
                <a:lnTo>
                  <a:pt x="119459" y="5815"/>
                </a:lnTo>
                <a:lnTo>
                  <a:pt x="162687" y="0"/>
                </a:lnTo>
                <a:lnTo>
                  <a:pt x="2371725" y="0"/>
                </a:lnTo>
                <a:lnTo>
                  <a:pt x="2414952" y="5815"/>
                </a:lnTo>
                <a:lnTo>
                  <a:pt x="2453809" y="22224"/>
                </a:lnTo>
                <a:lnTo>
                  <a:pt x="2486739" y="47672"/>
                </a:lnTo>
                <a:lnTo>
                  <a:pt x="2512187" y="80602"/>
                </a:lnTo>
                <a:lnTo>
                  <a:pt x="2528596" y="119459"/>
                </a:lnTo>
                <a:lnTo>
                  <a:pt x="2534412" y="162686"/>
                </a:lnTo>
                <a:lnTo>
                  <a:pt x="2534412" y="2263508"/>
                </a:lnTo>
                <a:lnTo>
                  <a:pt x="2528596" y="2306758"/>
                </a:lnTo>
                <a:lnTo>
                  <a:pt x="2512187" y="2345624"/>
                </a:lnTo>
                <a:lnTo>
                  <a:pt x="2486739" y="2378552"/>
                </a:lnTo>
                <a:lnTo>
                  <a:pt x="2453809" y="2403993"/>
                </a:lnTo>
                <a:lnTo>
                  <a:pt x="2414952" y="2420395"/>
                </a:lnTo>
                <a:lnTo>
                  <a:pt x="2371725" y="2426207"/>
                </a:lnTo>
                <a:lnTo>
                  <a:pt x="162687" y="2426207"/>
                </a:lnTo>
                <a:lnTo>
                  <a:pt x="119459" y="2420395"/>
                </a:lnTo>
                <a:lnTo>
                  <a:pt x="80602" y="2403993"/>
                </a:lnTo>
                <a:lnTo>
                  <a:pt x="47672" y="2378552"/>
                </a:lnTo>
                <a:lnTo>
                  <a:pt x="22225" y="2345624"/>
                </a:lnTo>
                <a:lnTo>
                  <a:pt x="5815" y="2306758"/>
                </a:lnTo>
                <a:lnTo>
                  <a:pt x="0" y="2263508"/>
                </a:lnTo>
                <a:lnTo>
                  <a:pt x="0" y="162686"/>
                </a:lnTo>
                <a:close/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31"/>
          <p:cNvSpPr/>
          <p:nvPr/>
        </p:nvSpPr>
        <p:spPr>
          <a:xfrm>
            <a:off x="2196083" y="5452871"/>
            <a:ext cx="2270760" cy="51051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32"/>
          <p:cNvSpPr/>
          <p:nvPr/>
        </p:nvSpPr>
        <p:spPr>
          <a:xfrm>
            <a:off x="2456688" y="5460491"/>
            <a:ext cx="1746504" cy="5608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33"/>
          <p:cNvSpPr/>
          <p:nvPr/>
        </p:nvSpPr>
        <p:spPr>
          <a:xfrm>
            <a:off x="2243327" y="5480303"/>
            <a:ext cx="2180844" cy="42062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34"/>
          <p:cNvSpPr txBox="1"/>
          <p:nvPr/>
        </p:nvSpPr>
        <p:spPr>
          <a:xfrm>
            <a:off x="2243327" y="5480303"/>
            <a:ext cx="2181225" cy="42100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marL="393700">
              <a:lnSpc>
                <a:spcPct val="100000"/>
              </a:lnSpc>
              <a:spcBef>
                <a:spcPts val="465"/>
              </a:spcBef>
            </a:pPr>
            <a:r>
              <a:rPr sz="1800" spc="-75" dirty="0">
                <a:latin typeface="Trebuchet MS"/>
                <a:cs typeface="Trebuchet MS"/>
              </a:rPr>
              <a:t>Scheduling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120" dirty="0">
                <a:latin typeface="Trebuchet MS"/>
                <a:cs typeface="Trebuchet MS"/>
              </a:rPr>
              <a:t>alg.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6" name="object 35"/>
          <p:cNvSpPr/>
          <p:nvPr/>
        </p:nvSpPr>
        <p:spPr>
          <a:xfrm>
            <a:off x="2243327" y="3954779"/>
            <a:ext cx="2143125" cy="0"/>
          </a:xfrm>
          <a:custGeom>
            <a:avLst/>
            <a:gdLst/>
            <a:ahLst/>
            <a:cxnLst/>
            <a:rect l="l" t="t" r="r" b="b"/>
            <a:pathLst>
              <a:path w="2143125">
                <a:moveTo>
                  <a:pt x="0" y="0"/>
                </a:moveTo>
                <a:lnTo>
                  <a:pt x="214274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36"/>
          <p:cNvSpPr/>
          <p:nvPr/>
        </p:nvSpPr>
        <p:spPr>
          <a:xfrm>
            <a:off x="4386071" y="3954779"/>
            <a:ext cx="0" cy="521970"/>
          </a:xfrm>
          <a:custGeom>
            <a:avLst/>
            <a:gdLst/>
            <a:ahLst/>
            <a:cxnLst/>
            <a:rect l="l" t="t" r="r" b="b"/>
            <a:pathLst>
              <a:path h="521970">
                <a:moveTo>
                  <a:pt x="0" y="521843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37"/>
          <p:cNvSpPr/>
          <p:nvPr/>
        </p:nvSpPr>
        <p:spPr>
          <a:xfrm>
            <a:off x="2243327" y="4477511"/>
            <a:ext cx="2143125" cy="0"/>
          </a:xfrm>
          <a:custGeom>
            <a:avLst/>
            <a:gdLst/>
            <a:ahLst/>
            <a:cxnLst/>
            <a:rect l="l" t="t" r="r" b="b"/>
            <a:pathLst>
              <a:path w="2143125">
                <a:moveTo>
                  <a:pt x="2142744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38"/>
          <p:cNvSpPr/>
          <p:nvPr/>
        </p:nvSpPr>
        <p:spPr>
          <a:xfrm>
            <a:off x="2264664" y="4856988"/>
            <a:ext cx="2143125" cy="0"/>
          </a:xfrm>
          <a:custGeom>
            <a:avLst/>
            <a:gdLst/>
            <a:ahLst/>
            <a:cxnLst/>
            <a:rect l="l" t="t" r="r" b="b"/>
            <a:pathLst>
              <a:path w="2143125">
                <a:moveTo>
                  <a:pt x="0" y="0"/>
                </a:moveTo>
                <a:lnTo>
                  <a:pt x="214274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39"/>
          <p:cNvSpPr/>
          <p:nvPr/>
        </p:nvSpPr>
        <p:spPr>
          <a:xfrm>
            <a:off x="4407408" y="4856988"/>
            <a:ext cx="0" cy="521970"/>
          </a:xfrm>
          <a:custGeom>
            <a:avLst/>
            <a:gdLst/>
            <a:ahLst/>
            <a:cxnLst/>
            <a:rect l="l" t="t" r="r" b="b"/>
            <a:pathLst>
              <a:path h="521970">
                <a:moveTo>
                  <a:pt x="0" y="521843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40"/>
          <p:cNvSpPr/>
          <p:nvPr/>
        </p:nvSpPr>
        <p:spPr>
          <a:xfrm>
            <a:off x="2264664" y="5379720"/>
            <a:ext cx="2143125" cy="0"/>
          </a:xfrm>
          <a:custGeom>
            <a:avLst/>
            <a:gdLst/>
            <a:ahLst/>
            <a:cxnLst/>
            <a:rect l="l" t="t" r="r" b="b"/>
            <a:pathLst>
              <a:path w="2143125">
                <a:moveTo>
                  <a:pt x="2142744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41"/>
          <p:cNvSpPr txBox="1"/>
          <p:nvPr/>
        </p:nvSpPr>
        <p:spPr>
          <a:xfrm>
            <a:off x="2931667" y="4547996"/>
            <a:ext cx="1443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95" dirty="0">
                <a:solidFill>
                  <a:srgbClr val="006FC0"/>
                </a:solidFill>
                <a:latin typeface="Trebuchet MS"/>
                <a:cs typeface="Trebuchet MS"/>
              </a:rPr>
              <a:t>pending</a:t>
            </a:r>
            <a:r>
              <a:rPr sz="1800" b="1" spc="-229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800" b="1" spc="-110" dirty="0">
                <a:solidFill>
                  <a:srgbClr val="006FC0"/>
                </a:solidFill>
                <a:latin typeface="Trebuchet MS"/>
                <a:cs typeface="Trebuchet MS"/>
              </a:rPr>
              <a:t>queue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3" name="object 42"/>
          <p:cNvSpPr txBox="1"/>
          <p:nvPr/>
        </p:nvSpPr>
        <p:spPr>
          <a:xfrm>
            <a:off x="2305939" y="3141287"/>
            <a:ext cx="2059305" cy="828040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2200" b="1" spc="-120" dirty="0">
                <a:solidFill>
                  <a:srgbClr val="C00000"/>
                </a:solidFill>
                <a:latin typeface="Trebuchet MS"/>
                <a:cs typeface="Trebuchet MS"/>
              </a:rPr>
              <a:t>Online</a:t>
            </a:r>
            <a:r>
              <a:rPr sz="2200" b="1" spc="-19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200" b="1" spc="-140" dirty="0">
                <a:solidFill>
                  <a:srgbClr val="C00000"/>
                </a:solidFill>
                <a:latin typeface="Trebuchet MS"/>
                <a:cs typeface="Trebuchet MS"/>
              </a:rPr>
              <a:t>scheduler</a:t>
            </a:r>
            <a:endParaRPr sz="2200">
              <a:latin typeface="Trebuchet MS"/>
              <a:cs typeface="Trebuchet MS"/>
            </a:endParaRPr>
          </a:p>
          <a:p>
            <a:pPr marL="811530">
              <a:lnSpc>
                <a:spcPct val="100000"/>
              </a:lnSpc>
              <a:spcBef>
                <a:spcPts val="685"/>
              </a:spcBef>
            </a:pPr>
            <a:r>
              <a:rPr sz="1800" b="1" spc="-105" dirty="0">
                <a:solidFill>
                  <a:srgbClr val="006FC0"/>
                </a:solidFill>
                <a:latin typeface="Trebuchet MS"/>
                <a:cs typeface="Trebuchet MS"/>
              </a:rPr>
              <a:t>Ready</a:t>
            </a:r>
            <a:r>
              <a:rPr sz="1800" b="1" spc="-204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800" b="1" spc="-110" dirty="0">
                <a:solidFill>
                  <a:srgbClr val="006FC0"/>
                </a:solidFill>
                <a:latin typeface="Trebuchet MS"/>
                <a:cs typeface="Trebuchet MS"/>
              </a:rPr>
              <a:t>queue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4" name="object 43"/>
          <p:cNvSpPr/>
          <p:nvPr/>
        </p:nvSpPr>
        <p:spPr>
          <a:xfrm>
            <a:off x="1876044" y="4122420"/>
            <a:ext cx="190500" cy="114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44"/>
          <p:cNvSpPr/>
          <p:nvPr/>
        </p:nvSpPr>
        <p:spPr>
          <a:xfrm>
            <a:off x="1132332" y="4122420"/>
            <a:ext cx="934719" cy="76200"/>
          </a:xfrm>
          <a:custGeom>
            <a:avLst/>
            <a:gdLst/>
            <a:ahLst/>
            <a:cxnLst/>
            <a:rect l="l" t="t" r="r" b="b"/>
            <a:pathLst>
              <a:path w="934719" h="76200">
                <a:moveTo>
                  <a:pt x="743712" y="0"/>
                </a:moveTo>
                <a:lnTo>
                  <a:pt x="763524" y="38099"/>
                </a:lnTo>
                <a:lnTo>
                  <a:pt x="0" y="38099"/>
                </a:lnTo>
                <a:lnTo>
                  <a:pt x="0" y="76199"/>
                </a:lnTo>
                <a:lnTo>
                  <a:pt x="763524" y="76199"/>
                </a:lnTo>
                <a:lnTo>
                  <a:pt x="934212" y="56387"/>
                </a:lnTo>
                <a:lnTo>
                  <a:pt x="7437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45"/>
          <p:cNvSpPr txBox="1"/>
          <p:nvPr/>
        </p:nvSpPr>
        <p:spPr>
          <a:xfrm>
            <a:off x="626770" y="4173728"/>
            <a:ext cx="1383030" cy="54673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88290" marR="5080" indent="-276225">
              <a:lnSpc>
                <a:spcPts val="1939"/>
              </a:lnSpc>
              <a:spcBef>
                <a:spcPts val="345"/>
              </a:spcBef>
            </a:pPr>
            <a:r>
              <a:rPr sz="1800" spc="-130" dirty="0">
                <a:latin typeface="Trebuchet MS"/>
                <a:cs typeface="Trebuchet MS"/>
              </a:rPr>
              <a:t>Task</a:t>
            </a:r>
            <a:r>
              <a:rPr sz="1800" spc="-204" dirty="0">
                <a:latin typeface="Trebuchet MS"/>
                <a:cs typeface="Trebuchet MS"/>
              </a:rPr>
              <a:t> </a:t>
            </a:r>
            <a:r>
              <a:rPr sz="1800" spc="-95" dirty="0">
                <a:latin typeface="Trebuchet MS"/>
                <a:cs typeface="Trebuchet MS"/>
              </a:rPr>
              <a:t>activation  (release)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7" name="object 46"/>
          <p:cNvSpPr txBox="1"/>
          <p:nvPr/>
        </p:nvSpPr>
        <p:spPr>
          <a:xfrm>
            <a:off x="6293611" y="3962780"/>
            <a:ext cx="3727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95" dirty="0">
                <a:latin typeface="Trebuchet MS"/>
                <a:cs typeface="Trebuchet MS"/>
              </a:rPr>
              <a:t>CPU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38" name="object 47"/>
          <p:cNvSpPr/>
          <p:nvPr/>
        </p:nvSpPr>
        <p:spPr>
          <a:xfrm>
            <a:off x="1935479" y="2703626"/>
            <a:ext cx="330746" cy="24696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48"/>
          <p:cNvSpPr/>
          <p:nvPr/>
        </p:nvSpPr>
        <p:spPr>
          <a:xfrm>
            <a:off x="1982723" y="2731007"/>
            <a:ext cx="240792" cy="15697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49"/>
          <p:cNvSpPr/>
          <p:nvPr/>
        </p:nvSpPr>
        <p:spPr>
          <a:xfrm>
            <a:off x="1982723" y="2731007"/>
            <a:ext cx="241300" cy="157480"/>
          </a:xfrm>
          <a:custGeom>
            <a:avLst/>
            <a:gdLst/>
            <a:ahLst/>
            <a:cxnLst/>
            <a:rect l="l" t="t" r="r" b="b"/>
            <a:pathLst>
              <a:path w="241300" h="157480">
                <a:moveTo>
                  <a:pt x="0" y="156972"/>
                </a:moveTo>
                <a:lnTo>
                  <a:pt x="240792" y="156972"/>
                </a:lnTo>
                <a:lnTo>
                  <a:pt x="240792" y="0"/>
                </a:lnTo>
                <a:lnTo>
                  <a:pt x="0" y="0"/>
                </a:lnTo>
                <a:lnTo>
                  <a:pt x="0" y="156972"/>
                </a:lnTo>
                <a:close/>
              </a:path>
            </a:pathLst>
          </a:custGeom>
          <a:ln w="9144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50"/>
          <p:cNvSpPr txBox="1"/>
          <p:nvPr/>
        </p:nvSpPr>
        <p:spPr>
          <a:xfrm>
            <a:off x="297180" y="3387344"/>
            <a:ext cx="16078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solidFill>
                  <a:srgbClr val="0000FF"/>
                </a:solidFill>
                <a:latin typeface="Trebuchet MS"/>
                <a:cs typeface="Trebuchet MS"/>
              </a:rPr>
              <a:t>From </a:t>
            </a:r>
            <a:r>
              <a:rPr sz="1800" spc="-110" dirty="0">
                <a:solidFill>
                  <a:srgbClr val="0000FF"/>
                </a:solidFill>
                <a:latin typeface="Trebuchet MS"/>
                <a:cs typeface="Trebuchet MS"/>
              </a:rPr>
              <a:t>5+</a:t>
            </a:r>
            <a:r>
              <a:rPr sz="1800" spc="-110" dirty="0">
                <a:solidFill>
                  <a:srgbClr val="0000FF"/>
                </a:solidFill>
                <a:latin typeface="DejaVu Sans"/>
                <a:cs typeface="DejaVu Sans"/>
              </a:rPr>
              <a:t>𝜖 </a:t>
            </a:r>
            <a:r>
              <a:rPr sz="1800" spc="-90" dirty="0">
                <a:solidFill>
                  <a:srgbClr val="0000FF"/>
                </a:solidFill>
                <a:latin typeface="Trebuchet MS"/>
                <a:cs typeface="Trebuchet MS"/>
              </a:rPr>
              <a:t>until</a:t>
            </a:r>
            <a:r>
              <a:rPr sz="1800" spc="-22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0000FF"/>
                </a:solidFill>
                <a:latin typeface="Trebuchet MS"/>
                <a:cs typeface="Trebuchet MS"/>
              </a:rPr>
              <a:t>6: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142" name="object 51"/>
          <p:cNvSpPr/>
          <p:nvPr/>
        </p:nvSpPr>
        <p:spPr>
          <a:xfrm>
            <a:off x="3855720" y="3966971"/>
            <a:ext cx="516636" cy="51663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52"/>
          <p:cNvSpPr/>
          <p:nvPr/>
        </p:nvSpPr>
        <p:spPr>
          <a:xfrm>
            <a:off x="3864864" y="4081284"/>
            <a:ext cx="483082" cy="39013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53"/>
          <p:cNvSpPr/>
          <p:nvPr/>
        </p:nvSpPr>
        <p:spPr>
          <a:xfrm>
            <a:off x="3902964" y="3994403"/>
            <a:ext cx="426720" cy="42671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54"/>
          <p:cNvSpPr txBox="1"/>
          <p:nvPr/>
        </p:nvSpPr>
        <p:spPr>
          <a:xfrm>
            <a:off x="3902964" y="3994403"/>
            <a:ext cx="426720" cy="426720"/>
          </a:xfrm>
          <a:prstGeom prst="rect">
            <a:avLst/>
          </a:prstGeom>
          <a:ln w="9144">
            <a:solidFill>
              <a:srgbClr val="BD4A4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6835">
              <a:lnSpc>
                <a:spcPts val="2745"/>
              </a:lnSpc>
            </a:pPr>
            <a:r>
              <a:rPr sz="2400" spc="-250" dirty="0">
                <a:latin typeface="DejaVu Sans"/>
                <a:cs typeface="DejaVu Sans"/>
              </a:rPr>
              <a:t>𝜏</a:t>
            </a:r>
            <a:r>
              <a:rPr sz="2625" spc="-375" baseline="-15873" dirty="0">
                <a:latin typeface="DejaVu Sans"/>
                <a:cs typeface="DejaVu Sans"/>
              </a:rPr>
              <a:t>1</a:t>
            </a:r>
            <a:endParaRPr sz="2625" baseline="-15873">
              <a:latin typeface="DejaVu Sans"/>
              <a:cs typeface="DejaVu Sans"/>
            </a:endParaRPr>
          </a:p>
        </p:txBody>
      </p:sp>
      <p:sp>
        <p:nvSpPr>
          <p:cNvPr id="146" name="object 55"/>
          <p:cNvSpPr/>
          <p:nvPr/>
        </p:nvSpPr>
        <p:spPr>
          <a:xfrm>
            <a:off x="6306311" y="4450067"/>
            <a:ext cx="516636" cy="51512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56"/>
          <p:cNvSpPr/>
          <p:nvPr/>
        </p:nvSpPr>
        <p:spPr>
          <a:xfrm>
            <a:off x="6309359" y="4562843"/>
            <a:ext cx="493814" cy="39625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57"/>
          <p:cNvSpPr/>
          <p:nvPr/>
        </p:nvSpPr>
        <p:spPr>
          <a:xfrm>
            <a:off x="6353555" y="4477511"/>
            <a:ext cx="426720" cy="42519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58"/>
          <p:cNvSpPr txBox="1"/>
          <p:nvPr/>
        </p:nvSpPr>
        <p:spPr>
          <a:xfrm>
            <a:off x="6353555" y="4477511"/>
            <a:ext cx="426720" cy="425450"/>
          </a:xfrm>
          <a:prstGeom prst="rect">
            <a:avLst/>
          </a:prstGeom>
          <a:ln w="9144">
            <a:solidFill>
              <a:srgbClr val="97B85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2390">
              <a:lnSpc>
                <a:spcPts val="2740"/>
              </a:lnSpc>
            </a:pPr>
            <a:r>
              <a:rPr sz="2400" spc="-220" dirty="0">
                <a:latin typeface="DejaVu Sans"/>
                <a:cs typeface="DejaVu Sans"/>
              </a:rPr>
              <a:t>𝜏</a:t>
            </a:r>
            <a:r>
              <a:rPr sz="2625" spc="-330" baseline="-15873" dirty="0">
                <a:latin typeface="DejaVu Sans"/>
                <a:cs typeface="DejaVu Sans"/>
              </a:rPr>
              <a:t>3</a:t>
            </a:r>
            <a:endParaRPr sz="2625" baseline="-15873">
              <a:latin typeface="DejaVu Sans"/>
              <a:cs typeface="DejaVu Sans"/>
            </a:endParaRPr>
          </a:p>
        </p:txBody>
      </p:sp>
      <p:sp>
        <p:nvSpPr>
          <p:cNvPr id="150" name="object 59"/>
          <p:cNvSpPr/>
          <p:nvPr/>
        </p:nvSpPr>
        <p:spPr>
          <a:xfrm>
            <a:off x="5094732" y="2547366"/>
            <a:ext cx="129539" cy="408940"/>
          </a:xfrm>
          <a:custGeom>
            <a:avLst/>
            <a:gdLst/>
            <a:ahLst/>
            <a:cxnLst/>
            <a:rect l="l" t="t" r="r" b="b"/>
            <a:pathLst>
              <a:path w="129539" h="408939">
                <a:moveTo>
                  <a:pt x="51815" y="279019"/>
                </a:moveTo>
                <a:lnTo>
                  <a:pt x="0" y="279019"/>
                </a:lnTo>
                <a:lnTo>
                  <a:pt x="64769" y="408559"/>
                </a:lnTo>
                <a:lnTo>
                  <a:pt x="123062" y="291973"/>
                </a:lnTo>
                <a:lnTo>
                  <a:pt x="51815" y="291973"/>
                </a:lnTo>
                <a:lnTo>
                  <a:pt x="51815" y="279019"/>
                </a:lnTo>
                <a:close/>
              </a:path>
              <a:path w="129539" h="408939">
                <a:moveTo>
                  <a:pt x="77723" y="0"/>
                </a:moveTo>
                <a:lnTo>
                  <a:pt x="51815" y="0"/>
                </a:lnTo>
                <a:lnTo>
                  <a:pt x="51815" y="291973"/>
                </a:lnTo>
                <a:lnTo>
                  <a:pt x="77723" y="291973"/>
                </a:lnTo>
                <a:lnTo>
                  <a:pt x="77723" y="0"/>
                </a:lnTo>
                <a:close/>
              </a:path>
              <a:path w="129539" h="408939">
                <a:moveTo>
                  <a:pt x="129539" y="279019"/>
                </a:moveTo>
                <a:lnTo>
                  <a:pt x="77723" y="279019"/>
                </a:lnTo>
                <a:lnTo>
                  <a:pt x="77723" y="291973"/>
                </a:lnTo>
                <a:lnTo>
                  <a:pt x="123062" y="291973"/>
                </a:lnTo>
                <a:lnTo>
                  <a:pt x="129539" y="279019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60"/>
          <p:cNvSpPr txBox="1"/>
          <p:nvPr/>
        </p:nvSpPr>
        <p:spPr>
          <a:xfrm>
            <a:off x="5057394" y="2932937"/>
            <a:ext cx="2298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0" dirty="0">
                <a:latin typeface="Trebuchet MS"/>
                <a:cs typeface="Trebuchet MS"/>
              </a:rPr>
              <a:t>17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52" name="object 61"/>
          <p:cNvSpPr txBox="1"/>
          <p:nvPr/>
        </p:nvSpPr>
        <p:spPr>
          <a:xfrm>
            <a:off x="522223" y="2628646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kern="0" dirty="0">
                <a:latin typeface="DejaVu Sans"/>
                <a:cs typeface="DejaVu Sans"/>
              </a:rPr>
              <a:t>𝜏</a:t>
            </a:r>
            <a:r>
              <a:rPr sz="2625" kern="0" baseline="-15873" dirty="0">
                <a:latin typeface="DejaVu Sans"/>
                <a:cs typeface="DejaVu Sans"/>
              </a:rPr>
              <a:t>3</a:t>
            </a:r>
            <a:endParaRPr sz="2625" kern="0" baseline="-15873">
              <a:latin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47006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16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7" name="object 3"/>
          <p:cNvSpPr txBox="1">
            <a:spLocks noGrp="1"/>
          </p:cNvSpPr>
          <p:nvPr>
            <p:ph type="title"/>
          </p:nvPr>
        </p:nvSpPr>
        <p:spPr>
          <a:xfrm>
            <a:off x="533400" y="152400"/>
            <a:ext cx="3429000" cy="504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Example: FIFO</a:t>
            </a:r>
            <a:endParaRPr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108" name="object 4"/>
          <p:cNvSpPr txBox="1"/>
          <p:nvPr/>
        </p:nvSpPr>
        <p:spPr>
          <a:xfrm>
            <a:off x="522223" y="1165812"/>
            <a:ext cx="294640" cy="1069340"/>
          </a:xfrm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2400" kern="0" dirty="0">
                <a:latin typeface="DejaVu Sans"/>
                <a:cs typeface="DejaVu Sans"/>
              </a:rPr>
              <a:t>𝜏</a:t>
            </a:r>
            <a:r>
              <a:rPr sz="2625" kern="0" baseline="-15873" dirty="0">
                <a:latin typeface="DejaVu Sans"/>
                <a:cs typeface="DejaVu Sans"/>
              </a:rPr>
              <a:t>1</a:t>
            </a:r>
          </a:p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sz="2400" kern="0" dirty="0">
                <a:latin typeface="DejaVu Sans"/>
                <a:cs typeface="DejaVu Sans"/>
              </a:rPr>
              <a:t>𝜏</a:t>
            </a:r>
            <a:r>
              <a:rPr sz="2625" kern="0" baseline="-15873" dirty="0">
                <a:latin typeface="DejaVu Sans"/>
                <a:cs typeface="DejaVu Sans"/>
              </a:rPr>
              <a:t>2</a:t>
            </a:r>
          </a:p>
        </p:txBody>
      </p:sp>
      <p:sp>
        <p:nvSpPr>
          <p:cNvPr id="109" name="object 5"/>
          <p:cNvSpPr/>
          <p:nvPr/>
        </p:nvSpPr>
        <p:spPr>
          <a:xfrm>
            <a:off x="948689" y="1450594"/>
            <a:ext cx="4664075" cy="127000"/>
          </a:xfrm>
          <a:custGeom>
            <a:avLst/>
            <a:gdLst/>
            <a:ahLst/>
            <a:cxnLst/>
            <a:rect l="l" t="t" r="r" b="b"/>
            <a:pathLst>
              <a:path w="4664075" h="127000">
                <a:moveTo>
                  <a:pt x="4536948" y="0"/>
                </a:moveTo>
                <a:lnTo>
                  <a:pt x="4536948" y="127000"/>
                </a:lnTo>
                <a:lnTo>
                  <a:pt x="4644136" y="73405"/>
                </a:lnTo>
                <a:lnTo>
                  <a:pt x="4549648" y="73405"/>
                </a:lnTo>
                <a:lnTo>
                  <a:pt x="4549648" y="53593"/>
                </a:lnTo>
                <a:lnTo>
                  <a:pt x="4644135" y="53593"/>
                </a:lnTo>
                <a:lnTo>
                  <a:pt x="4536948" y="0"/>
                </a:lnTo>
                <a:close/>
              </a:path>
              <a:path w="4664075" h="127000">
                <a:moveTo>
                  <a:pt x="4536948" y="53593"/>
                </a:moveTo>
                <a:lnTo>
                  <a:pt x="0" y="53593"/>
                </a:lnTo>
                <a:lnTo>
                  <a:pt x="0" y="73405"/>
                </a:lnTo>
                <a:lnTo>
                  <a:pt x="4536948" y="73405"/>
                </a:lnTo>
                <a:lnTo>
                  <a:pt x="4536948" y="53593"/>
                </a:lnTo>
                <a:close/>
              </a:path>
              <a:path w="4664075" h="127000">
                <a:moveTo>
                  <a:pt x="4644135" y="53593"/>
                </a:moveTo>
                <a:lnTo>
                  <a:pt x="4549648" y="53593"/>
                </a:lnTo>
                <a:lnTo>
                  <a:pt x="4549648" y="73405"/>
                </a:lnTo>
                <a:lnTo>
                  <a:pt x="4644136" y="73405"/>
                </a:lnTo>
                <a:lnTo>
                  <a:pt x="4663948" y="63500"/>
                </a:lnTo>
                <a:lnTo>
                  <a:pt x="4644135" y="53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6"/>
          <p:cNvSpPr/>
          <p:nvPr/>
        </p:nvSpPr>
        <p:spPr>
          <a:xfrm>
            <a:off x="948689" y="2153157"/>
            <a:ext cx="4664075" cy="127000"/>
          </a:xfrm>
          <a:custGeom>
            <a:avLst/>
            <a:gdLst/>
            <a:ahLst/>
            <a:cxnLst/>
            <a:rect l="l" t="t" r="r" b="b"/>
            <a:pathLst>
              <a:path w="4664075" h="127000">
                <a:moveTo>
                  <a:pt x="4536948" y="0"/>
                </a:moveTo>
                <a:lnTo>
                  <a:pt x="4536948" y="127000"/>
                </a:lnTo>
                <a:lnTo>
                  <a:pt x="4644136" y="73405"/>
                </a:lnTo>
                <a:lnTo>
                  <a:pt x="4549648" y="73405"/>
                </a:lnTo>
                <a:lnTo>
                  <a:pt x="4549648" y="53593"/>
                </a:lnTo>
                <a:lnTo>
                  <a:pt x="4644135" y="53593"/>
                </a:lnTo>
                <a:lnTo>
                  <a:pt x="4536948" y="0"/>
                </a:lnTo>
                <a:close/>
              </a:path>
              <a:path w="4664075" h="127000">
                <a:moveTo>
                  <a:pt x="4536948" y="53593"/>
                </a:moveTo>
                <a:lnTo>
                  <a:pt x="0" y="53593"/>
                </a:lnTo>
                <a:lnTo>
                  <a:pt x="0" y="73405"/>
                </a:lnTo>
                <a:lnTo>
                  <a:pt x="4536948" y="73405"/>
                </a:lnTo>
                <a:lnTo>
                  <a:pt x="4536948" y="53593"/>
                </a:lnTo>
                <a:close/>
              </a:path>
              <a:path w="4664075" h="127000">
                <a:moveTo>
                  <a:pt x="4644135" y="53593"/>
                </a:moveTo>
                <a:lnTo>
                  <a:pt x="4549648" y="53593"/>
                </a:lnTo>
                <a:lnTo>
                  <a:pt x="4549648" y="73405"/>
                </a:lnTo>
                <a:lnTo>
                  <a:pt x="4644136" y="73405"/>
                </a:lnTo>
                <a:lnTo>
                  <a:pt x="4663948" y="63500"/>
                </a:lnTo>
                <a:lnTo>
                  <a:pt x="4644135" y="53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7"/>
          <p:cNvSpPr/>
          <p:nvPr/>
        </p:nvSpPr>
        <p:spPr>
          <a:xfrm>
            <a:off x="948689" y="2901442"/>
            <a:ext cx="4664075" cy="127000"/>
          </a:xfrm>
          <a:custGeom>
            <a:avLst/>
            <a:gdLst/>
            <a:ahLst/>
            <a:cxnLst/>
            <a:rect l="l" t="t" r="r" b="b"/>
            <a:pathLst>
              <a:path w="4664075" h="127000">
                <a:moveTo>
                  <a:pt x="4536948" y="0"/>
                </a:moveTo>
                <a:lnTo>
                  <a:pt x="4536948" y="127000"/>
                </a:lnTo>
                <a:lnTo>
                  <a:pt x="4644135" y="73406"/>
                </a:lnTo>
                <a:lnTo>
                  <a:pt x="4549648" y="73406"/>
                </a:lnTo>
                <a:lnTo>
                  <a:pt x="4549648" y="53594"/>
                </a:lnTo>
                <a:lnTo>
                  <a:pt x="4644136" y="53594"/>
                </a:lnTo>
                <a:lnTo>
                  <a:pt x="4536948" y="0"/>
                </a:lnTo>
                <a:close/>
              </a:path>
              <a:path w="4664075" h="127000">
                <a:moveTo>
                  <a:pt x="4536948" y="53594"/>
                </a:moveTo>
                <a:lnTo>
                  <a:pt x="0" y="53594"/>
                </a:lnTo>
                <a:lnTo>
                  <a:pt x="0" y="73406"/>
                </a:lnTo>
                <a:lnTo>
                  <a:pt x="4536948" y="73406"/>
                </a:lnTo>
                <a:lnTo>
                  <a:pt x="4536948" y="53594"/>
                </a:lnTo>
                <a:close/>
              </a:path>
              <a:path w="4664075" h="127000">
                <a:moveTo>
                  <a:pt x="4644136" y="53594"/>
                </a:moveTo>
                <a:lnTo>
                  <a:pt x="4549648" y="53594"/>
                </a:lnTo>
                <a:lnTo>
                  <a:pt x="4549648" y="73406"/>
                </a:lnTo>
                <a:lnTo>
                  <a:pt x="4644135" y="73406"/>
                </a:lnTo>
                <a:lnTo>
                  <a:pt x="4663948" y="63500"/>
                </a:lnTo>
                <a:lnTo>
                  <a:pt x="4644136" y="535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8"/>
          <p:cNvSpPr/>
          <p:nvPr/>
        </p:nvSpPr>
        <p:spPr>
          <a:xfrm>
            <a:off x="3285744" y="1863089"/>
            <a:ext cx="129539" cy="353695"/>
          </a:xfrm>
          <a:custGeom>
            <a:avLst/>
            <a:gdLst/>
            <a:ahLst/>
            <a:cxnLst/>
            <a:rect l="l" t="t" r="r" b="b"/>
            <a:pathLst>
              <a:path w="129539" h="353694">
                <a:moveTo>
                  <a:pt x="77723" y="116586"/>
                </a:moveTo>
                <a:lnTo>
                  <a:pt x="51815" y="116586"/>
                </a:lnTo>
                <a:lnTo>
                  <a:pt x="51815" y="353695"/>
                </a:lnTo>
                <a:lnTo>
                  <a:pt x="77723" y="353695"/>
                </a:lnTo>
                <a:lnTo>
                  <a:pt x="77723" y="116586"/>
                </a:lnTo>
                <a:close/>
              </a:path>
              <a:path w="129539" h="353694">
                <a:moveTo>
                  <a:pt x="64769" y="0"/>
                </a:moveTo>
                <a:lnTo>
                  <a:pt x="0" y="129539"/>
                </a:lnTo>
                <a:lnTo>
                  <a:pt x="51815" y="129539"/>
                </a:lnTo>
                <a:lnTo>
                  <a:pt x="51815" y="116586"/>
                </a:lnTo>
                <a:lnTo>
                  <a:pt x="123062" y="116586"/>
                </a:lnTo>
                <a:lnTo>
                  <a:pt x="64769" y="0"/>
                </a:lnTo>
                <a:close/>
              </a:path>
              <a:path w="129539" h="353694">
                <a:moveTo>
                  <a:pt x="123062" y="116586"/>
                </a:moveTo>
                <a:lnTo>
                  <a:pt x="77723" y="116586"/>
                </a:lnTo>
                <a:lnTo>
                  <a:pt x="77723" y="129539"/>
                </a:lnTo>
                <a:lnTo>
                  <a:pt x="129539" y="129539"/>
                </a:lnTo>
                <a:lnTo>
                  <a:pt x="123062" y="1165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9"/>
          <p:cNvSpPr txBox="1"/>
          <p:nvPr/>
        </p:nvSpPr>
        <p:spPr>
          <a:xfrm>
            <a:off x="3177667" y="2178811"/>
            <a:ext cx="2298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0" dirty="0">
                <a:latin typeface="Trebuchet MS"/>
                <a:cs typeface="Trebuchet MS"/>
              </a:rPr>
              <a:t>10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14" name="object 10"/>
          <p:cNvSpPr/>
          <p:nvPr/>
        </p:nvSpPr>
        <p:spPr>
          <a:xfrm>
            <a:off x="1074419" y="2586989"/>
            <a:ext cx="129539" cy="353695"/>
          </a:xfrm>
          <a:custGeom>
            <a:avLst/>
            <a:gdLst/>
            <a:ahLst/>
            <a:cxnLst/>
            <a:rect l="l" t="t" r="r" b="b"/>
            <a:pathLst>
              <a:path w="129540" h="353694">
                <a:moveTo>
                  <a:pt x="77724" y="116586"/>
                </a:moveTo>
                <a:lnTo>
                  <a:pt x="51816" y="116586"/>
                </a:lnTo>
                <a:lnTo>
                  <a:pt x="51816" y="353695"/>
                </a:lnTo>
                <a:lnTo>
                  <a:pt x="77724" y="353695"/>
                </a:lnTo>
                <a:lnTo>
                  <a:pt x="77724" y="116586"/>
                </a:lnTo>
                <a:close/>
              </a:path>
              <a:path w="129540" h="353694">
                <a:moveTo>
                  <a:pt x="64770" y="0"/>
                </a:moveTo>
                <a:lnTo>
                  <a:pt x="0" y="129539"/>
                </a:lnTo>
                <a:lnTo>
                  <a:pt x="51816" y="129539"/>
                </a:lnTo>
                <a:lnTo>
                  <a:pt x="51816" y="116586"/>
                </a:lnTo>
                <a:lnTo>
                  <a:pt x="123063" y="116586"/>
                </a:lnTo>
                <a:lnTo>
                  <a:pt x="64770" y="0"/>
                </a:lnTo>
                <a:close/>
              </a:path>
              <a:path w="129540" h="353694">
                <a:moveTo>
                  <a:pt x="123063" y="116586"/>
                </a:moveTo>
                <a:lnTo>
                  <a:pt x="77724" y="116586"/>
                </a:lnTo>
                <a:lnTo>
                  <a:pt x="77724" y="129539"/>
                </a:lnTo>
                <a:lnTo>
                  <a:pt x="129540" y="129539"/>
                </a:lnTo>
                <a:lnTo>
                  <a:pt x="123063" y="1165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"/>
          <p:cNvSpPr txBox="1"/>
          <p:nvPr/>
        </p:nvSpPr>
        <p:spPr>
          <a:xfrm>
            <a:off x="1070863" y="2908807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35" dirty="0">
                <a:latin typeface="Trebuchet MS"/>
                <a:cs typeface="Trebuchet MS"/>
              </a:rPr>
              <a:t>2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16" name="object 12"/>
          <p:cNvSpPr/>
          <p:nvPr/>
        </p:nvSpPr>
        <p:spPr>
          <a:xfrm>
            <a:off x="1898904" y="1148333"/>
            <a:ext cx="129539" cy="353695"/>
          </a:xfrm>
          <a:custGeom>
            <a:avLst/>
            <a:gdLst/>
            <a:ahLst/>
            <a:cxnLst/>
            <a:rect l="l" t="t" r="r" b="b"/>
            <a:pathLst>
              <a:path w="129539" h="353694">
                <a:moveTo>
                  <a:pt x="77723" y="116586"/>
                </a:moveTo>
                <a:lnTo>
                  <a:pt x="51815" y="116586"/>
                </a:lnTo>
                <a:lnTo>
                  <a:pt x="51815" y="353694"/>
                </a:lnTo>
                <a:lnTo>
                  <a:pt x="77723" y="353694"/>
                </a:lnTo>
                <a:lnTo>
                  <a:pt x="77723" y="116586"/>
                </a:lnTo>
                <a:close/>
              </a:path>
              <a:path w="129539" h="353694">
                <a:moveTo>
                  <a:pt x="64769" y="0"/>
                </a:moveTo>
                <a:lnTo>
                  <a:pt x="0" y="129539"/>
                </a:lnTo>
                <a:lnTo>
                  <a:pt x="51815" y="129539"/>
                </a:lnTo>
                <a:lnTo>
                  <a:pt x="51815" y="116586"/>
                </a:lnTo>
                <a:lnTo>
                  <a:pt x="123062" y="116586"/>
                </a:lnTo>
                <a:lnTo>
                  <a:pt x="64769" y="0"/>
                </a:lnTo>
                <a:close/>
              </a:path>
              <a:path w="129539" h="353694">
                <a:moveTo>
                  <a:pt x="123062" y="116586"/>
                </a:moveTo>
                <a:lnTo>
                  <a:pt x="77723" y="116586"/>
                </a:lnTo>
                <a:lnTo>
                  <a:pt x="77723" y="129539"/>
                </a:lnTo>
                <a:lnTo>
                  <a:pt x="129539" y="129539"/>
                </a:lnTo>
                <a:lnTo>
                  <a:pt x="123062" y="1165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7" name="object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289321"/>
              </p:ext>
            </p:extLst>
          </p:nvPr>
        </p:nvGraphicFramePr>
        <p:xfrm>
          <a:off x="6272784" y="1191005"/>
          <a:ext cx="2616199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7865"/>
                <a:gridCol w="697865"/>
                <a:gridCol w="619759"/>
                <a:gridCol w="600710"/>
              </a:tblGrid>
              <a:tr h="457200">
                <a:tc>
                  <a:txBody>
                    <a:bodyPr/>
                    <a:lstStyle/>
                    <a:p>
                      <a:pPr marL="20320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0" dirty="0">
                          <a:latin typeface="DejaVu Sans"/>
                          <a:cs typeface="DejaVu Sans"/>
                        </a:rPr>
                        <a:t>𝜏</a:t>
                      </a:r>
                      <a:r>
                        <a:rPr sz="2625" spc="0" baseline="-15873" dirty="0">
                          <a:latin typeface="DejaVu Sans"/>
                          <a:cs typeface="DejaVu Sans"/>
                        </a:rPr>
                        <a:t>𝑖</a:t>
                      </a: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7175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0" dirty="0">
                          <a:latin typeface="DejaVu Sans"/>
                          <a:cs typeface="DejaVu Sans"/>
                        </a:rPr>
                        <a:t>𝐶</a:t>
                      </a:r>
                      <a:r>
                        <a:rPr sz="2625" spc="0" baseline="-15873" dirty="0">
                          <a:latin typeface="DejaVu Sans"/>
                          <a:cs typeface="DejaVu Sans"/>
                        </a:rPr>
                        <a:t>𝑖</a:t>
                      </a:r>
                      <a:endParaRPr sz="2625" spc="0" baseline="-15873">
                        <a:latin typeface="DejaVu Sans"/>
                        <a:cs typeface="DejaVu Sans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0" dirty="0">
                          <a:latin typeface="DejaVu Sans"/>
                          <a:cs typeface="DejaVu Sans"/>
                        </a:rPr>
                        <a:t>a</a:t>
                      </a:r>
                      <a:r>
                        <a:rPr sz="2625" spc="0" baseline="-15873" dirty="0">
                          <a:latin typeface="DejaVu Sans"/>
                          <a:cs typeface="DejaVu Sans"/>
                        </a:rPr>
                        <a:t>𝑖</a:t>
                      </a:r>
                      <a:endParaRPr sz="2625" spc="0" baseline="-15873">
                        <a:latin typeface="DejaVu Sans"/>
                        <a:cs typeface="DejaVu Sans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0" dirty="0">
                          <a:latin typeface="DejaVu Sans"/>
                          <a:cs typeface="DejaVu Sans"/>
                        </a:rPr>
                        <a:t>𝑑</a:t>
                      </a:r>
                      <a:r>
                        <a:rPr sz="2625" spc="0" baseline="-15873" dirty="0">
                          <a:latin typeface="DejaVu Sans"/>
                          <a:cs typeface="DejaVu Sans"/>
                        </a:rPr>
                        <a:t>𝑖</a:t>
                      </a:r>
                      <a:endParaRPr sz="2625" spc="0" baseline="-15873">
                        <a:latin typeface="DejaVu Sans"/>
                        <a:cs typeface="DejaVu Sans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spc="0" dirty="0">
                          <a:latin typeface="DejaVu Sans"/>
                          <a:cs typeface="DejaVu Sans"/>
                        </a:rPr>
                        <a:t>𝜏</a:t>
                      </a:r>
                      <a:r>
                        <a:rPr sz="2625" spc="0" baseline="-15873" dirty="0">
                          <a:latin typeface="DejaVu Sans"/>
                          <a:cs typeface="DejaVu Sans"/>
                        </a:rPr>
                        <a:t>1</a:t>
                      </a: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DCDB"/>
                    </a:solidFill>
                  </a:tcPr>
                </a:tc>
                <a:tc>
                  <a:txBody>
                    <a:bodyPr/>
                    <a:lstStyle/>
                    <a:p>
                      <a:pPr marR="255904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0" dirty="0">
                          <a:latin typeface="Trebuchet MS"/>
                          <a:cs typeface="Trebuchet MS"/>
                        </a:rPr>
                        <a:t>8</a:t>
                      </a:r>
                      <a:endParaRPr sz="2400" spc="0">
                        <a:latin typeface="Trebuchet MS"/>
                        <a:cs typeface="Trebuchet M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DCDB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0" dirty="0">
                          <a:latin typeface="Trebuchet MS"/>
                          <a:cs typeface="Trebuchet MS"/>
                        </a:rPr>
                        <a:t>5</a:t>
                      </a:r>
                      <a:endParaRPr sz="2400" spc="0">
                        <a:latin typeface="Trebuchet MS"/>
                        <a:cs typeface="Trebuchet M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DCDB"/>
                    </a:solidFill>
                  </a:tcPr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0" dirty="0">
                          <a:latin typeface="Trebuchet MS"/>
                          <a:cs typeface="Trebuchet MS"/>
                        </a:rPr>
                        <a:t>14</a:t>
                      </a:r>
                      <a:endParaRPr sz="2400" spc="0">
                        <a:latin typeface="Trebuchet MS"/>
                        <a:cs typeface="Trebuchet M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DCDB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spc="0" dirty="0">
                          <a:latin typeface="DejaVu Sans"/>
                          <a:cs typeface="DejaVu Sans"/>
                        </a:rPr>
                        <a:t>𝜏</a:t>
                      </a:r>
                      <a:r>
                        <a:rPr sz="2625" spc="0" baseline="-15873" dirty="0">
                          <a:latin typeface="DejaVu Sans"/>
                          <a:cs typeface="DejaVu Sans"/>
                        </a:rPr>
                        <a:t>2</a:t>
                      </a:r>
                      <a:endParaRPr sz="2625" spc="0" baseline="-15873">
                        <a:latin typeface="DejaVu Sans"/>
                        <a:cs typeface="DejaVu Sans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marR="255904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0" dirty="0">
                          <a:latin typeface="Trebuchet MS"/>
                          <a:cs typeface="Trebuchet MS"/>
                        </a:rPr>
                        <a:t>3</a:t>
                      </a:r>
                      <a:endParaRPr sz="2400" spc="0">
                        <a:latin typeface="Trebuchet MS"/>
                        <a:cs typeface="Trebuchet M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0" dirty="0">
                          <a:latin typeface="Trebuchet MS"/>
                          <a:cs typeface="Trebuchet MS"/>
                        </a:rPr>
                        <a:t>10</a:t>
                      </a:r>
                      <a:endParaRPr sz="2400" spc="0">
                        <a:latin typeface="Trebuchet MS"/>
                        <a:cs typeface="Trebuchet M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0" dirty="0">
                          <a:latin typeface="Trebuchet MS"/>
                          <a:cs typeface="Trebuchet MS"/>
                        </a:rPr>
                        <a:t>14</a:t>
                      </a:r>
                      <a:endParaRPr sz="2400" spc="0">
                        <a:latin typeface="Trebuchet MS"/>
                        <a:cs typeface="Trebuchet M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spc="0" dirty="0">
                          <a:latin typeface="DejaVu Sans"/>
                          <a:cs typeface="DejaVu Sans"/>
                        </a:rPr>
                        <a:t>𝜏</a:t>
                      </a:r>
                      <a:r>
                        <a:rPr sz="2625" spc="0" baseline="-15873" dirty="0">
                          <a:latin typeface="DejaVu Sans"/>
                          <a:cs typeface="DejaVu Sans"/>
                        </a:rPr>
                        <a:t>3</a:t>
                      </a:r>
                      <a:endParaRPr sz="2625" spc="0" baseline="-15873">
                        <a:latin typeface="DejaVu Sans"/>
                        <a:cs typeface="DejaVu Sans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4F9B4"/>
                    </a:solidFill>
                  </a:tcPr>
                </a:tc>
                <a:tc>
                  <a:txBody>
                    <a:bodyPr/>
                    <a:lstStyle/>
                    <a:p>
                      <a:pPr marR="255904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0" dirty="0">
                          <a:latin typeface="Trebuchet MS"/>
                          <a:cs typeface="Trebuchet MS"/>
                        </a:rPr>
                        <a:t>4</a:t>
                      </a:r>
                      <a:endParaRPr sz="2400" spc="0">
                        <a:latin typeface="Trebuchet MS"/>
                        <a:cs typeface="Trebuchet M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4F9B4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0" dirty="0">
                          <a:latin typeface="Trebuchet MS"/>
                          <a:cs typeface="Trebuchet MS"/>
                        </a:rPr>
                        <a:t>2</a:t>
                      </a:r>
                      <a:endParaRPr sz="2400" spc="0">
                        <a:latin typeface="Trebuchet MS"/>
                        <a:cs typeface="Trebuchet M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4F9B4"/>
                    </a:solidFill>
                  </a:tcPr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0" dirty="0">
                          <a:latin typeface="Trebuchet MS"/>
                          <a:cs typeface="Trebuchet MS"/>
                        </a:rPr>
                        <a:t>17</a:t>
                      </a: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4F9B4"/>
                    </a:solidFill>
                  </a:tcPr>
                </a:tc>
              </a:tr>
            </a:tbl>
          </a:graphicData>
        </a:graphic>
      </p:graphicFrame>
      <p:sp>
        <p:nvSpPr>
          <p:cNvPr id="118" name="object 14"/>
          <p:cNvSpPr/>
          <p:nvPr/>
        </p:nvSpPr>
        <p:spPr>
          <a:xfrm>
            <a:off x="4422647" y="1098041"/>
            <a:ext cx="129539" cy="408940"/>
          </a:xfrm>
          <a:custGeom>
            <a:avLst/>
            <a:gdLst/>
            <a:ahLst/>
            <a:cxnLst/>
            <a:rect l="l" t="t" r="r" b="b"/>
            <a:pathLst>
              <a:path w="129539" h="408940">
                <a:moveTo>
                  <a:pt x="51815" y="279019"/>
                </a:moveTo>
                <a:lnTo>
                  <a:pt x="0" y="279019"/>
                </a:lnTo>
                <a:lnTo>
                  <a:pt x="64769" y="408559"/>
                </a:lnTo>
                <a:lnTo>
                  <a:pt x="123062" y="291973"/>
                </a:lnTo>
                <a:lnTo>
                  <a:pt x="51815" y="291973"/>
                </a:lnTo>
                <a:lnTo>
                  <a:pt x="51815" y="279019"/>
                </a:lnTo>
                <a:close/>
              </a:path>
              <a:path w="129539" h="408940">
                <a:moveTo>
                  <a:pt x="77724" y="0"/>
                </a:moveTo>
                <a:lnTo>
                  <a:pt x="51815" y="0"/>
                </a:lnTo>
                <a:lnTo>
                  <a:pt x="51815" y="291973"/>
                </a:lnTo>
                <a:lnTo>
                  <a:pt x="77724" y="291973"/>
                </a:lnTo>
                <a:lnTo>
                  <a:pt x="77724" y="0"/>
                </a:lnTo>
                <a:close/>
              </a:path>
              <a:path w="129539" h="408940">
                <a:moveTo>
                  <a:pt x="129539" y="279019"/>
                </a:moveTo>
                <a:lnTo>
                  <a:pt x="77724" y="279019"/>
                </a:lnTo>
                <a:lnTo>
                  <a:pt x="77724" y="291973"/>
                </a:lnTo>
                <a:lnTo>
                  <a:pt x="123062" y="291973"/>
                </a:lnTo>
                <a:lnTo>
                  <a:pt x="129539" y="279019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5"/>
          <p:cNvSpPr txBox="1"/>
          <p:nvPr/>
        </p:nvSpPr>
        <p:spPr>
          <a:xfrm>
            <a:off x="4384675" y="1483309"/>
            <a:ext cx="2298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0" dirty="0">
                <a:latin typeface="Trebuchet MS"/>
                <a:cs typeface="Trebuchet MS"/>
              </a:rPr>
              <a:t>14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20" name="object 16"/>
          <p:cNvSpPr/>
          <p:nvPr/>
        </p:nvSpPr>
        <p:spPr>
          <a:xfrm>
            <a:off x="4427220" y="1823466"/>
            <a:ext cx="129539" cy="408940"/>
          </a:xfrm>
          <a:custGeom>
            <a:avLst/>
            <a:gdLst/>
            <a:ahLst/>
            <a:cxnLst/>
            <a:rect l="l" t="t" r="r" b="b"/>
            <a:pathLst>
              <a:path w="129539" h="408939">
                <a:moveTo>
                  <a:pt x="51815" y="279019"/>
                </a:moveTo>
                <a:lnTo>
                  <a:pt x="0" y="279019"/>
                </a:lnTo>
                <a:lnTo>
                  <a:pt x="64769" y="408559"/>
                </a:lnTo>
                <a:lnTo>
                  <a:pt x="123062" y="291973"/>
                </a:lnTo>
                <a:lnTo>
                  <a:pt x="51815" y="291973"/>
                </a:lnTo>
                <a:lnTo>
                  <a:pt x="51815" y="279019"/>
                </a:lnTo>
                <a:close/>
              </a:path>
              <a:path w="129539" h="408939">
                <a:moveTo>
                  <a:pt x="77724" y="0"/>
                </a:moveTo>
                <a:lnTo>
                  <a:pt x="51815" y="0"/>
                </a:lnTo>
                <a:lnTo>
                  <a:pt x="51815" y="291973"/>
                </a:lnTo>
                <a:lnTo>
                  <a:pt x="77724" y="291973"/>
                </a:lnTo>
                <a:lnTo>
                  <a:pt x="77724" y="0"/>
                </a:lnTo>
                <a:close/>
              </a:path>
              <a:path w="129539" h="408939">
                <a:moveTo>
                  <a:pt x="129539" y="279019"/>
                </a:moveTo>
                <a:lnTo>
                  <a:pt x="77724" y="279019"/>
                </a:lnTo>
                <a:lnTo>
                  <a:pt x="77724" y="291973"/>
                </a:lnTo>
                <a:lnTo>
                  <a:pt x="123062" y="291973"/>
                </a:lnTo>
                <a:lnTo>
                  <a:pt x="129539" y="279019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7"/>
          <p:cNvSpPr txBox="1"/>
          <p:nvPr/>
        </p:nvSpPr>
        <p:spPr>
          <a:xfrm>
            <a:off x="4389501" y="2209545"/>
            <a:ext cx="2298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0" dirty="0">
                <a:latin typeface="Trebuchet MS"/>
                <a:cs typeface="Trebuchet MS"/>
              </a:rPr>
              <a:t>14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22" name="object 18"/>
          <p:cNvSpPr/>
          <p:nvPr/>
        </p:nvSpPr>
        <p:spPr>
          <a:xfrm>
            <a:off x="1110996" y="2703576"/>
            <a:ext cx="894575" cy="2514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9"/>
          <p:cNvSpPr/>
          <p:nvPr/>
        </p:nvSpPr>
        <p:spPr>
          <a:xfrm>
            <a:off x="1158239" y="2731007"/>
            <a:ext cx="804672" cy="161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20"/>
          <p:cNvSpPr/>
          <p:nvPr/>
        </p:nvSpPr>
        <p:spPr>
          <a:xfrm>
            <a:off x="1158239" y="2731007"/>
            <a:ext cx="805180" cy="161925"/>
          </a:xfrm>
          <a:custGeom>
            <a:avLst/>
            <a:gdLst/>
            <a:ahLst/>
            <a:cxnLst/>
            <a:rect l="l" t="t" r="r" b="b"/>
            <a:pathLst>
              <a:path w="805180" h="161925">
                <a:moveTo>
                  <a:pt x="0" y="161544"/>
                </a:moveTo>
                <a:lnTo>
                  <a:pt x="804672" y="161544"/>
                </a:lnTo>
                <a:lnTo>
                  <a:pt x="804672" y="0"/>
                </a:lnTo>
                <a:lnTo>
                  <a:pt x="0" y="0"/>
                </a:lnTo>
                <a:lnTo>
                  <a:pt x="0" y="161544"/>
                </a:lnTo>
                <a:close/>
              </a:path>
            </a:pathLst>
          </a:custGeom>
          <a:ln w="9144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21"/>
          <p:cNvSpPr/>
          <p:nvPr/>
        </p:nvSpPr>
        <p:spPr>
          <a:xfrm>
            <a:off x="2176272" y="1237462"/>
            <a:ext cx="1164336" cy="2499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22"/>
          <p:cNvSpPr/>
          <p:nvPr/>
        </p:nvSpPr>
        <p:spPr>
          <a:xfrm>
            <a:off x="2223516" y="1264919"/>
            <a:ext cx="1074420" cy="1600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23"/>
          <p:cNvSpPr/>
          <p:nvPr/>
        </p:nvSpPr>
        <p:spPr>
          <a:xfrm>
            <a:off x="2223516" y="1264919"/>
            <a:ext cx="1074420" cy="160020"/>
          </a:xfrm>
          <a:custGeom>
            <a:avLst/>
            <a:gdLst/>
            <a:ahLst/>
            <a:cxnLst/>
            <a:rect l="l" t="t" r="r" b="b"/>
            <a:pathLst>
              <a:path w="1074420" h="160019">
                <a:moveTo>
                  <a:pt x="0" y="160020"/>
                </a:moveTo>
                <a:lnTo>
                  <a:pt x="1074420" y="160020"/>
                </a:lnTo>
                <a:lnTo>
                  <a:pt x="1074420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ln w="9144">
            <a:solidFill>
              <a:srgbClr val="BD4A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24"/>
          <p:cNvSpPr txBox="1"/>
          <p:nvPr/>
        </p:nvSpPr>
        <p:spPr>
          <a:xfrm>
            <a:off x="1872742" y="1483233"/>
            <a:ext cx="42925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13055" algn="l"/>
              </a:tabLst>
            </a:pPr>
            <a:r>
              <a:rPr sz="2400" spc="-52" baseline="1736" dirty="0">
                <a:latin typeface="Trebuchet MS"/>
                <a:cs typeface="Trebuchet MS"/>
              </a:rPr>
              <a:t>5	</a:t>
            </a:r>
            <a:r>
              <a:rPr sz="1600" spc="-35" dirty="0">
                <a:latin typeface="Trebuchet MS"/>
                <a:cs typeface="Trebuchet MS"/>
              </a:rPr>
              <a:t>6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29" name="object 25"/>
          <p:cNvSpPr/>
          <p:nvPr/>
        </p:nvSpPr>
        <p:spPr>
          <a:xfrm>
            <a:off x="7749540" y="4629911"/>
            <a:ext cx="190500" cy="114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26"/>
          <p:cNvSpPr/>
          <p:nvPr/>
        </p:nvSpPr>
        <p:spPr>
          <a:xfrm>
            <a:off x="7005828" y="4629911"/>
            <a:ext cx="934719" cy="76200"/>
          </a:xfrm>
          <a:custGeom>
            <a:avLst/>
            <a:gdLst/>
            <a:ahLst/>
            <a:cxnLst/>
            <a:rect l="l" t="t" r="r" b="b"/>
            <a:pathLst>
              <a:path w="934720" h="76200">
                <a:moveTo>
                  <a:pt x="743712" y="0"/>
                </a:moveTo>
                <a:lnTo>
                  <a:pt x="763524" y="38100"/>
                </a:lnTo>
                <a:lnTo>
                  <a:pt x="0" y="38100"/>
                </a:lnTo>
                <a:lnTo>
                  <a:pt x="0" y="76200"/>
                </a:lnTo>
                <a:lnTo>
                  <a:pt x="763524" y="76200"/>
                </a:lnTo>
                <a:lnTo>
                  <a:pt x="934212" y="56387"/>
                </a:lnTo>
                <a:lnTo>
                  <a:pt x="7437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27"/>
          <p:cNvSpPr txBox="1"/>
          <p:nvPr/>
        </p:nvSpPr>
        <p:spPr>
          <a:xfrm>
            <a:off x="4777866" y="4083177"/>
            <a:ext cx="12058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75" dirty="0">
                <a:latin typeface="Trebuchet MS"/>
                <a:cs typeface="Trebuchet MS"/>
              </a:rPr>
              <a:t>disp</a:t>
            </a:r>
            <a:r>
              <a:rPr sz="2000" spc="-105" dirty="0">
                <a:latin typeface="Trebuchet MS"/>
                <a:cs typeface="Trebuchet MS"/>
              </a:rPr>
              <a:t>a</a:t>
            </a:r>
            <a:r>
              <a:rPr sz="2000" spc="-150" dirty="0">
                <a:latin typeface="Trebuchet MS"/>
                <a:cs typeface="Trebuchet MS"/>
              </a:rPr>
              <a:t>t</a:t>
            </a:r>
            <a:r>
              <a:rPr sz="2000" spc="-90" dirty="0">
                <a:latin typeface="Trebuchet MS"/>
                <a:cs typeface="Trebuchet MS"/>
              </a:rPr>
              <a:t>c</a:t>
            </a:r>
            <a:r>
              <a:rPr sz="2000" spc="-95" dirty="0">
                <a:latin typeface="Trebuchet MS"/>
                <a:cs typeface="Trebuchet MS"/>
              </a:rPr>
              <a:t>h</a:t>
            </a:r>
            <a:r>
              <a:rPr sz="2000" spc="-75" dirty="0">
                <a:latin typeface="Trebuchet MS"/>
                <a:cs typeface="Trebuchet MS"/>
              </a:rPr>
              <a:t>ing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32" name="object 28"/>
          <p:cNvSpPr txBox="1"/>
          <p:nvPr/>
        </p:nvSpPr>
        <p:spPr>
          <a:xfrm>
            <a:off x="7116571" y="4059428"/>
            <a:ext cx="1076325" cy="54673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 indent="327660">
              <a:lnSpc>
                <a:spcPts val="1939"/>
              </a:lnSpc>
              <a:spcBef>
                <a:spcPts val="345"/>
              </a:spcBef>
            </a:pPr>
            <a:r>
              <a:rPr sz="1800" spc="-130" dirty="0">
                <a:latin typeface="Trebuchet MS"/>
                <a:cs typeface="Trebuchet MS"/>
              </a:rPr>
              <a:t>Task  </a:t>
            </a:r>
            <a:r>
              <a:rPr sz="1800" spc="-155" dirty="0">
                <a:latin typeface="Trebuchet MS"/>
                <a:cs typeface="Trebuchet MS"/>
              </a:rPr>
              <a:t>c</a:t>
            </a:r>
            <a:r>
              <a:rPr sz="1800" spc="-75" dirty="0">
                <a:latin typeface="Trebuchet MS"/>
                <a:cs typeface="Trebuchet MS"/>
              </a:rPr>
              <a:t>ompl</a:t>
            </a:r>
            <a:r>
              <a:rPr sz="1800" spc="-85" dirty="0">
                <a:latin typeface="Trebuchet MS"/>
                <a:cs typeface="Trebuchet MS"/>
              </a:rPr>
              <a:t>e</a:t>
            </a:r>
            <a:r>
              <a:rPr sz="1800" spc="-125" dirty="0">
                <a:latin typeface="Trebuchet MS"/>
                <a:cs typeface="Trebuchet MS"/>
              </a:rPr>
              <a:t>t</a:t>
            </a:r>
            <a:r>
              <a:rPr sz="1800" spc="-100" dirty="0">
                <a:latin typeface="Trebuchet MS"/>
                <a:cs typeface="Trebuchet MS"/>
              </a:rPr>
              <a:t>i</a:t>
            </a:r>
            <a:r>
              <a:rPr sz="1800" spc="-35" dirty="0">
                <a:latin typeface="Trebuchet MS"/>
                <a:cs typeface="Trebuchet MS"/>
              </a:rPr>
              <a:t>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3" name="object 29"/>
          <p:cNvSpPr/>
          <p:nvPr/>
        </p:nvSpPr>
        <p:spPr>
          <a:xfrm>
            <a:off x="4588764" y="5096255"/>
            <a:ext cx="1995170" cy="609600"/>
          </a:xfrm>
          <a:custGeom>
            <a:avLst/>
            <a:gdLst/>
            <a:ahLst/>
            <a:cxnLst/>
            <a:rect l="l" t="t" r="r" b="b"/>
            <a:pathLst>
              <a:path w="1995170" h="609600">
                <a:moveTo>
                  <a:pt x="237744" y="371348"/>
                </a:moveTo>
                <a:lnTo>
                  <a:pt x="0" y="490220"/>
                </a:lnTo>
                <a:lnTo>
                  <a:pt x="237744" y="609066"/>
                </a:lnTo>
                <a:lnTo>
                  <a:pt x="237744" y="529818"/>
                </a:lnTo>
                <a:lnTo>
                  <a:pt x="198120" y="529818"/>
                </a:lnTo>
                <a:lnTo>
                  <a:pt x="198120" y="450596"/>
                </a:lnTo>
                <a:lnTo>
                  <a:pt x="237744" y="450596"/>
                </a:lnTo>
                <a:lnTo>
                  <a:pt x="237744" y="371348"/>
                </a:lnTo>
                <a:close/>
              </a:path>
              <a:path w="1995170" h="609600">
                <a:moveTo>
                  <a:pt x="237744" y="450596"/>
                </a:moveTo>
                <a:lnTo>
                  <a:pt x="198120" y="450596"/>
                </a:lnTo>
                <a:lnTo>
                  <a:pt x="198120" y="529818"/>
                </a:lnTo>
                <a:lnTo>
                  <a:pt x="237744" y="529818"/>
                </a:lnTo>
                <a:lnTo>
                  <a:pt x="237744" y="450596"/>
                </a:lnTo>
                <a:close/>
              </a:path>
              <a:path w="1995170" h="609600">
                <a:moveTo>
                  <a:pt x="1915667" y="450596"/>
                </a:moveTo>
                <a:lnTo>
                  <a:pt x="237744" y="450596"/>
                </a:lnTo>
                <a:lnTo>
                  <a:pt x="237744" y="529818"/>
                </a:lnTo>
                <a:lnTo>
                  <a:pt x="1955291" y="529818"/>
                </a:lnTo>
                <a:lnTo>
                  <a:pt x="1970698" y="526704"/>
                </a:lnTo>
                <a:lnTo>
                  <a:pt x="1983295" y="518215"/>
                </a:lnTo>
                <a:lnTo>
                  <a:pt x="1991796" y="505628"/>
                </a:lnTo>
                <a:lnTo>
                  <a:pt x="1994915" y="490220"/>
                </a:lnTo>
                <a:lnTo>
                  <a:pt x="1915667" y="490220"/>
                </a:lnTo>
                <a:lnTo>
                  <a:pt x="1915667" y="450596"/>
                </a:lnTo>
                <a:close/>
              </a:path>
              <a:path w="1995170" h="609600">
                <a:moveTo>
                  <a:pt x="1994915" y="0"/>
                </a:moveTo>
                <a:lnTo>
                  <a:pt x="1915667" y="0"/>
                </a:lnTo>
                <a:lnTo>
                  <a:pt x="1915667" y="490220"/>
                </a:lnTo>
                <a:lnTo>
                  <a:pt x="1955291" y="450596"/>
                </a:lnTo>
                <a:lnTo>
                  <a:pt x="1994915" y="450596"/>
                </a:lnTo>
                <a:lnTo>
                  <a:pt x="1994915" y="0"/>
                </a:lnTo>
                <a:close/>
              </a:path>
              <a:path w="1995170" h="609600">
                <a:moveTo>
                  <a:pt x="1994915" y="450596"/>
                </a:moveTo>
                <a:lnTo>
                  <a:pt x="1955291" y="450596"/>
                </a:lnTo>
                <a:lnTo>
                  <a:pt x="1915667" y="490220"/>
                </a:lnTo>
                <a:lnTo>
                  <a:pt x="1994915" y="490220"/>
                </a:lnTo>
                <a:lnTo>
                  <a:pt x="1994915" y="4505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30"/>
          <p:cNvSpPr txBox="1"/>
          <p:nvPr/>
        </p:nvSpPr>
        <p:spPr>
          <a:xfrm>
            <a:off x="4858258" y="5247513"/>
            <a:ext cx="1523365" cy="6051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85" dirty="0">
                <a:latin typeface="Trebuchet MS"/>
                <a:cs typeface="Trebuchet MS"/>
              </a:rPr>
              <a:t>Preemption</a:t>
            </a:r>
            <a:r>
              <a:rPr sz="2000" spc="-195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or  suspension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35" name="object 31"/>
          <p:cNvSpPr/>
          <p:nvPr/>
        </p:nvSpPr>
        <p:spPr>
          <a:xfrm>
            <a:off x="4565903" y="4570425"/>
            <a:ext cx="1528572" cy="2667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32"/>
          <p:cNvSpPr/>
          <p:nvPr/>
        </p:nvSpPr>
        <p:spPr>
          <a:xfrm>
            <a:off x="4613147" y="4600955"/>
            <a:ext cx="1437131" cy="1645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33"/>
          <p:cNvSpPr/>
          <p:nvPr/>
        </p:nvSpPr>
        <p:spPr>
          <a:xfrm>
            <a:off x="4613147" y="4600955"/>
            <a:ext cx="1437640" cy="165100"/>
          </a:xfrm>
          <a:custGeom>
            <a:avLst/>
            <a:gdLst/>
            <a:ahLst/>
            <a:cxnLst/>
            <a:rect l="l" t="t" r="r" b="b"/>
            <a:pathLst>
              <a:path w="1437639" h="165100">
                <a:moveTo>
                  <a:pt x="0" y="41148"/>
                </a:moveTo>
                <a:lnTo>
                  <a:pt x="1354836" y="41148"/>
                </a:lnTo>
                <a:lnTo>
                  <a:pt x="1354836" y="0"/>
                </a:lnTo>
                <a:lnTo>
                  <a:pt x="1437131" y="82296"/>
                </a:lnTo>
                <a:lnTo>
                  <a:pt x="1354836" y="164592"/>
                </a:lnTo>
                <a:lnTo>
                  <a:pt x="1354836" y="123444"/>
                </a:lnTo>
                <a:lnTo>
                  <a:pt x="0" y="123444"/>
                </a:lnTo>
                <a:lnTo>
                  <a:pt x="0" y="4114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34"/>
          <p:cNvSpPr/>
          <p:nvPr/>
        </p:nvSpPr>
        <p:spPr>
          <a:xfrm>
            <a:off x="6027420" y="4194047"/>
            <a:ext cx="1028700" cy="96469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35"/>
          <p:cNvSpPr/>
          <p:nvPr/>
        </p:nvSpPr>
        <p:spPr>
          <a:xfrm>
            <a:off x="6074664" y="4221479"/>
            <a:ext cx="938784" cy="87477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36"/>
          <p:cNvSpPr/>
          <p:nvPr/>
        </p:nvSpPr>
        <p:spPr>
          <a:xfrm>
            <a:off x="6074664" y="4221479"/>
            <a:ext cx="939165" cy="875030"/>
          </a:xfrm>
          <a:custGeom>
            <a:avLst/>
            <a:gdLst/>
            <a:ahLst/>
            <a:cxnLst/>
            <a:rect l="l" t="t" r="r" b="b"/>
            <a:pathLst>
              <a:path w="939165" h="875029">
                <a:moveTo>
                  <a:pt x="0" y="437388"/>
                </a:moveTo>
                <a:lnTo>
                  <a:pt x="2423" y="392669"/>
                </a:lnTo>
                <a:lnTo>
                  <a:pt x="9537" y="349241"/>
                </a:lnTo>
                <a:lnTo>
                  <a:pt x="21105" y="307325"/>
                </a:lnTo>
                <a:lnTo>
                  <a:pt x="36891" y="267140"/>
                </a:lnTo>
                <a:lnTo>
                  <a:pt x="56659" y="228906"/>
                </a:lnTo>
                <a:lnTo>
                  <a:pt x="80172" y="192844"/>
                </a:lnTo>
                <a:lnTo>
                  <a:pt x="107196" y="159172"/>
                </a:lnTo>
                <a:lnTo>
                  <a:pt x="137493" y="128111"/>
                </a:lnTo>
                <a:lnTo>
                  <a:pt x="170827" y="99880"/>
                </a:lnTo>
                <a:lnTo>
                  <a:pt x="206964" y="74701"/>
                </a:lnTo>
                <a:lnTo>
                  <a:pt x="245665" y="52792"/>
                </a:lnTo>
                <a:lnTo>
                  <a:pt x="286696" y="34373"/>
                </a:lnTo>
                <a:lnTo>
                  <a:pt x="329820" y="19664"/>
                </a:lnTo>
                <a:lnTo>
                  <a:pt x="374802" y="8886"/>
                </a:lnTo>
                <a:lnTo>
                  <a:pt x="421404" y="2258"/>
                </a:lnTo>
                <a:lnTo>
                  <a:pt x="469391" y="0"/>
                </a:lnTo>
                <a:lnTo>
                  <a:pt x="517379" y="2258"/>
                </a:lnTo>
                <a:lnTo>
                  <a:pt x="563981" y="8886"/>
                </a:lnTo>
                <a:lnTo>
                  <a:pt x="608963" y="19664"/>
                </a:lnTo>
                <a:lnTo>
                  <a:pt x="652087" y="34373"/>
                </a:lnTo>
                <a:lnTo>
                  <a:pt x="693118" y="52792"/>
                </a:lnTo>
                <a:lnTo>
                  <a:pt x="731819" y="74701"/>
                </a:lnTo>
                <a:lnTo>
                  <a:pt x="767956" y="99880"/>
                </a:lnTo>
                <a:lnTo>
                  <a:pt x="801290" y="128111"/>
                </a:lnTo>
                <a:lnTo>
                  <a:pt x="831587" y="159172"/>
                </a:lnTo>
                <a:lnTo>
                  <a:pt x="858611" y="192844"/>
                </a:lnTo>
                <a:lnTo>
                  <a:pt x="882124" y="228906"/>
                </a:lnTo>
                <a:lnTo>
                  <a:pt x="901892" y="267140"/>
                </a:lnTo>
                <a:lnTo>
                  <a:pt x="917678" y="307325"/>
                </a:lnTo>
                <a:lnTo>
                  <a:pt x="929246" y="349241"/>
                </a:lnTo>
                <a:lnTo>
                  <a:pt x="936360" y="392669"/>
                </a:lnTo>
                <a:lnTo>
                  <a:pt x="938784" y="437388"/>
                </a:lnTo>
                <a:lnTo>
                  <a:pt x="936360" y="482106"/>
                </a:lnTo>
                <a:lnTo>
                  <a:pt x="929246" y="525534"/>
                </a:lnTo>
                <a:lnTo>
                  <a:pt x="917678" y="567450"/>
                </a:lnTo>
                <a:lnTo>
                  <a:pt x="901892" y="607635"/>
                </a:lnTo>
                <a:lnTo>
                  <a:pt x="882124" y="645869"/>
                </a:lnTo>
                <a:lnTo>
                  <a:pt x="858611" y="681931"/>
                </a:lnTo>
                <a:lnTo>
                  <a:pt x="831587" y="715603"/>
                </a:lnTo>
                <a:lnTo>
                  <a:pt x="801290" y="746664"/>
                </a:lnTo>
                <a:lnTo>
                  <a:pt x="767956" y="774895"/>
                </a:lnTo>
                <a:lnTo>
                  <a:pt x="731819" y="800074"/>
                </a:lnTo>
                <a:lnTo>
                  <a:pt x="693118" y="821983"/>
                </a:lnTo>
                <a:lnTo>
                  <a:pt x="652087" y="840402"/>
                </a:lnTo>
                <a:lnTo>
                  <a:pt x="608963" y="855111"/>
                </a:lnTo>
                <a:lnTo>
                  <a:pt x="563981" y="865889"/>
                </a:lnTo>
                <a:lnTo>
                  <a:pt x="517379" y="872517"/>
                </a:lnTo>
                <a:lnTo>
                  <a:pt x="469391" y="874776"/>
                </a:lnTo>
                <a:lnTo>
                  <a:pt x="421404" y="872517"/>
                </a:lnTo>
                <a:lnTo>
                  <a:pt x="374802" y="865889"/>
                </a:lnTo>
                <a:lnTo>
                  <a:pt x="329820" y="855111"/>
                </a:lnTo>
                <a:lnTo>
                  <a:pt x="286696" y="840402"/>
                </a:lnTo>
                <a:lnTo>
                  <a:pt x="245665" y="821983"/>
                </a:lnTo>
                <a:lnTo>
                  <a:pt x="206964" y="800074"/>
                </a:lnTo>
                <a:lnTo>
                  <a:pt x="170827" y="774895"/>
                </a:lnTo>
                <a:lnTo>
                  <a:pt x="137493" y="746664"/>
                </a:lnTo>
                <a:lnTo>
                  <a:pt x="107196" y="715603"/>
                </a:lnTo>
                <a:lnTo>
                  <a:pt x="80172" y="681931"/>
                </a:lnTo>
                <a:lnTo>
                  <a:pt x="56659" y="645869"/>
                </a:lnTo>
                <a:lnTo>
                  <a:pt x="36891" y="607635"/>
                </a:lnTo>
                <a:lnTo>
                  <a:pt x="21105" y="567450"/>
                </a:lnTo>
                <a:lnTo>
                  <a:pt x="9537" y="525534"/>
                </a:lnTo>
                <a:lnTo>
                  <a:pt x="2423" y="482106"/>
                </a:lnTo>
                <a:lnTo>
                  <a:pt x="0" y="43738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37"/>
          <p:cNvSpPr/>
          <p:nvPr/>
        </p:nvSpPr>
        <p:spPr>
          <a:xfrm>
            <a:off x="2079498" y="3609594"/>
            <a:ext cx="2534920" cy="2426335"/>
          </a:xfrm>
          <a:custGeom>
            <a:avLst/>
            <a:gdLst/>
            <a:ahLst/>
            <a:cxnLst/>
            <a:rect l="l" t="t" r="r" b="b"/>
            <a:pathLst>
              <a:path w="2534920" h="2426335">
                <a:moveTo>
                  <a:pt x="0" y="162686"/>
                </a:moveTo>
                <a:lnTo>
                  <a:pt x="5815" y="119459"/>
                </a:lnTo>
                <a:lnTo>
                  <a:pt x="22225" y="80602"/>
                </a:lnTo>
                <a:lnTo>
                  <a:pt x="47672" y="47672"/>
                </a:lnTo>
                <a:lnTo>
                  <a:pt x="80602" y="22225"/>
                </a:lnTo>
                <a:lnTo>
                  <a:pt x="119459" y="5815"/>
                </a:lnTo>
                <a:lnTo>
                  <a:pt x="162687" y="0"/>
                </a:lnTo>
                <a:lnTo>
                  <a:pt x="2371725" y="0"/>
                </a:lnTo>
                <a:lnTo>
                  <a:pt x="2414952" y="5815"/>
                </a:lnTo>
                <a:lnTo>
                  <a:pt x="2453809" y="22224"/>
                </a:lnTo>
                <a:lnTo>
                  <a:pt x="2486739" y="47672"/>
                </a:lnTo>
                <a:lnTo>
                  <a:pt x="2512187" y="80602"/>
                </a:lnTo>
                <a:lnTo>
                  <a:pt x="2528596" y="119459"/>
                </a:lnTo>
                <a:lnTo>
                  <a:pt x="2534412" y="162686"/>
                </a:lnTo>
                <a:lnTo>
                  <a:pt x="2534412" y="2263508"/>
                </a:lnTo>
                <a:lnTo>
                  <a:pt x="2528596" y="2306758"/>
                </a:lnTo>
                <a:lnTo>
                  <a:pt x="2512187" y="2345624"/>
                </a:lnTo>
                <a:lnTo>
                  <a:pt x="2486739" y="2378552"/>
                </a:lnTo>
                <a:lnTo>
                  <a:pt x="2453809" y="2403993"/>
                </a:lnTo>
                <a:lnTo>
                  <a:pt x="2414952" y="2420395"/>
                </a:lnTo>
                <a:lnTo>
                  <a:pt x="2371725" y="2426207"/>
                </a:lnTo>
                <a:lnTo>
                  <a:pt x="162687" y="2426207"/>
                </a:lnTo>
                <a:lnTo>
                  <a:pt x="119459" y="2420395"/>
                </a:lnTo>
                <a:lnTo>
                  <a:pt x="80602" y="2403993"/>
                </a:lnTo>
                <a:lnTo>
                  <a:pt x="47672" y="2378552"/>
                </a:lnTo>
                <a:lnTo>
                  <a:pt x="22225" y="2345624"/>
                </a:lnTo>
                <a:lnTo>
                  <a:pt x="5815" y="2306758"/>
                </a:lnTo>
                <a:lnTo>
                  <a:pt x="0" y="2263508"/>
                </a:lnTo>
                <a:lnTo>
                  <a:pt x="0" y="162686"/>
                </a:lnTo>
                <a:close/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38"/>
          <p:cNvSpPr/>
          <p:nvPr/>
        </p:nvSpPr>
        <p:spPr>
          <a:xfrm>
            <a:off x="2196083" y="5452871"/>
            <a:ext cx="2270760" cy="51051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39"/>
          <p:cNvSpPr/>
          <p:nvPr/>
        </p:nvSpPr>
        <p:spPr>
          <a:xfrm>
            <a:off x="2456688" y="5460491"/>
            <a:ext cx="1746504" cy="56084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40"/>
          <p:cNvSpPr/>
          <p:nvPr/>
        </p:nvSpPr>
        <p:spPr>
          <a:xfrm>
            <a:off x="2243327" y="5480303"/>
            <a:ext cx="2180844" cy="42062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41"/>
          <p:cNvSpPr txBox="1"/>
          <p:nvPr/>
        </p:nvSpPr>
        <p:spPr>
          <a:xfrm>
            <a:off x="2243327" y="5480303"/>
            <a:ext cx="2181225" cy="42100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marL="393700">
              <a:lnSpc>
                <a:spcPct val="100000"/>
              </a:lnSpc>
              <a:spcBef>
                <a:spcPts val="465"/>
              </a:spcBef>
            </a:pPr>
            <a:r>
              <a:rPr sz="1800" spc="-75" dirty="0">
                <a:latin typeface="Trebuchet MS"/>
                <a:cs typeface="Trebuchet MS"/>
              </a:rPr>
              <a:t>Scheduling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120" dirty="0">
                <a:latin typeface="Trebuchet MS"/>
                <a:cs typeface="Trebuchet MS"/>
              </a:rPr>
              <a:t>alg.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62" name="object 42"/>
          <p:cNvSpPr/>
          <p:nvPr/>
        </p:nvSpPr>
        <p:spPr>
          <a:xfrm>
            <a:off x="2243327" y="3954779"/>
            <a:ext cx="2143125" cy="0"/>
          </a:xfrm>
          <a:custGeom>
            <a:avLst/>
            <a:gdLst/>
            <a:ahLst/>
            <a:cxnLst/>
            <a:rect l="l" t="t" r="r" b="b"/>
            <a:pathLst>
              <a:path w="2143125">
                <a:moveTo>
                  <a:pt x="0" y="0"/>
                </a:moveTo>
                <a:lnTo>
                  <a:pt x="214274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43"/>
          <p:cNvSpPr/>
          <p:nvPr/>
        </p:nvSpPr>
        <p:spPr>
          <a:xfrm>
            <a:off x="4386071" y="3954779"/>
            <a:ext cx="0" cy="521970"/>
          </a:xfrm>
          <a:custGeom>
            <a:avLst/>
            <a:gdLst/>
            <a:ahLst/>
            <a:cxnLst/>
            <a:rect l="l" t="t" r="r" b="b"/>
            <a:pathLst>
              <a:path h="521970">
                <a:moveTo>
                  <a:pt x="0" y="521843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44"/>
          <p:cNvSpPr/>
          <p:nvPr/>
        </p:nvSpPr>
        <p:spPr>
          <a:xfrm>
            <a:off x="2243327" y="4477511"/>
            <a:ext cx="2143125" cy="0"/>
          </a:xfrm>
          <a:custGeom>
            <a:avLst/>
            <a:gdLst/>
            <a:ahLst/>
            <a:cxnLst/>
            <a:rect l="l" t="t" r="r" b="b"/>
            <a:pathLst>
              <a:path w="2143125">
                <a:moveTo>
                  <a:pt x="2142744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45"/>
          <p:cNvSpPr/>
          <p:nvPr/>
        </p:nvSpPr>
        <p:spPr>
          <a:xfrm>
            <a:off x="2264664" y="4856988"/>
            <a:ext cx="2143125" cy="0"/>
          </a:xfrm>
          <a:custGeom>
            <a:avLst/>
            <a:gdLst/>
            <a:ahLst/>
            <a:cxnLst/>
            <a:rect l="l" t="t" r="r" b="b"/>
            <a:pathLst>
              <a:path w="2143125">
                <a:moveTo>
                  <a:pt x="0" y="0"/>
                </a:moveTo>
                <a:lnTo>
                  <a:pt x="214274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46"/>
          <p:cNvSpPr/>
          <p:nvPr/>
        </p:nvSpPr>
        <p:spPr>
          <a:xfrm>
            <a:off x="4407408" y="4856988"/>
            <a:ext cx="0" cy="521970"/>
          </a:xfrm>
          <a:custGeom>
            <a:avLst/>
            <a:gdLst/>
            <a:ahLst/>
            <a:cxnLst/>
            <a:rect l="l" t="t" r="r" b="b"/>
            <a:pathLst>
              <a:path h="521970">
                <a:moveTo>
                  <a:pt x="0" y="521843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47"/>
          <p:cNvSpPr/>
          <p:nvPr/>
        </p:nvSpPr>
        <p:spPr>
          <a:xfrm>
            <a:off x="2264664" y="5379720"/>
            <a:ext cx="2143125" cy="0"/>
          </a:xfrm>
          <a:custGeom>
            <a:avLst/>
            <a:gdLst/>
            <a:ahLst/>
            <a:cxnLst/>
            <a:rect l="l" t="t" r="r" b="b"/>
            <a:pathLst>
              <a:path w="2143125">
                <a:moveTo>
                  <a:pt x="2142744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48"/>
          <p:cNvSpPr txBox="1"/>
          <p:nvPr/>
        </p:nvSpPr>
        <p:spPr>
          <a:xfrm>
            <a:off x="2931667" y="4547996"/>
            <a:ext cx="1443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95" dirty="0">
                <a:solidFill>
                  <a:srgbClr val="006FC0"/>
                </a:solidFill>
                <a:latin typeface="Trebuchet MS"/>
                <a:cs typeface="Trebuchet MS"/>
              </a:rPr>
              <a:t>pending</a:t>
            </a:r>
            <a:r>
              <a:rPr sz="1800" b="1" spc="-229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800" b="1" spc="-110" dirty="0">
                <a:solidFill>
                  <a:srgbClr val="006FC0"/>
                </a:solidFill>
                <a:latin typeface="Trebuchet MS"/>
                <a:cs typeface="Trebuchet MS"/>
              </a:rPr>
              <a:t>queue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69" name="object 49"/>
          <p:cNvSpPr txBox="1"/>
          <p:nvPr/>
        </p:nvSpPr>
        <p:spPr>
          <a:xfrm>
            <a:off x="2305939" y="3141287"/>
            <a:ext cx="2059305" cy="828040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2200" b="1" spc="-120" dirty="0">
                <a:solidFill>
                  <a:srgbClr val="C00000"/>
                </a:solidFill>
                <a:latin typeface="Trebuchet MS"/>
                <a:cs typeface="Trebuchet MS"/>
              </a:rPr>
              <a:t>Online</a:t>
            </a:r>
            <a:r>
              <a:rPr sz="2200" b="1" spc="-19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200" b="1" spc="-140" dirty="0">
                <a:solidFill>
                  <a:srgbClr val="C00000"/>
                </a:solidFill>
                <a:latin typeface="Trebuchet MS"/>
                <a:cs typeface="Trebuchet MS"/>
              </a:rPr>
              <a:t>scheduler</a:t>
            </a:r>
            <a:endParaRPr sz="2200">
              <a:latin typeface="Trebuchet MS"/>
              <a:cs typeface="Trebuchet MS"/>
            </a:endParaRPr>
          </a:p>
          <a:p>
            <a:pPr marL="811530">
              <a:lnSpc>
                <a:spcPct val="100000"/>
              </a:lnSpc>
              <a:spcBef>
                <a:spcPts val="685"/>
              </a:spcBef>
            </a:pPr>
            <a:r>
              <a:rPr sz="1800" b="1" spc="-105" dirty="0">
                <a:solidFill>
                  <a:srgbClr val="006FC0"/>
                </a:solidFill>
                <a:latin typeface="Trebuchet MS"/>
                <a:cs typeface="Trebuchet MS"/>
              </a:rPr>
              <a:t>Ready</a:t>
            </a:r>
            <a:r>
              <a:rPr sz="1800" b="1" spc="-204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800" b="1" spc="-110" dirty="0">
                <a:solidFill>
                  <a:srgbClr val="006FC0"/>
                </a:solidFill>
                <a:latin typeface="Trebuchet MS"/>
                <a:cs typeface="Trebuchet MS"/>
              </a:rPr>
              <a:t>queue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70" name="object 50"/>
          <p:cNvSpPr/>
          <p:nvPr/>
        </p:nvSpPr>
        <p:spPr>
          <a:xfrm>
            <a:off x="1876044" y="4122420"/>
            <a:ext cx="190500" cy="114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51"/>
          <p:cNvSpPr/>
          <p:nvPr/>
        </p:nvSpPr>
        <p:spPr>
          <a:xfrm>
            <a:off x="1132332" y="4122420"/>
            <a:ext cx="934719" cy="76200"/>
          </a:xfrm>
          <a:custGeom>
            <a:avLst/>
            <a:gdLst/>
            <a:ahLst/>
            <a:cxnLst/>
            <a:rect l="l" t="t" r="r" b="b"/>
            <a:pathLst>
              <a:path w="934719" h="76200">
                <a:moveTo>
                  <a:pt x="743712" y="0"/>
                </a:moveTo>
                <a:lnTo>
                  <a:pt x="763524" y="38099"/>
                </a:lnTo>
                <a:lnTo>
                  <a:pt x="0" y="38099"/>
                </a:lnTo>
                <a:lnTo>
                  <a:pt x="0" y="76199"/>
                </a:lnTo>
                <a:lnTo>
                  <a:pt x="763524" y="76199"/>
                </a:lnTo>
                <a:lnTo>
                  <a:pt x="934212" y="56387"/>
                </a:lnTo>
                <a:lnTo>
                  <a:pt x="7437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52"/>
          <p:cNvSpPr txBox="1"/>
          <p:nvPr/>
        </p:nvSpPr>
        <p:spPr>
          <a:xfrm>
            <a:off x="626770" y="4173728"/>
            <a:ext cx="1383030" cy="54673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88290" marR="5080" indent="-276225">
              <a:lnSpc>
                <a:spcPts val="1939"/>
              </a:lnSpc>
              <a:spcBef>
                <a:spcPts val="345"/>
              </a:spcBef>
            </a:pPr>
            <a:r>
              <a:rPr sz="1800" spc="-130" dirty="0">
                <a:latin typeface="Trebuchet MS"/>
                <a:cs typeface="Trebuchet MS"/>
              </a:rPr>
              <a:t>Task</a:t>
            </a:r>
            <a:r>
              <a:rPr sz="1800" spc="-204" dirty="0">
                <a:latin typeface="Trebuchet MS"/>
                <a:cs typeface="Trebuchet MS"/>
              </a:rPr>
              <a:t> </a:t>
            </a:r>
            <a:r>
              <a:rPr sz="1800" spc="-95" dirty="0">
                <a:latin typeface="Trebuchet MS"/>
                <a:cs typeface="Trebuchet MS"/>
              </a:rPr>
              <a:t>activation  (release)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73" name="object 53"/>
          <p:cNvSpPr txBox="1"/>
          <p:nvPr/>
        </p:nvSpPr>
        <p:spPr>
          <a:xfrm>
            <a:off x="6293611" y="3962780"/>
            <a:ext cx="3727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95" dirty="0">
                <a:latin typeface="Trebuchet MS"/>
                <a:cs typeface="Trebuchet MS"/>
              </a:rPr>
              <a:t>CPU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74" name="object 54"/>
          <p:cNvSpPr/>
          <p:nvPr/>
        </p:nvSpPr>
        <p:spPr>
          <a:xfrm>
            <a:off x="1935479" y="2703626"/>
            <a:ext cx="330746" cy="24696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55"/>
          <p:cNvSpPr/>
          <p:nvPr/>
        </p:nvSpPr>
        <p:spPr>
          <a:xfrm>
            <a:off x="1982723" y="2731007"/>
            <a:ext cx="240792" cy="15697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56"/>
          <p:cNvSpPr/>
          <p:nvPr/>
        </p:nvSpPr>
        <p:spPr>
          <a:xfrm>
            <a:off x="1982723" y="2731007"/>
            <a:ext cx="241300" cy="157480"/>
          </a:xfrm>
          <a:custGeom>
            <a:avLst/>
            <a:gdLst/>
            <a:ahLst/>
            <a:cxnLst/>
            <a:rect l="l" t="t" r="r" b="b"/>
            <a:pathLst>
              <a:path w="241300" h="157480">
                <a:moveTo>
                  <a:pt x="0" y="156972"/>
                </a:moveTo>
                <a:lnTo>
                  <a:pt x="240792" y="156972"/>
                </a:lnTo>
                <a:lnTo>
                  <a:pt x="240792" y="0"/>
                </a:lnTo>
                <a:lnTo>
                  <a:pt x="0" y="0"/>
                </a:lnTo>
                <a:lnTo>
                  <a:pt x="0" y="156972"/>
                </a:lnTo>
                <a:close/>
              </a:path>
            </a:pathLst>
          </a:custGeom>
          <a:ln w="9144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57"/>
          <p:cNvSpPr/>
          <p:nvPr/>
        </p:nvSpPr>
        <p:spPr>
          <a:xfrm>
            <a:off x="3302508" y="1237538"/>
            <a:ext cx="1208544" cy="24531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58"/>
          <p:cNvSpPr/>
          <p:nvPr/>
        </p:nvSpPr>
        <p:spPr>
          <a:xfrm>
            <a:off x="3349752" y="1264919"/>
            <a:ext cx="1118615" cy="15544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59"/>
          <p:cNvSpPr/>
          <p:nvPr/>
        </p:nvSpPr>
        <p:spPr>
          <a:xfrm>
            <a:off x="3349752" y="1264919"/>
            <a:ext cx="1118870" cy="155575"/>
          </a:xfrm>
          <a:custGeom>
            <a:avLst/>
            <a:gdLst/>
            <a:ahLst/>
            <a:cxnLst/>
            <a:rect l="l" t="t" r="r" b="b"/>
            <a:pathLst>
              <a:path w="1118870" h="155575">
                <a:moveTo>
                  <a:pt x="0" y="155448"/>
                </a:moveTo>
                <a:lnTo>
                  <a:pt x="1118615" y="155448"/>
                </a:lnTo>
                <a:lnTo>
                  <a:pt x="1118615" y="0"/>
                </a:lnTo>
                <a:lnTo>
                  <a:pt x="0" y="0"/>
                </a:lnTo>
                <a:lnTo>
                  <a:pt x="0" y="155448"/>
                </a:lnTo>
                <a:close/>
              </a:path>
            </a:pathLst>
          </a:custGeom>
          <a:ln w="9144">
            <a:solidFill>
              <a:srgbClr val="BD4A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60"/>
          <p:cNvSpPr/>
          <p:nvPr/>
        </p:nvSpPr>
        <p:spPr>
          <a:xfrm>
            <a:off x="3861815" y="3954779"/>
            <a:ext cx="515124" cy="51663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61"/>
          <p:cNvSpPr/>
          <p:nvPr/>
        </p:nvSpPr>
        <p:spPr>
          <a:xfrm>
            <a:off x="3864864" y="4069092"/>
            <a:ext cx="492226" cy="39013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62"/>
          <p:cNvSpPr/>
          <p:nvPr/>
        </p:nvSpPr>
        <p:spPr>
          <a:xfrm>
            <a:off x="3909059" y="3982211"/>
            <a:ext cx="425196" cy="42671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63"/>
          <p:cNvSpPr/>
          <p:nvPr/>
        </p:nvSpPr>
        <p:spPr>
          <a:xfrm>
            <a:off x="3909059" y="3982211"/>
            <a:ext cx="425450" cy="426720"/>
          </a:xfrm>
          <a:custGeom>
            <a:avLst/>
            <a:gdLst/>
            <a:ahLst/>
            <a:cxnLst/>
            <a:rect l="l" t="t" r="r" b="b"/>
            <a:pathLst>
              <a:path w="425450" h="426720">
                <a:moveTo>
                  <a:pt x="0" y="426719"/>
                </a:moveTo>
                <a:lnTo>
                  <a:pt x="425196" y="426719"/>
                </a:lnTo>
                <a:lnTo>
                  <a:pt x="425196" y="0"/>
                </a:lnTo>
                <a:lnTo>
                  <a:pt x="0" y="0"/>
                </a:lnTo>
                <a:lnTo>
                  <a:pt x="0" y="426719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64"/>
          <p:cNvSpPr txBox="1"/>
          <p:nvPr/>
        </p:nvSpPr>
        <p:spPr>
          <a:xfrm>
            <a:off x="3909059" y="3954779"/>
            <a:ext cx="425450" cy="454659"/>
          </a:xfrm>
          <a:prstGeom prst="rect">
            <a:avLst/>
          </a:prstGeom>
          <a:ln w="9144">
            <a:solidFill>
              <a:srgbClr val="497DBA"/>
            </a:solidFill>
          </a:ln>
        </p:spPr>
        <p:txBody>
          <a:bodyPr vert="horz" wrap="square" lIns="0" tIns="10795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85"/>
              </a:spcBef>
            </a:pPr>
            <a:r>
              <a:rPr sz="2400" spc="-220" dirty="0">
                <a:latin typeface="DejaVu Sans"/>
                <a:cs typeface="DejaVu Sans"/>
              </a:rPr>
              <a:t>𝜏</a:t>
            </a:r>
            <a:r>
              <a:rPr sz="2625" spc="-330" baseline="-15873" dirty="0">
                <a:latin typeface="DejaVu Sans"/>
                <a:cs typeface="DejaVu Sans"/>
              </a:rPr>
              <a:t>2</a:t>
            </a:r>
            <a:endParaRPr sz="2625" baseline="-15873">
              <a:latin typeface="DejaVu Sans"/>
              <a:cs typeface="DejaVu Sans"/>
            </a:endParaRPr>
          </a:p>
        </p:txBody>
      </p:sp>
      <p:sp>
        <p:nvSpPr>
          <p:cNvPr id="185" name="object 65"/>
          <p:cNvSpPr/>
          <p:nvPr/>
        </p:nvSpPr>
        <p:spPr>
          <a:xfrm>
            <a:off x="6300215" y="4436364"/>
            <a:ext cx="515124" cy="51663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66"/>
          <p:cNvSpPr/>
          <p:nvPr/>
        </p:nvSpPr>
        <p:spPr>
          <a:xfrm>
            <a:off x="6307835" y="4550676"/>
            <a:ext cx="483082" cy="39013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67"/>
          <p:cNvSpPr/>
          <p:nvPr/>
        </p:nvSpPr>
        <p:spPr>
          <a:xfrm>
            <a:off x="6347459" y="4463796"/>
            <a:ext cx="425195" cy="42671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68"/>
          <p:cNvSpPr txBox="1"/>
          <p:nvPr/>
        </p:nvSpPr>
        <p:spPr>
          <a:xfrm>
            <a:off x="6347459" y="4463796"/>
            <a:ext cx="425450" cy="426720"/>
          </a:xfrm>
          <a:prstGeom prst="rect">
            <a:avLst/>
          </a:prstGeom>
          <a:ln w="9144">
            <a:solidFill>
              <a:srgbClr val="BD4A4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6835">
              <a:lnSpc>
                <a:spcPts val="2750"/>
              </a:lnSpc>
            </a:pPr>
            <a:r>
              <a:rPr sz="2400" spc="-250" dirty="0">
                <a:latin typeface="DejaVu Sans"/>
                <a:cs typeface="DejaVu Sans"/>
              </a:rPr>
              <a:t>𝜏</a:t>
            </a:r>
            <a:r>
              <a:rPr sz="2625" spc="-375" baseline="-15873" dirty="0">
                <a:latin typeface="DejaVu Sans"/>
                <a:cs typeface="DejaVu Sans"/>
              </a:rPr>
              <a:t>1</a:t>
            </a:r>
            <a:endParaRPr sz="2625" baseline="-15873">
              <a:latin typeface="DejaVu Sans"/>
              <a:cs typeface="DejaVu Sans"/>
            </a:endParaRPr>
          </a:p>
        </p:txBody>
      </p:sp>
      <p:sp>
        <p:nvSpPr>
          <p:cNvPr id="189" name="object 69"/>
          <p:cNvSpPr txBox="1"/>
          <p:nvPr/>
        </p:nvSpPr>
        <p:spPr>
          <a:xfrm>
            <a:off x="294005" y="3344671"/>
            <a:ext cx="1839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solidFill>
                  <a:srgbClr val="0000FF"/>
                </a:solidFill>
                <a:latin typeface="Trebuchet MS"/>
                <a:cs typeface="Trebuchet MS"/>
              </a:rPr>
              <a:t>From </a:t>
            </a:r>
            <a:r>
              <a:rPr sz="1800" spc="-90" dirty="0">
                <a:solidFill>
                  <a:srgbClr val="0000FF"/>
                </a:solidFill>
                <a:latin typeface="Trebuchet MS"/>
                <a:cs typeface="Trebuchet MS"/>
              </a:rPr>
              <a:t>10+</a:t>
            </a:r>
            <a:r>
              <a:rPr sz="1800" spc="-90" dirty="0">
                <a:solidFill>
                  <a:srgbClr val="0000FF"/>
                </a:solidFill>
                <a:latin typeface="DejaVu Sans"/>
                <a:cs typeface="DejaVu Sans"/>
              </a:rPr>
              <a:t>𝜖 </a:t>
            </a:r>
            <a:r>
              <a:rPr sz="1800" spc="-90" dirty="0">
                <a:solidFill>
                  <a:srgbClr val="0000FF"/>
                </a:solidFill>
                <a:latin typeface="Trebuchet MS"/>
                <a:cs typeface="Trebuchet MS"/>
              </a:rPr>
              <a:t>until</a:t>
            </a:r>
            <a:r>
              <a:rPr sz="1800" spc="-23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0000FF"/>
                </a:solidFill>
                <a:latin typeface="Trebuchet MS"/>
                <a:cs typeface="Trebuchet MS"/>
              </a:rPr>
              <a:t>14: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190" name="object 70"/>
          <p:cNvSpPr/>
          <p:nvPr/>
        </p:nvSpPr>
        <p:spPr>
          <a:xfrm>
            <a:off x="5094732" y="2547366"/>
            <a:ext cx="129539" cy="408940"/>
          </a:xfrm>
          <a:custGeom>
            <a:avLst/>
            <a:gdLst/>
            <a:ahLst/>
            <a:cxnLst/>
            <a:rect l="l" t="t" r="r" b="b"/>
            <a:pathLst>
              <a:path w="129539" h="408939">
                <a:moveTo>
                  <a:pt x="51815" y="279019"/>
                </a:moveTo>
                <a:lnTo>
                  <a:pt x="0" y="279019"/>
                </a:lnTo>
                <a:lnTo>
                  <a:pt x="64769" y="408559"/>
                </a:lnTo>
                <a:lnTo>
                  <a:pt x="123062" y="291973"/>
                </a:lnTo>
                <a:lnTo>
                  <a:pt x="51815" y="291973"/>
                </a:lnTo>
                <a:lnTo>
                  <a:pt x="51815" y="279019"/>
                </a:lnTo>
                <a:close/>
              </a:path>
              <a:path w="129539" h="408939">
                <a:moveTo>
                  <a:pt x="77723" y="0"/>
                </a:moveTo>
                <a:lnTo>
                  <a:pt x="51815" y="0"/>
                </a:lnTo>
                <a:lnTo>
                  <a:pt x="51815" y="291973"/>
                </a:lnTo>
                <a:lnTo>
                  <a:pt x="77723" y="291973"/>
                </a:lnTo>
                <a:lnTo>
                  <a:pt x="77723" y="0"/>
                </a:lnTo>
                <a:close/>
              </a:path>
              <a:path w="129539" h="408939">
                <a:moveTo>
                  <a:pt x="129539" y="279019"/>
                </a:moveTo>
                <a:lnTo>
                  <a:pt x="77723" y="279019"/>
                </a:lnTo>
                <a:lnTo>
                  <a:pt x="77723" y="291973"/>
                </a:lnTo>
                <a:lnTo>
                  <a:pt x="123062" y="291973"/>
                </a:lnTo>
                <a:lnTo>
                  <a:pt x="129539" y="279019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71"/>
          <p:cNvSpPr txBox="1"/>
          <p:nvPr/>
        </p:nvSpPr>
        <p:spPr>
          <a:xfrm>
            <a:off x="5057394" y="2932937"/>
            <a:ext cx="2298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0" dirty="0">
                <a:latin typeface="Trebuchet MS"/>
                <a:cs typeface="Trebuchet MS"/>
              </a:rPr>
              <a:t>17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92" name="object 72"/>
          <p:cNvSpPr txBox="1"/>
          <p:nvPr/>
        </p:nvSpPr>
        <p:spPr>
          <a:xfrm>
            <a:off x="522223" y="2628646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kern="0" dirty="0">
                <a:latin typeface="DejaVu Sans"/>
                <a:cs typeface="DejaVu Sans"/>
              </a:rPr>
              <a:t>𝜏</a:t>
            </a:r>
            <a:r>
              <a:rPr sz="2625" kern="0" baseline="-15873" dirty="0">
                <a:latin typeface="DejaVu Sans"/>
                <a:cs typeface="DejaVu San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3309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17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7" name="object 3"/>
          <p:cNvSpPr txBox="1">
            <a:spLocks noGrp="1"/>
          </p:cNvSpPr>
          <p:nvPr>
            <p:ph type="title"/>
          </p:nvPr>
        </p:nvSpPr>
        <p:spPr>
          <a:xfrm>
            <a:off x="533400" y="152400"/>
            <a:ext cx="3429000" cy="504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Example: FIFO</a:t>
            </a:r>
            <a:endParaRPr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74" name="object 3"/>
          <p:cNvSpPr/>
          <p:nvPr/>
        </p:nvSpPr>
        <p:spPr>
          <a:xfrm>
            <a:off x="4451603" y="1921764"/>
            <a:ext cx="758977" cy="269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4"/>
          <p:cNvSpPr/>
          <p:nvPr/>
        </p:nvSpPr>
        <p:spPr>
          <a:xfrm>
            <a:off x="4498847" y="1949195"/>
            <a:ext cx="669036" cy="1798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5"/>
          <p:cNvSpPr/>
          <p:nvPr/>
        </p:nvSpPr>
        <p:spPr>
          <a:xfrm>
            <a:off x="4498847" y="1949195"/>
            <a:ext cx="669290" cy="180340"/>
          </a:xfrm>
          <a:custGeom>
            <a:avLst/>
            <a:gdLst/>
            <a:ahLst/>
            <a:cxnLst/>
            <a:rect l="l" t="t" r="r" b="b"/>
            <a:pathLst>
              <a:path w="669289" h="180339">
                <a:moveTo>
                  <a:pt x="0" y="179832"/>
                </a:moveTo>
                <a:lnTo>
                  <a:pt x="669036" y="179832"/>
                </a:lnTo>
                <a:lnTo>
                  <a:pt x="669036" y="0"/>
                </a:lnTo>
                <a:lnTo>
                  <a:pt x="0" y="0"/>
                </a:lnTo>
                <a:lnTo>
                  <a:pt x="0" y="179832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6"/>
          <p:cNvSpPr txBox="1"/>
          <p:nvPr/>
        </p:nvSpPr>
        <p:spPr>
          <a:xfrm>
            <a:off x="5059171" y="2209545"/>
            <a:ext cx="2298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0" dirty="0">
                <a:latin typeface="Trebuchet MS"/>
                <a:cs typeface="Trebuchet MS"/>
              </a:rPr>
              <a:t>17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78" name="object 7"/>
          <p:cNvSpPr txBox="1"/>
          <p:nvPr/>
        </p:nvSpPr>
        <p:spPr>
          <a:xfrm>
            <a:off x="4803775" y="1700911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35" dirty="0">
                <a:latin typeface="Trebuchet MS"/>
                <a:cs typeface="Trebuchet MS"/>
              </a:rPr>
              <a:t>3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79" name="object 8"/>
          <p:cNvSpPr txBox="1"/>
          <p:nvPr/>
        </p:nvSpPr>
        <p:spPr>
          <a:xfrm>
            <a:off x="5267325" y="1777111"/>
            <a:ext cx="5308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65" dirty="0">
                <a:solidFill>
                  <a:srgbClr val="FF0000"/>
                </a:solidFill>
                <a:latin typeface="Trebuchet MS"/>
                <a:cs typeface="Trebuchet MS"/>
              </a:rPr>
              <a:t>miss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80" name="object 10"/>
          <p:cNvSpPr txBox="1"/>
          <p:nvPr/>
        </p:nvSpPr>
        <p:spPr>
          <a:xfrm>
            <a:off x="522223" y="1321689"/>
            <a:ext cx="2870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kern="0" dirty="0">
                <a:latin typeface="DejaVu Sans"/>
                <a:cs typeface="DejaVu Sans"/>
              </a:rPr>
              <a:t>𝜏</a:t>
            </a:r>
            <a:r>
              <a:rPr sz="2625" kern="0" baseline="-15873" dirty="0">
                <a:latin typeface="DejaVu Sans"/>
                <a:cs typeface="DejaVu Sans"/>
              </a:rPr>
              <a:t>1</a:t>
            </a:r>
            <a:endParaRPr sz="2625" kern="0" baseline="-15873">
              <a:latin typeface="DejaVu Sans"/>
              <a:cs typeface="DejaVu Sans"/>
            </a:endParaRPr>
          </a:p>
        </p:txBody>
      </p:sp>
      <p:sp>
        <p:nvSpPr>
          <p:cNvPr id="81" name="object 11"/>
          <p:cNvSpPr txBox="1"/>
          <p:nvPr/>
        </p:nvSpPr>
        <p:spPr>
          <a:xfrm>
            <a:off x="522223" y="1843481"/>
            <a:ext cx="1657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kern="0" dirty="0">
                <a:latin typeface="DejaVu Sans"/>
                <a:cs typeface="DejaVu Sans"/>
              </a:rPr>
              <a:t>𝜏</a:t>
            </a:r>
            <a:endParaRPr sz="2400" kern="0">
              <a:latin typeface="DejaVu Sans"/>
              <a:cs typeface="DejaVu Sans"/>
            </a:endParaRPr>
          </a:p>
        </p:txBody>
      </p:sp>
      <p:sp>
        <p:nvSpPr>
          <p:cNvPr id="82" name="object 12"/>
          <p:cNvSpPr txBox="1"/>
          <p:nvPr/>
        </p:nvSpPr>
        <p:spPr>
          <a:xfrm>
            <a:off x="662431" y="1988947"/>
            <a:ext cx="15430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kern="0" dirty="0">
                <a:latin typeface="DejaVu Sans"/>
                <a:cs typeface="DejaVu Sans"/>
              </a:rPr>
              <a:t>2</a:t>
            </a:r>
            <a:endParaRPr sz="1750" kern="0">
              <a:latin typeface="DejaVu Sans"/>
              <a:cs typeface="DejaVu Sans"/>
            </a:endParaRPr>
          </a:p>
        </p:txBody>
      </p:sp>
      <p:sp>
        <p:nvSpPr>
          <p:cNvPr id="83" name="object 13"/>
          <p:cNvSpPr/>
          <p:nvPr/>
        </p:nvSpPr>
        <p:spPr>
          <a:xfrm>
            <a:off x="948689" y="1450594"/>
            <a:ext cx="4664075" cy="127000"/>
          </a:xfrm>
          <a:custGeom>
            <a:avLst/>
            <a:gdLst/>
            <a:ahLst/>
            <a:cxnLst/>
            <a:rect l="l" t="t" r="r" b="b"/>
            <a:pathLst>
              <a:path w="4664075" h="127000">
                <a:moveTo>
                  <a:pt x="4536948" y="0"/>
                </a:moveTo>
                <a:lnTo>
                  <a:pt x="4536948" y="127000"/>
                </a:lnTo>
                <a:lnTo>
                  <a:pt x="4644136" y="73405"/>
                </a:lnTo>
                <a:lnTo>
                  <a:pt x="4549648" y="73405"/>
                </a:lnTo>
                <a:lnTo>
                  <a:pt x="4549648" y="53593"/>
                </a:lnTo>
                <a:lnTo>
                  <a:pt x="4644135" y="53593"/>
                </a:lnTo>
                <a:lnTo>
                  <a:pt x="4536948" y="0"/>
                </a:lnTo>
                <a:close/>
              </a:path>
              <a:path w="4664075" h="127000">
                <a:moveTo>
                  <a:pt x="4536948" y="53593"/>
                </a:moveTo>
                <a:lnTo>
                  <a:pt x="0" y="53593"/>
                </a:lnTo>
                <a:lnTo>
                  <a:pt x="0" y="73405"/>
                </a:lnTo>
                <a:lnTo>
                  <a:pt x="4536948" y="73405"/>
                </a:lnTo>
                <a:lnTo>
                  <a:pt x="4536948" y="53593"/>
                </a:lnTo>
                <a:close/>
              </a:path>
              <a:path w="4664075" h="127000">
                <a:moveTo>
                  <a:pt x="4644135" y="53593"/>
                </a:moveTo>
                <a:lnTo>
                  <a:pt x="4549648" y="53593"/>
                </a:lnTo>
                <a:lnTo>
                  <a:pt x="4549648" y="73405"/>
                </a:lnTo>
                <a:lnTo>
                  <a:pt x="4644136" y="73405"/>
                </a:lnTo>
                <a:lnTo>
                  <a:pt x="4663948" y="63500"/>
                </a:lnTo>
                <a:lnTo>
                  <a:pt x="4644135" y="53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14"/>
          <p:cNvSpPr/>
          <p:nvPr/>
        </p:nvSpPr>
        <p:spPr>
          <a:xfrm>
            <a:off x="948689" y="2153157"/>
            <a:ext cx="4664075" cy="127000"/>
          </a:xfrm>
          <a:custGeom>
            <a:avLst/>
            <a:gdLst/>
            <a:ahLst/>
            <a:cxnLst/>
            <a:rect l="l" t="t" r="r" b="b"/>
            <a:pathLst>
              <a:path w="4664075" h="127000">
                <a:moveTo>
                  <a:pt x="4536948" y="0"/>
                </a:moveTo>
                <a:lnTo>
                  <a:pt x="4536948" y="127000"/>
                </a:lnTo>
                <a:lnTo>
                  <a:pt x="4644136" y="73405"/>
                </a:lnTo>
                <a:lnTo>
                  <a:pt x="4549648" y="73405"/>
                </a:lnTo>
                <a:lnTo>
                  <a:pt x="4549648" y="53593"/>
                </a:lnTo>
                <a:lnTo>
                  <a:pt x="4644135" y="53593"/>
                </a:lnTo>
                <a:lnTo>
                  <a:pt x="4536948" y="0"/>
                </a:lnTo>
                <a:close/>
              </a:path>
              <a:path w="4664075" h="127000">
                <a:moveTo>
                  <a:pt x="4536948" y="53593"/>
                </a:moveTo>
                <a:lnTo>
                  <a:pt x="0" y="53593"/>
                </a:lnTo>
                <a:lnTo>
                  <a:pt x="0" y="73405"/>
                </a:lnTo>
                <a:lnTo>
                  <a:pt x="4536948" y="73405"/>
                </a:lnTo>
                <a:lnTo>
                  <a:pt x="4536948" y="53593"/>
                </a:lnTo>
                <a:close/>
              </a:path>
              <a:path w="4664075" h="127000">
                <a:moveTo>
                  <a:pt x="4644135" y="53593"/>
                </a:moveTo>
                <a:lnTo>
                  <a:pt x="4549648" y="53593"/>
                </a:lnTo>
                <a:lnTo>
                  <a:pt x="4549648" y="73405"/>
                </a:lnTo>
                <a:lnTo>
                  <a:pt x="4644136" y="73405"/>
                </a:lnTo>
                <a:lnTo>
                  <a:pt x="4663948" y="63500"/>
                </a:lnTo>
                <a:lnTo>
                  <a:pt x="4644135" y="53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15"/>
          <p:cNvSpPr/>
          <p:nvPr/>
        </p:nvSpPr>
        <p:spPr>
          <a:xfrm>
            <a:off x="948689" y="2901442"/>
            <a:ext cx="4664075" cy="127000"/>
          </a:xfrm>
          <a:custGeom>
            <a:avLst/>
            <a:gdLst/>
            <a:ahLst/>
            <a:cxnLst/>
            <a:rect l="l" t="t" r="r" b="b"/>
            <a:pathLst>
              <a:path w="4664075" h="127000">
                <a:moveTo>
                  <a:pt x="4536948" y="0"/>
                </a:moveTo>
                <a:lnTo>
                  <a:pt x="4536948" y="127000"/>
                </a:lnTo>
                <a:lnTo>
                  <a:pt x="4644135" y="73406"/>
                </a:lnTo>
                <a:lnTo>
                  <a:pt x="4549648" y="73406"/>
                </a:lnTo>
                <a:lnTo>
                  <a:pt x="4549648" y="53594"/>
                </a:lnTo>
                <a:lnTo>
                  <a:pt x="4644136" y="53594"/>
                </a:lnTo>
                <a:lnTo>
                  <a:pt x="4536948" y="0"/>
                </a:lnTo>
                <a:close/>
              </a:path>
              <a:path w="4664075" h="127000">
                <a:moveTo>
                  <a:pt x="4536948" y="53594"/>
                </a:moveTo>
                <a:lnTo>
                  <a:pt x="0" y="53594"/>
                </a:lnTo>
                <a:lnTo>
                  <a:pt x="0" y="73406"/>
                </a:lnTo>
                <a:lnTo>
                  <a:pt x="4536948" y="73406"/>
                </a:lnTo>
                <a:lnTo>
                  <a:pt x="4536948" y="53594"/>
                </a:lnTo>
                <a:close/>
              </a:path>
              <a:path w="4664075" h="127000">
                <a:moveTo>
                  <a:pt x="4644136" y="53594"/>
                </a:moveTo>
                <a:lnTo>
                  <a:pt x="4549648" y="53594"/>
                </a:lnTo>
                <a:lnTo>
                  <a:pt x="4549648" y="73406"/>
                </a:lnTo>
                <a:lnTo>
                  <a:pt x="4644135" y="73406"/>
                </a:lnTo>
                <a:lnTo>
                  <a:pt x="4663948" y="63500"/>
                </a:lnTo>
                <a:lnTo>
                  <a:pt x="4644136" y="535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16"/>
          <p:cNvSpPr/>
          <p:nvPr/>
        </p:nvSpPr>
        <p:spPr>
          <a:xfrm>
            <a:off x="3285744" y="1863089"/>
            <a:ext cx="129539" cy="353695"/>
          </a:xfrm>
          <a:custGeom>
            <a:avLst/>
            <a:gdLst/>
            <a:ahLst/>
            <a:cxnLst/>
            <a:rect l="l" t="t" r="r" b="b"/>
            <a:pathLst>
              <a:path w="129539" h="353694">
                <a:moveTo>
                  <a:pt x="77723" y="116586"/>
                </a:moveTo>
                <a:lnTo>
                  <a:pt x="51815" y="116586"/>
                </a:lnTo>
                <a:lnTo>
                  <a:pt x="51815" y="353695"/>
                </a:lnTo>
                <a:lnTo>
                  <a:pt x="77723" y="353695"/>
                </a:lnTo>
                <a:lnTo>
                  <a:pt x="77723" y="116586"/>
                </a:lnTo>
                <a:close/>
              </a:path>
              <a:path w="129539" h="353694">
                <a:moveTo>
                  <a:pt x="64769" y="0"/>
                </a:moveTo>
                <a:lnTo>
                  <a:pt x="0" y="129539"/>
                </a:lnTo>
                <a:lnTo>
                  <a:pt x="51815" y="129539"/>
                </a:lnTo>
                <a:lnTo>
                  <a:pt x="51815" y="116586"/>
                </a:lnTo>
                <a:lnTo>
                  <a:pt x="123062" y="116586"/>
                </a:lnTo>
                <a:lnTo>
                  <a:pt x="64769" y="0"/>
                </a:lnTo>
                <a:close/>
              </a:path>
              <a:path w="129539" h="353694">
                <a:moveTo>
                  <a:pt x="123062" y="116586"/>
                </a:moveTo>
                <a:lnTo>
                  <a:pt x="77723" y="116586"/>
                </a:lnTo>
                <a:lnTo>
                  <a:pt x="77723" y="129539"/>
                </a:lnTo>
                <a:lnTo>
                  <a:pt x="129539" y="129539"/>
                </a:lnTo>
                <a:lnTo>
                  <a:pt x="123062" y="1165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17"/>
          <p:cNvSpPr txBox="1"/>
          <p:nvPr/>
        </p:nvSpPr>
        <p:spPr>
          <a:xfrm>
            <a:off x="3177667" y="2178811"/>
            <a:ext cx="2298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0" dirty="0">
                <a:latin typeface="Trebuchet MS"/>
                <a:cs typeface="Trebuchet MS"/>
              </a:rPr>
              <a:t>10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88" name="object 18"/>
          <p:cNvSpPr/>
          <p:nvPr/>
        </p:nvSpPr>
        <p:spPr>
          <a:xfrm>
            <a:off x="1074419" y="2586989"/>
            <a:ext cx="129539" cy="353695"/>
          </a:xfrm>
          <a:custGeom>
            <a:avLst/>
            <a:gdLst/>
            <a:ahLst/>
            <a:cxnLst/>
            <a:rect l="l" t="t" r="r" b="b"/>
            <a:pathLst>
              <a:path w="129540" h="353694">
                <a:moveTo>
                  <a:pt x="77724" y="116586"/>
                </a:moveTo>
                <a:lnTo>
                  <a:pt x="51816" y="116586"/>
                </a:lnTo>
                <a:lnTo>
                  <a:pt x="51816" y="353695"/>
                </a:lnTo>
                <a:lnTo>
                  <a:pt x="77724" y="353695"/>
                </a:lnTo>
                <a:lnTo>
                  <a:pt x="77724" y="116586"/>
                </a:lnTo>
                <a:close/>
              </a:path>
              <a:path w="129540" h="353694">
                <a:moveTo>
                  <a:pt x="64770" y="0"/>
                </a:moveTo>
                <a:lnTo>
                  <a:pt x="0" y="129539"/>
                </a:lnTo>
                <a:lnTo>
                  <a:pt x="51816" y="129539"/>
                </a:lnTo>
                <a:lnTo>
                  <a:pt x="51816" y="116586"/>
                </a:lnTo>
                <a:lnTo>
                  <a:pt x="123063" y="116586"/>
                </a:lnTo>
                <a:lnTo>
                  <a:pt x="64770" y="0"/>
                </a:lnTo>
                <a:close/>
              </a:path>
              <a:path w="129540" h="353694">
                <a:moveTo>
                  <a:pt x="123063" y="116586"/>
                </a:moveTo>
                <a:lnTo>
                  <a:pt x="77724" y="116586"/>
                </a:lnTo>
                <a:lnTo>
                  <a:pt x="77724" y="129539"/>
                </a:lnTo>
                <a:lnTo>
                  <a:pt x="129540" y="129539"/>
                </a:lnTo>
                <a:lnTo>
                  <a:pt x="123063" y="1165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19"/>
          <p:cNvSpPr txBox="1"/>
          <p:nvPr/>
        </p:nvSpPr>
        <p:spPr>
          <a:xfrm>
            <a:off x="1070863" y="2908807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35" dirty="0">
                <a:latin typeface="Trebuchet MS"/>
                <a:cs typeface="Trebuchet MS"/>
              </a:rPr>
              <a:t>2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90" name="object 20"/>
          <p:cNvSpPr/>
          <p:nvPr/>
        </p:nvSpPr>
        <p:spPr>
          <a:xfrm>
            <a:off x="1898904" y="1148333"/>
            <a:ext cx="129539" cy="353695"/>
          </a:xfrm>
          <a:custGeom>
            <a:avLst/>
            <a:gdLst/>
            <a:ahLst/>
            <a:cxnLst/>
            <a:rect l="l" t="t" r="r" b="b"/>
            <a:pathLst>
              <a:path w="129539" h="353694">
                <a:moveTo>
                  <a:pt x="77723" y="116586"/>
                </a:moveTo>
                <a:lnTo>
                  <a:pt x="51815" y="116586"/>
                </a:lnTo>
                <a:lnTo>
                  <a:pt x="51815" y="353694"/>
                </a:lnTo>
                <a:lnTo>
                  <a:pt x="77723" y="353694"/>
                </a:lnTo>
                <a:lnTo>
                  <a:pt x="77723" y="116586"/>
                </a:lnTo>
                <a:close/>
              </a:path>
              <a:path w="129539" h="353694">
                <a:moveTo>
                  <a:pt x="64769" y="0"/>
                </a:moveTo>
                <a:lnTo>
                  <a:pt x="0" y="129539"/>
                </a:lnTo>
                <a:lnTo>
                  <a:pt x="51815" y="129539"/>
                </a:lnTo>
                <a:lnTo>
                  <a:pt x="51815" y="116586"/>
                </a:lnTo>
                <a:lnTo>
                  <a:pt x="123062" y="116586"/>
                </a:lnTo>
                <a:lnTo>
                  <a:pt x="64769" y="0"/>
                </a:lnTo>
                <a:close/>
              </a:path>
              <a:path w="129539" h="353694">
                <a:moveTo>
                  <a:pt x="123062" y="116586"/>
                </a:moveTo>
                <a:lnTo>
                  <a:pt x="77723" y="116586"/>
                </a:lnTo>
                <a:lnTo>
                  <a:pt x="77723" y="129539"/>
                </a:lnTo>
                <a:lnTo>
                  <a:pt x="129539" y="129539"/>
                </a:lnTo>
                <a:lnTo>
                  <a:pt x="123062" y="1165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1" name="object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147501"/>
              </p:ext>
            </p:extLst>
          </p:nvPr>
        </p:nvGraphicFramePr>
        <p:xfrm>
          <a:off x="6272784" y="1191005"/>
          <a:ext cx="2616199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7865"/>
                <a:gridCol w="697865"/>
                <a:gridCol w="619759"/>
                <a:gridCol w="600710"/>
              </a:tblGrid>
              <a:tr h="457200">
                <a:tc>
                  <a:txBody>
                    <a:bodyPr/>
                    <a:lstStyle/>
                    <a:p>
                      <a:pPr marL="20320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0" dirty="0">
                          <a:latin typeface="DejaVu Sans"/>
                          <a:cs typeface="DejaVu Sans"/>
                        </a:rPr>
                        <a:t>𝜏</a:t>
                      </a:r>
                      <a:r>
                        <a:rPr sz="2625" spc="0" baseline="-15873" dirty="0">
                          <a:latin typeface="DejaVu Sans"/>
                          <a:cs typeface="DejaVu Sans"/>
                        </a:rPr>
                        <a:t>𝑖</a:t>
                      </a: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7175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0" dirty="0">
                          <a:latin typeface="DejaVu Sans"/>
                          <a:cs typeface="DejaVu Sans"/>
                        </a:rPr>
                        <a:t>𝐶</a:t>
                      </a:r>
                      <a:r>
                        <a:rPr sz="2625" spc="0" baseline="-15873" dirty="0">
                          <a:latin typeface="DejaVu Sans"/>
                          <a:cs typeface="DejaVu Sans"/>
                        </a:rPr>
                        <a:t>𝑖</a:t>
                      </a:r>
                      <a:endParaRPr sz="2625" spc="0" baseline="-15873">
                        <a:latin typeface="DejaVu Sans"/>
                        <a:cs typeface="DejaVu Sans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0" dirty="0">
                          <a:latin typeface="DejaVu Sans"/>
                          <a:cs typeface="DejaVu Sans"/>
                        </a:rPr>
                        <a:t>a</a:t>
                      </a:r>
                      <a:r>
                        <a:rPr sz="2625" spc="0" baseline="-15873" dirty="0">
                          <a:latin typeface="DejaVu Sans"/>
                          <a:cs typeface="DejaVu Sans"/>
                        </a:rPr>
                        <a:t>𝑖</a:t>
                      </a:r>
                      <a:endParaRPr sz="2625" spc="0" baseline="-15873">
                        <a:latin typeface="DejaVu Sans"/>
                        <a:cs typeface="DejaVu Sans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0" dirty="0">
                          <a:latin typeface="DejaVu Sans"/>
                          <a:cs typeface="DejaVu Sans"/>
                        </a:rPr>
                        <a:t>𝑑</a:t>
                      </a:r>
                      <a:r>
                        <a:rPr sz="2625" spc="0" baseline="-15873" dirty="0">
                          <a:latin typeface="DejaVu Sans"/>
                          <a:cs typeface="DejaVu Sans"/>
                        </a:rPr>
                        <a:t>𝑖</a:t>
                      </a:r>
                      <a:endParaRPr sz="2625" spc="0" baseline="-15873">
                        <a:latin typeface="DejaVu Sans"/>
                        <a:cs typeface="DejaVu Sans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spc="0" dirty="0">
                          <a:latin typeface="DejaVu Sans"/>
                          <a:cs typeface="DejaVu Sans"/>
                        </a:rPr>
                        <a:t>𝜏</a:t>
                      </a:r>
                      <a:r>
                        <a:rPr sz="2625" spc="0" baseline="-15873" dirty="0">
                          <a:latin typeface="DejaVu Sans"/>
                          <a:cs typeface="DejaVu Sans"/>
                        </a:rPr>
                        <a:t>1</a:t>
                      </a:r>
                      <a:endParaRPr sz="2625" spc="0" baseline="-15873">
                        <a:latin typeface="DejaVu Sans"/>
                        <a:cs typeface="DejaVu Sans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DCDB"/>
                    </a:solidFill>
                  </a:tcPr>
                </a:tc>
                <a:tc>
                  <a:txBody>
                    <a:bodyPr/>
                    <a:lstStyle/>
                    <a:p>
                      <a:pPr marR="255904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0" dirty="0">
                          <a:latin typeface="Trebuchet MS"/>
                          <a:cs typeface="Trebuchet MS"/>
                        </a:rPr>
                        <a:t>8</a:t>
                      </a:r>
                      <a:endParaRPr sz="2400" spc="0">
                        <a:latin typeface="Trebuchet MS"/>
                        <a:cs typeface="Trebuchet M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DCDB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0" dirty="0">
                          <a:latin typeface="Trebuchet MS"/>
                          <a:cs typeface="Trebuchet MS"/>
                        </a:rPr>
                        <a:t>5</a:t>
                      </a:r>
                      <a:endParaRPr sz="2400" spc="0">
                        <a:latin typeface="Trebuchet MS"/>
                        <a:cs typeface="Trebuchet M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DCDB"/>
                    </a:solidFill>
                  </a:tcPr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0" dirty="0">
                          <a:latin typeface="Trebuchet MS"/>
                          <a:cs typeface="Trebuchet MS"/>
                        </a:rPr>
                        <a:t>14</a:t>
                      </a:r>
                      <a:endParaRPr sz="2400" spc="0">
                        <a:latin typeface="Trebuchet MS"/>
                        <a:cs typeface="Trebuchet M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DCDB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spc="0" dirty="0">
                          <a:latin typeface="DejaVu Sans"/>
                          <a:cs typeface="DejaVu Sans"/>
                        </a:rPr>
                        <a:t>𝜏</a:t>
                      </a:r>
                      <a:r>
                        <a:rPr sz="2625" spc="0" baseline="-15873" dirty="0">
                          <a:latin typeface="DejaVu Sans"/>
                          <a:cs typeface="DejaVu Sans"/>
                        </a:rPr>
                        <a:t>2</a:t>
                      </a:r>
                      <a:endParaRPr sz="2625" spc="0" baseline="-15873">
                        <a:latin typeface="DejaVu Sans"/>
                        <a:cs typeface="DejaVu Sans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marR="255904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0" dirty="0">
                          <a:latin typeface="Trebuchet MS"/>
                          <a:cs typeface="Trebuchet MS"/>
                        </a:rPr>
                        <a:t>3</a:t>
                      </a:r>
                      <a:endParaRPr sz="2400" spc="0">
                        <a:latin typeface="Trebuchet MS"/>
                        <a:cs typeface="Trebuchet M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0" dirty="0">
                          <a:latin typeface="Trebuchet MS"/>
                          <a:cs typeface="Trebuchet MS"/>
                        </a:rPr>
                        <a:t>10</a:t>
                      </a:r>
                      <a:endParaRPr sz="2400" spc="0">
                        <a:latin typeface="Trebuchet MS"/>
                        <a:cs typeface="Trebuchet M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0" dirty="0">
                          <a:latin typeface="Trebuchet MS"/>
                          <a:cs typeface="Trebuchet MS"/>
                        </a:rPr>
                        <a:t>14</a:t>
                      </a:r>
                      <a:endParaRPr sz="2400" spc="0">
                        <a:latin typeface="Trebuchet MS"/>
                        <a:cs typeface="Trebuchet M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spc="0" dirty="0">
                          <a:latin typeface="DejaVu Sans"/>
                          <a:cs typeface="DejaVu Sans"/>
                        </a:rPr>
                        <a:t>𝜏</a:t>
                      </a:r>
                      <a:r>
                        <a:rPr sz="2625" spc="0" baseline="-15873" dirty="0">
                          <a:latin typeface="DejaVu Sans"/>
                          <a:cs typeface="DejaVu Sans"/>
                        </a:rPr>
                        <a:t>3</a:t>
                      </a:r>
                      <a:endParaRPr sz="2625" spc="0" baseline="-15873">
                        <a:latin typeface="DejaVu Sans"/>
                        <a:cs typeface="DejaVu Sans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4F9B4"/>
                    </a:solidFill>
                  </a:tcPr>
                </a:tc>
                <a:tc>
                  <a:txBody>
                    <a:bodyPr/>
                    <a:lstStyle/>
                    <a:p>
                      <a:pPr marR="255904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0" dirty="0">
                          <a:latin typeface="Trebuchet MS"/>
                          <a:cs typeface="Trebuchet MS"/>
                        </a:rPr>
                        <a:t>4</a:t>
                      </a: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4F9B4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0" dirty="0">
                          <a:latin typeface="Trebuchet MS"/>
                          <a:cs typeface="Trebuchet MS"/>
                        </a:rPr>
                        <a:t>2</a:t>
                      </a:r>
                      <a:endParaRPr sz="2400" spc="0">
                        <a:latin typeface="Trebuchet MS"/>
                        <a:cs typeface="Trebuchet M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4F9B4"/>
                    </a:solidFill>
                  </a:tcPr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0" dirty="0">
                          <a:latin typeface="Trebuchet MS"/>
                          <a:cs typeface="Trebuchet MS"/>
                        </a:rPr>
                        <a:t>17</a:t>
                      </a: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4F9B4"/>
                    </a:solidFill>
                  </a:tcPr>
                </a:tc>
              </a:tr>
            </a:tbl>
          </a:graphicData>
        </a:graphic>
      </p:graphicFrame>
      <p:sp>
        <p:nvSpPr>
          <p:cNvPr id="92" name="object 22"/>
          <p:cNvSpPr/>
          <p:nvPr/>
        </p:nvSpPr>
        <p:spPr>
          <a:xfrm>
            <a:off x="4422647" y="1098041"/>
            <a:ext cx="129539" cy="408940"/>
          </a:xfrm>
          <a:custGeom>
            <a:avLst/>
            <a:gdLst/>
            <a:ahLst/>
            <a:cxnLst/>
            <a:rect l="l" t="t" r="r" b="b"/>
            <a:pathLst>
              <a:path w="129539" h="408940">
                <a:moveTo>
                  <a:pt x="51815" y="279019"/>
                </a:moveTo>
                <a:lnTo>
                  <a:pt x="0" y="279019"/>
                </a:lnTo>
                <a:lnTo>
                  <a:pt x="64769" y="408559"/>
                </a:lnTo>
                <a:lnTo>
                  <a:pt x="123062" y="291973"/>
                </a:lnTo>
                <a:lnTo>
                  <a:pt x="51815" y="291973"/>
                </a:lnTo>
                <a:lnTo>
                  <a:pt x="51815" y="279019"/>
                </a:lnTo>
                <a:close/>
              </a:path>
              <a:path w="129539" h="408940">
                <a:moveTo>
                  <a:pt x="77724" y="0"/>
                </a:moveTo>
                <a:lnTo>
                  <a:pt x="51815" y="0"/>
                </a:lnTo>
                <a:lnTo>
                  <a:pt x="51815" y="291973"/>
                </a:lnTo>
                <a:lnTo>
                  <a:pt x="77724" y="291973"/>
                </a:lnTo>
                <a:lnTo>
                  <a:pt x="77724" y="0"/>
                </a:lnTo>
                <a:close/>
              </a:path>
              <a:path w="129539" h="408940">
                <a:moveTo>
                  <a:pt x="129539" y="279019"/>
                </a:moveTo>
                <a:lnTo>
                  <a:pt x="77724" y="279019"/>
                </a:lnTo>
                <a:lnTo>
                  <a:pt x="77724" y="291973"/>
                </a:lnTo>
                <a:lnTo>
                  <a:pt x="123062" y="291973"/>
                </a:lnTo>
                <a:lnTo>
                  <a:pt x="129539" y="279019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23"/>
          <p:cNvSpPr txBox="1"/>
          <p:nvPr/>
        </p:nvSpPr>
        <p:spPr>
          <a:xfrm>
            <a:off x="4384675" y="1483309"/>
            <a:ext cx="2298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0" dirty="0">
                <a:latin typeface="Trebuchet MS"/>
                <a:cs typeface="Trebuchet MS"/>
              </a:rPr>
              <a:t>14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94" name="object 24"/>
          <p:cNvSpPr/>
          <p:nvPr/>
        </p:nvSpPr>
        <p:spPr>
          <a:xfrm>
            <a:off x="4427220" y="1823466"/>
            <a:ext cx="129539" cy="408940"/>
          </a:xfrm>
          <a:custGeom>
            <a:avLst/>
            <a:gdLst/>
            <a:ahLst/>
            <a:cxnLst/>
            <a:rect l="l" t="t" r="r" b="b"/>
            <a:pathLst>
              <a:path w="129539" h="408939">
                <a:moveTo>
                  <a:pt x="51815" y="279019"/>
                </a:moveTo>
                <a:lnTo>
                  <a:pt x="0" y="279019"/>
                </a:lnTo>
                <a:lnTo>
                  <a:pt x="64769" y="408559"/>
                </a:lnTo>
                <a:lnTo>
                  <a:pt x="123062" y="291973"/>
                </a:lnTo>
                <a:lnTo>
                  <a:pt x="51815" y="291973"/>
                </a:lnTo>
                <a:lnTo>
                  <a:pt x="51815" y="279019"/>
                </a:lnTo>
                <a:close/>
              </a:path>
              <a:path w="129539" h="408939">
                <a:moveTo>
                  <a:pt x="77724" y="0"/>
                </a:moveTo>
                <a:lnTo>
                  <a:pt x="51815" y="0"/>
                </a:lnTo>
                <a:lnTo>
                  <a:pt x="51815" y="291973"/>
                </a:lnTo>
                <a:lnTo>
                  <a:pt x="77724" y="291973"/>
                </a:lnTo>
                <a:lnTo>
                  <a:pt x="77724" y="0"/>
                </a:lnTo>
                <a:close/>
              </a:path>
              <a:path w="129539" h="408939">
                <a:moveTo>
                  <a:pt x="129539" y="279019"/>
                </a:moveTo>
                <a:lnTo>
                  <a:pt x="77724" y="279019"/>
                </a:lnTo>
                <a:lnTo>
                  <a:pt x="77724" y="291973"/>
                </a:lnTo>
                <a:lnTo>
                  <a:pt x="123062" y="291973"/>
                </a:lnTo>
                <a:lnTo>
                  <a:pt x="129539" y="279019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25"/>
          <p:cNvSpPr txBox="1"/>
          <p:nvPr/>
        </p:nvSpPr>
        <p:spPr>
          <a:xfrm>
            <a:off x="4389501" y="2209545"/>
            <a:ext cx="2298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0" dirty="0">
                <a:latin typeface="Trebuchet MS"/>
                <a:cs typeface="Trebuchet MS"/>
              </a:rPr>
              <a:t>14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96" name="object 26"/>
          <p:cNvSpPr/>
          <p:nvPr/>
        </p:nvSpPr>
        <p:spPr>
          <a:xfrm>
            <a:off x="1110996" y="2703576"/>
            <a:ext cx="894575" cy="2514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27"/>
          <p:cNvSpPr/>
          <p:nvPr/>
        </p:nvSpPr>
        <p:spPr>
          <a:xfrm>
            <a:off x="1158239" y="2731007"/>
            <a:ext cx="804672" cy="1615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28"/>
          <p:cNvSpPr/>
          <p:nvPr/>
        </p:nvSpPr>
        <p:spPr>
          <a:xfrm>
            <a:off x="1158239" y="2731007"/>
            <a:ext cx="805180" cy="161925"/>
          </a:xfrm>
          <a:custGeom>
            <a:avLst/>
            <a:gdLst/>
            <a:ahLst/>
            <a:cxnLst/>
            <a:rect l="l" t="t" r="r" b="b"/>
            <a:pathLst>
              <a:path w="805180" h="161925">
                <a:moveTo>
                  <a:pt x="0" y="161544"/>
                </a:moveTo>
                <a:lnTo>
                  <a:pt x="804672" y="161544"/>
                </a:lnTo>
                <a:lnTo>
                  <a:pt x="804672" y="0"/>
                </a:lnTo>
                <a:lnTo>
                  <a:pt x="0" y="0"/>
                </a:lnTo>
                <a:lnTo>
                  <a:pt x="0" y="161544"/>
                </a:lnTo>
                <a:close/>
              </a:path>
            </a:pathLst>
          </a:custGeom>
          <a:ln w="9144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29"/>
          <p:cNvSpPr/>
          <p:nvPr/>
        </p:nvSpPr>
        <p:spPr>
          <a:xfrm>
            <a:off x="2176272" y="1237462"/>
            <a:ext cx="1164336" cy="2499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30"/>
          <p:cNvSpPr/>
          <p:nvPr/>
        </p:nvSpPr>
        <p:spPr>
          <a:xfrm>
            <a:off x="2223516" y="1264919"/>
            <a:ext cx="1074420" cy="1600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31"/>
          <p:cNvSpPr/>
          <p:nvPr/>
        </p:nvSpPr>
        <p:spPr>
          <a:xfrm>
            <a:off x="2223516" y="1264919"/>
            <a:ext cx="1074420" cy="160020"/>
          </a:xfrm>
          <a:custGeom>
            <a:avLst/>
            <a:gdLst/>
            <a:ahLst/>
            <a:cxnLst/>
            <a:rect l="l" t="t" r="r" b="b"/>
            <a:pathLst>
              <a:path w="1074420" h="160019">
                <a:moveTo>
                  <a:pt x="0" y="160020"/>
                </a:moveTo>
                <a:lnTo>
                  <a:pt x="1074420" y="160020"/>
                </a:lnTo>
                <a:lnTo>
                  <a:pt x="1074420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ln w="9144">
            <a:solidFill>
              <a:srgbClr val="BD4A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32"/>
          <p:cNvSpPr txBox="1"/>
          <p:nvPr/>
        </p:nvSpPr>
        <p:spPr>
          <a:xfrm>
            <a:off x="1872742" y="1483233"/>
            <a:ext cx="42925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13055" algn="l"/>
              </a:tabLst>
            </a:pPr>
            <a:r>
              <a:rPr sz="2400" spc="-52" baseline="1736" dirty="0">
                <a:latin typeface="Trebuchet MS"/>
                <a:cs typeface="Trebuchet MS"/>
              </a:rPr>
              <a:t>5	</a:t>
            </a:r>
            <a:r>
              <a:rPr sz="1600" spc="-35" dirty="0">
                <a:latin typeface="Trebuchet MS"/>
                <a:cs typeface="Trebuchet MS"/>
              </a:rPr>
              <a:t>6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03" name="object 33"/>
          <p:cNvSpPr/>
          <p:nvPr/>
        </p:nvSpPr>
        <p:spPr>
          <a:xfrm>
            <a:off x="7749540" y="4629911"/>
            <a:ext cx="190500" cy="114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34"/>
          <p:cNvSpPr/>
          <p:nvPr/>
        </p:nvSpPr>
        <p:spPr>
          <a:xfrm>
            <a:off x="7005828" y="4629911"/>
            <a:ext cx="934719" cy="76200"/>
          </a:xfrm>
          <a:custGeom>
            <a:avLst/>
            <a:gdLst/>
            <a:ahLst/>
            <a:cxnLst/>
            <a:rect l="l" t="t" r="r" b="b"/>
            <a:pathLst>
              <a:path w="934720" h="76200">
                <a:moveTo>
                  <a:pt x="743712" y="0"/>
                </a:moveTo>
                <a:lnTo>
                  <a:pt x="763524" y="38100"/>
                </a:lnTo>
                <a:lnTo>
                  <a:pt x="0" y="38100"/>
                </a:lnTo>
                <a:lnTo>
                  <a:pt x="0" y="76200"/>
                </a:lnTo>
                <a:lnTo>
                  <a:pt x="763524" y="76200"/>
                </a:lnTo>
                <a:lnTo>
                  <a:pt x="934212" y="56387"/>
                </a:lnTo>
                <a:lnTo>
                  <a:pt x="7437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35"/>
          <p:cNvSpPr txBox="1"/>
          <p:nvPr/>
        </p:nvSpPr>
        <p:spPr>
          <a:xfrm>
            <a:off x="4777866" y="4083177"/>
            <a:ext cx="12058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75" dirty="0">
                <a:latin typeface="Trebuchet MS"/>
                <a:cs typeface="Trebuchet MS"/>
              </a:rPr>
              <a:t>disp</a:t>
            </a:r>
            <a:r>
              <a:rPr sz="2000" spc="-105" dirty="0">
                <a:latin typeface="Trebuchet MS"/>
                <a:cs typeface="Trebuchet MS"/>
              </a:rPr>
              <a:t>a</a:t>
            </a:r>
            <a:r>
              <a:rPr sz="2000" spc="-150" dirty="0">
                <a:latin typeface="Trebuchet MS"/>
                <a:cs typeface="Trebuchet MS"/>
              </a:rPr>
              <a:t>t</a:t>
            </a:r>
            <a:r>
              <a:rPr sz="2000" spc="-90" dirty="0">
                <a:latin typeface="Trebuchet MS"/>
                <a:cs typeface="Trebuchet MS"/>
              </a:rPr>
              <a:t>c</a:t>
            </a:r>
            <a:r>
              <a:rPr sz="2000" spc="-95" dirty="0">
                <a:latin typeface="Trebuchet MS"/>
                <a:cs typeface="Trebuchet MS"/>
              </a:rPr>
              <a:t>h</a:t>
            </a:r>
            <a:r>
              <a:rPr sz="2000" spc="-75" dirty="0">
                <a:latin typeface="Trebuchet MS"/>
                <a:cs typeface="Trebuchet MS"/>
              </a:rPr>
              <a:t>ing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06" name="object 36"/>
          <p:cNvSpPr txBox="1"/>
          <p:nvPr/>
        </p:nvSpPr>
        <p:spPr>
          <a:xfrm>
            <a:off x="7116571" y="4059428"/>
            <a:ext cx="1076325" cy="54673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 indent="327660">
              <a:lnSpc>
                <a:spcPts val="1939"/>
              </a:lnSpc>
              <a:spcBef>
                <a:spcPts val="345"/>
              </a:spcBef>
            </a:pPr>
            <a:r>
              <a:rPr sz="1800" spc="-130" dirty="0">
                <a:latin typeface="Trebuchet MS"/>
                <a:cs typeface="Trebuchet MS"/>
              </a:rPr>
              <a:t>Task  </a:t>
            </a:r>
            <a:r>
              <a:rPr sz="1800" spc="-155" dirty="0">
                <a:latin typeface="Trebuchet MS"/>
                <a:cs typeface="Trebuchet MS"/>
              </a:rPr>
              <a:t>c</a:t>
            </a:r>
            <a:r>
              <a:rPr sz="1800" spc="-75" dirty="0">
                <a:latin typeface="Trebuchet MS"/>
                <a:cs typeface="Trebuchet MS"/>
              </a:rPr>
              <a:t>ompl</a:t>
            </a:r>
            <a:r>
              <a:rPr sz="1800" spc="-85" dirty="0">
                <a:latin typeface="Trebuchet MS"/>
                <a:cs typeface="Trebuchet MS"/>
              </a:rPr>
              <a:t>e</a:t>
            </a:r>
            <a:r>
              <a:rPr sz="1800" spc="-125" dirty="0">
                <a:latin typeface="Trebuchet MS"/>
                <a:cs typeface="Trebuchet MS"/>
              </a:rPr>
              <a:t>t</a:t>
            </a:r>
            <a:r>
              <a:rPr sz="1800" spc="-100" dirty="0">
                <a:latin typeface="Trebuchet MS"/>
                <a:cs typeface="Trebuchet MS"/>
              </a:rPr>
              <a:t>i</a:t>
            </a:r>
            <a:r>
              <a:rPr sz="1800" spc="-35" dirty="0">
                <a:latin typeface="Trebuchet MS"/>
                <a:cs typeface="Trebuchet MS"/>
              </a:rPr>
              <a:t>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7" name="object 37"/>
          <p:cNvSpPr/>
          <p:nvPr/>
        </p:nvSpPr>
        <p:spPr>
          <a:xfrm>
            <a:off x="4588764" y="5096255"/>
            <a:ext cx="1995170" cy="609600"/>
          </a:xfrm>
          <a:custGeom>
            <a:avLst/>
            <a:gdLst/>
            <a:ahLst/>
            <a:cxnLst/>
            <a:rect l="l" t="t" r="r" b="b"/>
            <a:pathLst>
              <a:path w="1995170" h="609600">
                <a:moveTo>
                  <a:pt x="237744" y="371348"/>
                </a:moveTo>
                <a:lnTo>
                  <a:pt x="0" y="490220"/>
                </a:lnTo>
                <a:lnTo>
                  <a:pt x="237744" y="609066"/>
                </a:lnTo>
                <a:lnTo>
                  <a:pt x="237744" y="529818"/>
                </a:lnTo>
                <a:lnTo>
                  <a:pt x="198120" y="529818"/>
                </a:lnTo>
                <a:lnTo>
                  <a:pt x="198120" y="450596"/>
                </a:lnTo>
                <a:lnTo>
                  <a:pt x="237744" y="450596"/>
                </a:lnTo>
                <a:lnTo>
                  <a:pt x="237744" y="371348"/>
                </a:lnTo>
                <a:close/>
              </a:path>
              <a:path w="1995170" h="609600">
                <a:moveTo>
                  <a:pt x="237744" y="450596"/>
                </a:moveTo>
                <a:lnTo>
                  <a:pt x="198120" y="450596"/>
                </a:lnTo>
                <a:lnTo>
                  <a:pt x="198120" y="529818"/>
                </a:lnTo>
                <a:lnTo>
                  <a:pt x="237744" y="529818"/>
                </a:lnTo>
                <a:lnTo>
                  <a:pt x="237744" y="450596"/>
                </a:lnTo>
                <a:close/>
              </a:path>
              <a:path w="1995170" h="609600">
                <a:moveTo>
                  <a:pt x="1915667" y="450596"/>
                </a:moveTo>
                <a:lnTo>
                  <a:pt x="237744" y="450596"/>
                </a:lnTo>
                <a:lnTo>
                  <a:pt x="237744" y="529818"/>
                </a:lnTo>
                <a:lnTo>
                  <a:pt x="1955291" y="529818"/>
                </a:lnTo>
                <a:lnTo>
                  <a:pt x="1970698" y="526704"/>
                </a:lnTo>
                <a:lnTo>
                  <a:pt x="1983295" y="518215"/>
                </a:lnTo>
                <a:lnTo>
                  <a:pt x="1991796" y="505628"/>
                </a:lnTo>
                <a:lnTo>
                  <a:pt x="1994915" y="490220"/>
                </a:lnTo>
                <a:lnTo>
                  <a:pt x="1915667" y="490220"/>
                </a:lnTo>
                <a:lnTo>
                  <a:pt x="1915667" y="450596"/>
                </a:lnTo>
                <a:close/>
              </a:path>
              <a:path w="1995170" h="609600">
                <a:moveTo>
                  <a:pt x="1994915" y="0"/>
                </a:moveTo>
                <a:lnTo>
                  <a:pt x="1915667" y="0"/>
                </a:lnTo>
                <a:lnTo>
                  <a:pt x="1915667" y="490220"/>
                </a:lnTo>
                <a:lnTo>
                  <a:pt x="1955291" y="450596"/>
                </a:lnTo>
                <a:lnTo>
                  <a:pt x="1994915" y="450596"/>
                </a:lnTo>
                <a:lnTo>
                  <a:pt x="1994915" y="0"/>
                </a:lnTo>
                <a:close/>
              </a:path>
              <a:path w="1995170" h="609600">
                <a:moveTo>
                  <a:pt x="1994915" y="450596"/>
                </a:moveTo>
                <a:lnTo>
                  <a:pt x="1955291" y="450596"/>
                </a:lnTo>
                <a:lnTo>
                  <a:pt x="1915667" y="490220"/>
                </a:lnTo>
                <a:lnTo>
                  <a:pt x="1994915" y="490220"/>
                </a:lnTo>
                <a:lnTo>
                  <a:pt x="1994915" y="4505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38"/>
          <p:cNvSpPr txBox="1"/>
          <p:nvPr/>
        </p:nvSpPr>
        <p:spPr>
          <a:xfrm>
            <a:off x="4858258" y="5247513"/>
            <a:ext cx="1523365" cy="6051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85" dirty="0">
                <a:latin typeface="Trebuchet MS"/>
                <a:cs typeface="Trebuchet MS"/>
              </a:rPr>
              <a:t>Preemption</a:t>
            </a:r>
            <a:r>
              <a:rPr sz="2000" spc="-195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or  suspension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38" name="object 39"/>
          <p:cNvSpPr/>
          <p:nvPr/>
        </p:nvSpPr>
        <p:spPr>
          <a:xfrm>
            <a:off x="4565903" y="4570425"/>
            <a:ext cx="1528572" cy="2667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40"/>
          <p:cNvSpPr/>
          <p:nvPr/>
        </p:nvSpPr>
        <p:spPr>
          <a:xfrm>
            <a:off x="4613147" y="4600955"/>
            <a:ext cx="1437131" cy="16459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41"/>
          <p:cNvSpPr/>
          <p:nvPr/>
        </p:nvSpPr>
        <p:spPr>
          <a:xfrm>
            <a:off x="4613147" y="4600955"/>
            <a:ext cx="1437640" cy="165100"/>
          </a:xfrm>
          <a:custGeom>
            <a:avLst/>
            <a:gdLst/>
            <a:ahLst/>
            <a:cxnLst/>
            <a:rect l="l" t="t" r="r" b="b"/>
            <a:pathLst>
              <a:path w="1437639" h="165100">
                <a:moveTo>
                  <a:pt x="0" y="41148"/>
                </a:moveTo>
                <a:lnTo>
                  <a:pt x="1354836" y="41148"/>
                </a:lnTo>
                <a:lnTo>
                  <a:pt x="1354836" y="0"/>
                </a:lnTo>
                <a:lnTo>
                  <a:pt x="1437131" y="82296"/>
                </a:lnTo>
                <a:lnTo>
                  <a:pt x="1354836" y="164592"/>
                </a:lnTo>
                <a:lnTo>
                  <a:pt x="1354836" y="123444"/>
                </a:lnTo>
                <a:lnTo>
                  <a:pt x="0" y="123444"/>
                </a:lnTo>
                <a:lnTo>
                  <a:pt x="0" y="4114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42"/>
          <p:cNvSpPr/>
          <p:nvPr/>
        </p:nvSpPr>
        <p:spPr>
          <a:xfrm>
            <a:off x="6027420" y="4194047"/>
            <a:ext cx="1028700" cy="96469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43"/>
          <p:cNvSpPr/>
          <p:nvPr/>
        </p:nvSpPr>
        <p:spPr>
          <a:xfrm>
            <a:off x="6074664" y="4221479"/>
            <a:ext cx="938784" cy="87477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44"/>
          <p:cNvSpPr/>
          <p:nvPr/>
        </p:nvSpPr>
        <p:spPr>
          <a:xfrm>
            <a:off x="6074664" y="4221479"/>
            <a:ext cx="939165" cy="875030"/>
          </a:xfrm>
          <a:custGeom>
            <a:avLst/>
            <a:gdLst/>
            <a:ahLst/>
            <a:cxnLst/>
            <a:rect l="l" t="t" r="r" b="b"/>
            <a:pathLst>
              <a:path w="939165" h="875029">
                <a:moveTo>
                  <a:pt x="0" y="437388"/>
                </a:moveTo>
                <a:lnTo>
                  <a:pt x="2423" y="392669"/>
                </a:lnTo>
                <a:lnTo>
                  <a:pt x="9537" y="349241"/>
                </a:lnTo>
                <a:lnTo>
                  <a:pt x="21105" y="307325"/>
                </a:lnTo>
                <a:lnTo>
                  <a:pt x="36891" y="267140"/>
                </a:lnTo>
                <a:lnTo>
                  <a:pt x="56659" y="228906"/>
                </a:lnTo>
                <a:lnTo>
                  <a:pt x="80172" y="192844"/>
                </a:lnTo>
                <a:lnTo>
                  <a:pt x="107196" y="159172"/>
                </a:lnTo>
                <a:lnTo>
                  <a:pt x="137493" y="128111"/>
                </a:lnTo>
                <a:lnTo>
                  <a:pt x="170827" y="99880"/>
                </a:lnTo>
                <a:lnTo>
                  <a:pt x="206964" y="74701"/>
                </a:lnTo>
                <a:lnTo>
                  <a:pt x="245665" y="52792"/>
                </a:lnTo>
                <a:lnTo>
                  <a:pt x="286696" y="34373"/>
                </a:lnTo>
                <a:lnTo>
                  <a:pt x="329820" y="19664"/>
                </a:lnTo>
                <a:lnTo>
                  <a:pt x="374802" y="8886"/>
                </a:lnTo>
                <a:lnTo>
                  <a:pt x="421404" y="2258"/>
                </a:lnTo>
                <a:lnTo>
                  <a:pt x="469391" y="0"/>
                </a:lnTo>
                <a:lnTo>
                  <a:pt x="517379" y="2258"/>
                </a:lnTo>
                <a:lnTo>
                  <a:pt x="563981" y="8886"/>
                </a:lnTo>
                <a:lnTo>
                  <a:pt x="608963" y="19664"/>
                </a:lnTo>
                <a:lnTo>
                  <a:pt x="652087" y="34373"/>
                </a:lnTo>
                <a:lnTo>
                  <a:pt x="693118" y="52792"/>
                </a:lnTo>
                <a:lnTo>
                  <a:pt x="731819" y="74701"/>
                </a:lnTo>
                <a:lnTo>
                  <a:pt x="767956" y="99880"/>
                </a:lnTo>
                <a:lnTo>
                  <a:pt x="801290" y="128111"/>
                </a:lnTo>
                <a:lnTo>
                  <a:pt x="831587" y="159172"/>
                </a:lnTo>
                <a:lnTo>
                  <a:pt x="858611" y="192844"/>
                </a:lnTo>
                <a:lnTo>
                  <a:pt x="882124" y="228906"/>
                </a:lnTo>
                <a:lnTo>
                  <a:pt x="901892" y="267140"/>
                </a:lnTo>
                <a:lnTo>
                  <a:pt x="917678" y="307325"/>
                </a:lnTo>
                <a:lnTo>
                  <a:pt x="929246" y="349241"/>
                </a:lnTo>
                <a:lnTo>
                  <a:pt x="936360" y="392669"/>
                </a:lnTo>
                <a:lnTo>
                  <a:pt x="938784" y="437388"/>
                </a:lnTo>
                <a:lnTo>
                  <a:pt x="936360" y="482106"/>
                </a:lnTo>
                <a:lnTo>
                  <a:pt x="929246" y="525534"/>
                </a:lnTo>
                <a:lnTo>
                  <a:pt x="917678" y="567450"/>
                </a:lnTo>
                <a:lnTo>
                  <a:pt x="901892" y="607635"/>
                </a:lnTo>
                <a:lnTo>
                  <a:pt x="882124" y="645869"/>
                </a:lnTo>
                <a:lnTo>
                  <a:pt x="858611" y="681931"/>
                </a:lnTo>
                <a:lnTo>
                  <a:pt x="831587" y="715603"/>
                </a:lnTo>
                <a:lnTo>
                  <a:pt x="801290" y="746664"/>
                </a:lnTo>
                <a:lnTo>
                  <a:pt x="767956" y="774895"/>
                </a:lnTo>
                <a:lnTo>
                  <a:pt x="731819" y="800074"/>
                </a:lnTo>
                <a:lnTo>
                  <a:pt x="693118" y="821983"/>
                </a:lnTo>
                <a:lnTo>
                  <a:pt x="652087" y="840402"/>
                </a:lnTo>
                <a:lnTo>
                  <a:pt x="608963" y="855111"/>
                </a:lnTo>
                <a:lnTo>
                  <a:pt x="563981" y="865889"/>
                </a:lnTo>
                <a:lnTo>
                  <a:pt x="517379" y="872517"/>
                </a:lnTo>
                <a:lnTo>
                  <a:pt x="469391" y="874776"/>
                </a:lnTo>
                <a:lnTo>
                  <a:pt x="421404" y="872517"/>
                </a:lnTo>
                <a:lnTo>
                  <a:pt x="374802" y="865889"/>
                </a:lnTo>
                <a:lnTo>
                  <a:pt x="329820" y="855111"/>
                </a:lnTo>
                <a:lnTo>
                  <a:pt x="286696" y="840402"/>
                </a:lnTo>
                <a:lnTo>
                  <a:pt x="245665" y="821983"/>
                </a:lnTo>
                <a:lnTo>
                  <a:pt x="206964" y="800074"/>
                </a:lnTo>
                <a:lnTo>
                  <a:pt x="170827" y="774895"/>
                </a:lnTo>
                <a:lnTo>
                  <a:pt x="137493" y="746664"/>
                </a:lnTo>
                <a:lnTo>
                  <a:pt x="107196" y="715603"/>
                </a:lnTo>
                <a:lnTo>
                  <a:pt x="80172" y="681931"/>
                </a:lnTo>
                <a:lnTo>
                  <a:pt x="56659" y="645869"/>
                </a:lnTo>
                <a:lnTo>
                  <a:pt x="36891" y="607635"/>
                </a:lnTo>
                <a:lnTo>
                  <a:pt x="21105" y="567450"/>
                </a:lnTo>
                <a:lnTo>
                  <a:pt x="9537" y="525534"/>
                </a:lnTo>
                <a:lnTo>
                  <a:pt x="2423" y="482106"/>
                </a:lnTo>
                <a:lnTo>
                  <a:pt x="0" y="43738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45"/>
          <p:cNvSpPr/>
          <p:nvPr/>
        </p:nvSpPr>
        <p:spPr>
          <a:xfrm>
            <a:off x="2079498" y="3609594"/>
            <a:ext cx="2534920" cy="2426335"/>
          </a:xfrm>
          <a:custGeom>
            <a:avLst/>
            <a:gdLst/>
            <a:ahLst/>
            <a:cxnLst/>
            <a:rect l="l" t="t" r="r" b="b"/>
            <a:pathLst>
              <a:path w="2534920" h="2426335">
                <a:moveTo>
                  <a:pt x="0" y="162686"/>
                </a:moveTo>
                <a:lnTo>
                  <a:pt x="5815" y="119459"/>
                </a:lnTo>
                <a:lnTo>
                  <a:pt x="22225" y="80602"/>
                </a:lnTo>
                <a:lnTo>
                  <a:pt x="47672" y="47672"/>
                </a:lnTo>
                <a:lnTo>
                  <a:pt x="80602" y="22225"/>
                </a:lnTo>
                <a:lnTo>
                  <a:pt x="119459" y="5815"/>
                </a:lnTo>
                <a:lnTo>
                  <a:pt x="162687" y="0"/>
                </a:lnTo>
                <a:lnTo>
                  <a:pt x="2371725" y="0"/>
                </a:lnTo>
                <a:lnTo>
                  <a:pt x="2414952" y="5815"/>
                </a:lnTo>
                <a:lnTo>
                  <a:pt x="2453809" y="22224"/>
                </a:lnTo>
                <a:lnTo>
                  <a:pt x="2486739" y="47672"/>
                </a:lnTo>
                <a:lnTo>
                  <a:pt x="2512187" y="80602"/>
                </a:lnTo>
                <a:lnTo>
                  <a:pt x="2528596" y="119459"/>
                </a:lnTo>
                <a:lnTo>
                  <a:pt x="2534412" y="162686"/>
                </a:lnTo>
                <a:lnTo>
                  <a:pt x="2534412" y="2263508"/>
                </a:lnTo>
                <a:lnTo>
                  <a:pt x="2528596" y="2306758"/>
                </a:lnTo>
                <a:lnTo>
                  <a:pt x="2512187" y="2345624"/>
                </a:lnTo>
                <a:lnTo>
                  <a:pt x="2486739" y="2378552"/>
                </a:lnTo>
                <a:lnTo>
                  <a:pt x="2453809" y="2403993"/>
                </a:lnTo>
                <a:lnTo>
                  <a:pt x="2414952" y="2420395"/>
                </a:lnTo>
                <a:lnTo>
                  <a:pt x="2371725" y="2426207"/>
                </a:lnTo>
                <a:lnTo>
                  <a:pt x="162687" y="2426207"/>
                </a:lnTo>
                <a:lnTo>
                  <a:pt x="119459" y="2420395"/>
                </a:lnTo>
                <a:lnTo>
                  <a:pt x="80602" y="2403993"/>
                </a:lnTo>
                <a:lnTo>
                  <a:pt x="47672" y="2378552"/>
                </a:lnTo>
                <a:lnTo>
                  <a:pt x="22225" y="2345624"/>
                </a:lnTo>
                <a:lnTo>
                  <a:pt x="5815" y="2306758"/>
                </a:lnTo>
                <a:lnTo>
                  <a:pt x="0" y="2263508"/>
                </a:lnTo>
                <a:lnTo>
                  <a:pt x="0" y="162686"/>
                </a:lnTo>
                <a:close/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46"/>
          <p:cNvSpPr/>
          <p:nvPr/>
        </p:nvSpPr>
        <p:spPr>
          <a:xfrm>
            <a:off x="2196083" y="5452871"/>
            <a:ext cx="2270760" cy="51051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47"/>
          <p:cNvSpPr/>
          <p:nvPr/>
        </p:nvSpPr>
        <p:spPr>
          <a:xfrm>
            <a:off x="2456688" y="5460491"/>
            <a:ext cx="1746504" cy="56084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48"/>
          <p:cNvSpPr/>
          <p:nvPr/>
        </p:nvSpPr>
        <p:spPr>
          <a:xfrm>
            <a:off x="2243327" y="5480303"/>
            <a:ext cx="2180844" cy="42062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49"/>
          <p:cNvSpPr txBox="1"/>
          <p:nvPr/>
        </p:nvSpPr>
        <p:spPr>
          <a:xfrm>
            <a:off x="2243327" y="5480303"/>
            <a:ext cx="2181225" cy="42100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marL="393700">
              <a:lnSpc>
                <a:spcPct val="100000"/>
              </a:lnSpc>
              <a:spcBef>
                <a:spcPts val="465"/>
              </a:spcBef>
            </a:pPr>
            <a:r>
              <a:rPr sz="1800" spc="-75" dirty="0">
                <a:latin typeface="Trebuchet MS"/>
                <a:cs typeface="Trebuchet MS"/>
              </a:rPr>
              <a:t>Scheduling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120" dirty="0">
                <a:latin typeface="Trebuchet MS"/>
                <a:cs typeface="Trebuchet MS"/>
              </a:rPr>
              <a:t>alg.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49" name="object 50"/>
          <p:cNvSpPr/>
          <p:nvPr/>
        </p:nvSpPr>
        <p:spPr>
          <a:xfrm>
            <a:off x="2243327" y="3954779"/>
            <a:ext cx="2143125" cy="0"/>
          </a:xfrm>
          <a:custGeom>
            <a:avLst/>
            <a:gdLst/>
            <a:ahLst/>
            <a:cxnLst/>
            <a:rect l="l" t="t" r="r" b="b"/>
            <a:pathLst>
              <a:path w="2143125">
                <a:moveTo>
                  <a:pt x="0" y="0"/>
                </a:moveTo>
                <a:lnTo>
                  <a:pt x="214274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51"/>
          <p:cNvSpPr/>
          <p:nvPr/>
        </p:nvSpPr>
        <p:spPr>
          <a:xfrm>
            <a:off x="4386071" y="3954779"/>
            <a:ext cx="0" cy="521970"/>
          </a:xfrm>
          <a:custGeom>
            <a:avLst/>
            <a:gdLst/>
            <a:ahLst/>
            <a:cxnLst/>
            <a:rect l="l" t="t" r="r" b="b"/>
            <a:pathLst>
              <a:path h="521970">
                <a:moveTo>
                  <a:pt x="0" y="521843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52"/>
          <p:cNvSpPr/>
          <p:nvPr/>
        </p:nvSpPr>
        <p:spPr>
          <a:xfrm>
            <a:off x="2243327" y="4477511"/>
            <a:ext cx="2143125" cy="0"/>
          </a:xfrm>
          <a:custGeom>
            <a:avLst/>
            <a:gdLst/>
            <a:ahLst/>
            <a:cxnLst/>
            <a:rect l="l" t="t" r="r" b="b"/>
            <a:pathLst>
              <a:path w="2143125">
                <a:moveTo>
                  <a:pt x="2142744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53"/>
          <p:cNvSpPr/>
          <p:nvPr/>
        </p:nvSpPr>
        <p:spPr>
          <a:xfrm>
            <a:off x="2264664" y="4856988"/>
            <a:ext cx="2143125" cy="0"/>
          </a:xfrm>
          <a:custGeom>
            <a:avLst/>
            <a:gdLst/>
            <a:ahLst/>
            <a:cxnLst/>
            <a:rect l="l" t="t" r="r" b="b"/>
            <a:pathLst>
              <a:path w="2143125">
                <a:moveTo>
                  <a:pt x="0" y="0"/>
                </a:moveTo>
                <a:lnTo>
                  <a:pt x="214274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54"/>
          <p:cNvSpPr/>
          <p:nvPr/>
        </p:nvSpPr>
        <p:spPr>
          <a:xfrm>
            <a:off x="4407408" y="4856988"/>
            <a:ext cx="0" cy="521970"/>
          </a:xfrm>
          <a:custGeom>
            <a:avLst/>
            <a:gdLst/>
            <a:ahLst/>
            <a:cxnLst/>
            <a:rect l="l" t="t" r="r" b="b"/>
            <a:pathLst>
              <a:path h="521970">
                <a:moveTo>
                  <a:pt x="0" y="521843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55"/>
          <p:cNvSpPr/>
          <p:nvPr/>
        </p:nvSpPr>
        <p:spPr>
          <a:xfrm>
            <a:off x="2264664" y="5379720"/>
            <a:ext cx="2143125" cy="0"/>
          </a:xfrm>
          <a:custGeom>
            <a:avLst/>
            <a:gdLst/>
            <a:ahLst/>
            <a:cxnLst/>
            <a:rect l="l" t="t" r="r" b="b"/>
            <a:pathLst>
              <a:path w="2143125">
                <a:moveTo>
                  <a:pt x="2142744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56"/>
          <p:cNvSpPr txBox="1"/>
          <p:nvPr/>
        </p:nvSpPr>
        <p:spPr>
          <a:xfrm>
            <a:off x="2931667" y="4547996"/>
            <a:ext cx="1443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95" dirty="0">
                <a:solidFill>
                  <a:srgbClr val="006FC0"/>
                </a:solidFill>
                <a:latin typeface="Trebuchet MS"/>
                <a:cs typeface="Trebuchet MS"/>
              </a:rPr>
              <a:t>pending</a:t>
            </a:r>
            <a:r>
              <a:rPr sz="1800" b="1" spc="-229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800" b="1" spc="-110" dirty="0">
                <a:solidFill>
                  <a:srgbClr val="006FC0"/>
                </a:solidFill>
                <a:latin typeface="Trebuchet MS"/>
                <a:cs typeface="Trebuchet MS"/>
              </a:rPr>
              <a:t>queue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96" name="object 57"/>
          <p:cNvSpPr txBox="1"/>
          <p:nvPr/>
        </p:nvSpPr>
        <p:spPr>
          <a:xfrm>
            <a:off x="2305939" y="3141287"/>
            <a:ext cx="2059305" cy="828040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2200" b="1" spc="-120" dirty="0">
                <a:solidFill>
                  <a:srgbClr val="C00000"/>
                </a:solidFill>
                <a:latin typeface="Trebuchet MS"/>
                <a:cs typeface="Trebuchet MS"/>
              </a:rPr>
              <a:t>Online</a:t>
            </a:r>
            <a:r>
              <a:rPr sz="2200" b="1" spc="-19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200" b="1" spc="-140" dirty="0">
                <a:solidFill>
                  <a:srgbClr val="C00000"/>
                </a:solidFill>
                <a:latin typeface="Trebuchet MS"/>
                <a:cs typeface="Trebuchet MS"/>
              </a:rPr>
              <a:t>scheduler</a:t>
            </a:r>
            <a:endParaRPr sz="2200">
              <a:latin typeface="Trebuchet MS"/>
              <a:cs typeface="Trebuchet MS"/>
            </a:endParaRPr>
          </a:p>
          <a:p>
            <a:pPr marL="811530">
              <a:lnSpc>
                <a:spcPct val="100000"/>
              </a:lnSpc>
              <a:spcBef>
                <a:spcPts val="685"/>
              </a:spcBef>
            </a:pPr>
            <a:r>
              <a:rPr sz="1800" b="1" spc="-105" dirty="0">
                <a:solidFill>
                  <a:srgbClr val="006FC0"/>
                </a:solidFill>
                <a:latin typeface="Trebuchet MS"/>
                <a:cs typeface="Trebuchet MS"/>
              </a:rPr>
              <a:t>Ready</a:t>
            </a:r>
            <a:r>
              <a:rPr sz="1800" b="1" spc="-204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800" b="1" spc="-110" dirty="0">
                <a:solidFill>
                  <a:srgbClr val="006FC0"/>
                </a:solidFill>
                <a:latin typeface="Trebuchet MS"/>
                <a:cs typeface="Trebuchet MS"/>
              </a:rPr>
              <a:t>queue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97" name="object 58"/>
          <p:cNvSpPr/>
          <p:nvPr/>
        </p:nvSpPr>
        <p:spPr>
          <a:xfrm>
            <a:off x="1876044" y="4122420"/>
            <a:ext cx="190500" cy="114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59"/>
          <p:cNvSpPr/>
          <p:nvPr/>
        </p:nvSpPr>
        <p:spPr>
          <a:xfrm>
            <a:off x="1132332" y="4122420"/>
            <a:ext cx="934719" cy="76200"/>
          </a:xfrm>
          <a:custGeom>
            <a:avLst/>
            <a:gdLst/>
            <a:ahLst/>
            <a:cxnLst/>
            <a:rect l="l" t="t" r="r" b="b"/>
            <a:pathLst>
              <a:path w="934719" h="76200">
                <a:moveTo>
                  <a:pt x="743712" y="0"/>
                </a:moveTo>
                <a:lnTo>
                  <a:pt x="763524" y="38099"/>
                </a:lnTo>
                <a:lnTo>
                  <a:pt x="0" y="38099"/>
                </a:lnTo>
                <a:lnTo>
                  <a:pt x="0" y="76199"/>
                </a:lnTo>
                <a:lnTo>
                  <a:pt x="763524" y="76199"/>
                </a:lnTo>
                <a:lnTo>
                  <a:pt x="934212" y="56387"/>
                </a:lnTo>
                <a:lnTo>
                  <a:pt x="7437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60"/>
          <p:cNvSpPr txBox="1"/>
          <p:nvPr/>
        </p:nvSpPr>
        <p:spPr>
          <a:xfrm>
            <a:off x="626770" y="4173728"/>
            <a:ext cx="1383030" cy="54673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88290" marR="5080" indent="-276225">
              <a:lnSpc>
                <a:spcPts val="1939"/>
              </a:lnSpc>
              <a:spcBef>
                <a:spcPts val="345"/>
              </a:spcBef>
            </a:pPr>
            <a:r>
              <a:rPr sz="1800" spc="-130" dirty="0">
                <a:latin typeface="Trebuchet MS"/>
                <a:cs typeface="Trebuchet MS"/>
              </a:rPr>
              <a:t>Task</a:t>
            </a:r>
            <a:r>
              <a:rPr sz="1800" spc="-204" dirty="0">
                <a:latin typeface="Trebuchet MS"/>
                <a:cs typeface="Trebuchet MS"/>
              </a:rPr>
              <a:t> </a:t>
            </a:r>
            <a:r>
              <a:rPr sz="1800" spc="-95" dirty="0">
                <a:latin typeface="Trebuchet MS"/>
                <a:cs typeface="Trebuchet MS"/>
              </a:rPr>
              <a:t>activation  (release)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00" name="object 61"/>
          <p:cNvSpPr txBox="1"/>
          <p:nvPr/>
        </p:nvSpPr>
        <p:spPr>
          <a:xfrm>
            <a:off x="6293611" y="3962780"/>
            <a:ext cx="3727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95" dirty="0">
                <a:latin typeface="Trebuchet MS"/>
                <a:cs typeface="Trebuchet MS"/>
              </a:rPr>
              <a:t>CPU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01" name="object 62"/>
          <p:cNvSpPr/>
          <p:nvPr/>
        </p:nvSpPr>
        <p:spPr>
          <a:xfrm>
            <a:off x="1935479" y="2703626"/>
            <a:ext cx="330746" cy="24696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63"/>
          <p:cNvSpPr/>
          <p:nvPr/>
        </p:nvSpPr>
        <p:spPr>
          <a:xfrm>
            <a:off x="1982723" y="2731007"/>
            <a:ext cx="240792" cy="15697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64"/>
          <p:cNvSpPr/>
          <p:nvPr/>
        </p:nvSpPr>
        <p:spPr>
          <a:xfrm>
            <a:off x="1982723" y="2731007"/>
            <a:ext cx="241300" cy="157480"/>
          </a:xfrm>
          <a:custGeom>
            <a:avLst/>
            <a:gdLst/>
            <a:ahLst/>
            <a:cxnLst/>
            <a:rect l="l" t="t" r="r" b="b"/>
            <a:pathLst>
              <a:path w="241300" h="157480">
                <a:moveTo>
                  <a:pt x="0" y="156972"/>
                </a:moveTo>
                <a:lnTo>
                  <a:pt x="240792" y="156972"/>
                </a:lnTo>
                <a:lnTo>
                  <a:pt x="240792" y="0"/>
                </a:lnTo>
                <a:lnTo>
                  <a:pt x="0" y="0"/>
                </a:lnTo>
                <a:lnTo>
                  <a:pt x="0" y="156972"/>
                </a:lnTo>
                <a:close/>
              </a:path>
            </a:pathLst>
          </a:custGeom>
          <a:ln w="9144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65"/>
          <p:cNvSpPr/>
          <p:nvPr/>
        </p:nvSpPr>
        <p:spPr>
          <a:xfrm>
            <a:off x="3302508" y="1237538"/>
            <a:ext cx="1208544" cy="24531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66"/>
          <p:cNvSpPr/>
          <p:nvPr/>
        </p:nvSpPr>
        <p:spPr>
          <a:xfrm>
            <a:off x="3349752" y="1264919"/>
            <a:ext cx="1118615" cy="15544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67"/>
          <p:cNvSpPr/>
          <p:nvPr/>
        </p:nvSpPr>
        <p:spPr>
          <a:xfrm>
            <a:off x="3349752" y="1264919"/>
            <a:ext cx="1118870" cy="155575"/>
          </a:xfrm>
          <a:custGeom>
            <a:avLst/>
            <a:gdLst/>
            <a:ahLst/>
            <a:cxnLst/>
            <a:rect l="l" t="t" r="r" b="b"/>
            <a:pathLst>
              <a:path w="1118870" h="155575">
                <a:moveTo>
                  <a:pt x="0" y="155448"/>
                </a:moveTo>
                <a:lnTo>
                  <a:pt x="1118615" y="155448"/>
                </a:lnTo>
                <a:lnTo>
                  <a:pt x="1118615" y="0"/>
                </a:lnTo>
                <a:lnTo>
                  <a:pt x="0" y="0"/>
                </a:lnTo>
                <a:lnTo>
                  <a:pt x="0" y="155448"/>
                </a:lnTo>
                <a:close/>
              </a:path>
            </a:pathLst>
          </a:custGeom>
          <a:ln w="9144">
            <a:solidFill>
              <a:srgbClr val="BD4A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68"/>
          <p:cNvSpPr/>
          <p:nvPr/>
        </p:nvSpPr>
        <p:spPr>
          <a:xfrm>
            <a:off x="6268211" y="4450067"/>
            <a:ext cx="516636" cy="51512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69"/>
          <p:cNvSpPr/>
          <p:nvPr/>
        </p:nvSpPr>
        <p:spPr>
          <a:xfrm>
            <a:off x="6272784" y="4562893"/>
            <a:ext cx="490715" cy="39162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70"/>
          <p:cNvSpPr/>
          <p:nvPr/>
        </p:nvSpPr>
        <p:spPr>
          <a:xfrm>
            <a:off x="6315455" y="4477511"/>
            <a:ext cx="426720" cy="42519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71"/>
          <p:cNvSpPr txBox="1"/>
          <p:nvPr/>
        </p:nvSpPr>
        <p:spPr>
          <a:xfrm>
            <a:off x="6315455" y="4477511"/>
            <a:ext cx="426720" cy="425450"/>
          </a:xfrm>
          <a:prstGeom prst="rect">
            <a:avLst/>
          </a:prstGeom>
          <a:ln w="9144">
            <a:solidFill>
              <a:srgbClr val="497DB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3025">
              <a:lnSpc>
                <a:spcPts val="2740"/>
              </a:lnSpc>
            </a:pPr>
            <a:r>
              <a:rPr sz="2400" spc="-220" dirty="0">
                <a:latin typeface="DejaVu Sans"/>
                <a:cs typeface="DejaVu Sans"/>
              </a:rPr>
              <a:t>𝜏</a:t>
            </a:r>
            <a:r>
              <a:rPr sz="2625" spc="-330" baseline="-15873" dirty="0">
                <a:latin typeface="DejaVu Sans"/>
                <a:cs typeface="DejaVu Sans"/>
              </a:rPr>
              <a:t>2</a:t>
            </a:r>
            <a:endParaRPr sz="2625" baseline="-15873">
              <a:latin typeface="DejaVu Sans"/>
              <a:cs typeface="DejaVu Sans"/>
            </a:endParaRPr>
          </a:p>
        </p:txBody>
      </p:sp>
      <p:sp>
        <p:nvSpPr>
          <p:cNvPr id="211" name="object 72"/>
          <p:cNvSpPr txBox="1"/>
          <p:nvPr/>
        </p:nvSpPr>
        <p:spPr>
          <a:xfrm>
            <a:off x="294005" y="3364738"/>
            <a:ext cx="1839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solidFill>
                  <a:srgbClr val="0000FF"/>
                </a:solidFill>
                <a:latin typeface="Trebuchet MS"/>
                <a:cs typeface="Trebuchet MS"/>
              </a:rPr>
              <a:t>From </a:t>
            </a:r>
            <a:r>
              <a:rPr sz="1800" spc="-90" dirty="0">
                <a:solidFill>
                  <a:srgbClr val="0000FF"/>
                </a:solidFill>
                <a:latin typeface="Trebuchet MS"/>
                <a:cs typeface="Trebuchet MS"/>
              </a:rPr>
              <a:t>14+</a:t>
            </a:r>
            <a:r>
              <a:rPr sz="1800" spc="-90" dirty="0">
                <a:solidFill>
                  <a:srgbClr val="0000FF"/>
                </a:solidFill>
                <a:latin typeface="DejaVu Sans"/>
                <a:cs typeface="DejaVu Sans"/>
              </a:rPr>
              <a:t>𝜖 </a:t>
            </a:r>
            <a:r>
              <a:rPr sz="1800" spc="-90" dirty="0">
                <a:solidFill>
                  <a:srgbClr val="0000FF"/>
                </a:solidFill>
                <a:latin typeface="Trebuchet MS"/>
                <a:cs typeface="Trebuchet MS"/>
              </a:rPr>
              <a:t>until</a:t>
            </a:r>
            <a:r>
              <a:rPr sz="1800" spc="-24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0000FF"/>
                </a:solidFill>
                <a:latin typeface="Trebuchet MS"/>
                <a:cs typeface="Trebuchet MS"/>
              </a:rPr>
              <a:t>17: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212" name="object 73"/>
          <p:cNvSpPr/>
          <p:nvPr/>
        </p:nvSpPr>
        <p:spPr>
          <a:xfrm>
            <a:off x="5094732" y="2547366"/>
            <a:ext cx="129539" cy="408940"/>
          </a:xfrm>
          <a:custGeom>
            <a:avLst/>
            <a:gdLst/>
            <a:ahLst/>
            <a:cxnLst/>
            <a:rect l="l" t="t" r="r" b="b"/>
            <a:pathLst>
              <a:path w="129539" h="408939">
                <a:moveTo>
                  <a:pt x="51815" y="279019"/>
                </a:moveTo>
                <a:lnTo>
                  <a:pt x="0" y="279019"/>
                </a:lnTo>
                <a:lnTo>
                  <a:pt x="64769" y="408559"/>
                </a:lnTo>
                <a:lnTo>
                  <a:pt x="123062" y="291973"/>
                </a:lnTo>
                <a:lnTo>
                  <a:pt x="51815" y="291973"/>
                </a:lnTo>
                <a:lnTo>
                  <a:pt x="51815" y="279019"/>
                </a:lnTo>
                <a:close/>
              </a:path>
              <a:path w="129539" h="408939">
                <a:moveTo>
                  <a:pt x="77723" y="0"/>
                </a:moveTo>
                <a:lnTo>
                  <a:pt x="51815" y="0"/>
                </a:lnTo>
                <a:lnTo>
                  <a:pt x="51815" y="291973"/>
                </a:lnTo>
                <a:lnTo>
                  <a:pt x="77723" y="291973"/>
                </a:lnTo>
                <a:lnTo>
                  <a:pt x="77723" y="0"/>
                </a:lnTo>
                <a:close/>
              </a:path>
              <a:path w="129539" h="408939">
                <a:moveTo>
                  <a:pt x="129539" y="279019"/>
                </a:moveTo>
                <a:lnTo>
                  <a:pt x="77723" y="279019"/>
                </a:lnTo>
                <a:lnTo>
                  <a:pt x="77723" y="291973"/>
                </a:lnTo>
                <a:lnTo>
                  <a:pt x="123062" y="291973"/>
                </a:lnTo>
                <a:lnTo>
                  <a:pt x="129539" y="279019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74"/>
          <p:cNvSpPr txBox="1"/>
          <p:nvPr/>
        </p:nvSpPr>
        <p:spPr>
          <a:xfrm>
            <a:off x="5057394" y="2932937"/>
            <a:ext cx="2298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0" dirty="0">
                <a:latin typeface="Trebuchet MS"/>
                <a:cs typeface="Trebuchet MS"/>
              </a:rPr>
              <a:t>17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14" name="object 75"/>
          <p:cNvSpPr txBox="1"/>
          <p:nvPr/>
        </p:nvSpPr>
        <p:spPr>
          <a:xfrm>
            <a:off x="522223" y="2628646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kern="0" dirty="0">
                <a:latin typeface="DejaVu Sans"/>
                <a:cs typeface="DejaVu Sans"/>
              </a:rPr>
              <a:t>𝜏</a:t>
            </a:r>
            <a:r>
              <a:rPr sz="2625" kern="0" baseline="-15873" dirty="0">
                <a:latin typeface="DejaVu Sans"/>
                <a:cs typeface="DejaVu Sans"/>
              </a:rPr>
              <a:t>3</a:t>
            </a:r>
            <a:endParaRPr sz="2625" kern="0" baseline="-15873">
              <a:latin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54394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18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7" name="object 3"/>
          <p:cNvSpPr txBox="1">
            <a:spLocks noGrp="1"/>
          </p:cNvSpPr>
          <p:nvPr>
            <p:ph type="title"/>
          </p:nvPr>
        </p:nvSpPr>
        <p:spPr>
          <a:xfrm>
            <a:off x="533400" y="152400"/>
            <a:ext cx="4038600" cy="504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Is the task set feasible?</a:t>
            </a:r>
            <a:endParaRPr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5" name="object 3"/>
          <p:cNvSpPr/>
          <p:nvPr/>
        </p:nvSpPr>
        <p:spPr>
          <a:xfrm>
            <a:off x="4227576" y="1938527"/>
            <a:ext cx="758977" cy="2697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/>
          <p:cNvSpPr/>
          <p:nvPr/>
        </p:nvSpPr>
        <p:spPr>
          <a:xfrm>
            <a:off x="4274820" y="1965960"/>
            <a:ext cx="669036" cy="1798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/>
          <p:cNvSpPr/>
          <p:nvPr/>
        </p:nvSpPr>
        <p:spPr>
          <a:xfrm>
            <a:off x="4274820" y="1965960"/>
            <a:ext cx="669290" cy="180340"/>
          </a:xfrm>
          <a:custGeom>
            <a:avLst/>
            <a:gdLst/>
            <a:ahLst/>
            <a:cxnLst/>
            <a:rect l="l" t="t" r="r" b="b"/>
            <a:pathLst>
              <a:path w="669289" h="180339">
                <a:moveTo>
                  <a:pt x="0" y="179832"/>
                </a:moveTo>
                <a:lnTo>
                  <a:pt x="669036" y="179832"/>
                </a:lnTo>
                <a:lnTo>
                  <a:pt x="669036" y="0"/>
                </a:lnTo>
                <a:lnTo>
                  <a:pt x="0" y="0"/>
                </a:lnTo>
                <a:lnTo>
                  <a:pt x="0" y="179832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/>
          <p:cNvSpPr txBox="1"/>
          <p:nvPr/>
        </p:nvSpPr>
        <p:spPr>
          <a:xfrm>
            <a:off x="4834509" y="2225497"/>
            <a:ext cx="2298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0" dirty="0">
                <a:latin typeface="Trebuchet MS"/>
                <a:cs typeface="Trebuchet MS"/>
              </a:rPr>
              <a:t>16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1" name="object 7"/>
          <p:cNvSpPr txBox="1"/>
          <p:nvPr/>
        </p:nvSpPr>
        <p:spPr>
          <a:xfrm>
            <a:off x="5042661" y="1793493"/>
            <a:ext cx="5308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65" dirty="0">
                <a:solidFill>
                  <a:srgbClr val="FF0000"/>
                </a:solidFill>
                <a:latin typeface="Trebuchet MS"/>
                <a:cs typeface="Trebuchet MS"/>
              </a:rPr>
              <a:t>miss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2" name="object 8"/>
          <p:cNvSpPr/>
          <p:nvPr/>
        </p:nvSpPr>
        <p:spPr>
          <a:xfrm>
            <a:off x="1110996" y="2720339"/>
            <a:ext cx="894575" cy="2514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9"/>
          <p:cNvSpPr/>
          <p:nvPr/>
        </p:nvSpPr>
        <p:spPr>
          <a:xfrm>
            <a:off x="1158239" y="2747772"/>
            <a:ext cx="804672" cy="1615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0"/>
          <p:cNvSpPr/>
          <p:nvPr/>
        </p:nvSpPr>
        <p:spPr>
          <a:xfrm>
            <a:off x="1158239" y="2747772"/>
            <a:ext cx="805180" cy="161925"/>
          </a:xfrm>
          <a:custGeom>
            <a:avLst/>
            <a:gdLst/>
            <a:ahLst/>
            <a:cxnLst/>
            <a:rect l="l" t="t" r="r" b="b"/>
            <a:pathLst>
              <a:path w="805180" h="161925">
                <a:moveTo>
                  <a:pt x="0" y="161544"/>
                </a:moveTo>
                <a:lnTo>
                  <a:pt x="804672" y="161544"/>
                </a:lnTo>
                <a:lnTo>
                  <a:pt x="804672" y="0"/>
                </a:lnTo>
                <a:lnTo>
                  <a:pt x="0" y="0"/>
                </a:lnTo>
                <a:lnTo>
                  <a:pt x="0" y="161544"/>
                </a:lnTo>
                <a:close/>
              </a:path>
            </a:pathLst>
          </a:custGeom>
          <a:ln w="9144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1"/>
          <p:cNvSpPr/>
          <p:nvPr/>
        </p:nvSpPr>
        <p:spPr>
          <a:xfrm>
            <a:off x="4872228" y="2720390"/>
            <a:ext cx="329247" cy="24696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2"/>
          <p:cNvSpPr/>
          <p:nvPr/>
        </p:nvSpPr>
        <p:spPr>
          <a:xfrm>
            <a:off x="4919471" y="2747772"/>
            <a:ext cx="239267" cy="1569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3"/>
          <p:cNvSpPr/>
          <p:nvPr/>
        </p:nvSpPr>
        <p:spPr>
          <a:xfrm>
            <a:off x="4919471" y="2747772"/>
            <a:ext cx="239395" cy="157480"/>
          </a:xfrm>
          <a:custGeom>
            <a:avLst/>
            <a:gdLst/>
            <a:ahLst/>
            <a:cxnLst/>
            <a:rect l="l" t="t" r="r" b="b"/>
            <a:pathLst>
              <a:path w="239395" h="157480">
                <a:moveTo>
                  <a:pt x="0" y="156972"/>
                </a:moveTo>
                <a:lnTo>
                  <a:pt x="239267" y="156972"/>
                </a:lnTo>
                <a:lnTo>
                  <a:pt x="239267" y="0"/>
                </a:lnTo>
                <a:lnTo>
                  <a:pt x="0" y="0"/>
                </a:lnTo>
                <a:lnTo>
                  <a:pt x="0" y="156972"/>
                </a:lnTo>
                <a:close/>
              </a:path>
            </a:pathLst>
          </a:custGeom>
          <a:ln w="9144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4"/>
          <p:cNvSpPr/>
          <p:nvPr/>
        </p:nvSpPr>
        <p:spPr>
          <a:xfrm>
            <a:off x="1903476" y="1254201"/>
            <a:ext cx="1164336" cy="24846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5"/>
          <p:cNvSpPr/>
          <p:nvPr/>
        </p:nvSpPr>
        <p:spPr>
          <a:xfrm>
            <a:off x="1950720" y="1281683"/>
            <a:ext cx="1074420" cy="15849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6"/>
          <p:cNvSpPr/>
          <p:nvPr/>
        </p:nvSpPr>
        <p:spPr>
          <a:xfrm>
            <a:off x="1950720" y="1281683"/>
            <a:ext cx="1074420" cy="158750"/>
          </a:xfrm>
          <a:custGeom>
            <a:avLst/>
            <a:gdLst/>
            <a:ahLst/>
            <a:cxnLst/>
            <a:rect l="l" t="t" r="r" b="b"/>
            <a:pathLst>
              <a:path w="1074420" h="158750">
                <a:moveTo>
                  <a:pt x="0" y="158496"/>
                </a:moveTo>
                <a:lnTo>
                  <a:pt x="1074420" y="158496"/>
                </a:lnTo>
                <a:lnTo>
                  <a:pt x="1074420" y="0"/>
                </a:lnTo>
                <a:lnTo>
                  <a:pt x="0" y="0"/>
                </a:lnTo>
                <a:lnTo>
                  <a:pt x="0" y="158496"/>
                </a:lnTo>
                <a:close/>
              </a:path>
            </a:pathLst>
          </a:custGeom>
          <a:ln w="9144">
            <a:solidFill>
              <a:srgbClr val="BD4A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7"/>
          <p:cNvSpPr/>
          <p:nvPr/>
        </p:nvSpPr>
        <p:spPr>
          <a:xfrm>
            <a:off x="3029711" y="1254302"/>
            <a:ext cx="1208544" cy="24531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3076955" y="1281683"/>
            <a:ext cx="1118616" cy="15544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9"/>
          <p:cNvSpPr/>
          <p:nvPr/>
        </p:nvSpPr>
        <p:spPr>
          <a:xfrm>
            <a:off x="3076955" y="1281683"/>
            <a:ext cx="1118870" cy="155575"/>
          </a:xfrm>
          <a:custGeom>
            <a:avLst/>
            <a:gdLst/>
            <a:ahLst/>
            <a:cxnLst/>
            <a:rect l="l" t="t" r="r" b="b"/>
            <a:pathLst>
              <a:path w="1118870" h="155575">
                <a:moveTo>
                  <a:pt x="0" y="155448"/>
                </a:moveTo>
                <a:lnTo>
                  <a:pt x="1118616" y="155448"/>
                </a:lnTo>
                <a:lnTo>
                  <a:pt x="1118616" y="0"/>
                </a:lnTo>
                <a:lnTo>
                  <a:pt x="0" y="0"/>
                </a:lnTo>
                <a:lnTo>
                  <a:pt x="0" y="155448"/>
                </a:lnTo>
                <a:close/>
              </a:path>
            </a:pathLst>
          </a:custGeom>
          <a:ln w="9144">
            <a:solidFill>
              <a:srgbClr val="BD4A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1"/>
          <p:cNvSpPr txBox="1"/>
          <p:nvPr/>
        </p:nvSpPr>
        <p:spPr>
          <a:xfrm>
            <a:off x="522223" y="1165812"/>
            <a:ext cx="294640" cy="1069340"/>
          </a:xfrm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2400" kern="0" dirty="0">
                <a:latin typeface="DejaVu Sans"/>
                <a:cs typeface="DejaVu Sans"/>
              </a:rPr>
              <a:t>𝜏</a:t>
            </a:r>
            <a:r>
              <a:rPr sz="2625" kern="0" baseline="-15873" dirty="0">
                <a:latin typeface="DejaVu Sans"/>
                <a:cs typeface="DejaVu Sans"/>
              </a:rPr>
              <a:t>1</a:t>
            </a:r>
            <a:endParaRPr sz="2625" kern="0" baseline="-15873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sz="2400" kern="0" dirty="0">
                <a:latin typeface="DejaVu Sans"/>
                <a:cs typeface="DejaVu Sans"/>
              </a:rPr>
              <a:t>𝜏</a:t>
            </a:r>
            <a:r>
              <a:rPr sz="2625" kern="0" baseline="-15873" dirty="0">
                <a:latin typeface="DejaVu Sans"/>
                <a:cs typeface="DejaVu Sans"/>
              </a:rPr>
              <a:t>2</a:t>
            </a:r>
            <a:endParaRPr sz="2625" kern="0" baseline="-15873">
              <a:latin typeface="DejaVu Sans"/>
              <a:cs typeface="DejaVu Sans"/>
            </a:endParaRPr>
          </a:p>
        </p:txBody>
      </p:sp>
      <p:sp>
        <p:nvSpPr>
          <p:cNvPr id="25" name="object 22"/>
          <p:cNvSpPr/>
          <p:nvPr/>
        </p:nvSpPr>
        <p:spPr>
          <a:xfrm>
            <a:off x="948689" y="1450594"/>
            <a:ext cx="4664075" cy="127000"/>
          </a:xfrm>
          <a:custGeom>
            <a:avLst/>
            <a:gdLst/>
            <a:ahLst/>
            <a:cxnLst/>
            <a:rect l="l" t="t" r="r" b="b"/>
            <a:pathLst>
              <a:path w="4664075" h="127000">
                <a:moveTo>
                  <a:pt x="4536948" y="0"/>
                </a:moveTo>
                <a:lnTo>
                  <a:pt x="4536948" y="127000"/>
                </a:lnTo>
                <a:lnTo>
                  <a:pt x="4644136" y="73405"/>
                </a:lnTo>
                <a:lnTo>
                  <a:pt x="4549648" y="73405"/>
                </a:lnTo>
                <a:lnTo>
                  <a:pt x="4549648" y="53593"/>
                </a:lnTo>
                <a:lnTo>
                  <a:pt x="4644135" y="53593"/>
                </a:lnTo>
                <a:lnTo>
                  <a:pt x="4536948" y="0"/>
                </a:lnTo>
                <a:close/>
              </a:path>
              <a:path w="4664075" h="127000">
                <a:moveTo>
                  <a:pt x="4536948" y="53593"/>
                </a:moveTo>
                <a:lnTo>
                  <a:pt x="0" y="53593"/>
                </a:lnTo>
                <a:lnTo>
                  <a:pt x="0" y="73405"/>
                </a:lnTo>
                <a:lnTo>
                  <a:pt x="4536948" y="73405"/>
                </a:lnTo>
                <a:lnTo>
                  <a:pt x="4536948" y="53593"/>
                </a:lnTo>
                <a:close/>
              </a:path>
              <a:path w="4664075" h="127000">
                <a:moveTo>
                  <a:pt x="4644135" y="53593"/>
                </a:moveTo>
                <a:lnTo>
                  <a:pt x="4549648" y="53593"/>
                </a:lnTo>
                <a:lnTo>
                  <a:pt x="4549648" y="73405"/>
                </a:lnTo>
                <a:lnTo>
                  <a:pt x="4644136" y="73405"/>
                </a:lnTo>
                <a:lnTo>
                  <a:pt x="4663948" y="63500"/>
                </a:lnTo>
                <a:lnTo>
                  <a:pt x="4644135" y="53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3"/>
          <p:cNvSpPr/>
          <p:nvPr/>
        </p:nvSpPr>
        <p:spPr>
          <a:xfrm>
            <a:off x="948689" y="2153157"/>
            <a:ext cx="4664075" cy="127000"/>
          </a:xfrm>
          <a:custGeom>
            <a:avLst/>
            <a:gdLst/>
            <a:ahLst/>
            <a:cxnLst/>
            <a:rect l="l" t="t" r="r" b="b"/>
            <a:pathLst>
              <a:path w="4664075" h="127000">
                <a:moveTo>
                  <a:pt x="4536948" y="0"/>
                </a:moveTo>
                <a:lnTo>
                  <a:pt x="4536948" y="127000"/>
                </a:lnTo>
                <a:lnTo>
                  <a:pt x="4644136" y="73405"/>
                </a:lnTo>
                <a:lnTo>
                  <a:pt x="4549648" y="73405"/>
                </a:lnTo>
                <a:lnTo>
                  <a:pt x="4549648" y="53593"/>
                </a:lnTo>
                <a:lnTo>
                  <a:pt x="4644135" y="53593"/>
                </a:lnTo>
                <a:lnTo>
                  <a:pt x="4536948" y="0"/>
                </a:lnTo>
                <a:close/>
              </a:path>
              <a:path w="4664075" h="127000">
                <a:moveTo>
                  <a:pt x="4536948" y="53593"/>
                </a:moveTo>
                <a:lnTo>
                  <a:pt x="0" y="53593"/>
                </a:lnTo>
                <a:lnTo>
                  <a:pt x="0" y="73405"/>
                </a:lnTo>
                <a:lnTo>
                  <a:pt x="4536948" y="73405"/>
                </a:lnTo>
                <a:lnTo>
                  <a:pt x="4536948" y="53593"/>
                </a:lnTo>
                <a:close/>
              </a:path>
              <a:path w="4664075" h="127000">
                <a:moveTo>
                  <a:pt x="4644135" y="53593"/>
                </a:moveTo>
                <a:lnTo>
                  <a:pt x="4549648" y="53593"/>
                </a:lnTo>
                <a:lnTo>
                  <a:pt x="4549648" y="73405"/>
                </a:lnTo>
                <a:lnTo>
                  <a:pt x="4644136" y="73405"/>
                </a:lnTo>
                <a:lnTo>
                  <a:pt x="4663948" y="63500"/>
                </a:lnTo>
                <a:lnTo>
                  <a:pt x="4644135" y="53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4"/>
          <p:cNvSpPr/>
          <p:nvPr/>
        </p:nvSpPr>
        <p:spPr>
          <a:xfrm>
            <a:off x="948689" y="2901442"/>
            <a:ext cx="4664075" cy="127000"/>
          </a:xfrm>
          <a:custGeom>
            <a:avLst/>
            <a:gdLst/>
            <a:ahLst/>
            <a:cxnLst/>
            <a:rect l="l" t="t" r="r" b="b"/>
            <a:pathLst>
              <a:path w="4664075" h="127000">
                <a:moveTo>
                  <a:pt x="4536948" y="0"/>
                </a:moveTo>
                <a:lnTo>
                  <a:pt x="4536948" y="127000"/>
                </a:lnTo>
                <a:lnTo>
                  <a:pt x="4644135" y="73406"/>
                </a:lnTo>
                <a:lnTo>
                  <a:pt x="4549648" y="73406"/>
                </a:lnTo>
                <a:lnTo>
                  <a:pt x="4549648" y="53594"/>
                </a:lnTo>
                <a:lnTo>
                  <a:pt x="4644136" y="53594"/>
                </a:lnTo>
                <a:lnTo>
                  <a:pt x="4536948" y="0"/>
                </a:lnTo>
                <a:close/>
              </a:path>
              <a:path w="4664075" h="127000">
                <a:moveTo>
                  <a:pt x="4536948" y="53594"/>
                </a:moveTo>
                <a:lnTo>
                  <a:pt x="0" y="53594"/>
                </a:lnTo>
                <a:lnTo>
                  <a:pt x="0" y="73406"/>
                </a:lnTo>
                <a:lnTo>
                  <a:pt x="4536948" y="73406"/>
                </a:lnTo>
                <a:lnTo>
                  <a:pt x="4536948" y="53594"/>
                </a:lnTo>
                <a:close/>
              </a:path>
              <a:path w="4664075" h="127000">
                <a:moveTo>
                  <a:pt x="4644136" y="53594"/>
                </a:moveTo>
                <a:lnTo>
                  <a:pt x="4549648" y="53594"/>
                </a:lnTo>
                <a:lnTo>
                  <a:pt x="4549648" y="73406"/>
                </a:lnTo>
                <a:lnTo>
                  <a:pt x="4644135" y="73406"/>
                </a:lnTo>
                <a:lnTo>
                  <a:pt x="4663948" y="63500"/>
                </a:lnTo>
                <a:lnTo>
                  <a:pt x="4644136" y="535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5"/>
          <p:cNvSpPr/>
          <p:nvPr/>
        </p:nvSpPr>
        <p:spPr>
          <a:xfrm>
            <a:off x="3285744" y="1863089"/>
            <a:ext cx="129539" cy="353695"/>
          </a:xfrm>
          <a:custGeom>
            <a:avLst/>
            <a:gdLst/>
            <a:ahLst/>
            <a:cxnLst/>
            <a:rect l="l" t="t" r="r" b="b"/>
            <a:pathLst>
              <a:path w="129539" h="353694">
                <a:moveTo>
                  <a:pt x="77723" y="116586"/>
                </a:moveTo>
                <a:lnTo>
                  <a:pt x="51815" y="116586"/>
                </a:lnTo>
                <a:lnTo>
                  <a:pt x="51815" y="353695"/>
                </a:lnTo>
                <a:lnTo>
                  <a:pt x="77723" y="353695"/>
                </a:lnTo>
                <a:lnTo>
                  <a:pt x="77723" y="116586"/>
                </a:lnTo>
                <a:close/>
              </a:path>
              <a:path w="129539" h="353694">
                <a:moveTo>
                  <a:pt x="64769" y="0"/>
                </a:moveTo>
                <a:lnTo>
                  <a:pt x="0" y="129539"/>
                </a:lnTo>
                <a:lnTo>
                  <a:pt x="51815" y="129539"/>
                </a:lnTo>
                <a:lnTo>
                  <a:pt x="51815" y="116586"/>
                </a:lnTo>
                <a:lnTo>
                  <a:pt x="123062" y="116586"/>
                </a:lnTo>
                <a:lnTo>
                  <a:pt x="64769" y="0"/>
                </a:lnTo>
                <a:close/>
              </a:path>
              <a:path w="129539" h="353694">
                <a:moveTo>
                  <a:pt x="123062" y="116586"/>
                </a:moveTo>
                <a:lnTo>
                  <a:pt x="77723" y="116586"/>
                </a:lnTo>
                <a:lnTo>
                  <a:pt x="77723" y="129539"/>
                </a:lnTo>
                <a:lnTo>
                  <a:pt x="129539" y="129539"/>
                </a:lnTo>
                <a:lnTo>
                  <a:pt x="123062" y="1165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6"/>
          <p:cNvSpPr txBox="1"/>
          <p:nvPr/>
        </p:nvSpPr>
        <p:spPr>
          <a:xfrm>
            <a:off x="3177667" y="2178811"/>
            <a:ext cx="2298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0" dirty="0">
                <a:latin typeface="Trebuchet MS"/>
                <a:cs typeface="Trebuchet MS"/>
              </a:rPr>
              <a:t>10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0" name="object 27"/>
          <p:cNvSpPr/>
          <p:nvPr/>
        </p:nvSpPr>
        <p:spPr>
          <a:xfrm>
            <a:off x="1074419" y="2586989"/>
            <a:ext cx="129539" cy="353695"/>
          </a:xfrm>
          <a:custGeom>
            <a:avLst/>
            <a:gdLst/>
            <a:ahLst/>
            <a:cxnLst/>
            <a:rect l="l" t="t" r="r" b="b"/>
            <a:pathLst>
              <a:path w="129540" h="353694">
                <a:moveTo>
                  <a:pt x="77724" y="116586"/>
                </a:moveTo>
                <a:lnTo>
                  <a:pt x="51816" y="116586"/>
                </a:lnTo>
                <a:lnTo>
                  <a:pt x="51816" y="353695"/>
                </a:lnTo>
                <a:lnTo>
                  <a:pt x="77724" y="353695"/>
                </a:lnTo>
                <a:lnTo>
                  <a:pt x="77724" y="116586"/>
                </a:lnTo>
                <a:close/>
              </a:path>
              <a:path w="129540" h="353694">
                <a:moveTo>
                  <a:pt x="64770" y="0"/>
                </a:moveTo>
                <a:lnTo>
                  <a:pt x="0" y="129539"/>
                </a:lnTo>
                <a:lnTo>
                  <a:pt x="51816" y="129539"/>
                </a:lnTo>
                <a:lnTo>
                  <a:pt x="51816" y="116586"/>
                </a:lnTo>
                <a:lnTo>
                  <a:pt x="123063" y="116586"/>
                </a:lnTo>
                <a:lnTo>
                  <a:pt x="64770" y="0"/>
                </a:lnTo>
                <a:close/>
              </a:path>
              <a:path w="129540" h="353694">
                <a:moveTo>
                  <a:pt x="123063" y="116586"/>
                </a:moveTo>
                <a:lnTo>
                  <a:pt x="77724" y="116586"/>
                </a:lnTo>
                <a:lnTo>
                  <a:pt x="77724" y="129539"/>
                </a:lnTo>
                <a:lnTo>
                  <a:pt x="129540" y="129539"/>
                </a:lnTo>
                <a:lnTo>
                  <a:pt x="123063" y="1165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8"/>
          <p:cNvSpPr txBox="1"/>
          <p:nvPr/>
        </p:nvSpPr>
        <p:spPr>
          <a:xfrm>
            <a:off x="1070863" y="2908807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35" dirty="0">
                <a:latin typeface="Trebuchet MS"/>
                <a:cs typeface="Trebuchet MS"/>
              </a:rPr>
              <a:t>2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2" name="object 29"/>
          <p:cNvSpPr/>
          <p:nvPr/>
        </p:nvSpPr>
        <p:spPr>
          <a:xfrm>
            <a:off x="1898904" y="1148333"/>
            <a:ext cx="129539" cy="353695"/>
          </a:xfrm>
          <a:custGeom>
            <a:avLst/>
            <a:gdLst/>
            <a:ahLst/>
            <a:cxnLst/>
            <a:rect l="l" t="t" r="r" b="b"/>
            <a:pathLst>
              <a:path w="129539" h="353694">
                <a:moveTo>
                  <a:pt x="77723" y="116586"/>
                </a:moveTo>
                <a:lnTo>
                  <a:pt x="51815" y="116586"/>
                </a:lnTo>
                <a:lnTo>
                  <a:pt x="51815" y="353694"/>
                </a:lnTo>
                <a:lnTo>
                  <a:pt x="77723" y="353694"/>
                </a:lnTo>
                <a:lnTo>
                  <a:pt x="77723" y="116586"/>
                </a:lnTo>
                <a:close/>
              </a:path>
              <a:path w="129539" h="353694">
                <a:moveTo>
                  <a:pt x="64769" y="0"/>
                </a:moveTo>
                <a:lnTo>
                  <a:pt x="0" y="129539"/>
                </a:lnTo>
                <a:lnTo>
                  <a:pt x="51815" y="129539"/>
                </a:lnTo>
                <a:lnTo>
                  <a:pt x="51815" y="116586"/>
                </a:lnTo>
                <a:lnTo>
                  <a:pt x="123062" y="116586"/>
                </a:lnTo>
                <a:lnTo>
                  <a:pt x="64769" y="0"/>
                </a:lnTo>
                <a:close/>
              </a:path>
              <a:path w="129539" h="353694">
                <a:moveTo>
                  <a:pt x="123062" y="116586"/>
                </a:moveTo>
                <a:lnTo>
                  <a:pt x="77723" y="116586"/>
                </a:lnTo>
                <a:lnTo>
                  <a:pt x="77723" y="129539"/>
                </a:lnTo>
                <a:lnTo>
                  <a:pt x="129539" y="129539"/>
                </a:lnTo>
                <a:lnTo>
                  <a:pt x="123062" y="1165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0"/>
          <p:cNvSpPr txBox="1"/>
          <p:nvPr/>
        </p:nvSpPr>
        <p:spPr>
          <a:xfrm>
            <a:off x="1872742" y="1476883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35" dirty="0">
                <a:latin typeface="Trebuchet MS"/>
                <a:cs typeface="Trebuchet MS"/>
              </a:rPr>
              <a:t>5</a:t>
            </a:r>
            <a:endParaRPr sz="1600">
              <a:latin typeface="Trebuchet MS"/>
              <a:cs typeface="Trebuchet MS"/>
            </a:endParaRPr>
          </a:p>
        </p:txBody>
      </p:sp>
      <p:graphicFrame>
        <p:nvGraphicFramePr>
          <p:cNvPr id="34" name="object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778044"/>
              </p:ext>
            </p:extLst>
          </p:nvPr>
        </p:nvGraphicFramePr>
        <p:xfrm>
          <a:off x="6096000" y="1191005"/>
          <a:ext cx="2616199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7865"/>
                <a:gridCol w="697865"/>
                <a:gridCol w="619759"/>
                <a:gridCol w="600710"/>
              </a:tblGrid>
              <a:tr h="457200">
                <a:tc>
                  <a:txBody>
                    <a:bodyPr/>
                    <a:lstStyle/>
                    <a:p>
                      <a:pPr marL="20320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0" dirty="0">
                          <a:latin typeface="DejaVu Sans"/>
                          <a:cs typeface="DejaVu Sans"/>
                        </a:rPr>
                        <a:t>𝜏</a:t>
                      </a:r>
                      <a:r>
                        <a:rPr sz="2625" spc="0" baseline="-15873" dirty="0">
                          <a:latin typeface="DejaVu Sans"/>
                          <a:cs typeface="DejaVu Sans"/>
                        </a:rPr>
                        <a:t>𝑖</a:t>
                      </a:r>
                      <a:endParaRPr sz="2625" spc="0" baseline="-15873">
                        <a:latin typeface="DejaVu Sans"/>
                        <a:cs typeface="DejaVu Sans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7175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0" dirty="0">
                          <a:latin typeface="DejaVu Sans"/>
                          <a:cs typeface="DejaVu Sans"/>
                        </a:rPr>
                        <a:t>𝐶</a:t>
                      </a:r>
                      <a:r>
                        <a:rPr sz="2625" spc="0" baseline="-15873" dirty="0">
                          <a:latin typeface="DejaVu Sans"/>
                          <a:cs typeface="DejaVu Sans"/>
                        </a:rPr>
                        <a:t>𝑖</a:t>
                      </a:r>
                      <a:endParaRPr sz="2625" spc="0" baseline="-15873">
                        <a:latin typeface="DejaVu Sans"/>
                        <a:cs typeface="DejaVu Sans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0" dirty="0">
                          <a:latin typeface="DejaVu Sans"/>
                          <a:cs typeface="DejaVu Sans"/>
                        </a:rPr>
                        <a:t>a</a:t>
                      </a:r>
                      <a:r>
                        <a:rPr sz="2625" spc="0" baseline="-15873" dirty="0">
                          <a:latin typeface="DejaVu Sans"/>
                          <a:cs typeface="DejaVu Sans"/>
                        </a:rPr>
                        <a:t>𝑖</a:t>
                      </a:r>
                      <a:endParaRPr sz="2625" spc="0" baseline="-15873">
                        <a:latin typeface="DejaVu Sans"/>
                        <a:cs typeface="DejaVu Sans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0" dirty="0">
                          <a:latin typeface="DejaVu Sans"/>
                          <a:cs typeface="DejaVu Sans"/>
                        </a:rPr>
                        <a:t>𝑑</a:t>
                      </a:r>
                      <a:r>
                        <a:rPr sz="2625" spc="0" baseline="-15873" dirty="0">
                          <a:latin typeface="DejaVu Sans"/>
                          <a:cs typeface="DejaVu Sans"/>
                        </a:rPr>
                        <a:t>𝑖</a:t>
                      </a:r>
                      <a:endParaRPr sz="2625" spc="0" baseline="-15873">
                        <a:latin typeface="DejaVu Sans"/>
                        <a:cs typeface="DejaVu Sans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spc="0" dirty="0">
                          <a:latin typeface="DejaVu Sans"/>
                          <a:cs typeface="DejaVu Sans"/>
                        </a:rPr>
                        <a:t>𝜏</a:t>
                      </a:r>
                      <a:r>
                        <a:rPr sz="2625" spc="0" baseline="-15873" dirty="0">
                          <a:latin typeface="DejaVu Sans"/>
                          <a:cs typeface="DejaVu Sans"/>
                        </a:rPr>
                        <a:t>1</a:t>
                      </a:r>
                      <a:endParaRPr sz="2625" spc="0" baseline="-15873">
                        <a:latin typeface="DejaVu Sans"/>
                        <a:cs typeface="DejaVu Sans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DCDB"/>
                    </a:solidFill>
                  </a:tcPr>
                </a:tc>
                <a:tc>
                  <a:txBody>
                    <a:bodyPr/>
                    <a:lstStyle/>
                    <a:p>
                      <a:pPr marR="255904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0" dirty="0">
                          <a:latin typeface="Trebuchet MS"/>
                          <a:cs typeface="Trebuchet MS"/>
                        </a:rPr>
                        <a:t>8</a:t>
                      </a:r>
                      <a:endParaRPr sz="2400" spc="0">
                        <a:latin typeface="Trebuchet MS"/>
                        <a:cs typeface="Trebuchet M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DCDB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0" dirty="0">
                          <a:latin typeface="Trebuchet MS"/>
                          <a:cs typeface="Trebuchet MS"/>
                        </a:rPr>
                        <a:t>5</a:t>
                      </a:r>
                      <a:endParaRPr sz="2400" spc="0">
                        <a:latin typeface="Trebuchet MS"/>
                        <a:cs typeface="Trebuchet M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DCDB"/>
                    </a:solidFill>
                  </a:tcPr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0" dirty="0">
                          <a:latin typeface="Trebuchet MS"/>
                          <a:cs typeface="Trebuchet MS"/>
                        </a:rPr>
                        <a:t>14</a:t>
                      </a:r>
                      <a:endParaRPr sz="2400" spc="0">
                        <a:latin typeface="Trebuchet MS"/>
                        <a:cs typeface="Trebuchet M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DCDB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spc="0" dirty="0">
                          <a:latin typeface="DejaVu Sans"/>
                          <a:cs typeface="DejaVu Sans"/>
                        </a:rPr>
                        <a:t>𝜏</a:t>
                      </a:r>
                      <a:r>
                        <a:rPr sz="2625" spc="0" baseline="-15873" dirty="0">
                          <a:latin typeface="DejaVu Sans"/>
                          <a:cs typeface="DejaVu Sans"/>
                        </a:rPr>
                        <a:t>2</a:t>
                      </a:r>
                      <a:endParaRPr sz="2625" spc="0" baseline="-15873">
                        <a:latin typeface="DejaVu Sans"/>
                        <a:cs typeface="DejaVu Sans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marR="255904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0" dirty="0">
                          <a:latin typeface="Trebuchet MS"/>
                          <a:cs typeface="Trebuchet MS"/>
                        </a:rPr>
                        <a:t>3</a:t>
                      </a:r>
                      <a:endParaRPr sz="2400" spc="0">
                        <a:latin typeface="Trebuchet MS"/>
                        <a:cs typeface="Trebuchet M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0" dirty="0">
                          <a:latin typeface="Trebuchet MS"/>
                          <a:cs typeface="Trebuchet MS"/>
                        </a:rPr>
                        <a:t>10</a:t>
                      </a:r>
                      <a:endParaRPr sz="2400" spc="0">
                        <a:latin typeface="Trebuchet MS"/>
                        <a:cs typeface="Trebuchet M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0" dirty="0">
                          <a:latin typeface="Trebuchet MS"/>
                          <a:cs typeface="Trebuchet MS"/>
                        </a:rPr>
                        <a:t>14</a:t>
                      </a:r>
                      <a:endParaRPr sz="2400" spc="0">
                        <a:latin typeface="Trebuchet MS"/>
                        <a:cs typeface="Trebuchet M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spc="0" dirty="0">
                          <a:latin typeface="DejaVu Sans"/>
                          <a:cs typeface="DejaVu Sans"/>
                        </a:rPr>
                        <a:t>𝜏</a:t>
                      </a:r>
                      <a:r>
                        <a:rPr sz="2625" spc="0" baseline="-15873" dirty="0">
                          <a:latin typeface="DejaVu Sans"/>
                          <a:cs typeface="DejaVu Sans"/>
                        </a:rPr>
                        <a:t>3</a:t>
                      </a:r>
                      <a:endParaRPr sz="2625" spc="0" baseline="-15873">
                        <a:latin typeface="DejaVu Sans"/>
                        <a:cs typeface="DejaVu Sans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4F9B4"/>
                    </a:solidFill>
                  </a:tcPr>
                </a:tc>
                <a:tc>
                  <a:txBody>
                    <a:bodyPr/>
                    <a:lstStyle/>
                    <a:p>
                      <a:pPr marR="255904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0" dirty="0">
                          <a:latin typeface="Trebuchet MS"/>
                          <a:cs typeface="Trebuchet MS"/>
                        </a:rPr>
                        <a:t>4</a:t>
                      </a:r>
                      <a:endParaRPr sz="2400" spc="0">
                        <a:latin typeface="Trebuchet MS"/>
                        <a:cs typeface="Trebuchet M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4F9B4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0" dirty="0">
                          <a:latin typeface="Trebuchet MS"/>
                          <a:cs typeface="Trebuchet MS"/>
                        </a:rPr>
                        <a:t>2</a:t>
                      </a:r>
                      <a:endParaRPr sz="2400" spc="0">
                        <a:latin typeface="Trebuchet MS"/>
                        <a:cs typeface="Trebuchet M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4F9B4"/>
                    </a:solidFill>
                  </a:tcPr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0" dirty="0">
                          <a:latin typeface="Trebuchet MS"/>
                          <a:cs typeface="Trebuchet MS"/>
                        </a:rPr>
                        <a:t>17</a:t>
                      </a: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4F9B4"/>
                    </a:solidFill>
                  </a:tcPr>
                </a:tc>
              </a:tr>
            </a:tbl>
          </a:graphicData>
        </a:graphic>
      </p:graphicFrame>
      <p:sp>
        <p:nvSpPr>
          <p:cNvPr id="35" name="object 32"/>
          <p:cNvSpPr/>
          <p:nvPr/>
        </p:nvSpPr>
        <p:spPr>
          <a:xfrm>
            <a:off x="4422647" y="1098041"/>
            <a:ext cx="129539" cy="408940"/>
          </a:xfrm>
          <a:custGeom>
            <a:avLst/>
            <a:gdLst/>
            <a:ahLst/>
            <a:cxnLst/>
            <a:rect l="l" t="t" r="r" b="b"/>
            <a:pathLst>
              <a:path w="129539" h="408940">
                <a:moveTo>
                  <a:pt x="51815" y="279019"/>
                </a:moveTo>
                <a:lnTo>
                  <a:pt x="0" y="279019"/>
                </a:lnTo>
                <a:lnTo>
                  <a:pt x="64769" y="408559"/>
                </a:lnTo>
                <a:lnTo>
                  <a:pt x="123062" y="291973"/>
                </a:lnTo>
                <a:lnTo>
                  <a:pt x="51815" y="291973"/>
                </a:lnTo>
                <a:lnTo>
                  <a:pt x="51815" y="279019"/>
                </a:lnTo>
                <a:close/>
              </a:path>
              <a:path w="129539" h="408940">
                <a:moveTo>
                  <a:pt x="77724" y="0"/>
                </a:moveTo>
                <a:lnTo>
                  <a:pt x="51815" y="0"/>
                </a:lnTo>
                <a:lnTo>
                  <a:pt x="51815" y="291973"/>
                </a:lnTo>
                <a:lnTo>
                  <a:pt x="77724" y="291973"/>
                </a:lnTo>
                <a:lnTo>
                  <a:pt x="77724" y="0"/>
                </a:lnTo>
                <a:close/>
              </a:path>
              <a:path w="129539" h="408940">
                <a:moveTo>
                  <a:pt x="129539" y="279019"/>
                </a:moveTo>
                <a:lnTo>
                  <a:pt x="77724" y="279019"/>
                </a:lnTo>
                <a:lnTo>
                  <a:pt x="77724" y="291973"/>
                </a:lnTo>
                <a:lnTo>
                  <a:pt x="123062" y="291973"/>
                </a:lnTo>
                <a:lnTo>
                  <a:pt x="129539" y="279019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3"/>
          <p:cNvSpPr txBox="1"/>
          <p:nvPr/>
        </p:nvSpPr>
        <p:spPr>
          <a:xfrm>
            <a:off x="4384675" y="1483309"/>
            <a:ext cx="2298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0" dirty="0">
                <a:latin typeface="Trebuchet MS"/>
                <a:cs typeface="Trebuchet MS"/>
              </a:rPr>
              <a:t>14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7" name="object 34"/>
          <p:cNvSpPr/>
          <p:nvPr/>
        </p:nvSpPr>
        <p:spPr>
          <a:xfrm>
            <a:off x="4427220" y="1823466"/>
            <a:ext cx="129539" cy="408940"/>
          </a:xfrm>
          <a:custGeom>
            <a:avLst/>
            <a:gdLst/>
            <a:ahLst/>
            <a:cxnLst/>
            <a:rect l="l" t="t" r="r" b="b"/>
            <a:pathLst>
              <a:path w="129539" h="408939">
                <a:moveTo>
                  <a:pt x="51815" y="279019"/>
                </a:moveTo>
                <a:lnTo>
                  <a:pt x="0" y="279019"/>
                </a:lnTo>
                <a:lnTo>
                  <a:pt x="64769" y="408559"/>
                </a:lnTo>
                <a:lnTo>
                  <a:pt x="123062" y="291973"/>
                </a:lnTo>
                <a:lnTo>
                  <a:pt x="51815" y="291973"/>
                </a:lnTo>
                <a:lnTo>
                  <a:pt x="51815" y="279019"/>
                </a:lnTo>
                <a:close/>
              </a:path>
              <a:path w="129539" h="408939">
                <a:moveTo>
                  <a:pt x="77724" y="0"/>
                </a:moveTo>
                <a:lnTo>
                  <a:pt x="51815" y="0"/>
                </a:lnTo>
                <a:lnTo>
                  <a:pt x="51815" y="291973"/>
                </a:lnTo>
                <a:lnTo>
                  <a:pt x="77724" y="291973"/>
                </a:lnTo>
                <a:lnTo>
                  <a:pt x="77724" y="0"/>
                </a:lnTo>
                <a:close/>
              </a:path>
              <a:path w="129539" h="408939">
                <a:moveTo>
                  <a:pt x="129539" y="279019"/>
                </a:moveTo>
                <a:lnTo>
                  <a:pt x="77724" y="279019"/>
                </a:lnTo>
                <a:lnTo>
                  <a:pt x="77724" y="291973"/>
                </a:lnTo>
                <a:lnTo>
                  <a:pt x="123062" y="291973"/>
                </a:lnTo>
                <a:lnTo>
                  <a:pt x="129539" y="279019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5"/>
          <p:cNvSpPr txBox="1"/>
          <p:nvPr/>
        </p:nvSpPr>
        <p:spPr>
          <a:xfrm>
            <a:off x="4389501" y="2209545"/>
            <a:ext cx="2298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0" dirty="0">
                <a:latin typeface="Trebuchet MS"/>
                <a:cs typeface="Trebuchet MS"/>
              </a:rPr>
              <a:t>14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9" name="object 36"/>
          <p:cNvSpPr/>
          <p:nvPr/>
        </p:nvSpPr>
        <p:spPr>
          <a:xfrm>
            <a:off x="5094732" y="2547366"/>
            <a:ext cx="129539" cy="408940"/>
          </a:xfrm>
          <a:custGeom>
            <a:avLst/>
            <a:gdLst/>
            <a:ahLst/>
            <a:cxnLst/>
            <a:rect l="l" t="t" r="r" b="b"/>
            <a:pathLst>
              <a:path w="129539" h="408939">
                <a:moveTo>
                  <a:pt x="51815" y="279019"/>
                </a:moveTo>
                <a:lnTo>
                  <a:pt x="0" y="279019"/>
                </a:lnTo>
                <a:lnTo>
                  <a:pt x="64769" y="408559"/>
                </a:lnTo>
                <a:lnTo>
                  <a:pt x="123062" y="291973"/>
                </a:lnTo>
                <a:lnTo>
                  <a:pt x="51815" y="291973"/>
                </a:lnTo>
                <a:lnTo>
                  <a:pt x="51815" y="279019"/>
                </a:lnTo>
                <a:close/>
              </a:path>
              <a:path w="129539" h="408939">
                <a:moveTo>
                  <a:pt x="77723" y="0"/>
                </a:moveTo>
                <a:lnTo>
                  <a:pt x="51815" y="0"/>
                </a:lnTo>
                <a:lnTo>
                  <a:pt x="51815" y="291973"/>
                </a:lnTo>
                <a:lnTo>
                  <a:pt x="77723" y="291973"/>
                </a:lnTo>
                <a:lnTo>
                  <a:pt x="77723" y="0"/>
                </a:lnTo>
                <a:close/>
              </a:path>
              <a:path w="129539" h="408939">
                <a:moveTo>
                  <a:pt x="129539" y="279019"/>
                </a:moveTo>
                <a:lnTo>
                  <a:pt x="77723" y="279019"/>
                </a:lnTo>
                <a:lnTo>
                  <a:pt x="77723" y="291973"/>
                </a:lnTo>
                <a:lnTo>
                  <a:pt x="123062" y="291973"/>
                </a:lnTo>
                <a:lnTo>
                  <a:pt x="129539" y="279019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7"/>
          <p:cNvSpPr txBox="1"/>
          <p:nvPr/>
        </p:nvSpPr>
        <p:spPr>
          <a:xfrm>
            <a:off x="5057394" y="2932937"/>
            <a:ext cx="2298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0" dirty="0">
                <a:latin typeface="Trebuchet MS"/>
                <a:cs typeface="Trebuchet MS"/>
              </a:rPr>
              <a:t>17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41" name="object 38"/>
          <p:cNvSpPr txBox="1"/>
          <p:nvPr/>
        </p:nvSpPr>
        <p:spPr>
          <a:xfrm>
            <a:off x="406400" y="3492779"/>
            <a:ext cx="8204200" cy="2357120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2800" b="1" kern="0" dirty="0">
                <a:solidFill>
                  <a:srgbClr val="0000FF"/>
                </a:solidFill>
                <a:latin typeface="Trebuchet MS"/>
                <a:cs typeface="Trebuchet MS"/>
              </a:rPr>
              <a:t>Why?</a:t>
            </a:r>
            <a:endParaRPr sz="2800" kern="0" dirty="0">
              <a:latin typeface="Trebuchet MS"/>
              <a:cs typeface="Trebuchet MS"/>
            </a:endParaRPr>
          </a:p>
          <a:p>
            <a:pPr marL="12700" marR="5080">
              <a:lnSpc>
                <a:spcPts val="3020"/>
              </a:lnSpc>
              <a:spcBef>
                <a:spcPts val="1240"/>
              </a:spcBef>
            </a:pPr>
            <a:r>
              <a:rPr sz="2800" kern="0" dirty="0">
                <a:solidFill>
                  <a:srgbClr val="C00000"/>
                </a:solidFill>
                <a:latin typeface="Trebuchet MS"/>
                <a:cs typeface="Trebuchet MS"/>
              </a:rPr>
              <a:t>Because whatever you do, you cannot find a solution  without a deadline miss. Try!</a:t>
            </a:r>
            <a:endParaRPr sz="2800" kern="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00" kern="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kern="0" dirty="0">
                <a:latin typeface="Trebuchet MS"/>
                <a:cs typeface="Trebuchet MS"/>
              </a:rPr>
              <a:t>In general, this claim needs a proof!</a:t>
            </a:r>
          </a:p>
        </p:txBody>
      </p:sp>
      <p:sp>
        <p:nvSpPr>
          <p:cNvPr id="42" name="object 39"/>
          <p:cNvSpPr txBox="1"/>
          <p:nvPr/>
        </p:nvSpPr>
        <p:spPr>
          <a:xfrm>
            <a:off x="522223" y="2628646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kern="0" dirty="0">
                <a:latin typeface="DejaVu Sans"/>
                <a:cs typeface="DejaVu Sans"/>
              </a:rPr>
              <a:t>𝜏</a:t>
            </a:r>
            <a:r>
              <a:rPr sz="2625" kern="0" baseline="-15873" dirty="0">
                <a:latin typeface="DejaVu Sans"/>
                <a:cs typeface="DejaVu Sans"/>
              </a:rPr>
              <a:t>3</a:t>
            </a:r>
            <a:endParaRPr sz="2625" kern="0" baseline="-15873">
              <a:latin typeface="DejaVu Sans"/>
              <a:cs typeface="DejaVu San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928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/>
      <p:bldP spid="11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5" grpId="0" animBg="1"/>
      <p:bldP spid="26" grpId="0" animBg="1"/>
      <p:bldP spid="27" grpId="0" animBg="1"/>
      <p:bldP spid="28" grpId="0" animBg="1"/>
      <p:bldP spid="29" grpId="0"/>
      <p:bldP spid="30" grpId="0" animBg="1"/>
      <p:bldP spid="31" grpId="0"/>
      <p:bldP spid="32" grpId="0" animBg="1"/>
      <p:bldP spid="33" grpId="0"/>
      <p:bldP spid="35" grpId="0" animBg="1"/>
      <p:bldP spid="36" grpId="0"/>
      <p:bldP spid="37" grpId="0" animBg="1"/>
      <p:bldP spid="38" grpId="0"/>
      <p:bldP spid="39" grpId="0" animBg="1"/>
      <p:bldP spid="40" grpId="0"/>
      <p:bldP spid="4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19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7" name="object 3"/>
          <p:cNvSpPr txBox="1">
            <a:spLocks noGrp="1"/>
          </p:cNvSpPr>
          <p:nvPr>
            <p:ph type="title"/>
          </p:nvPr>
        </p:nvSpPr>
        <p:spPr>
          <a:xfrm>
            <a:off x="533400" y="152400"/>
            <a:ext cx="4038600" cy="504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Is the task set feasible?</a:t>
            </a:r>
            <a:endParaRPr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5" name="object 3"/>
          <p:cNvSpPr/>
          <p:nvPr/>
        </p:nvSpPr>
        <p:spPr>
          <a:xfrm>
            <a:off x="4227576" y="1938527"/>
            <a:ext cx="758977" cy="2697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/>
          <p:cNvSpPr/>
          <p:nvPr/>
        </p:nvSpPr>
        <p:spPr>
          <a:xfrm>
            <a:off x="4274820" y="1965960"/>
            <a:ext cx="669036" cy="1798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/>
          <p:cNvSpPr/>
          <p:nvPr/>
        </p:nvSpPr>
        <p:spPr>
          <a:xfrm>
            <a:off x="4274820" y="1965960"/>
            <a:ext cx="669290" cy="180340"/>
          </a:xfrm>
          <a:custGeom>
            <a:avLst/>
            <a:gdLst/>
            <a:ahLst/>
            <a:cxnLst/>
            <a:rect l="l" t="t" r="r" b="b"/>
            <a:pathLst>
              <a:path w="669289" h="180339">
                <a:moveTo>
                  <a:pt x="0" y="179832"/>
                </a:moveTo>
                <a:lnTo>
                  <a:pt x="669036" y="179832"/>
                </a:lnTo>
                <a:lnTo>
                  <a:pt x="669036" y="0"/>
                </a:lnTo>
                <a:lnTo>
                  <a:pt x="0" y="0"/>
                </a:lnTo>
                <a:lnTo>
                  <a:pt x="0" y="179832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/>
          <p:cNvSpPr txBox="1"/>
          <p:nvPr/>
        </p:nvSpPr>
        <p:spPr>
          <a:xfrm>
            <a:off x="4834509" y="2225497"/>
            <a:ext cx="2298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0" dirty="0">
                <a:latin typeface="Trebuchet MS"/>
                <a:cs typeface="Trebuchet MS"/>
              </a:rPr>
              <a:t>16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1" name="object 7"/>
          <p:cNvSpPr txBox="1"/>
          <p:nvPr/>
        </p:nvSpPr>
        <p:spPr>
          <a:xfrm>
            <a:off x="5042661" y="1793493"/>
            <a:ext cx="5308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65" dirty="0">
                <a:solidFill>
                  <a:srgbClr val="FF0000"/>
                </a:solidFill>
                <a:latin typeface="Trebuchet MS"/>
                <a:cs typeface="Trebuchet MS"/>
              </a:rPr>
              <a:t>miss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2" name="object 8"/>
          <p:cNvSpPr/>
          <p:nvPr/>
        </p:nvSpPr>
        <p:spPr>
          <a:xfrm>
            <a:off x="1110996" y="2720339"/>
            <a:ext cx="894575" cy="2514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9"/>
          <p:cNvSpPr/>
          <p:nvPr/>
        </p:nvSpPr>
        <p:spPr>
          <a:xfrm>
            <a:off x="1158239" y="2747772"/>
            <a:ext cx="804672" cy="1615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0"/>
          <p:cNvSpPr/>
          <p:nvPr/>
        </p:nvSpPr>
        <p:spPr>
          <a:xfrm>
            <a:off x="1158239" y="2747772"/>
            <a:ext cx="805180" cy="161925"/>
          </a:xfrm>
          <a:custGeom>
            <a:avLst/>
            <a:gdLst/>
            <a:ahLst/>
            <a:cxnLst/>
            <a:rect l="l" t="t" r="r" b="b"/>
            <a:pathLst>
              <a:path w="805180" h="161925">
                <a:moveTo>
                  <a:pt x="0" y="161544"/>
                </a:moveTo>
                <a:lnTo>
                  <a:pt x="804672" y="161544"/>
                </a:lnTo>
                <a:lnTo>
                  <a:pt x="804672" y="0"/>
                </a:lnTo>
                <a:lnTo>
                  <a:pt x="0" y="0"/>
                </a:lnTo>
                <a:lnTo>
                  <a:pt x="0" y="161544"/>
                </a:lnTo>
                <a:close/>
              </a:path>
            </a:pathLst>
          </a:custGeom>
          <a:ln w="9144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1"/>
          <p:cNvSpPr/>
          <p:nvPr/>
        </p:nvSpPr>
        <p:spPr>
          <a:xfrm>
            <a:off x="4872228" y="2720390"/>
            <a:ext cx="329247" cy="24696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2"/>
          <p:cNvSpPr/>
          <p:nvPr/>
        </p:nvSpPr>
        <p:spPr>
          <a:xfrm>
            <a:off x="4919471" y="2747772"/>
            <a:ext cx="239267" cy="1569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3"/>
          <p:cNvSpPr/>
          <p:nvPr/>
        </p:nvSpPr>
        <p:spPr>
          <a:xfrm>
            <a:off x="4919471" y="2747772"/>
            <a:ext cx="239395" cy="157480"/>
          </a:xfrm>
          <a:custGeom>
            <a:avLst/>
            <a:gdLst/>
            <a:ahLst/>
            <a:cxnLst/>
            <a:rect l="l" t="t" r="r" b="b"/>
            <a:pathLst>
              <a:path w="239395" h="157480">
                <a:moveTo>
                  <a:pt x="0" y="156972"/>
                </a:moveTo>
                <a:lnTo>
                  <a:pt x="239267" y="156972"/>
                </a:lnTo>
                <a:lnTo>
                  <a:pt x="239267" y="0"/>
                </a:lnTo>
                <a:lnTo>
                  <a:pt x="0" y="0"/>
                </a:lnTo>
                <a:lnTo>
                  <a:pt x="0" y="156972"/>
                </a:lnTo>
                <a:close/>
              </a:path>
            </a:pathLst>
          </a:custGeom>
          <a:ln w="9144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4"/>
          <p:cNvSpPr/>
          <p:nvPr/>
        </p:nvSpPr>
        <p:spPr>
          <a:xfrm>
            <a:off x="1903476" y="1254201"/>
            <a:ext cx="1164336" cy="24846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5"/>
          <p:cNvSpPr/>
          <p:nvPr/>
        </p:nvSpPr>
        <p:spPr>
          <a:xfrm>
            <a:off x="1950720" y="1281683"/>
            <a:ext cx="1074420" cy="15849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6"/>
          <p:cNvSpPr/>
          <p:nvPr/>
        </p:nvSpPr>
        <p:spPr>
          <a:xfrm>
            <a:off x="1950720" y="1281683"/>
            <a:ext cx="1074420" cy="158750"/>
          </a:xfrm>
          <a:custGeom>
            <a:avLst/>
            <a:gdLst/>
            <a:ahLst/>
            <a:cxnLst/>
            <a:rect l="l" t="t" r="r" b="b"/>
            <a:pathLst>
              <a:path w="1074420" h="158750">
                <a:moveTo>
                  <a:pt x="0" y="158496"/>
                </a:moveTo>
                <a:lnTo>
                  <a:pt x="1074420" y="158496"/>
                </a:lnTo>
                <a:lnTo>
                  <a:pt x="1074420" y="0"/>
                </a:lnTo>
                <a:lnTo>
                  <a:pt x="0" y="0"/>
                </a:lnTo>
                <a:lnTo>
                  <a:pt x="0" y="158496"/>
                </a:lnTo>
                <a:close/>
              </a:path>
            </a:pathLst>
          </a:custGeom>
          <a:ln w="9144">
            <a:solidFill>
              <a:srgbClr val="BD4A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7"/>
          <p:cNvSpPr/>
          <p:nvPr/>
        </p:nvSpPr>
        <p:spPr>
          <a:xfrm>
            <a:off x="3029711" y="1254302"/>
            <a:ext cx="1208544" cy="24531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3076955" y="1281683"/>
            <a:ext cx="1118616" cy="15544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9"/>
          <p:cNvSpPr/>
          <p:nvPr/>
        </p:nvSpPr>
        <p:spPr>
          <a:xfrm>
            <a:off x="3076955" y="1281683"/>
            <a:ext cx="1118870" cy="155575"/>
          </a:xfrm>
          <a:custGeom>
            <a:avLst/>
            <a:gdLst/>
            <a:ahLst/>
            <a:cxnLst/>
            <a:rect l="l" t="t" r="r" b="b"/>
            <a:pathLst>
              <a:path w="1118870" h="155575">
                <a:moveTo>
                  <a:pt x="0" y="155448"/>
                </a:moveTo>
                <a:lnTo>
                  <a:pt x="1118616" y="155448"/>
                </a:lnTo>
                <a:lnTo>
                  <a:pt x="1118616" y="0"/>
                </a:lnTo>
                <a:lnTo>
                  <a:pt x="0" y="0"/>
                </a:lnTo>
                <a:lnTo>
                  <a:pt x="0" y="155448"/>
                </a:lnTo>
                <a:close/>
              </a:path>
            </a:pathLst>
          </a:custGeom>
          <a:ln w="9144">
            <a:solidFill>
              <a:srgbClr val="BD4A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1"/>
          <p:cNvSpPr txBox="1"/>
          <p:nvPr/>
        </p:nvSpPr>
        <p:spPr>
          <a:xfrm>
            <a:off x="522223" y="1165812"/>
            <a:ext cx="294640" cy="1069340"/>
          </a:xfrm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2400" kern="0" dirty="0">
                <a:latin typeface="DejaVu Sans"/>
                <a:cs typeface="DejaVu Sans"/>
              </a:rPr>
              <a:t>𝜏</a:t>
            </a:r>
            <a:r>
              <a:rPr sz="2625" kern="0" baseline="-15873" dirty="0">
                <a:latin typeface="DejaVu Sans"/>
                <a:cs typeface="DejaVu Sans"/>
              </a:rPr>
              <a:t>1</a:t>
            </a:r>
            <a:endParaRPr sz="2625" kern="0" baseline="-15873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sz="2400" kern="0" dirty="0">
                <a:latin typeface="DejaVu Sans"/>
                <a:cs typeface="DejaVu Sans"/>
              </a:rPr>
              <a:t>𝜏</a:t>
            </a:r>
            <a:r>
              <a:rPr sz="2625" kern="0" baseline="-15873" dirty="0">
                <a:latin typeface="DejaVu Sans"/>
                <a:cs typeface="DejaVu Sans"/>
              </a:rPr>
              <a:t>2</a:t>
            </a:r>
            <a:endParaRPr sz="2625" kern="0" baseline="-15873">
              <a:latin typeface="DejaVu Sans"/>
              <a:cs typeface="DejaVu Sans"/>
            </a:endParaRPr>
          </a:p>
        </p:txBody>
      </p:sp>
      <p:sp>
        <p:nvSpPr>
          <p:cNvPr id="25" name="object 22"/>
          <p:cNvSpPr/>
          <p:nvPr/>
        </p:nvSpPr>
        <p:spPr>
          <a:xfrm>
            <a:off x="948689" y="1450594"/>
            <a:ext cx="4664075" cy="127000"/>
          </a:xfrm>
          <a:custGeom>
            <a:avLst/>
            <a:gdLst/>
            <a:ahLst/>
            <a:cxnLst/>
            <a:rect l="l" t="t" r="r" b="b"/>
            <a:pathLst>
              <a:path w="4664075" h="127000">
                <a:moveTo>
                  <a:pt x="4536948" y="0"/>
                </a:moveTo>
                <a:lnTo>
                  <a:pt x="4536948" y="127000"/>
                </a:lnTo>
                <a:lnTo>
                  <a:pt x="4644136" y="73405"/>
                </a:lnTo>
                <a:lnTo>
                  <a:pt x="4549648" y="73405"/>
                </a:lnTo>
                <a:lnTo>
                  <a:pt x="4549648" y="53593"/>
                </a:lnTo>
                <a:lnTo>
                  <a:pt x="4644135" y="53593"/>
                </a:lnTo>
                <a:lnTo>
                  <a:pt x="4536948" y="0"/>
                </a:lnTo>
                <a:close/>
              </a:path>
              <a:path w="4664075" h="127000">
                <a:moveTo>
                  <a:pt x="4536948" y="53593"/>
                </a:moveTo>
                <a:lnTo>
                  <a:pt x="0" y="53593"/>
                </a:lnTo>
                <a:lnTo>
                  <a:pt x="0" y="73405"/>
                </a:lnTo>
                <a:lnTo>
                  <a:pt x="4536948" y="73405"/>
                </a:lnTo>
                <a:lnTo>
                  <a:pt x="4536948" y="53593"/>
                </a:lnTo>
                <a:close/>
              </a:path>
              <a:path w="4664075" h="127000">
                <a:moveTo>
                  <a:pt x="4644135" y="53593"/>
                </a:moveTo>
                <a:lnTo>
                  <a:pt x="4549648" y="53593"/>
                </a:lnTo>
                <a:lnTo>
                  <a:pt x="4549648" y="73405"/>
                </a:lnTo>
                <a:lnTo>
                  <a:pt x="4644136" y="73405"/>
                </a:lnTo>
                <a:lnTo>
                  <a:pt x="4663948" y="63500"/>
                </a:lnTo>
                <a:lnTo>
                  <a:pt x="4644135" y="53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3"/>
          <p:cNvSpPr/>
          <p:nvPr/>
        </p:nvSpPr>
        <p:spPr>
          <a:xfrm>
            <a:off x="948689" y="2153157"/>
            <a:ext cx="4664075" cy="127000"/>
          </a:xfrm>
          <a:custGeom>
            <a:avLst/>
            <a:gdLst/>
            <a:ahLst/>
            <a:cxnLst/>
            <a:rect l="l" t="t" r="r" b="b"/>
            <a:pathLst>
              <a:path w="4664075" h="127000">
                <a:moveTo>
                  <a:pt x="4536948" y="0"/>
                </a:moveTo>
                <a:lnTo>
                  <a:pt x="4536948" y="127000"/>
                </a:lnTo>
                <a:lnTo>
                  <a:pt x="4644136" y="73405"/>
                </a:lnTo>
                <a:lnTo>
                  <a:pt x="4549648" y="73405"/>
                </a:lnTo>
                <a:lnTo>
                  <a:pt x="4549648" y="53593"/>
                </a:lnTo>
                <a:lnTo>
                  <a:pt x="4644135" y="53593"/>
                </a:lnTo>
                <a:lnTo>
                  <a:pt x="4536948" y="0"/>
                </a:lnTo>
                <a:close/>
              </a:path>
              <a:path w="4664075" h="127000">
                <a:moveTo>
                  <a:pt x="4536948" y="53593"/>
                </a:moveTo>
                <a:lnTo>
                  <a:pt x="0" y="53593"/>
                </a:lnTo>
                <a:lnTo>
                  <a:pt x="0" y="73405"/>
                </a:lnTo>
                <a:lnTo>
                  <a:pt x="4536948" y="73405"/>
                </a:lnTo>
                <a:lnTo>
                  <a:pt x="4536948" y="53593"/>
                </a:lnTo>
                <a:close/>
              </a:path>
              <a:path w="4664075" h="127000">
                <a:moveTo>
                  <a:pt x="4644135" y="53593"/>
                </a:moveTo>
                <a:lnTo>
                  <a:pt x="4549648" y="53593"/>
                </a:lnTo>
                <a:lnTo>
                  <a:pt x="4549648" y="73405"/>
                </a:lnTo>
                <a:lnTo>
                  <a:pt x="4644136" y="73405"/>
                </a:lnTo>
                <a:lnTo>
                  <a:pt x="4663948" y="63500"/>
                </a:lnTo>
                <a:lnTo>
                  <a:pt x="4644135" y="53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4"/>
          <p:cNvSpPr/>
          <p:nvPr/>
        </p:nvSpPr>
        <p:spPr>
          <a:xfrm>
            <a:off x="948689" y="2901442"/>
            <a:ext cx="4664075" cy="127000"/>
          </a:xfrm>
          <a:custGeom>
            <a:avLst/>
            <a:gdLst/>
            <a:ahLst/>
            <a:cxnLst/>
            <a:rect l="l" t="t" r="r" b="b"/>
            <a:pathLst>
              <a:path w="4664075" h="127000">
                <a:moveTo>
                  <a:pt x="4536948" y="0"/>
                </a:moveTo>
                <a:lnTo>
                  <a:pt x="4536948" y="127000"/>
                </a:lnTo>
                <a:lnTo>
                  <a:pt x="4644135" y="73406"/>
                </a:lnTo>
                <a:lnTo>
                  <a:pt x="4549648" y="73406"/>
                </a:lnTo>
                <a:lnTo>
                  <a:pt x="4549648" y="53594"/>
                </a:lnTo>
                <a:lnTo>
                  <a:pt x="4644136" y="53594"/>
                </a:lnTo>
                <a:lnTo>
                  <a:pt x="4536948" y="0"/>
                </a:lnTo>
                <a:close/>
              </a:path>
              <a:path w="4664075" h="127000">
                <a:moveTo>
                  <a:pt x="4536948" y="53594"/>
                </a:moveTo>
                <a:lnTo>
                  <a:pt x="0" y="53594"/>
                </a:lnTo>
                <a:lnTo>
                  <a:pt x="0" y="73406"/>
                </a:lnTo>
                <a:lnTo>
                  <a:pt x="4536948" y="73406"/>
                </a:lnTo>
                <a:lnTo>
                  <a:pt x="4536948" y="53594"/>
                </a:lnTo>
                <a:close/>
              </a:path>
              <a:path w="4664075" h="127000">
                <a:moveTo>
                  <a:pt x="4644136" y="53594"/>
                </a:moveTo>
                <a:lnTo>
                  <a:pt x="4549648" y="53594"/>
                </a:lnTo>
                <a:lnTo>
                  <a:pt x="4549648" y="73406"/>
                </a:lnTo>
                <a:lnTo>
                  <a:pt x="4644135" y="73406"/>
                </a:lnTo>
                <a:lnTo>
                  <a:pt x="4663948" y="63500"/>
                </a:lnTo>
                <a:lnTo>
                  <a:pt x="4644136" y="535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5"/>
          <p:cNvSpPr/>
          <p:nvPr/>
        </p:nvSpPr>
        <p:spPr>
          <a:xfrm>
            <a:off x="3285744" y="1863089"/>
            <a:ext cx="129539" cy="353695"/>
          </a:xfrm>
          <a:custGeom>
            <a:avLst/>
            <a:gdLst/>
            <a:ahLst/>
            <a:cxnLst/>
            <a:rect l="l" t="t" r="r" b="b"/>
            <a:pathLst>
              <a:path w="129539" h="353694">
                <a:moveTo>
                  <a:pt x="77723" y="116586"/>
                </a:moveTo>
                <a:lnTo>
                  <a:pt x="51815" y="116586"/>
                </a:lnTo>
                <a:lnTo>
                  <a:pt x="51815" y="353695"/>
                </a:lnTo>
                <a:lnTo>
                  <a:pt x="77723" y="353695"/>
                </a:lnTo>
                <a:lnTo>
                  <a:pt x="77723" y="116586"/>
                </a:lnTo>
                <a:close/>
              </a:path>
              <a:path w="129539" h="353694">
                <a:moveTo>
                  <a:pt x="64769" y="0"/>
                </a:moveTo>
                <a:lnTo>
                  <a:pt x="0" y="129539"/>
                </a:lnTo>
                <a:lnTo>
                  <a:pt x="51815" y="129539"/>
                </a:lnTo>
                <a:lnTo>
                  <a:pt x="51815" y="116586"/>
                </a:lnTo>
                <a:lnTo>
                  <a:pt x="123062" y="116586"/>
                </a:lnTo>
                <a:lnTo>
                  <a:pt x="64769" y="0"/>
                </a:lnTo>
                <a:close/>
              </a:path>
              <a:path w="129539" h="353694">
                <a:moveTo>
                  <a:pt x="123062" y="116586"/>
                </a:moveTo>
                <a:lnTo>
                  <a:pt x="77723" y="116586"/>
                </a:lnTo>
                <a:lnTo>
                  <a:pt x="77723" y="129539"/>
                </a:lnTo>
                <a:lnTo>
                  <a:pt x="129539" y="129539"/>
                </a:lnTo>
                <a:lnTo>
                  <a:pt x="123062" y="1165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6"/>
          <p:cNvSpPr txBox="1"/>
          <p:nvPr/>
        </p:nvSpPr>
        <p:spPr>
          <a:xfrm>
            <a:off x="3177667" y="2178811"/>
            <a:ext cx="2298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0" dirty="0">
                <a:latin typeface="Trebuchet MS"/>
                <a:cs typeface="Trebuchet MS"/>
              </a:rPr>
              <a:t>10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0" name="object 27"/>
          <p:cNvSpPr/>
          <p:nvPr/>
        </p:nvSpPr>
        <p:spPr>
          <a:xfrm>
            <a:off x="1074419" y="2586989"/>
            <a:ext cx="129539" cy="353695"/>
          </a:xfrm>
          <a:custGeom>
            <a:avLst/>
            <a:gdLst/>
            <a:ahLst/>
            <a:cxnLst/>
            <a:rect l="l" t="t" r="r" b="b"/>
            <a:pathLst>
              <a:path w="129540" h="353694">
                <a:moveTo>
                  <a:pt x="77724" y="116586"/>
                </a:moveTo>
                <a:lnTo>
                  <a:pt x="51816" y="116586"/>
                </a:lnTo>
                <a:lnTo>
                  <a:pt x="51816" y="353695"/>
                </a:lnTo>
                <a:lnTo>
                  <a:pt x="77724" y="353695"/>
                </a:lnTo>
                <a:lnTo>
                  <a:pt x="77724" y="116586"/>
                </a:lnTo>
                <a:close/>
              </a:path>
              <a:path w="129540" h="353694">
                <a:moveTo>
                  <a:pt x="64770" y="0"/>
                </a:moveTo>
                <a:lnTo>
                  <a:pt x="0" y="129539"/>
                </a:lnTo>
                <a:lnTo>
                  <a:pt x="51816" y="129539"/>
                </a:lnTo>
                <a:lnTo>
                  <a:pt x="51816" y="116586"/>
                </a:lnTo>
                <a:lnTo>
                  <a:pt x="123063" y="116586"/>
                </a:lnTo>
                <a:lnTo>
                  <a:pt x="64770" y="0"/>
                </a:lnTo>
                <a:close/>
              </a:path>
              <a:path w="129540" h="353694">
                <a:moveTo>
                  <a:pt x="123063" y="116586"/>
                </a:moveTo>
                <a:lnTo>
                  <a:pt x="77724" y="116586"/>
                </a:lnTo>
                <a:lnTo>
                  <a:pt x="77724" y="129539"/>
                </a:lnTo>
                <a:lnTo>
                  <a:pt x="129540" y="129539"/>
                </a:lnTo>
                <a:lnTo>
                  <a:pt x="123063" y="1165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8"/>
          <p:cNvSpPr txBox="1"/>
          <p:nvPr/>
        </p:nvSpPr>
        <p:spPr>
          <a:xfrm>
            <a:off x="1070863" y="2908807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35" dirty="0">
                <a:latin typeface="Trebuchet MS"/>
                <a:cs typeface="Trebuchet MS"/>
              </a:rPr>
              <a:t>2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2" name="object 29"/>
          <p:cNvSpPr/>
          <p:nvPr/>
        </p:nvSpPr>
        <p:spPr>
          <a:xfrm>
            <a:off x="1898904" y="1148333"/>
            <a:ext cx="129539" cy="353695"/>
          </a:xfrm>
          <a:custGeom>
            <a:avLst/>
            <a:gdLst/>
            <a:ahLst/>
            <a:cxnLst/>
            <a:rect l="l" t="t" r="r" b="b"/>
            <a:pathLst>
              <a:path w="129539" h="353694">
                <a:moveTo>
                  <a:pt x="77723" y="116586"/>
                </a:moveTo>
                <a:lnTo>
                  <a:pt x="51815" y="116586"/>
                </a:lnTo>
                <a:lnTo>
                  <a:pt x="51815" y="353694"/>
                </a:lnTo>
                <a:lnTo>
                  <a:pt x="77723" y="353694"/>
                </a:lnTo>
                <a:lnTo>
                  <a:pt x="77723" y="116586"/>
                </a:lnTo>
                <a:close/>
              </a:path>
              <a:path w="129539" h="353694">
                <a:moveTo>
                  <a:pt x="64769" y="0"/>
                </a:moveTo>
                <a:lnTo>
                  <a:pt x="0" y="129539"/>
                </a:lnTo>
                <a:lnTo>
                  <a:pt x="51815" y="129539"/>
                </a:lnTo>
                <a:lnTo>
                  <a:pt x="51815" y="116586"/>
                </a:lnTo>
                <a:lnTo>
                  <a:pt x="123062" y="116586"/>
                </a:lnTo>
                <a:lnTo>
                  <a:pt x="64769" y="0"/>
                </a:lnTo>
                <a:close/>
              </a:path>
              <a:path w="129539" h="353694">
                <a:moveTo>
                  <a:pt x="123062" y="116586"/>
                </a:moveTo>
                <a:lnTo>
                  <a:pt x="77723" y="116586"/>
                </a:lnTo>
                <a:lnTo>
                  <a:pt x="77723" y="129539"/>
                </a:lnTo>
                <a:lnTo>
                  <a:pt x="129539" y="129539"/>
                </a:lnTo>
                <a:lnTo>
                  <a:pt x="123062" y="1165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0"/>
          <p:cNvSpPr txBox="1"/>
          <p:nvPr/>
        </p:nvSpPr>
        <p:spPr>
          <a:xfrm>
            <a:off x="1872742" y="1476883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35" dirty="0">
                <a:latin typeface="Trebuchet MS"/>
                <a:cs typeface="Trebuchet MS"/>
              </a:rPr>
              <a:t>5</a:t>
            </a:r>
            <a:endParaRPr sz="1600">
              <a:latin typeface="Trebuchet MS"/>
              <a:cs typeface="Trebuchet MS"/>
            </a:endParaRPr>
          </a:p>
        </p:txBody>
      </p:sp>
      <p:graphicFrame>
        <p:nvGraphicFramePr>
          <p:cNvPr id="34" name="object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15171"/>
              </p:ext>
            </p:extLst>
          </p:nvPr>
        </p:nvGraphicFramePr>
        <p:xfrm>
          <a:off x="6096000" y="1191005"/>
          <a:ext cx="2616199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7865"/>
                <a:gridCol w="697865"/>
                <a:gridCol w="619759"/>
                <a:gridCol w="600710"/>
              </a:tblGrid>
              <a:tr h="457200">
                <a:tc>
                  <a:txBody>
                    <a:bodyPr/>
                    <a:lstStyle/>
                    <a:p>
                      <a:pPr marL="20320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0" dirty="0">
                          <a:latin typeface="DejaVu Sans"/>
                          <a:cs typeface="DejaVu Sans"/>
                        </a:rPr>
                        <a:t>𝜏</a:t>
                      </a:r>
                      <a:r>
                        <a:rPr sz="2625" spc="0" baseline="-15873" dirty="0">
                          <a:latin typeface="DejaVu Sans"/>
                          <a:cs typeface="DejaVu Sans"/>
                        </a:rPr>
                        <a:t>𝑖</a:t>
                      </a:r>
                      <a:endParaRPr sz="2625" spc="0" baseline="-15873">
                        <a:latin typeface="DejaVu Sans"/>
                        <a:cs typeface="DejaVu Sans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7175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0" dirty="0">
                          <a:latin typeface="DejaVu Sans"/>
                          <a:cs typeface="DejaVu Sans"/>
                        </a:rPr>
                        <a:t>𝐶</a:t>
                      </a:r>
                      <a:r>
                        <a:rPr sz="2625" spc="0" baseline="-15873" dirty="0">
                          <a:latin typeface="DejaVu Sans"/>
                          <a:cs typeface="DejaVu Sans"/>
                        </a:rPr>
                        <a:t>𝑖</a:t>
                      </a:r>
                      <a:endParaRPr sz="2625" spc="0" baseline="-15873">
                        <a:latin typeface="DejaVu Sans"/>
                        <a:cs typeface="DejaVu Sans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0" dirty="0">
                          <a:latin typeface="DejaVu Sans"/>
                          <a:cs typeface="DejaVu Sans"/>
                        </a:rPr>
                        <a:t>a</a:t>
                      </a:r>
                      <a:r>
                        <a:rPr sz="2625" spc="0" baseline="-15873" dirty="0">
                          <a:latin typeface="DejaVu Sans"/>
                          <a:cs typeface="DejaVu Sans"/>
                        </a:rPr>
                        <a:t>𝑖</a:t>
                      </a:r>
                      <a:endParaRPr sz="2625" spc="0" baseline="-15873">
                        <a:latin typeface="DejaVu Sans"/>
                        <a:cs typeface="DejaVu Sans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0" dirty="0">
                          <a:latin typeface="DejaVu Sans"/>
                          <a:cs typeface="DejaVu Sans"/>
                        </a:rPr>
                        <a:t>𝑑</a:t>
                      </a:r>
                      <a:r>
                        <a:rPr sz="2625" spc="0" baseline="-15873" dirty="0">
                          <a:latin typeface="DejaVu Sans"/>
                          <a:cs typeface="DejaVu Sans"/>
                        </a:rPr>
                        <a:t>𝑖</a:t>
                      </a:r>
                      <a:endParaRPr sz="2625" spc="0" baseline="-15873">
                        <a:latin typeface="DejaVu Sans"/>
                        <a:cs typeface="DejaVu Sans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spc="0" dirty="0">
                          <a:latin typeface="DejaVu Sans"/>
                          <a:cs typeface="DejaVu Sans"/>
                        </a:rPr>
                        <a:t>𝜏</a:t>
                      </a:r>
                      <a:r>
                        <a:rPr sz="2625" spc="0" baseline="-15873" dirty="0">
                          <a:latin typeface="DejaVu Sans"/>
                          <a:cs typeface="DejaVu Sans"/>
                        </a:rPr>
                        <a:t>1</a:t>
                      </a:r>
                      <a:endParaRPr sz="2625" spc="0" baseline="-15873">
                        <a:latin typeface="DejaVu Sans"/>
                        <a:cs typeface="DejaVu Sans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DCDB"/>
                    </a:solidFill>
                  </a:tcPr>
                </a:tc>
                <a:tc>
                  <a:txBody>
                    <a:bodyPr/>
                    <a:lstStyle/>
                    <a:p>
                      <a:pPr marR="255904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0" dirty="0">
                          <a:latin typeface="Trebuchet MS"/>
                          <a:cs typeface="Trebuchet MS"/>
                        </a:rPr>
                        <a:t>8</a:t>
                      </a:r>
                      <a:endParaRPr sz="2400" spc="0">
                        <a:latin typeface="Trebuchet MS"/>
                        <a:cs typeface="Trebuchet M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DCDB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0" dirty="0">
                          <a:latin typeface="Trebuchet MS"/>
                          <a:cs typeface="Trebuchet MS"/>
                        </a:rPr>
                        <a:t>5</a:t>
                      </a:r>
                      <a:endParaRPr sz="2400" spc="0">
                        <a:latin typeface="Trebuchet MS"/>
                        <a:cs typeface="Trebuchet M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DCDB"/>
                    </a:solidFill>
                  </a:tcPr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0" dirty="0">
                          <a:latin typeface="Trebuchet MS"/>
                          <a:cs typeface="Trebuchet MS"/>
                        </a:rPr>
                        <a:t>14</a:t>
                      </a:r>
                      <a:endParaRPr sz="2400" spc="0">
                        <a:latin typeface="Trebuchet MS"/>
                        <a:cs typeface="Trebuchet M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DCDB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spc="0" dirty="0">
                          <a:latin typeface="DejaVu Sans"/>
                          <a:cs typeface="DejaVu Sans"/>
                        </a:rPr>
                        <a:t>𝜏</a:t>
                      </a:r>
                      <a:r>
                        <a:rPr sz="2625" spc="0" baseline="-15873" dirty="0">
                          <a:latin typeface="DejaVu Sans"/>
                          <a:cs typeface="DejaVu Sans"/>
                        </a:rPr>
                        <a:t>2</a:t>
                      </a:r>
                      <a:endParaRPr sz="2625" spc="0" baseline="-15873">
                        <a:latin typeface="DejaVu Sans"/>
                        <a:cs typeface="DejaVu Sans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marR="255904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0" dirty="0">
                          <a:latin typeface="Trebuchet MS"/>
                          <a:cs typeface="Trebuchet MS"/>
                        </a:rPr>
                        <a:t>3</a:t>
                      </a:r>
                      <a:endParaRPr sz="2400" spc="0">
                        <a:latin typeface="Trebuchet MS"/>
                        <a:cs typeface="Trebuchet M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0" dirty="0">
                          <a:latin typeface="Trebuchet MS"/>
                          <a:cs typeface="Trebuchet MS"/>
                        </a:rPr>
                        <a:t>10</a:t>
                      </a:r>
                      <a:endParaRPr sz="2400" spc="0">
                        <a:latin typeface="Trebuchet MS"/>
                        <a:cs typeface="Trebuchet M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0" dirty="0">
                          <a:latin typeface="Trebuchet MS"/>
                          <a:cs typeface="Trebuchet MS"/>
                        </a:rPr>
                        <a:t>14</a:t>
                      </a:r>
                      <a:endParaRPr sz="2400" spc="0">
                        <a:latin typeface="Trebuchet MS"/>
                        <a:cs typeface="Trebuchet M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spc="0" dirty="0">
                          <a:latin typeface="DejaVu Sans"/>
                          <a:cs typeface="DejaVu Sans"/>
                        </a:rPr>
                        <a:t>𝜏</a:t>
                      </a:r>
                      <a:r>
                        <a:rPr sz="2625" spc="0" baseline="-15873" dirty="0">
                          <a:latin typeface="DejaVu Sans"/>
                          <a:cs typeface="DejaVu Sans"/>
                        </a:rPr>
                        <a:t>3</a:t>
                      </a:r>
                      <a:endParaRPr sz="2625" spc="0" baseline="-15873">
                        <a:latin typeface="DejaVu Sans"/>
                        <a:cs typeface="DejaVu Sans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4F9B4"/>
                    </a:solidFill>
                  </a:tcPr>
                </a:tc>
                <a:tc>
                  <a:txBody>
                    <a:bodyPr/>
                    <a:lstStyle/>
                    <a:p>
                      <a:pPr marR="255904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0" dirty="0">
                          <a:latin typeface="Trebuchet MS"/>
                          <a:cs typeface="Trebuchet MS"/>
                        </a:rPr>
                        <a:t>4</a:t>
                      </a:r>
                      <a:endParaRPr sz="2400" spc="0">
                        <a:latin typeface="Trebuchet MS"/>
                        <a:cs typeface="Trebuchet M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4F9B4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0" dirty="0">
                          <a:latin typeface="Trebuchet MS"/>
                          <a:cs typeface="Trebuchet MS"/>
                        </a:rPr>
                        <a:t>2</a:t>
                      </a:r>
                      <a:endParaRPr sz="2400" spc="0">
                        <a:latin typeface="Trebuchet MS"/>
                        <a:cs typeface="Trebuchet M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4F9B4"/>
                    </a:solidFill>
                  </a:tcPr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0" dirty="0">
                          <a:latin typeface="Trebuchet MS"/>
                          <a:cs typeface="Trebuchet MS"/>
                        </a:rPr>
                        <a:t>17</a:t>
                      </a: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4F9B4"/>
                    </a:solidFill>
                  </a:tcPr>
                </a:tc>
              </a:tr>
            </a:tbl>
          </a:graphicData>
        </a:graphic>
      </p:graphicFrame>
      <p:sp>
        <p:nvSpPr>
          <p:cNvPr id="35" name="object 32"/>
          <p:cNvSpPr/>
          <p:nvPr/>
        </p:nvSpPr>
        <p:spPr>
          <a:xfrm>
            <a:off x="4422647" y="1098041"/>
            <a:ext cx="129539" cy="408940"/>
          </a:xfrm>
          <a:custGeom>
            <a:avLst/>
            <a:gdLst/>
            <a:ahLst/>
            <a:cxnLst/>
            <a:rect l="l" t="t" r="r" b="b"/>
            <a:pathLst>
              <a:path w="129539" h="408940">
                <a:moveTo>
                  <a:pt x="51815" y="279019"/>
                </a:moveTo>
                <a:lnTo>
                  <a:pt x="0" y="279019"/>
                </a:lnTo>
                <a:lnTo>
                  <a:pt x="64769" y="408559"/>
                </a:lnTo>
                <a:lnTo>
                  <a:pt x="123062" y="291973"/>
                </a:lnTo>
                <a:lnTo>
                  <a:pt x="51815" y="291973"/>
                </a:lnTo>
                <a:lnTo>
                  <a:pt x="51815" y="279019"/>
                </a:lnTo>
                <a:close/>
              </a:path>
              <a:path w="129539" h="408940">
                <a:moveTo>
                  <a:pt x="77724" y="0"/>
                </a:moveTo>
                <a:lnTo>
                  <a:pt x="51815" y="0"/>
                </a:lnTo>
                <a:lnTo>
                  <a:pt x="51815" y="291973"/>
                </a:lnTo>
                <a:lnTo>
                  <a:pt x="77724" y="291973"/>
                </a:lnTo>
                <a:lnTo>
                  <a:pt x="77724" y="0"/>
                </a:lnTo>
                <a:close/>
              </a:path>
              <a:path w="129539" h="408940">
                <a:moveTo>
                  <a:pt x="129539" y="279019"/>
                </a:moveTo>
                <a:lnTo>
                  <a:pt x="77724" y="279019"/>
                </a:lnTo>
                <a:lnTo>
                  <a:pt x="77724" y="291973"/>
                </a:lnTo>
                <a:lnTo>
                  <a:pt x="123062" y="291973"/>
                </a:lnTo>
                <a:lnTo>
                  <a:pt x="129539" y="279019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3"/>
          <p:cNvSpPr txBox="1"/>
          <p:nvPr/>
        </p:nvSpPr>
        <p:spPr>
          <a:xfrm>
            <a:off x="4384675" y="1483309"/>
            <a:ext cx="2298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0" dirty="0">
                <a:latin typeface="Trebuchet MS"/>
                <a:cs typeface="Trebuchet MS"/>
              </a:rPr>
              <a:t>14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7" name="object 34"/>
          <p:cNvSpPr/>
          <p:nvPr/>
        </p:nvSpPr>
        <p:spPr>
          <a:xfrm>
            <a:off x="4427220" y="1823466"/>
            <a:ext cx="129539" cy="408940"/>
          </a:xfrm>
          <a:custGeom>
            <a:avLst/>
            <a:gdLst/>
            <a:ahLst/>
            <a:cxnLst/>
            <a:rect l="l" t="t" r="r" b="b"/>
            <a:pathLst>
              <a:path w="129539" h="408939">
                <a:moveTo>
                  <a:pt x="51815" y="279019"/>
                </a:moveTo>
                <a:lnTo>
                  <a:pt x="0" y="279019"/>
                </a:lnTo>
                <a:lnTo>
                  <a:pt x="64769" y="408559"/>
                </a:lnTo>
                <a:lnTo>
                  <a:pt x="123062" y="291973"/>
                </a:lnTo>
                <a:lnTo>
                  <a:pt x="51815" y="291973"/>
                </a:lnTo>
                <a:lnTo>
                  <a:pt x="51815" y="279019"/>
                </a:lnTo>
                <a:close/>
              </a:path>
              <a:path w="129539" h="408939">
                <a:moveTo>
                  <a:pt x="77724" y="0"/>
                </a:moveTo>
                <a:lnTo>
                  <a:pt x="51815" y="0"/>
                </a:lnTo>
                <a:lnTo>
                  <a:pt x="51815" y="291973"/>
                </a:lnTo>
                <a:lnTo>
                  <a:pt x="77724" y="291973"/>
                </a:lnTo>
                <a:lnTo>
                  <a:pt x="77724" y="0"/>
                </a:lnTo>
                <a:close/>
              </a:path>
              <a:path w="129539" h="408939">
                <a:moveTo>
                  <a:pt x="129539" y="279019"/>
                </a:moveTo>
                <a:lnTo>
                  <a:pt x="77724" y="279019"/>
                </a:lnTo>
                <a:lnTo>
                  <a:pt x="77724" y="291973"/>
                </a:lnTo>
                <a:lnTo>
                  <a:pt x="123062" y="291973"/>
                </a:lnTo>
                <a:lnTo>
                  <a:pt x="129539" y="279019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5"/>
          <p:cNvSpPr txBox="1"/>
          <p:nvPr/>
        </p:nvSpPr>
        <p:spPr>
          <a:xfrm>
            <a:off x="4389501" y="2209545"/>
            <a:ext cx="2298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0" dirty="0">
                <a:latin typeface="Trebuchet MS"/>
                <a:cs typeface="Trebuchet MS"/>
              </a:rPr>
              <a:t>14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9" name="object 36"/>
          <p:cNvSpPr/>
          <p:nvPr/>
        </p:nvSpPr>
        <p:spPr>
          <a:xfrm>
            <a:off x="5094732" y="2547366"/>
            <a:ext cx="129539" cy="408940"/>
          </a:xfrm>
          <a:custGeom>
            <a:avLst/>
            <a:gdLst/>
            <a:ahLst/>
            <a:cxnLst/>
            <a:rect l="l" t="t" r="r" b="b"/>
            <a:pathLst>
              <a:path w="129539" h="408939">
                <a:moveTo>
                  <a:pt x="51815" y="279019"/>
                </a:moveTo>
                <a:lnTo>
                  <a:pt x="0" y="279019"/>
                </a:lnTo>
                <a:lnTo>
                  <a:pt x="64769" y="408559"/>
                </a:lnTo>
                <a:lnTo>
                  <a:pt x="123062" y="291973"/>
                </a:lnTo>
                <a:lnTo>
                  <a:pt x="51815" y="291973"/>
                </a:lnTo>
                <a:lnTo>
                  <a:pt x="51815" y="279019"/>
                </a:lnTo>
                <a:close/>
              </a:path>
              <a:path w="129539" h="408939">
                <a:moveTo>
                  <a:pt x="77723" y="0"/>
                </a:moveTo>
                <a:lnTo>
                  <a:pt x="51815" y="0"/>
                </a:lnTo>
                <a:lnTo>
                  <a:pt x="51815" y="291973"/>
                </a:lnTo>
                <a:lnTo>
                  <a:pt x="77723" y="291973"/>
                </a:lnTo>
                <a:lnTo>
                  <a:pt x="77723" y="0"/>
                </a:lnTo>
                <a:close/>
              </a:path>
              <a:path w="129539" h="408939">
                <a:moveTo>
                  <a:pt x="129539" y="279019"/>
                </a:moveTo>
                <a:lnTo>
                  <a:pt x="77723" y="279019"/>
                </a:lnTo>
                <a:lnTo>
                  <a:pt x="77723" y="291973"/>
                </a:lnTo>
                <a:lnTo>
                  <a:pt x="123062" y="291973"/>
                </a:lnTo>
                <a:lnTo>
                  <a:pt x="129539" y="279019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7"/>
          <p:cNvSpPr txBox="1"/>
          <p:nvPr/>
        </p:nvSpPr>
        <p:spPr>
          <a:xfrm>
            <a:off x="5057394" y="2932937"/>
            <a:ext cx="2298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0" dirty="0">
                <a:latin typeface="Trebuchet MS"/>
                <a:cs typeface="Trebuchet MS"/>
              </a:rPr>
              <a:t>17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42" name="object 39"/>
          <p:cNvSpPr txBox="1"/>
          <p:nvPr/>
        </p:nvSpPr>
        <p:spPr>
          <a:xfrm>
            <a:off x="522223" y="2628646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kern="0" dirty="0">
                <a:latin typeface="DejaVu Sans"/>
                <a:cs typeface="DejaVu Sans"/>
              </a:rPr>
              <a:t>𝜏</a:t>
            </a:r>
            <a:r>
              <a:rPr sz="2625" kern="0" baseline="-15873" dirty="0">
                <a:latin typeface="DejaVu Sans"/>
                <a:cs typeface="DejaVu Sans"/>
              </a:rPr>
              <a:t>3</a:t>
            </a:r>
            <a:endParaRPr sz="2625" kern="0" baseline="-15873">
              <a:latin typeface="DejaVu Sans"/>
              <a:cs typeface="DejaVu Sans"/>
            </a:endParaRPr>
          </a:p>
        </p:txBody>
      </p:sp>
      <p:sp>
        <p:nvSpPr>
          <p:cNvPr id="43" name="object 39"/>
          <p:cNvSpPr txBox="1"/>
          <p:nvPr/>
        </p:nvSpPr>
        <p:spPr>
          <a:xfrm>
            <a:off x="4035933" y="4742484"/>
            <a:ext cx="541020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40" dirty="0">
                <a:solidFill>
                  <a:srgbClr val="C00000"/>
                </a:solidFill>
                <a:latin typeface="Trebuchet MS"/>
                <a:cs typeface="Trebuchet MS"/>
              </a:rPr>
              <a:t>3</a:t>
            </a:r>
            <a:endParaRPr sz="8000" dirty="0">
              <a:latin typeface="Trebuchet MS"/>
              <a:cs typeface="Trebuchet MS"/>
            </a:endParaRPr>
          </a:p>
        </p:txBody>
      </p:sp>
      <p:sp>
        <p:nvSpPr>
          <p:cNvPr id="44" name="object 40"/>
          <p:cNvSpPr txBox="1"/>
          <p:nvPr/>
        </p:nvSpPr>
        <p:spPr>
          <a:xfrm>
            <a:off x="1203958" y="3684219"/>
            <a:ext cx="6263642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400" kern="0" dirty="0">
                <a:latin typeface="Trebuchet MS"/>
                <a:cs typeface="Trebuchet MS"/>
              </a:rPr>
              <a:t>What would be the maximum number of deadline misses that </a:t>
            </a:r>
            <a:r>
              <a:rPr sz="2400" kern="0" dirty="0" smtClean="0">
                <a:latin typeface="Trebuchet MS"/>
                <a:cs typeface="Trebuchet MS"/>
              </a:rPr>
              <a:t>this</a:t>
            </a:r>
            <a:r>
              <a:rPr lang="en-US" sz="2400" kern="0" dirty="0" smtClean="0">
                <a:latin typeface="Trebuchet MS"/>
                <a:cs typeface="Trebuchet MS"/>
              </a:rPr>
              <a:t> </a:t>
            </a:r>
            <a:r>
              <a:rPr sz="2400" kern="0" dirty="0" smtClean="0">
                <a:latin typeface="Trebuchet MS"/>
                <a:cs typeface="Trebuchet MS"/>
              </a:rPr>
              <a:t>task </a:t>
            </a:r>
            <a:r>
              <a:rPr sz="2400" kern="0" dirty="0">
                <a:latin typeface="Trebuchet MS"/>
                <a:cs typeface="Trebuchet MS"/>
              </a:rPr>
              <a:t>set may have for “</a:t>
            </a:r>
            <a:r>
              <a:rPr sz="2400" b="1" kern="0" dirty="0">
                <a:solidFill>
                  <a:srgbClr val="C00000"/>
                </a:solidFill>
                <a:latin typeface="Trebuchet MS"/>
                <a:cs typeface="Trebuchet MS"/>
              </a:rPr>
              <a:t>any imaginable</a:t>
            </a:r>
            <a:r>
              <a:rPr sz="2400" kern="0" dirty="0">
                <a:latin typeface="Trebuchet MS"/>
                <a:cs typeface="Trebuchet MS"/>
              </a:rPr>
              <a:t>” scheduling algorithm?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5543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Copyright Notice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2</a:t>
            </a:fld>
            <a:endParaRPr lang="en-US" dirty="0">
              <a:latin typeface="+mj-lt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457200" y="1143000"/>
            <a:ext cx="827562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This </a:t>
            </a:r>
            <a:r>
              <a:rPr lang="en-US" sz="2000" b="1" dirty="0"/>
              <a:t>lecture is adopted from</a:t>
            </a:r>
          </a:p>
          <a:p>
            <a:r>
              <a:rPr lang="en-US" sz="2000" b="1" dirty="0" smtClean="0"/>
              <a:t>	IN4343 </a:t>
            </a:r>
            <a:r>
              <a:rPr lang="en-US" sz="2000" b="1" dirty="0"/>
              <a:t>Real-Time Systems Course 2018 – 2019, </a:t>
            </a:r>
            <a:r>
              <a:rPr lang="en-US" sz="2000" b="1" dirty="0" err="1"/>
              <a:t>Mitra</a:t>
            </a:r>
            <a:r>
              <a:rPr lang="en-US" sz="2000" b="1" dirty="0"/>
              <a:t> </a:t>
            </a:r>
            <a:r>
              <a:rPr lang="en-US" sz="2000" b="1" dirty="0" err="1"/>
              <a:t>Nasri</a:t>
            </a:r>
            <a:r>
              <a:rPr lang="en-US" sz="2000" b="1" dirty="0"/>
              <a:t>, </a:t>
            </a:r>
          </a:p>
          <a:p>
            <a:r>
              <a:rPr lang="en-US" sz="2000" b="1" dirty="0" smtClean="0"/>
              <a:t>	Delft </a:t>
            </a:r>
            <a:r>
              <a:rPr lang="en-US" sz="2000" b="1" dirty="0"/>
              <a:t>University of Technology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endParaRPr lang="en-US" sz="2000" b="1" dirty="0"/>
          </a:p>
          <a:p>
            <a:pPr algn="l"/>
            <a:endParaRPr lang="en-US" sz="2000" b="1" dirty="0" smtClean="0">
              <a:solidFill>
                <a:srgbClr val="C00000"/>
              </a:solidFill>
              <a:cs typeface="B Nazanin" pitchFamily="2" charset="-78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b="1" dirty="0" smtClean="0">
              <a:solidFill>
                <a:srgbClr val="C00000"/>
              </a:solidFill>
              <a:cs typeface="B Nazanin" pitchFamily="2" charset="-78"/>
            </a:endParaRPr>
          </a:p>
          <a:p>
            <a:pPr algn="l"/>
            <a:endParaRPr lang="fa-IR" sz="1600" b="1" dirty="0">
              <a:cs typeface="B Nazanin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76300" y="3167390"/>
            <a:ext cx="7391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spcBef>
                <a:spcPts val="95"/>
              </a:spcBef>
            </a:pPr>
            <a:r>
              <a:rPr lang="en-US" sz="4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Online </a:t>
            </a:r>
            <a:r>
              <a:rPr lang="en-US" sz="4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Scheduling</a:t>
            </a:r>
          </a:p>
        </p:txBody>
      </p:sp>
      <p:sp>
        <p:nvSpPr>
          <p:cNvPr id="7" name="object 5"/>
          <p:cNvSpPr/>
          <p:nvPr/>
        </p:nvSpPr>
        <p:spPr>
          <a:xfrm>
            <a:off x="7467600" y="4191000"/>
            <a:ext cx="1447800" cy="20985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4513190" y="5920215"/>
            <a:ext cx="2646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Buttazzo’s</a:t>
            </a:r>
            <a:r>
              <a:rPr lang="en-US" dirty="0"/>
              <a:t> book, chapter 2</a:t>
            </a:r>
          </a:p>
        </p:txBody>
      </p:sp>
    </p:spTree>
    <p:extLst>
      <p:ext uri="{BB962C8B-B14F-4D97-AF65-F5344CB8AC3E}">
        <p14:creationId xmlns:p14="http://schemas.microsoft.com/office/powerpoint/2010/main" val="287319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20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7" name="object 3"/>
          <p:cNvSpPr txBox="1">
            <a:spLocks noGrp="1"/>
          </p:cNvSpPr>
          <p:nvPr>
            <p:ph type="title"/>
          </p:nvPr>
        </p:nvSpPr>
        <p:spPr>
          <a:xfrm>
            <a:off x="533400" y="152400"/>
            <a:ext cx="4038600" cy="504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How?</a:t>
            </a:r>
            <a:endParaRPr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47" name="object 38"/>
          <p:cNvSpPr/>
          <p:nvPr/>
        </p:nvSpPr>
        <p:spPr>
          <a:xfrm>
            <a:off x="7072756" y="1654912"/>
            <a:ext cx="1132332" cy="11338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"/>
          <p:cNvSpPr txBox="1">
            <a:spLocks/>
          </p:cNvSpPr>
          <p:nvPr/>
        </p:nvSpPr>
        <p:spPr>
          <a:xfrm>
            <a:off x="483870" y="1180099"/>
            <a:ext cx="8229600" cy="163724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1" marR="5080" indent="0">
              <a:spcBef>
                <a:spcPts val="95"/>
              </a:spcBef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+mj-lt"/>
              </a:rPr>
              <a:t>My “</a:t>
            </a:r>
            <a:r>
              <a:rPr lang="en-US" sz="2400" b="1" dirty="0" smtClean="0">
                <a:solidFill>
                  <a:srgbClr val="FF0000"/>
                </a:solidFill>
                <a:latin typeface="+mj-lt"/>
                <a:cs typeface="Trebuchet MS"/>
              </a:rPr>
              <a:t>just-invented-scheduling-policy-for-fun</a:t>
            </a:r>
            <a:r>
              <a:rPr lang="en-US" sz="2400" b="1" dirty="0" smtClean="0">
                <a:solidFill>
                  <a:srgbClr val="000000"/>
                </a:solidFill>
                <a:latin typeface="+mj-lt"/>
              </a:rPr>
              <a:t>” (JISPFF)  schedules each task </a:t>
            </a:r>
            <a:r>
              <a:rPr lang="en-US" sz="2800" b="1" dirty="0" smtClean="0">
                <a:solidFill>
                  <a:srgbClr val="0000FF"/>
                </a:solidFill>
                <a:latin typeface="+mj-lt"/>
                <a:cs typeface="DejaVu Sans"/>
              </a:rPr>
              <a:t>𝜏</a:t>
            </a:r>
            <a:r>
              <a:rPr lang="en-US" b="1" baseline="-16025" dirty="0" smtClean="0">
                <a:solidFill>
                  <a:srgbClr val="0000FF"/>
                </a:solidFill>
                <a:latin typeface="+mj-lt"/>
                <a:cs typeface="DejaVu Sans"/>
              </a:rPr>
              <a:t>𝑖 </a:t>
            </a:r>
            <a:r>
              <a:rPr lang="en-US" sz="2000" b="1" dirty="0" smtClean="0">
                <a:solidFill>
                  <a:srgbClr val="0000FF"/>
                </a:solidFill>
                <a:latin typeface="+mj-lt"/>
              </a:rPr>
              <a:t>at time </a:t>
            </a:r>
            <a:r>
              <a:rPr lang="en-US" sz="2800" b="1" dirty="0" smtClean="0">
                <a:solidFill>
                  <a:srgbClr val="0000FF"/>
                </a:solidFill>
                <a:latin typeface="+mj-lt"/>
                <a:cs typeface="DejaVu Sans"/>
              </a:rPr>
              <a:t>𝑖 × 10</a:t>
            </a:r>
            <a:endParaRPr lang="en-US" sz="2800" b="1" dirty="0" smtClean="0">
              <a:latin typeface="+mj-lt"/>
              <a:cs typeface="DejaVu Sans"/>
            </a:endParaRPr>
          </a:p>
          <a:p>
            <a:pPr marL="0" indent="0">
              <a:spcBef>
                <a:spcPts val="5"/>
              </a:spcBef>
              <a:buNone/>
            </a:pPr>
            <a:endParaRPr lang="en-US" b="1" dirty="0" smtClean="0">
              <a:latin typeface="+mj-lt"/>
              <a:cs typeface="Times New Roman"/>
            </a:endParaRPr>
          </a:p>
          <a:p>
            <a:pPr marL="1045210" indent="0" algn="ctr">
              <a:buNone/>
            </a:pPr>
            <a:endParaRPr lang="en-US" sz="1800" b="1" dirty="0">
              <a:latin typeface="+mj-lt"/>
            </a:endParaRPr>
          </a:p>
        </p:txBody>
      </p:sp>
      <p:sp>
        <p:nvSpPr>
          <p:cNvPr id="49" name="object 5"/>
          <p:cNvSpPr/>
          <p:nvPr/>
        </p:nvSpPr>
        <p:spPr>
          <a:xfrm>
            <a:off x="3310128" y="3308654"/>
            <a:ext cx="1389888" cy="2910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6"/>
          <p:cNvSpPr/>
          <p:nvPr/>
        </p:nvSpPr>
        <p:spPr>
          <a:xfrm>
            <a:off x="3357371" y="3336035"/>
            <a:ext cx="1299972" cy="2011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7"/>
          <p:cNvSpPr/>
          <p:nvPr/>
        </p:nvSpPr>
        <p:spPr>
          <a:xfrm>
            <a:off x="3357371" y="3336035"/>
            <a:ext cx="1300480" cy="201295"/>
          </a:xfrm>
          <a:custGeom>
            <a:avLst/>
            <a:gdLst/>
            <a:ahLst/>
            <a:cxnLst/>
            <a:rect l="l" t="t" r="r" b="b"/>
            <a:pathLst>
              <a:path w="1300479" h="201295">
                <a:moveTo>
                  <a:pt x="0" y="201167"/>
                </a:moveTo>
                <a:lnTo>
                  <a:pt x="1299972" y="201167"/>
                </a:lnTo>
                <a:lnTo>
                  <a:pt x="1299972" y="0"/>
                </a:lnTo>
                <a:lnTo>
                  <a:pt x="0" y="0"/>
                </a:lnTo>
                <a:lnTo>
                  <a:pt x="0" y="201167"/>
                </a:lnTo>
                <a:close/>
              </a:path>
            </a:pathLst>
          </a:custGeom>
          <a:ln w="9143">
            <a:solidFill>
              <a:srgbClr val="BD4A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8"/>
          <p:cNvSpPr txBox="1"/>
          <p:nvPr/>
        </p:nvSpPr>
        <p:spPr>
          <a:xfrm>
            <a:off x="1611630" y="3384930"/>
            <a:ext cx="3308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kern="0" dirty="0">
                <a:latin typeface="DejaVu Sans"/>
                <a:cs typeface="DejaVu Sans"/>
              </a:rPr>
              <a:t>𝜏</a:t>
            </a:r>
            <a:r>
              <a:rPr sz="3075" kern="0" baseline="-16260" dirty="0">
                <a:latin typeface="DejaVu Sans"/>
                <a:cs typeface="DejaVu Sans"/>
              </a:rPr>
              <a:t>1</a:t>
            </a:r>
            <a:endParaRPr sz="3075" kern="0" baseline="-16260">
              <a:latin typeface="DejaVu Sans"/>
              <a:cs typeface="DejaVu Sans"/>
            </a:endParaRPr>
          </a:p>
        </p:txBody>
      </p:sp>
      <p:sp>
        <p:nvSpPr>
          <p:cNvPr id="53" name="object 9"/>
          <p:cNvSpPr txBox="1"/>
          <p:nvPr/>
        </p:nvSpPr>
        <p:spPr>
          <a:xfrm>
            <a:off x="1611630" y="4159961"/>
            <a:ext cx="3390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kern="0" dirty="0">
                <a:latin typeface="DejaVu Sans"/>
                <a:cs typeface="DejaVu Sans"/>
              </a:rPr>
              <a:t>𝜏</a:t>
            </a:r>
            <a:r>
              <a:rPr sz="3075" kern="0" baseline="-16260" dirty="0">
                <a:latin typeface="DejaVu Sans"/>
                <a:cs typeface="DejaVu Sans"/>
              </a:rPr>
              <a:t>2</a:t>
            </a:r>
            <a:endParaRPr sz="3075" kern="0" baseline="-16260">
              <a:latin typeface="DejaVu Sans"/>
              <a:cs typeface="DejaVu Sans"/>
            </a:endParaRPr>
          </a:p>
        </p:txBody>
      </p:sp>
      <p:sp>
        <p:nvSpPr>
          <p:cNvPr id="54" name="object 10"/>
          <p:cNvSpPr txBox="1"/>
          <p:nvPr/>
        </p:nvSpPr>
        <p:spPr>
          <a:xfrm>
            <a:off x="1611630" y="5028387"/>
            <a:ext cx="3390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kern="0" dirty="0">
                <a:latin typeface="DejaVu Sans"/>
                <a:cs typeface="DejaVu Sans"/>
              </a:rPr>
              <a:t>𝜏</a:t>
            </a:r>
            <a:r>
              <a:rPr sz="3075" kern="0" baseline="-16260" dirty="0">
                <a:latin typeface="DejaVu Sans"/>
                <a:cs typeface="DejaVu Sans"/>
              </a:rPr>
              <a:t>3</a:t>
            </a:r>
            <a:endParaRPr sz="3075" kern="0" baseline="-16260">
              <a:latin typeface="DejaVu Sans"/>
              <a:cs typeface="DejaVu Sans"/>
            </a:endParaRPr>
          </a:p>
        </p:txBody>
      </p:sp>
      <p:sp>
        <p:nvSpPr>
          <p:cNvPr id="55" name="object 11"/>
          <p:cNvSpPr/>
          <p:nvPr/>
        </p:nvSpPr>
        <p:spPr>
          <a:xfrm>
            <a:off x="2145029" y="3546094"/>
            <a:ext cx="5641340" cy="127000"/>
          </a:xfrm>
          <a:custGeom>
            <a:avLst/>
            <a:gdLst/>
            <a:ahLst/>
            <a:cxnLst/>
            <a:rect l="l" t="t" r="r" b="b"/>
            <a:pathLst>
              <a:path w="5641340" h="127000">
                <a:moveTo>
                  <a:pt x="5514340" y="0"/>
                </a:moveTo>
                <a:lnTo>
                  <a:pt x="5514340" y="126999"/>
                </a:lnTo>
                <a:lnTo>
                  <a:pt x="5621528" y="73405"/>
                </a:lnTo>
                <a:lnTo>
                  <a:pt x="5527040" y="73405"/>
                </a:lnTo>
                <a:lnTo>
                  <a:pt x="5527040" y="53593"/>
                </a:lnTo>
                <a:lnTo>
                  <a:pt x="5621528" y="53593"/>
                </a:lnTo>
                <a:lnTo>
                  <a:pt x="5514340" y="0"/>
                </a:lnTo>
                <a:close/>
              </a:path>
              <a:path w="5641340" h="127000">
                <a:moveTo>
                  <a:pt x="5514340" y="53593"/>
                </a:moveTo>
                <a:lnTo>
                  <a:pt x="0" y="53593"/>
                </a:lnTo>
                <a:lnTo>
                  <a:pt x="0" y="73405"/>
                </a:lnTo>
                <a:lnTo>
                  <a:pt x="5514340" y="73405"/>
                </a:lnTo>
                <a:lnTo>
                  <a:pt x="5514340" y="53593"/>
                </a:lnTo>
                <a:close/>
              </a:path>
              <a:path w="5641340" h="127000">
                <a:moveTo>
                  <a:pt x="5621528" y="53593"/>
                </a:moveTo>
                <a:lnTo>
                  <a:pt x="5527040" y="53593"/>
                </a:lnTo>
                <a:lnTo>
                  <a:pt x="5527040" y="73405"/>
                </a:lnTo>
                <a:lnTo>
                  <a:pt x="5621528" y="73405"/>
                </a:lnTo>
                <a:lnTo>
                  <a:pt x="5641340" y="63499"/>
                </a:lnTo>
                <a:lnTo>
                  <a:pt x="5621528" y="53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12"/>
          <p:cNvSpPr/>
          <p:nvPr/>
        </p:nvSpPr>
        <p:spPr>
          <a:xfrm>
            <a:off x="2145029" y="4451350"/>
            <a:ext cx="5641340" cy="127000"/>
          </a:xfrm>
          <a:custGeom>
            <a:avLst/>
            <a:gdLst/>
            <a:ahLst/>
            <a:cxnLst/>
            <a:rect l="l" t="t" r="r" b="b"/>
            <a:pathLst>
              <a:path w="5641340" h="127000">
                <a:moveTo>
                  <a:pt x="5514340" y="0"/>
                </a:moveTo>
                <a:lnTo>
                  <a:pt x="5514340" y="127000"/>
                </a:lnTo>
                <a:lnTo>
                  <a:pt x="5621528" y="73406"/>
                </a:lnTo>
                <a:lnTo>
                  <a:pt x="5527040" y="73406"/>
                </a:lnTo>
                <a:lnTo>
                  <a:pt x="5527040" y="53593"/>
                </a:lnTo>
                <a:lnTo>
                  <a:pt x="5621528" y="53593"/>
                </a:lnTo>
                <a:lnTo>
                  <a:pt x="5514340" y="0"/>
                </a:lnTo>
                <a:close/>
              </a:path>
              <a:path w="5641340" h="127000">
                <a:moveTo>
                  <a:pt x="5514340" y="53593"/>
                </a:moveTo>
                <a:lnTo>
                  <a:pt x="0" y="53593"/>
                </a:lnTo>
                <a:lnTo>
                  <a:pt x="0" y="73406"/>
                </a:lnTo>
                <a:lnTo>
                  <a:pt x="5514340" y="73406"/>
                </a:lnTo>
                <a:lnTo>
                  <a:pt x="5514340" y="53593"/>
                </a:lnTo>
                <a:close/>
              </a:path>
              <a:path w="5641340" h="127000">
                <a:moveTo>
                  <a:pt x="5621528" y="53593"/>
                </a:moveTo>
                <a:lnTo>
                  <a:pt x="5527040" y="53593"/>
                </a:lnTo>
                <a:lnTo>
                  <a:pt x="5527040" y="73406"/>
                </a:lnTo>
                <a:lnTo>
                  <a:pt x="5621528" y="73406"/>
                </a:lnTo>
                <a:lnTo>
                  <a:pt x="5641340" y="63500"/>
                </a:lnTo>
                <a:lnTo>
                  <a:pt x="5621528" y="53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13"/>
          <p:cNvSpPr/>
          <p:nvPr/>
        </p:nvSpPr>
        <p:spPr>
          <a:xfrm>
            <a:off x="2145029" y="5374894"/>
            <a:ext cx="5641340" cy="127000"/>
          </a:xfrm>
          <a:custGeom>
            <a:avLst/>
            <a:gdLst/>
            <a:ahLst/>
            <a:cxnLst/>
            <a:rect l="l" t="t" r="r" b="b"/>
            <a:pathLst>
              <a:path w="5641340" h="127000">
                <a:moveTo>
                  <a:pt x="5514340" y="0"/>
                </a:moveTo>
                <a:lnTo>
                  <a:pt x="5514340" y="126999"/>
                </a:lnTo>
                <a:lnTo>
                  <a:pt x="5621528" y="73405"/>
                </a:lnTo>
                <a:lnTo>
                  <a:pt x="5527040" y="73405"/>
                </a:lnTo>
                <a:lnTo>
                  <a:pt x="5527040" y="53593"/>
                </a:lnTo>
                <a:lnTo>
                  <a:pt x="5621528" y="53593"/>
                </a:lnTo>
                <a:lnTo>
                  <a:pt x="5514340" y="0"/>
                </a:lnTo>
                <a:close/>
              </a:path>
              <a:path w="5641340" h="127000">
                <a:moveTo>
                  <a:pt x="5514340" y="53593"/>
                </a:moveTo>
                <a:lnTo>
                  <a:pt x="0" y="53593"/>
                </a:lnTo>
                <a:lnTo>
                  <a:pt x="0" y="73405"/>
                </a:lnTo>
                <a:lnTo>
                  <a:pt x="5514340" y="73405"/>
                </a:lnTo>
                <a:lnTo>
                  <a:pt x="5514340" y="53593"/>
                </a:lnTo>
                <a:close/>
              </a:path>
              <a:path w="5641340" h="127000">
                <a:moveTo>
                  <a:pt x="5621528" y="53593"/>
                </a:moveTo>
                <a:lnTo>
                  <a:pt x="5527040" y="53593"/>
                </a:lnTo>
                <a:lnTo>
                  <a:pt x="5527040" y="73405"/>
                </a:lnTo>
                <a:lnTo>
                  <a:pt x="5621528" y="73405"/>
                </a:lnTo>
                <a:lnTo>
                  <a:pt x="5641340" y="63499"/>
                </a:lnTo>
                <a:lnTo>
                  <a:pt x="5621528" y="53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14"/>
          <p:cNvSpPr/>
          <p:nvPr/>
        </p:nvSpPr>
        <p:spPr>
          <a:xfrm>
            <a:off x="3311652" y="4054602"/>
            <a:ext cx="129539" cy="449580"/>
          </a:xfrm>
          <a:custGeom>
            <a:avLst/>
            <a:gdLst/>
            <a:ahLst/>
            <a:cxnLst/>
            <a:rect l="l" t="t" r="r" b="b"/>
            <a:pathLst>
              <a:path w="129539" h="449579">
                <a:moveTo>
                  <a:pt x="77724" y="116586"/>
                </a:moveTo>
                <a:lnTo>
                  <a:pt x="51815" y="116586"/>
                </a:lnTo>
                <a:lnTo>
                  <a:pt x="51815" y="449453"/>
                </a:lnTo>
                <a:lnTo>
                  <a:pt x="77724" y="449453"/>
                </a:lnTo>
                <a:lnTo>
                  <a:pt x="77724" y="116586"/>
                </a:lnTo>
                <a:close/>
              </a:path>
              <a:path w="129539" h="449579">
                <a:moveTo>
                  <a:pt x="64770" y="0"/>
                </a:moveTo>
                <a:lnTo>
                  <a:pt x="0" y="129540"/>
                </a:lnTo>
                <a:lnTo>
                  <a:pt x="51815" y="129540"/>
                </a:lnTo>
                <a:lnTo>
                  <a:pt x="51815" y="116586"/>
                </a:lnTo>
                <a:lnTo>
                  <a:pt x="123062" y="116586"/>
                </a:lnTo>
                <a:lnTo>
                  <a:pt x="64770" y="0"/>
                </a:lnTo>
                <a:close/>
              </a:path>
              <a:path w="129539" h="449579">
                <a:moveTo>
                  <a:pt x="123062" y="116586"/>
                </a:moveTo>
                <a:lnTo>
                  <a:pt x="77724" y="116586"/>
                </a:lnTo>
                <a:lnTo>
                  <a:pt x="77724" y="129540"/>
                </a:lnTo>
                <a:lnTo>
                  <a:pt x="129539" y="129540"/>
                </a:lnTo>
                <a:lnTo>
                  <a:pt x="123062" y="1165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15"/>
          <p:cNvSpPr txBox="1"/>
          <p:nvPr/>
        </p:nvSpPr>
        <p:spPr>
          <a:xfrm>
            <a:off x="3329432" y="4451984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latin typeface="Trebuchet MS"/>
                <a:cs typeface="Trebuchet MS"/>
              </a:rPr>
              <a:t>10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0" name="object 16"/>
          <p:cNvSpPr/>
          <p:nvPr/>
        </p:nvSpPr>
        <p:spPr>
          <a:xfrm>
            <a:off x="2206751" y="4975097"/>
            <a:ext cx="129539" cy="449580"/>
          </a:xfrm>
          <a:custGeom>
            <a:avLst/>
            <a:gdLst/>
            <a:ahLst/>
            <a:cxnLst/>
            <a:rect l="l" t="t" r="r" b="b"/>
            <a:pathLst>
              <a:path w="129539" h="449579">
                <a:moveTo>
                  <a:pt x="77724" y="116585"/>
                </a:moveTo>
                <a:lnTo>
                  <a:pt x="51816" y="116585"/>
                </a:lnTo>
                <a:lnTo>
                  <a:pt x="51816" y="449452"/>
                </a:lnTo>
                <a:lnTo>
                  <a:pt x="77724" y="449452"/>
                </a:lnTo>
                <a:lnTo>
                  <a:pt x="77724" y="116585"/>
                </a:lnTo>
                <a:close/>
              </a:path>
              <a:path w="129539" h="449579">
                <a:moveTo>
                  <a:pt x="64770" y="0"/>
                </a:moveTo>
                <a:lnTo>
                  <a:pt x="0" y="129539"/>
                </a:lnTo>
                <a:lnTo>
                  <a:pt x="51816" y="129539"/>
                </a:lnTo>
                <a:lnTo>
                  <a:pt x="51816" y="116585"/>
                </a:lnTo>
                <a:lnTo>
                  <a:pt x="123062" y="116585"/>
                </a:lnTo>
                <a:lnTo>
                  <a:pt x="64770" y="0"/>
                </a:lnTo>
                <a:close/>
              </a:path>
              <a:path w="129539" h="449579">
                <a:moveTo>
                  <a:pt x="123062" y="116585"/>
                </a:moveTo>
                <a:lnTo>
                  <a:pt x="77724" y="116585"/>
                </a:lnTo>
                <a:lnTo>
                  <a:pt x="77724" y="129539"/>
                </a:lnTo>
                <a:lnTo>
                  <a:pt x="129540" y="129539"/>
                </a:lnTo>
                <a:lnTo>
                  <a:pt x="123062" y="1165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61" name="object 17"/>
          <p:cNvSpPr txBox="1"/>
          <p:nvPr/>
        </p:nvSpPr>
        <p:spPr>
          <a:xfrm>
            <a:off x="2276601" y="5379516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kern="0" dirty="0">
                <a:latin typeface="Trebuchet MS"/>
                <a:cs typeface="Trebuchet MS"/>
              </a:rPr>
              <a:t>2</a:t>
            </a:r>
            <a:endParaRPr sz="1800" kern="0">
              <a:latin typeface="Trebuchet MS"/>
              <a:cs typeface="Trebuchet MS"/>
            </a:endParaRPr>
          </a:p>
        </p:txBody>
      </p:sp>
      <p:sp>
        <p:nvSpPr>
          <p:cNvPr id="62" name="object 18"/>
          <p:cNvSpPr/>
          <p:nvPr/>
        </p:nvSpPr>
        <p:spPr>
          <a:xfrm>
            <a:off x="2618232" y="3146298"/>
            <a:ext cx="129539" cy="449580"/>
          </a:xfrm>
          <a:custGeom>
            <a:avLst/>
            <a:gdLst/>
            <a:ahLst/>
            <a:cxnLst/>
            <a:rect l="l" t="t" r="r" b="b"/>
            <a:pathLst>
              <a:path w="129539" h="449579">
                <a:moveTo>
                  <a:pt x="77724" y="116586"/>
                </a:moveTo>
                <a:lnTo>
                  <a:pt x="51816" y="116586"/>
                </a:lnTo>
                <a:lnTo>
                  <a:pt x="51816" y="449452"/>
                </a:lnTo>
                <a:lnTo>
                  <a:pt x="77724" y="449452"/>
                </a:lnTo>
                <a:lnTo>
                  <a:pt x="77724" y="116586"/>
                </a:lnTo>
                <a:close/>
              </a:path>
              <a:path w="129539" h="449579">
                <a:moveTo>
                  <a:pt x="64769" y="0"/>
                </a:moveTo>
                <a:lnTo>
                  <a:pt x="0" y="129539"/>
                </a:lnTo>
                <a:lnTo>
                  <a:pt x="51816" y="129539"/>
                </a:lnTo>
                <a:lnTo>
                  <a:pt x="51816" y="116586"/>
                </a:lnTo>
                <a:lnTo>
                  <a:pt x="123063" y="116586"/>
                </a:lnTo>
                <a:lnTo>
                  <a:pt x="64769" y="0"/>
                </a:lnTo>
                <a:close/>
              </a:path>
              <a:path w="129539" h="449579">
                <a:moveTo>
                  <a:pt x="123063" y="116586"/>
                </a:moveTo>
                <a:lnTo>
                  <a:pt x="77724" y="116586"/>
                </a:lnTo>
                <a:lnTo>
                  <a:pt x="77724" y="129539"/>
                </a:lnTo>
                <a:lnTo>
                  <a:pt x="129540" y="129539"/>
                </a:lnTo>
                <a:lnTo>
                  <a:pt x="123063" y="1165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19"/>
          <p:cNvSpPr txBox="1"/>
          <p:nvPr/>
        </p:nvSpPr>
        <p:spPr>
          <a:xfrm>
            <a:off x="2677414" y="355980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Trebuchet MS"/>
                <a:cs typeface="Trebuchet MS"/>
              </a:rPr>
              <a:t>5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4" name="object 20"/>
          <p:cNvSpPr/>
          <p:nvPr/>
        </p:nvSpPr>
        <p:spPr>
          <a:xfrm>
            <a:off x="3880103" y="3083814"/>
            <a:ext cx="129539" cy="519430"/>
          </a:xfrm>
          <a:custGeom>
            <a:avLst/>
            <a:gdLst/>
            <a:ahLst/>
            <a:cxnLst/>
            <a:rect l="l" t="t" r="r" b="b"/>
            <a:pathLst>
              <a:path w="129539" h="519429">
                <a:moveTo>
                  <a:pt x="51816" y="389636"/>
                </a:moveTo>
                <a:lnTo>
                  <a:pt x="0" y="389636"/>
                </a:lnTo>
                <a:lnTo>
                  <a:pt x="64770" y="519175"/>
                </a:lnTo>
                <a:lnTo>
                  <a:pt x="123063" y="402589"/>
                </a:lnTo>
                <a:lnTo>
                  <a:pt x="51816" y="402589"/>
                </a:lnTo>
                <a:lnTo>
                  <a:pt x="51816" y="389636"/>
                </a:lnTo>
                <a:close/>
              </a:path>
              <a:path w="129539" h="519429">
                <a:moveTo>
                  <a:pt x="77724" y="0"/>
                </a:moveTo>
                <a:lnTo>
                  <a:pt x="51816" y="0"/>
                </a:lnTo>
                <a:lnTo>
                  <a:pt x="51816" y="402589"/>
                </a:lnTo>
                <a:lnTo>
                  <a:pt x="77724" y="402589"/>
                </a:lnTo>
                <a:lnTo>
                  <a:pt x="77724" y="0"/>
                </a:lnTo>
                <a:close/>
              </a:path>
              <a:path w="129539" h="519429">
                <a:moveTo>
                  <a:pt x="129540" y="389636"/>
                </a:moveTo>
                <a:lnTo>
                  <a:pt x="77724" y="389636"/>
                </a:lnTo>
                <a:lnTo>
                  <a:pt x="77724" y="402589"/>
                </a:lnTo>
                <a:lnTo>
                  <a:pt x="123063" y="402589"/>
                </a:lnTo>
                <a:lnTo>
                  <a:pt x="129540" y="389636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21"/>
          <p:cNvSpPr txBox="1"/>
          <p:nvPr/>
        </p:nvSpPr>
        <p:spPr>
          <a:xfrm>
            <a:off x="3932682" y="356870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latin typeface="Trebuchet MS"/>
                <a:cs typeface="Trebuchet MS"/>
              </a:rPr>
              <a:t>14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6" name="object 22"/>
          <p:cNvSpPr/>
          <p:nvPr/>
        </p:nvSpPr>
        <p:spPr>
          <a:xfrm>
            <a:off x="3881628" y="4005834"/>
            <a:ext cx="129539" cy="519430"/>
          </a:xfrm>
          <a:custGeom>
            <a:avLst/>
            <a:gdLst/>
            <a:ahLst/>
            <a:cxnLst/>
            <a:rect l="l" t="t" r="r" b="b"/>
            <a:pathLst>
              <a:path w="129539" h="519429">
                <a:moveTo>
                  <a:pt x="51816" y="389636"/>
                </a:moveTo>
                <a:lnTo>
                  <a:pt x="0" y="389636"/>
                </a:lnTo>
                <a:lnTo>
                  <a:pt x="64770" y="519176"/>
                </a:lnTo>
                <a:lnTo>
                  <a:pt x="123062" y="402590"/>
                </a:lnTo>
                <a:lnTo>
                  <a:pt x="51816" y="402590"/>
                </a:lnTo>
                <a:lnTo>
                  <a:pt x="51816" y="389636"/>
                </a:lnTo>
                <a:close/>
              </a:path>
              <a:path w="129539" h="519429">
                <a:moveTo>
                  <a:pt x="77724" y="0"/>
                </a:moveTo>
                <a:lnTo>
                  <a:pt x="51816" y="0"/>
                </a:lnTo>
                <a:lnTo>
                  <a:pt x="51816" y="402590"/>
                </a:lnTo>
                <a:lnTo>
                  <a:pt x="77724" y="402590"/>
                </a:lnTo>
                <a:lnTo>
                  <a:pt x="77724" y="0"/>
                </a:lnTo>
                <a:close/>
              </a:path>
              <a:path w="129539" h="519429">
                <a:moveTo>
                  <a:pt x="129539" y="389636"/>
                </a:moveTo>
                <a:lnTo>
                  <a:pt x="77724" y="389636"/>
                </a:lnTo>
                <a:lnTo>
                  <a:pt x="77724" y="402590"/>
                </a:lnTo>
                <a:lnTo>
                  <a:pt x="123062" y="402590"/>
                </a:lnTo>
                <a:lnTo>
                  <a:pt x="129539" y="389636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23"/>
          <p:cNvSpPr txBox="1"/>
          <p:nvPr/>
        </p:nvSpPr>
        <p:spPr>
          <a:xfrm>
            <a:off x="3935095" y="4490973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latin typeface="Trebuchet MS"/>
                <a:cs typeface="Trebuchet MS"/>
              </a:rPr>
              <a:t>14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8" name="object 24"/>
          <p:cNvSpPr/>
          <p:nvPr/>
        </p:nvSpPr>
        <p:spPr>
          <a:xfrm>
            <a:off x="4162044" y="4923282"/>
            <a:ext cx="129539" cy="519430"/>
          </a:xfrm>
          <a:custGeom>
            <a:avLst/>
            <a:gdLst/>
            <a:ahLst/>
            <a:cxnLst/>
            <a:rect l="l" t="t" r="r" b="b"/>
            <a:pathLst>
              <a:path w="129539" h="519429">
                <a:moveTo>
                  <a:pt x="51815" y="389636"/>
                </a:moveTo>
                <a:lnTo>
                  <a:pt x="0" y="389636"/>
                </a:lnTo>
                <a:lnTo>
                  <a:pt x="64769" y="519176"/>
                </a:lnTo>
                <a:lnTo>
                  <a:pt x="123062" y="402590"/>
                </a:lnTo>
                <a:lnTo>
                  <a:pt x="51815" y="402590"/>
                </a:lnTo>
                <a:lnTo>
                  <a:pt x="51815" y="389636"/>
                </a:lnTo>
                <a:close/>
              </a:path>
              <a:path w="129539" h="519429">
                <a:moveTo>
                  <a:pt x="77723" y="0"/>
                </a:moveTo>
                <a:lnTo>
                  <a:pt x="51815" y="0"/>
                </a:lnTo>
                <a:lnTo>
                  <a:pt x="51815" y="402590"/>
                </a:lnTo>
                <a:lnTo>
                  <a:pt x="77723" y="402590"/>
                </a:lnTo>
                <a:lnTo>
                  <a:pt x="77723" y="0"/>
                </a:lnTo>
                <a:close/>
              </a:path>
              <a:path w="129539" h="519429">
                <a:moveTo>
                  <a:pt x="129539" y="389636"/>
                </a:moveTo>
                <a:lnTo>
                  <a:pt x="77723" y="389636"/>
                </a:lnTo>
                <a:lnTo>
                  <a:pt x="77723" y="402590"/>
                </a:lnTo>
                <a:lnTo>
                  <a:pt x="123062" y="402590"/>
                </a:lnTo>
                <a:lnTo>
                  <a:pt x="129539" y="389636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25"/>
          <p:cNvSpPr txBox="1"/>
          <p:nvPr/>
        </p:nvSpPr>
        <p:spPr>
          <a:xfrm>
            <a:off x="4214876" y="5409082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latin typeface="Trebuchet MS"/>
                <a:cs typeface="Trebuchet MS"/>
              </a:rPr>
              <a:t>17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0" name="object 26"/>
          <p:cNvSpPr/>
          <p:nvPr/>
        </p:nvSpPr>
        <p:spPr>
          <a:xfrm>
            <a:off x="5106923" y="4218457"/>
            <a:ext cx="541045" cy="26210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27"/>
          <p:cNvSpPr/>
          <p:nvPr/>
        </p:nvSpPr>
        <p:spPr>
          <a:xfrm>
            <a:off x="5154167" y="4245864"/>
            <a:ext cx="451103" cy="1722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28"/>
          <p:cNvSpPr/>
          <p:nvPr/>
        </p:nvSpPr>
        <p:spPr>
          <a:xfrm>
            <a:off x="5154167" y="4245864"/>
            <a:ext cx="451484" cy="172720"/>
          </a:xfrm>
          <a:custGeom>
            <a:avLst/>
            <a:gdLst/>
            <a:ahLst/>
            <a:cxnLst/>
            <a:rect l="l" t="t" r="r" b="b"/>
            <a:pathLst>
              <a:path w="451485" h="172720">
                <a:moveTo>
                  <a:pt x="0" y="172212"/>
                </a:moveTo>
                <a:lnTo>
                  <a:pt x="451103" y="172212"/>
                </a:lnTo>
                <a:lnTo>
                  <a:pt x="451103" y="0"/>
                </a:lnTo>
                <a:lnTo>
                  <a:pt x="0" y="0"/>
                </a:lnTo>
                <a:lnTo>
                  <a:pt x="0" y="172212"/>
                </a:lnTo>
                <a:close/>
              </a:path>
            </a:pathLst>
          </a:custGeom>
          <a:ln w="9143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29"/>
          <p:cNvSpPr txBox="1"/>
          <p:nvPr/>
        </p:nvSpPr>
        <p:spPr>
          <a:xfrm>
            <a:off x="4525136" y="3578732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latin typeface="Trebuchet MS"/>
                <a:cs typeface="Trebuchet MS"/>
              </a:rPr>
              <a:t>18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4" name="object 30"/>
          <p:cNvSpPr txBox="1"/>
          <p:nvPr/>
        </p:nvSpPr>
        <p:spPr>
          <a:xfrm>
            <a:off x="3236722" y="3569589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latin typeface="Trebuchet MS"/>
                <a:cs typeface="Trebuchet MS"/>
              </a:rPr>
              <a:t>10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5" name="object 31"/>
          <p:cNvSpPr txBox="1"/>
          <p:nvPr/>
        </p:nvSpPr>
        <p:spPr>
          <a:xfrm>
            <a:off x="5472810" y="3845211"/>
            <a:ext cx="815340" cy="1034415"/>
          </a:xfrm>
          <a:prstGeom prst="rect">
            <a:avLst/>
          </a:prstGeom>
        </p:spPr>
        <p:txBody>
          <a:bodyPr vert="horz" wrap="square" lIns="0" tIns="223520" rIns="0" bIns="0" rtlCol="0">
            <a:spAutoFit/>
          </a:bodyPr>
          <a:lstStyle/>
          <a:p>
            <a:pPr marL="248920">
              <a:lnSpc>
                <a:spcPct val="100000"/>
              </a:lnSpc>
              <a:spcBef>
                <a:spcPts val="1760"/>
              </a:spcBef>
            </a:pPr>
            <a:r>
              <a:rPr sz="2400" spc="-70" dirty="0">
                <a:solidFill>
                  <a:srgbClr val="FF0000"/>
                </a:solidFill>
                <a:latin typeface="Trebuchet MS"/>
                <a:cs typeface="Trebuchet MS"/>
              </a:rPr>
              <a:t>miss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1800" spc="-40" dirty="0">
                <a:latin typeface="Trebuchet MS"/>
                <a:cs typeface="Trebuchet MS"/>
              </a:rPr>
              <a:t>23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6" name="object 32"/>
          <p:cNvSpPr txBox="1"/>
          <p:nvPr/>
        </p:nvSpPr>
        <p:spPr>
          <a:xfrm>
            <a:off x="4994275" y="4570221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latin typeface="Trebuchet MS"/>
                <a:cs typeface="Trebuchet MS"/>
              </a:rPr>
              <a:t>20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7" name="object 33"/>
          <p:cNvSpPr/>
          <p:nvPr/>
        </p:nvSpPr>
        <p:spPr>
          <a:xfrm>
            <a:off x="6477000" y="5076494"/>
            <a:ext cx="787920" cy="29103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34"/>
          <p:cNvSpPr/>
          <p:nvPr/>
        </p:nvSpPr>
        <p:spPr>
          <a:xfrm>
            <a:off x="6524243" y="5103876"/>
            <a:ext cx="697992" cy="20116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35"/>
          <p:cNvSpPr/>
          <p:nvPr/>
        </p:nvSpPr>
        <p:spPr>
          <a:xfrm>
            <a:off x="6524243" y="5103876"/>
            <a:ext cx="698500" cy="201295"/>
          </a:xfrm>
          <a:custGeom>
            <a:avLst/>
            <a:gdLst/>
            <a:ahLst/>
            <a:cxnLst/>
            <a:rect l="l" t="t" r="r" b="b"/>
            <a:pathLst>
              <a:path w="698500" h="201295">
                <a:moveTo>
                  <a:pt x="0" y="201168"/>
                </a:moveTo>
                <a:lnTo>
                  <a:pt x="697992" y="201168"/>
                </a:lnTo>
                <a:lnTo>
                  <a:pt x="697992" y="0"/>
                </a:lnTo>
                <a:lnTo>
                  <a:pt x="0" y="0"/>
                </a:lnTo>
                <a:lnTo>
                  <a:pt x="0" y="201168"/>
                </a:lnTo>
                <a:close/>
              </a:path>
            </a:pathLst>
          </a:custGeom>
          <a:ln w="9144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36"/>
          <p:cNvSpPr txBox="1"/>
          <p:nvPr/>
        </p:nvSpPr>
        <p:spPr>
          <a:xfrm>
            <a:off x="7063231" y="4914392"/>
            <a:ext cx="83883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3050">
              <a:lnSpc>
                <a:spcPct val="100000"/>
              </a:lnSpc>
              <a:spcBef>
                <a:spcPts val="100"/>
              </a:spcBef>
            </a:pPr>
            <a:r>
              <a:rPr sz="2400" spc="-70" dirty="0">
                <a:solidFill>
                  <a:srgbClr val="FF0000"/>
                </a:solidFill>
                <a:latin typeface="Trebuchet MS"/>
                <a:cs typeface="Trebuchet MS"/>
              </a:rPr>
              <a:t>miss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675"/>
              </a:spcBef>
            </a:pPr>
            <a:r>
              <a:rPr sz="1800" spc="-40" dirty="0">
                <a:latin typeface="Trebuchet MS"/>
                <a:cs typeface="Trebuchet MS"/>
              </a:rPr>
              <a:t>34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1" name="object 37"/>
          <p:cNvSpPr txBox="1"/>
          <p:nvPr/>
        </p:nvSpPr>
        <p:spPr>
          <a:xfrm>
            <a:off x="6426453" y="5481624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latin typeface="Trebuchet MS"/>
                <a:cs typeface="Trebuchet MS"/>
              </a:rPr>
              <a:t>3</a:t>
            </a:r>
            <a:r>
              <a:rPr sz="1800" spc="-35" dirty="0">
                <a:latin typeface="Trebuchet MS"/>
                <a:cs typeface="Trebuchet MS"/>
              </a:rPr>
              <a:t>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02288" y="3100197"/>
            <a:ext cx="575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-70" dirty="0">
                <a:solidFill>
                  <a:srgbClr val="FF0000"/>
                </a:solidFill>
              </a:rPr>
              <a:t>miss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756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52" grpId="0"/>
      <p:bldP spid="53" grpId="0"/>
      <p:bldP spid="54" grpId="0"/>
      <p:bldP spid="55" grpId="0" animBg="1"/>
      <p:bldP spid="56" grpId="0" animBg="1"/>
      <p:bldP spid="57" grpId="0" animBg="1"/>
      <p:bldP spid="58" grpId="0" animBg="1"/>
      <p:bldP spid="59" grpId="0"/>
      <p:bldP spid="60" grpId="0" animBg="1"/>
      <p:bldP spid="61" grpId="0"/>
      <p:bldP spid="62" grpId="0" animBg="1"/>
      <p:bldP spid="63" grpId="0"/>
      <p:bldP spid="64" grpId="0" animBg="1"/>
      <p:bldP spid="65" grpId="0"/>
      <p:bldP spid="66" grpId="0" animBg="1"/>
      <p:bldP spid="67" grpId="0"/>
      <p:bldP spid="68" grpId="0" animBg="1"/>
      <p:bldP spid="69" grpId="0"/>
      <p:bldP spid="70" grpId="0" animBg="1"/>
      <p:bldP spid="71" grpId="0" animBg="1"/>
      <p:bldP spid="72" grpId="0" animBg="1"/>
      <p:bldP spid="73" grpId="0"/>
      <p:bldP spid="74" grpId="0"/>
      <p:bldP spid="75" grpId="0"/>
      <p:bldP spid="76" grpId="0"/>
      <p:bldP spid="77" grpId="0" animBg="1"/>
      <p:bldP spid="78" grpId="0" animBg="1"/>
      <p:bldP spid="79" grpId="0" animBg="1"/>
      <p:bldP spid="80" grpId="0"/>
      <p:bldP spid="81" grpId="0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21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object 2"/>
          <p:cNvSpPr txBox="1"/>
          <p:nvPr/>
        </p:nvSpPr>
        <p:spPr>
          <a:xfrm>
            <a:off x="221386" y="3037206"/>
            <a:ext cx="375920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b="1" spc="-110" dirty="0">
                <a:solidFill>
                  <a:srgbClr val="C00000"/>
                </a:solidFill>
                <a:latin typeface="Trebuchet MS"/>
                <a:cs typeface="Trebuchet MS"/>
              </a:rPr>
              <a:t>It </a:t>
            </a:r>
            <a:r>
              <a:rPr sz="3400" b="1" spc="-145" dirty="0">
                <a:solidFill>
                  <a:srgbClr val="C00000"/>
                </a:solidFill>
                <a:latin typeface="Trebuchet MS"/>
                <a:cs typeface="Trebuchet MS"/>
              </a:rPr>
              <a:t>is </a:t>
            </a:r>
            <a:r>
              <a:rPr sz="3400" b="1" spc="-180" dirty="0">
                <a:solidFill>
                  <a:srgbClr val="C00000"/>
                </a:solidFill>
                <a:latin typeface="Trebuchet MS"/>
                <a:cs typeface="Trebuchet MS"/>
              </a:rPr>
              <a:t>easy </a:t>
            </a:r>
            <a:r>
              <a:rPr sz="3400" b="1" spc="-135" dirty="0">
                <a:solidFill>
                  <a:srgbClr val="C00000"/>
                </a:solidFill>
                <a:latin typeface="Trebuchet MS"/>
                <a:cs typeface="Trebuchet MS"/>
              </a:rPr>
              <a:t>to </a:t>
            </a:r>
            <a:r>
              <a:rPr sz="3400" b="1" spc="-160" dirty="0">
                <a:solidFill>
                  <a:srgbClr val="C00000"/>
                </a:solidFill>
                <a:latin typeface="Trebuchet MS"/>
                <a:cs typeface="Trebuchet MS"/>
              </a:rPr>
              <a:t>mess</a:t>
            </a:r>
            <a:r>
              <a:rPr sz="3400" b="1" spc="-78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3400" b="1" spc="-165" dirty="0">
                <a:solidFill>
                  <a:srgbClr val="C00000"/>
                </a:solidFill>
                <a:latin typeface="Trebuchet MS"/>
                <a:cs typeface="Trebuchet MS"/>
              </a:rPr>
              <a:t>up!</a:t>
            </a:r>
            <a:endParaRPr sz="3400">
              <a:latin typeface="Trebuchet MS"/>
              <a:cs typeface="Trebuchet MS"/>
            </a:endParaRPr>
          </a:p>
        </p:txBody>
      </p:sp>
      <p:sp>
        <p:nvSpPr>
          <p:cNvPr id="9" name="object 3"/>
          <p:cNvSpPr txBox="1"/>
          <p:nvPr/>
        </p:nvSpPr>
        <p:spPr>
          <a:xfrm>
            <a:off x="344805" y="5110480"/>
            <a:ext cx="6665595" cy="1061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3400" b="1" spc="-195" dirty="0">
                <a:solidFill>
                  <a:srgbClr val="C00000"/>
                </a:solidFill>
                <a:latin typeface="Trebuchet MS"/>
                <a:cs typeface="Trebuchet MS"/>
              </a:rPr>
              <a:t>Never </a:t>
            </a:r>
            <a:r>
              <a:rPr sz="3400" b="1" spc="-204" dirty="0">
                <a:solidFill>
                  <a:srgbClr val="C00000"/>
                </a:solidFill>
                <a:latin typeface="Trebuchet MS"/>
                <a:cs typeface="Trebuchet MS"/>
              </a:rPr>
              <a:t>under </a:t>
            </a:r>
            <a:r>
              <a:rPr sz="3400" b="1" spc="-185" dirty="0">
                <a:solidFill>
                  <a:srgbClr val="C00000"/>
                </a:solidFill>
                <a:latin typeface="Trebuchet MS"/>
                <a:cs typeface="Trebuchet MS"/>
              </a:rPr>
              <a:t>estimate </a:t>
            </a:r>
            <a:r>
              <a:rPr sz="3400" b="1" spc="-204" dirty="0">
                <a:solidFill>
                  <a:srgbClr val="C00000"/>
                </a:solidFill>
                <a:latin typeface="Trebuchet MS"/>
                <a:cs typeface="Trebuchet MS"/>
              </a:rPr>
              <a:t>the </a:t>
            </a:r>
            <a:r>
              <a:rPr sz="3400" b="1" spc="-180" dirty="0">
                <a:solidFill>
                  <a:srgbClr val="C00000"/>
                </a:solidFill>
                <a:latin typeface="Trebuchet MS"/>
                <a:cs typeface="Trebuchet MS"/>
              </a:rPr>
              <a:t>power </a:t>
            </a:r>
            <a:r>
              <a:rPr sz="3400" b="1" spc="-145" dirty="0">
                <a:solidFill>
                  <a:srgbClr val="C00000"/>
                </a:solidFill>
                <a:latin typeface="Trebuchet MS"/>
                <a:cs typeface="Trebuchet MS"/>
              </a:rPr>
              <a:t>of</a:t>
            </a:r>
            <a:r>
              <a:rPr sz="3400" b="1" spc="-55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3400" b="1" spc="-135" dirty="0">
                <a:solidFill>
                  <a:srgbClr val="C00000"/>
                </a:solidFill>
                <a:latin typeface="Trebuchet MS"/>
                <a:cs typeface="Trebuchet MS"/>
              </a:rPr>
              <a:t>a  </a:t>
            </a:r>
            <a:r>
              <a:rPr sz="3400" b="1" spc="-90" dirty="0">
                <a:latin typeface="Trebuchet MS"/>
                <a:cs typeface="Trebuchet MS"/>
              </a:rPr>
              <a:t>BAD </a:t>
            </a:r>
            <a:r>
              <a:rPr sz="3400" b="1" spc="-185" dirty="0">
                <a:latin typeface="Trebuchet MS"/>
                <a:cs typeface="Trebuchet MS"/>
              </a:rPr>
              <a:t>scheduling</a:t>
            </a:r>
            <a:r>
              <a:rPr sz="3400" b="1" spc="-415" dirty="0">
                <a:latin typeface="Trebuchet MS"/>
                <a:cs typeface="Trebuchet MS"/>
              </a:rPr>
              <a:t> </a:t>
            </a:r>
            <a:r>
              <a:rPr sz="3400" b="1" spc="-160" dirty="0">
                <a:latin typeface="Trebuchet MS"/>
                <a:cs typeface="Trebuchet MS"/>
              </a:rPr>
              <a:t>algorithm</a:t>
            </a:r>
            <a:r>
              <a:rPr sz="3400" b="1" spc="-160" dirty="0">
                <a:solidFill>
                  <a:srgbClr val="C00000"/>
                </a:solidFill>
                <a:latin typeface="Trebuchet MS"/>
                <a:cs typeface="Trebuchet MS"/>
              </a:rPr>
              <a:t>!</a:t>
            </a:r>
            <a:endParaRPr sz="3400">
              <a:latin typeface="Trebuchet MS"/>
              <a:cs typeface="Trebuchet MS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586" y="1018415"/>
            <a:ext cx="5163414" cy="3896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9908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22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7" name="object 3"/>
          <p:cNvSpPr txBox="1">
            <a:spLocks noGrp="1"/>
          </p:cNvSpPr>
          <p:nvPr>
            <p:ph type="title"/>
          </p:nvPr>
        </p:nvSpPr>
        <p:spPr>
          <a:xfrm>
            <a:off x="533400" y="152400"/>
            <a:ext cx="1777075" cy="504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Quiz</a:t>
            </a:r>
            <a:endParaRPr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5" name="object 4"/>
          <p:cNvSpPr txBox="1"/>
          <p:nvPr/>
        </p:nvSpPr>
        <p:spPr>
          <a:xfrm>
            <a:off x="642315" y="1180287"/>
            <a:ext cx="46075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Arial"/>
                <a:cs typeface="Arial"/>
              </a:rPr>
              <a:t>What </a:t>
            </a:r>
            <a:r>
              <a:rPr sz="2200" dirty="0">
                <a:latin typeface="Arial"/>
                <a:cs typeface="Arial"/>
              </a:rPr>
              <a:t>is </a:t>
            </a:r>
            <a:r>
              <a:rPr sz="2200" spc="-5" dirty="0">
                <a:latin typeface="Arial"/>
                <a:cs typeface="Arial"/>
              </a:rPr>
              <a:t>the </a:t>
            </a:r>
            <a:r>
              <a:rPr sz="2200" dirty="0">
                <a:latin typeface="Arial"/>
                <a:cs typeface="Arial"/>
              </a:rPr>
              <a:t>response </a:t>
            </a:r>
            <a:r>
              <a:rPr sz="2200" spc="-5" dirty="0">
                <a:latin typeface="Arial"/>
                <a:cs typeface="Arial"/>
              </a:rPr>
              <a:t>time of </a:t>
            </a:r>
            <a:r>
              <a:rPr sz="2200" spc="-65" dirty="0">
                <a:latin typeface="Arial"/>
                <a:cs typeface="Arial"/>
              </a:rPr>
              <a:t>Task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1?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5"/>
          <p:cNvSpPr txBox="1"/>
          <p:nvPr/>
        </p:nvSpPr>
        <p:spPr>
          <a:xfrm>
            <a:off x="5459095" y="1180287"/>
            <a:ext cx="10585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0000FF"/>
                </a:solidFill>
                <a:latin typeface="Arial"/>
                <a:cs typeface="Arial"/>
              </a:rPr>
              <a:t>9 =</a:t>
            </a:r>
            <a:r>
              <a:rPr sz="2200" b="1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00FF"/>
                </a:solidFill>
                <a:latin typeface="Arial"/>
                <a:cs typeface="Arial"/>
              </a:rPr>
              <a:t>14-5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9" name="object 6"/>
          <p:cNvSpPr/>
          <p:nvPr/>
        </p:nvSpPr>
        <p:spPr>
          <a:xfrm>
            <a:off x="4332732" y="2692907"/>
            <a:ext cx="758977" cy="2697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"/>
          <p:cNvSpPr/>
          <p:nvPr/>
        </p:nvSpPr>
        <p:spPr>
          <a:xfrm>
            <a:off x="4379976" y="2720339"/>
            <a:ext cx="669036" cy="1798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"/>
          <p:cNvSpPr/>
          <p:nvPr/>
        </p:nvSpPr>
        <p:spPr>
          <a:xfrm>
            <a:off x="4379976" y="2720339"/>
            <a:ext cx="669290" cy="180340"/>
          </a:xfrm>
          <a:custGeom>
            <a:avLst/>
            <a:gdLst/>
            <a:ahLst/>
            <a:cxnLst/>
            <a:rect l="l" t="t" r="r" b="b"/>
            <a:pathLst>
              <a:path w="669289" h="180339">
                <a:moveTo>
                  <a:pt x="0" y="179832"/>
                </a:moveTo>
                <a:lnTo>
                  <a:pt x="669036" y="179832"/>
                </a:lnTo>
                <a:lnTo>
                  <a:pt x="669036" y="0"/>
                </a:lnTo>
                <a:lnTo>
                  <a:pt x="0" y="0"/>
                </a:lnTo>
                <a:lnTo>
                  <a:pt x="0" y="179832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9"/>
          <p:cNvSpPr txBox="1"/>
          <p:nvPr/>
        </p:nvSpPr>
        <p:spPr>
          <a:xfrm>
            <a:off x="4939410" y="2980689"/>
            <a:ext cx="2298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0" dirty="0">
                <a:latin typeface="Trebuchet MS"/>
                <a:cs typeface="Trebuchet MS"/>
              </a:rPr>
              <a:t>17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3" name="object 10"/>
          <p:cNvSpPr txBox="1"/>
          <p:nvPr/>
        </p:nvSpPr>
        <p:spPr>
          <a:xfrm>
            <a:off x="4683633" y="2472054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35" dirty="0">
                <a:latin typeface="Trebuchet MS"/>
                <a:cs typeface="Trebuchet MS"/>
              </a:rPr>
              <a:t>3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4" name="object 11"/>
          <p:cNvSpPr/>
          <p:nvPr/>
        </p:nvSpPr>
        <p:spPr>
          <a:xfrm>
            <a:off x="828294" y="2220214"/>
            <a:ext cx="4589780" cy="127000"/>
          </a:xfrm>
          <a:custGeom>
            <a:avLst/>
            <a:gdLst/>
            <a:ahLst/>
            <a:cxnLst/>
            <a:rect l="l" t="t" r="r" b="b"/>
            <a:pathLst>
              <a:path w="4589780" h="127000">
                <a:moveTo>
                  <a:pt x="4462653" y="0"/>
                </a:moveTo>
                <a:lnTo>
                  <a:pt x="4462653" y="127000"/>
                </a:lnTo>
                <a:lnTo>
                  <a:pt x="4569840" y="73406"/>
                </a:lnTo>
                <a:lnTo>
                  <a:pt x="4475353" y="73406"/>
                </a:lnTo>
                <a:lnTo>
                  <a:pt x="4475353" y="53594"/>
                </a:lnTo>
                <a:lnTo>
                  <a:pt x="4569841" y="53594"/>
                </a:lnTo>
                <a:lnTo>
                  <a:pt x="4462653" y="0"/>
                </a:lnTo>
                <a:close/>
              </a:path>
              <a:path w="4589780" h="127000">
                <a:moveTo>
                  <a:pt x="4462653" y="53594"/>
                </a:moveTo>
                <a:lnTo>
                  <a:pt x="0" y="53594"/>
                </a:lnTo>
                <a:lnTo>
                  <a:pt x="0" y="73406"/>
                </a:lnTo>
                <a:lnTo>
                  <a:pt x="4462653" y="73406"/>
                </a:lnTo>
                <a:lnTo>
                  <a:pt x="4462653" y="53594"/>
                </a:lnTo>
                <a:close/>
              </a:path>
              <a:path w="4589780" h="127000">
                <a:moveTo>
                  <a:pt x="4569841" y="53594"/>
                </a:moveTo>
                <a:lnTo>
                  <a:pt x="4475353" y="53594"/>
                </a:lnTo>
                <a:lnTo>
                  <a:pt x="4475353" y="73406"/>
                </a:lnTo>
                <a:lnTo>
                  <a:pt x="4569840" y="73406"/>
                </a:lnTo>
                <a:lnTo>
                  <a:pt x="4589653" y="63500"/>
                </a:lnTo>
                <a:lnTo>
                  <a:pt x="4569841" y="535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2"/>
          <p:cNvSpPr/>
          <p:nvPr/>
        </p:nvSpPr>
        <p:spPr>
          <a:xfrm>
            <a:off x="828294" y="2924301"/>
            <a:ext cx="4589780" cy="127000"/>
          </a:xfrm>
          <a:custGeom>
            <a:avLst/>
            <a:gdLst/>
            <a:ahLst/>
            <a:cxnLst/>
            <a:rect l="l" t="t" r="r" b="b"/>
            <a:pathLst>
              <a:path w="4589780" h="127000">
                <a:moveTo>
                  <a:pt x="4462653" y="0"/>
                </a:moveTo>
                <a:lnTo>
                  <a:pt x="4462653" y="127000"/>
                </a:lnTo>
                <a:lnTo>
                  <a:pt x="4569840" y="73406"/>
                </a:lnTo>
                <a:lnTo>
                  <a:pt x="4475353" y="73406"/>
                </a:lnTo>
                <a:lnTo>
                  <a:pt x="4475353" y="53594"/>
                </a:lnTo>
                <a:lnTo>
                  <a:pt x="4569841" y="53594"/>
                </a:lnTo>
                <a:lnTo>
                  <a:pt x="4462653" y="0"/>
                </a:lnTo>
                <a:close/>
              </a:path>
              <a:path w="4589780" h="127000">
                <a:moveTo>
                  <a:pt x="4462653" y="53594"/>
                </a:moveTo>
                <a:lnTo>
                  <a:pt x="0" y="53594"/>
                </a:lnTo>
                <a:lnTo>
                  <a:pt x="0" y="73406"/>
                </a:lnTo>
                <a:lnTo>
                  <a:pt x="4462653" y="73406"/>
                </a:lnTo>
                <a:lnTo>
                  <a:pt x="4462653" y="53594"/>
                </a:lnTo>
                <a:close/>
              </a:path>
              <a:path w="4589780" h="127000">
                <a:moveTo>
                  <a:pt x="4569841" y="53594"/>
                </a:moveTo>
                <a:lnTo>
                  <a:pt x="4475353" y="53594"/>
                </a:lnTo>
                <a:lnTo>
                  <a:pt x="4475353" y="73406"/>
                </a:lnTo>
                <a:lnTo>
                  <a:pt x="4569840" y="73406"/>
                </a:lnTo>
                <a:lnTo>
                  <a:pt x="4589653" y="63500"/>
                </a:lnTo>
                <a:lnTo>
                  <a:pt x="4569841" y="535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3"/>
          <p:cNvSpPr/>
          <p:nvPr/>
        </p:nvSpPr>
        <p:spPr>
          <a:xfrm>
            <a:off x="828294" y="3672585"/>
            <a:ext cx="4589780" cy="127000"/>
          </a:xfrm>
          <a:custGeom>
            <a:avLst/>
            <a:gdLst/>
            <a:ahLst/>
            <a:cxnLst/>
            <a:rect l="l" t="t" r="r" b="b"/>
            <a:pathLst>
              <a:path w="4589780" h="127000">
                <a:moveTo>
                  <a:pt x="4462653" y="0"/>
                </a:moveTo>
                <a:lnTo>
                  <a:pt x="4462653" y="127000"/>
                </a:lnTo>
                <a:lnTo>
                  <a:pt x="4569841" y="73406"/>
                </a:lnTo>
                <a:lnTo>
                  <a:pt x="4475353" y="73406"/>
                </a:lnTo>
                <a:lnTo>
                  <a:pt x="4475353" y="53593"/>
                </a:lnTo>
                <a:lnTo>
                  <a:pt x="4569841" y="53593"/>
                </a:lnTo>
                <a:lnTo>
                  <a:pt x="4462653" y="0"/>
                </a:lnTo>
                <a:close/>
              </a:path>
              <a:path w="4589780" h="127000">
                <a:moveTo>
                  <a:pt x="4462653" y="53593"/>
                </a:moveTo>
                <a:lnTo>
                  <a:pt x="0" y="53593"/>
                </a:lnTo>
                <a:lnTo>
                  <a:pt x="0" y="73406"/>
                </a:lnTo>
                <a:lnTo>
                  <a:pt x="4462653" y="73406"/>
                </a:lnTo>
                <a:lnTo>
                  <a:pt x="4462653" y="53593"/>
                </a:lnTo>
                <a:close/>
              </a:path>
              <a:path w="4589780" h="127000">
                <a:moveTo>
                  <a:pt x="4569841" y="53593"/>
                </a:moveTo>
                <a:lnTo>
                  <a:pt x="4475353" y="53593"/>
                </a:lnTo>
                <a:lnTo>
                  <a:pt x="4475353" y="73406"/>
                </a:lnTo>
                <a:lnTo>
                  <a:pt x="4569841" y="73406"/>
                </a:lnTo>
                <a:lnTo>
                  <a:pt x="4589653" y="63500"/>
                </a:lnTo>
                <a:lnTo>
                  <a:pt x="4569841" y="53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4"/>
          <p:cNvSpPr/>
          <p:nvPr/>
        </p:nvSpPr>
        <p:spPr>
          <a:xfrm>
            <a:off x="3165348" y="2632710"/>
            <a:ext cx="129539" cy="353695"/>
          </a:xfrm>
          <a:custGeom>
            <a:avLst/>
            <a:gdLst/>
            <a:ahLst/>
            <a:cxnLst/>
            <a:rect l="l" t="t" r="r" b="b"/>
            <a:pathLst>
              <a:path w="129539" h="353694">
                <a:moveTo>
                  <a:pt x="77724" y="116586"/>
                </a:moveTo>
                <a:lnTo>
                  <a:pt x="51815" y="116586"/>
                </a:lnTo>
                <a:lnTo>
                  <a:pt x="51815" y="353694"/>
                </a:lnTo>
                <a:lnTo>
                  <a:pt x="77724" y="353694"/>
                </a:lnTo>
                <a:lnTo>
                  <a:pt x="77724" y="116586"/>
                </a:lnTo>
                <a:close/>
              </a:path>
              <a:path w="129539" h="353694">
                <a:moveTo>
                  <a:pt x="64769" y="0"/>
                </a:moveTo>
                <a:lnTo>
                  <a:pt x="0" y="129539"/>
                </a:lnTo>
                <a:lnTo>
                  <a:pt x="51815" y="129539"/>
                </a:lnTo>
                <a:lnTo>
                  <a:pt x="51815" y="116586"/>
                </a:lnTo>
                <a:lnTo>
                  <a:pt x="123062" y="116586"/>
                </a:lnTo>
                <a:lnTo>
                  <a:pt x="64769" y="0"/>
                </a:lnTo>
                <a:close/>
              </a:path>
              <a:path w="129539" h="353694">
                <a:moveTo>
                  <a:pt x="123062" y="116586"/>
                </a:moveTo>
                <a:lnTo>
                  <a:pt x="77724" y="116586"/>
                </a:lnTo>
                <a:lnTo>
                  <a:pt x="77724" y="129539"/>
                </a:lnTo>
                <a:lnTo>
                  <a:pt x="129539" y="129539"/>
                </a:lnTo>
                <a:lnTo>
                  <a:pt x="123062" y="1165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5"/>
          <p:cNvSpPr txBox="1"/>
          <p:nvPr/>
        </p:nvSpPr>
        <p:spPr>
          <a:xfrm>
            <a:off x="3057525" y="2949955"/>
            <a:ext cx="2298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0" dirty="0">
                <a:latin typeface="Trebuchet MS"/>
                <a:cs typeface="Trebuchet MS"/>
              </a:rPr>
              <a:t>10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9" name="object 16"/>
          <p:cNvSpPr/>
          <p:nvPr/>
        </p:nvSpPr>
        <p:spPr>
          <a:xfrm>
            <a:off x="1178052" y="3362705"/>
            <a:ext cx="129539" cy="353695"/>
          </a:xfrm>
          <a:custGeom>
            <a:avLst/>
            <a:gdLst/>
            <a:ahLst/>
            <a:cxnLst/>
            <a:rect l="l" t="t" r="r" b="b"/>
            <a:pathLst>
              <a:path w="129540" h="353695">
                <a:moveTo>
                  <a:pt x="77723" y="116586"/>
                </a:moveTo>
                <a:lnTo>
                  <a:pt x="51815" y="116586"/>
                </a:lnTo>
                <a:lnTo>
                  <a:pt x="51815" y="353695"/>
                </a:lnTo>
                <a:lnTo>
                  <a:pt x="77723" y="353695"/>
                </a:lnTo>
                <a:lnTo>
                  <a:pt x="77723" y="116586"/>
                </a:lnTo>
                <a:close/>
              </a:path>
              <a:path w="129540" h="353695">
                <a:moveTo>
                  <a:pt x="64769" y="0"/>
                </a:moveTo>
                <a:lnTo>
                  <a:pt x="0" y="129540"/>
                </a:lnTo>
                <a:lnTo>
                  <a:pt x="51815" y="129540"/>
                </a:lnTo>
                <a:lnTo>
                  <a:pt x="51815" y="116586"/>
                </a:lnTo>
                <a:lnTo>
                  <a:pt x="123062" y="116586"/>
                </a:lnTo>
                <a:lnTo>
                  <a:pt x="64769" y="0"/>
                </a:lnTo>
                <a:close/>
              </a:path>
              <a:path w="129540" h="353695">
                <a:moveTo>
                  <a:pt x="123062" y="116586"/>
                </a:moveTo>
                <a:lnTo>
                  <a:pt x="77723" y="116586"/>
                </a:lnTo>
                <a:lnTo>
                  <a:pt x="77723" y="129540"/>
                </a:lnTo>
                <a:lnTo>
                  <a:pt x="129539" y="129540"/>
                </a:lnTo>
                <a:lnTo>
                  <a:pt x="123062" y="1165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7"/>
          <p:cNvSpPr txBox="1"/>
          <p:nvPr/>
        </p:nvSpPr>
        <p:spPr>
          <a:xfrm>
            <a:off x="1174191" y="3684854"/>
            <a:ext cx="1289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30" dirty="0">
                <a:latin typeface="Trebuchet MS"/>
                <a:cs typeface="Trebuchet MS"/>
              </a:rPr>
              <a:t>2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1" name="object 18"/>
          <p:cNvSpPr/>
          <p:nvPr/>
        </p:nvSpPr>
        <p:spPr>
          <a:xfrm>
            <a:off x="1821179" y="1919477"/>
            <a:ext cx="129539" cy="353695"/>
          </a:xfrm>
          <a:custGeom>
            <a:avLst/>
            <a:gdLst/>
            <a:ahLst/>
            <a:cxnLst/>
            <a:rect l="l" t="t" r="r" b="b"/>
            <a:pathLst>
              <a:path w="129539" h="353694">
                <a:moveTo>
                  <a:pt x="77724" y="116586"/>
                </a:moveTo>
                <a:lnTo>
                  <a:pt x="51815" y="116586"/>
                </a:lnTo>
                <a:lnTo>
                  <a:pt x="51815" y="353695"/>
                </a:lnTo>
                <a:lnTo>
                  <a:pt x="77724" y="353695"/>
                </a:lnTo>
                <a:lnTo>
                  <a:pt x="77724" y="116586"/>
                </a:lnTo>
                <a:close/>
              </a:path>
              <a:path w="129539" h="353694">
                <a:moveTo>
                  <a:pt x="64769" y="0"/>
                </a:moveTo>
                <a:lnTo>
                  <a:pt x="0" y="129539"/>
                </a:lnTo>
                <a:lnTo>
                  <a:pt x="51815" y="129539"/>
                </a:lnTo>
                <a:lnTo>
                  <a:pt x="51815" y="116586"/>
                </a:lnTo>
                <a:lnTo>
                  <a:pt x="123062" y="116586"/>
                </a:lnTo>
                <a:lnTo>
                  <a:pt x="64769" y="0"/>
                </a:lnTo>
                <a:close/>
              </a:path>
              <a:path w="129539" h="353694">
                <a:moveTo>
                  <a:pt x="123062" y="116586"/>
                </a:moveTo>
                <a:lnTo>
                  <a:pt x="77724" y="116586"/>
                </a:lnTo>
                <a:lnTo>
                  <a:pt x="77724" y="129539"/>
                </a:lnTo>
                <a:lnTo>
                  <a:pt x="129539" y="129539"/>
                </a:lnTo>
                <a:lnTo>
                  <a:pt x="123062" y="1165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9"/>
          <p:cNvSpPr txBox="1"/>
          <p:nvPr/>
        </p:nvSpPr>
        <p:spPr>
          <a:xfrm>
            <a:off x="1795398" y="2248026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35" dirty="0">
                <a:latin typeface="Trebuchet MS"/>
                <a:cs typeface="Trebuchet MS"/>
              </a:rPr>
              <a:t>5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3" name="object 20"/>
          <p:cNvSpPr/>
          <p:nvPr/>
        </p:nvSpPr>
        <p:spPr>
          <a:xfrm>
            <a:off x="4302252" y="1869185"/>
            <a:ext cx="129539" cy="408940"/>
          </a:xfrm>
          <a:custGeom>
            <a:avLst/>
            <a:gdLst/>
            <a:ahLst/>
            <a:cxnLst/>
            <a:rect l="l" t="t" r="r" b="b"/>
            <a:pathLst>
              <a:path w="129539" h="408939">
                <a:moveTo>
                  <a:pt x="51815" y="279018"/>
                </a:moveTo>
                <a:lnTo>
                  <a:pt x="0" y="279018"/>
                </a:lnTo>
                <a:lnTo>
                  <a:pt x="64770" y="408559"/>
                </a:lnTo>
                <a:lnTo>
                  <a:pt x="123062" y="291973"/>
                </a:lnTo>
                <a:lnTo>
                  <a:pt x="51815" y="291973"/>
                </a:lnTo>
                <a:lnTo>
                  <a:pt x="51815" y="279018"/>
                </a:lnTo>
                <a:close/>
              </a:path>
              <a:path w="129539" h="408939">
                <a:moveTo>
                  <a:pt x="77724" y="0"/>
                </a:moveTo>
                <a:lnTo>
                  <a:pt x="51815" y="0"/>
                </a:lnTo>
                <a:lnTo>
                  <a:pt x="51815" y="291973"/>
                </a:lnTo>
                <a:lnTo>
                  <a:pt x="77724" y="291973"/>
                </a:lnTo>
                <a:lnTo>
                  <a:pt x="77724" y="0"/>
                </a:lnTo>
                <a:close/>
              </a:path>
              <a:path w="129539" h="408939">
                <a:moveTo>
                  <a:pt x="129539" y="279018"/>
                </a:moveTo>
                <a:lnTo>
                  <a:pt x="77724" y="279018"/>
                </a:lnTo>
                <a:lnTo>
                  <a:pt x="77724" y="291973"/>
                </a:lnTo>
                <a:lnTo>
                  <a:pt x="123062" y="291973"/>
                </a:lnTo>
                <a:lnTo>
                  <a:pt x="129539" y="279018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1"/>
          <p:cNvSpPr txBox="1"/>
          <p:nvPr/>
        </p:nvSpPr>
        <p:spPr>
          <a:xfrm>
            <a:off x="4264914" y="2255011"/>
            <a:ext cx="2298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0" dirty="0">
                <a:latin typeface="Trebuchet MS"/>
                <a:cs typeface="Trebuchet MS"/>
              </a:rPr>
              <a:t>14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5" name="object 22"/>
          <p:cNvSpPr/>
          <p:nvPr/>
        </p:nvSpPr>
        <p:spPr>
          <a:xfrm>
            <a:off x="4306823" y="2594610"/>
            <a:ext cx="129539" cy="408940"/>
          </a:xfrm>
          <a:custGeom>
            <a:avLst/>
            <a:gdLst/>
            <a:ahLst/>
            <a:cxnLst/>
            <a:rect l="l" t="t" r="r" b="b"/>
            <a:pathLst>
              <a:path w="129539" h="408939">
                <a:moveTo>
                  <a:pt x="51815" y="279018"/>
                </a:moveTo>
                <a:lnTo>
                  <a:pt x="0" y="279018"/>
                </a:lnTo>
                <a:lnTo>
                  <a:pt x="64770" y="408559"/>
                </a:lnTo>
                <a:lnTo>
                  <a:pt x="123062" y="291973"/>
                </a:lnTo>
                <a:lnTo>
                  <a:pt x="51815" y="291973"/>
                </a:lnTo>
                <a:lnTo>
                  <a:pt x="51815" y="279018"/>
                </a:lnTo>
                <a:close/>
              </a:path>
              <a:path w="129539" h="408939">
                <a:moveTo>
                  <a:pt x="77724" y="0"/>
                </a:moveTo>
                <a:lnTo>
                  <a:pt x="51815" y="0"/>
                </a:lnTo>
                <a:lnTo>
                  <a:pt x="51815" y="291973"/>
                </a:lnTo>
                <a:lnTo>
                  <a:pt x="77724" y="291973"/>
                </a:lnTo>
                <a:lnTo>
                  <a:pt x="77724" y="0"/>
                </a:lnTo>
                <a:close/>
              </a:path>
              <a:path w="129539" h="408939">
                <a:moveTo>
                  <a:pt x="129539" y="279018"/>
                </a:moveTo>
                <a:lnTo>
                  <a:pt x="77724" y="279018"/>
                </a:lnTo>
                <a:lnTo>
                  <a:pt x="77724" y="291973"/>
                </a:lnTo>
                <a:lnTo>
                  <a:pt x="123062" y="291973"/>
                </a:lnTo>
                <a:lnTo>
                  <a:pt x="129539" y="279018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3"/>
          <p:cNvSpPr txBox="1"/>
          <p:nvPr/>
        </p:nvSpPr>
        <p:spPr>
          <a:xfrm>
            <a:off x="4269485" y="2980689"/>
            <a:ext cx="2298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0" dirty="0">
                <a:latin typeface="Trebuchet MS"/>
                <a:cs typeface="Trebuchet MS"/>
              </a:rPr>
              <a:t>14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7" name="object 24"/>
          <p:cNvSpPr/>
          <p:nvPr/>
        </p:nvSpPr>
        <p:spPr>
          <a:xfrm>
            <a:off x="4974335" y="3318509"/>
            <a:ext cx="129539" cy="408940"/>
          </a:xfrm>
          <a:custGeom>
            <a:avLst/>
            <a:gdLst/>
            <a:ahLst/>
            <a:cxnLst/>
            <a:rect l="l" t="t" r="r" b="b"/>
            <a:pathLst>
              <a:path w="129539" h="408939">
                <a:moveTo>
                  <a:pt x="51815" y="279018"/>
                </a:moveTo>
                <a:lnTo>
                  <a:pt x="0" y="279018"/>
                </a:lnTo>
                <a:lnTo>
                  <a:pt x="64769" y="408558"/>
                </a:lnTo>
                <a:lnTo>
                  <a:pt x="123062" y="291972"/>
                </a:lnTo>
                <a:lnTo>
                  <a:pt x="51815" y="291972"/>
                </a:lnTo>
                <a:lnTo>
                  <a:pt x="51815" y="279018"/>
                </a:lnTo>
                <a:close/>
              </a:path>
              <a:path w="129539" h="408939">
                <a:moveTo>
                  <a:pt x="77724" y="0"/>
                </a:moveTo>
                <a:lnTo>
                  <a:pt x="51815" y="0"/>
                </a:lnTo>
                <a:lnTo>
                  <a:pt x="51815" y="291972"/>
                </a:lnTo>
                <a:lnTo>
                  <a:pt x="77724" y="291972"/>
                </a:lnTo>
                <a:lnTo>
                  <a:pt x="77724" y="0"/>
                </a:lnTo>
                <a:close/>
              </a:path>
              <a:path w="129539" h="408939">
                <a:moveTo>
                  <a:pt x="129539" y="279018"/>
                </a:moveTo>
                <a:lnTo>
                  <a:pt x="77724" y="279018"/>
                </a:lnTo>
                <a:lnTo>
                  <a:pt x="77724" y="291972"/>
                </a:lnTo>
                <a:lnTo>
                  <a:pt x="123062" y="291972"/>
                </a:lnTo>
                <a:lnTo>
                  <a:pt x="129539" y="279018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5"/>
          <p:cNvSpPr txBox="1"/>
          <p:nvPr/>
        </p:nvSpPr>
        <p:spPr>
          <a:xfrm>
            <a:off x="4937505" y="3704082"/>
            <a:ext cx="2298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0" dirty="0">
                <a:latin typeface="Trebuchet MS"/>
                <a:cs typeface="Trebuchet MS"/>
              </a:rPr>
              <a:t>17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9" name="object 26"/>
          <p:cNvSpPr/>
          <p:nvPr/>
        </p:nvSpPr>
        <p:spPr>
          <a:xfrm>
            <a:off x="1194816" y="3511296"/>
            <a:ext cx="1013447" cy="2148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7"/>
          <p:cNvSpPr/>
          <p:nvPr/>
        </p:nvSpPr>
        <p:spPr>
          <a:xfrm>
            <a:off x="1242060" y="3538728"/>
            <a:ext cx="923543" cy="1249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8"/>
          <p:cNvSpPr/>
          <p:nvPr/>
        </p:nvSpPr>
        <p:spPr>
          <a:xfrm>
            <a:off x="1242060" y="3538728"/>
            <a:ext cx="923925" cy="125095"/>
          </a:xfrm>
          <a:custGeom>
            <a:avLst/>
            <a:gdLst/>
            <a:ahLst/>
            <a:cxnLst/>
            <a:rect l="l" t="t" r="r" b="b"/>
            <a:pathLst>
              <a:path w="923925" h="125095">
                <a:moveTo>
                  <a:pt x="0" y="124968"/>
                </a:moveTo>
                <a:lnTo>
                  <a:pt x="923543" y="124968"/>
                </a:lnTo>
                <a:lnTo>
                  <a:pt x="923543" y="0"/>
                </a:lnTo>
                <a:lnTo>
                  <a:pt x="0" y="0"/>
                </a:lnTo>
                <a:lnTo>
                  <a:pt x="0" y="124968"/>
                </a:lnTo>
                <a:close/>
              </a:path>
            </a:pathLst>
          </a:custGeom>
          <a:ln w="9144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29"/>
          <p:cNvSpPr txBox="1"/>
          <p:nvPr/>
        </p:nvSpPr>
        <p:spPr>
          <a:xfrm>
            <a:off x="2092198" y="3696970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35" dirty="0">
                <a:latin typeface="Trebuchet MS"/>
                <a:cs typeface="Trebuchet MS"/>
              </a:rPr>
              <a:t>6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3" name="object 30"/>
          <p:cNvSpPr/>
          <p:nvPr/>
        </p:nvSpPr>
        <p:spPr>
          <a:xfrm>
            <a:off x="2055876" y="2019249"/>
            <a:ext cx="2314955" cy="2393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1"/>
          <p:cNvSpPr/>
          <p:nvPr/>
        </p:nvSpPr>
        <p:spPr>
          <a:xfrm>
            <a:off x="2103120" y="2046732"/>
            <a:ext cx="2225039" cy="14935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2"/>
          <p:cNvSpPr/>
          <p:nvPr/>
        </p:nvSpPr>
        <p:spPr>
          <a:xfrm>
            <a:off x="2103120" y="2046732"/>
            <a:ext cx="2225040" cy="149860"/>
          </a:xfrm>
          <a:custGeom>
            <a:avLst/>
            <a:gdLst/>
            <a:ahLst/>
            <a:cxnLst/>
            <a:rect l="l" t="t" r="r" b="b"/>
            <a:pathLst>
              <a:path w="2225040" h="149860">
                <a:moveTo>
                  <a:pt x="0" y="149351"/>
                </a:moveTo>
                <a:lnTo>
                  <a:pt x="2225039" y="149351"/>
                </a:lnTo>
                <a:lnTo>
                  <a:pt x="2225039" y="0"/>
                </a:lnTo>
                <a:lnTo>
                  <a:pt x="0" y="0"/>
                </a:lnTo>
                <a:lnTo>
                  <a:pt x="0" y="149351"/>
                </a:lnTo>
                <a:close/>
              </a:path>
            </a:pathLst>
          </a:custGeom>
          <a:ln w="9144">
            <a:solidFill>
              <a:srgbClr val="BD4A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3"/>
          <p:cNvSpPr txBox="1"/>
          <p:nvPr/>
        </p:nvSpPr>
        <p:spPr>
          <a:xfrm>
            <a:off x="2053589" y="2254376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35" dirty="0">
                <a:latin typeface="Trebuchet MS"/>
                <a:cs typeface="Trebuchet MS"/>
              </a:rPr>
              <a:t>6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7" name="object 34"/>
          <p:cNvSpPr txBox="1"/>
          <p:nvPr/>
        </p:nvSpPr>
        <p:spPr>
          <a:xfrm>
            <a:off x="3163316" y="1786508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35" dirty="0">
                <a:latin typeface="Trebuchet MS"/>
                <a:cs typeface="Trebuchet MS"/>
              </a:rPr>
              <a:t>8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8" name="object 35"/>
          <p:cNvSpPr txBox="1"/>
          <p:nvPr/>
        </p:nvSpPr>
        <p:spPr>
          <a:xfrm>
            <a:off x="534111" y="2001773"/>
            <a:ext cx="588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30" dirty="0">
                <a:latin typeface="Trebuchet MS"/>
                <a:cs typeface="Trebuchet MS"/>
              </a:rPr>
              <a:t>Task</a:t>
            </a:r>
            <a:r>
              <a:rPr sz="1800" spc="-220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9" name="object 36"/>
          <p:cNvSpPr txBox="1"/>
          <p:nvPr/>
        </p:nvSpPr>
        <p:spPr>
          <a:xfrm>
            <a:off x="534111" y="2684145"/>
            <a:ext cx="588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30" dirty="0">
                <a:latin typeface="Trebuchet MS"/>
                <a:cs typeface="Trebuchet MS"/>
              </a:rPr>
              <a:t>Task</a:t>
            </a:r>
            <a:r>
              <a:rPr sz="1800" spc="-220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0" name="object 37"/>
          <p:cNvSpPr txBox="1"/>
          <p:nvPr/>
        </p:nvSpPr>
        <p:spPr>
          <a:xfrm>
            <a:off x="534111" y="3258439"/>
            <a:ext cx="1223010" cy="481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ts val="1680"/>
              </a:lnSpc>
              <a:spcBef>
                <a:spcPts val="95"/>
              </a:spcBef>
            </a:pPr>
            <a:r>
              <a:rPr sz="1600" spc="-35" dirty="0">
                <a:latin typeface="Trebuchet MS"/>
                <a:cs typeface="Trebuchet MS"/>
              </a:rPr>
              <a:t>4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ts val="1920"/>
              </a:lnSpc>
            </a:pPr>
            <a:r>
              <a:rPr sz="1800" spc="-130" dirty="0">
                <a:latin typeface="Trebuchet MS"/>
                <a:cs typeface="Trebuchet MS"/>
              </a:rPr>
              <a:t>Task</a:t>
            </a:r>
            <a:r>
              <a:rPr sz="1800" spc="-160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1635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23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7" name="object 3"/>
          <p:cNvSpPr txBox="1">
            <a:spLocks noGrp="1"/>
          </p:cNvSpPr>
          <p:nvPr>
            <p:ph type="title"/>
          </p:nvPr>
        </p:nvSpPr>
        <p:spPr>
          <a:xfrm>
            <a:off x="533400" y="152400"/>
            <a:ext cx="1777075" cy="504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Quiz</a:t>
            </a:r>
            <a:endParaRPr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42" name="object 4"/>
          <p:cNvSpPr txBox="1"/>
          <p:nvPr/>
        </p:nvSpPr>
        <p:spPr>
          <a:xfrm>
            <a:off x="770026" y="1078484"/>
            <a:ext cx="7729855" cy="654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480"/>
              </a:lnSpc>
              <a:spcBef>
                <a:spcPts val="95"/>
              </a:spcBef>
            </a:pPr>
            <a:r>
              <a:rPr sz="2200" spc="-5" dirty="0">
                <a:latin typeface="Arial"/>
                <a:cs typeface="Arial"/>
              </a:rPr>
              <a:t>With a FIFO schedule, what is the earliest time at which a</a:t>
            </a:r>
            <a:r>
              <a:rPr sz="2200" spc="13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task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480"/>
              </a:lnSpc>
            </a:pPr>
            <a:r>
              <a:rPr sz="2200" spc="-5" dirty="0">
                <a:latin typeface="Arial"/>
                <a:cs typeface="Arial"/>
              </a:rPr>
              <a:t>completes?</a:t>
            </a:r>
            <a:endParaRPr sz="2200">
              <a:latin typeface="Arial"/>
              <a:cs typeface="Arial"/>
            </a:endParaRPr>
          </a:p>
        </p:txBody>
      </p:sp>
      <p:sp>
        <p:nvSpPr>
          <p:cNvPr id="43" name="object 5"/>
          <p:cNvSpPr txBox="1"/>
          <p:nvPr/>
        </p:nvSpPr>
        <p:spPr>
          <a:xfrm>
            <a:off x="717295" y="1918461"/>
            <a:ext cx="588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30" dirty="0">
                <a:latin typeface="Trebuchet MS"/>
                <a:cs typeface="Trebuchet MS"/>
              </a:rPr>
              <a:t>Task</a:t>
            </a:r>
            <a:r>
              <a:rPr sz="1800" spc="-220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4" name="object 6"/>
          <p:cNvSpPr/>
          <p:nvPr/>
        </p:nvSpPr>
        <p:spPr>
          <a:xfrm>
            <a:off x="1453133" y="2063242"/>
            <a:ext cx="3322954" cy="127000"/>
          </a:xfrm>
          <a:custGeom>
            <a:avLst/>
            <a:gdLst/>
            <a:ahLst/>
            <a:cxnLst/>
            <a:rect l="l" t="t" r="r" b="b"/>
            <a:pathLst>
              <a:path w="3322954" h="127000">
                <a:moveTo>
                  <a:pt x="3195701" y="0"/>
                </a:moveTo>
                <a:lnTo>
                  <a:pt x="3195701" y="127000"/>
                </a:lnTo>
                <a:lnTo>
                  <a:pt x="3302888" y="73406"/>
                </a:lnTo>
                <a:lnTo>
                  <a:pt x="3208401" y="73406"/>
                </a:lnTo>
                <a:lnTo>
                  <a:pt x="3208401" y="53594"/>
                </a:lnTo>
                <a:lnTo>
                  <a:pt x="3302889" y="53594"/>
                </a:lnTo>
                <a:lnTo>
                  <a:pt x="3195701" y="0"/>
                </a:lnTo>
                <a:close/>
              </a:path>
              <a:path w="3322954" h="127000">
                <a:moveTo>
                  <a:pt x="3195701" y="53594"/>
                </a:moveTo>
                <a:lnTo>
                  <a:pt x="0" y="53594"/>
                </a:lnTo>
                <a:lnTo>
                  <a:pt x="0" y="73406"/>
                </a:lnTo>
                <a:lnTo>
                  <a:pt x="3195701" y="73406"/>
                </a:lnTo>
                <a:lnTo>
                  <a:pt x="3195701" y="53594"/>
                </a:lnTo>
                <a:close/>
              </a:path>
              <a:path w="3322954" h="127000">
                <a:moveTo>
                  <a:pt x="3302889" y="53594"/>
                </a:moveTo>
                <a:lnTo>
                  <a:pt x="3208401" y="53594"/>
                </a:lnTo>
                <a:lnTo>
                  <a:pt x="3208401" y="73406"/>
                </a:lnTo>
                <a:lnTo>
                  <a:pt x="3302888" y="73406"/>
                </a:lnTo>
                <a:lnTo>
                  <a:pt x="3322701" y="63500"/>
                </a:lnTo>
                <a:lnTo>
                  <a:pt x="3302889" y="535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7"/>
          <p:cNvSpPr/>
          <p:nvPr/>
        </p:nvSpPr>
        <p:spPr>
          <a:xfrm>
            <a:off x="1453133" y="2669794"/>
            <a:ext cx="3322954" cy="127000"/>
          </a:xfrm>
          <a:custGeom>
            <a:avLst/>
            <a:gdLst/>
            <a:ahLst/>
            <a:cxnLst/>
            <a:rect l="l" t="t" r="r" b="b"/>
            <a:pathLst>
              <a:path w="3322954" h="127000">
                <a:moveTo>
                  <a:pt x="3195701" y="0"/>
                </a:moveTo>
                <a:lnTo>
                  <a:pt x="3195701" y="127000"/>
                </a:lnTo>
                <a:lnTo>
                  <a:pt x="3302889" y="73405"/>
                </a:lnTo>
                <a:lnTo>
                  <a:pt x="3208401" y="73405"/>
                </a:lnTo>
                <a:lnTo>
                  <a:pt x="3208401" y="53593"/>
                </a:lnTo>
                <a:lnTo>
                  <a:pt x="3302888" y="53593"/>
                </a:lnTo>
                <a:lnTo>
                  <a:pt x="3195701" y="0"/>
                </a:lnTo>
                <a:close/>
              </a:path>
              <a:path w="3322954" h="127000">
                <a:moveTo>
                  <a:pt x="3195701" y="53593"/>
                </a:moveTo>
                <a:lnTo>
                  <a:pt x="0" y="53593"/>
                </a:lnTo>
                <a:lnTo>
                  <a:pt x="0" y="73405"/>
                </a:lnTo>
                <a:lnTo>
                  <a:pt x="3195701" y="73405"/>
                </a:lnTo>
                <a:lnTo>
                  <a:pt x="3195701" y="53593"/>
                </a:lnTo>
                <a:close/>
              </a:path>
              <a:path w="3322954" h="127000">
                <a:moveTo>
                  <a:pt x="3302888" y="53593"/>
                </a:moveTo>
                <a:lnTo>
                  <a:pt x="3208401" y="53593"/>
                </a:lnTo>
                <a:lnTo>
                  <a:pt x="3208401" y="73405"/>
                </a:lnTo>
                <a:lnTo>
                  <a:pt x="3302889" y="73405"/>
                </a:lnTo>
                <a:lnTo>
                  <a:pt x="3322701" y="63500"/>
                </a:lnTo>
                <a:lnTo>
                  <a:pt x="3302888" y="53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8"/>
          <p:cNvSpPr/>
          <p:nvPr/>
        </p:nvSpPr>
        <p:spPr>
          <a:xfrm>
            <a:off x="1453133" y="3306826"/>
            <a:ext cx="3322954" cy="127000"/>
          </a:xfrm>
          <a:custGeom>
            <a:avLst/>
            <a:gdLst/>
            <a:ahLst/>
            <a:cxnLst/>
            <a:rect l="l" t="t" r="r" b="b"/>
            <a:pathLst>
              <a:path w="3322954" h="127000">
                <a:moveTo>
                  <a:pt x="3195701" y="0"/>
                </a:moveTo>
                <a:lnTo>
                  <a:pt x="3195701" y="127000"/>
                </a:lnTo>
                <a:lnTo>
                  <a:pt x="3302888" y="73406"/>
                </a:lnTo>
                <a:lnTo>
                  <a:pt x="3208401" y="73406"/>
                </a:lnTo>
                <a:lnTo>
                  <a:pt x="3208401" y="53594"/>
                </a:lnTo>
                <a:lnTo>
                  <a:pt x="3302889" y="53594"/>
                </a:lnTo>
                <a:lnTo>
                  <a:pt x="3195701" y="0"/>
                </a:lnTo>
                <a:close/>
              </a:path>
              <a:path w="3322954" h="127000">
                <a:moveTo>
                  <a:pt x="3195701" y="53594"/>
                </a:moveTo>
                <a:lnTo>
                  <a:pt x="0" y="53594"/>
                </a:lnTo>
                <a:lnTo>
                  <a:pt x="0" y="73406"/>
                </a:lnTo>
                <a:lnTo>
                  <a:pt x="3195701" y="73406"/>
                </a:lnTo>
                <a:lnTo>
                  <a:pt x="3195701" y="53594"/>
                </a:lnTo>
                <a:close/>
              </a:path>
              <a:path w="3322954" h="127000">
                <a:moveTo>
                  <a:pt x="3302889" y="53594"/>
                </a:moveTo>
                <a:lnTo>
                  <a:pt x="3208401" y="53594"/>
                </a:lnTo>
                <a:lnTo>
                  <a:pt x="3208401" y="73406"/>
                </a:lnTo>
                <a:lnTo>
                  <a:pt x="3302888" y="73406"/>
                </a:lnTo>
                <a:lnTo>
                  <a:pt x="3322701" y="63500"/>
                </a:lnTo>
                <a:lnTo>
                  <a:pt x="3302889" y="535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9"/>
          <p:cNvSpPr/>
          <p:nvPr/>
        </p:nvSpPr>
        <p:spPr>
          <a:xfrm>
            <a:off x="1760220" y="2430017"/>
            <a:ext cx="129539" cy="305435"/>
          </a:xfrm>
          <a:custGeom>
            <a:avLst/>
            <a:gdLst/>
            <a:ahLst/>
            <a:cxnLst/>
            <a:rect l="l" t="t" r="r" b="b"/>
            <a:pathLst>
              <a:path w="129539" h="305435">
                <a:moveTo>
                  <a:pt x="77724" y="116586"/>
                </a:moveTo>
                <a:lnTo>
                  <a:pt x="51816" y="116586"/>
                </a:lnTo>
                <a:lnTo>
                  <a:pt x="51816" y="305435"/>
                </a:lnTo>
                <a:lnTo>
                  <a:pt x="77724" y="305435"/>
                </a:lnTo>
                <a:lnTo>
                  <a:pt x="77724" y="116586"/>
                </a:lnTo>
                <a:close/>
              </a:path>
              <a:path w="129539" h="305435">
                <a:moveTo>
                  <a:pt x="64769" y="0"/>
                </a:moveTo>
                <a:lnTo>
                  <a:pt x="0" y="129540"/>
                </a:lnTo>
                <a:lnTo>
                  <a:pt x="51816" y="129540"/>
                </a:lnTo>
                <a:lnTo>
                  <a:pt x="51816" y="116586"/>
                </a:lnTo>
                <a:lnTo>
                  <a:pt x="123062" y="116586"/>
                </a:lnTo>
                <a:lnTo>
                  <a:pt x="64769" y="0"/>
                </a:lnTo>
                <a:close/>
              </a:path>
              <a:path w="129539" h="305435">
                <a:moveTo>
                  <a:pt x="123062" y="116586"/>
                </a:moveTo>
                <a:lnTo>
                  <a:pt x="77724" y="116586"/>
                </a:lnTo>
                <a:lnTo>
                  <a:pt x="77724" y="129540"/>
                </a:lnTo>
                <a:lnTo>
                  <a:pt x="129540" y="129540"/>
                </a:lnTo>
                <a:lnTo>
                  <a:pt x="123062" y="1165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10"/>
          <p:cNvSpPr txBox="1"/>
          <p:nvPr/>
        </p:nvSpPr>
        <p:spPr>
          <a:xfrm>
            <a:off x="1759457" y="2707893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35" dirty="0">
                <a:latin typeface="Trebuchet MS"/>
                <a:cs typeface="Trebuchet MS"/>
              </a:rPr>
              <a:t>4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49" name="object 11"/>
          <p:cNvSpPr/>
          <p:nvPr/>
        </p:nvSpPr>
        <p:spPr>
          <a:xfrm>
            <a:off x="2694432" y="3053333"/>
            <a:ext cx="129539" cy="305435"/>
          </a:xfrm>
          <a:custGeom>
            <a:avLst/>
            <a:gdLst/>
            <a:ahLst/>
            <a:cxnLst/>
            <a:rect l="l" t="t" r="r" b="b"/>
            <a:pathLst>
              <a:path w="129539" h="305435">
                <a:moveTo>
                  <a:pt x="77724" y="116586"/>
                </a:moveTo>
                <a:lnTo>
                  <a:pt x="51816" y="116586"/>
                </a:lnTo>
                <a:lnTo>
                  <a:pt x="51816" y="305435"/>
                </a:lnTo>
                <a:lnTo>
                  <a:pt x="77724" y="305435"/>
                </a:lnTo>
                <a:lnTo>
                  <a:pt x="77724" y="116586"/>
                </a:lnTo>
                <a:close/>
              </a:path>
              <a:path w="129539" h="305435">
                <a:moveTo>
                  <a:pt x="64769" y="0"/>
                </a:moveTo>
                <a:lnTo>
                  <a:pt x="0" y="129539"/>
                </a:lnTo>
                <a:lnTo>
                  <a:pt x="51816" y="129539"/>
                </a:lnTo>
                <a:lnTo>
                  <a:pt x="51816" y="116586"/>
                </a:lnTo>
                <a:lnTo>
                  <a:pt x="123063" y="116586"/>
                </a:lnTo>
                <a:lnTo>
                  <a:pt x="64769" y="0"/>
                </a:lnTo>
                <a:close/>
              </a:path>
              <a:path w="129539" h="305435">
                <a:moveTo>
                  <a:pt x="123063" y="116586"/>
                </a:moveTo>
                <a:lnTo>
                  <a:pt x="77724" y="116586"/>
                </a:lnTo>
                <a:lnTo>
                  <a:pt x="77724" y="129539"/>
                </a:lnTo>
                <a:lnTo>
                  <a:pt x="129540" y="129539"/>
                </a:lnTo>
                <a:lnTo>
                  <a:pt x="123063" y="1165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12"/>
          <p:cNvSpPr txBox="1"/>
          <p:nvPr/>
        </p:nvSpPr>
        <p:spPr>
          <a:xfrm>
            <a:off x="2690622" y="3330905"/>
            <a:ext cx="1289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30" dirty="0">
                <a:latin typeface="Trebuchet MS"/>
                <a:cs typeface="Trebuchet MS"/>
              </a:rPr>
              <a:t>7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51" name="object 13"/>
          <p:cNvSpPr/>
          <p:nvPr/>
        </p:nvSpPr>
        <p:spPr>
          <a:xfrm>
            <a:off x="1993392" y="1820417"/>
            <a:ext cx="129539" cy="305435"/>
          </a:xfrm>
          <a:custGeom>
            <a:avLst/>
            <a:gdLst/>
            <a:ahLst/>
            <a:cxnLst/>
            <a:rect l="l" t="t" r="r" b="b"/>
            <a:pathLst>
              <a:path w="129539" h="305435">
                <a:moveTo>
                  <a:pt x="77724" y="116586"/>
                </a:moveTo>
                <a:lnTo>
                  <a:pt x="51815" y="116586"/>
                </a:lnTo>
                <a:lnTo>
                  <a:pt x="51815" y="305435"/>
                </a:lnTo>
                <a:lnTo>
                  <a:pt x="77724" y="305435"/>
                </a:lnTo>
                <a:lnTo>
                  <a:pt x="77724" y="116586"/>
                </a:lnTo>
                <a:close/>
              </a:path>
              <a:path w="129539" h="305435">
                <a:moveTo>
                  <a:pt x="64769" y="0"/>
                </a:moveTo>
                <a:lnTo>
                  <a:pt x="0" y="129540"/>
                </a:lnTo>
                <a:lnTo>
                  <a:pt x="51815" y="129540"/>
                </a:lnTo>
                <a:lnTo>
                  <a:pt x="51815" y="116586"/>
                </a:lnTo>
                <a:lnTo>
                  <a:pt x="123062" y="116586"/>
                </a:lnTo>
                <a:lnTo>
                  <a:pt x="64769" y="0"/>
                </a:lnTo>
                <a:close/>
              </a:path>
              <a:path w="129539" h="305435">
                <a:moveTo>
                  <a:pt x="123062" y="116586"/>
                </a:moveTo>
                <a:lnTo>
                  <a:pt x="77724" y="116586"/>
                </a:lnTo>
                <a:lnTo>
                  <a:pt x="77724" y="129540"/>
                </a:lnTo>
                <a:lnTo>
                  <a:pt x="129539" y="129540"/>
                </a:lnTo>
                <a:lnTo>
                  <a:pt x="123062" y="1165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14"/>
          <p:cNvSpPr txBox="1"/>
          <p:nvPr/>
        </p:nvSpPr>
        <p:spPr>
          <a:xfrm>
            <a:off x="1966722" y="2103500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35" dirty="0">
                <a:latin typeface="Trebuchet MS"/>
                <a:cs typeface="Trebuchet MS"/>
              </a:rPr>
              <a:t>5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53" name="object 15"/>
          <p:cNvSpPr/>
          <p:nvPr/>
        </p:nvSpPr>
        <p:spPr>
          <a:xfrm>
            <a:off x="4415028" y="1788414"/>
            <a:ext cx="129539" cy="353060"/>
          </a:xfrm>
          <a:custGeom>
            <a:avLst/>
            <a:gdLst/>
            <a:ahLst/>
            <a:cxnLst/>
            <a:rect l="l" t="t" r="r" b="b"/>
            <a:pathLst>
              <a:path w="129539" h="353060">
                <a:moveTo>
                  <a:pt x="51816" y="223265"/>
                </a:moveTo>
                <a:lnTo>
                  <a:pt x="0" y="223265"/>
                </a:lnTo>
                <a:lnTo>
                  <a:pt x="64770" y="352806"/>
                </a:lnTo>
                <a:lnTo>
                  <a:pt x="123062" y="236220"/>
                </a:lnTo>
                <a:lnTo>
                  <a:pt x="51816" y="236220"/>
                </a:lnTo>
                <a:lnTo>
                  <a:pt x="51816" y="223265"/>
                </a:lnTo>
                <a:close/>
              </a:path>
              <a:path w="129539" h="353060">
                <a:moveTo>
                  <a:pt x="77724" y="0"/>
                </a:moveTo>
                <a:lnTo>
                  <a:pt x="51816" y="0"/>
                </a:lnTo>
                <a:lnTo>
                  <a:pt x="51816" y="236220"/>
                </a:lnTo>
                <a:lnTo>
                  <a:pt x="77724" y="236220"/>
                </a:lnTo>
                <a:lnTo>
                  <a:pt x="77724" y="0"/>
                </a:lnTo>
                <a:close/>
              </a:path>
              <a:path w="129539" h="353060">
                <a:moveTo>
                  <a:pt x="129539" y="223265"/>
                </a:moveTo>
                <a:lnTo>
                  <a:pt x="77724" y="223265"/>
                </a:lnTo>
                <a:lnTo>
                  <a:pt x="77724" y="236220"/>
                </a:lnTo>
                <a:lnTo>
                  <a:pt x="123062" y="236220"/>
                </a:lnTo>
                <a:lnTo>
                  <a:pt x="129539" y="22326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16"/>
          <p:cNvSpPr txBox="1"/>
          <p:nvPr/>
        </p:nvSpPr>
        <p:spPr>
          <a:xfrm>
            <a:off x="4377944" y="2121154"/>
            <a:ext cx="2298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0" dirty="0">
                <a:latin typeface="Trebuchet MS"/>
                <a:cs typeface="Trebuchet MS"/>
              </a:rPr>
              <a:t>17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55" name="object 17"/>
          <p:cNvSpPr/>
          <p:nvPr/>
        </p:nvSpPr>
        <p:spPr>
          <a:xfrm>
            <a:off x="3299459" y="3025901"/>
            <a:ext cx="129539" cy="353060"/>
          </a:xfrm>
          <a:custGeom>
            <a:avLst/>
            <a:gdLst/>
            <a:ahLst/>
            <a:cxnLst/>
            <a:rect l="l" t="t" r="r" b="b"/>
            <a:pathLst>
              <a:path w="129539" h="353060">
                <a:moveTo>
                  <a:pt x="51815" y="223265"/>
                </a:moveTo>
                <a:lnTo>
                  <a:pt x="0" y="223265"/>
                </a:lnTo>
                <a:lnTo>
                  <a:pt x="64769" y="352806"/>
                </a:lnTo>
                <a:lnTo>
                  <a:pt x="123062" y="236220"/>
                </a:lnTo>
                <a:lnTo>
                  <a:pt x="51815" y="236220"/>
                </a:lnTo>
                <a:lnTo>
                  <a:pt x="51815" y="223265"/>
                </a:lnTo>
                <a:close/>
              </a:path>
              <a:path w="129539" h="353060">
                <a:moveTo>
                  <a:pt x="77724" y="0"/>
                </a:moveTo>
                <a:lnTo>
                  <a:pt x="51815" y="0"/>
                </a:lnTo>
                <a:lnTo>
                  <a:pt x="51815" y="236220"/>
                </a:lnTo>
                <a:lnTo>
                  <a:pt x="77724" y="236220"/>
                </a:lnTo>
                <a:lnTo>
                  <a:pt x="77724" y="0"/>
                </a:lnTo>
                <a:close/>
              </a:path>
              <a:path w="129539" h="353060">
                <a:moveTo>
                  <a:pt x="129539" y="223265"/>
                </a:moveTo>
                <a:lnTo>
                  <a:pt x="77724" y="223265"/>
                </a:lnTo>
                <a:lnTo>
                  <a:pt x="77724" y="236220"/>
                </a:lnTo>
                <a:lnTo>
                  <a:pt x="123062" y="236220"/>
                </a:lnTo>
                <a:lnTo>
                  <a:pt x="129539" y="22326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18"/>
          <p:cNvSpPr txBox="1"/>
          <p:nvPr/>
        </p:nvSpPr>
        <p:spPr>
          <a:xfrm>
            <a:off x="3261105" y="3358642"/>
            <a:ext cx="2298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0" dirty="0">
                <a:latin typeface="Trebuchet MS"/>
                <a:cs typeface="Trebuchet MS"/>
              </a:rPr>
              <a:t>10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57" name="object 19"/>
          <p:cNvSpPr/>
          <p:nvPr/>
        </p:nvSpPr>
        <p:spPr>
          <a:xfrm>
            <a:off x="4064508" y="2378201"/>
            <a:ext cx="129539" cy="353060"/>
          </a:xfrm>
          <a:custGeom>
            <a:avLst/>
            <a:gdLst/>
            <a:ahLst/>
            <a:cxnLst/>
            <a:rect l="l" t="t" r="r" b="b"/>
            <a:pathLst>
              <a:path w="129539" h="353060">
                <a:moveTo>
                  <a:pt x="51815" y="223265"/>
                </a:moveTo>
                <a:lnTo>
                  <a:pt x="0" y="223265"/>
                </a:lnTo>
                <a:lnTo>
                  <a:pt x="64769" y="352806"/>
                </a:lnTo>
                <a:lnTo>
                  <a:pt x="123062" y="236220"/>
                </a:lnTo>
                <a:lnTo>
                  <a:pt x="51815" y="236220"/>
                </a:lnTo>
                <a:lnTo>
                  <a:pt x="51815" y="223265"/>
                </a:lnTo>
                <a:close/>
              </a:path>
              <a:path w="129539" h="353060">
                <a:moveTo>
                  <a:pt x="77724" y="0"/>
                </a:moveTo>
                <a:lnTo>
                  <a:pt x="51815" y="0"/>
                </a:lnTo>
                <a:lnTo>
                  <a:pt x="51815" y="236220"/>
                </a:lnTo>
                <a:lnTo>
                  <a:pt x="77724" y="236220"/>
                </a:lnTo>
                <a:lnTo>
                  <a:pt x="77724" y="0"/>
                </a:lnTo>
                <a:close/>
              </a:path>
              <a:path w="129539" h="353060">
                <a:moveTo>
                  <a:pt x="129539" y="223265"/>
                </a:moveTo>
                <a:lnTo>
                  <a:pt x="77724" y="223265"/>
                </a:lnTo>
                <a:lnTo>
                  <a:pt x="77724" y="236220"/>
                </a:lnTo>
                <a:lnTo>
                  <a:pt x="123062" y="236220"/>
                </a:lnTo>
                <a:lnTo>
                  <a:pt x="129539" y="22326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20"/>
          <p:cNvSpPr txBox="1"/>
          <p:nvPr/>
        </p:nvSpPr>
        <p:spPr>
          <a:xfrm>
            <a:off x="4027170" y="2710942"/>
            <a:ext cx="2298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0" dirty="0">
                <a:latin typeface="Trebuchet MS"/>
                <a:cs typeface="Trebuchet MS"/>
              </a:rPr>
              <a:t>15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59" name="object 21"/>
          <p:cNvSpPr txBox="1"/>
          <p:nvPr/>
        </p:nvSpPr>
        <p:spPr>
          <a:xfrm>
            <a:off x="717295" y="2507996"/>
            <a:ext cx="588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30" dirty="0">
                <a:latin typeface="Trebuchet MS"/>
                <a:cs typeface="Trebuchet MS"/>
              </a:rPr>
              <a:t>Task</a:t>
            </a:r>
            <a:r>
              <a:rPr sz="1800" spc="-220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0" name="object 22"/>
          <p:cNvSpPr txBox="1"/>
          <p:nvPr/>
        </p:nvSpPr>
        <p:spPr>
          <a:xfrm>
            <a:off x="717295" y="3160903"/>
            <a:ext cx="588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30" dirty="0">
                <a:latin typeface="Trebuchet MS"/>
                <a:cs typeface="Trebuchet MS"/>
              </a:rPr>
              <a:t>Task</a:t>
            </a:r>
            <a:r>
              <a:rPr sz="1800" spc="-220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1" name="object 23"/>
          <p:cNvSpPr txBox="1"/>
          <p:nvPr/>
        </p:nvSpPr>
        <p:spPr>
          <a:xfrm>
            <a:off x="4834890" y="1875536"/>
            <a:ext cx="7454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25" dirty="0">
                <a:solidFill>
                  <a:srgbClr val="0000FF"/>
                </a:solidFill>
                <a:latin typeface="DejaVu Sans"/>
                <a:cs typeface="DejaVu Sans"/>
              </a:rPr>
              <a:t>𝐶</a:t>
            </a:r>
            <a:r>
              <a:rPr sz="2175" spc="-187" baseline="-15325" dirty="0">
                <a:solidFill>
                  <a:srgbClr val="0000FF"/>
                </a:solidFill>
                <a:latin typeface="DejaVu Sans"/>
                <a:cs typeface="DejaVu Sans"/>
              </a:rPr>
              <a:t>1 </a:t>
            </a:r>
            <a:r>
              <a:rPr sz="2000" spc="-180" dirty="0">
                <a:solidFill>
                  <a:srgbClr val="0000FF"/>
                </a:solidFill>
                <a:latin typeface="DejaVu Sans"/>
                <a:cs typeface="DejaVu Sans"/>
              </a:rPr>
              <a:t>=</a:t>
            </a:r>
            <a:r>
              <a:rPr sz="2000" spc="-215" dirty="0">
                <a:solidFill>
                  <a:srgbClr val="0000FF"/>
                </a:solidFill>
                <a:latin typeface="DejaVu Sans"/>
                <a:cs typeface="DejaVu Sans"/>
              </a:rPr>
              <a:t> </a:t>
            </a:r>
            <a:r>
              <a:rPr sz="2000" spc="-165" dirty="0">
                <a:solidFill>
                  <a:srgbClr val="0000FF"/>
                </a:solidFill>
                <a:latin typeface="DejaVu Sans"/>
                <a:cs typeface="DejaVu Sans"/>
              </a:rPr>
              <a:t>5</a:t>
            </a:r>
            <a:endParaRPr sz="2000">
              <a:latin typeface="DejaVu Sans"/>
              <a:cs typeface="DejaVu Sans"/>
            </a:endParaRPr>
          </a:p>
        </p:txBody>
      </p:sp>
      <p:sp>
        <p:nvSpPr>
          <p:cNvPr id="62" name="object 24"/>
          <p:cNvSpPr txBox="1"/>
          <p:nvPr/>
        </p:nvSpPr>
        <p:spPr>
          <a:xfrm>
            <a:off x="4834890" y="2474722"/>
            <a:ext cx="8915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0" dirty="0">
                <a:solidFill>
                  <a:srgbClr val="0000FF"/>
                </a:solidFill>
                <a:latin typeface="DejaVu Sans"/>
                <a:cs typeface="DejaVu Sans"/>
              </a:rPr>
              <a:t>𝐶</a:t>
            </a:r>
            <a:r>
              <a:rPr sz="2175" spc="-150" baseline="-15325" dirty="0">
                <a:solidFill>
                  <a:srgbClr val="0000FF"/>
                </a:solidFill>
                <a:latin typeface="DejaVu Sans"/>
                <a:cs typeface="DejaVu Sans"/>
              </a:rPr>
              <a:t>2 </a:t>
            </a:r>
            <a:r>
              <a:rPr sz="2000" spc="-180" dirty="0">
                <a:solidFill>
                  <a:srgbClr val="0000FF"/>
                </a:solidFill>
                <a:latin typeface="DejaVu Sans"/>
                <a:cs typeface="DejaVu Sans"/>
              </a:rPr>
              <a:t>=</a:t>
            </a:r>
            <a:r>
              <a:rPr sz="2000" spc="-270" dirty="0">
                <a:solidFill>
                  <a:srgbClr val="0000FF"/>
                </a:solidFill>
                <a:latin typeface="DejaVu Sans"/>
                <a:cs typeface="DejaVu Sans"/>
              </a:rPr>
              <a:t> </a:t>
            </a:r>
            <a:r>
              <a:rPr sz="2000" spc="-175" dirty="0">
                <a:solidFill>
                  <a:srgbClr val="0000FF"/>
                </a:solidFill>
                <a:latin typeface="DejaVu Sans"/>
                <a:cs typeface="DejaVu Sans"/>
              </a:rPr>
              <a:t>10</a:t>
            </a:r>
            <a:endParaRPr sz="2000">
              <a:latin typeface="DejaVu Sans"/>
              <a:cs typeface="DejaVu Sans"/>
            </a:endParaRPr>
          </a:p>
        </p:txBody>
      </p:sp>
      <p:sp>
        <p:nvSpPr>
          <p:cNvPr id="63" name="object 25"/>
          <p:cNvSpPr txBox="1"/>
          <p:nvPr/>
        </p:nvSpPr>
        <p:spPr>
          <a:xfrm>
            <a:off x="4838191" y="3110864"/>
            <a:ext cx="7518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0" dirty="0">
                <a:solidFill>
                  <a:srgbClr val="0000FF"/>
                </a:solidFill>
                <a:latin typeface="DejaVu Sans"/>
                <a:cs typeface="DejaVu Sans"/>
              </a:rPr>
              <a:t>𝐶</a:t>
            </a:r>
            <a:r>
              <a:rPr sz="2175" spc="-150" baseline="-15325" dirty="0">
                <a:solidFill>
                  <a:srgbClr val="0000FF"/>
                </a:solidFill>
                <a:latin typeface="DejaVu Sans"/>
                <a:cs typeface="DejaVu Sans"/>
              </a:rPr>
              <a:t>3 </a:t>
            </a:r>
            <a:r>
              <a:rPr sz="2000" spc="-180" dirty="0">
                <a:solidFill>
                  <a:srgbClr val="0000FF"/>
                </a:solidFill>
                <a:latin typeface="DejaVu Sans"/>
                <a:cs typeface="DejaVu Sans"/>
              </a:rPr>
              <a:t>=</a:t>
            </a:r>
            <a:r>
              <a:rPr sz="2000" spc="-270" dirty="0">
                <a:solidFill>
                  <a:srgbClr val="0000FF"/>
                </a:solidFill>
                <a:latin typeface="DejaVu Sans"/>
                <a:cs typeface="DejaVu Sans"/>
              </a:rPr>
              <a:t> </a:t>
            </a:r>
            <a:r>
              <a:rPr sz="2000" spc="-165" dirty="0">
                <a:solidFill>
                  <a:srgbClr val="0000FF"/>
                </a:solidFill>
                <a:latin typeface="DejaVu Sans"/>
                <a:cs typeface="DejaVu Sans"/>
              </a:rPr>
              <a:t>1</a:t>
            </a:r>
            <a:endParaRPr sz="2000">
              <a:latin typeface="DejaVu Sans"/>
              <a:cs typeface="DejaVu Sans"/>
            </a:endParaRPr>
          </a:p>
        </p:txBody>
      </p:sp>
      <p:sp>
        <p:nvSpPr>
          <p:cNvPr id="64" name="object 26"/>
          <p:cNvSpPr txBox="1"/>
          <p:nvPr/>
        </p:nvSpPr>
        <p:spPr>
          <a:xfrm>
            <a:off x="730402" y="4243578"/>
            <a:ext cx="588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30" dirty="0">
                <a:latin typeface="Trebuchet MS"/>
                <a:cs typeface="Trebuchet MS"/>
              </a:rPr>
              <a:t>Task</a:t>
            </a:r>
            <a:r>
              <a:rPr sz="1800" spc="-220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1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65" name="object 27"/>
          <p:cNvSpPr/>
          <p:nvPr/>
        </p:nvSpPr>
        <p:spPr>
          <a:xfrm>
            <a:off x="1465325" y="4419346"/>
            <a:ext cx="4272280" cy="127000"/>
          </a:xfrm>
          <a:custGeom>
            <a:avLst/>
            <a:gdLst/>
            <a:ahLst/>
            <a:cxnLst/>
            <a:rect l="l" t="t" r="r" b="b"/>
            <a:pathLst>
              <a:path w="4272280" h="127000">
                <a:moveTo>
                  <a:pt x="4145279" y="0"/>
                </a:moveTo>
                <a:lnTo>
                  <a:pt x="4145279" y="126999"/>
                </a:lnTo>
                <a:lnTo>
                  <a:pt x="4252468" y="73405"/>
                </a:lnTo>
                <a:lnTo>
                  <a:pt x="4157979" y="73405"/>
                </a:lnTo>
                <a:lnTo>
                  <a:pt x="4157979" y="53593"/>
                </a:lnTo>
                <a:lnTo>
                  <a:pt x="4252468" y="53593"/>
                </a:lnTo>
                <a:lnTo>
                  <a:pt x="4145279" y="0"/>
                </a:lnTo>
                <a:close/>
              </a:path>
              <a:path w="4272280" h="127000">
                <a:moveTo>
                  <a:pt x="4145279" y="53593"/>
                </a:moveTo>
                <a:lnTo>
                  <a:pt x="0" y="53593"/>
                </a:lnTo>
                <a:lnTo>
                  <a:pt x="0" y="73405"/>
                </a:lnTo>
                <a:lnTo>
                  <a:pt x="4145279" y="73405"/>
                </a:lnTo>
                <a:lnTo>
                  <a:pt x="4145279" y="53593"/>
                </a:lnTo>
                <a:close/>
              </a:path>
              <a:path w="4272280" h="127000">
                <a:moveTo>
                  <a:pt x="4252468" y="53593"/>
                </a:moveTo>
                <a:lnTo>
                  <a:pt x="4157979" y="53593"/>
                </a:lnTo>
                <a:lnTo>
                  <a:pt x="4157979" y="73405"/>
                </a:lnTo>
                <a:lnTo>
                  <a:pt x="4252468" y="73405"/>
                </a:lnTo>
                <a:lnTo>
                  <a:pt x="4272280" y="63499"/>
                </a:lnTo>
                <a:lnTo>
                  <a:pt x="4252468" y="53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28"/>
          <p:cNvSpPr/>
          <p:nvPr/>
        </p:nvSpPr>
        <p:spPr>
          <a:xfrm>
            <a:off x="1465325" y="5121909"/>
            <a:ext cx="4272280" cy="127000"/>
          </a:xfrm>
          <a:custGeom>
            <a:avLst/>
            <a:gdLst/>
            <a:ahLst/>
            <a:cxnLst/>
            <a:rect l="l" t="t" r="r" b="b"/>
            <a:pathLst>
              <a:path w="4272280" h="127000">
                <a:moveTo>
                  <a:pt x="4145279" y="0"/>
                </a:moveTo>
                <a:lnTo>
                  <a:pt x="4145279" y="126999"/>
                </a:lnTo>
                <a:lnTo>
                  <a:pt x="4252468" y="73406"/>
                </a:lnTo>
                <a:lnTo>
                  <a:pt x="4157979" y="73406"/>
                </a:lnTo>
                <a:lnTo>
                  <a:pt x="4157979" y="53593"/>
                </a:lnTo>
                <a:lnTo>
                  <a:pt x="4252468" y="53593"/>
                </a:lnTo>
                <a:lnTo>
                  <a:pt x="4145279" y="0"/>
                </a:lnTo>
                <a:close/>
              </a:path>
              <a:path w="4272280" h="127000">
                <a:moveTo>
                  <a:pt x="4145279" y="53593"/>
                </a:moveTo>
                <a:lnTo>
                  <a:pt x="0" y="53593"/>
                </a:lnTo>
                <a:lnTo>
                  <a:pt x="0" y="73406"/>
                </a:lnTo>
                <a:lnTo>
                  <a:pt x="4145279" y="73406"/>
                </a:lnTo>
                <a:lnTo>
                  <a:pt x="4145279" y="53593"/>
                </a:lnTo>
                <a:close/>
              </a:path>
              <a:path w="4272280" h="127000">
                <a:moveTo>
                  <a:pt x="4252468" y="53593"/>
                </a:moveTo>
                <a:lnTo>
                  <a:pt x="4157979" y="53593"/>
                </a:lnTo>
                <a:lnTo>
                  <a:pt x="4157979" y="73406"/>
                </a:lnTo>
                <a:lnTo>
                  <a:pt x="4252468" y="73406"/>
                </a:lnTo>
                <a:lnTo>
                  <a:pt x="4272280" y="63500"/>
                </a:lnTo>
                <a:lnTo>
                  <a:pt x="4252468" y="53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29"/>
          <p:cNvSpPr/>
          <p:nvPr/>
        </p:nvSpPr>
        <p:spPr>
          <a:xfrm>
            <a:off x="1465325" y="5859526"/>
            <a:ext cx="4272280" cy="127000"/>
          </a:xfrm>
          <a:custGeom>
            <a:avLst/>
            <a:gdLst/>
            <a:ahLst/>
            <a:cxnLst/>
            <a:rect l="l" t="t" r="r" b="b"/>
            <a:pathLst>
              <a:path w="4272280" h="127000">
                <a:moveTo>
                  <a:pt x="4145279" y="0"/>
                </a:moveTo>
                <a:lnTo>
                  <a:pt x="4145279" y="127000"/>
                </a:lnTo>
                <a:lnTo>
                  <a:pt x="4252468" y="73406"/>
                </a:lnTo>
                <a:lnTo>
                  <a:pt x="4157979" y="73406"/>
                </a:lnTo>
                <a:lnTo>
                  <a:pt x="4157979" y="53593"/>
                </a:lnTo>
                <a:lnTo>
                  <a:pt x="4252468" y="53593"/>
                </a:lnTo>
                <a:lnTo>
                  <a:pt x="4145279" y="0"/>
                </a:lnTo>
                <a:close/>
              </a:path>
              <a:path w="4272280" h="127000">
                <a:moveTo>
                  <a:pt x="4145279" y="53593"/>
                </a:moveTo>
                <a:lnTo>
                  <a:pt x="0" y="53593"/>
                </a:lnTo>
                <a:lnTo>
                  <a:pt x="0" y="73406"/>
                </a:lnTo>
                <a:lnTo>
                  <a:pt x="4145279" y="73406"/>
                </a:lnTo>
                <a:lnTo>
                  <a:pt x="4145279" y="53593"/>
                </a:lnTo>
                <a:close/>
              </a:path>
              <a:path w="4272280" h="127000">
                <a:moveTo>
                  <a:pt x="4252468" y="53593"/>
                </a:moveTo>
                <a:lnTo>
                  <a:pt x="4157979" y="53593"/>
                </a:lnTo>
                <a:lnTo>
                  <a:pt x="4157979" y="73406"/>
                </a:lnTo>
                <a:lnTo>
                  <a:pt x="4252468" y="73406"/>
                </a:lnTo>
                <a:lnTo>
                  <a:pt x="4272280" y="63500"/>
                </a:lnTo>
                <a:lnTo>
                  <a:pt x="4252468" y="53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30"/>
          <p:cNvSpPr/>
          <p:nvPr/>
        </p:nvSpPr>
        <p:spPr>
          <a:xfrm>
            <a:off x="1773935" y="4833365"/>
            <a:ext cx="129539" cy="353695"/>
          </a:xfrm>
          <a:custGeom>
            <a:avLst/>
            <a:gdLst/>
            <a:ahLst/>
            <a:cxnLst/>
            <a:rect l="l" t="t" r="r" b="b"/>
            <a:pathLst>
              <a:path w="129539" h="353695">
                <a:moveTo>
                  <a:pt x="77724" y="116585"/>
                </a:moveTo>
                <a:lnTo>
                  <a:pt x="51815" y="116585"/>
                </a:lnTo>
                <a:lnTo>
                  <a:pt x="51815" y="353694"/>
                </a:lnTo>
                <a:lnTo>
                  <a:pt x="77724" y="353694"/>
                </a:lnTo>
                <a:lnTo>
                  <a:pt x="77724" y="116585"/>
                </a:lnTo>
                <a:close/>
              </a:path>
              <a:path w="129539" h="353695">
                <a:moveTo>
                  <a:pt x="64769" y="0"/>
                </a:moveTo>
                <a:lnTo>
                  <a:pt x="0" y="129539"/>
                </a:lnTo>
                <a:lnTo>
                  <a:pt x="51815" y="129539"/>
                </a:lnTo>
                <a:lnTo>
                  <a:pt x="51815" y="116585"/>
                </a:lnTo>
                <a:lnTo>
                  <a:pt x="123062" y="116585"/>
                </a:lnTo>
                <a:lnTo>
                  <a:pt x="64769" y="0"/>
                </a:lnTo>
                <a:close/>
              </a:path>
              <a:path w="129539" h="353695">
                <a:moveTo>
                  <a:pt x="123062" y="116585"/>
                </a:moveTo>
                <a:lnTo>
                  <a:pt x="77724" y="116585"/>
                </a:lnTo>
                <a:lnTo>
                  <a:pt x="77724" y="129539"/>
                </a:lnTo>
                <a:lnTo>
                  <a:pt x="129539" y="129539"/>
                </a:lnTo>
                <a:lnTo>
                  <a:pt x="123062" y="1165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31"/>
          <p:cNvSpPr txBox="1"/>
          <p:nvPr/>
        </p:nvSpPr>
        <p:spPr>
          <a:xfrm>
            <a:off x="1772539" y="5156149"/>
            <a:ext cx="1289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30" dirty="0">
                <a:latin typeface="Trebuchet MS"/>
                <a:cs typeface="Trebuchet MS"/>
              </a:rPr>
              <a:t>4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70" name="object 32"/>
          <p:cNvSpPr/>
          <p:nvPr/>
        </p:nvSpPr>
        <p:spPr>
          <a:xfrm>
            <a:off x="2706623" y="5555741"/>
            <a:ext cx="129539" cy="353695"/>
          </a:xfrm>
          <a:custGeom>
            <a:avLst/>
            <a:gdLst/>
            <a:ahLst/>
            <a:cxnLst/>
            <a:rect l="l" t="t" r="r" b="b"/>
            <a:pathLst>
              <a:path w="129539" h="353695">
                <a:moveTo>
                  <a:pt x="77724" y="116586"/>
                </a:moveTo>
                <a:lnTo>
                  <a:pt x="51815" y="116586"/>
                </a:lnTo>
                <a:lnTo>
                  <a:pt x="51815" y="353682"/>
                </a:lnTo>
                <a:lnTo>
                  <a:pt x="77724" y="353682"/>
                </a:lnTo>
                <a:lnTo>
                  <a:pt x="77724" y="116586"/>
                </a:lnTo>
                <a:close/>
              </a:path>
              <a:path w="129539" h="353695">
                <a:moveTo>
                  <a:pt x="64769" y="0"/>
                </a:moveTo>
                <a:lnTo>
                  <a:pt x="0" y="129540"/>
                </a:lnTo>
                <a:lnTo>
                  <a:pt x="51815" y="129540"/>
                </a:lnTo>
                <a:lnTo>
                  <a:pt x="51815" y="116586"/>
                </a:lnTo>
                <a:lnTo>
                  <a:pt x="123062" y="116586"/>
                </a:lnTo>
                <a:lnTo>
                  <a:pt x="64769" y="0"/>
                </a:lnTo>
                <a:close/>
              </a:path>
              <a:path w="129539" h="353695">
                <a:moveTo>
                  <a:pt x="123062" y="116586"/>
                </a:moveTo>
                <a:lnTo>
                  <a:pt x="77724" y="116586"/>
                </a:lnTo>
                <a:lnTo>
                  <a:pt x="77724" y="129540"/>
                </a:lnTo>
                <a:lnTo>
                  <a:pt x="129539" y="129540"/>
                </a:lnTo>
                <a:lnTo>
                  <a:pt x="123062" y="1165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33"/>
          <p:cNvSpPr txBox="1"/>
          <p:nvPr/>
        </p:nvSpPr>
        <p:spPr>
          <a:xfrm>
            <a:off x="2703702" y="5878779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35" dirty="0">
                <a:latin typeface="Trebuchet MS"/>
                <a:cs typeface="Trebuchet MS"/>
              </a:rPr>
              <a:t>7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72" name="object 34"/>
          <p:cNvSpPr/>
          <p:nvPr/>
        </p:nvSpPr>
        <p:spPr>
          <a:xfrm>
            <a:off x="2005583" y="4127753"/>
            <a:ext cx="129539" cy="353695"/>
          </a:xfrm>
          <a:custGeom>
            <a:avLst/>
            <a:gdLst/>
            <a:ahLst/>
            <a:cxnLst/>
            <a:rect l="l" t="t" r="r" b="b"/>
            <a:pathLst>
              <a:path w="129539" h="353695">
                <a:moveTo>
                  <a:pt x="77724" y="116586"/>
                </a:moveTo>
                <a:lnTo>
                  <a:pt x="51816" y="116586"/>
                </a:lnTo>
                <a:lnTo>
                  <a:pt x="51816" y="353695"/>
                </a:lnTo>
                <a:lnTo>
                  <a:pt x="77724" y="353695"/>
                </a:lnTo>
                <a:lnTo>
                  <a:pt x="77724" y="116586"/>
                </a:lnTo>
                <a:close/>
              </a:path>
              <a:path w="129539" h="353695">
                <a:moveTo>
                  <a:pt x="64770" y="0"/>
                </a:moveTo>
                <a:lnTo>
                  <a:pt x="0" y="129540"/>
                </a:lnTo>
                <a:lnTo>
                  <a:pt x="51816" y="129540"/>
                </a:lnTo>
                <a:lnTo>
                  <a:pt x="51816" y="116586"/>
                </a:lnTo>
                <a:lnTo>
                  <a:pt x="123063" y="116586"/>
                </a:lnTo>
                <a:lnTo>
                  <a:pt x="64770" y="0"/>
                </a:lnTo>
                <a:close/>
              </a:path>
              <a:path w="129539" h="353695">
                <a:moveTo>
                  <a:pt x="123063" y="116586"/>
                </a:moveTo>
                <a:lnTo>
                  <a:pt x="77724" y="116586"/>
                </a:lnTo>
                <a:lnTo>
                  <a:pt x="77724" y="129540"/>
                </a:lnTo>
                <a:lnTo>
                  <a:pt x="129540" y="129540"/>
                </a:lnTo>
                <a:lnTo>
                  <a:pt x="123063" y="1165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35"/>
          <p:cNvSpPr txBox="1"/>
          <p:nvPr/>
        </p:nvSpPr>
        <p:spPr>
          <a:xfrm>
            <a:off x="1979802" y="4456938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35" dirty="0">
                <a:latin typeface="Trebuchet MS"/>
                <a:cs typeface="Trebuchet MS"/>
              </a:rPr>
              <a:t>5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74" name="object 36"/>
          <p:cNvSpPr/>
          <p:nvPr/>
        </p:nvSpPr>
        <p:spPr>
          <a:xfrm>
            <a:off x="4428744" y="4091178"/>
            <a:ext cx="129539" cy="408940"/>
          </a:xfrm>
          <a:custGeom>
            <a:avLst/>
            <a:gdLst/>
            <a:ahLst/>
            <a:cxnLst/>
            <a:rect l="l" t="t" r="r" b="b"/>
            <a:pathLst>
              <a:path w="129539" h="408939">
                <a:moveTo>
                  <a:pt x="51815" y="279019"/>
                </a:moveTo>
                <a:lnTo>
                  <a:pt x="0" y="279019"/>
                </a:lnTo>
                <a:lnTo>
                  <a:pt x="64769" y="408559"/>
                </a:lnTo>
                <a:lnTo>
                  <a:pt x="123062" y="291973"/>
                </a:lnTo>
                <a:lnTo>
                  <a:pt x="51815" y="291973"/>
                </a:lnTo>
                <a:lnTo>
                  <a:pt x="51815" y="279019"/>
                </a:lnTo>
                <a:close/>
              </a:path>
              <a:path w="129539" h="408939">
                <a:moveTo>
                  <a:pt x="77723" y="0"/>
                </a:moveTo>
                <a:lnTo>
                  <a:pt x="51815" y="0"/>
                </a:lnTo>
                <a:lnTo>
                  <a:pt x="51815" y="291973"/>
                </a:lnTo>
                <a:lnTo>
                  <a:pt x="77723" y="291973"/>
                </a:lnTo>
                <a:lnTo>
                  <a:pt x="77723" y="0"/>
                </a:lnTo>
                <a:close/>
              </a:path>
              <a:path w="129539" h="408939">
                <a:moveTo>
                  <a:pt x="129539" y="279019"/>
                </a:moveTo>
                <a:lnTo>
                  <a:pt x="77723" y="279019"/>
                </a:lnTo>
                <a:lnTo>
                  <a:pt x="77723" y="291973"/>
                </a:lnTo>
                <a:lnTo>
                  <a:pt x="123062" y="291973"/>
                </a:lnTo>
                <a:lnTo>
                  <a:pt x="129539" y="279019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37"/>
          <p:cNvSpPr txBox="1"/>
          <p:nvPr/>
        </p:nvSpPr>
        <p:spPr>
          <a:xfrm>
            <a:off x="4391025" y="4477258"/>
            <a:ext cx="2298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0" dirty="0">
                <a:latin typeface="Trebuchet MS"/>
                <a:cs typeface="Trebuchet MS"/>
              </a:rPr>
              <a:t>17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76" name="object 38"/>
          <p:cNvSpPr/>
          <p:nvPr/>
        </p:nvSpPr>
        <p:spPr>
          <a:xfrm>
            <a:off x="3311652" y="5523738"/>
            <a:ext cx="129539" cy="408940"/>
          </a:xfrm>
          <a:custGeom>
            <a:avLst/>
            <a:gdLst/>
            <a:ahLst/>
            <a:cxnLst/>
            <a:rect l="l" t="t" r="r" b="b"/>
            <a:pathLst>
              <a:path w="129539" h="408939">
                <a:moveTo>
                  <a:pt x="51815" y="279057"/>
                </a:moveTo>
                <a:lnTo>
                  <a:pt x="0" y="279057"/>
                </a:lnTo>
                <a:lnTo>
                  <a:pt x="64770" y="408597"/>
                </a:lnTo>
                <a:lnTo>
                  <a:pt x="123062" y="292011"/>
                </a:lnTo>
                <a:lnTo>
                  <a:pt x="51815" y="292011"/>
                </a:lnTo>
                <a:lnTo>
                  <a:pt x="51815" y="279057"/>
                </a:lnTo>
                <a:close/>
              </a:path>
              <a:path w="129539" h="408939">
                <a:moveTo>
                  <a:pt x="77724" y="0"/>
                </a:moveTo>
                <a:lnTo>
                  <a:pt x="51815" y="0"/>
                </a:lnTo>
                <a:lnTo>
                  <a:pt x="51815" y="292011"/>
                </a:lnTo>
                <a:lnTo>
                  <a:pt x="77724" y="292011"/>
                </a:lnTo>
                <a:lnTo>
                  <a:pt x="77724" y="0"/>
                </a:lnTo>
                <a:close/>
              </a:path>
              <a:path w="129539" h="408939">
                <a:moveTo>
                  <a:pt x="129539" y="279057"/>
                </a:moveTo>
                <a:lnTo>
                  <a:pt x="77724" y="279057"/>
                </a:lnTo>
                <a:lnTo>
                  <a:pt x="77724" y="292011"/>
                </a:lnTo>
                <a:lnTo>
                  <a:pt x="123062" y="292011"/>
                </a:lnTo>
                <a:lnTo>
                  <a:pt x="129539" y="279057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39"/>
          <p:cNvSpPr txBox="1"/>
          <p:nvPr/>
        </p:nvSpPr>
        <p:spPr>
          <a:xfrm>
            <a:off x="3274314" y="5910478"/>
            <a:ext cx="2298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0" dirty="0">
                <a:latin typeface="Trebuchet MS"/>
                <a:cs typeface="Trebuchet MS"/>
              </a:rPr>
              <a:t>10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78" name="object 40"/>
          <p:cNvSpPr/>
          <p:nvPr/>
        </p:nvSpPr>
        <p:spPr>
          <a:xfrm>
            <a:off x="4078223" y="4773929"/>
            <a:ext cx="129539" cy="408940"/>
          </a:xfrm>
          <a:custGeom>
            <a:avLst/>
            <a:gdLst/>
            <a:ahLst/>
            <a:cxnLst/>
            <a:rect l="l" t="t" r="r" b="b"/>
            <a:pathLst>
              <a:path w="129539" h="408939">
                <a:moveTo>
                  <a:pt x="51815" y="279019"/>
                </a:moveTo>
                <a:lnTo>
                  <a:pt x="0" y="279019"/>
                </a:lnTo>
                <a:lnTo>
                  <a:pt x="64770" y="408559"/>
                </a:lnTo>
                <a:lnTo>
                  <a:pt x="123062" y="291973"/>
                </a:lnTo>
                <a:lnTo>
                  <a:pt x="51815" y="291973"/>
                </a:lnTo>
                <a:lnTo>
                  <a:pt x="51815" y="279019"/>
                </a:lnTo>
                <a:close/>
              </a:path>
              <a:path w="129539" h="408939">
                <a:moveTo>
                  <a:pt x="77724" y="0"/>
                </a:moveTo>
                <a:lnTo>
                  <a:pt x="51815" y="0"/>
                </a:lnTo>
                <a:lnTo>
                  <a:pt x="51815" y="291973"/>
                </a:lnTo>
                <a:lnTo>
                  <a:pt x="77724" y="291973"/>
                </a:lnTo>
                <a:lnTo>
                  <a:pt x="77724" y="0"/>
                </a:lnTo>
                <a:close/>
              </a:path>
              <a:path w="129539" h="408939">
                <a:moveTo>
                  <a:pt x="129539" y="279019"/>
                </a:moveTo>
                <a:lnTo>
                  <a:pt x="77724" y="279019"/>
                </a:lnTo>
                <a:lnTo>
                  <a:pt x="77724" y="291973"/>
                </a:lnTo>
                <a:lnTo>
                  <a:pt x="123062" y="291973"/>
                </a:lnTo>
                <a:lnTo>
                  <a:pt x="129539" y="279019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41"/>
          <p:cNvSpPr txBox="1"/>
          <p:nvPr/>
        </p:nvSpPr>
        <p:spPr>
          <a:xfrm>
            <a:off x="4040251" y="5160390"/>
            <a:ext cx="2298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0" dirty="0">
                <a:latin typeface="Trebuchet MS"/>
                <a:cs typeface="Trebuchet MS"/>
              </a:rPr>
              <a:t>15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80" name="object 42"/>
          <p:cNvSpPr txBox="1"/>
          <p:nvPr/>
        </p:nvSpPr>
        <p:spPr>
          <a:xfrm>
            <a:off x="730402" y="4925948"/>
            <a:ext cx="588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30" dirty="0">
                <a:latin typeface="Trebuchet MS"/>
                <a:cs typeface="Trebuchet MS"/>
              </a:rPr>
              <a:t>Task</a:t>
            </a:r>
            <a:r>
              <a:rPr sz="1800" spc="-220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1" name="object 43"/>
          <p:cNvSpPr txBox="1"/>
          <p:nvPr/>
        </p:nvSpPr>
        <p:spPr>
          <a:xfrm>
            <a:off x="730402" y="5682183"/>
            <a:ext cx="588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30" dirty="0">
                <a:latin typeface="Trebuchet MS"/>
                <a:cs typeface="Trebuchet MS"/>
              </a:rPr>
              <a:t>Task</a:t>
            </a:r>
            <a:r>
              <a:rPr sz="1800" spc="-220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2" name="object 44"/>
          <p:cNvSpPr txBox="1"/>
          <p:nvPr/>
        </p:nvSpPr>
        <p:spPr>
          <a:xfrm>
            <a:off x="5847334" y="4193869"/>
            <a:ext cx="74612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25" dirty="0">
                <a:solidFill>
                  <a:srgbClr val="0000FF"/>
                </a:solidFill>
                <a:latin typeface="DejaVu Sans"/>
                <a:cs typeface="DejaVu Sans"/>
              </a:rPr>
              <a:t>𝐶</a:t>
            </a:r>
            <a:r>
              <a:rPr sz="2175" spc="-187" baseline="-15325" dirty="0">
                <a:solidFill>
                  <a:srgbClr val="0000FF"/>
                </a:solidFill>
                <a:latin typeface="DejaVu Sans"/>
                <a:cs typeface="DejaVu Sans"/>
              </a:rPr>
              <a:t>1 </a:t>
            </a:r>
            <a:r>
              <a:rPr sz="2000" spc="-180" dirty="0">
                <a:solidFill>
                  <a:srgbClr val="0000FF"/>
                </a:solidFill>
                <a:latin typeface="DejaVu Sans"/>
                <a:cs typeface="DejaVu Sans"/>
              </a:rPr>
              <a:t>=</a:t>
            </a:r>
            <a:r>
              <a:rPr sz="2000" spc="-215" dirty="0">
                <a:solidFill>
                  <a:srgbClr val="0000FF"/>
                </a:solidFill>
                <a:latin typeface="DejaVu Sans"/>
                <a:cs typeface="DejaVu Sans"/>
              </a:rPr>
              <a:t> </a:t>
            </a:r>
            <a:r>
              <a:rPr sz="2000" spc="-165" dirty="0">
                <a:solidFill>
                  <a:srgbClr val="0000FF"/>
                </a:solidFill>
                <a:latin typeface="DejaVu Sans"/>
                <a:cs typeface="DejaVu Sans"/>
              </a:rPr>
              <a:t>5</a:t>
            </a:r>
            <a:endParaRPr sz="2000">
              <a:latin typeface="DejaVu Sans"/>
              <a:cs typeface="DejaVu Sans"/>
            </a:endParaRPr>
          </a:p>
        </p:txBody>
      </p:sp>
      <p:sp>
        <p:nvSpPr>
          <p:cNvPr id="83" name="object 45"/>
          <p:cNvSpPr txBox="1"/>
          <p:nvPr/>
        </p:nvSpPr>
        <p:spPr>
          <a:xfrm>
            <a:off x="5847334" y="4888229"/>
            <a:ext cx="8915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0" dirty="0">
                <a:solidFill>
                  <a:srgbClr val="0000FF"/>
                </a:solidFill>
                <a:latin typeface="DejaVu Sans"/>
                <a:cs typeface="DejaVu Sans"/>
              </a:rPr>
              <a:t>𝐶</a:t>
            </a:r>
            <a:r>
              <a:rPr sz="2175" spc="-150" baseline="-15325" dirty="0">
                <a:solidFill>
                  <a:srgbClr val="0000FF"/>
                </a:solidFill>
                <a:latin typeface="DejaVu Sans"/>
                <a:cs typeface="DejaVu Sans"/>
              </a:rPr>
              <a:t>2 </a:t>
            </a:r>
            <a:r>
              <a:rPr sz="2000" spc="-180" dirty="0">
                <a:solidFill>
                  <a:srgbClr val="0000FF"/>
                </a:solidFill>
                <a:latin typeface="DejaVu Sans"/>
                <a:cs typeface="DejaVu Sans"/>
              </a:rPr>
              <a:t>=</a:t>
            </a:r>
            <a:r>
              <a:rPr sz="2000" spc="-270" dirty="0">
                <a:solidFill>
                  <a:srgbClr val="0000FF"/>
                </a:solidFill>
                <a:latin typeface="DejaVu Sans"/>
                <a:cs typeface="DejaVu Sans"/>
              </a:rPr>
              <a:t> </a:t>
            </a:r>
            <a:r>
              <a:rPr sz="2000" spc="-175" dirty="0">
                <a:solidFill>
                  <a:srgbClr val="0000FF"/>
                </a:solidFill>
                <a:latin typeface="DejaVu Sans"/>
                <a:cs typeface="DejaVu Sans"/>
              </a:rPr>
              <a:t>10</a:t>
            </a:r>
            <a:endParaRPr sz="2000">
              <a:latin typeface="DejaVu Sans"/>
              <a:cs typeface="DejaVu Sans"/>
            </a:endParaRPr>
          </a:p>
        </p:txBody>
      </p:sp>
      <p:sp>
        <p:nvSpPr>
          <p:cNvPr id="84" name="object 46"/>
          <p:cNvSpPr txBox="1"/>
          <p:nvPr/>
        </p:nvSpPr>
        <p:spPr>
          <a:xfrm>
            <a:off x="5850763" y="5624271"/>
            <a:ext cx="7518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0" dirty="0">
                <a:solidFill>
                  <a:srgbClr val="0000FF"/>
                </a:solidFill>
                <a:latin typeface="DejaVu Sans"/>
                <a:cs typeface="DejaVu Sans"/>
              </a:rPr>
              <a:t>𝐶</a:t>
            </a:r>
            <a:r>
              <a:rPr sz="2175" spc="-150" baseline="-15325" dirty="0">
                <a:solidFill>
                  <a:srgbClr val="0000FF"/>
                </a:solidFill>
                <a:latin typeface="DejaVu Sans"/>
                <a:cs typeface="DejaVu Sans"/>
              </a:rPr>
              <a:t>3 </a:t>
            </a:r>
            <a:r>
              <a:rPr sz="2000" spc="-180" dirty="0">
                <a:solidFill>
                  <a:srgbClr val="0000FF"/>
                </a:solidFill>
                <a:latin typeface="DejaVu Sans"/>
                <a:cs typeface="DejaVu Sans"/>
              </a:rPr>
              <a:t>=</a:t>
            </a:r>
            <a:r>
              <a:rPr sz="2000" spc="-265" dirty="0">
                <a:solidFill>
                  <a:srgbClr val="0000FF"/>
                </a:solidFill>
                <a:latin typeface="DejaVu Sans"/>
                <a:cs typeface="DejaVu Sans"/>
              </a:rPr>
              <a:t> </a:t>
            </a:r>
            <a:r>
              <a:rPr sz="2000" spc="-165" dirty="0">
                <a:solidFill>
                  <a:srgbClr val="0000FF"/>
                </a:solidFill>
                <a:latin typeface="DejaVu Sans"/>
                <a:cs typeface="DejaVu Sans"/>
              </a:rPr>
              <a:t>1</a:t>
            </a:r>
            <a:endParaRPr sz="2000">
              <a:latin typeface="DejaVu Sans"/>
              <a:cs typeface="DejaVu Sans"/>
            </a:endParaRPr>
          </a:p>
        </p:txBody>
      </p:sp>
      <p:sp>
        <p:nvSpPr>
          <p:cNvPr id="85" name="object 47"/>
          <p:cNvSpPr/>
          <p:nvPr/>
        </p:nvSpPr>
        <p:spPr>
          <a:xfrm>
            <a:off x="1790700" y="4949901"/>
            <a:ext cx="2212848" cy="2393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48"/>
          <p:cNvSpPr/>
          <p:nvPr/>
        </p:nvSpPr>
        <p:spPr>
          <a:xfrm>
            <a:off x="1837944" y="4977384"/>
            <a:ext cx="2122932" cy="1493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49"/>
          <p:cNvSpPr/>
          <p:nvPr/>
        </p:nvSpPr>
        <p:spPr>
          <a:xfrm>
            <a:off x="1837944" y="4977384"/>
            <a:ext cx="2123440" cy="149860"/>
          </a:xfrm>
          <a:custGeom>
            <a:avLst/>
            <a:gdLst/>
            <a:ahLst/>
            <a:cxnLst/>
            <a:rect l="l" t="t" r="r" b="b"/>
            <a:pathLst>
              <a:path w="2123440" h="149860">
                <a:moveTo>
                  <a:pt x="0" y="149351"/>
                </a:moveTo>
                <a:lnTo>
                  <a:pt x="2122932" y="149351"/>
                </a:lnTo>
                <a:lnTo>
                  <a:pt x="2122932" y="0"/>
                </a:lnTo>
                <a:lnTo>
                  <a:pt x="0" y="0"/>
                </a:lnTo>
                <a:lnTo>
                  <a:pt x="0" y="149351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50"/>
          <p:cNvSpPr/>
          <p:nvPr/>
        </p:nvSpPr>
        <p:spPr>
          <a:xfrm>
            <a:off x="3899915" y="4271708"/>
            <a:ext cx="1161300" cy="2301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51"/>
          <p:cNvSpPr/>
          <p:nvPr/>
        </p:nvSpPr>
        <p:spPr>
          <a:xfrm>
            <a:off x="3947159" y="4299203"/>
            <a:ext cx="1071372" cy="1402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52"/>
          <p:cNvSpPr/>
          <p:nvPr/>
        </p:nvSpPr>
        <p:spPr>
          <a:xfrm>
            <a:off x="3947159" y="4299203"/>
            <a:ext cx="1071880" cy="140335"/>
          </a:xfrm>
          <a:custGeom>
            <a:avLst/>
            <a:gdLst/>
            <a:ahLst/>
            <a:cxnLst/>
            <a:rect l="l" t="t" r="r" b="b"/>
            <a:pathLst>
              <a:path w="1071879" h="140335">
                <a:moveTo>
                  <a:pt x="0" y="140208"/>
                </a:moveTo>
                <a:lnTo>
                  <a:pt x="1071372" y="140208"/>
                </a:lnTo>
                <a:lnTo>
                  <a:pt x="1071372" y="0"/>
                </a:lnTo>
                <a:lnTo>
                  <a:pt x="0" y="0"/>
                </a:lnTo>
                <a:lnTo>
                  <a:pt x="0" y="140208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53"/>
          <p:cNvSpPr/>
          <p:nvPr/>
        </p:nvSpPr>
        <p:spPr>
          <a:xfrm>
            <a:off x="4995671" y="5708903"/>
            <a:ext cx="300177" cy="23167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54"/>
          <p:cNvSpPr/>
          <p:nvPr/>
        </p:nvSpPr>
        <p:spPr>
          <a:xfrm>
            <a:off x="5042915" y="5736335"/>
            <a:ext cx="210312" cy="14173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55"/>
          <p:cNvSpPr/>
          <p:nvPr/>
        </p:nvSpPr>
        <p:spPr>
          <a:xfrm>
            <a:off x="5042915" y="5736335"/>
            <a:ext cx="210820" cy="142240"/>
          </a:xfrm>
          <a:custGeom>
            <a:avLst/>
            <a:gdLst/>
            <a:ahLst/>
            <a:cxnLst/>
            <a:rect l="l" t="t" r="r" b="b"/>
            <a:pathLst>
              <a:path w="210820" h="142239">
                <a:moveTo>
                  <a:pt x="0" y="141731"/>
                </a:moveTo>
                <a:lnTo>
                  <a:pt x="210312" y="141731"/>
                </a:lnTo>
                <a:lnTo>
                  <a:pt x="210312" y="0"/>
                </a:lnTo>
                <a:lnTo>
                  <a:pt x="0" y="0"/>
                </a:lnTo>
                <a:lnTo>
                  <a:pt x="0" y="141731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56"/>
          <p:cNvSpPr txBox="1"/>
          <p:nvPr/>
        </p:nvSpPr>
        <p:spPr>
          <a:xfrm>
            <a:off x="4862829" y="4501388"/>
            <a:ext cx="2298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0" dirty="0">
                <a:latin typeface="Trebuchet MS"/>
                <a:cs typeface="Trebuchet MS"/>
              </a:rPr>
              <a:t>19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95" name="object 57"/>
          <p:cNvSpPr txBox="1"/>
          <p:nvPr/>
        </p:nvSpPr>
        <p:spPr>
          <a:xfrm>
            <a:off x="5181346" y="5910478"/>
            <a:ext cx="2298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0" dirty="0">
                <a:latin typeface="Trebuchet MS"/>
                <a:cs typeface="Trebuchet MS"/>
              </a:rPr>
              <a:t>20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96" name="object 58"/>
          <p:cNvSpPr txBox="1"/>
          <p:nvPr/>
        </p:nvSpPr>
        <p:spPr>
          <a:xfrm>
            <a:off x="7882255" y="4890642"/>
            <a:ext cx="3092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180" dirty="0">
                <a:solidFill>
                  <a:srgbClr val="0000FF"/>
                </a:solidFill>
                <a:latin typeface="Trebuchet MS"/>
                <a:cs typeface="Trebuchet MS"/>
              </a:rPr>
              <a:t>14</a:t>
            </a:r>
            <a:endParaRPr sz="2200">
              <a:latin typeface="Trebuchet MS"/>
              <a:cs typeface="Trebuchet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9414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 animBg="1"/>
      <p:bldP spid="66" grpId="0" animBg="1"/>
      <p:bldP spid="67" grpId="0" animBg="1"/>
      <p:bldP spid="68" grpId="0" animBg="1"/>
      <p:bldP spid="69" grpId="0"/>
      <p:bldP spid="70" grpId="0" animBg="1"/>
      <p:bldP spid="71" grpId="0"/>
      <p:bldP spid="72" grpId="0" animBg="1"/>
      <p:bldP spid="73" grpId="0"/>
      <p:bldP spid="74" grpId="0" animBg="1"/>
      <p:bldP spid="75" grpId="0"/>
      <p:bldP spid="76" grpId="0" animBg="1"/>
      <p:bldP spid="77" grpId="0"/>
      <p:bldP spid="78" grpId="0" animBg="1"/>
      <p:bldP spid="79" grpId="0"/>
      <p:bldP spid="80" grpId="0"/>
      <p:bldP spid="81" grpId="0"/>
      <p:bldP spid="82" grpId="0"/>
      <p:bldP spid="83" grpId="0"/>
      <p:bldP spid="84" grpId="0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/>
      <p:bldP spid="95" grpId="0"/>
      <p:bldP spid="9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24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7" name="object 3"/>
          <p:cNvSpPr txBox="1">
            <a:spLocks noGrp="1"/>
          </p:cNvSpPr>
          <p:nvPr>
            <p:ph type="title"/>
          </p:nvPr>
        </p:nvSpPr>
        <p:spPr>
          <a:xfrm>
            <a:off x="533400" y="152400"/>
            <a:ext cx="1777075" cy="504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Quiz</a:t>
            </a:r>
            <a:endParaRPr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98" name="object 4"/>
          <p:cNvSpPr txBox="1"/>
          <p:nvPr/>
        </p:nvSpPr>
        <p:spPr>
          <a:xfrm>
            <a:off x="770026" y="1070863"/>
            <a:ext cx="625919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Arial"/>
                <a:cs typeface="Arial"/>
              </a:rPr>
              <a:t>How many deadline misses in the FIFO</a:t>
            </a:r>
            <a:r>
              <a:rPr sz="2200" spc="13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schedule?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99" name="object 5"/>
          <p:cNvSpPr txBox="1"/>
          <p:nvPr/>
        </p:nvSpPr>
        <p:spPr>
          <a:xfrm>
            <a:off x="717295" y="1918461"/>
            <a:ext cx="588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30" dirty="0">
                <a:latin typeface="Trebuchet MS"/>
                <a:cs typeface="Trebuchet MS"/>
              </a:rPr>
              <a:t>Task</a:t>
            </a:r>
            <a:r>
              <a:rPr sz="1800" spc="-220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0" name="object 6"/>
          <p:cNvSpPr/>
          <p:nvPr/>
        </p:nvSpPr>
        <p:spPr>
          <a:xfrm>
            <a:off x="1453133" y="2063242"/>
            <a:ext cx="3322954" cy="127000"/>
          </a:xfrm>
          <a:custGeom>
            <a:avLst/>
            <a:gdLst/>
            <a:ahLst/>
            <a:cxnLst/>
            <a:rect l="l" t="t" r="r" b="b"/>
            <a:pathLst>
              <a:path w="3322954" h="127000">
                <a:moveTo>
                  <a:pt x="3195701" y="0"/>
                </a:moveTo>
                <a:lnTo>
                  <a:pt x="3195701" y="127000"/>
                </a:lnTo>
                <a:lnTo>
                  <a:pt x="3302888" y="73406"/>
                </a:lnTo>
                <a:lnTo>
                  <a:pt x="3208401" y="73406"/>
                </a:lnTo>
                <a:lnTo>
                  <a:pt x="3208401" y="53594"/>
                </a:lnTo>
                <a:lnTo>
                  <a:pt x="3302889" y="53594"/>
                </a:lnTo>
                <a:lnTo>
                  <a:pt x="3195701" y="0"/>
                </a:lnTo>
                <a:close/>
              </a:path>
              <a:path w="3322954" h="127000">
                <a:moveTo>
                  <a:pt x="3195701" y="53594"/>
                </a:moveTo>
                <a:lnTo>
                  <a:pt x="0" y="53594"/>
                </a:lnTo>
                <a:lnTo>
                  <a:pt x="0" y="73406"/>
                </a:lnTo>
                <a:lnTo>
                  <a:pt x="3195701" y="73406"/>
                </a:lnTo>
                <a:lnTo>
                  <a:pt x="3195701" y="53594"/>
                </a:lnTo>
                <a:close/>
              </a:path>
              <a:path w="3322954" h="127000">
                <a:moveTo>
                  <a:pt x="3302889" y="53594"/>
                </a:moveTo>
                <a:lnTo>
                  <a:pt x="3208401" y="53594"/>
                </a:lnTo>
                <a:lnTo>
                  <a:pt x="3208401" y="73406"/>
                </a:lnTo>
                <a:lnTo>
                  <a:pt x="3302888" y="73406"/>
                </a:lnTo>
                <a:lnTo>
                  <a:pt x="3322701" y="63500"/>
                </a:lnTo>
                <a:lnTo>
                  <a:pt x="3302889" y="535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7"/>
          <p:cNvSpPr/>
          <p:nvPr/>
        </p:nvSpPr>
        <p:spPr>
          <a:xfrm>
            <a:off x="1453133" y="2669794"/>
            <a:ext cx="3322954" cy="127000"/>
          </a:xfrm>
          <a:custGeom>
            <a:avLst/>
            <a:gdLst/>
            <a:ahLst/>
            <a:cxnLst/>
            <a:rect l="l" t="t" r="r" b="b"/>
            <a:pathLst>
              <a:path w="3322954" h="127000">
                <a:moveTo>
                  <a:pt x="3195701" y="0"/>
                </a:moveTo>
                <a:lnTo>
                  <a:pt x="3195701" y="127000"/>
                </a:lnTo>
                <a:lnTo>
                  <a:pt x="3302889" y="73405"/>
                </a:lnTo>
                <a:lnTo>
                  <a:pt x="3208401" y="73405"/>
                </a:lnTo>
                <a:lnTo>
                  <a:pt x="3208401" y="53593"/>
                </a:lnTo>
                <a:lnTo>
                  <a:pt x="3302888" y="53593"/>
                </a:lnTo>
                <a:lnTo>
                  <a:pt x="3195701" y="0"/>
                </a:lnTo>
                <a:close/>
              </a:path>
              <a:path w="3322954" h="127000">
                <a:moveTo>
                  <a:pt x="3195701" y="53593"/>
                </a:moveTo>
                <a:lnTo>
                  <a:pt x="0" y="53593"/>
                </a:lnTo>
                <a:lnTo>
                  <a:pt x="0" y="73405"/>
                </a:lnTo>
                <a:lnTo>
                  <a:pt x="3195701" y="73405"/>
                </a:lnTo>
                <a:lnTo>
                  <a:pt x="3195701" y="53593"/>
                </a:lnTo>
                <a:close/>
              </a:path>
              <a:path w="3322954" h="127000">
                <a:moveTo>
                  <a:pt x="3302888" y="53593"/>
                </a:moveTo>
                <a:lnTo>
                  <a:pt x="3208401" y="53593"/>
                </a:lnTo>
                <a:lnTo>
                  <a:pt x="3208401" y="73405"/>
                </a:lnTo>
                <a:lnTo>
                  <a:pt x="3302889" y="73405"/>
                </a:lnTo>
                <a:lnTo>
                  <a:pt x="3322701" y="63500"/>
                </a:lnTo>
                <a:lnTo>
                  <a:pt x="3302888" y="53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8"/>
          <p:cNvSpPr/>
          <p:nvPr/>
        </p:nvSpPr>
        <p:spPr>
          <a:xfrm>
            <a:off x="1453133" y="3306826"/>
            <a:ext cx="3322954" cy="127000"/>
          </a:xfrm>
          <a:custGeom>
            <a:avLst/>
            <a:gdLst/>
            <a:ahLst/>
            <a:cxnLst/>
            <a:rect l="l" t="t" r="r" b="b"/>
            <a:pathLst>
              <a:path w="3322954" h="127000">
                <a:moveTo>
                  <a:pt x="3195701" y="0"/>
                </a:moveTo>
                <a:lnTo>
                  <a:pt x="3195701" y="127000"/>
                </a:lnTo>
                <a:lnTo>
                  <a:pt x="3302888" y="73406"/>
                </a:lnTo>
                <a:lnTo>
                  <a:pt x="3208401" y="73406"/>
                </a:lnTo>
                <a:lnTo>
                  <a:pt x="3208401" y="53594"/>
                </a:lnTo>
                <a:lnTo>
                  <a:pt x="3302889" y="53594"/>
                </a:lnTo>
                <a:lnTo>
                  <a:pt x="3195701" y="0"/>
                </a:lnTo>
                <a:close/>
              </a:path>
              <a:path w="3322954" h="127000">
                <a:moveTo>
                  <a:pt x="3195701" y="53594"/>
                </a:moveTo>
                <a:lnTo>
                  <a:pt x="0" y="53594"/>
                </a:lnTo>
                <a:lnTo>
                  <a:pt x="0" y="73406"/>
                </a:lnTo>
                <a:lnTo>
                  <a:pt x="3195701" y="73406"/>
                </a:lnTo>
                <a:lnTo>
                  <a:pt x="3195701" y="53594"/>
                </a:lnTo>
                <a:close/>
              </a:path>
              <a:path w="3322954" h="127000">
                <a:moveTo>
                  <a:pt x="3302889" y="53594"/>
                </a:moveTo>
                <a:lnTo>
                  <a:pt x="3208401" y="53594"/>
                </a:lnTo>
                <a:lnTo>
                  <a:pt x="3208401" y="73406"/>
                </a:lnTo>
                <a:lnTo>
                  <a:pt x="3302888" y="73406"/>
                </a:lnTo>
                <a:lnTo>
                  <a:pt x="3322701" y="63500"/>
                </a:lnTo>
                <a:lnTo>
                  <a:pt x="3302889" y="535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9"/>
          <p:cNvSpPr/>
          <p:nvPr/>
        </p:nvSpPr>
        <p:spPr>
          <a:xfrm>
            <a:off x="1760220" y="2430017"/>
            <a:ext cx="129539" cy="305435"/>
          </a:xfrm>
          <a:custGeom>
            <a:avLst/>
            <a:gdLst/>
            <a:ahLst/>
            <a:cxnLst/>
            <a:rect l="l" t="t" r="r" b="b"/>
            <a:pathLst>
              <a:path w="129539" h="305435">
                <a:moveTo>
                  <a:pt x="77724" y="116586"/>
                </a:moveTo>
                <a:lnTo>
                  <a:pt x="51816" y="116586"/>
                </a:lnTo>
                <a:lnTo>
                  <a:pt x="51816" y="305435"/>
                </a:lnTo>
                <a:lnTo>
                  <a:pt x="77724" y="305435"/>
                </a:lnTo>
                <a:lnTo>
                  <a:pt x="77724" y="116586"/>
                </a:lnTo>
                <a:close/>
              </a:path>
              <a:path w="129539" h="305435">
                <a:moveTo>
                  <a:pt x="64769" y="0"/>
                </a:moveTo>
                <a:lnTo>
                  <a:pt x="0" y="129540"/>
                </a:lnTo>
                <a:lnTo>
                  <a:pt x="51816" y="129540"/>
                </a:lnTo>
                <a:lnTo>
                  <a:pt x="51816" y="116586"/>
                </a:lnTo>
                <a:lnTo>
                  <a:pt x="123062" y="116586"/>
                </a:lnTo>
                <a:lnTo>
                  <a:pt x="64769" y="0"/>
                </a:lnTo>
                <a:close/>
              </a:path>
              <a:path w="129539" h="305435">
                <a:moveTo>
                  <a:pt x="123062" y="116586"/>
                </a:moveTo>
                <a:lnTo>
                  <a:pt x="77724" y="116586"/>
                </a:lnTo>
                <a:lnTo>
                  <a:pt x="77724" y="129540"/>
                </a:lnTo>
                <a:lnTo>
                  <a:pt x="129540" y="129540"/>
                </a:lnTo>
                <a:lnTo>
                  <a:pt x="123062" y="1165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"/>
          <p:cNvSpPr txBox="1"/>
          <p:nvPr/>
        </p:nvSpPr>
        <p:spPr>
          <a:xfrm>
            <a:off x="1759457" y="2707893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35" dirty="0">
                <a:latin typeface="Trebuchet MS"/>
                <a:cs typeface="Trebuchet MS"/>
              </a:rPr>
              <a:t>4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05" name="object 11"/>
          <p:cNvSpPr/>
          <p:nvPr/>
        </p:nvSpPr>
        <p:spPr>
          <a:xfrm>
            <a:off x="2694432" y="3053333"/>
            <a:ext cx="129539" cy="305435"/>
          </a:xfrm>
          <a:custGeom>
            <a:avLst/>
            <a:gdLst/>
            <a:ahLst/>
            <a:cxnLst/>
            <a:rect l="l" t="t" r="r" b="b"/>
            <a:pathLst>
              <a:path w="129539" h="305435">
                <a:moveTo>
                  <a:pt x="77724" y="116586"/>
                </a:moveTo>
                <a:lnTo>
                  <a:pt x="51816" y="116586"/>
                </a:lnTo>
                <a:lnTo>
                  <a:pt x="51816" y="305435"/>
                </a:lnTo>
                <a:lnTo>
                  <a:pt x="77724" y="305435"/>
                </a:lnTo>
                <a:lnTo>
                  <a:pt x="77724" y="116586"/>
                </a:lnTo>
                <a:close/>
              </a:path>
              <a:path w="129539" h="305435">
                <a:moveTo>
                  <a:pt x="64769" y="0"/>
                </a:moveTo>
                <a:lnTo>
                  <a:pt x="0" y="129539"/>
                </a:lnTo>
                <a:lnTo>
                  <a:pt x="51816" y="129539"/>
                </a:lnTo>
                <a:lnTo>
                  <a:pt x="51816" y="116586"/>
                </a:lnTo>
                <a:lnTo>
                  <a:pt x="123063" y="116586"/>
                </a:lnTo>
                <a:lnTo>
                  <a:pt x="64769" y="0"/>
                </a:lnTo>
                <a:close/>
              </a:path>
              <a:path w="129539" h="305435">
                <a:moveTo>
                  <a:pt x="123063" y="116586"/>
                </a:moveTo>
                <a:lnTo>
                  <a:pt x="77724" y="116586"/>
                </a:lnTo>
                <a:lnTo>
                  <a:pt x="77724" y="129539"/>
                </a:lnTo>
                <a:lnTo>
                  <a:pt x="129540" y="129539"/>
                </a:lnTo>
                <a:lnTo>
                  <a:pt x="123063" y="1165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2"/>
          <p:cNvSpPr txBox="1"/>
          <p:nvPr/>
        </p:nvSpPr>
        <p:spPr>
          <a:xfrm>
            <a:off x="2690622" y="3330905"/>
            <a:ext cx="1289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30" dirty="0">
                <a:latin typeface="Trebuchet MS"/>
                <a:cs typeface="Trebuchet MS"/>
              </a:rPr>
              <a:t>7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07" name="object 13"/>
          <p:cNvSpPr/>
          <p:nvPr/>
        </p:nvSpPr>
        <p:spPr>
          <a:xfrm>
            <a:off x="1993392" y="1820417"/>
            <a:ext cx="129539" cy="305435"/>
          </a:xfrm>
          <a:custGeom>
            <a:avLst/>
            <a:gdLst/>
            <a:ahLst/>
            <a:cxnLst/>
            <a:rect l="l" t="t" r="r" b="b"/>
            <a:pathLst>
              <a:path w="129539" h="305435">
                <a:moveTo>
                  <a:pt x="77724" y="116586"/>
                </a:moveTo>
                <a:lnTo>
                  <a:pt x="51815" y="116586"/>
                </a:lnTo>
                <a:lnTo>
                  <a:pt x="51815" y="305435"/>
                </a:lnTo>
                <a:lnTo>
                  <a:pt x="77724" y="305435"/>
                </a:lnTo>
                <a:lnTo>
                  <a:pt x="77724" y="116586"/>
                </a:lnTo>
                <a:close/>
              </a:path>
              <a:path w="129539" h="305435">
                <a:moveTo>
                  <a:pt x="64769" y="0"/>
                </a:moveTo>
                <a:lnTo>
                  <a:pt x="0" y="129540"/>
                </a:lnTo>
                <a:lnTo>
                  <a:pt x="51815" y="129540"/>
                </a:lnTo>
                <a:lnTo>
                  <a:pt x="51815" y="116586"/>
                </a:lnTo>
                <a:lnTo>
                  <a:pt x="123062" y="116586"/>
                </a:lnTo>
                <a:lnTo>
                  <a:pt x="64769" y="0"/>
                </a:lnTo>
                <a:close/>
              </a:path>
              <a:path w="129539" h="305435">
                <a:moveTo>
                  <a:pt x="123062" y="116586"/>
                </a:moveTo>
                <a:lnTo>
                  <a:pt x="77724" y="116586"/>
                </a:lnTo>
                <a:lnTo>
                  <a:pt x="77724" y="129540"/>
                </a:lnTo>
                <a:lnTo>
                  <a:pt x="129539" y="129540"/>
                </a:lnTo>
                <a:lnTo>
                  <a:pt x="123062" y="1165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4"/>
          <p:cNvSpPr txBox="1"/>
          <p:nvPr/>
        </p:nvSpPr>
        <p:spPr>
          <a:xfrm>
            <a:off x="1966722" y="2103500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35" dirty="0">
                <a:latin typeface="Trebuchet MS"/>
                <a:cs typeface="Trebuchet MS"/>
              </a:rPr>
              <a:t>5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09" name="object 15"/>
          <p:cNvSpPr/>
          <p:nvPr/>
        </p:nvSpPr>
        <p:spPr>
          <a:xfrm>
            <a:off x="4415028" y="1788414"/>
            <a:ext cx="129539" cy="353060"/>
          </a:xfrm>
          <a:custGeom>
            <a:avLst/>
            <a:gdLst/>
            <a:ahLst/>
            <a:cxnLst/>
            <a:rect l="l" t="t" r="r" b="b"/>
            <a:pathLst>
              <a:path w="129539" h="353060">
                <a:moveTo>
                  <a:pt x="51816" y="223265"/>
                </a:moveTo>
                <a:lnTo>
                  <a:pt x="0" y="223265"/>
                </a:lnTo>
                <a:lnTo>
                  <a:pt x="64770" y="352806"/>
                </a:lnTo>
                <a:lnTo>
                  <a:pt x="123062" y="236220"/>
                </a:lnTo>
                <a:lnTo>
                  <a:pt x="51816" y="236220"/>
                </a:lnTo>
                <a:lnTo>
                  <a:pt x="51816" y="223265"/>
                </a:lnTo>
                <a:close/>
              </a:path>
              <a:path w="129539" h="353060">
                <a:moveTo>
                  <a:pt x="77724" y="0"/>
                </a:moveTo>
                <a:lnTo>
                  <a:pt x="51816" y="0"/>
                </a:lnTo>
                <a:lnTo>
                  <a:pt x="51816" y="236220"/>
                </a:lnTo>
                <a:lnTo>
                  <a:pt x="77724" y="236220"/>
                </a:lnTo>
                <a:lnTo>
                  <a:pt x="77724" y="0"/>
                </a:lnTo>
                <a:close/>
              </a:path>
              <a:path w="129539" h="353060">
                <a:moveTo>
                  <a:pt x="129539" y="223265"/>
                </a:moveTo>
                <a:lnTo>
                  <a:pt x="77724" y="223265"/>
                </a:lnTo>
                <a:lnTo>
                  <a:pt x="77724" y="236220"/>
                </a:lnTo>
                <a:lnTo>
                  <a:pt x="123062" y="236220"/>
                </a:lnTo>
                <a:lnTo>
                  <a:pt x="129539" y="22326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6"/>
          <p:cNvSpPr txBox="1"/>
          <p:nvPr/>
        </p:nvSpPr>
        <p:spPr>
          <a:xfrm>
            <a:off x="4377944" y="2121154"/>
            <a:ext cx="2298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0" dirty="0">
                <a:latin typeface="Trebuchet MS"/>
                <a:cs typeface="Trebuchet MS"/>
              </a:rPr>
              <a:t>17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11" name="object 17"/>
          <p:cNvSpPr/>
          <p:nvPr/>
        </p:nvSpPr>
        <p:spPr>
          <a:xfrm>
            <a:off x="3299459" y="3025901"/>
            <a:ext cx="129539" cy="353060"/>
          </a:xfrm>
          <a:custGeom>
            <a:avLst/>
            <a:gdLst/>
            <a:ahLst/>
            <a:cxnLst/>
            <a:rect l="l" t="t" r="r" b="b"/>
            <a:pathLst>
              <a:path w="129539" h="353060">
                <a:moveTo>
                  <a:pt x="51815" y="223265"/>
                </a:moveTo>
                <a:lnTo>
                  <a:pt x="0" y="223265"/>
                </a:lnTo>
                <a:lnTo>
                  <a:pt x="64769" y="352806"/>
                </a:lnTo>
                <a:lnTo>
                  <a:pt x="123062" y="236220"/>
                </a:lnTo>
                <a:lnTo>
                  <a:pt x="51815" y="236220"/>
                </a:lnTo>
                <a:lnTo>
                  <a:pt x="51815" y="223265"/>
                </a:lnTo>
                <a:close/>
              </a:path>
              <a:path w="129539" h="353060">
                <a:moveTo>
                  <a:pt x="77724" y="0"/>
                </a:moveTo>
                <a:lnTo>
                  <a:pt x="51815" y="0"/>
                </a:lnTo>
                <a:lnTo>
                  <a:pt x="51815" y="236220"/>
                </a:lnTo>
                <a:lnTo>
                  <a:pt x="77724" y="236220"/>
                </a:lnTo>
                <a:lnTo>
                  <a:pt x="77724" y="0"/>
                </a:lnTo>
                <a:close/>
              </a:path>
              <a:path w="129539" h="353060">
                <a:moveTo>
                  <a:pt x="129539" y="223265"/>
                </a:moveTo>
                <a:lnTo>
                  <a:pt x="77724" y="223265"/>
                </a:lnTo>
                <a:lnTo>
                  <a:pt x="77724" y="236220"/>
                </a:lnTo>
                <a:lnTo>
                  <a:pt x="123062" y="236220"/>
                </a:lnTo>
                <a:lnTo>
                  <a:pt x="129539" y="22326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8"/>
          <p:cNvSpPr txBox="1"/>
          <p:nvPr/>
        </p:nvSpPr>
        <p:spPr>
          <a:xfrm>
            <a:off x="3261105" y="3358642"/>
            <a:ext cx="2298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0" dirty="0">
                <a:latin typeface="Trebuchet MS"/>
                <a:cs typeface="Trebuchet MS"/>
              </a:rPr>
              <a:t>10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13" name="object 19"/>
          <p:cNvSpPr/>
          <p:nvPr/>
        </p:nvSpPr>
        <p:spPr>
          <a:xfrm>
            <a:off x="4064508" y="2378201"/>
            <a:ext cx="129539" cy="353060"/>
          </a:xfrm>
          <a:custGeom>
            <a:avLst/>
            <a:gdLst/>
            <a:ahLst/>
            <a:cxnLst/>
            <a:rect l="l" t="t" r="r" b="b"/>
            <a:pathLst>
              <a:path w="129539" h="353060">
                <a:moveTo>
                  <a:pt x="51815" y="223265"/>
                </a:moveTo>
                <a:lnTo>
                  <a:pt x="0" y="223265"/>
                </a:lnTo>
                <a:lnTo>
                  <a:pt x="64769" y="352806"/>
                </a:lnTo>
                <a:lnTo>
                  <a:pt x="123062" y="236220"/>
                </a:lnTo>
                <a:lnTo>
                  <a:pt x="51815" y="236220"/>
                </a:lnTo>
                <a:lnTo>
                  <a:pt x="51815" y="223265"/>
                </a:lnTo>
                <a:close/>
              </a:path>
              <a:path w="129539" h="353060">
                <a:moveTo>
                  <a:pt x="77724" y="0"/>
                </a:moveTo>
                <a:lnTo>
                  <a:pt x="51815" y="0"/>
                </a:lnTo>
                <a:lnTo>
                  <a:pt x="51815" y="236220"/>
                </a:lnTo>
                <a:lnTo>
                  <a:pt x="77724" y="236220"/>
                </a:lnTo>
                <a:lnTo>
                  <a:pt x="77724" y="0"/>
                </a:lnTo>
                <a:close/>
              </a:path>
              <a:path w="129539" h="353060">
                <a:moveTo>
                  <a:pt x="129539" y="223265"/>
                </a:moveTo>
                <a:lnTo>
                  <a:pt x="77724" y="223265"/>
                </a:lnTo>
                <a:lnTo>
                  <a:pt x="77724" y="236220"/>
                </a:lnTo>
                <a:lnTo>
                  <a:pt x="123062" y="236220"/>
                </a:lnTo>
                <a:lnTo>
                  <a:pt x="129539" y="22326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20"/>
          <p:cNvSpPr txBox="1"/>
          <p:nvPr/>
        </p:nvSpPr>
        <p:spPr>
          <a:xfrm>
            <a:off x="4027170" y="2710942"/>
            <a:ext cx="2298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0" dirty="0">
                <a:latin typeface="Trebuchet MS"/>
                <a:cs typeface="Trebuchet MS"/>
              </a:rPr>
              <a:t>15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15" name="object 21"/>
          <p:cNvSpPr txBox="1"/>
          <p:nvPr/>
        </p:nvSpPr>
        <p:spPr>
          <a:xfrm>
            <a:off x="717295" y="2507996"/>
            <a:ext cx="588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30" dirty="0">
                <a:latin typeface="Trebuchet MS"/>
                <a:cs typeface="Trebuchet MS"/>
              </a:rPr>
              <a:t>Task</a:t>
            </a:r>
            <a:r>
              <a:rPr sz="1800" spc="-220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6" name="object 22"/>
          <p:cNvSpPr txBox="1"/>
          <p:nvPr/>
        </p:nvSpPr>
        <p:spPr>
          <a:xfrm>
            <a:off x="717295" y="3160903"/>
            <a:ext cx="588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30" dirty="0">
                <a:latin typeface="Trebuchet MS"/>
                <a:cs typeface="Trebuchet MS"/>
              </a:rPr>
              <a:t>Task</a:t>
            </a:r>
            <a:r>
              <a:rPr sz="1800" spc="-220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7" name="object 23"/>
          <p:cNvSpPr txBox="1"/>
          <p:nvPr/>
        </p:nvSpPr>
        <p:spPr>
          <a:xfrm>
            <a:off x="4834890" y="1875536"/>
            <a:ext cx="7454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25" dirty="0">
                <a:solidFill>
                  <a:srgbClr val="0000FF"/>
                </a:solidFill>
                <a:latin typeface="DejaVu Sans"/>
                <a:cs typeface="DejaVu Sans"/>
              </a:rPr>
              <a:t>𝐶</a:t>
            </a:r>
            <a:r>
              <a:rPr sz="2175" spc="-187" baseline="-15325" dirty="0">
                <a:solidFill>
                  <a:srgbClr val="0000FF"/>
                </a:solidFill>
                <a:latin typeface="DejaVu Sans"/>
                <a:cs typeface="DejaVu Sans"/>
              </a:rPr>
              <a:t>1 </a:t>
            </a:r>
            <a:r>
              <a:rPr sz="2000" spc="-180" dirty="0">
                <a:solidFill>
                  <a:srgbClr val="0000FF"/>
                </a:solidFill>
                <a:latin typeface="DejaVu Sans"/>
                <a:cs typeface="DejaVu Sans"/>
              </a:rPr>
              <a:t>=</a:t>
            </a:r>
            <a:r>
              <a:rPr sz="2000" spc="-215" dirty="0">
                <a:solidFill>
                  <a:srgbClr val="0000FF"/>
                </a:solidFill>
                <a:latin typeface="DejaVu Sans"/>
                <a:cs typeface="DejaVu Sans"/>
              </a:rPr>
              <a:t> </a:t>
            </a:r>
            <a:r>
              <a:rPr sz="2000" spc="-165" dirty="0">
                <a:solidFill>
                  <a:srgbClr val="0000FF"/>
                </a:solidFill>
                <a:latin typeface="DejaVu Sans"/>
                <a:cs typeface="DejaVu Sans"/>
              </a:rPr>
              <a:t>5</a:t>
            </a:r>
            <a:endParaRPr sz="2000">
              <a:latin typeface="DejaVu Sans"/>
              <a:cs typeface="DejaVu Sans"/>
            </a:endParaRPr>
          </a:p>
        </p:txBody>
      </p:sp>
      <p:sp>
        <p:nvSpPr>
          <p:cNvPr id="118" name="object 24"/>
          <p:cNvSpPr txBox="1"/>
          <p:nvPr/>
        </p:nvSpPr>
        <p:spPr>
          <a:xfrm>
            <a:off x="4834890" y="2474722"/>
            <a:ext cx="8915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0" dirty="0">
                <a:solidFill>
                  <a:srgbClr val="0000FF"/>
                </a:solidFill>
                <a:latin typeface="DejaVu Sans"/>
                <a:cs typeface="DejaVu Sans"/>
              </a:rPr>
              <a:t>𝐶</a:t>
            </a:r>
            <a:r>
              <a:rPr sz="2175" spc="-150" baseline="-15325" dirty="0">
                <a:solidFill>
                  <a:srgbClr val="0000FF"/>
                </a:solidFill>
                <a:latin typeface="DejaVu Sans"/>
                <a:cs typeface="DejaVu Sans"/>
              </a:rPr>
              <a:t>2 </a:t>
            </a:r>
            <a:r>
              <a:rPr sz="2000" spc="-180" dirty="0">
                <a:solidFill>
                  <a:srgbClr val="0000FF"/>
                </a:solidFill>
                <a:latin typeface="DejaVu Sans"/>
                <a:cs typeface="DejaVu Sans"/>
              </a:rPr>
              <a:t>=</a:t>
            </a:r>
            <a:r>
              <a:rPr sz="2000" spc="-270" dirty="0">
                <a:solidFill>
                  <a:srgbClr val="0000FF"/>
                </a:solidFill>
                <a:latin typeface="DejaVu Sans"/>
                <a:cs typeface="DejaVu Sans"/>
              </a:rPr>
              <a:t> </a:t>
            </a:r>
            <a:r>
              <a:rPr sz="2000" spc="-175" dirty="0">
                <a:solidFill>
                  <a:srgbClr val="0000FF"/>
                </a:solidFill>
                <a:latin typeface="DejaVu Sans"/>
                <a:cs typeface="DejaVu Sans"/>
              </a:rPr>
              <a:t>10</a:t>
            </a:r>
            <a:endParaRPr sz="2000">
              <a:latin typeface="DejaVu Sans"/>
              <a:cs typeface="DejaVu Sans"/>
            </a:endParaRPr>
          </a:p>
        </p:txBody>
      </p:sp>
      <p:sp>
        <p:nvSpPr>
          <p:cNvPr id="119" name="object 25"/>
          <p:cNvSpPr txBox="1"/>
          <p:nvPr/>
        </p:nvSpPr>
        <p:spPr>
          <a:xfrm>
            <a:off x="4838191" y="3110864"/>
            <a:ext cx="7518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0" dirty="0">
                <a:solidFill>
                  <a:srgbClr val="0000FF"/>
                </a:solidFill>
                <a:latin typeface="DejaVu Sans"/>
                <a:cs typeface="DejaVu Sans"/>
              </a:rPr>
              <a:t>𝐶</a:t>
            </a:r>
            <a:r>
              <a:rPr sz="2175" spc="-150" baseline="-15325" dirty="0">
                <a:solidFill>
                  <a:srgbClr val="0000FF"/>
                </a:solidFill>
                <a:latin typeface="DejaVu Sans"/>
                <a:cs typeface="DejaVu Sans"/>
              </a:rPr>
              <a:t>3 </a:t>
            </a:r>
            <a:r>
              <a:rPr sz="2000" spc="-180" dirty="0">
                <a:solidFill>
                  <a:srgbClr val="0000FF"/>
                </a:solidFill>
                <a:latin typeface="DejaVu Sans"/>
                <a:cs typeface="DejaVu Sans"/>
              </a:rPr>
              <a:t>=</a:t>
            </a:r>
            <a:r>
              <a:rPr sz="2000" spc="-270" dirty="0">
                <a:solidFill>
                  <a:srgbClr val="0000FF"/>
                </a:solidFill>
                <a:latin typeface="DejaVu Sans"/>
                <a:cs typeface="DejaVu Sans"/>
              </a:rPr>
              <a:t> </a:t>
            </a:r>
            <a:r>
              <a:rPr sz="2000" spc="-165" dirty="0">
                <a:solidFill>
                  <a:srgbClr val="0000FF"/>
                </a:solidFill>
                <a:latin typeface="DejaVu Sans"/>
                <a:cs typeface="DejaVu Sans"/>
              </a:rPr>
              <a:t>1</a:t>
            </a:r>
            <a:endParaRPr sz="2000">
              <a:latin typeface="DejaVu Sans"/>
              <a:cs typeface="DejaVu Sans"/>
            </a:endParaRPr>
          </a:p>
        </p:txBody>
      </p:sp>
      <p:sp>
        <p:nvSpPr>
          <p:cNvPr id="120" name="object 26"/>
          <p:cNvSpPr txBox="1"/>
          <p:nvPr/>
        </p:nvSpPr>
        <p:spPr>
          <a:xfrm>
            <a:off x="730402" y="4243578"/>
            <a:ext cx="588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30" dirty="0">
                <a:latin typeface="Trebuchet MS"/>
                <a:cs typeface="Trebuchet MS"/>
              </a:rPr>
              <a:t>Task</a:t>
            </a:r>
            <a:r>
              <a:rPr sz="1800" spc="-220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1" name="object 27"/>
          <p:cNvSpPr/>
          <p:nvPr/>
        </p:nvSpPr>
        <p:spPr>
          <a:xfrm>
            <a:off x="1465325" y="4419346"/>
            <a:ext cx="4272280" cy="127000"/>
          </a:xfrm>
          <a:custGeom>
            <a:avLst/>
            <a:gdLst/>
            <a:ahLst/>
            <a:cxnLst/>
            <a:rect l="l" t="t" r="r" b="b"/>
            <a:pathLst>
              <a:path w="4272280" h="127000">
                <a:moveTo>
                  <a:pt x="4145279" y="0"/>
                </a:moveTo>
                <a:lnTo>
                  <a:pt x="4145279" y="126999"/>
                </a:lnTo>
                <a:lnTo>
                  <a:pt x="4252468" y="73405"/>
                </a:lnTo>
                <a:lnTo>
                  <a:pt x="4157979" y="73405"/>
                </a:lnTo>
                <a:lnTo>
                  <a:pt x="4157979" y="53593"/>
                </a:lnTo>
                <a:lnTo>
                  <a:pt x="4252468" y="53593"/>
                </a:lnTo>
                <a:lnTo>
                  <a:pt x="4145279" y="0"/>
                </a:lnTo>
                <a:close/>
              </a:path>
              <a:path w="4272280" h="127000">
                <a:moveTo>
                  <a:pt x="4145279" y="53593"/>
                </a:moveTo>
                <a:lnTo>
                  <a:pt x="0" y="53593"/>
                </a:lnTo>
                <a:lnTo>
                  <a:pt x="0" y="73405"/>
                </a:lnTo>
                <a:lnTo>
                  <a:pt x="4145279" y="73405"/>
                </a:lnTo>
                <a:lnTo>
                  <a:pt x="4145279" y="53593"/>
                </a:lnTo>
                <a:close/>
              </a:path>
              <a:path w="4272280" h="127000">
                <a:moveTo>
                  <a:pt x="4252468" y="53593"/>
                </a:moveTo>
                <a:lnTo>
                  <a:pt x="4157979" y="53593"/>
                </a:lnTo>
                <a:lnTo>
                  <a:pt x="4157979" y="73405"/>
                </a:lnTo>
                <a:lnTo>
                  <a:pt x="4252468" y="73405"/>
                </a:lnTo>
                <a:lnTo>
                  <a:pt x="4272280" y="63499"/>
                </a:lnTo>
                <a:lnTo>
                  <a:pt x="4252468" y="53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28"/>
          <p:cNvSpPr/>
          <p:nvPr/>
        </p:nvSpPr>
        <p:spPr>
          <a:xfrm>
            <a:off x="1465325" y="5121909"/>
            <a:ext cx="4272280" cy="127000"/>
          </a:xfrm>
          <a:custGeom>
            <a:avLst/>
            <a:gdLst/>
            <a:ahLst/>
            <a:cxnLst/>
            <a:rect l="l" t="t" r="r" b="b"/>
            <a:pathLst>
              <a:path w="4272280" h="127000">
                <a:moveTo>
                  <a:pt x="4145279" y="0"/>
                </a:moveTo>
                <a:lnTo>
                  <a:pt x="4145279" y="126999"/>
                </a:lnTo>
                <a:lnTo>
                  <a:pt x="4252468" y="73406"/>
                </a:lnTo>
                <a:lnTo>
                  <a:pt x="4157979" y="73406"/>
                </a:lnTo>
                <a:lnTo>
                  <a:pt x="4157979" y="53593"/>
                </a:lnTo>
                <a:lnTo>
                  <a:pt x="4252468" y="53593"/>
                </a:lnTo>
                <a:lnTo>
                  <a:pt x="4145279" y="0"/>
                </a:lnTo>
                <a:close/>
              </a:path>
              <a:path w="4272280" h="127000">
                <a:moveTo>
                  <a:pt x="4145279" y="53593"/>
                </a:moveTo>
                <a:lnTo>
                  <a:pt x="0" y="53593"/>
                </a:lnTo>
                <a:lnTo>
                  <a:pt x="0" y="73406"/>
                </a:lnTo>
                <a:lnTo>
                  <a:pt x="4145279" y="73406"/>
                </a:lnTo>
                <a:lnTo>
                  <a:pt x="4145279" y="53593"/>
                </a:lnTo>
                <a:close/>
              </a:path>
              <a:path w="4272280" h="127000">
                <a:moveTo>
                  <a:pt x="4252468" y="53593"/>
                </a:moveTo>
                <a:lnTo>
                  <a:pt x="4157979" y="53593"/>
                </a:lnTo>
                <a:lnTo>
                  <a:pt x="4157979" y="73406"/>
                </a:lnTo>
                <a:lnTo>
                  <a:pt x="4252468" y="73406"/>
                </a:lnTo>
                <a:lnTo>
                  <a:pt x="4272280" y="63500"/>
                </a:lnTo>
                <a:lnTo>
                  <a:pt x="4252468" y="53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29"/>
          <p:cNvSpPr/>
          <p:nvPr/>
        </p:nvSpPr>
        <p:spPr>
          <a:xfrm>
            <a:off x="1465325" y="5859526"/>
            <a:ext cx="4272280" cy="127000"/>
          </a:xfrm>
          <a:custGeom>
            <a:avLst/>
            <a:gdLst/>
            <a:ahLst/>
            <a:cxnLst/>
            <a:rect l="l" t="t" r="r" b="b"/>
            <a:pathLst>
              <a:path w="4272280" h="127000">
                <a:moveTo>
                  <a:pt x="4145279" y="0"/>
                </a:moveTo>
                <a:lnTo>
                  <a:pt x="4145279" y="127000"/>
                </a:lnTo>
                <a:lnTo>
                  <a:pt x="4252468" y="73406"/>
                </a:lnTo>
                <a:lnTo>
                  <a:pt x="4157979" y="73406"/>
                </a:lnTo>
                <a:lnTo>
                  <a:pt x="4157979" y="53593"/>
                </a:lnTo>
                <a:lnTo>
                  <a:pt x="4252468" y="53593"/>
                </a:lnTo>
                <a:lnTo>
                  <a:pt x="4145279" y="0"/>
                </a:lnTo>
                <a:close/>
              </a:path>
              <a:path w="4272280" h="127000">
                <a:moveTo>
                  <a:pt x="4145279" y="53593"/>
                </a:moveTo>
                <a:lnTo>
                  <a:pt x="0" y="53593"/>
                </a:lnTo>
                <a:lnTo>
                  <a:pt x="0" y="73406"/>
                </a:lnTo>
                <a:lnTo>
                  <a:pt x="4145279" y="73406"/>
                </a:lnTo>
                <a:lnTo>
                  <a:pt x="4145279" y="53593"/>
                </a:lnTo>
                <a:close/>
              </a:path>
              <a:path w="4272280" h="127000">
                <a:moveTo>
                  <a:pt x="4252468" y="53593"/>
                </a:moveTo>
                <a:lnTo>
                  <a:pt x="4157979" y="53593"/>
                </a:lnTo>
                <a:lnTo>
                  <a:pt x="4157979" y="73406"/>
                </a:lnTo>
                <a:lnTo>
                  <a:pt x="4252468" y="73406"/>
                </a:lnTo>
                <a:lnTo>
                  <a:pt x="4272280" y="63500"/>
                </a:lnTo>
                <a:lnTo>
                  <a:pt x="4252468" y="53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30"/>
          <p:cNvSpPr/>
          <p:nvPr/>
        </p:nvSpPr>
        <p:spPr>
          <a:xfrm>
            <a:off x="1773935" y="4833365"/>
            <a:ext cx="129539" cy="353695"/>
          </a:xfrm>
          <a:custGeom>
            <a:avLst/>
            <a:gdLst/>
            <a:ahLst/>
            <a:cxnLst/>
            <a:rect l="l" t="t" r="r" b="b"/>
            <a:pathLst>
              <a:path w="129539" h="353695">
                <a:moveTo>
                  <a:pt x="77724" y="116585"/>
                </a:moveTo>
                <a:lnTo>
                  <a:pt x="51815" y="116585"/>
                </a:lnTo>
                <a:lnTo>
                  <a:pt x="51815" y="353694"/>
                </a:lnTo>
                <a:lnTo>
                  <a:pt x="77724" y="353694"/>
                </a:lnTo>
                <a:lnTo>
                  <a:pt x="77724" y="116585"/>
                </a:lnTo>
                <a:close/>
              </a:path>
              <a:path w="129539" h="353695">
                <a:moveTo>
                  <a:pt x="64769" y="0"/>
                </a:moveTo>
                <a:lnTo>
                  <a:pt x="0" y="129539"/>
                </a:lnTo>
                <a:lnTo>
                  <a:pt x="51815" y="129539"/>
                </a:lnTo>
                <a:lnTo>
                  <a:pt x="51815" y="116585"/>
                </a:lnTo>
                <a:lnTo>
                  <a:pt x="123062" y="116585"/>
                </a:lnTo>
                <a:lnTo>
                  <a:pt x="64769" y="0"/>
                </a:lnTo>
                <a:close/>
              </a:path>
              <a:path w="129539" h="353695">
                <a:moveTo>
                  <a:pt x="123062" y="116585"/>
                </a:moveTo>
                <a:lnTo>
                  <a:pt x="77724" y="116585"/>
                </a:lnTo>
                <a:lnTo>
                  <a:pt x="77724" y="129539"/>
                </a:lnTo>
                <a:lnTo>
                  <a:pt x="129539" y="129539"/>
                </a:lnTo>
                <a:lnTo>
                  <a:pt x="123062" y="1165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31"/>
          <p:cNvSpPr txBox="1"/>
          <p:nvPr/>
        </p:nvSpPr>
        <p:spPr>
          <a:xfrm>
            <a:off x="1772539" y="5156149"/>
            <a:ext cx="1289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30" dirty="0">
                <a:latin typeface="Trebuchet MS"/>
                <a:cs typeface="Trebuchet MS"/>
              </a:rPr>
              <a:t>4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26" name="object 32"/>
          <p:cNvSpPr/>
          <p:nvPr/>
        </p:nvSpPr>
        <p:spPr>
          <a:xfrm>
            <a:off x="2706623" y="5555741"/>
            <a:ext cx="129539" cy="353695"/>
          </a:xfrm>
          <a:custGeom>
            <a:avLst/>
            <a:gdLst/>
            <a:ahLst/>
            <a:cxnLst/>
            <a:rect l="l" t="t" r="r" b="b"/>
            <a:pathLst>
              <a:path w="129539" h="353695">
                <a:moveTo>
                  <a:pt x="77724" y="116586"/>
                </a:moveTo>
                <a:lnTo>
                  <a:pt x="51815" y="116586"/>
                </a:lnTo>
                <a:lnTo>
                  <a:pt x="51815" y="353682"/>
                </a:lnTo>
                <a:lnTo>
                  <a:pt x="77724" y="353682"/>
                </a:lnTo>
                <a:lnTo>
                  <a:pt x="77724" y="116586"/>
                </a:lnTo>
                <a:close/>
              </a:path>
              <a:path w="129539" h="353695">
                <a:moveTo>
                  <a:pt x="64769" y="0"/>
                </a:moveTo>
                <a:lnTo>
                  <a:pt x="0" y="129540"/>
                </a:lnTo>
                <a:lnTo>
                  <a:pt x="51815" y="129540"/>
                </a:lnTo>
                <a:lnTo>
                  <a:pt x="51815" y="116586"/>
                </a:lnTo>
                <a:lnTo>
                  <a:pt x="123062" y="116586"/>
                </a:lnTo>
                <a:lnTo>
                  <a:pt x="64769" y="0"/>
                </a:lnTo>
                <a:close/>
              </a:path>
              <a:path w="129539" h="353695">
                <a:moveTo>
                  <a:pt x="123062" y="116586"/>
                </a:moveTo>
                <a:lnTo>
                  <a:pt x="77724" y="116586"/>
                </a:lnTo>
                <a:lnTo>
                  <a:pt x="77724" y="129540"/>
                </a:lnTo>
                <a:lnTo>
                  <a:pt x="129539" y="129540"/>
                </a:lnTo>
                <a:lnTo>
                  <a:pt x="123062" y="1165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33"/>
          <p:cNvSpPr txBox="1"/>
          <p:nvPr/>
        </p:nvSpPr>
        <p:spPr>
          <a:xfrm>
            <a:off x="2703702" y="5878779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35" dirty="0">
                <a:latin typeface="Trebuchet MS"/>
                <a:cs typeface="Trebuchet MS"/>
              </a:rPr>
              <a:t>7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28" name="object 34"/>
          <p:cNvSpPr/>
          <p:nvPr/>
        </p:nvSpPr>
        <p:spPr>
          <a:xfrm>
            <a:off x="2005583" y="4127753"/>
            <a:ext cx="129539" cy="353695"/>
          </a:xfrm>
          <a:custGeom>
            <a:avLst/>
            <a:gdLst/>
            <a:ahLst/>
            <a:cxnLst/>
            <a:rect l="l" t="t" r="r" b="b"/>
            <a:pathLst>
              <a:path w="129539" h="353695">
                <a:moveTo>
                  <a:pt x="77724" y="116586"/>
                </a:moveTo>
                <a:lnTo>
                  <a:pt x="51816" y="116586"/>
                </a:lnTo>
                <a:lnTo>
                  <a:pt x="51816" y="353695"/>
                </a:lnTo>
                <a:lnTo>
                  <a:pt x="77724" y="353695"/>
                </a:lnTo>
                <a:lnTo>
                  <a:pt x="77724" y="116586"/>
                </a:lnTo>
                <a:close/>
              </a:path>
              <a:path w="129539" h="353695">
                <a:moveTo>
                  <a:pt x="64770" y="0"/>
                </a:moveTo>
                <a:lnTo>
                  <a:pt x="0" y="129540"/>
                </a:lnTo>
                <a:lnTo>
                  <a:pt x="51816" y="129540"/>
                </a:lnTo>
                <a:lnTo>
                  <a:pt x="51816" y="116586"/>
                </a:lnTo>
                <a:lnTo>
                  <a:pt x="123063" y="116586"/>
                </a:lnTo>
                <a:lnTo>
                  <a:pt x="64770" y="0"/>
                </a:lnTo>
                <a:close/>
              </a:path>
              <a:path w="129539" h="353695">
                <a:moveTo>
                  <a:pt x="123063" y="116586"/>
                </a:moveTo>
                <a:lnTo>
                  <a:pt x="77724" y="116586"/>
                </a:lnTo>
                <a:lnTo>
                  <a:pt x="77724" y="129540"/>
                </a:lnTo>
                <a:lnTo>
                  <a:pt x="129540" y="129540"/>
                </a:lnTo>
                <a:lnTo>
                  <a:pt x="123063" y="1165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35"/>
          <p:cNvSpPr txBox="1"/>
          <p:nvPr/>
        </p:nvSpPr>
        <p:spPr>
          <a:xfrm>
            <a:off x="1979802" y="4456938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35" dirty="0">
                <a:latin typeface="Trebuchet MS"/>
                <a:cs typeface="Trebuchet MS"/>
              </a:rPr>
              <a:t>5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30" name="object 36"/>
          <p:cNvSpPr/>
          <p:nvPr/>
        </p:nvSpPr>
        <p:spPr>
          <a:xfrm>
            <a:off x="4428744" y="4091178"/>
            <a:ext cx="129539" cy="408940"/>
          </a:xfrm>
          <a:custGeom>
            <a:avLst/>
            <a:gdLst/>
            <a:ahLst/>
            <a:cxnLst/>
            <a:rect l="l" t="t" r="r" b="b"/>
            <a:pathLst>
              <a:path w="129539" h="408939">
                <a:moveTo>
                  <a:pt x="51815" y="279019"/>
                </a:moveTo>
                <a:lnTo>
                  <a:pt x="0" y="279019"/>
                </a:lnTo>
                <a:lnTo>
                  <a:pt x="64769" y="408559"/>
                </a:lnTo>
                <a:lnTo>
                  <a:pt x="123062" y="291973"/>
                </a:lnTo>
                <a:lnTo>
                  <a:pt x="51815" y="291973"/>
                </a:lnTo>
                <a:lnTo>
                  <a:pt x="51815" y="279019"/>
                </a:lnTo>
                <a:close/>
              </a:path>
              <a:path w="129539" h="408939">
                <a:moveTo>
                  <a:pt x="77723" y="0"/>
                </a:moveTo>
                <a:lnTo>
                  <a:pt x="51815" y="0"/>
                </a:lnTo>
                <a:lnTo>
                  <a:pt x="51815" y="291973"/>
                </a:lnTo>
                <a:lnTo>
                  <a:pt x="77723" y="291973"/>
                </a:lnTo>
                <a:lnTo>
                  <a:pt x="77723" y="0"/>
                </a:lnTo>
                <a:close/>
              </a:path>
              <a:path w="129539" h="408939">
                <a:moveTo>
                  <a:pt x="129539" y="279019"/>
                </a:moveTo>
                <a:lnTo>
                  <a:pt x="77723" y="279019"/>
                </a:lnTo>
                <a:lnTo>
                  <a:pt x="77723" y="291973"/>
                </a:lnTo>
                <a:lnTo>
                  <a:pt x="123062" y="291973"/>
                </a:lnTo>
                <a:lnTo>
                  <a:pt x="129539" y="279019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37"/>
          <p:cNvSpPr txBox="1"/>
          <p:nvPr/>
        </p:nvSpPr>
        <p:spPr>
          <a:xfrm>
            <a:off x="4391025" y="4477258"/>
            <a:ext cx="2298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0" dirty="0">
                <a:latin typeface="Trebuchet MS"/>
                <a:cs typeface="Trebuchet MS"/>
              </a:rPr>
              <a:t>17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32" name="object 38"/>
          <p:cNvSpPr/>
          <p:nvPr/>
        </p:nvSpPr>
        <p:spPr>
          <a:xfrm>
            <a:off x="3311652" y="5523738"/>
            <a:ext cx="129539" cy="408940"/>
          </a:xfrm>
          <a:custGeom>
            <a:avLst/>
            <a:gdLst/>
            <a:ahLst/>
            <a:cxnLst/>
            <a:rect l="l" t="t" r="r" b="b"/>
            <a:pathLst>
              <a:path w="129539" h="408939">
                <a:moveTo>
                  <a:pt x="51815" y="279057"/>
                </a:moveTo>
                <a:lnTo>
                  <a:pt x="0" y="279057"/>
                </a:lnTo>
                <a:lnTo>
                  <a:pt x="64770" y="408597"/>
                </a:lnTo>
                <a:lnTo>
                  <a:pt x="123062" y="292011"/>
                </a:lnTo>
                <a:lnTo>
                  <a:pt x="51815" y="292011"/>
                </a:lnTo>
                <a:lnTo>
                  <a:pt x="51815" y="279057"/>
                </a:lnTo>
                <a:close/>
              </a:path>
              <a:path w="129539" h="408939">
                <a:moveTo>
                  <a:pt x="77724" y="0"/>
                </a:moveTo>
                <a:lnTo>
                  <a:pt x="51815" y="0"/>
                </a:lnTo>
                <a:lnTo>
                  <a:pt x="51815" y="292011"/>
                </a:lnTo>
                <a:lnTo>
                  <a:pt x="77724" y="292011"/>
                </a:lnTo>
                <a:lnTo>
                  <a:pt x="77724" y="0"/>
                </a:lnTo>
                <a:close/>
              </a:path>
              <a:path w="129539" h="408939">
                <a:moveTo>
                  <a:pt x="129539" y="279057"/>
                </a:moveTo>
                <a:lnTo>
                  <a:pt x="77724" y="279057"/>
                </a:lnTo>
                <a:lnTo>
                  <a:pt x="77724" y="292011"/>
                </a:lnTo>
                <a:lnTo>
                  <a:pt x="123062" y="292011"/>
                </a:lnTo>
                <a:lnTo>
                  <a:pt x="129539" y="279057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39"/>
          <p:cNvSpPr txBox="1"/>
          <p:nvPr/>
        </p:nvSpPr>
        <p:spPr>
          <a:xfrm>
            <a:off x="3274314" y="5910478"/>
            <a:ext cx="2298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0" dirty="0">
                <a:latin typeface="Trebuchet MS"/>
                <a:cs typeface="Trebuchet MS"/>
              </a:rPr>
              <a:t>10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34" name="object 40"/>
          <p:cNvSpPr/>
          <p:nvPr/>
        </p:nvSpPr>
        <p:spPr>
          <a:xfrm>
            <a:off x="4078223" y="4773929"/>
            <a:ext cx="129539" cy="408940"/>
          </a:xfrm>
          <a:custGeom>
            <a:avLst/>
            <a:gdLst/>
            <a:ahLst/>
            <a:cxnLst/>
            <a:rect l="l" t="t" r="r" b="b"/>
            <a:pathLst>
              <a:path w="129539" h="408939">
                <a:moveTo>
                  <a:pt x="51815" y="279019"/>
                </a:moveTo>
                <a:lnTo>
                  <a:pt x="0" y="279019"/>
                </a:lnTo>
                <a:lnTo>
                  <a:pt x="64770" y="408559"/>
                </a:lnTo>
                <a:lnTo>
                  <a:pt x="123062" y="291973"/>
                </a:lnTo>
                <a:lnTo>
                  <a:pt x="51815" y="291973"/>
                </a:lnTo>
                <a:lnTo>
                  <a:pt x="51815" y="279019"/>
                </a:lnTo>
                <a:close/>
              </a:path>
              <a:path w="129539" h="408939">
                <a:moveTo>
                  <a:pt x="77724" y="0"/>
                </a:moveTo>
                <a:lnTo>
                  <a:pt x="51815" y="0"/>
                </a:lnTo>
                <a:lnTo>
                  <a:pt x="51815" y="291973"/>
                </a:lnTo>
                <a:lnTo>
                  <a:pt x="77724" y="291973"/>
                </a:lnTo>
                <a:lnTo>
                  <a:pt x="77724" y="0"/>
                </a:lnTo>
                <a:close/>
              </a:path>
              <a:path w="129539" h="408939">
                <a:moveTo>
                  <a:pt x="129539" y="279019"/>
                </a:moveTo>
                <a:lnTo>
                  <a:pt x="77724" y="279019"/>
                </a:lnTo>
                <a:lnTo>
                  <a:pt x="77724" y="291973"/>
                </a:lnTo>
                <a:lnTo>
                  <a:pt x="123062" y="291973"/>
                </a:lnTo>
                <a:lnTo>
                  <a:pt x="129539" y="279019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41"/>
          <p:cNvSpPr txBox="1"/>
          <p:nvPr/>
        </p:nvSpPr>
        <p:spPr>
          <a:xfrm>
            <a:off x="4040251" y="5160390"/>
            <a:ext cx="2298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0" dirty="0">
                <a:latin typeface="Trebuchet MS"/>
                <a:cs typeface="Trebuchet MS"/>
              </a:rPr>
              <a:t>15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36" name="object 42"/>
          <p:cNvSpPr txBox="1"/>
          <p:nvPr/>
        </p:nvSpPr>
        <p:spPr>
          <a:xfrm>
            <a:off x="730402" y="4925948"/>
            <a:ext cx="588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30" dirty="0">
                <a:latin typeface="Trebuchet MS"/>
                <a:cs typeface="Trebuchet MS"/>
              </a:rPr>
              <a:t>Task</a:t>
            </a:r>
            <a:r>
              <a:rPr sz="1800" spc="-220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7" name="object 43"/>
          <p:cNvSpPr txBox="1"/>
          <p:nvPr/>
        </p:nvSpPr>
        <p:spPr>
          <a:xfrm>
            <a:off x="730402" y="5682183"/>
            <a:ext cx="588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30" dirty="0">
                <a:latin typeface="Trebuchet MS"/>
                <a:cs typeface="Trebuchet MS"/>
              </a:rPr>
              <a:t>Task</a:t>
            </a:r>
            <a:r>
              <a:rPr sz="1800" spc="-220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8" name="object 44"/>
          <p:cNvSpPr txBox="1"/>
          <p:nvPr/>
        </p:nvSpPr>
        <p:spPr>
          <a:xfrm>
            <a:off x="5847334" y="4193869"/>
            <a:ext cx="74612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25" dirty="0">
                <a:solidFill>
                  <a:srgbClr val="0000FF"/>
                </a:solidFill>
                <a:latin typeface="DejaVu Sans"/>
                <a:cs typeface="DejaVu Sans"/>
              </a:rPr>
              <a:t>𝐶</a:t>
            </a:r>
            <a:r>
              <a:rPr sz="2175" spc="-187" baseline="-15325" dirty="0">
                <a:solidFill>
                  <a:srgbClr val="0000FF"/>
                </a:solidFill>
                <a:latin typeface="DejaVu Sans"/>
                <a:cs typeface="DejaVu Sans"/>
              </a:rPr>
              <a:t>1 </a:t>
            </a:r>
            <a:r>
              <a:rPr sz="2000" spc="-180" dirty="0">
                <a:solidFill>
                  <a:srgbClr val="0000FF"/>
                </a:solidFill>
                <a:latin typeface="DejaVu Sans"/>
                <a:cs typeface="DejaVu Sans"/>
              </a:rPr>
              <a:t>=</a:t>
            </a:r>
            <a:r>
              <a:rPr sz="2000" spc="-215" dirty="0">
                <a:solidFill>
                  <a:srgbClr val="0000FF"/>
                </a:solidFill>
                <a:latin typeface="DejaVu Sans"/>
                <a:cs typeface="DejaVu Sans"/>
              </a:rPr>
              <a:t> </a:t>
            </a:r>
            <a:r>
              <a:rPr sz="2000" spc="-165" dirty="0">
                <a:solidFill>
                  <a:srgbClr val="0000FF"/>
                </a:solidFill>
                <a:latin typeface="DejaVu Sans"/>
                <a:cs typeface="DejaVu Sans"/>
              </a:rPr>
              <a:t>5</a:t>
            </a:r>
            <a:endParaRPr sz="2000">
              <a:latin typeface="DejaVu Sans"/>
              <a:cs typeface="DejaVu Sans"/>
            </a:endParaRPr>
          </a:p>
        </p:txBody>
      </p:sp>
      <p:sp>
        <p:nvSpPr>
          <p:cNvPr id="139" name="object 45"/>
          <p:cNvSpPr txBox="1"/>
          <p:nvPr/>
        </p:nvSpPr>
        <p:spPr>
          <a:xfrm>
            <a:off x="5847334" y="4888229"/>
            <a:ext cx="8915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0" dirty="0">
                <a:solidFill>
                  <a:srgbClr val="0000FF"/>
                </a:solidFill>
                <a:latin typeface="DejaVu Sans"/>
                <a:cs typeface="DejaVu Sans"/>
              </a:rPr>
              <a:t>𝐶</a:t>
            </a:r>
            <a:r>
              <a:rPr sz="2175" spc="-150" baseline="-15325" dirty="0">
                <a:solidFill>
                  <a:srgbClr val="0000FF"/>
                </a:solidFill>
                <a:latin typeface="DejaVu Sans"/>
                <a:cs typeface="DejaVu Sans"/>
              </a:rPr>
              <a:t>2 </a:t>
            </a:r>
            <a:r>
              <a:rPr sz="2000" spc="-180" dirty="0">
                <a:solidFill>
                  <a:srgbClr val="0000FF"/>
                </a:solidFill>
                <a:latin typeface="DejaVu Sans"/>
                <a:cs typeface="DejaVu Sans"/>
              </a:rPr>
              <a:t>=</a:t>
            </a:r>
            <a:r>
              <a:rPr sz="2000" spc="-270" dirty="0">
                <a:solidFill>
                  <a:srgbClr val="0000FF"/>
                </a:solidFill>
                <a:latin typeface="DejaVu Sans"/>
                <a:cs typeface="DejaVu Sans"/>
              </a:rPr>
              <a:t> </a:t>
            </a:r>
            <a:r>
              <a:rPr sz="2000" spc="-175" dirty="0">
                <a:solidFill>
                  <a:srgbClr val="0000FF"/>
                </a:solidFill>
                <a:latin typeface="DejaVu Sans"/>
                <a:cs typeface="DejaVu Sans"/>
              </a:rPr>
              <a:t>10</a:t>
            </a:r>
            <a:endParaRPr sz="2000">
              <a:latin typeface="DejaVu Sans"/>
              <a:cs typeface="DejaVu Sans"/>
            </a:endParaRPr>
          </a:p>
        </p:txBody>
      </p:sp>
      <p:sp>
        <p:nvSpPr>
          <p:cNvPr id="140" name="object 46"/>
          <p:cNvSpPr/>
          <p:nvPr/>
        </p:nvSpPr>
        <p:spPr>
          <a:xfrm>
            <a:off x="1790700" y="4949901"/>
            <a:ext cx="2212848" cy="2393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47"/>
          <p:cNvSpPr/>
          <p:nvPr/>
        </p:nvSpPr>
        <p:spPr>
          <a:xfrm>
            <a:off x="1837944" y="4977384"/>
            <a:ext cx="2122932" cy="1493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48"/>
          <p:cNvSpPr/>
          <p:nvPr/>
        </p:nvSpPr>
        <p:spPr>
          <a:xfrm>
            <a:off x="1837944" y="4977384"/>
            <a:ext cx="2123440" cy="149860"/>
          </a:xfrm>
          <a:custGeom>
            <a:avLst/>
            <a:gdLst/>
            <a:ahLst/>
            <a:cxnLst/>
            <a:rect l="l" t="t" r="r" b="b"/>
            <a:pathLst>
              <a:path w="2123440" h="149860">
                <a:moveTo>
                  <a:pt x="0" y="149351"/>
                </a:moveTo>
                <a:lnTo>
                  <a:pt x="2122932" y="149351"/>
                </a:lnTo>
                <a:lnTo>
                  <a:pt x="2122932" y="0"/>
                </a:lnTo>
                <a:lnTo>
                  <a:pt x="0" y="0"/>
                </a:lnTo>
                <a:lnTo>
                  <a:pt x="0" y="149351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49"/>
          <p:cNvSpPr/>
          <p:nvPr/>
        </p:nvSpPr>
        <p:spPr>
          <a:xfrm>
            <a:off x="3899915" y="4271708"/>
            <a:ext cx="1161300" cy="2301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50"/>
          <p:cNvSpPr/>
          <p:nvPr/>
        </p:nvSpPr>
        <p:spPr>
          <a:xfrm>
            <a:off x="3947159" y="4299203"/>
            <a:ext cx="1071372" cy="1402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51"/>
          <p:cNvSpPr/>
          <p:nvPr/>
        </p:nvSpPr>
        <p:spPr>
          <a:xfrm>
            <a:off x="3947159" y="4299203"/>
            <a:ext cx="1071880" cy="140335"/>
          </a:xfrm>
          <a:custGeom>
            <a:avLst/>
            <a:gdLst/>
            <a:ahLst/>
            <a:cxnLst/>
            <a:rect l="l" t="t" r="r" b="b"/>
            <a:pathLst>
              <a:path w="1071879" h="140335">
                <a:moveTo>
                  <a:pt x="0" y="140208"/>
                </a:moveTo>
                <a:lnTo>
                  <a:pt x="1071372" y="140208"/>
                </a:lnTo>
                <a:lnTo>
                  <a:pt x="1071372" y="0"/>
                </a:lnTo>
                <a:lnTo>
                  <a:pt x="0" y="0"/>
                </a:lnTo>
                <a:lnTo>
                  <a:pt x="0" y="140208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52"/>
          <p:cNvSpPr/>
          <p:nvPr/>
        </p:nvSpPr>
        <p:spPr>
          <a:xfrm>
            <a:off x="4995671" y="5708903"/>
            <a:ext cx="300177" cy="23167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53"/>
          <p:cNvSpPr/>
          <p:nvPr/>
        </p:nvSpPr>
        <p:spPr>
          <a:xfrm>
            <a:off x="5042915" y="5736335"/>
            <a:ext cx="210312" cy="14173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54"/>
          <p:cNvSpPr/>
          <p:nvPr/>
        </p:nvSpPr>
        <p:spPr>
          <a:xfrm>
            <a:off x="5042915" y="5736335"/>
            <a:ext cx="210820" cy="142240"/>
          </a:xfrm>
          <a:custGeom>
            <a:avLst/>
            <a:gdLst/>
            <a:ahLst/>
            <a:cxnLst/>
            <a:rect l="l" t="t" r="r" b="b"/>
            <a:pathLst>
              <a:path w="210820" h="142239">
                <a:moveTo>
                  <a:pt x="0" y="141731"/>
                </a:moveTo>
                <a:lnTo>
                  <a:pt x="210312" y="141731"/>
                </a:lnTo>
                <a:lnTo>
                  <a:pt x="210312" y="0"/>
                </a:lnTo>
                <a:lnTo>
                  <a:pt x="0" y="0"/>
                </a:lnTo>
                <a:lnTo>
                  <a:pt x="0" y="141731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55"/>
          <p:cNvSpPr txBox="1"/>
          <p:nvPr/>
        </p:nvSpPr>
        <p:spPr>
          <a:xfrm>
            <a:off x="4862829" y="4501388"/>
            <a:ext cx="2298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0" dirty="0">
                <a:latin typeface="Trebuchet MS"/>
                <a:cs typeface="Trebuchet MS"/>
              </a:rPr>
              <a:t>19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50" name="object 56"/>
          <p:cNvSpPr txBox="1"/>
          <p:nvPr/>
        </p:nvSpPr>
        <p:spPr>
          <a:xfrm>
            <a:off x="7297293" y="1063574"/>
            <a:ext cx="1670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175" dirty="0">
                <a:solidFill>
                  <a:srgbClr val="0000FF"/>
                </a:solidFill>
                <a:latin typeface="Trebuchet MS"/>
                <a:cs typeface="Trebuchet MS"/>
              </a:rPr>
              <a:t>2</a:t>
            </a:r>
            <a:endParaRPr sz="2200" dirty="0">
              <a:latin typeface="Trebuchet MS"/>
              <a:cs typeface="Trebuchet MS"/>
            </a:endParaRPr>
          </a:p>
        </p:txBody>
      </p:sp>
      <p:sp>
        <p:nvSpPr>
          <p:cNvPr id="151" name="object 57"/>
          <p:cNvSpPr txBox="1"/>
          <p:nvPr/>
        </p:nvSpPr>
        <p:spPr>
          <a:xfrm>
            <a:off x="5042661" y="4114292"/>
            <a:ext cx="474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miss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52" name="object 58"/>
          <p:cNvSpPr txBox="1"/>
          <p:nvPr/>
        </p:nvSpPr>
        <p:spPr>
          <a:xfrm>
            <a:off x="5181346" y="5365424"/>
            <a:ext cx="1421130" cy="814069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1155"/>
              </a:spcBef>
            </a:pPr>
            <a:r>
              <a:rPr sz="1800" spc="-5" dirty="0">
                <a:solidFill>
                  <a:srgbClr val="FF0000"/>
                </a:solidFill>
                <a:latin typeface="Tahoma"/>
                <a:cs typeface="Tahoma"/>
              </a:rPr>
              <a:t>miss </a:t>
            </a:r>
            <a:r>
              <a:rPr sz="3000" spc="-150" baseline="-27777" dirty="0">
                <a:solidFill>
                  <a:srgbClr val="0000FF"/>
                </a:solidFill>
                <a:latin typeface="DejaVu Sans"/>
                <a:cs typeface="DejaVu Sans"/>
              </a:rPr>
              <a:t>𝐶</a:t>
            </a:r>
            <a:r>
              <a:rPr sz="2175" spc="-150" baseline="-53639" dirty="0">
                <a:solidFill>
                  <a:srgbClr val="0000FF"/>
                </a:solidFill>
                <a:latin typeface="DejaVu Sans"/>
                <a:cs typeface="DejaVu Sans"/>
              </a:rPr>
              <a:t>3 </a:t>
            </a:r>
            <a:r>
              <a:rPr sz="3000" spc="-270" baseline="-27777" dirty="0">
                <a:solidFill>
                  <a:srgbClr val="0000FF"/>
                </a:solidFill>
                <a:latin typeface="DejaVu Sans"/>
                <a:cs typeface="DejaVu Sans"/>
              </a:rPr>
              <a:t>=</a:t>
            </a:r>
            <a:r>
              <a:rPr sz="3000" spc="-652" baseline="-27777" dirty="0">
                <a:solidFill>
                  <a:srgbClr val="0000FF"/>
                </a:solidFill>
                <a:latin typeface="DejaVu Sans"/>
                <a:cs typeface="DejaVu Sans"/>
              </a:rPr>
              <a:t> </a:t>
            </a:r>
            <a:r>
              <a:rPr sz="3000" spc="-247" baseline="-27777" dirty="0">
                <a:solidFill>
                  <a:srgbClr val="0000FF"/>
                </a:solidFill>
                <a:latin typeface="DejaVu Sans"/>
                <a:cs typeface="DejaVu Sans"/>
              </a:rPr>
              <a:t>1</a:t>
            </a:r>
            <a:endParaRPr sz="3000" baseline="-27777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1600" spc="-40" dirty="0">
                <a:latin typeface="Trebuchet MS"/>
                <a:cs typeface="Trebuchet MS"/>
              </a:rPr>
              <a:t>20</a:t>
            </a:r>
            <a:endParaRPr sz="1600">
              <a:latin typeface="Trebuchet MS"/>
              <a:cs typeface="Trebuchet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1882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25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7" name="object 3"/>
          <p:cNvSpPr txBox="1">
            <a:spLocks noGrp="1"/>
          </p:cNvSpPr>
          <p:nvPr>
            <p:ph type="title"/>
          </p:nvPr>
        </p:nvSpPr>
        <p:spPr>
          <a:xfrm>
            <a:off x="533400" y="152400"/>
            <a:ext cx="1777075" cy="504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Quiz</a:t>
            </a:r>
            <a:endParaRPr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0" name="object 4"/>
          <p:cNvSpPr txBox="1"/>
          <p:nvPr/>
        </p:nvSpPr>
        <p:spPr>
          <a:xfrm>
            <a:off x="1222044" y="1225042"/>
            <a:ext cx="72180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Tahoma"/>
                <a:cs typeface="Tahoma"/>
              </a:rPr>
              <a:t>What is the </a:t>
            </a:r>
            <a:r>
              <a:rPr sz="2200" spc="-10" dirty="0">
                <a:latin typeface="Tahoma"/>
                <a:cs typeface="Tahoma"/>
              </a:rPr>
              <a:t>response time </a:t>
            </a:r>
            <a:r>
              <a:rPr sz="2200" spc="-5" dirty="0">
                <a:latin typeface="Tahoma"/>
                <a:cs typeface="Tahoma"/>
              </a:rPr>
              <a:t>of </a:t>
            </a:r>
            <a:r>
              <a:rPr sz="2200" spc="-65" dirty="0">
                <a:latin typeface="Tahoma"/>
                <a:cs typeface="Tahoma"/>
              </a:rPr>
              <a:t>Task </a:t>
            </a:r>
            <a:r>
              <a:rPr sz="2200" spc="-5" dirty="0">
                <a:latin typeface="Tahoma"/>
                <a:cs typeface="Tahoma"/>
              </a:rPr>
              <a:t>1 in the </a:t>
            </a:r>
            <a:r>
              <a:rPr sz="2200" spc="-10" dirty="0">
                <a:latin typeface="Tahoma"/>
                <a:cs typeface="Tahoma"/>
              </a:rPr>
              <a:t>FIFO</a:t>
            </a:r>
            <a:r>
              <a:rPr sz="2200" spc="28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schedule?</a:t>
            </a:r>
            <a:endParaRPr sz="2200" dirty="0">
              <a:latin typeface="Tahoma"/>
              <a:cs typeface="Tahoma"/>
            </a:endParaRPr>
          </a:p>
        </p:txBody>
      </p:sp>
      <p:sp>
        <p:nvSpPr>
          <p:cNvPr id="61" name="object 5"/>
          <p:cNvSpPr txBox="1"/>
          <p:nvPr/>
        </p:nvSpPr>
        <p:spPr>
          <a:xfrm>
            <a:off x="304800" y="1739011"/>
            <a:ext cx="706932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kern="0" dirty="0">
                <a:latin typeface="Trebuchet MS"/>
                <a:cs typeface="Trebuchet MS"/>
              </a:rPr>
              <a:t>Task 1</a:t>
            </a:r>
            <a:endParaRPr sz="1400" kern="0">
              <a:latin typeface="Trebuchet MS"/>
              <a:cs typeface="Trebuchet MS"/>
            </a:endParaRPr>
          </a:p>
        </p:txBody>
      </p:sp>
      <p:sp>
        <p:nvSpPr>
          <p:cNvPr id="62" name="object 6"/>
          <p:cNvSpPr/>
          <p:nvPr/>
        </p:nvSpPr>
        <p:spPr>
          <a:xfrm>
            <a:off x="1131569" y="1840738"/>
            <a:ext cx="2708910" cy="127000"/>
          </a:xfrm>
          <a:custGeom>
            <a:avLst/>
            <a:gdLst/>
            <a:ahLst/>
            <a:cxnLst/>
            <a:rect l="l" t="t" r="r" b="b"/>
            <a:pathLst>
              <a:path w="2708910" h="127000">
                <a:moveTo>
                  <a:pt x="2581529" y="0"/>
                </a:moveTo>
                <a:lnTo>
                  <a:pt x="2581529" y="127000"/>
                </a:lnTo>
                <a:lnTo>
                  <a:pt x="2688716" y="73406"/>
                </a:lnTo>
                <a:lnTo>
                  <a:pt x="2594229" y="73406"/>
                </a:lnTo>
                <a:lnTo>
                  <a:pt x="2594229" y="53594"/>
                </a:lnTo>
                <a:lnTo>
                  <a:pt x="2688717" y="53594"/>
                </a:lnTo>
                <a:lnTo>
                  <a:pt x="2581529" y="0"/>
                </a:lnTo>
                <a:close/>
              </a:path>
              <a:path w="2708910" h="127000">
                <a:moveTo>
                  <a:pt x="2581529" y="53594"/>
                </a:moveTo>
                <a:lnTo>
                  <a:pt x="0" y="53594"/>
                </a:lnTo>
                <a:lnTo>
                  <a:pt x="0" y="73406"/>
                </a:lnTo>
                <a:lnTo>
                  <a:pt x="2581529" y="73406"/>
                </a:lnTo>
                <a:lnTo>
                  <a:pt x="2581529" y="53594"/>
                </a:lnTo>
                <a:close/>
              </a:path>
              <a:path w="2708910" h="127000">
                <a:moveTo>
                  <a:pt x="2688717" y="53594"/>
                </a:moveTo>
                <a:lnTo>
                  <a:pt x="2594229" y="53594"/>
                </a:lnTo>
                <a:lnTo>
                  <a:pt x="2594229" y="73406"/>
                </a:lnTo>
                <a:lnTo>
                  <a:pt x="2688716" y="73406"/>
                </a:lnTo>
                <a:lnTo>
                  <a:pt x="2708529" y="63500"/>
                </a:lnTo>
                <a:lnTo>
                  <a:pt x="2688717" y="535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7"/>
          <p:cNvSpPr/>
          <p:nvPr/>
        </p:nvSpPr>
        <p:spPr>
          <a:xfrm>
            <a:off x="1131569" y="2342133"/>
            <a:ext cx="2708910" cy="127000"/>
          </a:xfrm>
          <a:custGeom>
            <a:avLst/>
            <a:gdLst/>
            <a:ahLst/>
            <a:cxnLst/>
            <a:rect l="l" t="t" r="r" b="b"/>
            <a:pathLst>
              <a:path w="2708910" h="127000">
                <a:moveTo>
                  <a:pt x="2581529" y="0"/>
                </a:moveTo>
                <a:lnTo>
                  <a:pt x="2581529" y="127000"/>
                </a:lnTo>
                <a:lnTo>
                  <a:pt x="2688717" y="73405"/>
                </a:lnTo>
                <a:lnTo>
                  <a:pt x="2594229" y="73405"/>
                </a:lnTo>
                <a:lnTo>
                  <a:pt x="2594229" y="53593"/>
                </a:lnTo>
                <a:lnTo>
                  <a:pt x="2688716" y="53593"/>
                </a:lnTo>
                <a:lnTo>
                  <a:pt x="2581529" y="0"/>
                </a:lnTo>
                <a:close/>
              </a:path>
              <a:path w="2708910" h="127000">
                <a:moveTo>
                  <a:pt x="2581529" y="53593"/>
                </a:moveTo>
                <a:lnTo>
                  <a:pt x="0" y="53593"/>
                </a:lnTo>
                <a:lnTo>
                  <a:pt x="0" y="73405"/>
                </a:lnTo>
                <a:lnTo>
                  <a:pt x="2581529" y="73405"/>
                </a:lnTo>
                <a:lnTo>
                  <a:pt x="2581529" y="53593"/>
                </a:lnTo>
                <a:close/>
              </a:path>
              <a:path w="2708910" h="127000">
                <a:moveTo>
                  <a:pt x="2688716" y="53593"/>
                </a:moveTo>
                <a:lnTo>
                  <a:pt x="2594229" y="53593"/>
                </a:lnTo>
                <a:lnTo>
                  <a:pt x="2594229" y="73405"/>
                </a:lnTo>
                <a:lnTo>
                  <a:pt x="2688717" y="73405"/>
                </a:lnTo>
                <a:lnTo>
                  <a:pt x="2708529" y="63500"/>
                </a:lnTo>
                <a:lnTo>
                  <a:pt x="2688716" y="53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8"/>
          <p:cNvSpPr/>
          <p:nvPr/>
        </p:nvSpPr>
        <p:spPr>
          <a:xfrm>
            <a:off x="1131569" y="2867914"/>
            <a:ext cx="2708910" cy="127000"/>
          </a:xfrm>
          <a:custGeom>
            <a:avLst/>
            <a:gdLst/>
            <a:ahLst/>
            <a:cxnLst/>
            <a:rect l="l" t="t" r="r" b="b"/>
            <a:pathLst>
              <a:path w="2708910" h="127000">
                <a:moveTo>
                  <a:pt x="2581529" y="0"/>
                </a:moveTo>
                <a:lnTo>
                  <a:pt x="2581529" y="127000"/>
                </a:lnTo>
                <a:lnTo>
                  <a:pt x="2688716" y="73406"/>
                </a:lnTo>
                <a:lnTo>
                  <a:pt x="2594229" y="73406"/>
                </a:lnTo>
                <a:lnTo>
                  <a:pt x="2594229" y="53594"/>
                </a:lnTo>
                <a:lnTo>
                  <a:pt x="2688717" y="53594"/>
                </a:lnTo>
                <a:lnTo>
                  <a:pt x="2581529" y="0"/>
                </a:lnTo>
                <a:close/>
              </a:path>
              <a:path w="2708910" h="127000">
                <a:moveTo>
                  <a:pt x="2581529" y="53594"/>
                </a:moveTo>
                <a:lnTo>
                  <a:pt x="0" y="53594"/>
                </a:lnTo>
                <a:lnTo>
                  <a:pt x="0" y="73406"/>
                </a:lnTo>
                <a:lnTo>
                  <a:pt x="2581529" y="73406"/>
                </a:lnTo>
                <a:lnTo>
                  <a:pt x="2581529" y="53594"/>
                </a:lnTo>
                <a:close/>
              </a:path>
              <a:path w="2708910" h="127000">
                <a:moveTo>
                  <a:pt x="2688717" y="53594"/>
                </a:moveTo>
                <a:lnTo>
                  <a:pt x="2594229" y="53594"/>
                </a:lnTo>
                <a:lnTo>
                  <a:pt x="2594229" y="73406"/>
                </a:lnTo>
                <a:lnTo>
                  <a:pt x="2688716" y="73406"/>
                </a:lnTo>
                <a:lnTo>
                  <a:pt x="2708529" y="63500"/>
                </a:lnTo>
                <a:lnTo>
                  <a:pt x="2688717" y="535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9"/>
          <p:cNvSpPr/>
          <p:nvPr/>
        </p:nvSpPr>
        <p:spPr>
          <a:xfrm>
            <a:off x="1371600" y="2154173"/>
            <a:ext cx="129540" cy="2523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10"/>
          <p:cNvSpPr txBox="1"/>
          <p:nvPr/>
        </p:nvSpPr>
        <p:spPr>
          <a:xfrm>
            <a:off x="1396364" y="2392171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Trebuchet MS"/>
                <a:cs typeface="Trebuchet MS"/>
              </a:rPr>
              <a:t>4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7" name="object 11"/>
          <p:cNvSpPr/>
          <p:nvPr/>
        </p:nvSpPr>
        <p:spPr>
          <a:xfrm>
            <a:off x="2132076" y="2669285"/>
            <a:ext cx="129540" cy="2523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12"/>
          <p:cNvSpPr txBox="1"/>
          <p:nvPr/>
        </p:nvSpPr>
        <p:spPr>
          <a:xfrm>
            <a:off x="2155698" y="290728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Trebuchet MS"/>
                <a:cs typeface="Trebuchet MS"/>
              </a:rPr>
              <a:t>7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9" name="object 13"/>
          <p:cNvSpPr/>
          <p:nvPr/>
        </p:nvSpPr>
        <p:spPr>
          <a:xfrm>
            <a:off x="1560575" y="1649729"/>
            <a:ext cx="129540" cy="2523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14"/>
          <p:cNvSpPr txBox="1"/>
          <p:nvPr/>
        </p:nvSpPr>
        <p:spPr>
          <a:xfrm>
            <a:off x="1565275" y="1893189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Trebuchet MS"/>
                <a:cs typeface="Trebuchet MS"/>
              </a:rPr>
              <a:t>5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71" name="object 15"/>
          <p:cNvSpPr/>
          <p:nvPr/>
        </p:nvSpPr>
        <p:spPr>
          <a:xfrm>
            <a:off x="3535679" y="1625346"/>
            <a:ext cx="129539" cy="291465"/>
          </a:xfrm>
          <a:custGeom>
            <a:avLst/>
            <a:gdLst/>
            <a:ahLst/>
            <a:cxnLst/>
            <a:rect l="l" t="t" r="r" b="b"/>
            <a:pathLst>
              <a:path w="129539" h="291464">
                <a:moveTo>
                  <a:pt x="51816" y="161925"/>
                </a:moveTo>
                <a:lnTo>
                  <a:pt x="0" y="161925"/>
                </a:lnTo>
                <a:lnTo>
                  <a:pt x="64770" y="291464"/>
                </a:lnTo>
                <a:lnTo>
                  <a:pt x="123063" y="174878"/>
                </a:lnTo>
                <a:lnTo>
                  <a:pt x="51816" y="174878"/>
                </a:lnTo>
                <a:lnTo>
                  <a:pt x="51816" y="161925"/>
                </a:lnTo>
                <a:close/>
              </a:path>
              <a:path w="129539" h="291464">
                <a:moveTo>
                  <a:pt x="77724" y="0"/>
                </a:moveTo>
                <a:lnTo>
                  <a:pt x="51816" y="0"/>
                </a:lnTo>
                <a:lnTo>
                  <a:pt x="51816" y="174878"/>
                </a:lnTo>
                <a:lnTo>
                  <a:pt x="77724" y="174878"/>
                </a:lnTo>
                <a:lnTo>
                  <a:pt x="77724" y="0"/>
                </a:lnTo>
                <a:close/>
              </a:path>
              <a:path w="129539" h="291464">
                <a:moveTo>
                  <a:pt x="129540" y="161925"/>
                </a:moveTo>
                <a:lnTo>
                  <a:pt x="77724" y="161925"/>
                </a:lnTo>
                <a:lnTo>
                  <a:pt x="77724" y="174878"/>
                </a:lnTo>
                <a:lnTo>
                  <a:pt x="123063" y="174878"/>
                </a:lnTo>
                <a:lnTo>
                  <a:pt x="129540" y="16192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16"/>
          <p:cNvSpPr txBox="1"/>
          <p:nvPr/>
        </p:nvSpPr>
        <p:spPr>
          <a:xfrm>
            <a:off x="3530853" y="1907540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Trebuchet MS"/>
                <a:cs typeface="Trebuchet MS"/>
              </a:rPr>
              <a:t>17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73" name="object 17"/>
          <p:cNvSpPr/>
          <p:nvPr/>
        </p:nvSpPr>
        <p:spPr>
          <a:xfrm>
            <a:off x="2624327" y="2646426"/>
            <a:ext cx="129539" cy="291465"/>
          </a:xfrm>
          <a:custGeom>
            <a:avLst/>
            <a:gdLst/>
            <a:ahLst/>
            <a:cxnLst/>
            <a:rect l="l" t="t" r="r" b="b"/>
            <a:pathLst>
              <a:path w="129539" h="291464">
                <a:moveTo>
                  <a:pt x="51816" y="161925"/>
                </a:moveTo>
                <a:lnTo>
                  <a:pt x="0" y="161925"/>
                </a:lnTo>
                <a:lnTo>
                  <a:pt x="64770" y="291464"/>
                </a:lnTo>
                <a:lnTo>
                  <a:pt x="123063" y="174878"/>
                </a:lnTo>
                <a:lnTo>
                  <a:pt x="51816" y="174878"/>
                </a:lnTo>
                <a:lnTo>
                  <a:pt x="51816" y="161925"/>
                </a:lnTo>
                <a:close/>
              </a:path>
              <a:path w="129539" h="291464">
                <a:moveTo>
                  <a:pt x="77724" y="0"/>
                </a:moveTo>
                <a:lnTo>
                  <a:pt x="51816" y="0"/>
                </a:lnTo>
                <a:lnTo>
                  <a:pt x="51816" y="174878"/>
                </a:lnTo>
                <a:lnTo>
                  <a:pt x="77724" y="174878"/>
                </a:lnTo>
                <a:lnTo>
                  <a:pt x="77724" y="0"/>
                </a:lnTo>
                <a:close/>
              </a:path>
              <a:path w="129539" h="291464">
                <a:moveTo>
                  <a:pt x="129540" y="161925"/>
                </a:moveTo>
                <a:lnTo>
                  <a:pt x="77724" y="161925"/>
                </a:lnTo>
                <a:lnTo>
                  <a:pt x="77724" y="174878"/>
                </a:lnTo>
                <a:lnTo>
                  <a:pt x="123063" y="174878"/>
                </a:lnTo>
                <a:lnTo>
                  <a:pt x="129540" y="16192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18"/>
          <p:cNvSpPr txBox="1"/>
          <p:nvPr/>
        </p:nvSpPr>
        <p:spPr>
          <a:xfrm>
            <a:off x="2620517" y="293014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Trebuchet MS"/>
                <a:cs typeface="Trebuchet MS"/>
              </a:rPr>
              <a:t>10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75" name="object 19"/>
          <p:cNvSpPr/>
          <p:nvPr/>
        </p:nvSpPr>
        <p:spPr>
          <a:xfrm>
            <a:off x="3249167" y="2111501"/>
            <a:ext cx="129539" cy="291465"/>
          </a:xfrm>
          <a:custGeom>
            <a:avLst/>
            <a:gdLst/>
            <a:ahLst/>
            <a:cxnLst/>
            <a:rect l="l" t="t" r="r" b="b"/>
            <a:pathLst>
              <a:path w="129539" h="291464">
                <a:moveTo>
                  <a:pt x="51816" y="161925"/>
                </a:moveTo>
                <a:lnTo>
                  <a:pt x="0" y="161925"/>
                </a:lnTo>
                <a:lnTo>
                  <a:pt x="64769" y="291464"/>
                </a:lnTo>
                <a:lnTo>
                  <a:pt x="123063" y="174878"/>
                </a:lnTo>
                <a:lnTo>
                  <a:pt x="51816" y="174878"/>
                </a:lnTo>
                <a:lnTo>
                  <a:pt x="51816" y="161925"/>
                </a:lnTo>
                <a:close/>
              </a:path>
              <a:path w="129539" h="291464">
                <a:moveTo>
                  <a:pt x="77723" y="0"/>
                </a:moveTo>
                <a:lnTo>
                  <a:pt x="51816" y="0"/>
                </a:lnTo>
                <a:lnTo>
                  <a:pt x="51816" y="174878"/>
                </a:lnTo>
                <a:lnTo>
                  <a:pt x="77723" y="174878"/>
                </a:lnTo>
                <a:lnTo>
                  <a:pt x="77723" y="0"/>
                </a:lnTo>
                <a:close/>
              </a:path>
              <a:path w="129539" h="291464">
                <a:moveTo>
                  <a:pt x="129540" y="161925"/>
                </a:moveTo>
                <a:lnTo>
                  <a:pt x="77723" y="161925"/>
                </a:lnTo>
                <a:lnTo>
                  <a:pt x="77723" y="174878"/>
                </a:lnTo>
                <a:lnTo>
                  <a:pt x="123063" y="174878"/>
                </a:lnTo>
                <a:lnTo>
                  <a:pt x="129540" y="16192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20"/>
          <p:cNvSpPr txBox="1"/>
          <p:nvPr/>
        </p:nvSpPr>
        <p:spPr>
          <a:xfrm>
            <a:off x="3244976" y="2394965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Trebuchet MS"/>
                <a:cs typeface="Trebuchet MS"/>
              </a:rPr>
              <a:t>15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77" name="object 21"/>
          <p:cNvSpPr txBox="1"/>
          <p:nvPr/>
        </p:nvSpPr>
        <p:spPr>
          <a:xfrm>
            <a:off x="304800" y="2226056"/>
            <a:ext cx="706932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kern="0" dirty="0">
                <a:latin typeface="Trebuchet MS"/>
                <a:cs typeface="Trebuchet MS"/>
              </a:rPr>
              <a:t>Task 2</a:t>
            </a:r>
          </a:p>
        </p:txBody>
      </p:sp>
      <p:sp>
        <p:nvSpPr>
          <p:cNvPr id="78" name="object 22"/>
          <p:cNvSpPr txBox="1"/>
          <p:nvPr/>
        </p:nvSpPr>
        <p:spPr>
          <a:xfrm>
            <a:off x="304800" y="2765551"/>
            <a:ext cx="706932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kern="0" dirty="0">
                <a:latin typeface="Trebuchet MS"/>
                <a:cs typeface="Trebuchet MS"/>
              </a:rPr>
              <a:t>Task 3</a:t>
            </a:r>
            <a:endParaRPr sz="1400" kern="0">
              <a:latin typeface="Trebuchet MS"/>
              <a:cs typeface="Trebuchet MS"/>
            </a:endParaRPr>
          </a:p>
        </p:txBody>
      </p:sp>
      <p:sp>
        <p:nvSpPr>
          <p:cNvPr id="79" name="object 23"/>
          <p:cNvSpPr txBox="1"/>
          <p:nvPr/>
        </p:nvSpPr>
        <p:spPr>
          <a:xfrm>
            <a:off x="3901821" y="1703069"/>
            <a:ext cx="6013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5" dirty="0">
                <a:solidFill>
                  <a:srgbClr val="0000FF"/>
                </a:solidFill>
                <a:latin typeface="DejaVu Sans"/>
                <a:cs typeface="DejaVu Sans"/>
              </a:rPr>
              <a:t>𝐶</a:t>
            </a:r>
            <a:r>
              <a:rPr sz="1725" spc="-157" baseline="-14492" dirty="0">
                <a:solidFill>
                  <a:srgbClr val="0000FF"/>
                </a:solidFill>
                <a:latin typeface="DejaVu Sans"/>
                <a:cs typeface="DejaVu Sans"/>
              </a:rPr>
              <a:t>1 </a:t>
            </a:r>
            <a:r>
              <a:rPr sz="1600" spc="-150" dirty="0">
                <a:solidFill>
                  <a:srgbClr val="0000FF"/>
                </a:solidFill>
                <a:latin typeface="DejaVu Sans"/>
                <a:cs typeface="DejaVu Sans"/>
              </a:rPr>
              <a:t>=</a:t>
            </a:r>
            <a:r>
              <a:rPr sz="1600" spc="-155" dirty="0">
                <a:solidFill>
                  <a:srgbClr val="0000FF"/>
                </a:solidFill>
                <a:latin typeface="DejaVu Sans"/>
                <a:cs typeface="DejaVu Sans"/>
              </a:rPr>
              <a:t> </a:t>
            </a:r>
            <a:r>
              <a:rPr sz="1600" spc="-135" dirty="0">
                <a:solidFill>
                  <a:srgbClr val="0000FF"/>
                </a:solidFill>
                <a:latin typeface="DejaVu Sans"/>
                <a:cs typeface="DejaVu Sans"/>
              </a:rPr>
              <a:t>2</a:t>
            </a:r>
            <a:endParaRPr sz="1600">
              <a:latin typeface="DejaVu Sans"/>
              <a:cs typeface="DejaVu Sans"/>
            </a:endParaRPr>
          </a:p>
        </p:txBody>
      </p:sp>
      <p:sp>
        <p:nvSpPr>
          <p:cNvPr id="80" name="object 24"/>
          <p:cNvSpPr txBox="1"/>
          <p:nvPr/>
        </p:nvSpPr>
        <p:spPr>
          <a:xfrm>
            <a:off x="3903345" y="2197988"/>
            <a:ext cx="7188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90" dirty="0">
                <a:solidFill>
                  <a:srgbClr val="0000FF"/>
                </a:solidFill>
                <a:latin typeface="DejaVu Sans"/>
                <a:cs typeface="DejaVu Sans"/>
              </a:rPr>
              <a:t>𝐶</a:t>
            </a:r>
            <a:r>
              <a:rPr sz="1725" spc="-135" baseline="-14492" dirty="0">
                <a:solidFill>
                  <a:srgbClr val="0000FF"/>
                </a:solidFill>
                <a:latin typeface="DejaVu Sans"/>
                <a:cs typeface="DejaVu Sans"/>
              </a:rPr>
              <a:t>2 </a:t>
            </a:r>
            <a:r>
              <a:rPr sz="1600" spc="-150" dirty="0">
                <a:solidFill>
                  <a:srgbClr val="0000FF"/>
                </a:solidFill>
                <a:latin typeface="DejaVu Sans"/>
                <a:cs typeface="DejaVu Sans"/>
              </a:rPr>
              <a:t>=</a:t>
            </a:r>
            <a:r>
              <a:rPr sz="1600" spc="-180" dirty="0">
                <a:solidFill>
                  <a:srgbClr val="0000FF"/>
                </a:solidFill>
                <a:latin typeface="DejaVu Sans"/>
                <a:cs typeface="DejaVu Sans"/>
              </a:rPr>
              <a:t> </a:t>
            </a:r>
            <a:r>
              <a:rPr sz="1600" spc="-135" dirty="0">
                <a:solidFill>
                  <a:srgbClr val="0000FF"/>
                </a:solidFill>
                <a:latin typeface="DejaVu Sans"/>
                <a:cs typeface="DejaVu Sans"/>
              </a:rPr>
              <a:t>10</a:t>
            </a:r>
            <a:endParaRPr sz="1600">
              <a:latin typeface="DejaVu Sans"/>
              <a:cs typeface="DejaVu Sans"/>
            </a:endParaRPr>
          </a:p>
        </p:txBody>
      </p:sp>
      <p:sp>
        <p:nvSpPr>
          <p:cNvPr id="81" name="object 25"/>
          <p:cNvSpPr txBox="1"/>
          <p:nvPr/>
        </p:nvSpPr>
        <p:spPr>
          <a:xfrm>
            <a:off x="3904615" y="2723514"/>
            <a:ext cx="6057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90" dirty="0">
                <a:solidFill>
                  <a:srgbClr val="0000FF"/>
                </a:solidFill>
                <a:latin typeface="DejaVu Sans"/>
                <a:cs typeface="DejaVu Sans"/>
              </a:rPr>
              <a:t>𝐶</a:t>
            </a:r>
            <a:r>
              <a:rPr sz="1725" spc="-135" baseline="-14492" dirty="0">
                <a:solidFill>
                  <a:srgbClr val="0000FF"/>
                </a:solidFill>
                <a:latin typeface="DejaVu Sans"/>
                <a:cs typeface="DejaVu Sans"/>
              </a:rPr>
              <a:t>3 </a:t>
            </a:r>
            <a:r>
              <a:rPr sz="1600" spc="-150" dirty="0">
                <a:solidFill>
                  <a:srgbClr val="0000FF"/>
                </a:solidFill>
                <a:latin typeface="DejaVu Sans"/>
                <a:cs typeface="DejaVu Sans"/>
              </a:rPr>
              <a:t>=</a:t>
            </a:r>
            <a:r>
              <a:rPr sz="1600" spc="-180" dirty="0">
                <a:solidFill>
                  <a:srgbClr val="0000FF"/>
                </a:solidFill>
                <a:latin typeface="DejaVu Sans"/>
                <a:cs typeface="DejaVu Sans"/>
              </a:rPr>
              <a:t> </a:t>
            </a:r>
            <a:r>
              <a:rPr sz="1600" spc="-135" dirty="0">
                <a:solidFill>
                  <a:srgbClr val="0000FF"/>
                </a:solidFill>
                <a:latin typeface="DejaVu Sans"/>
                <a:cs typeface="DejaVu Sans"/>
              </a:rPr>
              <a:t>1</a:t>
            </a:r>
            <a:endParaRPr sz="1600">
              <a:latin typeface="DejaVu Sans"/>
              <a:cs typeface="DejaVu Sans"/>
            </a:endParaRPr>
          </a:p>
        </p:txBody>
      </p:sp>
      <p:sp>
        <p:nvSpPr>
          <p:cNvPr id="82" name="object 26"/>
          <p:cNvSpPr txBox="1"/>
          <p:nvPr/>
        </p:nvSpPr>
        <p:spPr>
          <a:xfrm>
            <a:off x="304800" y="3824477"/>
            <a:ext cx="706932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kern="0" dirty="0">
                <a:latin typeface="Trebuchet MS"/>
                <a:cs typeface="Trebuchet MS"/>
              </a:rPr>
              <a:t>Task 1</a:t>
            </a:r>
            <a:endParaRPr sz="1400" kern="0">
              <a:latin typeface="Trebuchet MS"/>
              <a:cs typeface="Trebuchet MS"/>
            </a:endParaRPr>
          </a:p>
        </p:txBody>
      </p:sp>
      <p:sp>
        <p:nvSpPr>
          <p:cNvPr id="83" name="object 27"/>
          <p:cNvSpPr/>
          <p:nvPr/>
        </p:nvSpPr>
        <p:spPr>
          <a:xfrm>
            <a:off x="1131569" y="3925570"/>
            <a:ext cx="3204845" cy="127000"/>
          </a:xfrm>
          <a:custGeom>
            <a:avLst/>
            <a:gdLst/>
            <a:ahLst/>
            <a:cxnLst/>
            <a:rect l="l" t="t" r="r" b="b"/>
            <a:pathLst>
              <a:path w="3204845" h="127000">
                <a:moveTo>
                  <a:pt x="3077464" y="0"/>
                </a:moveTo>
                <a:lnTo>
                  <a:pt x="3077464" y="126999"/>
                </a:lnTo>
                <a:lnTo>
                  <a:pt x="3184652" y="73405"/>
                </a:lnTo>
                <a:lnTo>
                  <a:pt x="3090164" y="73405"/>
                </a:lnTo>
                <a:lnTo>
                  <a:pt x="3090164" y="53593"/>
                </a:lnTo>
                <a:lnTo>
                  <a:pt x="3184652" y="53593"/>
                </a:lnTo>
                <a:lnTo>
                  <a:pt x="3077464" y="0"/>
                </a:lnTo>
                <a:close/>
              </a:path>
              <a:path w="3204845" h="127000">
                <a:moveTo>
                  <a:pt x="3077464" y="53593"/>
                </a:moveTo>
                <a:lnTo>
                  <a:pt x="0" y="53593"/>
                </a:lnTo>
                <a:lnTo>
                  <a:pt x="0" y="73405"/>
                </a:lnTo>
                <a:lnTo>
                  <a:pt x="3077464" y="73405"/>
                </a:lnTo>
                <a:lnTo>
                  <a:pt x="3077464" y="53593"/>
                </a:lnTo>
                <a:close/>
              </a:path>
              <a:path w="3204845" h="127000">
                <a:moveTo>
                  <a:pt x="3184652" y="53593"/>
                </a:moveTo>
                <a:lnTo>
                  <a:pt x="3090164" y="53593"/>
                </a:lnTo>
                <a:lnTo>
                  <a:pt x="3090164" y="73405"/>
                </a:lnTo>
                <a:lnTo>
                  <a:pt x="3184652" y="73405"/>
                </a:lnTo>
                <a:lnTo>
                  <a:pt x="3204464" y="63499"/>
                </a:lnTo>
                <a:lnTo>
                  <a:pt x="3184652" y="53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28"/>
          <p:cNvSpPr/>
          <p:nvPr/>
        </p:nvSpPr>
        <p:spPr>
          <a:xfrm>
            <a:off x="1131569" y="4426965"/>
            <a:ext cx="3204845" cy="127000"/>
          </a:xfrm>
          <a:custGeom>
            <a:avLst/>
            <a:gdLst/>
            <a:ahLst/>
            <a:cxnLst/>
            <a:rect l="l" t="t" r="r" b="b"/>
            <a:pathLst>
              <a:path w="3204845" h="127000">
                <a:moveTo>
                  <a:pt x="3077464" y="0"/>
                </a:moveTo>
                <a:lnTo>
                  <a:pt x="3077464" y="126999"/>
                </a:lnTo>
                <a:lnTo>
                  <a:pt x="3184652" y="73405"/>
                </a:lnTo>
                <a:lnTo>
                  <a:pt x="3090164" y="73405"/>
                </a:lnTo>
                <a:lnTo>
                  <a:pt x="3090164" y="53593"/>
                </a:lnTo>
                <a:lnTo>
                  <a:pt x="3184652" y="53593"/>
                </a:lnTo>
                <a:lnTo>
                  <a:pt x="3077464" y="0"/>
                </a:lnTo>
                <a:close/>
              </a:path>
              <a:path w="3204845" h="127000">
                <a:moveTo>
                  <a:pt x="3077464" y="53593"/>
                </a:moveTo>
                <a:lnTo>
                  <a:pt x="0" y="53593"/>
                </a:lnTo>
                <a:lnTo>
                  <a:pt x="0" y="73405"/>
                </a:lnTo>
                <a:lnTo>
                  <a:pt x="3077464" y="73405"/>
                </a:lnTo>
                <a:lnTo>
                  <a:pt x="3077464" y="53593"/>
                </a:lnTo>
                <a:close/>
              </a:path>
              <a:path w="3204845" h="127000">
                <a:moveTo>
                  <a:pt x="3184652" y="53593"/>
                </a:moveTo>
                <a:lnTo>
                  <a:pt x="3090164" y="53593"/>
                </a:lnTo>
                <a:lnTo>
                  <a:pt x="3090164" y="73405"/>
                </a:lnTo>
                <a:lnTo>
                  <a:pt x="3184652" y="73405"/>
                </a:lnTo>
                <a:lnTo>
                  <a:pt x="3204464" y="63499"/>
                </a:lnTo>
                <a:lnTo>
                  <a:pt x="3184652" y="53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29"/>
          <p:cNvSpPr/>
          <p:nvPr/>
        </p:nvSpPr>
        <p:spPr>
          <a:xfrm>
            <a:off x="1131569" y="4952746"/>
            <a:ext cx="3204845" cy="127000"/>
          </a:xfrm>
          <a:custGeom>
            <a:avLst/>
            <a:gdLst/>
            <a:ahLst/>
            <a:cxnLst/>
            <a:rect l="l" t="t" r="r" b="b"/>
            <a:pathLst>
              <a:path w="3204845" h="127000">
                <a:moveTo>
                  <a:pt x="3077464" y="0"/>
                </a:moveTo>
                <a:lnTo>
                  <a:pt x="3077464" y="126999"/>
                </a:lnTo>
                <a:lnTo>
                  <a:pt x="3184652" y="73405"/>
                </a:lnTo>
                <a:lnTo>
                  <a:pt x="3090164" y="73405"/>
                </a:lnTo>
                <a:lnTo>
                  <a:pt x="3090164" y="53593"/>
                </a:lnTo>
                <a:lnTo>
                  <a:pt x="3184652" y="53593"/>
                </a:lnTo>
                <a:lnTo>
                  <a:pt x="3077464" y="0"/>
                </a:lnTo>
                <a:close/>
              </a:path>
              <a:path w="3204845" h="127000">
                <a:moveTo>
                  <a:pt x="3077464" y="53593"/>
                </a:moveTo>
                <a:lnTo>
                  <a:pt x="0" y="53593"/>
                </a:lnTo>
                <a:lnTo>
                  <a:pt x="0" y="73405"/>
                </a:lnTo>
                <a:lnTo>
                  <a:pt x="3077464" y="73405"/>
                </a:lnTo>
                <a:lnTo>
                  <a:pt x="3077464" y="53593"/>
                </a:lnTo>
                <a:close/>
              </a:path>
              <a:path w="3204845" h="127000">
                <a:moveTo>
                  <a:pt x="3184652" y="53593"/>
                </a:moveTo>
                <a:lnTo>
                  <a:pt x="3090164" y="53593"/>
                </a:lnTo>
                <a:lnTo>
                  <a:pt x="3090164" y="73405"/>
                </a:lnTo>
                <a:lnTo>
                  <a:pt x="3184652" y="73405"/>
                </a:lnTo>
                <a:lnTo>
                  <a:pt x="3204464" y="63499"/>
                </a:lnTo>
                <a:lnTo>
                  <a:pt x="3184652" y="53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30"/>
          <p:cNvSpPr/>
          <p:nvPr/>
        </p:nvSpPr>
        <p:spPr>
          <a:xfrm>
            <a:off x="1371600" y="4239005"/>
            <a:ext cx="129540" cy="2523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31"/>
          <p:cNvSpPr txBox="1"/>
          <p:nvPr/>
        </p:nvSpPr>
        <p:spPr>
          <a:xfrm>
            <a:off x="1396364" y="4476953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latin typeface="Trebuchet MS"/>
                <a:cs typeface="Trebuchet MS"/>
              </a:rPr>
              <a:t>4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88" name="object 32"/>
          <p:cNvSpPr/>
          <p:nvPr/>
        </p:nvSpPr>
        <p:spPr>
          <a:xfrm>
            <a:off x="2132076" y="4754117"/>
            <a:ext cx="129540" cy="2523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33"/>
          <p:cNvSpPr txBox="1"/>
          <p:nvPr/>
        </p:nvSpPr>
        <p:spPr>
          <a:xfrm>
            <a:off x="2155698" y="4992751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Trebuchet MS"/>
                <a:cs typeface="Trebuchet MS"/>
              </a:rPr>
              <a:t>7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90" name="object 34"/>
          <p:cNvSpPr/>
          <p:nvPr/>
        </p:nvSpPr>
        <p:spPr>
          <a:xfrm>
            <a:off x="1560575" y="3734561"/>
            <a:ext cx="129540" cy="2523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35"/>
          <p:cNvSpPr txBox="1"/>
          <p:nvPr/>
        </p:nvSpPr>
        <p:spPr>
          <a:xfrm>
            <a:off x="1565275" y="3978402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Trebuchet MS"/>
                <a:cs typeface="Trebuchet MS"/>
              </a:rPr>
              <a:t>5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92" name="object 36"/>
          <p:cNvSpPr/>
          <p:nvPr/>
        </p:nvSpPr>
        <p:spPr>
          <a:xfrm>
            <a:off x="3535679" y="3710178"/>
            <a:ext cx="129539" cy="291465"/>
          </a:xfrm>
          <a:custGeom>
            <a:avLst/>
            <a:gdLst/>
            <a:ahLst/>
            <a:cxnLst/>
            <a:rect l="l" t="t" r="r" b="b"/>
            <a:pathLst>
              <a:path w="129539" h="291464">
                <a:moveTo>
                  <a:pt x="51816" y="161925"/>
                </a:moveTo>
                <a:lnTo>
                  <a:pt x="0" y="161925"/>
                </a:lnTo>
                <a:lnTo>
                  <a:pt x="64770" y="291465"/>
                </a:lnTo>
                <a:lnTo>
                  <a:pt x="123063" y="174879"/>
                </a:lnTo>
                <a:lnTo>
                  <a:pt x="51816" y="174879"/>
                </a:lnTo>
                <a:lnTo>
                  <a:pt x="51816" y="161925"/>
                </a:lnTo>
                <a:close/>
              </a:path>
              <a:path w="129539" h="291464">
                <a:moveTo>
                  <a:pt x="77724" y="0"/>
                </a:moveTo>
                <a:lnTo>
                  <a:pt x="51816" y="0"/>
                </a:lnTo>
                <a:lnTo>
                  <a:pt x="51816" y="174879"/>
                </a:lnTo>
                <a:lnTo>
                  <a:pt x="77724" y="174879"/>
                </a:lnTo>
                <a:lnTo>
                  <a:pt x="77724" y="0"/>
                </a:lnTo>
                <a:close/>
              </a:path>
              <a:path w="129539" h="291464">
                <a:moveTo>
                  <a:pt x="129540" y="161925"/>
                </a:moveTo>
                <a:lnTo>
                  <a:pt x="77724" y="161925"/>
                </a:lnTo>
                <a:lnTo>
                  <a:pt x="77724" y="174879"/>
                </a:lnTo>
                <a:lnTo>
                  <a:pt x="123063" y="174879"/>
                </a:lnTo>
                <a:lnTo>
                  <a:pt x="129540" y="16192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37"/>
          <p:cNvSpPr txBox="1"/>
          <p:nvPr/>
        </p:nvSpPr>
        <p:spPr>
          <a:xfrm>
            <a:off x="3530853" y="3993007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Trebuchet MS"/>
                <a:cs typeface="Trebuchet MS"/>
              </a:rPr>
              <a:t>17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94" name="object 38"/>
          <p:cNvSpPr/>
          <p:nvPr/>
        </p:nvSpPr>
        <p:spPr>
          <a:xfrm>
            <a:off x="2624327" y="4731258"/>
            <a:ext cx="129539" cy="291465"/>
          </a:xfrm>
          <a:custGeom>
            <a:avLst/>
            <a:gdLst/>
            <a:ahLst/>
            <a:cxnLst/>
            <a:rect l="l" t="t" r="r" b="b"/>
            <a:pathLst>
              <a:path w="129539" h="291464">
                <a:moveTo>
                  <a:pt x="51816" y="161925"/>
                </a:moveTo>
                <a:lnTo>
                  <a:pt x="0" y="161925"/>
                </a:lnTo>
                <a:lnTo>
                  <a:pt x="64770" y="291465"/>
                </a:lnTo>
                <a:lnTo>
                  <a:pt x="123063" y="174879"/>
                </a:lnTo>
                <a:lnTo>
                  <a:pt x="51816" y="174879"/>
                </a:lnTo>
                <a:lnTo>
                  <a:pt x="51816" y="161925"/>
                </a:lnTo>
                <a:close/>
              </a:path>
              <a:path w="129539" h="291464">
                <a:moveTo>
                  <a:pt x="77724" y="0"/>
                </a:moveTo>
                <a:lnTo>
                  <a:pt x="51816" y="0"/>
                </a:lnTo>
                <a:lnTo>
                  <a:pt x="51816" y="174879"/>
                </a:lnTo>
                <a:lnTo>
                  <a:pt x="77724" y="174879"/>
                </a:lnTo>
                <a:lnTo>
                  <a:pt x="77724" y="0"/>
                </a:lnTo>
                <a:close/>
              </a:path>
              <a:path w="129539" h="291464">
                <a:moveTo>
                  <a:pt x="129540" y="161925"/>
                </a:moveTo>
                <a:lnTo>
                  <a:pt x="77724" y="161925"/>
                </a:lnTo>
                <a:lnTo>
                  <a:pt x="77724" y="174879"/>
                </a:lnTo>
                <a:lnTo>
                  <a:pt x="123063" y="174879"/>
                </a:lnTo>
                <a:lnTo>
                  <a:pt x="129540" y="16192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39"/>
          <p:cNvSpPr txBox="1"/>
          <p:nvPr/>
        </p:nvSpPr>
        <p:spPr>
          <a:xfrm>
            <a:off x="2620517" y="5015229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Trebuchet MS"/>
                <a:cs typeface="Trebuchet MS"/>
              </a:rPr>
              <a:t>10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96" name="object 40"/>
          <p:cNvSpPr/>
          <p:nvPr/>
        </p:nvSpPr>
        <p:spPr>
          <a:xfrm>
            <a:off x="3249167" y="4196334"/>
            <a:ext cx="129539" cy="291465"/>
          </a:xfrm>
          <a:custGeom>
            <a:avLst/>
            <a:gdLst/>
            <a:ahLst/>
            <a:cxnLst/>
            <a:rect l="l" t="t" r="r" b="b"/>
            <a:pathLst>
              <a:path w="129539" h="291464">
                <a:moveTo>
                  <a:pt x="51816" y="161925"/>
                </a:moveTo>
                <a:lnTo>
                  <a:pt x="0" y="161925"/>
                </a:lnTo>
                <a:lnTo>
                  <a:pt x="64769" y="291465"/>
                </a:lnTo>
                <a:lnTo>
                  <a:pt x="123063" y="174879"/>
                </a:lnTo>
                <a:lnTo>
                  <a:pt x="51816" y="174879"/>
                </a:lnTo>
                <a:lnTo>
                  <a:pt x="51816" y="161925"/>
                </a:lnTo>
                <a:close/>
              </a:path>
              <a:path w="129539" h="291464">
                <a:moveTo>
                  <a:pt x="77723" y="0"/>
                </a:moveTo>
                <a:lnTo>
                  <a:pt x="51816" y="0"/>
                </a:lnTo>
                <a:lnTo>
                  <a:pt x="51816" y="174879"/>
                </a:lnTo>
                <a:lnTo>
                  <a:pt x="77723" y="174879"/>
                </a:lnTo>
                <a:lnTo>
                  <a:pt x="77723" y="0"/>
                </a:lnTo>
                <a:close/>
              </a:path>
              <a:path w="129539" h="291464">
                <a:moveTo>
                  <a:pt x="129540" y="161925"/>
                </a:moveTo>
                <a:lnTo>
                  <a:pt x="77723" y="161925"/>
                </a:lnTo>
                <a:lnTo>
                  <a:pt x="77723" y="174879"/>
                </a:lnTo>
                <a:lnTo>
                  <a:pt x="123063" y="174879"/>
                </a:lnTo>
                <a:lnTo>
                  <a:pt x="129540" y="16192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41"/>
          <p:cNvSpPr txBox="1"/>
          <p:nvPr/>
        </p:nvSpPr>
        <p:spPr>
          <a:xfrm>
            <a:off x="3244976" y="4480052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Trebuchet MS"/>
                <a:cs typeface="Trebuchet MS"/>
              </a:rPr>
              <a:t>15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53" name="object 42"/>
          <p:cNvSpPr txBox="1"/>
          <p:nvPr/>
        </p:nvSpPr>
        <p:spPr>
          <a:xfrm>
            <a:off x="304800" y="4311141"/>
            <a:ext cx="706932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kern="0" dirty="0">
                <a:latin typeface="Trebuchet MS"/>
                <a:cs typeface="Trebuchet MS"/>
              </a:rPr>
              <a:t>Task 2</a:t>
            </a:r>
            <a:endParaRPr sz="1400" kern="0">
              <a:latin typeface="Trebuchet MS"/>
              <a:cs typeface="Trebuchet MS"/>
            </a:endParaRPr>
          </a:p>
        </p:txBody>
      </p:sp>
      <p:sp>
        <p:nvSpPr>
          <p:cNvPr id="154" name="object 43"/>
          <p:cNvSpPr txBox="1"/>
          <p:nvPr/>
        </p:nvSpPr>
        <p:spPr>
          <a:xfrm>
            <a:off x="304800" y="4850638"/>
            <a:ext cx="706932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kern="0" dirty="0">
                <a:latin typeface="Trebuchet MS"/>
                <a:cs typeface="Trebuchet MS"/>
              </a:rPr>
              <a:t>Task 3</a:t>
            </a:r>
            <a:endParaRPr sz="1400" kern="0">
              <a:latin typeface="Trebuchet MS"/>
              <a:cs typeface="Trebuchet MS"/>
            </a:endParaRPr>
          </a:p>
        </p:txBody>
      </p:sp>
      <p:sp>
        <p:nvSpPr>
          <p:cNvPr id="155" name="object 44"/>
          <p:cNvSpPr txBox="1"/>
          <p:nvPr/>
        </p:nvSpPr>
        <p:spPr>
          <a:xfrm>
            <a:off x="4434078" y="3793616"/>
            <a:ext cx="6013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5" dirty="0">
                <a:solidFill>
                  <a:srgbClr val="0000FF"/>
                </a:solidFill>
                <a:latin typeface="DejaVu Sans"/>
                <a:cs typeface="DejaVu Sans"/>
              </a:rPr>
              <a:t>𝐶</a:t>
            </a:r>
            <a:r>
              <a:rPr sz="1725" spc="-157" baseline="-14492" dirty="0">
                <a:solidFill>
                  <a:srgbClr val="0000FF"/>
                </a:solidFill>
                <a:latin typeface="DejaVu Sans"/>
                <a:cs typeface="DejaVu Sans"/>
              </a:rPr>
              <a:t>1 </a:t>
            </a:r>
            <a:r>
              <a:rPr sz="1600" spc="-150" dirty="0">
                <a:solidFill>
                  <a:srgbClr val="0000FF"/>
                </a:solidFill>
                <a:latin typeface="DejaVu Sans"/>
                <a:cs typeface="DejaVu Sans"/>
              </a:rPr>
              <a:t>=</a:t>
            </a:r>
            <a:r>
              <a:rPr sz="1600" spc="-155" dirty="0">
                <a:solidFill>
                  <a:srgbClr val="0000FF"/>
                </a:solidFill>
                <a:latin typeface="DejaVu Sans"/>
                <a:cs typeface="DejaVu Sans"/>
              </a:rPr>
              <a:t> </a:t>
            </a:r>
            <a:r>
              <a:rPr sz="1600" spc="-135" dirty="0">
                <a:solidFill>
                  <a:srgbClr val="0000FF"/>
                </a:solidFill>
                <a:latin typeface="DejaVu Sans"/>
                <a:cs typeface="DejaVu Sans"/>
              </a:rPr>
              <a:t>2</a:t>
            </a:r>
            <a:endParaRPr sz="1600">
              <a:latin typeface="DejaVu Sans"/>
              <a:cs typeface="DejaVu Sans"/>
            </a:endParaRPr>
          </a:p>
        </p:txBody>
      </p:sp>
      <p:sp>
        <p:nvSpPr>
          <p:cNvPr id="156" name="object 45"/>
          <p:cNvSpPr txBox="1"/>
          <p:nvPr/>
        </p:nvSpPr>
        <p:spPr>
          <a:xfrm>
            <a:off x="4435602" y="4288663"/>
            <a:ext cx="7188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90" dirty="0">
                <a:solidFill>
                  <a:srgbClr val="0000FF"/>
                </a:solidFill>
                <a:latin typeface="DejaVu Sans"/>
                <a:cs typeface="DejaVu Sans"/>
              </a:rPr>
              <a:t>𝐶</a:t>
            </a:r>
            <a:r>
              <a:rPr sz="1725" spc="-135" baseline="-14492" dirty="0">
                <a:solidFill>
                  <a:srgbClr val="0000FF"/>
                </a:solidFill>
                <a:latin typeface="DejaVu Sans"/>
                <a:cs typeface="DejaVu Sans"/>
              </a:rPr>
              <a:t>2 </a:t>
            </a:r>
            <a:r>
              <a:rPr sz="1600" spc="-150" dirty="0">
                <a:solidFill>
                  <a:srgbClr val="0000FF"/>
                </a:solidFill>
                <a:latin typeface="DejaVu Sans"/>
                <a:cs typeface="DejaVu Sans"/>
              </a:rPr>
              <a:t>=</a:t>
            </a:r>
            <a:r>
              <a:rPr sz="1600" spc="-180" dirty="0">
                <a:solidFill>
                  <a:srgbClr val="0000FF"/>
                </a:solidFill>
                <a:latin typeface="DejaVu Sans"/>
                <a:cs typeface="DejaVu Sans"/>
              </a:rPr>
              <a:t> </a:t>
            </a:r>
            <a:r>
              <a:rPr sz="1600" spc="-135" dirty="0">
                <a:solidFill>
                  <a:srgbClr val="0000FF"/>
                </a:solidFill>
                <a:latin typeface="DejaVu Sans"/>
                <a:cs typeface="DejaVu Sans"/>
              </a:rPr>
              <a:t>10</a:t>
            </a:r>
            <a:endParaRPr sz="1600">
              <a:latin typeface="DejaVu Sans"/>
              <a:cs typeface="DejaVu Sans"/>
            </a:endParaRPr>
          </a:p>
        </p:txBody>
      </p:sp>
      <p:sp>
        <p:nvSpPr>
          <p:cNvPr id="157" name="object 46"/>
          <p:cNvSpPr txBox="1"/>
          <p:nvPr/>
        </p:nvSpPr>
        <p:spPr>
          <a:xfrm>
            <a:off x="4436745" y="4814061"/>
            <a:ext cx="6057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90" dirty="0">
                <a:solidFill>
                  <a:srgbClr val="0000FF"/>
                </a:solidFill>
                <a:latin typeface="DejaVu Sans"/>
                <a:cs typeface="DejaVu Sans"/>
              </a:rPr>
              <a:t>𝐶</a:t>
            </a:r>
            <a:r>
              <a:rPr sz="1725" spc="-135" baseline="-14492" dirty="0">
                <a:solidFill>
                  <a:srgbClr val="0000FF"/>
                </a:solidFill>
                <a:latin typeface="DejaVu Sans"/>
                <a:cs typeface="DejaVu Sans"/>
              </a:rPr>
              <a:t>3 </a:t>
            </a:r>
            <a:r>
              <a:rPr sz="1600" spc="-150" dirty="0">
                <a:solidFill>
                  <a:srgbClr val="0000FF"/>
                </a:solidFill>
                <a:latin typeface="DejaVu Sans"/>
                <a:cs typeface="DejaVu Sans"/>
              </a:rPr>
              <a:t>=</a:t>
            </a:r>
            <a:r>
              <a:rPr sz="1600" spc="-180" dirty="0">
                <a:solidFill>
                  <a:srgbClr val="0000FF"/>
                </a:solidFill>
                <a:latin typeface="DejaVu Sans"/>
                <a:cs typeface="DejaVu Sans"/>
              </a:rPr>
              <a:t> </a:t>
            </a:r>
            <a:r>
              <a:rPr sz="1600" spc="-135" dirty="0">
                <a:solidFill>
                  <a:srgbClr val="0000FF"/>
                </a:solidFill>
                <a:latin typeface="DejaVu Sans"/>
                <a:cs typeface="DejaVu Sans"/>
              </a:rPr>
              <a:t>1</a:t>
            </a:r>
            <a:endParaRPr sz="1600">
              <a:latin typeface="DejaVu Sans"/>
              <a:cs typeface="DejaVu Sans"/>
            </a:endParaRPr>
          </a:p>
        </p:txBody>
      </p:sp>
      <p:sp>
        <p:nvSpPr>
          <p:cNvPr id="158" name="object 47"/>
          <p:cNvSpPr/>
          <p:nvPr/>
        </p:nvSpPr>
        <p:spPr>
          <a:xfrm>
            <a:off x="1435608" y="4398264"/>
            <a:ext cx="1729739" cy="0"/>
          </a:xfrm>
          <a:custGeom>
            <a:avLst/>
            <a:gdLst/>
            <a:ahLst/>
            <a:cxnLst/>
            <a:rect l="l" t="t" r="r" b="b"/>
            <a:pathLst>
              <a:path w="1729739">
                <a:moveTo>
                  <a:pt x="0" y="0"/>
                </a:moveTo>
                <a:lnTo>
                  <a:pt x="1729739" y="0"/>
                </a:lnTo>
              </a:path>
            </a:pathLst>
          </a:custGeom>
          <a:ln w="85343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48"/>
          <p:cNvSpPr/>
          <p:nvPr/>
        </p:nvSpPr>
        <p:spPr>
          <a:xfrm>
            <a:off x="1435608" y="4355591"/>
            <a:ext cx="1729739" cy="85725"/>
          </a:xfrm>
          <a:custGeom>
            <a:avLst/>
            <a:gdLst/>
            <a:ahLst/>
            <a:cxnLst/>
            <a:rect l="l" t="t" r="r" b="b"/>
            <a:pathLst>
              <a:path w="1729739" h="85725">
                <a:moveTo>
                  <a:pt x="0" y="85343"/>
                </a:moveTo>
                <a:lnTo>
                  <a:pt x="1729739" y="85343"/>
                </a:lnTo>
                <a:lnTo>
                  <a:pt x="1729739" y="0"/>
                </a:lnTo>
                <a:lnTo>
                  <a:pt x="0" y="0"/>
                </a:lnTo>
                <a:lnTo>
                  <a:pt x="0" y="8534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49"/>
          <p:cNvSpPr/>
          <p:nvPr/>
        </p:nvSpPr>
        <p:spPr>
          <a:xfrm>
            <a:off x="3165348" y="3835908"/>
            <a:ext cx="805180" cy="86995"/>
          </a:xfrm>
          <a:custGeom>
            <a:avLst/>
            <a:gdLst/>
            <a:ahLst/>
            <a:cxnLst/>
            <a:rect l="l" t="t" r="r" b="b"/>
            <a:pathLst>
              <a:path w="805179" h="86995">
                <a:moveTo>
                  <a:pt x="0" y="86868"/>
                </a:moveTo>
                <a:lnTo>
                  <a:pt x="804672" y="86868"/>
                </a:lnTo>
                <a:lnTo>
                  <a:pt x="804672" y="0"/>
                </a:lnTo>
                <a:lnTo>
                  <a:pt x="0" y="0"/>
                </a:lnTo>
                <a:lnTo>
                  <a:pt x="0" y="86868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50"/>
          <p:cNvSpPr/>
          <p:nvPr/>
        </p:nvSpPr>
        <p:spPr>
          <a:xfrm>
            <a:off x="3165348" y="3835908"/>
            <a:ext cx="805180" cy="86995"/>
          </a:xfrm>
          <a:custGeom>
            <a:avLst/>
            <a:gdLst/>
            <a:ahLst/>
            <a:cxnLst/>
            <a:rect l="l" t="t" r="r" b="b"/>
            <a:pathLst>
              <a:path w="805179" h="86995">
                <a:moveTo>
                  <a:pt x="0" y="86868"/>
                </a:moveTo>
                <a:lnTo>
                  <a:pt x="804672" y="86868"/>
                </a:lnTo>
                <a:lnTo>
                  <a:pt x="804672" y="0"/>
                </a:lnTo>
                <a:lnTo>
                  <a:pt x="0" y="0"/>
                </a:lnTo>
                <a:lnTo>
                  <a:pt x="0" y="8686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51"/>
          <p:cNvSpPr txBox="1"/>
          <p:nvPr/>
        </p:nvSpPr>
        <p:spPr>
          <a:xfrm>
            <a:off x="3074035" y="3993007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Trebuchet MS"/>
                <a:cs typeface="Trebuchet MS"/>
              </a:rPr>
              <a:t>14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63" name="object 52"/>
          <p:cNvSpPr txBox="1"/>
          <p:nvPr/>
        </p:nvSpPr>
        <p:spPr>
          <a:xfrm>
            <a:off x="3887215" y="3985641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Trebuchet MS"/>
                <a:cs typeface="Trebuchet MS"/>
              </a:rPr>
              <a:t>19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64" name="object 53"/>
          <p:cNvSpPr txBox="1"/>
          <p:nvPr/>
        </p:nvSpPr>
        <p:spPr>
          <a:xfrm>
            <a:off x="5560314" y="1992630"/>
            <a:ext cx="2711450" cy="6070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285"/>
              </a:lnSpc>
              <a:spcBef>
                <a:spcPts val="105"/>
              </a:spcBef>
            </a:pPr>
            <a:r>
              <a:rPr sz="2000" spc="-85" dirty="0">
                <a:solidFill>
                  <a:srgbClr val="0000FF"/>
                </a:solidFill>
                <a:latin typeface="Trebuchet MS"/>
                <a:cs typeface="Trebuchet MS"/>
              </a:rPr>
              <a:t>Completion </a:t>
            </a:r>
            <a:r>
              <a:rPr sz="2000" spc="-100" dirty="0">
                <a:solidFill>
                  <a:srgbClr val="0000FF"/>
                </a:solidFill>
                <a:latin typeface="Trebuchet MS"/>
                <a:cs typeface="Trebuchet MS"/>
              </a:rPr>
              <a:t>time </a:t>
            </a:r>
            <a:r>
              <a:rPr sz="2000" spc="-75" dirty="0">
                <a:solidFill>
                  <a:srgbClr val="0000FF"/>
                </a:solidFill>
                <a:latin typeface="Trebuchet MS"/>
                <a:cs typeface="Trebuchet MS"/>
              </a:rPr>
              <a:t>of </a:t>
            </a:r>
            <a:r>
              <a:rPr sz="2000" spc="-145" dirty="0">
                <a:solidFill>
                  <a:srgbClr val="0000FF"/>
                </a:solidFill>
                <a:latin typeface="Trebuchet MS"/>
                <a:cs typeface="Trebuchet MS"/>
              </a:rPr>
              <a:t>Task</a:t>
            </a:r>
            <a:r>
              <a:rPr sz="2000" spc="-38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000" spc="-35" dirty="0">
                <a:solidFill>
                  <a:srgbClr val="0000FF"/>
                </a:solidFill>
                <a:latin typeface="Trebuchet MS"/>
                <a:cs typeface="Trebuchet MS"/>
              </a:rPr>
              <a:t>1</a:t>
            </a:r>
            <a:endParaRPr sz="2000" dirty="0">
              <a:latin typeface="Trebuchet MS"/>
              <a:cs typeface="Trebuchet MS"/>
            </a:endParaRPr>
          </a:p>
          <a:p>
            <a:pPr marL="12700">
              <a:lnSpc>
                <a:spcPts val="2285"/>
              </a:lnSpc>
            </a:pPr>
            <a:r>
              <a:rPr sz="2000" spc="-265" dirty="0">
                <a:solidFill>
                  <a:srgbClr val="0000FF"/>
                </a:solidFill>
                <a:latin typeface="DejaVu Sans"/>
                <a:cs typeface="DejaVu Sans"/>
              </a:rPr>
              <a:t>𝑓</a:t>
            </a:r>
            <a:r>
              <a:rPr sz="2175" spc="-397" baseline="-15325" dirty="0">
                <a:solidFill>
                  <a:srgbClr val="0000FF"/>
                </a:solidFill>
                <a:latin typeface="DejaVu Sans"/>
                <a:cs typeface="DejaVu Sans"/>
              </a:rPr>
              <a:t>1 </a:t>
            </a:r>
            <a:r>
              <a:rPr sz="2000" spc="-180" dirty="0">
                <a:solidFill>
                  <a:srgbClr val="0000FF"/>
                </a:solidFill>
                <a:latin typeface="DejaVu Sans"/>
                <a:cs typeface="DejaVu Sans"/>
              </a:rPr>
              <a:t>=</a:t>
            </a:r>
            <a:r>
              <a:rPr sz="2000" spc="-40" dirty="0">
                <a:solidFill>
                  <a:srgbClr val="0000FF"/>
                </a:solidFill>
                <a:latin typeface="DejaVu Sans"/>
                <a:cs typeface="DejaVu Sans"/>
              </a:rPr>
              <a:t> </a:t>
            </a:r>
            <a:r>
              <a:rPr sz="2000" spc="-175" dirty="0">
                <a:solidFill>
                  <a:srgbClr val="0000FF"/>
                </a:solidFill>
                <a:latin typeface="DejaVu Sans"/>
                <a:cs typeface="DejaVu Sans"/>
              </a:rPr>
              <a:t>19</a:t>
            </a:r>
            <a:endParaRPr sz="2000" dirty="0">
              <a:latin typeface="DejaVu Sans"/>
              <a:cs typeface="DejaVu Sans"/>
            </a:endParaRPr>
          </a:p>
        </p:txBody>
      </p:sp>
      <p:sp>
        <p:nvSpPr>
          <p:cNvPr id="165" name="object 54"/>
          <p:cNvSpPr txBox="1"/>
          <p:nvPr/>
        </p:nvSpPr>
        <p:spPr>
          <a:xfrm>
            <a:off x="5560314" y="2815844"/>
            <a:ext cx="3127375" cy="6070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285"/>
              </a:lnSpc>
              <a:spcBef>
                <a:spcPts val="105"/>
              </a:spcBef>
            </a:pPr>
            <a:r>
              <a:rPr sz="2000" spc="-60" dirty="0">
                <a:solidFill>
                  <a:srgbClr val="0000FF"/>
                </a:solidFill>
                <a:latin typeface="Trebuchet MS"/>
                <a:cs typeface="Trebuchet MS"/>
              </a:rPr>
              <a:t>Response </a:t>
            </a:r>
            <a:r>
              <a:rPr sz="2000" spc="-100" dirty="0">
                <a:solidFill>
                  <a:srgbClr val="0000FF"/>
                </a:solidFill>
                <a:latin typeface="Trebuchet MS"/>
                <a:cs typeface="Trebuchet MS"/>
              </a:rPr>
              <a:t>time </a:t>
            </a:r>
            <a:r>
              <a:rPr sz="2000" spc="-75" dirty="0">
                <a:solidFill>
                  <a:srgbClr val="0000FF"/>
                </a:solidFill>
                <a:latin typeface="Trebuchet MS"/>
                <a:cs typeface="Trebuchet MS"/>
              </a:rPr>
              <a:t>of </a:t>
            </a:r>
            <a:r>
              <a:rPr sz="2000" spc="-145" dirty="0">
                <a:solidFill>
                  <a:srgbClr val="0000FF"/>
                </a:solidFill>
                <a:latin typeface="Trebuchet MS"/>
                <a:cs typeface="Trebuchet MS"/>
              </a:rPr>
              <a:t>Task</a:t>
            </a:r>
            <a:r>
              <a:rPr sz="2000" spc="-38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000" spc="-35" dirty="0">
                <a:solidFill>
                  <a:srgbClr val="0000FF"/>
                </a:solidFill>
                <a:latin typeface="Trebuchet MS"/>
                <a:cs typeface="Trebuchet MS"/>
              </a:rPr>
              <a:t>1</a:t>
            </a:r>
            <a:endParaRPr sz="2000" dirty="0">
              <a:latin typeface="Trebuchet MS"/>
              <a:cs typeface="Trebuchet MS"/>
            </a:endParaRPr>
          </a:p>
          <a:p>
            <a:pPr marL="12700">
              <a:lnSpc>
                <a:spcPts val="2285"/>
              </a:lnSpc>
            </a:pPr>
            <a:r>
              <a:rPr sz="2000" spc="-40" dirty="0">
                <a:solidFill>
                  <a:srgbClr val="0000FF"/>
                </a:solidFill>
                <a:latin typeface="DejaVu Sans"/>
                <a:cs typeface="DejaVu Sans"/>
              </a:rPr>
              <a:t>𝑅</a:t>
            </a:r>
            <a:r>
              <a:rPr sz="2175" spc="-60" baseline="-15325" dirty="0">
                <a:solidFill>
                  <a:srgbClr val="0000FF"/>
                </a:solidFill>
                <a:latin typeface="DejaVu Sans"/>
                <a:cs typeface="DejaVu Sans"/>
              </a:rPr>
              <a:t>1 </a:t>
            </a:r>
            <a:r>
              <a:rPr sz="2000" spc="-180" dirty="0">
                <a:solidFill>
                  <a:srgbClr val="0000FF"/>
                </a:solidFill>
                <a:latin typeface="DejaVu Sans"/>
                <a:cs typeface="DejaVu Sans"/>
              </a:rPr>
              <a:t>= </a:t>
            </a:r>
            <a:r>
              <a:rPr sz="2000" spc="-265" dirty="0">
                <a:solidFill>
                  <a:srgbClr val="0000FF"/>
                </a:solidFill>
                <a:latin typeface="DejaVu Sans"/>
                <a:cs typeface="DejaVu Sans"/>
              </a:rPr>
              <a:t>𝑓</a:t>
            </a:r>
            <a:r>
              <a:rPr sz="2175" spc="-397" baseline="-15325" dirty="0">
                <a:solidFill>
                  <a:srgbClr val="0000FF"/>
                </a:solidFill>
                <a:latin typeface="DejaVu Sans"/>
                <a:cs typeface="DejaVu Sans"/>
              </a:rPr>
              <a:t>1 </a:t>
            </a:r>
            <a:r>
              <a:rPr sz="2000" spc="-180" dirty="0">
                <a:solidFill>
                  <a:srgbClr val="0000FF"/>
                </a:solidFill>
                <a:latin typeface="DejaVu Sans"/>
                <a:cs typeface="DejaVu Sans"/>
              </a:rPr>
              <a:t>− </a:t>
            </a:r>
            <a:r>
              <a:rPr sz="2000" spc="-105" dirty="0">
                <a:solidFill>
                  <a:srgbClr val="0000FF"/>
                </a:solidFill>
                <a:latin typeface="DejaVu Sans"/>
                <a:cs typeface="DejaVu Sans"/>
              </a:rPr>
              <a:t>𝑎</a:t>
            </a:r>
            <a:r>
              <a:rPr sz="2175" spc="-157" baseline="-15325" dirty="0">
                <a:solidFill>
                  <a:srgbClr val="0000FF"/>
                </a:solidFill>
                <a:latin typeface="DejaVu Sans"/>
                <a:cs typeface="DejaVu Sans"/>
              </a:rPr>
              <a:t>1 </a:t>
            </a:r>
            <a:r>
              <a:rPr sz="2000" spc="-180" dirty="0">
                <a:solidFill>
                  <a:srgbClr val="0000FF"/>
                </a:solidFill>
                <a:latin typeface="DejaVu Sans"/>
                <a:cs typeface="DejaVu Sans"/>
              </a:rPr>
              <a:t>= </a:t>
            </a:r>
            <a:r>
              <a:rPr sz="2000" spc="-170" dirty="0">
                <a:solidFill>
                  <a:srgbClr val="0000FF"/>
                </a:solidFill>
                <a:latin typeface="DejaVu Sans"/>
                <a:cs typeface="DejaVu Sans"/>
              </a:rPr>
              <a:t>19 </a:t>
            </a:r>
            <a:r>
              <a:rPr sz="2000" spc="-180" dirty="0">
                <a:solidFill>
                  <a:srgbClr val="0000FF"/>
                </a:solidFill>
                <a:latin typeface="DejaVu Sans"/>
                <a:cs typeface="DejaVu Sans"/>
              </a:rPr>
              <a:t>− </a:t>
            </a:r>
            <a:r>
              <a:rPr sz="2000" spc="-165" dirty="0">
                <a:solidFill>
                  <a:srgbClr val="0000FF"/>
                </a:solidFill>
                <a:latin typeface="DejaVu Sans"/>
                <a:cs typeface="DejaVu Sans"/>
              </a:rPr>
              <a:t>5 </a:t>
            </a:r>
            <a:r>
              <a:rPr sz="2000" spc="-180" dirty="0">
                <a:solidFill>
                  <a:srgbClr val="0000FF"/>
                </a:solidFill>
                <a:latin typeface="DejaVu Sans"/>
                <a:cs typeface="DejaVu Sans"/>
              </a:rPr>
              <a:t>=</a:t>
            </a:r>
            <a:r>
              <a:rPr sz="2000" spc="-250" dirty="0">
                <a:solidFill>
                  <a:srgbClr val="0000FF"/>
                </a:solidFill>
                <a:latin typeface="DejaVu Sans"/>
                <a:cs typeface="DejaVu Sans"/>
              </a:rPr>
              <a:t> </a:t>
            </a:r>
            <a:r>
              <a:rPr sz="2000" spc="-175" dirty="0">
                <a:solidFill>
                  <a:srgbClr val="0000FF"/>
                </a:solidFill>
                <a:latin typeface="DejaVu Sans"/>
                <a:cs typeface="DejaVu Sans"/>
              </a:rPr>
              <a:t>14</a:t>
            </a:r>
            <a:endParaRPr sz="2000" dirty="0">
              <a:latin typeface="DejaVu Sans"/>
              <a:cs typeface="DejaVu Sans"/>
            </a:endParaRPr>
          </a:p>
        </p:txBody>
      </p:sp>
      <p:sp>
        <p:nvSpPr>
          <p:cNvPr id="166" name="object 55"/>
          <p:cNvSpPr/>
          <p:nvPr/>
        </p:nvSpPr>
        <p:spPr>
          <a:xfrm>
            <a:off x="3989832" y="4867655"/>
            <a:ext cx="86995" cy="99060"/>
          </a:xfrm>
          <a:custGeom>
            <a:avLst/>
            <a:gdLst/>
            <a:ahLst/>
            <a:cxnLst/>
            <a:rect l="l" t="t" r="r" b="b"/>
            <a:pathLst>
              <a:path w="86995" h="99060">
                <a:moveTo>
                  <a:pt x="0" y="99060"/>
                </a:moveTo>
                <a:lnTo>
                  <a:pt x="86867" y="99060"/>
                </a:lnTo>
                <a:lnTo>
                  <a:pt x="86867" y="0"/>
                </a:lnTo>
                <a:lnTo>
                  <a:pt x="0" y="0"/>
                </a:lnTo>
                <a:lnTo>
                  <a:pt x="0" y="9906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56"/>
          <p:cNvSpPr/>
          <p:nvPr/>
        </p:nvSpPr>
        <p:spPr>
          <a:xfrm>
            <a:off x="3989832" y="4867655"/>
            <a:ext cx="86995" cy="99060"/>
          </a:xfrm>
          <a:custGeom>
            <a:avLst/>
            <a:gdLst/>
            <a:ahLst/>
            <a:cxnLst/>
            <a:rect l="l" t="t" r="r" b="b"/>
            <a:pathLst>
              <a:path w="86995" h="99060">
                <a:moveTo>
                  <a:pt x="0" y="99060"/>
                </a:moveTo>
                <a:lnTo>
                  <a:pt x="86867" y="99060"/>
                </a:lnTo>
                <a:lnTo>
                  <a:pt x="86867" y="0"/>
                </a:lnTo>
                <a:lnTo>
                  <a:pt x="0" y="0"/>
                </a:lnTo>
                <a:lnTo>
                  <a:pt x="0" y="9906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517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3" grpId="0" animBg="1"/>
      <p:bldP spid="84" grpId="0" animBg="1"/>
      <p:bldP spid="85" grpId="0" animBg="1"/>
      <p:bldP spid="86" grpId="0" animBg="1"/>
      <p:bldP spid="87" grpId="0"/>
      <p:bldP spid="88" grpId="0" animBg="1"/>
      <p:bldP spid="89" grpId="0"/>
      <p:bldP spid="90" grpId="0" animBg="1"/>
      <p:bldP spid="91" grpId="0"/>
      <p:bldP spid="92" grpId="0" animBg="1"/>
      <p:bldP spid="93" grpId="0"/>
      <p:bldP spid="94" grpId="0" animBg="1"/>
      <p:bldP spid="95" grpId="0"/>
      <p:bldP spid="96" grpId="0" animBg="1"/>
      <p:bldP spid="97" grpId="0"/>
      <p:bldP spid="153" grpId="0"/>
      <p:bldP spid="154" grpId="0"/>
      <p:bldP spid="155" grpId="0"/>
      <p:bldP spid="156" grpId="0"/>
      <p:bldP spid="157" grpId="0"/>
      <p:bldP spid="158" grpId="0" animBg="1"/>
      <p:bldP spid="159" grpId="0" animBg="1"/>
      <p:bldP spid="160" grpId="0" animBg="1"/>
      <p:bldP spid="161" grpId="0" animBg="1"/>
      <p:bldP spid="162" grpId="0"/>
      <p:bldP spid="163" grpId="0"/>
      <p:bldP spid="164" grpId="0"/>
      <p:bldP spid="165" grpId="0"/>
      <p:bldP spid="166" grpId="0" animBg="1"/>
      <p:bldP spid="16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26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7" name="object 3"/>
          <p:cNvSpPr txBox="1">
            <a:spLocks noGrp="1"/>
          </p:cNvSpPr>
          <p:nvPr>
            <p:ph type="title"/>
          </p:nvPr>
        </p:nvSpPr>
        <p:spPr>
          <a:xfrm>
            <a:off x="533400" y="152400"/>
            <a:ext cx="4419600" cy="504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Is this task set feasible?</a:t>
            </a:r>
            <a:endParaRPr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8" name="object 4"/>
          <p:cNvSpPr txBox="1"/>
          <p:nvPr/>
        </p:nvSpPr>
        <p:spPr>
          <a:xfrm>
            <a:off x="1224788" y="1222628"/>
            <a:ext cx="588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30" dirty="0">
                <a:latin typeface="Trebuchet MS"/>
                <a:cs typeface="Trebuchet MS"/>
              </a:rPr>
              <a:t>Task</a:t>
            </a:r>
            <a:r>
              <a:rPr sz="1800" spc="-220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5"/>
          <p:cNvSpPr/>
          <p:nvPr/>
        </p:nvSpPr>
        <p:spPr>
          <a:xfrm>
            <a:off x="1960626" y="1398777"/>
            <a:ext cx="3322954" cy="127000"/>
          </a:xfrm>
          <a:custGeom>
            <a:avLst/>
            <a:gdLst/>
            <a:ahLst/>
            <a:cxnLst/>
            <a:rect l="l" t="t" r="r" b="b"/>
            <a:pathLst>
              <a:path w="3322954" h="127000">
                <a:moveTo>
                  <a:pt x="3195701" y="0"/>
                </a:moveTo>
                <a:lnTo>
                  <a:pt x="3195701" y="127000"/>
                </a:lnTo>
                <a:lnTo>
                  <a:pt x="3302888" y="73406"/>
                </a:lnTo>
                <a:lnTo>
                  <a:pt x="3208401" y="73406"/>
                </a:lnTo>
                <a:lnTo>
                  <a:pt x="3208401" y="53594"/>
                </a:lnTo>
                <a:lnTo>
                  <a:pt x="3302889" y="53594"/>
                </a:lnTo>
                <a:lnTo>
                  <a:pt x="3195701" y="0"/>
                </a:lnTo>
                <a:close/>
              </a:path>
              <a:path w="3322954" h="127000">
                <a:moveTo>
                  <a:pt x="3195701" y="53594"/>
                </a:moveTo>
                <a:lnTo>
                  <a:pt x="0" y="53594"/>
                </a:lnTo>
                <a:lnTo>
                  <a:pt x="0" y="73406"/>
                </a:lnTo>
                <a:lnTo>
                  <a:pt x="3195701" y="73406"/>
                </a:lnTo>
                <a:lnTo>
                  <a:pt x="3195701" y="53594"/>
                </a:lnTo>
                <a:close/>
              </a:path>
              <a:path w="3322954" h="127000">
                <a:moveTo>
                  <a:pt x="3302889" y="53594"/>
                </a:moveTo>
                <a:lnTo>
                  <a:pt x="3208401" y="53594"/>
                </a:lnTo>
                <a:lnTo>
                  <a:pt x="3208401" y="73406"/>
                </a:lnTo>
                <a:lnTo>
                  <a:pt x="3302888" y="73406"/>
                </a:lnTo>
                <a:lnTo>
                  <a:pt x="3322701" y="63500"/>
                </a:lnTo>
                <a:lnTo>
                  <a:pt x="3302889" y="535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/>
          <p:cNvSpPr/>
          <p:nvPr/>
        </p:nvSpPr>
        <p:spPr>
          <a:xfrm>
            <a:off x="1960626" y="2101342"/>
            <a:ext cx="3322954" cy="127000"/>
          </a:xfrm>
          <a:custGeom>
            <a:avLst/>
            <a:gdLst/>
            <a:ahLst/>
            <a:cxnLst/>
            <a:rect l="l" t="t" r="r" b="b"/>
            <a:pathLst>
              <a:path w="3322954" h="127000">
                <a:moveTo>
                  <a:pt x="3195701" y="0"/>
                </a:moveTo>
                <a:lnTo>
                  <a:pt x="3195701" y="127000"/>
                </a:lnTo>
                <a:lnTo>
                  <a:pt x="3302888" y="73406"/>
                </a:lnTo>
                <a:lnTo>
                  <a:pt x="3208401" y="73406"/>
                </a:lnTo>
                <a:lnTo>
                  <a:pt x="3208401" y="53594"/>
                </a:lnTo>
                <a:lnTo>
                  <a:pt x="3302889" y="53594"/>
                </a:lnTo>
                <a:lnTo>
                  <a:pt x="3195701" y="0"/>
                </a:lnTo>
                <a:close/>
              </a:path>
              <a:path w="3322954" h="127000">
                <a:moveTo>
                  <a:pt x="3195701" y="53594"/>
                </a:moveTo>
                <a:lnTo>
                  <a:pt x="0" y="53594"/>
                </a:lnTo>
                <a:lnTo>
                  <a:pt x="0" y="73406"/>
                </a:lnTo>
                <a:lnTo>
                  <a:pt x="3195701" y="73406"/>
                </a:lnTo>
                <a:lnTo>
                  <a:pt x="3195701" y="53594"/>
                </a:lnTo>
                <a:close/>
              </a:path>
              <a:path w="3322954" h="127000">
                <a:moveTo>
                  <a:pt x="3302889" y="53594"/>
                </a:moveTo>
                <a:lnTo>
                  <a:pt x="3208401" y="53594"/>
                </a:lnTo>
                <a:lnTo>
                  <a:pt x="3208401" y="73406"/>
                </a:lnTo>
                <a:lnTo>
                  <a:pt x="3302888" y="73406"/>
                </a:lnTo>
                <a:lnTo>
                  <a:pt x="3322701" y="63500"/>
                </a:lnTo>
                <a:lnTo>
                  <a:pt x="3302889" y="535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7"/>
          <p:cNvSpPr/>
          <p:nvPr/>
        </p:nvSpPr>
        <p:spPr>
          <a:xfrm>
            <a:off x="1960626" y="2838957"/>
            <a:ext cx="3322954" cy="127000"/>
          </a:xfrm>
          <a:custGeom>
            <a:avLst/>
            <a:gdLst/>
            <a:ahLst/>
            <a:cxnLst/>
            <a:rect l="l" t="t" r="r" b="b"/>
            <a:pathLst>
              <a:path w="3322954" h="127000">
                <a:moveTo>
                  <a:pt x="3195701" y="0"/>
                </a:moveTo>
                <a:lnTo>
                  <a:pt x="3195701" y="127000"/>
                </a:lnTo>
                <a:lnTo>
                  <a:pt x="3302889" y="73405"/>
                </a:lnTo>
                <a:lnTo>
                  <a:pt x="3208401" y="73405"/>
                </a:lnTo>
                <a:lnTo>
                  <a:pt x="3208401" y="53593"/>
                </a:lnTo>
                <a:lnTo>
                  <a:pt x="3302888" y="53593"/>
                </a:lnTo>
                <a:lnTo>
                  <a:pt x="3195701" y="0"/>
                </a:lnTo>
                <a:close/>
              </a:path>
              <a:path w="3322954" h="127000">
                <a:moveTo>
                  <a:pt x="3195701" y="53593"/>
                </a:moveTo>
                <a:lnTo>
                  <a:pt x="0" y="53593"/>
                </a:lnTo>
                <a:lnTo>
                  <a:pt x="0" y="73405"/>
                </a:lnTo>
                <a:lnTo>
                  <a:pt x="3195701" y="73405"/>
                </a:lnTo>
                <a:lnTo>
                  <a:pt x="3195701" y="53593"/>
                </a:lnTo>
                <a:close/>
              </a:path>
              <a:path w="3322954" h="127000">
                <a:moveTo>
                  <a:pt x="3302888" y="53593"/>
                </a:moveTo>
                <a:lnTo>
                  <a:pt x="3208401" y="53593"/>
                </a:lnTo>
                <a:lnTo>
                  <a:pt x="3208401" y="73405"/>
                </a:lnTo>
                <a:lnTo>
                  <a:pt x="3302889" y="73405"/>
                </a:lnTo>
                <a:lnTo>
                  <a:pt x="3322701" y="63500"/>
                </a:lnTo>
                <a:lnTo>
                  <a:pt x="3302888" y="53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8"/>
          <p:cNvSpPr/>
          <p:nvPr/>
        </p:nvSpPr>
        <p:spPr>
          <a:xfrm>
            <a:off x="2267711" y="1812798"/>
            <a:ext cx="129539" cy="353695"/>
          </a:xfrm>
          <a:custGeom>
            <a:avLst/>
            <a:gdLst/>
            <a:ahLst/>
            <a:cxnLst/>
            <a:rect l="l" t="t" r="r" b="b"/>
            <a:pathLst>
              <a:path w="129539" h="353694">
                <a:moveTo>
                  <a:pt x="77724" y="116586"/>
                </a:moveTo>
                <a:lnTo>
                  <a:pt x="51815" y="116586"/>
                </a:lnTo>
                <a:lnTo>
                  <a:pt x="51815" y="353694"/>
                </a:lnTo>
                <a:lnTo>
                  <a:pt x="77724" y="353694"/>
                </a:lnTo>
                <a:lnTo>
                  <a:pt x="77724" y="116586"/>
                </a:lnTo>
                <a:close/>
              </a:path>
              <a:path w="129539" h="353694">
                <a:moveTo>
                  <a:pt x="64769" y="0"/>
                </a:moveTo>
                <a:lnTo>
                  <a:pt x="0" y="129539"/>
                </a:lnTo>
                <a:lnTo>
                  <a:pt x="51815" y="129539"/>
                </a:lnTo>
                <a:lnTo>
                  <a:pt x="51815" y="116586"/>
                </a:lnTo>
                <a:lnTo>
                  <a:pt x="123062" y="116586"/>
                </a:lnTo>
                <a:lnTo>
                  <a:pt x="64769" y="0"/>
                </a:lnTo>
                <a:close/>
              </a:path>
              <a:path w="129539" h="353694">
                <a:moveTo>
                  <a:pt x="123062" y="116586"/>
                </a:moveTo>
                <a:lnTo>
                  <a:pt x="77724" y="116586"/>
                </a:lnTo>
                <a:lnTo>
                  <a:pt x="77724" y="129539"/>
                </a:lnTo>
                <a:lnTo>
                  <a:pt x="129539" y="129539"/>
                </a:lnTo>
                <a:lnTo>
                  <a:pt x="123062" y="1165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9"/>
          <p:cNvSpPr txBox="1"/>
          <p:nvPr/>
        </p:nvSpPr>
        <p:spPr>
          <a:xfrm>
            <a:off x="2266950" y="2135504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35" dirty="0">
                <a:latin typeface="Trebuchet MS"/>
                <a:cs typeface="Trebuchet MS"/>
              </a:rPr>
              <a:t>4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4" name="object 10"/>
          <p:cNvSpPr/>
          <p:nvPr/>
        </p:nvSpPr>
        <p:spPr>
          <a:xfrm>
            <a:off x="3201923" y="2535173"/>
            <a:ext cx="129539" cy="353695"/>
          </a:xfrm>
          <a:custGeom>
            <a:avLst/>
            <a:gdLst/>
            <a:ahLst/>
            <a:cxnLst/>
            <a:rect l="l" t="t" r="r" b="b"/>
            <a:pathLst>
              <a:path w="129539" h="353694">
                <a:moveTo>
                  <a:pt x="77724" y="116586"/>
                </a:moveTo>
                <a:lnTo>
                  <a:pt x="51815" y="116586"/>
                </a:lnTo>
                <a:lnTo>
                  <a:pt x="51815" y="353695"/>
                </a:lnTo>
                <a:lnTo>
                  <a:pt x="77724" y="353695"/>
                </a:lnTo>
                <a:lnTo>
                  <a:pt x="77724" y="116586"/>
                </a:lnTo>
                <a:close/>
              </a:path>
              <a:path w="129539" h="353694">
                <a:moveTo>
                  <a:pt x="64770" y="0"/>
                </a:moveTo>
                <a:lnTo>
                  <a:pt x="0" y="129539"/>
                </a:lnTo>
                <a:lnTo>
                  <a:pt x="51815" y="129539"/>
                </a:lnTo>
                <a:lnTo>
                  <a:pt x="51815" y="116586"/>
                </a:lnTo>
                <a:lnTo>
                  <a:pt x="123062" y="116586"/>
                </a:lnTo>
                <a:lnTo>
                  <a:pt x="64770" y="0"/>
                </a:lnTo>
                <a:close/>
              </a:path>
              <a:path w="129539" h="353694">
                <a:moveTo>
                  <a:pt x="123062" y="116586"/>
                </a:moveTo>
                <a:lnTo>
                  <a:pt x="77724" y="116586"/>
                </a:lnTo>
                <a:lnTo>
                  <a:pt x="77724" y="129539"/>
                </a:lnTo>
                <a:lnTo>
                  <a:pt x="129539" y="129539"/>
                </a:lnTo>
                <a:lnTo>
                  <a:pt x="123062" y="1165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1"/>
          <p:cNvSpPr txBox="1"/>
          <p:nvPr/>
        </p:nvSpPr>
        <p:spPr>
          <a:xfrm>
            <a:off x="3198114" y="2971800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35" dirty="0">
                <a:latin typeface="Trebuchet MS"/>
                <a:cs typeface="Trebuchet MS"/>
              </a:rPr>
              <a:t>7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16" name="object 12"/>
          <p:cNvSpPr/>
          <p:nvPr/>
        </p:nvSpPr>
        <p:spPr>
          <a:xfrm>
            <a:off x="2500883" y="1107186"/>
            <a:ext cx="129539" cy="353695"/>
          </a:xfrm>
          <a:custGeom>
            <a:avLst/>
            <a:gdLst/>
            <a:ahLst/>
            <a:cxnLst/>
            <a:rect l="l" t="t" r="r" b="b"/>
            <a:pathLst>
              <a:path w="129539" h="353694">
                <a:moveTo>
                  <a:pt x="77724" y="116586"/>
                </a:moveTo>
                <a:lnTo>
                  <a:pt x="51816" y="116586"/>
                </a:lnTo>
                <a:lnTo>
                  <a:pt x="51816" y="353694"/>
                </a:lnTo>
                <a:lnTo>
                  <a:pt x="77724" y="353694"/>
                </a:lnTo>
                <a:lnTo>
                  <a:pt x="77724" y="116586"/>
                </a:lnTo>
                <a:close/>
              </a:path>
              <a:path w="129539" h="353694">
                <a:moveTo>
                  <a:pt x="64770" y="0"/>
                </a:moveTo>
                <a:lnTo>
                  <a:pt x="0" y="129539"/>
                </a:lnTo>
                <a:lnTo>
                  <a:pt x="51816" y="129539"/>
                </a:lnTo>
                <a:lnTo>
                  <a:pt x="51816" y="116586"/>
                </a:lnTo>
                <a:lnTo>
                  <a:pt x="123063" y="116586"/>
                </a:lnTo>
                <a:lnTo>
                  <a:pt x="64770" y="0"/>
                </a:lnTo>
                <a:close/>
              </a:path>
              <a:path w="129539" h="353694">
                <a:moveTo>
                  <a:pt x="123063" y="116586"/>
                </a:moveTo>
                <a:lnTo>
                  <a:pt x="77724" y="116586"/>
                </a:lnTo>
                <a:lnTo>
                  <a:pt x="77724" y="129539"/>
                </a:lnTo>
                <a:lnTo>
                  <a:pt x="129540" y="129539"/>
                </a:lnTo>
                <a:lnTo>
                  <a:pt x="123063" y="1165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3"/>
          <p:cNvSpPr txBox="1"/>
          <p:nvPr/>
        </p:nvSpPr>
        <p:spPr>
          <a:xfrm>
            <a:off x="2474214" y="1435988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35" dirty="0">
                <a:latin typeface="Trebuchet MS"/>
                <a:cs typeface="Trebuchet MS"/>
              </a:rPr>
              <a:t>5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8" name="object 14"/>
          <p:cNvSpPr/>
          <p:nvPr/>
        </p:nvSpPr>
        <p:spPr>
          <a:xfrm>
            <a:off x="4922520" y="1070610"/>
            <a:ext cx="129539" cy="408940"/>
          </a:xfrm>
          <a:custGeom>
            <a:avLst/>
            <a:gdLst/>
            <a:ahLst/>
            <a:cxnLst/>
            <a:rect l="l" t="t" r="r" b="b"/>
            <a:pathLst>
              <a:path w="129539" h="408940">
                <a:moveTo>
                  <a:pt x="51815" y="279018"/>
                </a:moveTo>
                <a:lnTo>
                  <a:pt x="0" y="279018"/>
                </a:lnTo>
                <a:lnTo>
                  <a:pt x="64769" y="408559"/>
                </a:lnTo>
                <a:lnTo>
                  <a:pt x="123062" y="291973"/>
                </a:lnTo>
                <a:lnTo>
                  <a:pt x="51815" y="291973"/>
                </a:lnTo>
                <a:lnTo>
                  <a:pt x="51815" y="279018"/>
                </a:lnTo>
                <a:close/>
              </a:path>
              <a:path w="129539" h="408940">
                <a:moveTo>
                  <a:pt x="77724" y="0"/>
                </a:moveTo>
                <a:lnTo>
                  <a:pt x="51815" y="0"/>
                </a:lnTo>
                <a:lnTo>
                  <a:pt x="51815" y="291973"/>
                </a:lnTo>
                <a:lnTo>
                  <a:pt x="77724" y="291973"/>
                </a:lnTo>
                <a:lnTo>
                  <a:pt x="77724" y="0"/>
                </a:lnTo>
                <a:close/>
              </a:path>
              <a:path w="129539" h="408940">
                <a:moveTo>
                  <a:pt x="129539" y="279018"/>
                </a:moveTo>
                <a:lnTo>
                  <a:pt x="77724" y="279018"/>
                </a:lnTo>
                <a:lnTo>
                  <a:pt x="77724" y="291973"/>
                </a:lnTo>
                <a:lnTo>
                  <a:pt x="123062" y="291973"/>
                </a:lnTo>
                <a:lnTo>
                  <a:pt x="129539" y="279018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5"/>
          <p:cNvSpPr txBox="1"/>
          <p:nvPr/>
        </p:nvSpPr>
        <p:spPr>
          <a:xfrm>
            <a:off x="4885435" y="1456436"/>
            <a:ext cx="2298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0" dirty="0">
                <a:latin typeface="Trebuchet MS"/>
                <a:cs typeface="Trebuchet MS"/>
              </a:rPr>
              <a:t>17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0" name="object 16"/>
          <p:cNvSpPr/>
          <p:nvPr/>
        </p:nvSpPr>
        <p:spPr>
          <a:xfrm>
            <a:off x="3805428" y="2503170"/>
            <a:ext cx="129539" cy="408940"/>
          </a:xfrm>
          <a:custGeom>
            <a:avLst/>
            <a:gdLst/>
            <a:ahLst/>
            <a:cxnLst/>
            <a:rect l="l" t="t" r="r" b="b"/>
            <a:pathLst>
              <a:path w="129539" h="408939">
                <a:moveTo>
                  <a:pt x="51816" y="279018"/>
                </a:moveTo>
                <a:lnTo>
                  <a:pt x="0" y="279018"/>
                </a:lnTo>
                <a:lnTo>
                  <a:pt x="64770" y="408558"/>
                </a:lnTo>
                <a:lnTo>
                  <a:pt x="123062" y="291972"/>
                </a:lnTo>
                <a:lnTo>
                  <a:pt x="51816" y="291972"/>
                </a:lnTo>
                <a:lnTo>
                  <a:pt x="51816" y="279018"/>
                </a:lnTo>
                <a:close/>
              </a:path>
              <a:path w="129539" h="408939">
                <a:moveTo>
                  <a:pt x="77724" y="0"/>
                </a:moveTo>
                <a:lnTo>
                  <a:pt x="51816" y="0"/>
                </a:lnTo>
                <a:lnTo>
                  <a:pt x="51816" y="291972"/>
                </a:lnTo>
                <a:lnTo>
                  <a:pt x="77724" y="291972"/>
                </a:lnTo>
                <a:lnTo>
                  <a:pt x="77724" y="0"/>
                </a:lnTo>
                <a:close/>
              </a:path>
              <a:path w="129539" h="408939">
                <a:moveTo>
                  <a:pt x="129539" y="279018"/>
                </a:moveTo>
                <a:lnTo>
                  <a:pt x="77724" y="279018"/>
                </a:lnTo>
                <a:lnTo>
                  <a:pt x="77724" y="291972"/>
                </a:lnTo>
                <a:lnTo>
                  <a:pt x="123062" y="291972"/>
                </a:lnTo>
                <a:lnTo>
                  <a:pt x="129539" y="279018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7"/>
          <p:cNvSpPr txBox="1"/>
          <p:nvPr/>
        </p:nvSpPr>
        <p:spPr>
          <a:xfrm>
            <a:off x="3768344" y="2889249"/>
            <a:ext cx="2298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0" dirty="0">
                <a:latin typeface="Trebuchet MS"/>
                <a:cs typeface="Trebuchet MS"/>
              </a:rPr>
              <a:t>10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2" name="object 18"/>
          <p:cNvSpPr/>
          <p:nvPr/>
        </p:nvSpPr>
        <p:spPr>
          <a:xfrm>
            <a:off x="4572000" y="1753361"/>
            <a:ext cx="129539" cy="408940"/>
          </a:xfrm>
          <a:custGeom>
            <a:avLst/>
            <a:gdLst/>
            <a:ahLst/>
            <a:cxnLst/>
            <a:rect l="l" t="t" r="r" b="b"/>
            <a:pathLst>
              <a:path w="129539" h="408939">
                <a:moveTo>
                  <a:pt x="51815" y="279018"/>
                </a:moveTo>
                <a:lnTo>
                  <a:pt x="0" y="279018"/>
                </a:lnTo>
                <a:lnTo>
                  <a:pt x="64770" y="408559"/>
                </a:lnTo>
                <a:lnTo>
                  <a:pt x="123062" y="291973"/>
                </a:lnTo>
                <a:lnTo>
                  <a:pt x="51815" y="291973"/>
                </a:lnTo>
                <a:lnTo>
                  <a:pt x="51815" y="279018"/>
                </a:lnTo>
                <a:close/>
              </a:path>
              <a:path w="129539" h="408939">
                <a:moveTo>
                  <a:pt x="77724" y="0"/>
                </a:moveTo>
                <a:lnTo>
                  <a:pt x="51815" y="0"/>
                </a:lnTo>
                <a:lnTo>
                  <a:pt x="51815" y="291973"/>
                </a:lnTo>
                <a:lnTo>
                  <a:pt x="77724" y="291973"/>
                </a:lnTo>
                <a:lnTo>
                  <a:pt x="77724" y="0"/>
                </a:lnTo>
                <a:close/>
              </a:path>
              <a:path w="129539" h="408939">
                <a:moveTo>
                  <a:pt x="129539" y="279018"/>
                </a:moveTo>
                <a:lnTo>
                  <a:pt x="77724" y="279018"/>
                </a:lnTo>
                <a:lnTo>
                  <a:pt x="77724" y="291973"/>
                </a:lnTo>
                <a:lnTo>
                  <a:pt x="123062" y="291973"/>
                </a:lnTo>
                <a:lnTo>
                  <a:pt x="129539" y="279018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9"/>
          <p:cNvSpPr txBox="1"/>
          <p:nvPr/>
        </p:nvSpPr>
        <p:spPr>
          <a:xfrm>
            <a:off x="4534661" y="2139442"/>
            <a:ext cx="2298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0" dirty="0">
                <a:latin typeface="Trebuchet MS"/>
                <a:cs typeface="Trebuchet MS"/>
              </a:rPr>
              <a:t>15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4" name="object 20"/>
          <p:cNvSpPr txBox="1"/>
          <p:nvPr/>
        </p:nvSpPr>
        <p:spPr>
          <a:xfrm>
            <a:off x="1224788" y="1905127"/>
            <a:ext cx="588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30" dirty="0">
                <a:latin typeface="Trebuchet MS"/>
                <a:cs typeface="Trebuchet MS"/>
              </a:rPr>
              <a:t>Task</a:t>
            </a:r>
            <a:r>
              <a:rPr sz="1800" spc="-220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5" name="object 21"/>
          <p:cNvSpPr txBox="1"/>
          <p:nvPr/>
        </p:nvSpPr>
        <p:spPr>
          <a:xfrm>
            <a:off x="1224788" y="2661284"/>
            <a:ext cx="588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30" dirty="0">
                <a:latin typeface="Trebuchet MS"/>
                <a:cs typeface="Trebuchet MS"/>
              </a:rPr>
              <a:t>Task</a:t>
            </a:r>
            <a:r>
              <a:rPr sz="1800" spc="-220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6" name="object 22"/>
          <p:cNvSpPr txBox="1"/>
          <p:nvPr/>
        </p:nvSpPr>
        <p:spPr>
          <a:xfrm>
            <a:off x="5342001" y="1173226"/>
            <a:ext cx="7461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25" dirty="0">
                <a:solidFill>
                  <a:srgbClr val="0000FF"/>
                </a:solidFill>
                <a:latin typeface="DejaVu Sans"/>
                <a:cs typeface="DejaVu Sans"/>
              </a:rPr>
              <a:t>𝐶</a:t>
            </a:r>
            <a:r>
              <a:rPr sz="2175" spc="-187" baseline="-15325" dirty="0">
                <a:solidFill>
                  <a:srgbClr val="0000FF"/>
                </a:solidFill>
                <a:latin typeface="DejaVu Sans"/>
                <a:cs typeface="DejaVu Sans"/>
              </a:rPr>
              <a:t>1 </a:t>
            </a:r>
            <a:r>
              <a:rPr sz="2000" spc="-180" dirty="0">
                <a:solidFill>
                  <a:srgbClr val="0000FF"/>
                </a:solidFill>
                <a:latin typeface="DejaVu Sans"/>
                <a:cs typeface="DejaVu Sans"/>
              </a:rPr>
              <a:t>=</a:t>
            </a:r>
            <a:r>
              <a:rPr sz="2000" spc="-210" dirty="0">
                <a:solidFill>
                  <a:srgbClr val="0000FF"/>
                </a:solidFill>
                <a:latin typeface="DejaVu Sans"/>
                <a:cs typeface="DejaVu Sans"/>
              </a:rPr>
              <a:t> </a:t>
            </a:r>
            <a:r>
              <a:rPr sz="2000" spc="-165" dirty="0">
                <a:solidFill>
                  <a:srgbClr val="0000FF"/>
                </a:solidFill>
                <a:latin typeface="DejaVu Sans"/>
                <a:cs typeface="DejaVu Sans"/>
              </a:rPr>
              <a:t>2</a:t>
            </a:r>
            <a:endParaRPr sz="2000">
              <a:latin typeface="DejaVu Sans"/>
              <a:cs typeface="DejaVu Sans"/>
            </a:endParaRPr>
          </a:p>
        </p:txBody>
      </p:sp>
      <p:sp>
        <p:nvSpPr>
          <p:cNvPr id="27" name="object 23"/>
          <p:cNvSpPr txBox="1"/>
          <p:nvPr/>
        </p:nvSpPr>
        <p:spPr>
          <a:xfrm>
            <a:off x="5342001" y="1867281"/>
            <a:ext cx="8915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0" dirty="0">
                <a:solidFill>
                  <a:srgbClr val="0000FF"/>
                </a:solidFill>
                <a:latin typeface="DejaVu Sans"/>
                <a:cs typeface="DejaVu Sans"/>
              </a:rPr>
              <a:t>𝐶</a:t>
            </a:r>
            <a:r>
              <a:rPr sz="2175" spc="-150" baseline="-15325" dirty="0">
                <a:solidFill>
                  <a:srgbClr val="0000FF"/>
                </a:solidFill>
                <a:latin typeface="DejaVu Sans"/>
                <a:cs typeface="DejaVu Sans"/>
              </a:rPr>
              <a:t>2 </a:t>
            </a:r>
            <a:r>
              <a:rPr sz="2000" spc="-180" dirty="0">
                <a:solidFill>
                  <a:srgbClr val="0000FF"/>
                </a:solidFill>
                <a:latin typeface="DejaVu Sans"/>
                <a:cs typeface="DejaVu Sans"/>
              </a:rPr>
              <a:t>=</a:t>
            </a:r>
            <a:r>
              <a:rPr sz="2000" spc="-265" dirty="0">
                <a:solidFill>
                  <a:srgbClr val="0000FF"/>
                </a:solidFill>
                <a:latin typeface="DejaVu Sans"/>
                <a:cs typeface="DejaVu Sans"/>
              </a:rPr>
              <a:t> </a:t>
            </a:r>
            <a:r>
              <a:rPr sz="2000" spc="-175" dirty="0">
                <a:solidFill>
                  <a:srgbClr val="0000FF"/>
                </a:solidFill>
                <a:latin typeface="DejaVu Sans"/>
                <a:cs typeface="DejaVu Sans"/>
              </a:rPr>
              <a:t>10</a:t>
            </a:r>
            <a:endParaRPr sz="2000">
              <a:latin typeface="DejaVu Sans"/>
              <a:cs typeface="DejaVu Sans"/>
            </a:endParaRPr>
          </a:p>
        </p:txBody>
      </p:sp>
      <p:sp>
        <p:nvSpPr>
          <p:cNvPr id="28" name="object 24"/>
          <p:cNvSpPr txBox="1"/>
          <p:nvPr/>
        </p:nvSpPr>
        <p:spPr>
          <a:xfrm>
            <a:off x="5345429" y="2603754"/>
            <a:ext cx="7518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0" dirty="0">
                <a:solidFill>
                  <a:srgbClr val="0000FF"/>
                </a:solidFill>
                <a:latin typeface="DejaVu Sans"/>
                <a:cs typeface="DejaVu Sans"/>
              </a:rPr>
              <a:t>𝐶</a:t>
            </a:r>
            <a:r>
              <a:rPr sz="2175" spc="-150" baseline="-15325" dirty="0">
                <a:solidFill>
                  <a:srgbClr val="0000FF"/>
                </a:solidFill>
                <a:latin typeface="DejaVu Sans"/>
                <a:cs typeface="DejaVu Sans"/>
              </a:rPr>
              <a:t>3 </a:t>
            </a:r>
            <a:r>
              <a:rPr sz="2000" spc="-180" dirty="0">
                <a:solidFill>
                  <a:srgbClr val="0000FF"/>
                </a:solidFill>
                <a:latin typeface="DejaVu Sans"/>
                <a:cs typeface="DejaVu Sans"/>
              </a:rPr>
              <a:t>=</a:t>
            </a:r>
            <a:r>
              <a:rPr sz="2000" spc="-270" dirty="0">
                <a:solidFill>
                  <a:srgbClr val="0000FF"/>
                </a:solidFill>
                <a:latin typeface="DejaVu Sans"/>
                <a:cs typeface="DejaVu Sans"/>
              </a:rPr>
              <a:t> </a:t>
            </a:r>
            <a:r>
              <a:rPr sz="2000" spc="-165" dirty="0">
                <a:solidFill>
                  <a:srgbClr val="0000FF"/>
                </a:solidFill>
                <a:latin typeface="DejaVu Sans"/>
                <a:cs typeface="DejaVu Sans"/>
              </a:rPr>
              <a:t>1</a:t>
            </a:r>
            <a:endParaRPr sz="2000">
              <a:latin typeface="DejaVu Sans"/>
              <a:cs typeface="DejaVu Sans"/>
            </a:endParaRPr>
          </a:p>
        </p:txBody>
      </p:sp>
      <p:sp>
        <p:nvSpPr>
          <p:cNvPr id="29" name="object 25"/>
          <p:cNvSpPr txBox="1"/>
          <p:nvPr/>
        </p:nvSpPr>
        <p:spPr>
          <a:xfrm>
            <a:off x="1190955" y="4210939"/>
            <a:ext cx="588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30" dirty="0">
                <a:latin typeface="Trebuchet MS"/>
                <a:cs typeface="Trebuchet MS"/>
              </a:rPr>
              <a:t>Task</a:t>
            </a:r>
            <a:r>
              <a:rPr sz="1800" spc="-220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0" name="object 26"/>
          <p:cNvSpPr/>
          <p:nvPr/>
        </p:nvSpPr>
        <p:spPr>
          <a:xfrm>
            <a:off x="1927098" y="4387341"/>
            <a:ext cx="3322954" cy="127000"/>
          </a:xfrm>
          <a:custGeom>
            <a:avLst/>
            <a:gdLst/>
            <a:ahLst/>
            <a:cxnLst/>
            <a:rect l="l" t="t" r="r" b="b"/>
            <a:pathLst>
              <a:path w="3322954" h="127000">
                <a:moveTo>
                  <a:pt x="3195701" y="0"/>
                </a:moveTo>
                <a:lnTo>
                  <a:pt x="3195701" y="126999"/>
                </a:lnTo>
                <a:lnTo>
                  <a:pt x="3302889" y="73405"/>
                </a:lnTo>
                <a:lnTo>
                  <a:pt x="3208401" y="73405"/>
                </a:lnTo>
                <a:lnTo>
                  <a:pt x="3208401" y="53593"/>
                </a:lnTo>
                <a:lnTo>
                  <a:pt x="3302889" y="53593"/>
                </a:lnTo>
                <a:lnTo>
                  <a:pt x="3195701" y="0"/>
                </a:lnTo>
                <a:close/>
              </a:path>
              <a:path w="3322954" h="127000">
                <a:moveTo>
                  <a:pt x="3195701" y="53593"/>
                </a:moveTo>
                <a:lnTo>
                  <a:pt x="0" y="53593"/>
                </a:lnTo>
                <a:lnTo>
                  <a:pt x="0" y="73405"/>
                </a:lnTo>
                <a:lnTo>
                  <a:pt x="3195701" y="73405"/>
                </a:lnTo>
                <a:lnTo>
                  <a:pt x="3195701" y="53593"/>
                </a:lnTo>
                <a:close/>
              </a:path>
              <a:path w="3322954" h="127000">
                <a:moveTo>
                  <a:pt x="3302889" y="53593"/>
                </a:moveTo>
                <a:lnTo>
                  <a:pt x="3208401" y="53593"/>
                </a:lnTo>
                <a:lnTo>
                  <a:pt x="3208401" y="73405"/>
                </a:lnTo>
                <a:lnTo>
                  <a:pt x="3302889" y="73405"/>
                </a:lnTo>
                <a:lnTo>
                  <a:pt x="3322701" y="63499"/>
                </a:lnTo>
                <a:lnTo>
                  <a:pt x="3302889" y="53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7"/>
          <p:cNvSpPr/>
          <p:nvPr/>
        </p:nvSpPr>
        <p:spPr>
          <a:xfrm>
            <a:off x="1927098" y="5089905"/>
            <a:ext cx="3322954" cy="127000"/>
          </a:xfrm>
          <a:custGeom>
            <a:avLst/>
            <a:gdLst/>
            <a:ahLst/>
            <a:cxnLst/>
            <a:rect l="l" t="t" r="r" b="b"/>
            <a:pathLst>
              <a:path w="3322954" h="127000">
                <a:moveTo>
                  <a:pt x="3195701" y="0"/>
                </a:moveTo>
                <a:lnTo>
                  <a:pt x="3195701" y="127000"/>
                </a:lnTo>
                <a:lnTo>
                  <a:pt x="3302889" y="73406"/>
                </a:lnTo>
                <a:lnTo>
                  <a:pt x="3208401" y="73406"/>
                </a:lnTo>
                <a:lnTo>
                  <a:pt x="3208401" y="53594"/>
                </a:lnTo>
                <a:lnTo>
                  <a:pt x="3302889" y="53594"/>
                </a:lnTo>
                <a:lnTo>
                  <a:pt x="3195701" y="0"/>
                </a:lnTo>
                <a:close/>
              </a:path>
              <a:path w="3322954" h="127000">
                <a:moveTo>
                  <a:pt x="3195701" y="53594"/>
                </a:moveTo>
                <a:lnTo>
                  <a:pt x="0" y="53594"/>
                </a:lnTo>
                <a:lnTo>
                  <a:pt x="0" y="73406"/>
                </a:lnTo>
                <a:lnTo>
                  <a:pt x="3195701" y="73406"/>
                </a:lnTo>
                <a:lnTo>
                  <a:pt x="3195701" y="53594"/>
                </a:lnTo>
                <a:close/>
              </a:path>
              <a:path w="3322954" h="127000">
                <a:moveTo>
                  <a:pt x="3302889" y="53594"/>
                </a:moveTo>
                <a:lnTo>
                  <a:pt x="3208401" y="53594"/>
                </a:lnTo>
                <a:lnTo>
                  <a:pt x="3208401" y="73406"/>
                </a:lnTo>
                <a:lnTo>
                  <a:pt x="3302889" y="73406"/>
                </a:lnTo>
                <a:lnTo>
                  <a:pt x="3322701" y="63500"/>
                </a:lnTo>
                <a:lnTo>
                  <a:pt x="3302889" y="535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28"/>
          <p:cNvSpPr/>
          <p:nvPr/>
        </p:nvSpPr>
        <p:spPr>
          <a:xfrm>
            <a:off x="1927098" y="5827521"/>
            <a:ext cx="3322954" cy="127000"/>
          </a:xfrm>
          <a:custGeom>
            <a:avLst/>
            <a:gdLst/>
            <a:ahLst/>
            <a:cxnLst/>
            <a:rect l="l" t="t" r="r" b="b"/>
            <a:pathLst>
              <a:path w="3322954" h="127000">
                <a:moveTo>
                  <a:pt x="3195701" y="0"/>
                </a:moveTo>
                <a:lnTo>
                  <a:pt x="3195701" y="126999"/>
                </a:lnTo>
                <a:lnTo>
                  <a:pt x="3302889" y="73405"/>
                </a:lnTo>
                <a:lnTo>
                  <a:pt x="3208401" y="73405"/>
                </a:lnTo>
                <a:lnTo>
                  <a:pt x="3208401" y="53593"/>
                </a:lnTo>
                <a:lnTo>
                  <a:pt x="3302889" y="53593"/>
                </a:lnTo>
                <a:lnTo>
                  <a:pt x="3195701" y="0"/>
                </a:lnTo>
                <a:close/>
              </a:path>
              <a:path w="3322954" h="127000">
                <a:moveTo>
                  <a:pt x="3195701" y="53593"/>
                </a:moveTo>
                <a:lnTo>
                  <a:pt x="0" y="53593"/>
                </a:lnTo>
                <a:lnTo>
                  <a:pt x="0" y="73405"/>
                </a:lnTo>
                <a:lnTo>
                  <a:pt x="3195701" y="73405"/>
                </a:lnTo>
                <a:lnTo>
                  <a:pt x="3195701" y="53593"/>
                </a:lnTo>
                <a:close/>
              </a:path>
              <a:path w="3322954" h="127000">
                <a:moveTo>
                  <a:pt x="3302889" y="53593"/>
                </a:moveTo>
                <a:lnTo>
                  <a:pt x="3208401" y="53593"/>
                </a:lnTo>
                <a:lnTo>
                  <a:pt x="3208401" y="73405"/>
                </a:lnTo>
                <a:lnTo>
                  <a:pt x="3302889" y="73405"/>
                </a:lnTo>
                <a:lnTo>
                  <a:pt x="3322701" y="63499"/>
                </a:lnTo>
                <a:lnTo>
                  <a:pt x="3302889" y="53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29"/>
          <p:cNvSpPr/>
          <p:nvPr/>
        </p:nvSpPr>
        <p:spPr>
          <a:xfrm>
            <a:off x="2223516" y="4711446"/>
            <a:ext cx="129539" cy="429895"/>
          </a:xfrm>
          <a:custGeom>
            <a:avLst/>
            <a:gdLst/>
            <a:ahLst/>
            <a:cxnLst/>
            <a:rect l="l" t="t" r="r" b="b"/>
            <a:pathLst>
              <a:path w="129539" h="429895">
                <a:moveTo>
                  <a:pt x="77723" y="116585"/>
                </a:moveTo>
                <a:lnTo>
                  <a:pt x="51815" y="116585"/>
                </a:lnTo>
                <a:lnTo>
                  <a:pt x="51815" y="429640"/>
                </a:lnTo>
                <a:lnTo>
                  <a:pt x="77723" y="429640"/>
                </a:lnTo>
                <a:lnTo>
                  <a:pt x="77723" y="116585"/>
                </a:lnTo>
                <a:close/>
              </a:path>
              <a:path w="129539" h="429895">
                <a:moveTo>
                  <a:pt x="64769" y="0"/>
                </a:moveTo>
                <a:lnTo>
                  <a:pt x="0" y="129539"/>
                </a:lnTo>
                <a:lnTo>
                  <a:pt x="51815" y="129539"/>
                </a:lnTo>
                <a:lnTo>
                  <a:pt x="51815" y="116585"/>
                </a:lnTo>
                <a:lnTo>
                  <a:pt x="123062" y="116585"/>
                </a:lnTo>
                <a:lnTo>
                  <a:pt x="64769" y="0"/>
                </a:lnTo>
                <a:close/>
              </a:path>
              <a:path w="129539" h="429895">
                <a:moveTo>
                  <a:pt x="123062" y="116585"/>
                </a:moveTo>
                <a:lnTo>
                  <a:pt x="77723" y="116585"/>
                </a:lnTo>
                <a:lnTo>
                  <a:pt x="77723" y="129539"/>
                </a:lnTo>
                <a:lnTo>
                  <a:pt x="129539" y="129539"/>
                </a:lnTo>
                <a:lnTo>
                  <a:pt x="123062" y="1165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0"/>
          <p:cNvSpPr txBox="1"/>
          <p:nvPr/>
        </p:nvSpPr>
        <p:spPr>
          <a:xfrm>
            <a:off x="2222373" y="5104257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35" dirty="0">
                <a:latin typeface="Trebuchet MS"/>
                <a:cs typeface="Trebuchet MS"/>
              </a:rPr>
              <a:t>4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5" name="object 31"/>
          <p:cNvSpPr/>
          <p:nvPr/>
        </p:nvSpPr>
        <p:spPr>
          <a:xfrm>
            <a:off x="3156204" y="5436870"/>
            <a:ext cx="129539" cy="436880"/>
          </a:xfrm>
          <a:custGeom>
            <a:avLst/>
            <a:gdLst/>
            <a:ahLst/>
            <a:cxnLst/>
            <a:rect l="l" t="t" r="r" b="b"/>
            <a:pathLst>
              <a:path w="129539" h="436879">
                <a:moveTo>
                  <a:pt x="77723" y="116585"/>
                </a:moveTo>
                <a:lnTo>
                  <a:pt x="51815" y="116585"/>
                </a:lnTo>
                <a:lnTo>
                  <a:pt x="51815" y="436498"/>
                </a:lnTo>
                <a:lnTo>
                  <a:pt x="77723" y="436498"/>
                </a:lnTo>
                <a:lnTo>
                  <a:pt x="77723" y="116585"/>
                </a:lnTo>
                <a:close/>
              </a:path>
              <a:path w="129539" h="436879">
                <a:moveTo>
                  <a:pt x="64769" y="0"/>
                </a:moveTo>
                <a:lnTo>
                  <a:pt x="0" y="129539"/>
                </a:lnTo>
                <a:lnTo>
                  <a:pt x="51815" y="129539"/>
                </a:lnTo>
                <a:lnTo>
                  <a:pt x="51815" y="116585"/>
                </a:lnTo>
                <a:lnTo>
                  <a:pt x="123063" y="116585"/>
                </a:lnTo>
                <a:lnTo>
                  <a:pt x="64769" y="0"/>
                </a:lnTo>
                <a:close/>
              </a:path>
              <a:path w="129539" h="436879">
                <a:moveTo>
                  <a:pt x="123063" y="116585"/>
                </a:moveTo>
                <a:lnTo>
                  <a:pt x="77723" y="116585"/>
                </a:lnTo>
                <a:lnTo>
                  <a:pt x="77723" y="129539"/>
                </a:lnTo>
                <a:lnTo>
                  <a:pt x="129540" y="129539"/>
                </a:lnTo>
                <a:lnTo>
                  <a:pt x="123063" y="1165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2"/>
          <p:cNvSpPr txBox="1"/>
          <p:nvPr/>
        </p:nvSpPr>
        <p:spPr>
          <a:xfrm>
            <a:off x="3153536" y="5902960"/>
            <a:ext cx="1289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30" dirty="0">
                <a:latin typeface="Trebuchet MS"/>
                <a:cs typeface="Trebuchet MS"/>
              </a:rPr>
              <a:t>7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37" name="object 33"/>
          <p:cNvSpPr/>
          <p:nvPr/>
        </p:nvSpPr>
        <p:spPr>
          <a:xfrm>
            <a:off x="2465832" y="4094226"/>
            <a:ext cx="129539" cy="353695"/>
          </a:xfrm>
          <a:custGeom>
            <a:avLst/>
            <a:gdLst/>
            <a:ahLst/>
            <a:cxnLst/>
            <a:rect l="l" t="t" r="r" b="b"/>
            <a:pathLst>
              <a:path w="129539" h="353695">
                <a:moveTo>
                  <a:pt x="77724" y="116586"/>
                </a:moveTo>
                <a:lnTo>
                  <a:pt x="51816" y="116586"/>
                </a:lnTo>
                <a:lnTo>
                  <a:pt x="51816" y="353694"/>
                </a:lnTo>
                <a:lnTo>
                  <a:pt x="77724" y="353694"/>
                </a:lnTo>
                <a:lnTo>
                  <a:pt x="77724" y="116586"/>
                </a:lnTo>
                <a:close/>
              </a:path>
              <a:path w="129539" h="353695">
                <a:moveTo>
                  <a:pt x="64769" y="0"/>
                </a:moveTo>
                <a:lnTo>
                  <a:pt x="0" y="129540"/>
                </a:lnTo>
                <a:lnTo>
                  <a:pt x="51816" y="129540"/>
                </a:lnTo>
                <a:lnTo>
                  <a:pt x="51816" y="116586"/>
                </a:lnTo>
                <a:lnTo>
                  <a:pt x="123062" y="116586"/>
                </a:lnTo>
                <a:lnTo>
                  <a:pt x="64769" y="0"/>
                </a:lnTo>
                <a:close/>
              </a:path>
              <a:path w="129539" h="353695">
                <a:moveTo>
                  <a:pt x="123062" y="116586"/>
                </a:moveTo>
                <a:lnTo>
                  <a:pt x="77724" y="116586"/>
                </a:lnTo>
                <a:lnTo>
                  <a:pt x="77724" y="129540"/>
                </a:lnTo>
                <a:lnTo>
                  <a:pt x="129540" y="129540"/>
                </a:lnTo>
                <a:lnTo>
                  <a:pt x="123062" y="1165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4"/>
          <p:cNvSpPr txBox="1"/>
          <p:nvPr/>
        </p:nvSpPr>
        <p:spPr>
          <a:xfrm>
            <a:off x="2440304" y="4424298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35" dirty="0">
                <a:latin typeface="Trebuchet MS"/>
                <a:cs typeface="Trebuchet MS"/>
              </a:rPr>
              <a:t>5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9" name="object 35"/>
          <p:cNvSpPr/>
          <p:nvPr/>
        </p:nvSpPr>
        <p:spPr>
          <a:xfrm>
            <a:off x="4888991" y="4059173"/>
            <a:ext cx="129539" cy="408940"/>
          </a:xfrm>
          <a:custGeom>
            <a:avLst/>
            <a:gdLst/>
            <a:ahLst/>
            <a:cxnLst/>
            <a:rect l="l" t="t" r="r" b="b"/>
            <a:pathLst>
              <a:path w="129539" h="408939">
                <a:moveTo>
                  <a:pt x="51816" y="279019"/>
                </a:moveTo>
                <a:lnTo>
                  <a:pt x="0" y="279019"/>
                </a:lnTo>
                <a:lnTo>
                  <a:pt x="64770" y="408558"/>
                </a:lnTo>
                <a:lnTo>
                  <a:pt x="123063" y="291973"/>
                </a:lnTo>
                <a:lnTo>
                  <a:pt x="51816" y="291973"/>
                </a:lnTo>
                <a:lnTo>
                  <a:pt x="51816" y="279019"/>
                </a:lnTo>
                <a:close/>
              </a:path>
              <a:path w="129539" h="408939">
                <a:moveTo>
                  <a:pt x="77724" y="0"/>
                </a:moveTo>
                <a:lnTo>
                  <a:pt x="51816" y="0"/>
                </a:lnTo>
                <a:lnTo>
                  <a:pt x="51816" y="291973"/>
                </a:lnTo>
                <a:lnTo>
                  <a:pt x="77724" y="291973"/>
                </a:lnTo>
                <a:lnTo>
                  <a:pt x="77724" y="0"/>
                </a:lnTo>
                <a:close/>
              </a:path>
              <a:path w="129539" h="408939">
                <a:moveTo>
                  <a:pt x="129540" y="279019"/>
                </a:moveTo>
                <a:lnTo>
                  <a:pt x="77724" y="279019"/>
                </a:lnTo>
                <a:lnTo>
                  <a:pt x="77724" y="291973"/>
                </a:lnTo>
                <a:lnTo>
                  <a:pt x="123063" y="291973"/>
                </a:lnTo>
                <a:lnTo>
                  <a:pt x="129540" y="279019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6"/>
          <p:cNvSpPr txBox="1"/>
          <p:nvPr/>
        </p:nvSpPr>
        <p:spPr>
          <a:xfrm>
            <a:off x="4851653" y="4444746"/>
            <a:ext cx="2298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0" dirty="0">
                <a:latin typeface="Trebuchet MS"/>
                <a:cs typeface="Trebuchet MS"/>
              </a:rPr>
              <a:t>17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41" name="object 37"/>
          <p:cNvSpPr/>
          <p:nvPr/>
        </p:nvSpPr>
        <p:spPr>
          <a:xfrm>
            <a:off x="3771900" y="5491734"/>
            <a:ext cx="129539" cy="408940"/>
          </a:xfrm>
          <a:custGeom>
            <a:avLst/>
            <a:gdLst/>
            <a:ahLst/>
            <a:cxnLst/>
            <a:rect l="l" t="t" r="r" b="b"/>
            <a:pathLst>
              <a:path w="129539" h="408939">
                <a:moveTo>
                  <a:pt x="51815" y="279057"/>
                </a:moveTo>
                <a:lnTo>
                  <a:pt x="0" y="279057"/>
                </a:lnTo>
                <a:lnTo>
                  <a:pt x="64770" y="408597"/>
                </a:lnTo>
                <a:lnTo>
                  <a:pt x="123062" y="292011"/>
                </a:lnTo>
                <a:lnTo>
                  <a:pt x="51815" y="292011"/>
                </a:lnTo>
                <a:lnTo>
                  <a:pt x="51815" y="279057"/>
                </a:lnTo>
                <a:close/>
              </a:path>
              <a:path w="129539" h="408939">
                <a:moveTo>
                  <a:pt x="77724" y="0"/>
                </a:moveTo>
                <a:lnTo>
                  <a:pt x="51815" y="0"/>
                </a:lnTo>
                <a:lnTo>
                  <a:pt x="51815" y="292011"/>
                </a:lnTo>
                <a:lnTo>
                  <a:pt x="77724" y="292011"/>
                </a:lnTo>
                <a:lnTo>
                  <a:pt x="77724" y="0"/>
                </a:lnTo>
                <a:close/>
              </a:path>
              <a:path w="129539" h="408939">
                <a:moveTo>
                  <a:pt x="129539" y="279057"/>
                </a:moveTo>
                <a:lnTo>
                  <a:pt x="77724" y="279057"/>
                </a:lnTo>
                <a:lnTo>
                  <a:pt x="77724" y="292011"/>
                </a:lnTo>
                <a:lnTo>
                  <a:pt x="123062" y="292011"/>
                </a:lnTo>
                <a:lnTo>
                  <a:pt x="129539" y="279057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38"/>
          <p:cNvSpPr txBox="1"/>
          <p:nvPr/>
        </p:nvSpPr>
        <p:spPr>
          <a:xfrm>
            <a:off x="3734815" y="5877864"/>
            <a:ext cx="2298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0" dirty="0">
                <a:latin typeface="Trebuchet MS"/>
                <a:cs typeface="Trebuchet MS"/>
              </a:rPr>
              <a:t>10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43" name="object 39"/>
          <p:cNvSpPr txBox="1"/>
          <p:nvPr/>
        </p:nvSpPr>
        <p:spPr>
          <a:xfrm>
            <a:off x="1190955" y="4893309"/>
            <a:ext cx="588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30" dirty="0">
                <a:latin typeface="Trebuchet MS"/>
                <a:cs typeface="Trebuchet MS"/>
              </a:rPr>
              <a:t>Task</a:t>
            </a:r>
            <a:r>
              <a:rPr sz="1800" spc="-220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4" name="object 40"/>
          <p:cNvSpPr txBox="1"/>
          <p:nvPr/>
        </p:nvSpPr>
        <p:spPr>
          <a:xfrm>
            <a:off x="1190955" y="5649569"/>
            <a:ext cx="588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30" dirty="0">
                <a:latin typeface="Trebuchet MS"/>
                <a:cs typeface="Trebuchet MS"/>
              </a:rPr>
              <a:t>Task</a:t>
            </a:r>
            <a:r>
              <a:rPr sz="1800" spc="-220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5" name="object 41"/>
          <p:cNvSpPr txBox="1"/>
          <p:nvPr/>
        </p:nvSpPr>
        <p:spPr>
          <a:xfrm>
            <a:off x="5308472" y="4161790"/>
            <a:ext cx="7454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25" dirty="0">
                <a:solidFill>
                  <a:srgbClr val="0000FF"/>
                </a:solidFill>
                <a:latin typeface="DejaVu Sans"/>
                <a:cs typeface="DejaVu Sans"/>
              </a:rPr>
              <a:t>𝐶</a:t>
            </a:r>
            <a:r>
              <a:rPr sz="2175" spc="-187" baseline="-15325" dirty="0">
                <a:solidFill>
                  <a:srgbClr val="0000FF"/>
                </a:solidFill>
                <a:latin typeface="DejaVu Sans"/>
                <a:cs typeface="DejaVu Sans"/>
              </a:rPr>
              <a:t>1 </a:t>
            </a:r>
            <a:r>
              <a:rPr sz="2000" spc="-180" dirty="0">
                <a:solidFill>
                  <a:srgbClr val="0000FF"/>
                </a:solidFill>
                <a:latin typeface="DejaVu Sans"/>
                <a:cs typeface="DejaVu Sans"/>
              </a:rPr>
              <a:t>=</a:t>
            </a:r>
            <a:r>
              <a:rPr sz="2000" spc="-215" dirty="0">
                <a:solidFill>
                  <a:srgbClr val="0000FF"/>
                </a:solidFill>
                <a:latin typeface="DejaVu Sans"/>
                <a:cs typeface="DejaVu Sans"/>
              </a:rPr>
              <a:t> </a:t>
            </a:r>
            <a:r>
              <a:rPr sz="2000" spc="-165" dirty="0">
                <a:solidFill>
                  <a:srgbClr val="0000FF"/>
                </a:solidFill>
                <a:latin typeface="DejaVu Sans"/>
                <a:cs typeface="DejaVu Sans"/>
              </a:rPr>
              <a:t>2</a:t>
            </a:r>
            <a:endParaRPr sz="2000">
              <a:latin typeface="DejaVu Sans"/>
              <a:cs typeface="DejaVu Sans"/>
            </a:endParaRPr>
          </a:p>
        </p:txBody>
      </p:sp>
      <p:sp>
        <p:nvSpPr>
          <p:cNvPr id="46" name="object 42"/>
          <p:cNvSpPr txBox="1"/>
          <p:nvPr/>
        </p:nvSpPr>
        <p:spPr>
          <a:xfrm>
            <a:off x="5308472" y="4855590"/>
            <a:ext cx="8915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0" dirty="0">
                <a:solidFill>
                  <a:srgbClr val="0000FF"/>
                </a:solidFill>
                <a:latin typeface="DejaVu Sans"/>
                <a:cs typeface="DejaVu Sans"/>
              </a:rPr>
              <a:t>𝐶</a:t>
            </a:r>
            <a:r>
              <a:rPr sz="2175" spc="-150" baseline="-15325" dirty="0">
                <a:solidFill>
                  <a:srgbClr val="0000FF"/>
                </a:solidFill>
                <a:latin typeface="DejaVu Sans"/>
                <a:cs typeface="DejaVu Sans"/>
              </a:rPr>
              <a:t>2 </a:t>
            </a:r>
            <a:r>
              <a:rPr sz="2000" spc="-180" dirty="0">
                <a:solidFill>
                  <a:srgbClr val="0000FF"/>
                </a:solidFill>
                <a:latin typeface="DejaVu Sans"/>
                <a:cs typeface="DejaVu Sans"/>
              </a:rPr>
              <a:t>=</a:t>
            </a:r>
            <a:r>
              <a:rPr sz="2000" spc="-270" dirty="0">
                <a:solidFill>
                  <a:srgbClr val="0000FF"/>
                </a:solidFill>
                <a:latin typeface="DejaVu Sans"/>
                <a:cs typeface="DejaVu Sans"/>
              </a:rPr>
              <a:t> </a:t>
            </a:r>
            <a:r>
              <a:rPr sz="2000" spc="-175" dirty="0">
                <a:solidFill>
                  <a:srgbClr val="0000FF"/>
                </a:solidFill>
                <a:latin typeface="DejaVu Sans"/>
                <a:cs typeface="DejaVu Sans"/>
              </a:rPr>
              <a:t>10</a:t>
            </a:r>
            <a:endParaRPr sz="2000">
              <a:latin typeface="DejaVu Sans"/>
              <a:cs typeface="DejaVu Sans"/>
            </a:endParaRPr>
          </a:p>
        </p:txBody>
      </p:sp>
      <p:sp>
        <p:nvSpPr>
          <p:cNvPr id="47" name="object 43"/>
          <p:cNvSpPr txBox="1"/>
          <p:nvPr/>
        </p:nvSpPr>
        <p:spPr>
          <a:xfrm>
            <a:off x="5311521" y="5592267"/>
            <a:ext cx="7524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0" dirty="0">
                <a:solidFill>
                  <a:srgbClr val="0000FF"/>
                </a:solidFill>
                <a:latin typeface="DejaVu Sans"/>
                <a:cs typeface="DejaVu Sans"/>
              </a:rPr>
              <a:t>𝐶</a:t>
            </a:r>
            <a:r>
              <a:rPr sz="2175" spc="-150" baseline="-15325" dirty="0">
                <a:solidFill>
                  <a:srgbClr val="0000FF"/>
                </a:solidFill>
                <a:latin typeface="DejaVu Sans"/>
                <a:cs typeface="DejaVu Sans"/>
              </a:rPr>
              <a:t>3 </a:t>
            </a:r>
            <a:r>
              <a:rPr sz="2000" spc="-180" dirty="0">
                <a:solidFill>
                  <a:srgbClr val="0000FF"/>
                </a:solidFill>
                <a:latin typeface="DejaVu Sans"/>
                <a:cs typeface="DejaVu Sans"/>
              </a:rPr>
              <a:t>=</a:t>
            </a:r>
            <a:r>
              <a:rPr sz="2000" spc="-265" dirty="0">
                <a:solidFill>
                  <a:srgbClr val="0000FF"/>
                </a:solidFill>
                <a:latin typeface="DejaVu Sans"/>
                <a:cs typeface="DejaVu Sans"/>
              </a:rPr>
              <a:t> </a:t>
            </a:r>
            <a:r>
              <a:rPr sz="2000" spc="-165" dirty="0">
                <a:solidFill>
                  <a:srgbClr val="0000FF"/>
                </a:solidFill>
                <a:latin typeface="DejaVu Sans"/>
                <a:cs typeface="DejaVu Sans"/>
              </a:rPr>
              <a:t>1</a:t>
            </a:r>
            <a:endParaRPr sz="2000">
              <a:latin typeface="DejaVu Sans"/>
              <a:cs typeface="DejaVu Sans"/>
            </a:endParaRPr>
          </a:p>
        </p:txBody>
      </p:sp>
      <p:sp>
        <p:nvSpPr>
          <p:cNvPr id="48" name="object 44"/>
          <p:cNvSpPr/>
          <p:nvPr/>
        </p:nvSpPr>
        <p:spPr>
          <a:xfrm>
            <a:off x="2250948" y="4846345"/>
            <a:ext cx="1062240" cy="2986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5"/>
          <p:cNvSpPr/>
          <p:nvPr/>
        </p:nvSpPr>
        <p:spPr>
          <a:xfrm>
            <a:off x="2298192" y="4873752"/>
            <a:ext cx="972311" cy="2087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46"/>
          <p:cNvSpPr/>
          <p:nvPr/>
        </p:nvSpPr>
        <p:spPr>
          <a:xfrm>
            <a:off x="2298192" y="4873752"/>
            <a:ext cx="972819" cy="208915"/>
          </a:xfrm>
          <a:custGeom>
            <a:avLst/>
            <a:gdLst/>
            <a:ahLst/>
            <a:cxnLst/>
            <a:rect l="l" t="t" r="r" b="b"/>
            <a:pathLst>
              <a:path w="972820" h="208914">
                <a:moveTo>
                  <a:pt x="0" y="208787"/>
                </a:moveTo>
                <a:lnTo>
                  <a:pt x="972311" y="208787"/>
                </a:lnTo>
                <a:lnTo>
                  <a:pt x="972311" y="0"/>
                </a:lnTo>
                <a:lnTo>
                  <a:pt x="0" y="0"/>
                </a:lnTo>
                <a:lnTo>
                  <a:pt x="0" y="208787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47"/>
          <p:cNvSpPr/>
          <p:nvPr/>
        </p:nvSpPr>
        <p:spPr>
          <a:xfrm>
            <a:off x="3180588" y="5631179"/>
            <a:ext cx="297179" cy="26210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48"/>
          <p:cNvSpPr/>
          <p:nvPr/>
        </p:nvSpPr>
        <p:spPr>
          <a:xfrm>
            <a:off x="3227832" y="5658611"/>
            <a:ext cx="207264" cy="1722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49"/>
          <p:cNvSpPr/>
          <p:nvPr/>
        </p:nvSpPr>
        <p:spPr>
          <a:xfrm>
            <a:off x="3227832" y="5658611"/>
            <a:ext cx="207645" cy="172720"/>
          </a:xfrm>
          <a:custGeom>
            <a:avLst/>
            <a:gdLst/>
            <a:ahLst/>
            <a:cxnLst/>
            <a:rect l="l" t="t" r="r" b="b"/>
            <a:pathLst>
              <a:path w="207645" h="172720">
                <a:moveTo>
                  <a:pt x="0" y="172212"/>
                </a:moveTo>
                <a:lnTo>
                  <a:pt x="207264" y="172212"/>
                </a:lnTo>
                <a:lnTo>
                  <a:pt x="207264" y="0"/>
                </a:lnTo>
                <a:lnTo>
                  <a:pt x="0" y="0"/>
                </a:lnTo>
                <a:lnTo>
                  <a:pt x="0" y="172212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0"/>
          <p:cNvSpPr/>
          <p:nvPr/>
        </p:nvSpPr>
        <p:spPr>
          <a:xfrm>
            <a:off x="3387852" y="4846294"/>
            <a:ext cx="1257300" cy="29568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1"/>
          <p:cNvSpPr/>
          <p:nvPr/>
        </p:nvSpPr>
        <p:spPr>
          <a:xfrm>
            <a:off x="3435096" y="4873752"/>
            <a:ext cx="1167384" cy="2057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2"/>
          <p:cNvSpPr/>
          <p:nvPr/>
        </p:nvSpPr>
        <p:spPr>
          <a:xfrm>
            <a:off x="3435096" y="4873752"/>
            <a:ext cx="1167765" cy="205740"/>
          </a:xfrm>
          <a:custGeom>
            <a:avLst/>
            <a:gdLst/>
            <a:ahLst/>
            <a:cxnLst/>
            <a:rect l="l" t="t" r="r" b="b"/>
            <a:pathLst>
              <a:path w="1167764" h="205739">
                <a:moveTo>
                  <a:pt x="0" y="205740"/>
                </a:moveTo>
                <a:lnTo>
                  <a:pt x="1167384" y="205740"/>
                </a:lnTo>
                <a:lnTo>
                  <a:pt x="1167384" y="0"/>
                </a:lnTo>
                <a:lnTo>
                  <a:pt x="0" y="0"/>
                </a:lnTo>
                <a:lnTo>
                  <a:pt x="0" y="205740"/>
                </a:lnTo>
                <a:close/>
              </a:path>
            </a:pathLst>
          </a:custGeom>
          <a:ln w="9143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3"/>
          <p:cNvSpPr/>
          <p:nvPr/>
        </p:nvSpPr>
        <p:spPr>
          <a:xfrm>
            <a:off x="4555235" y="4136161"/>
            <a:ext cx="440461" cy="27124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4"/>
          <p:cNvSpPr/>
          <p:nvPr/>
        </p:nvSpPr>
        <p:spPr>
          <a:xfrm>
            <a:off x="4602479" y="4163567"/>
            <a:ext cx="350520" cy="18135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5"/>
          <p:cNvSpPr/>
          <p:nvPr/>
        </p:nvSpPr>
        <p:spPr>
          <a:xfrm>
            <a:off x="4602479" y="4163567"/>
            <a:ext cx="350520" cy="181610"/>
          </a:xfrm>
          <a:custGeom>
            <a:avLst/>
            <a:gdLst/>
            <a:ahLst/>
            <a:cxnLst/>
            <a:rect l="l" t="t" r="r" b="b"/>
            <a:pathLst>
              <a:path w="350520" h="181610">
                <a:moveTo>
                  <a:pt x="0" y="181355"/>
                </a:moveTo>
                <a:lnTo>
                  <a:pt x="350520" y="181355"/>
                </a:lnTo>
                <a:lnTo>
                  <a:pt x="350520" y="0"/>
                </a:lnTo>
                <a:lnTo>
                  <a:pt x="0" y="0"/>
                </a:lnTo>
                <a:lnTo>
                  <a:pt x="0" y="181355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56"/>
          <p:cNvSpPr/>
          <p:nvPr/>
        </p:nvSpPr>
        <p:spPr>
          <a:xfrm>
            <a:off x="4538471" y="4741926"/>
            <a:ext cx="129539" cy="408940"/>
          </a:xfrm>
          <a:custGeom>
            <a:avLst/>
            <a:gdLst/>
            <a:ahLst/>
            <a:cxnLst/>
            <a:rect l="l" t="t" r="r" b="b"/>
            <a:pathLst>
              <a:path w="129539" h="408939">
                <a:moveTo>
                  <a:pt x="51815" y="279019"/>
                </a:moveTo>
                <a:lnTo>
                  <a:pt x="0" y="279019"/>
                </a:lnTo>
                <a:lnTo>
                  <a:pt x="64769" y="408559"/>
                </a:lnTo>
                <a:lnTo>
                  <a:pt x="123062" y="291973"/>
                </a:lnTo>
                <a:lnTo>
                  <a:pt x="51815" y="291973"/>
                </a:lnTo>
                <a:lnTo>
                  <a:pt x="51815" y="279019"/>
                </a:lnTo>
                <a:close/>
              </a:path>
              <a:path w="129539" h="408939">
                <a:moveTo>
                  <a:pt x="77724" y="0"/>
                </a:moveTo>
                <a:lnTo>
                  <a:pt x="51815" y="0"/>
                </a:lnTo>
                <a:lnTo>
                  <a:pt x="51815" y="291973"/>
                </a:lnTo>
                <a:lnTo>
                  <a:pt x="77724" y="291973"/>
                </a:lnTo>
                <a:lnTo>
                  <a:pt x="77724" y="0"/>
                </a:lnTo>
                <a:close/>
              </a:path>
              <a:path w="129539" h="408939">
                <a:moveTo>
                  <a:pt x="129539" y="279019"/>
                </a:moveTo>
                <a:lnTo>
                  <a:pt x="77724" y="279019"/>
                </a:lnTo>
                <a:lnTo>
                  <a:pt x="77724" y="291973"/>
                </a:lnTo>
                <a:lnTo>
                  <a:pt x="123062" y="291973"/>
                </a:lnTo>
                <a:lnTo>
                  <a:pt x="129539" y="279019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57"/>
          <p:cNvSpPr txBox="1"/>
          <p:nvPr/>
        </p:nvSpPr>
        <p:spPr>
          <a:xfrm>
            <a:off x="4500753" y="5127752"/>
            <a:ext cx="2298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0" dirty="0">
                <a:latin typeface="Trebuchet MS"/>
                <a:cs typeface="Trebuchet MS"/>
              </a:rPr>
              <a:t>15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62" name="object 58"/>
          <p:cNvSpPr txBox="1"/>
          <p:nvPr/>
        </p:nvSpPr>
        <p:spPr>
          <a:xfrm>
            <a:off x="437983" y="3611372"/>
            <a:ext cx="5795557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kern="0" dirty="0">
                <a:solidFill>
                  <a:srgbClr val="0000FF"/>
                </a:solidFill>
                <a:latin typeface="Trebuchet MS"/>
                <a:cs typeface="Trebuchet MS"/>
              </a:rPr>
              <a:t>Yes! Here is one feasible schedule for it:</a:t>
            </a:r>
            <a:endParaRPr sz="2200" kern="0" dirty="0">
              <a:latin typeface="Trebuchet MS"/>
              <a:cs typeface="Trebuchet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2895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animBg="1"/>
      <p:bldP spid="31" grpId="0" animBg="1"/>
      <p:bldP spid="32" grpId="0" animBg="1"/>
      <p:bldP spid="33" grpId="0" animBg="1"/>
      <p:bldP spid="34" grpId="0"/>
      <p:bldP spid="35" grpId="0" animBg="1"/>
      <p:bldP spid="36" grpId="0"/>
      <p:bldP spid="37" grpId="0" animBg="1"/>
      <p:bldP spid="38" grpId="0"/>
      <p:bldP spid="39" grpId="0" animBg="1"/>
      <p:bldP spid="40" grpId="0"/>
      <p:bldP spid="41" grpId="0" animBg="1"/>
      <p:bldP spid="42" grpId="0"/>
      <p:bldP spid="43" grpId="0"/>
      <p:bldP spid="44" grpId="0"/>
      <p:bldP spid="45" grpId="0"/>
      <p:bldP spid="46" grpId="0"/>
      <p:bldP spid="47" grpId="0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/>
      <p:bldP spid="6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27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63" name="object 3"/>
          <p:cNvSpPr txBox="1">
            <a:spLocks/>
          </p:cNvSpPr>
          <p:nvPr/>
        </p:nvSpPr>
        <p:spPr>
          <a:xfrm>
            <a:off x="341312" y="990600"/>
            <a:ext cx="8374063" cy="873957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2800" b="0" dirty="0" smtClean="0">
                <a:latin typeface="Trebuchet MS"/>
                <a:cs typeface="Trebuchet MS"/>
              </a:rPr>
              <a:t>In a </a:t>
            </a:r>
            <a:r>
              <a:rPr lang="en-US" sz="2800" i="1" dirty="0" smtClean="0"/>
              <a:t>feasible schedule</a:t>
            </a:r>
            <a:r>
              <a:rPr lang="en-US" sz="2800" b="0" dirty="0" smtClean="0">
                <a:latin typeface="Trebuchet MS"/>
                <a:cs typeface="Trebuchet MS"/>
              </a:rPr>
              <a:t>, which task(s) might be executing </a:t>
            </a:r>
            <a:r>
              <a:rPr lang="en-US" sz="2800" dirty="0" smtClean="0"/>
              <a:t>at time 14</a:t>
            </a:r>
            <a:r>
              <a:rPr lang="en-US" sz="2800" b="0" dirty="0" smtClean="0">
                <a:latin typeface="Trebuchet MS"/>
                <a:cs typeface="Trebuchet MS"/>
              </a:rPr>
              <a:t>? (</a:t>
            </a:r>
            <a:r>
              <a:rPr lang="en-US" sz="2800" b="0" i="1" dirty="0" smtClean="0">
                <a:latin typeface="Trebuchet MS"/>
                <a:cs typeface="Trebuchet MS"/>
              </a:rPr>
              <a:t>Think carefully</a:t>
            </a:r>
            <a:r>
              <a:rPr lang="en-US" sz="2800" b="0" dirty="0" smtClean="0">
                <a:latin typeface="Trebuchet MS"/>
                <a:cs typeface="Trebuchet MS"/>
              </a:rPr>
              <a:t>)</a:t>
            </a:r>
            <a:endParaRPr lang="en-US" sz="2800" dirty="0">
              <a:latin typeface="Trebuchet MS"/>
              <a:cs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5" name="object 4"/>
          <p:cNvSpPr txBox="1"/>
          <p:nvPr/>
        </p:nvSpPr>
        <p:spPr>
          <a:xfrm>
            <a:off x="280290" y="2021663"/>
            <a:ext cx="82285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kern="0" dirty="0">
                <a:latin typeface="Trebuchet MS"/>
                <a:cs typeface="Trebuchet MS"/>
              </a:rPr>
              <a:t>Task 1</a:t>
            </a:r>
            <a:endParaRPr sz="1800" kern="0">
              <a:latin typeface="Trebuchet MS"/>
              <a:cs typeface="Trebuchet MS"/>
            </a:endParaRPr>
          </a:p>
        </p:txBody>
      </p:sp>
      <p:sp>
        <p:nvSpPr>
          <p:cNvPr id="66" name="object 5"/>
          <p:cNvSpPr/>
          <p:nvPr/>
        </p:nvSpPr>
        <p:spPr>
          <a:xfrm>
            <a:off x="1250062" y="2198065"/>
            <a:ext cx="3322954" cy="127000"/>
          </a:xfrm>
          <a:custGeom>
            <a:avLst/>
            <a:gdLst/>
            <a:ahLst/>
            <a:cxnLst/>
            <a:rect l="l" t="t" r="r" b="b"/>
            <a:pathLst>
              <a:path w="3322954" h="127000">
                <a:moveTo>
                  <a:pt x="3195701" y="0"/>
                </a:moveTo>
                <a:lnTo>
                  <a:pt x="3195701" y="127000"/>
                </a:lnTo>
                <a:lnTo>
                  <a:pt x="3302889" y="73405"/>
                </a:lnTo>
                <a:lnTo>
                  <a:pt x="3208401" y="73405"/>
                </a:lnTo>
                <a:lnTo>
                  <a:pt x="3208401" y="53593"/>
                </a:lnTo>
                <a:lnTo>
                  <a:pt x="3302888" y="53593"/>
                </a:lnTo>
                <a:lnTo>
                  <a:pt x="3195701" y="0"/>
                </a:lnTo>
                <a:close/>
              </a:path>
              <a:path w="3322954" h="127000">
                <a:moveTo>
                  <a:pt x="3195701" y="53593"/>
                </a:moveTo>
                <a:lnTo>
                  <a:pt x="0" y="53593"/>
                </a:lnTo>
                <a:lnTo>
                  <a:pt x="0" y="73405"/>
                </a:lnTo>
                <a:lnTo>
                  <a:pt x="3195701" y="73405"/>
                </a:lnTo>
                <a:lnTo>
                  <a:pt x="3195701" y="53593"/>
                </a:lnTo>
                <a:close/>
              </a:path>
              <a:path w="3322954" h="127000">
                <a:moveTo>
                  <a:pt x="3302888" y="53593"/>
                </a:moveTo>
                <a:lnTo>
                  <a:pt x="3208401" y="53593"/>
                </a:lnTo>
                <a:lnTo>
                  <a:pt x="3208401" y="73405"/>
                </a:lnTo>
                <a:lnTo>
                  <a:pt x="3302889" y="73405"/>
                </a:lnTo>
                <a:lnTo>
                  <a:pt x="3322701" y="63500"/>
                </a:lnTo>
                <a:lnTo>
                  <a:pt x="3302888" y="53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"/>
          <p:cNvSpPr/>
          <p:nvPr/>
        </p:nvSpPr>
        <p:spPr>
          <a:xfrm>
            <a:off x="1250062" y="2900630"/>
            <a:ext cx="3322954" cy="127000"/>
          </a:xfrm>
          <a:custGeom>
            <a:avLst/>
            <a:gdLst/>
            <a:ahLst/>
            <a:cxnLst/>
            <a:rect l="l" t="t" r="r" b="b"/>
            <a:pathLst>
              <a:path w="3322954" h="127000">
                <a:moveTo>
                  <a:pt x="3195701" y="0"/>
                </a:moveTo>
                <a:lnTo>
                  <a:pt x="3195701" y="127000"/>
                </a:lnTo>
                <a:lnTo>
                  <a:pt x="3302889" y="73405"/>
                </a:lnTo>
                <a:lnTo>
                  <a:pt x="3208401" y="73405"/>
                </a:lnTo>
                <a:lnTo>
                  <a:pt x="3208401" y="53594"/>
                </a:lnTo>
                <a:lnTo>
                  <a:pt x="3302889" y="53594"/>
                </a:lnTo>
                <a:lnTo>
                  <a:pt x="3195701" y="0"/>
                </a:lnTo>
                <a:close/>
              </a:path>
              <a:path w="3322954" h="127000">
                <a:moveTo>
                  <a:pt x="3195701" y="53594"/>
                </a:moveTo>
                <a:lnTo>
                  <a:pt x="0" y="53594"/>
                </a:lnTo>
                <a:lnTo>
                  <a:pt x="0" y="73405"/>
                </a:lnTo>
                <a:lnTo>
                  <a:pt x="3195701" y="73405"/>
                </a:lnTo>
                <a:lnTo>
                  <a:pt x="3195701" y="53594"/>
                </a:lnTo>
                <a:close/>
              </a:path>
              <a:path w="3322954" h="127000">
                <a:moveTo>
                  <a:pt x="3302889" y="53594"/>
                </a:moveTo>
                <a:lnTo>
                  <a:pt x="3208401" y="53594"/>
                </a:lnTo>
                <a:lnTo>
                  <a:pt x="3208401" y="73405"/>
                </a:lnTo>
                <a:lnTo>
                  <a:pt x="3302889" y="73405"/>
                </a:lnTo>
                <a:lnTo>
                  <a:pt x="3322701" y="63500"/>
                </a:lnTo>
                <a:lnTo>
                  <a:pt x="3302889" y="535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7"/>
          <p:cNvSpPr/>
          <p:nvPr/>
        </p:nvSpPr>
        <p:spPr>
          <a:xfrm>
            <a:off x="1250062" y="3638245"/>
            <a:ext cx="3322954" cy="127000"/>
          </a:xfrm>
          <a:custGeom>
            <a:avLst/>
            <a:gdLst/>
            <a:ahLst/>
            <a:cxnLst/>
            <a:rect l="l" t="t" r="r" b="b"/>
            <a:pathLst>
              <a:path w="3322954" h="127000">
                <a:moveTo>
                  <a:pt x="3195701" y="0"/>
                </a:moveTo>
                <a:lnTo>
                  <a:pt x="3195701" y="127000"/>
                </a:lnTo>
                <a:lnTo>
                  <a:pt x="3302888" y="73406"/>
                </a:lnTo>
                <a:lnTo>
                  <a:pt x="3208401" y="73406"/>
                </a:lnTo>
                <a:lnTo>
                  <a:pt x="3208401" y="53594"/>
                </a:lnTo>
                <a:lnTo>
                  <a:pt x="3302889" y="53594"/>
                </a:lnTo>
                <a:lnTo>
                  <a:pt x="3195701" y="0"/>
                </a:lnTo>
                <a:close/>
              </a:path>
              <a:path w="3322954" h="127000">
                <a:moveTo>
                  <a:pt x="3195701" y="53594"/>
                </a:moveTo>
                <a:lnTo>
                  <a:pt x="0" y="53594"/>
                </a:lnTo>
                <a:lnTo>
                  <a:pt x="0" y="73406"/>
                </a:lnTo>
                <a:lnTo>
                  <a:pt x="3195701" y="73406"/>
                </a:lnTo>
                <a:lnTo>
                  <a:pt x="3195701" y="53594"/>
                </a:lnTo>
                <a:close/>
              </a:path>
              <a:path w="3322954" h="127000">
                <a:moveTo>
                  <a:pt x="3302889" y="53594"/>
                </a:moveTo>
                <a:lnTo>
                  <a:pt x="3208401" y="53594"/>
                </a:lnTo>
                <a:lnTo>
                  <a:pt x="3208401" y="73406"/>
                </a:lnTo>
                <a:lnTo>
                  <a:pt x="3302888" y="73406"/>
                </a:lnTo>
                <a:lnTo>
                  <a:pt x="3322701" y="63500"/>
                </a:lnTo>
                <a:lnTo>
                  <a:pt x="3302889" y="535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8"/>
          <p:cNvSpPr/>
          <p:nvPr/>
        </p:nvSpPr>
        <p:spPr>
          <a:xfrm>
            <a:off x="1558672" y="2612085"/>
            <a:ext cx="129539" cy="353695"/>
          </a:xfrm>
          <a:custGeom>
            <a:avLst/>
            <a:gdLst/>
            <a:ahLst/>
            <a:cxnLst/>
            <a:rect l="l" t="t" r="r" b="b"/>
            <a:pathLst>
              <a:path w="129539" h="353694">
                <a:moveTo>
                  <a:pt x="77724" y="116586"/>
                </a:moveTo>
                <a:lnTo>
                  <a:pt x="51815" y="116586"/>
                </a:lnTo>
                <a:lnTo>
                  <a:pt x="51815" y="353695"/>
                </a:lnTo>
                <a:lnTo>
                  <a:pt x="77724" y="353695"/>
                </a:lnTo>
                <a:lnTo>
                  <a:pt x="77724" y="116586"/>
                </a:lnTo>
                <a:close/>
              </a:path>
              <a:path w="129539" h="353694">
                <a:moveTo>
                  <a:pt x="64770" y="0"/>
                </a:moveTo>
                <a:lnTo>
                  <a:pt x="0" y="129540"/>
                </a:lnTo>
                <a:lnTo>
                  <a:pt x="51815" y="129540"/>
                </a:lnTo>
                <a:lnTo>
                  <a:pt x="51815" y="116586"/>
                </a:lnTo>
                <a:lnTo>
                  <a:pt x="123062" y="116586"/>
                </a:lnTo>
                <a:lnTo>
                  <a:pt x="64770" y="0"/>
                </a:lnTo>
                <a:close/>
              </a:path>
              <a:path w="129539" h="353694">
                <a:moveTo>
                  <a:pt x="123062" y="116586"/>
                </a:moveTo>
                <a:lnTo>
                  <a:pt x="77724" y="116586"/>
                </a:lnTo>
                <a:lnTo>
                  <a:pt x="77724" y="129540"/>
                </a:lnTo>
                <a:lnTo>
                  <a:pt x="129540" y="129540"/>
                </a:lnTo>
                <a:lnTo>
                  <a:pt x="123062" y="1165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9"/>
          <p:cNvSpPr txBox="1"/>
          <p:nvPr/>
        </p:nvSpPr>
        <p:spPr>
          <a:xfrm>
            <a:off x="1557275" y="2934792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35" dirty="0">
                <a:latin typeface="Trebuchet MS"/>
                <a:cs typeface="Trebuchet MS"/>
              </a:rPr>
              <a:t>4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71" name="object 10"/>
          <p:cNvSpPr/>
          <p:nvPr/>
        </p:nvSpPr>
        <p:spPr>
          <a:xfrm>
            <a:off x="2491360" y="3334462"/>
            <a:ext cx="129539" cy="353695"/>
          </a:xfrm>
          <a:custGeom>
            <a:avLst/>
            <a:gdLst/>
            <a:ahLst/>
            <a:cxnLst/>
            <a:rect l="l" t="t" r="r" b="b"/>
            <a:pathLst>
              <a:path w="129539" h="353695">
                <a:moveTo>
                  <a:pt x="77724" y="116585"/>
                </a:moveTo>
                <a:lnTo>
                  <a:pt x="51816" y="116585"/>
                </a:lnTo>
                <a:lnTo>
                  <a:pt x="51816" y="353694"/>
                </a:lnTo>
                <a:lnTo>
                  <a:pt x="77724" y="353694"/>
                </a:lnTo>
                <a:lnTo>
                  <a:pt x="77724" y="116585"/>
                </a:lnTo>
                <a:close/>
              </a:path>
              <a:path w="129539" h="353695">
                <a:moveTo>
                  <a:pt x="64769" y="0"/>
                </a:moveTo>
                <a:lnTo>
                  <a:pt x="0" y="129539"/>
                </a:lnTo>
                <a:lnTo>
                  <a:pt x="51816" y="129539"/>
                </a:lnTo>
                <a:lnTo>
                  <a:pt x="51816" y="116585"/>
                </a:lnTo>
                <a:lnTo>
                  <a:pt x="123062" y="116585"/>
                </a:lnTo>
                <a:lnTo>
                  <a:pt x="64769" y="0"/>
                </a:lnTo>
                <a:close/>
              </a:path>
              <a:path w="129539" h="353695">
                <a:moveTo>
                  <a:pt x="123062" y="116585"/>
                </a:moveTo>
                <a:lnTo>
                  <a:pt x="77724" y="116585"/>
                </a:lnTo>
                <a:lnTo>
                  <a:pt x="77724" y="129539"/>
                </a:lnTo>
                <a:lnTo>
                  <a:pt x="129540" y="129539"/>
                </a:lnTo>
                <a:lnTo>
                  <a:pt x="123062" y="1165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11"/>
          <p:cNvSpPr txBox="1"/>
          <p:nvPr/>
        </p:nvSpPr>
        <p:spPr>
          <a:xfrm>
            <a:off x="2488438" y="3656914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35" dirty="0">
                <a:latin typeface="Trebuchet MS"/>
                <a:cs typeface="Trebuchet MS"/>
              </a:rPr>
              <a:t>7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73" name="object 12"/>
          <p:cNvSpPr/>
          <p:nvPr/>
        </p:nvSpPr>
        <p:spPr>
          <a:xfrm>
            <a:off x="1790319" y="1906474"/>
            <a:ext cx="129539" cy="353695"/>
          </a:xfrm>
          <a:custGeom>
            <a:avLst/>
            <a:gdLst/>
            <a:ahLst/>
            <a:cxnLst/>
            <a:rect l="l" t="t" r="r" b="b"/>
            <a:pathLst>
              <a:path w="129539" h="353694">
                <a:moveTo>
                  <a:pt x="77724" y="116585"/>
                </a:moveTo>
                <a:lnTo>
                  <a:pt x="51815" y="116585"/>
                </a:lnTo>
                <a:lnTo>
                  <a:pt x="51815" y="353694"/>
                </a:lnTo>
                <a:lnTo>
                  <a:pt x="77724" y="353694"/>
                </a:lnTo>
                <a:lnTo>
                  <a:pt x="77724" y="116585"/>
                </a:lnTo>
                <a:close/>
              </a:path>
              <a:path w="129539" h="353694">
                <a:moveTo>
                  <a:pt x="64769" y="0"/>
                </a:moveTo>
                <a:lnTo>
                  <a:pt x="0" y="129539"/>
                </a:lnTo>
                <a:lnTo>
                  <a:pt x="51815" y="129539"/>
                </a:lnTo>
                <a:lnTo>
                  <a:pt x="51815" y="116585"/>
                </a:lnTo>
                <a:lnTo>
                  <a:pt x="123062" y="116585"/>
                </a:lnTo>
                <a:lnTo>
                  <a:pt x="64769" y="0"/>
                </a:lnTo>
                <a:close/>
              </a:path>
              <a:path w="129539" h="353694">
                <a:moveTo>
                  <a:pt x="123062" y="116585"/>
                </a:moveTo>
                <a:lnTo>
                  <a:pt x="77724" y="116585"/>
                </a:lnTo>
                <a:lnTo>
                  <a:pt x="77724" y="129539"/>
                </a:lnTo>
                <a:lnTo>
                  <a:pt x="129539" y="129539"/>
                </a:lnTo>
                <a:lnTo>
                  <a:pt x="123062" y="1165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13"/>
          <p:cNvSpPr txBox="1"/>
          <p:nvPr/>
        </p:nvSpPr>
        <p:spPr>
          <a:xfrm>
            <a:off x="1764157" y="2235022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35" dirty="0">
                <a:latin typeface="Trebuchet MS"/>
                <a:cs typeface="Trebuchet MS"/>
              </a:rPr>
              <a:t>5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75" name="object 14"/>
          <p:cNvSpPr/>
          <p:nvPr/>
        </p:nvSpPr>
        <p:spPr>
          <a:xfrm>
            <a:off x="4213480" y="1869897"/>
            <a:ext cx="129539" cy="408940"/>
          </a:xfrm>
          <a:custGeom>
            <a:avLst/>
            <a:gdLst/>
            <a:ahLst/>
            <a:cxnLst/>
            <a:rect l="l" t="t" r="r" b="b"/>
            <a:pathLst>
              <a:path w="129539" h="408939">
                <a:moveTo>
                  <a:pt x="51815" y="279019"/>
                </a:moveTo>
                <a:lnTo>
                  <a:pt x="0" y="279019"/>
                </a:lnTo>
                <a:lnTo>
                  <a:pt x="64770" y="408559"/>
                </a:lnTo>
                <a:lnTo>
                  <a:pt x="123062" y="291973"/>
                </a:lnTo>
                <a:lnTo>
                  <a:pt x="51815" y="291973"/>
                </a:lnTo>
                <a:lnTo>
                  <a:pt x="51815" y="279019"/>
                </a:lnTo>
                <a:close/>
              </a:path>
              <a:path w="129539" h="408939">
                <a:moveTo>
                  <a:pt x="77724" y="0"/>
                </a:moveTo>
                <a:lnTo>
                  <a:pt x="51815" y="0"/>
                </a:lnTo>
                <a:lnTo>
                  <a:pt x="51815" y="291973"/>
                </a:lnTo>
                <a:lnTo>
                  <a:pt x="77724" y="291973"/>
                </a:lnTo>
                <a:lnTo>
                  <a:pt x="77724" y="0"/>
                </a:lnTo>
                <a:close/>
              </a:path>
              <a:path w="129539" h="408939">
                <a:moveTo>
                  <a:pt x="129539" y="279019"/>
                </a:moveTo>
                <a:lnTo>
                  <a:pt x="77724" y="279019"/>
                </a:lnTo>
                <a:lnTo>
                  <a:pt x="77724" y="291973"/>
                </a:lnTo>
                <a:lnTo>
                  <a:pt x="123062" y="291973"/>
                </a:lnTo>
                <a:lnTo>
                  <a:pt x="129539" y="279019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15"/>
          <p:cNvSpPr txBox="1"/>
          <p:nvPr/>
        </p:nvSpPr>
        <p:spPr>
          <a:xfrm>
            <a:off x="4175761" y="2255469"/>
            <a:ext cx="2298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0" dirty="0">
                <a:latin typeface="Trebuchet MS"/>
                <a:cs typeface="Trebuchet MS"/>
              </a:rPr>
              <a:t>17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77" name="object 16"/>
          <p:cNvSpPr/>
          <p:nvPr/>
        </p:nvSpPr>
        <p:spPr>
          <a:xfrm>
            <a:off x="3096388" y="3302457"/>
            <a:ext cx="129539" cy="408940"/>
          </a:xfrm>
          <a:custGeom>
            <a:avLst/>
            <a:gdLst/>
            <a:ahLst/>
            <a:cxnLst/>
            <a:rect l="l" t="t" r="r" b="b"/>
            <a:pathLst>
              <a:path w="129539" h="408939">
                <a:moveTo>
                  <a:pt x="51815" y="279019"/>
                </a:moveTo>
                <a:lnTo>
                  <a:pt x="0" y="279019"/>
                </a:lnTo>
                <a:lnTo>
                  <a:pt x="64769" y="408559"/>
                </a:lnTo>
                <a:lnTo>
                  <a:pt x="123062" y="291973"/>
                </a:lnTo>
                <a:lnTo>
                  <a:pt x="51815" y="291973"/>
                </a:lnTo>
                <a:lnTo>
                  <a:pt x="51815" y="279019"/>
                </a:lnTo>
                <a:close/>
              </a:path>
              <a:path w="129539" h="408939">
                <a:moveTo>
                  <a:pt x="77724" y="0"/>
                </a:moveTo>
                <a:lnTo>
                  <a:pt x="51815" y="0"/>
                </a:lnTo>
                <a:lnTo>
                  <a:pt x="51815" y="291973"/>
                </a:lnTo>
                <a:lnTo>
                  <a:pt x="77724" y="291973"/>
                </a:lnTo>
                <a:lnTo>
                  <a:pt x="77724" y="0"/>
                </a:lnTo>
                <a:close/>
              </a:path>
              <a:path w="129539" h="408939">
                <a:moveTo>
                  <a:pt x="129539" y="279019"/>
                </a:moveTo>
                <a:lnTo>
                  <a:pt x="77724" y="279019"/>
                </a:lnTo>
                <a:lnTo>
                  <a:pt x="77724" y="291973"/>
                </a:lnTo>
                <a:lnTo>
                  <a:pt x="123062" y="291973"/>
                </a:lnTo>
                <a:lnTo>
                  <a:pt x="129539" y="279019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17"/>
          <p:cNvSpPr txBox="1"/>
          <p:nvPr/>
        </p:nvSpPr>
        <p:spPr>
          <a:xfrm>
            <a:off x="3058669" y="3688538"/>
            <a:ext cx="2298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0" dirty="0">
                <a:latin typeface="Trebuchet MS"/>
                <a:cs typeface="Trebuchet MS"/>
              </a:rPr>
              <a:t>10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79" name="object 18"/>
          <p:cNvSpPr/>
          <p:nvPr/>
        </p:nvSpPr>
        <p:spPr>
          <a:xfrm>
            <a:off x="3862960" y="2552650"/>
            <a:ext cx="129539" cy="408940"/>
          </a:xfrm>
          <a:custGeom>
            <a:avLst/>
            <a:gdLst/>
            <a:ahLst/>
            <a:cxnLst/>
            <a:rect l="l" t="t" r="r" b="b"/>
            <a:pathLst>
              <a:path w="129539" h="408939">
                <a:moveTo>
                  <a:pt x="51815" y="279018"/>
                </a:moveTo>
                <a:lnTo>
                  <a:pt x="0" y="279018"/>
                </a:lnTo>
                <a:lnTo>
                  <a:pt x="64769" y="408558"/>
                </a:lnTo>
                <a:lnTo>
                  <a:pt x="123062" y="291972"/>
                </a:lnTo>
                <a:lnTo>
                  <a:pt x="51815" y="291972"/>
                </a:lnTo>
                <a:lnTo>
                  <a:pt x="51815" y="279018"/>
                </a:lnTo>
                <a:close/>
              </a:path>
              <a:path w="129539" h="408939">
                <a:moveTo>
                  <a:pt x="77724" y="0"/>
                </a:moveTo>
                <a:lnTo>
                  <a:pt x="51815" y="0"/>
                </a:lnTo>
                <a:lnTo>
                  <a:pt x="51815" y="291972"/>
                </a:lnTo>
                <a:lnTo>
                  <a:pt x="77724" y="291972"/>
                </a:lnTo>
                <a:lnTo>
                  <a:pt x="77724" y="0"/>
                </a:lnTo>
                <a:close/>
              </a:path>
              <a:path w="129539" h="408939">
                <a:moveTo>
                  <a:pt x="129539" y="279018"/>
                </a:moveTo>
                <a:lnTo>
                  <a:pt x="77724" y="279018"/>
                </a:lnTo>
                <a:lnTo>
                  <a:pt x="77724" y="291972"/>
                </a:lnTo>
                <a:lnTo>
                  <a:pt x="123062" y="291972"/>
                </a:lnTo>
                <a:lnTo>
                  <a:pt x="129539" y="279018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19"/>
          <p:cNvSpPr txBox="1"/>
          <p:nvPr/>
        </p:nvSpPr>
        <p:spPr>
          <a:xfrm>
            <a:off x="3824986" y="2938475"/>
            <a:ext cx="2298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0" dirty="0">
                <a:latin typeface="Trebuchet MS"/>
                <a:cs typeface="Trebuchet MS"/>
              </a:rPr>
              <a:t>15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81" name="object 20"/>
          <p:cNvSpPr txBox="1"/>
          <p:nvPr/>
        </p:nvSpPr>
        <p:spPr>
          <a:xfrm>
            <a:off x="280290" y="2704033"/>
            <a:ext cx="82285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kern="0" dirty="0">
                <a:latin typeface="Trebuchet MS"/>
                <a:cs typeface="Trebuchet MS"/>
              </a:rPr>
              <a:t>Task 2</a:t>
            </a:r>
            <a:endParaRPr sz="1800" kern="0">
              <a:latin typeface="Trebuchet MS"/>
              <a:cs typeface="Trebuchet MS"/>
            </a:endParaRPr>
          </a:p>
        </p:txBody>
      </p:sp>
      <p:sp>
        <p:nvSpPr>
          <p:cNvPr id="82" name="object 21"/>
          <p:cNvSpPr txBox="1"/>
          <p:nvPr/>
        </p:nvSpPr>
        <p:spPr>
          <a:xfrm>
            <a:off x="280290" y="3460319"/>
            <a:ext cx="82285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kern="0" dirty="0">
                <a:latin typeface="Trebuchet MS"/>
                <a:cs typeface="Trebuchet MS"/>
              </a:rPr>
              <a:t>Task 3</a:t>
            </a:r>
            <a:endParaRPr sz="1800" kern="0">
              <a:latin typeface="Trebuchet MS"/>
              <a:cs typeface="Trebuchet MS"/>
            </a:endParaRPr>
          </a:p>
        </p:txBody>
      </p:sp>
      <p:sp>
        <p:nvSpPr>
          <p:cNvPr id="83" name="object 22"/>
          <p:cNvSpPr txBox="1"/>
          <p:nvPr/>
        </p:nvSpPr>
        <p:spPr>
          <a:xfrm>
            <a:off x="4632325" y="1972513"/>
            <a:ext cx="7454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25" dirty="0">
                <a:solidFill>
                  <a:srgbClr val="0000FF"/>
                </a:solidFill>
                <a:latin typeface="DejaVu Sans"/>
                <a:cs typeface="DejaVu Sans"/>
              </a:rPr>
              <a:t>𝐶</a:t>
            </a:r>
            <a:r>
              <a:rPr sz="2175" spc="-187" baseline="-15325" dirty="0">
                <a:solidFill>
                  <a:srgbClr val="0000FF"/>
                </a:solidFill>
                <a:latin typeface="DejaVu Sans"/>
                <a:cs typeface="DejaVu Sans"/>
              </a:rPr>
              <a:t>1 </a:t>
            </a:r>
            <a:r>
              <a:rPr sz="2000" spc="-180" dirty="0">
                <a:solidFill>
                  <a:srgbClr val="0000FF"/>
                </a:solidFill>
                <a:latin typeface="DejaVu Sans"/>
                <a:cs typeface="DejaVu Sans"/>
              </a:rPr>
              <a:t>=</a:t>
            </a:r>
            <a:r>
              <a:rPr sz="2000" spc="-215" dirty="0">
                <a:solidFill>
                  <a:srgbClr val="0000FF"/>
                </a:solidFill>
                <a:latin typeface="DejaVu Sans"/>
                <a:cs typeface="DejaVu Sans"/>
              </a:rPr>
              <a:t> </a:t>
            </a:r>
            <a:r>
              <a:rPr sz="2000" spc="-165" dirty="0">
                <a:solidFill>
                  <a:srgbClr val="0000FF"/>
                </a:solidFill>
                <a:latin typeface="DejaVu Sans"/>
                <a:cs typeface="DejaVu Sans"/>
              </a:rPr>
              <a:t>2</a:t>
            </a:r>
            <a:endParaRPr sz="2000">
              <a:latin typeface="DejaVu Sans"/>
              <a:cs typeface="DejaVu Sans"/>
            </a:endParaRPr>
          </a:p>
        </p:txBody>
      </p:sp>
      <p:sp>
        <p:nvSpPr>
          <p:cNvPr id="84" name="object 23"/>
          <p:cNvSpPr txBox="1"/>
          <p:nvPr/>
        </p:nvSpPr>
        <p:spPr>
          <a:xfrm>
            <a:off x="4632325" y="2666315"/>
            <a:ext cx="8921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0" dirty="0">
                <a:solidFill>
                  <a:srgbClr val="0000FF"/>
                </a:solidFill>
                <a:latin typeface="DejaVu Sans"/>
                <a:cs typeface="DejaVu Sans"/>
              </a:rPr>
              <a:t>𝐶</a:t>
            </a:r>
            <a:r>
              <a:rPr sz="2175" spc="-150" baseline="-15325" dirty="0">
                <a:solidFill>
                  <a:srgbClr val="0000FF"/>
                </a:solidFill>
                <a:latin typeface="DejaVu Sans"/>
                <a:cs typeface="DejaVu Sans"/>
              </a:rPr>
              <a:t>2 </a:t>
            </a:r>
            <a:r>
              <a:rPr sz="2000" spc="-180" dirty="0">
                <a:solidFill>
                  <a:srgbClr val="0000FF"/>
                </a:solidFill>
                <a:latin typeface="DejaVu Sans"/>
                <a:cs typeface="DejaVu Sans"/>
              </a:rPr>
              <a:t>=</a:t>
            </a:r>
            <a:r>
              <a:rPr sz="2000" spc="-270" dirty="0">
                <a:solidFill>
                  <a:srgbClr val="0000FF"/>
                </a:solidFill>
                <a:latin typeface="DejaVu Sans"/>
                <a:cs typeface="DejaVu Sans"/>
              </a:rPr>
              <a:t> </a:t>
            </a:r>
            <a:r>
              <a:rPr sz="2000" spc="-170" dirty="0">
                <a:solidFill>
                  <a:srgbClr val="0000FF"/>
                </a:solidFill>
                <a:latin typeface="DejaVu Sans"/>
                <a:cs typeface="DejaVu Sans"/>
              </a:rPr>
              <a:t>10</a:t>
            </a:r>
            <a:endParaRPr sz="2000">
              <a:latin typeface="DejaVu Sans"/>
              <a:cs typeface="DejaVu Sans"/>
            </a:endParaRPr>
          </a:p>
        </p:txBody>
      </p:sp>
      <p:sp>
        <p:nvSpPr>
          <p:cNvPr id="85" name="object 24"/>
          <p:cNvSpPr txBox="1"/>
          <p:nvPr/>
        </p:nvSpPr>
        <p:spPr>
          <a:xfrm>
            <a:off x="4635755" y="3403042"/>
            <a:ext cx="7518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0" dirty="0">
                <a:solidFill>
                  <a:srgbClr val="0000FF"/>
                </a:solidFill>
                <a:latin typeface="DejaVu Sans"/>
                <a:cs typeface="DejaVu Sans"/>
              </a:rPr>
              <a:t>𝐶</a:t>
            </a:r>
            <a:r>
              <a:rPr sz="2175" spc="-150" baseline="-15325" dirty="0">
                <a:solidFill>
                  <a:srgbClr val="0000FF"/>
                </a:solidFill>
                <a:latin typeface="DejaVu Sans"/>
                <a:cs typeface="DejaVu Sans"/>
              </a:rPr>
              <a:t>3 </a:t>
            </a:r>
            <a:r>
              <a:rPr sz="2000" spc="-180" dirty="0">
                <a:solidFill>
                  <a:srgbClr val="0000FF"/>
                </a:solidFill>
                <a:latin typeface="DejaVu Sans"/>
                <a:cs typeface="DejaVu Sans"/>
              </a:rPr>
              <a:t>=</a:t>
            </a:r>
            <a:r>
              <a:rPr sz="2000" spc="-270" dirty="0">
                <a:solidFill>
                  <a:srgbClr val="0000FF"/>
                </a:solidFill>
                <a:latin typeface="DejaVu Sans"/>
                <a:cs typeface="DejaVu Sans"/>
              </a:rPr>
              <a:t> </a:t>
            </a:r>
            <a:r>
              <a:rPr sz="2000" spc="-165" dirty="0">
                <a:solidFill>
                  <a:srgbClr val="0000FF"/>
                </a:solidFill>
                <a:latin typeface="DejaVu Sans"/>
                <a:cs typeface="DejaVu Sans"/>
              </a:rPr>
              <a:t>1</a:t>
            </a:r>
            <a:endParaRPr sz="2000">
              <a:latin typeface="DejaVu Sans"/>
              <a:cs typeface="DejaVu Sans"/>
            </a:endParaRPr>
          </a:p>
        </p:txBody>
      </p:sp>
      <p:sp>
        <p:nvSpPr>
          <p:cNvPr id="86" name="object 25"/>
          <p:cNvSpPr txBox="1"/>
          <p:nvPr/>
        </p:nvSpPr>
        <p:spPr>
          <a:xfrm>
            <a:off x="288367" y="4762399"/>
            <a:ext cx="3536619" cy="120481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525"/>
              </a:lnSpc>
              <a:spcBef>
                <a:spcPts val="95"/>
              </a:spcBef>
            </a:pPr>
            <a:r>
              <a:rPr sz="2200" b="1" kern="0" dirty="0">
                <a:solidFill>
                  <a:srgbClr val="0000FF"/>
                </a:solidFill>
                <a:latin typeface="Trebuchet MS"/>
                <a:cs typeface="Trebuchet MS"/>
              </a:rPr>
              <a:t>Only Task 2.</a:t>
            </a:r>
            <a:endParaRPr sz="2200" kern="0" dirty="0">
              <a:latin typeface="Trebuchet MS"/>
              <a:cs typeface="Trebuchet MS"/>
            </a:endParaRPr>
          </a:p>
          <a:p>
            <a:pPr marL="12700" marR="5080">
              <a:lnSpc>
                <a:spcPts val="2160"/>
              </a:lnSpc>
              <a:spcBef>
                <a:spcPts val="160"/>
              </a:spcBef>
            </a:pPr>
            <a:r>
              <a:rPr sz="2000" kern="0" dirty="0">
                <a:solidFill>
                  <a:srgbClr val="0000FF"/>
                </a:solidFill>
                <a:latin typeface="Trebuchet MS"/>
                <a:cs typeface="Trebuchet MS"/>
              </a:rPr>
              <a:t>If at time 14, any other task  than Task 2 is executing, that  schedule will not be feasible!</a:t>
            </a:r>
            <a:endParaRPr sz="2000" kern="0" dirty="0">
              <a:latin typeface="Trebuchet MS"/>
              <a:cs typeface="Trebuchet MS"/>
            </a:endParaRPr>
          </a:p>
        </p:txBody>
      </p:sp>
      <p:sp>
        <p:nvSpPr>
          <p:cNvPr id="87" name="object 26"/>
          <p:cNvSpPr txBox="1"/>
          <p:nvPr/>
        </p:nvSpPr>
        <p:spPr>
          <a:xfrm>
            <a:off x="3906648" y="4389070"/>
            <a:ext cx="588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30" dirty="0">
                <a:latin typeface="Trebuchet MS"/>
                <a:cs typeface="Trebuchet MS"/>
              </a:rPr>
              <a:t>Task</a:t>
            </a:r>
            <a:r>
              <a:rPr sz="1800" spc="-220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8" name="object 27"/>
          <p:cNvSpPr/>
          <p:nvPr/>
        </p:nvSpPr>
        <p:spPr>
          <a:xfrm>
            <a:off x="4640961" y="4564838"/>
            <a:ext cx="3322954" cy="127000"/>
          </a:xfrm>
          <a:custGeom>
            <a:avLst/>
            <a:gdLst/>
            <a:ahLst/>
            <a:cxnLst/>
            <a:rect l="l" t="t" r="r" b="b"/>
            <a:pathLst>
              <a:path w="3322954" h="127000">
                <a:moveTo>
                  <a:pt x="3195701" y="0"/>
                </a:moveTo>
                <a:lnTo>
                  <a:pt x="3195701" y="127000"/>
                </a:lnTo>
                <a:lnTo>
                  <a:pt x="3302889" y="73406"/>
                </a:lnTo>
                <a:lnTo>
                  <a:pt x="3208401" y="73406"/>
                </a:lnTo>
                <a:lnTo>
                  <a:pt x="3208401" y="53594"/>
                </a:lnTo>
                <a:lnTo>
                  <a:pt x="3302889" y="53594"/>
                </a:lnTo>
                <a:lnTo>
                  <a:pt x="3195701" y="0"/>
                </a:lnTo>
                <a:close/>
              </a:path>
              <a:path w="3322954" h="127000">
                <a:moveTo>
                  <a:pt x="3195701" y="53594"/>
                </a:moveTo>
                <a:lnTo>
                  <a:pt x="0" y="53594"/>
                </a:lnTo>
                <a:lnTo>
                  <a:pt x="0" y="73406"/>
                </a:lnTo>
                <a:lnTo>
                  <a:pt x="3195701" y="73406"/>
                </a:lnTo>
                <a:lnTo>
                  <a:pt x="3195701" y="53594"/>
                </a:lnTo>
                <a:close/>
              </a:path>
              <a:path w="3322954" h="127000">
                <a:moveTo>
                  <a:pt x="3302889" y="53594"/>
                </a:moveTo>
                <a:lnTo>
                  <a:pt x="3208401" y="53594"/>
                </a:lnTo>
                <a:lnTo>
                  <a:pt x="3208401" y="73406"/>
                </a:lnTo>
                <a:lnTo>
                  <a:pt x="3302889" y="73406"/>
                </a:lnTo>
                <a:lnTo>
                  <a:pt x="3322701" y="63500"/>
                </a:lnTo>
                <a:lnTo>
                  <a:pt x="3302889" y="535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28"/>
          <p:cNvSpPr/>
          <p:nvPr/>
        </p:nvSpPr>
        <p:spPr>
          <a:xfrm>
            <a:off x="4640961" y="5267401"/>
            <a:ext cx="3322954" cy="127000"/>
          </a:xfrm>
          <a:custGeom>
            <a:avLst/>
            <a:gdLst/>
            <a:ahLst/>
            <a:cxnLst/>
            <a:rect l="l" t="t" r="r" b="b"/>
            <a:pathLst>
              <a:path w="3322954" h="127000">
                <a:moveTo>
                  <a:pt x="3195701" y="0"/>
                </a:moveTo>
                <a:lnTo>
                  <a:pt x="3195701" y="127000"/>
                </a:lnTo>
                <a:lnTo>
                  <a:pt x="3302889" y="73405"/>
                </a:lnTo>
                <a:lnTo>
                  <a:pt x="3208401" y="73405"/>
                </a:lnTo>
                <a:lnTo>
                  <a:pt x="3208401" y="53593"/>
                </a:lnTo>
                <a:lnTo>
                  <a:pt x="3302889" y="53593"/>
                </a:lnTo>
                <a:lnTo>
                  <a:pt x="3195701" y="0"/>
                </a:lnTo>
                <a:close/>
              </a:path>
              <a:path w="3322954" h="127000">
                <a:moveTo>
                  <a:pt x="3195701" y="53593"/>
                </a:moveTo>
                <a:lnTo>
                  <a:pt x="0" y="53593"/>
                </a:lnTo>
                <a:lnTo>
                  <a:pt x="0" y="73405"/>
                </a:lnTo>
                <a:lnTo>
                  <a:pt x="3195701" y="73405"/>
                </a:lnTo>
                <a:lnTo>
                  <a:pt x="3195701" y="53593"/>
                </a:lnTo>
                <a:close/>
              </a:path>
              <a:path w="3322954" h="127000">
                <a:moveTo>
                  <a:pt x="3302889" y="53593"/>
                </a:moveTo>
                <a:lnTo>
                  <a:pt x="3208401" y="53593"/>
                </a:lnTo>
                <a:lnTo>
                  <a:pt x="3208401" y="73405"/>
                </a:lnTo>
                <a:lnTo>
                  <a:pt x="3302889" y="73405"/>
                </a:lnTo>
                <a:lnTo>
                  <a:pt x="3322701" y="63500"/>
                </a:lnTo>
                <a:lnTo>
                  <a:pt x="3302889" y="53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29"/>
          <p:cNvSpPr/>
          <p:nvPr/>
        </p:nvSpPr>
        <p:spPr>
          <a:xfrm>
            <a:off x="4640961" y="5983682"/>
            <a:ext cx="3322954" cy="127000"/>
          </a:xfrm>
          <a:custGeom>
            <a:avLst/>
            <a:gdLst/>
            <a:ahLst/>
            <a:cxnLst/>
            <a:rect l="l" t="t" r="r" b="b"/>
            <a:pathLst>
              <a:path w="3322954" h="127000">
                <a:moveTo>
                  <a:pt x="3195701" y="0"/>
                </a:moveTo>
                <a:lnTo>
                  <a:pt x="3195701" y="127000"/>
                </a:lnTo>
                <a:lnTo>
                  <a:pt x="3302889" y="73406"/>
                </a:lnTo>
                <a:lnTo>
                  <a:pt x="3208401" y="73406"/>
                </a:lnTo>
                <a:lnTo>
                  <a:pt x="3208401" y="53594"/>
                </a:lnTo>
                <a:lnTo>
                  <a:pt x="3302889" y="53594"/>
                </a:lnTo>
                <a:lnTo>
                  <a:pt x="3195701" y="0"/>
                </a:lnTo>
                <a:close/>
              </a:path>
              <a:path w="3322954" h="127000">
                <a:moveTo>
                  <a:pt x="3195701" y="53594"/>
                </a:moveTo>
                <a:lnTo>
                  <a:pt x="0" y="53594"/>
                </a:lnTo>
                <a:lnTo>
                  <a:pt x="0" y="73406"/>
                </a:lnTo>
                <a:lnTo>
                  <a:pt x="3195701" y="73406"/>
                </a:lnTo>
                <a:lnTo>
                  <a:pt x="3195701" y="53594"/>
                </a:lnTo>
                <a:close/>
              </a:path>
              <a:path w="3322954" h="127000">
                <a:moveTo>
                  <a:pt x="3302889" y="53594"/>
                </a:moveTo>
                <a:lnTo>
                  <a:pt x="3208401" y="53594"/>
                </a:lnTo>
                <a:lnTo>
                  <a:pt x="3208401" y="73406"/>
                </a:lnTo>
                <a:lnTo>
                  <a:pt x="3302889" y="73406"/>
                </a:lnTo>
                <a:lnTo>
                  <a:pt x="3322701" y="63500"/>
                </a:lnTo>
                <a:lnTo>
                  <a:pt x="3302889" y="535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30"/>
          <p:cNvSpPr/>
          <p:nvPr/>
        </p:nvSpPr>
        <p:spPr>
          <a:xfrm>
            <a:off x="4938904" y="4888941"/>
            <a:ext cx="129539" cy="429895"/>
          </a:xfrm>
          <a:custGeom>
            <a:avLst/>
            <a:gdLst/>
            <a:ahLst/>
            <a:cxnLst/>
            <a:rect l="l" t="t" r="r" b="b"/>
            <a:pathLst>
              <a:path w="129539" h="429895">
                <a:moveTo>
                  <a:pt x="77724" y="116586"/>
                </a:moveTo>
                <a:lnTo>
                  <a:pt x="51815" y="116586"/>
                </a:lnTo>
                <a:lnTo>
                  <a:pt x="51815" y="429640"/>
                </a:lnTo>
                <a:lnTo>
                  <a:pt x="77724" y="429640"/>
                </a:lnTo>
                <a:lnTo>
                  <a:pt x="77724" y="116586"/>
                </a:lnTo>
                <a:close/>
              </a:path>
              <a:path w="129539" h="429895">
                <a:moveTo>
                  <a:pt x="64770" y="0"/>
                </a:moveTo>
                <a:lnTo>
                  <a:pt x="0" y="129539"/>
                </a:lnTo>
                <a:lnTo>
                  <a:pt x="51815" y="129539"/>
                </a:lnTo>
                <a:lnTo>
                  <a:pt x="51815" y="116586"/>
                </a:lnTo>
                <a:lnTo>
                  <a:pt x="123062" y="116586"/>
                </a:lnTo>
                <a:lnTo>
                  <a:pt x="64770" y="0"/>
                </a:lnTo>
                <a:close/>
              </a:path>
              <a:path w="129539" h="429895">
                <a:moveTo>
                  <a:pt x="123062" y="116586"/>
                </a:moveTo>
                <a:lnTo>
                  <a:pt x="77724" y="116586"/>
                </a:lnTo>
                <a:lnTo>
                  <a:pt x="77724" y="129539"/>
                </a:lnTo>
                <a:lnTo>
                  <a:pt x="129539" y="129539"/>
                </a:lnTo>
                <a:lnTo>
                  <a:pt x="123062" y="1165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31"/>
          <p:cNvSpPr txBox="1"/>
          <p:nvPr/>
        </p:nvSpPr>
        <p:spPr>
          <a:xfrm>
            <a:off x="4938142" y="5282388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35" dirty="0">
                <a:latin typeface="Trebuchet MS"/>
                <a:cs typeface="Trebuchet MS"/>
              </a:rPr>
              <a:t>4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93" name="object 32"/>
          <p:cNvSpPr/>
          <p:nvPr/>
        </p:nvSpPr>
        <p:spPr>
          <a:xfrm>
            <a:off x="5871592" y="5614365"/>
            <a:ext cx="129539" cy="436880"/>
          </a:xfrm>
          <a:custGeom>
            <a:avLst/>
            <a:gdLst/>
            <a:ahLst/>
            <a:cxnLst/>
            <a:rect l="l" t="t" r="r" b="b"/>
            <a:pathLst>
              <a:path w="129539" h="436879">
                <a:moveTo>
                  <a:pt x="77724" y="116585"/>
                </a:moveTo>
                <a:lnTo>
                  <a:pt x="51815" y="116585"/>
                </a:lnTo>
                <a:lnTo>
                  <a:pt x="51815" y="436498"/>
                </a:lnTo>
                <a:lnTo>
                  <a:pt x="77724" y="436498"/>
                </a:lnTo>
                <a:lnTo>
                  <a:pt x="77724" y="116585"/>
                </a:lnTo>
                <a:close/>
              </a:path>
              <a:path w="129539" h="436879">
                <a:moveTo>
                  <a:pt x="64770" y="0"/>
                </a:moveTo>
                <a:lnTo>
                  <a:pt x="0" y="129539"/>
                </a:lnTo>
                <a:lnTo>
                  <a:pt x="51815" y="129539"/>
                </a:lnTo>
                <a:lnTo>
                  <a:pt x="51815" y="116585"/>
                </a:lnTo>
                <a:lnTo>
                  <a:pt x="123062" y="116585"/>
                </a:lnTo>
                <a:lnTo>
                  <a:pt x="64770" y="0"/>
                </a:lnTo>
                <a:close/>
              </a:path>
              <a:path w="129539" h="436879">
                <a:moveTo>
                  <a:pt x="123062" y="116585"/>
                </a:moveTo>
                <a:lnTo>
                  <a:pt x="77724" y="116585"/>
                </a:lnTo>
                <a:lnTo>
                  <a:pt x="77724" y="129539"/>
                </a:lnTo>
                <a:lnTo>
                  <a:pt x="129539" y="129539"/>
                </a:lnTo>
                <a:lnTo>
                  <a:pt x="123062" y="1165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33"/>
          <p:cNvSpPr txBox="1"/>
          <p:nvPr/>
        </p:nvSpPr>
        <p:spPr>
          <a:xfrm>
            <a:off x="5869305" y="6013907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35" dirty="0">
                <a:latin typeface="Trebuchet MS"/>
                <a:cs typeface="Trebuchet MS"/>
              </a:rPr>
              <a:t>7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95" name="object 34"/>
          <p:cNvSpPr/>
          <p:nvPr/>
        </p:nvSpPr>
        <p:spPr>
          <a:xfrm>
            <a:off x="5181219" y="4273245"/>
            <a:ext cx="129539" cy="353695"/>
          </a:xfrm>
          <a:custGeom>
            <a:avLst/>
            <a:gdLst/>
            <a:ahLst/>
            <a:cxnLst/>
            <a:rect l="l" t="t" r="r" b="b"/>
            <a:pathLst>
              <a:path w="129539" h="353695">
                <a:moveTo>
                  <a:pt x="77724" y="116585"/>
                </a:moveTo>
                <a:lnTo>
                  <a:pt x="51816" y="116585"/>
                </a:lnTo>
                <a:lnTo>
                  <a:pt x="51816" y="353694"/>
                </a:lnTo>
                <a:lnTo>
                  <a:pt x="77724" y="353694"/>
                </a:lnTo>
                <a:lnTo>
                  <a:pt x="77724" y="116585"/>
                </a:lnTo>
                <a:close/>
              </a:path>
              <a:path w="129539" h="353695">
                <a:moveTo>
                  <a:pt x="64770" y="0"/>
                </a:moveTo>
                <a:lnTo>
                  <a:pt x="0" y="129539"/>
                </a:lnTo>
                <a:lnTo>
                  <a:pt x="51816" y="129539"/>
                </a:lnTo>
                <a:lnTo>
                  <a:pt x="51816" y="116585"/>
                </a:lnTo>
                <a:lnTo>
                  <a:pt x="123063" y="116585"/>
                </a:lnTo>
                <a:lnTo>
                  <a:pt x="64770" y="0"/>
                </a:lnTo>
                <a:close/>
              </a:path>
              <a:path w="129539" h="353695">
                <a:moveTo>
                  <a:pt x="123063" y="116585"/>
                </a:moveTo>
                <a:lnTo>
                  <a:pt x="77724" y="116585"/>
                </a:lnTo>
                <a:lnTo>
                  <a:pt x="77724" y="129539"/>
                </a:lnTo>
                <a:lnTo>
                  <a:pt x="129540" y="129539"/>
                </a:lnTo>
                <a:lnTo>
                  <a:pt x="123063" y="1165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35"/>
          <p:cNvSpPr txBox="1"/>
          <p:nvPr/>
        </p:nvSpPr>
        <p:spPr>
          <a:xfrm>
            <a:off x="5155693" y="4602430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35" dirty="0">
                <a:latin typeface="Trebuchet MS"/>
                <a:cs typeface="Trebuchet MS"/>
              </a:rPr>
              <a:t>5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97" name="object 36"/>
          <p:cNvSpPr/>
          <p:nvPr/>
        </p:nvSpPr>
        <p:spPr>
          <a:xfrm>
            <a:off x="7604380" y="4236670"/>
            <a:ext cx="129539" cy="408940"/>
          </a:xfrm>
          <a:custGeom>
            <a:avLst/>
            <a:gdLst/>
            <a:ahLst/>
            <a:cxnLst/>
            <a:rect l="l" t="t" r="r" b="b"/>
            <a:pathLst>
              <a:path w="129540" h="408939">
                <a:moveTo>
                  <a:pt x="51815" y="279019"/>
                </a:moveTo>
                <a:lnTo>
                  <a:pt x="0" y="279019"/>
                </a:lnTo>
                <a:lnTo>
                  <a:pt x="64769" y="408559"/>
                </a:lnTo>
                <a:lnTo>
                  <a:pt x="123062" y="291973"/>
                </a:lnTo>
                <a:lnTo>
                  <a:pt x="51815" y="291973"/>
                </a:lnTo>
                <a:lnTo>
                  <a:pt x="51815" y="279019"/>
                </a:lnTo>
                <a:close/>
              </a:path>
              <a:path w="129540" h="408939">
                <a:moveTo>
                  <a:pt x="77724" y="0"/>
                </a:moveTo>
                <a:lnTo>
                  <a:pt x="51815" y="0"/>
                </a:lnTo>
                <a:lnTo>
                  <a:pt x="51815" y="291973"/>
                </a:lnTo>
                <a:lnTo>
                  <a:pt x="77724" y="291973"/>
                </a:lnTo>
                <a:lnTo>
                  <a:pt x="77724" y="0"/>
                </a:lnTo>
                <a:close/>
              </a:path>
              <a:path w="129540" h="408939">
                <a:moveTo>
                  <a:pt x="129539" y="279019"/>
                </a:moveTo>
                <a:lnTo>
                  <a:pt x="77724" y="279019"/>
                </a:lnTo>
                <a:lnTo>
                  <a:pt x="77724" y="291973"/>
                </a:lnTo>
                <a:lnTo>
                  <a:pt x="123062" y="291973"/>
                </a:lnTo>
                <a:lnTo>
                  <a:pt x="129539" y="279019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37"/>
          <p:cNvSpPr txBox="1"/>
          <p:nvPr/>
        </p:nvSpPr>
        <p:spPr>
          <a:xfrm>
            <a:off x="7567296" y="4622750"/>
            <a:ext cx="2298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0" dirty="0">
                <a:latin typeface="Trebuchet MS"/>
                <a:cs typeface="Trebuchet MS"/>
              </a:rPr>
              <a:t>17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99" name="object 38"/>
          <p:cNvSpPr/>
          <p:nvPr/>
        </p:nvSpPr>
        <p:spPr>
          <a:xfrm>
            <a:off x="6487287" y="5669230"/>
            <a:ext cx="129539" cy="408940"/>
          </a:xfrm>
          <a:custGeom>
            <a:avLst/>
            <a:gdLst/>
            <a:ahLst/>
            <a:cxnLst/>
            <a:rect l="l" t="t" r="r" b="b"/>
            <a:pathLst>
              <a:path w="129540" h="408939">
                <a:moveTo>
                  <a:pt x="51815" y="279057"/>
                </a:moveTo>
                <a:lnTo>
                  <a:pt x="0" y="279057"/>
                </a:lnTo>
                <a:lnTo>
                  <a:pt x="64770" y="408597"/>
                </a:lnTo>
                <a:lnTo>
                  <a:pt x="123063" y="292011"/>
                </a:lnTo>
                <a:lnTo>
                  <a:pt x="51815" y="292011"/>
                </a:lnTo>
                <a:lnTo>
                  <a:pt x="51815" y="279057"/>
                </a:lnTo>
                <a:close/>
              </a:path>
              <a:path w="129540" h="408939">
                <a:moveTo>
                  <a:pt x="77724" y="0"/>
                </a:moveTo>
                <a:lnTo>
                  <a:pt x="51815" y="0"/>
                </a:lnTo>
                <a:lnTo>
                  <a:pt x="51815" y="292011"/>
                </a:lnTo>
                <a:lnTo>
                  <a:pt x="77724" y="292011"/>
                </a:lnTo>
                <a:lnTo>
                  <a:pt x="77724" y="0"/>
                </a:lnTo>
                <a:close/>
              </a:path>
              <a:path w="129540" h="408939">
                <a:moveTo>
                  <a:pt x="129540" y="279057"/>
                </a:moveTo>
                <a:lnTo>
                  <a:pt x="77724" y="279057"/>
                </a:lnTo>
                <a:lnTo>
                  <a:pt x="77724" y="292011"/>
                </a:lnTo>
                <a:lnTo>
                  <a:pt x="123063" y="292011"/>
                </a:lnTo>
                <a:lnTo>
                  <a:pt x="129540" y="279057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39"/>
          <p:cNvSpPr txBox="1"/>
          <p:nvPr/>
        </p:nvSpPr>
        <p:spPr>
          <a:xfrm>
            <a:off x="6450204" y="6055360"/>
            <a:ext cx="2298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0" dirty="0">
                <a:latin typeface="Trebuchet MS"/>
                <a:cs typeface="Trebuchet MS"/>
              </a:rPr>
              <a:t>10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01" name="object 40"/>
          <p:cNvSpPr txBox="1"/>
          <p:nvPr/>
        </p:nvSpPr>
        <p:spPr>
          <a:xfrm>
            <a:off x="3906648" y="5071440"/>
            <a:ext cx="588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30" dirty="0">
                <a:latin typeface="Trebuchet MS"/>
                <a:cs typeface="Trebuchet MS"/>
              </a:rPr>
              <a:t>Task</a:t>
            </a:r>
            <a:r>
              <a:rPr sz="1800" spc="-220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2" name="object 41"/>
          <p:cNvSpPr txBox="1"/>
          <p:nvPr/>
        </p:nvSpPr>
        <p:spPr>
          <a:xfrm>
            <a:off x="3906648" y="5827675"/>
            <a:ext cx="588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30" dirty="0">
                <a:latin typeface="Trebuchet MS"/>
                <a:cs typeface="Trebuchet MS"/>
              </a:rPr>
              <a:t>Task</a:t>
            </a:r>
            <a:r>
              <a:rPr sz="1800" spc="-220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3" name="object 42"/>
          <p:cNvSpPr txBox="1"/>
          <p:nvPr/>
        </p:nvSpPr>
        <p:spPr>
          <a:xfrm>
            <a:off x="8023860" y="4339666"/>
            <a:ext cx="7461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25" dirty="0">
                <a:solidFill>
                  <a:srgbClr val="0000FF"/>
                </a:solidFill>
                <a:latin typeface="DejaVu Sans"/>
                <a:cs typeface="DejaVu Sans"/>
              </a:rPr>
              <a:t>𝐶</a:t>
            </a:r>
            <a:r>
              <a:rPr sz="2175" spc="-187" baseline="-15325" dirty="0">
                <a:solidFill>
                  <a:srgbClr val="0000FF"/>
                </a:solidFill>
                <a:latin typeface="DejaVu Sans"/>
                <a:cs typeface="DejaVu Sans"/>
              </a:rPr>
              <a:t>1 </a:t>
            </a:r>
            <a:r>
              <a:rPr sz="2000" spc="-180" dirty="0">
                <a:solidFill>
                  <a:srgbClr val="0000FF"/>
                </a:solidFill>
                <a:latin typeface="DejaVu Sans"/>
                <a:cs typeface="DejaVu Sans"/>
              </a:rPr>
              <a:t>=</a:t>
            </a:r>
            <a:r>
              <a:rPr sz="2000" spc="-210" dirty="0">
                <a:solidFill>
                  <a:srgbClr val="0000FF"/>
                </a:solidFill>
                <a:latin typeface="DejaVu Sans"/>
                <a:cs typeface="DejaVu Sans"/>
              </a:rPr>
              <a:t> </a:t>
            </a:r>
            <a:r>
              <a:rPr sz="2000" spc="-165" dirty="0">
                <a:solidFill>
                  <a:srgbClr val="0000FF"/>
                </a:solidFill>
                <a:latin typeface="DejaVu Sans"/>
                <a:cs typeface="DejaVu Sans"/>
              </a:rPr>
              <a:t>2</a:t>
            </a:r>
            <a:endParaRPr sz="2000">
              <a:latin typeface="DejaVu Sans"/>
              <a:cs typeface="DejaVu Sans"/>
            </a:endParaRPr>
          </a:p>
        </p:txBody>
      </p:sp>
      <p:sp>
        <p:nvSpPr>
          <p:cNvPr id="104" name="object 43"/>
          <p:cNvSpPr txBox="1"/>
          <p:nvPr/>
        </p:nvSpPr>
        <p:spPr>
          <a:xfrm>
            <a:off x="8023860" y="5033721"/>
            <a:ext cx="8915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0" dirty="0">
                <a:solidFill>
                  <a:srgbClr val="0000FF"/>
                </a:solidFill>
                <a:latin typeface="DejaVu Sans"/>
                <a:cs typeface="DejaVu Sans"/>
              </a:rPr>
              <a:t>𝐶</a:t>
            </a:r>
            <a:r>
              <a:rPr sz="2175" spc="-150" baseline="-15325" dirty="0">
                <a:solidFill>
                  <a:srgbClr val="0000FF"/>
                </a:solidFill>
                <a:latin typeface="DejaVu Sans"/>
                <a:cs typeface="DejaVu Sans"/>
              </a:rPr>
              <a:t>2 </a:t>
            </a:r>
            <a:r>
              <a:rPr sz="2000" spc="-180" dirty="0">
                <a:solidFill>
                  <a:srgbClr val="0000FF"/>
                </a:solidFill>
                <a:latin typeface="DejaVu Sans"/>
                <a:cs typeface="DejaVu Sans"/>
              </a:rPr>
              <a:t>=</a:t>
            </a:r>
            <a:r>
              <a:rPr sz="2000" spc="-265" dirty="0">
                <a:solidFill>
                  <a:srgbClr val="0000FF"/>
                </a:solidFill>
                <a:latin typeface="DejaVu Sans"/>
                <a:cs typeface="DejaVu Sans"/>
              </a:rPr>
              <a:t> </a:t>
            </a:r>
            <a:r>
              <a:rPr sz="2000" spc="-175" dirty="0">
                <a:solidFill>
                  <a:srgbClr val="0000FF"/>
                </a:solidFill>
                <a:latin typeface="DejaVu Sans"/>
                <a:cs typeface="DejaVu Sans"/>
              </a:rPr>
              <a:t>10</a:t>
            </a:r>
            <a:endParaRPr sz="2000">
              <a:latin typeface="DejaVu Sans"/>
              <a:cs typeface="DejaVu Sans"/>
            </a:endParaRPr>
          </a:p>
        </p:txBody>
      </p:sp>
      <p:sp>
        <p:nvSpPr>
          <p:cNvPr id="105" name="object 44"/>
          <p:cNvSpPr txBox="1"/>
          <p:nvPr/>
        </p:nvSpPr>
        <p:spPr>
          <a:xfrm>
            <a:off x="8027290" y="5770068"/>
            <a:ext cx="7518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0" dirty="0">
                <a:solidFill>
                  <a:srgbClr val="0000FF"/>
                </a:solidFill>
                <a:latin typeface="DejaVu Sans"/>
                <a:cs typeface="DejaVu Sans"/>
              </a:rPr>
              <a:t>𝐶</a:t>
            </a:r>
            <a:r>
              <a:rPr sz="2175" spc="-150" baseline="-15325" dirty="0">
                <a:solidFill>
                  <a:srgbClr val="0000FF"/>
                </a:solidFill>
                <a:latin typeface="DejaVu Sans"/>
                <a:cs typeface="DejaVu Sans"/>
              </a:rPr>
              <a:t>3 </a:t>
            </a:r>
            <a:r>
              <a:rPr sz="2000" spc="-180" dirty="0">
                <a:solidFill>
                  <a:srgbClr val="0000FF"/>
                </a:solidFill>
                <a:latin typeface="DejaVu Sans"/>
                <a:cs typeface="DejaVu Sans"/>
              </a:rPr>
              <a:t>=</a:t>
            </a:r>
            <a:r>
              <a:rPr sz="2000" spc="-270" dirty="0">
                <a:solidFill>
                  <a:srgbClr val="0000FF"/>
                </a:solidFill>
                <a:latin typeface="DejaVu Sans"/>
                <a:cs typeface="DejaVu Sans"/>
              </a:rPr>
              <a:t> </a:t>
            </a:r>
            <a:r>
              <a:rPr sz="2000" spc="-165" dirty="0">
                <a:solidFill>
                  <a:srgbClr val="0000FF"/>
                </a:solidFill>
                <a:latin typeface="DejaVu Sans"/>
                <a:cs typeface="DejaVu Sans"/>
              </a:rPr>
              <a:t>1</a:t>
            </a:r>
            <a:endParaRPr sz="2000">
              <a:latin typeface="DejaVu Sans"/>
              <a:cs typeface="DejaVu Sans"/>
            </a:endParaRPr>
          </a:p>
        </p:txBody>
      </p:sp>
      <p:sp>
        <p:nvSpPr>
          <p:cNvPr id="106" name="object 45"/>
          <p:cNvSpPr/>
          <p:nvPr/>
        </p:nvSpPr>
        <p:spPr>
          <a:xfrm>
            <a:off x="4966336" y="5025339"/>
            <a:ext cx="1019555" cy="2971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46"/>
          <p:cNvSpPr/>
          <p:nvPr/>
        </p:nvSpPr>
        <p:spPr>
          <a:xfrm>
            <a:off x="5013580" y="5052771"/>
            <a:ext cx="929639" cy="2072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47"/>
          <p:cNvSpPr/>
          <p:nvPr/>
        </p:nvSpPr>
        <p:spPr>
          <a:xfrm>
            <a:off x="5013580" y="5052771"/>
            <a:ext cx="929640" cy="207645"/>
          </a:xfrm>
          <a:custGeom>
            <a:avLst/>
            <a:gdLst/>
            <a:ahLst/>
            <a:cxnLst/>
            <a:rect l="l" t="t" r="r" b="b"/>
            <a:pathLst>
              <a:path w="929639" h="207645">
                <a:moveTo>
                  <a:pt x="0" y="207263"/>
                </a:moveTo>
                <a:lnTo>
                  <a:pt x="929639" y="207263"/>
                </a:lnTo>
                <a:lnTo>
                  <a:pt x="929639" y="0"/>
                </a:lnTo>
                <a:lnTo>
                  <a:pt x="0" y="0"/>
                </a:lnTo>
                <a:lnTo>
                  <a:pt x="0" y="207263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48"/>
          <p:cNvSpPr/>
          <p:nvPr/>
        </p:nvSpPr>
        <p:spPr>
          <a:xfrm>
            <a:off x="5895975" y="5808676"/>
            <a:ext cx="297179" cy="26210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49"/>
          <p:cNvSpPr/>
          <p:nvPr/>
        </p:nvSpPr>
        <p:spPr>
          <a:xfrm>
            <a:off x="5943219" y="5836108"/>
            <a:ext cx="207263" cy="1722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50"/>
          <p:cNvSpPr/>
          <p:nvPr/>
        </p:nvSpPr>
        <p:spPr>
          <a:xfrm>
            <a:off x="5943219" y="5836108"/>
            <a:ext cx="207645" cy="172720"/>
          </a:xfrm>
          <a:custGeom>
            <a:avLst/>
            <a:gdLst/>
            <a:ahLst/>
            <a:cxnLst/>
            <a:rect l="l" t="t" r="r" b="b"/>
            <a:pathLst>
              <a:path w="207645" h="172720">
                <a:moveTo>
                  <a:pt x="0" y="172212"/>
                </a:moveTo>
                <a:lnTo>
                  <a:pt x="207263" y="172212"/>
                </a:lnTo>
                <a:lnTo>
                  <a:pt x="207263" y="0"/>
                </a:lnTo>
                <a:lnTo>
                  <a:pt x="0" y="0"/>
                </a:lnTo>
                <a:lnTo>
                  <a:pt x="0" y="172212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51"/>
          <p:cNvSpPr/>
          <p:nvPr/>
        </p:nvSpPr>
        <p:spPr>
          <a:xfrm>
            <a:off x="6103240" y="5025289"/>
            <a:ext cx="1257300" cy="29418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52"/>
          <p:cNvSpPr/>
          <p:nvPr/>
        </p:nvSpPr>
        <p:spPr>
          <a:xfrm>
            <a:off x="6150484" y="5052771"/>
            <a:ext cx="1167383" cy="20421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53"/>
          <p:cNvSpPr/>
          <p:nvPr/>
        </p:nvSpPr>
        <p:spPr>
          <a:xfrm>
            <a:off x="6150484" y="5052771"/>
            <a:ext cx="1167765" cy="204470"/>
          </a:xfrm>
          <a:custGeom>
            <a:avLst/>
            <a:gdLst/>
            <a:ahLst/>
            <a:cxnLst/>
            <a:rect l="l" t="t" r="r" b="b"/>
            <a:pathLst>
              <a:path w="1167765" h="204470">
                <a:moveTo>
                  <a:pt x="0" y="204216"/>
                </a:moveTo>
                <a:lnTo>
                  <a:pt x="1167383" y="204216"/>
                </a:lnTo>
                <a:lnTo>
                  <a:pt x="1167383" y="0"/>
                </a:lnTo>
                <a:lnTo>
                  <a:pt x="0" y="0"/>
                </a:lnTo>
                <a:lnTo>
                  <a:pt x="0" y="204216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54"/>
          <p:cNvSpPr/>
          <p:nvPr/>
        </p:nvSpPr>
        <p:spPr>
          <a:xfrm>
            <a:off x="7270623" y="4313657"/>
            <a:ext cx="440461" cy="27124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55"/>
          <p:cNvSpPr/>
          <p:nvPr/>
        </p:nvSpPr>
        <p:spPr>
          <a:xfrm>
            <a:off x="7317868" y="4341064"/>
            <a:ext cx="350520" cy="18135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56"/>
          <p:cNvSpPr/>
          <p:nvPr/>
        </p:nvSpPr>
        <p:spPr>
          <a:xfrm>
            <a:off x="7317868" y="4341064"/>
            <a:ext cx="350520" cy="181610"/>
          </a:xfrm>
          <a:custGeom>
            <a:avLst/>
            <a:gdLst/>
            <a:ahLst/>
            <a:cxnLst/>
            <a:rect l="l" t="t" r="r" b="b"/>
            <a:pathLst>
              <a:path w="350520" h="181610">
                <a:moveTo>
                  <a:pt x="0" y="181356"/>
                </a:moveTo>
                <a:lnTo>
                  <a:pt x="350520" y="181356"/>
                </a:lnTo>
                <a:lnTo>
                  <a:pt x="350520" y="0"/>
                </a:lnTo>
                <a:lnTo>
                  <a:pt x="0" y="0"/>
                </a:lnTo>
                <a:lnTo>
                  <a:pt x="0" y="181356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57"/>
          <p:cNvSpPr/>
          <p:nvPr/>
        </p:nvSpPr>
        <p:spPr>
          <a:xfrm>
            <a:off x="7253859" y="4919421"/>
            <a:ext cx="129539" cy="408940"/>
          </a:xfrm>
          <a:custGeom>
            <a:avLst/>
            <a:gdLst/>
            <a:ahLst/>
            <a:cxnLst/>
            <a:rect l="l" t="t" r="r" b="b"/>
            <a:pathLst>
              <a:path w="129540" h="408939">
                <a:moveTo>
                  <a:pt x="51815" y="279018"/>
                </a:moveTo>
                <a:lnTo>
                  <a:pt x="0" y="279018"/>
                </a:lnTo>
                <a:lnTo>
                  <a:pt x="64770" y="408558"/>
                </a:lnTo>
                <a:lnTo>
                  <a:pt x="123062" y="291972"/>
                </a:lnTo>
                <a:lnTo>
                  <a:pt x="51815" y="291972"/>
                </a:lnTo>
                <a:lnTo>
                  <a:pt x="51815" y="279018"/>
                </a:lnTo>
                <a:close/>
              </a:path>
              <a:path w="129540" h="408939">
                <a:moveTo>
                  <a:pt x="77724" y="0"/>
                </a:moveTo>
                <a:lnTo>
                  <a:pt x="51815" y="0"/>
                </a:lnTo>
                <a:lnTo>
                  <a:pt x="51815" y="291972"/>
                </a:lnTo>
                <a:lnTo>
                  <a:pt x="77724" y="291972"/>
                </a:lnTo>
                <a:lnTo>
                  <a:pt x="77724" y="0"/>
                </a:lnTo>
                <a:close/>
              </a:path>
              <a:path w="129540" h="408939">
                <a:moveTo>
                  <a:pt x="129539" y="279018"/>
                </a:moveTo>
                <a:lnTo>
                  <a:pt x="77724" y="279018"/>
                </a:lnTo>
                <a:lnTo>
                  <a:pt x="77724" y="291972"/>
                </a:lnTo>
                <a:lnTo>
                  <a:pt x="123062" y="291972"/>
                </a:lnTo>
                <a:lnTo>
                  <a:pt x="129539" y="279018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58"/>
          <p:cNvSpPr txBox="1"/>
          <p:nvPr/>
        </p:nvSpPr>
        <p:spPr>
          <a:xfrm>
            <a:off x="7216521" y="5305882"/>
            <a:ext cx="2298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0" dirty="0">
                <a:latin typeface="Trebuchet MS"/>
                <a:cs typeface="Trebuchet MS"/>
              </a:rPr>
              <a:t>15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20" name="object 59"/>
          <p:cNvSpPr/>
          <p:nvPr/>
        </p:nvSpPr>
        <p:spPr>
          <a:xfrm>
            <a:off x="6718935" y="3760420"/>
            <a:ext cx="594398" cy="135940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60"/>
          <p:cNvSpPr/>
          <p:nvPr/>
        </p:nvSpPr>
        <p:spPr>
          <a:xfrm>
            <a:off x="6772275" y="3784803"/>
            <a:ext cx="492252" cy="126796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61"/>
          <p:cNvSpPr/>
          <p:nvPr/>
        </p:nvSpPr>
        <p:spPr>
          <a:xfrm>
            <a:off x="6772275" y="3784803"/>
            <a:ext cx="492759" cy="1268095"/>
          </a:xfrm>
          <a:custGeom>
            <a:avLst/>
            <a:gdLst/>
            <a:ahLst/>
            <a:cxnLst/>
            <a:rect l="l" t="t" r="r" b="b"/>
            <a:pathLst>
              <a:path w="492759" h="1268095">
                <a:moveTo>
                  <a:pt x="0" y="1021842"/>
                </a:moveTo>
                <a:lnTo>
                  <a:pt x="123063" y="1021842"/>
                </a:lnTo>
                <a:lnTo>
                  <a:pt x="123063" y="0"/>
                </a:lnTo>
                <a:lnTo>
                  <a:pt x="369189" y="0"/>
                </a:lnTo>
                <a:lnTo>
                  <a:pt x="369189" y="1021842"/>
                </a:lnTo>
                <a:lnTo>
                  <a:pt x="492252" y="1021842"/>
                </a:lnTo>
                <a:lnTo>
                  <a:pt x="246125" y="1267968"/>
                </a:lnTo>
                <a:lnTo>
                  <a:pt x="0" y="1021842"/>
                </a:lnTo>
                <a:close/>
              </a:path>
            </a:pathLst>
          </a:custGeom>
          <a:ln w="9144">
            <a:solidFill>
              <a:srgbClr val="BD4A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355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87" grpId="0"/>
      <p:bldP spid="88" grpId="0" animBg="1"/>
      <p:bldP spid="89" grpId="0" animBg="1"/>
      <p:bldP spid="90" grpId="0" animBg="1"/>
      <p:bldP spid="91" grpId="0" animBg="1"/>
      <p:bldP spid="92" grpId="0"/>
      <p:bldP spid="93" grpId="0" animBg="1"/>
      <p:bldP spid="94" grpId="0"/>
      <p:bldP spid="95" grpId="0" animBg="1"/>
      <p:bldP spid="96" grpId="0"/>
      <p:bldP spid="97" grpId="0" animBg="1"/>
      <p:bldP spid="98" grpId="0"/>
      <p:bldP spid="99" grpId="0" animBg="1"/>
      <p:bldP spid="100" grpId="0"/>
      <p:bldP spid="101" grpId="0"/>
      <p:bldP spid="102" grpId="0"/>
      <p:bldP spid="103" grpId="0"/>
      <p:bldP spid="104" grpId="0"/>
      <p:bldP spid="105" grpId="0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/>
      <p:bldP spid="120" grpId="0" animBg="1"/>
      <p:bldP spid="121" grpId="0" animBg="1"/>
      <p:bldP spid="12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28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7" name="object 3"/>
          <p:cNvSpPr txBox="1">
            <a:spLocks noGrp="1"/>
          </p:cNvSpPr>
          <p:nvPr>
            <p:ph type="title"/>
          </p:nvPr>
        </p:nvSpPr>
        <p:spPr>
          <a:xfrm>
            <a:off x="533400" y="152400"/>
            <a:ext cx="1777075" cy="504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Summary</a:t>
            </a:r>
            <a:endParaRPr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5" name="object 4"/>
          <p:cNvSpPr txBox="1"/>
          <p:nvPr/>
        </p:nvSpPr>
        <p:spPr>
          <a:xfrm>
            <a:off x="561187" y="1295400"/>
            <a:ext cx="7716825" cy="403636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7645" indent="-194945">
              <a:lnSpc>
                <a:spcPct val="100000"/>
              </a:lnSpc>
              <a:spcBef>
                <a:spcPts val="95"/>
              </a:spcBef>
              <a:buClr>
                <a:srgbClr val="00AFEF"/>
              </a:buClr>
              <a:buSzPct val="89285"/>
              <a:buFont typeface="Arial"/>
              <a:buChar char="•"/>
              <a:tabLst>
                <a:tab pos="208279" algn="l"/>
              </a:tabLst>
            </a:pPr>
            <a:r>
              <a:rPr sz="2800" kern="0" dirty="0">
                <a:latin typeface="Trebuchet MS"/>
                <a:cs typeface="Trebuchet MS"/>
              </a:rPr>
              <a:t>Modeling timing behavior of a task</a:t>
            </a: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0AFEF"/>
              </a:buClr>
              <a:buFont typeface="Arial"/>
              <a:buChar char="•"/>
            </a:pPr>
            <a:endParaRPr sz="4050" kern="0" dirty="0">
              <a:latin typeface="Times New Roman"/>
              <a:cs typeface="Times New Roman"/>
            </a:endParaRPr>
          </a:p>
          <a:p>
            <a:pPr marL="207645" indent="-194945">
              <a:lnSpc>
                <a:spcPct val="100000"/>
              </a:lnSpc>
              <a:spcBef>
                <a:spcPts val="5"/>
              </a:spcBef>
              <a:buClr>
                <a:srgbClr val="00AFEF"/>
              </a:buClr>
              <a:buSzPct val="89285"/>
              <a:buFont typeface="Arial"/>
              <a:buChar char="•"/>
              <a:tabLst>
                <a:tab pos="208279" algn="l"/>
              </a:tabLst>
            </a:pPr>
            <a:r>
              <a:rPr sz="2800" kern="0" dirty="0">
                <a:latin typeface="Trebuchet MS"/>
                <a:cs typeface="Trebuchet MS"/>
              </a:rPr>
              <a:t>Understanding the title of the course</a:t>
            </a: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0AFEF"/>
              </a:buClr>
              <a:buFont typeface="Arial"/>
              <a:buChar char="•"/>
            </a:pPr>
            <a:endParaRPr sz="4050" kern="0" dirty="0">
              <a:latin typeface="Times New Roman"/>
              <a:cs typeface="Times New Roman"/>
            </a:endParaRPr>
          </a:p>
          <a:p>
            <a:pPr marL="207645" indent="-194945">
              <a:lnSpc>
                <a:spcPct val="100000"/>
              </a:lnSpc>
              <a:spcBef>
                <a:spcPts val="5"/>
              </a:spcBef>
              <a:buClr>
                <a:srgbClr val="00AFEF"/>
              </a:buClr>
              <a:buSzPct val="89285"/>
              <a:buFont typeface="Arial"/>
              <a:buChar char="•"/>
              <a:tabLst>
                <a:tab pos="208279" algn="l"/>
              </a:tabLst>
            </a:pPr>
            <a:r>
              <a:rPr sz="2800" kern="0" dirty="0">
                <a:latin typeface="Trebuchet MS"/>
                <a:cs typeface="Trebuchet MS"/>
              </a:rPr>
              <a:t>Learning about online scheduling</a:t>
            </a: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0AFEF"/>
              </a:buClr>
              <a:buFont typeface="Arial"/>
              <a:buChar char="•"/>
            </a:pPr>
            <a:endParaRPr sz="4050" kern="0" dirty="0">
              <a:latin typeface="Times New Roman"/>
              <a:cs typeface="Times New Roman"/>
            </a:endParaRPr>
          </a:p>
          <a:p>
            <a:pPr marL="207645" marR="5080" indent="-194945">
              <a:lnSpc>
                <a:spcPct val="100000"/>
              </a:lnSpc>
              <a:buClr>
                <a:srgbClr val="00AFEF"/>
              </a:buClr>
              <a:buSzPct val="89285"/>
              <a:buFont typeface="Arial"/>
              <a:buChar char="•"/>
              <a:tabLst>
                <a:tab pos="208279" algn="l"/>
              </a:tabLst>
            </a:pPr>
            <a:r>
              <a:rPr sz="2800" kern="0" dirty="0">
                <a:latin typeface="Trebuchet MS"/>
                <a:cs typeface="Trebuchet MS"/>
              </a:rPr>
              <a:t>Learning the difference between “feasible” and  “schedulable”</a:t>
            </a:r>
          </a:p>
        </p:txBody>
      </p:sp>
    </p:spTree>
    <p:extLst>
      <p:ext uri="{BB962C8B-B14F-4D97-AF65-F5344CB8AC3E}">
        <p14:creationId xmlns:p14="http://schemas.microsoft.com/office/powerpoint/2010/main" val="819307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3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7" name="object 3"/>
          <p:cNvSpPr txBox="1">
            <a:spLocks noGrp="1"/>
          </p:cNvSpPr>
          <p:nvPr>
            <p:ph type="title"/>
          </p:nvPr>
        </p:nvSpPr>
        <p:spPr>
          <a:xfrm>
            <a:off x="533400" y="152400"/>
            <a:ext cx="5791200" cy="504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Agenda</a:t>
            </a:r>
            <a:endParaRPr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5" name="object 4"/>
          <p:cNvSpPr/>
          <p:nvPr/>
        </p:nvSpPr>
        <p:spPr>
          <a:xfrm>
            <a:off x="393955" y="3769995"/>
            <a:ext cx="8216646" cy="2021205"/>
          </a:xfrm>
          <a:custGeom>
            <a:avLst/>
            <a:gdLst/>
            <a:ahLst/>
            <a:cxnLst/>
            <a:rect l="l" t="t" r="r" b="b"/>
            <a:pathLst>
              <a:path w="7724140" h="2021204">
                <a:moveTo>
                  <a:pt x="0" y="336804"/>
                </a:moveTo>
                <a:lnTo>
                  <a:pt x="3074" y="291092"/>
                </a:lnTo>
                <a:lnTo>
                  <a:pt x="12031" y="247253"/>
                </a:lnTo>
                <a:lnTo>
                  <a:pt x="26468" y="205686"/>
                </a:lnTo>
                <a:lnTo>
                  <a:pt x="45985" y="166793"/>
                </a:lnTo>
                <a:lnTo>
                  <a:pt x="70180" y="130974"/>
                </a:lnTo>
                <a:lnTo>
                  <a:pt x="98652" y="98631"/>
                </a:lnTo>
                <a:lnTo>
                  <a:pt x="130998" y="70164"/>
                </a:lnTo>
                <a:lnTo>
                  <a:pt x="166819" y="45974"/>
                </a:lnTo>
                <a:lnTo>
                  <a:pt x="205713" y="26461"/>
                </a:lnTo>
                <a:lnTo>
                  <a:pt x="247278" y="12027"/>
                </a:lnTo>
                <a:lnTo>
                  <a:pt x="291113" y="3073"/>
                </a:lnTo>
                <a:lnTo>
                  <a:pt x="336816" y="0"/>
                </a:lnTo>
                <a:lnTo>
                  <a:pt x="1287271" y="0"/>
                </a:lnTo>
                <a:lnTo>
                  <a:pt x="2237866" y="0"/>
                </a:lnTo>
                <a:lnTo>
                  <a:pt x="3218180" y="0"/>
                </a:lnTo>
                <a:lnTo>
                  <a:pt x="7386828" y="0"/>
                </a:lnTo>
                <a:lnTo>
                  <a:pt x="7432539" y="3073"/>
                </a:lnTo>
                <a:lnTo>
                  <a:pt x="7476378" y="12027"/>
                </a:lnTo>
                <a:lnTo>
                  <a:pt x="7517945" y="26461"/>
                </a:lnTo>
                <a:lnTo>
                  <a:pt x="7556838" y="45974"/>
                </a:lnTo>
                <a:lnTo>
                  <a:pt x="7592657" y="70164"/>
                </a:lnTo>
                <a:lnTo>
                  <a:pt x="7625000" y="98631"/>
                </a:lnTo>
                <a:lnTo>
                  <a:pt x="7653467" y="130974"/>
                </a:lnTo>
                <a:lnTo>
                  <a:pt x="7677658" y="166793"/>
                </a:lnTo>
                <a:lnTo>
                  <a:pt x="7697170" y="205686"/>
                </a:lnTo>
                <a:lnTo>
                  <a:pt x="7711604" y="247253"/>
                </a:lnTo>
                <a:lnTo>
                  <a:pt x="7720558" y="291092"/>
                </a:lnTo>
                <a:lnTo>
                  <a:pt x="7723632" y="336804"/>
                </a:lnTo>
                <a:lnTo>
                  <a:pt x="7723632" y="842010"/>
                </a:lnTo>
                <a:lnTo>
                  <a:pt x="7723632" y="1684020"/>
                </a:lnTo>
                <a:lnTo>
                  <a:pt x="7720558" y="1729720"/>
                </a:lnTo>
                <a:lnTo>
                  <a:pt x="7711604" y="1773553"/>
                </a:lnTo>
                <a:lnTo>
                  <a:pt x="7697170" y="1815116"/>
                </a:lnTo>
                <a:lnTo>
                  <a:pt x="7677658" y="1854008"/>
                </a:lnTo>
                <a:lnTo>
                  <a:pt x="7653467" y="1889827"/>
                </a:lnTo>
                <a:lnTo>
                  <a:pt x="7625000" y="1922173"/>
                </a:lnTo>
                <a:lnTo>
                  <a:pt x="7592657" y="1950644"/>
                </a:lnTo>
                <a:lnTo>
                  <a:pt x="7556838" y="1974838"/>
                </a:lnTo>
                <a:lnTo>
                  <a:pt x="7517945" y="1994355"/>
                </a:lnTo>
                <a:lnTo>
                  <a:pt x="7476378" y="2008792"/>
                </a:lnTo>
                <a:lnTo>
                  <a:pt x="7432539" y="2017749"/>
                </a:lnTo>
                <a:lnTo>
                  <a:pt x="7386828" y="2020824"/>
                </a:lnTo>
                <a:lnTo>
                  <a:pt x="3218180" y="2020824"/>
                </a:lnTo>
                <a:lnTo>
                  <a:pt x="1287271" y="2020824"/>
                </a:lnTo>
                <a:lnTo>
                  <a:pt x="336816" y="2020824"/>
                </a:lnTo>
                <a:lnTo>
                  <a:pt x="291113" y="2017749"/>
                </a:lnTo>
                <a:lnTo>
                  <a:pt x="247278" y="2008792"/>
                </a:lnTo>
                <a:lnTo>
                  <a:pt x="205713" y="1994355"/>
                </a:lnTo>
                <a:lnTo>
                  <a:pt x="166819" y="1974838"/>
                </a:lnTo>
                <a:lnTo>
                  <a:pt x="130998" y="1950644"/>
                </a:lnTo>
                <a:lnTo>
                  <a:pt x="98652" y="1922173"/>
                </a:lnTo>
                <a:lnTo>
                  <a:pt x="70180" y="1889827"/>
                </a:lnTo>
                <a:lnTo>
                  <a:pt x="45985" y="1854008"/>
                </a:lnTo>
                <a:lnTo>
                  <a:pt x="26468" y="1815116"/>
                </a:lnTo>
                <a:lnTo>
                  <a:pt x="12031" y="1773553"/>
                </a:lnTo>
                <a:lnTo>
                  <a:pt x="3074" y="1729720"/>
                </a:lnTo>
                <a:lnTo>
                  <a:pt x="0" y="1684020"/>
                </a:lnTo>
                <a:lnTo>
                  <a:pt x="0" y="842010"/>
                </a:lnTo>
                <a:lnTo>
                  <a:pt x="0" y="336804"/>
                </a:lnTo>
                <a:close/>
              </a:path>
            </a:pathLst>
          </a:custGeom>
          <a:ln w="25907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/>
          <p:cNvSpPr txBox="1"/>
          <p:nvPr/>
        </p:nvSpPr>
        <p:spPr>
          <a:xfrm>
            <a:off x="608177" y="1090169"/>
            <a:ext cx="8231023" cy="46262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7645" indent="-194945">
              <a:lnSpc>
                <a:spcPct val="100000"/>
              </a:lnSpc>
              <a:spcBef>
                <a:spcPts val="95"/>
              </a:spcBef>
              <a:buClr>
                <a:srgbClr val="00AFEF"/>
              </a:buClr>
              <a:buSzPct val="89285"/>
              <a:buFont typeface="Arial"/>
              <a:buChar char="•"/>
              <a:tabLst>
                <a:tab pos="208279" algn="l"/>
              </a:tabLst>
            </a:pPr>
            <a:r>
              <a:rPr sz="2800" kern="0" dirty="0">
                <a:solidFill>
                  <a:srgbClr val="7E7E7E"/>
                </a:solidFill>
                <a:latin typeface="Trebuchet MS"/>
                <a:cs typeface="Trebuchet MS"/>
              </a:rPr>
              <a:t>Modeling real-time systems</a:t>
            </a:r>
            <a:endParaRPr sz="2800" kern="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har char="•"/>
            </a:pPr>
            <a:endParaRPr sz="2650" kern="0" dirty="0">
              <a:latin typeface="Times New Roman"/>
              <a:cs typeface="Times New Roman"/>
            </a:endParaRPr>
          </a:p>
          <a:p>
            <a:pPr marL="207645" indent="-194945">
              <a:lnSpc>
                <a:spcPct val="100000"/>
              </a:lnSpc>
              <a:spcBef>
                <a:spcPts val="5"/>
              </a:spcBef>
              <a:buClr>
                <a:srgbClr val="00AFEF"/>
              </a:buClr>
              <a:buSzPct val="89285"/>
              <a:buFont typeface="Arial"/>
              <a:buChar char="•"/>
              <a:tabLst>
                <a:tab pos="208279" algn="l"/>
              </a:tabLst>
            </a:pPr>
            <a:r>
              <a:rPr sz="2800" kern="0" dirty="0">
                <a:solidFill>
                  <a:srgbClr val="7E7E7E"/>
                </a:solidFill>
                <a:latin typeface="Trebuchet MS"/>
                <a:cs typeface="Trebuchet MS"/>
              </a:rPr>
              <a:t>Real-time tasks: formal definitions</a:t>
            </a:r>
            <a:endParaRPr sz="2800" kern="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har char="•"/>
            </a:pPr>
            <a:endParaRPr sz="2550" kern="0" dirty="0">
              <a:latin typeface="Times New Roman"/>
              <a:cs typeface="Times New Roman"/>
            </a:endParaRPr>
          </a:p>
          <a:p>
            <a:pPr marL="207645" indent="-194945">
              <a:lnSpc>
                <a:spcPct val="100000"/>
              </a:lnSpc>
              <a:buClr>
                <a:srgbClr val="00AFEF"/>
              </a:buClr>
              <a:buSzPct val="90277"/>
              <a:buFont typeface="Arial"/>
              <a:buChar char="•"/>
              <a:tabLst>
                <a:tab pos="208279" algn="l"/>
              </a:tabLst>
            </a:pPr>
            <a:r>
              <a:rPr sz="3600" b="1" kern="0" dirty="0">
                <a:latin typeface="Trebuchet MS"/>
                <a:cs typeface="Trebuchet MS"/>
              </a:rPr>
              <a:t>Online scheduling</a:t>
            </a:r>
            <a:endParaRPr sz="3600" kern="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4450" kern="0" dirty="0">
              <a:latin typeface="Times New Roman"/>
              <a:cs typeface="Times New Roman"/>
            </a:endParaRPr>
          </a:p>
          <a:p>
            <a:pPr marL="2489835">
              <a:lnSpc>
                <a:spcPct val="100000"/>
              </a:lnSpc>
            </a:pPr>
            <a:r>
              <a:rPr sz="2200" kern="0" dirty="0">
                <a:latin typeface="Trebuchet MS"/>
                <a:cs typeface="Trebuchet MS"/>
              </a:rPr>
              <a:t>If you want to </a:t>
            </a:r>
            <a:r>
              <a:rPr sz="2200" b="1" u="heavy" kern="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remember</a:t>
            </a:r>
            <a:r>
              <a:rPr sz="2200" b="1" kern="0" dirty="0">
                <a:latin typeface="Trebuchet MS"/>
                <a:cs typeface="Trebuchet MS"/>
              </a:rPr>
              <a:t> </a:t>
            </a:r>
            <a:r>
              <a:rPr sz="2200" kern="0" dirty="0">
                <a:latin typeface="Trebuchet MS"/>
                <a:cs typeface="Trebuchet MS"/>
              </a:rPr>
              <a:t>something</a:t>
            </a:r>
          </a:p>
          <a:p>
            <a:pPr marL="2489835">
              <a:lnSpc>
                <a:spcPct val="100000"/>
              </a:lnSpc>
            </a:pPr>
            <a:r>
              <a:rPr sz="2200" b="1" u="heavy" kern="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from the course</a:t>
            </a:r>
            <a:r>
              <a:rPr sz="2200" kern="0" dirty="0">
                <a:latin typeface="Trebuchet MS"/>
                <a:cs typeface="Trebuchet MS"/>
              </a:rPr>
              <a:t>, it should be this section.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 kern="0" dirty="0">
              <a:latin typeface="Times New Roman"/>
              <a:cs typeface="Times New Roman"/>
            </a:endParaRPr>
          </a:p>
          <a:p>
            <a:pPr marL="2489835" marR="1590675">
              <a:lnSpc>
                <a:spcPct val="100000"/>
              </a:lnSpc>
            </a:pPr>
            <a:r>
              <a:rPr sz="2200" b="1" kern="0" dirty="0">
                <a:latin typeface="Trebuchet MS"/>
                <a:cs typeface="Trebuchet MS"/>
              </a:rPr>
              <a:t>Tip</a:t>
            </a:r>
            <a:r>
              <a:rPr sz="2200" kern="0" dirty="0">
                <a:latin typeface="Trebuchet MS"/>
                <a:cs typeface="Trebuchet MS"/>
              </a:rPr>
              <a:t>: to secure a good grade,  learn this section very well.</a:t>
            </a:r>
          </a:p>
        </p:txBody>
      </p:sp>
      <p:sp>
        <p:nvSpPr>
          <p:cNvPr id="9" name="object 7"/>
          <p:cNvSpPr/>
          <p:nvPr/>
        </p:nvSpPr>
        <p:spPr>
          <a:xfrm>
            <a:off x="627889" y="3906394"/>
            <a:ext cx="2238756" cy="1493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0710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Definitions: Schedule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4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86" name="object 10"/>
          <p:cNvSpPr txBox="1"/>
          <p:nvPr/>
        </p:nvSpPr>
        <p:spPr>
          <a:xfrm>
            <a:off x="452424" y="1235709"/>
            <a:ext cx="8691576" cy="1275349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51460" marR="60325">
              <a:lnSpc>
                <a:spcPts val="2590"/>
              </a:lnSpc>
              <a:spcBef>
                <a:spcPts val="425"/>
              </a:spcBef>
            </a:pPr>
            <a:r>
              <a:rPr sz="2000" b="1" kern="0" dirty="0">
                <a:solidFill>
                  <a:srgbClr val="0000FF"/>
                </a:solidFill>
                <a:latin typeface="Trebuchet MS"/>
                <a:cs typeface="Trebuchet MS"/>
              </a:rPr>
              <a:t>Schedule </a:t>
            </a:r>
            <a:r>
              <a:rPr sz="2000" kern="0" dirty="0">
                <a:latin typeface="Trebuchet MS"/>
                <a:cs typeface="Trebuchet MS"/>
              </a:rPr>
              <a:t>is a particular </a:t>
            </a:r>
            <a:r>
              <a:rPr sz="2000" u="heavy" kern="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rebuchet MS"/>
                <a:cs typeface="Trebuchet MS"/>
              </a:rPr>
              <a:t>assignment</a:t>
            </a:r>
            <a:r>
              <a:rPr sz="2000" kern="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000" kern="0" dirty="0">
                <a:latin typeface="Trebuchet MS"/>
                <a:cs typeface="Trebuchet MS"/>
              </a:rPr>
              <a:t>of </a:t>
            </a:r>
            <a:r>
              <a:rPr sz="2000" u="heavy" kern="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tasks</a:t>
            </a:r>
            <a:r>
              <a:rPr sz="2000" kern="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000" kern="0" dirty="0">
                <a:latin typeface="Trebuchet MS"/>
                <a:cs typeface="Trebuchet MS"/>
              </a:rPr>
              <a:t>to the </a:t>
            </a:r>
            <a:r>
              <a:rPr sz="2000" u="heavy" kern="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processor</a:t>
            </a:r>
            <a:r>
              <a:rPr sz="2000" kern="0" dirty="0">
                <a:solidFill>
                  <a:srgbClr val="0000FF"/>
                </a:solidFill>
                <a:latin typeface="Trebuchet MS"/>
                <a:cs typeface="Trebuchet MS"/>
              </a:rPr>
              <a:t>(s)  </a:t>
            </a:r>
            <a:r>
              <a:rPr sz="2000" kern="0" dirty="0">
                <a:latin typeface="Trebuchet MS"/>
                <a:cs typeface="Trebuchet MS"/>
              </a:rPr>
              <a:t>and </a:t>
            </a:r>
            <a:r>
              <a:rPr sz="2000" u="heavy" kern="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time intervals</a:t>
            </a:r>
            <a:r>
              <a:rPr sz="2000" kern="0" dirty="0">
                <a:latin typeface="Trebuchet MS"/>
                <a:cs typeface="Trebuchet MS"/>
              </a:rPr>
              <a:t>. It determines the task execution sequence.</a:t>
            </a:r>
          </a:p>
          <a:p>
            <a:pPr marL="12700" marR="5080">
              <a:lnSpc>
                <a:spcPct val="150000"/>
              </a:lnSpc>
              <a:tabLst>
                <a:tab pos="2393315" algn="l"/>
                <a:tab pos="3816985" algn="l"/>
                <a:tab pos="5408295" algn="l"/>
              </a:tabLst>
            </a:pPr>
            <a:endParaRPr sz="2400" kern="0" dirty="0">
              <a:latin typeface="Trebuchet MS"/>
              <a:cs typeface="Trebuchet MS"/>
            </a:endParaRPr>
          </a:p>
        </p:txBody>
      </p:sp>
      <p:sp>
        <p:nvSpPr>
          <p:cNvPr id="87" name="object 12"/>
          <p:cNvSpPr/>
          <p:nvPr/>
        </p:nvSpPr>
        <p:spPr>
          <a:xfrm>
            <a:off x="2176272" y="4730496"/>
            <a:ext cx="647700" cy="215265"/>
          </a:xfrm>
          <a:custGeom>
            <a:avLst/>
            <a:gdLst/>
            <a:ahLst/>
            <a:cxnLst/>
            <a:rect l="l" t="t" r="r" b="b"/>
            <a:pathLst>
              <a:path w="647700" h="215264">
                <a:moveTo>
                  <a:pt x="539495" y="0"/>
                </a:moveTo>
                <a:lnTo>
                  <a:pt x="539495" y="53339"/>
                </a:lnTo>
                <a:lnTo>
                  <a:pt x="0" y="53339"/>
                </a:lnTo>
                <a:lnTo>
                  <a:pt x="0" y="161543"/>
                </a:lnTo>
                <a:lnTo>
                  <a:pt x="539495" y="161543"/>
                </a:lnTo>
                <a:lnTo>
                  <a:pt x="539495" y="214883"/>
                </a:lnTo>
                <a:lnTo>
                  <a:pt x="647700" y="106679"/>
                </a:lnTo>
                <a:lnTo>
                  <a:pt x="53949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88" name="object 13"/>
          <p:cNvSpPr/>
          <p:nvPr/>
        </p:nvSpPr>
        <p:spPr>
          <a:xfrm>
            <a:off x="2171700" y="4779264"/>
            <a:ext cx="539750" cy="108585"/>
          </a:xfrm>
          <a:custGeom>
            <a:avLst/>
            <a:gdLst/>
            <a:ahLst/>
            <a:cxnLst/>
            <a:rect l="l" t="t" r="r" b="b"/>
            <a:pathLst>
              <a:path w="539750" h="108585">
                <a:moveTo>
                  <a:pt x="539495" y="0"/>
                </a:moveTo>
                <a:lnTo>
                  <a:pt x="0" y="0"/>
                </a:lnTo>
                <a:lnTo>
                  <a:pt x="4572" y="108204"/>
                </a:lnTo>
                <a:lnTo>
                  <a:pt x="4572" y="9143"/>
                </a:lnTo>
                <a:lnTo>
                  <a:pt x="9143" y="4572"/>
                </a:lnTo>
                <a:lnTo>
                  <a:pt x="539495" y="4572"/>
                </a:lnTo>
                <a:lnTo>
                  <a:pt x="5394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89" name="object 14"/>
          <p:cNvSpPr/>
          <p:nvPr/>
        </p:nvSpPr>
        <p:spPr>
          <a:xfrm>
            <a:off x="2180844" y="4837176"/>
            <a:ext cx="650875" cy="120650"/>
          </a:xfrm>
          <a:custGeom>
            <a:avLst/>
            <a:gdLst/>
            <a:ahLst/>
            <a:cxnLst/>
            <a:rect l="l" t="t" r="r" b="b"/>
            <a:pathLst>
              <a:path w="650875" h="120650">
                <a:moveTo>
                  <a:pt x="539495" y="54863"/>
                </a:moveTo>
                <a:lnTo>
                  <a:pt x="530351" y="54863"/>
                </a:lnTo>
                <a:lnTo>
                  <a:pt x="534924" y="59436"/>
                </a:lnTo>
                <a:lnTo>
                  <a:pt x="531876" y="105156"/>
                </a:lnTo>
                <a:lnTo>
                  <a:pt x="530351" y="120396"/>
                </a:lnTo>
                <a:lnTo>
                  <a:pt x="542544" y="108204"/>
                </a:lnTo>
                <a:lnTo>
                  <a:pt x="539495" y="108204"/>
                </a:lnTo>
                <a:lnTo>
                  <a:pt x="539495" y="54863"/>
                </a:lnTo>
                <a:close/>
              </a:path>
              <a:path w="650875" h="120650">
                <a:moveTo>
                  <a:pt x="650748" y="0"/>
                </a:moveTo>
                <a:lnTo>
                  <a:pt x="539495" y="108204"/>
                </a:lnTo>
                <a:lnTo>
                  <a:pt x="542544" y="108204"/>
                </a:lnTo>
                <a:lnTo>
                  <a:pt x="650748" y="0"/>
                </a:lnTo>
                <a:close/>
              </a:path>
              <a:path w="650875" h="120650">
                <a:moveTo>
                  <a:pt x="539495" y="50292"/>
                </a:moveTo>
                <a:lnTo>
                  <a:pt x="0" y="50292"/>
                </a:lnTo>
                <a:lnTo>
                  <a:pt x="0" y="54863"/>
                </a:lnTo>
                <a:lnTo>
                  <a:pt x="530351" y="59436"/>
                </a:lnTo>
                <a:lnTo>
                  <a:pt x="530351" y="54863"/>
                </a:lnTo>
                <a:lnTo>
                  <a:pt x="539495" y="54863"/>
                </a:lnTo>
                <a:lnTo>
                  <a:pt x="539495" y="502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90" name="object 15"/>
          <p:cNvSpPr/>
          <p:nvPr/>
        </p:nvSpPr>
        <p:spPr>
          <a:xfrm>
            <a:off x="2711195" y="4718303"/>
            <a:ext cx="120396" cy="2392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91" name="object 16"/>
          <p:cNvSpPr/>
          <p:nvPr/>
        </p:nvSpPr>
        <p:spPr>
          <a:xfrm>
            <a:off x="2171700" y="4718303"/>
            <a:ext cx="548640" cy="178435"/>
          </a:xfrm>
          <a:custGeom>
            <a:avLst/>
            <a:gdLst/>
            <a:ahLst/>
            <a:cxnLst/>
            <a:rect l="l" t="t" r="r" b="b"/>
            <a:pathLst>
              <a:path w="548639" h="178435">
                <a:moveTo>
                  <a:pt x="0" y="60960"/>
                </a:moveTo>
                <a:lnTo>
                  <a:pt x="0" y="178308"/>
                </a:lnTo>
                <a:lnTo>
                  <a:pt x="539495" y="178308"/>
                </a:lnTo>
                <a:lnTo>
                  <a:pt x="9143" y="173736"/>
                </a:lnTo>
                <a:lnTo>
                  <a:pt x="9143" y="169164"/>
                </a:lnTo>
                <a:lnTo>
                  <a:pt x="4572" y="169164"/>
                </a:lnTo>
                <a:lnTo>
                  <a:pt x="0" y="60960"/>
                </a:lnTo>
                <a:close/>
              </a:path>
              <a:path w="548639" h="178435">
                <a:moveTo>
                  <a:pt x="539495" y="0"/>
                </a:moveTo>
                <a:lnTo>
                  <a:pt x="539495" y="65532"/>
                </a:lnTo>
                <a:lnTo>
                  <a:pt x="9143" y="65532"/>
                </a:lnTo>
                <a:lnTo>
                  <a:pt x="4572" y="70104"/>
                </a:lnTo>
                <a:lnTo>
                  <a:pt x="4572" y="169164"/>
                </a:lnTo>
                <a:lnTo>
                  <a:pt x="9143" y="169164"/>
                </a:lnTo>
                <a:lnTo>
                  <a:pt x="9143" y="70104"/>
                </a:lnTo>
                <a:lnTo>
                  <a:pt x="548639" y="70104"/>
                </a:lnTo>
                <a:lnTo>
                  <a:pt x="544068" y="60960"/>
                </a:lnTo>
                <a:lnTo>
                  <a:pt x="5394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92" name="object 17"/>
          <p:cNvSpPr/>
          <p:nvPr/>
        </p:nvSpPr>
        <p:spPr>
          <a:xfrm>
            <a:off x="2176272" y="5521452"/>
            <a:ext cx="647700" cy="216535"/>
          </a:xfrm>
          <a:custGeom>
            <a:avLst/>
            <a:gdLst/>
            <a:ahLst/>
            <a:cxnLst/>
            <a:rect l="l" t="t" r="r" b="b"/>
            <a:pathLst>
              <a:path w="647700" h="216535">
                <a:moveTo>
                  <a:pt x="539495" y="0"/>
                </a:moveTo>
                <a:lnTo>
                  <a:pt x="539495" y="54864"/>
                </a:lnTo>
                <a:lnTo>
                  <a:pt x="0" y="54864"/>
                </a:lnTo>
                <a:lnTo>
                  <a:pt x="0" y="163068"/>
                </a:lnTo>
                <a:lnTo>
                  <a:pt x="539495" y="163068"/>
                </a:lnTo>
                <a:lnTo>
                  <a:pt x="539495" y="216408"/>
                </a:lnTo>
                <a:lnTo>
                  <a:pt x="647700" y="108204"/>
                </a:lnTo>
                <a:lnTo>
                  <a:pt x="53949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93" name="object 18"/>
          <p:cNvSpPr/>
          <p:nvPr/>
        </p:nvSpPr>
        <p:spPr>
          <a:xfrm>
            <a:off x="2171700" y="5571744"/>
            <a:ext cx="539750" cy="106680"/>
          </a:xfrm>
          <a:custGeom>
            <a:avLst/>
            <a:gdLst/>
            <a:ahLst/>
            <a:cxnLst/>
            <a:rect l="l" t="t" r="r" b="b"/>
            <a:pathLst>
              <a:path w="539750" h="106679">
                <a:moveTo>
                  <a:pt x="539495" y="0"/>
                </a:moveTo>
                <a:lnTo>
                  <a:pt x="0" y="0"/>
                </a:lnTo>
                <a:lnTo>
                  <a:pt x="4572" y="106679"/>
                </a:lnTo>
                <a:lnTo>
                  <a:pt x="4572" y="9143"/>
                </a:lnTo>
                <a:lnTo>
                  <a:pt x="9143" y="4571"/>
                </a:lnTo>
                <a:lnTo>
                  <a:pt x="539495" y="4571"/>
                </a:lnTo>
                <a:lnTo>
                  <a:pt x="5394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94" name="object 19"/>
          <p:cNvSpPr/>
          <p:nvPr/>
        </p:nvSpPr>
        <p:spPr>
          <a:xfrm>
            <a:off x="2180844" y="5629655"/>
            <a:ext cx="650875" cy="120650"/>
          </a:xfrm>
          <a:custGeom>
            <a:avLst/>
            <a:gdLst/>
            <a:ahLst/>
            <a:cxnLst/>
            <a:rect l="l" t="t" r="r" b="b"/>
            <a:pathLst>
              <a:path w="650875" h="120650">
                <a:moveTo>
                  <a:pt x="539495" y="54864"/>
                </a:moveTo>
                <a:lnTo>
                  <a:pt x="530351" y="54864"/>
                </a:lnTo>
                <a:lnTo>
                  <a:pt x="534924" y="59436"/>
                </a:lnTo>
                <a:lnTo>
                  <a:pt x="531876" y="105156"/>
                </a:lnTo>
                <a:lnTo>
                  <a:pt x="530351" y="120396"/>
                </a:lnTo>
                <a:lnTo>
                  <a:pt x="542544" y="108204"/>
                </a:lnTo>
                <a:lnTo>
                  <a:pt x="539495" y="108204"/>
                </a:lnTo>
                <a:lnTo>
                  <a:pt x="539495" y="54864"/>
                </a:lnTo>
                <a:close/>
              </a:path>
              <a:path w="650875" h="120650">
                <a:moveTo>
                  <a:pt x="650748" y="0"/>
                </a:moveTo>
                <a:lnTo>
                  <a:pt x="539495" y="108204"/>
                </a:lnTo>
                <a:lnTo>
                  <a:pt x="542544" y="108204"/>
                </a:lnTo>
                <a:lnTo>
                  <a:pt x="650748" y="0"/>
                </a:lnTo>
                <a:close/>
              </a:path>
              <a:path w="650875" h="120650">
                <a:moveTo>
                  <a:pt x="539495" y="48768"/>
                </a:moveTo>
                <a:lnTo>
                  <a:pt x="0" y="48768"/>
                </a:lnTo>
                <a:lnTo>
                  <a:pt x="0" y="54864"/>
                </a:lnTo>
                <a:lnTo>
                  <a:pt x="530351" y="59436"/>
                </a:lnTo>
                <a:lnTo>
                  <a:pt x="530351" y="54864"/>
                </a:lnTo>
                <a:lnTo>
                  <a:pt x="539495" y="54864"/>
                </a:lnTo>
                <a:lnTo>
                  <a:pt x="539495" y="487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95" name="object 20"/>
          <p:cNvSpPr/>
          <p:nvPr/>
        </p:nvSpPr>
        <p:spPr>
          <a:xfrm>
            <a:off x="2711195" y="5510784"/>
            <a:ext cx="120396" cy="2392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96" name="object 21"/>
          <p:cNvSpPr/>
          <p:nvPr/>
        </p:nvSpPr>
        <p:spPr>
          <a:xfrm>
            <a:off x="2171700" y="5510784"/>
            <a:ext cx="548640" cy="178435"/>
          </a:xfrm>
          <a:custGeom>
            <a:avLst/>
            <a:gdLst/>
            <a:ahLst/>
            <a:cxnLst/>
            <a:rect l="l" t="t" r="r" b="b"/>
            <a:pathLst>
              <a:path w="548639" h="178435">
                <a:moveTo>
                  <a:pt x="0" y="60959"/>
                </a:moveTo>
                <a:lnTo>
                  <a:pt x="0" y="178307"/>
                </a:lnTo>
                <a:lnTo>
                  <a:pt x="539495" y="178307"/>
                </a:lnTo>
                <a:lnTo>
                  <a:pt x="9143" y="173735"/>
                </a:lnTo>
                <a:lnTo>
                  <a:pt x="9143" y="167639"/>
                </a:lnTo>
                <a:lnTo>
                  <a:pt x="4572" y="167639"/>
                </a:lnTo>
                <a:lnTo>
                  <a:pt x="0" y="60959"/>
                </a:lnTo>
                <a:close/>
              </a:path>
              <a:path w="548639" h="178435">
                <a:moveTo>
                  <a:pt x="539495" y="0"/>
                </a:moveTo>
                <a:lnTo>
                  <a:pt x="539495" y="65531"/>
                </a:lnTo>
                <a:lnTo>
                  <a:pt x="9143" y="65531"/>
                </a:lnTo>
                <a:lnTo>
                  <a:pt x="4572" y="70103"/>
                </a:lnTo>
                <a:lnTo>
                  <a:pt x="4572" y="167639"/>
                </a:lnTo>
                <a:lnTo>
                  <a:pt x="9143" y="167639"/>
                </a:lnTo>
                <a:lnTo>
                  <a:pt x="9143" y="70103"/>
                </a:lnTo>
                <a:lnTo>
                  <a:pt x="548639" y="70103"/>
                </a:lnTo>
                <a:lnTo>
                  <a:pt x="544068" y="60959"/>
                </a:lnTo>
                <a:lnTo>
                  <a:pt x="5394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97" name="object 22"/>
          <p:cNvSpPr txBox="1"/>
          <p:nvPr/>
        </p:nvSpPr>
        <p:spPr>
          <a:xfrm>
            <a:off x="1083970" y="4588255"/>
            <a:ext cx="108773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kern="0" dirty="0">
                <a:solidFill>
                  <a:srgbClr val="0000FF"/>
                </a:solidFill>
                <a:latin typeface="DejaVu Sans"/>
                <a:cs typeface="DejaVu Sans"/>
              </a:rPr>
              <a:t>𝑘 </a:t>
            </a:r>
            <a:r>
              <a:rPr sz="2800" kern="0" dirty="0">
                <a:solidFill>
                  <a:srgbClr val="0000FF"/>
                </a:solidFill>
                <a:latin typeface="Trebuchet MS"/>
                <a:cs typeface="Trebuchet MS"/>
              </a:rPr>
              <a:t>= 0</a:t>
            </a:r>
            <a:endParaRPr sz="2800" kern="0" dirty="0">
              <a:latin typeface="Trebuchet MS"/>
              <a:cs typeface="Trebuchet MS"/>
            </a:endParaRPr>
          </a:p>
        </p:txBody>
      </p:sp>
      <p:sp>
        <p:nvSpPr>
          <p:cNvPr id="98" name="object 23"/>
          <p:cNvSpPr txBox="1"/>
          <p:nvPr/>
        </p:nvSpPr>
        <p:spPr>
          <a:xfrm>
            <a:off x="1083970" y="5381040"/>
            <a:ext cx="109687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kern="0" dirty="0">
                <a:solidFill>
                  <a:srgbClr val="0000FF"/>
                </a:solidFill>
                <a:latin typeface="DejaVu Sans"/>
                <a:cs typeface="DejaVu Sans"/>
              </a:rPr>
              <a:t>𝑘 </a:t>
            </a:r>
            <a:r>
              <a:rPr sz="2800" kern="0" dirty="0">
                <a:solidFill>
                  <a:srgbClr val="0000FF"/>
                </a:solidFill>
                <a:latin typeface="Trebuchet MS"/>
                <a:cs typeface="Trebuchet MS"/>
              </a:rPr>
              <a:t>&gt; 0</a:t>
            </a:r>
            <a:endParaRPr sz="2800" kern="0" dirty="0">
              <a:latin typeface="Trebuchet MS"/>
              <a:cs typeface="Trebuchet MS"/>
            </a:endParaRPr>
          </a:p>
        </p:txBody>
      </p:sp>
      <p:sp>
        <p:nvSpPr>
          <p:cNvPr id="99" name="object 24"/>
          <p:cNvSpPr txBox="1"/>
          <p:nvPr/>
        </p:nvSpPr>
        <p:spPr>
          <a:xfrm>
            <a:off x="3004185" y="4592777"/>
            <a:ext cx="4692015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kern="0" dirty="0">
                <a:latin typeface="Trebuchet MS"/>
                <a:cs typeface="Trebuchet MS"/>
              </a:rPr>
              <a:t>in </a:t>
            </a:r>
            <a:r>
              <a:rPr sz="2200" kern="0" dirty="0">
                <a:solidFill>
                  <a:srgbClr val="0000FF"/>
                </a:solidFill>
                <a:latin typeface="DejaVu Sans"/>
                <a:cs typeface="DejaVu Sans"/>
              </a:rPr>
              <a:t>[𝑡</a:t>
            </a:r>
            <a:r>
              <a:rPr sz="2400" kern="0" baseline="-15625" dirty="0">
                <a:solidFill>
                  <a:srgbClr val="0000FF"/>
                </a:solidFill>
                <a:latin typeface="DejaVu Sans"/>
                <a:cs typeface="DejaVu Sans"/>
              </a:rPr>
              <a:t>𝑖 </a:t>
            </a:r>
            <a:r>
              <a:rPr sz="2200" kern="0" dirty="0">
                <a:solidFill>
                  <a:srgbClr val="0000FF"/>
                </a:solidFill>
                <a:latin typeface="DejaVu Sans"/>
                <a:cs typeface="DejaVu Sans"/>
              </a:rPr>
              <a:t>, 𝑡</a:t>
            </a:r>
            <a:r>
              <a:rPr sz="2400" kern="0" baseline="-15625" dirty="0">
                <a:solidFill>
                  <a:srgbClr val="0000FF"/>
                </a:solidFill>
                <a:latin typeface="DejaVu Sans"/>
                <a:cs typeface="DejaVu Sans"/>
              </a:rPr>
              <a:t>𝑖+1</a:t>
            </a:r>
            <a:r>
              <a:rPr sz="2200" kern="0" dirty="0">
                <a:solidFill>
                  <a:srgbClr val="0000FF"/>
                </a:solidFill>
                <a:latin typeface="DejaVu Sans"/>
                <a:cs typeface="DejaVu Sans"/>
              </a:rPr>
              <a:t>) </a:t>
            </a:r>
            <a:r>
              <a:rPr sz="2200" kern="0" dirty="0">
                <a:latin typeface="Trebuchet MS"/>
                <a:cs typeface="Trebuchet MS"/>
              </a:rPr>
              <a:t>the processor is IDLE</a:t>
            </a:r>
          </a:p>
        </p:txBody>
      </p:sp>
      <p:sp>
        <p:nvSpPr>
          <p:cNvPr id="100" name="object 25"/>
          <p:cNvSpPr txBox="1"/>
          <p:nvPr/>
        </p:nvSpPr>
        <p:spPr>
          <a:xfrm>
            <a:off x="3004185" y="5419140"/>
            <a:ext cx="5927978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kern="0" dirty="0">
                <a:latin typeface="Trebuchet MS"/>
                <a:cs typeface="Trebuchet MS"/>
              </a:rPr>
              <a:t>in </a:t>
            </a:r>
            <a:r>
              <a:rPr sz="2200" kern="0" dirty="0">
                <a:solidFill>
                  <a:srgbClr val="0000FF"/>
                </a:solidFill>
                <a:latin typeface="DejaVu Sans"/>
                <a:cs typeface="DejaVu Sans"/>
              </a:rPr>
              <a:t>[𝑡</a:t>
            </a:r>
            <a:r>
              <a:rPr sz="2400" kern="0" baseline="-15625" dirty="0">
                <a:solidFill>
                  <a:srgbClr val="0000FF"/>
                </a:solidFill>
                <a:latin typeface="DejaVu Sans"/>
                <a:cs typeface="DejaVu Sans"/>
              </a:rPr>
              <a:t>𝑖 </a:t>
            </a:r>
            <a:r>
              <a:rPr sz="2200" kern="0" dirty="0">
                <a:solidFill>
                  <a:srgbClr val="0000FF"/>
                </a:solidFill>
                <a:latin typeface="DejaVu Sans"/>
                <a:cs typeface="DejaVu Sans"/>
              </a:rPr>
              <a:t>, 𝑡</a:t>
            </a:r>
            <a:r>
              <a:rPr sz="2400" kern="0" baseline="-15625" dirty="0">
                <a:solidFill>
                  <a:srgbClr val="0000FF"/>
                </a:solidFill>
                <a:latin typeface="DejaVu Sans"/>
                <a:cs typeface="DejaVu Sans"/>
              </a:rPr>
              <a:t>𝑖+1</a:t>
            </a:r>
            <a:r>
              <a:rPr sz="2200" kern="0" dirty="0">
                <a:solidFill>
                  <a:srgbClr val="0000FF"/>
                </a:solidFill>
                <a:latin typeface="DejaVu Sans"/>
                <a:cs typeface="DejaVu Sans"/>
              </a:rPr>
              <a:t>) </a:t>
            </a:r>
            <a:r>
              <a:rPr sz="2200" kern="0" dirty="0">
                <a:latin typeface="Trebuchet MS"/>
                <a:cs typeface="Trebuchet MS"/>
              </a:rPr>
              <a:t>the processor is executing task </a:t>
            </a:r>
            <a:r>
              <a:rPr sz="2200" kern="0" dirty="0">
                <a:solidFill>
                  <a:srgbClr val="0000FF"/>
                </a:solidFill>
                <a:latin typeface="DejaVu Sans"/>
                <a:cs typeface="DejaVu Sans"/>
              </a:rPr>
              <a:t>𝜏</a:t>
            </a:r>
            <a:r>
              <a:rPr sz="2400" kern="0" baseline="-15625" dirty="0">
                <a:solidFill>
                  <a:srgbClr val="0000FF"/>
                </a:solidFill>
                <a:latin typeface="DejaVu Sans"/>
                <a:cs typeface="DejaVu Sans"/>
              </a:rPr>
              <a:t>𝑘</a:t>
            </a:r>
            <a:endParaRPr sz="2400" kern="0" baseline="-15625" dirty="0">
              <a:latin typeface="DejaVu Sans"/>
              <a:cs typeface="DejaVu Sans"/>
            </a:endParaRPr>
          </a:p>
        </p:txBody>
      </p:sp>
      <p:sp>
        <p:nvSpPr>
          <p:cNvPr id="101" name="object 26"/>
          <p:cNvSpPr/>
          <p:nvPr/>
        </p:nvSpPr>
        <p:spPr>
          <a:xfrm>
            <a:off x="856488" y="4677155"/>
            <a:ext cx="140335" cy="1199515"/>
          </a:xfrm>
          <a:custGeom>
            <a:avLst/>
            <a:gdLst/>
            <a:ahLst/>
            <a:cxnLst/>
            <a:rect l="l" t="t" r="r" b="b"/>
            <a:pathLst>
              <a:path w="140334" h="1199514">
                <a:moveTo>
                  <a:pt x="140208" y="1199388"/>
                </a:moveTo>
                <a:lnTo>
                  <a:pt x="112918" y="1192181"/>
                </a:lnTo>
                <a:lnTo>
                  <a:pt x="90635" y="1172527"/>
                </a:lnTo>
                <a:lnTo>
                  <a:pt x="75612" y="1143377"/>
                </a:lnTo>
                <a:lnTo>
                  <a:pt x="70103" y="1107681"/>
                </a:lnTo>
                <a:lnTo>
                  <a:pt x="70103" y="691388"/>
                </a:lnTo>
                <a:lnTo>
                  <a:pt x="64595" y="655683"/>
                </a:lnTo>
                <a:lnTo>
                  <a:pt x="49572" y="626538"/>
                </a:lnTo>
                <a:lnTo>
                  <a:pt x="27289" y="606895"/>
                </a:lnTo>
                <a:lnTo>
                  <a:pt x="0" y="599694"/>
                </a:lnTo>
                <a:lnTo>
                  <a:pt x="27289" y="592492"/>
                </a:lnTo>
                <a:lnTo>
                  <a:pt x="49572" y="572849"/>
                </a:lnTo>
                <a:lnTo>
                  <a:pt x="64595" y="543704"/>
                </a:lnTo>
                <a:lnTo>
                  <a:pt x="70103" y="508000"/>
                </a:lnTo>
                <a:lnTo>
                  <a:pt x="70103" y="91694"/>
                </a:lnTo>
                <a:lnTo>
                  <a:pt x="75612" y="55989"/>
                </a:lnTo>
                <a:lnTo>
                  <a:pt x="90635" y="26844"/>
                </a:lnTo>
                <a:lnTo>
                  <a:pt x="112918" y="7201"/>
                </a:lnTo>
                <a:lnTo>
                  <a:pt x="140208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5" name="TextBox 4"/>
          <p:cNvSpPr txBox="1"/>
          <p:nvPr/>
        </p:nvSpPr>
        <p:spPr>
          <a:xfrm>
            <a:off x="452424" y="2572078"/>
            <a:ext cx="8310576" cy="138499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12700" marR="5080">
              <a:lnSpc>
                <a:spcPct val="150000"/>
              </a:lnSpc>
              <a:tabLst>
                <a:tab pos="2393315" algn="l"/>
                <a:tab pos="3816985" algn="l"/>
                <a:tab pos="5408295" algn="l"/>
              </a:tabLst>
            </a:pPr>
            <a:r>
              <a:rPr lang="en-US" kern="0" dirty="0">
                <a:latin typeface="Trebuchet MS"/>
                <a:cs typeface="Trebuchet MS"/>
              </a:rPr>
              <a:t>Formally, given a task set </a:t>
            </a:r>
            <a:r>
              <a:rPr lang="en-US" kern="0" dirty="0">
                <a:solidFill>
                  <a:srgbClr val="0000FF"/>
                </a:solidFill>
                <a:latin typeface="DejaVu Sans"/>
                <a:cs typeface="DejaVu Sans"/>
              </a:rPr>
              <a:t>𝜏 ={𝜏</a:t>
            </a:r>
            <a:r>
              <a:rPr lang="en-US" sz="2000" kern="0" baseline="-15873" dirty="0">
                <a:solidFill>
                  <a:srgbClr val="0000FF"/>
                </a:solidFill>
                <a:latin typeface="DejaVu Sans"/>
                <a:cs typeface="DejaVu Sans"/>
              </a:rPr>
              <a:t>1</a:t>
            </a:r>
            <a:r>
              <a:rPr lang="en-US" kern="0" dirty="0">
                <a:solidFill>
                  <a:srgbClr val="0000FF"/>
                </a:solidFill>
                <a:latin typeface="DejaVu Sans"/>
                <a:cs typeface="DejaVu Sans"/>
              </a:rPr>
              <a:t>, 𝜏</a:t>
            </a:r>
            <a:r>
              <a:rPr lang="en-US" sz="2000" kern="0" baseline="-15873" dirty="0">
                <a:solidFill>
                  <a:srgbClr val="0000FF"/>
                </a:solidFill>
                <a:latin typeface="DejaVu Sans"/>
                <a:cs typeface="DejaVu Sans"/>
              </a:rPr>
              <a:t>2</a:t>
            </a:r>
            <a:r>
              <a:rPr lang="en-US" kern="0" dirty="0">
                <a:solidFill>
                  <a:srgbClr val="0000FF"/>
                </a:solidFill>
                <a:latin typeface="DejaVu Sans"/>
                <a:cs typeface="DejaVu Sans"/>
              </a:rPr>
              <a:t>, …, 𝜏</a:t>
            </a:r>
            <a:r>
              <a:rPr lang="en-US" sz="2000" kern="0" baseline="-15873" dirty="0">
                <a:solidFill>
                  <a:srgbClr val="0000FF"/>
                </a:solidFill>
                <a:latin typeface="DejaVu Sans"/>
                <a:cs typeface="DejaVu Sans"/>
              </a:rPr>
              <a:t>𝑛</a:t>
            </a:r>
            <a:r>
              <a:rPr lang="en-US" sz="2000" kern="0" dirty="0">
                <a:solidFill>
                  <a:srgbClr val="0000FF"/>
                </a:solidFill>
                <a:latin typeface="DejaVu Sans"/>
                <a:cs typeface="DejaVu Sans"/>
              </a:rPr>
              <a:t>}</a:t>
            </a:r>
            <a:r>
              <a:rPr lang="en-US" kern="0" dirty="0">
                <a:latin typeface="Trebuchet MS"/>
                <a:cs typeface="Trebuchet MS"/>
              </a:rPr>
              <a:t>, a schedule is a  function </a:t>
            </a:r>
            <a:r>
              <a:rPr lang="en-US" kern="0" dirty="0">
                <a:solidFill>
                  <a:srgbClr val="0000FF"/>
                </a:solidFill>
                <a:latin typeface="DejaVu Sans"/>
                <a:cs typeface="DejaVu Sans"/>
              </a:rPr>
              <a:t>𝜎: ℝ</a:t>
            </a:r>
            <a:r>
              <a:rPr lang="en-US" sz="2000" kern="0" baseline="28571" dirty="0">
                <a:solidFill>
                  <a:srgbClr val="0000FF"/>
                </a:solidFill>
                <a:latin typeface="DejaVu Sans"/>
                <a:cs typeface="DejaVu Sans"/>
              </a:rPr>
              <a:t>+ </a:t>
            </a:r>
            <a:r>
              <a:rPr lang="en-US" kern="0" dirty="0">
                <a:solidFill>
                  <a:srgbClr val="0000FF"/>
                </a:solidFill>
                <a:latin typeface="DejaVu Sans"/>
                <a:cs typeface="DejaVu Sans"/>
              </a:rPr>
              <a:t>→ℕ </a:t>
            </a:r>
            <a:r>
              <a:rPr lang="en-US" kern="0" dirty="0">
                <a:latin typeface="Trebuchet MS"/>
                <a:cs typeface="Trebuchet MS"/>
              </a:rPr>
              <a:t>that associates an integer </a:t>
            </a:r>
            <a:r>
              <a:rPr lang="en-US" kern="0" dirty="0">
                <a:solidFill>
                  <a:srgbClr val="006FC0"/>
                </a:solidFill>
                <a:latin typeface="DejaVu Sans"/>
                <a:cs typeface="DejaVu Sans"/>
              </a:rPr>
              <a:t>𝑘 </a:t>
            </a:r>
            <a:r>
              <a:rPr lang="en-US" kern="0" dirty="0">
                <a:latin typeface="Trebuchet MS"/>
                <a:cs typeface="Trebuchet MS"/>
              </a:rPr>
              <a:t>to </a:t>
            </a:r>
            <a:r>
              <a:rPr lang="en-US" kern="0" dirty="0" smtClean="0">
                <a:latin typeface="Trebuchet MS"/>
                <a:cs typeface="Trebuchet MS"/>
              </a:rPr>
              <a:t>each interval </a:t>
            </a:r>
            <a:r>
              <a:rPr lang="en-US" kern="0" dirty="0">
                <a:latin typeface="Trebuchet MS"/>
                <a:cs typeface="Trebuchet MS"/>
              </a:rPr>
              <a:t>of time </a:t>
            </a:r>
            <a:r>
              <a:rPr lang="en-US" kern="0" dirty="0">
                <a:solidFill>
                  <a:srgbClr val="0000FF"/>
                </a:solidFill>
                <a:latin typeface="DejaVu Sans"/>
                <a:cs typeface="DejaVu Sans"/>
              </a:rPr>
              <a:t>[𝑡</a:t>
            </a:r>
            <a:r>
              <a:rPr lang="en-US" sz="2000" kern="0" baseline="-15873" dirty="0">
                <a:solidFill>
                  <a:srgbClr val="0000FF"/>
                </a:solidFill>
                <a:latin typeface="DejaVu Sans"/>
                <a:cs typeface="DejaVu Sans"/>
              </a:rPr>
              <a:t>𝑖 </a:t>
            </a:r>
            <a:r>
              <a:rPr lang="en-US" kern="0" dirty="0">
                <a:solidFill>
                  <a:srgbClr val="0000FF"/>
                </a:solidFill>
                <a:latin typeface="DejaVu Sans"/>
                <a:cs typeface="DejaVu Sans"/>
              </a:rPr>
              <a:t>, 𝑡</a:t>
            </a:r>
            <a:r>
              <a:rPr lang="en-US" sz="2000" kern="0" baseline="-15873" dirty="0">
                <a:solidFill>
                  <a:srgbClr val="0000FF"/>
                </a:solidFill>
                <a:latin typeface="DejaVu Sans"/>
                <a:cs typeface="DejaVu Sans"/>
              </a:rPr>
              <a:t>𝑖+1</a:t>
            </a:r>
            <a:r>
              <a:rPr lang="en-US" kern="0" dirty="0">
                <a:solidFill>
                  <a:srgbClr val="0000FF"/>
                </a:solidFill>
                <a:latin typeface="DejaVu Sans"/>
                <a:cs typeface="DejaVu Sans"/>
              </a:rPr>
              <a:t>) </a:t>
            </a:r>
            <a:r>
              <a:rPr lang="en-US" kern="0" dirty="0">
                <a:latin typeface="Trebuchet MS"/>
                <a:cs typeface="Trebuchet MS"/>
              </a:rPr>
              <a:t>with </a:t>
            </a:r>
            <a:r>
              <a:rPr lang="en-US" kern="0" dirty="0" smtClean="0">
                <a:latin typeface="Trebuchet MS"/>
                <a:cs typeface="Trebuchet MS"/>
              </a:rPr>
              <a:t>the following </a:t>
            </a:r>
            <a:r>
              <a:rPr lang="en-US" kern="0" dirty="0">
                <a:latin typeface="Trebuchet MS"/>
                <a:cs typeface="Trebuchet MS"/>
              </a:rPr>
              <a:t>meaning: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6194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/>
      <p:bldP spid="98" grpId="0"/>
      <p:bldP spid="99" grpId="0"/>
      <p:bldP spid="100" grpId="0"/>
      <p:bldP spid="101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5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7" name="object 3"/>
          <p:cNvSpPr txBox="1">
            <a:spLocks noGrp="1"/>
          </p:cNvSpPr>
          <p:nvPr>
            <p:ph type="title"/>
          </p:nvPr>
        </p:nvSpPr>
        <p:spPr>
          <a:xfrm>
            <a:off x="533400" y="152400"/>
            <a:ext cx="3352800" cy="504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Example: Schedule</a:t>
            </a:r>
          </a:p>
        </p:txBody>
      </p:sp>
      <p:sp>
        <p:nvSpPr>
          <p:cNvPr id="5" name="object 8"/>
          <p:cNvSpPr/>
          <p:nvPr/>
        </p:nvSpPr>
        <p:spPr>
          <a:xfrm>
            <a:off x="304800" y="1066800"/>
            <a:ext cx="8337803" cy="49590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6958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6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7" name="object 3"/>
          <p:cNvSpPr txBox="1">
            <a:spLocks noGrp="1"/>
          </p:cNvSpPr>
          <p:nvPr>
            <p:ph type="title"/>
          </p:nvPr>
        </p:nvSpPr>
        <p:spPr>
          <a:xfrm>
            <a:off x="533400" y="152400"/>
            <a:ext cx="4191000" cy="504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Preemptive scheduling</a:t>
            </a:r>
          </a:p>
        </p:txBody>
      </p:sp>
      <p:sp>
        <p:nvSpPr>
          <p:cNvPr id="8" name="object 5"/>
          <p:cNvSpPr/>
          <p:nvPr/>
        </p:nvSpPr>
        <p:spPr>
          <a:xfrm>
            <a:off x="457200" y="990600"/>
            <a:ext cx="8078723" cy="52821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5380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7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7" name="object 3"/>
          <p:cNvSpPr txBox="1">
            <a:spLocks noGrp="1"/>
          </p:cNvSpPr>
          <p:nvPr>
            <p:ph type="title"/>
          </p:nvPr>
        </p:nvSpPr>
        <p:spPr>
          <a:xfrm>
            <a:off x="533399" y="152400"/>
            <a:ext cx="8002523" cy="504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Example: task states in preemptive scheduling</a:t>
            </a:r>
            <a:endParaRPr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10" name="object 7"/>
          <p:cNvSpPr/>
          <p:nvPr/>
        </p:nvSpPr>
        <p:spPr>
          <a:xfrm>
            <a:off x="494916" y="957264"/>
            <a:ext cx="7982711" cy="5294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9989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8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7" name="object 3"/>
          <p:cNvSpPr txBox="1">
            <a:spLocks noGrp="1"/>
          </p:cNvSpPr>
          <p:nvPr>
            <p:ph type="title"/>
          </p:nvPr>
        </p:nvSpPr>
        <p:spPr>
          <a:xfrm>
            <a:off x="533400" y="152400"/>
            <a:ext cx="3733800" cy="504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Definitions</a:t>
            </a:r>
            <a:endParaRPr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400" y="1653570"/>
            <a:ext cx="8153400" cy="10156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kern="0" dirty="0" smtClean="0">
                <a:latin typeface="Trebuchet MS"/>
                <a:cs typeface="Trebuchet MS"/>
              </a:rPr>
              <a:t>A </a:t>
            </a:r>
            <a:r>
              <a:rPr lang="en-US" sz="2000" b="1" u="heavy" kern="0" dirty="0" smtClean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schedule</a:t>
            </a:r>
            <a:r>
              <a:rPr lang="en-US" sz="2000" b="1" kern="0" dirty="0" smtClean="0">
                <a:latin typeface="Trebuchet MS"/>
                <a:cs typeface="Trebuchet MS"/>
              </a:rPr>
              <a:t> </a:t>
            </a:r>
            <a:r>
              <a:rPr lang="en-US" sz="2000" b="1" kern="0" dirty="0" smtClean="0">
                <a:latin typeface="DejaVu Sans"/>
                <a:cs typeface="DejaVu Sans"/>
              </a:rPr>
              <a:t>𝜎 </a:t>
            </a:r>
            <a:r>
              <a:rPr lang="en-US" sz="2000" b="1" kern="0" dirty="0" smtClean="0">
                <a:latin typeface="Trebuchet MS"/>
                <a:cs typeface="Trebuchet MS"/>
              </a:rPr>
              <a:t>is said to be </a:t>
            </a:r>
            <a:r>
              <a:rPr lang="en-US" sz="2000" b="1" kern="0" dirty="0" smtClean="0">
                <a:solidFill>
                  <a:srgbClr val="0000FF"/>
                </a:solidFill>
                <a:latin typeface="Trebuchet MS"/>
                <a:cs typeface="Trebuchet MS"/>
              </a:rPr>
              <a:t>feasible </a:t>
            </a:r>
            <a:r>
              <a:rPr lang="en-US" sz="2000" b="1" kern="0" dirty="0" smtClean="0">
                <a:latin typeface="Trebuchet MS"/>
                <a:cs typeface="Trebuchet MS"/>
              </a:rPr>
              <a:t>if and only if it satisfies all  given requirements, for example, “no deadline is missed in </a:t>
            </a:r>
            <a:r>
              <a:rPr lang="en-US" sz="2000" b="1" kern="0" dirty="0" smtClean="0">
                <a:latin typeface="DejaVu Sans"/>
                <a:cs typeface="DejaVu Sans"/>
              </a:rPr>
              <a:t>𝜎</a:t>
            </a:r>
            <a:r>
              <a:rPr lang="en-US" sz="2000" b="1" kern="0" dirty="0" smtClean="0">
                <a:latin typeface="Trebuchet MS"/>
                <a:cs typeface="Trebuchet MS"/>
              </a:rPr>
              <a:t>”.</a:t>
            </a:r>
          </a:p>
          <a:p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3025170"/>
            <a:ext cx="8153400" cy="1015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kern="0" dirty="0">
                <a:latin typeface="Trebuchet MS"/>
                <a:cs typeface="Trebuchet MS"/>
              </a:rPr>
              <a:t>A task set 𝜏 is said to be feasible,</a:t>
            </a:r>
          </a:p>
          <a:p>
            <a:pPr algn="ctr"/>
            <a:r>
              <a:rPr lang="en-US" sz="2000" b="1" kern="0" dirty="0">
                <a:latin typeface="Trebuchet MS"/>
                <a:cs typeface="Trebuchet MS"/>
              </a:rPr>
              <a:t>If and only if there exists a feasible schedule for 𝜏.</a:t>
            </a:r>
          </a:p>
          <a:p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33400" y="4549170"/>
            <a:ext cx="8153400" cy="7848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46990" algn="ctr">
              <a:lnSpc>
                <a:spcPts val="2735"/>
              </a:lnSpc>
            </a:pPr>
            <a:r>
              <a:rPr lang="en-US" sz="2000" b="1" kern="0" dirty="0">
                <a:latin typeface="Trebuchet MS"/>
                <a:cs typeface="Trebuchet MS"/>
              </a:rPr>
              <a:t>A </a:t>
            </a:r>
            <a:r>
              <a:rPr lang="en-US" sz="2000" b="1" u="heavy" kern="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task set</a:t>
            </a:r>
            <a:r>
              <a:rPr lang="en-US" sz="2000" b="1" kern="0" dirty="0">
                <a:latin typeface="Trebuchet MS"/>
                <a:cs typeface="Trebuchet MS"/>
              </a:rPr>
              <a:t> </a:t>
            </a:r>
            <a:r>
              <a:rPr lang="en-US" sz="2000" b="1" kern="0" dirty="0">
                <a:latin typeface="DejaVu Sans"/>
                <a:cs typeface="DejaVu Sans"/>
              </a:rPr>
              <a:t>𝜏 </a:t>
            </a:r>
            <a:r>
              <a:rPr lang="en-US" sz="2000" b="1" kern="0" dirty="0">
                <a:latin typeface="Trebuchet MS"/>
                <a:cs typeface="Trebuchet MS"/>
              </a:rPr>
              <a:t>is said to be </a:t>
            </a:r>
            <a:r>
              <a:rPr lang="en-US" sz="2000" b="1" kern="0" dirty="0">
                <a:solidFill>
                  <a:srgbClr val="0000FF"/>
                </a:solidFill>
                <a:latin typeface="Trebuchet MS"/>
                <a:cs typeface="Trebuchet MS"/>
              </a:rPr>
              <a:t>schedulable </a:t>
            </a:r>
            <a:r>
              <a:rPr lang="en-US" sz="2000" b="1" kern="0" dirty="0">
                <a:latin typeface="Trebuchet MS"/>
                <a:cs typeface="Trebuchet MS"/>
              </a:rPr>
              <a:t>with an algorithm </a:t>
            </a:r>
            <a:r>
              <a:rPr lang="en-US" sz="2000" b="1" kern="0" dirty="0">
                <a:latin typeface="DejaVu Sans"/>
                <a:cs typeface="DejaVu Sans"/>
              </a:rPr>
              <a:t>𝐴</a:t>
            </a:r>
            <a:r>
              <a:rPr lang="en-US" sz="2000" b="1" kern="0" dirty="0">
                <a:latin typeface="Trebuchet MS"/>
                <a:cs typeface="Trebuchet MS"/>
              </a:rPr>
              <a:t>,</a:t>
            </a:r>
          </a:p>
          <a:p>
            <a:pPr marL="49530" algn="ctr">
              <a:lnSpc>
                <a:spcPts val="2735"/>
              </a:lnSpc>
            </a:pPr>
            <a:r>
              <a:rPr lang="en-US" sz="2000" b="1" kern="0" dirty="0">
                <a:latin typeface="Trebuchet MS"/>
                <a:cs typeface="Trebuchet MS"/>
              </a:rPr>
              <a:t>if and only if </a:t>
            </a:r>
            <a:r>
              <a:rPr lang="en-US" sz="2000" b="1" kern="0" dirty="0">
                <a:latin typeface="DejaVu Sans"/>
                <a:cs typeface="DejaVu Sans"/>
              </a:rPr>
              <a:t>𝑨 </a:t>
            </a:r>
            <a:r>
              <a:rPr lang="en-US" sz="2000" b="1" kern="0" dirty="0">
                <a:latin typeface="Trebuchet MS"/>
                <a:cs typeface="Trebuchet MS"/>
              </a:rPr>
              <a:t>generates a feasible schedule for </a:t>
            </a:r>
            <a:r>
              <a:rPr lang="en-US" sz="2000" b="1" kern="0" dirty="0">
                <a:latin typeface="DejaVu Sans"/>
                <a:cs typeface="DejaVu Sans"/>
              </a:rPr>
              <a:t>𝜏</a:t>
            </a:r>
            <a:r>
              <a:rPr lang="en-US" sz="2000" b="1" kern="0" dirty="0">
                <a:latin typeface="Trebuchet MS"/>
                <a:cs typeface="Trebuchet MS"/>
              </a:rPr>
              <a:t>.</a:t>
            </a:r>
            <a:endParaRPr lang="en-US" sz="20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561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9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7" name="object 3"/>
          <p:cNvSpPr txBox="1">
            <a:spLocks noGrp="1"/>
          </p:cNvSpPr>
          <p:nvPr>
            <p:ph type="title"/>
          </p:nvPr>
        </p:nvSpPr>
        <p:spPr>
          <a:xfrm>
            <a:off x="533400" y="152400"/>
            <a:ext cx="3581400" cy="504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Online scheduling</a:t>
            </a:r>
            <a:endParaRPr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5" name="object 4"/>
          <p:cNvSpPr txBox="1"/>
          <p:nvPr/>
        </p:nvSpPr>
        <p:spPr>
          <a:xfrm>
            <a:off x="340182" y="1474089"/>
            <a:ext cx="627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0" dirty="0">
                <a:solidFill>
                  <a:srgbClr val="0000FF"/>
                </a:solidFill>
                <a:latin typeface="Trebuchet MS"/>
                <a:cs typeface="Trebuchet MS"/>
              </a:rPr>
              <a:t>R</a:t>
            </a:r>
            <a:r>
              <a:rPr sz="1800" spc="-114" dirty="0">
                <a:solidFill>
                  <a:srgbClr val="0000FF"/>
                </a:solidFill>
                <a:latin typeface="Trebuchet MS"/>
                <a:cs typeface="Trebuchet MS"/>
              </a:rPr>
              <a:t>e</a:t>
            </a:r>
            <a:r>
              <a:rPr sz="1800" spc="-120" dirty="0">
                <a:solidFill>
                  <a:srgbClr val="0000FF"/>
                </a:solidFill>
                <a:latin typeface="Trebuchet MS"/>
                <a:cs typeface="Trebuchet MS"/>
              </a:rPr>
              <a:t>cal</a:t>
            </a:r>
            <a:r>
              <a:rPr sz="1800" spc="-100" dirty="0">
                <a:solidFill>
                  <a:srgbClr val="0000FF"/>
                </a:solidFill>
                <a:latin typeface="Trebuchet MS"/>
                <a:cs typeface="Trebuchet MS"/>
              </a:rPr>
              <a:t>l</a:t>
            </a:r>
            <a:r>
              <a:rPr sz="1800" spc="-180" dirty="0">
                <a:solidFill>
                  <a:srgbClr val="0000FF"/>
                </a:solidFill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5"/>
          <p:cNvSpPr/>
          <p:nvPr/>
        </p:nvSpPr>
        <p:spPr>
          <a:xfrm>
            <a:off x="7933259" y="2763011"/>
            <a:ext cx="190500" cy="11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/>
          <p:cNvSpPr/>
          <p:nvPr/>
        </p:nvSpPr>
        <p:spPr>
          <a:xfrm>
            <a:off x="7189547" y="2763011"/>
            <a:ext cx="934719" cy="76200"/>
          </a:xfrm>
          <a:custGeom>
            <a:avLst/>
            <a:gdLst/>
            <a:ahLst/>
            <a:cxnLst/>
            <a:rect l="l" t="t" r="r" b="b"/>
            <a:pathLst>
              <a:path w="934720" h="76200">
                <a:moveTo>
                  <a:pt x="743712" y="0"/>
                </a:moveTo>
                <a:lnTo>
                  <a:pt x="763524" y="38100"/>
                </a:lnTo>
                <a:lnTo>
                  <a:pt x="0" y="38100"/>
                </a:lnTo>
                <a:lnTo>
                  <a:pt x="0" y="76200"/>
                </a:lnTo>
                <a:lnTo>
                  <a:pt x="763524" y="76200"/>
                </a:lnTo>
                <a:lnTo>
                  <a:pt x="934212" y="56387"/>
                </a:lnTo>
                <a:lnTo>
                  <a:pt x="7437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"/>
          <p:cNvSpPr txBox="1"/>
          <p:nvPr/>
        </p:nvSpPr>
        <p:spPr>
          <a:xfrm>
            <a:off x="4961585" y="2216607"/>
            <a:ext cx="120586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75" dirty="0">
                <a:latin typeface="Trebuchet MS"/>
                <a:cs typeface="Trebuchet MS"/>
              </a:rPr>
              <a:t>dis</a:t>
            </a:r>
            <a:r>
              <a:rPr sz="2000" spc="-85" dirty="0">
                <a:latin typeface="Trebuchet MS"/>
                <a:cs typeface="Trebuchet MS"/>
              </a:rPr>
              <a:t>p</a:t>
            </a:r>
            <a:r>
              <a:rPr sz="2000" spc="-100" dirty="0">
                <a:latin typeface="Trebuchet MS"/>
                <a:cs typeface="Trebuchet MS"/>
              </a:rPr>
              <a:t>a</a:t>
            </a:r>
            <a:r>
              <a:rPr sz="2000" spc="-150" dirty="0">
                <a:latin typeface="Trebuchet MS"/>
                <a:cs typeface="Trebuchet MS"/>
              </a:rPr>
              <a:t>t</a:t>
            </a:r>
            <a:r>
              <a:rPr sz="2000" spc="-80" dirty="0">
                <a:latin typeface="Trebuchet MS"/>
                <a:cs typeface="Trebuchet MS"/>
              </a:rPr>
              <a:t>ching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1" name="object 8"/>
          <p:cNvSpPr txBox="1"/>
          <p:nvPr/>
        </p:nvSpPr>
        <p:spPr>
          <a:xfrm>
            <a:off x="7300290" y="2193163"/>
            <a:ext cx="1076325" cy="54673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 indent="327660">
              <a:lnSpc>
                <a:spcPts val="1939"/>
              </a:lnSpc>
              <a:spcBef>
                <a:spcPts val="345"/>
              </a:spcBef>
            </a:pPr>
            <a:r>
              <a:rPr sz="1800" spc="-130" dirty="0">
                <a:latin typeface="Trebuchet MS"/>
                <a:cs typeface="Trebuchet MS"/>
              </a:rPr>
              <a:t>Task  </a:t>
            </a:r>
            <a:r>
              <a:rPr sz="1800" spc="-155" dirty="0">
                <a:latin typeface="Trebuchet MS"/>
                <a:cs typeface="Trebuchet MS"/>
              </a:rPr>
              <a:t>c</a:t>
            </a:r>
            <a:r>
              <a:rPr sz="1800" spc="-75" dirty="0">
                <a:latin typeface="Trebuchet MS"/>
                <a:cs typeface="Trebuchet MS"/>
              </a:rPr>
              <a:t>ompl</a:t>
            </a:r>
            <a:r>
              <a:rPr sz="1800" spc="-85" dirty="0">
                <a:latin typeface="Trebuchet MS"/>
                <a:cs typeface="Trebuchet MS"/>
              </a:rPr>
              <a:t>e</a:t>
            </a:r>
            <a:r>
              <a:rPr sz="1800" spc="-125" dirty="0">
                <a:latin typeface="Trebuchet MS"/>
                <a:cs typeface="Trebuchet MS"/>
              </a:rPr>
              <a:t>t</a:t>
            </a:r>
            <a:r>
              <a:rPr sz="1800" spc="-100" dirty="0">
                <a:latin typeface="Trebuchet MS"/>
                <a:cs typeface="Trebuchet MS"/>
              </a:rPr>
              <a:t>i</a:t>
            </a:r>
            <a:r>
              <a:rPr sz="1800" spc="-35" dirty="0">
                <a:latin typeface="Trebuchet MS"/>
                <a:cs typeface="Trebuchet MS"/>
              </a:rPr>
              <a:t>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9"/>
          <p:cNvSpPr/>
          <p:nvPr/>
        </p:nvSpPr>
        <p:spPr>
          <a:xfrm>
            <a:off x="4772483" y="3229355"/>
            <a:ext cx="1995170" cy="609600"/>
          </a:xfrm>
          <a:custGeom>
            <a:avLst/>
            <a:gdLst/>
            <a:ahLst/>
            <a:cxnLst/>
            <a:rect l="l" t="t" r="r" b="b"/>
            <a:pathLst>
              <a:path w="1995170" h="609600">
                <a:moveTo>
                  <a:pt x="237744" y="371348"/>
                </a:moveTo>
                <a:lnTo>
                  <a:pt x="0" y="490220"/>
                </a:lnTo>
                <a:lnTo>
                  <a:pt x="237744" y="609092"/>
                </a:lnTo>
                <a:lnTo>
                  <a:pt x="237744" y="529844"/>
                </a:lnTo>
                <a:lnTo>
                  <a:pt x="198120" y="529844"/>
                </a:lnTo>
                <a:lnTo>
                  <a:pt x="198120" y="450596"/>
                </a:lnTo>
                <a:lnTo>
                  <a:pt x="237744" y="450596"/>
                </a:lnTo>
                <a:lnTo>
                  <a:pt x="237744" y="371348"/>
                </a:lnTo>
                <a:close/>
              </a:path>
              <a:path w="1995170" h="609600">
                <a:moveTo>
                  <a:pt x="237744" y="450596"/>
                </a:moveTo>
                <a:lnTo>
                  <a:pt x="198120" y="450596"/>
                </a:lnTo>
                <a:lnTo>
                  <a:pt x="198120" y="529844"/>
                </a:lnTo>
                <a:lnTo>
                  <a:pt x="237744" y="529844"/>
                </a:lnTo>
                <a:lnTo>
                  <a:pt x="237744" y="450596"/>
                </a:lnTo>
                <a:close/>
              </a:path>
              <a:path w="1995170" h="609600">
                <a:moveTo>
                  <a:pt x="1915668" y="450596"/>
                </a:moveTo>
                <a:lnTo>
                  <a:pt x="237744" y="450596"/>
                </a:lnTo>
                <a:lnTo>
                  <a:pt x="237744" y="529844"/>
                </a:lnTo>
                <a:lnTo>
                  <a:pt x="1955292" y="529844"/>
                </a:lnTo>
                <a:lnTo>
                  <a:pt x="1970698" y="526724"/>
                </a:lnTo>
                <a:lnTo>
                  <a:pt x="1983295" y="518223"/>
                </a:lnTo>
                <a:lnTo>
                  <a:pt x="1991796" y="505626"/>
                </a:lnTo>
                <a:lnTo>
                  <a:pt x="1994915" y="490220"/>
                </a:lnTo>
                <a:lnTo>
                  <a:pt x="1915668" y="490220"/>
                </a:lnTo>
                <a:lnTo>
                  <a:pt x="1915668" y="450596"/>
                </a:lnTo>
                <a:close/>
              </a:path>
              <a:path w="1995170" h="609600">
                <a:moveTo>
                  <a:pt x="1994915" y="0"/>
                </a:moveTo>
                <a:lnTo>
                  <a:pt x="1915668" y="0"/>
                </a:lnTo>
                <a:lnTo>
                  <a:pt x="1915668" y="490220"/>
                </a:lnTo>
                <a:lnTo>
                  <a:pt x="1955292" y="450596"/>
                </a:lnTo>
                <a:lnTo>
                  <a:pt x="1994915" y="450596"/>
                </a:lnTo>
                <a:lnTo>
                  <a:pt x="1994915" y="0"/>
                </a:lnTo>
                <a:close/>
              </a:path>
              <a:path w="1995170" h="609600">
                <a:moveTo>
                  <a:pt x="1994915" y="450596"/>
                </a:moveTo>
                <a:lnTo>
                  <a:pt x="1955292" y="450596"/>
                </a:lnTo>
                <a:lnTo>
                  <a:pt x="1915668" y="490220"/>
                </a:lnTo>
                <a:lnTo>
                  <a:pt x="1994915" y="490220"/>
                </a:lnTo>
                <a:lnTo>
                  <a:pt x="1994915" y="4505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0"/>
          <p:cNvSpPr txBox="1"/>
          <p:nvPr/>
        </p:nvSpPr>
        <p:spPr>
          <a:xfrm>
            <a:off x="5042358" y="3381502"/>
            <a:ext cx="1523365" cy="6051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85" dirty="0">
                <a:latin typeface="Trebuchet MS"/>
                <a:cs typeface="Trebuchet MS"/>
              </a:rPr>
              <a:t>Preemption</a:t>
            </a:r>
            <a:r>
              <a:rPr sz="2000" spc="-195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or  suspension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4" name="object 11"/>
          <p:cNvSpPr/>
          <p:nvPr/>
        </p:nvSpPr>
        <p:spPr>
          <a:xfrm>
            <a:off x="4749622" y="2705049"/>
            <a:ext cx="1528572" cy="2667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2"/>
          <p:cNvSpPr/>
          <p:nvPr/>
        </p:nvSpPr>
        <p:spPr>
          <a:xfrm>
            <a:off x="4796866" y="2735579"/>
            <a:ext cx="1437131" cy="1645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3"/>
          <p:cNvSpPr/>
          <p:nvPr/>
        </p:nvSpPr>
        <p:spPr>
          <a:xfrm>
            <a:off x="4796866" y="2735579"/>
            <a:ext cx="1437640" cy="165100"/>
          </a:xfrm>
          <a:custGeom>
            <a:avLst/>
            <a:gdLst/>
            <a:ahLst/>
            <a:cxnLst/>
            <a:rect l="l" t="t" r="r" b="b"/>
            <a:pathLst>
              <a:path w="1437639" h="165100">
                <a:moveTo>
                  <a:pt x="0" y="41148"/>
                </a:moveTo>
                <a:lnTo>
                  <a:pt x="1354836" y="41148"/>
                </a:lnTo>
                <a:lnTo>
                  <a:pt x="1354836" y="0"/>
                </a:lnTo>
                <a:lnTo>
                  <a:pt x="1437131" y="82296"/>
                </a:lnTo>
                <a:lnTo>
                  <a:pt x="1354836" y="164592"/>
                </a:lnTo>
                <a:lnTo>
                  <a:pt x="1354836" y="123444"/>
                </a:lnTo>
                <a:lnTo>
                  <a:pt x="0" y="123444"/>
                </a:lnTo>
                <a:lnTo>
                  <a:pt x="0" y="4114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4"/>
          <p:cNvSpPr/>
          <p:nvPr/>
        </p:nvSpPr>
        <p:spPr>
          <a:xfrm>
            <a:off x="6211139" y="2328659"/>
            <a:ext cx="1028700" cy="9631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5"/>
          <p:cNvSpPr/>
          <p:nvPr/>
        </p:nvSpPr>
        <p:spPr>
          <a:xfrm>
            <a:off x="6258383" y="2356104"/>
            <a:ext cx="938784" cy="8732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6"/>
          <p:cNvSpPr/>
          <p:nvPr/>
        </p:nvSpPr>
        <p:spPr>
          <a:xfrm>
            <a:off x="6258383" y="2356104"/>
            <a:ext cx="939165" cy="873760"/>
          </a:xfrm>
          <a:custGeom>
            <a:avLst/>
            <a:gdLst/>
            <a:ahLst/>
            <a:cxnLst/>
            <a:rect l="l" t="t" r="r" b="b"/>
            <a:pathLst>
              <a:path w="939165" h="873760">
                <a:moveTo>
                  <a:pt x="0" y="436625"/>
                </a:moveTo>
                <a:lnTo>
                  <a:pt x="2754" y="389045"/>
                </a:lnTo>
                <a:lnTo>
                  <a:pt x="10827" y="342950"/>
                </a:lnTo>
                <a:lnTo>
                  <a:pt x="23932" y="298606"/>
                </a:lnTo>
                <a:lnTo>
                  <a:pt x="41783" y="256280"/>
                </a:lnTo>
                <a:lnTo>
                  <a:pt x="64092" y="216238"/>
                </a:lnTo>
                <a:lnTo>
                  <a:pt x="90574" y="178746"/>
                </a:lnTo>
                <a:lnTo>
                  <a:pt x="120941" y="144071"/>
                </a:lnTo>
                <a:lnTo>
                  <a:pt x="154908" y="112478"/>
                </a:lnTo>
                <a:lnTo>
                  <a:pt x="192188" y="84234"/>
                </a:lnTo>
                <a:lnTo>
                  <a:pt x="232494" y="59605"/>
                </a:lnTo>
                <a:lnTo>
                  <a:pt x="275540" y="38857"/>
                </a:lnTo>
                <a:lnTo>
                  <a:pt x="321039" y="22256"/>
                </a:lnTo>
                <a:lnTo>
                  <a:pt x="368705" y="10069"/>
                </a:lnTo>
                <a:lnTo>
                  <a:pt x="418251" y="2561"/>
                </a:lnTo>
                <a:lnTo>
                  <a:pt x="469392" y="0"/>
                </a:lnTo>
                <a:lnTo>
                  <a:pt x="520532" y="2561"/>
                </a:lnTo>
                <a:lnTo>
                  <a:pt x="570078" y="10069"/>
                </a:lnTo>
                <a:lnTo>
                  <a:pt x="617744" y="22256"/>
                </a:lnTo>
                <a:lnTo>
                  <a:pt x="663243" y="38857"/>
                </a:lnTo>
                <a:lnTo>
                  <a:pt x="706289" y="59605"/>
                </a:lnTo>
                <a:lnTo>
                  <a:pt x="746595" y="84234"/>
                </a:lnTo>
                <a:lnTo>
                  <a:pt x="783875" y="112478"/>
                </a:lnTo>
                <a:lnTo>
                  <a:pt x="817842" y="144071"/>
                </a:lnTo>
                <a:lnTo>
                  <a:pt x="848209" y="178746"/>
                </a:lnTo>
                <a:lnTo>
                  <a:pt x="874691" y="216238"/>
                </a:lnTo>
                <a:lnTo>
                  <a:pt x="897000" y="256280"/>
                </a:lnTo>
                <a:lnTo>
                  <a:pt x="914851" y="298606"/>
                </a:lnTo>
                <a:lnTo>
                  <a:pt x="927956" y="342950"/>
                </a:lnTo>
                <a:lnTo>
                  <a:pt x="936029" y="389045"/>
                </a:lnTo>
                <a:lnTo>
                  <a:pt x="938784" y="436625"/>
                </a:lnTo>
                <a:lnTo>
                  <a:pt x="936029" y="484206"/>
                </a:lnTo>
                <a:lnTo>
                  <a:pt x="927956" y="530301"/>
                </a:lnTo>
                <a:lnTo>
                  <a:pt x="914851" y="574645"/>
                </a:lnTo>
                <a:lnTo>
                  <a:pt x="897000" y="616971"/>
                </a:lnTo>
                <a:lnTo>
                  <a:pt x="874691" y="657013"/>
                </a:lnTo>
                <a:lnTo>
                  <a:pt x="848209" y="694505"/>
                </a:lnTo>
                <a:lnTo>
                  <a:pt x="817842" y="729180"/>
                </a:lnTo>
                <a:lnTo>
                  <a:pt x="783875" y="760773"/>
                </a:lnTo>
                <a:lnTo>
                  <a:pt x="746595" y="789017"/>
                </a:lnTo>
                <a:lnTo>
                  <a:pt x="706289" y="813646"/>
                </a:lnTo>
                <a:lnTo>
                  <a:pt x="663243" y="834394"/>
                </a:lnTo>
                <a:lnTo>
                  <a:pt x="617744" y="850995"/>
                </a:lnTo>
                <a:lnTo>
                  <a:pt x="570078" y="863182"/>
                </a:lnTo>
                <a:lnTo>
                  <a:pt x="520532" y="870690"/>
                </a:lnTo>
                <a:lnTo>
                  <a:pt x="469392" y="873251"/>
                </a:lnTo>
                <a:lnTo>
                  <a:pt x="418251" y="870690"/>
                </a:lnTo>
                <a:lnTo>
                  <a:pt x="368705" y="863182"/>
                </a:lnTo>
                <a:lnTo>
                  <a:pt x="321039" y="850995"/>
                </a:lnTo>
                <a:lnTo>
                  <a:pt x="275540" y="834394"/>
                </a:lnTo>
                <a:lnTo>
                  <a:pt x="232494" y="813646"/>
                </a:lnTo>
                <a:lnTo>
                  <a:pt x="192188" y="789017"/>
                </a:lnTo>
                <a:lnTo>
                  <a:pt x="154908" y="760773"/>
                </a:lnTo>
                <a:lnTo>
                  <a:pt x="120941" y="729180"/>
                </a:lnTo>
                <a:lnTo>
                  <a:pt x="90574" y="694505"/>
                </a:lnTo>
                <a:lnTo>
                  <a:pt x="64092" y="657013"/>
                </a:lnTo>
                <a:lnTo>
                  <a:pt x="41783" y="616971"/>
                </a:lnTo>
                <a:lnTo>
                  <a:pt x="23932" y="574645"/>
                </a:lnTo>
                <a:lnTo>
                  <a:pt x="10827" y="530301"/>
                </a:lnTo>
                <a:lnTo>
                  <a:pt x="2754" y="484206"/>
                </a:lnTo>
                <a:lnTo>
                  <a:pt x="0" y="43662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7"/>
          <p:cNvSpPr/>
          <p:nvPr/>
        </p:nvSpPr>
        <p:spPr>
          <a:xfrm>
            <a:off x="2263216" y="1744217"/>
            <a:ext cx="2534920" cy="2426335"/>
          </a:xfrm>
          <a:custGeom>
            <a:avLst/>
            <a:gdLst/>
            <a:ahLst/>
            <a:cxnLst/>
            <a:rect l="l" t="t" r="r" b="b"/>
            <a:pathLst>
              <a:path w="2534920" h="2426335">
                <a:moveTo>
                  <a:pt x="0" y="162687"/>
                </a:moveTo>
                <a:lnTo>
                  <a:pt x="5815" y="119459"/>
                </a:lnTo>
                <a:lnTo>
                  <a:pt x="22225" y="80602"/>
                </a:lnTo>
                <a:lnTo>
                  <a:pt x="47672" y="47672"/>
                </a:lnTo>
                <a:lnTo>
                  <a:pt x="80602" y="22225"/>
                </a:lnTo>
                <a:lnTo>
                  <a:pt x="119459" y="5815"/>
                </a:lnTo>
                <a:lnTo>
                  <a:pt x="162687" y="0"/>
                </a:lnTo>
                <a:lnTo>
                  <a:pt x="2371725" y="0"/>
                </a:lnTo>
                <a:lnTo>
                  <a:pt x="2414952" y="5815"/>
                </a:lnTo>
                <a:lnTo>
                  <a:pt x="2453809" y="22225"/>
                </a:lnTo>
                <a:lnTo>
                  <a:pt x="2486739" y="47672"/>
                </a:lnTo>
                <a:lnTo>
                  <a:pt x="2512187" y="80602"/>
                </a:lnTo>
                <a:lnTo>
                  <a:pt x="2528596" y="119459"/>
                </a:lnTo>
                <a:lnTo>
                  <a:pt x="2534412" y="162687"/>
                </a:lnTo>
                <a:lnTo>
                  <a:pt x="2534412" y="2263521"/>
                </a:lnTo>
                <a:lnTo>
                  <a:pt x="2528596" y="2306748"/>
                </a:lnTo>
                <a:lnTo>
                  <a:pt x="2512187" y="2345605"/>
                </a:lnTo>
                <a:lnTo>
                  <a:pt x="2486739" y="2378535"/>
                </a:lnTo>
                <a:lnTo>
                  <a:pt x="2453809" y="2403983"/>
                </a:lnTo>
                <a:lnTo>
                  <a:pt x="2414952" y="2420392"/>
                </a:lnTo>
                <a:lnTo>
                  <a:pt x="2371725" y="2426208"/>
                </a:lnTo>
                <a:lnTo>
                  <a:pt x="162687" y="2426208"/>
                </a:lnTo>
                <a:lnTo>
                  <a:pt x="119459" y="2420392"/>
                </a:lnTo>
                <a:lnTo>
                  <a:pt x="80602" y="2403983"/>
                </a:lnTo>
                <a:lnTo>
                  <a:pt x="47672" y="2378535"/>
                </a:lnTo>
                <a:lnTo>
                  <a:pt x="22225" y="2345605"/>
                </a:lnTo>
                <a:lnTo>
                  <a:pt x="5815" y="2306748"/>
                </a:lnTo>
                <a:lnTo>
                  <a:pt x="0" y="2263521"/>
                </a:lnTo>
                <a:lnTo>
                  <a:pt x="0" y="162687"/>
                </a:lnTo>
                <a:close/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8"/>
          <p:cNvSpPr/>
          <p:nvPr/>
        </p:nvSpPr>
        <p:spPr>
          <a:xfrm>
            <a:off x="2379803" y="3587521"/>
            <a:ext cx="2270760" cy="51051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9"/>
          <p:cNvSpPr/>
          <p:nvPr/>
        </p:nvSpPr>
        <p:spPr>
          <a:xfrm>
            <a:off x="2640407" y="3595103"/>
            <a:ext cx="1746504" cy="5608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0"/>
          <p:cNvSpPr/>
          <p:nvPr/>
        </p:nvSpPr>
        <p:spPr>
          <a:xfrm>
            <a:off x="2427047" y="3614928"/>
            <a:ext cx="2180844" cy="4206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1"/>
          <p:cNvSpPr txBox="1"/>
          <p:nvPr/>
        </p:nvSpPr>
        <p:spPr>
          <a:xfrm>
            <a:off x="2427047" y="3614928"/>
            <a:ext cx="2181225" cy="42100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58419" rIns="0" bIns="0" rtlCol="0">
            <a:spAutoFit/>
          </a:bodyPr>
          <a:lstStyle/>
          <a:p>
            <a:pPr marL="393700">
              <a:lnSpc>
                <a:spcPct val="100000"/>
              </a:lnSpc>
              <a:spcBef>
                <a:spcPts val="459"/>
              </a:spcBef>
            </a:pPr>
            <a:r>
              <a:rPr sz="1800" spc="-75" dirty="0">
                <a:latin typeface="Trebuchet MS"/>
                <a:cs typeface="Trebuchet MS"/>
              </a:rPr>
              <a:t>Scheduling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120" dirty="0">
                <a:latin typeface="Trebuchet MS"/>
                <a:cs typeface="Trebuchet MS"/>
              </a:rPr>
              <a:t>alg.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5" name="object 22"/>
          <p:cNvSpPr/>
          <p:nvPr/>
        </p:nvSpPr>
        <p:spPr>
          <a:xfrm>
            <a:off x="2427047" y="2089404"/>
            <a:ext cx="2143125" cy="0"/>
          </a:xfrm>
          <a:custGeom>
            <a:avLst/>
            <a:gdLst/>
            <a:ahLst/>
            <a:cxnLst/>
            <a:rect l="l" t="t" r="r" b="b"/>
            <a:pathLst>
              <a:path w="2143125">
                <a:moveTo>
                  <a:pt x="0" y="0"/>
                </a:moveTo>
                <a:lnTo>
                  <a:pt x="214274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3"/>
          <p:cNvSpPr/>
          <p:nvPr/>
        </p:nvSpPr>
        <p:spPr>
          <a:xfrm>
            <a:off x="4569790" y="2089404"/>
            <a:ext cx="0" cy="521970"/>
          </a:xfrm>
          <a:custGeom>
            <a:avLst/>
            <a:gdLst/>
            <a:ahLst/>
            <a:cxnLst/>
            <a:rect l="l" t="t" r="r" b="b"/>
            <a:pathLst>
              <a:path h="521969">
                <a:moveTo>
                  <a:pt x="0" y="521843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4"/>
          <p:cNvSpPr/>
          <p:nvPr/>
        </p:nvSpPr>
        <p:spPr>
          <a:xfrm>
            <a:off x="2427047" y="2610611"/>
            <a:ext cx="2143125" cy="0"/>
          </a:xfrm>
          <a:custGeom>
            <a:avLst/>
            <a:gdLst/>
            <a:ahLst/>
            <a:cxnLst/>
            <a:rect l="l" t="t" r="r" b="b"/>
            <a:pathLst>
              <a:path w="2143125">
                <a:moveTo>
                  <a:pt x="2142744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5"/>
          <p:cNvSpPr/>
          <p:nvPr/>
        </p:nvSpPr>
        <p:spPr>
          <a:xfrm>
            <a:off x="2448382" y="2991611"/>
            <a:ext cx="2143125" cy="0"/>
          </a:xfrm>
          <a:custGeom>
            <a:avLst/>
            <a:gdLst/>
            <a:ahLst/>
            <a:cxnLst/>
            <a:rect l="l" t="t" r="r" b="b"/>
            <a:pathLst>
              <a:path w="2143125">
                <a:moveTo>
                  <a:pt x="0" y="0"/>
                </a:moveTo>
                <a:lnTo>
                  <a:pt x="214274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6"/>
          <p:cNvSpPr/>
          <p:nvPr/>
        </p:nvSpPr>
        <p:spPr>
          <a:xfrm>
            <a:off x="4591127" y="2991611"/>
            <a:ext cx="0" cy="521970"/>
          </a:xfrm>
          <a:custGeom>
            <a:avLst/>
            <a:gdLst/>
            <a:ahLst/>
            <a:cxnLst/>
            <a:rect l="l" t="t" r="r" b="b"/>
            <a:pathLst>
              <a:path h="521970">
                <a:moveTo>
                  <a:pt x="0" y="521842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7"/>
          <p:cNvSpPr/>
          <p:nvPr/>
        </p:nvSpPr>
        <p:spPr>
          <a:xfrm>
            <a:off x="2448382" y="3512820"/>
            <a:ext cx="2143125" cy="0"/>
          </a:xfrm>
          <a:custGeom>
            <a:avLst/>
            <a:gdLst/>
            <a:ahLst/>
            <a:cxnLst/>
            <a:rect l="l" t="t" r="r" b="b"/>
            <a:pathLst>
              <a:path w="2143125">
                <a:moveTo>
                  <a:pt x="2142744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8"/>
          <p:cNvSpPr txBox="1"/>
          <p:nvPr/>
        </p:nvSpPr>
        <p:spPr>
          <a:xfrm>
            <a:off x="3115387" y="2681985"/>
            <a:ext cx="1443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95" dirty="0">
                <a:solidFill>
                  <a:srgbClr val="006FC0"/>
                </a:solidFill>
                <a:latin typeface="Trebuchet MS"/>
                <a:cs typeface="Trebuchet MS"/>
              </a:rPr>
              <a:t>pending</a:t>
            </a:r>
            <a:r>
              <a:rPr sz="1800" b="1" spc="-229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800" b="1" spc="-110" dirty="0">
                <a:solidFill>
                  <a:srgbClr val="006FC0"/>
                </a:solidFill>
                <a:latin typeface="Trebuchet MS"/>
                <a:cs typeface="Trebuchet MS"/>
              </a:rPr>
              <a:t>queue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32" name="object 29"/>
          <p:cNvSpPr txBox="1"/>
          <p:nvPr/>
        </p:nvSpPr>
        <p:spPr>
          <a:xfrm>
            <a:off x="2489657" y="1275176"/>
            <a:ext cx="2059939" cy="827405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2200" b="1" spc="-120" dirty="0">
                <a:solidFill>
                  <a:srgbClr val="C00000"/>
                </a:solidFill>
                <a:latin typeface="Trebuchet MS"/>
                <a:cs typeface="Trebuchet MS"/>
              </a:rPr>
              <a:t>Online</a:t>
            </a:r>
            <a:r>
              <a:rPr sz="2200" b="1" spc="-19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200" b="1" spc="-140" dirty="0">
                <a:solidFill>
                  <a:srgbClr val="C00000"/>
                </a:solidFill>
                <a:latin typeface="Trebuchet MS"/>
                <a:cs typeface="Trebuchet MS"/>
              </a:rPr>
              <a:t>scheduler</a:t>
            </a:r>
            <a:endParaRPr sz="2200">
              <a:latin typeface="Trebuchet MS"/>
              <a:cs typeface="Trebuchet MS"/>
            </a:endParaRPr>
          </a:p>
          <a:p>
            <a:pPr marL="811530">
              <a:lnSpc>
                <a:spcPct val="100000"/>
              </a:lnSpc>
              <a:spcBef>
                <a:spcPts val="680"/>
              </a:spcBef>
            </a:pPr>
            <a:r>
              <a:rPr sz="1800" b="1" spc="-105" dirty="0">
                <a:solidFill>
                  <a:srgbClr val="006FC0"/>
                </a:solidFill>
                <a:latin typeface="Trebuchet MS"/>
                <a:cs typeface="Trebuchet MS"/>
              </a:rPr>
              <a:t>Ready</a:t>
            </a:r>
            <a:r>
              <a:rPr sz="1800" b="1" spc="-204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800" b="1" spc="-110" dirty="0">
                <a:solidFill>
                  <a:srgbClr val="006FC0"/>
                </a:solidFill>
                <a:latin typeface="Trebuchet MS"/>
                <a:cs typeface="Trebuchet MS"/>
              </a:rPr>
              <a:t>queue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3" name="object 30"/>
          <p:cNvSpPr/>
          <p:nvPr/>
        </p:nvSpPr>
        <p:spPr>
          <a:xfrm>
            <a:off x="2059763" y="2257044"/>
            <a:ext cx="190500" cy="11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1"/>
          <p:cNvSpPr/>
          <p:nvPr/>
        </p:nvSpPr>
        <p:spPr>
          <a:xfrm>
            <a:off x="1316051" y="2257044"/>
            <a:ext cx="934719" cy="76200"/>
          </a:xfrm>
          <a:custGeom>
            <a:avLst/>
            <a:gdLst/>
            <a:ahLst/>
            <a:cxnLst/>
            <a:rect l="l" t="t" r="r" b="b"/>
            <a:pathLst>
              <a:path w="934719" h="76200">
                <a:moveTo>
                  <a:pt x="743711" y="0"/>
                </a:moveTo>
                <a:lnTo>
                  <a:pt x="763523" y="38100"/>
                </a:lnTo>
                <a:lnTo>
                  <a:pt x="0" y="38100"/>
                </a:lnTo>
                <a:lnTo>
                  <a:pt x="0" y="76200"/>
                </a:lnTo>
                <a:lnTo>
                  <a:pt x="763523" y="76200"/>
                </a:lnTo>
                <a:lnTo>
                  <a:pt x="934211" y="56387"/>
                </a:lnTo>
                <a:lnTo>
                  <a:pt x="7437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2"/>
          <p:cNvSpPr txBox="1"/>
          <p:nvPr/>
        </p:nvSpPr>
        <p:spPr>
          <a:xfrm>
            <a:off x="810489" y="2307716"/>
            <a:ext cx="1383030" cy="54673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88290" marR="5080" indent="-276225">
              <a:lnSpc>
                <a:spcPts val="1939"/>
              </a:lnSpc>
              <a:spcBef>
                <a:spcPts val="345"/>
              </a:spcBef>
            </a:pPr>
            <a:r>
              <a:rPr sz="1800" spc="-130" dirty="0">
                <a:latin typeface="Trebuchet MS"/>
                <a:cs typeface="Trebuchet MS"/>
              </a:rPr>
              <a:t>Task</a:t>
            </a:r>
            <a:r>
              <a:rPr sz="1800" spc="-204" dirty="0">
                <a:latin typeface="Trebuchet MS"/>
                <a:cs typeface="Trebuchet MS"/>
              </a:rPr>
              <a:t> </a:t>
            </a:r>
            <a:r>
              <a:rPr sz="1800" spc="-95" dirty="0">
                <a:latin typeface="Trebuchet MS"/>
                <a:cs typeface="Trebuchet MS"/>
              </a:rPr>
              <a:t>activation  (release)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6" name="object 33"/>
          <p:cNvSpPr txBox="1"/>
          <p:nvPr/>
        </p:nvSpPr>
        <p:spPr>
          <a:xfrm>
            <a:off x="6477584" y="2096769"/>
            <a:ext cx="3727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95" dirty="0">
                <a:latin typeface="Trebuchet MS"/>
                <a:cs typeface="Trebuchet MS"/>
              </a:rPr>
              <a:t>CPU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7" name="object 34"/>
          <p:cNvSpPr txBox="1"/>
          <p:nvPr/>
        </p:nvSpPr>
        <p:spPr>
          <a:xfrm>
            <a:off x="653872" y="4704079"/>
            <a:ext cx="7672705" cy="106870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501265" marR="5080" indent="-2489200">
              <a:lnSpc>
                <a:spcPts val="3890"/>
              </a:lnSpc>
              <a:spcBef>
                <a:spcPts val="585"/>
              </a:spcBef>
            </a:pPr>
            <a:r>
              <a:rPr sz="3600" b="1" spc="-125" dirty="0">
                <a:solidFill>
                  <a:srgbClr val="0000FF"/>
                </a:solidFill>
                <a:latin typeface="Trebuchet MS"/>
                <a:cs typeface="Trebuchet MS"/>
              </a:rPr>
              <a:t>What </a:t>
            </a:r>
            <a:r>
              <a:rPr sz="3600" b="1" spc="-195" dirty="0">
                <a:solidFill>
                  <a:srgbClr val="0000FF"/>
                </a:solidFill>
                <a:latin typeface="Trebuchet MS"/>
                <a:cs typeface="Trebuchet MS"/>
              </a:rPr>
              <a:t>scheduling policies (or</a:t>
            </a:r>
            <a:r>
              <a:rPr sz="3600" b="1" spc="-54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3600" b="1" spc="-170" dirty="0">
                <a:solidFill>
                  <a:srgbClr val="0000FF"/>
                </a:solidFill>
                <a:latin typeface="Trebuchet MS"/>
                <a:cs typeface="Trebuchet MS"/>
              </a:rPr>
              <a:t>algorithms)  </a:t>
            </a:r>
            <a:r>
              <a:rPr sz="3600" b="1" spc="-135" dirty="0">
                <a:solidFill>
                  <a:srgbClr val="0000FF"/>
                </a:solidFill>
                <a:latin typeface="Trebuchet MS"/>
                <a:cs typeface="Trebuchet MS"/>
              </a:rPr>
              <a:t>do </a:t>
            </a:r>
            <a:r>
              <a:rPr sz="3600" b="1" spc="-185" dirty="0">
                <a:solidFill>
                  <a:srgbClr val="0000FF"/>
                </a:solidFill>
                <a:latin typeface="Trebuchet MS"/>
                <a:cs typeface="Trebuchet MS"/>
              </a:rPr>
              <a:t>you</a:t>
            </a:r>
            <a:r>
              <a:rPr sz="3600" b="1" spc="-41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3600" b="1" spc="-125" dirty="0">
                <a:solidFill>
                  <a:srgbClr val="0000FF"/>
                </a:solidFill>
                <a:latin typeface="Trebuchet MS"/>
                <a:cs typeface="Trebuchet MS"/>
              </a:rPr>
              <a:t>know?</a:t>
            </a:r>
            <a:endParaRPr sz="36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02641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0|49.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5|7.2|2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7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4.2|10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121.3|16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3.4|116.6|67.9|71|107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8.9|54.1|3.4|78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6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5.1|9.2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36508</TotalTime>
  <Words>1760</Words>
  <Application>Microsoft Office PowerPoint</Application>
  <PresentationFormat>On-screen Show (4:3)</PresentationFormat>
  <Paragraphs>614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Office Theme</vt:lpstr>
      <vt:lpstr>Aspect</vt:lpstr>
      <vt:lpstr>Embedded and Real-Time Systems  Spring 2021</vt:lpstr>
      <vt:lpstr>Copyright Notice</vt:lpstr>
      <vt:lpstr>Agenda</vt:lpstr>
      <vt:lpstr>Definitions: Schedule</vt:lpstr>
      <vt:lpstr>Example: Schedule</vt:lpstr>
      <vt:lpstr>Preemptive scheduling</vt:lpstr>
      <vt:lpstr>Example: task states in preemptive scheduling</vt:lpstr>
      <vt:lpstr>Definitions</vt:lpstr>
      <vt:lpstr>Online scheduling</vt:lpstr>
      <vt:lpstr>Some well-known scheduling algorithms</vt:lpstr>
      <vt:lpstr>Example: FIFO</vt:lpstr>
      <vt:lpstr>Example: FIFO</vt:lpstr>
      <vt:lpstr>Example: FIFO</vt:lpstr>
      <vt:lpstr>Example: FIFO</vt:lpstr>
      <vt:lpstr>Example: FIFO</vt:lpstr>
      <vt:lpstr>Example: FIFO</vt:lpstr>
      <vt:lpstr>Example: FIFO</vt:lpstr>
      <vt:lpstr>Is the task set feasible?</vt:lpstr>
      <vt:lpstr>Is the task set feasible?</vt:lpstr>
      <vt:lpstr>How?</vt:lpstr>
      <vt:lpstr>PowerPoint Presentation</vt:lpstr>
      <vt:lpstr>Quiz</vt:lpstr>
      <vt:lpstr>Quiz</vt:lpstr>
      <vt:lpstr>Quiz</vt:lpstr>
      <vt:lpstr>Quiz</vt:lpstr>
      <vt:lpstr>Is this task set feasible?</vt:lpstr>
      <vt:lpstr>PowerPoint Presentation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MMSPM</dc:title>
  <dc:creator>FT_DSL</dc:creator>
  <cp:lastModifiedBy>Hamed</cp:lastModifiedBy>
  <cp:revision>601</cp:revision>
  <cp:lastPrinted>2017-02-07T08:08:08Z</cp:lastPrinted>
  <dcterms:created xsi:type="dcterms:W3CDTF">2006-08-16T00:00:00Z</dcterms:created>
  <dcterms:modified xsi:type="dcterms:W3CDTF">2021-03-07T12:49:38Z</dcterms:modified>
</cp:coreProperties>
</file>