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290" r:id="rId3"/>
    <p:sldId id="258" r:id="rId4"/>
    <p:sldId id="399" r:id="rId5"/>
    <p:sldId id="346" r:id="rId6"/>
    <p:sldId id="433" r:id="rId7"/>
    <p:sldId id="434" r:id="rId8"/>
    <p:sldId id="435" r:id="rId9"/>
    <p:sldId id="432" r:id="rId10"/>
    <p:sldId id="431" r:id="rId11"/>
    <p:sldId id="430" r:id="rId12"/>
    <p:sldId id="429" r:id="rId13"/>
    <p:sldId id="428" r:id="rId14"/>
    <p:sldId id="436" r:id="rId15"/>
    <p:sldId id="437" r:id="rId16"/>
    <p:sldId id="427" r:id="rId17"/>
    <p:sldId id="438" r:id="rId18"/>
    <p:sldId id="439" r:id="rId19"/>
    <p:sldId id="426" r:id="rId2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dirty="0" smtClean="0">
                <a:cs typeface="B Titr" panose="00000700000000000000" pitchFamily="2" charset="-78"/>
              </a:rPr>
              <a:t>Spring 2021,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3/14/2021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Embedded and Real-Time 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Systems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2021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4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General scheduling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089494"/>
            <a:ext cx="8382000" cy="156709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270" algn="ctr">
              <a:lnSpc>
                <a:spcPts val="4310"/>
              </a:lnSpc>
              <a:spcBef>
                <a:spcPts val="994"/>
              </a:spcBef>
            </a:pPr>
            <a:r>
              <a:rPr lang="en-US" b="1" kern="0" dirty="0">
                <a:latin typeface="Arial"/>
                <a:cs typeface="Arial"/>
              </a:rPr>
              <a:t>Given </a:t>
            </a:r>
            <a:r>
              <a:rPr lang="en-US" kern="0" dirty="0">
                <a:latin typeface="Arial"/>
                <a:cs typeface="Arial"/>
              </a:rPr>
              <a:t>a set </a:t>
            </a:r>
            <a:r>
              <a:rPr lang="en-US" sz="2800" kern="0" dirty="0">
                <a:solidFill>
                  <a:srgbClr val="0000FF"/>
                </a:solidFill>
                <a:latin typeface="DejaVu Serif"/>
                <a:cs typeface="DejaVu Serif"/>
              </a:rPr>
              <a:t>𝜏 </a:t>
            </a:r>
            <a:r>
              <a:rPr lang="en-US" kern="0" dirty="0">
                <a:latin typeface="Arial"/>
                <a:cs typeface="Arial"/>
              </a:rPr>
              <a:t>of </a:t>
            </a:r>
            <a:r>
              <a:rPr lang="en-US" sz="2800" kern="0" dirty="0">
                <a:solidFill>
                  <a:srgbClr val="0000FF"/>
                </a:solidFill>
                <a:latin typeface="DejaVu Serif"/>
                <a:cs typeface="DejaVu Serif"/>
              </a:rPr>
              <a:t>𝑛 </a:t>
            </a:r>
            <a:r>
              <a:rPr lang="en-US" kern="0" dirty="0">
                <a:latin typeface="Arial"/>
                <a:cs typeface="Arial"/>
              </a:rPr>
              <a:t>tasks, a set </a:t>
            </a:r>
            <a:r>
              <a:rPr lang="en-US" sz="2800" kern="0" dirty="0">
                <a:solidFill>
                  <a:srgbClr val="0000FF"/>
                </a:solidFill>
                <a:latin typeface="DejaVu Serif"/>
                <a:cs typeface="DejaVu Serif"/>
              </a:rPr>
              <a:t>𝑷 </a:t>
            </a:r>
            <a:r>
              <a:rPr lang="en-US" kern="0" dirty="0">
                <a:latin typeface="Arial"/>
                <a:cs typeface="Arial"/>
              </a:rPr>
              <a:t>of </a:t>
            </a:r>
            <a:r>
              <a:rPr lang="en-US" sz="2800" kern="0" dirty="0">
                <a:solidFill>
                  <a:srgbClr val="0000FF"/>
                </a:solidFill>
                <a:latin typeface="DejaVu Serif"/>
                <a:cs typeface="DejaVu Serif"/>
              </a:rPr>
              <a:t>𝑝 </a:t>
            </a:r>
            <a:r>
              <a:rPr lang="en-US" kern="0" dirty="0">
                <a:latin typeface="Arial"/>
                <a:cs typeface="Arial"/>
              </a:rPr>
              <a:t>processors, and a set</a:t>
            </a:r>
          </a:p>
          <a:p>
            <a:pPr marR="635" algn="ctr">
              <a:lnSpc>
                <a:spcPts val="4285"/>
              </a:lnSpc>
            </a:pPr>
            <a:r>
              <a:rPr lang="en-US" sz="2800" kern="0" dirty="0">
                <a:solidFill>
                  <a:srgbClr val="0000FF"/>
                </a:solidFill>
                <a:latin typeface="DejaVu Serif"/>
                <a:cs typeface="DejaVu Serif"/>
              </a:rPr>
              <a:t>𝑹 </a:t>
            </a:r>
            <a:r>
              <a:rPr lang="en-US" kern="0" dirty="0">
                <a:latin typeface="Arial"/>
                <a:cs typeface="Arial"/>
              </a:rPr>
              <a:t>of </a:t>
            </a:r>
            <a:r>
              <a:rPr lang="en-US" sz="2800" kern="0" dirty="0">
                <a:solidFill>
                  <a:srgbClr val="0000FF"/>
                </a:solidFill>
                <a:latin typeface="DejaVu Serif"/>
                <a:cs typeface="DejaVu Serif"/>
              </a:rPr>
              <a:t>𝑟 </a:t>
            </a:r>
            <a:r>
              <a:rPr lang="en-US" kern="0" dirty="0">
                <a:latin typeface="Arial"/>
                <a:cs typeface="Arial"/>
              </a:rPr>
              <a:t>resources, </a:t>
            </a:r>
            <a:r>
              <a:rPr lang="en-US" sz="2000" b="1" kern="0" dirty="0">
                <a:latin typeface="Arial"/>
                <a:cs typeface="Arial"/>
              </a:rPr>
              <a:t>find </a:t>
            </a:r>
            <a:r>
              <a:rPr lang="en-US" kern="0" dirty="0">
                <a:latin typeface="Arial"/>
                <a:cs typeface="Arial"/>
              </a:rPr>
              <a:t>an assignment of </a:t>
            </a:r>
            <a:r>
              <a:rPr lang="en-US" sz="2800" kern="0" dirty="0">
                <a:solidFill>
                  <a:srgbClr val="0000FF"/>
                </a:solidFill>
                <a:latin typeface="DejaVu Serif"/>
                <a:cs typeface="DejaVu Serif"/>
              </a:rPr>
              <a:t>𝑷 </a:t>
            </a:r>
            <a:r>
              <a:rPr lang="en-US" kern="0" dirty="0">
                <a:latin typeface="Arial"/>
                <a:cs typeface="Arial"/>
              </a:rPr>
              <a:t>and </a:t>
            </a:r>
            <a:r>
              <a:rPr lang="en-US" sz="2800" kern="0" dirty="0">
                <a:solidFill>
                  <a:srgbClr val="0000FF"/>
                </a:solidFill>
                <a:latin typeface="DejaVu Serif"/>
                <a:cs typeface="DejaVu Serif"/>
              </a:rPr>
              <a:t>𝑹 </a:t>
            </a:r>
            <a:r>
              <a:rPr lang="en-US" kern="0" dirty="0">
                <a:latin typeface="Arial"/>
                <a:cs typeface="Arial"/>
              </a:rPr>
              <a:t>to </a:t>
            </a:r>
            <a:r>
              <a:rPr lang="en-US" sz="28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endParaRPr lang="en-US" sz="2800" kern="0" dirty="0">
              <a:latin typeface="DejaVu Serif"/>
              <a:cs typeface="DejaVu Serif"/>
            </a:endParaRPr>
          </a:p>
          <a:p>
            <a:pPr algn="ctr">
              <a:lnSpc>
                <a:spcPts val="2855"/>
              </a:lnSpc>
            </a:pPr>
            <a:r>
              <a:rPr lang="en-US" kern="0" dirty="0">
                <a:latin typeface="Arial"/>
                <a:cs typeface="Arial"/>
              </a:rPr>
              <a:t>that produces a feasible schedule under a set of constraints.</a:t>
            </a:r>
          </a:p>
        </p:txBody>
      </p:sp>
      <p:sp>
        <p:nvSpPr>
          <p:cNvPr id="7" name="object 7"/>
          <p:cNvSpPr/>
          <p:nvPr/>
        </p:nvSpPr>
        <p:spPr>
          <a:xfrm>
            <a:off x="3346703" y="3400044"/>
            <a:ext cx="2506979" cy="1531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8"/>
          <p:cNvSpPr/>
          <p:nvPr/>
        </p:nvSpPr>
        <p:spPr>
          <a:xfrm>
            <a:off x="3400044" y="3517391"/>
            <a:ext cx="2401824" cy="1421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9"/>
          <p:cNvSpPr/>
          <p:nvPr/>
        </p:nvSpPr>
        <p:spPr>
          <a:xfrm>
            <a:off x="3393947" y="3424428"/>
            <a:ext cx="2417064" cy="144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11"/>
          <p:cNvSpPr txBox="1"/>
          <p:nvPr/>
        </p:nvSpPr>
        <p:spPr>
          <a:xfrm>
            <a:off x="1763648" y="3133089"/>
            <a:ext cx="332105" cy="20142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600" kern="0" dirty="0">
                <a:solidFill>
                  <a:srgbClr val="0000FF"/>
                </a:solidFill>
                <a:latin typeface="DejaVu Serif"/>
                <a:cs typeface="DejaVu Serif"/>
              </a:rPr>
              <a:t>𝑅</a:t>
            </a:r>
            <a:endParaRPr sz="3600" kern="0">
              <a:latin typeface="DejaVu Serif"/>
              <a:cs typeface="DejaVu Serif"/>
            </a:endParaRPr>
          </a:p>
          <a:p>
            <a:pPr marL="34925">
              <a:lnSpc>
                <a:spcPct val="100000"/>
              </a:lnSpc>
              <a:spcBef>
                <a:spcPts val="900"/>
              </a:spcBef>
            </a:pPr>
            <a:r>
              <a:rPr sz="3600" kern="0" dirty="0">
                <a:solidFill>
                  <a:srgbClr val="0000FF"/>
                </a:solidFill>
                <a:latin typeface="DejaVu Serif"/>
                <a:cs typeface="DejaVu Serif"/>
              </a:rPr>
              <a:t>𝑃</a:t>
            </a:r>
            <a:endParaRPr sz="3600" kern="0">
              <a:latin typeface="DejaVu Serif"/>
              <a:cs typeface="DejaVu Serif"/>
            </a:endParaRPr>
          </a:p>
          <a:p>
            <a:pPr marL="64135">
              <a:lnSpc>
                <a:spcPct val="100000"/>
              </a:lnSpc>
              <a:spcBef>
                <a:spcPts val="894"/>
              </a:spcBef>
            </a:pPr>
            <a:r>
              <a:rPr sz="36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endParaRPr sz="3600" kern="0"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45792" y="4058411"/>
            <a:ext cx="1168895" cy="434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13"/>
          <p:cNvSpPr/>
          <p:nvPr/>
        </p:nvSpPr>
        <p:spPr>
          <a:xfrm>
            <a:off x="2193035" y="4088891"/>
            <a:ext cx="1077467" cy="332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14"/>
          <p:cNvSpPr/>
          <p:nvPr/>
        </p:nvSpPr>
        <p:spPr>
          <a:xfrm>
            <a:off x="2193035" y="4088891"/>
            <a:ext cx="1077595" cy="332740"/>
          </a:xfrm>
          <a:custGeom>
            <a:avLst/>
            <a:gdLst/>
            <a:ahLst/>
            <a:cxnLst/>
            <a:rect l="l" t="t" r="r" b="b"/>
            <a:pathLst>
              <a:path w="1077595" h="332739">
                <a:moveTo>
                  <a:pt x="0" y="72897"/>
                </a:moveTo>
                <a:lnTo>
                  <a:pt x="911351" y="72897"/>
                </a:lnTo>
                <a:lnTo>
                  <a:pt x="911351" y="0"/>
                </a:lnTo>
                <a:lnTo>
                  <a:pt x="1077467" y="166115"/>
                </a:lnTo>
                <a:lnTo>
                  <a:pt x="911351" y="332231"/>
                </a:lnTo>
                <a:lnTo>
                  <a:pt x="911351" y="259333"/>
                </a:lnTo>
                <a:lnTo>
                  <a:pt x="0" y="259333"/>
                </a:lnTo>
                <a:lnTo>
                  <a:pt x="0" y="728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15"/>
          <p:cNvSpPr/>
          <p:nvPr/>
        </p:nvSpPr>
        <p:spPr>
          <a:xfrm>
            <a:off x="2228088" y="3465538"/>
            <a:ext cx="1146048" cy="621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16"/>
          <p:cNvSpPr/>
          <p:nvPr/>
        </p:nvSpPr>
        <p:spPr>
          <a:xfrm>
            <a:off x="2276094" y="3491357"/>
            <a:ext cx="1053592" cy="5259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7" name="object 17"/>
          <p:cNvSpPr/>
          <p:nvPr/>
        </p:nvSpPr>
        <p:spPr>
          <a:xfrm>
            <a:off x="2276094" y="3491357"/>
            <a:ext cx="1054100" cy="526415"/>
          </a:xfrm>
          <a:custGeom>
            <a:avLst/>
            <a:gdLst/>
            <a:ahLst/>
            <a:cxnLst/>
            <a:rect l="l" t="t" r="r" b="b"/>
            <a:pathLst>
              <a:path w="1054100" h="526414">
                <a:moveTo>
                  <a:pt x="57150" y="0"/>
                </a:moveTo>
                <a:lnTo>
                  <a:pt x="924432" y="279653"/>
                </a:lnTo>
                <a:lnTo>
                  <a:pt x="946785" y="210565"/>
                </a:lnTo>
                <a:lnTo>
                  <a:pt x="1053592" y="419099"/>
                </a:lnTo>
                <a:lnTo>
                  <a:pt x="845057" y="525906"/>
                </a:lnTo>
                <a:lnTo>
                  <a:pt x="867282" y="456691"/>
                </a:lnTo>
                <a:lnTo>
                  <a:pt x="0" y="177037"/>
                </a:lnTo>
                <a:lnTo>
                  <a:pt x="57150" y="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18"/>
          <p:cNvSpPr/>
          <p:nvPr/>
        </p:nvSpPr>
        <p:spPr>
          <a:xfrm>
            <a:off x="2199132" y="4450105"/>
            <a:ext cx="1130808" cy="6659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19"/>
          <p:cNvSpPr/>
          <p:nvPr/>
        </p:nvSpPr>
        <p:spPr>
          <a:xfrm>
            <a:off x="2248154" y="4478146"/>
            <a:ext cx="1037590" cy="5709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0" name="object 20"/>
          <p:cNvSpPr/>
          <p:nvPr/>
        </p:nvSpPr>
        <p:spPr>
          <a:xfrm>
            <a:off x="2248154" y="4478146"/>
            <a:ext cx="1037590" cy="571500"/>
          </a:xfrm>
          <a:custGeom>
            <a:avLst/>
            <a:gdLst/>
            <a:ahLst/>
            <a:cxnLst/>
            <a:rect l="l" t="t" r="r" b="b"/>
            <a:pathLst>
              <a:path w="1037589" h="571500">
                <a:moveTo>
                  <a:pt x="0" y="397636"/>
                </a:moveTo>
                <a:lnTo>
                  <a:pt x="849502" y="67690"/>
                </a:lnTo>
                <a:lnTo>
                  <a:pt x="823213" y="0"/>
                </a:lnTo>
                <a:lnTo>
                  <a:pt x="1037590" y="94487"/>
                </a:lnTo>
                <a:lnTo>
                  <a:pt x="943228" y="308863"/>
                </a:lnTo>
                <a:lnTo>
                  <a:pt x="916813" y="241172"/>
                </a:lnTo>
                <a:lnTo>
                  <a:pt x="67437" y="570991"/>
                </a:lnTo>
                <a:lnTo>
                  <a:pt x="0" y="39763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21"/>
          <p:cNvSpPr/>
          <p:nvPr/>
        </p:nvSpPr>
        <p:spPr>
          <a:xfrm>
            <a:off x="5841491" y="4030967"/>
            <a:ext cx="1167371" cy="4328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22"/>
          <p:cNvSpPr/>
          <p:nvPr/>
        </p:nvSpPr>
        <p:spPr>
          <a:xfrm>
            <a:off x="5888735" y="4061459"/>
            <a:ext cx="1075943" cy="3307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3" name="object 23"/>
          <p:cNvSpPr/>
          <p:nvPr/>
        </p:nvSpPr>
        <p:spPr>
          <a:xfrm>
            <a:off x="5888735" y="4061459"/>
            <a:ext cx="1076325" cy="330835"/>
          </a:xfrm>
          <a:custGeom>
            <a:avLst/>
            <a:gdLst/>
            <a:ahLst/>
            <a:cxnLst/>
            <a:rect l="l" t="t" r="r" b="b"/>
            <a:pathLst>
              <a:path w="1076325" h="330835">
                <a:moveTo>
                  <a:pt x="0" y="72516"/>
                </a:moveTo>
                <a:lnTo>
                  <a:pt x="910589" y="72516"/>
                </a:lnTo>
                <a:lnTo>
                  <a:pt x="910589" y="0"/>
                </a:lnTo>
                <a:lnTo>
                  <a:pt x="1075943" y="165353"/>
                </a:lnTo>
                <a:lnTo>
                  <a:pt x="910589" y="330707"/>
                </a:lnTo>
                <a:lnTo>
                  <a:pt x="910589" y="258190"/>
                </a:lnTo>
                <a:lnTo>
                  <a:pt x="0" y="258190"/>
                </a:lnTo>
                <a:lnTo>
                  <a:pt x="0" y="7251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4" name="object 24"/>
          <p:cNvSpPr txBox="1"/>
          <p:nvPr/>
        </p:nvSpPr>
        <p:spPr>
          <a:xfrm>
            <a:off x="6963536" y="3810711"/>
            <a:ext cx="125222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90"/>
              </a:lnSpc>
              <a:spcBef>
                <a:spcPts val="100"/>
              </a:spcBef>
            </a:pPr>
            <a:r>
              <a:rPr sz="3600" kern="0" dirty="0">
                <a:solidFill>
                  <a:srgbClr val="0000FF"/>
                </a:solidFill>
                <a:latin typeface="DejaVu Serif"/>
                <a:cs typeface="DejaVu Serif"/>
              </a:rPr>
              <a:t>𝜎</a:t>
            </a:r>
            <a:endParaRPr sz="3600" kern="0">
              <a:latin typeface="DejaVu Serif"/>
              <a:cs typeface="DejaVu Serif"/>
            </a:endParaRPr>
          </a:p>
          <a:p>
            <a:pPr algn="ctr">
              <a:lnSpc>
                <a:spcPts val="3329"/>
              </a:lnSpc>
            </a:pP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feasible</a:t>
            </a:r>
            <a:endParaRPr sz="2800" kern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94709" y="5314950"/>
            <a:ext cx="2494915" cy="619125"/>
          </a:xfrm>
          <a:custGeom>
            <a:avLst/>
            <a:gdLst/>
            <a:ahLst/>
            <a:cxnLst/>
            <a:rect l="l" t="t" r="r" b="b"/>
            <a:pathLst>
              <a:path w="2494915" h="619125">
                <a:moveTo>
                  <a:pt x="0" y="309372"/>
                </a:moveTo>
                <a:lnTo>
                  <a:pt x="18705" y="255708"/>
                </a:lnTo>
                <a:lnTo>
                  <a:pt x="50983" y="221555"/>
                </a:lnTo>
                <a:lnTo>
                  <a:pt x="98018" y="188970"/>
                </a:lnTo>
                <a:lnTo>
                  <a:pt x="158872" y="158185"/>
                </a:lnTo>
                <a:lnTo>
                  <a:pt x="194189" y="143541"/>
                </a:lnTo>
                <a:lnTo>
                  <a:pt x="232611" y="129435"/>
                </a:lnTo>
                <a:lnTo>
                  <a:pt x="274020" y="115895"/>
                </a:lnTo>
                <a:lnTo>
                  <a:pt x="318299" y="102950"/>
                </a:lnTo>
                <a:lnTo>
                  <a:pt x="365331" y="90630"/>
                </a:lnTo>
                <a:lnTo>
                  <a:pt x="415000" y="78963"/>
                </a:lnTo>
                <a:lnTo>
                  <a:pt x="467188" y="67980"/>
                </a:lnTo>
                <a:lnTo>
                  <a:pt x="521778" y="57708"/>
                </a:lnTo>
                <a:lnTo>
                  <a:pt x="578654" y="48176"/>
                </a:lnTo>
                <a:lnTo>
                  <a:pt x="637699" y="39415"/>
                </a:lnTo>
                <a:lnTo>
                  <a:pt x="698796" y="31453"/>
                </a:lnTo>
                <a:lnTo>
                  <a:pt x="761827" y="24318"/>
                </a:lnTo>
                <a:lnTo>
                  <a:pt x="826676" y="18040"/>
                </a:lnTo>
                <a:lnTo>
                  <a:pt x="893226" y="12649"/>
                </a:lnTo>
                <a:lnTo>
                  <a:pt x="961359" y="8173"/>
                </a:lnTo>
                <a:lnTo>
                  <a:pt x="1030960" y="4640"/>
                </a:lnTo>
                <a:lnTo>
                  <a:pt x="1101910" y="2082"/>
                </a:lnTo>
                <a:lnTo>
                  <a:pt x="1174094" y="525"/>
                </a:lnTo>
                <a:lnTo>
                  <a:pt x="1247393" y="0"/>
                </a:lnTo>
                <a:lnTo>
                  <a:pt x="1320693" y="525"/>
                </a:lnTo>
                <a:lnTo>
                  <a:pt x="1392877" y="2082"/>
                </a:lnTo>
                <a:lnTo>
                  <a:pt x="1463827" y="4640"/>
                </a:lnTo>
                <a:lnTo>
                  <a:pt x="1533428" y="8173"/>
                </a:lnTo>
                <a:lnTo>
                  <a:pt x="1601561" y="12649"/>
                </a:lnTo>
                <a:lnTo>
                  <a:pt x="1668111" y="18040"/>
                </a:lnTo>
                <a:lnTo>
                  <a:pt x="1732960" y="24318"/>
                </a:lnTo>
                <a:lnTo>
                  <a:pt x="1795991" y="31453"/>
                </a:lnTo>
                <a:lnTo>
                  <a:pt x="1857088" y="39415"/>
                </a:lnTo>
                <a:lnTo>
                  <a:pt x="1916133" y="48176"/>
                </a:lnTo>
                <a:lnTo>
                  <a:pt x="1973009" y="57708"/>
                </a:lnTo>
                <a:lnTo>
                  <a:pt x="2027599" y="67980"/>
                </a:lnTo>
                <a:lnTo>
                  <a:pt x="2079787" y="78963"/>
                </a:lnTo>
                <a:lnTo>
                  <a:pt x="2129456" y="90630"/>
                </a:lnTo>
                <a:lnTo>
                  <a:pt x="2176488" y="102950"/>
                </a:lnTo>
                <a:lnTo>
                  <a:pt x="2220767" y="115895"/>
                </a:lnTo>
                <a:lnTo>
                  <a:pt x="2262176" y="129435"/>
                </a:lnTo>
                <a:lnTo>
                  <a:pt x="2300598" y="143541"/>
                </a:lnTo>
                <a:lnTo>
                  <a:pt x="2335915" y="158185"/>
                </a:lnTo>
                <a:lnTo>
                  <a:pt x="2396769" y="188970"/>
                </a:lnTo>
                <a:lnTo>
                  <a:pt x="2443804" y="221555"/>
                </a:lnTo>
                <a:lnTo>
                  <a:pt x="2476082" y="255708"/>
                </a:lnTo>
                <a:lnTo>
                  <a:pt x="2492670" y="291198"/>
                </a:lnTo>
                <a:lnTo>
                  <a:pt x="2494788" y="309372"/>
                </a:lnTo>
                <a:lnTo>
                  <a:pt x="2492670" y="327550"/>
                </a:lnTo>
                <a:lnTo>
                  <a:pt x="2476082" y="363048"/>
                </a:lnTo>
                <a:lnTo>
                  <a:pt x="2443804" y="397207"/>
                </a:lnTo>
                <a:lnTo>
                  <a:pt x="2396769" y="429795"/>
                </a:lnTo>
                <a:lnTo>
                  <a:pt x="2335915" y="460580"/>
                </a:lnTo>
                <a:lnTo>
                  <a:pt x="2300598" y="475224"/>
                </a:lnTo>
                <a:lnTo>
                  <a:pt x="2262176" y="489330"/>
                </a:lnTo>
                <a:lnTo>
                  <a:pt x="2220767" y="502870"/>
                </a:lnTo>
                <a:lnTo>
                  <a:pt x="2176488" y="515813"/>
                </a:lnTo>
                <a:lnTo>
                  <a:pt x="2129456" y="528132"/>
                </a:lnTo>
                <a:lnTo>
                  <a:pt x="2079787" y="539797"/>
                </a:lnTo>
                <a:lnTo>
                  <a:pt x="2027599" y="550779"/>
                </a:lnTo>
                <a:lnTo>
                  <a:pt x="1973009" y="561050"/>
                </a:lnTo>
                <a:lnTo>
                  <a:pt x="1916133" y="570579"/>
                </a:lnTo>
                <a:lnTo>
                  <a:pt x="1857088" y="579339"/>
                </a:lnTo>
                <a:lnTo>
                  <a:pt x="1795991" y="587299"/>
                </a:lnTo>
                <a:lnTo>
                  <a:pt x="1732960" y="594432"/>
                </a:lnTo>
                <a:lnTo>
                  <a:pt x="1668111" y="600708"/>
                </a:lnTo>
                <a:lnTo>
                  <a:pt x="1601561" y="606098"/>
                </a:lnTo>
                <a:lnTo>
                  <a:pt x="1533428" y="610573"/>
                </a:lnTo>
                <a:lnTo>
                  <a:pt x="1463827" y="614104"/>
                </a:lnTo>
                <a:lnTo>
                  <a:pt x="1392877" y="616662"/>
                </a:lnTo>
                <a:lnTo>
                  <a:pt x="1320693" y="618218"/>
                </a:lnTo>
                <a:lnTo>
                  <a:pt x="1247393" y="618744"/>
                </a:lnTo>
                <a:lnTo>
                  <a:pt x="1174094" y="618218"/>
                </a:lnTo>
                <a:lnTo>
                  <a:pt x="1101910" y="616662"/>
                </a:lnTo>
                <a:lnTo>
                  <a:pt x="1030960" y="614104"/>
                </a:lnTo>
                <a:lnTo>
                  <a:pt x="961359" y="610573"/>
                </a:lnTo>
                <a:lnTo>
                  <a:pt x="893226" y="606098"/>
                </a:lnTo>
                <a:lnTo>
                  <a:pt x="826676" y="600708"/>
                </a:lnTo>
                <a:lnTo>
                  <a:pt x="761827" y="594432"/>
                </a:lnTo>
                <a:lnTo>
                  <a:pt x="698796" y="587299"/>
                </a:lnTo>
                <a:lnTo>
                  <a:pt x="637699" y="579339"/>
                </a:lnTo>
                <a:lnTo>
                  <a:pt x="578654" y="570579"/>
                </a:lnTo>
                <a:lnTo>
                  <a:pt x="521778" y="561050"/>
                </a:lnTo>
                <a:lnTo>
                  <a:pt x="467188" y="550779"/>
                </a:lnTo>
                <a:lnTo>
                  <a:pt x="415000" y="539797"/>
                </a:lnTo>
                <a:lnTo>
                  <a:pt x="365331" y="528132"/>
                </a:lnTo>
                <a:lnTo>
                  <a:pt x="318299" y="515813"/>
                </a:lnTo>
                <a:lnTo>
                  <a:pt x="274020" y="502870"/>
                </a:lnTo>
                <a:lnTo>
                  <a:pt x="232611" y="489330"/>
                </a:lnTo>
                <a:lnTo>
                  <a:pt x="194189" y="475224"/>
                </a:lnTo>
                <a:lnTo>
                  <a:pt x="158872" y="460580"/>
                </a:lnTo>
                <a:lnTo>
                  <a:pt x="98018" y="429795"/>
                </a:lnTo>
                <a:lnTo>
                  <a:pt x="50983" y="397207"/>
                </a:lnTo>
                <a:lnTo>
                  <a:pt x="18705" y="363048"/>
                </a:lnTo>
                <a:lnTo>
                  <a:pt x="2117" y="327550"/>
                </a:lnTo>
                <a:lnTo>
                  <a:pt x="0" y="309372"/>
                </a:lnTo>
                <a:close/>
              </a:path>
            </a:pathLst>
          </a:custGeom>
          <a:ln w="25907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6" name="object 26"/>
          <p:cNvSpPr txBox="1"/>
          <p:nvPr/>
        </p:nvSpPr>
        <p:spPr>
          <a:xfrm>
            <a:off x="3885184" y="5409387"/>
            <a:ext cx="15250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constraints</a:t>
            </a:r>
          </a:p>
        </p:txBody>
      </p:sp>
      <p:sp>
        <p:nvSpPr>
          <p:cNvPr id="27" name="object 27"/>
          <p:cNvSpPr/>
          <p:nvPr/>
        </p:nvSpPr>
        <p:spPr>
          <a:xfrm>
            <a:off x="4279391" y="4863084"/>
            <a:ext cx="679716" cy="516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8" name="object 28"/>
          <p:cNvSpPr/>
          <p:nvPr/>
        </p:nvSpPr>
        <p:spPr>
          <a:xfrm>
            <a:off x="4335779" y="4888991"/>
            <a:ext cx="571500" cy="4251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9" name="object 29"/>
          <p:cNvSpPr/>
          <p:nvPr/>
        </p:nvSpPr>
        <p:spPr>
          <a:xfrm>
            <a:off x="4335779" y="4888991"/>
            <a:ext cx="571500" cy="425450"/>
          </a:xfrm>
          <a:custGeom>
            <a:avLst/>
            <a:gdLst/>
            <a:ahLst/>
            <a:cxnLst/>
            <a:rect l="l" t="t" r="r" b="b"/>
            <a:pathLst>
              <a:path w="571500" h="425450">
                <a:moveTo>
                  <a:pt x="0" y="212597"/>
                </a:moveTo>
                <a:lnTo>
                  <a:pt x="142875" y="212597"/>
                </a:lnTo>
                <a:lnTo>
                  <a:pt x="142875" y="425195"/>
                </a:lnTo>
                <a:lnTo>
                  <a:pt x="428625" y="425195"/>
                </a:lnTo>
                <a:lnTo>
                  <a:pt x="428625" y="212597"/>
                </a:lnTo>
                <a:lnTo>
                  <a:pt x="571500" y="212597"/>
                </a:lnTo>
                <a:lnTo>
                  <a:pt x="285750" y="0"/>
                </a:lnTo>
                <a:lnTo>
                  <a:pt x="0" y="212597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" name="Rectangle 4"/>
          <p:cNvSpPr/>
          <p:nvPr/>
        </p:nvSpPr>
        <p:spPr>
          <a:xfrm>
            <a:off x="3400044" y="3739205"/>
            <a:ext cx="2401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445" marR="283210" indent="-93345">
              <a:lnSpc>
                <a:spcPct val="100000"/>
              </a:lnSpc>
              <a:spcBef>
                <a:spcPts val="1639"/>
              </a:spcBef>
            </a:pPr>
            <a:r>
              <a:rPr 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Scheduling  algorithm</a:t>
            </a:r>
            <a:endParaRPr lang="en-US" sz="2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6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64058" y="5200269"/>
            <a:ext cx="7848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Fortunately, polynomial time algorithms can be found  under particular conditions.</a:t>
            </a:r>
          </a:p>
        </p:txBody>
      </p:sp>
      <p:sp>
        <p:nvSpPr>
          <p:cNvPr id="7" name="object 4"/>
          <p:cNvSpPr/>
          <p:nvPr/>
        </p:nvSpPr>
        <p:spPr>
          <a:xfrm>
            <a:off x="4393286" y="3093720"/>
            <a:ext cx="3698748" cy="2435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5"/>
          <p:cNvSpPr/>
          <p:nvPr/>
        </p:nvSpPr>
        <p:spPr>
          <a:xfrm>
            <a:off x="2299309" y="4038562"/>
            <a:ext cx="1016520" cy="385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6"/>
          <p:cNvSpPr/>
          <p:nvPr/>
        </p:nvSpPr>
        <p:spPr>
          <a:xfrm>
            <a:off x="2336647" y="4065270"/>
            <a:ext cx="904240" cy="266700"/>
          </a:xfrm>
          <a:custGeom>
            <a:avLst/>
            <a:gdLst/>
            <a:ahLst/>
            <a:cxnLst/>
            <a:rect l="l" t="t" r="r" b="b"/>
            <a:pathLst>
              <a:path w="904239" h="266700">
                <a:moveTo>
                  <a:pt x="0" y="111759"/>
                </a:moveTo>
                <a:lnTo>
                  <a:pt x="34695" y="143608"/>
                </a:lnTo>
                <a:lnTo>
                  <a:pt x="70084" y="174238"/>
                </a:lnTo>
                <a:lnTo>
                  <a:pt x="106848" y="202429"/>
                </a:lnTo>
                <a:lnTo>
                  <a:pt x="145669" y="226964"/>
                </a:lnTo>
                <a:lnTo>
                  <a:pt x="187228" y="246624"/>
                </a:lnTo>
                <a:lnTo>
                  <a:pt x="232207" y="260189"/>
                </a:lnTo>
                <a:lnTo>
                  <a:pt x="281288" y="266440"/>
                </a:lnTo>
                <a:lnTo>
                  <a:pt x="335153" y="264159"/>
                </a:lnTo>
                <a:lnTo>
                  <a:pt x="487537" y="215009"/>
                </a:lnTo>
                <a:lnTo>
                  <a:pt x="675925" y="125079"/>
                </a:lnTo>
                <a:lnTo>
                  <a:pt x="836072" y="38649"/>
                </a:lnTo>
                <a:lnTo>
                  <a:pt x="903732" y="0"/>
                </a:lnTo>
              </a:path>
            </a:pathLst>
          </a:custGeom>
          <a:ln w="32004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7"/>
          <p:cNvSpPr/>
          <p:nvPr/>
        </p:nvSpPr>
        <p:spPr>
          <a:xfrm>
            <a:off x="2073758" y="4180281"/>
            <a:ext cx="1016520" cy="384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8"/>
          <p:cNvSpPr/>
          <p:nvPr/>
        </p:nvSpPr>
        <p:spPr>
          <a:xfrm>
            <a:off x="2113381" y="4222486"/>
            <a:ext cx="889635" cy="260985"/>
          </a:xfrm>
          <a:custGeom>
            <a:avLst/>
            <a:gdLst/>
            <a:ahLst/>
            <a:cxnLst/>
            <a:rect l="l" t="t" r="r" b="b"/>
            <a:pathLst>
              <a:path w="889635" h="260985">
                <a:moveTo>
                  <a:pt x="889508" y="260486"/>
                </a:moveTo>
                <a:lnTo>
                  <a:pt x="867430" y="218867"/>
                </a:lnTo>
                <a:lnTo>
                  <a:pt x="844309" y="178159"/>
                </a:lnTo>
                <a:lnTo>
                  <a:pt x="819090" y="139284"/>
                </a:lnTo>
                <a:lnTo>
                  <a:pt x="790717" y="103165"/>
                </a:lnTo>
                <a:lnTo>
                  <a:pt x="758136" y="70726"/>
                </a:lnTo>
                <a:lnTo>
                  <a:pt x="720290" y="42888"/>
                </a:lnTo>
                <a:lnTo>
                  <a:pt x="676125" y="20574"/>
                </a:lnTo>
                <a:lnTo>
                  <a:pt x="624586" y="4708"/>
                </a:lnTo>
                <a:lnTo>
                  <a:pt x="464415" y="0"/>
                </a:lnTo>
                <a:lnTo>
                  <a:pt x="256667" y="21711"/>
                </a:lnTo>
                <a:lnTo>
                  <a:pt x="76731" y="49589"/>
                </a:lnTo>
                <a:lnTo>
                  <a:pt x="0" y="63382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9"/>
          <p:cNvSpPr/>
          <p:nvPr/>
        </p:nvSpPr>
        <p:spPr>
          <a:xfrm>
            <a:off x="3593186" y="4066044"/>
            <a:ext cx="844308" cy="554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10"/>
          <p:cNvSpPr/>
          <p:nvPr/>
        </p:nvSpPr>
        <p:spPr>
          <a:xfrm>
            <a:off x="3640429" y="4099559"/>
            <a:ext cx="752855" cy="452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11"/>
          <p:cNvSpPr/>
          <p:nvPr/>
        </p:nvSpPr>
        <p:spPr>
          <a:xfrm>
            <a:off x="3640429" y="4099559"/>
            <a:ext cx="753110" cy="452755"/>
          </a:xfrm>
          <a:custGeom>
            <a:avLst/>
            <a:gdLst/>
            <a:ahLst/>
            <a:cxnLst/>
            <a:rect l="l" t="t" r="r" b="b"/>
            <a:pathLst>
              <a:path w="753110" h="452754">
                <a:moveTo>
                  <a:pt x="0" y="113156"/>
                </a:moveTo>
                <a:lnTo>
                  <a:pt x="526541" y="113156"/>
                </a:lnTo>
                <a:lnTo>
                  <a:pt x="526541" y="0"/>
                </a:lnTo>
                <a:lnTo>
                  <a:pt x="752855" y="226313"/>
                </a:lnTo>
                <a:lnTo>
                  <a:pt x="526541" y="452627"/>
                </a:lnTo>
                <a:lnTo>
                  <a:pt x="526541" y="339470"/>
                </a:lnTo>
                <a:lnTo>
                  <a:pt x="0" y="339470"/>
                </a:lnTo>
                <a:lnTo>
                  <a:pt x="0" y="11315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12"/>
          <p:cNvSpPr txBox="1"/>
          <p:nvPr/>
        </p:nvSpPr>
        <p:spPr>
          <a:xfrm>
            <a:off x="457200" y="1023366"/>
            <a:ext cx="8284058" cy="309571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98044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In 1975, Garey and Johnson showed that the  general scheduling problem is </a:t>
            </a:r>
            <a:r>
              <a:rPr sz="2800" b="1" kern="0" dirty="0">
                <a:solidFill>
                  <a:srgbClr val="0000FF"/>
                </a:solidFill>
                <a:latin typeface="Arial"/>
                <a:cs typeface="Arial"/>
              </a:rPr>
              <a:t>NP hard</a:t>
            </a:r>
            <a:r>
              <a:rPr sz="2800" kern="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endParaRPr sz="2800" kern="0" dirty="0">
              <a:latin typeface="Times New Roman"/>
              <a:cs typeface="Times New Roman"/>
            </a:endParaRPr>
          </a:p>
          <a:p>
            <a:pPr marL="1017269" marR="5080">
              <a:lnSpc>
                <a:spcPct val="100000"/>
              </a:lnSpc>
              <a:spcBef>
                <a:spcPts val="1895"/>
              </a:spcBef>
            </a:pPr>
            <a:r>
              <a:rPr sz="2000" kern="0" dirty="0">
                <a:latin typeface="Arial"/>
                <a:cs typeface="Arial"/>
              </a:rPr>
              <a:t>In practice, it means that the time for finding a feasible schedule  </a:t>
            </a:r>
            <a:r>
              <a:rPr sz="2000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grows exponentially with the number of tasks</a:t>
            </a:r>
            <a:r>
              <a:rPr sz="2000" kern="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kern="0" dirty="0">
              <a:latin typeface="Times New Roman"/>
              <a:cs typeface="Times New Roman"/>
            </a:endParaRPr>
          </a:p>
          <a:p>
            <a:pPr marL="1331595" algn="ctr">
              <a:lnSpc>
                <a:spcPct val="100000"/>
              </a:lnSpc>
            </a:pP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𝑛</a:t>
            </a:r>
            <a:r>
              <a:rPr sz="1800" kern="0" dirty="0">
                <a:solidFill>
                  <a:srgbClr val="0000FF"/>
                </a:solidFill>
                <a:latin typeface="Arial"/>
                <a:cs typeface="Arial"/>
              </a:rPr>
              <a:t>=5</a:t>
            </a:r>
            <a:endParaRPr sz="1800" kern="0" dirty="0">
              <a:latin typeface="Arial"/>
              <a:cs typeface="Arial"/>
            </a:endParaRPr>
          </a:p>
          <a:p>
            <a:pPr marL="1867535">
              <a:lnSpc>
                <a:spcPct val="100000"/>
              </a:lnSpc>
              <a:spcBef>
                <a:spcPts val="1345"/>
              </a:spcBef>
            </a:pPr>
            <a:r>
              <a:rPr sz="1800" kern="0" dirty="0">
                <a:solidFill>
                  <a:srgbClr val="0000FF"/>
                </a:solidFill>
                <a:latin typeface="DejaVu Serif"/>
                <a:cs typeface="DejaVu Serif"/>
              </a:rPr>
              <a:t>𝑛</a:t>
            </a:r>
            <a:r>
              <a:rPr sz="1800" kern="0" dirty="0">
                <a:solidFill>
                  <a:srgbClr val="0000FF"/>
                </a:solidFill>
                <a:latin typeface="Arial"/>
                <a:cs typeface="Arial"/>
              </a:rPr>
              <a:t>=2</a:t>
            </a:r>
            <a:endParaRPr sz="18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42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Why do we care about complexity?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07542" y="1024890"/>
            <a:ext cx="8360258" cy="20954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5527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Let’s consider an application with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𝒏 </a:t>
            </a: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= 30 </a:t>
            </a:r>
            <a:r>
              <a:rPr sz="2400" kern="0" dirty="0">
                <a:latin typeface="Arial"/>
                <a:cs typeface="Arial"/>
              </a:rPr>
              <a:t>tasks on a  processor in which the </a:t>
            </a: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elementary step takes </a:t>
            </a: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𝝁𝒔</a:t>
            </a:r>
            <a:endParaRPr sz="2400" kern="0" dirty="0">
              <a:latin typeface="DejaVu Serif"/>
              <a:cs typeface="DejaVu Serif"/>
            </a:endParaRPr>
          </a:p>
          <a:p>
            <a:pPr marL="241300">
              <a:lnSpc>
                <a:spcPts val="2175"/>
              </a:lnSpc>
            </a:pPr>
            <a:r>
              <a:rPr sz="2000" kern="0" dirty="0">
                <a:latin typeface="Arial"/>
                <a:cs typeface="Arial"/>
              </a:rPr>
              <a:t>(one microseconds = </a:t>
            </a:r>
            <a:r>
              <a:rPr sz="2000" kern="0" dirty="0">
                <a:latin typeface="DejaVu Serif"/>
                <a:cs typeface="DejaVu Serif"/>
              </a:rPr>
              <a:t>10</a:t>
            </a:r>
            <a:r>
              <a:rPr sz="2175" kern="0" baseline="28735" dirty="0">
                <a:latin typeface="DejaVu Serif"/>
                <a:cs typeface="DejaVu Serif"/>
              </a:rPr>
              <a:t>−6</a:t>
            </a:r>
            <a:r>
              <a:rPr sz="2000" kern="0" dirty="0">
                <a:latin typeface="DejaVu Serif"/>
                <a:cs typeface="DejaVu Serif"/>
              </a:rPr>
              <a:t>𝑠</a:t>
            </a:r>
            <a:r>
              <a:rPr sz="2000" kern="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endParaRPr sz="24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864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Consider 3 algorithms with the following complexity:</a:t>
            </a:r>
          </a:p>
        </p:txBody>
      </p:sp>
      <p:sp>
        <p:nvSpPr>
          <p:cNvPr id="7" name="object 4"/>
          <p:cNvSpPr/>
          <p:nvPr/>
        </p:nvSpPr>
        <p:spPr>
          <a:xfrm>
            <a:off x="2000250" y="3568446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56" y="0"/>
                </a:moveTo>
                <a:lnTo>
                  <a:pt x="404494" y="15366"/>
                </a:lnTo>
                <a:lnTo>
                  <a:pt x="426378" y="24818"/>
                </a:lnTo>
                <a:lnTo>
                  <a:pt x="445166" y="37925"/>
                </a:lnTo>
                <a:lnTo>
                  <a:pt x="473456" y="75056"/>
                </a:lnTo>
                <a:lnTo>
                  <a:pt x="490204" y="125142"/>
                </a:lnTo>
                <a:lnTo>
                  <a:pt x="495807" y="186562"/>
                </a:lnTo>
                <a:lnTo>
                  <a:pt x="494405" y="219805"/>
                </a:lnTo>
                <a:lnTo>
                  <a:pt x="483217" y="277145"/>
                </a:lnTo>
                <a:lnTo>
                  <a:pt x="460761" y="321941"/>
                </a:lnTo>
                <a:lnTo>
                  <a:pt x="426610" y="352143"/>
                </a:lnTo>
                <a:lnTo>
                  <a:pt x="405130" y="361695"/>
                </a:lnTo>
                <a:lnTo>
                  <a:pt x="409956" y="376935"/>
                </a:lnTo>
                <a:lnTo>
                  <a:pt x="461295" y="352837"/>
                </a:lnTo>
                <a:lnTo>
                  <a:pt x="499110" y="311022"/>
                </a:lnTo>
                <a:lnTo>
                  <a:pt x="522366" y="255190"/>
                </a:lnTo>
                <a:lnTo>
                  <a:pt x="530098" y="188594"/>
                </a:lnTo>
                <a:lnTo>
                  <a:pt x="528165" y="154015"/>
                </a:lnTo>
                <a:lnTo>
                  <a:pt x="512631" y="92761"/>
                </a:lnTo>
                <a:lnTo>
                  <a:pt x="481768" y="42916"/>
                </a:lnTo>
                <a:lnTo>
                  <a:pt x="437243" y="9907"/>
                </a:lnTo>
                <a:lnTo>
                  <a:pt x="409956" y="0"/>
                </a:lnTo>
                <a:close/>
              </a:path>
              <a:path w="530225" h="377189">
                <a:moveTo>
                  <a:pt x="120142" y="0"/>
                </a:moveTo>
                <a:lnTo>
                  <a:pt x="68897" y="24209"/>
                </a:lnTo>
                <a:lnTo>
                  <a:pt x="30987" y="66039"/>
                </a:lnTo>
                <a:lnTo>
                  <a:pt x="7731" y="122078"/>
                </a:lnTo>
                <a:lnTo>
                  <a:pt x="0" y="188594"/>
                </a:lnTo>
                <a:lnTo>
                  <a:pt x="1930" y="223244"/>
                </a:lnTo>
                <a:lnTo>
                  <a:pt x="17412" y="284446"/>
                </a:lnTo>
                <a:lnTo>
                  <a:pt x="48150" y="334144"/>
                </a:lnTo>
                <a:lnTo>
                  <a:pt x="92763" y="367101"/>
                </a:lnTo>
                <a:lnTo>
                  <a:pt x="120142" y="376935"/>
                </a:lnTo>
                <a:lnTo>
                  <a:pt x="124968" y="361695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2" y="301243"/>
                </a:lnTo>
                <a:lnTo>
                  <a:pt x="39893" y="249999"/>
                </a:lnTo>
                <a:lnTo>
                  <a:pt x="34289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6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5"/>
          <p:cNvSpPr txBox="1"/>
          <p:nvPr/>
        </p:nvSpPr>
        <p:spPr>
          <a:xfrm>
            <a:off x="836167" y="3453510"/>
            <a:ext cx="205943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9310" algn="l"/>
              </a:tabLst>
            </a:pPr>
            <a:r>
              <a:rPr sz="3200" kern="0" dirty="0">
                <a:solidFill>
                  <a:srgbClr val="0000FF"/>
                </a:solidFill>
                <a:latin typeface="DejaVu Serif"/>
                <a:cs typeface="DejaVu Serif"/>
              </a:rPr>
              <a:t>𝑨</a:t>
            </a:r>
            <a:r>
              <a:rPr sz="3525" kern="0" baseline="-15366" dirty="0">
                <a:solidFill>
                  <a:srgbClr val="0000FF"/>
                </a:solidFill>
                <a:latin typeface="DejaVu Serif"/>
                <a:cs typeface="DejaVu Serif"/>
              </a:rPr>
              <a:t>𝟏</a:t>
            </a:r>
            <a:r>
              <a:rPr sz="3200" kern="0" dirty="0">
                <a:solidFill>
                  <a:srgbClr val="0000FF"/>
                </a:solidFill>
                <a:latin typeface="DejaVu Serif"/>
                <a:cs typeface="DejaVu Serif"/>
              </a:rPr>
              <a:t>:	𝑶 𝒏</a:t>
            </a:r>
            <a:endParaRPr sz="3200" kern="0" dirty="0">
              <a:latin typeface="DejaVu Serif"/>
              <a:cs typeface="DejaVu Serif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1307591" y="4210837"/>
            <a:ext cx="630974" cy="729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7"/>
          <p:cNvSpPr/>
          <p:nvPr/>
        </p:nvSpPr>
        <p:spPr>
          <a:xfrm>
            <a:off x="1360932" y="4235196"/>
            <a:ext cx="528828" cy="63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8"/>
          <p:cNvSpPr/>
          <p:nvPr/>
        </p:nvSpPr>
        <p:spPr>
          <a:xfrm>
            <a:off x="1360932" y="4235196"/>
            <a:ext cx="528955" cy="638810"/>
          </a:xfrm>
          <a:custGeom>
            <a:avLst/>
            <a:gdLst/>
            <a:ahLst/>
            <a:cxnLst/>
            <a:rect l="l" t="t" r="r" b="b"/>
            <a:pathLst>
              <a:path w="528955" h="638810">
                <a:moveTo>
                  <a:pt x="0" y="374141"/>
                </a:moveTo>
                <a:lnTo>
                  <a:pt x="132206" y="374141"/>
                </a:lnTo>
                <a:lnTo>
                  <a:pt x="132206" y="0"/>
                </a:lnTo>
                <a:lnTo>
                  <a:pt x="396620" y="0"/>
                </a:lnTo>
                <a:lnTo>
                  <a:pt x="396620" y="374141"/>
                </a:lnTo>
                <a:lnTo>
                  <a:pt x="528828" y="374141"/>
                </a:lnTo>
                <a:lnTo>
                  <a:pt x="264414" y="638555"/>
                </a:lnTo>
                <a:lnTo>
                  <a:pt x="0" y="374141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9"/>
          <p:cNvSpPr/>
          <p:nvPr/>
        </p:nvSpPr>
        <p:spPr>
          <a:xfrm>
            <a:off x="4734819" y="3551554"/>
            <a:ext cx="751840" cy="491490"/>
          </a:xfrm>
          <a:custGeom>
            <a:avLst/>
            <a:gdLst/>
            <a:ahLst/>
            <a:cxnLst/>
            <a:rect l="l" t="t" r="r" b="b"/>
            <a:pathLst>
              <a:path w="751839" h="491489">
                <a:moveTo>
                  <a:pt x="622167" y="0"/>
                </a:moveTo>
                <a:lnTo>
                  <a:pt x="617214" y="16256"/>
                </a:lnTo>
                <a:lnTo>
                  <a:pt x="639764" y="27971"/>
                </a:lnTo>
                <a:lnTo>
                  <a:pt x="659409" y="45021"/>
                </a:lnTo>
                <a:lnTo>
                  <a:pt x="689985" y="95123"/>
                </a:lnTo>
                <a:lnTo>
                  <a:pt x="708558" y="163210"/>
                </a:lnTo>
                <a:lnTo>
                  <a:pt x="713202" y="202725"/>
                </a:lnTo>
                <a:lnTo>
                  <a:pt x="714750" y="245872"/>
                </a:lnTo>
                <a:lnTo>
                  <a:pt x="713202" y="288996"/>
                </a:lnTo>
                <a:lnTo>
                  <a:pt x="708558" y="328453"/>
                </a:lnTo>
                <a:lnTo>
                  <a:pt x="689985" y="396367"/>
                </a:lnTo>
                <a:lnTo>
                  <a:pt x="659409" y="446468"/>
                </a:lnTo>
                <a:lnTo>
                  <a:pt x="617214" y="475234"/>
                </a:lnTo>
                <a:lnTo>
                  <a:pt x="622167" y="491490"/>
                </a:lnTo>
                <a:lnTo>
                  <a:pt x="677015" y="462216"/>
                </a:lnTo>
                <a:lnTo>
                  <a:pt x="717671" y="407035"/>
                </a:lnTo>
                <a:lnTo>
                  <a:pt x="732413" y="371385"/>
                </a:lnTo>
                <a:lnTo>
                  <a:pt x="742928" y="332628"/>
                </a:lnTo>
                <a:lnTo>
                  <a:pt x="749228" y="290752"/>
                </a:lnTo>
                <a:lnTo>
                  <a:pt x="751326" y="245745"/>
                </a:lnTo>
                <a:lnTo>
                  <a:pt x="749228" y="200717"/>
                </a:lnTo>
                <a:lnTo>
                  <a:pt x="742928" y="158797"/>
                </a:lnTo>
                <a:lnTo>
                  <a:pt x="732413" y="119997"/>
                </a:lnTo>
                <a:lnTo>
                  <a:pt x="717671" y="84328"/>
                </a:lnTo>
                <a:lnTo>
                  <a:pt x="677015" y="29210"/>
                </a:lnTo>
                <a:lnTo>
                  <a:pt x="651359" y="11354"/>
                </a:lnTo>
                <a:lnTo>
                  <a:pt x="622167" y="0"/>
                </a:lnTo>
                <a:close/>
              </a:path>
              <a:path w="751839" h="491489">
                <a:moveTo>
                  <a:pt x="129026" y="0"/>
                </a:moveTo>
                <a:lnTo>
                  <a:pt x="74177" y="29210"/>
                </a:lnTo>
                <a:lnTo>
                  <a:pt x="33522" y="84328"/>
                </a:lnTo>
                <a:lnTo>
                  <a:pt x="18853" y="119997"/>
                </a:lnTo>
                <a:lnTo>
                  <a:pt x="8376" y="158797"/>
                </a:lnTo>
                <a:lnTo>
                  <a:pt x="2089" y="200717"/>
                </a:lnTo>
                <a:lnTo>
                  <a:pt x="0" y="245872"/>
                </a:lnTo>
                <a:lnTo>
                  <a:pt x="2089" y="290752"/>
                </a:lnTo>
                <a:lnTo>
                  <a:pt x="8376" y="332628"/>
                </a:lnTo>
                <a:lnTo>
                  <a:pt x="18853" y="371385"/>
                </a:lnTo>
                <a:lnTo>
                  <a:pt x="33522" y="407035"/>
                </a:lnTo>
                <a:lnTo>
                  <a:pt x="74177" y="462216"/>
                </a:lnTo>
                <a:lnTo>
                  <a:pt x="129026" y="491490"/>
                </a:lnTo>
                <a:lnTo>
                  <a:pt x="134106" y="475234"/>
                </a:lnTo>
                <a:lnTo>
                  <a:pt x="111482" y="463518"/>
                </a:lnTo>
                <a:lnTo>
                  <a:pt x="91799" y="446468"/>
                </a:lnTo>
                <a:lnTo>
                  <a:pt x="61208" y="396367"/>
                </a:lnTo>
                <a:lnTo>
                  <a:pt x="42634" y="328453"/>
                </a:lnTo>
                <a:lnTo>
                  <a:pt x="37990" y="288996"/>
                </a:lnTo>
                <a:lnTo>
                  <a:pt x="36447" y="245745"/>
                </a:lnTo>
                <a:lnTo>
                  <a:pt x="37990" y="202725"/>
                </a:lnTo>
                <a:lnTo>
                  <a:pt x="42634" y="163210"/>
                </a:lnTo>
                <a:lnTo>
                  <a:pt x="61208" y="95123"/>
                </a:lnTo>
                <a:lnTo>
                  <a:pt x="91799" y="45021"/>
                </a:lnTo>
                <a:lnTo>
                  <a:pt x="134106" y="16256"/>
                </a:lnTo>
                <a:lnTo>
                  <a:pt x="12902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10"/>
          <p:cNvSpPr txBox="1"/>
          <p:nvPr/>
        </p:nvSpPr>
        <p:spPr>
          <a:xfrm>
            <a:off x="3569970" y="3492830"/>
            <a:ext cx="22212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0580" algn="l"/>
              </a:tabLst>
            </a:pPr>
            <a:r>
              <a:rPr sz="3200" kern="0" dirty="0">
                <a:solidFill>
                  <a:srgbClr val="0000FF"/>
                </a:solidFill>
                <a:latin typeface="DejaVu Serif"/>
                <a:cs typeface="DejaVu Serif"/>
              </a:rPr>
              <a:t>𝑨</a:t>
            </a:r>
            <a:r>
              <a:rPr sz="3525" kern="0" baseline="-15366" dirty="0">
                <a:solidFill>
                  <a:srgbClr val="0000FF"/>
                </a:solidFill>
                <a:latin typeface="DejaVu Serif"/>
                <a:cs typeface="DejaVu Serif"/>
              </a:rPr>
              <a:t>𝟐</a:t>
            </a:r>
            <a:r>
              <a:rPr sz="3200" kern="0" dirty="0">
                <a:solidFill>
                  <a:srgbClr val="0000FF"/>
                </a:solidFill>
                <a:latin typeface="DejaVu Serif"/>
                <a:cs typeface="DejaVu Serif"/>
              </a:rPr>
              <a:t>:	𝑶 𝒏</a:t>
            </a:r>
            <a:r>
              <a:rPr sz="3525" kern="0" baseline="28368" dirty="0">
                <a:solidFill>
                  <a:srgbClr val="0000FF"/>
                </a:solidFill>
                <a:latin typeface="DejaVu Serif"/>
                <a:cs typeface="DejaVu Serif"/>
              </a:rPr>
              <a:t>𝟖</a:t>
            </a:r>
            <a:endParaRPr sz="3525" kern="0" baseline="28368" dirty="0">
              <a:latin typeface="DejaVu Serif"/>
              <a:cs typeface="DejaVu Serif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4194047" y="4210837"/>
            <a:ext cx="629386" cy="729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12"/>
          <p:cNvSpPr/>
          <p:nvPr/>
        </p:nvSpPr>
        <p:spPr>
          <a:xfrm>
            <a:off x="4247388" y="4235196"/>
            <a:ext cx="527303" cy="63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13"/>
          <p:cNvSpPr/>
          <p:nvPr/>
        </p:nvSpPr>
        <p:spPr>
          <a:xfrm>
            <a:off x="4247388" y="4235196"/>
            <a:ext cx="527685" cy="638810"/>
          </a:xfrm>
          <a:custGeom>
            <a:avLst/>
            <a:gdLst/>
            <a:ahLst/>
            <a:cxnLst/>
            <a:rect l="l" t="t" r="r" b="b"/>
            <a:pathLst>
              <a:path w="527685" h="638810">
                <a:moveTo>
                  <a:pt x="0" y="374903"/>
                </a:moveTo>
                <a:lnTo>
                  <a:pt x="131825" y="374903"/>
                </a:lnTo>
                <a:lnTo>
                  <a:pt x="131825" y="0"/>
                </a:lnTo>
                <a:lnTo>
                  <a:pt x="395477" y="0"/>
                </a:lnTo>
                <a:lnTo>
                  <a:pt x="395477" y="374903"/>
                </a:lnTo>
                <a:lnTo>
                  <a:pt x="527303" y="374903"/>
                </a:lnTo>
                <a:lnTo>
                  <a:pt x="263651" y="638555"/>
                </a:lnTo>
                <a:lnTo>
                  <a:pt x="0" y="374903"/>
                </a:lnTo>
                <a:close/>
              </a:path>
            </a:pathLst>
          </a:custGeom>
          <a:ln w="9143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7" name="object 14"/>
          <p:cNvSpPr txBox="1"/>
          <p:nvPr/>
        </p:nvSpPr>
        <p:spPr>
          <a:xfrm>
            <a:off x="1244600" y="4953127"/>
            <a:ext cx="418084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4615" algn="l"/>
              </a:tabLst>
            </a:pPr>
            <a:r>
              <a:rPr sz="4200" kern="0" baseline="1984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r>
              <a:rPr sz="4200" kern="0" baseline="1984" dirty="0">
                <a:solidFill>
                  <a:srgbClr val="0000FF"/>
                </a:solidFill>
                <a:latin typeface="DejaVu Serif"/>
                <a:cs typeface="DejaVu Serif"/>
              </a:rPr>
              <a:t>𝜇𝑠	</a:t>
            </a: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82 </a:t>
            </a:r>
            <a:r>
              <a:rPr lang="fa-IR" sz="28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	</a:t>
            </a:r>
            <a:r>
              <a:rPr sz="2800" kern="0" dirty="0" smtClean="0">
                <a:solidFill>
                  <a:srgbClr val="0000FF"/>
                </a:solidFill>
                <a:latin typeface="DejaVu Serif"/>
                <a:cs typeface="DejaVu Serif"/>
              </a:rPr>
              <a:t>hours</a:t>
            </a:r>
            <a:endParaRPr sz="2800" kern="0" dirty="0">
              <a:latin typeface="DejaVu Serif"/>
              <a:cs typeface="DejaVu Serif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7690993" y="3568446"/>
            <a:ext cx="717550" cy="377190"/>
          </a:xfrm>
          <a:custGeom>
            <a:avLst/>
            <a:gdLst/>
            <a:ahLst/>
            <a:cxnLst/>
            <a:rect l="l" t="t" r="r" b="b"/>
            <a:pathLst>
              <a:path w="717550" h="377189">
                <a:moveTo>
                  <a:pt x="597407" y="0"/>
                </a:moveTo>
                <a:lnTo>
                  <a:pt x="592074" y="15366"/>
                </a:lnTo>
                <a:lnTo>
                  <a:pt x="613884" y="24818"/>
                </a:lnTo>
                <a:lnTo>
                  <a:pt x="632634" y="37925"/>
                </a:lnTo>
                <a:lnTo>
                  <a:pt x="660907" y="75056"/>
                </a:lnTo>
                <a:lnTo>
                  <a:pt x="677656" y="125142"/>
                </a:lnTo>
                <a:lnTo>
                  <a:pt x="683259" y="186562"/>
                </a:lnTo>
                <a:lnTo>
                  <a:pt x="681857" y="219805"/>
                </a:lnTo>
                <a:lnTo>
                  <a:pt x="670669" y="277145"/>
                </a:lnTo>
                <a:lnTo>
                  <a:pt x="648213" y="321941"/>
                </a:lnTo>
                <a:lnTo>
                  <a:pt x="614062" y="352143"/>
                </a:lnTo>
                <a:lnTo>
                  <a:pt x="592581" y="361695"/>
                </a:lnTo>
                <a:lnTo>
                  <a:pt x="597407" y="376935"/>
                </a:lnTo>
                <a:lnTo>
                  <a:pt x="648795" y="352837"/>
                </a:lnTo>
                <a:lnTo>
                  <a:pt x="686561" y="311022"/>
                </a:lnTo>
                <a:lnTo>
                  <a:pt x="709818" y="255190"/>
                </a:lnTo>
                <a:lnTo>
                  <a:pt x="717550" y="188594"/>
                </a:lnTo>
                <a:lnTo>
                  <a:pt x="715617" y="154015"/>
                </a:lnTo>
                <a:lnTo>
                  <a:pt x="700083" y="92761"/>
                </a:lnTo>
                <a:lnTo>
                  <a:pt x="669220" y="42916"/>
                </a:lnTo>
                <a:lnTo>
                  <a:pt x="624695" y="9907"/>
                </a:lnTo>
                <a:lnTo>
                  <a:pt x="597407" y="0"/>
                </a:lnTo>
                <a:close/>
              </a:path>
              <a:path w="717550" h="377189">
                <a:moveTo>
                  <a:pt x="120141" y="0"/>
                </a:moveTo>
                <a:lnTo>
                  <a:pt x="68913" y="24209"/>
                </a:lnTo>
                <a:lnTo>
                  <a:pt x="31114" y="66039"/>
                </a:lnTo>
                <a:lnTo>
                  <a:pt x="7746" y="122078"/>
                </a:lnTo>
                <a:lnTo>
                  <a:pt x="0" y="188594"/>
                </a:lnTo>
                <a:lnTo>
                  <a:pt x="1930" y="223244"/>
                </a:lnTo>
                <a:lnTo>
                  <a:pt x="17412" y="284446"/>
                </a:lnTo>
                <a:lnTo>
                  <a:pt x="48150" y="334144"/>
                </a:lnTo>
                <a:lnTo>
                  <a:pt x="92763" y="367101"/>
                </a:lnTo>
                <a:lnTo>
                  <a:pt x="120141" y="376935"/>
                </a:lnTo>
                <a:lnTo>
                  <a:pt x="124967" y="361695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3"/>
                </a:lnTo>
                <a:lnTo>
                  <a:pt x="39893" y="249999"/>
                </a:lnTo>
                <a:lnTo>
                  <a:pt x="34289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6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16"/>
          <p:cNvSpPr txBox="1"/>
          <p:nvPr/>
        </p:nvSpPr>
        <p:spPr>
          <a:xfrm>
            <a:off x="6528053" y="3453510"/>
            <a:ext cx="201856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0580" algn="l"/>
              </a:tabLst>
            </a:pPr>
            <a:r>
              <a:rPr sz="3200" kern="0" dirty="0">
                <a:solidFill>
                  <a:srgbClr val="0000FF"/>
                </a:solidFill>
                <a:latin typeface="DejaVu Serif"/>
                <a:cs typeface="DejaVu Serif"/>
              </a:rPr>
              <a:t>𝑨</a:t>
            </a:r>
            <a:r>
              <a:rPr sz="3525" kern="0" baseline="-15366" dirty="0">
                <a:solidFill>
                  <a:srgbClr val="0000FF"/>
                </a:solidFill>
                <a:latin typeface="DejaVu Serif"/>
                <a:cs typeface="DejaVu Serif"/>
              </a:rPr>
              <a:t>𝟑</a:t>
            </a:r>
            <a:r>
              <a:rPr sz="3200" kern="0" dirty="0">
                <a:solidFill>
                  <a:srgbClr val="0000FF"/>
                </a:solidFill>
                <a:latin typeface="DejaVu Serif"/>
                <a:cs typeface="DejaVu Serif"/>
              </a:rPr>
              <a:t>:	𝑶 𝟖</a:t>
            </a:r>
            <a:r>
              <a:rPr sz="3525" kern="0" baseline="28368" dirty="0">
                <a:solidFill>
                  <a:srgbClr val="0000FF"/>
                </a:solidFill>
                <a:latin typeface="DejaVu Serif"/>
                <a:cs typeface="DejaVu Serif"/>
              </a:rPr>
              <a:t>𝒏</a:t>
            </a:r>
            <a:endParaRPr sz="3525" kern="0" baseline="28368" dirty="0">
              <a:latin typeface="DejaVu Serif"/>
              <a:cs typeface="DejaVu Serif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7150607" y="4210837"/>
            <a:ext cx="630974" cy="729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18"/>
          <p:cNvSpPr/>
          <p:nvPr/>
        </p:nvSpPr>
        <p:spPr>
          <a:xfrm>
            <a:off x="7203947" y="4235196"/>
            <a:ext cx="528827" cy="63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19"/>
          <p:cNvSpPr/>
          <p:nvPr/>
        </p:nvSpPr>
        <p:spPr>
          <a:xfrm>
            <a:off x="7203947" y="4235196"/>
            <a:ext cx="528955" cy="638810"/>
          </a:xfrm>
          <a:custGeom>
            <a:avLst/>
            <a:gdLst/>
            <a:ahLst/>
            <a:cxnLst/>
            <a:rect l="l" t="t" r="r" b="b"/>
            <a:pathLst>
              <a:path w="528954" h="638810">
                <a:moveTo>
                  <a:pt x="0" y="374141"/>
                </a:moveTo>
                <a:lnTo>
                  <a:pt x="132206" y="374141"/>
                </a:lnTo>
                <a:lnTo>
                  <a:pt x="132206" y="0"/>
                </a:lnTo>
                <a:lnTo>
                  <a:pt x="396621" y="0"/>
                </a:lnTo>
                <a:lnTo>
                  <a:pt x="396621" y="374141"/>
                </a:lnTo>
                <a:lnTo>
                  <a:pt x="528827" y="374141"/>
                </a:lnTo>
                <a:lnTo>
                  <a:pt x="264413" y="638555"/>
                </a:lnTo>
                <a:lnTo>
                  <a:pt x="0" y="374141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3" name="object 20"/>
          <p:cNvSpPr txBox="1"/>
          <p:nvPr/>
        </p:nvSpPr>
        <p:spPr>
          <a:xfrm>
            <a:off x="6746493" y="4885182"/>
            <a:ext cx="1510030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40,000</a:t>
            </a:r>
            <a:endParaRPr sz="2800" ker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billion years</a:t>
            </a:r>
            <a:endParaRPr sz="2400" kern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05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Complexity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5" name="object 3"/>
          <p:cNvSpPr/>
          <p:nvPr/>
        </p:nvSpPr>
        <p:spPr>
          <a:xfrm>
            <a:off x="297179" y="2918460"/>
            <a:ext cx="1846961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6" name="object 5"/>
          <p:cNvSpPr/>
          <p:nvPr/>
        </p:nvSpPr>
        <p:spPr>
          <a:xfrm>
            <a:off x="7539228" y="3070860"/>
            <a:ext cx="1429512" cy="2563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7" name="object 6"/>
          <p:cNvSpPr txBox="1">
            <a:spLocks/>
          </p:cNvSpPr>
          <p:nvPr/>
        </p:nvSpPr>
        <p:spPr>
          <a:xfrm>
            <a:off x="966927" y="977646"/>
            <a:ext cx="1852473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0" smtClean="0">
                <a:solidFill>
                  <a:srgbClr val="000000"/>
                </a:solidFill>
                <a:latin typeface="Arial"/>
                <a:cs typeface="Arial"/>
              </a:rPr>
              <a:t>Textbooks: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object 7"/>
          <p:cNvSpPr/>
          <p:nvPr/>
        </p:nvSpPr>
        <p:spPr>
          <a:xfrm>
            <a:off x="2276982" y="2590800"/>
            <a:ext cx="4982845" cy="981710"/>
          </a:xfrm>
          <a:custGeom>
            <a:avLst/>
            <a:gdLst/>
            <a:ahLst/>
            <a:cxnLst/>
            <a:rect l="l" t="t" r="r" b="b"/>
            <a:pathLst>
              <a:path w="4982845" h="981710">
                <a:moveTo>
                  <a:pt x="503555" y="163575"/>
                </a:moveTo>
                <a:lnTo>
                  <a:pt x="509401" y="120106"/>
                </a:lnTo>
                <a:lnTo>
                  <a:pt x="525897" y="81035"/>
                </a:lnTo>
                <a:lnTo>
                  <a:pt x="551481" y="47926"/>
                </a:lnTo>
                <a:lnTo>
                  <a:pt x="584590" y="22342"/>
                </a:lnTo>
                <a:lnTo>
                  <a:pt x="623661" y="5846"/>
                </a:lnTo>
                <a:lnTo>
                  <a:pt x="667131" y="0"/>
                </a:lnTo>
                <a:lnTo>
                  <a:pt x="1250061" y="0"/>
                </a:lnTo>
                <a:lnTo>
                  <a:pt x="2369820" y="0"/>
                </a:lnTo>
                <a:lnTo>
                  <a:pt x="4819015" y="0"/>
                </a:lnTo>
                <a:lnTo>
                  <a:pt x="4862484" y="5846"/>
                </a:lnTo>
                <a:lnTo>
                  <a:pt x="4901555" y="22342"/>
                </a:lnTo>
                <a:lnTo>
                  <a:pt x="4934664" y="47926"/>
                </a:lnTo>
                <a:lnTo>
                  <a:pt x="4960248" y="81035"/>
                </a:lnTo>
                <a:lnTo>
                  <a:pt x="4976744" y="120106"/>
                </a:lnTo>
                <a:lnTo>
                  <a:pt x="4982591" y="163575"/>
                </a:lnTo>
                <a:lnTo>
                  <a:pt x="4982591" y="408940"/>
                </a:lnTo>
                <a:lnTo>
                  <a:pt x="4982591" y="817880"/>
                </a:lnTo>
                <a:lnTo>
                  <a:pt x="4976744" y="861349"/>
                </a:lnTo>
                <a:lnTo>
                  <a:pt x="4960248" y="900420"/>
                </a:lnTo>
                <a:lnTo>
                  <a:pt x="4934664" y="933529"/>
                </a:lnTo>
                <a:lnTo>
                  <a:pt x="4901555" y="959113"/>
                </a:lnTo>
                <a:lnTo>
                  <a:pt x="4862484" y="975609"/>
                </a:lnTo>
                <a:lnTo>
                  <a:pt x="4819015" y="981456"/>
                </a:lnTo>
                <a:lnTo>
                  <a:pt x="2369820" y="981456"/>
                </a:lnTo>
                <a:lnTo>
                  <a:pt x="1250061" y="981456"/>
                </a:lnTo>
                <a:lnTo>
                  <a:pt x="667131" y="981456"/>
                </a:lnTo>
                <a:lnTo>
                  <a:pt x="623661" y="975609"/>
                </a:lnTo>
                <a:lnTo>
                  <a:pt x="584590" y="959113"/>
                </a:lnTo>
                <a:lnTo>
                  <a:pt x="551481" y="933529"/>
                </a:lnTo>
                <a:lnTo>
                  <a:pt x="525897" y="900420"/>
                </a:lnTo>
                <a:lnTo>
                  <a:pt x="509401" y="861349"/>
                </a:lnTo>
                <a:lnTo>
                  <a:pt x="503555" y="817880"/>
                </a:lnTo>
                <a:lnTo>
                  <a:pt x="503555" y="408940"/>
                </a:lnTo>
                <a:lnTo>
                  <a:pt x="0" y="478409"/>
                </a:lnTo>
                <a:lnTo>
                  <a:pt x="503555" y="163575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0" name="object 9"/>
          <p:cNvSpPr/>
          <p:nvPr/>
        </p:nvSpPr>
        <p:spPr>
          <a:xfrm>
            <a:off x="3891534" y="3657600"/>
            <a:ext cx="3738245" cy="553720"/>
          </a:xfrm>
          <a:custGeom>
            <a:avLst/>
            <a:gdLst/>
            <a:ahLst/>
            <a:cxnLst/>
            <a:rect l="l" t="t" r="r" b="b"/>
            <a:pathLst>
              <a:path w="3738245" h="553720">
                <a:moveTo>
                  <a:pt x="0" y="92201"/>
                </a:move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  <a:lnTo>
                  <a:pt x="1964689" y="0"/>
                </a:lnTo>
                <a:lnTo>
                  <a:pt x="2806699" y="0"/>
                </a:lnTo>
                <a:lnTo>
                  <a:pt x="3275838" y="0"/>
                </a:lnTo>
                <a:lnTo>
                  <a:pt x="3311729" y="7244"/>
                </a:lnTo>
                <a:lnTo>
                  <a:pt x="3341036" y="27003"/>
                </a:lnTo>
                <a:lnTo>
                  <a:pt x="3360795" y="56310"/>
                </a:lnTo>
                <a:lnTo>
                  <a:pt x="3368040" y="92201"/>
                </a:lnTo>
                <a:lnTo>
                  <a:pt x="3368040" y="322707"/>
                </a:lnTo>
                <a:lnTo>
                  <a:pt x="3738117" y="365887"/>
                </a:lnTo>
                <a:lnTo>
                  <a:pt x="3368040" y="461010"/>
                </a:lnTo>
                <a:lnTo>
                  <a:pt x="3360795" y="496901"/>
                </a:lnTo>
                <a:lnTo>
                  <a:pt x="3341036" y="526208"/>
                </a:lnTo>
                <a:lnTo>
                  <a:pt x="3311729" y="545967"/>
                </a:lnTo>
                <a:lnTo>
                  <a:pt x="3275838" y="553212"/>
                </a:lnTo>
                <a:lnTo>
                  <a:pt x="2806699" y="553212"/>
                </a:lnTo>
                <a:lnTo>
                  <a:pt x="1964689" y="553212"/>
                </a:lnTo>
                <a:lnTo>
                  <a:pt x="92201" y="553212"/>
                </a:lnTo>
                <a:lnTo>
                  <a:pt x="56310" y="545967"/>
                </a:lnTo>
                <a:lnTo>
                  <a:pt x="27003" y="526208"/>
                </a:lnTo>
                <a:lnTo>
                  <a:pt x="7244" y="496901"/>
                </a:lnTo>
                <a:lnTo>
                  <a:pt x="0" y="461010"/>
                </a:lnTo>
                <a:lnTo>
                  <a:pt x="0" y="322707"/>
                </a:lnTo>
                <a:lnTo>
                  <a:pt x="0" y="9220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10"/>
          <p:cNvSpPr/>
          <p:nvPr/>
        </p:nvSpPr>
        <p:spPr>
          <a:xfrm>
            <a:off x="2230627" y="4419600"/>
            <a:ext cx="5169535" cy="914400"/>
          </a:xfrm>
          <a:custGeom>
            <a:avLst/>
            <a:gdLst/>
            <a:ahLst/>
            <a:cxnLst/>
            <a:rect l="l" t="t" r="r" b="b"/>
            <a:pathLst>
              <a:path w="5169534" h="1178560">
                <a:moveTo>
                  <a:pt x="409702" y="196342"/>
                </a:moveTo>
                <a:lnTo>
                  <a:pt x="414886" y="151315"/>
                </a:lnTo>
                <a:lnTo>
                  <a:pt x="429654" y="109986"/>
                </a:lnTo>
                <a:lnTo>
                  <a:pt x="452829" y="73531"/>
                </a:lnTo>
                <a:lnTo>
                  <a:pt x="483233" y="43127"/>
                </a:lnTo>
                <a:lnTo>
                  <a:pt x="519688" y="19952"/>
                </a:lnTo>
                <a:lnTo>
                  <a:pt x="561017" y="5184"/>
                </a:lnTo>
                <a:lnTo>
                  <a:pt x="606044" y="0"/>
                </a:lnTo>
                <a:lnTo>
                  <a:pt x="1202944" y="0"/>
                </a:lnTo>
                <a:lnTo>
                  <a:pt x="2392807" y="0"/>
                </a:lnTo>
                <a:lnTo>
                  <a:pt x="4972812" y="0"/>
                </a:lnTo>
                <a:lnTo>
                  <a:pt x="5017838" y="5184"/>
                </a:lnTo>
                <a:lnTo>
                  <a:pt x="5059167" y="19952"/>
                </a:lnTo>
                <a:lnTo>
                  <a:pt x="5095622" y="43127"/>
                </a:lnTo>
                <a:lnTo>
                  <a:pt x="5126026" y="73531"/>
                </a:lnTo>
                <a:lnTo>
                  <a:pt x="5149201" y="109986"/>
                </a:lnTo>
                <a:lnTo>
                  <a:pt x="5163969" y="151315"/>
                </a:lnTo>
                <a:lnTo>
                  <a:pt x="5169154" y="196342"/>
                </a:lnTo>
                <a:lnTo>
                  <a:pt x="5169154" y="490855"/>
                </a:lnTo>
                <a:lnTo>
                  <a:pt x="5169154" y="981710"/>
                </a:lnTo>
                <a:lnTo>
                  <a:pt x="5163969" y="1026736"/>
                </a:lnTo>
                <a:lnTo>
                  <a:pt x="5149201" y="1068065"/>
                </a:lnTo>
                <a:lnTo>
                  <a:pt x="5126026" y="1104520"/>
                </a:lnTo>
                <a:lnTo>
                  <a:pt x="5095622" y="1134924"/>
                </a:lnTo>
                <a:lnTo>
                  <a:pt x="5059167" y="1158099"/>
                </a:lnTo>
                <a:lnTo>
                  <a:pt x="5017838" y="1172867"/>
                </a:lnTo>
                <a:lnTo>
                  <a:pt x="4972812" y="1178052"/>
                </a:lnTo>
                <a:lnTo>
                  <a:pt x="2392807" y="1178052"/>
                </a:lnTo>
                <a:lnTo>
                  <a:pt x="1202944" y="1178052"/>
                </a:lnTo>
                <a:lnTo>
                  <a:pt x="606044" y="1178052"/>
                </a:lnTo>
                <a:lnTo>
                  <a:pt x="561017" y="1172867"/>
                </a:lnTo>
                <a:lnTo>
                  <a:pt x="519688" y="1158099"/>
                </a:lnTo>
                <a:lnTo>
                  <a:pt x="483233" y="1134924"/>
                </a:lnTo>
                <a:lnTo>
                  <a:pt x="452829" y="1104520"/>
                </a:lnTo>
                <a:lnTo>
                  <a:pt x="429654" y="1068065"/>
                </a:lnTo>
                <a:lnTo>
                  <a:pt x="414886" y="1026736"/>
                </a:lnTo>
                <a:lnTo>
                  <a:pt x="409702" y="981710"/>
                </a:lnTo>
                <a:lnTo>
                  <a:pt x="409702" y="490855"/>
                </a:lnTo>
                <a:lnTo>
                  <a:pt x="0" y="65531"/>
                </a:lnTo>
                <a:lnTo>
                  <a:pt x="409702" y="196342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6" name="object 11"/>
          <p:cNvSpPr txBox="1"/>
          <p:nvPr/>
        </p:nvSpPr>
        <p:spPr>
          <a:xfrm>
            <a:off x="966927" y="1295400"/>
            <a:ext cx="7178675" cy="507318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400" b="1" kern="0" dirty="0">
                <a:solidFill>
                  <a:srgbClr val="C00000"/>
                </a:solidFill>
                <a:latin typeface="Arial"/>
                <a:cs typeface="Arial"/>
              </a:rPr>
              <a:t>“</a:t>
            </a:r>
            <a:r>
              <a:rPr sz="2400" b="1" kern="0" dirty="0">
                <a:latin typeface="Arial"/>
                <a:cs typeface="Arial"/>
              </a:rPr>
              <a:t>Complexity</a:t>
            </a:r>
            <a:r>
              <a:rPr sz="2400" b="1" kern="0" dirty="0">
                <a:solidFill>
                  <a:srgbClr val="C00000"/>
                </a:solidFill>
                <a:latin typeface="Arial"/>
                <a:cs typeface="Arial"/>
              </a:rPr>
              <a:t>” </a:t>
            </a:r>
            <a:r>
              <a:rPr sz="2400" kern="0" dirty="0">
                <a:solidFill>
                  <a:srgbClr val="C00000"/>
                </a:solidFill>
                <a:latin typeface="Arial"/>
                <a:cs typeface="Arial"/>
              </a:rPr>
              <a:t>(e.g., the </a:t>
            </a: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big O</a:t>
            </a:r>
            <a:r>
              <a:rPr sz="2400" kern="0" dirty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sz="2400" b="1" kern="0" dirty="0">
                <a:solidFill>
                  <a:srgbClr val="C00000"/>
                </a:solidFill>
                <a:latin typeface="Arial"/>
                <a:cs typeface="Arial"/>
              </a:rPr>
              <a:t>is a very important  factor for choosing the right algorithm.</a:t>
            </a:r>
            <a:endParaRPr sz="24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 kern="0" dirty="0">
              <a:latin typeface="Times New Roman"/>
              <a:cs typeface="Times New Roman"/>
            </a:endParaRPr>
          </a:p>
          <a:p>
            <a:pPr marL="1952625" marR="1045210">
              <a:lnSpc>
                <a:spcPct val="100000"/>
              </a:lnSpc>
              <a:spcBef>
                <a:spcPts val="5"/>
              </a:spcBef>
            </a:pPr>
            <a:r>
              <a:rPr sz="2000" b="1" kern="0" dirty="0">
                <a:solidFill>
                  <a:srgbClr val="008000"/>
                </a:solidFill>
                <a:latin typeface="Arial"/>
                <a:cs typeface="Arial"/>
              </a:rPr>
              <a:t>Yes! Complexity matters! A lot! It  MATTERS! MMMAAATTERRRSS!</a:t>
            </a:r>
            <a:endParaRPr sz="20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kern="0" dirty="0">
              <a:latin typeface="Times New Roman"/>
              <a:cs typeface="Times New Roman"/>
            </a:endParaRPr>
          </a:p>
          <a:p>
            <a:pPr marL="3043555">
              <a:lnSpc>
                <a:spcPct val="100000"/>
              </a:lnSpc>
              <a:spcBef>
                <a:spcPts val="5"/>
              </a:spcBef>
            </a:pPr>
            <a:r>
              <a:rPr sz="2000" b="1" kern="0" dirty="0">
                <a:latin typeface="Arial"/>
                <a:cs typeface="Arial"/>
              </a:rPr>
              <a:t>I agree, but what else?</a:t>
            </a:r>
            <a:endParaRPr sz="20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kern="0" dirty="0">
              <a:latin typeface="Times New Roman"/>
              <a:cs typeface="Times New Roman"/>
            </a:endParaRPr>
          </a:p>
          <a:p>
            <a:pPr marL="1822450" marR="963294">
              <a:lnSpc>
                <a:spcPts val="2770"/>
              </a:lnSpc>
            </a:pPr>
            <a:r>
              <a:rPr b="1" kern="0" dirty="0">
                <a:solidFill>
                  <a:srgbClr val="008000"/>
                </a:solidFill>
                <a:latin typeface="Arial"/>
                <a:cs typeface="Arial"/>
              </a:rPr>
              <a:t>Hmmm, If you insist, you can consider  memory too: </a:t>
            </a:r>
            <a:r>
              <a:rPr sz="2000" b="1" kern="0" dirty="0">
                <a:solidFill>
                  <a:srgbClr val="008000"/>
                </a:solidFill>
                <a:latin typeface="Arial"/>
                <a:cs typeface="Arial"/>
              </a:rPr>
              <a:t>“Memory Complexity”!</a:t>
            </a:r>
            <a:endParaRPr sz="2000" kern="0" dirty="0">
              <a:latin typeface="Arial"/>
              <a:cs typeface="Arial"/>
            </a:endParaRPr>
          </a:p>
          <a:p>
            <a:pPr marL="1383030" marR="26034" indent="-1146175">
              <a:lnSpc>
                <a:spcPct val="100000"/>
              </a:lnSpc>
            </a:pPr>
            <a:endParaRPr lang="en-US" sz="2400" b="1" kern="0" dirty="0" smtClean="0">
              <a:latin typeface="Arial"/>
              <a:cs typeface="Arial"/>
            </a:endParaRPr>
          </a:p>
          <a:p>
            <a:pPr marL="1383030" marR="26034" indent="-1146175">
              <a:lnSpc>
                <a:spcPct val="100000"/>
              </a:lnSpc>
            </a:pPr>
            <a:r>
              <a:rPr sz="2400" b="1" kern="0" dirty="0" smtClean="0">
                <a:latin typeface="Arial"/>
                <a:cs typeface="Arial"/>
              </a:rPr>
              <a:t>As </a:t>
            </a:r>
            <a:r>
              <a:rPr sz="2400" b="1" kern="0" dirty="0">
                <a:latin typeface="Arial"/>
                <a:cs typeface="Arial"/>
              </a:rPr>
              <a:t>a real-time and embedded system engineer,  what else should you consider?</a:t>
            </a:r>
            <a:endParaRPr sz="2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9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Complexity, </a:t>
            </a:r>
            <a:r>
              <a:rPr lang="en-US" sz="3200" kern="0" dirty="0" smtClean="0">
                <a:latin typeface="Arial"/>
                <a:cs typeface="Arial"/>
              </a:rPr>
              <a:t>what else? 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6" name="object 5"/>
          <p:cNvSpPr/>
          <p:nvPr/>
        </p:nvSpPr>
        <p:spPr>
          <a:xfrm>
            <a:off x="7539228" y="3070860"/>
            <a:ext cx="1429512" cy="2563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2"/>
          <p:cNvSpPr/>
          <p:nvPr/>
        </p:nvSpPr>
        <p:spPr>
          <a:xfrm>
            <a:off x="508253" y="1600200"/>
            <a:ext cx="2031492" cy="822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3"/>
          <p:cNvSpPr/>
          <p:nvPr/>
        </p:nvSpPr>
        <p:spPr>
          <a:xfrm>
            <a:off x="678942" y="1652042"/>
            <a:ext cx="1690116" cy="827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4"/>
          <p:cNvSpPr/>
          <p:nvPr/>
        </p:nvSpPr>
        <p:spPr>
          <a:xfrm>
            <a:off x="555498" y="1627658"/>
            <a:ext cx="1941576" cy="733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5"/>
          <p:cNvSpPr/>
          <p:nvPr/>
        </p:nvSpPr>
        <p:spPr>
          <a:xfrm>
            <a:off x="555498" y="1627658"/>
            <a:ext cx="1941830" cy="733425"/>
          </a:xfrm>
          <a:custGeom>
            <a:avLst/>
            <a:gdLst/>
            <a:ahLst/>
            <a:cxnLst/>
            <a:rect l="l" t="t" r="r" b="b"/>
            <a:pathLst>
              <a:path w="1941830" h="733425">
                <a:moveTo>
                  <a:pt x="0" y="122173"/>
                </a:moveTo>
                <a:lnTo>
                  <a:pt x="9601" y="74634"/>
                </a:lnTo>
                <a:lnTo>
                  <a:pt x="35783" y="35798"/>
                </a:lnTo>
                <a:lnTo>
                  <a:pt x="74618" y="9606"/>
                </a:lnTo>
                <a:lnTo>
                  <a:pt x="122173" y="0"/>
                </a:lnTo>
                <a:lnTo>
                  <a:pt x="1819402" y="0"/>
                </a:lnTo>
                <a:lnTo>
                  <a:pt x="1866941" y="9606"/>
                </a:lnTo>
                <a:lnTo>
                  <a:pt x="1905777" y="35798"/>
                </a:lnTo>
                <a:lnTo>
                  <a:pt x="1931969" y="74634"/>
                </a:lnTo>
                <a:lnTo>
                  <a:pt x="1941576" y="122173"/>
                </a:lnTo>
                <a:lnTo>
                  <a:pt x="1941576" y="610869"/>
                </a:lnTo>
                <a:lnTo>
                  <a:pt x="1931969" y="658409"/>
                </a:lnTo>
                <a:lnTo>
                  <a:pt x="1905777" y="697245"/>
                </a:lnTo>
                <a:lnTo>
                  <a:pt x="1866941" y="723437"/>
                </a:lnTo>
                <a:lnTo>
                  <a:pt x="1819402" y="733043"/>
                </a:lnTo>
                <a:lnTo>
                  <a:pt x="122173" y="733043"/>
                </a:lnTo>
                <a:lnTo>
                  <a:pt x="74618" y="723437"/>
                </a:lnTo>
                <a:lnTo>
                  <a:pt x="35783" y="697245"/>
                </a:lnTo>
                <a:lnTo>
                  <a:pt x="9601" y="658409"/>
                </a:lnTo>
                <a:lnTo>
                  <a:pt x="0" y="610869"/>
                </a:lnTo>
                <a:lnTo>
                  <a:pt x="0" y="12217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6"/>
          <p:cNvSpPr/>
          <p:nvPr/>
        </p:nvSpPr>
        <p:spPr>
          <a:xfrm>
            <a:off x="1669542" y="3864864"/>
            <a:ext cx="3784091" cy="9052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7" name="object 7"/>
          <p:cNvSpPr/>
          <p:nvPr/>
        </p:nvSpPr>
        <p:spPr>
          <a:xfrm>
            <a:off x="1680209" y="3957854"/>
            <a:ext cx="3764279" cy="827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8"/>
          <p:cNvSpPr/>
          <p:nvPr/>
        </p:nvSpPr>
        <p:spPr>
          <a:xfrm>
            <a:off x="1716786" y="3892322"/>
            <a:ext cx="3694176" cy="8153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9"/>
          <p:cNvSpPr/>
          <p:nvPr/>
        </p:nvSpPr>
        <p:spPr>
          <a:xfrm>
            <a:off x="1716786" y="3892322"/>
            <a:ext cx="3694429" cy="815340"/>
          </a:xfrm>
          <a:custGeom>
            <a:avLst/>
            <a:gdLst/>
            <a:ahLst/>
            <a:cxnLst/>
            <a:rect l="l" t="t" r="r" b="b"/>
            <a:pathLst>
              <a:path w="3694429" h="815339">
                <a:moveTo>
                  <a:pt x="0" y="135889"/>
                </a:moveTo>
                <a:lnTo>
                  <a:pt x="6927" y="92935"/>
                </a:lnTo>
                <a:lnTo>
                  <a:pt x="26216" y="55632"/>
                </a:lnTo>
                <a:lnTo>
                  <a:pt x="55632" y="26216"/>
                </a:lnTo>
                <a:lnTo>
                  <a:pt x="92935" y="6927"/>
                </a:lnTo>
                <a:lnTo>
                  <a:pt x="135889" y="0"/>
                </a:lnTo>
                <a:lnTo>
                  <a:pt x="3558286" y="0"/>
                </a:lnTo>
                <a:lnTo>
                  <a:pt x="3601240" y="6927"/>
                </a:lnTo>
                <a:lnTo>
                  <a:pt x="3638543" y="26216"/>
                </a:lnTo>
                <a:lnTo>
                  <a:pt x="3667959" y="55632"/>
                </a:lnTo>
                <a:lnTo>
                  <a:pt x="3687248" y="92935"/>
                </a:lnTo>
                <a:lnTo>
                  <a:pt x="3694176" y="135889"/>
                </a:lnTo>
                <a:lnTo>
                  <a:pt x="3694176" y="679449"/>
                </a:lnTo>
                <a:lnTo>
                  <a:pt x="3687248" y="722404"/>
                </a:lnTo>
                <a:lnTo>
                  <a:pt x="3667959" y="759707"/>
                </a:lnTo>
                <a:lnTo>
                  <a:pt x="3638543" y="789123"/>
                </a:lnTo>
                <a:lnTo>
                  <a:pt x="3601240" y="808412"/>
                </a:lnTo>
                <a:lnTo>
                  <a:pt x="3558286" y="815339"/>
                </a:lnTo>
                <a:lnTo>
                  <a:pt x="135889" y="815339"/>
                </a:lnTo>
                <a:lnTo>
                  <a:pt x="92935" y="808412"/>
                </a:lnTo>
                <a:lnTo>
                  <a:pt x="55632" y="789123"/>
                </a:lnTo>
                <a:lnTo>
                  <a:pt x="26216" y="759707"/>
                </a:lnTo>
                <a:lnTo>
                  <a:pt x="6927" y="722404"/>
                </a:lnTo>
                <a:lnTo>
                  <a:pt x="0" y="679449"/>
                </a:lnTo>
                <a:lnTo>
                  <a:pt x="0" y="13588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0" name="object 12"/>
          <p:cNvSpPr/>
          <p:nvPr/>
        </p:nvSpPr>
        <p:spPr>
          <a:xfrm>
            <a:off x="971550" y="2599970"/>
            <a:ext cx="3439667" cy="1121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13"/>
          <p:cNvSpPr/>
          <p:nvPr/>
        </p:nvSpPr>
        <p:spPr>
          <a:xfrm>
            <a:off x="1044701" y="2586241"/>
            <a:ext cx="3377184" cy="1254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14"/>
          <p:cNvSpPr/>
          <p:nvPr/>
        </p:nvSpPr>
        <p:spPr>
          <a:xfrm>
            <a:off x="1018794" y="2627402"/>
            <a:ext cx="3349752" cy="10317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3" name="object 15"/>
          <p:cNvSpPr/>
          <p:nvPr/>
        </p:nvSpPr>
        <p:spPr>
          <a:xfrm>
            <a:off x="1018794" y="2627402"/>
            <a:ext cx="3350260" cy="1031875"/>
          </a:xfrm>
          <a:custGeom>
            <a:avLst/>
            <a:gdLst/>
            <a:ahLst/>
            <a:cxnLst/>
            <a:rect l="l" t="t" r="r" b="b"/>
            <a:pathLst>
              <a:path w="3350260" h="1031875">
                <a:moveTo>
                  <a:pt x="0" y="171958"/>
                </a:moveTo>
                <a:lnTo>
                  <a:pt x="6142" y="126235"/>
                </a:lnTo>
                <a:lnTo>
                  <a:pt x="23477" y="85155"/>
                </a:lnTo>
                <a:lnTo>
                  <a:pt x="50365" y="50355"/>
                </a:lnTo>
                <a:lnTo>
                  <a:pt x="85167" y="23471"/>
                </a:lnTo>
                <a:lnTo>
                  <a:pt x="126244" y="6140"/>
                </a:lnTo>
                <a:lnTo>
                  <a:pt x="171957" y="0"/>
                </a:lnTo>
                <a:lnTo>
                  <a:pt x="3177793" y="0"/>
                </a:lnTo>
                <a:lnTo>
                  <a:pt x="3223516" y="6140"/>
                </a:lnTo>
                <a:lnTo>
                  <a:pt x="3264596" y="23471"/>
                </a:lnTo>
                <a:lnTo>
                  <a:pt x="3299396" y="50355"/>
                </a:lnTo>
                <a:lnTo>
                  <a:pt x="3326280" y="85155"/>
                </a:lnTo>
                <a:lnTo>
                  <a:pt x="3343611" y="126235"/>
                </a:lnTo>
                <a:lnTo>
                  <a:pt x="3349752" y="171958"/>
                </a:lnTo>
                <a:lnTo>
                  <a:pt x="3349752" y="859790"/>
                </a:lnTo>
                <a:lnTo>
                  <a:pt x="3343611" y="905512"/>
                </a:lnTo>
                <a:lnTo>
                  <a:pt x="3326280" y="946592"/>
                </a:lnTo>
                <a:lnTo>
                  <a:pt x="3299396" y="981392"/>
                </a:lnTo>
                <a:lnTo>
                  <a:pt x="3264596" y="1008276"/>
                </a:lnTo>
                <a:lnTo>
                  <a:pt x="3223516" y="1025607"/>
                </a:lnTo>
                <a:lnTo>
                  <a:pt x="3177793" y="1031748"/>
                </a:lnTo>
                <a:lnTo>
                  <a:pt x="171957" y="1031748"/>
                </a:lnTo>
                <a:lnTo>
                  <a:pt x="126244" y="1025607"/>
                </a:lnTo>
                <a:lnTo>
                  <a:pt x="85167" y="1008276"/>
                </a:lnTo>
                <a:lnTo>
                  <a:pt x="50365" y="981392"/>
                </a:lnTo>
                <a:lnTo>
                  <a:pt x="23477" y="946592"/>
                </a:lnTo>
                <a:lnTo>
                  <a:pt x="6142" y="905512"/>
                </a:lnTo>
                <a:lnTo>
                  <a:pt x="0" y="859790"/>
                </a:lnTo>
                <a:lnTo>
                  <a:pt x="0" y="17195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4" name="object 16"/>
          <p:cNvSpPr txBox="1"/>
          <p:nvPr/>
        </p:nvSpPr>
        <p:spPr>
          <a:xfrm>
            <a:off x="922577" y="1818107"/>
            <a:ext cx="4834585" cy="2733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kern="0" dirty="0">
                <a:latin typeface="Arial"/>
                <a:cs typeface="Arial"/>
              </a:rPr>
              <a:t>runtime</a:t>
            </a:r>
            <a:endParaRPr sz="24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kern="0" dirty="0">
              <a:latin typeface="Times New Roman"/>
              <a:cs typeface="Times New Roman"/>
            </a:endParaRPr>
          </a:p>
          <a:p>
            <a:pPr marL="935355" marR="1109345" indent="-558165">
              <a:lnSpc>
                <a:spcPct val="100000"/>
              </a:lnSpc>
            </a:pPr>
            <a:r>
              <a:rPr sz="2400" b="1" kern="0" dirty="0">
                <a:latin typeface="Arial"/>
                <a:cs typeface="Arial"/>
              </a:rPr>
              <a:t>hardware platform  capabilities</a:t>
            </a:r>
            <a:endParaRPr sz="24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kern="0" dirty="0">
              <a:latin typeface="Times New Roman"/>
              <a:cs typeface="Times New Roman"/>
            </a:endParaRPr>
          </a:p>
          <a:p>
            <a:pPr marL="1012825">
              <a:lnSpc>
                <a:spcPct val="100000"/>
              </a:lnSpc>
            </a:pPr>
            <a:endParaRPr lang="en-US" sz="1400" b="1" kern="0" dirty="0" smtClean="0">
              <a:latin typeface="Arial"/>
              <a:cs typeface="Arial"/>
            </a:endParaRPr>
          </a:p>
          <a:p>
            <a:pPr marL="1012825">
              <a:lnSpc>
                <a:spcPct val="100000"/>
              </a:lnSpc>
            </a:pPr>
            <a:r>
              <a:rPr sz="2400" b="1" kern="0" dirty="0" smtClean="0">
                <a:latin typeface="Arial"/>
                <a:cs typeface="Arial"/>
              </a:rPr>
              <a:t>memory </a:t>
            </a:r>
            <a:r>
              <a:rPr sz="2400" b="1" kern="0" dirty="0">
                <a:latin typeface="Arial"/>
                <a:cs typeface="Arial"/>
              </a:rPr>
              <a:t>consumption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29" name="object 17"/>
          <p:cNvSpPr/>
          <p:nvPr/>
        </p:nvSpPr>
        <p:spPr>
          <a:xfrm>
            <a:off x="3251453" y="4896637"/>
            <a:ext cx="2840736" cy="9052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18"/>
          <p:cNvSpPr/>
          <p:nvPr/>
        </p:nvSpPr>
        <p:spPr>
          <a:xfrm>
            <a:off x="3345942" y="4988078"/>
            <a:ext cx="2648712" cy="827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3" name="object 19"/>
          <p:cNvSpPr/>
          <p:nvPr/>
        </p:nvSpPr>
        <p:spPr>
          <a:xfrm>
            <a:off x="3298698" y="4924070"/>
            <a:ext cx="2750820" cy="8153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4" name="object 20"/>
          <p:cNvSpPr/>
          <p:nvPr/>
        </p:nvSpPr>
        <p:spPr>
          <a:xfrm>
            <a:off x="3298698" y="4924070"/>
            <a:ext cx="2750820" cy="815340"/>
          </a:xfrm>
          <a:custGeom>
            <a:avLst/>
            <a:gdLst/>
            <a:ahLst/>
            <a:cxnLst/>
            <a:rect l="l" t="t" r="r" b="b"/>
            <a:pathLst>
              <a:path w="2750820" h="815339">
                <a:moveTo>
                  <a:pt x="0" y="135889"/>
                </a:moveTo>
                <a:lnTo>
                  <a:pt x="6927" y="92935"/>
                </a:lnTo>
                <a:lnTo>
                  <a:pt x="26216" y="55632"/>
                </a:lnTo>
                <a:lnTo>
                  <a:pt x="55632" y="26216"/>
                </a:lnTo>
                <a:lnTo>
                  <a:pt x="92935" y="6927"/>
                </a:lnTo>
                <a:lnTo>
                  <a:pt x="135889" y="0"/>
                </a:lnTo>
                <a:lnTo>
                  <a:pt x="2614929" y="0"/>
                </a:lnTo>
                <a:lnTo>
                  <a:pt x="2657884" y="6927"/>
                </a:lnTo>
                <a:lnTo>
                  <a:pt x="2695187" y="26216"/>
                </a:lnTo>
                <a:lnTo>
                  <a:pt x="2724603" y="55632"/>
                </a:lnTo>
                <a:lnTo>
                  <a:pt x="2743892" y="92935"/>
                </a:lnTo>
                <a:lnTo>
                  <a:pt x="2750820" y="135889"/>
                </a:lnTo>
                <a:lnTo>
                  <a:pt x="2750820" y="679449"/>
                </a:lnTo>
                <a:lnTo>
                  <a:pt x="2743892" y="722399"/>
                </a:lnTo>
                <a:lnTo>
                  <a:pt x="2724603" y="759702"/>
                </a:lnTo>
                <a:lnTo>
                  <a:pt x="2695187" y="789119"/>
                </a:lnTo>
                <a:lnTo>
                  <a:pt x="2657884" y="808411"/>
                </a:lnTo>
                <a:lnTo>
                  <a:pt x="2614929" y="815339"/>
                </a:lnTo>
                <a:lnTo>
                  <a:pt x="135889" y="815339"/>
                </a:lnTo>
                <a:lnTo>
                  <a:pt x="92935" y="808411"/>
                </a:lnTo>
                <a:lnTo>
                  <a:pt x="55632" y="789119"/>
                </a:lnTo>
                <a:lnTo>
                  <a:pt x="26216" y="759702"/>
                </a:lnTo>
                <a:lnTo>
                  <a:pt x="6927" y="722399"/>
                </a:lnTo>
                <a:lnTo>
                  <a:pt x="0" y="679449"/>
                </a:lnTo>
                <a:lnTo>
                  <a:pt x="0" y="13588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5" name="object 21"/>
          <p:cNvSpPr txBox="1"/>
          <p:nvPr/>
        </p:nvSpPr>
        <p:spPr>
          <a:xfrm>
            <a:off x="3589908" y="5083886"/>
            <a:ext cx="216725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kern="0" dirty="0">
                <a:latin typeface="Arial"/>
                <a:cs typeface="Arial"/>
              </a:rPr>
              <a:t>memory limits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37" name="object 24"/>
          <p:cNvSpPr/>
          <p:nvPr/>
        </p:nvSpPr>
        <p:spPr>
          <a:xfrm>
            <a:off x="6400038" y="5198390"/>
            <a:ext cx="1063752" cy="6507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8" name="object 25"/>
          <p:cNvSpPr/>
          <p:nvPr/>
        </p:nvSpPr>
        <p:spPr>
          <a:xfrm>
            <a:off x="6400038" y="5198390"/>
            <a:ext cx="1064260" cy="650875"/>
          </a:xfrm>
          <a:custGeom>
            <a:avLst/>
            <a:gdLst/>
            <a:ahLst/>
            <a:cxnLst/>
            <a:rect l="l" t="t" r="r" b="b"/>
            <a:pathLst>
              <a:path w="1064259" h="650875">
                <a:moveTo>
                  <a:pt x="0" y="108458"/>
                </a:moveTo>
                <a:lnTo>
                  <a:pt x="8516" y="66222"/>
                </a:lnTo>
                <a:lnTo>
                  <a:pt x="31750" y="31750"/>
                </a:lnTo>
                <a:lnTo>
                  <a:pt x="66222" y="8516"/>
                </a:lnTo>
                <a:lnTo>
                  <a:pt x="108458" y="0"/>
                </a:lnTo>
                <a:lnTo>
                  <a:pt x="955293" y="0"/>
                </a:lnTo>
                <a:lnTo>
                  <a:pt x="997529" y="8516"/>
                </a:lnTo>
                <a:lnTo>
                  <a:pt x="1032002" y="31750"/>
                </a:lnTo>
                <a:lnTo>
                  <a:pt x="1055235" y="66222"/>
                </a:lnTo>
                <a:lnTo>
                  <a:pt x="1063752" y="108458"/>
                </a:lnTo>
                <a:lnTo>
                  <a:pt x="1063752" y="542290"/>
                </a:lnTo>
                <a:lnTo>
                  <a:pt x="1055235" y="584504"/>
                </a:lnTo>
                <a:lnTo>
                  <a:pt x="1032002" y="618978"/>
                </a:lnTo>
                <a:lnTo>
                  <a:pt x="997529" y="642223"/>
                </a:lnTo>
                <a:lnTo>
                  <a:pt x="955293" y="650748"/>
                </a:lnTo>
                <a:lnTo>
                  <a:pt x="108458" y="650748"/>
                </a:lnTo>
                <a:lnTo>
                  <a:pt x="66222" y="642223"/>
                </a:lnTo>
                <a:lnTo>
                  <a:pt x="31749" y="618978"/>
                </a:lnTo>
                <a:lnTo>
                  <a:pt x="8516" y="584504"/>
                </a:lnTo>
                <a:lnTo>
                  <a:pt x="0" y="542290"/>
                </a:lnTo>
                <a:lnTo>
                  <a:pt x="0" y="10845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6"/>
          <p:cNvSpPr txBox="1"/>
          <p:nvPr/>
        </p:nvSpPr>
        <p:spPr>
          <a:xfrm>
            <a:off x="6727698" y="5275605"/>
            <a:ext cx="73990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kern="0" dirty="0">
                <a:latin typeface="Arial"/>
                <a:cs typeface="Arial"/>
              </a:rPr>
              <a:t>….</a:t>
            </a:r>
            <a:endParaRPr sz="2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Things you need to know about “complexity”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07542" y="1226565"/>
            <a:ext cx="8036408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Different implementations can have </a:t>
            </a:r>
            <a:r>
              <a:rPr sz="24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 runtime</a:t>
            </a:r>
            <a:r>
              <a:rPr sz="2400" kern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latin typeface="Arial"/>
                <a:cs typeface="Arial"/>
              </a:rPr>
              <a:t>but </a:t>
            </a:r>
            <a:r>
              <a:rPr sz="2400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similar complexity</a:t>
            </a:r>
            <a:r>
              <a:rPr sz="2400" kern="0" dirty="0">
                <a:latin typeface="Arial"/>
                <a:cs typeface="Arial"/>
              </a:rPr>
              <a:t>!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845616" y="2573527"/>
            <a:ext cx="413766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Algorithm A (input: n)</a:t>
            </a:r>
            <a:endParaRPr sz="2000" ker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{</a:t>
            </a:r>
            <a:endParaRPr sz="2000" kern="0">
              <a:latin typeface="Arial"/>
              <a:cs typeface="Arial"/>
            </a:endParaRPr>
          </a:p>
          <a:p>
            <a:pPr marL="245745" marR="2818765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a = </a:t>
            </a:r>
            <a:r>
              <a:rPr sz="2000" i="1" kern="0" dirty="0">
                <a:latin typeface="Trebuchet MS"/>
                <a:cs typeface="Trebuchet MS"/>
              </a:rPr>
              <a:t>now</a:t>
            </a:r>
            <a:r>
              <a:rPr sz="2000" kern="0" dirty="0">
                <a:latin typeface="Arial"/>
                <a:cs typeface="Arial"/>
              </a:rPr>
              <a:t>();  b = a + 10;</a:t>
            </a:r>
            <a:endParaRPr sz="2000" kern="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</a:pPr>
            <a:r>
              <a:rPr sz="2000" b="1" kern="0" dirty="0">
                <a:latin typeface="Arial"/>
                <a:cs typeface="Arial"/>
              </a:rPr>
              <a:t>If</a:t>
            </a:r>
            <a:r>
              <a:rPr sz="2000" kern="0" dirty="0">
                <a:latin typeface="Arial"/>
                <a:cs typeface="Arial"/>
              </a:rPr>
              <a:t>(b &gt; ready_queue.head()-&gt;deadline)</a:t>
            </a:r>
            <a:endParaRPr sz="2000" kern="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</a:pPr>
            <a:r>
              <a:rPr sz="2000" b="1" kern="0" dirty="0">
                <a:latin typeface="Arial"/>
                <a:cs typeface="Arial"/>
              </a:rPr>
              <a:t>Return </a:t>
            </a:r>
            <a:r>
              <a:rPr sz="2000" kern="0" dirty="0">
                <a:latin typeface="Arial"/>
                <a:cs typeface="Arial"/>
              </a:rPr>
              <a:t>ready_queue.head();</a:t>
            </a:r>
            <a:endParaRPr sz="2000" kern="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</a:pPr>
            <a:r>
              <a:rPr sz="2000" b="1" kern="0" dirty="0">
                <a:latin typeface="Arial"/>
                <a:cs typeface="Arial"/>
              </a:rPr>
              <a:t>Return </a:t>
            </a:r>
            <a:r>
              <a:rPr sz="2000" kern="0" dirty="0">
                <a:latin typeface="Arial"/>
                <a:cs typeface="Arial"/>
              </a:rPr>
              <a:t>IDLE_TASK;</a:t>
            </a:r>
            <a:endParaRPr sz="2000" ker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}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713857" y="2573527"/>
            <a:ext cx="3203575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Algorithm B (input: n)</a:t>
            </a:r>
            <a:endParaRPr sz="2000" ker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{</a:t>
            </a:r>
            <a:endParaRPr sz="2000" kern="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</a:pPr>
            <a:r>
              <a:rPr sz="2000" b="1" kern="0" dirty="0">
                <a:latin typeface="Arial"/>
                <a:cs typeface="Arial"/>
              </a:rPr>
              <a:t>Return </a:t>
            </a:r>
            <a:r>
              <a:rPr sz="2000" kern="0" dirty="0">
                <a:latin typeface="Arial"/>
                <a:cs typeface="Arial"/>
              </a:rPr>
              <a:t>ready_queue.head();</a:t>
            </a:r>
            <a:endParaRPr sz="2000" ker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}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609600" y="5715000"/>
            <a:ext cx="763635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kern="0" dirty="0">
                <a:solidFill>
                  <a:srgbClr val="C00000"/>
                </a:solidFill>
                <a:latin typeface="Arial"/>
                <a:cs typeface="Arial"/>
              </a:rPr>
              <a:t>They are both O(1), but Algorithm A is much slower than B</a:t>
            </a:r>
            <a:endParaRPr sz="2000" kern="0" dirty="0">
              <a:latin typeface="Arial"/>
              <a:cs typeface="Arial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8343900" y="4701540"/>
            <a:ext cx="800100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562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Things you need to know about “complexity”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1122374" y="2369058"/>
            <a:ext cx="291622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Algorithm A (input: n)</a:t>
            </a:r>
            <a:endParaRPr sz="2000" kern="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{</a:t>
            </a:r>
          </a:p>
          <a:p>
            <a:pPr marL="245745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-----</a:t>
            </a:r>
          </a:p>
          <a:p>
            <a:pPr marL="245745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-----</a:t>
            </a:r>
          </a:p>
          <a:p>
            <a:pPr marL="245745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b = a </a:t>
            </a:r>
            <a:r>
              <a:rPr sz="2000" b="1" kern="0" dirty="0">
                <a:latin typeface="Arial"/>
                <a:cs typeface="Arial"/>
              </a:rPr>
              <a:t>* 3.14</a:t>
            </a:r>
            <a:r>
              <a:rPr sz="2000" kern="0" dirty="0">
                <a:latin typeface="Arial"/>
                <a:cs typeface="Arial"/>
              </a:rPr>
              <a:t>;</a:t>
            </a:r>
          </a:p>
          <a:p>
            <a:pPr marL="245745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-----</a:t>
            </a:r>
          </a:p>
          <a:p>
            <a:pPr marL="12700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}</a:t>
            </a:r>
          </a:p>
        </p:txBody>
      </p:sp>
      <p:sp>
        <p:nvSpPr>
          <p:cNvPr id="14" name="object 4"/>
          <p:cNvSpPr txBox="1"/>
          <p:nvPr/>
        </p:nvSpPr>
        <p:spPr>
          <a:xfrm>
            <a:off x="5065903" y="2369058"/>
            <a:ext cx="3013989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Algorithm B (input: n)</a:t>
            </a:r>
            <a:endParaRPr sz="2000" kern="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{</a:t>
            </a:r>
          </a:p>
          <a:p>
            <a:pPr marL="245745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-----</a:t>
            </a:r>
          </a:p>
          <a:p>
            <a:pPr marL="245745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-----</a:t>
            </a:r>
          </a:p>
          <a:p>
            <a:pPr marL="245745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b = a </a:t>
            </a:r>
            <a:r>
              <a:rPr sz="2000" b="1" kern="0" dirty="0">
                <a:latin typeface="Arial"/>
                <a:cs typeface="Arial"/>
              </a:rPr>
              <a:t>+ </a:t>
            </a:r>
            <a:r>
              <a:rPr sz="2000" kern="0" dirty="0">
                <a:latin typeface="Arial"/>
                <a:cs typeface="Arial"/>
              </a:rPr>
              <a:t>3000;</a:t>
            </a:r>
          </a:p>
          <a:p>
            <a:pPr marL="245745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-----</a:t>
            </a:r>
          </a:p>
          <a:p>
            <a:pPr marL="12700">
              <a:lnSpc>
                <a:spcPct val="100000"/>
              </a:lnSpc>
            </a:pPr>
            <a:r>
              <a:rPr sz="2000" kern="0" dirty="0">
                <a:latin typeface="Arial"/>
                <a:cs typeface="Arial"/>
              </a:rPr>
              <a:t>}</a:t>
            </a:r>
          </a:p>
        </p:txBody>
      </p:sp>
      <p:sp>
        <p:nvSpPr>
          <p:cNvPr id="15" name="object 5"/>
          <p:cNvSpPr txBox="1"/>
          <p:nvPr/>
        </p:nvSpPr>
        <p:spPr>
          <a:xfrm>
            <a:off x="306730" y="4800600"/>
            <a:ext cx="805243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kern="0" dirty="0">
                <a:solidFill>
                  <a:srgbClr val="C00000"/>
                </a:solidFill>
                <a:latin typeface="Arial"/>
                <a:cs typeface="Arial"/>
              </a:rPr>
              <a:t>“</a:t>
            </a:r>
            <a:r>
              <a:rPr sz="2000" b="1" kern="0" dirty="0">
                <a:latin typeface="Arial"/>
                <a:cs typeface="Arial"/>
              </a:rPr>
              <a:t>addition</a:t>
            </a:r>
            <a:r>
              <a:rPr sz="2000" b="1" kern="0" dirty="0">
                <a:solidFill>
                  <a:srgbClr val="C00000"/>
                </a:solidFill>
                <a:latin typeface="Arial"/>
                <a:cs typeface="Arial"/>
              </a:rPr>
              <a:t>” is much faster in most microcontrollers than multiplication</a:t>
            </a:r>
            <a:endParaRPr sz="2000" kern="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kern="0" dirty="0">
                <a:latin typeface="Arial"/>
                <a:cs typeface="Arial"/>
              </a:rPr>
              <a:t>Integer operations </a:t>
            </a:r>
            <a:r>
              <a:rPr sz="2000" b="1" kern="0" dirty="0">
                <a:solidFill>
                  <a:srgbClr val="C00000"/>
                </a:solidFill>
                <a:latin typeface="Arial"/>
                <a:cs typeface="Arial"/>
              </a:rPr>
              <a:t>are usually much faster than floating-point operations</a:t>
            </a:r>
            <a:endParaRPr sz="2000" kern="0" dirty="0">
              <a:latin typeface="Arial"/>
              <a:cs typeface="Arial"/>
            </a:endParaRPr>
          </a:p>
        </p:txBody>
      </p:sp>
      <p:sp>
        <p:nvSpPr>
          <p:cNvPr id="16" name="object 8"/>
          <p:cNvSpPr/>
          <p:nvPr/>
        </p:nvSpPr>
        <p:spPr>
          <a:xfrm>
            <a:off x="8343900" y="4701540"/>
            <a:ext cx="800100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707542" y="1226565"/>
            <a:ext cx="8131658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Different implementations can have </a:t>
            </a:r>
            <a:r>
              <a:rPr sz="24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 runtime</a:t>
            </a:r>
            <a:r>
              <a:rPr sz="2400" kern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latin typeface="Arial"/>
                <a:cs typeface="Arial"/>
              </a:rPr>
              <a:t>but </a:t>
            </a:r>
            <a:r>
              <a:rPr sz="2400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similar complexity</a:t>
            </a:r>
            <a:r>
              <a:rPr sz="2400" kern="0" dirty="0">
                <a:latin typeface="Arial"/>
                <a:cs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05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Things you need to know about “complexity”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276606" y="4125595"/>
            <a:ext cx="3945890" cy="1284605"/>
          </a:xfrm>
          <a:custGeom>
            <a:avLst/>
            <a:gdLst/>
            <a:ahLst/>
            <a:cxnLst/>
            <a:rect l="l" t="t" r="r" b="b"/>
            <a:pathLst>
              <a:path w="3945890" h="1284604">
                <a:moveTo>
                  <a:pt x="0" y="472694"/>
                </a:moveTo>
                <a:lnTo>
                  <a:pt x="5797" y="429538"/>
                </a:lnTo>
                <a:lnTo>
                  <a:pt x="22160" y="390764"/>
                </a:lnTo>
                <a:lnTo>
                  <a:pt x="47539" y="357917"/>
                </a:lnTo>
                <a:lnTo>
                  <a:pt x="80388" y="332542"/>
                </a:lnTo>
                <a:lnTo>
                  <a:pt x="119159" y="316184"/>
                </a:lnTo>
                <a:lnTo>
                  <a:pt x="162306" y="310388"/>
                </a:lnTo>
                <a:lnTo>
                  <a:pt x="2301621" y="310388"/>
                </a:lnTo>
                <a:lnTo>
                  <a:pt x="3865499" y="0"/>
                </a:lnTo>
                <a:lnTo>
                  <a:pt x="3288029" y="310388"/>
                </a:lnTo>
                <a:lnTo>
                  <a:pt x="3783329" y="310388"/>
                </a:lnTo>
                <a:lnTo>
                  <a:pt x="3826485" y="316184"/>
                </a:lnTo>
                <a:lnTo>
                  <a:pt x="3865259" y="332542"/>
                </a:lnTo>
                <a:lnTo>
                  <a:pt x="3898106" y="357917"/>
                </a:lnTo>
                <a:lnTo>
                  <a:pt x="3923481" y="390764"/>
                </a:lnTo>
                <a:lnTo>
                  <a:pt x="3939839" y="429538"/>
                </a:lnTo>
                <a:lnTo>
                  <a:pt x="3945635" y="472694"/>
                </a:lnTo>
                <a:lnTo>
                  <a:pt x="3945635" y="716153"/>
                </a:lnTo>
                <a:lnTo>
                  <a:pt x="3945635" y="1121918"/>
                </a:lnTo>
                <a:lnTo>
                  <a:pt x="3939839" y="1165073"/>
                </a:lnTo>
                <a:lnTo>
                  <a:pt x="3923481" y="1203847"/>
                </a:lnTo>
                <a:lnTo>
                  <a:pt x="3898106" y="1236694"/>
                </a:lnTo>
                <a:lnTo>
                  <a:pt x="3865259" y="1262069"/>
                </a:lnTo>
                <a:lnTo>
                  <a:pt x="3826485" y="1278427"/>
                </a:lnTo>
                <a:lnTo>
                  <a:pt x="3783329" y="1284224"/>
                </a:lnTo>
                <a:lnTo>
                  <a:pt x="3288029" y="1284224"/>
                </a:lnTo>
                <a:lnTo>
                  <a:pt x="2301621" y="1284224"/>
                </a:lnTo>
                <a:lnTo>
                  <a:pt x="162306" y="1284224"/>
                </a:lnTo>
                <a:lnTo>
                  <a:pt x="119159" y="1278427"/>
                </a:lnTo>
                <a:lnTo>
                  <a:pt x="80388" y="1262069"/>
                </a:lnTo>
                <a:lnTo>
                  <a:pt x="47539" y="1236694"/>
                </a:lnTo>
                <a:lnTo>
                  <a:pt x="22160" y="1203847"/>
                </a:lnTo>
                <a:lnTo>
                  <a:pt x="5797" y="1165073"/>
                </a:lnTo>
                <a:lnTo>
                  <a:pt x="0" y="1121918"/>
                </a:lnTo>
                <a:lnTo>
                  <a:pt x="0" y="716153"/>
                </a:lnTo>
                <a:lnTo>
                  <a:pt x="0" y="472694"/>
                </a:lnTo>
                <a:close/>
              </a:path>
            </a:pathLst>
          </a:custGeom>
          <a:ln w="25907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4"/>
          <p:cNvSpPr txBox="1"/>
          <p:nvPr/>
        </p:nvSpPr>
        <p:spPr>
          <a:xfrm>
            <a:off x="276606" y="4553223"/>
            <a:ext cx="39458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Some microcontrollers are very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slow</a:t>
            </a:r>
            <a:r>
              <a:rPr sz="2000" b="1" kern="0" dirty="0">
                <a:latin typeface="Arial"/>
                <a:cs typeface="Arial"/>
              </a:rPr>
              <a:t> </a:t>
            </a:r>
            <a:r>
              <a:rPr sz="2000" kern="0" dirty="0">
                <a:latin typeface="Arial"/>
                <a:cs typeface="Arial"/>
              </a:rPr>
              <a:t>in </a:t>
            </a:r>
            <a:r>
              <a:rPr sz="2000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floating-point operations</a:t>
            </a:r>
            <a:endParaRPr sz="2000" kern="0" dirty="0">
              <a:latin typeface="Arial"/>
              <a:cs typeface="Arial"/>
            </a:endParaRPr>
          </a:p>
        </p:txBody>
      </p:sp>
      <p:sp>
        <p:nvSpPr>
          <p:cNvPr id="18" name="object 5"/>
          <p:cNvSpPr/>
          <p:nvPr/>
        </p:nvSpPr>
        <p:spPr>
          <a:xfrm>
            <a:off x="4370070" y="4045586"/>
            <a:ext cx="3881754" cy="2050414"/>
          </a:xfrm>
          <a:custGeom>
            <a:avLst/>
            <a:gdLst/>
            <a:ahLst/>
            <a:cxnLst/>
            <a:rect l="l" t="t" r="r" b="b"/>
            <a:pathLst>
              <a:path w="3881754" h="2050414">
                <a:moveTo>
                  <a:pt x="0" y="617601"/>
                </a:moveTo>
                <a:lnTo>
                  <a:pt x="3749" y="571125"/>
                </a:lnTo>
                <a:lnTo>
                  <a:pt x="14606" y="527038"/>
                </a:lnTo>
                <a:lnTo>
                  <a:pt x="31978" y="485929"/>
                </a:lnTo>
                <a:lnTo>
                  <a:pt x="55278" y="448388"/>
                </a:lnTo>
                <a:lnTo>
                  <a:pt x="83915" y="415004"/>
                </a:lnTo>
                <a:lnTo>
                  <a:pt x="117299" y="386367"/>
                </a:lnTo>
                <a:lnTo>
                  <a:pt x="154840" y="363067"/>
                </a:lnTo>
                <a:lnTo>
                  <a:pt x="195949" y="345695"/>
                </a:lnTo>
                <a:lnTo>
                  <a:pt x="240036" y="334838"/>
                </a:lnTo>
                <a:lnTo>
                  <a:pt x="286512" y="331089"/>
                </a:lnTo>
                <a:lnTo>
                  <a:pt x="646938" y="331089"/>
                </a:lnTo>
                <a:lnTo>
                  <a:pt x="192785" y="0"/>
                </a:lnTo>
                <a:lnTo>
                  <a:pt x="1617344" y="331089"/>
                </a:lnTo>
                <a:lnTo>
                  <a:pt x="3595115" y="331089"/>
                </a:lnTo>
                <a:lnTo>
                  <a:pt x="3641591" y="334838"/>
                </a:lnTo>
                <a:lnTo>
                  <a:pt x="3685678" y="345695"/>
                </a:lnTo>
                <a:lnTo>
                  <a:pt x="3726787" y="363067"/>
                </a:lnTo>
                <a:lnTo>
                  <a:pt x="3764328" y="386367"/>
                </a:lnTo>
                <a:lnTo>
                  <a:pt x="3797712" y="415004"/>
                </a:lnTo>
                <a:lnTo>
                  <a:pt x="3826349" y="448388"/>
                </a:lnTo>
                <a:lnTo>
                  <a:pt x="3849649" y="485929"/>
                </a:lnTo>
                <a:lnTo>
                  <a:pt x="3867021" y="527038"/>
                </a:lnTo>
                <a:lnTo>
                  <a:pt x="3877878" y="571125"/>
                </a:lnTo>
                <a:lnTo>
                  <a:pt x="3881628" y="617601"/>
                </a:lnTo>
                <a:lnTo>
                  <a:pt x="3881628" y="1047369"/>
                </a:lnTo>
                <a:lnTo>
                  <a:pt x="3881628" y="1763649"/>
                </a:lnTo>
                <a:lnTo>
                  <a:pt x="3877878" y="1810121"/>
                </a:lnTo>
                <a:lnTo>
                  <a:pt x="3867021" y="1854206"/>
                </a:lnTo>
                <a:lnTo>
                  <a:pt x="3849649" y="1895314"/>
                </a:lnTo>
                <a:lnTo>
                  <a:pt x="3826349" y="1932856"/>
                </a:lnTo>
                <a:lnTo>
                  <a:pt x="3797712" y="1966240"/>
                </a:lnTo>
                <a:lnTo>
                  <a:pt x="3764328" y="1994878"/>
                </a:lnTo>
                <a:lnTo>
                  <a:pt x="3726787" y="2018179"/>
                </a:lnTo>
                <a:lnTo>
                  <a:pt x="3685678" y="2035553"/>
                </a:lnTo>
                <a:lnTo>
                  <a:pt x="3641591" y="2046410"/>
                </a:lnTo>
                <a:lnTo>
                  <a:pt x="3595115" y="2050161"/>
                </a:lnTo>
                <a:lnTo>
                  <a:pt x="1617344" y="2050161"/>
                </a:lnTo>
                <a:lnTo>
                  <a:pt x="646938" y="2050161"/>
                </a:lnTo>
                <a:lnTo>
                  <a:pt x="286512" y="2050161"/>
                </a:lnTo>
                <a:lnTo>
                  <a:pt x="240036" y="2046410"/>
                </a:lnTo>
                <a:lnTo>
                  <a:pt x="195949" y="2035553"/>
                </a:lnTo>
                <a:lnTo>
                  <a:pt x="154840" y="2018179"/>
                </a:lnTo>
                <a:lnTo>
                  <a:pt x="117299" y="1994878"/>
                </a:lnTo>
                <a:lnTo>
                  <a:pt x="83915" y="1966240"/>
                </a:lnTo>
                <a:lnTo>
                  <a:pt x="55278" y="1932856"/>
                </a:lnTo>
                <a:lnTo>
                  <a:pt x="31978" y="1895314"/>
                </a:lnTo>
                <a:lnTo>
                  <a:pt x="14606" y="1854206"/>
                </a:lnTo>
                <a:lnTo>
                  <a:pt x="3749" y="1810121"/>
                </a:lnTo>
                <a:lnTo>
                  <a:pt x="0" y="1763649"/>
                </a:lnTo>
                <a:lnTo>
                  <a:pt x="0" y="1047369"/>
                </a:lnTo>
                <a:lnTo>
                  <a:pt x="0" y="617601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6"/>
          <p:cNvSpPr txBox="1"/>
          <p:nvPr/>
        </p:nvSpPr>
        <p:spPr>
          <a:xfrm>
            <a:off x="4571999" y="4469130"/>
            <a:ext cx="367982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Microcontrollers support a limited  set of instructions</a:t>
            </a:r>
          </a:p>
          <a:p>
            <a:pPr marL="12700" marR="21590">
              <a:lnSpc>
                <a:spcPct val="100000"/>
              </a:lnSpc>
              <a:spcBef>
                <a:spcPts val="5"/>
              </a:spcBef>
            </a:pP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r>
              <a:rPr sz="2000" kern="0" dirty="0">
                <a:latin typeface="Arial"/>
                <a:cs typeface="Arial"/>
              </a:rPr>
              <a:t>: </a:t>
            </a:r>
            <a:r>
              <a:rPr sz="2000" kern="0" dirty="0">
                <a:solidFill>
                  <a:srgbClr val="0000FF"/>
                </a:solidFill>
                <a:latin typeface="Arial"/>
                <a:cs typeface="Arial"/>
              </a:rPr>
              <a:t>Arduino does not  support “the most significant bit”  instruction</a:t>
            </a:r>
            <a:endParaRPr sz="2000" kern="0" dirty="0">
              <a:latin typeface="Arial"/>
              <a:cs typeface="Arial"/>
            </a:endParaRPr>
          </a:p>
        </p:txBody>
      </p:sp>
      <p:sp>
        <p:nvSpPr>
          <p:cNvPr id="20" name="object 7"/>
          <p:cNvSpPr txBox="1">
            <a:spLocks/>
          </p:cNvSpPr>
          <p:nvPr/>
        </p:nvSpPr>
        <p:spPr>
          <a:xfrm>
            <a:off x="620242" y="1125367"/>
            <a:ext cx="8295158" cy="291323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8295" marR="448945" indent="-228600">
              <a:lnSpc>
                <a:spcPts val="2590"/>
              </a:lnSpc>
              <a:spcBef>
                <a:spcPts val="425"/>
              </a:spcBef>
              <a:tabLst>
                <a:tab pos="32829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implementations can have </a:t>
            </a:r>
            <a:r>
              <a:rPr lang="en-US" u="heavy" dirty="0" smtClean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different runtime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  <a:r>
              <a:rPr lang="en-US" u="heavy" dirty="0" smtClean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similar complexity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86995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995">
              <a:spcBef>
                <a:spcPts val="55"/>
              </a:spcBef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8295" marR="5080" indent="-228600">
              <a:tabLst>
                <a:tab pos="328295" algn="l"/>
              </a:tabLst>
            </a:pPr>
            <a:r>
              <a:rPr lang="en-US" sz="2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of an algorithm depends not only on how many  instructions you have to execute, but also on </a:t>
            </a:r>
            <a:r>
              <a:rPr lang="en-US" sz="260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how the  hardware platform executes it</a:t>
            </a:r>
            <a:r>
              <a:rPr lang="en-US" sz="2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9"/>
          <p:cNvSpPr/>
          <p:nvPr/>
        </p:nvSpPr>
        <p:spPr>
          <a:xfrm>
            <a:off x="8343900" y="4701540"/>
            <a:ext cx="800100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608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07542" y="1203421"/>
            <a:ext cx="8436458" cy="120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400" b="1" kern="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Scheduling complexity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 b="1" kern="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46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latin typeface="Arial"/>
                <a:cs typeface="Arial"/>
              </a:rPr>
              <a:t>Online scheduling policies and their  properties</a:t>
            </a:r>
          </a:p>
        </p:txBody>
      </p:sp>
    </p:spTree>
    <p:extLst>
      <p:ext uri="{BB962C8B-B14F-4D97-AF65-F5344CB8AC3E}">
        <p14:creationId xmlns:p14="http://schemas.microsoft.com/office/powerpoint/2010/main" val="32850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/>
              <a:t>lecture is adopted from</a:t>
            </a:r>
          </a:p>
          <a:p>
            <a:r>
              <a:rPr lang="en-US" sz="2000" b="1" dirty="0" smtClean="0"/>
              <a:t>	IN4343 </a:t>
            </a:r>
            <a:r>
              <a:rPr lang="en-US" sz="2000" b="1" dirty="0"/>
              <a:t>Real-Time Systems Course 2018 – 2019, </a:t>
            </a:r>
            <a:r>
              <a:rPr lang="en-US" sz="2000" b="1" dirty="0" err="1"/>
              <a:t>Mitra</a:t>
            </a:r>
            <a:r>
              <a:rPr lang="en-US" sz="2000" b="1" dirty="0"/>
              <a:t> </a:t>
            </a:r>
            <a:r>
              <a:rPr lang="en-US" sz="2000" b="1" dirty="0" err="1"/>
              <a:t>Nasri</a:t>
            </a:r>
            <a:r>
              <a:rPr lang="en-US" sz="2000" b="1" dirty="0"/>
              <a:t>, </a:t>
            </a:r>
          </a:p>
          <a:p>
            <a:r>
              <a:rPr lang="en-US" sz="2000" b="1" dirty="0" smtClean="0"/>
              <a:t>	Delft </a:t>
            </a:r>
            <a:r>
              <a:rPr lang="en-US" sz="2000" b="1" dirty="0"/>
              <a:t>University of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05818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Scheduling of Aperiodic Tasks</a:t>
            </a:r>
          </a:p>
        </p:txBody>
      </p:sp>
      <p:sp>
        <p:nvSpPr>
          <p:cNvPr id="7" name="object 5"/>
          <p:cNvSpPr/>
          <p:nvPr/>
        </p:nvSpPr>
        <p:spPr>
          <a:xfrm>
            <a:off x="7467600" y="4191000"/>
            <a:ext cx="1447800" cy="209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13190" y="5920215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Buttazzo’s</a:t>
            </a:r>
            <a:r>
              <a:rPr lang="en-US" dirty="0"/>
              <a:t> book, chapter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Summary of the previous quiz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07542" y="1020826"/>
            <a:ext cx="75856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How many deadline misses in the FIFO schedule?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469900" y="1919985"/>
            <a:ext cx="835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1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1453133" y="2000757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8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6"/>
          <p:cNvSpPr/>
          <p:nvPr/>
        </p:nvSpPr>
        <p:spPr>
          <a:xfrm>
            <a:off x="1453133" y="2496057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8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7"/>
          <p:cNvSpPr/>
          <p:nvPr/>
        </p:nvSpPr>
        <p:spPr>
          <a:xfrm>
            <a:off x="1453133" y="3014217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8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8"/>
          <p:cNvSpPr/>
          <p:nvPr/>
        </p:nvSpPr>
        <p:spPr>
          <a:xfrm>
            <a:off x="1760220" y="2311145"/>
            <a:ext cx="129540" cy="24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9"/>
          <p:cNvSpPr txBox="1"/>
          <p:nvPr/>
        </p:nvSpPr>
        <p:spPr>
          <a:xfrm>
            <a:off x="1759457" y="2561589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4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7" name="object 10"/>
          <p:cNvSpPr/>
          <p:nvPr/>
        </p:nvSpPr>
        <p:spPr>
          <a:xfrm>
            <a:off x="2694432" y="2820161"/>
            <a:ext cx="129540" cy="248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11"/>
          <p:cNvSpPr txBox="1"/>
          <p:nvPr/>
        </p:nvSpPr>
        <p:spPr>
          <a:xfrm>
            <a:off x="2690622" y="3069412"/>
            <a:ext cx="1289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9" name="object 12"/>
          <p:cNvSpPr/>
          <p:nvPr/>
        </p:nvSpPr>
        <p:spPr>
          <a:xfrm>
            <a:off x="1993392" y="1814322"/>
            <a:ext cx="129539" cy="248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0" name="object 13"/>
          <p:cNvSpPr txBox="1"/>
          <p:nvPr/>
        </p:nvSpPr>
        <p:spPr>
          <a:xfrm>
            <a:off x="1966722" y="2069083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21" name="object 14"/>
          <p:cNvSpPr/>
          <p:nvPr/>
        </p:nvSpPr>
        <p:spPr>
          <a:xfrm>
            <a:off x="4415028" y="1788414"/>
            <a:ext cx="129539" cy="287655"/>
          </a:xfrm>
          <a:custGeom>
            <a:avLst/>
            <a:gdLst/>
            <a:ahLst/>
            <a:cxnLst/>
            <a:rect l="l" t="t" r="r" b="b"/>
            <a:pathLst>
              <a:path w="129539" h="287655">
                <a:moveTo>
                  <a:pt x="51816" y="158114"/>
                </a:moveTo>
                <a:lnTo>
                  <a:pt x="0" y="158114"/>
                </a:lnTo>
                <a:lnTo>
                  <a:pt x="64770" y="287655"/>
                </a:lnTo>
                <a:lnTo>
                  <a:pt x="123062" y="171069"/>
                </a:lnTo>
                <a:lnTo>
                  <a:pt x="51816" y="171069"/>
                </a:lnTo>
                <a:lnTo>
                  <a:pt x="51816" y="158114"/>
                </a:lnTo>
                <a:close/>
              </a:path>
              <a:path w="129539" h="287655">
                <a:moveTo>
                  <a:pt x="77724" y="0"/>
                </a:moveTo>
                <a:lnTo>
                  <a:pt x="51816" y="0"/>
                </a:lnTo>
                <a:lnTo>
                  <a:pt x="51816" y="171069"/>
                </a:lnTo>
                <a:lnTo>
                  <a:pt x="77724" y="171069"/>
                </a:lnTo>
                <a:lnTo>
                  <a:pt x="77724" y="0"/>
                </a:lnTo>
                <a:close/>
              </a:path>
              <a:path w="129539" h="287655">
                <a:moveTo>
                  <a:pt x="129539" y="158114"/>
                </a:moveTo>
                <a:lnTo>
                  <a:pt x="77724" y="158114"/>
                </a:lnTo>
                <a:lnTo>
                  <a:pt x="77724" y="171069"/>
                </a:lnTo>
                <a:lnTo>
                  <a:pt x="123062" y="171069"/>
                </a:lnTo>
                <a:lnTo>
                  <a:pt x="129539" y="15811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15"/>
          <p:cNvSpPr txBox="1"/>
          <p:nvPr/>
        </p:nvSpPr>
        <p:spPr>
          <a:xfrm>
            <a:off x="4377943" y="2083435"/>
            <a:ext cx="3318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17</a:t>
            </a:r>
          </a:p>
        </p:txBody>
      </p:sp>
      <p:sp>
        <p:nvSpPr>
          <p:cNvPr id="23" name="object 16"/>
          <p:cNvSpPr/>
          <p:nvPr/>
        </p:nvSpPr>
        <p:spPr>
          <a:xfrm>
            <a:off x="3299459" y="2797301"/>
            <a:ext cx="129539" cy="287655"/>
          </a:xfrm>
          <a:custGeom>
            <a:avLst/>
            <a:gdLst/>
            <a:ahLst/>
            <a:cxnLst/>
            <a:rect l="l" t="t" r="r" b="b"/>
            <a:pathLst>
              <a:path w="129539" h="287655">
                <a:moveTo>
                  <a:pt x="51815" y="158114"/>
                </a:moveTo>
                <a:lnTo>
                  <a:pt x="0" y="158114"/>
                </a:lnTo>
                <a:lnTo>
                  <a:pt x="64769" y="287655"/>
                </a:lnTo>
                <a:lnTo>
                  <a:pt x="123062" y="171069"/>
                </a:lnTo>
                <a:lnTo>
                  <a:pt x="51815" y="171069"/>
                </a:lnTo>
                <a:lnTo>
                  <a:pt x="51815" y="158114"/>
                </a:lnTo>
                <a:close/>
              </a:path>
              <a:path w="129539" h="287655">
                <a:moveTo>
                  <a:pt x="77724" y="0"/>
                </a:moveTo>
                <a:lnTo>
                  <a:pt x="51815" y="0"/>
                </a:lnTo>
                <a:lnTo>
                  <a:pt x="51815" y="171069"/>
                </a:lnTo>
                <a:lnTo>
                  <a:pt x="77724" y="171069"/>
                </a:lnTo>
                <a:lnTo>
                  <a:pt x="77724" y="0"/>
                </a:lnTo>
                <a:close/>
              </a:path>
              <a:path w="129539" h="287655">
                <a:moveTo>
                  <a:pt x="129539" y="158114"/>
                </a:moveTo>
                <a:lnTo>
                  <a:pt x="77724" y="158114"/>
                </a:lnTo>
                <a:lnTo>
                  <a:pt x="77724" y="171069"/>
                </a:lnTo>
                <a:lnTo>
                  <a:pt x="123062" y="171069"/>
                </a:lnTo>
                <a:lnTo>
                  <a:pt x="129539" y="15811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4" name="object 17"/>
          <p:cNvSpPr txBox="1"/>
          <p:nvPr/>
        </p:nvSpPr>
        <p:spPr>
          <a:xfrm>
            <a:off x="3261105" y="3092323"/>
            <a:ext cx="28105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10</a:t>
            </a:r>
          </a:p>
        </p:txBody>
      </p:sp>
      <p:sp>
        <p:nvSpPr>
          <p:cNvPr id="25" name="object 18"/>
          <p:cNvSpPr/>
          <p:nvPr/>
        </p:nvSpPr>
        <p:spPr>
          <a:xfrm>
            <a:off x="4064508" y="2269998"/>
            <a:ext cx="129539" cy="287655"/>
          </a:xfrm>
          <a:custGeom>
            <a:avLst/>
            <a:gdLst/>
            <a:ahLst/>
            <a:cxnLst/>
            <a:rect l="l" t="t" r="r" b="b"/>
            <a:pathLst>
              <a:path w="129539" h="287655">
                <a:moveTo>
                  <a:pt x="51815" y="158114"/>
                </a:moveTo>
                <a:lnTo>
                  <a:pt x="0" y="158114"/>
                </a:lnTo>
                <a:lnTo>
                  <a:pt x="64769" y="287654"/>
                </a:lnTo>
                <a:lnTo>
                  <a:pt x="123062" y="171068"/>
                </a:lnTo>
                <a:lnTo>
                  <a:pt x="51815" y="171068"/>
                </a:lnTo>
                <a:lnTo>
                  <a:pt x="51815" y="158114"/>
                </a:lnTo>
                <a:close/>
              </a:path>
              <a:path w="129539" h="287655">
                <a:moveTo>
                  <a:pt x="77724" y="0"/>
                </a:moveTo>
                <a:lnTo>
                  <a:pt x="51815" y="0"/>
                </a:lnTo>
                <a:lnTo>
                  <a:pt x="51815" y="171068"/>
                </a:lnTo>
                <a:lnTo>
                  <a:pt x="77724" y="171068"/>
                </a:lnTo>
                <a:lnTo>
                  <a:pt x="77724" y="0"/>
                </a:lnTo>
                <a:close/>
              </a:path>
              <a:path w="129539" h="287655">
                <a:moveTo>
                  <a:pt x="129539" y="158114"/>
                </a:moveTo>
                <a:lnTo>
                  <a:pt x="77724" y="158114"/>
                </a:lnTo>
                <a:lnTo>
                  <a:pt x="77724" y="171068"/>
                </a:lnTo>
                <a:lnTo>
                  <a:pt x="123062" y="171068"/>
                </a:lnTo>
                <a:lnTo>
                  <a:pt x="129539" y="15811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6" name="object 19"/>
          <p:cNvSpPr txBox="1"/>
          <p:nvPr/>
        </p:nvSpPr>
        <p:spPr>
          <a:xfrm>
            <a:off x="4027169" y="2564383"/>
            <a:ext cx="29197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15</a:t>
            </a:r>
          </a:p>
        </p:txBody>
      </p:sp>
      <p:sp>
        <p:nvSpPr>
          <p:cNvPr id="27" name="object 20"/>
          <p:cNvSpPr txBox="1"/>
          <p:nvPr/>
        </p:nvSpPr>
        <p:spPr>
          <a:xfrm>
            <a:off x="469900" y="2400427"/>
            <a:ext cx="835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2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28" name="object 21"/>
          <p:cNvSpPr txBox="1"/>
          <p:nvPr/>
        </p:nvSpPr>
        <p:spPr>
          <a:xfrm>
            <a:off x="469900" y="2932938"/>
            <a:ext cx="835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3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29" name="object 22"/>
          <p:cNvSpPr txBox="1"/>
          <p:nvPr/>
        </p:nvSpPr>
        <p:spPr>
          <a:xfrm>
            <a:off x="4834890" y="1887727"/>
            <a:ext cx="891540" cy="133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5</a:t>
            </a:r>
            <a:endParaRPr sz="2000" kern="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000" kern="0">
              <a:latin typeface="DejaVu Serif"/>
              <a:cs typeface="DejaVu Serif"/>
            </a:endParaRPr>
          </a:p>
          <a:p>
            <a:pPr marL="15875">
              <a:lnSpc>
                <a:spcPct val="100000"/>
              </a:lnSpc>
              <a:spcBef>
                <a:spcPts val="1680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3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3899915" y="3966908"/>
            <a:ext cx="1161300" cy="230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24"/>
          <p:cNvSpPr/>
          <p:nvPr/>
        </p:nvSpPr>
        <p:spPr>
          <a:xfrm>
            <a:off x="3947159" y="3994403"/>
            <a:ext cx="1071372" cy="140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25"/>
          <p:cNvSpPr/>
          <p:nvPr/>
        </p:nvSpPr>
        <p:spPr>
          <a:xfrm>
            <a:off x="3947159" y="3994403"/>
            <a:ext cx="1071880" cy="140335"/>
          </a:xfrm>
          <a:custGeom>
            <a:avLst/>
            <a:gdLst/>
            <a:ahLst/>
            <a:cxnLst/>
            <a:rect l="l" t="t" r="r" b="b"/>
            <a:pathLst>
              <a:path w="1071879" h="140335">
                <a:moveTo>
                  <a:pt x="0" y="140208"/>
                </a:moveTo>
                <a:lnTo>
                  <a:pt x="1071372" y="140208"/>
                </a:lnTo>
                <a:lnTo>
                  <a:pt x="1071372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3" name="object 26"/>
          <p:cNvSpPr txBox="1"/>
          <p:nvPr/>
        </p:nvSpPr>
        <p:spPr>
          <a:xfrm>
            <a:off x="469900" y="4107891"/>
            <a:ext cx="84851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1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34" name="object 27"/>
          <p:cNvSpPr/>
          <p:nvPr/>
        </p:nvSpPr>
        <p:spPr>
          <a:xfrm>
            <a:off x="1465325" y="4256278"/>
            <a:ext cx="4272280" cy="127000"/>
          </a:xfrm>
          <a:custGeom>
            <a:avLst/>
            <a:gdLst/>
            <a:ahLst/>
            <a:cxnLst/>
            <a:rect l="l" t="t" r="r" b="b"/>
            <a:pathLst>
              <a:path w="4272280" h="127000">
                <a:moveTo>
                  <a:pt x="4145279" y="0"/>
                </a:moveTo>
                <a:lnTo>
                  <a:pt x="4145279" y="127000"/>
                </a:lnTo>
                <a:lnTo>
                  <a:pt x="4252468" y="73406"/>
                </a:lnTo>
                <a:lnTo>
                  <a:pt x="4157979" y="73406"/>
                </a:lnTo>
                <a:lnTo>
                  <a:pt x="4157979" y="53594"/>
                </a:lnTo>
                <a:lnTo>
                  <a:pt x="4252468" y="53594"/>
                </a:lnTo>
                <a:lnTo>
                  <a:pt x="4145279" y="0"/>
                </a:lnTo>
                <a:close/>
              </a:path>
              <a:path w="4272280" h="127000">
                <a:moveTo>
                  <a:pt x="4145279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145279" y="73406"/>
                </a:lnTo>
                <a:lnTo>
                  <a:pt x="4145279" y="53594"/>
                </a:lnTo>
                <a:close/>
              </a:path>
              <a:path w="4272280" h="127000">
                <a:moveTo>
                  <a:pt x="4252468" y="53594"/>
                </a:moveTo>
                <a:lnTo>
                  <a:pt x="4157979" y="53594"/>
                </a:lnTo>
                <a:lnTo>
                  <a:pt x="4157979" y="73406"/>
                </a:lnTo>
                <a:lnTo>
                  <a:pt x="4252468" y="73406"/>
                </a:lnTo>
                <a:lnTo>
                  <a:pt x="4272280" y="63500"/>
                </a:lnTo>
                <a:lnTo>
                  <a:pt x="4252468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5" name="object 28"/>
          <p:cNvSpPr/>
          <p:nvPr/>
        </p:nvSpPr>
        <p:spPr>
          <a:xfrm>
            <a:off x="1465325" y="4958841"/>
            <a:ext cx="4272280" cy="127000"/>
          </a:xfrm>
          <a:custGeom>
            <a:avLst/>
            <a:gdLst/>
            <a:ahLst/>
            <a:cxnLst/>
            <a:rect l="l" t="t" r="r" b="b"/>
            <a:pathLst>
              <a:path w="4272280" h="127000">
                <a:moveTo>
                  <a:pt x="4145279" y="0"/>
                </a:moveTo>
                <a:lnTo>
                  <a:pt x="4145279" y="126999"/>
                </a:lnTo>
                <a:lnTo>
                  <a:pt x="4252468" y="73405"/>
                </a:lnTo>
                <a:lnTo>
                  <a:pt x="4157979" y="73405"/>
                </a:lnTo>
                <a:lnTo>
                  <a:pt x="4157979" y="53593"/>
                </a:lnTo>
                <a:lnTo>
                  <a:pt x="4252468" y="53593"/>
                </a:lnTo>
                <a:lnTo>
                  <a:pt x="4145279" y="0"/>
                </a:lnTo>
                <a:close/>
              </a:path>
              <a:path w="4272280" h="127000">
                <a:moveTo>
                  <a:pt x="414527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145279" y="73405"/>
                </a:lnTo>
                <a:lnTo>
                  <a:pt x="4145279" y="53593"/>
                </a:lnTo>
                <a:close/>
              </a:path>
              <a:path w="4272280" h="127000">
                <a:moveTo>
                  <a:pt x="4252468" y="53593"/>
                </a:moveTo>
                <a:lnTo>
                  <a:pt x="4157979" y="53593"/>
                </a:lnTo>
                <a:lnTo>
                  <a:pt x="4157979" y="73405"/>
                </a:lnTo>
                <a:lnTo>
                  <a:pt x="4252468" y="73405"/>
                </a:lnTo>
                <a:lnTo>
                  <a:pt x="4272280" y="63499"/>
                </a:lnTo>
                <a:lnTo>
                  <a:pt x="425246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6" name="object 29"/>
          <p:cNvSpPr/>
          <p:nvPr/>
        </p:nvSpPr>
        <p:spPr>
          <a:xfrm>
            <a:off x="1465325" y="5696458"/>
            <a:ext cx="4272280" cy="127000"/>
          </a:xfrm>
          <a:custGeom>
            <a:avLst/>
            <a:gdLst/>
            <a:ahLst/>
            <a:cxnLst/>
            <a:rect l="l" t="t" r="r" b="b"/>
            <a:pathLst>
              <a:path w="4272280" h="127000">
                <a:moveTo>
                  <a:pt x="4145279" y="0"/>
                </a:moveTo>
                <a:lnTo>
                  <a:pt x="4145279" y="126999"/>
                </a:lnTo>
                <a:lnTo>
                  <a:pt x="4252468" y="73405"/>
                </a:lnTo>
                <a:lnTo>
                  <a:pt x="4157979" y="73405"/>
                </a:lnTo>
                <a:lnTo>
                  <a:pt x="4157979" y="53593"/>
                </a:lnTo>
                <a:lnTo>
                  <a:pt x="4252468" y="53593"/>
                </a:lnTo>
                <a:lnTo>
                  <a:pt x="4145279" y="0"/>
                </a:lnTo>
                <a:close/>
              </a:path>
              <a:path w="4272280" h="127000">
                <a:moveTo>
                  <a:pt x="414527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145279" y="73405"/>
                </a:lnTo>
                <a:lnTo>
                  <a:pt x="4145279" y="53593"/>
                </a:lnTo>
                <a:close/>
              </a:path>
              <a:path w="4272280" h="127000">
                <a:moveTo>
                  <a:pt x="4252468" y="53593"/>
                </a:moveTo>
                <a:lnTo>
                  <a:pt x="4157979" y="53593"/>
                </a:lnTo>
                <a:lnTo>
                  <a:pt x="4157979" y="73405"/>
                </a:lnTo>
                <a:lnTo>
                  <a:pt x="4252468" y="73405"/>
                </a:lnTo>
                <a:lnTo>
                  <a:pt x="4272280" y="63499"/>
                </a:lnTo>
                <a:lnTo>
                  <a:pt x="425246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7" name="object 30"/>
          <p:cNvSpPr/>
          <p:nvPr/>
        </p:nvSpPr>
        <p:spPr>
          <a:xfrm>
            <a:off x="1773935" y="4670297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5"/>
                </a:moveTo>
                <a:lnTo>
                  <a:pt x="51815" y="116585"/>
                </a:lnTo>
                <a:lnTo>
                  <a:pt x="51815" y="353694"/>
                </a:lnTo>
                <a:lnTo>
                  <a:pt x="77724" y="353694"/>
                </a:lnTo>
                <a:lnTo>
                  <a:pt x="77724" y="116585"/>
                </a:lnTo>
                <a:close/>
              </a:path>
              <a:path w="129539" h="35369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5369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8" name="object 31"/>
          <p:cNvSpPr/>
          <p:nvPr/>
        </p:nvSpPr>
        <p:spPr>
          <a:xfrm>
            <a:off x="2706623" y="5394197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5"/>
                </a:moveTo>
                <a:lnTo>
                  <a:pt x="51815" y="116585"/>
                </a:lnTo>
                <a:lnTo>
                  <a:pt x="51815" y="353682"/>
                </a:lnTo>
                <a:lnTo>
                  <a:pt x="77724" y="353682"/>
                </a:lnTo>
                <a:lnTo>
                  <a:pt x="77724" y="116585"/>
                </a:lnTo>
                <a:close/>
              </a:path>
              <a:path w="129539" h="35369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5369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9" name="object 32"/>
          <p:cNvSpPr/>
          <p:nvPr/>
        </p:nvSpPr>
        <p:spPr>
          <a:xfrm>
            <a:off x="2005583" y="3964685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5">
                <a:moveTo>
                  <a:pt x="77724" y="116586"/>
                </a:moveTo>
                <a:lnTo>
                  <a:pt x="51816" y="116586"/>
                </a:lnTo>
                <a:lnTo>
                  <a:pt x="51816" y="353694"/>
                </a:lnTo>
                <a:lnTo>
                  <a:pt x="77724" y="353694"/>
                </a:lnTo>
                <a:lnTo>
                  <a:pt x="77724" y="116586"/>
                </a:lnTo>
                <a:close/>
              </a:path>
              <a:path w="129539" h="353695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39" h="353695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0" name="object 33"/>
          <p:cNvSpPr txBox="1"/>
          <p:nvPr/>
        </p:nvSpPr>
        <p:spPr>
          <a:xfrm>
            <a:off x="1979802" y="4318761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41" name="object 34"/>
          <p:cNvSpPr txBox="1"/>
          <p:nvPr/>
        </p:nvSpPr>
        <p:spPr>
          <a:xfrm>
            <a:off x="4391025" y="4339209"/>
            <a:ext cx="4718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42" name="object 35"/>
          <p:cNvSpPr/>
          <p:nvPr/>
        </p:nvSpPr>
        <p:spPr>
          <a:xfrm>
            <a:off x="4428744" y="3928109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69" y="408558"/>
                </a:lnTo>
                <a:lnTo>
                  <a:pt x="123062" y="291972"/>
                </a:lnTo>
                <a:lnTo>
                  <a:pt x="51815" y="291972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3" y="0"/>
                </a:moveTo>
                <a:lnTo>
                  <a:pt x="51815" y="0"/>
                </a:lnTo>
                <a:lnTo>
                  <a:pt x="51815" y="291972"/>
                </a:lnTo>
                <a:lnTo>
                  <a:pt x="77723" y="291972"/>
                </a:lnTo>
                <a:lnTo>
                  <a:pt x="77723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3" y="279019"/>
                </a:lnTo>
                <a:lnTo>
                  <a:pt x="77723" y="291972"/>
                </a:lnTo>
                <a:lnTo>
                  <a:pt x="123062" y="291972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3" name="object 36"/>
          <p:cNvSpPr/>
          <p:nvPr/>
        </p:nvSpPr>
        <p:spPr>
          <a:xfrm>
            <a:off x="3311652" y="5362194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57"/>
                </a:moveTo>
                <a:lnTo>
                  <a:pt x="0" y="279057"/>
                </a:lnTo>
                <a:lnTo>
                  <a:pt x="64770" y="408597"/>
                </a:lnTo>
                <a:lnTo>
                  <a:pt x="123062" y="292011"/>
                </a:lnTo>
                <a:lnTo>
                  <a:pt x="51815" y="292011"/>
                </a:lnTo>
                <a:lnTo>
                  <a:pt x="51815" y="279057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2011"/>
                </a:lnTo>
                <a:lnTo>
                  <a:pt x="77724" y="292011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57"/>
                </a:moveTo>
                <a:lnTo>
                  <a:pt x="77724" y="279057"/>
                </a:lnTo>
                <a:lnTo>
                  <a:pt x="77724" y="292011"/>
                </a:lnTo>
                <a:lnTo>
                  <a:pt x="123062" y="292011"/>
                </a:lnTo>
                <a:lnTo>
                  <a:pt x="129539" y="2790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4" name="object 37"/>
          <p:cNvSpPr/>
          <p:nvPr/>
        </p:nvSpPr>
        <p:spPr>
          <a:xfrm>
            <a:off x="4078223" y="4612385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70" y="408558"/>
                </a:lnTo>
                <a:lnTo>
                  <a:pt x="123062" y="291972"/>
                </a:lnTo>
                <a:lnTo>
                  <a:pt x="51815" y="291972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2"/>
                </a:lnTo>
                <a:lnTo>
                  <a:pt x="77724" y="291972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2"/>
                </a:lnTo>
                <a:lnTo>
                  <a:pt x="123062" y="291972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5" name="object 38"/>
          <p:cNvSpPr txBox="1"/>
          <p:nvPr/>
        </p:nvSpPr>
        <p:spPr>
          <a:xfrm>
            <a:off x="5847334" y="4062221"/>
            <a:ext cx="745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5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46" name="object 39"/>
          <p:cNvSpPr/>
          <p:nvPr/>
        </p:nvSpPr>
        <p:spPr>
          <a:xfrm>
            <a:off x="1790700" y="4786858"/>
            <a:ext cx="2212848" cy="2408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7" name="object 40"/>
          <p:cNvSpPr/>
          <p:nvPr/>
        </p:nvSpPr>
        <p:spPr>
          <a:xfrm>
            <a:off x="1837944" y="4814315"/>
            <a:ext cx="2122932" cy="150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8" name="object 41"/>
          <p:cNvSpPr/>
          <p:nvPr/>
        </p:nvSpPr>
        <p:spPr>
          <a:xfrm>
            <a:off x="1837944" y="4814315"/>
            <a:ext cx="2123440" cy="151130"/>
          </a:xfrm>
          <a:custGeom>
            <a:avLst/>
            <a:gdLst/>
            <a:ahLst/>
            <a:cxnLst/>
            <a:rect l="l" t="t" r="r" b="b"/>
            <a:pathLst>
              <a:path w="2123440" h="151129">
                <a:moveTo>
                  <a:pt x="0" y="150875"/>
                </a:moveTo>
                <a:lnTo>
                  <a:pt x="2122932" y="150875"/>
                </a:lnTo>
                <a:lnTo>
                  <a:pt x="212293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9" name="object 42"/>
          <p:cNvSpPr/>
          <p:nvPr/>
        </p:nvSpPr>
        <p:spPr>
          <a:xfrm>
            <a:off x="4995671" y="5547359"/>
            <a:ext cx="300177" cy="2301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0" name="object 43"/>
          <p:cNvSpPr/>
          <p:nvPr/>
        </p:nvSpPr>
        <p:spPr>
          <a:xfrm>
            <a:off x="5042915" y="5574791"/>
            <a:ext cx="210312" cy="1402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1" name="object 44"/>
          <p:cNvSpPr/>
          <p:nvPr/>
        </p:nvSpPr>
        <p:spPr>
          <a:xfrm>
            <a:off x="5042915" y="5574791"/>
            <a:ext cx="210820" cy="140335"/>
          </a:xfrm>
          <a:custGeom>
            <a:avLst/>
            <a:gdLst/>
            <a:ahLst/>
            <a:cxnLst/>
            <a:rect l="l" t="t" r="r" b="b"/>
            <a:pathLst>
              <a:path w="210820" h="140335">
                <a:moveTo>
                  <a:pt x="0" y="140207"/>
                </a:moveTo>
                <a:lnTo>
                  <a:pt x="210312" y="140207"/>
                </a:lnTo>
                <a:lnTo>
                  <a:pt x="210312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2" name="object 45"/>
          <p:cNvSpPr txBox="1"/>
          <p:nvPr/>
        </p:nvSpPr>
        <p:spPr>
          <a:xfrm>
            <a:off x="4862828" y="4363339"/>
            <a:ext cx="4330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19</a:t>
            </a:r>
          </a:p>
        </p:txBody>
      </p:sp>
      <p:sp>
        <p:nvSpPr>
          <p:cNvPr id="53" name="object 48"/>
          <p:cNvSpPr txBox="1"/>
          <p:nvPr/>
        </p:nvSpPr>
        <p:spPr>
          <a:xfrm>
            <a:off x="5181346" y="4812191"/>
            <a:ext cx="939800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r">
              <a:lnSpc>
                <a:spcPts val="2060"/>
              </a:lnSpc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2</a:t>
            </a:r>
            <a:endParaRPr sz="2175" kern="0" baseline="-15325">
              <a:latin typeface="DejaVu Serif"/>
              <a:cs typeface="DejaVu Serif"/>
            </a:endParaRPr>
          </a:p>
          <a:p>
            <a:pPr marL="22225">
              <a:lnSpc>
                <a:spcPts val="3025"/>
              </a:lnSpc>
              <a:spcBef>
                <a:spcPts val="710"/>
              </a:spcBef>
            </a:pPr>
            <a:r>
              <a:rPr sz="2800" b="1" kern="0" dirty="0">
                <a:solidFill>
                  <a:srgbClr val="FF0000"/>
                </a:solidFill>
                <a:latin typeface="Arial"/>
                <a:cs typeface="Arial"/>
              </a:rPr>
              <a:t>miss</a:t>
            </a:r>
            <a:endParaRPr sz="2800" kern="0">
              <a:latin typeface="Arial"/>
              <a:cs typeface="Arial"/>
            </a:endParaRPr>
          </a:p>
          <a:p>
            <a:pPr marR="5080" algn="r">
              <a:lnSpc>
                <a:spcPts val="1960"/>
              </a:lnSpc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3</a:t>
            </a:r>
            <a:endParaRPr sz="2175" kern="0" baseline="-15325">
              <a:latin typeface="DejaVu Serif"/>
              <a:cs typeface="DejaVu Serif"/>
            </a:endParaRPr>
          </a:p>
          <a:p>
            <a:pPr marL="12700">
              <a:lnSpc>
                <a:spcPts val="1814"/>
              </a:lnSpc>
            </a:pPr>
            <a:r>
              <a:rPr sz="1600" kern="0" dirty="0">
                <a:latin typeface="Arial"/>
                <a:cs typeface="Arial"/>
              </a:rPr>
              <a:t>20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54" name="object 49"/>
          <p:cNvSpPr txBox="1"/>
          <p:nvPr/>
        </p:nvSpPr>
        <p:spPr>
          <a:xfrm>
            <a:off x="6171946" y="4812191"/>
            <a:ext cx="5664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55" name="object 50"/>
          <p:cNvSpPr txBox="1"/>
          <p:nvPr/>
        </p:nvSpPr>
        <p:spPr>
          <a:xfrm>
            <a:off x="469900" y="4848097"/>
            <a:ext cx="84851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kern="0" dirty="0">
                <a:latin typeface="Arial"/>
                <a:cs typeface="Arial"/>
              </a:rPr>
              <a:t>Task 2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56" name="object 51"/>
          <p:cNvSpPr txBox="1"/>
          <p:nvPr/>
        </p:nvSpPr>
        <p:spPr>
          <a:xfrm>
            <a:off x="1772539" y="5068951"/>
            <a:ext cx="1282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kern="0" dirty="0">
                <a:latin typeface="Arial"/>
                <a:cs typeface="Arial"/>
              </a:rPr>
              <a:t>4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57" name="object 52"/>
          <p:cNvSpPr txBox="1"/>
          <p:nvPr/>
        </p:nvSpPr>
        <p:spPr>
          <a:xfrm>
            <a:off x="4040250" y="5072405"/>
            <a:ext cx="32410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kern="0" dirty="0">
                <a:latin typeface="Arial"/>
                <a:cs typeface="Arial"/>
              </a:rPr>
              <a:t>15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58" name="object 53"/>
          <p:cNvSpPr txBox="1"/>
          <p:nvPr/>
        </p:nvSpPr>
        <p:spPr>
          <a:xfrm>
            <a:off x="6175375" y="5548892"/>
            <a:ext cx="42735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59" name="object 54"/>
          <p:cNvSpPr txBox="1"/>
          <p:nvPr/>
        </p:nvSpPr>
        <p:spPr>
          <a:xfrm>
            <a:off x="469900" y="5604306"/>
            <a:ext cx="84851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kern="0" dirty="0">
                <a:latin typeface="Arial"/>
                <a:cs typeface="Arial"/>
              </a:rPr>
              <a:t>Task 3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60" name="object 55"/>
          <p:cNvSpPr txBox="1"/>
          <p:nvPr/>
        </p:nvSpPr>
        <p:spPr>
          <a:xfrm>
            <a:off x="2703702" y="5791072"/>
            <a:ext cx="1282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kern="0" dirty="0">
                <a:latin typeface="Arial"/>
                <a:cs typeface="Arial"/>
              </a:rPr>
              <a:t>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61" name="object 56"/>
          <p:cNvSpPr txBox="1"/>
          <p:nvPr/>
        </p:nvSpPr>
        <p:spPr>
          <a:xfrm>
            <a:off x="3274314" y="5822772"/>
            <a:ext cx="535686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kern="0" dirty="0">
                <a:latin typeface="Arial"/>
                <a:cs typeface="Arial"/>
              </a:rPr>
              <a:t>10</a:t>
            </a:r>
          </a:p>
        </p:txBody>
      </p:sp>
      <p:sp>
        <p:nvSpPr>
          <p:cNvPr id="62" name="object 46"/>
          <p:cNvSpPr txBox="1"/>
          <p:nvPr/>
        </p:nvSpPr>
        <p:spPr>
          <a:xfrm>
            <a:off x="7649336" y="3908805"/>
            <a:ext cx="6438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kern="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600" kern="0">
              <a:latin typeface="Arial"/>
              <a:cs typeface="Arial"/>
            </a:endParaRPr>
          </a:p>
        </p:txBody>
      </p:sp>
      <p:sp>
        <p:nvSpPr>
          <p:cNvPr id="63" name="object 47"/>
          <p:cNvSpPr txBox="1"/>
          <p:nvPr/>
        </p:nvSpPr>
        <p:spPr>
          <a:xfrm>
            <a:off x="4929884" y="3575050"/>
            <a:ext cx="91744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kern="0" dirty="0">
                <a:solidFill>
                  <a:srgbClr val="FF0000"/>
                </a:solidFill>
                <a:latin typeface="Arial"/>
                <a:cs typeface="Arial"/>
              </a:rPr>
              <a:t>miss</a:t>
            </a:r>
            <a:endParaRPr sz="28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71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FIFO: the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judgment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day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2" name="object 5"/>
          <p:cNvSpPr/>
          <p:nvPr/>
        </p:nvSpPr>
        <p:spPr>
          <a:xfrm>
            <a:off x="7821168" y="0"/>
            <a:ext cx="1315212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4" name="object 3"/>
          <p:cNvSpPr/>
          <p:nvPr/>
        </p:nvSpPr>
        <p:spPr>
          <a:xfrm>
            <a:off x="3480434" y="2590800"/>
            <a:ext cx="5257165" cy="1371600"/>
          </a:xfrm>
          <a:custGeom>
            <a:avLst/>
            <a:gdLst/>
            <a:ahLst/>
            <a:cxnLst/>
            <a:rect l="l" t="t" r="r" b="b"/>
            <a:pathLst>
              <a:path w="5257165" h="957579">
                <a:moveTo>
                  <a:pt x="1335404" y="255143"/>
                </a:moveTo>
                <a:lnTo>
                  <a:pt x="1342563" y="210737"/>
                </a:lnTo>
                <a:lnTo>
                  <a:pt x="1362499" y="172178"/>
                </a:lnTo>
                <a:lnTo>
                  <a:pt x="1392902" y="141775"/>
                </a:lnTo>
                <a:lnTo>
                  <a:pt x="1431461" y="121839"/>
                </a:lnTo>
                <a:lnTo>
                  <a:pt x="1475866" y="114681"/>
                </a:lnTo>
                <a:lnTo>
                  <a:pt x="1988947" y="114681"/>
                </a:lnTo>
                <a:lnTo>
                  <a:pt x="2969260" y="114681"/>
                </a:lnTo>
                <a:lnTo>
                  <a:pt x="5116195" y="114681"/>
                </a:lnTo>
                <a:lnTo>
                  <a:pt x="5160600" y="121839"/>
                </a:lnTo>
                <a:lnTo>
                  <a:pt x="5199159" y="141775"/>
                </a:lnTo>
                <a:lnTo>
                  <a:pt x="5229562" y="172178"/>
                </a:lnTo>
                <a:lnTo>
                  <a:pt x="5249498" y="210737"/>
                </a:lnTo>
                <a:lnTo>
                  <a:pt x="5256657" y="255143"/>
                </a:lnTo>
                <a:lnTo>
                  <a:pt x="5256657" y="465836"/>
                </a:lnTo>
                <a:lnTo>
                  <a:pt x="5256657" y="816991"/>
                </a:lnTo>
                <a:lnTo>
                  <a:pt x="5249498" y="861396"/>
                </a:lnTo>
                <a:lnTo>
                  <a:pt x="5229562" y="899955"/>
                </a:lnTo>
                <a:lnTo>
                  <a:pt x="5199159" y="930358"/>
                </a:lnTo>
                <a:lnTo>
                  <a:pt x="5160600" y="950294"/>
                </a:lnTo>
                <a:lnTo>
                  <a:pt x="5116195" y="957453"/>
                </a:lnTo>
                <a:lnTo>
                  <a:pt x="2969260" y="957453"/>
                </a:lnTo>
                <a:lnTo>
                  <a:pt x="1988947" y="957453"/>
                </a:lnTo>
                <a:lnTo>
                  <a:pt x="1475866" y="957453"/>
                </a:lnTo>
                <a:lnTo>
                  <a:pt x="1431461" y="950294"/>
                </a:lnTo>
                <a:lnTo>
                  <a:pt x="1392902" y="930358"/>
                </a:lnTo>
                <a:lnTo>
                  <a:pt x="1362499" y="899955"/>
                </a:lnTo>
                <a:lnTo>
                  <a:pt x="1342563" y="861396"/>
                </a:lnTo>
                <a:lnTo>
                  <a:pt x="1335404" y="816991"/>
                </a:lnTo>
                <a:lnTo>
                  <a:pt x="1335404" y="465836"/>
                </a:lnTo>
                <a:lnTo>
                  <a:pt x="0" y="0"/>
                </a:lnTo>
                <a:lnTo>
                  <a:pt x="1335404" y="255143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5" name="object 4"/>
          <p:cNvSpPr txBox="1"/>
          <p:nvPr/>
        </p:nvSpPr>
        <p:spPr>
          <a:xfrm>
            <a:off x="478942" y="995933"/>
            <a:ext cx="8428838" cy="5151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kern="0" dirty="0">
                <a:solidFill>
                  <a:srgbClr val="C00000"/>
                </a:solidFill>
                <a:latin typeface="Arial"/>
                <a:cs typeface="Arial"/>
              </a:rPr>
              <a:t>Disadvantages of FIFO</a:t>
            </a:r>
            <a:endParaRPr sz="2600" kern="0" dirty="0">
              <a:latin typeface="Arial"/>
              <a:cs typeface="Arial"/>
            </a:endParaRPr>
          </a:p>
          <a:p>
            <a:pPr marL="697865" lvl="1" indent="-227965">
              <a:lnSpc>
                <a:spcPts val="262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kern="0" dirty="0">
                <a:latin typeface="Arial"/>
                <a:cs typeface="Arial"/>
              </a:rPr>
              <a:t>Creates a non-preemptive schedule</a:t>
            </a:r>
          </a:p>
          <a:p>
            <a:pPr marL="697865" lvl="1" indent="-227965">
              <a:lnSpc>
                <a:spcPts val="261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kern="0" dirty="0">
                <a:solidFill>
                  <a:srgbClr val="C00000"/>
                </a:solidFill>
                <a:latin typeface="Arial"/>
                <a:cs typeface="Arial"/>
              </a:rPr>
              <a:t>Ignores task’s deadline and priority</a:t>
            </a:r>
            <a:endParaRPr sz="2200" kern="0" dirty="0">
              <a:latin typeface="Arial"/>
              <a:cs typeface="Arial"/>
            </a:endParaRPr>
          </a:p>
          <a:p>
            <a:pPr marL="697865" lvl="1" indent="-227965">
              <a:lnSpc>
                <a:spcPts val="261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kern="0" dirty="0">
                <a:latin typeface="Arial"/>
                <a:cs typeface="Arial"/>
              </a:rPr>
              <a:t>Response times heavily depend on the arrival times</a:t>
            </a:r>
          </a:p>
          <a:p>
            <a:pPr marL="697865" lvl="1" indent="-227965">
              <a:lnSpc>
                <a:spcPts val="263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kern="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Low schedulability</a:t>
            </a:r>
            <a:endParaRPr sz="2200" kern="0" dirty="0">
              <a:latin typeface="Arial"/>
              <a:cs typeface="Arial"/>
            </a:endParaRPr>
          </a:p>
          <a:p>
            <a:pPr marL="4469765" marR="5080">
              <a:lnSpc>
                <a:spcPct val="100000"/>
              </a:lnSpc>
              <a:spcBef>
                <a:spcPts val="635"/>
              </a:spcBef>
            </a:pPr>
            <a:r>
              <a:rPr sz="1800" i="1" kern="0" dirty="0">
                <a:latin typeface="Trebuchet MS"/>
                <a:cs typeface="Trebuchet MS"/>
              </a:rPr>
              <a:t>Schedulability</a:t>
            </a:r>
            <a:r>
              <a:rPr sz="1800" kern="0" dirty="0">
                <a:latin typeface="Arial"/>
                <a:cs typeface="Arial"/>
              </a:rPr>
              <a:t>: the ability of the  scheduling algorithm to generate  feasible schedules for various </a:t>
            </a:r>
            <a:r>
              <a:rPr sz="1800" kern="0" dirty="0" smtClean="0">
                <a:latin typeface="Arial"/>
                <a:cs typeface="Arial"/>
              </a:rPr>
              <a:t>task</a:t>
            </a:r>
            <a:r>
              <a:rPr lang="en-US" sz="1800" kern="0" dirty="0" smtClean="0">
                <a:latin typeface="Arial"/>
                <a:cs typeface="Arial"/>
              </a:rPr>
              <a:t> </a:t>
            </a:r>
            <a:r>
              <a:rPr sz="1800" kern="0" dirty="0" smtClean="0">
                <a:latin typeface="Arial"/>
                <a:cs typeface="Arial"/>
              </a:rPr>
              <a:t>sets</a:t>
            </a:r>
            <a:endParaRPr sz="1800" kern="0" dirty="0">
              <a:latin typeface="Arial"/>
              <a:cs typeface="Arial"/>
            </a:endParaRPr>
          </a:p>
          <a:p>
            <a:pPr marL="241300" indent="-228600">
              <a:lnSpc>
                <a:spcPts val="2600"/>
              </a:lnSpc>
              <a:buFont typeface="Arial"/>
              <a:buChar char="•"/>
              <a:tabLst>
                <a:tab pos="241300" algn="l"/>
              </a:tabLst>
            </a:pPr>
            <a:r>
              <a:rPr sz="2600" b="1" kern="0" dirty="0">
                <a:solidFill>
                  <a:srgbClr val="00AF50"/>
                </a:solidFill>
                <a:latin typeface="Arial"/>
                <a:cs typeface="Arial"/>
              </a:rPr>
              <a:t>Advantages of FIFO</a:t>
            </a:r>
            <a:endParaRPr sz="2600" kern="0" dirty="0">
              <a:latin typeface="Arial"/>
              <a:cs typeface="Arial"/>
            </a:endParaRPr>
          </a:p>
          <a:p>
            <a:pPr marL="697865" lvl="1" indent="-227965">
              <a:lnSpc>
                <a:spcPts val="262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kern="0" dirty="0">
                <a:latin typeface="Arial"/>
                <a:cs typeface="Arial"/>
              </a:rPr>
              <a:t>Fast</a:t>
            </a:r>
          </a:p>
          <a:p>
            <a:pPr marL="697865" marR="635000" lvl="1" indent="-227965">
              <a:lnSpc>
                <a:spcPct val="80000"/>
              </a:lnSpc>
              <a:spcBef>
                <a:spcPts val="50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kern="0" dirty="0">
                <a:latin typeface="Arial"/>
                <a:cs typeface="Arial"/>
              </a:rPr>
              <a:t>Simple implementation (easily implementable on </a:t>
            </a:r>
            <a:r>
              <a:rPr sz="2200" kern="0" dirty="0" smtClean="0">
                <a:latin typeface="Arial"/>
                <a:cs typeface="Arial"/>
              </a:rPr>
              <a:t>hardware </a:t>
            </a:r>
            <a:r>
              <a:rPr sz="2200" kern="0" dirty="0">
                <a:latin typeface="Arial"/>
                <a:cs typeface="Arial"/>
              </a:rPr>
              <a:t>or software using a queue)</a:t>
            </a:r>
          </a:p>
          <a:p>
            <a:pPr marL="697865" lvl="1" indent="-227965">
              <a:lnSpc>
                <a:spcPts val="260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kern="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Low runtime overhead</a:t>
            </a:r>
            <a:endParaRPr sz="2200" kern="0" dirty="0">
              <a:latin typeface="Arial"/>
              <a:cs typeface="Arial"/>
            </a:endParaRPr>
          </a:p>
          <a:p>
            <a:pPr marL="697865" lvl="1" indent="-227965">
              <a:lnSpc>
                <a:spcPts val="236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kern="0" dirty="0">
                <a:latin typeface="Arial"/>
                <a:cs typeface="Arial"/>
              </a:rPr>
              <a:t>Wide applicability in network systems (almost everywhere</a:t>
            </a:r>
          </a:p>
          <a:p>
            <a:pPr marL="697865">
              <a:lnSpc>
                <a:spcPts val="2375"/>
              </a:lnSpc>
            </a:pPr>
            <a:r>
              <a:rPr sz="2200" kern="0" dirty="0">
                <a:latin typeface="Arial"/>
                <a:cs typeface="Arial"/>
              </a:rPr>
              <a:t>you have a queue)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Summary of the previous quiz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08329" y="1201112"/>
            <a:ext cx="3486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Is the task set feasible?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670688" y="2100271"/>
            <a:ext cx="835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1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1653921" y="2181043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8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6"/>
          <p:cNvSpPr/>
          <p:nvPr/>
        </p:nvSpPr>
        <p:spPr>
          <a:xfrm>
            <a:off x="1653921" y="2676343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5"/>
                </a:lnTo>
                <a:lnTo>
                  <a:pt x="3208401" y="73405"/>
                </a:lnTo>
                <a:lnTo>
                  <a:pt x="3208401" y="53593"/>
                </a:lnTo>
                <a:lnTo>
                  <a:pt x="3302888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1" y="73405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1" y="53593"/>
                </a:lnTo>
                <a:lnTo>
                  <a:pt x="3208401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7"/>
          <p:cNvSpPr/>
          <p:nvPr/>
        </p:nvSpPr>
        <p:spPr>
          <a:xfrm>
            <a:off x="1653921" y="3194503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8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8"/>
          <p:cNvSpPr/>
          <p:nvPr/>
        </p:nvSpPr>
        <p:spPr>
          <a:xfrm>
            <a:off x="1906506" y="2491431"/>
            <a:ext cx="184042" cy="24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9"/>
          <p:cNvSpPr txBox="1"/>
          <p:nvPr/>
        </p:nvSpPr>
        <p:spPr>
          <a:xfrm>
            <a:off x="1906278" y="2741875"/>
            <a:ext cx="18223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4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895220" y="3000447"/>
            <a:ext cx="129540" cy="248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11"/>
          <p:cNvSpPr txBox="1"/>
          <p:nvPr/>
        </p:nvSpPr>
        <p:spPr>
          <a:xfrm>
            <a:off x="2891410" y="3249698"/>
            <a:ext cx="1289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139680" y="1994608"/>
            <a:ext cx="184040" cy="248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13"/>
          <p:cNvSpPr txBox="1"/>
          <p:nvPr/>
        </p:nvSpPr>
        <p:spPr>
          <a:xfrm>
            <a:off x="2113543" y="2249369"/>
            <a:ext cx="18223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4615816" y="1968700"/>
            <a:ext cx="129539" cy="287655"/>
          </a:xfrm>
          <a:custGeom>
            <a:avLst/>
            <a:gdLst/>
            <a:ahLst/>
            <a:cxnLst/>
            <a:rect l="l" t="t" r="r" b="b"/>
            <a:pathLst>
              <a:path w="129539" h="287655">
                <a:moveTo>
                  <a:pt x="51816" y="158114"/>
                </a:moveTo>
                <a:lnTo>
                  <a:pt x="0" y="158114"/>
                </a:lnTo>
                <a:lnTo>
                  <a:pt x="64770" y="287655"/>
                </a:lnTo>
                <a:lnTo>
                  <a:pt x="123062" y="171069"/>
                </a:lnTo>
                <a:lnTo>
                  <a:pt x="51816" y="171069"/>
                </a:lnTo>
                <a:lnTo>
                  <a:pt x="51816" y="158114"/>
                </a:lnTo>
                <a:close/>
              </a:path>
              <a:path w="129539" h="287655">
                <a:moveTo>
                  <a:pt x="77724" y="0"/>
                </a:moveTo>
                <a:lnTo>
                  <a:pt x="51816" y="0"/>
                </a:lnTo>
                <a:lnTo>
                  <a:pt x="51816" y="171069"/>
                </a:lnTo>
                <a:lnTo>
                  <a:pt x="77724" y="171069"/>
                </a:lnTo>
                <a:lnTo>
                  <a:pt x="77724" y="0"/>
                </a:lnTo>
                <a:close/>
              </a:path>
              <a:path w="129539" h="287655">
                <a:moveTo>
                  <a:pt x="129539" y="158114"/>
                </a:moveTo>
                <a:lnTo>
                  <a:pt x="77724" y="158114"/>
                </a:lnTo>
                <a:lnTo>
                  <a:pt x="77724" y="171069"/>
                </a:lnTo>
                <a:lnTo>
                  <a:pt x="123062" y="171069"/>
                </a:lnTo>
                <a:lnTo>
                  <a:pt x="129539" y="15811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15"/>
          <p:cNvSpPr txBox="1"/>
          <p:nvPr/>
        </p:nvSpPr>
        <p:spPr>
          <a:xfrm>
            <a:off x="4578731" y="2263721"/>
            <a:ext cx="327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17</a:t>
            </a:r>
          </a:p>
        </p:txBody>
      </p:sp>
      <p:sp>
        <p:nvSpPr>
          <p:cNvPr id="19" name="object 16"/>
          <p:cNvSpPr/>
          <p:nvPr/>
        </p:nvSpPr>
        <p:spPr>
          <a:xfrm>
            <a:off x="3500247" y="2977587"/>
            <a:ext cx="129539" cy="287655"/>
          </a:xfrm>
          <a:custGeom>
            <a:avLst/>
            <a:gdLst/>
            <a:ahLst/>
            <a:cxnLst/>
            <a:rect l="l" t="t" r="r" b="b"/>
            <a:pathLst>
              <a:path w="129539" h="287655">
                <a:moveTo>
                  <a:pt x="51815" y="158114"/>
                </a:moveTo>
                <a:lnTo>
                  <a:pt x="0" y="158114"/>
                </a:lnTo>
                <a:lnTo>
                  <a:pt x="64769" y="287655"/>
                </a:lnTo>
                <a:lnTo>
                  <a:pt x="123062" y="171069"/>
                </a:lnTo>
                <a:lnTo>
                  <a:pt x="51815" y="171069"/>
                </a:lnTo>
                <a:lnTo>
                  <a:pt x="51815" y="158114"/>
                </a:lnTo>
                <a:close/>
              </a:path>
              <a:path w="129539" h="287655">
                <a:moveTo>
                  <a:pt x="77724" y="0"/>
                </a:moveTo>
                <a:lnTo>
                  <a:pt x="51815" y="0"/>
                </a:lnTo>
                <a:lnTo>
                  <a:pt x="51815" y="171069"/>
                </a:lnTo>
                <a:lnTo>
                  <a:pt x="77724" y="171069"/>
                </a:lnTo>
                <a:lnTo>
                  <a:pt x="77724" y="0"/>
                </a:lnTo>
                <a:close/>
              </a:path>
              <a:path w="129539" h="287655">
                <a:moveTo>
                  <a:pt x="129539" y="158114"/>
                </a:moveTo>
                <a:lnTo>
                  <a:pt x="77724" y="158114"/>
                </a:lnTo>
                <a:lnTo>
                  <a:pt x="77724" y="171069"/>
                </a:lnTo>
                <a:lnTo>
                  <a:pt x="123062" y="171069"/>
                </a:lnTo>
                <a:lnTo>
                  <a:pt x="129539" y="15811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0" name="object 17"/>
          <p:cNvSpPr txBox="1"/>
          <p:nvPr/>
        </p:nvSpPr>
        <p:spPr>
          <a:xfrm>
            <a:off x="3461893" y="3272609"/>
            <a:ext cx="3274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10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4265296" y="2450284"/>
            <a:ext cx="129539" cy="287655"/>
          </a:xfrm>
          <a:custGeom>
            <a:avLst/>
            <a:gdLst/>
            <a:ahLst/>
            <a:cxnLst/>
            <a:rect l="l" t="t" r="r" b="b"/>
            <a:pathLst>
              <a:path w="129539" h="287655">
                <a:moveTo>
                  <a:pt x="51815" y="158114"/>
                </a:moveTo>
                <a:lnTo>
                  <a:pt x="0" y="158114"/>
                </a:lnTo>
                <a:lnTo>
                  <a:pt x="64769" y="287654"/>
                </a:lnTo>
                <a:lnTo>
                  <a:pt x="123062" y="171068"/>
                </a:lnTo>
                <a:lnTo>
                  <a:pt x="51815" y="171068"/>
                </a:lnTo>
                <a:lnTo>
                  <a:pt x="51815" y="158114"/>
                </a:lnTo>
                <a:close/>
              </a:path>
              <a:path w="129539" h="287655">
                <a:moveTo>
                  <a:pt x="77724" y="0"/>
                </a:moveTo>
                <a:lnTo>
                  <a:pt x="51815" y="0"/>
                </a:lnTo>
                <a:lnTo>
                  <a:pt x="51815" y="171068"/>
                </a:lnTo>
                <a:lnTo>
                  <a:pt x="77724" y="171068"/>
                </a:lnTo>
                <a:lnTo>
                  <a:pt x="77724" y="0"/>
                </a:lnTo>
                <a:close/>
              </a:path>
              <a:path w="129539" h="287655">
                <a:moveTo>
                  <a:pt x="129539" y="158114"/>
                </a:moveTo>
                <a:lnTo>
                  <a:pt x="77724" y="158114"/>
                </a:lnTo>
                <a:lnTo>
                  <a:pt x="77724" y="171068"/>
                </a:lnTo>
                <a:lnTo>
                  <a:pt x="123062" y="171068"/>
                </a:lnTo>
                <a:lnTo>
                  <a:pt x="129539" y="15811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19"/>
          <p:cNvSpPr txBox="1"/>
          <p:nvPr/>
        </p:nvSpPr>
        <p:spPr>
          <a:xfrm>
            <a:off x="4227957" y="2744669"/>
            <a:ext cx="35077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15</a:t>
            </a:r>
          </a:p>
        </p:txBody>
      </p:sp>
      <p:sp>
        <p:nvSpPr>
          <p:cNvPr id="23" name="object 20"/>
          <p:cNvSpPr txBox="1"/>
          <p:nvPr/>
        </p:nvSpPr>
        <p:spPr>
          <a:xfrm>
            <a:off x="670688" y="2580713"/>
            <a:ext cx="835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2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670688" y="3113224"/>
            <a:ext cx="835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3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5035678" y="2068013"/>
            <a:ext cx="891540" cy="133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2</a:t>
            </a:r>
            <a:endParaRPr sz="2000" kern="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000" kern="0">
              <a:latin typeface="DejaVu Serif"/>
              <a:cs typeface="DejaVu Serif"/>
            </a:endParaRPr>
          </a:p>
          <a:p>
            <a:pPr marL="15875">
              <a:lnSpc>
                <a:spcPct val="100000"/>
              </a:lnSpc>
              <a:spcBef>
                <a:spcPts val="1680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3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1144348" y="4371031"/>
            <a:ext cx="835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1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2127886" y="4500571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3"/>
                </a:lnTo>
                <a:lnTo>
                  <a:pt x="3302889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9" y="53593"/>
                </a:moveTo>
                <a:lnTo>
                  <a:pt x="3208401" y="53593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8" name="object 26"/>
          <p:cNvSpPr/>
          <p:nvPr/>
        </p:nvSpPr>
        <p:spPr>
          <a:xfrm>
            <a:off x="2127886" y="5146747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3"/>
                </a:lnTo>
                <a:lnTo>
                  <a:pt x="3302889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9" y="53593"/>
                </a:moveTo>
                <a:lnTo>
                  <a:pt x="3208401" y="53593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9" name="object 27"/>
          <p:cNvSpPr/>
          <p:nvPr/>
        </p:nvSpPr>
        <p:spPr>
          <a:xfrm>
            <a:off x="2127886" y="5826451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0" name="object 28"/>
          <p:cNvSpPr/>
          <p:nvPr/>
        </p:nvSpPr>
        <p:spPr>
          <a:xfrm>
            <a:off x="2369804" y="4804864"/>
            <a:ext cx="184040" cy="395605"/>
          </a:xfrm>
          <a:custGeom>
            <a:avLst/>
            <a:gdLst/>
            <a:ahLst/>
            <a:cxnLst/>
            <a:rect l="l" t="t" r="r" b="b"/>
            <a:pathLst>
              <a:path w="129539" h="395604">
                <a:moveTo>
                  <a:pt x="77723" y="116586"/>
                </a:moveTo>
                <a:lnTo>
                  <a:pt x="51815" y="116586"/>
                </a:lnTo>
                <a:lnTo>
                  <a:pt x="51815" y="395224"/>
                </a:lnTo>
                <a:lnTo>
                  <a:pt x="77723" y="395224"/>
                </a:lnTo>
                <a:lnTo>
                  <a:pt x="77723" y="116586"/>
                </a:lnTo>
                <a:close/>
              </a:path>
              <a:path w="129539" h="395604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95604">
                <a:moveTo>
                  <a:pt x="123062" y="116586"/>
                </a:moveTo>
                <a:lnTo>
                  <a:pt x="77723" y="116586"/>
                </a:lnTo>
                <a:lnTo>
                  <a:pt x="77723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29"/>
          <p:cNvSpPr txBox="1"/>
          <p:nvPr/>
        </p:nvSpPr>
        <p:spPr>
          <a:xfrm>
            <a:off x="2369194" y="5190436"/>
            <a:ext cx="18223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4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3356992" y="5472376"/>
            <a:ext cx="129539" cy="401955"/>
          </a:xfrm>
          <a:custGeom>
            <a:avLst/>
            <a:gdLst/>
            <a:ahLst/>
            <a:cxnLst/>
            <a:rect l="l" t="t" r="r" b="b"/>
            <a:pathLst>
              <a:path w="129539" h="401954">
                <a:moveTo>
                  <a:pt x="77723" y="116586"/>
                </a:moveTo>
                <a:lnTo>
                  <a:pt x="51815" y="116586"/>
                </a:lnTo>
                <a:lnTo>
                  <a:pt x="51815" y="401485"/>
                </a:lnTo>
                <a:lnTo>
                  <a:pt x="77723" y="401485"/>
                </a:lnTo>
                <a:lnTo>
                  <a:pt x="77723" y="116586"/>
                </a:lnTo>
                <a:close/>
              </a:path>
              <a:path w="129539" h="401954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401954">
                <a:moveTo>
                  <a:pt x="123063" y="116586"/>
                </a:moveTo>
                <a:lnTo>
                  <a:pt x="77723" y="116586"/>
                </a:lnTo>
                <a:lnTo>
                  <a:pt x="77723" y="129540"/>
                </a:lnTo>
                <a:lnTo>
                  <a:pt x="129540" y="129540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3" name="object 31"/>
          <p:cNvSpPr txBox="1"/>
          <p:nvPr/>
        </p:nvSpPr>
        <p:spPr>
          <a:xfrm>
            <a:off x="3354324" y="5863383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2666620" y="4237936"/>
            <a:ext cx="129539" cy="325755"/>
          </a:xfrm>
          <a:custGeom>
            <a:avLst/>
            <a:gdLst/>
            <a:ahLst/>
            <a:cxnLst/>
            <a:rect l="l" t="t" r="r" b="b"/>
            <a:pathLst>
              <a:path w="129539" h="325754">
                <a:moveTo>
                  <a:pt x="77724" y="116586"/>
                </a:moveTo>
                <a:lnTo>
                  <a:pt x="51816" y="116586"/>
                </a:lnTo>
                <a:lnTo>
                  <a:pt x="51816" y="325374"/>
                </a:lnTo>
                <a:lnTo>
                  <a:pt x="77724" y="325374"/>
                </a:lnTo>
                <a:lnTo>
                  <a:pt x="77724" y="116586"/>
                </a:lnTo>
                <a:close/>
              </a:path>
              <a:path w="129539" h="325754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32575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5" name="object 33"/>
          <p:cNvSpPr txBox="1"/>
          <p:nvPr/>
        </p:nvSpPr>
        <p:spPr>
          <a:xfrm>
            <a:off x="2641092" y="4564961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36" name="object 34"/>
          <p:cNvSpPr/>
          <p:nvPr/>
        </p:nvSpPr>
        <p:spPr>
          <a:xfrm>
            <a:off x="5111116" y="4204407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39" h="375920">
                <a:moveTo>
                  <a:pt x="51816" y="246252"/>
                </a:moveTo>
                <a:lnTo>
                  <a:pt x="0" y="246252"/>
                </a:lnTo>
                <a:lnTo>
                  <a:pt x="64770" y="375792"/>
                </a:lnTo>
                <a:lnTo>
                  <a:pt x="123062" y="259206"/>
                </a:lnTo>
                <a:lnTo>
                  <a:pt x="51816" y="259206"/>
                </a:lnTo>
                <a:lnTo>
                  <a:pt x="51816" y="246252"/>
                </a:lnTo>
                <a:close/>
              </a:path>
              <a:path w="129539" h="375920">
                <a:moveTo>
                  <a:pt x="77724" y="0"/>
                </a:moveTo>
                <a:lnTo>
                  <a:pt x="51816" y="0"/>
                </a:lnTo>
                <a:lnTo>
                  <a:pt x="51816" y="259206"/>
                </a:lnTo>
                <a:lnTo>
                  <a:pt x="77724" y="259206"/>
                </a:lnTo>
                <a:lnTo>
                  <a:pt x="77724" y="0"/>
                </a:lnTo>
                <a:close/>
              </a:path>
              <a:path w="129539" h="375920">
                <a:moveTo>
                  <a:pt x="129539" y="246252"/>
                </a:moveTo>
                <a:lnTo>
                  <a:pt x="77724" y="246252"/>
                </a:lnTo>
                <a:lnTo>
                  <a:pt x="77724" y="259206"/>
                </a:lnTo>
                <a:lnTo>
                  <a:pt x="123062" y="259206"/>
                </a:lnTo>
                <a:lnTo>
                  <a:pt x="129539" y="2462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7" name="object 35"/>
          <p:cNvSpPr txBox="1"/>
          <p:nvPr/>
        </p:nvSpPr>
        <p:spPr>
          <a:xfrm>
            <a:off x="5052440" y="4583883"/>
            <a:ext cx="39839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17</a:t>
            </a:r>
          </a:p>
        </p:txBody>
      </p:sp>
      <p:sp>
        <p:nvSpPr>
          <p:cNvPr id="38" name="object 36"/>
          <p:cNvSpPr/>
          <p:nvPr/>
        </p:nvSpPr>
        <p:spPr>
          <a:xfrm>
            <a:off x="3972688" y="5522668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39" h="375920">
                <a:moveTo>
                  <a:pt x="51815" y="246278"/>
                </a:moveTo>
                <a:lnTo>
                  <a:pt x="0" y="246278"/>
                </a:lnTo>
                <a:lnTo>
                  <a:pt x="64770" y="375818"/>
                </a:lnTo>
                <a:lnTo>
                  <a:pt x="123062" y="259232"/>
                </a:lnTo>
                <a:lnTo>
                  <a:pt x="51815" y="259232"/>
                </a:lnTo>
                <a:lnTo>
                  <a:pt x="51815" y="246278"/>
                </a:lnTo>
                <a:close/>
              </a:path>
              <a:path w="129539" h="375920">
                <a:moveTo>
                  <a:pt x="77724" y="0"/>
                </a:moveTo>
                <a:lnTo>
                  <a:pt x="51815" y="0"/>
                </a:lnTo>
                <a:lnTo>
                  <a:pt x="51815" y="259232"/>
                </a:lnTo>
                <a:lnTo>
                  <a:pt x="77724" y="259232"/>
                </a:lnTo>
                <a:lnTo>
                  <a:pt x="77724" y="0"/>
                </a:lnTo>
                <a:close/>
              </a:path>
              <a:path w="129539" h="375920">
                <a:moveTo>
                  <a:pt x="129539" y="246278"/>
                </a:moveTo>
                <a:lnTo>
                  <a:pt x="77724" y="246278"/>
                </a:lnTo>
                <a:lnTo>
                  <a:pt x="77724" y="259232"/>
                </a:lnTo>
                <a:lnTo>
                  <a:pt x="123062" y="259232"/>
                </a:lnTo>
                <a:lnTo>
                  <a:pt x="129539" y="2462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9" name="object 37"/>
          <p:cNvSpPr txBox="1"/>
          <p:nvPr/>
        </p:nvSpPr>
        <p:spPr>
          <a:xfrm>
            <a:off x="3861080" y="5913796"/>
            <a:ext cx="36916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10</a:t>
            </a:r>
          </a:p>
        </p:txBody>
      </p:sp>
      <p:sp>
        <p:nvSpPr>
          <p:cNvPr id="40" name="object 38"/>
          <p:cNvSpPr txBox="1"/>
          <p:nvPr/>
        </p:nvSpPr>
        <p:spPr>
          <a:xfrm>
            <a:off x="1144348" y="4998919"/>
            <a:ext cx="835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2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1144348" y="5694524"/>
            <a:ext cx="835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3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42" name="object 40"/>
          <p:cNvSpPr txBox="1"/>
          <p:nvPr/>
        </p:nvSpPr>
        <p:spPr>
          <a:xfrm>
            <a:off x="5509260" y="4328740"/>
            <a:ext cx="745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2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5509260" y="4966915"/>
            <a:ext cx="891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5512309" y="5643927"/>
            <a:ext cx="7524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3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45" name="object 43"/>
          <p:cNvSpPr/>
          <p:nvPr/>
        </p:nvSpPr>
        <p:spPr>
          <a:xfrm>
            <a:off x="2451736" y="4921475"/>
            <a:ext cx="1019555" cy="2163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6" name="object 44"/>
          <p:cNvSpPr/>
          <p:nvPr/>
        </p:nvSpPr>
        <p:spPr>
          <a:xfrm>
            <a:off x="2498980" y="4948882"/>
            <a:ext cx="929640" cy="126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7" name="object 45"/>
          <p:cNvSpPr/>
          <p:nvPr/>
        </p:nvSpPr>
        <p:spPr>
          <a:xfrm>
            <a:off x="2498980" y="4948882"/>
            <a:ext cx="929640" cy="127000"/>
          </a:xfrm>
          <a:custGeom>
            <a:avLst/>
            <a:gdLst/>
            <a:ahLst/>
            <a:cxnLst/>
            <a:rect l="l" t="t" r="r" b="b"/>
            <a:pathLst>
              <a:path w="929639" h="127000">
                <a:moveTo>
                  <a:pt x="0" y="126491"/>
                </a:moveTo>
                <a:lnTo>
                  <a:pt x="929640" y="126491"/>
                </a:lnTo>
                <a:lnTo>
                  <a:pt x="929640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8" name="object 46"/>
          <p:cNvSpPr/>
          <p:nvPr/>
        </p:nvSpPr>
        <p:spPr>
          <a:xfrm>
            <a:off x="3381376" y="5648397"/>
            <a:ext cx="297179" cy="248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9" name="object 47"/>
          <p:cNvSpPr/>
          <p:nvPr/>
        </p:nvSpPr>
        <p:spPr>
          <a:xfrm>
            <a:off x="3428620" y="5675830"/>
            <a:ext cx="207264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0" name="object 48"/>
          <p:cNvSpPr/>
          <p:nvPr/>
        </p:nvSpPr>
        <p:spPr>
          <a:xfrm>
            <a:off x="3428620" y="5675830"/>
            <a:ext cx="207645" cy="158750"/>
          </a:xfrm>
          <a:custGeom>
            <a:avLst/>
            <a:gdLst/>
            <a:ahLst/>
            <a:cxnLst/>
            <a:rect l="l" t="t" r="r" b="b"/>
            <a:pathLst>
              <a:path w="207645" h="158750">
                <a:moveTo>
                  <a:pt x="0" y="158495"/>
                </a:moveTo>
                <a:lnTo>
                  <a:pt x="207264" y="158495"/>
                </a:lnTo>
                <a:lnTo>
                  <a:pt x="207264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1" name="object 49"/>
          <p:cNvSpPr/>
          <p:nvPr/>
        </p:nvSpPr>
        <p:spPr>
          <a:xfrm>
            <a:off x="3588640" y="4921424"/>
            <a:ext cx="1257300" cy="2133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2" name="object 50"/>
          <p:cNvSpPr/>
          <p:nvPr/>
        </p:nvSpPr>
        <p:spPr>
          <a:xfrm>
            <a:off x="3635884" y="4948882"/>
            <a:ext cx="1167384" cy="1234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3" name="object 51"/>
          <p:cNvSpPr/>
          <p:nvPr/>
        </p:nvSpPr>
        <p:spPr>
          <a:xfrm>
            <a:off x="3635884" y="4948882"/>
            <a:ext cx="1167765" cy="123825"/>
          </a:xfrm>
          <a:custGeom>
            <a:avLst/>
            <a:gdLst/>
            <a:ahLst/>
            <a:cxnLst/>
            <a:rect l="l" t="t" r="r" b="b"/>
            <a:pathLst>
              <a:path w="1167764" h="123825">
                <a:moveTo>
                  <a:pt x="0" y="123443"/>
                </a:moveTo>
                <a:lnTo>
                  <a:pt x="1167384" y="123443"/>
                </a:lnTo>
                <a:lnTo>
                  <a:pt x="116738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4" name="object 52"/>
          <p:cNvSpPr/>
          <p:nvPr/>
        </p:nvSpPr>
        <p:spPr>
          <a:xfrm>
            <a:off x="4756023" y="4272251"/>
            <a:ext cx="440461" cy="2255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5" name="object 53"/>
          <p:cNvSpPr/>
          <p:nvPr/>
        </p:nvSpPr>
        <p:spPr>
          <a:xfrm>
            <a:off x="4803267" y="4299657"/>
            <a:ext cx="350520" cy="1356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6" name="object 54"/>
          <p:cNvSpPr/>
          <p:nvPr/>
        </p:nvSpPr>
        <p:spPr>
          <a:xfrm>
            <a:off x="4803267" y="4299657"/>
            <a:ext cx="350520" cy="135890"/>
          </a:xfrm>
          <a:custGeom>
            <a:avLst/>
            <a:gdLst/>
            <a:ahLst/>
            <a:cxnLst/>
            <a:rect l="l" t="t" r="r" b="b"/>
            <a:pathLst>
              <a:path w="350520" h="135889">
                <a:moveTo>
                  <a:pt x="0" y="135635"/>
                </a:moveTo>
                <a:lnTo>
                  <a:pt x="350520" y="135635"/>
                </a:lnTo>
                <a:lnTo>
                  <a:pt x="35052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7" name="object 55"/>
          <p:cNvSpPr/>
          <p:nvPr/>
        </p:nvSpPr>
        <p:spPr>
          <a:xfrm>
            <a:off x="4739259" y="4832295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39" h="375920">
                <a:moveTo>
                  <a:pt x="51815" y="246252"/>
                </a:moveTo>
                <a:lnTo>
                  <a:pt x="0" y="246252"/>
                </a:lnTo>
                <a:lnTo>
                  <a:pt x="64769" y="375792"/>
                </a:lnTo>
                <a:lnTo>
                  <a:pt x="123062" y="259206"/>
                </a:lnTo>
                <a:lnTo>
                  <a:pt x="51815" y="259206"/>
                </a:lnTo>
                <a:lnTo>
                  <a:pt x="51815" y="246252"/>
                </a:lnTo>
                <a:close/>
              </a:path>
              <a:path w="129539" h="375920">
                <a:moveTo>
                  <a:pt x="77724" y="0"/>
                </a:moveTo>
                <a:lnTo>
                  <a:pt x="51815" y="0"/>
                </a:lnTo>
                <a:lnTo>
                  <a:pt x="51815" y="259206"/>
                </a:lnTo>
                <a:lnTo>
                  <a:pt x="77724" y="259206"/>
                </a:lnTo>
                <a:lnTo>
                  <a:pt x="77724" y="0"/>
                </a:lnTo>
                <a:close/>
              </a:path>
              <a:path w="129539" h="375920">
                <a:moveTo>
                  <a:pt x="129539" y="246252"/>
                </a:moveTo>
                <a:lnTo>
                  <a:pt x="77724" y="246252"/>
                </a:lnTo>
                <a:lnTo>
                  <a:pt x="77724" y="259206"/>
                </a:lnTo>
                <a:lnTo>
                  <a:pt x="123062" y="259206"/>
                </a:lnTo>
                <a:lnTo>
                  <a:pt x="129539" y="2462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8" name="object 56"/>
          <p:cNvSpPr txBox="1"/>
          <p:nvPr/>
        </p:nvSpPr>
        <p:spPr>
          <a:xfrm>
            <a:off x="4701540" y="5212026"/>
            <a:ext cx="4095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15</a:t>
            </a:r>
          </a:p>
        </p:txBody>
      </p:sp>
      <p:sp>
        <p:nvSpPr>
          <p:cNvPr id="59" name="object 57"/>
          <p:cNvSpPr txBox="1"/>
          <p:nvPr/>
        </p:nvSpPr>
        <p:spPr>
          <a:xfrm>
            <a:off x="918082" y="3807228"/>
            <a:ext cx="46929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0000FF"/>
                </a:solidFill>
                <a:latin typeface="Arial"/>
                <a:cs typeface="Arial"/>
              </a:rPr>
              <a:t>Yes! Here is one feasible schedule for it:</a:t>
            </a:r>
            <a:endParaRPr sz="18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9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Summary of the previous quiz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60" name="object 3"/>
          <p:cNvSpPr txBox="1"/>
          <p:nvPr/>
        </p:nvSpPr>
        <p:spPr>
          <a:xfrm>
            <a:off x="838200" y="4190745"/>
            <a:ext cx="940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1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61" name="object 4"/>
          <p:cNvSpPr/>
          <p:nvPr/>
        </p:nvSpPr>
        <p:spPr>
          <a:xfrm>
            <a:off x="1927098" y="4320285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3"/>
                </a:lnTo>
                <a:lnTo>
                  <a:pt x="3302889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9" y="53593"/>
                </a:moveTo>
                <a:lnTo>
                  <a:pt x="3208401" y="53593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2" name="object 5"/>
          <p:cNvSpPr/>
          <p:nvPr/>
        </p:nvSpPr>
        <p:spPr>
          <a:xfrm>
            <a:off x="1927098" y="4966461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3"/>
                </a:lnTo>
                <a:lnTo>
                  <a:pt x="3302889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9" y="53593"/>
                </a:moveTo>
                <a:lnTo>
                  <a:pt x="3208401" y="53593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3" name="object 6"/>
          <p:cNvSpPr/>
          <p:nvPr/>
        </p:nvSpPr>
        <p:spPr>
          <a:xfrm>
            <a:off x="1927098" y="5646165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4" name="object 7"/>
          <p:cNvSpPr/>
          <p:nvPr/>
        </p:nvSpPr>
        <p:spPr>
          <a:xfrm>
            <a:off x="2223516" y="4624578"/>
            <a:ext cx="129539" cy="395605"/>
          </a:xfrm>
          <a:custGeom>
            <a:avLst/>
            <a:gdLst/>
            <a:ahLst/>
            <a:cxnLst/>
            <a:rect l="l" t="t" r="r" b="b"/>
            <a:pathLst>
              <a:path w="129539" h="395604">
                <a:moveTo>
                  <a:pt x="77723" y="116586"/>
                </a:moveTo>
                <a:lnTo>
                  <a:pt x="51815" y="116586"/>
                </a:lnTo>
                <a:lnTo>
                  <a:pt x="51815" y="395224"/>
                </a:lnTo>
                <a:lnTo>
                  <a:pt x="77723" y="395224"/>
                </a:lnTo>
                <a:lnTo>
                  <a:pt x="77723" y="116586"/>
                </a:lnTo>
                <a:close/>
              </a:path>
              <a:path w="129539" h="395604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95604">
                <a:moveTo>
                  <a:pt x="123062" y="116586"/>
                </a:moveTo>
                <a:lnTo>
                  <a:pt x="77723" y="116586"/>
                </a:lnTo>
                <a:lnTo>
                  <a:pt x="77723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5" name="object 8"/>
          <p:cNvSpPr txBox="1"/>
          <p:nvPr/>
        </p:nvSpPr>
        <p:spPr>
          <a:xfrm>
            <a:off x="2222373" y="5010150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4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66" name="object 9"/>
          <p:cNvSpPr/>
          <p:nvPr/>
        </p:nvSpPr>
        <p:spPr>
          <a:xfrm>
            <a:off x="3156204" y="5292090"/>
            <a:ext cx="129539" cy="401955"/>
          </a:xfrm>
          <a:custGeom>
            <a:avLst/>
            <a:gdLst/>
            <a:ahLst/>
            <a:cxnLst/>
            <a:rect l="l" t="t" r="r" b="b"/>
            <a:pathLst>
              <a:path w="129539" h="401954">
                <a:moveTo>
                  <a:pt x="77723" y="116586"/>
                </a:moveTo>
                <a:lnTo>
                  <a:pt x="51815" y="116586"/>
                </a:lnTo>
                <a:lnTo>
                  <a:pt x="51815" y="401485"/>
                </a:lnTo>
                <a:lnTo>
                  <a:pt x="77723" y="401485"/>
                </a:lnTo>
                <a:lnTo>
                  <a:pt x="77723" y="116586"/>
                </a:lnTo>
                <a:close/>
              </a:path>
              <a:path w="129539" h="401954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401954">
                <a:moveTo>
                  <a:pt x="123063" y="116586"/>
                </a:moveTo>
                <a:lnTo>
                  <a:pt x="77723" y="116586"/>
                </a:lnTo>
                <a:lnTo>
                  <a:pt x="77723" y="129540"/>
                </a:lnTo>
                <a:lnTo>
                  <a:pt x="129540" y="129540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7" name="object 10"/>
          <p:cNvSpPr txBox="1"/>
          <p:nvPr/>
        </p:nvSpPr>
        <p:spPr>
          <a:xfrm>
            <a:off x="3153536" y="5683097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68" name="object 11"/>
          <p:cNvSpPr/>
          <p:nvPr/>
        </p:nvSpPr>
        <p:spPr>
          <a:xfrm>
            <a:off x="2465832" y="4057650"/>
            <a:ext cx="129539" cy="325755"/>
          </a:xfrm>
          <a:custGeom>
            <a:avLst/>
            <a:gdLst/>
            <a:ahLst/>
            <a:cxnLst/>
            <a:rect l="l" t="t" r="r" b="b"/>
            <a:pathLst>
              <a:path w="129539" h="325754">
                <a:moveTo>
                  <a:pt x="77724" y="116586"/>
                </a:moveTo>
                <a:lnTo>
                  <a:pt x="51816" y="116586"/>
                </a:lnTo>
                <a:lnTo>
                  <a:pt x="51816" y="325374"/>
                </a:lnTo>
                <a:lnTo>
                  <a:pt x="77724" y="325374"/>
                </a:lnTo>
                <a:lnTo>
                  <a:pt x="77724" y="116586"/>
                </a:lnTo>
                <a:close/>
              </a:path>
              <a:path w="129539" h="325754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32575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9" name="object 12"/>
          <p:cNvSpPr txBox="1"/>
          <p:nvPr/>
        </p:nvSpPr>
        <p:spPr>
          <a:xfrm>
            <a:off x="2440304" y="4384675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70" name="object 13"/>
          <p:cNvSpPr/>
          <p:nvPr/>
        </p:nvSpPr>
        <p:spPr>
          <a:xfrm>
            <a:off x="4888991" y="4024121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39" h="375920">
                <a:moveTo>
                  <a:pt x="51816" y="246252"/>
                </a:moveTo>
                <a:lnTo>
                  <a:pt x="0" y="246252"/>
                </a:lnTo>
                <a:lnTo>
                  <a:pt x="64770" y="375792"/>
                </a:lnTo>
                <a:lnTo>
                  <a:pt x="123063" y="259206"/>
                </a:lnTo>
                <a:lnTo>
                  <a:pt x="51816" y="259206"/>
                </a:lnTo>
                <a:lnTo>
                  <a:pt x="51816" y="246252"/>
                </a:lnTo>
                <a:close/>
              </a:path>
              <a:path w="129539" h="375920">
                <a:moveTo>
                  <a:pt x="77724" y="0"/>
                </a:moveTo>
                <a:lnTo>
                  <a:pt x="51816" y="0"/>
                </a:lnTo>
                <a:lnTo>
                  <a:pt x="51816" y="259206"/>
                </a:lnTo>
                <a:lnTo>
                  <a:pt x="77724" y="259206"/>
                </a:lnTo>
                <a:lnTo>
                  <a:pt x="77724" y="0"/>
                </a:lnTo>
                <a:close/>
              </a:path>
              <a:path w="129539" h="375920">
                <a:moveTo>
                  <a:pt x="129540" y="246252"/>
                </a:moveTo>
                <a:lnTo>
                  <a:pt x="77724" y="246252"/>
                </a:lnTo>
                <a:lnTo>
                  <a:pt x="77724" y="259206"/>
                </a:lnTo>
                <a:lnTo>
                  <a:pt x="123063" y="259206"/>
                </a:lnTo>
                <a:lnTo>
                  <a:pt x="129540" y="2462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1" name="object 14"/>
          <p:cNvSpPr txBox="1"/>
          <p:nvPr/>
        </p:nvSpPr>
        <p:spPr>
          <a:xfrm>
            <a:off x="4851652" y="4403597"/>
            <a:ext cx="39839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17</a:t>
            </a:r>
          </a:p>
        </p:txBody>
      </p:sp>
      <p:sp>
        <p:nvSpPr>
          <p:cNvPr id="72" name="object 15"/>
          <p:cNvSpPr/>
          <p:nvPr/>
        </p:nvSpPr>
        <p:spPr>
          <a:xfrm>
            <a:off x="3771900" y="5342382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39" h="375920">
                <a:moveTo>
                  <a:pt x="51815" y="246278"/>
                </a:moveTo>
                <a:lnTo>
                  <a:pt x="0" y="246278"/>
                </a:lnTo>
                <a:lnTo>
                  <a:pt x="64770" y="375818"/>
                </a:lnTo>
                <a:lnTo>
                  <a:pt x="123062" y="259232"/>
                </a:lnTo>
                <a:lnTo>
                  <a:pt x="51815" y="259232"/>
                </a:lnTo>
                <a:lnTo>
                  <a:pt x="51815" y="246278"/>
                </a:lnTo>
                <a:close/>
              </a:path>
              <a:path w="129539" h="375920">
                <a:moveTo>
                  <a:pt x="77724" y="0"/>
                </a:moveTo>
                <a:lnTo>
                  <a:pt x="51815" y="0"/>
                </a:lnTo>
                <a:lnTo>
                  <a:pt x="51815" y="259232"/>
                </a:lnTo>
                <a:lnTo>
                  <a:pt x="77724" y="259232"/>
                </a:lnTo>
                <a:lnTo>
                  <a:pt x="77724" y="0"/>
                </a:lnTo>
                <a:close/>
              </a:path>
              <a:path w="129539" h="375920">
                <a:moveTo>
                  <a:pt x="129539" y="246278"/>
                </a:moveTo>
                <a:lnTo>
                  <a:pt x="77724" y="246278"/>
                </a:lnTo>
                <a:lnTo>
                  <a:pt x="77724" y="259232"/>
                </a:lnTo>
                <a:lnTo>
                  <a:pt x="123062" y="259232"/>
                </a:lnTo>
                <a:lnTo>
                  <a:pt x="129539" y="2462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3" name="object 16"/>
          <p:cNvSpPr txBox="1"/>
          <p:nvPr/>
        </p:nvSpPr>
        <p:spPr>
          <a:xfrm>
            <a:off x="3734814" y="5721502"/>
            <a:ext cx="3799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10</a:t>
            </a:r>
          </a:p>
        </p:txBody>
      </p:sp>
      <p:sp>
        <p:nvSpPr>
          <p:cNvPr id="74" name="object 17"/>
          <p:cNvSpPr txBox="1"/>
          <p:nvPr/>
        </p:nvSpPr>
        <p:spPr>
          <a:xfrm>
            <a:off x="838200" y="4818633"/>
            <a:ext cx="940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2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75" name="object 18"/>
          <p:cNvSpPr txBox="1"/>
          <p:nvPr/>
        </p:nvSpPr>
        <p:spPr>
          <a:xfrm>
            <a:off x="838200" y="5514238"/>
            <a:ext cx="940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3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76" name="object 19"/>
          <p:cNvSpPr txBox="1"/>
          <p:nvPr/>
        </p:nvSpPr>
        <p:spPr>
          <a:xfrm>
            <a:off x="5308472" y="4148454"/>
            <a:ext cx="745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2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77" name="object 20"/>
          <p:cNvSpPr txBox="1"/>
          <p:nvPr/>
        </p:nvSpPr>
        <p:spPr>
          <a:xfrm>
            <a:off x="5308472" y="4786629"/>
            <a:ext cx="891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78" name="object 21"/>
          <p:cNvSpPr txBox="1"/>
          <p:nvPr/>
        </p:nvSpPr>
        <p:spPr>
          <a:xfrm>
            <a:off x="5311521" y="5463641"/>
            <a:ext cx="7524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3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79" name="object 22"/>
          <p:cNvSpPr/>
          <p:nvPr/>
        </p:nvSpPr>
        <p:spPr>
          <a:xfrm>
            <a:off x="2250948" y="4741189"/>
            <a:ext cx="1019555" cy="216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0" name="object 23"/>
          <p:cNvSpPr/>
          <p:nvPr/>
        </p:nvSpPr>
        <p:spPr>
          <a:xfrm>
            <a:off x="2298192" y="4768596"/>
            <a:ext cx="929640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1" name="object 24"/>
          <p:cNvSpPr/>
          <p:nvPr/>
        </p:nvSpPr>
        <p:spPr>
          <a:xfrm>
            <a:off x="2298192" y="4768596"/>
            <a:ext cx="929640" cy="127000"/>
          </a:xfrm>
          <a:custGeom>
            <a:avLst/>
            <a:gdLst/>
            <a:ahLst/>
            <a:cxnLst/>
            <a:rect l="l" t="t" r="r" b="b"/>
            <a:pathLst>
              <a:path w="929639" h="127000">
                <a:moveTo>
                  <a:pt x="0" y="126491"/>
                </a:moveTo>
                <a:lnTo>
                  <a:pt x="929640" y="126491"/>
                </a:lnTo>
                <a:lnTo>
                  <a:pt x="929640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2" name="object 25"/>
          <p:cNvSpPr/>
          <p:nvPr/>
        </p:nvSpPr>
        <p:spPr>
          <a:xfrm>
            <a:off x="3180588" y="5468111"/>
            <a:ext cx="297179" cy="248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3" name="object 26"/>
          <p:cNvSpPr/>
          <p:nvPr/>
        </p:nvSpPr>
        <p:spPr>
          <a:xfrm>
            <a:off x="3227832" y="5495544"/>
            <a:ext cx="207264" cy="158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4" name="object 27"/>
          <p:cNvSpPr/>
          <p:nvPr/>
        </p:nvSpPr>
        <p:spPr>
          <a:xfrm>
            <a:off x="3227832" y="5495544"/>
            <a:ext cx="207645" cy="158750"/>
          </a:xfrm>
          <a:custGeom>
            <a:avLst/>
            <a:gdLst/>
            <a:ahLst/>
            <a:cxnLst/>
            <a:rect l="l" t="t" r="r" b="b"/>
            <a:pathLst>
              <a:path w="207645" h="158750">
                <a:moveTo>
                  <a:pt x="0" y="158495"/>
                </a:moveTo>
                <a:lnTo>
                  <a:pt x="207264" y="158495"/>
                </a:lnTo>
                <a:lnTo>
                  <a:pt x="207264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5" name="object 28"/>
          <p:cNvSpPr/>
          <p:nvPr/>
        </p:nvSpPr>
        <p:spPr>
          <a:xfrm>
            <a:off x="3387852" y="4741138"/>
            <a:ext cx="1257300" cy="213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6" name="object 29"/>
          <p:cNvSpPr/>
          <p:nvPr/>
        </p:nvSpPr>
        <p:spPr>
          <a:xfrm>
            <a:off x="3435096" y="4768596"/>
            <a:ext cx="1167384" cy="123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7" name="object 30"/>
          <p:cNvSpPr/>
          <p:nvPr/>
        </p:nvSpPr>
        <p:spPr>
          <a:xfrm>
            <a:off x="3435096" y="4768596"/>
            <a:ext cx="1167765" cy="123825"/>
          </a:xfrm>
          <a:custGeom>
            <a:avLst/>
            <a:gdLst/>
            <a:ahLst/>
            <a:cxnLst/>
            <a:rect l="l" t="t" r="r" b="b"/>
            <a:pathLst>
              <a:path w="1167764" h="123825">
                <a:moveTo>
                  <a:pt x="0" y="123443"/>
                </a:moveTo>
                <a:lnTo>
                  <a:pt x="1167384" y="123443"/>
                </a:lnTo>
                <a:lnTo>
                  <a:pt x="116738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8" name="object 31"/>
          <p:cNvSpPr/>
          <p:nvPr/>
        </p:nvSpPr>
        <p:spPr>
          <a:xfrm>
            <a:off x="4555235" y="4091965"/>
            <a:ext cx="440461" cy="2255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9" name="object 32"/>
          <p:cNvSpPr/>
          <p:nvPr/>
        </p:nvSpPr>
        <p:spPr>
          <a:xfrm>
            <a:off x="4602479" y="4119371"/>
            <a:ext cx="350520" cy="135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0" name="object 33"/>
          <p:cNvSpPr/>
          <p:nvPr/>
        </p:nvSpPr>
        <p:spPr>
          <a:xfrm>
            <a:off x="4602479" y="4119371"/>
            <a:ext cx="350520" cy="135890"/>
          </a:xfrm>
          <a:custGeom>
            <a:avLst/>
            <a:gdLst/>
            <a:ahLst/>
            <a:cxnLst/>
            <a:rect l="l" t="t" r="r" b="b"/>
            <a:pathLst>
              <a:path w="350520" h="135889">
                <a:moveTo>
                  <a:pt x="0" y="135635"/>
                </a:moveTo>
                <a:lnTo>
                  <a:pt x="350520" y="135635"/>
                </a:lnTo>
                <a:lnTo>
                  <a:pt x="35052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1" name="object 34"/>
          <p:cNvSpPr/>
          <p:nvPr/>
        </p:nvSpPr>
        <p:spPr>
          <a:xfrm>
            <a:off x="4538471" y="4652009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39" h="375920">
                <a:moveTo>
                  <a:pt x="51815" y="246252"/>
                </a:moveTo>
                <a:lnTo>
                  <a:pt x="0" y="246252"/>
                </a:lnTo>
                <a:lnTo>
                  <a:pt x="64769" y="375792"/>
                </a:lnTo>
                <a:lnTo>
                  <a:pt x="123062" y="259206"/>
                </a:lnTo>
                <a:lnTo>
                  <a:pt x="51815" y="259206"/>
                </a:lnTo>
                <a:lnTo>
                  <a:pt x="51815" y="246252"/>
                </a:lnTo>
                <a:close/>
              </a:path>
              <a:path w="129539" h="375920">
                <a:moveTo>
                  <a:pt x="77724" y="0"/>
                </a:moveTo>
                <a:lnTo>
                  <a:pt x="51815" y="0"/>
                </a:lnTo>
                <a:lnTo>
                  <a:pt x="51815" y="259206"/>
                </a:lnTo>
                <a:lnTo>
                  <a:pt x="77724" y="259206"/>
                </a:lnTo>
                <a:lnTo>
                  <a:pt x="77724" y="0"/>
                </a:lnTo>
                <a:close/>
              </a:path>
              <a:path w="129539" h="375920">
                <a:moveTo>
                  <a:pt x="129539" y="246252"/>
                </a:moveTo>
                <a:lnTo>
                  <a:pt x="77724" y="246252"/>
                </a:lnTo>
                <a:lnTo>
                  <a:pt x="77724" y="259206"/>
                </a:lnTo>
                <a:lnTo>
                  <a:pt x="123062" y="259206"/>
                </a:lnTo>
                <a:lnTo>
                  <a:pt x="129539" y="2462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2" name="object 35"/>
          <p:cNvSpPr txBox="1"/>
          <p:nvPr/>
        </p:nvSpPr>
        <p:spPr>
          <a:xfrm>
            <a:off x="4500753" y="5031740"/>
            <a:ext cx="38823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15</a:t>
            </a:r>
          </a:p>
        </p:txBody>
      </p:sp>
      <p:sp>
        <p:nvSpPr>
          <p:cNvPr id="93" name="object 36"/>
          <p:cNvSpPr txBox="1"/>
          <p:nvPr/>
        </p:nvSpPr>
        <p:spPr>
          <a:xfrm>
            <a:off x="717294" y="3626942"/>
            <a:ext cx="47691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0000FF"/>
                </a:solidFill>
                <a:latin typeface="Arial"/>
                <a:cs typeface="Arial"/>
              </a:rPr>
              <a:t>Yes! Here is one feasible schedule for it:</a:t>
            </a:r>
            <a:endParaRPr sz="1800" kern="0" dirty="0">
              <a:latin typeface="Arial"/>
              <a:cs typeface="Arial"/>
            </a:endParaRPr>
          </a:p>
        </p:txBody>
      </p:sp>
      <p:sp>
        <p:nvSpPr>
          <p:cNvPr id="94" name="object 38"/>
          <p:cNvSpPr/>
          <p:nvPr/>
        </p:nvSpPr>
        <p:spPr>
          <a:xfrm>
            <a:off x="436626" y="1371600"/>
            <a:ext cx="3526790" cy="2320290"/>
          </a:xfrm>
          <a:custGeom>
            <a:avLst/>
            <a:gdLst/>
            <a:ahLst/>
            <a:cxnLst/>
            <a:rect l="l" t="t" r="r" b="b"/>
            <a:pathLst>
              <a:path w="3526790" h="2320290">
                <a:moveTo>
                  <a:pt x="0" y="229108"/>
                </a:moveTo>
                <a:lnTo>
                  <a:pt x="4654" y="182946"/>
                </a:lnTo>
                <a:lnTo>
                  <a:pt x="18004" y="139946"/>
                </a:lnTo>
                <a:lnTo>
                  <a:pt x="39128" y="101029"/>
                </a:lnTo>
                <a:lnTo>
                  <a:pt x="67105" y="67119"/>
                </a:lnTo>
                <a:lnTo>
                  <a:pt x="101012" y="39138"/>
                </a:lnTo>
                <a:lnTo>
                  <a:pt x="139929" y="18010"/>
                </a:lnTo>
                <a:lnTo>
                  <a:pt x="182935" y="4656"/>
                </a:lnTo>
                <a:lnTo>
                  <a:pt x="229108" y="0"/>
                </a:lnTo>
                <a:lnTo>
                  <a:pt x="2057146" y="0"/>
                </a:lnTo>
                <a:lnTo>
                  <a:pt x="2938779" y="0"/>
                </a:lnTo>
                <a:lnTo>
                  <a:pt x="3297428" y="0"/>
                </a:lnTo>
                <a:lnTo>
                  <a:pt x="3343589" y="4656"/>
                </a:lnTo>
                <a:lnTo>
                  <a:pt x="3386589" y="18010"/>
                </a:lnTo>
                <a:lnTo>
                  <a:pt x="3425506" y="39138"/>
                </a:lnTo>
                <a:lnTo>
                  <a:pt x="3459416" y="67119"/>
                </a:lnTo>
                <a:lnTo>
                  <a:pt x="3487397" y="101029"/>
                </a:lnTo>
                <a:lnTo>
                  <a:pt x="3508525" y="139946"/>
                </a:lnTo>
                <a:lnTo>
                  <a:pt x="3521879" y="182946"/>
                </a:lnTo>
                <a:lnTo>
                  <a:pt x="3526536" y="229108"/>
                </a:lnTo>
                <a:lnTo>
                  <a:pt x="3526536" y="801877"/>
                </a:lnTo>
                <a:lnTo>
                  <a:pt x="3526536" y="1145539"/>
                </a:lnTo>
                <a:lnTo>
                  <a:pt x="3521879" y="1191701"/>
                </a:lnTo>
                <a:lnTo>
                  <a:pt x="3508525" y="1234701"/>
                </a:lnTo>
                <a:lnTo>
                  <a:pt x="3487397" y="1273618"/>
                </a:lnTo>
                <a:lnTo>
                  <a:pt x="3459416" y="1307528"/>
                </a:lnTo>
                <a:lnTo>
                  <a:pt x="3425506" y="1335509"/>
                </a:lnTo>
                <a:lnTo>
                  <a:pt x="3386589" y="1356637"/>
                </a:lnTo>
                <a:lnTo>
                  <a:pt x="3343589" y="1369991"/>
                </a:lnTo>
                <a:lnTo>
                  <a:pt x="3297428" y="1374648"/>
                </a:lnTo>
                <a:lnTo>
                  <a:pt x="2938779" y="1374648"/>
                </a:lnTo>
                <a:lnTo>
                  <a:pt x="3145790" y="2320036"/>
                </a:lnTo>
                <a:lnTo>
                  <a:pt x="2057146" y="1374648"/>
                </a:lnTo>
                <a:lnTo>
                  <a:pt x="229108" y="1374648"/>
                </a:lnTo>
                <a:lnTo>
                  <a:pt x="182935" y="1369991"/>
                </a:lnTo>
                <a:lnTo>
                  <a:pt x="139929" y="1356637"/>
                </a:lnTo>
                <a:lnTo>
                  <a:pt x="101012" y="1335509"/>
                </a:lnTo>
                <a:lnTo>
                  <a:pt x="67105" y="1307528"/>
                </a:lnTo>
                <a:lnTo>
                  <a:pt x="39128" y="1273618"/>
                </a:lnTo>
                <a:lnTo>
                  <a:pt x="18004" y="1234701"/>
                </a:lnTo>
                <a:lnTo>
                  <a:pt x="4654" y="1191701"/>
                </a:lnTo>
                <a:lnTo>
                  <a:pt x="0" y="1145539"/>
                </a:lnTo>
                <a:lnTo>
                  <a:pt x="0" y="801877"/>
                </a:lnTo>
                <a:lnTo>
                  <a:pt x="0" y="229108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5" name="object 39"/>
          <p:cNvSpPr txBox="1"/>
          <p:nvPr/>
        </p:nvSpPr>
        <p:spPr>
          <a:xfrm>
            <a:off x="379984" y="1660144"/>
            <a:ext cx="365861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ctr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What scheduling policy  do you think it is?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96" name="object 40"/>
          <p:cNvSpPr txBox="1"/>
          <p:nvPr/>
        </p:nvSpPr>
        <p:spPr>
          <a:xfrm>
            <a:off x="4267200" y="1832559"/>
            <a:ext cx="465480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5130" marR="5080" indent="-1663064" algn="ctr">
              <a:lnSpc>
                <a:spcPct val="100000"/>
              </a:lnSpc>
              <a:spcBef>
                <a:spcPts val="95"/>
              </a:spcBef>
            </a:pPr>
            <a:r>
              <a:rPr sz="3200" b="1" kern="0" dirty="0">
                <a:solidFill>
                  <a:srgbClr val="FF0000"/>
                </a:solidFill>
                <a:latin typeface="Arial"/>
                <a:cs typeface="Arial"/>
              </a:rPr>
              <a:t>Earliest deadline first  (EDF)</a:t>
            </a:r>
            <a:endParaRPr sz="32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Summary of the previous quiz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2" name="object 3"/>
          <p:cNvSpPr txBox="1"/>
          <p:nvPr/>
        </p:nvSpPr>
        <p:spPr>
          <a:xfrm>
            <a:off x="990600" y="4190745"/>
            <a:ext cx="788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1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43" name="object 4"/>
          <p:cNvSpPr/>
          <p:nvPr/>
        </p:nvSpPr>
        <p:spPr>
          <a:xfrm>
            <a:off x="1927098" y="4320285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3"/>
                </a:lnTo>
                <a:lnTo>
                  <a:pt x="3302889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9" y="53593"/>
                </a:moveTo>
                <a:lnTo>
                  <a:pt x="3208401" y="53593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4" name="object 5"/>
          <p:cNvSpPr/>
          <p:nvPr/>
        </p:nvSpPr>
        <p:spPr>
          <a:xfrm>
            <a:off x="1927098" y="4966461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3"/>
                </a:lnTo>
                <a:lnTo>
                  <a:pt x="3302889" y="53593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3"/>
                </a:lnTo>
                <a:close/>
              </a:path>
              <a:path w="3322954" h="127000">
                <a:moveTo>
                  <a:pt x="3302889" y="53593"/>
                </a:moveTo>
                <a:lnTo>
                  <a:pt x="3208401" y="53593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5" name="object 6"/>
          <p:cNvSpPr/>
          <p:nvPr/>
        </p:nvSpPr>
        <p:spPr>
          <a:xfrm>
            <a:off x="1927098" y="5646165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1" y="0"/>
                </a:moveTo>
                <a:lnTo>
                  <a:pt x="3195701" y="127000"/>
                </a:lnTo>
                <a:lnTo>
                  <a:pt x="3302889" y="73406"/>
                </a:lnTo>
                <a:lnTo>
                  <a:pt x="3208401" y="73406"/>
                </a:lnTo>
                <a:lnTo>
                  <a:pt x="3208401" y="53594"/>
                </a:lnTo>
                <a:lnTo>
                  <a:pt x="3302889" y="53594"/>
                </a:lnTo>
                <a:lnTo>
                  <a:pt x="3195701" y="0"/>
                </a:lnTo>
                <a:close/>
              </a:path>
              <a:path w="3322954" h="127000">
                <a:moveTo>
                  <a:pt x="3195701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1" y="73406"/>
                </a:lnTo>
                <a:lnTo>
                  <a:pt x="3195701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1" y="53594"/>
                </a:lnTo>
                <a:lnTo>
                  <a:pt x="3208401" y="73406"/>
                </a:lnTo>
                <a:lnTo>
                  <a:pt x="3302889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6" name="object 7"/>
          <p:cNvSpPr/>
          <p:nvPr/>
        </p:nvSpPr>
        <p:spPr>
          <a:xfrm>
            <a:off x="2179378" y="4624578"/>
            <a:ext cx="173677" cy="395605"/>
          </a:xfrm>
          <a:custGeom>
            <a:avLst/>
            <a:gdLst/>
            <a:ahLst/>
            <a:cxnLst/>
            <a:rect l="l" t="t" r="r" b="b"/>
            <a:pathLst>
              <a:path w="129539" h="395604">
                <a:moveTo>
                  <a:pt x="77723" y="116586"/>
                </a:moveTo>
                <a:lnTo>
                  <a:pt x="51815" y="116586"/>
                </a:lnTo>
                <a:lnTo>
                  <a:pt x="51815" y="395224"/>
                </a:lnTo>
                <a:lnTo>
                  <a:pt x="77723" y="395224"/>
                </a:lnTo>
                <a:lnTo>
                  <a:pt x="77723" y="116586"/>
                </a:lnTo>
                <a:close/>
              </a:path>
              <a:path w="129539" h="395604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95604">
                <a:moveTo>
                  <a:pt x="123062" y="116586"/>
                </a:moveTo>
                <a:lnTo>
                  <a:pt x="77723" y="116586"/>
                </a:lnTo>
                <a:lnTo>
                  <a:pt x="77723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7" name="object 8"/>
          <p:cNvSpPr txBox="1"/>
          <p:nvPr/>
        </p:nvSpPr>
        <p:spPr>
          <a:xfrm>
            <a:off x="2178667" y="5010150"/>
            <a:ext cx="17197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4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48" name="object 9"/>
          <p:cNvSpPr/>
          <p:nvPr/>
        </p:nvSpPr>
        <p:spPr>
          <a:xfrm>
            <a:off x="3156204" y="5292090"/>
            <a:ext cx="129539" cy="401955"/>
          </a:xfrm>
          <a:custGeom>
            <a:avLst/>
            <a:gdLst/>
            <a:ahLst/>
            <a:cxnLst/>
            <a:rect l="l" t="t" r="r" b="b"/>
            <a:pathLst>
              <a:path w="129539" h="401954">
                <a:moveTo>
                  <a:pt x="77723" y="116586"/>
                </a:moveTo>
                <a:lnTo>
                  <a:pt x="51815" y="116586"/>
                </a:lnTo>
                <a:lnTo>
                  <a:pt x="51815" y="401485"/>
                </a:lnTo>
                <a:lnTo>
                  <a:pt x="77723" y="401485"/>
                </a:lnTo>
                <a:lnTo>
                  <a:pt x="77723" y="116586"/>
                </a:lnTo>
                <a:close/>
              </a:path>
              <a:path w="129539" h="401954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401954">
                <a:moveTo>
                  <a:pt x="123063" y="116586"/>
                </a:moveTo>
                <a:lnTo>
                  <a:pt x="77723" y="116586"/>
                </a:lnTo>
                <a:lnTo>
                  <a:pt x="77723" y="129540"/>
                </a:lnTo>
                <a:lnTo>
                  <a:pt x="129540" y="129540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9" name="object 10"/>
          <p:cNvSpPr txBox="1"/>
          <p:nvPr/>
        </p:nvSpPr>
        <p:spPr>
          <a:xfrm>
            <a:off x="3153536" y="5683097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50" name="object 11"/>
          <p:cNvSpPr/>
          <p:nvPr/>
        </p:nvSpPr>
        <p:spPr>
          <a:xfrm>
            <a:off x="2465832" y="4057650"/>
            <a:ext cx="129539" cy="325755"/>
          </a:xfrm>
          <a:custGeom>
            <a:avLst/>
            <a:gdLst/>
            <a:ahLst/>
            <a:cxnLst/>
            <a:rect l="l" t="t" r="r" b="b"/>
            <a:pathLst>
              <a:path w="129539" h="325754">
                <a:moveTo>
                  <a:pt x="77724" y="116586"/>
                </a:moveTo>
                <a:lnTo>
                  <a:pt x="51816" y="116586"/>
                </a:lnTo>
                <a:lnTo>
                  <a:pt x="51816" y="325374"/>
                </a:lnTo>
                <a:lnTo>
                  <a:pt x="77724" y="325374"/>
                </a:lnTo>
                <a:lnTo>
                  <a:pt x="77724" y="116586"/>
                </a:lnTo>
                <a:close/>
              </a:path>
              <a:path w="129539" h="325754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32575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1" name="object 12"/>
          <p:cNvSpPr txBox="1"/>
          <p:nvPr/>
        </p:nvSpPr>
        <p:spPr>
          <a:xfrm>
            <a:off x="2440304" y="4384675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52" name="object 13"/>
          <p:cNvSpPr/>
          <p:nvPr/>
        </p:nvSpPr>
        <p:spPr>
          <a:xfrm>
            <a:off x="4888991" y="4024121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39" h="375920">
                <a:moveTo>
                  <a:pt x="51816" y="246252"/>
                </a:moveTo>
                <a:lnTo>
                  <a:pt x="0" y="246252"/>
                </a:lnTo>
                <a:lnTo>
                  <a:pt x="64770" y="375792"/>
                </a:lnTo>
                <a:lnTo>
                  <a:pt x="123063" y="259206"/>
                </a:lnTo>
                <a:lnTo>
                  <a:pt x="51816" y="259206"/>
                </a:lnTo>
                <a:lnTo>
                  <a:pt x="51816" y="246252"/>
                </a:lnTo>
                <a:close/>
              </a:path>
              <a:path w="129539" h="375920">
                <a:moveTo>
                  <a:pt x="77724" y="0"/>
                </a:moveTo>
                <a:lnTo>
                  <a:pt x="51816" y="0"/>
                </a:lnTo>
                <a:lnTo>
                  <a:pt x="51816" y="259206"/>
                </a:lnTo>
                <a:lnTo>
                  <a:pt x="77724" y="259206"/>
                </a:lnTo>
                <a:lnTo>
                  <a:pt x="77724" y="0"/>
                </a:lnTo>
                <a:close/>
              </a:path>
              <a:path w="129539" h="375920">
                <a:moveTo>
                  <a:pt x="129540" y="246252"/>
                </a:moveTo>
                <a:lnTo>
                  <a:pt x="77724" y="246252"/>
                </a:lnTo>
                <a:lnTo>
                  <a:pt x="77724" y="259206"/>
                </a:lnTo>
                <a:lnTo>
                  <a:pt x="123063" y="259206"/>
                </a:lnTo>
                <a:lnTo>
                  <a:pt x="129540" y="2462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3" name="object 14"/>
          <p:cNvSpPr txBox="1"/>
          <p:nvPr/>
        </p:nvSpPr>
        <p:spPr>
          <a:xfrm>
            <a:off x="4851652" y="4403597"/>
            <a:ext cx="3390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54" name="object 15"/>
          <p:cNvSpPr/>
          <p:nvPr/>
        </p:nvSpPr>
        <p:spPr>
          <a:xfrm>
            <a:off x="3771900" y="5342382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39" h="375920">
                <a:moveTo>
                  <a:pt x="51815" y="246278"/>
                </a:moveTo>
                <a:lnTo>
                  <a:pt x="0" y="246278"/>
                </a:lnTo>
                <a:lnTo>
                  <a:pt x="64770" y="375818"/>
                </a:lnTo>
                <a:lnTo>
                  <a:pt x="123062" y="259232"/>
                </a:lnTo>
                <a:lnTo>
                  <a:pt x="51815" y="259232"/>
                </a:lnTo>
                <a:lnTo>
                  <a:pt x="51815" y="246278"/>
                </a:lnTo>
                <a:close/>
              </a:path>
              <a:path w="129539" h="375920">
                <a:moveTo>
                  <a:pt x="77724" y="0"/>
                </a:moveTo>
                <a:lnTo>
                  <a:pt x="51815" y="0"/>
                </a:lnTo>
                <a:lnTo>
                  <a:pt x="51815" y="259232"/>
                </a:lnTo>
                <a:lnTo>
                  <a:pt x="77724" y="259232"/>
                </a:lnTo>
                <a:lnTo>
                  <a:pt x="77724" y="0"/>
                </a:lnTo>
                <a:close/>
              </a:path>
              <a:path w="129539" h="375920">
                <a:moveTo>
                  <a:pt x="129539" y="246278"/>
                </a:moveTo>
                <a:lnTo>
                  <a:pt x="77724" y="246278"/>
                </a:lnTo>
                <a:lnTo>
                  <a:pt x="77724" y="259232"/>
                </a:lnTo>
                <a:lnTo>
                  <a:pt x="123062" y="259232"/>
                </a:lnTo>
                <a:lnTo>
                  <a:pt x="129539" y="2462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5" name="object 16"/>
          <p:cNvSpPr txBox="1"/>
          <p:nvPr/>
        </p:nvSpPr>
        <p:spPr>
          <a:xfrm>
            <a:off x="3734814" y="5721502"/>
            <a:ext cx="35509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10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56" name="object 17"/>
          <p:cNvSpPr txBox="1"/>
          <p:nvPr/>
        </p:nvSpPr>
        <p:spPr>
          <a:xfrm>
            <a:off x="990600" y="4818633"/>
            <a:ext cx="788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2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57" name="object 18"/>
          <p:cNvSpPr txBox="1"/>
          <p:nvPr/>
        </p:nvSpPr>
        <p:spPr>
          <a:xfrm>
            <a:off x="990600" y="5514238"/>
            <a:ext cx="788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3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58" name="object 19"/>
          <p:cNvSpPr txBox="1"/>
          <p:nvPr/>
        </p:nvSpPr>
        <p:spPr>
          <a:xfrm>
            <a:off x="5308472" y="4148454"/>
            <a:ext cx="745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2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59" name="object 20"/>
          <p:cNvSpPr txBox="1"/>
          <p:nvPr/>
        </p:nvSpPr>
        <p:spPr>
          <a:xfrm>
            <a:off x="5308472" y="4786629"/>
            <a:ext cx="891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97" name="object 21"/>
          <p:cNvSpPr txBox="1"/>
          <p:nvPr/>
        </p:nvSpPr>
        <p:spPr>
          <a:xfrm>
            <a:off x="5311521" y="5463641"/>
            <a:ext cx="7524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3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98" name="object 22"/>
          <p:cNvSpPr/>
          <p:nvPr/>
        </p:nvSpPr>
        <p:spPr>
          <a:xfrm>
            <a:off x="2250948" y="4741189"/>
            <a:ext cx="1019555" cy="216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9" name="object 23"/>
          <p:cNvSpPr/>
          <p:nvPr/>
        </p:nvSpPr>
        <p:spPr>
          <a:xfrm>
            <a:off x="2298192" y="4768596"/>
            <a:ext cx="929640" cy="12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0" name="object 24"/>
          <p:cNvSpPr/>
          <p:nvPr/>
        </p:nvSpPr>
        <p:spPr>
          <a:xfrm>
            <a:off x="2298192" y="4768596"/>
            <a:ext cx="929640" cy="127000"/>
          </a:xfrm>
          <a:custGeom>
            <a:avLst/>
            <a:gdLst/>
            <a:ahLst/>
            <a:cxnLst/>
            <a:rect l="l" t="t" r="r" b="b"/>
            <a:pathLst>
              <a:path w="929639" h="127000">
                <a:moveTo>
                  <a:pt x="0" y="126491"/>
                </a:moveTo>
                <a:lnTo>
                  <a:pt x="929640" y="126491"/>
                </a:lnTo>
                <a:lnTo>
                  <a:pt x="929640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1" name="object 25"/>
          <p:cNvSpPr/>
          <p:nvPr/>
        </p:nvSpPr>
        <p:spPr>
          <a:xfrm>
            <a:off x="3180588" y="5468111"/>
            <a:ext cx="297179" cy="248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2" name="object 26"/>
          <p:cNvSpPr/>
          <p:nvPr/>
        </p:nvSpPr>
        <p:spPr>
          <a:xfrm>
            <a:off x="3227832" y="5495544"/>
            <a:ext cx="207264" cy="158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3" name="object 27"/>
          <p:cNvSpPr/>
          <p:nvPr/>
        </p:nvSpPr>
        <p:spPr>
          <a:xfrm>
            <a:off x="3227832" y="5495544"/>
            <a:ext cx="207645" cy="158750"/>
          </a:xfrm>
          <a:custGeom>
            <a:avLst/>
            <a:gdLst/>
            <a:ahLst/>
            <a:cxnLst/>
            <a:rect l="l" t="t" r="r" b="b"/>
            <a:pathLst>
              <a:path w="207645" h="158750">
                <a:moveTo>
                  <a:pt x="0" y="158495"/>
                </a:moveTo>
                <a:lnTo>
                  <a:pt x="207264" y="158495"/>
                </a:lnTo>
                <a:lnTo>
                  <a:pt x="207264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4" name="object 28"/>
          <p:cNvSpPr/>
          <p:nvPr/>
        </p:nvSpPr>
        <p:spPr>
          <a:xfrm>
            <a:off x="3387852" y="4741138"/>
            <a:ext cx="1257300" cy="213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5" name="object 29"/>
          <p:cNvSpPr/>
          <p:nvPr/>
        </p:nvSpPr>
        <p:spPr>
          <a:xfrm>
            <a:off x="3435096" y="4768596"/>
            <a:ext cx="1167384" cy="123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6" name="object 30"/>
          <p:cNvSpPr/>
          <p:nvPr/>
        </p:nvSpPr>
        <p:spPr>
          <a:xfrm>
            <a:off x="3435096" y="4768596"/>
            <a:ext cx="1167765" cy="123825"/>
          </a:xfrm>
          <a:custGeom>
            <a:avLst/>
            <a:gdLst/>
            <a:ahLst/>
            <a:cxnLst/>
            <a:rect l="l" t="t" r="r" b="b"/>
            <a:pathLst>
              <a:path w="1167764" h="123825">
                <a:moveTo>
                  <a:pt x="0" y="123443"/>
                </a:moveTo>
                <a:lnTo>
                  <a:pt x="1167384" y="123443"/>
                </a:lnTo>
                <a:lnTo>
                  <a:pt x="116738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7" name="object 31"/>
          <p:cNvSpPr/>
          <p:nvPr/>
        </p:nvSpPr>
        <p:spPr>
          <a:xfrm>
            <a:off x="4555235" y="4091965"/>
            <a:ext cx="440461" cy="2255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8" name="object 32"/>
          <p:cNvSpPr/>
          <p:nvPr/>
        </p:nvSpPr>
        <p:spPr>
          <a:xfrm>
            <a:off x="4602479" y="4119371"/>
            <a:ext cx="350520" cy="135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9" name="object 33"/>
          <p:cNvSpPr/>
          <p:nvPr/>
        </p:nvSpPr>
        <p:spPr>
          <a:xfrm>
            <a:off x="4602479" y="4119371"/>
            <a:ext cx="350520" cy="135890"/>
          </a:xfrm>
          <a:custGeom>
            <a:avLst/>
            <a:gdLst/>
            <a:ahLst/>
            <a:cxnLst/>
            <a:rect l="l" t="t" r="r" b="b"/>
            <a:pathLst>
              <a:path w="350520" h="135889">
                <a:moveTo>
                  <a:pt x="0" y="135635"/>
                </a:moveTo>
                <a:lnTo>
                  <a:pt x="350520" y="135635"/>
                </a:lnTo>
                <a:lnTo>
                  <a:pt x="35052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0" name="object 34"/>
          <p:cNvSpPr/>
          <p:nvPr/>
        </p:nvSpPr>
        <p:spPr>
          <a:xfrm>
            <a:off x="4538471" y="4652009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39" h="375920">
                <a:moveTo>
                  <a:pt x="51815" y="246252"/>
                </a:moveTo>
                <a:lnTo>
                  <a:pt x="0" y="246252"/>
                </a:lnTo>
                <a:lnTo>
                  <a:pt x="64769" y="375792"/>
                </a:lnTo>
                <a:lnTo>
                  <a:pt x="123062" y="259206"/>
                </a:lnTo>
                <a:lnTo>
                  <a:pt x="51815" y="259206"/>
                </a:lnTo>
                <a:lnTo>
                  <a:pt x="51815" y="246252"/>
                </a:lnTo>
                <a:close/>
              </a:path>
              <a:path w="129539" h="375920">
                <a:moveTo>
                  <a:pt x="77724" y="0"/>
                </a:moveTo>
                <a:lnTo>
                  <a:pt x="51815" y="0"/>
                </a:lnTo>
                <a:lnTo>
                  <a:pt x="51815" y="259206"/>
                </a:lnTo>
                <a:lnTo>
                  <a:pt x="77724" y="259206"/>
                </a:lnTo>
                <a:lnTo>
                  <a:pt x="77724" y="0"/>
                </a:lnTo>
                <a:close/>
              </a:path>
              <a:path w="129539" h="375920">
                <a:moveTo>
                  <a:pt x="129539" y="246252"/>
                </a:moveTo>
                <a:lnTo>
                  <a:pt x="77724" y="246252"/>
                </a:lnTo>
                <a:lnTo>
                  <a:pt x="77724" y="259206"/>
                </a:lnTo>
                <a:lnTo>
                  <a:pt x="123062" y="259206"/>
                </a:lnTo>
                <a:lnTo>
                  <a:pt x="129539" y="2462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1" name="object 35"/>
          <p:cNvSpPr txBox="1"/>
          <p:nvPr/>
        </p:nvSpPr>
        <p:spPr>
          <a:xfrm>
            <a:off x="4500752" y="5031740"/>
            <a:ext cx="35089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15</a:t>
            </a:r>
          </a:p>
        </p:txBody>
      </p:sp>
      <p:sp>
        <p:nvSpPr>
          <p:cNvPr id="112" name="object 36"/>
          <p:cNvSpPr txBox="1"/>
          <p:nvPr/>
        </p:nvSpPr>
        <p:spPr>
          <a:xfrm>
            <a:off x="717294" y="3626942"/>
            <a:ext cx="46525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0000FF"/>
                </a:solidFill>
                <a:latin typeface="Arial"/>
                <a:cs typeface="Arial"/>
              </a:rPr>
              <a:t>Yes! Here is one feasible schedule for it:</a:t>
            </a:r>
            <a:endParaRPr sz="1800" kern="0" dirty="0">
              <a:latin typeface="Arial"/>
              <a:cs typeface="Arial"/>
            </a:endParaRPr>
          </a:p>
        </p:txBody>
      </p:sp>
      <p:sp>
        <p:nvSpPr>
          <p:cNvPr id="113" name="object 37"/>
          <p:cNvSpPr/>
          <p:nvPr/>
        </p:nvSpPr>
        <p:spPr>
          <a:xfrm>
            <a:off x="268986" y="1693926"/>
            <a:ext cx="3526790" cy="2382520"/>
          </a:xfrm>
          <a:custGeom>
            <a:avLst/>
            <a:gdLst/>
            <a:ahLst/>
            <a:cxnLst/>
            <a:rect l="l" t="t" r="r" b="b"/>
            <a:pathLst>
              <a:path w="3526790" h="2382520">
                <a:moveTo>
                  <a:pt x="2938780" y="1374648"/>
                </a:moveTo>
                <a:lnTo>
                  <a:pt x="2057145" y="1374648"/>
                </a:lnTo>
                <a:lnTo>
                  <a:pt x="3042792" y="2382393"/>
                </a:lnTo>
                <a:lnTo>
                  <a:pt x="2938780" y="1374648"/>
                </a:lnTo>
                <a:close/>
              </a:path>
              <a:path w="3526790" h="2382520">
                <a:moveTo>
                  <a:pt x="3297428" y="0"/>
                </a:moveTo>
                <a:lnTo>
                  <a:pt x="229108" y="0"/>
                </a:lnTo>
                <a:lnTo>
                  <a:pt x="182935" y="4656"/>
                </a:lnTo>
                <a:lnTo>
                  <a:pt x="139929" y="18010"/>
                </a:lnTo>
                <a:lnTo>
                  <a:pt x="101012" y="39138"/>
                </a:lnTo>
                <a:lnTo>
                  <a:pt x="67105" y="67119"/>
                </a:lnTo>
                <a:lnTo>
                  <a:pt x="39128" y="101029"/>
                </a:lnTo>
                <a:lnTo>
                  <a:pt x="18004" y="139946"/>
                </a:lnTo>
                <a:lnTo>
                  <a:pt x="4654" y="182946"/>
                </a:lnTo>
                <a:lnTo>
                  <a:pt x="0" y="229108"/>
                </a:lnTo>
                <a:lnTo>
                  <a:pt x="0" y="1145539"/>
                </a:lnTo>
                <a:lnTo>
                  <a:pt x="4654" y="1191701"/>
                </a:lnTo>
                <a:lnTo>
                  <a:pt x="18004" y="1234701"/>
                </a:lnTo>
                <a:lnTo>
                  <a:pt x="39128" y="1273618"/>
                </a:lnTo>
                <a:lnTo>
                  <a:pt x="67105" y="1307528"/>
                </a:lnTo>
                <a:lnTo>
                  <a:pt x="101012" y="1335509"/>
                </a:lnTo>
                <a:lnTo>
                  <a:pt x="139929" y="1356637"/>
                </a:lnTo>
                <a:lnTo>
                  <a:pt x="182935" y="1369991"/>
                </a:lnTo>
                <a:lnTo>
                  <a:pt x="229108" y="1374648"/>
                </a:lnTo>
                <a:lnTo>
                  <a:pt x="3297428" y="1374648"/>
                </a:lnTo>
                <a:lnTo>
                  <a:pt x="3343589" y="1369991"/>
                </a:lnTo>
                <a:lnTo>
                  <a:pt x="3386589" y="1356637"/>
                </a:lnTo>
                <a:lnTo>
                  <a:pt x="3425506" y="1335509"/>
                </a:lnTo>
                <a:lnTo>
                  <a:pt x="3459416" y="1307528"/>
                </a:lnTo>
                <a:lnTo>
                  <a:pt x="3487397" y="1273618"/>
                </a:lnTo>
                <a:lnTo>
                  <a:pt x="3508525" y="1234701"/>
                </a:lnTo>
                <a:lnTo>
                  <a:pt x="3521879" y="1191701"/>
                </a:lnTo>
                <a:lnTo>
                  <a:pt x="3526536" y="1145539"/>
                </a:lnTo>
                <a:lnTo>
                  <a:pt x="3526536" y="229108"/>
                </a:lnTo>
                <a:lnTo>
                  <a:pt x="3521879" y="182946"/>
                </a:lnTo>
                <a:lnTo>
                  <a:pt x="3508525" y="139946"/>
                </a:lnTo>
                <a:lnTo>
                  <a:pt x="3487397" y="101029"/>
                </a:lnTo>
                <a:lnTo>
                  <a:pt x="3459416" y="67119"/>
                </a:lnTo>
                <a:lnTo>
                  <a:pt x="3425506" y="39138"/>
                </a:lnTo>
                <a:lnTo>
                  <a:pt x="3386589" y="18010"/>
                </a:lnTo>
                <a:lnTo>
                  <a:pt x="3343589" y="4656"/>
                </a:lnTo>
                <a:lnTo>
                  <a:pt x="3297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4" name="object 38"/>
          <p:cNvSpPr/>
          <p:nvPr/>
        </p:nvSpPr>
        <p:spPr>
          <a:xfrm>
            <a:off x="268986" y="1693926"/>
            <a:ext cx="3526790" cy="2382520"/>
          </a:xfrm>
          <a:custGeom>
            <a:avLst/>
            <a:gdLst/>
            <a:ahLst/>
            <a:cxnLst/>
            <a:rect l="l" t="t" r="r" b="b"/>
            <a:pathLst>
              <a:path w="3526790" h="2382520">
                <a:moveTo>
                  <a:pt x="0" y="229108"/>
                </a:moveTo>
                <a:lnTo>
                  <a:pt x="4654" y="182946"/>
                </a:lnTo>
                <a:lnTo>
                  <a:pt x="18004" y="139946"/>
                </a:lnTo>
                <a:lnTo>
                  <a:pt x="39128" y="101029"/>
                </a:lnTo>
                <a:lnTo>
                  <a:pt x="67105" y="67119"/>
                </a:lnTo>
                <a:lnTo>
                  <a:pt x="101012" y="39138"/>
                </a:lnTo>
                <a:lnTo>
                  <a:pt x="139929" y="18010"/>
                </a:lnTo>
                <a:lnTo>
                  <a:pt x="182935" y="4656"/>
                </a:lnTo>
                <a:lnTo>
                  <a:pt x="229108" y="0"/>
                </a:lnTo>
                <a:lnTo>
                  <a:pt x="2057145" y="0"/>
                </a:lnTo>
                <a:lnTo>
                  <a:pt x="2938780" y="0"/>
                </a:lnTo>
                <a:lnTo>
                  <a:pt x="3297428" y="0"/>
                </a:lnTo>
                <a:lnTo>
                  <a:pt x="3343589" y="4656"/>
                </a:lnTo>
                <a:lnTo>
                  <a:pt x="3386589" y="18010"/>
                </a:lnTo>
                <a:lnTo>
                  <a:pt x="3425506" y="39138"/>
                </a:lnTo>
                <a:lnTo>
                  <a:pt x="3459416" y="67119"/>
                </a:lnTo>
                <a:lnTo>
                  <a:pt x="3487397" y="101029"/>
                </a:lnTo>
                <a:lnTo>
                  <a:pt x="3508525" y="139946"/>
                </a:lnTo>
                <a:lnTo>
                  <a:pt x="3521879" y="182946"/>
                </a:lnTo>
                <a:lnTo>
                  <a:pt x="3526536" y="229108"/>
                </a:lnTo>
                <a:lnTo>
                  <a:pt x="3526536" y="801877"/>
                </a:lnTo>
                <a:lnTo>
                  <a:pt x="3526536" y="1145539"/>
                </a:lnTo>
                <a:lnTo>
                  <a:pt x="3521879" y="1191701"/>
                </a:lnTo>
                <a:lnTo>
                  <a:pt x="3508525" y="1234701"/>
                </a:lnTo>
                <a:lnTo>
                  <a:pt x="3487397" y="1273618"/>
                </a:lnTo>
                <a:lnTo>
                  <a:pt x="3459416" y="1307528"/>
                </a:lnTo>
                <a:lnTo>
                  <a:pt x="3425506" y="1335509"/>
                </a:lnTo>
                <a:lnTo>
                  <a:pt x="3386589" y="1356637"/>
                </a:lnTo>
                <a:lnTo>
                  <a:pt x="3343589" y="1369991"/>
                </a:lnTo>
                <a:lnTo>
                  <a:pt x="3297428" y="1374648"/>
                </a:lnTo>
                <a:lnTo>
                  <a:pt x="2938780" y="1374648"/>
                </a:lnTo>
                <a:lnTo>
                  <a:pt x="3042792" y="2382393"/>
                </a:lnTo>
                <a:lnTo>
                  <a:pt x="2057145" y="1374648"/>
                </a:lnTo>
                <a:lnTo>
                  <a:pt x="229108" y="1374648"/>
                </a:lnTo>
                <a:lnTo>
                  <a:pt x="182935" y="1369991"/>
                </a:lnTo>
                <a:lnTo>
                  <a:pt x="139929" y="1356637"/>
                </a:lnTo>
                <a:lnTo>
                  <a:pt x="101012" y="1335509"/>
                </a:lnTo>
                <a:lnTo>
                  <a:pt x="67105" y="1307528"/>
                </a:lnTo>
                <a:lnTo>
                  <a:pt x="39128" y="1273618"/>
                </a:lnTo>
                <a:lnTo>
                  <a:pt x="18004" y="1234701"/>
                </a:lnTo>
                <a:lnTo>
                  <a:pt x="4654" y="1191701"/>
                </a:lnTo>
                <a:lnTo>
                  <a:pt x="0" y="1145539"/>
                </a:lnTo>
                <a:lnTo>
                  <a:pt x="0" y="801877"/>
                </a:lnTo>
                <a:lnTo>
                  <a:pt x="0" y="229108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5" name="object 39"/>
          <p:cNvSpPr txBox="1"/>
          <p:nvPr/>
        </p:nvSpPr>
        <p:spPr>
          <a:xfrm>
            <a:off x="234950" y="1982215"/>
            <a:ext cx="34998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 algn="ctr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Is it the only possible  feasible schedule?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116" name="object 40"/>
          <p:cNvSpPr txBox="1"/>
          <p:nvPr/>
        </p:nvSpPr>
        <p:spPr>
          <a:xfrm>
            <a:off x="3836669" y="1648714"/>
            <a:ext cx="78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1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117" name="object 41"/>
          <p:cNvSpPr/>
          <p:nvPr/>
        </p:nvSpPr>
        <p:spPr>
          <a:xfrm>
            <a:off x="4764785" y="1779777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0" y="0"/>
                </a:moveTo>
                <a:lnTo>
                  <a:pt x="3195700" y="127000"/>
                </a:lnTo>
                <a:lnTo>
                  <a:pt x="3302888" y="73406"/>
                </a:lnTo>
                <a:lnTo>
                  <a:pt x="3208400" y="73406"/>
                </a:lnTo>
                <a:lnTo>
                  <a:pt x="3208400" y="53594"/>
                </a:lnTo>
                <a:lnTo>
                  <a:pt x="3302889" y="53594"/>
                </a:lnTo>
                <a:lnTo>
                  <a:pt x="3195700" y="0"/>
                </a:lnTo>
                <a:close/>
              </a:path>
              <a:path w="3322954" h="127000">
                <a:moveTo>
                  <a:pt x="319570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0" y="73406"/>
                </a:lnTo>
                <a:lnTo>
                  <a:pt x="3195700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0" y="53594"/>
                </a:lnTo>
                <a:lnTo>
                  <a:pt x="3208400" y="73406"/>
                </a:lnTo>
                <a:lnTo>
                  <a:pt x="3302888" y="73406"/>
                </a:lnTo>
                <a:lnTo>
                  <a:pt x="3322700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8" name="object 42"/>
          <p:cNvSpPr/>
          <p:nvPr/>
        </p:nvSpPr>
        <p:spPr>
          <a:xfrm>
            <a:off x="4764785" y="2425954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0" y="0"/>
                </a:moveTo>
                <a:lnTo>
                  <a:pt x="3195700" y="127000"/>
                </a:lnTo>
                <a:lnTo>
                  <a:pt x="3302888" y="73406"/>
                </a:lnTo>
                <a:lnTo>
                  <a:pt x="3208400" y="73406"/>
                </a:lnTo>
                <a:lnTo>
                  <a:pt x="3208400" y="53594"/>
                </a:lnTo>
                <a:lnTo>
                  <a:pt x="3302889" y="53594"/>
                </a:lnTo>
                <a:lnTo>
                  <a:pt x="3195700" y="0"/>
                </a:lnTo>
                <a:close/>
              </a:path>
              <a:path w="3322954" h="127000">
                <a:moveTo>
                  <a:pt x="319570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0" y="73406"/>
                </a:lnTo>
                <a:lnTo>
                  <a:pt x="3195700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0" y="53594"/>
                </a:lnTo>
                <a:lnTo>
                  <a:pt x="3208400" y="73406"/>
                </a:lnTo>
                <a:lnTo>
                  <a:pt x="3302888" y="73406"/>
                </a:lnTo>
                <a:lnTo>
                  <a:pt x="3322700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9" name="object 43"/>
          <p:cNvSpPr/>
          <p:nvPr/>
        </p:nvSpPr>
        <p:spPr>
          <a:xfrm>
            <a:off x="4764785" y="3104133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0" y="0"/>
                </a:moveTo>
                <a:lnTo>
                  <a:pt x="3195700" y="127000"/>
                </a:lnTo>
                <a:lnTo>
                  <a:pt x="3302889" y="73405"/>
                </a:lnTo>
                <a:lnTo>
                  <a:pt x="3208400" y="73405"/>
                </a:lnTo>
                <a:lnTo>
                  <a:pt x="3208400" y="53593"/>
                </a:lnTo>
                <a:lnTo>
                  <a:pt x="3302888" y="53593"/>
                </a:lnTo>
                <a:lnTo>
                  <a:pt x="3195700" y="0"/>
                </a:lnTo>
                <a:close/>
              </a:path>
              <a:path w="3322954" h="127000">
                <a:moveTo>
                  <a:pt x="319570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0" y="73405"/>
                </a:lnTo>
                <a:lnTo>
                  <a:pt x="3195700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0" y="53593"/>
                </a:lnTo>
                <a:lnTo>
                  <a:pt x="3208400" y="73405"/>
                </a:lnTo>
                <a:lnTo>
                  <a:pt x="3302889" y="73405"/>
                </a:lnTo>
                <a:lnTo>
                  <a:pt x="3322700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0" name="object 44"/>
          <p:cNvSpPr/>
          <p:nvPr/>
        </p:nvSpPr>
        <p:spPr>
          <a:xfrm>
            <a:off x="5061203" y="2082545"/>
            <a:ext cx="129539" cy="395605"/>
          </a:xfrm>
          <a:custGeom>
            <a:avLst/>
            <a:gdLst/>
            <a:ahLst/>
            <a:cxnLst/>
            <a:rect l="l" t="t" r="r" b="b"/>
            <a:pathLst>
              <a:path w="129539" h="395605">
                <a:moveTo>
                  <a:pt x="77724" y="116586"/>
                </a:moveTo>
                <a:lnTo>
                  <a:pt x="51816" y="116586"/>
                </a:lnTo>
                <a:lnTo>
                  <a:pt x="51816" y="395224"/>
                </a:lnTo>
                <a:lnTo>
                  <a:pt x="77724" y="395224"/>
                </a:lnTo>
                <a:lnTo>
                  <a:pt x="77724" y="116586"/>
                </a:lnTo>
                <a:close/>
              </a:path>
              <a:path w="129539" h="395605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39" h="395605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1" name="object 45"/>
          <p:cNvSpPr txBox="1"/>
          <p:nvPr/>
        </p:nvSpPr>
        <p:spPr>
          <a:xfrm>
            <a:off x="5060950" y="2467432"/>
            <a:ext cx="1289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4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22" name="object 46"/>
          <p:cNvSpPr/>
          <p:nvPr/>
        </p:nvSpPr>
        <p:spPr>
          <a:xfrm>
            <a:off x="5995415" y="2750057"/>
            <a:ext cx="129539" cy="401955"/>
          </a:xfrm>
          <a:custGeom>
            <a:avLst/>
            <a:gdLst/>
            <a:ahLst/>
            <a:cxnLst/>
            <a:rect l="l" t="t" r="r" b="b"/>
            <a:pathLst>
              <a:path w="129539" h="401955">
                <a:moveTo>
                  <a:pt x="77724" y="116586"/>
                </a:moveTo>
                <a:lnTo>
                  <a:pt x="51816" y="116586"/>
                </a:lnTo>
                <a:lnTo>
                  <a:pt x="51816" y="401446"/>
                </a:lnTo>
                <a:lnTo>
                  <a:pt x="77724" y="401446"/>
                </a:lnTo>
                <a:lnTo>
                  <a:pt x="77724" y="116586"/>
                </a:lnTo>
                <a:close/>
              </a:path>
              <a:path w="129539" h="401955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39" h="401955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3" name="object 47"/>
          <p:cNvSpPr txBox="1"/>
          <p:nvPr/>
        </p:nvSpPr>
        <p:spPr>
          <a:xfrm>
            <a:off x="5992114" y="3140710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24" name="object 48"/>
          <p:cNvSpPr/>
          <p:nvPr/>
        </p:nvSpPr>
        <p:spPr>
          <a:xfrm>
            <a:off x="5305044" y="1515617"/>
            <a:ext cx="129539" cy="325755"/>
          </a:xfrm>
          <a:custGeom>
            <a:avLst/>
            <a:gdLst/>
            <a:ahLst/>
            <a:cxnLst/>
            <a:rect l="l" t="t" r="r" b="b"/>
            <a:pathLst>
              <a:path w="129539" h="325755">
                <a:moveTo>
                  <a:pt x="77723" y="116586"/>
                </a:moveTo>
                <a:lnTo>
                  <a:pt x="51815" y="116586"/>
                </a:lnTo>
                <a:lnTo>
                  <a:pt x="51815" y="325374"/>
                </a:lnTo>
                <a:lnTo>
                  <a:pt x="77723" y="325374"/>
                </a:lnTo>
                <a:lnTo>
                  <a:pt x="77723" y="116586"/>
                </a:lnTo>
                <a:close/>
              </a:path>
              <a:path w="129539" h="325755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25755">
                <a:moveTo>
                  <a:pt x="123062" y="116586"/>
                </a:moveTo>
                <a:lnTo>
                  <a:pt x="77723" y="116586"/>
                </a:lnTo>
                <a:lnTo>
                  <a:pt x="77723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5" name="object 49"/>
          <p:cNvSpPr txBox="1"/>
          <p:nvPr/>
        </p:nvSpPr>
        <p:spPr>
          <a:xfrm>
            <a:off x="5278882" y="1842261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26" name="object 50"/>
          <p:cNvSpPr/>
          <p:nvPr/>
        </p:nvSpPr>
        <p:spPr>
          <a:xfrm>
            <a:off x="7726680" y="1482089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40" h="375919">
                <a:moveTo>
                  <a:pt x="51816" y="246252"/>
                </a:moveTo>
                <a:lnTo>
                  <a:pt x="0" y="246252"/>
                </a:lnTo>
                <a:lnTo>
                  <a:pt x="64770" y="375793"/>
                </a:lnTo>
                <a:lnTo>
                  <a:pt x="123063" y="259207"/>
                </a:lnTo>
                <a:lnTo>
                  <a:pt x="51816" y="259207"/>
                </a:lnTo>
                <a:lnTo>
                  <a:pt x="51816" y="246252"/>
                </a:lnTo>
                <a:close/>
              </a:path>
              <a:path w="129540" h="375919">
                <a:moveTo>
                  <a:pt x="77724" y="0"/>
                </a:moveTo>
                <a:lnTo>
                  <a:pt x="51816" y="0"/>
                </a:lnTo>
                <a:lnTo>
                  <a:pt x="51816" y="259207"/>
                </a:lnTo>
                <a:lnTo>
                  <a:pt x="77724" y="259207"/>
                </a:lnTo>
                <a:lnTo>
                  <a:pt x="77724" y="0"/>
                </a:lnTo>
                <a:close/>
              </a:path>
              <a:path w="129540" h="375919">
                <a:moveTo>
                  <a:pt x="129540" y="246252"/>
                </a:moveTo>
                <a:lnTo>
                  <a:pt x="77724" y="246252"/>
                </a:lnTo>
                <a:lnTo>
                  <a:pt x="77724" y="259207"/>
                </a:lnTo>
                <a:lnTo>
                  <a:pt x="123063" y="259207"/>
                </a:lnTo>
                <a:lnTo>
                  <a:pt x="129540" y="2462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7" name="object 51"/>
          <p:cNvSpPr txBox="1"/>
          <p:nvPr/>
        </p:nvSpPr>
        <p:spPr>
          <a:xfrm>
            <a:off x="7620000" y="1847086"/>
            <a:ext cx="30904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17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28" name="object 52"/>
          <p:cNvSpPr/>
          <p:nvPr/>
        </p:nvSpPr>
        <p:spPr>
          <a:xfrm>
            <a:off x="6687311" y="2800350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40" h="375919">
                <a:moveTo>
                  <a:pt x="51816" y="246252"/>
                </a:moveTo>
                <a:lnTo>
                  <a:pt x="0" y="246252"/>
                </a:lnTo>
                <a:lnTo>
                  <a:pt x="64770" y="375792"/>
                </a:lnTo>
                <a:lnTo>
                  <a:pt x="123063" y="259207"/>
                </a:lnTo>
                <a:lnTo>
                  <a:pt x="51816" y="259207"/>
                </a:lnTo>
                <a:lnTo>
                  <a:pt x="51816" y="246252"/>
                </a:lnTo>
                <a:close/>
              </a:path>
              <a:path w="129540" h="375919">
                <a:moveTo>
                  <a:pt x="77724" y="0"/>
                </a:moveTo>
                <a:lnTo>
                  <a:pt x="51816" y="0"/>
                </a:lnTo>
                <a:lnTo>
                  <a:pt x="51816" y="259207"/>
                </a:lnTo>
                <a:lnTo>
                  <a:pt x="77724" y="259207"/>
                </a:lnTo>
                <a:lnTo>
                  <a:pt x="77724" y="0"/>
                </a:lnTo>
                <a:close/>
              </a:path>
              <a:path w="129540" h="375919">
                <a:moveTo>
                  <a:pt x="129540" y="246252"/>
                </a:moveTo>
                <a:lnTo>
                  <a:pt x="77724" y="246252"/>
                </a:lnTo>
                <a:lnTo>
                  <a:pt x="77724" y="259207"/>
                </a:lnTo>
                <a:lnTo>
                  <a:pt x="123063" y="259207"/>
                </a:lnTo>
                <a:lnTo>
                  <a:pt x="129540" y="2462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9" name="object 53"/>
          <p:cNvSpPr txBox="1"/>
          <p:nvPr/>
        </p:nvSpPr>
        <p:spPr>
          <a:xfrm>
            <a:off x="6650228" y="3179191"/>
            <a:ext cx="3327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10</a:t>
            </a:r>
          </a:p>
        </p:txBody>
      </p:sp>
      <p:sp>
        <p:nvSpPr>
          <p:cNvPr id="130" name="object 54"/>
          <p:cNvSpPr txBox="1"/>
          <p:nvPr/>
        </p:nvSpPr>
        <p:spPr>
          <a:xfrm>
            <a:off x="3836669" y="2276347"/>
            <a:ext cx="78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2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131" name="object 55"/>
          <p:cNvSpPr txBox="1"/>
          <p:nvPr/>
        </p:nvSpPr>
        <p:spPr>
          <a:xfrm>
            <a:off x="3836669" y="2971927"/>
            <a:ext cx="780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Task 3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132" name="object 56"/>
          <p:cNvSpPr txBox="1"/>
          <p:nvPr/>
        </p:nvSpPr>
        <p:spPr>
          <a:xfrm>
            <a:off x="8146795" y="1605737"/>
            <a:ext cx="746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2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133" name="object 57"/>
          <p:cNvSpPr txBox="1"/>
          <p:nvPr/>
        </p:nvSpPr>
        <p:spPr>
          <a:xfrm>
            <a:off x="8146795" y="2244344"/>
            <a:ext cx="891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134" name="object 58"/>
          <p:cNvSpPr txBox="1"/>
          <p:nvPr/>
        </p:nvSpPr>
        <p:spPr>
          <a:xfrm>
            <a:off x="8150097" y="2921888"/>
            <a:ext cx="75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2175" kern="0" baseline="-15325" dirty="0">
                <a:solidFill>
                  <a:srgbClr val="0000FF"/>
                </a:solidFill>
                <a:latin typeface="DejaVu Serif"/>
                <a:cs typeface="DejaVu Serif"/>
              </a:rPr>
              <a:t>3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000" kern="0">
              <a:latin typeface="DejaVu Serif"/>
              <a:cs typeface="DejaVu Serif"/>
            </a:endParaRPr>
          </a:p>
        </p:txBody>
      </p:sp>
      <p:sp>
        <p:nvSpPr>
          <p:cNvPr id="135" name="object 59"/>
          <p:cNvSpPr/>
          <p:nvPr/>
        </p:nvSpPr>
        <p:spPr>
          <a:xfrm>
            <a:off x="5088635" y="2200681"/>
            <a:ext cx="1228343" cy="2438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6" name="object 60"/>
          <p:cNvSpPr/>
          <p:nvPr/>
        </p:nvSpPr>
        <p:spPr>
          <a:xfrm>
            <a:off x="5135879" y="2228088"/>
            <a:ext cx="1138427" cy="153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7" name="object 61"/>
          <p:cNvSpPr/>
          <p:nvPr/>
        </p:nvSpPr>
        <p:spPr>
          <a:xfrm>
            <a:off x="5135879" y="2228088"/>
            <a:ext cx="1138555" cy="154305"/>
          </a:xfrm>
          <a:custGeom>
            <a:avLst/>
            <a:gdLst/>
            <a:ahLst/>
            <a:cxnLst/>
            <a:rect l="l" t="t" r="r" b="b"/>
            <a:pathLst>
              <a:path w="1138554" h="154305">
                <a:moveTo>
                  <a:pt x="0" y="153924"/>
                </a:moveTo>
                <a:lnTo>
                  <a:pt x="1138427" y="153924"/>
                </a:lnTo>
                <a:lnTo>
                  <a:pt x="1138427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8" name="object 62"/>
          <p:cNvSpPr/>
          <p:nvPr/>
        </p:nvSpPr>
        <p:spPr>
          <a:xfrm>
            <a:off x="6271259" y="2926029"/>
            <a:ext cx="297180" cy="248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9" name="object 63"/>
          <p:cNvSpPr/>
          <p:nvPr/>
        </p:nvSpPr>
        <p:spPr>
          <a:xfrm>
            <a:off x="6318503" y="2953511"/>
            <a:ext cx="207264" cy="158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0" name="object 64"/>
          <p:cNvSpPr/>
          <p:nvPr/>
        </p:nvSpPr>
        <p:spPr>
          <a:xfrm>
            <a:off x="6318503" y="2953511"/>
            <a:ext cx="207645" cy="158750"/>
          </a:xfrm>
          <a:custGeom>
            <a:avLst/>
            <a:gdLst/>
            <a:ahLst/>
            <a:cxnLst/>
            <a:rect l="l" t="t" r="r" b="b"/>
            <a:pathLst>
              <a:path w="207645" h="158750">
                <a:moveTo>
                  <a:pt x="0" y="158496"/>
                </a:moveTo>
                <a:lnTo>
                  <a:pt x="207264" y="158496"/>
                </a:lnTo>
                <a:lnTo>
                  <a:pt x="207264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1" name="object 65"/>
          <p:cNvSpPr/>
          <p:nvPr/>
        </p:nvSpPr>
        <p:spPr>
          <a:xfrm>
            <a:off x="6478523" y="2200706"/>
            <a:ext cx="1004303" cy="2453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2" name="object 66"/>
          <p:cNvSpPr/>
          <p:nvPr/>
        </p:nvSpPr>
        <p:spPr>
          <a:xfrm>
            <a:off x="6525768" y="2228088"/>
            <a:ext cx="914400" cy="155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3" name="object 67"/>
          <p:cNvSpPr/>
          <p:nvPr/>
        </p:nvSpPr>
        <p:spPr>
          <a:xfrm>
            <a:off x="6525768" y="2228088"/>
            <a:ext cx="914400" cy="155575"/>
          </a:xfrm>
          <a:custGeom>
            <a:avLst/>
            <a:gdLst/>
            <a:ahLst/>
            <a:cxnLst/>
            <a:rect l="l" t="t" r="r" b="b"/>
            <a:pathLst>
              <a:path w="914400" h="155575">
                <a:moveTo>
                  <a:pt x="0" y="155448"/>
                </a:moveTo>
                <a:lnTo>
                  <a:pt x="914400" y="155448"/>
                </a:lnTo>
                <a:lnTo>
                  <a:pt x="914400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4" name="object 68"/>
          <p:cNvSpPr/>
          <p:nvPr/>
        </p:nvSpPr>
        <p:spPr>
          <a:xfrm>
            <a:off x="7392923" y="1551432"/>
            <a:ext cx="440461" cy="2240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5" name="object 69"/>
          <p:cNvSpPr/>
          <p:nvPr/>
        </p:nvSpPr>
        <p:spPr>
          <a:xfrm>
            <a:off x="7440168" y="1578863"/>
            <a:ext cx="350520" cy="1341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6" name="object 70"/>
          <p:cNvSpPr/>
          <p:nvPr/>
        </p:nvSpPr>
        <p:spPr>
          <a:xfrm>
            <a:off x="7440168" y="1578863"/>
            <a:ext cx="350520" cy="134620"/>
          </a:xfrm>
          <a:custGeom>
            <a:avLst/>
            <a:gdLst/>
            <a:ahLst/>
            <a:cxnLst/>
            <a:rect l="l" t="t" r="r" b="b"/>
            <a:pathLst>
              <a:path w="350520" h="134619">
                <a:moveTo>
                  <a:pt x="0" y="134112"/>
                </a:moveTo>
                <a:lnTo>
                  <a:pt x="350520" y="134112"/>
                </a:lnTo>
                <a:lnTo>
                  <a:pt x="35052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7" name="object 71"/>
          <p:cNvSpPr/>
          <p:nvPr/>
        </p:nvSpPr>
        <p:spPr>
          <a:xfrm>
            <a:off x="7376159" y="2109977"/>
            <a:ext cx="129539" cy="375920"/>
          </a:xfrm>
          <a:custGeom>
            <a:avLst/>
            <a:gdLst/>
            <a:ahLst/>
            <a:cxnLst/>
            <a:rect l="l" t="t" r="r" b="b"/>
            <a:pathLst>
              <a:path w="129540" h="375919">
                <a:moveTo>
                  <a:pt x="51816" y="246252"/>
                </a:moveTo>
                <a:lnTo>
                  <a:pt x="0" y="246252"/>
                </a:lnTo>
                <a:lnTo>
                  <a:pt x="64770" y="375793"/>
                </a:lnTo>
                <a:lnTo>
                  <a:pt x="123063" y="259207"/>
                </a:lnTo>
                <a:lnTo>
                  <a:pt x="51816" y="259207"/>
                </a:lnTo>
                <a:lnTo>
                  <a:pt x="51816" y="246252"/>
                </a:lnTo>
                <a:close/>
              </a:path>
              <a:path w="129540" h="375919">
                <a:moveTo>
                  <a:pt x="77724" y="0"/>
                </a:moveTo>
                <a:lnTo>
                  <a:pt x="51816" y="0"/>
                </a:lnTo>
                <a:lnTo>
                  <a:pt x="51816" y="259207"/>
                </a:lnTo>
                <a:lnTo>
                  <a:pt x="77724" y="259207"/>
                </a:lnTo>
                <a:lnTo>
                  <a:pt x="77724" y="0"/>
                </a:lnTo>
                <a:close/>
              </a:path>
              <a:path w="129540" h="375919">
                <a:moveTo>
                  <a:pt x="129540" y="246252"/>
                </a:moveTo>
                <a:lnTo>
                  <a:pt x="77724" y="246252"/>
                </a:lnTo>
                <a:lnTo>
                  <a:pt x="77724" y="259207"/>
                </a:lnTo>
                <a:lnTo>
                  <a:pt x="123063" y="259207"/>
                </a:lnTo>
                <a:lnTo>
                  <a:pt x="129540" y="2462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8" name="object 72"/>
          <p:cNvSpPr txBox="1"/>
          <p:nvPr/>
        </p:nvSpPr>
        <p:spPr>
          <a:xfrm>
            <a:off x="7339330" y="2489454"/>
            <a:ext cx="2806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Arial"/>
                <a:cs typeface="Arial"/>
              </a:rPr>
              <a:t>15</a:t>
            </a:r>
            <a:endParaRPr sz="1600" kern="0">
              <a:latin typeface="Arial"/>
              <a:cs typeface="Arial"/>
            </a:endParaRPr>
          </a:p>
        </p:txBody>
      </p:sp>
      <p:sp>
        <p:nvSpPr>
          <p:cNvPr id="149" name="object 73"/>
          <p:cNvSpPr txBox="1"/>
          <p:nvPr/>
        </p:nvSpPr>
        <p:spPr>
          <a:xfrm>
            <a:off x="6250685" y="31413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8</a:t>
            </a:r>
            <a:endParaRPr sz="1800" kern="0">
              <a:latin typeface="Arial"/>
              <a:cs typeface="Arial"/>
            </a:endParaRPr>
          </a:p>
        </p:txBody>
      </p:sp>
      <p:sp>
        <p:nvSpPr>
          <p:cNvPr id="150" name="object 74"/>
          <p:cNvSpPr txBox="1"/>
          <p:nvPr/>
        </p:nvSpPr>
        <p:spPr>
          <a:xfrm>
            <a:off x="4089908" y="1026667"/>
            <a:ext cx="2893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0000FF"/>
                </a:solidFill>
                <a:latin typeface="Arial"/>
                <a:cs typeface="Arial"/>
              </a:rPr>
              <a:t>No! There can be more:</a:t>
            </a:r>
            <a:endParaRPr sz="18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84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/>
      <p:bldP spid="124" grpId="0" animBg="1"/>
      <p:bldP spid="125" grpId="0"/>
      <p:bldP spid="126" grpId="0" animBg="1"/>
      <p:bldP spid="127" grpId="0"/>
      <p:bldP spid="128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/>
      <p:bldP spid="149" grpId="0"/>
      <p:bldP spid="1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09600" y="1343149"/>
            <a:ext cx="7979258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1" kern="0" dirty="0">
                <a:latin typeface="Arial"/>
                <a:cs typeface="Arial"/>
              </a:rPr>
              <a:t>Scheduling complexity</a:t>
            </a:r>
            <a:endParaRPr sz="36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41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kern="0" dirty="0">
                <a:solidFill>
                  <a:srgbClr val="7E7E7E"/>
                </a:solidFill>
                <a:latin typeface="Arial"/>
                <a:cs typeface="Arial"/>
              </a:rPr>
              <a:t>Online scheduling policies and their properties</a:t>
            </a:r>
            <a:endParaRPr sz="28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Feasibility vs.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schedulability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909572" y="1249680"/>
            <a:ext cx="6891528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" name="object 4"/>
          <p:cNvSpPr/>
          <p:nvPr/>
        </p:nvSpPr>
        <p:spPr>
          <a:xfrm>
            <a:off x="1956816" y="1277111"/>
            <a:ext cx="6801611" cy="428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5"/>
          <p:cNvSpPr/>
          <p:nvPr/>
        </p:nvSpPr>
        <p:spPr>
          <a:xfrm>
            <a:off x="1956816" y="1277111"/>
            <a:ext cx="6802120" cy="4282440"/>
          </a:xfrm>
          <a:custGeom>
            <a:avLst/>
            <a:gdLst/>
            <a:ahLst/>
            <a:cxnLst/>
            <a:rect l="l" t="t" r="r" b="b"/>
            <a:pathLst>
              <a:path w="6802120" h="4282440">
                <a:moveTo>
                  <a:pt x="0" y="4282440"/>
                </a:moveTo>
                <a:lnTo>
                  <a:pt x="6801611" y="4282440"/>
                </a:lnTo>
                <a:lnTo>
                  <a:pt x="6801611" y="0"/>
                </a:lnTo>
                <a:lnTo>
                  <a:pt x="0" y="0"/>
                </a:lnTo>
                <a:lnTo>
                  <a:pt x="0" y="428244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6"/>
          <p:cNvSpPr txBox="1"/>
          <p:nvPr/>
        </p:nvSpPr>
        <p:spPr>
          <a:xfrm>
            <a:off x="2043429" y="1290065"/>
            <a:ext cx="331444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Space of all task sets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619755" y="1900427"/>
            <a:ext cx="6036564" cy="3637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8"/>
          <p:cNvSpPr/>
          <p:nvPr/>
        </p:nvSpPr>
        <p:spPr>
          <a:xfrm>
            <a:off x="2667000" y="1932432"/>
            <a:ext cx="5946648" cy="3543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9"/>
          <p:cNvSpPr/>
          <p:nvPr/>
        </p:nvSpPr>
        <p:spPr>
          <a:xfrm>
            <a:off x="2667000" y="1927860"/>
            <a:ext cx="5946775" cy="3548379"/>
          </a:xfrm>
          <a:custGeom>
            <a:avLst/>
            <a:gdLst/>
            <a:ahLst/>
            <a:cxnLst/>
            <a:rect l="l" t="t" r="r" b="b"/>
            <a:pathLst>
              <a:path w="5946775" h="3548379">
                <a:moveTo>
                  <a:pt x="0" y="1773935"/>
                </a:moveTo>
                <a:lnTo>
                  <a:pt x="2360" y="1702591"/>
                </a:lnTo>
                <a:lnTo>
                  <a:pt x="9384" y="1631962"/>
                </a:lnTo>
                <a:lnTo>
                  <a:pt x="20982" y="1562101"/>
                </a:lnTo>
                <a:lnTo>
                  <a:pt x="37064" y="1493060"/>
                </a:lnTo>
                <a:lnTo>
                  <a:pt x="57543" y="1424894"/>
                </a:lnTo>
                <a:lnTo>
                  <a:pt x="82329" y="1357654"/>
                </a:lnTo>
                <a:lnTo>
                  <a:pt x="111334" y="1291394"/>
                </a:lnTo>
                <a:lnTo>
                  <a:pt x="144468" y="1226167"/>
                </a:lnTo>
                <a:lnTo>
                  <a:pt x="181643" y="1162025"/>
                </a:lnTo>
                <a:lnTo>
                  <a:pt x="222771" y="1099023"/>
                </a:lnTo>
                <a:lnTo>
                  <a:pt x="267761" y="1037212"/>
                </a:lnTo>
                <a:lnTo>
                  <a:pt x="291678" y="1006770"/>
                </a:lnTo>
                <a:lnTo>
                  <a:pt x="316526" y="976646"/>
                </a:lnTo>
                <a:lnTo>
                  <a:pt x="342297" y="946847"/>
                </a:lnTo>
                <a:lnTo>
                  <a:pt x="368977" y="917378"/>
                </a:lnTo>
                <a:lnTo>
                  <a:pt x="396557" y="888248"/>
                </a:lnTo>
                <a:lnTo>
                  <a:pt x="425025" y="859461"/>
                </a:lnTo>
                <a:lnTo>
                  <a:pt x="454369" y="831026"/>
                </a:lnTo>
                <a:lnTo>
                  <a:pt x="484580" y="802948"/>
                </a:lnTo>
                <a:lnTo>
                  <a:pt x="515645" y="775235"/>
                </a:lnTo>
                <a:lnTo>
                  <a:pt x="547555" y="747892"/>
                </a:lnTo>
                <a:lnTo>
                  <a:pt x="580296" y="720927"/>
                </a:lnTo>
                <a:lnTo>
                  <a:pt x="613859" y="694345"/>
                </a:lnTo>
                <a:lnTo>
                  <a:pt x="648233" y="668155"/>
                </a:lnTo>
                <a:lnTo>
                  <a:pt x="683406" y="642362"/>
                </a:lnTo>
                <a:lnTo>
                  <a:pt x="719367" y="616973"/>
                </a:lnTo>
                <a:lnTo>
                  <a:pt x="756105" y="591994"/>
                </a:lnTo>
                <a:lnTo>
                  <a:pt x="793609" y="567433"/>
                </a:lnTo>
                <a:lnTo>
                  <a:pt x="831868" y="543295"/>
                </a:lnTo>
                <a:lnTo>
                  <a:pt x="870870" y="519588"/>
                </a:lnTo>
                <a:lnTo>
                  <a:pt x="910605" y="496318"/>
                </a:lnTo>
                <a:lnTo>
                  <a:pt x="951062" y="473492"/>
                </a:lnTo>
                <a:lnTo>
                  <a:pt x="992230" y="451116"/>
                </a:lnTo>
                <a:lnTo>
                  <a:pt x="1034096" y="429197"/>
                </a:lnTo>
                <a:lnTo>
                  <a:pt x="1076651" y="407742"/>
                </a:lnTo>
                <a:lnTo>
                  <a:pt x="1119883" y="386757"/>
                </a:lnTo>
                <a:lnTo>
                  <a:pt x="1163781" y="366249"/>
                </a:lnTo>
                <a:lnTo>
                  <a:pt x="1208334" y="346224"/>
                </a:lnTo>
                <a:lnTo>
                  <a:pt x="1253530" y="326689"/>
                </a:lnTo>
                <a:lnTo>
                  <a:pt x="1299360" y="307651"/>
                </a:lnTo>
                <a:lnTo>
                  <a:pt x="1345811" y="289117"/>
                </a:lnTo>
                <a:lnTo>
                  <a:pt x="1392873" y="271092"/>
                </a:lnTo>
                <a:lnTo>
                  <a:pt x="1440534" y="253584"/>
                </a:lnTo>
                <a:lnTo>
                  <a:pt x="1488783" y="236600"/>
                </a:lnTo>
                <a:lnTo>
                  <a:pt x="1537609" y="220145"/>
                </a:lnTo>
                <a:lnTo>
                  <a:pt x="1587002" y="204226"/>
                </a:lnTo>
                <a:lnTo>
                  <a:pt x="1636950" y="188851"/>
                </a:lnTo>
                <a:lnTo>
                  <a:pt x="1687441" y="174025"/>
                </a:lnTo>
                <a:lnTo>
                  <a:pt x="1738465" y="159756"/>
                </a:lnTo>
                <a:lnTo>
                  <a:pt x="1790011" y="146050"/>
                </a:lnTo>
                <a:lnTo>
                  <a:pt x="1842068" y="132913"/>
                </a:lnTo>
                <a:lnTo>
                  <a:pt x="1894624" y="120353"/>
                </a:lnTo>
                <a:lnTo>
                  <a:pt x="1947668" y="108375"/>
                </a:lnTo>
                <a:lnTo>
                  <a:pt x="2001190" y="96987"/>
                </a:lnTo>
                <a:lnTo>
                  <a:pt x="2055178" y="86195"/>
                </a:lnTo>
                <a:lnTo>
                  <a:pt x="2109621" y="76006"/>
                </a:lnTo>
                <a:lnTo>
                  <a:pt x="2164508" y="66426"/>
                </a:lnTo>
                <a:lnTo>
                  <a:pt x="2219828" y="57462"/>
                </a:lnTo>
                <a:lnTo>
                  <a:pt x="2275569" y="49120"/>
                </a:lnTo>
                <a:lnTo>
                  <a:pt x="2331721" y="41408"/>
                </a:lnTo>
                <a:lnTo>
                  <a:pt x="2388273" y="34332"/>
                </a:lnTo>
                <a:lnTo>
                  <a:pt x="2445213" y="27898"/>
                </a:lnTo>
                <a:lnTo>
                  <a:pt x="2502531" y="22114"/>
                </a:lnTo>
                <a:lnTo>
                  <a:pt x="2560215" y="16985"/>
                </a:lnTo>
                <a:lnTo>
                  <a:pt x="2618254" y="12518"/>
                </a:lnTo>
                <a:lnTo>
                  <a:pt x="2676637" y="8721"/>
                </a:lnTo>
                <a:lnTo>
                  <a:pt x="2735353" y="5599"/>
                </a:lnTo>
                <a:lnTo>
                  <a:pt x="2794390" y="3159"/>
                </a:lnTo>
                <a:lnTo>
                  <a:pt x="2853739" y="1408"/>
                </a:lnTo>
                <a:lnTo>
                  <a:pt x="2913387" y="353"/>
                </a:lnTo>
                <a:lnTo>
                  <a:pt x="2973324" y="0"/>
                </a:lnTo>
                <a:lnTo>
                  <a:pt x="3033260" y="353"/>
                </a:lnTo>
                <a:lnTo>
                  <a:pt x="3092908" y="1408"/>
                </a:lnTo>
                <a:lnTo>
                  <a:pt x="3152257" y="3159"/>
                </a:lnTo>
                <a:lnTo>
                  <a:pt x="3211294" y="5599"/>
                </a:lnTo>
                <a:lnTo>
                  <a:pt x="3270010" y="8721"/>
                </a:lnTo>
                <a:lnTo>
                  <a:pt x="3328393" y="12518"/>
                </a:lnTo>
                <a:lnTo>
                  <a:pt x="3386432" y="16985"/>
                </a:lnTo>
                <a:lnTo>
                  <a:pt x="3444116" y="22114"/>
                </a:lnTo>
                <a:lnTo>
                  <a:pt x="3501434" y="27898"/>
                </a:lnTo>
                <a:lnTo>
                  <a:pt x="3558374" y="34332"/>
                </a:lnTo>
                <a:lnTo>
                  <a:pt x="3614926" y="41408"/>
                </a:lnTo>
                <a:lnTo>
                  <a:pt x="3671078" y="49120"/>
                </a:lnTo>
                <a:lnTo>
                  <a:pt x="3726819" y="57462"/>
                </a:lnTo>
                <a:lnTo>
                  <a:pt x="3782139" y="66426"/>
                </a:lnTo>
                <a:lnTo>
                  <a:pt x="3837026" y="76006"/>
                </a:lnTo>
                <a:lnTo>
                  <a:pt x="3891469" y="86195"/>
                </a:lnTo>
                <a:lnTo>
                  <a:pt x="3945457" y="96987"/>
                </a:lnTo>
                <a:lnTo>
                  <a:pt x="3998979" y="108375"/>
                </a:lnTo>
                <a:lnTo>
                  <a:pt x="4052023" y="120353"/>
                </a:lnTo>
                <a:lnTo>
                  <a:pt x="4104579" y="132913"/>
                </a:lnTo>
                <a:lnTo>
                  <a:pt x="4156636" y="146050"/>
                </a:lnTo>
                <a:lnTo>
                  <a:pt x="4208182" y="159756"/>
                </a:lnTo>
                <a:lnTo>
                  <a:pt x="4259206" y="174025"/>
                </a:lnTo>
                <a:lnTo>
                  <a:pt x="4309697" y="188851"/>
                </a:lnTo>
                <a:lnTo>
                  <a:pt x="4359645" y="204226"/>
                </a:lnTo>
                <a:lnTo>
                  <a:pt x="4409038" y="220145"/>
                </a:lnTo>
                <a:lnTo>
                  <a:pt x="4457864" y="236600"/>
                </a:lnTo>
                <a:lnTo>
                  <a:pt x="4506113" y="253584"/>
                </a:lnTo>
                <a:lnTo>
                  <a:pt x="4553774" y="271092"/>
                </a:lnTo>
                <a:lnTo>
                  <a:pt x="4600836" y="289117"/>
                </a:lnTo>
                <a:lnTo>
                  <a:pt x="4647287" y="307651"/>
                </a:lnTo>
                <a:lnTo>
                  <a:pt x="4693117" y="326689"/>
                </a:lnTo>
                <a:lnTo>
                  <a:pt x="4738313" y="346224"/>
                </a:lnTo>
                <a:lnTo>
                  <a:pt x="4782866" y="366249"/>
                </a:lnTo>
                <a:lnTo>
                  <a:pt x="4826764" y="386757"/>
                </a:lnTo>
                <a:lnTo>
                  <a:pt x="4869996" y="407742"/>
                </a:lnTo>
                <a:lnTo>
                  <a:pt x="4912551" y="429197"/>
                </a:lnTo>
                <a:lnTo>
                  <a:pt x="4954417" y="451116"/>
                </a:lnTo>
                <a:lnTo>
                  <a:pt x="4995585" y="473492"/>
                </a:lnTo>
                <a:lnTo>
                  <a:pt x="5036042" y="496318"/>
                </a:lnTo>
                <a:lnTo>
                  <a:pt x="5075777" y="519588"/>
                </a:lnTo>
                <a:lnTo>
                  <a:pt x="5114779" y="543295"/>
                </a:lnTo>
                <a:lnTo>
                  <a:pt x="5153038" y="567433"/>
                </a:lnTo>
                <a:lnTo>
                  <a:pt x="5190542" y="591994"/>
                </a:lnTo>
                <a:lnTo>
                  <a:pt x="5227280" y="616973"/>
                </a:lnTo>
                <a:lnTo>
                  <a:pt x="5263241" y="642362"/>
                </a:lnTo>
                <a:lnTo>
                  <a:pt x="5298414" y="668155"/>
                </a:lnTo>
                <a:lnTo>
                  <a:pt x="5332788" y="694345"/>
                </a:lnTo>
                <a:lnTo>
                  <a:pt x="5366351" y="720927"/>
                </a:lnTo>
                <a:lnTo>
                  <a:pt x="5399092" y="747892"/>
                </a:lnTo>
                <a:lnTo>
                  <a:pt x="5431002" y="775235"/>
                </a:lnTo>
                <a:lnTo>
                  <a:pt x="5462067" y="802948"/>
                </a:lnTo>
                <a:lnTo>
                  <a:pt x="5492278" y="831026"/>
                </a:lnTo>
                <a:lnTo>
                  <a:pt x="5521622" y="859461"/>
                </a:lnTo>
                <a:lnTo>
                  <a:pt x="5550090" y="888248"/>
                </a:lnTo>
                <a:lnTo>
                  <a:pt x="5577670" y="917378"/>
                </a:lnTo>
                <a:lnTo>
                  <a:pt x="5604350" y="946847"/>
                </a:lnTo>
                <a:lnTo>
                  <a:pt x="5630121" y="976646"/>
                </a:lnTo>
                <a:lnTo>
                  <a:pt x="5654969" y="1006770"/>
                </a:lnTo>
                <a:lnTo>
                  <a:pt x="5678886" y="1037212"/>
                </a:lnTo>
                <a:lnTo>
                  <a:pt x="5701858" y="1067965"/>
                </a:lnTo>
                <a:lnTo>
                  <a:pt x="5744928" y="1130378"/>
                </a:lnTo>
                <a:lnTo>
                  <a:pt x="5784091" y="1193957"/>
                </a:lnTo>
                <a:lnTo>
                  <a:pt x="5819257" y="1258648"/>
                </a:lnTo>
                <a:lnTo>
                  <a:pt x="5850337" y="1324398"/>
                </a:lnTo>
                <a:lnTo>
                  <a:pt x="5877244" y="1391155"/>
                </a:lnTo>
                <a:lnTo>
                  <a:pt x="5899888" y="1458865"/>
                </a:lnTo>
                <a:lnTo>
                  <a:pt x="5918179" y="1527475"/>
                </a:lnTo>
                <a:lnTo>
                  <a:pt x="5932030" y="1596932"/>
                </a:lnTo>
                <a:lnTo>
                  <a:pt x="5941352" y="1667184"/>
                </a:lnTo>
                <a:lnTo>
                  <a:pt x="5946055" y="1738177"/>
                </a:lnTo>
                <a:lnTo>
                  <a:pt x="5946648" y="1773935"/>
                </a:lnTo>
                <a:lnTo>
                  <a:pt x="5946055" y="1809694"/>
                </a:lnTo>
                <a:lnTo>
                  <a:pt x="5941352" y="1880687"/>
                </a:lnTo>
                <a:lnTo>
                  <a:pt x="5932030" y="1950939"/>
                </a:lnTo>
                <a:lnTo>
                  <a:pt x="5918179" y="2020396"/>
                </a:lnTo>
                <a:lnTo>
                  <a:pt x="5899888" y="2089006"/>
                </a:lnTo>
                <a:lnTo>
                  <a:pt x="5877244" y="2156716"/>
                </a:lnTo>
                <a:lnTo>
                  <a:pt x="5850337" y="2223473"/>
                </a:lnTo>
                <a:lnTo>
                  <a:pt x="5819257" y="2289223"/>
                </a:lnTo>
                <a:lnTo>
                  <a:pt x="5784091" y="2353914"/>
                </a:lnTo>
                <a:lnTo>
                  <a:pt x="5744928" y="2417493"/>
                </a:lnTo>
                <a:lnTo>
                  <a:pt x="5701858" y="2479906"/>
                </a:lnTo>
                <a:lnTo>
                  <a:pt x="5678886" y="2510659"/>
                </a:lnTo>
                <a:lnTo>
                  <a:pt x="5654969" y="2541101"/>
                </a:lnTo>
                <a:lnTo>
                  <a:pt x="5630121" y="2571225"/>
                </a:lnTo>
                <a:lnTo>
                  <a:pt x="5604350" y="2601024"/>
                </a:lnTo>
                <a:lnTo>
                  <a:pt x="5577670" y="2630493"/>
                </a:lnTo>
                <a:lnTo>
                  <a:pt x="5550090" y="2659623"/>
                </a:lnTo>
                <a:lnTo>
                  <a:pt x="5521622" y="2688410"/>
                </a:lnTo>
                <a:lnTo>
                  <a:pt x="5492278" y="2716845"/>
                </a:lnTo>
                <a:lnTo>
                  <a:pt x="5462067" y="2744923"/>
                </a:lnTo>
                <a:lnTo>
                  <a:pt x="5431002" y="2772636"/>
                </a:lnTo>
                <a:lnTo>
                  <a:pt x="5399092" y="2799979"/>
                </a:lnTo>
                <a:lnTo>
                  <a:pt x="5366351" y="2826944"/>
                </a:lnTo>
                <a:lnTo>
                  <a:pt x="5332788" y="2853526"/>
                </a:lnTo>
                <a:lnTo>
                  <a:pt x="5298414" y="2879716"/>
                </a:lnTo>
                <a:lnTo>
                  <a:pt x="5263241" y="2905509"/>
                </a:lnTo>
                <a:lnTo>
                  <a:pt x="5227280" y="2930898"/>
                </a:lnTo>
                <a:lnTo>
                  <a:pt x="5190542" y="2955877"/>
                </a:lnTo>
                <a:lnTo>
                  <a:pt x="5153038" y="2980438"/>
                </a:lnTo>
                <a:lnTo>
                  <a:pt x="5114779" y="3004576"/>
                </a:lnTo>
                <a:lnTo>
                  <a:pt x="5075777" y="3028283"/>
                </a:lnTo>
                <a:lnTo>
                  <a:pt x="5036042" y="3051553"/>
                </a:lnTo>
                <a:lnTo>
                  <a:pt x="4995585" y="3074379"/>
                </a:lnTo>
                <a:lnTo>
                  <a:pt x="4954417" y="3096755"/>
                </a:lnTo>
                <a:lnTo>
                  <a:pt x="4912551" y="3118674"/>
                </a:lnTo>
                <a:lnTo>
                  <a:pt x="4869996" y="3140129"/>
                </a:lnTo>
                <a:lnTo>
                  <a:pt x="4826764" y="3161114"/>
                </a:lnTo>
                <a:lnTo>
                  <a:pt x="4782866" y="3181622"/>
                </a:lnTo>
                <a:lnTo>
                  <a:pt x="4738313" y="3201647"/>
                </a:lnTo>
                <a:lnTo>
                  <a:pt x="4693117" y="3221182"/>
                </a:lnTo>
                <a:lnTo>
                  <a:pt x="4647287" y="3240220"/>
                </a:lnTo>
                <a:lnTo>
                  <a:pt x="4600836" y="3258754"/>
                </a:lnTo>
                <a:lnTo>
                  <a:pt x="4553774" y="3276779"/>
                </a:lnTo>
                <a:lnTo>
                  <a:pt x="4506113" y="3294287"/>
                </a:lnTo>
                <a:lnTo>
                  <a:pt x="4457864" y="3311271"/>
                </a:lnTo>
                <a:lnTo>
                  <a:pt x="4409038" y="3327726"/>
                </a:lnTo>
                <a:lnTo>
                  <a:pt x="4359645" y="3343645"/>
                </a:lnTo>
                <a:lnTo>
                  <a:pt x="4309697" y="3359020"/>
                </a:lnTo>
                <a:lnTo>
                  <a:pt x="4259206" y="3373846"/>
                </a:lnTo>
                <a:lnTo>
                  <a:pt x="4208182" y="3388115"/>
                </a:lnTo>
                <a:lnTo>
                  <a:pt x="4156636" y="3401821"/>
                </a:lnTo>
                <a:lnTo>
                  <a:pt x="4104579" y="3414958"/>
                </a:lnTo>
                <a:lnTo>
                  <a:pt x="4052023" y="3427518"/>
                </a:lnTo>
                <a:lnTo>
                  <a:pt x="3998979" y="3439496"/>
                </a:lnTo>
                <a:lnTo>
                  <a:pt x="3945457" y="3450884"/>
                </a:lnTo>
                <a:lnTo>
                  <a:pt x="3891469" y="3461676"/>
                </a:lnTo>
                <a:lnTo>
                  <a:pt x="3837026" y="3471865"/>
                </a:lnTo>
                <a:lnTo>
                  <a:pt x="3782139" y="3481445"/>
                </a:lnTo>
                <a:lnTo>
                  <a:pt x="3726819" y="3490409"/>
                </a:lnTo>
                <a:lnTo>
                  <a:pt x="3671078" y="3498751"/>
                </a:lnTo>
                <a:lnTo>
                  <a:pt x="3614926" y="3506463"/>
                </a:lnTo>
                <a:lnTo>
                  <a:pt x="3558374" y="3513539"/>
                </a:lnTo>
                <a:lnTo>
                  <a:pt x="3501434" y="3519973"/>
                </a:lnTo>
                <a:lnTo>
                  <a:pt x="3444116" y="3525757"/>
                </a:lnTo>
                <a:lnTo>
                  <a:pt x="3386432" y="3530886"/>
                </a:lnTo>
                <a:lnTo>
                  <a:pt x="3328393" y="3535353"/>
                </a:lnTo>
                <a:lnTo>
                  <a:pt x="3270010" y="3539150"/>
                </a:lnTo>
                <a:lnTo>
                  <a:pt x="3211294" y="3542272"/>
                </a:lnTo>
                <a:lnTo>
                  <a:pt x="3152257" y="3544712"/>
                </a:lnTo>
                <a:lnTo>
                  <a:pt x="3092908" y="3546463"/>
                </a:lnTo>
                <a:lnTo>
                  <a:pt x="3033260" y="3547518"/>
                </a:lnTo>
                <a:lnTo>
                  <a:pt x="2973324" y="3547872"/>
                </a:lnTo>
                <a:lnTo>
                  <a:pt x="2913387" y="3547518"/>
                </a:lnTo>
                <a:lnTo>
                  <a:pt x="2853739" y="3546463"/>
                </a:lnTo>
                <a:lnTo>
                  <a:pt x="2794390" y="3544712"/>
                </a:lnTo>
                <a:lnTo>
                  <a:pt x="2735353" y="3542272"/>
                </a:lnTo>
                <a:lnTo>
                  <a:pt x="2676637" y="3539150"/>
                </a:lnTo>
                <a:lnTo>
                  <a:pt x="2618254" y="3535353"/>
                </a:lnTo>
                <a:lnTo>
                  <a:pt x="2560215" y="3530886"/>
                </a:lnTo>
                <a:lnTo>
                  <a:pt x="2502531" y="3525757"/>
                </a:lnTo>
                <a:lnTo>
                  <a:pt x="2445213" y="3519973"/>
                </a:lnTo>
                <a:lnTo>
                  <a:pt x="2388273" y="3513539"/>
                </a:lnTo>
                <a:lnTo>
                  <a:pt x="2331721" y="3506463"/>
                </a:lnTo>
                <a:lnTo>
                  <a:pt x="2275569" y="3498751"/>
                </a:lnTo>
                <a:lnTo>
                  <a:pt x="2219828" y="3490409"/>
                </a:lnTo>
                <a:lnTo>
                  <a:pt x="2164508" y="3481445"/>
                </a:lnTo>
                <a:lnTo>
                  <a:pt x="2109621" y="3471865"/>
                </a:lnTo>
                <a:lnTo>
                  <a:pt x="2055178" y="3461676"/>
                </a:lnTo>
                <a:lnTo>
                  <a:pt x="2001190" y="3450884"/>
                </a:lnTo>
                <a:lnTo>
                  <a:pt x="1947668" y="3439496"/>
                </a:lnTo>
                <a:lnTo>
                  <a:pt x="1894624" y="3427518"/>
                </a:lnTo>
                <a:lnTo>
                  <a:pt x="1842068" y="3414958"/>
                </a:lnTo>
                <a:lnTo>
                  <a:pt x="1790011" y="3401821"/>
                </a:lnTo>
                <a:lnTo>
                  <a:pt x="1738465" y="3388115"/>
                </a:lnTo>
                <a:lnTo>
                  <a:pt x="1687441" y="3373846"/>
                </a:lnTo>
                <a:lnTo>
                  <a:pt x="1636950" y="3359020"/>
                </a:lnTo>
                <a:lnTo>
                  <a:pt x="1587002" y="3343645"/>
                </a:lnTo>
                <a:lnTo>
                  <a:pt x="1537609" y="3327726"/>
                </a:lnTo>
                <a:lnTo>
                  <a:pt x="1488783" y="3311271"/>
                </a:lnTo>
                <a:lnTo>
                  <a:pt x="1440534" y="3294287"/>
                </a:lnTo>
                <a:lnTo>
                  <a:pt x="1392873" y="3276779"/>
                </a:lnTo>
                <a:lnTo>
                  <a:pt x="1345811" y="3258754"/>
                </a:lnTo>
                <a:lnTo>
                  <a:pt x="1299360" y="3240220"/>
                </a:lnTo>
                <a:lnTo>
                  <a:pt x="1253530" y="3221182"/>
                </a:lnTo>
                <a:lnTo>
                  <a:pt x="1208334" y="3201647"/>
                </a:lnTo>
                <a:lnTo>
                  <a:pt x="1163781" y="3181622"/>
                </a:lnTo>
                <a:lnTo>
                  <a:pt x="1119883" y="3161114"/>
                </a:lnTo>
                <a:lnTo>
                  <a:pt x="1076651" y="3140129"/>
                </a:lnTo>
                <a:lnTo>
                  <a:pt x="1034096" y="3118674"/>
                </a:lnTo>
                <a:lnTo>
                  <a:pt x="992230" y="3096755"/>
                </a:lnTo>
                <a:lnTo>
                  <a:pt x="951062" y="3074379"/>
                </a:lnTo>
                <a:lnTo>
                  <a:pt x="910605" y="3051553"/>
                </a:lnTo>
                <a:lnTo>
                  <a:pt x="870870" y="3028283"/>
                </a:lnTo>
                <a:lnTo>
                  <a:pt x="831868" y="3004576"/>
                </a:lnTo>
                <a:lnTo>
                  <a:pt x="793609" y="2980438"/>
                </a:lnTo>
                <a:lnTo>
                  <a:pt x="756105" y="2955877"/>
                </a:lnTo>
                <a:lnTo>
                  <a:pt x="719367" y="2930898"/>
                </a:lnTo>
                <a:lnTo>
                  <a:pt x="683406" y="2905509"/>
                </a:lnTo>
                <a:lnTo>
                  <a:pt x="648233" y="2879716"/>
                </a:lnTo>
                <a:lnTo>
                  <a:pt x="613859" y="2853526"/>
                </a:lnTo>
                <a:lnTo>
                  <a:pt x="580296" y="2826944"/>
                </a:lnTo>
                <a:lnTo>
                  <a:pt x="547555" y="2799979"/>
                </a:lnTo>
                <a:lnTo>
                  <a:pt x="515645" y="2772636"/>
                </a:lnTo>
                <a:lnTo>
                  <a:pt x="484580" y="2744923"/>
                </a:lnTo>
                <a:lnTo>
                  <a:pt x="454369" y="2716845"/>
                </a:lnTo>
                <a:lnTo>
                  <a:pt x="425025" y="2688410"/>
                </a:lnTo>
                <a:lnTo>
                  <a:pt x="396557" y="2659623"/>
                </a:lnTo>
                <a:lnTo>
                  <a:pt x="368977" y="2630493"/>
                </a:lnTo>
                <a:lnTo>
                  <a:pt x="342297" y="2601024"/>
                </a:lnTo>
                <a:lnTo>
                  <a:pt x="316526" y="2571225"/>
                </a:lnTo>
                <a:lnTo>
                  <a:pt x="291678" y="2541101"/>
                </a:lnTo>
                <a:lnTo>
                  <a:pt x="267761" y="2510659"/>
                </a:lnTo>
                <a:lnTo>
                  <a:pt x="244789" y="2479906"/>
                </a:lnTo>
                <a:lnTo>
                  <a:pt x="201719" y="2417493"/>
                </a:lnTo>
                <a:lnTo>
                  <a:pt x="162556" y="2353914"/>
                </a:lnTo>
                <a:lnTo>
                  <a:pt x="127390" y="2289223"/>
                </a:lnTo>
                <a:lnTo>
                  <a:pt x="96310" y="2223473"/>
                </a:lnTo>
                <a:lnTo>
                  <a:pt x="69403" y="2156716"/>
                </a:lnTo>
                <a:lnTo>
                  <a:pt x="46759" y="2089006"/>
                </a:lnTo>
                <a:lnTo>
                  <a:pt x="28468" y="2020396"/>
                </a:lnTo>
                <a:lnTo>
                  <a:pt x="14617" y="1950939"/>
                </a:lnTo>
                <a:lnTo>
                  <a:pt x="5295" y="1880687"/>
                </a:lnTo>
                <a:lnTo>
                  <a:pt x="592" y="1809694"/>
                </a:lnTo>
                <a:lnTo>
                  <a:pt x="0" y="1773935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10"/>
          <p:cNvSpPr txBox="1"/>
          <p:nvPr/>
        </p:nvSpPr>
        <p:spPr>
          <a:xfrm>
            <a:off x="4333302" y="2073655"/>
            <a:ext cx="28294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latin typeface="Arial"/>
                <a:cs typeface="Arial"/>
              </a:rPr>
              <a:t>feasible task sets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974848" y="2819400"/>
            <a:ext cx="3113531" cy="19933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12"/>
          <p:cNvSpPr/>
          <p:nvPr/>
        </p:nvSpPr>
        <p:spPr>
          <a:xfrm>
            <a:off x="3022092" y="2846832"/>
            <a:ext cx="3023616" cy="1903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13"/>
          <p:cNvSpPr/>
          <p:nvPr/>
        </p:nvSpPr>
        <p:spPr>
          <a:xfrm>
            <a:off x="3022092" y="2846832"/>
            <a:ext cx="3023870" cy="1903730"/>
          </a:xfrm>
          <a:custGeom>
            <a:avLst/>
            <a:gdLst/>
            <a:ahLst/>
            <a:cxnLst/>
            <a:rect l="l" t="t" r="r" b="b"/>
            <a:pathLst>
              <a:path w="3023870" h="1903729">
                <a:moveTo>
                  <a:pt x="0" y="951737"/>
                </a:moveTo>
                <a:lnTo>
                  <a:pt x="4340" y="879070"/>
                </a:lnTo>
                <a:lnTo>
                  <a:pt x="17154" y="807891"/>
                </a:lnTo>
                <a:lnTo>
                  <a:pt x="38128" y="738400"/>
                </a:lnTo>
                <a:lnTo>
                  <a:pt x="66948" y="670792"/>
                </a:lnTo>
                <a:lnTo>
                  <a:pt x="103301" y="605265"/>
                </a:lnTo>
                <a:lnTo>
                  <a:pt x="124205" y="573343"/>
                </a:lnTo>
                <a:lnTo>
                  <a:pt x="146874" y="542015"/>
                </a:lnTo>
                <a:lnTo>
                  <a:pt x="171270" y="511307"/>
                </a:lnTo>
                <a:lnTo>
                  <a:pt x="197354" y="481242"/>
                </a:lnTo>
                <a:lnTo>
                  <a:pt x="225086" y="451844"/>
                </a:lnTo>
                <a:lnTo>
                  <a:pt x="254427" y="423140"/>
                </a:lnTo>
                <a:lnTo>
                  <a:pt x="285338" y="395153"/>
                </a:lnTo>
                <a:lnTo>
                  <a:pt x="317780" y="367908"/>
                </a:lnTo>
                <a:lnTo>
                  <a:pt x="351714" y="341429"/>
                </a:lnTo>
                <a:lnTo>
                  <a:pt x="387100" y="315742"/>
                </a:lnTo>
                <a:lnTo>
                  <a:pt x="423899" y="290871"/>
                </a:lnTo>
                <a:lnTo>
                  <a:pt x="462073" y="266840"/>
                </a:lnTo>
                <a:lnTo>
                  <a:pt x="501582" y="243674"/>
                </a:lnTo>
                <a:lnTo>
                  <a:pt x="542386" y="221399"/>
                </a:lnTo>
                <a:lnTo>
                  <a:pt x="584448" y="200037"/>
                </a:lnTo>
                <a:lnTo>
                  <a:pt x="627726" y="179615"/>
                </a:lnTo>
                <a:lnTo>
                  <a:pt x="672184" y="160157"/>
                </a:lnTo>
                <a:lnTo>
                  <a:pt x="717780" y="141687"/>
                </a:lnTo>
                <a:lnTo>
                  <a:pt x="764477" y="124230"/>
                </a:lnTo>
                <a:lnTo>
                  <a:pt x="812234" y="107810"/>
                </a:lnTo>
                <a:lnTo>
                  <a:pt x="861014" y="92453"/>
                </a:lnTo>
                <a:lnTo>
                  <a:pt x="910775" y="78183"/>
                </a:lnTo>
                <a:lnTo>
                  <a:pt x="961481" y="65025"/>
                </a:lnTo>
                <a:lnTo>
                  <a:pt x="1013090" y="53003"/>
                </a:lnTo>
                <a:lnTo>
                  <a:pt x="1065565" y="42141"/>
                </a:lnTo>
                <a:lnTo>
                  <a:pt x="1118866" y="32466"/>
                </a:lnTo>
                <a:lnTo>
                  <a:pt x="1172953" y="24000"/>
                </a:lnTo>
                <a:lnTo>
                  <a:pt x="1227788" y="16769"/>
                </a:lnTo>
                <a:lnTo>
                  <a:pt x="1283332" y="10798"/>
                </a:lnTo>
                <a:lnTo>
                  <a:pt x="1339545" y="6111"/>
                </a:lnTo>
                <a:lnTo>
                  <a:pt x="1396388" y="2732"/>
                </a:lnTo>
                <a:lnTo>
                  <a:pt x="1453822" y="687"/>
                </a:lnTo>
                <a:lnTo>
                  <a:pt x="1511808" y="0"/>
                </a:lnTo>
                <a:lnTo>
                  <a:pt x="1569793" y="687"/>
                </a:lnTo>
                <a:lnTo>
                  <a:pt x="1627227" y="2732"/>
                </a:lnTo>
                <a:lnTo>
                  <a:pt x="1684070" y="6111"/>
                </a:lnTo>
                <a:lnTo>
                  <a:pt x="1740283" y="10798"/>
                </a:lnTo>
                <a:lnTo>
                  <a:pt x="1795827" y="16769"/>
                </a:lnTo>
                <a:lnTo>
                  <a:pt x="1850662" y="24000"/>
                </a:lnTo>
                <a:lnTo>
                  <a:pt x="1904749" y="32466"/>
                </a:lnTo>
                <a:lnTo>
                  <a:pt x="1958050" y="42141"/>
                </a:lnTo>
                <a:lnTo>
                  <a:pt x="2010525" y="53003"/>
                </a:lnTo>
                <a:lnTo>
                  <a:pt x="2062134" y="65025"/>
                </a:lnTo>
                <a:lnTo>
                  <a:pt x="2112840" y="78183"/>
                </a:lnTo>
                <a:lnTo>
                  <a:pt x="2162601" y="92453"/>
                </a:lnTo>
                <a:lnTo>
                  <a:pt x="2211381" y="107810"/>
                </a:lnTo>
                <a:lnTo>
                  <a:pt x="2259138" y="124230"/>
                </a:lnTo>
                <a:lnTo>
                  <a:pt x="2305835" y="141687"/>
                </a:lnTo>
                <a:lnTo>
                  <a:pt x="2351431" y="160157"/>
                </a:lnTo>
                <a:lnTo>
                  <a:pt x="2395889" y="179615"/>
                </a:lnTo>
                <a:lnTo>
                  <a:pt x="2439167" y="200037"/>
                </a:lnTo>
                <a:lnTo>
                  <a:pt x="2481229" y="221399"/>
                </a:lnTo>
                <a:lnTo>
                  <a:pt x="2522033" y="243674"/>
                </a:lnTo>
                <a:lnTo>
                  <a:pt x="2561542" y="266840"/>
                </a:lnTo>
                <a:lnTo>
                  <a:pt x="2599716" y="290871"/>
                </a:lnTo>
                <a:lnTo>
                  <a:pt x="2636515" y="315742"/>
                </a:lnTo>
                <a:lnTo>
                  <a:pt x="2671901" y="341429"/>
                </a:lnTo>
                <a:lnTo>
                  <a:pt x="2705835" y="367908"/>
                </a:lnTo>
                <a:lnTo>
                  <a:pt x="2738277" y="395153"/>
                </a:lnTo>
                <a:lnTo>
                  <a:pt x="2769188" y="423140"/>
                </a:lnTo>
                <a:lnTo>
                  <a:pt x="2798529" y="451844"/>
                </a:lnTo>
                <a:lnTo>
                  <a:pt x="2826261" y="481242"/>
                </a:lnTo>
                <a:lnTo>
                  <a:pt x="2852345" y="511307"/>
                </a:lnTo>
                <a:lnTo>
                  <a:pt x="2876741" y="542015"/>
                </a:lnTo>
                <a:lnTo>
                  <a:pt x="2899410" y="573343"/>
                </a:lnTo>
                <a:lnTo>
                  <a:pt x="2920314" y="605265"/>
                </a:lnTo>
                <a:lnTo>
                  <a:pt x="2956667" y="670792"/>
                </a:lnTo>
                <a:lnTo>
                  <a:pt x="2985487" y="738400"/>
                </a:lnTo>
                <a:lnTo>
                  <a:pt x="3006461" y="807891"/>
                </a:lnTo>
                <a:lnTo>
                  <a:pt x="3019275" y="879070"/>
                </a:lnTo>
                <a:lnTo>
                  <a:pt x="3023616" y="951737"/>
                </a:lnTo>
                <a:lnTo>
                  <a:pt x="3022524" y="988245"/>
                </a:lnTo>
                <a:lnTo>
                  <a:pt x="3013907" y="1060193"/>
                </a:lnTo>
                <a:lnTo>
                  <a:pt x="2996974" y="1130553"/>
                </a:lnTo>
                <a:lnTo>
                  <a:pt x="2972038" y="1199127"/>
                </a:lnTo>
                <a:lnTo>
                  <a:pt x="2939412" y="1265719"/>
                </a:lnTo>
                <a:lnTo>
                  <a:pt x="2899410" y="1330132"/>
                </a:lnTo>
                <a:lnTo>
                  <a:pt x="2876741" y="1361460"/>
                </a:lnTo>
                <a:lnTo>
                  <a:pt x="2852345" y="1392168"/>
                </a:lnTo>
                <a:lnTo>
                  <a:pt x="2826261" y="1422233"/>
                </a:lnTo>
                <a:lnTo>
                  <a:pt x="2798529" y="1451631"/>
                </a:lnTo>
                <a:lnTo>
                  <a:pt x="2769188" y="1480335"/>
                </a:lnTo>
                <a:lnTo>
                  <a:pt x="2738277" y="1508322"/>
                </a:lnTo>
                <a:lnTo>
                  <a:pt x="2705835" y="1535567"/>
                </a:lnTo>
                <a:lnTo>
                  <a:pt x="2671901" y="1562046"/>
                </a:lnTo>
                <a:lnTo>
                  <a:pt x="2636515" y="1587733"/>
                </a:lnTo>
                <a:lnTo>
                  <a:pt x="2599716" y="1612604"/>
                </a:lnTo>
                <a:lnTo>
                  <a:pt x="2561542" y="1636635"/>
                </a:lnTo>
                <a:lnTo>
                  <a:pt x="2522033" y="1659801"/>
                </a:lnTo>
                <a:lnTo>
                  <a:pt x="2481229" y="1682076"/>
                </a:lnTo>
                <a:lnTo>
                  <a:pt x="2439167" y="1703438"/>
                </a:lnTo>
                <a:lnTo>
                  <a:pt x="2395889" y="1723860"/>
                </a:lnTo>
                <a:lnTo>
                  <a:pt x="2351431" y="1743318"/>
                </a:lnTo>
                <a:lnTo>
                  <a:pt x="2305835" y="1761788"/>
                </a:lnTo>
                <a:lnTo>
                  <a:pt x="2259138" y="1779245"/>
                </a:lnTo>
                <a:lnTo>
                  <a:pt x="2211381" y="1795665"/>
                </a:lnTo>
                <a:lnTo>
                  <a:pt x="2162601" y="1811022"/>
                </a:lnTo>
                <a:lnTo>
                  <a:pt x="2112840" y="1825292"/>
                </a:lnTo>
                <a:lnTo>
                  <a:pt x="2062134" y="1838450"/>
                </a:lnTo>
                <a:lnTo>
                  <a:pt x="2010525" y="1850472"/>
                </a:lnTo>
                <a:lnTo>
                  <a:pt x="1958050" y="1861334"/>
                </a:lnTo>
                <a:lnTo>
                  <a:pt x="1904749" y="1871009"/>
                </a:lnTo>
                <a:lnTo>
                  <a:pt x="1850662" y="1879475"/>
                </a:lnTo>
                <a:lnTo>
                  <a:pt x="1795827" y="1886706"/>
                </a:lnTo>
                <a:lnTo>
                  <a:pt x="1740283" y="1892677"/>
                </a:lnTo>
                <a:lnTo>
                  <a:pt x="1684070" y="1897364"/>
                </a:lnTo>
                <a:lnTo>
                  <a:pt x="1627227" y="1900743"/>
                </a:lnTo>
                <a:lnTo>
                  <a:pt x="1569793" y="1902788"/>
                </a:lnTo>
                <a:lnTo>
                  <a:pt x="1511808" y="1903475"/>
                </a:lnTo>
                <a:lnTo>
                  <a:pt x="1453822" y="1902788"/>
                </a:lnTo>
                <a:lnTo>
                  <a:pt x="1396388" y="1900743"/>
                </a:lnTo>
                <a:lnTo>
                  <a:pt x="1339545" y="1897364"/>
                </a:lnTo>
                <a:lnTo>
                  <a:pt x="1283332" y="1892677"/>
                </a:lnTo>
                <a:lnTo>
                  <a:pt x="1227788" y="1886706"/>
                </a:lnTo>
                <a:lnTo>
                  <a:pt x="1172953" y="1879475"/>
                </a:lnTo>
                <a:lnTo>
                  <a:pt x="1118866" y="1871009"/>
                </a:lnTo>
                <a:lnTo>
                  <a:pt x="1065565" y="1861334"/>
                </a:lnTo>
                <a:lnTo>
                  <a:pt x="1013090" y="1850472"/>
                </a:lnTo>
                <a:lnTo>
                  <a:pt x="961481" y="1838450"/>
                </a:lnTo>
                <a:lnTo>
                  <a:pt x="910775" y="1825292"/>
                </a:lnTo>
                <a:lnTo>
                  <a:pt x="861014" y="1811022"/>
                </a:lnTo>
                <a:lnTo>
                  <a:pt x="812234" y="1795665"/>
                </a:lnTo>
                <a:lnTo>
                  <a:pt x="764477" y="1779245"/>
                </a:lnTo>
                <a:lnTo>
                  <a:pt x="717780" y="1761788"/>
                </a:lnTo>
                <a:lnTo>
                  <a:pt x="672184" y="1743318"/>
                </a:lnTo>
                <a:lnTo>
                  <a:pt x="627726" y="1723860"/>
                </a:lnTo>
                <a:lnTo>
                  <a:pt x="584448" y="1703438"/>
                </a:lnTo>
                <a:lnTo>
                  <a:pt x="542386" y="1682076"/>
                </a:lnTo>
                <a:lnTo>
                  <a:pt x="501582" y="1659801"/>
                </a:lnTo>
                <a:lnTo>
                  <a:pt x="462073" y="1636635"/>
                </a:lnTo>
                <a:lnTo>
                  <a:pt x="423899" y="1612604"/>
                </a:lnTo>
                <a:lnTo>
                  <a:pt x="387100" y="1587733"/>
                </a:lnTo>
                <a:lnTo>
                  <a:pt x="351714" y="1562046"/>
                </a:lnTo>
                <a:lnTo>
                  <a:pt x="317780" y="1535567"/>
                </a:lnTo>
                <a:lnTo>
                  <a:pt x="285338" y="1508322"/>
                </a:lnTo>
                <a:lnTo>
                  <a:pt x="254427" y="1480335"/>
                </a:lnTo>
                <a:lnTo>
                  <a:pt x="225086" y="1451631"/>
                </a:lnTo>
                <a:lnTo>
                  <a:pt x="197354" y="1422233"/>
                </a:lnTo>
                <a:lnTo>
                  <a:pt x="171270" y="1392168"/>
                </a:lnTo>
                <a:lnTo>
                  <a:pt x="146874" y="1361460"/>
                </a:lnTo>
                <a:lnTo>
                  <a:pt x="124205" y="1330132"/>
                </a:lnTo>
                <a:lnTo>
                  <a:pt x="103301" y="1298210"/>
                </a:lnTo>
                <a:lnTo>
                  <a:pt x="66948" y="1232683"/>
                </a:lnTo>
                <a:lnTo>
                  <a:pt x="38128" y="1165075"/>
                </a:lnTo>
                <a:lnTo>
                  <a:pt x="17154" y="1095584"/>
                </a:lnTo>
                <a:lnTo>
                  <a:pt x="4340" y="1024405"/>
                </a:lnTo>
                <a:lnTo>
                  <a:pt x="0" y="951737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7" name="object 14"/>
          <p:cNvSpPr txBox="1"/>
          <p:nvPr/>
        </p:nvSpPr>
        <p:spPr>
          <a:xfrm>
            <a:off x="3048000" y="3258439"/>
            <a:ext cx="241249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kern="0" dirty="0">
                <a:solidFill>
                  <a:srgbClr val="0000FF"/>
                </a:solidFill>
                <a:latin typeface="Arial"/>
                <a:cs typeface="Arial"/>
              </a:rPr>
              <a:t>Task sets  schedulable by  algorithm A</a:t>
            </a:r>
            <a:endParaRPr sz="2000" kern="0" dirty="0">
              <a:latin typeface="Arial"/>
              <a:cs typeface="Arial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5199888" y="2959607"/>
            <a:ext cx="3011423" cy="1927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16"/>
          <p:cNvSpPr/>
          <p:nvPr/>
        </p:nvSpPr>
        <p:spPr>
          <a:xfrm>
            <a:off x="5247132" y="2987039"/>
            <a:ext cx="2921635" cy="1838325"/>
          </a:xfrm>
          <a:custGeom>
            <a:avLst/>
            <a:gdLst/>
            <a:ahLst/>
            <a:cxnLst/>
            <a:rect l="l" t="t" r="r" b="b"/>
            <a:pathLst>
              <a:path w="2921634" h="1838325">
                <a:moveTo>
                  <a:pt x="1460753" y="0"/>
                </a:moveTo>
                <a:lnTo>
                  <a:pt x="1402006" y="729"/>
                </a:lnTo>
                <a:lnTo>
                  <a:pt x="1343847" y="2900"/>
                </a:lnTo>
                <a:lnTo>
                  <a:pt x="1286320" y="6485"/>
                </a:lnTo>
                <a:lnTo>
                  <a:pt x="1229470" y="11456"/>
                </a:lnTo>
                <a:lnTo>
                  <a:pt x="1173338" y="17786"/>
                </a:lnTo>
                <a:lnTo>
                  <a:pt x="1117970" y="25447"/>
                </a:lnTo>
                <a:lnTo>
                  <a:pt x="1063408" y="34413"/>
                </a:lnTo>
                <a:lnTo>
                  <a:pt x="1009697" y="44654"/>
                </a:lnTo>
                <a:lnTo>
                  <a:pt x="956880" y="56145"/>
                </a:lnTo>
                <a:lnTo>
                  <a:pt x="905001" y="68857"/>
                </a:lnTo>
                <a:lnTo>
                  <a:pt x="854103" y="82763"/>
                </a:lnTo>
                <a:lnTo>
                  <a:pt x="804230" y="97836"/>
                </a:lnTo>
                <a:lnTo>
                  <a:pt x="755425" y="114048"/>
                </a:lnTo>
                <a:lnTo>
                  <a:pt x="707733" y="131372"/>
                </a:lnTo>
                <a:lnTo>
                  <a:pt x="661197" y="149780"/>
                </a:lnTo>
                <a:lnTo>
                  <a:pt x="615861" y="169244"/>
                </a:lnTo>
                <a:lnTo>
                  <a:pt x="571768" y="189738"/>
                </a:lnTo>
                <a:lnTo>
                  <a:pt x="528961" y="211234"/>
                </a:lnTo>
                <a:lnTo>
                  <a:pt x="487486" y="233704"/>
                </a:lnTo>
                <a:lnTo>
                  <a:pt x="447384" y="257121"/>
                </a:lnTo>
                <a:lnTo>
                  <a:pt x="408701" y="281457"/>
                </a:lnTo>
                <a:lnTo>
                  <a:pt x="371479" y="306686"/>
                </a:lnTo>
                <a:lnTo>
                  <a:pt x="335762" y="332779"/>
                </a:lnTo>
                <a:lnTo>
                  <a:pt x="301593" y="359709"/>
                </a:lnTo>
                <a:lnTo>
                  <a:pt x="269018" y="387448"/>
                </a:lnTo>
                <a:lnTo>
                  <a:pt x="238078" y="415970"/>
                </a:lnTo>
                <a:lnTo>
                  <a:pt x="208818" y="445246"/>
                </a:lnTo>
                <a:lnTo>
                  <a:pt x="181282" y="475249"/>
                </a:lnTo>
                <a:lnTo>
                  <a:pt x="155513" y="505952"/>
                </a:lnTo>
                <a:lnTo>
                  <a:pt x="131554" y="537328"/>
                </a:lnTo>
                <a:lnTo>
                  <a:pt x="109450" y="569348"/>
                </a:lnTo>
                <a:lnTo>
                  <a:pt x="89243" y="601985"/>
                </a:lnTo>
                <a:lnTo>
                  <a:pt x="54700" y="669003"/>
                </a:lnTo>
                <a:lnTo>
                  <a:pt x="28271" y="738160"/>
                </a:lnTo>
                <a:lnTo>
                  <a:pt x="10308" y="809237"/>
                </a:lnTo>
                <a:lnTo>
                  <a:pt x="1159" y="882014"/>
                </a:lnTo>
                <a:lnTo>
                  <a:pt x="0" y="918972"/>
                </a:lnTo>
                <a:lnTo>
                  <a:pt x="1159" y="955929"/>
                </a:lnTo>
                <a:lnTo>
                  <a:pt x="10308" y="1028706"/>
                </a:lnTo>
                <a:lnTo>
                  <a:pt x="28271" y="1099783"/>
                </a:lnTo>
                <a:lnTo>
                  <a:pt x="54700" y="1168940"/>
                </a:lnTo>
                <a:lnTo>
                  <a:pt x="89243" y="1235958"/>
                </a:lnTo>
                <a:lnTo>
                  <a:pt x="109450" y="1268595"/>
                </a:lnTo>
                <a:lnTo>
                  <a:pt x="131554" y="1300615"/>
                </a:lnTo>
                <a:lnTo>
                  <a:pt x="155513" y="1331991"/>
                </a:lnTo>
                <a:lnTo>
                  <a:pt x="181282" y="1362694"/>
                </a:lnTo>
                <a:lnTo>
                  <a:pt x="208818" y="1392697"/>
                </a:lnTo>
                <a:lnTo>
                  <a:pt x="238078" y="1421973"/>
                </a:lnTo>
                <a:lnTo>
                  <a:pt x="269018" y="1450495"/>
                </a:lnTo>
                <a:lnTo>
                  <a:pt x="301593" y="1478234"/>
                </a:lnTo>
                <a:lnTo>
                  <a:pt x="335762" y="1505164"/>
                </a:lnTo>
                <a:lnTo>
                  <a:pt x="371479" y="1531257"/>
                </a:lnTo>
                <a:lnTo>
                  <a:pt x="408701" y="1556486"/>
                </a:lnTo>
                <a:lnTo>
                  <a:pt x="447384" y="1580822"/>
                </a:lnTo>
                <a:lnTo>
                  <a:pt x="487486" y="1604239"/>
                </a:lnTo>
                <a:lnTo>
                  <a:pt x="528961" y="1626709"/>
                </a:lnTo>
                <a:lnTo>
                  <a:pt x="571768" y="1648205"/>
                </a:lnTo>
                <a:lnTo>
                  <a:pt x="615861" y="1668699"/>
                </a:lnTo>
                <a:lnTo>
                  <a:pt x="661197" y="1688163"/>
                </a:lnTo>
                <a:lnTo>
                  <a:pt x="707733" y="1706571"/>
                </a:lnTo>
                <a:lnTo>
                  <a:pt x="755425" y="1723895"/>
                </a:lnTo>
                <a:lnTo>
                  <a:pt x="804230" y="1740107"/>
                </a:lnTo>
                <a:lnTo>
                  <a:pt x="854103" y="1755180"/>
                </a:lnTo>
                <a:lnTo>
                  <a:pt x="905001" y="1769086"/>
                </a:lnTo>
                <a:lnTo>
                  <a:pt x="956880" y="1781798"/>
                </a:lnTo>
                <a:lnTo>
                  <a:pt x="1009697" y="1793289"/>
                </a:lnTo>
                <a:lnTo>
                  <a:pt x="1063408" y="1803530"/>
                </a:lnTo>
                <a:lnTo>
                  <a:pt x="1117970" y="1812496"/>
                </a:lnTo>
                <a:lnTo>
                  <a:pt x="1173338" y="1820157"/>
                </a:lnTo>
                <a:lnTo>
                  <a:pt x="1229470" y="1826487"/>
                </a:lnTo>
                <a:lnTo>
                  <a:pt x="1286320" y="1831458"/>
                </a:lnTo>
                <a:lnTo>
                  <a:pt x="1343847" y="1835043"/>
                </a:lnTo>
                <a:lnTo>
                  <a:pt x="1402006" y="1837214"/>
                </a:lnTo>
                <a:lnTo>
                  <a:pt x="1460753" y="1837944"/>
                </a:lnTo>
                <a:lnTo>
                  <a:pt x="1519501" y="1837214"/>
                </a:lnTo>
                <a:lnTo>
                  <a:pt x="1577660" y="1835043"/>
                </a:lnTo>
                <a:lnTo>
                  <a:pt x="1635187" y="1831458"/>
                </a:lnTo>
                <a:lnTo>
                  <a:pt x="1692037" y="1826487"/>
                </a:lnTo>
                <a:lnTo>
                  <a:pt x="1748169" y="1820157"/>
                </a:lnTo>
                <a:lnTo>
                  <a:pt x="1803537" y="1812496"/>
                </a:lnTo>
                <a:lnTo>
                  <a:pt x="1858099" y="1803530"/>
                </a:lnTo>
                <a:lnTo>
                  <a:pt x="1911810" y="1793289"/>
                </a:lnTo>
                <a:lnTo>
                  <a:pt x="1964627" y="1781798"/>
                </a:lnTo>
                <a:lnTo>
                  <a:pt x="2016506" y="1769086"/>
                </a:lnTo>
                <a:lnTo>
                  <a:pt x="2067404" y="1755180"/>
                </a:lnTo>
                <a:lnTo>
                  <a:pt x="2117277" y="1740107"/>
                </a:lnTo>
                <a:lnTo>
                  <a:pt x="2166082" y="1723895"/>
                </a:lnTo>
                <a:lnTo>
                  <a:pt x="2213774" y="1706571"/>
                </a:lnTo>
                <a:lnTo>
                  <a:pt x="2260310" y="1688163"/>
                </a:lnTo>
                <a:lnTo>
                  <a:pt x="2305646" y="1668699"/>
                </a:lnTo>
                <a:lnTo>
                  <a:pt x="2349739" y="1648205"/>
                </a:lnTo>
                <a:lnTo>
                  <a:pt x="2392546" y="1626709"/>
                </a:lnTo>
                <a:lnTo>
                  <a:pt x="2434021" y="1604239"/>
                </a:lnTo>
                <a:lnTo>
                  <a:pt x="2474123" y="1580822"/>
                </a:lnTo>
                <a:lnTo>
                  <a:pt x="2512806" y="1556486"/>
                </a:lnTo>
                <a:lnTo>
                  <a:pt x="2550028" y="1531257"/>
                </a:lnTo>
                <a:lnTo>
                  <a:pt x="2585745" y="1505164"/>
                </a:lnTo>
                <a:lnTo>
                  <a:pt x="2619914" y="1478234"/>
                </a:lnTo>
                <a:lnTo>
                  <a:pt x="2652489" y="1450495"/>
                </a:lnTo>
                <a:lnTo>
                  <a:pt x="2683429" y="1421973"/>
                </a:lnTo>
                <a:lnTo>
                  <a:pt x="2712689" y="1392697"/>
                </a:lnTo>
                <a:lnTo>
                  <a:pt x="2740225" y="1362694"/>
                </a:lnTo>
                <a:lnTo>
                  <a:pt x="2765994" y="1331991"/>
                </a:lnTo>
                <a:lnTo>
                  <a:pt x="2789953" y="1300615"/>
                </a:lnTo>
                <a:lnTo>
                  <a:pt x="2812057" y="1268595"/>
                </a:lnTo>
                <a:lnTo>
                  <a:pt x="2832264" y="1235958"/>
                </a:lnTo>
                <a:lnTo>
                  <a:pt x="2866807" y="1168940"/>
                </a:lnTo>
                <a:lnTo>
                  <a:pt x="2893236" y="1099783"/>
                </a:lnTo>
                <a:lnTo>
                  <a:pt x="2911199" y="1028706"/>
                </a:lnTo>
                <a:lnTo>
                  <a:pt x="2920348" y="955929"/>
                </a:lnTo>
                <a:lnTo>
                  <a:pt x="2921508" y="918972"/>
                </a:lnTo>
                <a:lnTo>
                  <a:pt x="2920348" y="882014"/>
                </a:lnTo>
                <a:lnTo>
                  <a:pt x="2911199" y="809237"/>
                </a:lnTo>
                <a:lnTo>
                  <a:pt x="2893236" y="738160"/>
                </a:lnTo>
                <a:lnTo>
                  <a:pt x="2866807" y="669003"/>
                </a:lnTo>
                <a:lnTo>
                  <a:pt x="2832264" y="601985"/>
                </a:lnTo>
                <a:lnTo>
                  <a:pt x="2812057" y="569348"/>
                </a:lnTo>
                <a:lnTo>
                  <a:pt x="2789953" y="537328"/>
                </a:lnTo>
                <a:lnTo>
                  <a:pt x="2765994" y="505952"/>
                </a:lnTo>
                <a:lnTo>
                  <a:pt x="2740225" y="475249"/>
                </a:lnTo>
                <a:lnTo>
                  <a:pt x="2712689" y="445246"/>
                </a:lnTo>
                <a:lnTo>
                  <a:pt x="2683429" y="415970"/>
                </a:lnTo>
                <a:lnTo>
                  <a:pt x="2652489" y="387448"/>
                </a:lnTo>
                <a:lnTo>
                  <a:pt x="2619914" y="359709"/>
                </a:lnTo>
                <a:lnTo>
                  <a:pt x="2585745" y="332779"/>
                </a:lnTo>
                <a:lnTo>
                  <a:pt x="2550028" y="306686"/>
                </a:lnTo>
                <a:lnTo>
                  <a:pt x="2512806" y="281457"/>
                </a:lnTo>
                <a:lnTo>
                  <a:pt x="2474123" y="257121"/>
                </a:lnTo>
                <a:lnTo>
                  <a:pt x="2434021" y="233704"/>
                </a:lnTo>
                <a:lnTo>
                  <a:pt x="2392546" y="211234"/>
                </a:lnTo>
                <a:lnTo>
                  <a:pt x="2349739" y="189738"/>
                </a:lnTo>
                <a:lnTo>
                  <a:pt x="2305646" y="169244"/>
                </a:lnTo>
                <a:lnTo>
                  <a:pt x="2260310" y="149780"/>
                </a:lnTo>
                <a:lnTo>
                  <a:pt x="2213774" y="131372"/>
                </a:lnTo>
                <a:lnTo>
                  <a:pt x="2166082" y="114048"/>
                </a:lnTo>
                <a:lnTo>
                  <a:pt x="2117277" y="97836"/>
                </a:lnTo>
                <a:lnTo>
                  <a:pt x="2067404" y="82763"/>
                </a:lnTo>
                <a:lnTo>
                  <a:pt x="2016506" y="68857"/>
                </a:lnTo>
                <a:lnTo>
                  <a:pt x="1964627" y="56145"/>
                </a:lnTo>
                <a:lnTo>
                  <a:pt x="1911810" y="44654"/>
                </a:lnTo>
                <a:lnTo>
                  <a:pt x="1858099" y="34413"/>
                </a:lnTo>
                <a:lnTo>
                  <a:pt x="1803537" y="25447"/>
                </a:lnTo>
                <a:lnTo>
                  <a:pt x="1748169" y="17786"/>
                </a:lnTo>
                <a:lnTo>
                  <a:pt x="1692037" y="11456"/>
                </a:lnTo>
                <a:lnTo>
                  <a:pt x="1635187" y="6485"/>
                </a:lnTo>
                <a:lnTo>
                  <a:pt x="1577660" y="2900"/>
                </a:lnTo>
                <a:lnTo>
                  <a:pt x="1519501" y="729"/>
                </a:lnTo>
                <a:lnTo>
                  <a:pt x="1460753" y="0"/>
                </a:lnTo>
                <a:close/>
              </a:path>
            </a:pathLst>
          </a:custGeom>
          <a:solidFill>
            <a:srgbClr val="FCEADA">
              <a:alpha val="38038"/>
            </a:srgbClr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0" name="object 17"/>
          <p:cNvSpPr/>
          <p:nvPr/>
        </p:nvSpPr>
        <p:spPr>
          <a:xfrm>
            <a:off x="5247132" y="2987039"/>
            <a:ext cx="2921635" cy="1838325"/>
          </a:xfrm>
          <a:custGeom>
            <a:avLst/>
            <a:gdLst/>
            <a:ahLst/>
            <a:cxnLst/>
            <a:rect l="l" t="t" r="r" b="b"/>
            <a:pathLst>
              <a:path w="2921634" h="1838325">
                <a:moveTo>
                  <a:pt x="0" y="918972"/>
                </a:moveTo>
                <a:lnTo>
                  <a:pt x="4610" y="845426"/>
                </a:lnTo>
                <a:lnTo>
                  <a:pt x="18210" y="773472"/>
                </a:lnTo>
                <a:lnTo>
                  <a:pt x="40449" y="703327"/>
                </a:lnTo>
                <a:lnTo>
                  <a:pt x="70979" y="635213"/>
                </a:lnTo>
                <a:lnTo>
                  <a:pt x="109450" y="569348"/>
                </a:lnTo>
                <a:lnTo>
                  <a:pt x="131554" y="537328"/>
                </a:lnTo>
                <a:lnTo>
                  <a:pt x="155513" y="505952"/>
                </a:lnTo>
                <a:lnTo>
                  <a:pt x="181282" y="475249"/>
                </a:lnTo>
                <a:lnTo>
                  <a:pt x="208818" y="445246"/>
                </a:lnTo>
                <a:lnTo>
                  <a:pt x="238078" y="415970"/>
                </a:lnTo>
                <a:lnTo>
                  <a:pt x="269018" y="387448"/>
                </a:lnTo>
                <a:lnTo>
                  <a:pt x="301593" y="359709"/>
                </a:lnTo>
                <a:lnTo>
                  <a:pt x="335762" y="332779"/>
                </a:lnTo>
                <a:lnTo>
                  <a:pt x="371479" y="306686"/>
                </a:lnTo>
                <a:lnTo>
                  <a:pt x="408701" y="281457"/>
                </a:lnTo>
                <a:lnTo>
                  <a:pt x="447384" y="257121"/>
                </a:lnTo>
                <a:lnTo>
                  <a:pt x="487486" y="233704"/>
                </a:lnTo>
                <a:lnTo>
                  <a:pt x="528961" y="211234"/>
                </a:lnTo>
                <a:lnTo>
                  <a:pt x="571768" y="189738"/>
                </a:lnTo>
                <a:lnTo>
                  <a:pt x="615861" y="169244"/>
                </a:lnTo>
                <a:lnTo>
                  <a:pt x="661197" y="149780"/>
                </a:lnTo>
                <a:lnTo>
                  <a:pt x="707733" y="131372"/>
                </a:lnTo>
                <a:lnTo>
                  <a:pt x="755425" y="114048"/>
                </a:lnTo>
                <a:lnTo>
                  <a:pt x="804230" y="97836"/>
                </a:lnTo>
                <a:lnTo>
                  <a:pt x="854103" y="82763"/>
                </a:lnTo>
                <a:lnTo>
                  <a:pt x="905001" y="68857"/>
                </a:lnTo>
                <a:lnTo>
                  <a:pt x="956880" y="56145"/>
                </a:lnTo>
                <a:lnTo>
                  <a:pt x="1009697" y="44654"/>
                </a:lnTo>
                <a:lnTo>
                  <a:pt x="1063408" y="34413"/>
                </a:lnTo>
                <a:lnTo>
                  <a:pt x="1117970" y="25447"/>
                </a:lnTo>
                <a:lnTo>
                  <a:pt x="1173338" y="17786"/>
                </a:lnTo>
                <a:lnTo>
                  <a:pt x="1229470" y="11456"/>
                </a:lnTo>
                <a:lnTo>
                  <a:pt x="1286320" y="6485"/>
                </a:lnTo>
                <a:lnTo>
                  <a:pt x="1343847" y="2900"/>
                </a:lnTo>
                <a:lnTo>
                  <a:pt x="1402006" y="729"/>
                </a:lnTo>
                <a:lnTo>
                  <a:pt x="1460753" y="0"/>
                </a:lnTo>
                <a:lnTo>
                  <a:pt x="1519501" y="729"/>
                </a:lnTo>
                <a:lnTo>
                  <a:pt x="1577660" y="2900"/>
                </a:lnTo>
                <a:lnTo>
                  <a:pt x="1635187" y="6485"/>
                </a:lnTo>
                <a:lnTo>
                  <a:pt x="1692037" y="11456"/>
                </a:lnTo>
                <a:lnTo>
                  <a:pt x="1748169" y="17786"/>
                </a:lnTo>
                <a:lnTo>
                  <a:pt x="1803537" y="25447"/>
                </a:lnTo>
                <a:lnTo>
                  <a:pt x="1858099" y="34413"/>
                </a:lnTo>
                <a:lnTo>
                  <a:pt x="1911810" y="44654"/>
                </a:lnTo>
                <a:lnTo>
                  <a:pt x="1964627" y="56145"/>
                </a:lnTo>
                <a:lnTo>
                  <a:pt x="2016506" y="68857"/>
                </a:lnTo>
                <a:lnTo>
                  <a:pt x="2067404" y="82763"/>
                </a:lnTo>
                <a:lnTo>
                  <a:pt x="2117277" y="97836"/>
                </a:lnTo>
                <a:lnTo>
                  <a:pt x="2166082" y="114048"/>
                </a:lnTo>
                <a:lnTo>
                  <a:pt x="2213774" y="131372"/>
                </a:lnTo>
                <a:lnTo>
                  <a:pt x="2260310" y="149780"/>
                </a:lnTo>
                <a:lnTo>
                  <a:pt x="2305646" y="169244"/>
                </a:lnTo>
                <a:lnTo>
                  <a:pt x="2349739" y="189738"/>
                </a:lnTo>
                <a:lnTo>
                  <a:pt x="2392546" y="211234"/>
                </a:lnTo>
                <a:lnTo>
                  <a:pt x="2434021" y="233704"/>
                </a:lnTo>
                <a:lnTo>
                  <a:pt x="2474123" y="257121"/>
                </a:lnTo>
                <a:lnTo>
                  <a:pt x="2512806" y="281457"/>
                </a:lnTo>
                <a:lnTo>
                  <a:pt x="2550028" y="306686"/>
                </a:lnTo>
                <a:lnTo>
                  <a:pt x="2585745" y="332779"/>
                </a:lnTo>
                <a:lnTo>
                  <a:pt x="2619914" y="359709"/>
                </a:lnTo>
                <a:lnTo>
                  <a:pt x="2652489" y="387448"/>
                </a:lnTo>
                <a:lnTo>
                  <a:pt x="2683429" y="415970"/>
                </a:lnTo>
                <a:lnTo>
                  <a:pt x="2712689" y="445246"/>
                </a:lnTo>
                <a:lnTo>
                  <a:pt x="2740225" y="475249"/>
                </a:lnTo>
                <a:lnTo>
                  <a:pt x="2765994" y="505952"/>
                </a:lnTo>
                <a:lnTo>
                  <a:pt x="2789953" y="537328"/>
                </a:lnTo>
                <a:lnTo>
                  <a:pt x="2812057" y="569348"/>
                </a:lnTo>
                <a:lnTo>
                  <a:pt x="2832264" y="601985"/>
                </a:lnTo>
                <a:lnTo>
                  <a:pt x="2866807" y="669003"/>
                </a:lnTo>
                <a:lnTo>
                  <a:pt x="2893236" y="738160"/>
                </a:lnTo>
                <a:lnTo>
                  <a:pt x="2911199" y="809237"/>
                </a:lnTo>
                <a:lnTo>
                  <a:pt x="2920348" y="882014"/>
                </a:lnTo>
                <a:lnTo>
                  <a:pt x="2921508" y="918972"/>
                </a:lnTo>
                <a:lnTo>
                  <a:pt x="2920348" y="955929"/>
                </a:lnTo>
                <a:lnTo>
                  <a:pt x="2911199" y="1028706"/>
                </a:lnTo>
                <a:lnTo>
                  <a:pt x="2893236" y="1099783"/>
                </a:lnTo>
                <a:lnTo>
                  <a:pt x="2866807" y="1168940"/>
                </a:lnTo>
                <a:lnTo>
                  <a:pt x="2832264" y="1235958"/>
                </a:lnTo>
                <a:lnTo>
                  <a:pt x="2812057" y="1268595"/>
                </a:lnTo>
                <a:lnTo>
                  <a:pt x="2789953" y="1300615"/>
                </a:lnTo>
                <a:lnTo>
                  <a:pt x="2765994" y="1331991"/>
                </a:lnTo>
                <a:lnTo>
                  <a:pt x="2740225" y="1362694"/>
                </a:lnTo>
                <a:lnTo>
                  <a:pt x="2712689" y="1392697"/>
                </a:lnTo>
                <a:lnTo>
                  <a:pt x="2683429" y="1421973"/>
                </a:lnTo>
                <a:lnTo>
                  <a:pt x="2652489" y="1450495"/>
                </a:lnTo>
                <a:lnTo>
                  <a:pt x="2619914" y="1478234"/>
                </a:lnTo>
                <a:lnTo>
                  <a:pt x="2585745" y="1505164"/>
                </a:lnTo>
                <a:lnTo>
                  <a:pt x="2550028" y="1531257"/>
                </a:lnTo>
                <a:lnTo>
                  <a:pt x="2512806" y="1556486"/>
                </a:lnTo>
                <a:lnTo>
                  <a:pt x="2474123" y="1580822"/>
                </a:lnTo>
                <a:lnTo>
                  <a:pt x="2434021" y="1604239"/>
                </a:lnTo>
                <a:lnTo>
                  <a:pt x="2392546" y="1626709"/>
                </a:lnTo>
                <a:lnTo>
                  <a:pt x="2349739" y="1648205"/>
                </a:lnTo>
                <a:lnTo>
                  <a:pt x="2305646" y="1668699"/>
                </a:lnTo>
                <a:lnTo>
                  <a:pt x="2260310" y="1688163"/>
                </a:lnTo>
                <a:lnTo>
                  <a:pt x="2213774" y="1706571"/>
                </a:lnTo>
                <a:lnTo>
                  <a:pt x="2166082" y="1723895"/>
                </a:lnTo>
                <a:lnTo>
                  <a:pt x="2117277" y="1740107"/>
                </a:lnTo>
                <a:lnTo>
                  <a:pt x="2067404" y="1755180"/>
                </a:lnTo>
                <a:lnTo>
                  <a:pt x="2016506" y="1769086"/>
                </a:lnTo>
                <a:lnTo>
                  <a:pt x="1964627" y="1781798"/>
                </a:lnTo>
                <a:lnTo>
                  <a:pt x="1911810" y="1793289"/>
                </a:lnTo>
                <a:lnTo>
                  <a:pt x="1858099" y="1803530"/>
                </a:lnTo>
                <a:lnTo>
                  <a:pt x="1803537" y="1812496"/>
                </a:lnTo>
                <a:lnTo>
                  <a:pt x="1748169" y="1820157"/>
                </a:lnTo>
                <a:lnTo>
                  <a:pt x="1692037" y="1826487"/>
                </a:lnTo>
                <a:lnTo>
                  <a:pt x="1635187" y="1831458"/>
                </a:lnTo>
                <a:lnTo>
                  <a:pt x="1577660" y="1835043"/>
                </a:lnTo>
                <a:lnTo>
                  <a:pt x="1519501" y="1837214"/>
                </a:lnTo>
                <a:lnTo>
                  <a:pt x="1460753" y="1837944"/>
                </a:lnTo>
                <a:lnTo>
                  <a:pt x="1402006" y="1837214"/>
                </a:lnTo>
                <a:lnTo>
                  <a:pt x="1343847" y="1835043"/>
                </a:lnTo>
                <a:lnTo>
                  <a:pt x="1286320" y="1831458"/>
                </a:lnTo>
                <a:lnTo>
                  <a:pt x="1229470" y="1826487"/>
                </a:lnTo>
                <a:lnTo>
                  <a:pt x="1173338" y="1820157"/>
                </a:lnTo>
                <a:lnTo>
                  <a:pt x="1117970" y="1812496"/>
                </a:lnTo>
                <a:lnTo>
                  <a:pt x="1063408" y="1803530"/>
                </a:lnTo>
                <a:lnTo>
                  <a:pt x="1009697" y="1793289"/>
                </a:lnTo>
                <a:lnTo>
                  <a:pt x="956880" y="1781798"/>
                </a:lnTo>
                <a:lnTo>
                  <a:pt x="905001" y="1769086"/>
                </a:lnTo>
                <a:lnTo>
                  <a:pt x="854103" y="1755180"/>
                </a:lnTo>
                <a:lnTo>
                  <a:pt x="804230" y="1740107"/>
                </a:lnTo>
                <a:lnTo>
                  <a:pt x="755425" y="1723895"/>
                </a:lnTo>
                <a:lnTo>
                  <a:pt x="707733" y="1706571"/>
                </a:lnTo>
                <a:lnTo>
                  <a:pt x="661197" y="1688163"/>
                </a:lnTo>
                <a:lnTo>
                  <a:pt x="615861" y="1668699"/>
                </a:lnTo>
                <a:lnTo>
                  <a:pt x="571768" y="1648205"/>
                </a:lnTo>
                <a:lnTo>
                  <a:pt x="528961" y="1626709"/>
                </a:lnTo>
                <a:lnTo>
                  <a:pt x="487486" y="1604239"/>
                </a:lnTo>
                <a:lnTo>
                  <a:pt x="447384" y="1580822"/>
                </a:lnTo>
                <a:lnTo>
                  <a:pt x="408701" y="1556486"/>
                </a:lnTo>
                <a:lnTo>
                  <a:pt x="371479" y="1531257"/>
                </a:lnTo>
                <a:lnTo>
                  <a:pt x="335762" y="1505164"/>
                </a:lnTo>
                <a:lnTo>
                  <a:pt x="301593" y="1478234"/>
                </a:lnTo>
                <a:lnTo>
                  <a:pt x="269018" y="1450495"/>
                </a:lnTo>
                <a:lnTo>
                  <a:pt x="238078" y="1421973"/>
                </a:lnTo>
                <a:lnTo>
                  <a:pt x="208818" y="1392697"/>
                </a:lnTo>
                <a:lnTo>
                  <a:pt x="181282" y="1362694"/>
                </a:lnTo>
                <a:lnTo>
                  <a:pt x="155513" y="1331991"/>
                </a:lnTo>
                <a:lnTo>
                  <a:pt x="131554" y="1300615"/>
                </a:lnTo>
                <a:lnTo>
                  <a:pt x="109450" y="1268595"/>
                </a:lnTo>
                <a:lnTo>
                  <a:pt x="89243" y="1235958"/>
                </a:lnTo>
                <a:lnTo>
                  <a:pt x="54700" y="1168940"/>
                </a:lnTo>
                <a:lnTo>
                  <a:pt x="28271" y="1099783"/>
                </a:lnTo>
                <a:lnTo>
                  <a:pt x="10308" y="1028706"/>
                </a:lnTo>
                <a:lnTo>
                  <a:pt x="1159" y="955929"/>
                </a:lnTo>
                <a:lnTo>
                  <a:pt x="0" y="918972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18"/>
          <p:cNvSpPr txBox="1"/>
          <p:nvPr/>
        </p:nvSpPr>
        <p:spPr>
          <a:xfrm>
            <a:off x="5940043" y="3331046"/>
            <a:ext cx="22287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kern="0" dirty="0">
                <a:solidFill>
                  <a:srgbClr val="C00000"/>
                </a:solidFill>
                <a:latin typeface="Arial"/>
                <a:cs typeface="Arial"/>
              </a:rPr>
              <a:t>Task sets  schedulable by  algorithm B</a:t>
            </a:r>
            <a:endParaRPr sz="2000" kern="0" dirty="0">
              <a:latin typeface="Arial"/>
              <a:cs typeface="Arial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381000" y="2029409"/>
            <a:ext cx="15285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latin typeface="Arial"/>
                <a:cs typeface="Arial"/>
              </a:rPr>
              <a:t>Infeasible</a:t>
            </a:r>
            <a:endParaRPr sz="2400" kern="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400" b="1" kern="0" dirty="0">
                <a:latin typeface="Arial"/>
                <a:cs typeface="Arial"/>
              </a:rPr>
              <a:t>task sets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2243327" y="2679166"/>
            <a:ext cx="278892" cy="268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4" name="object 21"/>
          <p:cNvSpPr/>
          <p:nvPr/>
        </p:nvSpPr>
        <p:spPr>
          <a:xfrm>
            <a:off x="2290572" y="2703576"/>
            <a:ext cx="188975" cy="1783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5" name="object 22"/>
          <p:cNvSpPr/>
          <p:nvPr/>
        </p:nvSpPr>
        <p:spPr>
          <a:xfrm>
            <a:off x="2286000" y="2699004"/>
            <a:ext cx="198120" cy="187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6" name="object 23"/>
          <p:cNvSpPr/>
          <p:nvPr/>
        </p:nvSpPr>
        <p:spPr>
          <a:xfrm>
            <a:off x="1591055" y="2423160"/>
            <a:ext cx="844308" cy="443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7" name="object 24"/>
          <p:cNvSpPr/>
          <p:nvPr/>
        </p:nvSpPr>
        <p:spPr>
          <a:xfrm>
            <a:off x="1634248" y="2445385"/>
            <a:ext cx="685800" cy="292100"/>
          </a:xfrm>
          <a:custGeom>
            <a:avLst/>
            <a:gdLst/>
            <a:ahLst/>
            <a:cxnLst/>
            <a:rect l="l" t="t" r="r" b="b"/>
            <a:pathLst>
              <a:path w="685800" h="292100">
                <a:moveTo>
                  <a:pt x="608419" y="267502"/>
                </a:moveTo>
                <a:lnTo>
                  <a:pt x="598792" y="291591"/>
                </a:lnTo>
                <a:lnTo>
                  <a:pt x="685406" y="284352"/>
                </a:lnTo>
                <a:lnTo>
                  <a:pt x="674663" y="272288"/>
                </a:lnTo>
                <a:lnTo>
                  <a:pt x="620382" y="272288"/>
                </a:lnTo>
                <a:lnTo>
                  <a:pt x="608419" y="267502"/>
                </a:lnTo>
                <a:close/>
              </a:path>
              <a:path w="685800" h="292100">
                <a:moveTo>
                  <a:pt x="618021" y="243477"/>
                </a:moveTo>
                <a:lnTo>
                  <a:pt x="608419" y="267502"/>
                </a:lnTo>
                <a:lnTo>
                  <a:pt x="620382" y="272288"/>
                </a:lnTo>
                <a:lnTo>
                  <a:pt x="630034" y="248285"/>
                </a:lnTo>
                <a:lnTo>
                  <a:pt x="618021" y="243477"/>
                </a:lnTo>
                <a:close/>
              </a:path>
              <a:path w="685800" h="292100">
                <a:moveTo>
                  <a:pt x="627621" y="219455"/>
                </a:moveTo>
                <a:lnTo>
                  <a:pt x="618021" y="243477"/>
                </a:lnTo>
                <a:lnTo>
                  <a:pt x="630034" y="248285"/>
                </a:lnTo>
                <a:lnTo>
                  <a:pt x="620382" y="272288"/>
                </a:lnTo>
                <a:lnTo>
                  <a:pt x="674663" y="272288"/>
                </a:lnTo>
                <a:lnTo>
                  <a:pt x="627621" y="219455"/>
                </a:lnTo>
                <a:close/>
              </a:path>
              <a:path w="685800" h="292100">
                <a:moveTo>
                  <a:pt x="9626" y="0"/>
                </a:moveTo>
                <a:lnTo>
                  <a:pt x="0" y="24129"/>
                </a:lnTo>
                <a:lnTo>
                  <a:pt x="608419" y="267502"/>
                </a:lnTo>
                <a:lnTo>
                  <a:pt x="618021" y="243477"/>
                </a:lnTo>
                <a:lnTo>
                  <a:pt x="9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8" name="object 25"/>
          <p:cNvSpPr/>
          <p:nvPr/>
        </p:nvSpPr>
        <p:spPr>
          <a:xfrm>
            <a:off x="2139695" y="3357346"/>
            <a:ext cx="278892" cy="268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9" name="object 26"/>
          <p:cNvSpPr/>
          <p:nvPr/>
        </p:nvSpPr>
        <p:spPr>
          <a:xfrm>
            <a:off x="2186939" y="3381755"/>
            <a:ext cx="188976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0" name="object 27"/>
          <p:cNvSpPr/>
          <p:nvPr/>
        </p:nvSpPr>
        <p:spPr>
          <a:xfrm>
            <a:off x="2182367" y="3377184"/>
            <a:ext cx="198120" cy="187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28"/>
          <p:cNvSpPr/>
          <p:nvPr/>
        </p:nvSpPr>
        <p:spPr>
          <a:xfrm>
            <a:off x="1630680" y="2427719"/>
            <a:ext cx="701027" cy="1115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29"/>
          <p:cNvSpPr/>
          <p:nvPr/>
        </p:nvSpPr>
        <p:spPr>
          <a:xfrm>
            <a:off x="1673478" y="2451100"/>
            <a:ext cx="542290" cy="956944"/>
          </a:xfrm>
          <a:custGeom>
            <a:avLst/>
            <a:gdLst/>
            <a:ahLst/>
            <a:cxnLst/>
            <a:rect l="l" t="t" r="r" b="b"/>
            <a:pathLst>
              <a:path w="542289" h="956945">
                <a:moveTo>
                  <a:pt x="492800" y="894975"/>
                </a:moveTo>
                <a:lnTo>
                  <a:pt x="470281" y="907541"/>
                </a:lnTo>
                <a:lnTo>
                  <a:pt x="542035" y="956437"/>
                </a:lnTo>
                <a:lnTo>
                  <a:pt x="539759" y="906272"/>
                </a:lnTo>
                <a:lnTo>
                  <a:pt x="499109" y="906272"/>
                </a:lnTo>
                <a:lnTo>
                  <a:pt x="492800" y="894975"/>
                </a:lnTo>
                <a:close/>
              </a:path>
              <a:path w="542289" h="956945">
                <a:moveTo>
                  <a:pt x="515442" y="882339"/>
                </a:moveTo>
                <a:lnTo>
                  <a:pt x="492800" y="894975"/>
                </a:lnTo>
                <a:lnTo>
                  <a:pt x="499109" y="906272"/>
                </a:lnTo>
                <a:lnTo>
                  <a:pt x="521716" y="893572"/>
                </a:lnTo>
                <a:lnTo>
                  <a:pt x="515442" y="882339"/>
                </a:lnTo>
                <a:close/>
              </a:path>
              <a:path w="542289" h="956945">
                <a:moveTo>
                  <a:pt x="538098" y="869696"/>
                </a:moveTo>
                <a:lnTo>
                  <a:pt x="515442" y="882339"/>
                </a:lnTo>
                <a:lnTo>
                  <a:pt x="521716" y="893572"/>
                </a:lnTo>
                <a:lnTo>
                  <a:pt x="499109" y="906272"/>
                </a:lnTo>
                <a:lnTo>
                  <a:pt x="539759" y="906272"/>
                </a:lnTo>
                <a:lnTo>
                  <a:pt x="538098" y="869696"/>
                </a:lnTo>
                <a:close/>
              </a:path>
              <a:path w="542289" h="956945">
                <a:moveTo>
                  <a:pt x="22606" y="0"/>
                </a:moveTo>
                <a:lnTo>
                  <a:pt x="0" y="12700"/>
                </a:lnTo>
                <a:lnTo>
                  <a:pt x="492800" y="894975"/>
                </a:lnTo>
                <a:lnTo>
                  <a:pt x="515442" y="882339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</p:spTree>
    <p:extLst>
      <p:ext uri="{BB962C8B-B14F-4D97-AF65-F5344CB8AC3E}">
        <p14:creationId xmlns:p14="http://schemas.microsoft.com/office/powerpoint/2010/main" val="27197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25.7|53.2|40.5|21.3|9|17.9|8.8|1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36.1|2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36434</TotalTime>
  <Words>1138</Words>
  <Application>Microsoft Office PowerPoint</Application>
  <PresentationFormat>On-screen Show (4:3)</PresentationFormat>
  <Paragraphs>273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Aspect</vt:lpstr>
      <vt:lpstr>Embedded and Real-Time Systems  Spring 2021</vt:lpstr>
      <vt:lpstr>Copyright Notice</vt:lpstr>
      <vt:lpstr>Summary of the previous quiz</vt:lpstr>
      <vt:lpstr>FIFO: the judgment day</vt:lpstr>
      <vt:lpstr>Summary of the previous quiz</vt:lpstr>
      <vt:lpstr>Summary of the previous quiz</vt:lpstr>
      <vt:lpstr>Summary of the previous quiz</vt:lpstr>
      <vt:lpstr>Agenda</vt:lpstr>
      <vt:lpstr>Feasibility vs. schedulability</vt:lpstr>
      <vt:lpstr>General scheduling problem</vt:lpstr>
      <vt:lpstr>Complexity</vt:lpstr>
      <vt:lpstr>Why do we care about complexity?</vt:lpstr>
      <vt:lpstr>Complexity</vt:lpstr>
      <vt:lpstr>Complexity, what else? </vt:lpstr>
      <vt:lpstr>Things you need to know about “complexity”</vt:lpstr>
      <vt:lpstr>Things you need to know about “complexity”</vt:lpstr>
      <vt:lpstr>Things you need to know about “complexity”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601</cp:revision>
  <cp:lastPrinted>2017-02-07T08:08:08Z</cp:lastPrinted>
  <dcterms:created xsi:type="dcterms:W3CDTF">2006-08-16T00:00:00Z</dcterms:created>
  <dcterms:modified xsi:type="dcterms:W3CDTF">2021-03-14T11:25:12Z</dcterms:modified>
</cp:coreProperties>
</file>